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2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1.xml" ContentType="application/vnd.openxmlformats-officedocument.theme+xml"/>
  <Override PartName="/ppt/slideLayouts/slideLayout27.xml" ContentType="application/vnd.openxmlformats-officedocument.presentationml.slideLayout+xml"/>
  <Override PartName="/ppt/theme/theme1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slideLayouts/slideLayout30.xml" ContentType="application/vnd.openxmlformats-officedocument.presentationml.slideLayout+xml"/>
  <Override PartName="/ppt/theme/theme1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9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4" r:id="rId2"/>
    <p:sldMasterId id="2147483656" r:id="rId3"/>
    <p:sldMasterId id="2147483663" r:id="rId4"/>
    <p:sldMasterId id="2147483670" r:id="rId5"/>
    <p:sldMasterId id="2147483675" r:id="rId6"/>
    <p:sldMasterId id="2147483677" r:id="rId7"/>
    <p:sldMasterId id="2147483691" r:id="rId8"/>
    <p:sldMasterId id="2147483692" r:id="rId9"/>
    <p:sldMasterId id="2147483695" r:id="rId10"/>
    <p:sldMasterId id="2147483698" r:id="rId11"/>
    <p:sldMasterId id="2147483704" r:id="rId12"/>
    <p:sldMasterId id="2147483706" r:id="rId13"/>
    <p:sldMasterId id="2147483710" r:id="rId14"/>
    <p:sldMasterId id="2147483711" r:id="rId15"/>
    <p:sldMasterId id="2147483713" r:id="rId16"/>
    <p:sldMasterId id="2147483719" r:id="rId17"/>
    <p:sldMasterId id="2147483731" r:id="rId18"/>
    <p:sldMasterId id="2147483734" r:id="rId19"/>
    <p:sldMasterId id="2147483739" r:id="rId20"/>
  </p:sldMasterIdLst>
  <p:notesMasterIdLst>
    <p:notesMasterId r:id="rId27"/>
  </p:notesMasterIdLst>
  <p:handoutMasterIdLst>
    <p:handoutMasterId r:id="rId28"/>
  </p:handoutMasterIdLst>
  <p:sldIdLst>
    <p:sldId id="11091768" r:id="rId21"/>
    <p:sldId id="16775838" r:id="rId22"/>
    <p:sldId id="16775828" r:id="rId23"/>
    <p:sldId id="16777218" r:id="rId24"/>
    <p:sldId id="16777219" r:id="rId25"/>
    <p:sldId id="11091769" r:id="rId26"/>
  </p:sldIdLst>
  <p:sldSz cx="12198350" cy="6858000"/>
  <p:notesSz cx="6805613" cy="9939338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9137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3709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18281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5365" algn="l" defTabSz="9137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2741930" algn="l" defTabSz="9137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3199130" algn="l" defTabSz="9137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3656330" algn="l" defTabSz="9137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2">
          <p15:clr>
            <a:srgbClr val="A4A3A4"/>
          </p15:clr>
        </p15:guide>
        <p15:guide id="2" pos="288">
          <p15:clr>
            <a:srgbClr val="A4A3A4"/>
          </p15:clr>
        </p15:guide>
        <p15:guide id="3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yang (EW)" initials="z(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C7C7"/>
    <a:srgbClr val="00B050"/>
    <a:srgbClr val="FFD9D9"/>
    <a:srgbClr val="FF9B9B"/>
    <a:srgbClr val="F2F2F2"/>
    <a:srgbClr val="C00000"/>
    <a:srgbClr val="61B230"/>
    <a:srgbClr val="E33F47"/>
    <a:srgbClr val="0070C0"/>
    <a:srgbClr val="EF5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4" autoAdjust="0"/>
    <p:restoredTop sz="96357" autoAdjust="0"/>
  </p:normalViewPr>
  <p:slideViewPr>
    <p:cSldViewPr snapToGrid="0" showGuides="1">
      <p:cViewPr varScale="1">
        <p:scale>
          <a:sx n="99" d="100"/>
          <a:sy n="99" d="100"/>
        </p:scale>
        <p:origin x="106" y="514"/>
      </p:cViewPr>
      <p:guideLst>
        <p:guide orient="horz" pos="532"/>
        <p:guide pos="288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9" d="100"/>
          <a:sy n="49" d="100"/>
        </p:scale>
        <p:origin x="-3048" y="-102"/>
      </p:cViewPr>
      <p:guideLst>
        <p:guide orient="horz" pos="3143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939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D6B2986-D06E-4F3C-B19C-CC0A0E2B9416}" type="datetimeFigureOut">
              <a:rPr lang="zh-CN" altLang="en-US"/>
              <a:t>2024/6/20</a:t>
            </a:fld>
            <a:endParaRPr lang="en-US" altLang="zh-CN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B569440-9C1A-4A13-B530-46C3A9E1737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671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6D2D1-F5D6-4F76-8360-3C44B1C511BB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46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CF795-1739-415B-9D5A-F1B46FBFB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https://support.huawei.com/enterprise/zh/doc/EDOC1100272131/c8564c37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7326F3-4732-B74B-9C70-D0992466E4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99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B6B874-26FA-400B-9A73-4AC80D5977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42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AB6B874-26FA-400B-9A73-4AC80D5977F1}" type="slidenum">
              <a:rPr lang="zh-CN" altLang="en-US" smtClean="0">
                <a:solidFill>
                  <a:srgbClr val="000000"/>
                </a:solidFill>
                <a:latin typeface="Calibri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zh-CN">
              <a:solidFill>
                <a:srgbClr val="000000"/>
              </a:solidFill>
              <a:latin typeface="Calibri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13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F07326F3-4732-B74B-9C70-D0992466E499}" type="slidenum">
              <a:rPr lang="en-US" smtClean="0">
                <a:solidFill>
                  <a:prstClr val="black"/>
                </a:solidFill>
              </a:r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67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8494340" y="6504275"/>
            <a:ext cx="399033" cy="24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de-DE" altLang="zh-CN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FrutigerNext LT Bold" pitchFamily="34" charset="0"/>
                <a:ea typeface="MS PGothic" panose="020B0600070205080204" pitchFamily="34" charset="-128"/>
              </a:rPr>
              <a:t> </a:t>
            </a:r>
            <a:fld id="{A4C34F22-587E-473D-9099-376F4F013A30}" type="slidenum">
              <a:rPr lang="de-DE" altLang="zh-CN" sz="1400">
                <a:solidFill>
                  <a:srgbClr val="000000">
                    <a:lumMod val="65000"/>
                    <a:lumOff val="35000"/>
                  </a:srgbClr>
                </a:solidFill>
                <a:latin typeface="FrutigerNext LT Light" pitchFamily="34" charset="0"/>
                <a:ea typeface="MS PGothic" panose="020B0600070205080204" pitchFamily="34" charset="-128"/>
              </a:rPr>
              <a:t>‹#›</a:t>
            </a:fld>
            <a:endParaRPr lang="en-GB" altLang="zh-CN" sz="1300" dirty="0">
              <a:solidFill>
                <a:srgbClr val="000000">
                  <a:lumMod val="65000"/>
                  <a:lumOff val="35000"/>
                </a:srgbClr>
              </a:solidFill>
              <a:latin typeface="FrutigerNext LT Light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1899" y="295986"/>
            <a:ext cx="10566674" cy="87206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911899" y="295986"/>
            <a:ext cx="10566674" cy="87206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8494341" y="6504275"/>
            <a:ext cx="399033" cy="24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de-DE" altLang="zh-CN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FrutigerNext LT Bold" pitchFamily="34" charset="0"/>
                <a:ea typeface="MS PGothic" panose="020B0600070205080204" pitchFamily="34" charset="-128"/>
              </a:rPr>
              <a:t> </a:t>
            </a:r>
            <a:fld id="{A4C34F22-587E-473D-9099-376F4F013A30}" type="slidenum">
              <a:rPr lang="de-DE" altLang="zh-CN" sz="1400">
                <a:solidFill>
                  <a:srgbClr val="000000">
                    <a:lumMod val="65000"/>
                    <a:lumOff val="35000"/>
                  </a:srgbClr>
                </a:solidFill>
                <a:latin typeface="FrutigerNext LT Light" pitchFamily="34" charset="0"/>
                <a:ea typeface="MS PGothic" panose="020B0600070205080204" pitchFamily="34" charset="-128"/>
              </a:rPr>
              <a:t>‹#›</a:t>
            </a:fld>
            <a:endParaRPr lang="en-GB" altLang="zh-CN" sz="1300" dirty="0">
              <a:solidFill>
                <a:srgbClr val="000000">
                  <a:lumMod val="65000"/>
                  <a:lumOff val="35000"/>
                </a:srgbClr>
              </a:solidFill>
              <a:latin typeface="FrutigerNext LT Light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1899" y="295988"/>
            <a:ext cx="10566674" cy="87206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270" y="456134"/>
            <a:ext cx="10742038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6116" y="1512876"/>
            <a:ext cx="10734954" cy="4690459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770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855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770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3755" y="1843089"/>
            <a:ext cx="10123377" cy="3013725"/>
          </a:xfrm>
          <a:prstGeom prst="rect">
            <a:avLst/>
          </a:prstGeom>
        </p:spPr>
        <p:txBody>
          <a:bodyPr tIns="90000" bIns="90000"/>
          <a:lstStyle>
            <a:lvl1pPr marL="412750" indent="-398780">
              <a:lnSpc>
                <a:spcPct val="70000"/>
              </a:lnSpc>
              <a:buFont typeface="+mj-lt"/>
              <a:buAutoNum type="arabicPeriod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12750" indent="-398780">
              <a:buFont typeface="+mj-lt"/>
              <a:buAutoNum type="arabicPeriod"/>
              <a:defRPr/>
            </a:lvl2pPr>
            <a:lvl3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/>
          <p:cNvCxnSpPr/>
          <p:nvPr userDrawn="1"/>
        </p:nvCxnSpPr>
        <p:spPr>
          <a:xfrm flipH="1">
            <a:off x="1030053" y="1349255"/>
            <a:ext cx="886082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/>
          <p:cNvSpPr txBox="1"/>
          <p:nvPr userDrawn="1"/>
        </p:nvSpPr>
        <p:spPr>
          <a:xfrm>
            <a:off x="919036" y="630374"/>
            <a:ext cx="1147634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270" y="456134"/>
            <a:ext cx="10742038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40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6116" y="1512876"/>
            <a:ext cx="10734954" cy="4690459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770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855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770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58" y="325444"/>
            <a:ext cx="10182235" cy="87153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8058" y="1628781"/>
            <a:ext cx="10182235" cy="4194175"/>
          </a:xfrm>
          <a:prstGeom prst="rect">
            <a:avLst/>
          </a:prstGeom>
        </p:spPr>
        <p:txBody>
          <a:bodyPr/>
          <a:lstStyle>
            <a:lvl1pPr marL="299720" marR="0" indent="-299720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anose="05000000000000000000" pitchFamily="2" charset="2"/>
              <a:buChar char="l"/>
              <a:defRPr/>
            </a:lvl1pPr>
            <a:lvl2pPr marL="649605" marR="0" indent="-249555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p"/>
              <a:defRPr/>
            </a:lvl2pPr>
            <a:lvl3pPr marL="999490" marR="0" indent="-200025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n"/>
              <a:defRPr/>
            </a:lvl3pPr>
            <a:lvl4pPr marL="1398905" marR="0" indent="-200025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lvl4pPr>
            <a:lvl5pPr marL="1798955" marR="0" indent="-200025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~"/>
              <a:defRPr/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82565" y="6356357"/>
            <a:ext cx="386180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41466" y="6356357"/>
            <a:ext cx="284712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FA80D-61AD-4FF8-A362-A31C0040F674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26" y="44450"/>
            <a:ext cx="10332594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3" y="6489703"/>
            <a:ext cx="2797572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zh-CN">
                <a:solidFill>
                  <a:srgbClr val="1D1D1A"/>
                </a:solidFill>
              </a:rPr>
              <a:t>Page </a:t>
            </a:r>
            <a:fld id="{15BDEA54-3B42-4ED5-85D7-216FDBA6790F}" type="slidenum">
              <a:rPr lang="de-DE" altLang="zh-CN">
                <a:solidFill>
                  <a:srgbClr val="1D1D1A"/>
                </a:solidFill>
              </a:rPr>
              <a:t>‹#›</a:t>
            </a:fld>
            <a:endParaRPr lang="en-GB" altLang="zh-CN">
              <a:solidFill>
                <a:srgbClr val="1D1D1A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3755" y="1843090"/>
            <a:ext cx="10123377" cy="3013725"/>
          </a:xfrm>
          <a:prstGeom prst="rect">
            <a:avLst/>
          </a:prstGeom>
        </p:spPr>
        <p:txBody>
          <a:bodyPr tIns="90000" bIns="90000"/>
          <a:lstStyle>
            <a:lvl1pPr marL="412750" indent="-398145">
              <a:lnSpc>
                <a:spcPct val="70000"/>
              </a:lnSpc>
              <a:buFont typeface="+mj-lt"/>
              <a:buAutoNum type="arabicPeriod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12750" indent="-398145">
              <a:buFont typeface="+mj-lt"/>
              <a:buAutoNum type="arabicPeriod"/>
              <a:defRPr/>
            </a:lvl2pPr>
            <a:lvl3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/>
          <p:cNvCxnSpPr/>
          <p:nvPr userDrawn="1"/>
        </p:nvCxnSpPr>
        <p:spPr>
          <a:xfrm flipH="1">
            <a:off x="1030053" y="1349255"/>
            <a:ext cx="886082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/>
          <p:cNvSpPr txBox="1"/>
          <p:nvPr userDrawn="1"/>
        </p:nvSpPr>
        <p:spPr>
          <a:xfrm>
            <a:off x="919037" y="630375"/>
            <a:ext cx="1147634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58" y="325445"/>
            <a:ext cx="10182234" cy="87153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8058" y="1628781"/>
            <a:ext cx="10182234" cy="4194175"/>
          </a:xfrm>
          <a:prstGeom prst="rect">
            <a:avLst/>
          </a:prstGeom>
        </p:spPr>
        <p:txBody>
          <a:bodyPr/>
          <a:lstStyle>
            <a:lvl1pPr marL="299720" marR="0" indent="-299720" algn="l" defTabSz="79883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anose="05000000000000000000" pitchFamily="2" charset="2"/>
              <a:buChar char="l"/>
              <a:defRPr/>
            </a:lvl1pPr>
            <a:lvl2pPr marL="648970" marR="0" indent="-249555" algn="l" defTabSz="79883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p"/>
              <a:defRPr/>
            </a:lvl2pPr>
            <a:lvl3pPr marL="998855" marR="0" indent="-200025" algn="l" defTabSz="79883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n"/>
              <a:defRPr/>
            </a:lvl3pPr>
            <a:lvl4pPr marL="1398270" marR="0" indent="-200025" algn="l" defTabSz="79883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lvl4pPr>
            <a:lvl5pPr marL="1797685" marR="0" indent="-200025" algn="l" defTabSz="79883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~"/>
              <a:defRPr/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82565" y="6356358"/>
            <a:ext cx="386180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3765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41466" y="6356358"/>
            <a:ext cx="284712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3765">
              <a:defRPr/>
            </a:pPr>
            <a:fld id="{711FA80D-61AD-4FF8-A362-A31C0040F674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10" y="365127"/>
            <a:ext cx="10521732" cy="762217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200" b="1" kern="1200" dirty="0">
                <a:solidFill>
                  <a:srgbClr val="1E35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899" y="295986"/>
            <a:ext cx="10566674" cy="87206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12762" y="1341438"/>
            <a:ext cx="10565548" cy="46078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8494340" y="6504275"/>
            <a:ext cx="399033" cy="24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de-DE" altLang="zh-CN" sz="1300" b="1" dirty="0">
                <a:solidFill>
                  <a:srgbClr val="000000">
                    <a:lumMod val="65000"/>
                    <a:lumOff val="35000"/>
                  </a:srgbClr>
                </a:solidFill>
                <a:latin typeface="FrutigerNext LT Bold" pitchFamily="34" charset="0"/>
                <a:ea typeface="MS PGothic" panose="020B0600070205080204" pitchFamily="34" charset="-128"/>
              </a:rPr>
              <a:t> </a:t>
            </a:r>
            <a:fld id="{A4C34F22-587E-473D-9099-376F4F013A30}" type="slidenum">
              <a:rPr lang="de-DE" altLang="zh-CN" sz="1300" b="1">
                <a:solidFill>
                  <a:srgbClr val="000000">
                    <a:lumMod val="65000"/>
                    <a:lumOff val="35000"/>
                  </a:srgbClr>
                </a:solidFill>
                <a:latin typeface="FrutigerNext LT Light" pitchFamily="34" charset="0"/>
                <a:ea typeface="MS PGothic" panose="020B0600070205080204" pitchFamily="34" charset="-128"/>
              </a:rPr>
              <a:t>‹#›</a:t>
            </a:fld>
            <a:endParaRPr lang="en-GB" altLang="zh-CN" sz="1300" b="1" dirty="0">
              <a:solidFill>
                <a:srgbClr val="000000">
                  <a:lumMod val="65000"/>
                  <a:lumOff val="35000"/>
                </a:srgbClr>
              </a:solidFill>
              <a:latin typeface="FrutigerNext LT Light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25" y="44450"/>
            <a:ext cx="10332595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3" y="6489704"/>
            <a:ext cx="2797572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zh-CN">
                <a:solidFill>
                  <a:srgbClr val="1D1D1A"/>
                </a:solidFill>
              </a:rPr>
              <a:t>Page </a:t>
            </a:r>
            <a:fld id="{15BDEA54-3B42-4ED5-85D7-216FDBA6790F}" type="slidenum">
              <a:rPr lang="de-DE" altLang="zh-CN">
                <a:solidFill>
                  <a:srgbClr val="1D1D1A"/>
                </a:solidFill>
              </a:rPr>
              <a:t>‹#›</a:t>
            </a:fld>
            <a:endParaRPr lang="en-GB" altLang="zh-CN">
              <a:solidFill>
                <a:srgbClr val="1D1D1A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270" y="456134"/>
            <a:ext cx="10742038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090" indent="0" algn="ctr">
              <a:buNone/>
              <a:defRPr sz="2595"/>
            </a:lvl2pPr>
            <a:lvl3pPr marL="1186180" indent="0" algn="ctr">
              <a:buNone/>
              <a:defRPr sz="2335"/>
            </a:lvl3pPr>
            <a:lvl4pPr marL="1779270" indent="0" algn="ctr">
              <a:buNone/>
              <a:defRPr sz="2075"/>
            </a:lvl4pPr>
            <a:lvl5pPr marL="2371725" indent="0" algn="ctr">
              <a:buNone/>
              <a:defRPr sz="2075"/>
            </a:lvl5pPr>
            <a:lvl6pPr marL="2965450" indent="0" algn="ctr">
              <a:buNone/>
              <a:defRPr sz="2075"/>
            </a:lvl6pPr>
            <a:lvl7pPr marL="3557905" indent="0" algn="ctr">
              <a:buNone/>
              <a:defRPr sz="2075"/>
            </a:lvl7pPr>
            <a:lvl8pPr marL="4150995" indent="0" algn="ctr">
              <a:buNone/>
              <a:defRPr sz="2075"/>
            </a:lvl8pPr>
            <a:lvl9pPr marL="4744085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6120" y="1512881"/>
            <a:ext cx="10734953" cy="4690459"/>
          </a:xfrm>
          <a:prstGeom prst="rect">
            <a:avLst/>
          </a:prstGeom>
        </p:spPr>
        <p:txBody>
          <a:bodyPr lIns="0" tIns="0" rIns="0" bIns="0"/>
          <a:lstStyle>
            <a:lvl1pPr marL="179070" marR="0" indent="-168275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523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5230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7280" marR="0" indent="-168275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5230" algn="ctr"/>
              </a:tabLst>
              <a:defRPr sz="1295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4510" indent="-170815">
              <a:buFont typeface="Arial" panose="020B0604020202020204" pitchFamily="34" charset="0"/>
              <a:buChar char="•"/>
              <a:tabLst>
                <a:tab pos="1205865" algn="ctr"/>
              </a:tabLst>
              <a:defRPr sz="1295" baseline="0"/>
            </a:lvl4pPr>
            <a:lvl5pPr marL="524510" indent="-170815">
              <a:buFont typeface="Arial" panose="020B0604020202020204" pitchFamily="34" charset="0"/>
              <a:buChar char="•"/>
              <a:tabLst>
                <a:tab pos="1205865" algn="ctr"/>
              </a:tabLst>
              <a:defRPr sz="1295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523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280" marR="0" lvl="2" indent="-168275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523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280" marR="0" lvl="2" indent="-168275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5230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236544" y="1402067"/>
            <a:ext cx="392154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sz="4795" dirty="0">
                <a:solidFill>
                  <a:srgbClr val="1D1D1A"/>
                </a:solidFill>
              </a:rPr>
              <a:t>Thank you.</a:t>
            </a:r>
          </a:p>
        </p:txBody>
      </p:sp>
      <p:sp>
        <p:nvSpPr>
          <p:cNvPr id="4" name="Text Placeholder 1"/>
          <p:cNvSpPr txBox="1"/>
          <p:nvPr userDrawn="1"/>
        </p:nvSpPr>
        <p:spPr>
          <a:xfrm>
            <a:off x="7170350" y="2794960"/>
            <a:ext cx="322558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  <a:t/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  <a:t/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5" name="Subtitle 6"/>
          <p:cNvSpPr txBox="1"/>
          <p:nvPr userDrawn="1"/>
        </p:nvSpPr>
        <p:spPr>
          <a:xfrm>
            <a:off x="7178270" y="1631849"/>
            <a:ext cx="3478154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</a:p>
        </p:txBody>
      </p:sp>
      <p:sp>
        <p:nvSpPr>
          <p:cNvPr id="6" name="Subtitle 6"/>
          <p:cNvSpPr txBox="1"/>
          <p:nvPr userDrawn="1"/>
        </p:nvSpPr>
        <p:spPr>
          <a:xfrm>
            <a:off x="7168665" y="2106124"/>
            <a:ext cx="3482286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0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3756" y="1843091"/>
            <a:ext cx="10123377" cy="3013725"/>
          </a:xfrm>
          <a:prstGeom prst="rect">
            <a:avLst/>
          </a:prstGeom>
        </p:spPr>
        <p:txBody>
          <a:bodyPr tIns="90000" bIns="90000"/>
          <a:lstStyle>
            <a:lvl1pPr marL="412750" indent="-398780">
              <a:lnSpc>
                <a:spcPct val="70000"/>
              </a:lnSpc>
              <a:buFont typeface="+mj-lt"/>
              <a:buAutoNum type="arabicPeriod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12750" indent="-398780">
              <a:buFont typeface="+mj-lt"/>
              <a:buAutoNum type="arabicPeriod"/>
              <a:defRPr/>
            </a:lvl2pPr>
            <a:lvl3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/>
          <p:cNvCxnSpPr/>
          <p:nvPr userDrawn="1"/>
        </p:nvCxnSpPr>
        <p:spPr>
          <a:xfrm flipH="1">
            <a:off x="1030054" y="1349255"/>
            <a:ext cx="886082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/>
          <p:cNvSpPr txBox="1"/>
          <p:nvPr userDrawn="1"/>
        </p:nvSpPr>
        <p:spPr>
          <a:xfrm>
            <a:off x="919036" y="630376"/>
            <a:ext cx="1147634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58" y="325446"/>
            <a:ext cx="10182235" cy="87153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8058" y="1628781"/>
            <a:ext cx="10182235" cy="4194175"/>
          </a:xfrm>
          <a:prstGeom prst="rect">
            <a:avLst/>
          </a:prstGeom>
        </p:spPr>
        <p:txBody>
          <a:bodyPr/>
          <a:lstStyle>
            <a:lvl1pPr marL="299720" marR="0" indent="-299720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anose="05000000000000000000" pitchFamily="2" charset="2"/>
              <a:buChar char="l"/>
              <a:defRPr/>
            </a:lvl1pPr>
            <a:lvl2pPr marL="649605" marR="0" indent="-249555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p"/>
              <a:defRPr/>
            </a:lvl2pPr>
            <a:lvl3pPr marL="999490" marR="0" indent="-200025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n"/>
              <a:defRPr/>
            </a:lvl3pPr>
            <a:lvl4pPr marL="1398905" marR="0" indent="-200025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lvl4pPr>
            <a:lvl5pPr marL="1798955" marR="0" indent="-200025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~"/>
              <a:defRPr/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82566" y="6356359"/>
            <a:ext cx="386180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41467" y="6356359"/>
            <a:ext cx="284712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FA80D-61AD-4FF8-A362-A31C0040F674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11" y="365128"/>
            <a:ext cx="10521732" cy="762217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200" b="1" kern="1200" dirty="0">
                <a:solidFill>
                  <a:srgbClr val="1E35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26" y="44450"/>
            <a:ext cx="10332594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3" y="6489705"/>
            <a:ext cx="2797572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zh-CN">
                <a:solidFill>
                  <a:srgbClr val="1D1D1A"/>
                </a:solidFill>
              </a:rPr>
              <a:t>Page </a:t>
            </a:r>
            <a:fld id="{15BDEA54-3B42-4ED5-85D7-216FDBA6790F}" type="slidenum">
              <a:rPr lang="de-DE" altLang="zh-CN">
                <a:solidFill>
                  <a:srgbClr val="1D1D1A"/>
                </a:solidFill>
              </a:rPr>
              <a:t>‹#›</a:t>
            </a:fld>
            <a:endParaRPr lang="en-GB" altLang="zh-CN">
              <a:solidFill>
                <a:srgbClr val="1D1D1A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236544" y="1402067"/>
            <a:ext cx="392154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sz="4795" dirty="0">
                <a:solidFill>
                  <a:srgbClr val="1D1D1A"/>
                </a:solidFill>
              </a:rPr>
              <a:t>Thank you.</a:t>
            </a:r>
          </a:p>
        </p:txBody>
      </p:sp>
      <p:sp>
        <p:nvSpPr>
          <p:cNvPr id="4" name="Text Placeholder 1"/>
          <p:cNvSpPr txBox="1"/>
          <p:nvPr userDrawn="1"/>
        </p:nvSpPr>
        <p:spPr>
          <a:xfrm>
            <a:off x="7170350" y="2794960"/>
            <a:ext cx="322558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  <a:t/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  <a:t/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5" name="Subtitle 6"/>
          <p:cNvSpPr txBox="1"/>
          <p:nvPr userDrawn="1"/>
        </p:nvSpPr>
        <p:spPr>
          <a:xfrm>
            <a:off x="7178270" y="1631849"/>
            <a:ext cx="3478154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</a:p>
        </p:txBody>
      </p:sp>
      <p:sp>
        <p:nvSpPr>
          <p:cNvPr id="6" name="Subtitle 6"/>
          <p:cNvSpPr txBox="1"/>
          <p:nvPr userDrawn="1"/>
        </p:nvSpPr>
        <p:spPr>
          <a:xfrm>
            <a:off x="7168665" y="2106124"/>
            <a:ext cx="3482286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0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76" y="432656"/>
            <a:ext cx="11661004" cy="584076"/>
          </a:xfrm>
        </p:spPr>
        <p:txBody>
          <a:bodyPr/>
          <a:lstStyle>
            <a:lvl1pPr>
              <a:defRPr sz="279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270" y="456134"/>
            <a:ext cx="10742038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6116" y="1512876"/>
            <a:ext cx="10734954" cy="4690459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770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855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770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270" y="456134"/>
            <a:ext cx="10742038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6116" y="1512876"/>
            <a:ext cx="10734954" cy="4690459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770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855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770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555" y="456136"/>
            <a:ext cx="10746234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794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794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11" y="365128"/>
            <a:ext cx="10521732" cy="762217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200" b="1" kern="1200" dirty="0">
                <a:solidFill>
                  <a:srgbClr val="1E35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3756" y="1843091"/>
            <a:ext cx="10123377" cy="3013725"/>
          </a:xfrm>
          <a:prstGeom prst="rect">
            <a:avLst/>
          </a:prstGeom>
        </p:spPr>
        <p:txBody>
          <a:bodyPr tIns="90000" bIns="90000"/>
          <a:lstStyle>
            <a:lvl1pPr marL="412750" indent="-398780">
              <a:lnSpc>
                <a:spcPct val="70000"/>
              </a:lnSpc>
              <a:buFont typeface="+mj-lt"/>
              <a:buAutoNum type="arabicPeriod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12750" indent="-398780">
              <a:buFont typeface="+mj-lt"/>
              <a:buAutoNum type="arabicPeriod"/>
              <a:defRPr/>
            </a:lvl2pPr>
            <a:lvl3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/>
          <p:cNvCxnSpPr/>
          <p:nvPr userDrawn="1"/>
        </p:nvCxnSpPr>
        <p:spPr>
          <a:xfrm flipH="1">
            <a:off x="1030054" y="1349255"/>
            <a:ext cx="886082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/>
          <p:cNvSpPr txBox="1"/>
          <p:nvPr userDrawn="1"/>
        </p:nvSpPr>
        <p:spPr>
          <a:xfrm>
            <a:off x="919036" y="630376"/>
            <a:ext cx="1147634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58" y="325446"/>
            <a:ext cx="10182235" cy="87153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8058" y="1628781"/>
            <a:ext cx="10182235" cy="4194175"/>
          </a:xfrm>
          <a:prstGeom prst="rect">
            <a:avLst/>
          </a:prstGeom>
        </p:spPr>
        <p:txBody>
          <a:bodyPr/>
          <a:lstStyle>
            <a:lvl1pPr marL="299720" marR="0" indent="-299720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anose="05000000000000000000" pitchFamily="2" charset="2"/>
              <a:buChar char="l"/>
              <a:defRPr/>
            </a:lvl1pPr>
            <a:lvl2pPr marL="649605" marR="0" indent="-249555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p"/>
              <a:defRPr/>
            </a:lvl2pPr>
            <a:lvl3pPr marL="999490" marR="0" indent="-200025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n"/>
              <a:defRPr/>
            </a:lvl3pPr>
            <a:lvl4pPr marL="1398905" marR="0" indent="-200025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lvl4pPr>
            <a:lvl5pPr marL="1798955" marR="0" indent="-200025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~"/>
              <a:defRPr/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82566" y="6356359"/>
            <a:ext cx="386180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41467" y="6356359"/>
            <a:ext cx="284712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FA80D-61AD-4FF8-A362-A31C0040F674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11" y="365128"/>
            <a:ext cx="10521732" cy="762217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200" b="1" kern="1200" dirty="0">
                <a:solidFill>
                  <a:srgbClr val="1E35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26" y="44450"/>
            <a:ext cx="10332594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3" y="6489705"/>
            <a:ext cx="2797572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zh-CN">
                <a:solidFill>
                  <a:srgbClr val="1D1D1A"/>
                </a:solidFill>
              </a:rPr>
              <a:t>Page </a:t>
            </a:r>
            <a:fld id="{15BDEA54-3B42-4ED5-85D7-216FDBA6790F}" type="slidenum">
              <a:rPr lang="de-DE" altLang="zh-CN">
                <a:solidFill>
                  <a:srgbClr val="1D1D1A"/>
                </a:solidFill>
              </a:rPr>
              <a:t>‹#›</a:t>
            </a:fld>
            <a:endParaRPr lang="en-GB" altLang="zh-CN">
              <a:solidFill>
                <a:srgbClr val="1D1D1A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270" y="456134"/>
            <a:ext cx="10742038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6117" y="1512877"/>
            <a:ext cx="10734953" cy="4690459"/>
          </a:xfrm>
          <a:prstGeom prst="rect">
            <a:avLst/>
          </a:prstGeom>
        </p:spPr>
        <p:txBody>
          <a:bodyPr lIns="0" tIns="0" rIns="0" bIns="0"/>
          <a:lstStyle>
            <a:lvl1pPr marL="179070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135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7915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135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4pPr>
            <a:lvl5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915" marR="0" lvl="2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915" marR="0" lvl="2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911899" y="295986"/>
            <a:ext cx="10566674" cy="87206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454" y="540001"/>
            <a:ext cx="11089443" cy="72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6815" indent="0" algn="ctr">
              <a:buNone/>
              <a:defRPr sz="2335"/>
            </a:lvl3pPr>
            <a:lvl4pPr marL="1780540" indent="0" algn="ctr">
              <a:buNone/>
              <a:defRPr sz="2075"/>
            </a:lvl4pPr>
            <a:lvl5pPr marL="2373630" indent="0" algn="ctr">
              <a:buNone/>
              <a:defRPr sz="2075"/>
            </a:lvl5pPr>
            <a:lvl6pPr marL="2967355" indent="0" algn="ctr">
              <a:buNone/>
              <a:defRPr sz="2075"/>
            </a:lvl6pPr>
            <a:lvl7pPr marL="3560445" indent="0" algn="ctr">
              <a:buNone/>
              <a:defRPr sz="2075"/>
            </a:lvl7pPr>
            <a:lvl8pPr marL="4154170" indent="0" algn="ctr">
              <a:buNone/>
              <a:defRPr sz="2075"/>
            </a:lvl8pPr>
            <a:lvl9pPr marL="4747260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154453" y="6481208"/>
            <a:ext cx="719970" cy="268151"/>
          </a:xfrm>
        </p:spPr>
        <p:txBody>
          <a:bodyPr anchor="ctr"/>
          <a:lstStyle>
            <a:lvl1pPr algn="ctr">
              <a:lnSpc>
                <a:spcPct val="100000"/>
              </a:lnSpc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0C74C9F-A2F4-4848-A628-805A9AB6BE83}" type="datetime1">
              <a:rPr lang="zh-CN" altLang="en-US" smtClean="0">
                <a:solidFill>
                  <a:srgbClr val="1D1D1A"/>
                </a:solidFill>
              </a:rPr>
              <a:t>2024/6/20</a:t>
            </a:fld>
            <a:endParaRPr lang="en-GB" altLang="zh-CN">
              <a:solidFill>
                <a:srgbClr val="1D1D1A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432112" cy="431900"/>
          </a:xfrm>
          <a:solidFill>
            <a:srgbClr val="990000"/>
          </a:solidFill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487A6A9-C833-4EAA-8128-A9B15BB01C9B}" type="slidenum">
              <a:rPr lang="zh-CN" altLang="en-US" smtClean="0">
                <a:solidFill>
                  <a:srgbClr val="666666"/>
                </a:solidFill>
              </a:rPr>
              <a:t>‹#›</a:t>
            </a:fld>
            <a:endParaRPr lang="zh-CN" altLang="en-US" dirty="0">
              <a:solidFill>
                <a:srgbClr val="666666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3756" y="1843091"/>
            <a:ext cx="10123377" cy="3013725"/>
          </a:xfrm>
          <a:prstGeom prst="rect">
            <a:avLst/>
          </a:prstGeom>
        </p:spPr>
        <p:txBody>
          <a:bodyPr tIns="90000" bIns="90000"/>
          <a:lstStyle>
            <a:lvl1pPr marL="412750" indent="-398780">
              <a:lnSpc>
                <a:spcPct val="70000"/>
              </a:lnSpc>
              <a:buFont typeface="+mj-lt"/>
              <a:buAutoNum type="arabicPeriod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12750" indent="-398780">
              <a:buFont typeface="+mj-lt"/>
              <a:buAutoNum type="arabicPeriod"/>
              <a:defRPr/>
            </a:lvl2pPr>
            <a:lvl3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970" indent="0">
              <a:buFont typeface="+mj-lt"/>
              <a:buNone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/>
          <p:cNvCxnSpPr/>
          <p:nvPr userDrawn="1"/>
        </p:nvCxnSpPr>
        <p:spPr>
          <a:xfrm flipH="1">
            <a:off x="1030054" y="1349255"/>
            <a:ext cx="886082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/>
          <p:cNvSpPr txBox="1"/>
          <p:nvPr userDrawn="1"/>
        </p:nvSpPr>
        <p:spPr>
          <a:xfrm>
            <a:off x="919036" y="630376"/>
            <a:ext cx="1147634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492037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270" y="456134"/>
            <a:ext cx="10742038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40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2985" indent="0" algn="ctr">
              <a:buNone/>
              <a:defRPr sz="2080"/>
            </a:lvl7pPr>
            <a:lvl8pPr marL="4156710" indent="0" algn="ctr">
              <a:buNone/>
              <a:defRPr sz="2080"/>
            </a:lvl8pPr>
            <a:lvl9pPr marL="475043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6117" y="1512878"/>
            <a:ext cx="10734954" cy="4690459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135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855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135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1450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8799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58" y="325446"/>
            <a:ext cx="10182235" cy="87153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8058" y="1628781"/>
            <a:ext cx="10182235" cy="4194175"/>
          </a:xfrm>
          <a:prstGeom prst="rect">
            <a:avLst/>
          </a:prstGeom>
        </p:spPr>
        <p:txBody>
          <a:bodyPr/>
          <a:lstStyle>
            <a:lvl1pPr marL="299720" marR="0" indent="-299720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anose="05000000000000000000" pitchFamily="2" charset="2"/>
              <a:buChar char="l"/>
              <a:defRPr/>
            </a:lvl1pPr>
            <a:lvl2pPr marL="649605" marR="0" indent="-249555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p"/>
              <a:defRPr/>
            </a:lvl2pPr>
            <a:lvl3pPr marL="999490" marR="0" indent="-200025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n"/>
              <a:defRPr/>
            </a:lvl3pPr>
            <a:lvl4pPr marL="1398905" marR="0" indent="-200025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lvl4pPr>
            <a:lvl5pPr marL="1798955" marR="0" indent="-200025" algn="l" defTabSz="799465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~"/>
              <a:defRPr/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82566" y="6356359"/>
            <a:ext cx="386180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41467" y="6356359"/>
            <a:ext cx="284712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FA80D-61AD-4FF8-A362-A31C0040F674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4930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11" y="365128"/>
            <a:ext cx="10521732" cy="762217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200" b="1" kern="1200" dirty="0">
                <a:solidFill>
                  <a:srgbClr val="1E35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45121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26" y="44450"/>
            <a:ext cx="10332594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3" y="6489705"/>
            <a:ext cx="2797572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zh-CN">
                <a:solidFill>
                  <a:srgbClr val="1D1D1A"/>
                </a:solidFill>
              </a:rPr>
              <a:t>Page </a:t>
            </a:r>
            <a:fld id="{15BDEA54-3B42-4ED5-85D7-216FDBA6790F}" type="slidenum">
              <a:rPr lang="de-DE" altLang="zh-CN">
                <a:solidFill>
                  <a:srgbClr val="1D1D1A"/>
                </a:solidFill>
              </a:rPr>
              <a:pPr/>
              <a:t>‹#›</a:t>
            </a:fld>
            <a:endParaRPr lang="en-GB" altLang="zh-CN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0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8494341" y="6504275"/>
            <a:ext cx="399033" cy="24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de-DE" altLang="zh-CN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FrutigerNext LT Bold" pitchFamily="34" charset="0"/>
                <a:ea typeface="MS PGothic" panose="020B0600070205080204" pitchFamily="34" charset="-128"/>
              </a:rPr>
              <a:t> </a:t>
            </a:r>
            <a:fld id="{A4C34F22-587E-473D-9099-376F4F013A30}" type="slidenum">
              <a:rPr lang="de-DE" altLang="zh-CN" sz="1400">
                <a:solidFill>
                  <a:srgbClr val="000000">
                    <a:lumMod val="65000"/>
                    <a:lumOff val="35000"/>
                  </a:srgbClr>
                </a:solidFill>
                <a:latin typeface="FrutigerNext LT Light" pitchFamily="34" charset="0"/>
                <a:ea typeface="MS PGothic" panose="020B0600070205080204" pitchFamily="34" charset="-128"/>
              </a:rPr>
              <a:t>‹#›</a:t>
            </a:fld>
            <a:endParaRPr lang="en-GB" altLang="zh-CN" sz="1300" dirty="0">
              <a:solidFill>
                <a:srgbClr val="000000">
                  <a:lumMod val="65000"/>
                  <a:lumOff val="35000"/>
                </a:srgbClr>
              </a:solidFill>
              <a:latin typeface="FrutigerNext LT Light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1899" y="295988"/>
            <a:ext cx="10566674" cy="87206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07959" y="2756926"/>
            <a:ext cx="5571519" cy="1536171"/>
          </a:xfrm>
          <a:prstGeom prst="rect">
            <a:avLst/>
          </a:prstGeom>
        </p:spPr>
        <p:txBody>
          <a:bodyPr/>
          <a:lstStyle>
            <a:lvl1pPr>
              <a:lnSpc>
                <a:spcPts val="5330"/>
              </a:lnSpc>
              <a:defRPr sz="533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1"/>
          </p:nvPr>
        </p:nvSpPr>
        <p:spPr>
          <a:xfrm>
            <a:off x="1007959" y="4389106"/>
            <a:ext cx="5571519" cy="768086"/>
          </a:xfrm>
          <a:prstGeom prst="rect">
            <a:avLst/>
          </a:prstGeom>
        </p:spPr>
        <p:txBody>
          <a:bodyPr/>
          <a:lstStyle>
            <a:lvl1pPr marL="0" indent="0" algn="l" fontAlgn="t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zh-CN" dirty="0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8494340" y="6504275"/>
            <a:ext cx="399033" cy="24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de-DE" altLang="zh-CN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FrutigerNext LT Bold" pitchFamily="34" charset="0"/>
                <a:ea typeface="MS PGothic" panose="020B0600070205080204" pitchFamily="34" charset="-128"/>
              </a:rPr>
              <a:t> </a:t>
            </a:r>
            <a:fld id="{A4C34F22-587E-473D-9099-376F4F013A30}" type="slidenum">
              <a:rPr lang="de-DE" altLang="zh-CN" sz="1400">
                <a:solidFill>
                  <a:srgbClr val="000000">
                    <a:lumMod val="65000"/>
                    <a:lumOff val="35000"/>
                  </a:srgbClr>
                </a:solidFill>
                <a:latin typeface="FrutigerNext LT Light" pitchFamily="34" charset="0"/>
                <a:ea typeface="MS PGothic" panose="020B0600070205080204" pitchFamily="34" charset="-128"/>
              </a:rPr>
              <a:t>‹#›</a:t>
            </a:fld>
            <a:endParaRPr lang="en-GB" altLang="zh-CN" sz="1300" dirty="0">
              <a:solidFill>
                <a:srgbClr val="000000">
                  <a:lumMod val="65000"/>
                  <a:lumOff val="35000"/>
                </a:srgbClr>
              </a:solidFill>
              <a:latin typeface="FrutigerNext LT Light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1899" y="295986"/>
            <a:ext cx="10566674" cy="87206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899" y="295986"/>
            <a:ext cx="10566674" cy="872067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12762" y="1341438"/>
            <a:ext cx="10565548" cy="46078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8494340" y="6504275"/>
            <a:ext cx="399033" cy="24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de-DE" altLang="zh-CN" sz="1300" b="1" dirty="0">
                <a:solidFill>
                  <a:srgbClr val="000000">
                    <a:lumMod val="65000"/>
                    <a:lumOff val="35000"/>
                  </a:srgbClr>
                </a:solidFill>
                <a:latin typeface="FrutigerNext LT Bold" pitchFamily="34" charset="0"/>
                <a:ea typeface="MS PGothic" panose="020B0600070205080204" pitchFamily="34" charset="-128"/>
              </a:rPr>
              <a:t> </a:t>
            </a:r>
            <a:fld id="{A4C34F22-587E-473D-9099-376F4F013A30}" type="slidenum">
              <a:rPr lang="de-DE" altLang="zh-CN" sz="1300" b="1">
                <a:solidFill>
                  <a:srgbClr val="000000">
                    <a:lumMod val="65000"/>
                    <a:lumOff val="35000"/>
                  </a:srgbClr>
                </a:solidFill>
                <a:latin typeface="FrutigerNext LT Light" pitchFamily="34" charset="0"/>
                <a:ea typeface="MS PGothic" panose="020B0600070205080204" pitchFamily="34" charset="-128"/>
              </a:rPr>
              <a:t>‹#›</a:t>
            </a:fld>
            <a:endParaRPr lang="en-GB" altLang="zh-CN" sz="1300" b="1" dirty="0">
              <a:solidFill>
                <a:srgbClr val="000000">
                  <a:lumMod val="65000"/>
                  <a:lumOff val="35000"/>
                </a:srgbClr>
              </a:solidFill>
              <a:latin typeface="FrutigerNext LT Light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tiff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26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0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7.tiff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34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tiff"/><Relationship Id="rId5" Type="http://schemas.openxmlformats.org/officeDocument/2006/relationships/theme" Target="../theme/theme17.xml"/><Relationship Id="rId4" Type="http://schemas.openxmlformats.org/officeDocument/2006/relationships/slideLayout" Target="../slideLayouts/slideLayout38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7.tiff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7.tiff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tif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tif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 userDrawn="1"/>
        </p:nvSpPr>
        <p:spPr bwMode="auto">
          <a:xfrm>
            <a:off x="-33884" y="4752404"/>
            <a:ext cx="12232234" cy="2842586"/>
          </a:xfrm>
          <a:prstGeom prst="rect">
            <a:avLst/>
          </a:prstGeom>
          <a:blipFill dpi="0" rotWithShape="1">
            <a:blip r:embed="rId7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944" tIns="60972" rIns="121944" bIns="60972" numCol="1" rtlCol="0" anchor="t" anchorCtr="0" compatLnSpc="1"/>
          <a:lstStyle/>
          <a:p>
            <a:pPr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307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58" y="325966"/>
            <a:ext cx="10182234" cy="87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429" rIns="106860" bIns="53429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6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58" y="1629834"/>
            <a:ext cx="10182234" cy="419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6877" tIns="53437" rIns="106877" bIns="53437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77" name="Rectangle 15"/>
          <p:cNvSpPr>
            <a:spLocks noChangeArrowheads="1"/>
          </p:cNvSpPr>
          <p:nvPr/>
        </p:nvSpPr>
        <p:spPr bwMode="auto">
          <a:xfrm>
            <a:off x="-2604855" y="692151"/>
            <a:ext cx="2460848" cy="752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853" tIns="53428" rIns="106853" bIns="53428">
            <a:spAutoFit/>
          </a:bodyPr>
          <a:lstStyle/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英文标题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:32-35pt  </a:t>
            </a:r>
            <a:endParaRPr lang="zh-CN" altLang="en-US" sz="15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颜色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 R153 G0 B0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内部使用字体 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500" dirty="0" err="1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FrutigerNext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 LT Medium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外部使用字体 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 Arial</a:t>
            </a:r>
          </a:p>
          <a:p>
            <a:pPr marL="457200" indent="-4572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5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中文标题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:30-32pt  </a:t>
            </a:r>
            <a:endParaRPr lang="zh-CN" altLang="en-US" sz="15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颜色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 R153 G0 B0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字体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黑体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5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5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5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英文正文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:20-22pt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子目录 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(2-5</a:t>
            </a: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级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) :18pt  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颜色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黑色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内部使用字体 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500" dirty="0" err="1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FrutigerNext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 LT Regular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外部使用字体 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 Arial</a:t>
            </a:r>
          </a:p>
          <a:p>
            <a:pPr marL="457200" indent="-4572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5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中文正文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:18-20pt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子目录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(2-5</a:t>
            </a: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级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):18pt </a:t>
            </a:r>
            <a:endParaRPr lang="zh-CN" altLang="en-US" sz="15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颜色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黑色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字体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细黑体</a:t>
            </a:r>
            <a:r>
              <a:rPr lang="zh-CN" altLang="en-US" sz="1500" b="1" dirty="0">
                <a:solidFill>
                  <a:srgbClr val="FFFFFF"/>
                </a:solidFill>
                <a:latin typeface="Arial" panose="020B0604020202020204" pitchFamily="34" charset="0"/>
                <a:ea typeface="华文细黑" panose="02010600040101010101" charset="-122"/>
              </a:rPr>
              <a:t> </a:t>
            </a:r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>
            <a:off x="12439778" y="3371811"/>
            <a:ext cx="1226189" cy="4001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24" tIns="60962" rIns="121924" bIns="60962" anchor="ctr">
            <a:spAutoFit/>
          </a:bodyPr>
          <a:lstStyle/>
          <a:p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宋体" pitchFamily="2" charset="-122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12554137" y="3727418"/>
            <a:ext cx="986880" cy="182532"/>
            <a:chOff x="5893" y="2387"/>
            <a:chExt cx="466" cy="115"/>
          </a:xfrm>
        </p:grpSpPr>
        <p:sp>
          <p:nvSpPr>
            <p:cNvPr id="3143" name="Rectangle 19"/>
            <p:cNvSpPr>
              <a:spLocks noChangeArrowheads="1"/>
            </p:cNvSpPr>
            <p:nvPr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44" name="Rectangle 20"/>
            <p:cNvSpPr>
              <a:spLocks noChangeArrowheads="1"/>
            </p:cNvSpPr>
            <p:nvPr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45" name="Rectangle 21"/>
            <p:cNvSpPr>
              <a:spLocks noChangeArrowheads="1"/>
            </p:cNvSpPr>
            <p:nvPr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46" name="Rectangle 22"/>
            <p:cNvSpPr>
              <a:spLocks noChangeArrowheads="1"/>
            </p:cNvSpPr>
            <p:nvPr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12554137" y="3943282"/>
            <a:ext cx="986880" cy="182532"/>
            <a:chOff x="5893" y="2523"/>
            <a:chExt cx="466" cy="115"/>
          </a:xfrm>
        </p:grpSpPr>
        <p:sp>
          <p:nvSpPr>
            <p:cNvPr id="3139" name="Rectangle 24"/>
            <p:cNvSpPr>
              <a:spLocks noChangeArrowheads="1"/>
            </p:cNvSpPr>
            <p:nvPr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40" name="Rectangle 25"/>
            <p:cNvSpPr>
              <a:spLocks noChangeArrowheads="1"/>
            </p:cNvSpPr>
            <p:nvPr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41" name="Rectangle 26"/>
            <p:cNvSpPr>
              <a:spLocks noChangeArrowheads="1"/>
            </p:cNvSpPr>
            <p:nvPr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42" name="Rectangle 27"/>
            <p:cNvSpPr>
              <a:spLocks noChangeArrowheads="1"/>
            </p:cNvSpPr>
            <p:nvPr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4" name="Group 28"/>
          <p:cNvGrpSpPr/>
          <p:nvPr/>
        </p:nvGrpSpPr>
        <p:grpSpPr bwMode="auto">
          <a:xfrm>
            <a:off x="12554137" y="4159146"/>
            <a:ext cx="986880" cy="182532"/>
            <a:chOff x="5893" y="2659"/>
            <a:chExt cx="466" cy="115"/>
          </a:xfrm>
        </p:grpSpPr>
        <p:sp>
          <p:nvSpPr>
            <p:cNvPr id="3135" name="Rectangle 29"/>
            <p:cNvSpPr>
              <a:spLocks noChangeArrowheads="1"/>
            </p:cNvSpPr>
            <p:nvPr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36" name="Rectangle 30"/>
            <p:cNvSpPr>
              <a:spLocks noChangeArrowheads="1"/>
            </p:cNvSpPr>
            <p:nvPr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37" name="Rectangle 31"/>
            <p:cNvSpPr>
              <a:spLocks noChangeArrowheads="1"/>
            </p:cNvSpPr>
            <p:nvPr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38" name="Rectangle 32"/>
            <p:cNvSpPr>
              <a:spLocks noChangeArrowheads="1"/>
            </p:cNvSpPr>
            <p:nvPr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5" name="Group 33"/>
          <p:cNvGrpSpPr/>
          <p:nvPr/>
        </p:nvGrpSpPr>
        <p:grpSpPr bwMode="auto">
          <a:xfrm>
            <a:off x="12554137" y="3511551"/>
            <a:ext cx="986880" cy="188882"/>
            <a:chOff x="5893" y="2251"/>
            <a:chExt cx="466" cy="119"/>
          </a:xfrm>
        </p:grpSpPr>
        <p:sp>
          <p:nvSpPr>
            <p:cNvPr id="3131" name="Rectangle 34"/>
            <p:cNvSpPr>
              <a:spLocks noChangeArrowheads="1"/>
            </p:cNvSpPr>
            <p:nvPr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32" name="Rectangle 35"/>
            <p:cNvSpPr>
              <a:spLocks noChangeArrowheads="1"/>
            </p:cNvSpPr>
            <p:nvPr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33" name="Rectangle 36"/>
            <p:cNvSpPr>
              <a:spLocks noChangeArrowheads="1"/>
            </p:cNvSpPr>
            <p:nvPr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34" name="Rectangle 37"/>
            <p:cNvSpPr>
              <a:spLocks noChangeArrowheads="1"/>
            </p:cNvSpPr>
            <p:nvPr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6" name="Group 38"/>
          <p:cNvGrpSpPr/>
          <p:nvPr/>
        </p:nvGrpSpPr>
        <p:grpSpPr bwMode="auto">
          <a:xfrm>
            <a:off x="12554137" y="4519449"/>
            <a:ext cx="986880" cy="182532"/>
            <a:chOff x="5893" y="2886"/>
            <a:chExt cx="466" cy="115"/>
          </a:xfrm>
        </p:grpSpPr>
        <p:sp>
          <p:nvSpPr>
            <p:cNvPr id="3127" name="Rectangle 39"/>
            <p:cNvSpPr>
              <a:spLocks noChangeArrowheads="1"/>
            </p:cNvSpPr>
            <p:nvPr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28" name="Rectangle 40"/>
            <p:cNvSpPr>
              <a:spLocks noChangeArrowheads="1"/>
            </p:cNvSpPr>
            <p:nvPr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29" name="Rectangle 41"/>
            <p:cNvSpPr>
              <a:spLocks noChangeArrowheads="1"/>
            </p:cNvSpPr>
            <p:nvPr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30" name="Rectangle 42"/>
            <p:cNvSpPr>
              <a:spLocks noChangeArrowheads="1"/>
            </p:cNvSpPr>
            <p:nvPr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7" name="Group 43"/>
          <p:cNvGrpSpPr/>
          <p:nvPr/>
        </p:nvGrpSpPr>
        <p:grpSpPr bwMode="auto">
          <a:xfrm>
            <a:off x="12554137" y="4735313"/>
            <a:ext cx="986880" cy="182532"/>
            <a:chOff x="5893" y="3022"/>
            <a:chExt cx="466" cy="115"/>
          </a:xfrm>
        </p:grpSpPr>
        <p:sp>
          <p:nvSpPr>
            <p:cNvPr id="3123" name="Rectangle 44"/>
            <p:cNvSpPr>
              <a:spLocks noChangeArrowheads="1"/>
            </p:cNvSpPr>
            <p:nvPr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24" name="Rectangle 45"/>
            <p:cNvSpPr>
              <a:spLocks noChangeArrowheads="1"/>
            </p:cNvSpPr>
            <p:nvPr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25" name="Rectangle 46"/>
            <p:cNvSpPr>
              <a:spLocks noChangeArrowheads="1"/>
            </p:cNvSpPr>
            <p:nvPr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26" name="Rectangle 47"/>
            <p:cNvSpPr>
              <a:spLocks noChangeArrowheads="1"/>
            </p:cNvSpPr>
            <p:nvPr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8" name="Group 48"/>
          <p:cNvGrpSpPr/>
          <p:nvPr/>
        </p:nvGrpSpPr>
        <p:grpSpPr bwMode="auto">
          <a:xfrm>
            <a:off x="12554137" y="4951179"/>
            <a:ext cx="986880" cy="182532"/>
            <a:chOff x="5893" y="3158"/>
            <a:chExt cx="466" cy="115"/>
          </a:xfrm>
        </p:grpSpPr>
        <p:sp>
          <p:nvSpPr>
            <p:cNvPr id="3119" name="Rectangle 49"/>
            <p:cNvSpPr>
              <a:spLocks noChangeArrowheads="1"/>
            </p:cNvSpPr>
            <p:nvPr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20" name="Rectangle 50"/>
            <p:cNvSpPr>
              <a:spLocks noChangeArrowheads="1"/>
            </p:cNvSpPr>
            <p:nvPr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21" name="Rectangle 51"/>
            <p:cNvSpPr>
              <a:spLocks noChangeArrowheads="1"/>
            </p:cNvSpPr>
            <p:nvPr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22" name="Rectangle 52"/>
            <p:cNvSpPr>
              <a:spLocks noChangeArrowheads="1"/>
            </p:cNvSpPr>
            <p:nvPr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9" name="Group 53"/>
          <p:cNvGrpSpPr/>
          <p:nvPr/>
        </p:nvGrpSpPr>
        <p:grpSpPr bwMode="auto">
          <a:xfrm>
            <a:off x="12554137" y="5311482"/>
            <a:ext cx="986880" cy="182532"/>
            <a:chOff x="5893" y="3385"/>
            <a:chExt cx="466" cy="115"/>
          </a:xfrm>
        </p:grpSpPr>
        <p:sp>
          <p:nvSpPr>
            <p:cNvPr id="3115" name="Rectangle 54"/>
            <p:cNvSpPr>
              <a:spLocks noChangeArrowheads="1"/>
            </p:cNvSpPr>
            <p:nvPr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16" name="Rectangle 55"/>
            <p:cNvSpPr>
              <a:spLocks noChangeArrowheads="1"/>
            </p:cNvSpPr>
            <p:nvPr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17" name="Rectangle 56"/>
            <p:cNvSpPr>
              <a:spLocks noChangeArrowheads="1"/>
            </p:cNvSpPr>
            <p:nvPr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18" name="Rectangle 57"/>
            <p:cNvSpPr>
              <a:spLocks noChangeArrowheads="1"/>
            </p:cNvSpPr>
            <p:nvPr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10" name="Group 58"/>
          <p:cNvGrpSpPr/>
          <p:nvPr/>
        </p:nvGrpSpPr>
        <p:grpSpPr bwMode="auto">
          <a:xfrm>
            <a:off x="12554137" y="5527346"/>
            <a:ext cx="986880" cy="182532"/>
            <a:chOff x="5893" y="3521"/>
            <a:chExt cx="466" cy="115"/>
          </a:xfrm>
        </p:grpSpPr>
        <p:sp>
          <p:nvSpPr>
            <p:cNvPr id="3111" name="Rectangle 59"/>
            <p:cNvSpPr>
              <a:spLocks noChangeArrowheads="1"/>
            </p:cNvSpPr>
            <p:nvPr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12" name="Rectangle 60"/>
            <p:cNvSpPr>
              <a:spLocks noChangeArrowheads="1"/>
            </p:cNvSpPr>
            <p:nvPr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13" name="Rectangle 61"/>
            <p:cNvSpPr>
              <a:spLocks noChangeArrowheads="1"/>
            </p:cNvSpPr>
            <p:nvPr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14" name="Rectangle 62"/>
            <p:cNvSpPr>
              <a:spLocks noChangeArrowheads="1"/>
            </p:cNvSpPr>
            <p:nvPr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11" name="Group 63"/>
          <p:cNvGrpSpPr/>
          <p:nvPr/>
        </p:nvGrpSpPr>
        <p:grpSpPr bwMode="auto">
          <a:xfrm>
            <a:off x="12554137" y="5743210"/>
            <a:ext cx="986880" cy="182532"/>
            <a:chOff x="5893" y="3657"/>
            <a:chExt cx="466" cy="115"/>
          </a:xfrm>
        </p:grpSpPr>
        <p:sp>
          <p:nvSpPr>
            <p:cNvPr id="3107" name="Rectangle 64"/>
            <p:cNvSpPr>
              <a:spLocks noChangeArrowheads="1"/>
            </p:cNvSpPr>
            <p:nvPr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08" name="Rectangle 65"/>
            <p:cNvSpPr>
              <a:spLocks noChangeArrowheads="1"/>
            </p:cNvSpPr>
            <p:nvPr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09" name="Rectangle 66"/>
            <p:cNvSpPr>
              <a:spLocks noChangeArrowheads="1"/>
            </p:cNvSpPr>
            <p:nvPr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10" name="Rectangle 67"/>
            <p:cNvSpPr>
              <a:spLocks noChangeArrowheads="1"/>
            </p:cNvSpPr>
            <p:nvPr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12" name="Group 68"/>
          <p:cNvGrpSpPr/>
          <p:nvPr/>
        </p:nvGrpSpPr>
        <p:grpSpPr bwMode="auto">
          <a:xfrm>
            <a:off x="12554137" y="6103513"/>
            <a:ext cx="986880" cy="182532"/>
            <a:chOff x="5893" y="3884"/>
            <a:chExt cx="466" cy="115"/>
          </a:xfrm>
        </p:grpSpPr>
        <p:sp>
          <p:nvSpPr>
            <p:cNvPr id="3103" name="Rectangle 69"/>
            <p:cNvSpPr>
              <a:spLocks noChangeArrowheads="1"/>
            </p:cNvSpPr>
            <p:nvPr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04" name="Rectangle 70"/>
            <p:cNvSpPr>
              <a:spLocks noChangeArrowheads="1"/>
            </p:cNvSpPr>
            <p:nvPr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05" name="Rectangle 71"/>
            <p:cNvSpPr>
              <a:spLocks noChangeArrowheads="1"/>
            </p:cNvSpPr>
            <p:nvPr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06" name="Rectangle 72"/>
            <p:cNvSpPr>
              <a:spLocks noChangeArrowheads="1"/>
            </p:cNvSpPr>
            <p:nvPr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13" name="Group 73"/>
          <p:cNvGrpSpPr/>
          <p:nvPr/>
        </p:nvGrpSpPr>
        <p:grpSpPr bwMode="auto">
          <a:xfrm>
            <a:off x="12554137" y="6328901"/>
            <a:ext cx="986880" cy="182532"/>
            <a:chOff x="5893" y="4026"/>
            <a:chExt cx="466" cy="115"/>
          </a:xfrm>
        </p:grpSpPr>
        <p:sp>
          <p:nvSpPr>
            <p:cNvPr id="3099" name="Rectangle 74"/>
            <p:cNvSpPr>
              <a:spLocks noChangeArrowheads="1"/>
            </p:cNvSpPr>
            <p:nvPr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00" name="Rectangle 75"/>
            <p:cNvSpPr>
              <a:spLocks noChangeArrowheads="1"/>
            </p:cNvSpPr>
            <p:nvPr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01" name="Rectangle 76"/>
            <p:cNvSpPr>
              <a:spLocks noChangeArrowheads="1"/>
            </p:cNvSpPr>
            <p:nvPr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02" name="Rectangle 77"/>
            <p:cNvSpPr>
              <a:spLocks noChangeArrowheads="1"/>
            </p:cNvSpPr>
            <p:nvPr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14" name="Group 78"/>
          <p:cNvGrpSpPr/>
          <p:nvPr/>
        </p:nvGrpSpPr>
        <p:grpSpPr bwMode="auto">
          <a:xfrm>
            <a:off x="12554137" y="6552703"/>
            <a:ext cx="986880" cy="182532"/>
            <a:chOff x="5893" y="4167"/>
            <a:chExt cx="466" cy="115"/>
          </a:xfrm>
        </p:grpSpPr>
        <p:sp>
          <p:nvSpPr>
            <p:cNvPr id="3095" name="Rectangle 79"/>
            <p:cNvSpPr>
              <a:spLocks noChangeArrowheads="1"/>
            </p:cNvSpPr>
            <p:nvPr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096" name="Rectangle 80"/>
            <p:cNvSpPr>
              <a:spLocks noChangeArrowheads="1"/>
            </p:cNvSpPr>
            <p:nvPr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097" name="Rectangle 81"/>
            <p:cNvSpPr>
              <a:spLocks noChangeArrowheads="1"/>
            </p:cNvSpPr>
            <p:nvPr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098" name="Rectangle 82"/>
            <p:cNvSpPr>
              <a:spLocks noChangeArrowheads="1"/>
            </p:cNvSpPr>
            <p:nvPr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sp>
        <p:nvSpPr>
          <p:cNvPr id="3079" name="Rectangle 83"/>
          <p:cNvSpPr>
            <a:spLocks noChangeArrowheads="1"/>
          </p:cNvSpPr>
          <p:nvPr/>
        </p:nvSpPr>
        <p:spPr bwMode="auto">
          <a:xfrm>
            <a:off x="12342360" y="1341967"/>
            <a:ext cx="1590445" cy="182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853" tIns="53428" rIns="106853" bIns="53428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建议同一页面内不超过四种颜色，以下是</a:t>
            </a: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3080" name="Rectangle 84"/>
          <p:cNvSpPr>
            <a:spLocks noChangeArrowheads="1"/>
          </p:cNvSpPr>
          <p:nvPr/>
        </p:nvSpPr>
        <p:spPr bwMode="auto">
          <a:xfrm>
            <a:off x="12342360" y="8468"/>
            <a:ext cx="1495145" cy="8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853" tIns="53428" rIns="106853" bIns="53428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客户或者合作伙伴的标志放在右上角</a:t>
            </a: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" name="Picture 87" descr="图片3副本"/>
          <p:cNvPicPr>
            <a:picLocks noChangeAspect="1" noChangeArrowheads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10037663" y="6309320"/>
            <a:ext cx="1748387" cy="4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副标题 2"/>
          <p:cNvSpPr txBox="1"/>
          <p:nvPr userDrawn="1"/>
        </p:nvSpPr>
        <p:spPr bwMode="auto">
          <a:xfrm>
            <a:off x="3664800" y="6363355"/>
            <a:ext cx="4868750" cy="391583"/>
          </a:xfrm>
          <a:prstGeom prst="rect">
            <a:avLst/>
          </a:prstGeom>
        </p:spPr>
        <p:txBody>
          <a:bodyPr lIns="121944" tIns="60972" rIns="121944" bIns="60972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US" altLang="zh-CN" sz="1600" b="0" dirty="0">
                <a:solidFill>
                  <a:srgbClr val="FFFFFF">
                    <a:lumMod val="50000"/>
                  </a:srgbClr>
                </a:solidFill>
              </a:rPr>
              <a:t>Huawei Confidential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4" y="6296150"/>
            <a:ext cx="2708627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5pPr>
      <a:lvl6pPr marL="609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华文细黑" panose="02010600040101010101" charset="-122"/>
          <a:cs typeface="宋体" pitchFamily="2" charset="-122"/>
        </a:defRPr>
      </a:lvl6pPr>
      <a:lvl7pPr marL="1219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华文细黑" panose="02010600040101010101" charset="-122"/>
          <a:cs typeface="宋体" pitchFamily="2" charset="-122"/>
        </a:defRPr>
      </a:lvl7pPr>
      <a:lvl8pPr marL="1829435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华文细黑" panose="02010600040101010101" charset="-122"/>
          <a:cs typeface="宋体" pitchFamily="2" charset="-122"/>
        </a:defRPr>
      </a:lvl8pPr>
      <a:lvl9pPr marL="2439035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华文细黑" panose="02010600040101010101" charset="-122"/>
          <a:cs typeface="宋体" pitchFamily="2" charset="-122"/>
        </a:defRPr>
      </a:lvl9pPr>
    </p:titleStyle>
    <p:bodyStyle>
      <a:lvl1pPr marL="457200" indent="-4572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600" indent="-3810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000" indent="-3048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134235" indent="-3048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–"/>
        <a:defRPr sz="19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743835" indent="-3048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353435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518287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2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0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610" y="6356939"/>
            <a:ext cx="3504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4227" y="6402807"/>
            <a:ext cx="4997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92070" y="2625390"/>
            <a:ext cx="1968229" cy="4233515"/>
            <a:chOff x="5343885" y="-48857"/>
            <a:chExt cx="327131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03" y="6323416"/>
            <a:ext cx="1270965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611" y="6356939"/>
            <a:ext cx="1463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68419" y="6402809"/>
            <a:ext cx="62923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r>
              <a:rPr lang="en-US" altLang="zh-CN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04" y="6323416"/>
            <a:ext cx="1270965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2" r:id="rId3"/>
    <p:sldLayoutId id="2147483703" r:id="rId4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595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389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76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29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67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04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" y="0"/>
            <a:ext cx="12193586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883" y="5956007"/>
            <a:ext cx="1973482" cy="4315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ftr="0" dt="0"/>
  <p:txStyles>
    <p:titleStyle>
      <a:lvl1pPr algn="l" defTabSz="913765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3765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3765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3765" indent="0" algn="l" defTabSz="913765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0965" indent="0" algn="l" defTabSz="913765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165" indent="0" algn="l" defTabSz="913765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612" y="6356939"/>
            <a:ext cx="146365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sz="975" dirty="0">
                <a:solidFill>
                  <a:srgbClr val="1D1D1B"/>
                </a:solidFill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4229" y="6402806"/>
            <a:ext cx="49979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cs typeface="Arial" panose="020B0604020202020204" pitchFamily="34" charset="0"/>
              </a:rPr>
              <a:t>‹#›</a:t>
            </a:fld>
            <a:endParaRPr lang="en-US" sz="975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7868" y="2931938"/>
            <a:ext cx="1983174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RGB 234/90/79</a:t>
                </a: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RGB 120/0/15</a:t>
                </a: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RGB 248/181/60</a:t>
                </a: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RGB 235/92/1</a:t>
                </a: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RGB 137/137/137</a:t>
                </a: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RGB 35/24/21</a:t>
                </a: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RGB 221/221/221</a:t>
                </a: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RGB 233/140/128</a:t>
                </a: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RGB 159/0/1</a:t>
                </a: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RGB 245/220/87</a:t>
                </a: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RGB 240/133/0</a:t>
                </a: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RGB 181/181/181</a:t>
                </a: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RGB 89/87/87</a:t>
                </a: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RGB 255/255/255</a:t>
                </a: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10197328" y="6319875"/>
            <a:ext cx="1269239" cy="2711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hdr="0" ftr="0" dt="0"/>
  <p:txStyles>
    <p:titleStyle>
      <a:lvl1pPr algn="l" defTabSz="1186815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815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36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08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017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390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699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071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380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81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054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363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735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044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417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726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610" y="6356939"/>
            <a:ext cx="3504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4227" y="6402807"/>
            <a:ext cx="4997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92070" y="2625390"/>
            <a:ext cx="1968229" cy="4233515"/>
            <a:chOff x="5343885" y="-48857"/>
            <a:chExt cx="327131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03" y="6323416"/>
            <a:ext cx="1270965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610" y="6356939"/>
            <a:ext cx="3504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4227" y="6402807"/>
            <a:ext cx="4997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92070" y="2625390"/>
            <a:ext cx="1968229" cy="4233515"/>
            <a:chOff x="5343885" y="-48857"/>
            <a:chExt cx="327131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03" y="6323416"/>
            <a:ext cx="1270965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610" y="6356939"/>
            <a:ext cx="3504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4227" y="6402807"/>
            <a:ext cx="4997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92070" y="2625390"/>
            <a:ext cx="1968229" cy="4233515"/>
            <a:chOff x="5343885" y="-48857"/>
            <a:chExt cx="327131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03" y="6323416"/>
            <a:ext cx="1270965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6" r:id="rId2"/>
    <p:sldLayoutId id="2147483717" r:id="rId3"/>
    <p:sldLayoutId id="2147483718" r:id="rId4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611" y="6356939"/>
            <a:ext cx="1463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68419" y="6402809"/>
            <a:ext cx="62923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r>
              <a:rPr lang="en-US" altLang="zh-CN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04" y="6323416"/>
            <a:ext cx="1270965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595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389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76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29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67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04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610" y="6356939"/>
            <a:ext cx="3504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4227" y="6402807"/>
            <a:ext cx="4997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92070" y="2625390"/>
            <a:ext cx="1968229" cy="4233515"/>
            <a:chOff x="5343885" y="-48857"/>
            <a:chExt cx="327131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03" y="6323416"/>
            <a:ext cx="1270965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611" y="6356939"/>
            <a:ext cx="3504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Proprietary - Restricted Distribution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4227" y="6402808"/>
            <a:ext cx="4997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92070" y="2625391"/>
            <a:ext cx="1968229" cy="4233515"/>
            <a:chOff x="5343885" y="-48857"/>
            <a:chExt cx="327131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02" y="6323416"/>
            <a:ext cx="1270966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:\Users\z00205060\Desktop\CP项目\规范类文件\新建文件夹\巴展视觉物料规范-18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"/>
            <a:ext cx="12198350" cy="6856951"/>
          </a:xfrm>
          <a:prstGeom prst="rect">
            <a:avLst/>
          </a:prstGeom>
          <a:noFill/>
        </p:spPr>
      </p:pic>
      <p:sp>
        <p:nvSpPr>
          <p:cNvPr id="13" name="矩形 12"/>
          <p:cNvSpPr/>
          <p:nvPr userDrawn="1"/>
        </p:nvSpPr>
        <p:spPr>
          <a:xfrm>
            <a:off x="401091" y="197438"/>
            <a:ext cx="1234528" cy="276946"/>
          </a:xfrm>
          <a:prstGeom prst="rect">
            <a:avLst/>
          </a:prstGeom>
        </p:spPr>
        <p:txBody>
          <a:bodyPr wrap="none" lIns="91388" tIns="45694" rIns="91388" bIns="45694">
            <a:spAutoFit/>
          </a:bodyPr>
          <a:lstStyle/>
          <a:p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Security Level: 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14" name="Picture 87" descr="图片3副本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772538" y="6069210"/>
            <a:ext cx="1939836" cy="461067"/>
          </a:xfrm>
          <a:prstGeom prst="rect">
            <a:avLst/>
          </a:prstGeom>
          <a:noFill/>
        </p:spPr>
      </p:pic>
      <p:sp>
        <p:nvSpPr>
          <p:cNvPr id="167" name="副标题 2"/>
          <p:cNvSpPr txBox="1"/>
          <p:nvPr userDrawn="1"/>
        </p:nvSpPr>
        <p:spPr bwMode="auto">
          <a:xfrm>
            <a:off x="3664800" y="6315645"/>
            <a:ext cx="4868750" cy="39158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US" altLang="zh-CN" sz="1600" b="0" dirty="0">
                <a:solidFill>
                  <a:srgbClr val="FFFFFF">
                    <a:lumMod val="50000"/>
                  </a:srgbClr>
                </a:solidFill>
              </a:rPr>
              <a:t>www.huawei.com</a:t>
            </a:r>
            <a:endParaRPr lang="zh-CN" altLang="en-US" sz="1600" b="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604855" y="263119"/>
            <a:ext cx="2460848" cy="604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0" tIns="53396" rIns="106790" bIns="53396">
            <a:spAutoFit/>
          </a:bodyPr>
          <a:lstStyle/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:32-35pt  </a:t>
            </a:r>
            <a:endParaRPr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 R153 G0 B0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200" dirty="0" err="1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 LT Medium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 Arial</a:t>
            </a:r>
          </a:p>
          <a:p>
            <a:pPr marL="457200" indent="-4572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:30-32pt  </a:t>
            </a:r>
            <a:endParaRPr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 R153 G0 B0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黑体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英文正文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:20-22pt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子目录 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) :18pt  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黑色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200" dirty="0" err="1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 LT Regular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 Arial</a:t>
            </a:r>
          </a:p>
          <a:p>
            <a:pPr marL="457200" indent="-4572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中文正文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:18-20pt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子目录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):18pt </a:t>
            </a:r>
            <a:endParaRPr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黑色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细黑体</a:t>
            </a:r>
            <a:r>
              <a:rPr lang="zh-CN" altLang="en-US" sz="1200" dirty="0">
                <a:solidFill>
                  <a:srgbClr val="FFFFFF"/>
                </a:solidFill>
                <a:latin typeface="Arial" panose="020B0604020202020204" pitchFamily="34" charset="0"/>
                <a:ea typeface="宋体" pitchFamily="2" charset="-122"/>
              </a:rPr>
              <a:t> </a:t>
            </a:r>
          </a:p>
        </p:txBody>
      </p:sp>
      <p:grpSp>
        <p:nvGrpSpPr>
          <p:cNvPr id="2" name="Group 83"/>
          <p:cNvGrpSpPr/>
          <p:nvPr userDrawn="1"/>
        </p:nvGrpSpPr>
        <p:grpSpPr bwMode="auto">
          <a:xfrm>
            <a:off x="12439777" y="3397273"/>
            <a:ext cx="1230425" cy="3460181"/>
            <a:chOff x="5839" y="2179"/>
            <a:chExt cx="581" cy="2180"/>
          </a:xfrm>
        </p:grpSpPr>
        <p:sp>
          <p:nvSpPr>
            <p:cNvPr id="10" name="Rectangle 84"/>
            <p:cNvSpPr>
              <a:spLocks noChangeArrowheads="1"/>
            </p:cNvSpPr>
            <p:nvPr/>
          </p:nvSpPr>
          <p:spPr bwMode="auto">
            <a:xfrm>
              <a:off x="5839" y="2179"/>
              <a:ext cx="581" cy="2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1425" tIns="45712" rIns="91425" bIns="45712" anchor="ctr">
              <a:noAutofit/>
            </a:bodyPr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grpSp>
          <p:nvGrpSpPr>
            <p:cNvPr id="3" name="Group 85"/>
            <p:cNvGrpSpPr/>
            <p:nvPr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74" name="Rectangle 86"/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75" name="Rectangle 87"/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76" name="Rectangle 88"/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77" name="Rectangle 89"/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90"/>
            <p:cNvGrpSpPr/>
            <p:nvPr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70" name="Rectangle 91"/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71" name="Rectangle 92"/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72" name="Rectangle 93"/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73" name="Rectangle 94"/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95"/>
            <p:cNvGrpSpPr/>
            <p:nvPr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66" name="Rectangle 96"/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67" name="Rectangle 97"/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68" name="Rectangle 98"/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69" name="Rectangle 99"/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100"/>
            <p:cNvGrpSpPr/>
            <p:nvPr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62" name="Rectangle 101"/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63" name="Rectangle 102"/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64" name="Rectangle 103"/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65" name="Rectangle 104"/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Group 105"/>
            <p:cNvGrpSpPr/>
            <p:nvPr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58" name="Rectangle 106"/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110"/>
            <p:cNvGrpSpPr/>
            <p:nvPr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54" name="Rectangle 111"/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57" name="Rectangle 114"/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115"/>
            <p:cNvGrpSpPr/>
            <p:nvPr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50" name="Rectangle 116"/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51" name="Rectangle 117"/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52" name="Rectangle 118"/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53" name="Rectangle 119"/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120"/>
            <p:cNvGrpSpPr/>
            <p:nvPr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46" name="Rectangle 121"/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47" name="Rectangle 122"/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48" name="Rectangle 123"/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49" name="Rectangle 124"/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6" name="Group 125"/>
            <p:cNvGrpSpPr/>
            <p:nvPr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42" name="Rectangle 126"/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43" name="Rectangle 127"/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44" name="Rectangle 128"/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45" name="Rectangle 129"/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7" name="Group 130"/>
            <p:cNvGrpSpPr/>
            <p:nvPr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38" name="Rectangle 131"/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39" name="Rectangle 132"/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40" name="Rectangle 133"/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41" name="Rectangle 134"/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8" name="Group 135"/>
            <p:cNvGrpSpPr/>
            <p:nvPr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34" name="Rectangle 136"/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35" name="Rectangle 137"/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36" name="Rectangle 138"/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37" name="Rectangle 139"/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9" name="Group 140"/>
            <p:cNvGrpSpPr/>
            <p:nvPr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30" name="Rectangle 141"/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31" name="Rectangle 142"/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32" name="Rectangle 143"/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33" name="Rectangle 144"/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0" name="Group 145"/>
            <p:cNvGrpSpPr/>
            <p:nvPr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26" name="Rectangle 146"/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27" name="Rectangle 147"/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28" name="Rectangle 148"/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  <p:sp>
            <p:nvSpPr>
              <p:cNvPr id="29" name="Rectangle 149"/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78" name="Rectangle 150"/>
          <p:cNvSpPr>
            <a:spLocks noChangeArrowheads="1"/>
          </p:cNvSpPr>
          <p:nvPr userDrawn="1"/>
        </p:nvSpPr>
        <p:spPr bwMode="auto">
          <a:xfrm>
            <a:off x="12342367" y="1887068"/>
            <a:ext cx="1590445" cy="147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0" tIns="53396" rIns="106790" bIns="53396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建议同一页面内不超过四种颜色，以下是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组配色方案，同一页面内只选择一组使用。（仅供参考）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8971" y="6103515"/>
            <a:ext cx="2706859" cy="4938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265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5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5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5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5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宋体" pitchFamily="2" charset="-122"/>
        </a:defRPr>
      </a:lvl5pPr>
      <a:lvl6pPr marL="609600" algn="l" rtl="0" eaLnBrk="1" fontAlgn="base" hangingPunct="1">
        <a:spcBef>
          <a:spcPct val="0"/>
        </a:spcBef>
        <a:spcAft>
          <a:spcPct val="0"/>
        </a:spcAft>
        <a:defRPr sz="4265" b="1">
          <a:solidFill>
            <a:srgbClr val="990000"/>
          </a:solidFill>
          <a:latin typeface="FrutigerNext LT Medium" pitchFamily="34" charset="0"/>
          <a:ea typeface="华文细黑" panose="02010600040101010101" charset="-122"/>
          <a:cs typeface="宋体" pitchFamily="2" charset="-122"/>
        </a:defRPr>
      </a:lvl6pPr>
      <a:lvl7pPr marL="1218565" algn="l" rtl="0" eaLnBrk="1" fontAlgn="base" hangingPunct="1">
        <a:spcBef>
          <a:spcPct val="0"/>
        </a:spcBef>
        <a:spcAft>
          <a:spcPct val="0"/>
        </a:spcAft>
        <a:defRPr sz="4265" b="1">
          <a:solidFill>
            <a:srgbClr val="990000"/>
          </a:solidFill>
          <a:latin typeface="FrutigerNext LT Medium" pitchFamily="34" charset="0"/>
          <a:ea typeface="华文细黑" panose="02010600040101010101" charset="-122"/>
          <a:cs typeface="宋体" pitchFamily="2" charset="-122"/>
        </a:defRPr>
      </a:lvl7pPr>
      <a:lvl8pPr marL="1828165" algn="l" rtl="0" eaLnBrk="1" fontAlgn="base" hangingPunct="1">
        <a:spcBef>
          <a:spcPct val="0"/>
        </a:spcBef>
        <a:spcAft>
          <a:spcPct val="0"/>
        </a:spcAft>
        <a:defRPr sz="4265" b="1">
          <a:solidFill>
            <a:srgbClr val="990000"/>
          </a:solidFill>
          <a:latin typeface="FrutigerNext LT Medium" pitchFamily="34" charset="0"/>
          <a:ea typeface="华文细黑" panose="02010600040101010101" charset="-122"/>
          <a:cs typeface="宋体" pitchFamily="2" charset="-122"/>
        </a:defRPr>
      </a:lvl8pPr>
      <a:lvl9pPr marL="2437765" algn="l" rtl="0" eaLnBrk="1" fontAlgn="base" hangingPunct="1">
        <a:spcBef>
          <a:spcPct val="0"/>
        </a:spcBef>
        <a:spcAft>
          <a:spcPct val="0"/>
        </a:spcAft>
        <a:defRPr sz="4265" b="1">
          <a:solidFill>
            <a:srgbClr val="990000"/>
          </a:solidFill>
          <a:latin typeface="FrutigerNext LT Medium" pitchFamily="34" charset="0"/>
          <a:ea typeface="华文细黑" panose="02010600040101010101" charset="-122"/>
          <a:cs typeface="宋体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›"/>
        <a:defRPr sz="2665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rtl="0" eaLnBrk="1" fontAlgn="base" hangingPunct="1">
        <a:spcBef>
          <a:spcPct val="20000"/>
        </a:spcBef>
        <a:spcAft>
          <a:spcPct val="0"/>
        </a:spcAft>
        <a:buChar char="–"/>
        <a:defRPr sz="2135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2135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2135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2135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2135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213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611" y="6356939"/>
            <a:ext cx="1463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68419" y="6402809"/>
            <a:ext cx="62923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r>
              <a:rPr lang="en-US" altLang="zh-CN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905"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04" y="6323416"/>
            <a:ext cx="1270965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0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595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389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76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29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67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04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 userDrawn="1"/>
        </p:nvSpPr>
        <p:spPr bwMode="auto">
          <a:xfrm>
            <a:off x="-33884" y="4752404"/>
            <a:ext cx="12232234" cy="2842586"/>
          </a:xfrm>
          <a:prstGeom prst="rect">
            <a:avLst/>
          </a:prstGeom>
          <a:blipFill dpi="0" rotWithShape="1">
            <a:blip r:embed="rId8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944" tIns="60972" rIns="121944" bIns="60972" numCol="1" rtlCol="0" anchor="t" anchorCtr="0" compatLnSpc="1"/>
          <a:lstStyle/>
          <a:p>
            <a:pPr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307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58" y="325966"/>
            <a:ext cx="10182234" cy="87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429" rIns="106860" bIns="53429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6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58" y="1629834"/>
            <a:ext cx="10182234" cy="419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6877" tIns="53437" rIns="106877" bIns="53437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77" name="Rectangle 15"/>
          <p:cNvSpPr>
            <a:spLocks noChangeArrowheads="1"/>
          </p:cNvSpPr>
          <p:nvPr/>
        </p:nvSpPr>
        <p:spPr bwMode="auto">
          <a:xfrm>
            <a:off x="-2604855" y="692151"/>
            <a:ext cx="2460848" cy="752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853" tIns="53428" rIns="106853" bIns="53428">
            <a:spAutoFit/>
          </a:bodyPr>
          <a:lstStyle/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英文标题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:32-35pt  </a:t>
            </a:r>
            <a:endParaRPr lang="zh-CN" altLang="en-US" sz="15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颜色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 R153 G0 B0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内部使用字体 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500" dirty="0" err="1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FrutigerNext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 LT Medium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外部使用字体 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 Arial</a:t>
            </a:r>
          </a:p>
          <a:p>
            <a:pPr marL="457200" indent="-4572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5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中文标题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:30-32pt  </a:t>
            </a:r>
            <a:endParaRPr lang="zh-CN" altLang="en-US" sz="15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颜色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 R153 G0 B0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字体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黑体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5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5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5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英文正文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:20-22pt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子目录 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(2-5</a:t>
            </a: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级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) :18pt  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颜色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黑色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内部使用字体 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500" dirty="0" err="1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FrutigerNext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 LT Regular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外部使用字体 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 Arial</a:t>
            </a:r>
          </a:p>
          <a:p>
            <a:pPr marL="457200" indent="-4572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5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中文正文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:18-20pt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子目录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(2-5</a:t>
            </a: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级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):18pt </a:t>
            </a:r>
            <a:endParaRPr lang="zh-CN" altLang="en-US" sz="1500" dirty="0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颜色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黑色</a:t>
            </a: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字体</a:t>
            </a:r>
            <a:r>
              <a:rPr lang="en-US" altLang="zh-CN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:</a:t>
            </a:r>
            <a:r>
              <a:rPr lang="zh-CN" altLang="en-US" sz="1500" dirty="0">
                <a:solidFill>
                  <a:srgbClr val="FFFFFF"/>
                </a:solidFill>
                <a:latin typeface="Calibri" panose="020F0502020204030204" pitchFamily="34" charset="0"/>
                <a:ea typeface="宋体" pitchFamily="2" charset="-122"/>
              </a:rPr>
              <a:t>细黑体</a:t>
            </a:r>
            <a:r>
              <a:rPr lang="zh-CN" altLang="en-US" sz="1500" b="1" dirty="0">
                <a:solidFill>
                  <a:srgbClr val="FFFFFF"/>
                </a:solidFill>
                <a:latin typeface="Arial" panose="020B0604020202020204" pitchFamily="34" charset="0"/>
                <a:ea typeface="华文细黑" panose="02010600040101010101" charset="-122"/>
              </a:rPr>
              <a:t> </a:t>
            </a:r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>
            <a:off x="12439778" y="3371811"/>
            <a:ext cx="1226189" cy="4001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24" tIns="60962" rIns="121924" bIns="60962" anchor="ctr">
            <a:spAutoFit/>
          </a:bodyPr>
          <a:lstStyle/>
          <a:p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宋体" pitchFamily="2" charset="-122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12554137" y="3727418"/>
            <a:ext cx="986880" cy="182532"/>
            <a:chOff x="5893" y="2387"/>
            <a:chExt cx="466" cy="115"/>
          </a:xfrm>
        </p:grpSpPr>
        <p:sp>
          <p:nvSpPr>
            <p:cNvPr id="3143" name="Rectangle 19"/>
            <p:cNvSpPr>
              <a:spLocks noChangeArrowheads="1"/>
            </p:cNvSpPr>
            <p:nvPr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44" name="Rectangle 20"/>
            <p:cNvSpPr>
              <a:spLocks noChangeArrowheads="1"/>
            </p:cNvSpPr>
            <p:nvPr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45" name="Rectangle 21"/>
            <p:cNvSpPr>
              <a:spLocks noChangeArrowheads="1"/>
            </p:cNvSpPr>
            <p:nvPr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46" name="Rectangle 22"/>
            <p:cNvSpPr>
              <a:spLocks noChangeArrowheads="1"/>
            </p:cNvSpPr>
            <p:nvPr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12554137" y="3943282"/>
            <a:ext cx="986880" cy="182532"/>
            <a:chOff x="5893" y="2523"/>
            <a:chExt cx="466" cy="115"/>
          </a:xfrm>
        </p:grpSpPr>
        <p:sp>
          <p:nvSpPr>
            <p:cNvPr id="3139" name="Rectangle 24"/>
            <p:cNvSpPr>
              <a:spLocks noChangeArrowheads="1"/>
            </p:cNvSpPr>
            <p:nvPr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40" name="Rectangle 25"/>
            <p:cNvSpPr>
              <a:spLocks noChangeArrowheads="1"/>
            </p:cNvSpPr>
            <p:nvPr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41" name="Rectangle 26"/>
            <p:cNvSpPr>
              <a:spLocks noChangeArrowheads="1"/>
            </p:cNvSpPr>
            <p:nvPr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42" name="Rectangle 27"/>
            <p:cNvSpPr>
              <a:spLocks noChangeArrowheads="1"/>
            </p:cNvSpPr>
            <p:nvPr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4" name="Group 28"/>
          <p:cNvGrpSpPr/>
          <p:nvPr/>
        </p:nvGrpSpPr>
        <p:grpSpPr bwMode="auto">
          <a:xfrm>
            <a:off x="12554137" y="4159146"/>
            <a:ext cx="986880" cy="182532"/>
            <a:chOff x="5893" y="2659"/>
            <a:chExt cx="466" cy="115"/>
          </a:xfrm>
        </p:grpSpPr>
        <p:sp>
          <p:nvSpPr>
            <p:cNvPr id="3135" name="Rectangle 29"/>
            <p:cNvSpPr>
              <a:spLocks noChangeArrowheads="1"/>
            </p:cNvSpPr>
            <p:nvPr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36" name="Rectangle 30"/>
            <p:cNvSpPr>
              <a:spLocks noChangeArrowheads="1"/>
            </p:cNvSpPr>
            <p:nvPr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37" name="Rectangle 31"/>
            <p:cNvSpPr>
              <a:spLocks noChangeArrowheads="1"/>
            </p:cNvSpPr>
            <p:nvPr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38" name="Rectangle 32"/>
            <p:cNvSpPr>
              <a:spLocks noChangeArrowheads="1"/>
            </p:cNvSpPr>
            <p:nvPr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5" name="Group 33"/>
          <p:cNvGrpSpPr/>
          <p:nvPr/>
        </p:nvGrpSpPr>
        <p:grpSpPr bwMode="auto">
          <a:xfrm>
            <a:off x="12554137" y="3511551"/>
            <a:ext cx="986880" cy="188882"/>
            <a:chOff x="5893" y="2251"/>
            <a:chExt cx="466" cy="119"/>
          </a:xfrm>
        </p:grpSpPr>
        <p:sp>
          <p:nvSpPr>
            <p:cNvPr id="3131" name="Rectangle 34"/>
            <p:cNvSpPr>
              <a:spLocks noChangeArrowheads="1"/>
            </p:cNvSpPr>
            <p:nvPr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32" name="Rectangle 35"/>
            <p:cNvSpPr>
              <a:spLocks noChangeArrowheads="1"/>
            </p:cNvSpPr>
            <p:nvPr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33" name="Rectangle 36"/>
            <p:cNvSpPr>
              <a:spLocks noChangeArrowheads="1"/>
            </p:cNvSpPr>
            <p:nvPr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34" name="Rectangle 37"/>
            <p:cNvSpPr>
              <a:spLocks noChangeArrowheads="1"/>
            </p:cNvSpPr>
            <p:nvPr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6" name="Group 38"/>
          <p:cNvGrpSpPr/>
          <p:nvPr/>
        </p:nvGrpSpPr>
        <p:grpSpPr bwMode="auto">
          <a:xfrm>
            <a:off x="12554137" y="4519449"/>
            <a:ext cx="986880" cy="182532"/>
            <a:chOff x="5893" y="2886"/>
            <a:chExt cx="466" cy="115"/>
          </a:xfrm>
        </p:grpSpPr>
        <p:sp>
          <p:nvSpPr>
            <p:cNvPr id="3127" name="Rectangle 39"/>
            <p:cNvSpPr>
              <a:spLocks noChangeArrowheads="1"/>
            </p:cNvSpPr>
            <p:nvPr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28" name="Rectangle 40"/>
            <p:cNvSpPr>
              <a:spLocks noChangeArrowheads="1"/>
            </p:cNvSpPr>
            <p:nvPr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29" name="Rectangle 41"/>
            <p:cNvSpPr>
              <a:spLocks noChangeArrowheads="1"/>
            </p:cNvSpPr>
            <p:nvPr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30" name="Rectangle 42"/>
            <p:cNvSpPr>
              <a:spLocks noChangeArrowheads="1"/>
            </p:cNvSpPr>
            <p:nvPr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7" name="Group 43"/>
          <p:cNvGrpSpPr/>
          <p:nvPr/>
        </p:nvGrpSpPr>
        <p:grpSpPr bwMode="auto">
          <a:xfrm>
            <a:off x="12554137" y="4735313"/>
            <a:ext cx="986880" cy="182532"/>
            <a:chOff x="5893" y="3022"/>
            <a:chExt cx="466" cy="115"/>
          </a:xfrm>
        </p:grpSpPr>
        <p:sp>
          <p:nvSpPr>
            <p:cNvPr id="3123" name="Rectangle 44"/>
            <p:cNvSpPr>
              <a:spLocks noChangeArrowheads="1"/>
            </p:cNvSpPr>
            <p:nvPr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24" name="Rectangle 45"/>
            <p:cNvSpPr>
              <a:spLocks noChangeArrowheads="1"/>
            </p:cNvSpPr>
            <p:nvPr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25" name="Rectangle 46"/>
            <p:cNvSpPr>
              <a:spLocks noChangeArrowheads="1"/>
            </p:cNvSpPr>
            <p:nvPr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26" name="Rectangle 47"/>
            <p:cNvSpPr>
              <a:spLocks noChangeArrowheads="1"/>
            </p:cNvSpPr>
            <p:nvPr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8" name="Group 48"/>
          <p:cNvGrpSpPr/>
          <p:nvPr/>
        </p:nvGrpSpPr>
        <p:grpSpPr bwMode="auto">
          <a:xfrm>
            <a:off x="12554137" y="4951179"/>
            <a:ext cx="986880" cy="182532"/>
            <a:chOff x="5893" y="3158"/>
            <a:chExt cx="466" cy="115"/>
          </a:xfrm>
        </p:grpSpPr>
        <p:sp>
          <p:nvSpPr>
            <p:cNvPr id="3119" name="Rectangle 49"/>
            <p:cNvSpPr>
              <a:spLocks noChangeArrowheads="1"/>
            </p:cNvSpPr>
            <p:nvPr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20" name="Rectangle 50"/>
            <p:cNvSpPr>
              <a:spLocks noChangeArrowheads="1"/>
            </p:cNvSpPr>
            <p:nvPr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21" name="Rectangle 51"/>
            <p:cNvSpPr>
              <a:spLocks noChangeArrowheads="1"/>
            </p:cNvSpPr>
            <p:nvPr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22" name="Rectangle 52"/>
            <p:cNvSpPr>
              <a:spLocks noChangeArrowheads="1"/>
            </p:cNvSpPr>
            <p:nvPr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9" name="Group 53"/>
          <p:cNvGrpSpPr/>
          <p:nvPr/>
        </p:nvGrpSpPr>
        <p:grpSpPr bwMode="auto">
          <a:xfrm>
            <a:off x="12554137" y="5311482"/>
            <a:ext cx="986880" cy="182532"/>
            <a:chOff x="5893" y="3385"/>
            <a:chExt cx="466" cy="115"/>
          </a:xfrm>
        </p:grpSpPr>
        <p:sp>
          <p:nvSpPr>
            <p:cNvPr id="3115" name="Rectangle 54"/>
            <p:cNvSpPr>
              <a:spLocks noChangeArrowheads="1"/>
            </p:cNvSpPr>
            <p:nvPr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16" name="Rectangle 55"/>
            <p:cNvSpPr>
              <a:spLocks noChangeArrowheads="1"/>
            </p:cNvSpPr>
            <p:nvPr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17" name="Rectangle 56"/>
            <p:cNvSpPr>
              <a:spLocks noChangeArrowheads="1"/>
            </p:cNvSpPr>
            <p:nvPr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18" name="Rectangle 57"/>
            <p:cNvSpPr>
              <a:spLocks noChangeArrowheads="1"/>
            </p:cNvSpPr>
            <p:nvPr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10" name="Group 58"/>
          <p:cNvGrpSpPr/>
          <p:nvPr/>
        </p:nvGrpSpPr>
        <p:grpSpPr bwMode="auto">
          <a:xfrm>
            <a:off x="12554137" y="5527346"/>
            <a:ext cx="986880" cy="182532"/>
            <a:chOff x="5893" y="3521"/>
            <a:chExt cx="466" cy="115"/>
          </a:xfrm>
        </p:grpSpPr>
        <p:sp>
          <p:nvSpPr>
            <p:cNvPr id="3111" name="Rectangle 59"/>
            <p:cNvSpPr>
              <a:spLocks noChangeArrowheads="1"/>
            </p:cNvSpPr>
            <p:nvPr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12" name="Rectangle 60"/>
            <p:cNvSpPr>
              <a:spLocks noChangeArrowheads="1"/>
            </p:cNvSpPr>
            <p:nvPr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13" name="Rectangle 61"/>
            <p:cNvSpPr>
              <a:spLocks noChangeArrowheads="1"/>
            </p:cNvSpPr>
            <p:nvPr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14" name="Rectangle 62"/>
            <p:cNvSpPr>
              <a:spLocks noChangeArrowheads="1"/>
            </p:cNvSpPr>
            <p:nvPr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11" name="Group 63"/>
          <p:cNvGrpSpPr/>
          <p:nvPr/>
        </p:nvGrpSpPr>
        <p:grpSpPr bwMode="auto">
          <a:xfrm>
            <a:off x="12554137" y="5743210"/>
            <a:ext cx="986880" cy="182532"/>
            <a:chOff x="5893" y="3657"/>
            <a:chExt cx="466" cy="115"/>
          </a:xfrm>
        </p:grpSpPr>
        <p:sp>
          <p:nvSpPr>
            <p:cNvPr id="3107" name="Rectangle 64"/>
            <p:cNvSpPr>
              <a:spLocks noChangeArrowheads="1"/>
            </p:cNvSpPr>
            <p:nvPr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08" name="Rectangle 65"/>
            <p:cNvSpPr>
              <a:spLocks noChangeArrowheads="1"/>
            </p:cNvSpPr>
            <p:nvPr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09" name="Rectangle 66"/>
            <p:cNvSpPr>
              <a:spLocks noChangeArrowheads="1"/>
            </p:cNvSpPr>
            <p:nvPr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10" name="Rectangle 67"/>
            <p:cNvSpPr>
              <a:spLocks noChangeArrowheads="1"/>
            </p:cNvSpPr>
            <p:nvPr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12" name="Group 68"/>
          <p:cNvGrpSpPr/>
          <p:nvPr/>
        </p:nvGrpSpPr>
        <p:grpSpPr bwMode="auto">
          <a:xfrm>
            <a:off x="12554137" y="6103513"/>
            <a:ext cx="986880" cy="182532"/>
            <a:chOff x="5893" y="3884"/>
            <a:chExt cx="466" cy="115"/>
          </a:xfrm>
        </p:grpSpPr>
        <p:sp>
          <p:nvSpPr>
            <p:cNvPr id="3103" name="Rectangle 69"/>
            <p:cNvSpPr>
              <a:spLocks noChangeArrowheads="1"/>
            </p:cNvSpPr>
            <p:nvPr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04" name="Rectangle 70"/>
            <p:cNvSpPr>
              <a:spLocks noChangeArrowheads="1"/>
            </p:cNvSpPr>
            <p:nvPr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05" name="Rectangle 71"/>
            <p:cNvSpPr>
              <a:spLocks noChangeArrowheads="1"/>
            </p:cNvSpPr>
            <p:nvPr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06" name="Rectangle 72"/>
            <p:cNvSpPr>
              <a:spLocks noChangeArrowheads="1"/>
            </p:cNvSpPr>
            <p:nvPr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13" name="Group 73"/>
          <p:cNvGrpSpPr/>
          <p:nvPr/>
        </p:nvGrpSpPr>
        <p:grpSpPr bwMode="auto">
          <a:xfrm>
            <a:off x="12554137" y="6328901"/>
            <a:ext cx="986880" cy="182532"/>
            <a:chOff x="5893" y="4026"/>
            <a:chExt cx="466" cy="115"/>
          </a:xfrm>
        </p:grpSpPr>
        <p:sp>
          <p:nvSpPr>
            <p:cNvPr id="3099" name="Rectangle 74"/>
            <p:cNvSpPr>
              <a:spLocks noChangeArrowheads="1"/>
            </p:cNvSpPr>
            <p:nvPr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00" name="Rectangle 75"/>
            <p:cNvSpPr>
              <a:spLocks noChangeArrowheads="1"/>
            </p:cNvSpPr>
            <p:nvPr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01" name="Rectangle 76"/>
            <p:cNvSpPr>
              <a:spLocks noChangeArrowheads="1"/>
            </p:cNvSpPr>
            <p:nvPr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102" name="Rectangle 77"/>
            <p:cNvSpPr>
              <a:spLocks noChangeArrowheads="1"/>
            </p:cNvSpPr>
            <p:nvPr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grpSp>
        <p:nvGrpSpPr>
          <p:cNvPr id="14" name="Group 78"/>
          <p:cNvGrpSpPr/>
          <p:nvPr/>
        </p:nvGrpSpPr>
        <p:grpSpPr bwMode="auto">
          <a:xfrm>
            <a:off x="12554137" y="6552703"/>
            <a:ext cx="986880" cy="182532"/>
            <a:chOff x="5893" y="4167"/>
            <a:chExt cx="466" cy="115"/>
          </a:xfrm>
        </p:grpSpPr>
        <p:sp>
          <p:nvSpPr>
            <p:cNvPr id="3095" name="Rectangle 79"/>
            <p:cNvSpPr>
              <a:spLocks noChangeArrowheads="1"/>
            </p:cNvSpPr>
            <p:nvPr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096" name="Rectangle 80"/>
            <p:cNvSpPr>
              <a:spLocks noChangeArrowheads="1"/>
            </p:cNvSpPr>
            <p:nvPr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097" name="Rectangle 81"/>
            <p:cNvSpPr>
              <a:spLocks noChangeArrowheads="1"/>
            </p:cNvSpPr>
            <p:nvPr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  <p:sp>
          <p:nvSpPr>
            <p:cNvPr id="3098" name="Rectangle 82"/>
            <p:cNvSpPr>
              <a:spLocks noChangeArrowheads="1"/>
            </p:cNvSpPr>
            <p:nvPr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endParaRPr>
            </a:p>
          </p:txBody>
        </p:sp>
      </p:grpSp>
      <p:sp>
        <p:nvSpPr>
          <p:cNvPr id="3079" name="Rectangle 83"/>
          <p:cNvSpPr>
            <a:spLocks noChangeArrowheads="1"/>
          </p:cNvSpPr>
          <p:nvPr/>
        </p:nvSpPr>
        <p:spPr bwMode="auto">
          <a:xfrm>
            <a:off x="12342360" y="1341967"/>
            <a:ext cx="1590445" cy="182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853" tIns="53428" rIns="106853" bIns="53428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建议同一页面内不超过四种颜色，以下是</a:t>
            </a: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3080" name="Rectangle 84"/>
          <p:cNvSpPr>
            <a:spLocks noChangeArrowheads="1"/>
          </p:cNvSpPr>
          <p:nvPr/>
        </p:nvSpPr>
        <p:spPr bwMode="auto">
          <a:xfrm>
            <a:off x="12342360" y="8468"/>
            <a:ext cx="1495145" cy="8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853" tIns="53428" rIns="106853" bIns="53428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客户或者合作伙伴的标志放在右上角</a:t>
            </a: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" name="Picture 87" descr="图片3副本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10037663" y="6309320"/>
            <a:ext cx="1748387" cy="4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副标题 2"/>
          <p:cNvSpPr txBox="1"/>
          <p:nvPr userDrawn="1"/>
        </p:nvSpPr>
        <p:spPr bwMode="auto">
          <a:xfrm>
            <a:off x="3664800" y="6363355"/>
            <a:ext cx="4868750" cy="391583"/>
          </a:xfrm>
          <a:prstGeom prst="rect">
            <a:avLst/>
          </a:prstGeom>
        </p:spPr>
        <p:txBody>
          <a:bodyPr lIns="121944" tIns="60972" rIns="121944" bIns="60972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US" altLang="zh-CN" sz="1600" b="0" dirty="0">
                <a:solidFill>
                  <a:srgbClr val="FFFFFF">
                    <a:lumMod val="50000"/>
                  </a:srgbClr>
                </a:solidFill>
              </a:rPr>
              <a:t>Huawei Confidential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4" y="6296150"/>
            <a:ext cx="2708627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5pPr>
      <a:lvl6pPr marL="609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华文细黑" panose="02010600040101010101" charset="-122"/>
          <a:cs typeface="宋体" pitchFamily="2" charset="-122"/>
        </a:defRPr>
      </a:lvl6pPr>
      <a:lvl7pPr marL="1219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华文细黑" panose="02010600040101010101" charset="-122"/>
          <a:cs typeface="宋体" pitchFamily="2" charset="-122"/>
        </a:defRPr>
      </a:lvl7pPr>
      <a:lvl8pPr marL="1829435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华文细黑" panose="02010600040101010101" charset="-122"/>
          <a:cs typeface="宋体" pitchFamily="2" charset="-122"/>
        </a:defRPr>
      </a:lvl8pPr>
      <a:lvl9pPr marL="2439035"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990000"/>
          </a:solidFill>
          <a:latin typeface="FrutigerNext LT Medium" pitchFamily="34" charset="0"/>
          <a:ea typeface="华文细黑" panose="02010600040101010101" charset="-122"/>
          <a:cs typeface="宋体" pitchFamily="2" charset="-122"/>
        </a:defRPr>
      </a:lvl9pPr>
    </p:titleStyle>
    <p:bodyStyle>
      <a:lvl1pPr marL="457200" indent="-4572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600" indent="-3810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000" indent="-3048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134235" indent="-3048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–"/>
        <a:defRPr sz="19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743835" indent="-3048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353435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518287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2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0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610" y="6356939"/>
            <a:ext cx="1463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68418" y="6402807"/>
            <a:ext cx="62923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r>
              <a:rPr lang="en-US" altLang="zh-CN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03" y="6323416"/>
            <a:ext cx="1270965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611" y="6356939"/>
            <a:ext cx="1463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68419" y="6402808"/>
            <a:ext cx="62923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r>
              <a:rPr lang="en-US" altLang="zh-CN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92071" y="2625391"/>
            <a:ext cx="1963578" cy="4233515"/>
            <a:chOff x="5343885" y="-48857"/>
            <a:chExt cx="326358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190/23/238</a:t>
              </a: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35/24/21</a:t>
              </a: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02" y="6323416"/>
            <a:ext cx="1270966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02" y="6323416"/>
            <a:ext cx="1270966" cy="275024"/>
          </a:xfrm>
          <a:prstGeom prst="rect">
            <a:avLst/>
          </a:prstGeom>
        </p:spPr>
      </p:pic>
      <p:sp>
        <p:nvSpPr>
          <p:cNvPr id="5" name="TextBox 2"/>
          <p:cNvSpPr txBox="1"/>
          <p:nvPr userDrawn="1"/>
        </p:nvSpPr>
        <p:spPr>
          <a:xfrm>
            <a:off x="1095611" y="6356939"/>
            <a:ext cx="1463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6" name="TextBox 3"/>
          <p:cNvSpPr txBox="1"/>
          <p:nvPr userDrawn="1"/>
        </p:nvSpPr>
        <p:spPr>
          <a:xfrm>
            <a:off x="368420" y="6402809"/>
            <a:ext cx="62923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rgbClr val="1D1D1B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Page </a:t>
            </a:r>
            <a:fld id="{C3837181-38C6-AD4F-B8BA-B444770388BB}" type="slidenum">
              <a:rPr lang="en-US" altLang="zh-CN" sz="900" dirty="0" smtClean="0">
                <a:solidFill>
                  <a:srgbClr val="1D1D1B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l" defTabSz="1186180" rtl="0" eaLnBrk="1" latinLnBrk="0" hangingPunct="1">
        <a:lnSpc>
          <a:spcPct val="90000"/>
        </a:lnSpc>
        <a:spcBef>
          <a:spcPct val="0"/>
        </a:spcBef>
        <a:buNone/>
        <a:defRPr sz="5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180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8963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209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581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6827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136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445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4754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3999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09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18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7927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172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545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5790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099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408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03" y="6323416"/>
            <a:ext cx="1270965" cy="275024"/>
          </a:xfrm>
          <a:prstGeom prst="rect">
            <a:avLst/>
          </a:prstGeom>
        </p:spPr>
      </p:pic>
      <p:sp>
        <p:nvSpPr>
          <p:cNvPr id="5" name="TextBox 2"/>
          <p:cNvSpPr txBox="1"/>
          <p:nvPr userDrawn="1"/>
        </p:nvSpPr>
        <p:spPr>
          <a:xfrm>
            <a:off x="1095610" y="6356939"/>
            <a:ext cx="1463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6" name="TextBox 3"/>
          <p:cNvSpPr txBox="1"/>
          <p:nvPr userDrawn="1"/>
        </p:nvSpPr>
        <p:spPr>
          <a:xfrm>
            <a:off x="368419" y="6402808"/>
            <a:ext cx="62923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rgbClr val="1D1D1B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Page </a:t>
            </a:r>
            <a:fld id="{C3837181-38C6-AD4F-B8BA-B444770388BB}" type="slidenum">
              <a:rPr lang="en-US" altLang="zh-CN" sz="900" dirty="0" smtClean="0">
                <a:solidFill>
                  <a:srgbClr val="1D1D1B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6180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180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272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645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6954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263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572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4944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253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18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7990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299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672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5917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290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599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611" y="6356939"/>
            <a:ext cx="3504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Proprietary - Restricted Distribution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4228" y="6402809"/>
            <a:ext cx="4997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03" y="6323416"/>
            <a:ext cx="1270965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610" y="6356939"/>
            <a:ext cx="3504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4227" y="6402807"/>
            <a:ext cx="4997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92070" y="2625390"/>
            <a:ext cx="1968229" cy="4233515"/>
            <a:chOff x="5343885" y="-48857"/>
            <a:chExt cx="327131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03" y="6323416"/>
            <a:ext cx="1270965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4554223" y="1919481"/>
            <a:ext cx="6459286" cy="10345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3765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3600" b="1" dirty="0">
                <a:solidFill>
                  <a:srgbClr val="1D1D1A"/>
                </a:solidFill>
              </a:rPr>
              <a:t>昇腾推理引擎</a:t>
            </a:r>
            <a:r>
              <a:rPr lang="en-US" altLang="zh-CN" sz="3600" b="1" dirty="0" err="1">
                <a:solidFill>
                  <a:srgbClr val="1D1D1A"/>
                </a:solidFill>
              </a:rPr>
              <a:t>MindIE</a:t>
            </a:r>
            <a:endParaRPr lang="en-US" altLang="zh-CN" sz="3600" b="1" dirty="0">
              <a:solidFill>
                <a:srgbClr val="1D1D1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3494561" y="1188076"/>
            <a:ext cx="5039839" cy="4197902"/>
          </a:xfrm>
          <a:prstGeom prst="roundRect">
            <a:avLst>
              <a:gd name="adj" fmla="val 3808"/>
            </a:avLst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6476280" y="3680917"/>
            <a:ext cx="1878822" cy="580279"/>
          </a:xfrm>
          <a:prstGeom prst="roundRect">
            <a:avLst>
              <a:gd name="adj" fmla="val 9472"/>
            </a:avLst>
          </a:prstGeom>
          <a:solidFill>
            <a:srgbClr val="FFFFFF"/>
          </a:solidFill>
          <a:ln w="1270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248" tIns="45624" rIns="91248" bIns="45624" numCol="1" spcCol="0" rtlCol="0" fromWordArt="0" anchor="ctr" anchorCtr="0" forceAA="0" compatLnSpc="1">
            <a:noAutofit/>
          </a:bodyPr>
          <a:lstStyle/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MindIE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-Torch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副标题 1"/>
          <p:cNvSpPr txBox="1"/>
          <p:nvPr/>
        </p:nvSpPr>
        <p:spPr>
          <a:xfrm>
            <a:off x="431134" y="263944"/>
            <a:ext cx="11269799" cy="50736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8085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3725" indent="0" algn="ctr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85" indent="0" algn="ctr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810" indent="0" algn="ctr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35" indent="0" algn="ctr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260" indent="0" algn="ctr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620" indent="0" algn="ctr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345" indent="0" algn="ctr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070" indent="0" algn="ctr" defTabSz="1188085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C00000"/>
                </a:solidFill>
                <a:cs typeface="Arial" panose="020B0604020202020204" pitchFamily="34" charset="0"/>
              </a:rPr>
              <a:t>昇腾大模型</a:t>
            </a:r>
            <a:r>
              <a:rPr lang="zh-CN" altLang="en-US" dirty="0" smtClean="0">
                <a:solidFill>
                  <a:srgbClr val="C00000"/>
                </a:solidFill>
                <a:cs typeface="Arial" panose="020B0604020202020204" pitchFamily="34" charset="0"/>
              </a:rPr>
              <a:t>推理：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A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大模型时代全栈联合优化、分层开放的推理框架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1D1A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4492875" y="4472808"/>
            <a:ext cx="3862227" cy="753856"/>
          </a:xfrm>
          <a:prstGeom prst="roundRect">
            <a:avLst>
              <a:gd name="adj" fmla="val 7007"/>
            </a:avLst>
          </a:prstGeom>
          <a:solidFill>
            <a:srgbClr val="FFFFFF"/>
          </a:solidFill>
          <a:ln w="1270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248" tIns="45624" rIns="91248" bIns="45624" numCol="1" spcCol="0" rtlCol="0" fromWordArt="0" anchor="t" anchorCtr="0" forceAA="0" compatLnSpc="1">
            <a:noAutofit/>
          </a:bodyPr>
          <a:lstStyle/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MindIE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-RT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4519498" y="2689055"/>
            <a:ext cx="2191748" cy="806542"/>
          </a:xfrm>
          <a:prstGeom prst="roundRect">
            <a:avLst>
              <a:gd name="adj" fmla="val 11800"/>
            </a:avLst>
          </a:prstGeom>
          <a:solidFill>
            <a:srgbClr val="FFFFFF"/>
          </a:solidFill>
          <a:ln w="1270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248" tIns="45624" rIns="91248" bIns="45624" numCol="1" spcCol="0" rtlCol="0" fromWordArt="0" anchor="ctr" anchorCtr="0" forceAA="0" compatLnSpc="1">
            <a:noAutofit/>
          </a:bodyPr>
          <a:lstStyle/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7C7C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MindIE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7C7C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-LLM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C7C7C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: 圆角 24"/>
          <p:cNvSpPr/>
          <p:nvPr/>
        </p:nvSpPr>
        <p:spPr>
          <a:xfrm>
            <a:off x="4733819" y="4858514"/>
            <a:ext cx="1149745" cy="239337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DDDDDD">
                <a:lumMod val="9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20" tIns="45660" rIns="91320" bIns="45660" numCol="1" spcCol="0" rtlCol="0" fromWordArt="0" anchor="ctr" anchorCtr="0" forceAA="0" compatLnSpc="1">
            <a:noAutofit/>
          </a:bodyPr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推理应用接口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6761301" y="2691577"/>
            <a:ext cx="1586933" cy="801498"/>
          </a:xfrm>
          <a:prstGeom prst="roundRect">
            <a:avLst>
              <a:gd name="adj" fmla="val 13017"/>
            </a:avLst>
          </a:prstGeom>
          <a:solidFill>
            <a:srgbClr val="FFFFFF"/>
          </a:solidFill>
          <a:ln w="1270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248" tIns="45624" rIns="91248" bIns="45624" numCol="1" spcCol="0" rtlCol="0" fromWordArt="0" anchor="ctr" anchorCtr="0" forceAA="0" compatLnSpc="1">
            <a:noAutofit/>
          </a:bodyPr>
          <a:lstStyle/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7C7C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MindIE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7C7C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-SD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C7C7C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4494503" y="1645582"/>
            <a:ext cx="2218371" cy="876880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248" tIns="45624" rIns="91248" bIns="45624" numCol="1" spcCol="0" rtlCol="0" fromWordArt="0" anchor="t" anchorCtr="0" forceAA="0" compatLnSpc="1">
            <a:noAutofit/>
          </a:bodyPr>
          <a:lstStyle/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MindIE</a:t>
            </a: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-Service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: 圆角 24"/>
          <p:cNvSpPr/>
          <p:nvPr/>
        </p:nvSpPr>
        <p:spPr>
          <a:xfrm>
            <a:off x="4586138" y="2217079"/>
            <a:ext cx="899882" cy="233145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DDDDDD">
                <a:lumMod val="9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MindIE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-Server</a:t>
            </a:r>
          </a:p>
        </p:txBody>
      </p:sp>
      <p:sp>
        <p:nvSpPr>
          <p:cNvPr id="39" name="矩形: 圆角 24"/>
          <p:cNvSpPr/>
          <p:nvPr/>
        </p:nvSpPr>
        <p:spPr>
          <a:xfrm>
            <a:off x="5721355" y="2212624"/>
            <a:ext cx="899882" cy="233145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DDDDDD">
                <a:lumMod val="9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MindIE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-Client</a:t>
            </a:r>
          </a:p>
        </p:txBody>
      </p:sp>
      <p:sp>
        <p:nvSpPr>
          <p:cNvPr id="40" name="矩形: 圆角 24"/>
          <p:cNvSpPr/>
          <p:nvPr/>
        </p:nvSpPr>
        <p:spPr>
          <a:xfrm>
            <a:off x="4586138" y="1926018"/>
            <a:ext cx="2035099" cy="21882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DDDDDD">
                <a:lumMod val="9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srgbClr val="C7C7C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MindIE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C7C7C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-MS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197043" y="1357675"/>
            <a:ext cx="718052" cy="2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开发效率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747854" y="1364560"/>
            <a:ext cx="718052" cy="2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推理性能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11383" y="1832142"/>
            <a:ext cx="2088713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业界标准</a:t>
            </a: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RPC</a:t>
            </a: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接口高效对接业务层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模型管理，集群管理，</a:t>
            </a:r>
            <a:r>
              <a:rPr kumimoji="1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devops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模型串流，自定义业务流程编排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11383" y="2877295"/>
            <a:ext cx="2491194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预置模型集成业界最佳实践及自研创新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支持社区模型快速迁移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05025" y="3797954"/>
            <a:ext cx="2096455" cy="346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少量代码实现训练向推理平滑迁移</a:t>
            </a:r>
            <a:endParaRPr kumimoji="1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  <a:r>
              <a:rPr kumimoji="1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PyTorch</a:t>
            </a: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</a:t>
            </a: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MindSpore</a:t>
            </a: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框架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0109" y="4503488"/>
            <a:ext cx="2277493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覆盖推理全流程的图转换、组网、编译、推理执行、调试调优接口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完备的推理算子，支持主流框架模型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屏蔽硬件差异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320779" y="1875170"/>
            <a:ext cx="1327286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请求并发调度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模型多实例并发调度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部署参数调优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365114" y="2823022"/>
            <a:ext cx="2566062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调度优化：连续批调度，扩散采样器优化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工作流优化：自回归解码、扩散过程优化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稀疏量化压缩、并行推理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314422" y="3797932"/>
            <a:ext cx="2322752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整图优化 </a:t>
            </a: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子图优化</a:t>
            </a: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单算子混合推理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支持自定义算子及图优化</a:t>
            </a: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pass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349506" y="4580432"/>
            <a:ext cx="2581669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图优化，算子融合，</a:t>
            </a: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Kernel</a:t>
            </a: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量化、混合精度加速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61B230"/>
              </a:buClr>
              <a:buSzTx/>
              <a:buFont typeface="微软雅黑" panose="020B0503020204020204" pitchFamily="34" charset="-122"/>
              <a:buChar char="+"/>
              <a:defRPr/>
            </a:pPr>
            <a:r>
              <a: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异步下发，多流水执行</a:t>
            </a:r>
            <a:endParaRPr kumimoji="1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7" name="Picture 19"/>
          <p:cNvPicPr>
            <a:picLocks noChangeAspect="1"/>
          </p:cNvPicPr>
          <p:nvPr/>
        </p:nvPicPr>
        <p:blipFill rotWithShape="1">
          <a:blip r:embed="rId2" cstate="screen">
            <a:duotone>
              <a:srgbClr val="DDDDD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400000" flipV="1">
            <a:off x="6985018" y="3150260"/>
            <a:ext cx="3860262" cy="4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9"/>
          <p:cNvPicPr>
            <a:picLocks noChangeAspect="1"/>
          </p:cNvPicPr>
          <p:nvPr/>
        </p:nvPicPr>
        <p:blipFill rotWithShape="1">
          <a:blip r:embed="rId2" cstate="screen">
            <a:duotone>
              <a:srgbClr val="DDDDD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16200000" flipH="1" flipV="1">
            <a:off x="1198719" y="3150260"/>
            <a:ext cx="3841026" cy="4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组合 58"/>
          <p:cNvGrpSpPr/>
          <p:nvPr/>
        </p:nvGrpSpPr>
        <p:grpSpPr>
          <a:xfrm>
            <a:off x="968481" y="1396674"/>
            <a:ext cx="179977" cy="137418"/>
            <a:chOff x="262539" y="908996"/>
            <a:chExt cx="318165" cy="261612"/>
          </a:xfrm>
        </p:grpSpPr>
        <p:sp>
          <p:nvSpPr>
            <p:cNvPr id="60" name="箭头: V 形 85"/>
            <p:cNvSpPr/>
            <p:nvPr/>
          </p:nvSpPr>
          <p:spPr>
            <a:xfrm>
              <a:off x="262539" y="908997"/>
              <a:ext cx="261611" cy="261611"/>
            </a:xfrm>
            <a:prstGeom prst="chevron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箭头: V 形 86"/>
            <p:cNvSpPr/>
            <p:nvPr/>
          </p:nvSpPr>
          <p:spPr>
            <a:xfrm>
              <a:off x="319093" y="908996"/>
              <a:ext cx="261611" cy="261611"/>
            </a:xfrm>
            <a:prstGeom prst="chevron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459295" y="1403559"/>
            <a:ext cx="179977" cy="137418"/>
            <a:chOff x="262539" y="908996"/>
            <a:chExt cx="318165" cy="261612"/>
          </a:xfrm>
        </p:grpSpPr>
        <p:sp>
          <p:nvSpPr>
            <p:cNvPr id="63" name="箭头: V 形 85"/>
            <p:cNvSpPr/>
            <p:nvPr/>
          </p:nvSpPr>
          <p:spPr>
            <a:xfrm>
              <a:off x="262539" y="908997"/>
              <a:ext cx="261611" cy="261611"/>
            </a:xfrm>
            <a:prstGeom prst="chevron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箭头: V 形 86"/>
            <p:cNvSpPr/>
            <p:nvPr/>
          </p:nvSpPr>
          <p:spPr>
            <a:xfrm>
              <a:off x="319093" y="908996"/>
              <a:ext cx="261611" cy="261611"/>
            </a:xfrm>
            <a:prstGeom prst="chevron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259131" y="2734155"/>
            <a:ext cx="444804" cy="150416"/>
            <a:chOff x="2654487" y="711239"/>
            <a:chExt cx="444804" cy="150416"/>
          </a:xfrm>
        </p:grpSpPr>
        <p:sp>
          <p:nvSpPr>
            <p:cNvPr id="67" name="箭头: 五边形 66"/>
            <p:cNvSpPr/>
            <p:nvPr/>
          </p:nvSpPr>
          <p:spPr>
            <a:xfrm>
              <a:off x="2654487" y="711239"/>
              <a:ext cx="444804" cy="150416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NEW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006800" y="771203"/>
              <a:ext cx="36000" cy="36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476280" y="2729621"/>
            <a:ext cx="444804" cy="150416"/>
            <a:chOff x="2654487" y="711239"/>
            <a:chExt cx="444804" cy="150416"/>
          </a:xfrm>
        </p:grpSpPr>
        <p:sp>
          <p:nvSpPr>
            <p:cNvPr id="70" name="箭头: 五边形 69"/>
            <p:cNvSpPr/>
            <p:nvPr/>
          </p:nvSpPr>
          <p:spPr>
            <a:xfrm>
              <a:off x="2654487" y="711239"/>
              <a:ext cx="444804" cy="150416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NEW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006800" y="771203"/>
              <a:ext cx="36000" cy="36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260759" y="1671500"/>
            <a:ext cx="444804" cy="150416"/>
            <a:chOff x="2654487" y="711239"/>
            <a:chExt cx="444804" cy="150416"/>
          </a:xfrm>
        </p:grpSpPr>
        <p:sp>
          <p:nvSpPr>
            <p:cNvPr id="73" name="箭头: 五边形 72"/>
            <p:cNvSpPr/>
            <p:nvPr/>
          </p:nvSpPr>
          <p:spPr>
            <a:xfrm>
              <a:off x="2654487" y="711239"/>
              <a:ext cx="444804" cy="150416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NEW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006800" y="771203"/>
              <a:ext cx="36000" cy="36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5" name="矩形: 圆角 74"/>
          <p:cNvSpPr/>
          <p:nvPr/>
        </p:nvSpPr>
        <p:spPr>
          <a:xfrm>
            <a:off x="6768169" y="1654156"/>
            <a:ext cx="1586933" cy="858218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248" tIns="45624" rIns="91248" bIns="45624" numCol="1" spcCol="0" rtlCol="0" fromWordArt="0" anchor="t" anchorCtr="0" forceAA="0" compatLnSpc="1">
            <a:noAutofit/>
          </a:bodyPr>
          <a:lstStyle/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第三方推理服务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矩形: 圆角 24"/>
          <p:cNvSpPr/>
          <p:nvPr/>
        </p:nvSpPr>
        <p:spPr>
          <a:xfrm>
            <a:off x="6978997" y="1952979"/>
            <a:ext cx="1152676" cy="228409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DDDDDD">
                <a:lumMod val="9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Triton backend</a:t>
            </a:r>
          </a:p>
        </p:txBody>
      </p:sp>
      <p:sp>
        <p:nvSpPr>
          <p:cNvPr id="77" name="矩形: 圆角 24"/>
          <p:cNvSpPr/>
          <p:nvPr/>
        </p:nvSpPr>
        <p:spPr>
          <a:xfrm>
            <a:off x="6990639" y="2245779"/>
            <a:ext cx="1141034" cy="20481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DDDDDD">
                <a:lumMod val="90000"/>
              </a:srgbClr>
            </a:solidFill>
            <a:prstDash val="lg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vLLM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7989910" y="2185456"/>
            <a:ext cx="360568" cy="349367"/>
            <a:chOff x="7400295" y="1263428"/>
            <a:chExt cx="360615" cy="386071"/>
          </a:xfrm>
        </p:grpSpPr>
        <p:sp>
          <p:nvSpPr>
            <p:cNvPr id="79" name="直角三角形 78"/>
            <p:cNvSpPr/>
            <p:nvPr/>
          </p:nvSpPr>
          <p:spPr>
            <a:xfrm flipH="1">
              <a:off x="7400295" y="1263428"/>
              <a:ext cx="360000" cy="360000"/>
            </a:xfrm>
            <a:prstGeom prst="rtTriangle">
              <a:avLst/>
            </a:prstGeom>
            <a:solidFill>
              <a:srgbClr val="FF1919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248" tIns="45624" rIns="91248" bIns="45624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2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514881" y="1434055"/>
              <a:ext cx="24602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3rd</a:t>
              </a:r>
              <a:endPara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82" name="矩形: 圆角 24"/>
          <p:cNvSpPr/>
          <p:nvPr/>
        </p:nvSpPr>
        <p:spPr>
          <a:xfrm>
            <a:off x="7148398" y="4860164"/>
            <a:ext cx="1149745" cy="236037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DDDDDD">
                <a:lumMod val="9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20" tIns="45660" rIns="91320" bIns="45660" numCol="1" spcCol="0" rtlCol="0" fromWordArt="0" anchor="ctr" anchorCtr="0" forceAA="0" compatLnSpc="1">
            <a:noAutofit/>
          </a:bodyPr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算子加速库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6" name="矩形: 圆角 85"/>
          <p:cNvSpPr/>
          <p:nvPr/>
        </p:nvSpPr>
        <p:spPr>
          <a:xfrm>
            <a:off x="3494561" y="5515068"/>
            <a:ext cx="5039839" cy="441486"/>
          </a:xfrm>
          <a:prstGeom prst="roundRect">
            <a:avLst>
              <a:gd name="adj" fmla="val 9472"/>
            </a:avLst>
          </a:prstGeom>
          <a:solidFill>
            <a:srgbClr val="FFFFFF"/>
          </a:solidFill>
          <a:ln w="1270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248" tIns="45624" rIns="91248" bIns="45624" numCol="1" spcCol="0" rtlCol="0" fromWordArt="0" anchor="ctr" anchorCtr="0" forceAA="0" compatLnSpc="1">
            <a:noAutofit/>
          </a:bodyPr>
          <a:lstStyle/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230" y="5576180"/>
            <a:ext cx="1196317" cy="319262"/>
          </a:xfrm>
          <a:prstGeom prst="rect">
            <a:avLst/>
          </a:prstGeom>
        </p:spPr>
      </p:pic>
      <p:grpSp>
        <p:nvGrpSpPr>
          <p:cNvPr id="90" name="组合 89"/>
          <p:cNvGrpSpPr/>
          <p:nvPr/>
        </p:nvGrpSpPr>
        <p:grpSpPr>
          <a:xfrm>
            <a:off x="4774330" y="1180766"/>
            <a:ext cx="2456122" cy="379168"/>
            <a:chOff x="4700439" y="968329"/>
            <a:chExt cx="2456122" cy="379168"/>
          </a:xfrm>
        </p:grpSpPr>
        <p:sp>
          <p:nvSpPr>
            <p:cNvPr id="89" name="矩形 88"/>
            <p:cNvSpPr/>
            <p:nvPr/>
          </p:nvSpPr>
          <p:spPr>
            <a:xfrm>
              <a:off x="5156892" y="978165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昇腾推理引擎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4700439" y="968329"/>
              <a:ext cx="24561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昇腾推理引擎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MindIE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3648275" y="4757403"/>
            <a:ext cx="7694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D1D1A">
                    <a:lumMod val="90000"/>
                    <a:lumOff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推理运行时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3648275" y="3878723"/>
            <a:ext cx="7694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D1D1A">
                    <a:lumMod val="90000"/>
                    <a:lumOff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框架推理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648275" y="2999993"/>
            <a:ext cx="7694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D1D1A">
                    <a:lumMod val="90000"/>
                    <a:lumOff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推理套件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3648275" y="1991689"/>
            <a:ext cx="7694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D1D1A">
                    <a:lumMod val="90000"/>
                    <a:lumOff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推理服务化</a:t>
            </a:r>
          </a:p>
        </p:txBody>
      </p:sp>
      <p:sp>
        <p:nvSpPr>
          <p:cNvPr id="65" name="矩形: 圆角 24"/>
          <p:cNvSpPr/>
          <p:nvPr/>
        </p:nvSpPr>
        <p:spPr>
          <a:xfrm>
            <a:off x="5941108" y="4858514"/>
            <a:ext cx="1149745" cy="239337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DDDDDD">
                <a:lumMod val="9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20" tIns="45660" rIns="91320" bIns="45660" numCol="1" spcCol="0" rtlCol="0" fromWordArt="0" anchor="ctr" anchorCtr="0" forceAA="0" compatLnSpc="1">
            <a:noAutofit/>
          </a:bodyPr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推理开发工具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4519498" y="3694063"/>
            <a:ext cx="1878822" cy="580279"/>
          </a:xfrm>
          <a:prstGeom prst="roundRect">
            <a:avLst>
              <a:gd name="adj" fmla="val 9472"/>
            </a:avLst>
          </a:prstGeom>
          <a:solidFill>
            <a:srgbClr val="FFFFFF"/>
          </a:solidFill>
          <a:ln w="1270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248" tIns="45624" rIns="91248" bIns="45624" numCol="1" spcCol="0" rtlCol="0" fromWordArt="0" anchor="ctr" anchorCtr="0" forceAA="0" compatLnSpc="1">
            <a:noAutofit/>
          </a:bodyPr>
          <a:lstStyle/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MindSpore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对接</a:t>
            </a:r>
          </a:p>
        </p:txBody>
      </p:sp>
      <p:sp>
        <p:nvSpPr>
          <p:cNvPr id="83" name="矩形: 圆角 24"/>
          <p:cNvSpPr/>
          <p:nvPr/>
        </p:nvSpPr>
        <p:spPr>
          <a:xfrm>
            <a:off x="6335244" y="6106551"/>
            <a:ext cx="1561246" cy="194647"/>
          </a:xfrm>
          <a:prstGeom prst="roundRect">
            <a:avLst/>
          </a:prstGeom>
          <a:noFill/>
          <a:ln w="12700" cap="flat" cmpd="sng" algn="ctr">
            <a:solidFill>
              <a:srgbClr val="DDDDDD">
                <a:lumMod val="9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srgbClr val="C7C7C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MindIE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C7C7C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-MS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95791" y="6096152"/>
            <a:ext cx="5386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待发布</a:t>
            </a:r>
            <a:endParaRPr kumimoji="1"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 1"/>
          <p:cNvSpPr txBox="1"/>
          <p:nvPr/>
        </p:nvSpPr>
        <p:spPr bwMode="auto">
          <a:xfrm>
            <a:off x="445505" y="162061"/>
            <a:ext cx="11434076" cy="67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MindIE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-Service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昇腾服务化框架，提供高性能推理服务部署与运维能力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94032" y="1862316"/>
            <a:ext cx="4973679" cy="3458217"/>
          </a:xfrm>
          <a:prstGeom prst="rect">
            <a:avLst/>
          </a:prstGeom>
          <a:noFill/>
        </p:spPr>
        <p:txBody>
          <a:bodyPr wrap="square" lIns="35986" tIns="35986" rIns="35986" bIns="35986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MindIE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-Service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：提供推理服务化部署和运维能力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MindIE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-Server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：推理服务端，提供模型服务部署能力，支持命令行部署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RESTful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60045" marR="0" lvl="1" indent="-179705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MindIE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Tools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：提供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Benchmark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等工具</a:t>
            </a:r>
            <a:endParaRPr kumimoji="1"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marR="0" lvl="1" indent="-179705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EndPoint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：推理服务化协议，兼容</a:t>
            </a: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OpenAI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/TGI/</a:t>
            </a: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vLLM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等框架接口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60045" marR="0" lvl="1" indent="-179705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GMIS: 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提供模型调度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能力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60045" marR="0" lvl="1" indent="-179705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Backend: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模型执行后端，包括昇腾后端和自定义后端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MindIE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-Client: 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提供服务客户端标准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，简化服务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MindIE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-MS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：服务策略管理，提供服务运维能力（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Coming Soon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4800" y="1730256"/>
            <a:ext cx="5282806" cy="4185241"/>
            <a:chOff x="463779" y="1670400"/>
            <a:chExt cx="5510227" cy="4446697"/>
          </a:xfrm>
        </p:grpSpPr>
        <p:sp>
          <p:nvSpPr>
            <p:cNvPr id="46" name="矩形 45"/>
            <p:cNvSpPr/>
            <p:nvPr/>
          </p:nvSpPr>
          <p:spPr>
            <a:xfrm>
              <a:off x="734400" y="1670400"/>
              <a:ext cx="5239606" cy="4030221"/>
            </a:xfrm>
            <a:prstGeom prst="rect">
              <a:avLst/>
            </a:prstGeom>
            <a:noFill/>
            <a:ln w="19050" cap="flat" cmpd="sng" algn="ctr">
              <a:solidFill>
                <a:srgbClr val="DDDDDD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/>
                  <a:ea typeface="黑体" panose="02010609060101010101" pitchFamily="49" charset="-122"/>
                  <a:cs typeface="+mn-cs"/>
                </a:rPr>
                <a:t>MindIE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/>
                  <a:ea typeface="黑体" panose="02010609060101010101" pitchFamily="49" charset="-122"/>
                  <a:cs typeface="+mn-cs"/>
                </a:rPr>
                <a:t>-Service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56800" y="2208035"/>
              <a:ext cx="5001014" cy="493587"/>
            </a:xfrm>
            <a:prstGeom prst="rect">
              <a:avLst/>
            </a:prstGeom>
            <a:noFill/>
            <a:ln w="9525" cap="flat" cmpd="sng" algn="ctr">
              <a:solidFill>
                <a:srgbClr val="DDDDDD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7C7C7"/>
                  </a:solidFill>
                  <a:effectLst/>
                  <a:uLnTx/>
                  <a:uFillTx/>
                  <a:latin typeface="微软雅黑"/>
                  <a:ea typeface="黑体" panose="02010609060101010101" pitchFamily="49" charset="-122"/>
                  <a:cs typeface="+mn-cs"/>
                </a:rPr>
                <a:t>MindIE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7C7C7"/>
                  </a:solidFill>
                  <a:effectLst/>
                  <a:uLnTx/>
                  <a:uFillTx/>
                  <a:latin typeface="微软雅黑"/>
                  <a:ea typeface="黑体" panose="02010609060101010101" pitchFamily="49" charset="-122"/>
                  <a:cs typeface="+mn-cs"/>
                </a:rPr>
                <a:t>-MS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7C7C7"/>
                </a:solidFill>
                <a:effectLst/>
                <a:uLnTx/>
                <a:uFillTx/>
                <a:latin typeface="微软雅黑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34400" y="5786230"/>
              <a:ext cx="5239606" cy="330867"/>
            </a:xfrm>
            <a:prstGeom prst="rect">
              <a:avLst/>
            </a:prstGeom>
            <a:noFill/>
            <a:ln w="19050" cap="flat" cmpd="sng" algn="ctr">
              <a:solidFill>
                <a:srgbClr val="DDDDDD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微软雅黑"/>
                  <a:ea typeface="黑体" panose="02010609060101010101" pitchFamily="49" charset="-122"/>
                  <a:cs typeface="+mn-cs"/>
                </a:rPr>
                <a:t>MindIE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  <a:ea typeface="黑体" panose="02010609060101010101" pitchFamily="49" charset="-122"/>
                  <a:cs typeface="+mn-cs"/>
                </a:rPr>
                <a:t>-LLM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56800" y="2834804"/>
              <a:ext cx="3931200" cy="2805962"/>
            </a:xfrm>
            <a:prstGeom prst="rect">
              <a:avLst/>
            </a:prstGeom>
            <a:noFill/>
            <a:ln w="9525" cap="flat" cmpd="sng" algn="ctr">
              <a:solidFill>
                <a:srgbClr val="DDDDDD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黑体" panose="02010609060101010101" pitchFamily="49" charset="-122"/>
                  <a:cs typeface="+mn-cs"/>
                </a:rPr>
                <a:t>MindIE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黑体" panose="02010609060101010101" pitchFamily="49" charset="-122"/>
                  <a:cs typeface="+mn-cs"/>
                </a:rPr>
                <a:t>-Server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938226" y="2834803"/>
              <a:ext cx="919588" cy="2805961"/>
            </a:xfrm>
            <a:prstGeom prst="rect">
              <a:avLst/>
            </a:prstGeom>
            <a:noFill/>
            <a:ln w="9525" cap="flat" cmpd="sng" algn="ctr">
              <a:solidFill>
                <a:srgbClr val="DDDDDD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黑体" panose="02010609060101010101" pitchFamily="49" charset="-122"/>
                  <a:cs typeface="+mn-cs"/>
                </a:rPr>
                <a:t>MindIE</a:t>
              </a:r>
              <a:r>
                <a:rPr kumimoji="0" lang="zh-CN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黑体" panose="02010609060101010101" pitchFamily="49" charset="-122"/>
                  <a:cs typeface="+mn-cs"/>
                </a:rPr>
                <a:t>-</a:t>
              </a:r>
              <a:endPara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黑体" panose="02010609060101010101" pitchFamily="49" charset="-122"/>
                  <a:cs typeface="+mn-cs"/>
                </a:rPr>
                <a:t>Client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07025" y="3326461"/>
              <a:ext cx="3600000" cy="432000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rgbClr val="1D1D1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vert="horz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charset="0"/>
                  <a:ea typeface="黑体" charset="0"/>
                  <a:cs typeface="+mn-cs"/>
                </a:rPr>
                <a:t>MindIE</a:t>
              </a:r>
              <a:r>
                <a:rPr lang="zh-CN" altLang="en-US" sz="1400" kern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charset="0"/>
                  <a:ea typeface="黑体" charset="0"/>
                  <a:cs typeface="+mn-cs"/>
                </a:rPr>
                <a:t>-</a:t>
              </a:r>
              <a:r>
                <a:rPr lang="en-US" altLang="zh-CN" sz="1400" kern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charset="0"/>
                  <a:ea typeface="黑体" charset="0"/>
                  <a:cs typeface="+mn-cs"/>
                </a:rPr>
                <a:t>Service</a:t>
              </a:r>
              <a:r>
                <a:rPr lang="zh-CN" altLang="en-US" sz="1400" kern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charset="0"/>
                  <a:ea typeface="黑体" charset="0"/>
                  <a:cs typeface="+mn-cs"/>
                </a:rPr>
                <a:t>-</a:t>
              </a:r>
              <a:r>
                <a:rPr lang="en-US" altLang="zh-CN" sz="1400" kern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charset="0"/>
                  <a:ea typeface="黑体" charset="0"/>
                  <a:cs typeface="+mn-cs"/>
                </a:rPr>
                <a:t>Tools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07025" y="3901962"/>
              <a:ext cx="3600000" cy="432000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rgbClr val="1D1D1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vert="horz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黑体" panose="02010609060101010101" pitchFamily="49" charset="-122"/>
                  <a:cs typeface="+mn-cs"/>
                </a:rPr>
                <a:t>EndPoint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007025" y="4477463"/>
              <a:ext cx="3600000" cy="432000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rgbClr val="1D1D1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vert="horz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黑体" panose="02010609060101010101" pitchFamily="49" charset="-122"/>
                  <a:cs typeface="+mn-cs"/>
                </a:rPr>
                <a:t>GMIS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007025" y="5052965"/>
              <a:ext cx="3600000" cy="432000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rgbClr val="1D1D1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vert="horz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黑体" panose="02010609060101010101" pitchFamily="49" charset="-122"/>
                  <a:cs typeface="+mn-cs"/>
                </a:rPr>
                <a:t>Backends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箭头: 五边形 12">
              <a:extLst>
                <a:ext uri="{FF2B5EF4-FFF2-40B4-BE49-F238E27FC236}">
                  <a16:creationId xmlns="" xmlns:a16="http://schemas.microsoft.com/office/drawing/2014/main" id="{5AE2DB54-177B-471B-A00B-5143A4D633F7}"/>
                </a:ext>
              </a:extLst>
            </p:cNvPr>
            <p:cNvSpPr/>
            <p:nvPr/>
          </p:nvSpPr>
          <p:spPr>
            <a:xfrm>
              <a:off x="463779" y="1957203"/>
              <a:ext cx="444804" cy="150416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WIP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: 圆角 24"/>
          <p:cNvSpPr/>
          <p:nvPr/>
        </p:nvSpPr>
        <p:spPr>
          <a:xfrm>
            <a:off x="3688450" y="6039931"/>
            <a:ext cx="1561246" cy="194647"/>
          </a:xfrm>
          <a:prstGeom prst="roundRect">
            <a:avLst/>
          </a:prstGeom>
          <a:noFill/>
          <a:ln w="12700" cap="flat" cmpd="sng" algn="ctr">
            <a:solidFill>
              <a:srgbClr val="DDDDDD">
                <a:lumMod val="9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srgbClr val="C7C7C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MindIE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C7C7C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-MS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48997" y="6029532"/>
            <a:ext cx="5386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待发布</a:t>
            </a:r>
            <a:endParaRPr kumimoji="1"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/>
          <p:nvPr/>
        </p:nvSpPr>
        <p:spPr bwMode="auto">
          <a:xfrm>
            <a:off x="469576" y="230851"/>
            <a:ext cx="10166401" cy="52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PyTorch+MindIE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PyTorch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推理加速插件，支持训练模型平滑迁移推理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2015" y="973015"/>
            <a:ext cx="11060723" cy="5235400"/>
            <a:chOff x="342031" y="652486"/>
            <a:chExt cx="11500567" cy="5537624"/>
          </a:xfrm>
        </p:grpSpPr>
        <p:sp>
          <p:nvSpPr>
            <p:cNvPr id="135" name="矩形 134"/>
            <p:cNvSpPr/>
            <p:nvPr/>
          </p:nvSpPr>
          <p:spPr>
            <a:xfrm>
              <a:off x="8212649" y="3473259"/>
              <a:ext cx="3629949" cy="2716851"/>
            </a:xfrm>
            <a:prstGeom prst="rect">
              <a:avLst/>
            </a:prstGeom>
            <a:solidFill>
              <a:srgbClr val="24273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62686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# 导入</a:t>
              </a: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mindietorch</a:t>
              </a:r>
              <a:endParaRPr kumimoji="0" lang="en-US" altLang="zh-CN" sz="700" b="0" i="0" u="sng" strike="noStrike" kern="0" cap="none" spc="0" normalizeH="0" baseline="0" noProof="0" dirty="0">
                <a:ln>
                  <a:noFill/>
                </a:ln>
                <a:solidFill>
                  <a:srgbClr val="62686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import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mindietorch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BBC2C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BBC2C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62686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# 加载原始模型、构造输入数据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BBC2C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model = torch.load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model_path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BBC2C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model.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C57BDB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eval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BBC2C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input_data = torch.ones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C57BDB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[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E6905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, 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E6905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, 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E6905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224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, 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E6905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224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C57BDB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]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51AFE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51AFE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62686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# 1. 构造编译配置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BBC2C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inputs = 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[</a:t>
              </a: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mindietorch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.Input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C57BDB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DB5BD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batchsize, 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E6905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, 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E6905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224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, 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E6905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224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DB5BD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C57BDB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]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BBC2C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62686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# 2. 编译优化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BBC2C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mindietorch.set_device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(0)</a:t>
              </a: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model = </a:t>
              </a: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mindietorch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.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C57BDB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compile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model, inputs=inputs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,</a:t>
              </a:r>
              <a:r>
                <a:rPr kumimoji="0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ir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=“</a:t>
              </a: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ts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”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BBC2C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62686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62686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3. 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62686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模型推理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BBC2C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results = model.forward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input_data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.to(“</a:t>
              </a: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npu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”)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BBC2C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62686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62686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62686E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charset="0"/>
                  <a:cs typeface="Arial" panose="020B0604020202020204" pitchFamily="34" charset="0"/>
                </a:rPr>
                <a:t>4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62686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. </a:t>
              </a:r>
              <a:r>
                <a:rPr kumimoji="0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62686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编译后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62686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模型保存加载 (可选)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BBC2C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compiled_mod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el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.save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BC27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"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BC27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BC27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ompiled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BC27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_m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BC27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odel.ts"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BBC2C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reload_mod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el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 = torch.jit.load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BC27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"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BC27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c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BC27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ompiled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BC27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_m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BC27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ode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BC275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l.ts"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51AFE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BBC2C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91376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62686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62686E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charset="0"/>
                  <a:cs typeface="Arial" panose="020B0604020202020204" pitchFamily="34" charset="0"/>
                </a:rPr>
                <a:t>5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62686E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. om离线模型导出(可选)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rgbClr val="BBC2CF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charset="0"/>
                  <a:cs typeface="Arial" panose="020B0604020202020204" pitchFamily="34" charset="0"/>
                </a:rPr>
                <a:t>engine = mindietorch.export_engine(model,"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BC275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charset="0"/>
                  <a:cs typeface="Arial" panose="020B0604020202020204" pitchFamily="34" charset="0"/>
                </a:rPr>
                <a:t>forward</a:t>
              </a: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charset="0"/>
                  <a:cs typeface="Arial" panose="020B0604020202020204" pitchFamily="34" charset="0"/>
                </a:rPr>
                <a:t>",inputs=inputs)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charset="0"/>
                  <a:cs typeface="Arial" panose="020B0604020202020204" pitchFamily="34" charset="0"/>
                </a:rPr>
                <a:t>with open("</a:t>
              </a: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BC275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charset="0"/>
                  <a:cs typeface="Arial" panose="020B0604020202020204" pitchFamily="34" charset="0"/>
                </a:rPr>
                <a:t>export_engine.om</a:t>
              </a: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charset="0"/>
                  <a:cs typeface="Arial" panose="020B0604020202020204" pitchFamily="34" charset="0"/>
                </a:rPr>
                <a:t>","wb")as file: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BC2CF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charset="0"/>
                  <a:cs typeface="Arial" panose="020B0604020202020204" pitchFamily="34" charset="0"/>
                </a:rPr>
                <a:t>    file.write(engine)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648324" y="706260"/>
              <a:ext cx="3009185" cy="2470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MindIE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-Torch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推理迁移工作流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15160" y="2685324"/>
              <a:ext cx="10667804" cy="225801"/>
            </a:xfrm>
            <a:prstGeom prst="rect">
              <a:avLst/>
            </a:prstGeom>
            <a:solidFill>
              <a:srgbClr val="DDDDD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MindIE</a:t>
              </a: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-RT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右箭头 87"/>
            <p:cNvSpPr/>
            <p:nvPr/>
          </p:nvSpPr>
          <p:spPr>
            <a:xfrm>
              <a:off x="1459079" y="2087516"/>
              <a:ext cx="10081052" cy="210411"/>
            </a:xfrm>
            <a:prstGeom prst="rightArrow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42" name="直接箭头连接符 141"/>
            <p:cNvCxnSpPr>
              <a:stCxn id="152" idx="2"/>
            </p:cNvCxnSpPr>
            <p:nvPr/>
          </p:nvCxnSpPr>
          <p:spPr>
            <a:xfrm flipH="1">
              <a:off x="10809099" y="1032111"/>
              <a:ext cx="1" cy="1660883"/>
            </a:xfrm>
            <a:prstGeom prst="straightConnector1">
              <a:avLst/>
            </a:prstGeom>
            <a:noFill/>
            <a:ln w="6350" cap="flat" cmpd="sng" algn="ctr">
              <a:solidFill>
                <a:srgbClr val="E9002F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3" name="右箭头 87"/>
            <p:cNvSpPr/>
            <p:nvPr/>
          </p:nvSpPr>
          <p:spPr>
            <a:xfrm>
              <a:off x="9687766" y="802723"/>
              <a:ext cx="1855283" cy="197334"/>
            </a:xfrm>
            <a:prstGeom prst="rightArrow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4" name="右箭头 87"/>
            <p:cNvSpPr/>
            <p:nvPr/>
          </p:nvSpPr>
          <p:spPr>
            <a:xfrm>
              <a:off x="9684849" y="1675720"/>
              <a:ext cx="1855283" cy="197334"/>
            </a:xfrm>
            <a:prstGeom prst="rightArrow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5" name="右箭头 87"/>
            <p:cNvSpPr/>
            <p:nvPr/>
          </p:nvSpPr>
          <p:spPr>
            <a:xfrm>
              <a:off x="9692444" y="914673"/>
              <a:ext cx="117892" cy="1268805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2674408" y="2010122"/>
              <a:ext cx="704598" cy="346711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1D1D1A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Tensor Partition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47" name="圆角矩形 108"/>
            <p:cNvSpPr/>
            <p:nvPr/>
          </p:nvSpPr>
          <p:spPr>
            <a:xfrm>
              <a:off x="515160" y="1945069"/>
              <a:ext cx="960814" cy="495301"/>
            </a:xfrm>
            <a:prstGeom prst="roundRect">
              <a:avLst>
                <a:gd name="adj" fmla="val 33087"/>
              </a:avLst>
            </a:prstGeom>
            <a:solidFill>
              <a:srgbClr val="EF5738"/>
            </a:solidFill>
            <a:ln w="28575" cap="flat" cmpd="sng" algn="ctr">
              <a:solidFill>
                <a:srgbClr val="F69F8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PyTorch</a:t>
              </a: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Module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8" name="圆角矩形 110"/>
            <p:cNvSpPr/>
            <p:nvPr/>
          </p:nvSpPr>
          <p:spPr>
            <a:xfrm>
              <a:off x="8594426" y="1945069"/>
              <a:ext cx="960814" cy="495301"/>
            </a:xfrm>
            <a:prstGeom prst="roundRect">
              <a:avLst>
                <a:gd name="adj" fmla="val 29239"/>
              </a:avLst>
            </a:prstGeom>
            <a:gradFill flip="none" rotWithShape="1">
              <a:gsLst>
                <a:gs pos="50000">
                  <a:srgbClr val="9E1148"/>
                </a:gs>
                <a:gs pos="0">
                  <a:srgbClr val="C00000"/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28575" cap="flat" cmpd="sng" algn="ctr">
              <a:solidFill>
                <a:srgbClr val="A365D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Optimized Module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4634233" y="2013222"/>
              <a:ext cx="704598" cy="346711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1D1D1A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Plugin/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Pass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654320" y="2015989"/>
              <a:ext cx="704598" cy="346711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>
              <a:glow rad="63500">
                <a:srgbClr val="30B5C5">
                  <a:satMod val="175000"/>
                  <a:alpha val="40000"/>
                </a:srgbClr>
              </a:glow>
            </a:effectLst>
          </p:spPr>
          <p:txBody>
            <a:bodyPr lIns="0" r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Capture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0335422" y="2036721"/>
              <a:ext cx="899963" cy="346711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>
              <a:glow rad="63500">
                <a:srgbClr val="30B5C5">
                  <a:satMod val="175000"/>
                  <a:alpha val="40000"/>
                </a:srgbClr>
              </a:glow>
            </a:effectLst>
          </p:spPr>
          <p:txBody>
            <a:bodyPr lIns="0" r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Python Inference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10359118" y="685400"/>
              <a:ext cx="899963" cy="346711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>
              <a:glow rad="63500">
                <a:srgbClr val="30B5C5">
                  <a:satMod val="175000"/>
                  <a:alpha val="40000"/>
                </a:srgbClr>
              </a:glow>
            </a:effectLst>
          </p:spPr>
          <p:txBody>
            <a:bodyPr lIns="0" r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Standalone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Inference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0003481" y="689378"/>
              <a:ext cx="304667" cy="1394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.OM</a:t>
              </a:r>
              <a:endPara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3511021" y="1233326"/>
              <a:ext cx="991232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91440" marR="0" lvl="0" indent="-9144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>
                    <a:lumMod val="60000"/>
                    <a:lumOff val="40000"/>
                  </a:srgb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TorchScript</a:t>
              </a:r>
              <a:endParaRPr kumimoji="1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91440" marR="0" lvl="0" indent="-9144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>
                    <a:lumMod val="60000"/>
                    <a:lumOff val="40000"/>
                  </a:srgb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Exported Program</a:t>
              </a:r>
              <a:endPara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2721932" y="1233326"/>
              <a:ext cx="6049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91440" marR="0" lvl="0" indent="-9144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>
                    <a:lumMod val="60000"/>
                    <a:lumOff val="40000"/>
                  </a:srgb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框架前端并行切分</a:t>
              </a:r>
            </a:p>
          </p:txBody>
        </p:sp>
        <p:sp>
          <p:nvSpPr>
            <p:cNvPr id="156" name="矩形 155"/>
            <p:cNvSpPr/>
            <p:nvPr/>
          </p:nvSpPr>
          <p:spPr>
            <a:xfrm>
              <a:off x="10359617" y="1589792"/>
              <a:ext cx="899963" cy="346711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>
              <a:glow rad="63500">
                <a:srgbClr val="30B5C5">
                  <a:satMod val="175000"/>
                  <a:alpha val="40000"/>
                </a:srgbClr>
              </a:glow>
            </a:effectLst>
          </p:spPr>
          <p:txBody>
            <a:bodyPr lIns="0" r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Libtorch</a:t>
              </a: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 Inference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0091034" y="1589167"/>
              <a:ext cx="208676" cy="1394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.TS</a:t>
              </a:r>
              <a:endPara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4581545" y="1221614"/>
              <a:ext cx="8100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91440" marR="0" lvl="0" indent="-9144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>
                    <a:lumMod val="60000"/>
                    <a:lumOff val="40000"/>
                  </a:srgb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自定义图优化</a:t>
              </a:r>
              <a:endParaRPr kumimoji="1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91440" marR="0" lvl="0" indent="-9144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>
                    <a:lumMod val="60000"/>
                    <a:lumOff val="40000"/>
                  </a:srgb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自定义算子</a:t>
              </a: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6548688" y="1221614"/>
              <a:ext cx="795397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91440" marR="0" lvl="0" indent="-9144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>
                    <a:lumMod val="60000"/>
                    <a:lumOff val="40000"/>
                  </a:srgb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子图重写</a:t>
              </a:r>
              <a:endParaRPr kumimoji="1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91440" marR="0" lvl="0" indent="-9144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>
                    <a:lumMod val="60000"/>
                    <a:lumOff val="40000"/>
                  </a:srgb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算子分解</a:t>
              </a:r>
              <a:endParaRPr kumimoji="1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91440" marR="0" lvl="0" indent="-9144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>
                    <a:lumMod val="60000"/>
                    <a:lumOff val="40000"/>
                  </a:srgb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converters</a:t>
              </a: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7556148" y="1221614"/>
              <a:ext cx="74018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91440" marR="0" lvl="0" indent="-9144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>
                    <a:lumMod val="60000"/>
                    <a:lumOff val="40000"/>
                  </a:srgb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图优化</a:t>
              </a:r>
              <a:endParaRPr kumimoji="1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91440" marR="0" lvl="0" indent="-9144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>
                    <a:lumMod val="60000"/>
                    <a:lumOff val="40000"/>
                  </a:srgb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Kernel </a:t>
              </a: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选择</a:t>
              </a:r>
              <a:endParaRPr kumimoji="1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91440" marR="0" lvl="0" indent="-9144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>
                    <a:lumMod val="60000"/>
                    <a:lumOff val="40000"/>
                  </a:srgb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</a:t>
              </a:r>
            </a:p>
            <a:p>
              <a:pPr marL="91440" marR="0" lvl="0" indent="-9144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>
                    <a:lumMod val="60000"/>
                    <a:lumOff val="40000"/>
                  </a:srgb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6594058" y="2019364"/>
              <a:ext cx="704598" cy="346711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>
              <a:glow rad="63500">
                <a:srgbClr val="30B5C5">
                  <a:satMod val="175000"/>
                  <a:alpha val="40000"/>
                </a:srgbClr>
              </a:glow>
            </a:effectLst>
          </p:spPr>
          <p:txBody>
            <a:bodyPr lIns="0" r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Convert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63" name="直接箭头连接符 162"/>
            <p:cNvCxnSpPr>
              <a:stCxn id="162" idx="2"/>
            </p:cNvCxnSpPr>
            <p:nvPr/>
          </p:nvCxnSpPr>
          <p:spPr>
            <a:xfrm>
              <a:off x="6946295" y="2365403"/>
              <a:ext cx="7975" cy="326918"/>
            </a:xfrm>
            <a:prstGeom prst="straightConnector1">
              <a:avLst/>
            </a:prstGeom>
            <a:noFill/>
            <a:ln w="6350" cap="flat" cmpd="sng" algn="ctr">
              <a:solidFill>
                <a:srgbClr val="E9002F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4" name="文本框 163"/>
            <p:cNvSpPr txBox="1"/>
            <p:nvPr/>
          </p:nvSpPr>
          <p:spPr>
            <a:xfrm>
              <a:off x="6977027" y="2440356"/>
              <a:ext cx="300493" cy="13941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构图</a:t>
              </a:r>
            </a:p>
          </p:txBody>
        </p:sp>
        <p:sp>
          <p:nvSpPr>
            <p:cNvPr id="167" name="矩形 166"/>
            <p:cNvSpPr/>
            <p:nvPr/>
          </p:nvSpPr>
          <p:spPr>
            <a:xfrm>
              <a:off x="7573971" y="2010097"/>
              <a:ext cx="704598" cy="346711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>
              <a:glow rad="63500">
                <a:srgbClr val="30B5C5">
                  <a:satMod val="175000"/>
                  <a:alpha val="40000"/>
                </a:srgbClr>
              </a:glow>
            </a:effectLst>
          </p:spPr>
          <p:txBody>
            <a:bodyPr lIns="0" r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Compile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68" name="直接箭头连接符 167"/>
            <p:cNvCxnSpPr>
              <a:stCxn id="167" idx="2"/>
            </p:cNvCxnSpPr>
            <p:nvPr/>
          </p:nvCxnSpPr>
          <p:spPr>
            <a:xfrm>
              <a:off x="7926845" y="2356671"/>
              <a:ext cx="0" cy="326918"/>
            </a:xfrm>
            <a:prstGeom prst="straightConnector1">
              <a:avLst/>
            </a:prstGeom>
            <a:noFill/>
            <a:ln w="6350" cap="flat" cmpd="sng" algn="ctr">
              <a:solidFill>
                <a:srgbClr val="E9002F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9" name="文本框 168"/>
            <p:cNvSpPr txBox="1"/>
            <p:nvPr/>
          </p:nvSpPr>
          <p:spPr>
            <a:xfrm>
              <a:off x="7958491" y="2440356"/>
              <a:ext cx="300493" cy="13941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编译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0664781" y="2468826"/>
              <a:ext cx="300493" cy="13941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执行</a:t>
              </a:r>
            </a:p>
          </p:txBody>
        </p:sp>
        <p:sp>
          <p:nvSpPr>
            <p:cNvPr id="171" name="矩形 170"/>
            <p:cNvSpPr/>
            <p:nvPr/>
          </p:nvSpPr>
          <p:spPr>
            <a:xfrm>
              <a:off x="5614146" y="2017560"/>
              <a:ext cx="704598" cy="346711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>
              <a:glow rad="63500">
                <a:srgbClr val="30B5C5">
                  <a:satMod val="175000"/>
                  <a:alpha val="40000"/>
                </a:srgbClr>
              </a:glow>
            </a:effectLst>
          </p:spPr>
          <p:txBody>
            <a:bodyPr lIns="0" r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SubGraph</a:t>
              </a:r>
              <a:endPara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Partition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pic>
          <p:nvPicPr>
            <p:cNvPr id="172" name="图片 1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2759" y="1740860"/>
              <a:ext cx="333552" cy="255761"/>
            </a:xfrm>
            <a:prstGeom prst="rect">
              <a:avLst/>
            </a:prstGeom>
          </p:spPr>
        </p:pic>
        <p:sp>
          <p:nvSpPr>
            <p:cNvPr id="173" name="文本框 172"/>
            <p:cNvSpPr txBox="1"/>
            <p:nvPr/>
          </p:nvSpPr>
          <p:spPr>
            <a:xfrm>
              <a:off x="5614144" y="1238426"/>
              <a:ext cx="70459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91440" marR="0" lvl="0" indent="-9144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>
                    <a:lumMod val="60000"/>
                    <a:lumOff val="40000"/>
                  </a:srgb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子图切分</a:t>
              </a:r>
              <a:endParaRPr kumimoji="1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91440" marR="0" lvl="0" indent="-9144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>
                    <a:lumMod val="60000"/>
                    <a:lumOff val="40000"/>
                  </a:srgb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Fallback</a:t>
              </a:r>
              <a:endPara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9582694" y="2261519"/>
              <a:ext cx="396486" cy="1703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(× N)</a:t>
              </a:r>
              <a:endPara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77" name="Picture 2" descr="Data compression - Free computer icon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980" y="1725089"/>
              <a:ext cx="301527" cy="233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矩形 177"/>
            <p:cNvSpPr/>
            <p:nvPr/>
          </p:nvSpPr>
          <p:spPr>
            <a:xfrm>
              <a:off x="1694495" y="1997073"/>
              <a:ext cx="704598" cy="346711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1D1D1A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Quantize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744352" y="1233326"/>
              <a:ext cx="6049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91440" marR="0" lvl="0" indent="-9144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>
                    <a:lumMod val="60000"/>
                    <a:lumOff val="40000"/>
                  </a:srgbClr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框架前端</a:t>
              </a: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PTQ</a:t>
              </a: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量化</a:t>
              </a: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5435179" y="652486"/>
              <a:ext cx="240479" cy="263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2" name="右箭头 87"/>
            <p:cNvSpPr/>
            <p:nvPr/>
          </p:nvSpPr>
          <p:spPr>
            <a:xfrm>
              <a:off x="9684849" y="1221638"/>
              <a:ext cx="1855283" cy="197334"/>
            </a:xfrm>
            <a:prstGeom prst="rightArrow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10359617" y="1135710"/>
              <a:ext cx="899963" cy="346711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>
              <a:glow rad="63500">
                <a:srgbClr val="30B5C5">
                  <a:satMod val="175000"/>
                  <a:alpha val="40000"/>
                </a:srgbClr>
              </a:glow>
            </a:effectLst>
          </p:spPr>
          <p:txBody>
            <a:bodyPr lIns="0" r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AoT</a:t>
              </a: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Inductor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10037944" y="1135085"/>
              <a:ext cx="300493" cy="1394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.PT2</a:t>
              </a:r>
            </a:p>
          </p:txBody>
        </p:sp>
        <p:sp>
          <p:nvSpPr>
            <p:cNvPr id="185" name="矩形 184"/>
            <p:cNvSpPr/>
            <p:nvPr/>
          </p:nvSpPr>
          <p:spPr>
            <a:xfrm>
              <a:off x="9249595" y="1528602"/>
              <a:ext cx="707204" cy="346711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2060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Serialize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188" name="直接箭头连接符 187"/>
            <p:cNvCxnSpPr>
              <a:stCxn id="199" idx="2"/>
            </p:cNvCxnSpPr>
            <p:nvPr/>
          </p:nvCxnSpPr>
          <p:spPr>
            <a:xfrm>
              <a:off x="3889604" y="4173853"/>
              <a:ext cx="0" cy="923778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89" name="矩形: 圆角 188"/>
            <p:cNvSpPr/>
            <p:nvPr/>
          </p:nvSpPr>
          <p:spPr>
            <a:xfrm>
              <a:off x="2487541" y="5097631"/>
              <a:ext cx="1766481" cy="491294"/>
            </a:xfrm>
            <a:prstGeom prst="roundRect">
              <a:avLst>
                <a:gd name="adj" fmla="val 1724"/>
              </a:avLst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32" tIns="45666" rIns="91332" bIns="4566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</a:t>
              </a: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ynamo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后端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compile | export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支持</a:t>
              </a: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397026" y="3708249"/>
              <a:ext cx="1662986" cy="526175"/>
            </a:xfrm>
            <a:prstGeom prst="rect">
              <a:avLst/>
            </a:prstGeom>
            <a:noFill/>
            <a:ln w="19050">
              <a:noFill/>
              <a:prstDash val="sysDot"/>
            </a:ln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2394405" y="3708249"/>
              <a:ext cx="1926440" cy="526175"/>
            </a:xfrm>
            <a:prstGeom prst="rect">
              <a:avLst/>
            </a:prstGeom>
            <a:noFill/>
            <a:ln w="19050">
              <a:noFill/>
              <a:prstDash val="sysDot"/>
            </a:ln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2" name="矩形: 圆角 24"/>
            <p:cNvSpPr/>
            <p:nvPr/>
          </p:nvSpPr>
          <p:spPr>
            <a:xfrm>
              <a:off x="355752" y="3515745"/>
              <a:ext cx="4009698" cy="793463"/>
            </a:xfrm>
            <a:prstGeom prst="rect">
              <a:avLst/>
            </a:prstGeom>
            <a:noFill/>
            <a:ln w="19050" cap="flat" cmpd="sng" algn="ctr">
              <a:solidFill>
                <a:srgbClr val="EF593C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296" tIns="45648" rIns="91296" bIns="45648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24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EF59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3" name="矩形: 圆角 192"/>
            <p:cNvSpPr/>
            <p:nvPr/>
          </p:nvSpPr>
          <p:spPr>
            <a:xfrm>
              <a:off x="448918" y="3950188"/>
              <a:ext cx="684069" cy="229728"/>
            </a:xfrm>
            <a:prstGeom prst="roundRect">
              <a:avLst>
                <a:gd name="adj" fmla="val 1724"/>
              </a:avLst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66" rIns="0" bIns="4566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</a:t>
              </a: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orch.jit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4" name="矩形: 圆角 193"/>
            <p:cNvSpPr/>
            <p:nvPr/>
          </p:nvSpPr>
          <p:spPr>
            <a:xfrm>
              <a:off x="1278832" y="3950188"/>
              <a:ext cx="684069" cy="229728"/>
            </a:xfrm>
            <a:prstGeom prst="roundRect">
              <a:avLst>
                <a:gd name="adj" fmla="val 1724"/>
              </a:avLst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66" rIns="0" bIns="4566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libtorch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5" name="矩形: 圆角 194"/>
            <p:cNvSpPr/>
            <p:nvPr/>
          </p:nvSpPr>
          <p:spPr>
            <a:xfrm>
              <a:off x="2457346" y="3944079"/>
              <a:ext cx="890865" cy="229774"/>
            </a:xfrm>
            <a:prstGeom prst="roundRect">
              <a:avLst>
                <a:gd name="adj" fmla="val 1724"/>
              </a:avLst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66" rIns="0" bIns="4566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torch.compile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6" name="矩形: 圆角 24"/>
            <p:cNvSpPr/>
            <p:nvPr/>
          </p:nvSpPr>
          <p:spPr>
            <a:xfrm>
              <a:off x="342031" y="5935248"/>
              <a:ext cx="4009698" cy="231056"/>
            </a:xfrm>
            <a:prstGeom prst="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296" tIns="45648" rIns="91296" bIns="45648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2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MindIE</a:t>
              </a: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-RT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98" name="直接箭头连接符 197"/>
            <p:cNvCxnSpPr>
              <a:stCxn id="216" idx="2"/>
              <a:endCxn id="196" idx="0"/>
            </p:cNvCxnSpPr>
            <p:nvPr/>
          </p:nvCxnSpPr>
          <p:spPr>
            <a:xfrm>
              <a:off x="2346880" y="5740881"/>
              <a:ext cx="0" cy="194367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99" name="矩形: 圆角 198"/>
            <p:cNvSpPr/>
            <p:nvPr/>
          </p:nvSpPr>
          <p:spPr>
            <a:xfrm>
              <a:off x="3481834" y="3944080"/>
              <a:ext cx="815540" cy="229773"/>
            </a:xfrm>
            <a:prstGeom prst="roundRect">
              <a:avLst>
                <a:gd name="adj" fmla="val 1724"/>
              </a:avLst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66" rIns="0" bIns="4566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torch.export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0" name="矩形: 圆角 199"/>
            <p:cNvSpPr/>
            <p:nvPr/>
          </p:nvSpPr>
          <p:spPr>
            <a:xfrm>
              <a:off x="468624" y="5097630"/>
              <a:ext cx="1467623" cy="491293"/>
            </a:xfrm>
            <a:prstGeom prst="roundRect">
              <a:avLst>
                <a:gd name="adj" fmla="val 1724"/>
              </a:avLst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32" tIns="45666" rIns="91332" bIns="4566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</a:t>
              </a: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orchScript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后端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Jit | </a:t>
              </a: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libtorch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支持</a:t>
              </a:r>
            </a:p>
          </p:txBody>
        </p:sp>
        <p:cxnSp>
          <p:nvCxnSpPr>
            <p:cNvPr id="201" name="直接箭头连接符 200"/>
            <p:cNvCxnSpPr>
              <a:stCxn id="195" idx="2"/>
            </p:cNvCxnSpPr>
            <p:nvPr/>
          </p:nvCxnSpPr>
          <p:spPr>
            <a:xfrm>
              <a:off x="2902779" y="4173853"/>
              <a:ext cx="0" cy="923778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204" name="文本框 203"/>
            <p:cNvSpPr txBox="1"/>
            <p:nvPr/>
          </p:nvSpPr>
          <p:spPr>
            <a:xfrm>
              <a:off x="2333158" y="4506605"/>
              <a:ext cx="1103902" cy="12311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 defTabSz="913765">
                <a:defRPr kumimoji="1" sz="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FX </a:t>
              </a:r>
              <a:r>
                <a:rPr kumimoji="1" lang="en-US" altLang="zh-CN" sz="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GraphModule</a:t>
              </a:r>
              <a:endPara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3358315" y="4503575"/>
              <a:ext cx="993414" cy="12311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ExportedProgram</a:t>
              </a:r>
              <a:endPara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369796" y="3720029"/>
              <a:ext cx="169021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TorchScript</a:t>
              </a:r>
              <a:endPara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2686438" y="3708250"/>
              <a:ext cx="161460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PT2 Dynamo</a:t>
              </a:r>
              <a:endPara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1976150" y="3488718"/>
              <a:ext cx="745765" cy="260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PyTorch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8266167" y="4388806"/>
              <a:ext cx="2916807" cy="860103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8266189" y="5289246"/>
              <a:ext cx="2916784" cy="843192"/>
            </a:xfrm>
            <a:prstGeom prst="rect">
              <a:avLst/>
            </a:prstGeom>
            <a:noFill/>
            <a:ln w="12700" cap="flat" cmpd="sng" algn="ctr">
              <a:solidFill>
                <a:srgbClr val="00B0F0"/>
              </a:solidFill>
              <a:prstDash val="lgDash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4520559" y="3486139"/>
              <a:ext cx="3437952" cy="2680165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rgbClr val="C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少量代码（</a:t>
              </a:r>
              <a:r>
                <a:rPr kumimoji="1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&lt;10</a:t>
              </a: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行</a:t>
              </a: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）实现训练模型向推理模型迁移</a:t>
              </a:r>
              <a:endPara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rgbClr val="C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适配常用推理算子，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60+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模型扫网平均性能接近离线推理，部分优于离线性能</a:t>
              </a:r>
              <a:endPara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rgbClr val="C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支持</a:t>
              </a:r>
              <a:r>
                <a:rPr kumimoji="1" lang="en-US" altLang="zh-CN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pytorch</a:t>
              </a: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</a:t>
              </a:r>
              <a:r>
                <a:rPr kumimoji="1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TS Module</a:t>
              </a: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、</a:t>
              </a:r>
              <a:r>
                <a:rPr kumimoji="1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FX </a:t>
              </a:r>
              <a:r>
                <a:rPr kumimoji="1" lang="en-US" altLang="zh-CN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GraphModule</a:t>
              </a: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、</a:t>
              </a:r>
              <a:r>
                <a:rPr kumimoji="1" lang="en-US" altLang="zh-CN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ExportedProgram</a:t>
              </a: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等输入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rgbClr val="C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支持动态输入和多种精度策略（混合精度、</a:t>
              </a:r>
              <a:r>
                <a:rPr kumimoji="1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FP32</a:t>
              </a: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、</a:t>
              </a:r>
              <a:r>
                <a:rPr kumimoji="1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FP16</a:t>
              </a: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、</a:t>
              </a:r>
              <a:r>
                <a:rPr kumimoji="1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INT8</a:t>
              </a: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）</a:t>
              </a:r>
              <a:endPara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>
                  <a:srgbClr val="C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可配合</a:t>
              </a:r>
              <a:r>
                <a:rPr kumimoji="1" lang="en-US" altLang="zh-CN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torch_npu</a:t>
              </a: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实现子图</a:t>
              </a:r>
              <a:r>
                <a:rPr kumimoji="1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+</a:t>
              </a: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单算子混合执行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469879" y="3137510"/>
              <a:ext cx="1719793" cy="303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MindIE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-Torch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架构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4671281" y="3137510"/>
              <a:ext cx="15918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MindIE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-Torch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特性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8330332" y="3137510"/>
              <a:ext cx="1913611" cy="292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数行代码实现平滑迁移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6" name="矩形: 圆角 24"/>
            <p:cNvSpPr/>
            <p:nvPr/>
          </p:nvSpPr>
          <p:spPr>
            <a:xfrm>
              <a:off x="342031" y="4793628"/>
              <a:ext cx="4009698" cy="947253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296" tIns="45648" rIns="91296" bIns="45648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24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MindIE</a:t>
              </a: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-Torch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501862" y="730245"/>
              <a:ext cx="206383" cy="177832"/>
              <a:chOff x="262539" y="908996"/>
              <a:chExt cx="318165" cy="261612"/>
            </a:xfrm>
          </p:grpSpPr>
          <p:sp>
            <p:nvSpPr>
              <p:cNvPr id="218" name="箭头: V 形 85"/>
              <p:cNvSpPr/>
              <p:nvPr/>
            </p:nvSpPr>
            <p:spPr>
              <a:xfrm>
                <a:off x="262539" y="908997"/>
                <a:ext cx="261611" cy="261611"/>
              </a:xfrm>
              <a:prstGeom prst="chevron">
                <a:avLst/>
              </a:prstGeom>
              <a:solidFill>
                <a:schemeClr val="tx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9" name="箭头: V 形 86"/>
              <p:cNvSpPr/>
              <p:nvPr/>
            </p:nvSpPr>
            <p:spPr>
              <a:xfrm>
                <a:off x="319093" y="908996"/>
                <a:ext cx="261611" cy="261611"/>
              </a:xfrm>
              <a:prstGeom prst="chevron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345185" y="3207291"/>
              <a:ext cx="180000" cy="137436"/>
              <a:chOff x="262539" y="908996"/>
              <a:chExt cx="318165" cy="261612"/>
            </a:xfrm>
          </p:grpSpPr>
          <p:sp>
            <p:nvSpPr>
              <p:cNvPr id="221" name="箭头: V 形 85"/>
              <p:cNvSpPr/>
              <p:nvPr/>
            </p:nvSpPr>
            <p:spPr>
              <a:xfrm>
                <a:off x="262539" y="908997"/>
                <a:ext cx="261611" cy="261611"/>
              </a:xfrm>
              <a:prstGeom prst="chevron">
                <a:avLst/>
              </a:prstGeom>
              <a:solidFill>
                <a:schemeClr val="tx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2" name="箭头: V 形 86"/>
              <p:cNvSpPr/>
              <p:nvPr/>
            </p:nvSpPr>
            <p:spPr>
              <a:xfrm>
                <a:off x="319093" y="908996"/>
                <a:ext cx="261611" cy="261611"/>
              </a:xfrm>
              <a:prstGeom prst="chevron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4542430" y="3207291"/>
              <a:ext cx="180000" cy="137436"/>
              <a:chOff x="262539" y="908996"/>
              <a:chExt cx="318165" cy="261612"/>
            </a:xfrm>
          </p:grpSpPr>
          <p:sp>
            <p:nvSpPr>
              <p:cNvPr id="224" name="箭头: V 形 85"/>
              <p:cNvSpPr/>
              <p:nvPr/>
            </p:nvSpPr>
            <p:spPr>
              <a:xfrm>
                <a:off x="262539" y="908997"/>
                <a:ext cx="261611" cy="261611"/>
              </a:xfrm>
              <a:prstGeom prst="chevron">
                <a:avLst/>
              </a:prstGeom>
              <a:solidFill>
                <a:schemeClr val="tx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5" name="箭头: V 形 86"/>
              <p:cNvSpPr/>
              <p:nvPr/>
            </p:nvSpPr>
            <p:spPr>
              <a:xfrm>
                <a:off x="319093" y="908996"/>
                <a:ext cx="261611" cy="261611"/>
              </a:xfrm>
              <a:prstGeom prst="chevron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8179559" y="3207291"/>
              <a:ext cx="180000" cy="137436"/>
              <a:chOff x="262539" y="908996"/>
              <a:chExt cx="318165" cy="261612"/>
            </a:xfrm>
          </p:grpSpPr>
          <p:sp>
            <p:nvSpPr>
              <p:cNvPr id="227" name="箭头: V 形 85"/>
              <p:cNvSpPr/>
              <p:nvPr/>
            </p:nvSpPr>
            <p:spPr>
              <a:xfrm>
                <a:off x="262539" y="908997"/>
                <a:ext cx="261611" cy="261611"/>
              </a:xfrm>
              <a:prstGeom prst="chevron">
                <a:avLst/>
              </a:prstGeom>
              <a:solidFill>
                <a:schemeClr val="tx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8" name="箭头: V 形 86"/>
              <p:cNvSpPr/>
              <p:nvPr/>
            </p:nvSpPr>
            <p:spPr>
              <a:xfrm>
                <a:off x="319093" y="908996"/>
                <a:ext cx="261611" cy="261611"/>
              </a:xfrm>
              <a:prstGeom prst="chevron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96" name="直接箭头连接符 95"/>
            <p:cNvCxnSpPr/>
            <p:nvPr/>
          </p:nvCxnSpPr>
          <p:spPr>
            <a:xfrm>
              <a:off x="1207907" y="4173853"/>
              <a:ext cx="0" cy="923778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203" name="文本框 202"/>
            <p:cNvSpPr txBox="1"/>
            <p:nvPr/>
          </p:nvSpPr>
          <p:spPr>
            <a:xfrm>
              <a:off x="855577" y="4543219"/>
              <a:ext cx="671851" cy="12311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TS Module</a:t>
              </a:r>
              <a:endPara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/>
          <p:cNvSpPr txBox="1"/>
          <p:nvPr/>
        </p:nvSpPr>
        <p:spPr bwMode="auto">
          <a:xfrm>
            <a:off x="723111" y="129436"/>
            <a:ext cx="6252712" cy="67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59" rIns="80119" bIns="40059" numCol="1" anchor="ctr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defRPr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MindIE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昇腾</a:t>
            </a:r>
            <a:r>
              <a:rPr lang="en-US" altLang="zh-CN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处理器推理加速引擎</a:t>
            </a:r>
          </a:p>
        </p:txBody>
      </p:sp>
      <p:sp>
        <p:nvSpPr>
          <p:cNvPr id="90" name="标题 1"/>
          <p:cNvSpPr txBox="1"/>
          <p:nvPr/>
        </p:nvSpPr>
        <p:spPr bwMode="auto">
          <a:xfrm>
            <a:off x="1320768" y="4295768"/>
            <a:ext cx="4542706" cy="133689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284" tIns="45642" rIns="91284" bIns="45642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algn="ctr" defTabSz="912495" fontAlgn="auto">
              <a:spcBef>
                <a:spcPts val="0"/>
              </a:spcBef>
              <a:spcAft>
                <a:spcPts val="0"/>
              </a:spcAft>
              <a:defRPr sz="1000" b="1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C00000"/>
                </a:solidFill>
              </a:rPr>
              <a:t>MindIE</a:t>
            </a:r>
            <a:r>
              <a:rPr lang="en-US" altLang="zh-CN" dirty="0">
                <a:solidFill>
                  <a:srgbClr val="C00000"/>
                </a:solidFill>
              </a:rPr>
              <a:t>-RT</a:t>
            </a:r>
          </a:p>
        </p:txBody>
      </p:sp>
      <p:sp>
        <p:nvSpPr>
          <p:cNvPr id="237" name="矩形 236"/>
          <p:cNvSpPr/>
          <p:nvPr/>
        </p:nvSpPr>
        <p:spPr>
          <a:xfrm>
            <a:off x="1392211" y="4613543"/>
            <a:ext cx="3108746" cy="678437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888888"/>
            </a:solidFill>
            <a:prstDash val="solid"/>
          </a:ln>
          <a:effectLst/>
        </p:spPr>
        <p:txBody>
          <a:bodyPr rtlCol="0" anchor="t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kern="0" dirty="0">
                <a:solidFill>
                  <a:srgbClr val="2218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推理应用接口 （</a:t>
            </a:r>
            <a:r>
              <a:rPr lang="en-US" altLang="zh-CN" sz="800" kern="0" dirty="0">
                <a:solidFill>
                  <a:srgbClr val="2218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&amp; python</a:t>
            </a:r>
            <a:r>
              <a:rPr lang="zh-CN" altLang="en-US" sz="800" kern="0" dirty="0">
                <a:solidFill>
                  <a:srgbClr val="2218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92" name="Picture 2" descr="Master PyTorch | Master Data Scienc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0" r="80420" b="33990"/>
          <a:stretch>
            <a:fillRect/>
          </a:stretch>
        </p:blipFill>
        <p:spPr bwMode="auto">
          <a:xfrm>
            <a:off x="1750779" y="1004425"/>
            <a:ext cx="287908" cy="2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383" y="1005229"/>
            <a:ext cx="358429" cy="259317"/>
          </a:xfrm>
          <a:prstGeom prst="rect">
            <a:avLst/>
          </a:prstGeom>
        </p:spPr>
      </p:pic>
      <p:sp>
        <p:nvSpPr>
          <p:cNvPr id="94" name="右箭头 36"/>
          <p:cNvSpPr>
            <a:spLocks noChangeAspect="1"/>
          </p:cNvSpPr>
          <p:nvPr/>
        </p:nvSpPr>
        <p:spPr>
          <a:xfrm>
            <a:off x="1329910" y="1902673"/>
            <a:ext cx="10023890" cy="250797"/>
          </a:xfrm>
          <a:prstGeom prst="rightArrow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Microsoft JhengHei" panose="020B0604030504040204" pitchFamily="34" charset="-120"/>
              <a:ea typeface="微软雅黑" panose="020B0503020204020204" pitchFamily="34" charset="-122"/>
              <a:sym typeface="Microsoft JhengHei" panose="020B0604030504040204" pitchFamily="34" charset="-120"/>
            </a:endParaRPr>
          </a:p>
        </p:txBody>
      </p:sp>
      <p:sp>
        <p:nvSpPr>
          <p:cNvPr id="95" name="圆角矩形 37"/>
          <p:cNvSpPr>
            <a:spLocks noChangeAspect="1"/>
          </p:cNvSpPr>
          <p:nvPr/>
        </p:nvSpPr>
        <p:spPr>
          <a:xfrm>
            <a:off x="9611776" y="1501907"/>
            <a:ext cx="1315620" cy="833204"/>
          </a:xfrm>
          <a:prstGeom prst="roundRect">
            <a:avLst>
              <a:gd name="adj" fmla="val 9946"/>
            </a:avLst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rPr>
              <a:t>应用开发</a:t>
            </a:r>
          </a:p>
        </p:txBody>
      </p:sp>
      <p:sp>
        <p:nvSpPr>
          <p:cNvPr id="96" name="圆角矩形 44"/>
          <p:cNvSpPr>
            <a:spLocks noChangeAspect="1"/>
          </p:cNvSpPr>
          <p:nvPr/>
        </p:nvSpPr>
        <p:spPr>
          <a:xfrm>
            <a:off x="1632561" y="1508799"/>
            <a:ext cx="3927544" cy="834131"/>
          </a:xfrm>
          <a:prstGeom prst="roundRect">
            <a:avLst>
              <a:gd name="adj" fmla="val 9946"/>
            </a:avLst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rPr>
              <a:t>模型迁移</a:t>
            </a:r>
          </a:p>
        </p:txBody>
      </p:sp>
      <p:sp>
        <p:nvSpPr>
          <p:cNvPr id="97" name="矩形 96"/>
          <p:cNvSpPr>
            <a:spLocks noChangeAspect="1"/>
          </p:cNvSpPr>
          <p:nvPr/>
        </p:nvSpPr>
        <p:spPr>
          <a:xfrm>
            <a:off x="1804294" y="1826021"/>
            <a:ext cx="860253" cy="40627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rgbClr val="30B5C5">
                <a:satMod val="175000"/>
                <a:alpha val="40000"/>
              </a:srgbClr>
            </a:glow>
          </a:effectLst>
        </p:spPr>
        <p:txBody>
          <a:bodyPr lIns="0" rIns="0" rtlCol="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Microsoft JhengHei" panose="020B0604030504040204" pitchFamily="34" charset="-120"/>
              </a:rPr>
              <a:t>模型转换</a:t>
            </a:r>
          </a:p>
        </p:txBody>
      </p:sp>
      <p:sp>
        <p:nvSpPr>
          <p:cNvPr id="98" name="矩形 97"/>
          <p:cNvSpPr>
            <a:spLocks noChangeAspect="1"/>
          </p:cNvSpPr>
          <p:nvPr/>
        </p:nvSpPr>
        <p:spPr>
          <a:xfrm>
            <a:off x="9860282" y="1824538"/>
            <a:ext cx="860695" cy="374642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rgbClr val="30B5C5">
                <a:satMod val="175000"/>
                <a:alpha val="40000"/>
              </a:srgbClr>
            </a:glow>
          </a:effectLst>
        </p:spPr>
        <p:txBody>
          <a:bodyPr lIns="0" rIns="0" rtlCol="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Microsoft JhengHei" panose="020B0604030504040204" pitchFamily="34" charset="-120"/>
              </a:rPr>
              <a:t>推理执行</a:t>
            </a:r>
          </a:p>
        </p:txBody>
      </p:sp>
      <p:sp>
        <p:nvSpPr>
          <p:cNvPr id="99" name="圆角矩形 48"/>
          <p:cNvSpPr>
            <a:spLocks noChangeAspect="1"/>
          </p:cNvSpPr>
          <p:nvPr/>
        </p:nvSpPr>
        <p:spPr>
          <a:xfrm>
            <a:off x="6677272" y="1501906"/>
            <a:ext cx="2124984" cy="837585"/>
          </a:xfrm>
          <a:prstGeom prst="roundRect">
            <a:avLst>
              <a:gd name="adj" fmla="val 11290"/>
            </a:avLst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rPr>
              <a:t>调试调优</a:t>
            </a:r>
          </a:p>
        </p:txBody>
      </p:sp>
      <p:sp>
        <p:nvSpPr>
          <p:cNvPr id="100" name="矩形 99"/>
          <p:cNvSpPr>
            <a:spLocks noChangeAspect="1"/>
          </p:cNvSpPr>
          <p:nvPr/>
        </p:nvSpPr>
        <p:spPr>
          <a:xfrm>
            <a:off x="6840736" y="1824539"/>
            <a:ext cx="805005" cy="39591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rgbClr val="30B5C5">
                <a:satMod val="175000"/>
                <a:alpha val="40000"/>
              </a:srgbClr>
            </a:glow>
          </a:effectLst>
        </p:spPr>
        <p:txBody>
          <a:bodyPr lIns="0" rIns="0" rtlCol="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Microsoft JhengHei" panose="020B0604030504040204" pitchFamily="34" charset="-120"/>
              </a:rPr>
              <a:t>精度对齐</a:t>
            </a:r>
          </a:p>
        </p:txBody>
      </p:sp>
      <p:sp>
        <p:nvSpPr>
          <p:cNvPr id="101" name="矩形 100"/>
          <p:cNvSpPr>
            <a:spLocks noChangeAspect="1"/>
          </p:cNvSpPr>
          <p:nvPr/>
        </p:nvSpPr>
        <p:spPr>
          <a:xfrm>
            <a:off x="7913729" y="1824539"/>
            <a:ext cx="817818" cy="39591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rgbClr val="30B5C5">
                <a:satMod val="175000"/>
                <a:alpha val="40000"/>
              </a:srgbClr>
            </a:glow>
          </a:effectLst>
        </p:spPr>
        <p:txBody>
          <a:bodyPr lIns="0" rIns="0" rtlCol="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Microsoft JhengHei" panose="020B0604030504040204" pitchFamily="34" charset="-120"/>
              </a:rPr>
              <a:t>性能调优</a:t>
            </a:r>
          </a:p>
        </p:txBody>
      </p:sp>
      <p:pic>
        <p:nvPicPr>
          <p:cNvPr id="102" name="Picture 12" descr="developer icon | Developer icon, Icon, Icon download fre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1" y="1775491"/>
            <a:ext cx="468278" cy="57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矩形 102"/>
          <p:cNvSpPr>
            <a:spLocks noChangeAspect="1"/>
          </p:cNvSpPr>
          <p:nvPr/>
        </p:nvSpPr>
        <p:spPr>
          <a:xfrm>
            <a:off x="2890759" y="1826021"/>
            <a:ext cx="909306" cy="40627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rgbClr val="30B5C5">
                <a:satMod val="175000"/>
                <a:alpha val="40000"/>
              </a:srgbClr>
            </a:glow>
          </a:effectLst>
        </p:spPr>
        <p:txBody>
          <a:bodyPr lIns="0" rIns="0" rtlCol="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Microsoft JhengHei" panose="020B0604030504040204" pitchFamily="34" charset="-120"/>
              </a:rPr>
              <a:t>Plugin</a:t>
            </a:r>
            <a:r>
              <a: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Microsoft JhengHei" panose="020B0604030504040204" pitchFamily="34" charset="-120"/>
              </a:rPr>
              <a:t>开发</a:t>
            </a:r>
            <a:endParaRPr lang="en-US" altLang="zh-CN" sz="10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Microsoft JhengHei" panose="020B0604030504040204" pitchFamily="34" charset="-120"/>
            </a:endParaRPr>
          </a:p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Microsoft JhengHei" panose="020B0604030504040204" pitchFamily="34" charset="-120"/>
              </a:rPr>
              <a:t>&amp; </a:t>
            </a:r>
            <a:r>
              <a:rPr lang="zh-CN" altLang="en-US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Microsoft JhengHei" panose="020B0604030504040204" pitchFamily="34" charset="-120"/>
              </a:rPr>
              <a:t>图优化</a:t>
            </a:r>
            <a:endParaRPr lang="en-US" altLang="zh-CN" sz="10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Microsoft JhengHei" panose="020B0604030504040204" pitchFamily="34" charset="-120"/>
            </a:endParaRPr>
          </a:p>
        </p:txBody>
      </p:sp>
      <p:sp>
        <p:nvSpPr>
          <p:cNvPr id="104" name="矩形 103"/>
          <p:cNvSpPr>
            <a:spLocks noChangeAspect="1"/>
          </p:cNvSpPr>
          <p:nvPr/>
        </p:nvSpPr>
        <p:spPr>
          <a:xfrm>
            <a:off x="4036402" y="1824538"/>
            <a:ext cx="1376017" cy="4084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rgbClr val="30B5C5">
                <a:satMod val="175000"/>
                <a:alpha val="40000"/>
              </a:srgbClr>
            </a:glow>
          </a:effectLst>
        </p:spPr>
        <p:txBody>
          <a:bodyPr lIns="0" rIns="0" rtlCol="0" anchor="ctr"/>
          <a:lstStyle/>
          <a:p>
            <a:pPr marL="107950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Microsoft JhengHei" panose="020B0604030504040204" pitchFamily="34" charset="-120"/>
              </a:rPr>
              <a:t>转换</a:t>
            </a:r>
            <a:endParaRPr lang="en-US" altLang="zh-CN" sz="8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Microsoft JhengHei" panose="020B0604030504040204" pitchFamily="34" charset="-120"/>
            </a:endParaRPr>
          </a:p>
          <a:p>
            <a:pPr marL="107950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Microsoft JhengHei" panose="020B0604030504040204" pitchFamily="34" charset="-120"/>
              </a:rPr>
              <a:t>优化</a:t>
            </a:r>
          </a:p>
        </p:txBody>
      </p:sp>
      <p:sp>
        <p:nvSpPr>
          <p:cNvPr id="105" name="矩形 104"/>
          <p:cNvSpPr>
            <a:spLocks noChangeAspect="1"/>
          </p:cNvSpPr>
          <p:nvPr/>
        </p:nvSpPr>
        <p:spPr>
          <a:xfrm>
            <a:off x="4473172" y="1851135"/>
            <a:ext cx="835085" cy="166669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rgbClr val="0099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800" kern="0" dirty="0">
                <a:solidFill>
                  <a:srgbClr val="FFFFFF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rPr>
              <a:t>量化校准</a:t>
            </a:r>
          </a:p>
        </p:txBody>
      </p:sp>
      <p:sp>
        <p:nvSpPr>
          <p:cNvPr id="106" name="矩形 105"/>
          <p:cNvSpPr>
            <a:spLocks noChangeAspect="1"/>
          </p:cNvSpPr>
          <p:nvPr/>
        </p:nvSpPr>
        <p:spPr>
          <a:xfrm>
            <a:off x="4473309" y="2044419"/>
            <a:ext cx="839070" cy="16347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rgbClr val="0099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800" kern="0" dirty="0">
                <a:solidFill>
                  <a:srgbClr val="FFFFFF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rPr>
              <a:t>混合精度</a:t>
            </a:r>
          </a:p>
        </p:txBody>
      </p:sp>
      <p:pic>
        <p:nvPicPr>
          <p:cNvPr id="107" name="Picture 12" descr="Neural - Free computer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85" y="1815912"/>
            <a:ext cx="461794" cy="38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" descr="什麼是全場景AI計算框架MindSpore？_華為雲開發者社群- MdEditor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9403"/>
          <a:stretch>
            <a:fillRect/>
          </a:stretch>
        </p:blipFill>
        <p:spPr bwMode="auto">
          <a:xfrm>
            <a:off x="2410126" y="1043173"/>
            <a:ext cx="280606" cy="18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下箭头 78"/>
          <p:cNvSpPr/>
          <p:nvPr/>
        </p:nvSpPr>
        <p:spPr>
          <a:xfrm>
            <a:off x="2077754" y="1348595"/>
            <a:ext cx="251689" cy="153314"/>
          </a:xfrm>
          <a:prstGeom prst="downArrow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666666"/>
              </a:solidFill>
              <a:latin typeface="Calibri"/>
              <a:ea typeface="微软雅黑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816156" y="1640847"/>
            <a:ext cx="626954" cy="162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kumimoji="1"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推理模型</a:t>
            </a:r>
          </a:p>
        </p:txBody>
      </p:sp>
      <p:sp>
        <p:nvSpPr>
          <p:cNvPr id="111" name="矩形 110"/>
          <p:cNvSpPr/>
          <p:nvPr/>
        </p:nvSpPr>
        <p:spPr bwMode="auto">
          <a:xfrm>
            <a:off x="1633343" y="2505949"/>
            <a:ext cx="9294053" cy="943763"/>
          </a:xfrm>
          <a:prstGeom prst="rect">
            <a:avLst/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 kern="0" dirty="0">
              <a:solidFill>
                <a:prstClr val="black">
                  <a:lumMod val="85000"/>
                  <a:lumOff val="15000"/>
                </a:prstClr>
              </a:solidFill>
              <a:latin typeface="Microsoft JhengHei" panose="020B0604030504040204" pitchFamily="34" charset="-120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>
            <a:spLocks noChangeAspect="1"/>
          </p:cNvSpPr>
          <p:nvPr/>
        </p:nvSpPr>
        <p:spPr>
          <a:xfrm>
            <a:off x="5610662" y="2830785"/>
            <a:ext cx="1163344" cy="34391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1200" b="1" kern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JhengHei" panose="020B0604030504040204" pitchFamily="34" charset="-120"/>
              </a:rPr>
              <a:t>MindIE</a:t>
            </a:r>
            <a:r>
              <a:rPr lang="en-US" altLang="zh-CN" sz="1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JhengHei" panose="020B0604030504040204" pitchFamily="34" charset="-120"/>
              </a:rPr>
              <a:t>-RT</a:t>
            </a:r>
            <a:endParaRPr lang="zh-CN" altLang="en-US" sz="1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JhengHei" panose="020B0604030504040204" pitchFamily="34" charset="-120"/>
            </a:endParaRPr>
          </a:p>
        </p:txBody>
      </p:sp>
      <p:sp>
        <p:nvSpPr>
          <p:cNvPr id="113" name="矩形 112"/>
          <p:cNvSpPr>
            <a:spLocks noChangeAspect="1"/>
          </p:cNvSpPr>
          <p:nvPr/>
        </p:nvSpPr>
        <p:spPr>
          <a:xfrm>
            <a:off x="2016853" y="2689787"/>
            <a:ext cx="393276" cy="68421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rgbClr val="30B5C5">
                <a:satMod val="175000"/>
                <a:alpha val="40000"/>
              </a:srgbClr>
            </a:glow>
          </a:effectLst>
        </p:spPr>
        <p:txBody>
          <a:bodyPr vert="eaVert" lIns="0" rIns="0" rtlCol="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Microsoft JhengHei" panose="020B0604030504040204" pitchFamily="34" charset="-120"/>
              </a:rPr>
              <a:t>Parser</a:t>
            </a:r>
            <a:endParaRPr lang="zh-CN" altLang="en-US" sz="8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Microsoft JhengHei" panose="020B0604030504040204" pitchFamily="34" charset="-120"/>
            </a:endParaRPr>
          </a:p>
        </p:txBody>
      </p:sp>
      <p:sp>
        <p:nvSpPr>
          <p:cNvPr id="114" name="矩形 113"/>
          <p:cNvSpPr>
            <a:spLocks noChangeAspect="1"/>
          </p:cNvSpPr>
          <p:nvPr/>
        </p:nvSpPr>
        <p:spPr>
          <a:xfrm>
            <a:off x="2738052" y="2691035"/>
            <a:ext cx="1163344" cy="68296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rgbClr val="30B5C5">
                <a:satMod val="175000"/>
                <a:alpha val="40000"/>
              </a:srgbClr>
            </a:glow>
          </a:effectLst>
        </p:spPr>
        <p:txBody>
          <a:bodyPr vert="eaVert" lIns="107986" rIns="0" rtlCol="0" anchor="b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Microsoft JhengHei" panose="020B0604030504040204" pitchFamily="34" charset="-120"/>
              </a:rPr>
              <a:t>Network</a:t>
            </a:r>
            <a:endParaRPr lang="zh-CN" altLang="en-US" sz="8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Microsoft JhengHei" panose="020B0604030504040204" pitchFamily="34" charset="-120"/>
            </a:endParaRPr>
          </a:p>
        </p:txBody>
      </p:sp>
      <p:sp>
        <p:nvSpPr>
          <p:cNvPr id="115" name="矩形 114"/>
          <p:cNvSpPr>
            <a:spLocks noChangeAspect="1"/>
          </p:cNvSpPr>
          <p:nvPr/>
        </p:nvSpPr>
        <p:spPr>
          <a:xfrm>
            <a:off x="4125889" y="2689641"/>
            <a:ext cx="1426738" cy="68296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rgbClr val="30B5C5">
                <a:satMod val="175000"/>
                <a:alpha val="40000"/>
              </a:srgbClr>
            </a:glow>
          </a:effectLst>
        </p:spPr>
        <p:txBody>
          <a:bodyPr vert="eaVert" lIns="107986" rIns="0" rtlCol="0" anchor="b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Microsoft JhengHei" panose="020B0604030504040204" pitchFamily="34" charset="-120"/>
              </a:rPr>
              <a:t>Optimizer</a:t>
            </a:r>
            <a:endParaRPr lang="zh-CN" altLang="en-US" sz="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Microsoft JhengHei" panose="020B0604030504040204" pitchFamily="34" charset="-120"/>
            </a:endParaRPr>
          </a:p>
        </p:txBody>
      </p:sp>
      <p:sp>
        <p:nvSpPr>
          <p:cNvPr id="116" name="矩形 115"/>
          <p:cNvSpPr>
            <a:spLocks noChangeAspect="1"/>
          </p:cNvSpPr>
          <p:nvPr/>
        </p:nvSpPr>
        <p:spPr>
          <a:xfrm>
            <a:off x="9574020" y="2691153"/>
            <a:ext cx="1210103" cy="676807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rgbClr val="30B5C5">
                <a:satMod val="175000"/>
                <a:alpha val="40000"/>
              </a:srgbClr>
            </a:glow>
          </a:effectLst>
        </p:spPr>
        <p:txBody>
          <a:bodyPr vert="eaVert" lIns="107986" rIns="0" rtlCol="0" anchor="b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Microsoft JhengHei" panose="020B0604030504040204" pitchFamily="34" charset="-120"/>
              </a:rPr>
              <a:t>Runtime</a:t>
            </a:r>
            <a:endParaRPr lang="zh-CN" altLang="en-US" sz="8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Microsoft JhengHei" panose="020B0604030504040204" pitchFamily="34" charset="-120"/>
            </a:endParaRPr>
          </a:p>
        </p:txBody>
      </p:sp>
      <p:sp>
        <p:nvSpPr>
          <p:cNvPr id="117" name="矩形 116"/>
          <p:cNvSpPr>
            <a:spLocks noChangeAspect="1"/>
          </p:cNvSpPr>
          <p:nvPr/>
        </p:nvSpPr>
        <p:spPr>
          <a:xfrm>
            <a:off x="4494634" y="2726965"/>
            <a:ext cx="947010" cy="173476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rgbClr val="0099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800" kern="0" dirty="0">
                <a:solidFill>
                  <a:srgbClr val="FFFFFF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rPr>
              <a:t>PTQ</a:t>
            </a:r>
            <a:endParaRPr lang="zh-CN" altLang="en-US" sz="800" kern="0" dirty="0">
              <a:solidFill>
                <a:srgbClr val="FFFFFF"/>
              </a:solidFill>
              <a:latin typeface="Microsoft JhengHei" panose="020B0604030504040204" pitchFamily="34" charset="-120"/>
              <a:ea typeface="微软雅黑" panose="020B0503020204020204" pitchFamily="34" charset="-122"/>
              <a:sym typeface="Microsoft JhengHei" panose="020B0604030504040204" pitchFamily="34" charset="-120"/>
            </a:endParaRPr>
          </a:p>
        </p:txBody>
      </p:sp>
      <p:sp>
        <p:nvSpPr>
          <p:cNvPr id="118" name="矩形 117"/>
          <p:cNvSpPr>
            <a:spLocks noChangeAspect="1"/>
          </p:cNvSpPr>
          <p:nvPr/>
        </p:nvSpPr>
        <p:spPr>
          <a:xfrm>
            <a:off x="4494267" y="2947748"/>
            <a:ext cx="947011" cy="169749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rgbClr val="0099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800" kern="0" dirty="0">
                <a:solidFill>
                  <a:srgbClr val="FFFFFF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rPr>
              <a:t>MixFP32</a:t>
            </a:r>
            <a:endParaRPr lang="zh-CN" altLang="en-US" sz="800" kern="0" dirty="0">
              <a:solidFill>
                <a:srgbClr val="FFFFFF"/>
              </a:solidFill>
              <a:latin typeface="Microsoft JhengHei" panose="020B0604030504040204" pitchFamily="34" charset="-120"/>
              <a:ea typeface="微软雅黑" panose="020B0503020204020204" pitchFamily="34" charset="-122"/>
              <a:sym typeface="Microsoft JhengHei" panose="020B0604030504040204" pitchFamily="34" charset="-120"/>
            </a:endParaRPr>
          </a:p>
        </p:txBody>
      </p:sp>
      <p:sp>
        <p:nvSpPr>
          <p:cNvPr id="119" name="矩形 118"/>
          <p:cNvSpPr>
            <a:spLocks noChangeAspect="1"/>
          </p:cNvSpPr>
          <p:nvPr/>
        </p:nvSpPr>
        <p:spPr>
          <a:xfrm>
            <a:off x="4494267" y="3161579"/>
            <a:ext cx="947011" cy="169749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rgbClr val="0099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800" kern="0" dirty="0" err="1">
                <a:solidFill>
                  <a:srgbClr val="FFFFFF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rPr>
              <a:t>FusionPass</a:t>
            </a:r>
            <a:endParaRPr lang="zh-CN" altLang="en-US" sz="800" kern="0" dirty="0">
              <a:solidFill>
                <a:srgbClr val="FFFFFF"/>
              </a:solidFill>
              <a:latin typeface="Microsoft JhengHei" panose="020B0604030504040204" pitchFamily="34" charset="-120"/>
              <a:ea typeface="微软雅黑" panose="020B0503020204020204" pitchFamily="34" charset="-122"/>
              <a:sym typeface="Microsoft JhengHei" panose="020B0604030504040204" pitchFamily="34" charset="-120"/>
            </a:endParaRPr>
          </a:p>
        </p:txBody>
      </p:sp>
      <p:sp>
        <p:nvSpPr>
          <p:cNvPr id="120" name="矩形 119"/>
          <p:cNvSpPr>
            <a:spLocks noChangeAspect="1"/>
          </p:cNvSpPr>
          <p:nvPr/>
        </p:nvSpPr>
        <p:spPr>
          <a:xfrm>
            <a:off x="6975823" y="2684991"/>
            <a:ext cx="1628072" cy="68296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rgbClr val="30B5C5">
                <a:satMod val="175000"/>
                <a:alpha val="40000"/>
              </a:srgbClr>
            </a:glow>
          </a:effectLst>
        </p:spPr>
        <p:txBody>
          <a:bodyPr vert="eaVert" lIns="107986" rIns="0" rtlCol="0" anchor="b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Microsoft JhengHei" panose="020B0604030504040204" pitchFamily="34" charset="-120"/>
              </a:rPr>
              <a:t>Tools</a:t>
            </a:r>
            <a:endParaRPr lang="zh-CN" altLang="en-US" sz="8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Microsoft JhengHei" panose="020B0604030504040204" pitchFamily="34" charset="-120"/>
            </a:endParaRPr>
          </a:p>
        </p:txBody>
      </p:sp>
      <p:sp>
        <p:nvSpPr>
          <p:cNvPr id="121" name="矩形 120"/>
          <p:cNvSpPr>
            <a:spLocks noChangeAspect="1"/>
          </p:cNvSpPr>
          <p:nvPr/>
        </p:nvSpPr>
        <p:spPr>
          <a:xfrm>
            <a:off x="3077971" y="2763754"/>
            <a:ext cx="604557" cy="20755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rgbClr val="0099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800" kern="0" dirty="0">
                <a:solidFill>
                  <a:srgbClr val="FFFFFF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rPr>
              <a:t>图修改</a:t>
            </a:r>
          </a:p>
        </p:txBody>
      </p:sp>
      <p:sp>
        <p:nvSpPr>
          <p:cNvPr id="122" name="矩形 121"/>
          <p:cNvSpPr>
            <a:spLocks noChangeAspect="1"/>
          </p:cNvSpPr>
          <p:nvPr/>
        </p:nvSpPr>
        <p:spPr>
          <a:xfrm>
            <a:off x="3077973" y="3070344"/>
            <a:ext cx="604558" cy="20755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rgbClr val="0099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800" kern="0" dirty="0">
                <a:solidFill>
                  <a:srgbClr val="FFFFFF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rPr>
              <a:t>Plugin</a:t>
            </a:r>
            <a:endParaRPr lang="zh-CN" altLang="en-US" sz="800" kern="0" dirty="0">
              <a:solidFill>
                <a:srgbClr val="FFFFFF"/>
              </a:solidFill>
              <a:latin typeface="Microsoft JhengHei" panose="020B0604030504040204" pitchFamily="34" charset="-120"/>
              <a:ea typeface="微软雅黑" panose="020B0503020204020204" pitchFamily="34" charset="-122"/>
              <a:sym typeface="Microsoft JhengHei" panose="020B0604030504040204" pitchFamily="34" charset="-120"/>
            </a:endParaRPr>
          </a:p>
        </p:txBody>
      </p:sp>
      <p:sp>
        <p:nvSpPr>
          <p:cNvPr id="123" name="矩形 122"/>
          <p:cNvSpPr>
            <a:spLocks noChangeAspect="1"/>
          </p:cNvSpPr>
          <p:nvPr/>
        </p:nvSpPr>
        <p:spPr>
          <a:xfrm>
            <a:off x="7344061" y="2723246"/>
            <a:ext cx="1142642" cy="17719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rgbClr val="0099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800" kern="0" dirty="0" err="1">
                <a:solidFill>
                  <a:srgbClr val="FFFFFF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rPr>
              <a:t>RadioGraphy</a:t>
            </a:r>
            <a:endParaRPr lang="en-US" altLang="zh-CN" sz="800" kern="0" dirty="0">
              <a:solidFill>
                <a:srgbClr val="FFFFFF"/>
              </a:solidFill>
              <a:latin typeface="Microsoft JhengHei" panose="020B0604030504040204" pitchFamily="34" charset="-120"/>
              <a:ea typeface="微软雅黑" panose="020B0503020204020204" pitchFamily="34" charset="-122"/>
              <a:sym typeface="Microsoft JhengHei" panose="020B0604030504040204" pitchFamily="34" charset="-120"/>
            </a:endParaRPr>
          </a:p>
        </p:txBody>
      </p:sp>
      <p:sp>
        <p:nvSpPr>
          <p:cNvPr id="124" name="矩形 123"/>
          <p:cNvSpPr>
            <a:spLocks noChangeAspect="1"/>
          </p:cNvSpPr>
          <p:nvPr/>
        </p:nvSpPr>
        <p:spPr>
          <a:xfrm>
            <a:off x="7341222" y="2949140"/>
            <a:ext cx="1142642" cy="17638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rgbClr val="0099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800" kern="0" dirty="0" err="1">
                <a:solidFill>
                  <a:srgbClr val="FFFFFF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rPr>
              <a:t>DumpData</a:t>
            </a:r>
            <a:endParaRPr lang="en-US" altLang="zh-CN" sz="800" kern="0" dirty="0">
              <a:solidFill>
                <a:srgbClr val="FFFFFF"/>
              </a:solidFill>
              <a:latin typeface="Microsoft JhengHei" panose="020B0604030504040204" pitchFamily="34" charset="-120"/>
              <a:ea typeface="微软雅黑" panose="020B0503020204020204" pitchFamily="34" charset="-122"/>
              <a:sym typeface="Microsoft JhengHei" panose="020B0604030504040204" pitchFamily="34" charset="-120"/>
            </a:endParaRPr>
          </a:p>
        </p:txBody>
      </p:sp>
      <p:sp>
        <p:nvSpPr>
          <p:cNvPr id="125" name="矩形 124"/>
          <p:cNvSpPr>
            <a:spLocks noChangeAspect="1"/>
          </p:cNvSpPr>
          <p:nvPr/>
        </p:nvSpPr>
        <p:spPr>
          <a:xfrm>
            <a:off x="7341222" y="3168711"/>
            <a:ext cx="1142642" cy="162617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rgbClr val="0099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800" kern="0" dirty="0">
                <a:solidFill>
                  <a:srgbClr val="FFFFFF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rPr>
              <a:t>Profiling</a:t>
            </a:r>
          </a:p>
        </p:txBody>
      </p:sp>
      <p:sp>
        <p:nvSpPr>
          <p:cNvPr id="126" name="下箭头 78"/>
          <p:cNvSpPr/>
          <p:nvPr/>
        </p:nvSpPr>
        <p:spPr>
          <a:xfrm rot="10800000">
            <a:off x="2087645" y="2272067"/>
            <a:ext cx="241797" cy="306100"/>
          </a:xfrm>
          <a:prstGeom prst="downArrow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666666"/>
              </a:solidFill>
              <a:latin typeface="Calibri"/>
              <a:ea typeface="微软雅黑"/>
            </a:endParaRPr>
          </a:p>
        </p:txBody>
      </p:sp>
      <p:sp>
        <p:nvSpPr>
          <p:cNvPr id="127" name="手杖形箭头 93"/>
          <p:cNvSpPr/>
          <p:nvPr/>
        </p:nvSpPr>
        <p:spPr>
          <a:xfrm flipH="1">
            <a:off x="2957682" y="1230830"/>
            <a:ext cx="5367403" cy="574597"/>
          </a:xfrm>
          <a:prstGeom prst="uturnArrow">
            <a:avLst>
              <a:gd name="adj1" fmla="val 15905"/>
              <a:gd name="adj2" fmla="val 18937"/>
              <a:gd name="adj3" fmla="val 17632"/>
              <a:gd name="adj4" fmla="val 32634"/>
              <a:gd name="adj5" fmla="val 99253"/>
            </a:avLst>
          </a:prstGeom>
          <a:solidFill>
            <a:srgbClr val="000000">
              <a:lumMod val="25000"/>
              <a:lumOff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1D1D1A"/>
              </a:solidFill>
              <a:latin typeface="Calibri"/>
              <a:ea typeface="微软雅黑"/>
            </a:endParaRPr>
          </a:p>
        </p:txBody>
      </p:sp>
      <p:sp>
        <p:nvSpPr>
          <p:cNvPr id="128" name="矩形 127"/>
          <p:cNvSpPr>
            <a:spLocks noChangeAspect="1"/>
          </p:cNvSpPr>
          <p:nvPr/>
        </p:nvSpPr>
        <p:spPr>
          <a:xfrm>
            <a:off x="9922649" y="2766503"/>
            <a:ext cx="774281" cy="20755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rgbClr val="0099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800" kern="0" dirty="0">
                <a:solidFill>
                  <a:srgbClr val="FFFFFF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rPr>
              <a:t>并行下发</a:t>
            </a:r>
            <a:endParaRPr lang="en-US" altLang="zh-CN" sz="800" kern="0" dirty="0">
              <a:solidFill>
                <a:srgbClr val="FFFFFF"/>
              </a:solidFill>
              <a:latin typeface="Microsoft JhengHei" panose="020B0604030504040204" pitchFamily="34" charset="-120"/>
              <a:ea typeface="微软雅黑" panose="020B0503020204020204" pitchFamily="34" charset="-122"/>
              <a:sym typeface="Microsoft JhengHei" panose="020B0604030504040204" pitchFamily="34" charset="-120"/>
            </a:endParaRPr>
          </a:p>
        </p:txBody>
      </p:sp>
      <p:sp>
        <p:nvSpPr>
          <p:cNvPr id="129" name="矩形 128"/>
          <p:cNvSpPr>
            <a:spLocks noChangeAspect="1"/>
          </p:cNvSpPr>
          <p:nvPr/>
        </p:nvSpPr>
        <p:spPr>
          <a:xfrm>
            <a:off x="9922649" y="3070344"/>
            <a:ext cx="774281" cy="20755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rgbClr val="0099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800" kern="0" dirty="0">
                <a:solidFill>
                  <a:srgbClr val="FFFFFF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rPr>
              <a:t>异步调度</a:t>
            </a:r>
            <a:endParaRPr lang="en-US" altLang="zh-CN" sz="800" kern="0" dirty="0">
              <a:solidFill>
                <a:srgbClr val="FFFFFF"/>
              </a:solidFill>
              <a:latin typeface="Microsoft JhengHei" panose="020B0604030504040204" pitchFamily="34" charset="-120"/>
              <a:ea typeface="微软雅黑" panose="020B0503020204020204" pitchFamily="34" charset="-122"/>
              <a:sym typeface="Microsoft JhengHei" panose="020B0604030504040204" pitchFamily="34" charset="-12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622751" y="943708"/>
            <a:ext cx="2973572" cy="21696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noAutofit/>
          </a:bodyPr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MindIE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推理迁移开发工作流</a:t>
            </a:r>
          </a:p>
        </p:txBody>
      </p:sp>
      <p:sp>
        <p:nvSpPr>
          <p:cNvPr id="131" name="下箭头 78"/>
          <p:cNvSpPr/>
          <p:nvPr/>
        </p:nvSpPr>
        <p:spPr>
          <a:xfrm rot="10800000">
            <a:off x="3225698" y="2273172"/>
            <a:ext cx="241797" cy="306100"/>
          </a:xfrm>
          <a:prstGeom prst="downArrow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666666"/>
              </a:solidFill>
              <a:latin typeface="Calibri"/>
              <a:ea typeface="微软雅黑"/>
            </a:endParaRPr>
          </a:p>
        </p:txBody>
      </p:sp>
      <p:sp>
        <p:nvSpPr>
          <p:cNvPr id="132" name="下箭头 78"/>
          <p:cNvSpPr/>
          <p:nvPr/>
        </p:nvSpPr>
        <p:spPr>
          <a:xfrm rot="10800000">
            <a:off x="4726177" y="2273371"/>
            <a:ext cx="241797" cy="306100"/>
          </a:xfrm>
          <a:prstGeom prst="downArrow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666666"/>
              </a:solidFill>
              <a:latin typeface="Calibri"/>
              <a:ea typeface="微软雅黑"/>
            </a:endParaRPr>
          </a:p>
        </p:txBody>
      </p:sp>
      <p:sp>
        <p:nvSpPr>
          <p:cNvPr id="133" name="下箭头 78"/>
          <p:cNvSpPr/>
          <p:nvPr/>
        </p:nvSpPr>
        <p:spPr>
          <a:xfrm rot="10800000">
            <a:off x="10148687" y="2279310"/>
            <a:ext cx="241797" cy="306100"/>
          </a:xfrm>
          <a:prstGeom prst="downArrow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666666"/>
              </a:solidFill>
              <a:latin typeface="Calibri"/>
              <a:ea typeface="微软雅黑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17" y="2284311"/>
            <a:ext cx="465325" cy="288624"/>
          </a:xfrm>
          <a:prstGeom prst="rect">
            <a:avLst/>
          </a:prstGeom>
        </p:spPr>
      </p:pic>
      <p:sp>
        <p:nvSpPr>
          <p:cNvPr id="136" name="矩形 135"/>
          <p:cNvSpPr/>
          <p:nvPr/>
        </p:nvSpPr>
        <p:spPr>
          <a:xfrm>
            <a:off x="1417187" y="3562232"/>
            <a:ext cx="1565959" cy="26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spcAft>
                <a:spcPts val="1200"/>
              </a:spcAft>
              <a:defRPr/>
            </a:pPr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MindIE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-RT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1284988" y="3629281"/>
            <a:ext cx="190832" cy="132059"/>
            <a:chOff x="262539" y="908996"/>
            <a:chExt cx="318165" cy="261612"/>
          </a:xfrm>
        </p:grpSpPr>
        <p:sp>
          <p:nvSpPr>
            <p:cNvPr id="181" name="箭头: V 形 85"/>
            <p:cNvSpPr/>
            <p:nvPr/>
          </p:nvSpPr>
          <p:spPr>
            <a:xfrm>
              <a:off x="262539" y="908997"/>
              <a:ext cx="261611" cy="261611"/>
            </a:xfrm>
            <a:prstGeom prst="chevron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1D1D1A"/>
                </a:solidFill>
                <a:latin typeface="Calibri"/>
                <a:ea typeface="等线" panose="02010600030101010101" pitchFamily="2" charset="-122"/>
              </a:endParaRPr>
            </a:p>
          </p:txBody>
        </p:sp>
        <p:sp>
          <p:nvSpPr>
            <p:cNvPr id="186" name="箭头: V 形 86"/>
            <p:cNvSpPr/>
            <p:nvPr/>
          </p:nvSpPr>
          <p:spPr>
            <a:xfrm>
              <a:off x="319093" y="908996"/>
              <a:ext cx="261611" cy="261611"/>
            </a:xfrm>
            <a:prstGeom prst="chevron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1D1D1A"/>
                </a:solidFill>
                <a:latin typeface="Calibri"/>
                <a:ea typeface="等线" panose="02010600030101010101" pitchFamily="2" charset="-122"/>
              </a:endParaRPr>
            </a:p>
          </p:txBody>
        </p:sp>
      </p:grpSp>
      <p:sp>
        <p:nvSpPr>
          <p:cNvPr id="230" name="标题 1"/>
          <p:cNvSpPr txBox="1"/>
          <p:nvPr/>
        </p:nvSpPr>
        <p:spPr bwMode="auto">
          <a:xfrm>
            <a:off x="1393860" y="5317852"/>
            <a:ext cx="3108745" cy="209106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B2B2B2">
                <a:lumMod val="50000"/>
                <a:alpha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defTabSz="91376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defRPr>
            </a:lvl1pPr>
          </a:lstStyle>
          <a:p>
            <a:pPr defTabSz="912495">
              <a:defRPr/>
            </a:pPr>
            <a:r>
              <a:rPr lang="zh-CN" altLang="en-US" sz="800" b="0" dirty="0">
                <a:ea typeface="微软雅黑" panose="020B0503020204020204" pitchFamily="34" charset="-122"/>
              </a:rPr>
              <a:t>昇腾高性能算子加速库</a:t>
            </a:r>
            <a:endParaRPr lang="en-US" altLang="zh-CN" sz="800" b="0" dirty="0">
              <a:ea typeface="微软雅黑" panose="020B0503020204020204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2959884" y="3970761"/>
            <a:ext cx="1450320" cy="212378"/>
          </a:xfrm>
          <a:prstGeom prst="rect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284" tIns="45642" rIns="91284" bIns="45642" numCol="1" spcCol="0" rtlCol="0" fromWordArt="0" anchor="ctr" anchorCtr="0" forceAA="0" compatLnSpc="1">
            <a:noAutofit/>
          </a:bodyPr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社区服务化后端</a:t>
            </a:r>
          </a:p>
        </p:txBody>
      </p:sp>
      <p:sp>
        <p:nvSpPr>
          <p:cNvPr id="234" name="矩形 233"/>
          <p:cNvSpPr/>
          <p:nvPr/>
        </p:nvSpPr>
        <p:spPr>
          <a:xfrm>
            <a:off x="1515103" y="5063886"/>
            <a:ext cx="624664" cy="169824"/>
          </a:xfrm>
          <a:prstGeom prst="rect">
            <a:avLst/>
          </a:prstGeom>
          <a:solidFill>
            <a:srgbClr val="C7C7C7"/>
          </a:solidFill>
          <a:ln w="6350" cap="flat" cmpd="sng" algn="ctr">
            <a:solidFill>
              <a:srgbClr val="B2B2B2">
                <a:lumMod val="50000"/>
                <a:alpha val="80000"/>
              </a:srgbClr>
            </a:solidFill>
            <a:prstDash val="solid"/>
            <a:miter lim="800000"/>
          </a:ln>
          <a:effectLst/>
        </p:spPr>
        <p:txBody>
          <a:bodyPr lIns="35967" tIns="35967" rIns="35967" bIns="35967" rtlCol="0" anchor="ctr"/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</a:p>
        </p:txBody>
      </p:sp>
      <p:sp>
        <p:nvSpPr>
          <p:cNvPr id="235" name="矩形 234"/>
          <p:cNvSpPr/>
          <p:nvPr/>
        </p:nvSpPr>
        <p:spPr>
          <a:xfrm>
            <a:off x="2214864" y="4836147"/>
            <a:ext cx="847278" cy="166274"/>
          </a:xfrm>
          <a:prstGeom prst="rect">
            <a:avLst/>
          </a:prstGeom>
          <a:solidFill>
            <a:srgbClr val="C7C7C7"/>
          </a:solidFill>
          <a:ln w="6350" cap="flat" cmpd="sng" algn="ctr">
            <a:solidFill>
              <a:srgbClr val="B2B2B2">
                <a:lumMod val="50000"/>
                <a:alpha val="80000"/>
              </a:srgbClr>
            </a:solidFill>
            <a:prstDash val="solid"/>
            <a:miter lim="800000"/>
          </a:ln>
          <a:effectLst/>
        </p:spPr>
        <p:txBody>
          <a:bodyPr lIns="35967" tIns="35967" rIns="35967" bIns="35967" rtlCol="0" anchor="ctr"/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组网构图</a:t>
            </a:r>
            <a:endParaRPr lang="en-US" altLang="zh-CN" sz="8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2214864" y="5063886"/>
            <a:ext cx="847278" cy="169824"/>
          </a:xfrm>
          <a:prstGeom prst="rect">
            <a:avLst/>
          </a:prstGeom>
          <a:solidFill>
            <a:srgbClr val="C7C7C7"/>
          </a:solidFill>
          <a:ln w="6350" cap="flat" cmpd="sng" algn="ctr">
            <a:solidFill>
              <a:srgbClr val="B2B2B2">
                <a:lumMod val="50000"/>
                <a:alpha val="80000"/>
              </a:srgbClr>
            </a:solidFill>
            <a:prstDash val="solid"/>
            <a:miter lim="800000"/>
          </a:ln>
          <a:effectLst/>
        </p:spPr>
        <p:txBody>
          <a:bodyPr lIns="35967" tIns="35967" rIns="35967" bIns="35967" rtlCol="0" anchor="ctr"/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</a:p>
        </p:txBody>
      </p:sp>
      <p:sp>
        <p:nvSpPr>
          <p:cNvPr id="238" name="矩形 237"/>
          <p:cNvSpPr/>
          <p:nvPr/>
        </p:nvSpPr>
        <p:spPr>
          <a:xfrm>
            <a:off x="3844650" y="4836147"/>
            <a:ext cx="579504" cy="166370"/>
          </a:xfrm>
          <a:prstGeom prst="rect">
            <a:avLst/>
          </a:prstGeom>
          <a:solidFill>
            <a:srgbClr val="C7C7C7"/>
          </a:solidFill>
          <a:ln w="6350" cap="flat" cmpd="sng" algn="ctr">
            <a:solidFill>
              <a:srgbClr val="B2B2B2">
                <a:lumMod val="50000"/>
                <a:alpha val="80000"/>
              </a:srgbClr>
            </a:solidFill>
            <a:prstDash val="solid"/>
            <a:miter lim="800000"/>
          </a:ln>
          <a:effectLst/>
        </p:spPr>
        <p:txBody>
          <a:bodyPr lIns="35967" tIns="35967" rIns="35967" bIns="35967" rtlCol="0" anchor="ctr"/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推理执行</a:t>
            </a:r>
            <a:endParaRPr lang="en-US" altLang="zh-CN" sz="8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3166402" y="5063300"/>
            <a:ext cx="577831" cy="169824"/>
          </a:xfrm>
          <a:prstGeom prst="rect">
            <a:avLst/>
          </a:prstGeom>
          <a:solidFill>
            <a:srgbClr val="C7C7C7"/>
          </a:solidFill>
          <a:ln w="6350" cap="flat" cmpd="sng" algn="ctr">
            <a:solidFill>
              <a:srgbClr val="B2B2B2">
                <a:lumMod val="50000"/>
                <a:alpha val="80000"/>
              </a:srgbClr>
            </a:solidFill>
            <a:prstDash val="solid"/>
            <a:miter lim="800000"/>
          </a:ln>
          <a:effectLst/>
        </p:spPr>
        <p:txBody>
          <a:bodyPr lIns="35967" tIns="35967" rIns="35967" bIns="35967" rtlCol="0" anchor="ctr"/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</a:p>
        </p:txBody>
      </p:sp>
      <p:sp>
        <p:nvSpPr>
          <p:cNvPr id="240" name="矩形 239"/>
          <p:cNvSpPr/>
          <p:nvPr/>
        </p:nvSpPr>
        <p:spPr>
          <a:xfrm>
            <a:off x="3844649" y="5063396"/>
            <a:ext cx="573857" cy="169824"/>
          </a:xfrm>
          <a:prstGeom prst="rect">
            <a:avLst/>
          </a:prstGeom>
          <a:solidFill>
            <a:srgbClr val="C7C7C7"/>
          </a:solidFill>
          <a:ln w="6350" cap="flat" cmpd="sng" algn="ctr">
            <a:solidFill>
              <a:srgbClr val="B2B2B2">
                <a:lumMod val="50000"/>
                <a:alpha val="80000"/>
              </a:srgbClr>
            </a:solidFill>
            <a:prstDash val="solid"/>
            <a:miter lim="800000"/>
          </a:ln>
          <a:effectLst/>
        </p:spPr>
        <p:txBody>
          <a:bodyPr lIns="35967" tIns="35967" rIns="35967" bIns="35967" rtlCol="0" anchor="ctr"/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profile</a:t>
            </a:r>
          </a:p>
        </p:txBody>
      </p:sp>
      <p:sp>
        <p:nvSpPr>
          <p:cNvPr id="241" name="矩形 240"/>
          <p:cNvSpPr/>
          <p:nvPr/>
        </p:nvSpPr>
        <p:spPr>
          <a:xfrm>
            <a:off x="4553103" y="4608236"/>
            <a:ext cx="1223045" cy="918720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B2B2B2">
                <a:lumMod val="50000"/>
                <a:alpha val="80000"/>
              </a:srgbClr>
            </a:solidFill>
            <a:prstDash val="solid"/>
            <a:miter lim="800000"/>
          </a:ln>
          <a:effectLst/>
        </p:spPr>
        <p:txBody>
          <a:bodyPr lIns="0" rIns="0" rtlCol="0" anchor="t"/>
          <a:lstStyle/>
          <a:p>
            <a:pPr algn="ctr" defTabSz="9131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一站式推理开发工具</a:t>
            </a:r>
            <a:endParaRPr lang="en-US" altLang="zh-CN" sz="8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标题 1"/>
          <p:cNvSpPr txBox="1"/>
          <p:nvPr/>
        </p:nvSpPr>
        <p:spPr bwMode="auto">
          <a:xfrm>
            <a:off x="1320922" y="5702817"/>
            <a:ext cx="4542355" cy="209106"/>
          </a:xfrm>
          <a:prstGeom prst="rect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284" tIns="45642" rIns="91284" bIns="45642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marR="0" lvl="0" indent="0" algn="ctr" defTabSz="9124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1" i="0" u="none" strike="noStrike" kern="0" cap="none" spc="0" normalizeH="0" baseline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CANN</a:t>
            </a:r>
          </a:p>
        </p:txBody>
      </p:sp>
      <p:sp>
        <p:nvSpPr>
          <p:cNvPr id="243" name="矩形 242"/>
          <p:cNvSpPr/>
          <p:nvPr/>
        </p:nvSpPr>
        <p:spPr>
          <a:xfrm>
            <a:off x="1517061" y="4836146"/>
            <a:ext cx="622705" cy="157585"/>
          </a:xfrm>
          <a:prstGeom prst="rect">
            <a:avLst/>
          </a:prstGeom>
          <a:solidFill>
            <a:srgbClr val="C7C7C7"/>
          </a:solidFill>
          <a:ln w="6350" cap="flat" cmpd="sng" algn="ctr">
            <a:solidFill>
              <a:srgbClr val="B2B2B2">
                <a:lumMod val="50000"/>
                <a:alpha val="80000"/>
              </a:srgbClr>
            </a:solidFill>
            <a:prstDash val="solid"/>
            <a:miter lim="800000"/>
          </a:ln>
          <a:effectLst/>
        </p:spPr>
        <p:txBody>
          <a:bodyPr lIns="35967" tIns="35967" rIns="35967" bIns="35967" rtlCol="0" anchor="ctr"/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8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3166403" y="4836147"/>
            <a:ext cx="571271" cy="157000"/>
          </a:xfrm>
          <a:prstGeom prst="rect">
            <a:avLst/>
          </a:prstGeom>
          <a:solidFill>
            <a:srgbClr val="C7C7C7"/>
          </a:solidFill>
          <a:ln w="6350" cap="flat" cmpd="sng" algn="ctr">
            <a:solidFill>
              <a:srgbClr val="B2B2B2">
                <a:lumMod val="50000"/>
                <a:alpha val="80000"/>
              </a:srgbClr>
            </a:solidFill>
            <a:prstDash val="solid"/>
            <a:miter lim="800000"/>
          </a:ln>
          <a:effectLst/>
        </p:spPr>
        <p:txBody>
          <a:bodyPr lIns="35967" tIns="35967" rIns="35967" bIns="35967" rtlCol="0" anchor="ctr"/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图编译</a:t>
            </a:r>
            <a:endParaRPr lang="en-US" altLang="zh-CN" sz="8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4603873" y="4836147"/>
            <a:ext cx="534908" cy="169824"/>
          </a:xfrm>
          <a:prstGeom prst="rect">
            <a:avLst/>
          </a:prstGeom>
          <a:solidFill>
            <a:srgbClr val="C7C7C7"/>
          </a:solidFill>
          <a:ln w="6350" cap="flat" cmpd="sng" algn="ctr">
            <a:solidFill>
              <a:srgbClr val="B2B2B2">
                <a:lumMod val="50000"/>
                <a:alpha val="80000"/>
              </a:srgbClr>
            </a:solidFill>
            <a:prstDash val="solid"/>
            <a:miter lim="800000"/>
          </a:ln>
          <a:effectLst/>
        </p:spPr>
        <p:txBody>
          <a:bodyPr lIns="35967" tIns="35967" rIns="35967" bIns="35967" rtlCol="0" anchor="ctr"/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Dump</a:t>
            </a:r>
          </a:p>
        </p:txBody>
      </p:sp>
      <p:sp>
        <p:nvSpPr>
          <p:cNvPr id="246" name="矩形 245"/>
          <p:cNvSpPr/>
          <p:nvPr/>
        </p:nvSpPr>
        <p:spPr>
          <a:xfrm>
            <a:off x="5189278" y="4836147"/>
            <a:ext cx="534908" cy="169824"/>
          </a:xfrm>
          <a:prstGeom prst="rect">
            <a:avLst/>
          </a:prstGeom>
          <a:solidFill>
            <a:srgbClr val="C7C7C7"/>
          </a:solidFill>
          <a:ln w="6350" cap="flat" cmpd="sng" algn="ctr">
            <a:solidFill>
              <a:srgbClr val="B2B2B2">
                <a:lumMod val="50000"/>
                <a:alpha val="80000"/>
              </a:srgbClr>
            </a:solidFill>
            <a:prstDash val="solid"/>
            <a:miter lim="800000"/>
          </a:ln>
          <a:effectLst/>
        </p:spPr>
        <p:txBody>
          <a:bodyPr lIns="35967" tIns="35967" rIns="35967" bIns="35967" rtlCol="0" anchor="ctr"/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kern="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Refitter</a:t>
            </a:r>
            <a:endParaRPr lang="en-US" altLang="zh-CN" sz="8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4610209" y="5058771"/>
            <a:ext cx="1113976" cy="169824"/>
          </a:xfrm>
          <a:prstGeom prst="rect">
            <a:avLst/>
          </a:prstGeom>
          <a:solidFill>
            <a:srgbClr val="C7C7C7"/>
          </a:solidFill>
          <a:ln w="6350" cap="flat" cmpd="sng" algn="ctr">
            <a:solidFill>
              <a:srgbClr val="B2B2B2">
                <a:lumMod val="50000"/>
                <a:alpha val="80000"/>
              </a:srgbClr>
            </a:solidFill>
            <a:prstDash val="solid"/>
            <a:miter lim="800000"/>
          </a:ln>
          <a:effectLst/>
        </p:spPr>
        <p:txBody>
          <a:bodyPr lIns="35967" tIns="35967" rIns="35967" bIns="35967" rtlCol="0" anchor="ctr"/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Profiling</a:t>
            </a:r>
          </a:p>
        </p:txBody>
      </p:sp>
      <p:sp>
        <p:nvSpPr>
          <p:cNvPr id="248" name="矩形 247"/>
          <p:cNvSpPr/>
          <p:nvPr/>
        </p:nvSpPr>
        <p:spPr>
          <a:xfrm>
            <a:off x="4611596" y="5300567"/>
            <a:ext cx="534908" cy="169824"/>
          </a:xfrm>
          <a:prstGeom prst="rect">
            <a:avLst/>
          </a:prstGeom>
          <a:solidFill>
            <a:srgbClr val="C7C7C7"/>
          </a:solidFill>
          <a:ln w="6350" cap="flat" cmpd="sng" algn="ctr">
            <a:solidFill>
              <a:srgbClr val="B2B2B2">
                <a:lumMod val="50000"/>
                <a:alpha val="80000"/>
              </a:srgbClr>
            </a:solidFill>
            <a:prstDash val="solid"/>
            <a:miter lim="800000"/>
          </a:ln>
          <a:effectLst/>
        </p:spPr>
        <p:txBody>
          <a:bodyPr lIns="35967" tIns="35967" rIns="35967" bIns="35967" rtlCol="0" anchor="ctr"/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8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5197002" y="5303768"/>
            <a:ext cx="534908" cy="169824"/>
          </a:xfrm>
          <a:prstGeom prst="rect">
            <a:avLst/>
          </a:prstGeom>
          <a:solidFill>
            <a:srgbClr val="C7C7C7"/>
          </a:solidFill>
          <a:ln w="6350" cap="flat" cmpd="sng" algn="ctr">
            <a:solidFill>
              <a:srgbClr val="B2B2B2">
                <a:lumMod val="50000"/>
                <a:alpha val="80000"/>
              </a:srgbClr>
            </a:solidFill>
            <a:prstDash val="solid"/>
            <a:miter lim="800000"/>
          </a:ln>
          <a:effectLst/>
        </p:spPr>
        <p:txBody>
          <a:bodyPr lIns="35967" tIns="35967" rIns="35967" bIns="35967" rtlCol="0" anchor="ctr"/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PTQ</a:t>
            </a:r>
          </a:p>
        </p:txBody>
      </p:sp>
      <p:sp>
        <p:nvSpPr>
          <p:cNvPr id="250" name="矩形 249"/>
          <p:cNvSpPr/>
          <p:nvPr/>
        </p:nvSpPr>
        <p:spPr>
          <a:xfrm>
            <a:off x="6429258" y="3919762"/>
            <a:ext cx="4765420" cy="2316916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71450" indent="-171450" fontAlgn="auto"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kumimoji="1"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ONNX</a:t>
            </a:r>
            <a:r>
              <a:rPr kumimoji="1"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kumimoji="1"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Mindspore</a:t>
            </a:r>
            <a:r>
              <a:rPr kumimoji="1"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等框架模型平滑迁移</a:t>
            </a:r>
            <a:endParaRPr kumimoji="1" lang="en-US" altLang="zh-CN" sz="11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提供一站式调试调优工具，快速界定精度问题及性能瓶颈</a:t>
            </a:r>
          </a:p>
          <a:p>
            <a:pPr marL="171450" indent="-171450" fontAlgn="auto"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kumimoji="1"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auto-tune</a:t>
            </a:r>
            <a:r>
              <a:rPr kumimoji="1"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自动提优功能，支持图优化、算子优化</a:t>
            </a:r>
            <a:endParaRPr kumimoji="1"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内置多种优化融合</a:t>
            </a:r>
            <a:r>
              <a:rPr lang="en-US" altLang="zh-CN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，适配</a:t>
            </a:r>
            <a:r>
              <a:rPr lang="en-US" altLang="zh-CN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等重点模型，性能提升</a:t>
            </a:r>
            <a:r>
              <a:rPr lang="en-US" altLang="zh-CN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120%+</a:t>
            </a:r>
          </a:p>
          <a:p>
            <a:pPr marL="171450" indent="-171450" fontAlgn="auto"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kumimoji="1"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kumimoji="1"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类高性能算子以及通信、融合、稀疏、量化算子</a:t>
            </a:r>
            <a:endParaRPr kumimoji="1" lang="en-US" altLang="zh-CN" sz="11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支持运行时异步调度，支持并行下发推理加速</a:t>
            </a:r>
          </a:p>
          <a:p>
            <a:pPr marL="171450" indent="-171450" fontAlgn="auto"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支持自定义优化</a:t>
            </a:r>
            <a:r>
              <a:rPr kumimoji="1"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kumimoji="1"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kumimoji="1"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</a:p>
        </p:txBody>
      </p:sp>
      <p:sp>
        <p:nvSpPr>
          <p:cNvPr id="251" name="矩形 250"/>
          <p:cNvSpPr/>
          <p:nvPr/>
        </p:nvSpPr>
        <p:spPr>
          <a:xfrm>
            <a:off x="6576955" y="3543790"/>
            <a:ext cx="1377066" cy="26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spcAft>
                <a:spcPts val="1200"/>
              </a:spcAft>
              <a:defRPr/>
            </a:pPr>
            <a:r>
              <a:rPr lang="en-US" altLang="zh-CN" sz="1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MindIE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-RT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2" name="组合 251"/>
          <p:cNvGrpSpPr/>
          <p:nvPr/>
        </p:nvGrpSpPr>
        <p:grpSpPr>
          <a:xfrm>
            <a:off x="6398219" y="3613547"/>
            <a:ext cx="190832" cy="132059"/>
            <a:chOff x="262539" y="908996"/>
            <a:chExt cx="318165" cy="261612"/>
          </a:xfrm>
        </p:grpSpPr>
        <p:sp>
          <p:nvSpPr>
            <p:cNvPr id="253" name="箭头: V 形 85"/>
            <p:cNvSpPr/>
            <p:nvPr/>
          </p:nvSpPr>
          <p:spPr>
            <a:xfrm>
              <a:off x="262539" y="908997"/>
              <a:ext cx="261611" cy="261611"/>
            </a:xfrm>
            <a:prstGeom prst="chevron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1D1D1A"/>
                </a:solidFill>
                <a:latin typeface="Calibri"/>
                <a:ea typeface="等线" panose="02010600030101010101" pitchFamily="2" charset="-122"/>
              </a:endParaRPr>
            </a:p>
          </p:txBody>
        </p:sp>
        <p:sp>
          <p:nvSpPr>
            <p:cNvPr id="254" name="箭头: V 形 86"/>
            <p:cNvSpPr/>
            <p:nvPr/>
          </p:nvSpPr>
          <p:spPr>
            <a:xfrm>
              <a:off x="319093" y="908996"/>
              <a:ext cx="261611" cy="261611"/>
            </a:xfrm>
            <a:prstGeom prst="chevron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1D1D1A"/>
                </a:solidFill>
                <a:latin typeface="Calibri"/>
                <a:ea typeface="等线" panose="02010600030101010101" pitchFamily="2" charset="-122"/>
              </a:endParaRPr>
            </a:p>
          </p:txBody>
        </p:sp>
      </p:grpSp>
      <p:sp>
        <p:nvSpPr>
          <p:cNvPr id="255" name="矩形 254"/>
          <p:cNvSpPr/>
          <p:nvPr/>
        </p:nvSpPr>
        <p:spPr>
          <a:xfrm>
            <a:off x="1328500" y="5997618"/>
            <a:ext cx="4534776" cy="209106"/>
          </a:xfrm>
          <a:prstGeom prst="rect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284" tIns="45642" rIns="91284" bIns="45642" numCol="1" spcCol="0" rtlCol="0" fromWordArt="0" anchor="ctr" anchorCtr="0" forceAA="0" compatLnSpc="1">
            <a:noAutofit/>
          </a:bodyPr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昇腾</a:t>
            </a:r>
            <a:r>
              <a:rPr lang="en-US" altLang="zh-CN" sz="1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NPU</a:t>
            </a:r>
          </a:p>
        </p:txBody>
      </p:sp>
      <p:sp>
        <p:nvSpPr>
          <p:cNvPr id="80" name="矩形 79"/>
          <p:cNvSpPr/>
          <p:nvPr/>
        </p:nvSpPr>
        <p:spPr>
          <a:xfrm>
            <a:off x="1328500" y="3970761"/>
            <a:ext cx="1488486" cy="212378"/>
          </a:xfrm>
          <a:prstGeom prst="rect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284" tIns="45642" rIns="91284" bIns="45642" numCol="1" spcCol="0" rtlCol="0" fromWordArt="0" anchor="ctr" anchorCtr="0" forceAA="0" compatLnSpc="1">
            <a:noAutofit/>
          </a:bodyPr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MindIE</a:t>
            </a:r>
            <a:r>
              <a:rPr lang="en-US" altLang="zh-CN" sz="1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-Service</a:t>
            </a:r>
            <a:r>
              <a:rPr lang="zh-CN" altLang="en-US" sz="1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81" name="矩形 80"/>
          <p:cNvSpPr/>
          <p:nvPr/>
        </p:nvSpPr>
        <p:spPr>
          <a:xfrm>
            <a:off x="4553102" y="3970761"/>
            <a:ext cx="1297655" cy="212378"/>
          </a:xfrm>
          <a:prstGeom prst="rect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284" tIns="45642" rIns="91284" bIns="45642" numCol="1" spcCol="0" rtlCol="0" fromWordArt="0" anchor="ctr" anchorCtr="0" forceAA="0" compatLnSpc="1">
            <a:noAutofit/>
          </a:bodyPr>
          <a:lstStyle/>
          <a:p>
            <a:pPr algn="ctr" defTabSz="912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客户推理平台</a:t>
            </a:r>
          </a:p>
        </p:txBody>
      </p:sp>
    </p:spTree>
    <p:extLst>
      <p:ext uri="{BB962C8B-B14F-4D97-AF65-F5344CB8AC3E}">
        <p14:creationId xmlns:p14="http://schemas.microsoft.com/office/powerpoint/2010/main" val="3553372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145" y="2973682"/>
            <a:ext cx="1235220" cy="123124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40342" y="4245442"/>
            <a:ext cx="2028826" cy="26467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扫码访问</a:t>
            </a:r>
            <a:r>
              <a:rPr lang="zh-CN" altLang="en-US" sz="900" kern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昇腾社区</a:t>
            </a: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MindIE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页面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A1MGEwZWUwNTYwZDA4ZjgzNjkyZmI2YmM4MGQ3ZmMifQ=="/>
</p:tagLst>
</file>

<file path=ppt/theme/theme1.xml><?xml version="1.0" encoding="utf-8"?>
<a:theme xmlns:a="http://schemas.openxmlformats.org/drawingml/2006/main" name="17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雅黑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>
          <a:noFill/>
        </a:ln>
      </a:spPr>
      <a:bodyPr vert="horz" wrap="squar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7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6_Chart pa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9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0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1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2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5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Building a better connected world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6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9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雅黑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>
          <a:noFill/>
        </a:ln>
      </a:spPr>
      <a:bodyPr vert="horz" wrap="squar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3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4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23918</TotalTime>
  <Words>988</Words>
  <Application>Microsoft Office PowerPoint</Application>
  <PresentationFormat>自定义</PresentationFormat>
  <Paragraphs>232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20</vt:i4>
      </vt:variant>
      <vt:variant>
        <vt:lpstr>幻灯片标题</vt:lpstr>
      </vt:variant>
      <vt:variant>
        <vt:i4>6</vt:i4>
      </vt:variant>
    </vt:vector>
  </HeadingPairs>
  <TitlesOfParts>
    <vt:vector size="42" baseType="lpstr">
      <vt:lpstr>.AppleSystemUIFont</vt:lpstr>
      <vt:lpstr>FrutigerNext LT Bold</vt:lpstr>
      <vt:lpstr>FrutigerNext LT Light</vt:lpstr>
      <vt:lpstr>FrutigerNext LT Medium</vt:lpstr>
      <vt:lpstr>Microsoft JhengHei</vt:lpstr>
      <vt:lpstr>MS PGothic</vt:lpstr>
      <vt:lpstr>等线</vt:lpstr>
      <vt:lpstr>等线 Light</vt:lpstr>
      <vt:lpstr>黑体</vt:lpstr>
      <vt:lpstr>华文细黑</vt:lpstr>
      <vt:lpstr>宋体</vt:lpstr>
      <vt:lpstr>微软雅黑</vt:lpstr>
      <vt:lpstr>Arial</vt:lpstr>
      <vt:lpstr>Calibri</vt:lpstr>
      <vt:lpstr>Calibri Light</vt:lpstr>
      <vt:lpstr>Wingdings</vt:lpstr>
      <vt:lpstr>17_主题1</vt:lpstr>
      <vt:lpstr>7_Building a better connected world</vt:lpstr>
      <vt:lpstr>19_主题1</vt:lpstr>
      <vt:lpstr>4_章节页</vt:lpstr>
      <vt:lpstr>5_章节页</vt:lpstr>
      <vt:lpstr>13_章节页</vt:lpstr>
      <vt:lpstr>14_章节页</vt:lpstr>
      <vt:lpstr>6_章节页</vt:lpstr>
      <vt:lpstr>章节页</vt:lpstr>
      <vt:lpstr>8_章节页</vt:lpstr>
      <vt:lpstr>7_章节页</vt:lpstr>
      <vt:lpstr>3_Title Slide</vt:lpstr>
      <vt:lpstr>16_Chart page</vt:lpstr>
      <vt:lpstr>9_章节页</vt:lpstr>
      <vt:lpstr>10_章节页</vt:lpstr>
      <vt:lpstr>11_章节页</vt:lpstr>
      <vt:lpstr>12_章节页</vt:lpstr>
      <vt:lpstr>15_章节页</vt:lpstr>
      <vt:lpstr>3_章节页</vt:lpstr>
      <vt:lpstr>16_章节页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华为昇腾MindIE方案介绍</dc:title>
  <dc:creator>Chenhaiyong (Peter)</dc:creator>
  <cp:lastModifiedBy>Chengliming</cp:lastModifiedBy>
  <cp:revision>67</cp:revision>
  <cp:lastPrinted>2024-05-16T14:40:03Z</cp:lastPrinted>
  <dcterms:created xsi:type="dcterms:W3CDTF">2024-05-16T14:40:03Z</dcterms:created>
  <dcterms:modified xsi:type="dcterms:W3CDTF">2024-06-20T13:28:15Z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(4)+mRI5gXQHovmfVtvGi8YEj8MNucGyGqF6+S9e0Cq/oHdRt7j1cQpCgfR2wT34wXo3ifSLdp2_x000d_ yKWO99KTItGSQ+TlzeBGJwsp349jT3IYFg4uIIAGN1Sr6+zVCJQ83zqXieIpRC0ddyp00XIe_x000d_ AGQKlhgmFM3HQOYoMc7WxtsaVOvJxMXiHg0qf/nNhokoPB4Wp9r/kNZ90e1txeJqHcJWACTu_x000d_ VqQv5ACQ2nD4EZ87NP</vt:lpwstr>
  </property>
  <property fmtid="{D5CDD505-2E9C-101B-9397-08002B2CF9AE}" pid="3" name="_ms_pID_7253431">
    <vt:lpwstr>px3Ik0ZLGzfQzcCJsqyA3kvMOARvCMBL8Dhd75pjtmUV1aC6+8Ocxe_x000d_ bTa5I8Vdm6Kj28DsD6+YWqoh2lvpINNVtub7jghbMZ2e2pMxL4FAIVSA3xq1LicoEfUbh+E3_x000d_ +mvpI/wSYvDz2t8u1JHubKvNV7JNQUiW7iXzGhZb8OEDRGzgpz/C2sKYFd3zk/zuyM8TKKtY_x000d_ I+kyilpsAB3ZpR2buezpdf7vRdHbktFqV01V</vt:lpwstr>
  </property>
  <property fmtid="{D5CDD505-2E9C-101B-9397-08002B2CF9AE}" pid="4" name="_ms_pID_7253432">
    <vt:lpwstr>bPscNl73h+KBMIOAsGC5BjFPwGo4c9Erl1dl_x000d_ vs9OFVH4nUw6/t2aDq73yszRyL3FPUhqCxmmmuwVQHBnVOI56+ChAskHL52OZcAKavGhiXII_x000d_ aFSH+fQOLCuyhbAuBRYHGK3Tn2LIm/L/CRUstyABzM1b5HQdNsEncFPMhWribToTFsuj6hAo_x000d_ mvmyMQyM4tgghZnUKjGMVJQFQC0Bt2gS/+gcFl+EcP/wCA/uiZjETW</vt:lpwstr>
  </property>
  <property fmtid="{D5CDD505-2E9C-101B-9397-08002B2CF9AE}" pid="5" name="_ms_pID_7253433">
    <vt:lpwstr>9m</vt:lpwstr>
  </property>
  <property fmtid="{D5CDD505-2E9C-101B-9397-08002B2CF9AE}" pid="6" name="_new_ms_pID_72543">
    <vt:lpwstr>(4)i+AIlFxNgeGC0c6bcdHBQIyAW6/tXDtbeRL9ZJ2aZ5BGdRSC5hOMopbwctHoRztE3rEIxR55
/O8RcCthWWqxC3yFbuyjbbCKezfGCyVYYPF8swc4ZQBgqcItF2eyGqyUHv3ETFbESoBcKlxo
uVFKPyYR8cMKuJoDcoajyAGb0SbC6doTxUFU561CsBXGXn6MHGXxJfgk6x1r/EnVWqGGFJDy
bMi+XZo3hD5snYvzCa</vt:lpwstr>
  </property>
  <property fmtid="{D5CDD505-2E9C-101B-9397-08002B2CF9AE}" pid="7" name="_new_ms_pID_725431">
    <vt:lpwstr>tnyCB0oeytjdLdQtFBLBHtQkZjWtvJNz6vWnE1S/qv3XDbj3pWCL2g
sc2e7Sk+gc1gHmQgSqi56/6JZiD9j855UbRiwlkqBCdbzCX8nCL8eLBpPCpBpfTiuEqLX0lA
OP5WPVaoVQvi+kAlFyswF4+LuYK9+ADSPmMKDTLeiG/hvpbiwosajS7CuI1sR2a2Ccg+dSlp
tQ2mdYSAh6oL6kxfgQ/Tm97SNlqMtkSydVve</vt:lpwstr>
  </property>
  <property fmtid="{D5CDD505-2E9C-101B-9397-08002B2CF9AE}" pid="8" name="_new_ms_pID_725432">
    <vt:lpwstr>1cadPoCxuNRV+d/B5UxSwk9zlN9kIt5ipfjn
Au5fpFROonQuXor5MmPlVYxDIjC5dAcIB4HzxZ5S+wQmxLlDRRMCc2petcktaKfuC0CcBrdk
dxF+7v1ydpOV9ATBgl2Xkq2HOcg/krwyGwEtts8mZ4E1j270eXoHCJMvyv8OVpV+Mq4L0myV
323F3C7B189T93a4fVWx+FT3COlg4JY4Tev3McI0//kmVipXjPiIR/</vt:lpwstr>
  </property>
  <property fmtid="{D5CDD505-2E9C-101B-9397-08002B2CF9AE}" pid="9" name="_new_ms_pID_725433">
    <vt:lpwstr>y4ugQBloHyUzzZ8n+I
FEIIg751JY//BjtL9V7Txuy0d0heLt+8slB8us9SFTWIsFaN9GWED5srfXBfy0d8dbxfnyV3
Kd/iXhWboS7BsrDgaoM=</vt:lpwstr>
  </property>
  <property fmtid="{D5CDD505-2E9C-101B-9397-08002B2CF9AE}" pid="10" name="_2015_ms_pID_725343">
    <vt:lpwstr>(3)Cxd0k/WRENZbLJzqrgHmA/YRIwlxnCRDkp51utArg2X72F/wDgx4ho0D+/R8wgdVkeSPdopt
vucXcxpR81Y+HSIMqVmd08grAZL/jA0Wdah4b1bc2KGhmMH3uU2McPi5B3MitORbKhsoxvYz
oDdVoGq8XZkFZEOo181yQLPb8aHKXoT2FN1uoAT79ZuecCtlnd79Fj1vTxjTHO8boFmXemAz
0Sn+qAW1+xa+phUXeH</vt:lpwstr>
  </property>
  <property fmtid="{D5CDD505-2E9C-101B-9397-08002B2CF9AE}" pid="11" name="_2015_ms_pID_7253431">
    <vt:lpwstr>pMw6A4HjneRpP2g/DX6Cfe49W4sQCBGtbZuuBqT5xv+B24tJBEMwpJ
q/rfFQEQ1nW63j5ASJkr4a87qFkgpOZXgo0ECUPcDNpSLev3JAJaqu1W63w2hoxIdVGVYNfm
UbO44WAdggGLaJH5ihKbb7vsGDSKsmIi+m/2IhyX2HdoYCk6TC8TVqZHFAsH/5oj2Hta3Li0
127CeqGDhWTl6Waqt5Fz9QiOC+CBKJK33lWr</vt:lpwstr>
  </property>
  <property fmtid="{D5CDD505-2E9C-101B-9397-08002B2CF9AE}" pid="12" name="_2015_ms_pID_7253432">
    <vt:lpwstr>X9mhm09rxkMPYTlCh0GDHAt9/wmEiPfTSFW8
rFJoShRNxea+e3NfuccNFoWUQGpT/HD21GoMTcQ4lAZWplngpzY=</vt:lpwstr>
  </property>
  <property fmtid="{D5CDD505-2E9C-101B-9397-08002B2CF9AE}" pid="13" name="ICV">
    <vt:lpwstr>BE3BB9683C42436BA887DCDD0AB36F30_12</vt:lpwstr>
  </property>
  <property fmtid="{D5CDD505-2E9C-101B-9397-08002B2CF9AE}" pid="14" name="KSOProductBuildVer">
    <vt:lpwstr>2052-0.0.0.0</vt:lpwstr>
  </property>
  <property fmtid="{D5CDD505-2E9C-101B-9397-08002B2CF9AE}" pid="15" name="_readonly">
    <vt:lpwstr/>
  </property>
  <property fmtid="{D5CDD505-2E9C-101B-9397-08002B2CF9AE}" pid="16" name="_change">
    <vt:lpwstr/>
  </property>
  <property fmtid="{D5CDD505-2E9C-101B-9397-08002B2CF9AE}" pid="17" name="_full-control">
    <vt:lpwstr/>
  </property>
  <property fmtid="{D5CDD505-2E9C-101B-9397-08002B2CF9AE}" pid="18" name="sflag">
    <vt:lpwstr>1716617739</vt:lpwstr>
  </property>
</Properties>
</file>