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Lst>
  <p:notesMasterIdLst>
    <p:notesMasterId r:id="rId16"/>
  </p:notesMasterIdLst>
  <p:sldIdLst>
    <p:sldId id="266" r:id="rId5"/>
    <p:sldId id="264" r:id="rId6"/>
    <p:sldId id="273" r:id="rId7"/>
    <p:sldId id="258" r:id="rId8"/>
    <p:sldId id="276" r:id="rId9"/>
    <p:sldId id="270" r:id="rId10"/>
    <p:sldId id="274" r:id="rId11"/>
    <p:sldId id="275" r:id="rId12"/>
    <p:sldId id="271" r:id="rId13"/>
    <p:sldId id="26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boob Ibrahim Gulam Hussain" initials="MIGH" lastIdx="2" clrIdx="0">
    <p:extLst>
      <p:ext uri="{19B8F6BF-5375-455C-9EA6-DF929625EA0E}">
        <p15:presenceInfo xmlns:p15="http://schemas.microsoft.com/office/powerpoint/2012/main" userId="S::Mahaboob_G@ad.infosys.com::c4ac5c32-a617-48ec-8143-fdf8697402d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9CB"/>
    <a:srgbClr val="000000"/>
    <a:srgbClr val="62A0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CB90E-CFD6-449C-9074-6A086BFB927F}" v="4" dt="2020-04-22T16:35:30.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96" y="16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boob Ibrahim Gulam Hussain" userId="c4ac5c32-a617-48ec-8143-fdf8697402d3" providerId="ADAL" clId="{2D6CB90E-CFD6-449C-9074-6A086BFB927F}"/>
    <pc:docChg chg="undo custSel modSld">
      <pc:chgData name="Mahaboob Ibrahim Gulam Hussain" userId="c4ac5c32-a617-48ec-8143-fdf8697402d3" providerId="ADAL" clId="{2D6CB90E-CFD6-449C-9074-6A086BFB927F}" dt="2020-04-22T16:35:30.819" v="222"/>
      <pc:docMkLst>
        <pc:docMk/>
      </pc:docMkLst>
      <pc:sldChg chg="modSp">
        <pc:chgData name="Mahaboob Ibrahim Gulam Hussain" userId="c4ac5c32-a617-48ec-8143-fdf8697402d3" providerId="ADAL" clId="{2D6CB90E-CFD6-449C-9074-6A086BFB927F}" dt="2020-04-22T16:33:14.001" v="218" actId="20577"/>
        <pc:sldMkLst>
          <pc:docMk/>
          <pc:sldMk cId="590264096" sldId="258"/>
        </pc:sldMkLst>
        <pc:spChg chg="mod">
          <ac:chgData name="Mahaboob Ibrahim Gulam Hussain" userId="c4ac5c32-a617-48ec-8143-fdf8697402d3" providerId="ADAL" clId="{2D6CB90E-CFD6-449C-9074-6A086BFB927F}" dt="2020-04-22T16:33:14.001" v="218" actId="20577"/>
          <ac:spMkLst>
            <pc:docMk/>
            <pc:sldMk cId="590264096" sldId="258"/>
            <ac:spMk id="2" creationId="{00000000-0000-0000-0000-000000000000}"/>
          </ac:spMkLst>
        </pc:spChg>
      </pc:sldChg>
      <pc:sldChg chg="addCm modCm">
        <pc:chgData name="Mahaboob Ibrahim Gulam Hussain" userId="c4ac5c32-a617-48ec-8143-fdf8697402d3" providerId="ADAL" clId="{2D6CB90E-CFD6-449C-9074-6A086BFB927F}" dt="2020-04-22T16:35:30.819" v="222"/>
        <pc:sldMkLst>
          <pc:docMk/>
          <pc:sldMk cId="3866498613"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t>‹#›</a:t>
            </a:fld>
            <a:endParaRPr lang="en-US"/>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9A628B-A5BE-42DB-8D82-5ACECE545EE2}"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0664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239542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8756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1140466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17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t>‹#›</a:t>
            </a:fld>
            <a:endParaRPr lang="en-US"/>
          </a:p>
        </p:txBody>
      </p:sp>
    </p:spTree>
    <p:extLst>
      <p:ext uri="{BB962C8B-B14F-4D97-AF65-F5344CB8AC3E}">
        <p14:creationId xmlns:p14="http://schemas.microsoft.com/office/powerpoint/2010/main" val="1743034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9A628B-A5BE-42DB-8D82-5ACECE545EE2}"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316544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9A628B-A5BE-42DB-8D82-5ACECE545EE2}"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293349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366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29790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9A628B-A5BE-42DB-8D82-5ACECE545EE2}"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498089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352185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9A628B-A5BE-42DB-8D82-5ACECE545EE2}"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66799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9A628B-A5BE-42DB-8D82-5ACECE545EE2}"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8707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9A628B-A5BE-42DB-8D82-5ACECE545EE2}"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92971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189120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274275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t>‹#›</a:t>
            </a:fld>
            <a:endParaRPr lang="en-US"/>
          </a:p>
        </p:txBody>
      </p:sp>
    </p:spTree>
    <p:extLst>
      <p:ext uri="{BB962C8B-B14F-4D97-AF65-F5344CB8AC3E}">
        <p14:creationId xmlns:p14="http://schemas.microsoft.com/office/powerpoint/2010/main" val="396021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17404F-2166-4BB4-87AF-2DF1DBD94F21}" type="datetimeFigureOut">
              <a:rPr lang="en-US" smtClean="0"/>
              <a:t>4/27/2020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724383-3E42-428D-8C6D-A19136BFB428}" type="slidenum">
              <a:rPr lang="en-US" smtClean="0"/>
              <a:t>‹#›</a:t>
            </a:fld>
            <a:endParaRPr lang="en-US"/>
          </a:p>
        </p:txBody>
      </p:sp>
    </p:spTree>
    <p:extLst>
      <p:ext uri="{BB962C8B-B14F-4D97-AF65-F5344CB8AC3E}">
        <p14:creationId xmlns:p14="http://schemas.microsoft.com/office/powerpoint/2010/main" val="33642329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675" r:id="rId18"/>
    <p:sldLayoutId id="2147483677" r:id="rId19"/>
    <p:sldLayoutId id="2147483678" r:id="rId20"/>
    <p:sldLayoutId id="2147483679" r:id="rId21"/>
    <p:sldLayoutId id="2147483680" r:id="rId2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Pragya.Vaghela@Infosys.com" TargetMode="External"/><Relationship Id="rId2" Type="http://schemas.openxmlformats.org/officeDocument/2006/relationships/hyperlink" Target="mailto:Sanaul.haque@Infosys.com" TargetMode="External"/><Relationship Id="rId1" Type="http://schemas.openxmlformats.org/officeDocument/2006/relationships/slideLayout" Target="../slideLayouts/slideLayout7.xml"/><Relationship Id="rId6" Type="http://schemas.openxmlformats.org/officeDocument/2006/relationships/hyperlink" Target="mailto:Nikhil.gupta44@Infosys.com" TargetMode="External"/><Relationship Id="rId5" Type="http://schemas.openxmlformats.org/officeDocument/2006/relationships/hyperlink" Target="mailto:Mahaboob_G@Infosys.com" TargetMode="External"/><Relationship Id="rId4" Type="http://schemas.openxmlformats.org/officeDocument/2006/relationships/hyperlink" Target="mailto:Syedabdulrahman.a@infosy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1353788" y="908706"/>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a:latin typeface="+mn-lt"/>
                <a:cs typeface="Arial" panose="020B0604020202020204" pitchFamily="34" charset="0"/>
              </a:rPr>
              <a:t>OpenHack with IBM</a:t>
            </a:r>
          </a:p>
          <a:p>
            <a:pPr algn="l"/>
            <a:r>
              <a:rPr lang="en-US" sz="4800" dirty="0">
                <a:latin typeface="+mn-lt"/>
                <a:cs typeface="Arial" panose="020B0604020202020204" pitchFamily="34" charset="0"/>
              </a:rPr>
              <a:t>Call for Code 2020: COVID-19</a:t>
            </a:r>
          </a:p>
        </p:txBody>
      </p:sp>
    </p:spTree>
    <p:extLst>
      <p:ext uri="{BB962C8B-B14F-4D97-AF65-F5344CB8AC3E}">
        <p14:creationId xmlns:p14="http://schemas.microsoft.com/office/powerpoint/2010/main" val="15203822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0025"/>
            <a:ext cx="11631613" cy="604838"/>
          </a:xfrm>
        </p:spPr>
        <p:txBody>
          <a:bodyPr>
            <a:normAutofit fontScale="90000"/>
          </a:bodyPr>
          <a:lstStyle/>
          <a:p>
            <a:r>
              <a:rPr lang="en-GB" dirty="0"/>
              <a:t>Technology Stack</a:t>
            </a:r>
            <a:endParaRPr lang="en-US" dirty="0"/>
          </a:p>
        </p:txBody>
      </p:sp>
      <p:sp>
        <p:nvSpPr>
          <p:cNvPr id="3" name="Text Placeholder 2"/>
          <p:cNvSpPr>
            <a:spLocks noGrp="1"/>
          </p:cNvSpPr>
          <p:nvPr>
            <p:ph type="body" sz="quarter" idx="4294967295"/>
          </p:nvPr>
        </p:nvSpPr>
        <p:spPr>
          <a:xfrm>
            <a:off x="0" y="979488"/>
            <a:ext cx="11166475" cy="1898650"/>
          </a:xfrm>
        </p:spPr>
        <p:txBody>
          <a:bodyPr>
            <a:normAutofit lnSpcReduction="10000"/>
          </a:bodyPr>
          <a:lstStyle/>
          <a:p>
            <a:r>
              <a:rPr lang="en-GB" sz="1800" dirty="0">
                <a:solidFill>
                  <a:srgbClr val="007DC3"/>
                </a:solidFill>
                <a:latin typeface="+mn-lt"/>
              </a:rPr>
              <a:t>Arduino ESP8266</a:t>
            </a:r>
          </a:p>
          <a:p>
            <a:r>
              <a:rPr lang="en-GB" sz="1800" dirty="0">
                <a:solidFill>
                  <a:srgbClr val="007DC3"/>
                </a:solidFill>
                <a:latin typeface="+mn-lt"/>
              </a:rPr>
              <a:t>Node.js/PHP/IBM </a:t>
            </a:r>
            <a:r>
              <a:rPr lang="en-GB" sz="1800" dirty="0" smtClean="0">
                <a:solidFill>
                  <a:srgbClr val="007DC3"/>
                </a:solidFill>
                <a:latin typeface="+mn-lt"/>
              </a:rPr>
              <a:t>Cloud Foundry</a:t>
            </a:r>
            <a:endParaRPr lang="en-GB" sz="1800" dirty="0">
              <a:solidFill>
                <a:srgbClr val="007DC3"/>
              </a:solidFill>
              <a:latin typeface="+mn-lt"/>
            </a:endParaRPr>
          </a:p>
          <a:p>
            <a:r>
              <a:rPr lang="en-GB" sz="1800" dirty="0">
                <a:solidFill>
                  <a:srgbClr val="007DC3"/>
                </a:solidFill>
                <a:latin typeface="+mn-lt"/>
              </a:rPr>
              <a:t>Android </a:t>
            </a:r>
          </a:p>
          <a:p>
            <a:r>
              <a:rPr lang="en-GB" sz="1800" dirty="0">
                <a:solidFill>
                  <a:srgbClr val="007DC3"/>
                </a:solidFill>
                <a:latin typeface="+mn-lt"/>
              </a:rPr>
              <a:t>iOS</a:t>
            </a:r>
          </a:p>
          <a:p>
            <a:r>
              <a:rPr lang="en-GB" sz="1800" dirty="0">
                <a:solidFill>
                  <a:srgbClr val="007DC3"/>
                </a:solidFill>
                <a:latin typeface="+mn-lt"/>
              </a:rPr>
              <a:t>IBM Cloud</a:t>
            </a:r>
          </a:p>
          <a:p>
            <a:endParaRPr lang="en-GB" dirty="0"/>
          </a:p>
          <a:p>
            <a:endParaRPr lang="en-US" dirty="0"/>
          </a:p>
        </p:txBody>
      </p:sp>
      <p:sp>
        <p:nvSpPr>
          <p:cNvPr id="6" name="Title 1"/>
          <p:cNvSpPr txBox="1">
            <a:spLocks/>
          </p:cNvSpPr>
          <p:nvPr/>
        </p:nvSpPr>
        <p:spPr>
          <a:xfrm>
            <a:off x="263924" y="3237039"/>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GB" dirty="0"/>
              <a:t>Future Scope</a:t>
            </a:r>
            <a:endParaRPr lang="en-US" dirty="0"/>
          </a:p>
        </p:txBody>
      </p:sp>
      <p:sp>
        <p:nvSpPr>
          <p:cNvPr id="7" name="Text Placeholder 2"/>
          <p:cNvSpPr txBox="1">
            <a:spLocks/>
          </p:cNvSpPr>
          <p:nvPr/>
        </p:nvSpPr>
        <p:spPr>
          <a:xfrm>
            <a:off x="263928" y="3925685"/>
            <a:ext cx="11166075" cy="1899381"/>
          </a:xfrm>
          <a:prstGeom prst="rect">
            <a:avLst/>
          </a:prstGeom>
        </p:spPr>
        <p:txBody>
          <a:bodyPr vert="horz" lIns="91440" tIns="45720" rIns="91440" bIns="45720" rtlCol="0">
            <a:normAutofit/>
          </a:bodyPr>
          <a:lstStyle>
            <a:lvl1pPr marL="150280" indent="-150280" algn="l" defTabSz="914400" rtl="0" eaLnBrk="1" latinLnBrk="0" hangingPunct="1">
              <a:lnSpc>
                <a:spcPct val="90000"/>
              </a:lnSpc>
              <a:spcBef>
                <a:spcPts val="1000"/>
              </a:spcBef>
              <a:buFont typeface="Arial" panose="020B0604020202020204" pitchFamily="34" charset="0"/>
              <a:buChar char="•"/>
              <a:defRPr sz="1867" kern="1200">
                <a:solidFill>
                  <a:schemeClr val="tx2">
                    <a:lumMod val="50000"/>
                  </a:schemeClr>
                </a:solidFill>
                <a:latin typeface="Arial" panose="020B0604020202020204" pitchFamily="34" charset="0"/>
                <a:ea typeface="+mn-ea"/>
                <a:cs typeface="Arial" panose="020B0604020202020204" pitchFamily="34" charset="0"/>
              </a:defRPr>
            </a:lvl1pPr>
            <a:lvl2pPr marL="533387" indent="-232828" algn="l" defTabSz="914400" rtl="0" eaLnBrk="1" latinLnBrk="0" hangingPunct="1">
              <a:lnSpc>
                <a:spcPct val="90000"/>
              </a:lnSpc>
              <a:spcBef>
                <a:spcPts val="500"/>
              </a:spcBef>
              <a:buFont typeface="Arial" panose="020B0604020202020204" pitchFamily="34" charset="0"/>
              <a:buChar char="•"/>
              <a:defRPr sz="1600" kern="1200">
                <a:solidFill>
                  <a:schemeClr val="tx2">
                    <a:lumMod val="50000"/>
                  </a:schemeClr>
                </a:solidFill>
                <a:latin typeface="Arial" panose="020B0604020202020204" pitchFamily="34" charset="0"/>
                <a:ea typeface="+mn-ea"/>
                <a:cs typeface="Arial" panose="020B0604020202020204" pitchFamily="34" charset="0"/>
              </a:defRPr>
            </a:lvl2pPr>
            <a:lvl3pPr marL="986342" indent="-220128" algn="l" defTabSz="914400" rtl="0" eaLnBrk="1" latinLnBrk="0" hangingPunct="1">
              <a:lnSpc>
                <a:spcPct val="90000"/>
              </a:lnSpc>
              <a:spcBef>
                <a:spcPts val="500"/>
              </a:spcBef>
              <a:buFont typeface="Arial" panose="020B0604020202020204" pitchFamily="34" charset="0"/>
              <a:buChar char="•"/>
              <a:defRPr sz="1467" kern="1200">
                <a:solidFill>
                  <a:schemeClr val="tx2">
                    <a:lumMod val="50000"/>
                  </a:schemeClr>
                </a:solidFill>
                <a:latin typeface="Arial" panose="020B0604020202020204" pitchFamily="34" charset="0"/>
                <a:ea typeface="+mn-ea"/>
                <a:cs typeface="Arial" panose="020B0604020202020204" pitchFamily="34" charset="0"/>
              </a:defRPr>
            </a:lvl3pPr>
            <a:lvl4pPr marL="1451997" indent="-315376" algn="l" defTabSz="914400" rtl="0" eaLnBrk="1" latinLnBrk="0" hangingPunct="1">
              <a:lnSpc>
                <a:spcPct val="90000"/>
              </a:lnSpc>
              <a:spcBef>
                <a:spcPts val="500"/>
              </a:spcBef>
              <a:buFont typeface="Arial" panose="020B0604020202020204" pitchFamily="34" charset="0"/>
              <a:buChar char="•"/>
              <a:defRPr sz="1600" kern="1200">
                <a:solidFill>
                  <a:schemeClr val="tx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solidFill>
                  <a:srgbClr val="007DC3"/>
                </a:solidFill>
                <a:latin typeface="+mn-lt"/>
              </a:rPr>
              <a:t>In future we will be enhancing this solution for people without a smartphone.</a:t>
            </a:r>
          </a:p>
          <a:p>
            <a:endParaRPr lang="en-US" sz="1800" dirty="0">
              <a:solidFill>
                <a:srgbClr val="007DC3"/>
              </a:solidFill>
              <a:latin typeface="+mn-lt"/>
            </a:endParaRPr>
          </a:p>
        </p:txBody>
      </p:sp>
    </p:spTree>
    <p:extLst>
      <p:ext uri="{BB962C8B-B14F-4D97-AF65-F5344CB8AC3E}">
        <p14:creationId xmlns:p14="http://schemas.microsoft.com/office/powerpoint/2010/main" val="2918843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96975" y="1134197"/>
            <a:ext cx="4233862" cy="908050"/>
          </a:xfrm>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200025"/>
            <a:ext cx="11631613" cy="604838"/>
          </a:xfrm>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3162824890"/>
              </p:ext>
            </p:extLst>
          </p:nvPr>
        </p:nvGraphicFramePr>
        <p:xfrm>
          <a:off x="338667" y="1015333"/>
          <a:ext cx="11555989" cy="5760720"/>
        </p:xfrm>
        <a:graphic>
          <a:graphicData uri="http://schemas.openxmlformats.org/drawingml/2006/table">
            <a:tbl>
              <a:tblPr bandRow="1">
                <a:tableStyleId>{5C22544A-7EE6-4342-B048-85BDC9FD1C3A}</a:tableStyleId>
              </a:tblPr>
              <a:tblGrid>
                <a:gridCol w="2833418">
                  <a:extLst>
                    <a:ext uri="{9D8B030D-6E8A-4147-A177-3AD203B41FA5}">
                      <a16:colId xmlns:a16="http://schemas.microsoft.com/office/drawing/2014/main" val="35749580"/>
                    </a:ext>
                  </a:extLst>
                </a:gridCol>
                <a:gridCol w="3514275">
                  <a:extLst>
                    <a:ext uri="{9D8B030D-6E8A-4147-A177-3AD203B41FA5}">
                      <a16:colId xmlns:a16="http://schemas.microsoft.com/office/drawing/2014/main" val="342463594"/>
                    </a:ext>
                  </a:extLst>
                </a:gridCol>
                <a:gridCol w="2957309">
                  <a:extLst>
                    <a:ext uri="{9D8B030D-6E8A-4147-A177-3AD203B41FA5}">
                      <a16:colId xmlns:a16="http://schemas.microsoft.com/office/drawing/2014/main" val="524786007"/>
                    </a:ext>
                  </a:extLst>
                </a:gridCol>
                <a:gridCol w="2250987">
                  <a:extLst>
                    <a:ext uri="{9D8B030D-6E8A-4147-A177-3AD203B41FA5}">
                      <a16:colId xmlns:a16="http://schemas.microsoft.com/office/drawing/2014/main" val="1895982355"/>
                    </a:ext>
                  </a:extLst>
                </a:gridCol>
              </a:tblGrid>
              <a:tr h="329497">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a:solidFill>
                            <a:srgbClr val="007DC3"/>
                          </a:solidFill>
                          <a:latin typeface="+mn-lt"/>
                          <a:ea typeface="+mn-ea"/>
                          <a:cs typeface="Arial" panose="020B0604020202020204" pitchFamily="34" charset="0"/>
                        </a:rPr>
                        <a:t>Team Member Name</a:t>
                      </a:r>
                      <a:endParaRPr lang="en-US" sz="16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a:solidFill>
                            <a:srgbClr val="007DC3"/>
                          </a:solidFill>
                          <a:latin typeface="+mn-lt"/>
                          <a:ea typeface="+mn-ea"/>
                          <a:cs typeface="Arial" panose="020B0604020202020204" pitchFamily="34" charset="0"/>
                        </a:rPr>
                        <a:t>Mail Id</a:t>
                      </a:r>
                      <a:endParaRPr lang="en-US" sz="16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a:solidFill>
                            <a:srgbClr val="007DC3"/>
                          </a:solidFill>
                          <a:latin typeface="+mn-lt"/>
                          <a:ea typeface="+mn-ea"/>
                          <a:cs typeface="Arial" panose="020B0604020202020204" pitchFamily="34" charset="0"/>
                        </a:rPr>
                        <a:t>PU</a:t>
                      </a:r>
                      <a:endParaRPr lang="en-US" sz="16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359451">
                <a:tc rowSpan="5">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p>
                      <a:pPr marL="0" algn="l" defTabSz="914400" rtl="0" eaLnBrk="1" latinLnBrk="0" hangingPunct="1"/>
                      <a:r>
                        <a:rPr lang="en-US" sz="1200" i="1" kern="1200" dirty="0">
                          <a:solidFill>
                            <a:srgbClr val="007DC3"/>
                          </a:solidFill>
                          <a:latin typeface="+mn-lt"/>
                          <a:ea typeface="+mn-ea"/>
                          <a:cs typeface="Arial" panose="020B0604020202020204" pitchFamily="34" charset="0"/>
                        </a:rPr>
                        <a:t>INNOVATORS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Sanaul Haque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hlinkClick r:id="rId2"/>
                        </a:rPr>
                        <a:t>Sanaul.haque@Infosys.com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359451">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Pragya Vaghela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hlinkClick r:id="rId3"/>
                        </a:rPr>
                        <a:t>Pragya.Vaghela@Infosys.com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629040">
                <a:tc vMerge="1">
                  <a:txBody>
                    <a:bodyPr/>
                    <a:lstStyle/>
                    <a:p>
                      <a:endParaRPr lang="en-US"/>
                    </a:p>
                  </a:txBody>
                  <a:tcPr/>
                </a:tc>
                <a:tc>
                  <a:txBody>
                    <a:bodyPr/>
                    <a:lstStyle/>
                    <a:p>
                      <a:r>
                        <a:rPr lang="en-US"/>
                        <a:t>Syed Abdul Rahman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hlinkClick r:id="rId4"/>
                        </a:rPr>
                        <a:t>Syedabdulrahman.a@infosys.com</a:t>
                      </a:r>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a:t>IS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2411329"/>
                  </a:ext>
                </a:extLst>
              </a:tr>
              <a:tr h="359451">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Mahaboob Ibrahim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hlinkClick r:id="rId5"/>
                        </a:rPr>
                        <a:t>Mahaboob_G@Infosys.com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857186"/>
                  </a:ext>
                </a:extLst>
              </a:tr>
              <a:tr h="359451">
                <a:tc vMerge="1">
                  <a:txBody>
                    <a:bodyPr/>
                    <a:lstStyle/>
                    <a:p>
                      <a:endParaRPr lang="en-US"/>
                    </a:p>
                  </a:txBody>
                  <a:tcPr/>
                </a:tc>
                <a:tc>
                  <a:txBody>
                    <a:bodyPr/>
                    <a:lstStyle/>
                    <a:p>
                      <a:r>
                        <a:rPr lang="en-US"/>
                        <a:t>Nikhil Gupta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hlinkClick r:id="rId6"/>
                        </a:rPr>
                        <a:t>Nikhil.gupta44@Infosys.com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t>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3671531"/>
                  </a:ext>
                </a:extLst>
              </a:tr>
              <a:tr h="2531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r>
                        <a:rPr lang="en-IN" sz="1200" i="1" kern="1200" dirty="0">
                          <a:solidFill>
                            <a:srgbClr val="007DC3"/>
                          </a:solidFill>
                          <a:latin typeface="+mn-lt"/>
                          <a:ea typeface="+mn-ea"/>
                          <a:cs typeface="Arial" panose="020B0604020202020204" pitchFamily="34" charset="0"/>
                        </a:rPr>
                        <a:t>(</a:t>
                      </a:r>
                      <a:r>
                        <a:rPr lang="en-IN" sz="1200" i="1" kern="1200">
                          <a:solidFill>
                            <a:srgbClr val="007DC3"/>
                          </a:solidFill>
                          <a:latin typeface="+mn-lt"/>
                          <a:ea typeface="+mn-ea"/>
                          <a:cs typeface="Arial" panose="020B0604020202020204" pitchFamily="34" charset="0"/>
                        </a:rPr>
                        <a:t>Community cooperation)</a:t>
                      </a:r>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600" dirty="0"/>
                        <a:t>The team is proposing a Contactless Staple Food Vending machine which would provide people the basic essential commodities like Rice, Dal, Sugar ,etc. in a contactless manner. This is an idea where we are extending the Indian Government scheme of providing the peoples with the basic commodities mentioned where they do not need to come in direct contact with any other person or the machine. The peoples who have a smartphone will be able to use a mobile application to scan the QR code on the machine will be sent to the server and from the server we would be able to identify the allotted quantities to the specified individuals which can be vended out of the machine. This application will also have a donation feature for people who wants to donate these food items across the country, they could simply do so by using this application. This application will ensure the donation to reach the right people who are in need.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2235200"/>
          </a:xfrm>
          <a:prstGeom prst="rect">
            <a:avLst/>
          </a:prstGeom>
          <a:solidFill>
            <a:srgbClr val="62A0DB">
              <a:alpha val="83922"/>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ectangle 5"/>
          <p:cNvSpPr/>
          <p:nvPr/>
        </p:nvSpPr>
        <p:spPr>
          <a:xfrm>
            <a:off x="0" y="4521200"/>
            <a:ext cx="12192000" cy="2336800"/>
          </a:xfrm>
          <a:prstGeom prst="rect">
            <a:avLst/>
          </a:prstGeom>
          <a:solidFill>
            <a:srgbClr val="6599CB"/>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ectangle 6"/>
          <p:cNvSpPr/>
          <p:nvPr/>
        </p:nvSpPr>
        <p:spPr>
          <a:xfrm>
            <a:off x="1990003" y="2501037"/>
            <a:ext cx="8211993"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CONTACTLESS STAPLE FOOD </a:t>
            </a:r>
          </a:p>
          <a:p>
            <a:pPr algn="ctr"/>
            <a:r>
              <a:rPr lang="en-GB" sz="5400" dirty="0">
                <a:ln w="0"/>
                <a:solidFill>
                  <a:schemeClr val="accent1"/>
                </a:solidFill>
                <a:effectLst>
                  <a:outerShdw blurRad="38100" dist="25400" dir="5400000" algn="ctr" rotWithShape="0">
                    <a:srgbClr val="6E747A">
                      <a:alpha val="43000"/>
                    </a:srgbClr>
                  </a:outerShdw>
                </a:effectLst>
              </a:rPr>
              <a:t>VENDING MACHINE</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55689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idx="4294967295"/>
          </p:nvPr>
        </p:nvSpPr>
        <p:spPr>
          <a:xfrm>
            <a:off x="0" y="200025"/>
            <a:ext cx="11631613" cy="604838"/>
          </a:xfrm>
        </p:spPr>
        <p:txBody>
          <a:bodyPr/>
          <a:lstStyle/>
          <a:p>
            <a:r>
              <a:rPr lang="en-US" sz="2700" dirty="0">
                <a:latin typeface="+mn-lt"/>
                <a:sym typeface="Calibri"/>
              </a:rPr>
              <a:t>Use Case</a:t>
            </a:r>
          </a:p>
        </p:txBody>
      </p:sp>
      <p:sp>
        <p:nvSpPr>
          <p:cNvPr id="2" name="Text Placeholder 1"/>
          <p:cNvSpPr>
            <a:spLocks noGrp="1"/>
          </p:cNvSpPr>
          <p:nvPr>
            <p:ph type="body" sz="quarter" idx="4294967295"/>
          </p:nvPr>
        </p:nvSpPr>
        <p:spPr>
          <a:xfrm>
            <a:off x="0" y="979488"/>
            <a:ext cx="11229975" cy="4879975"/>
          </a:xfrm>
        </p:spPr>
        <p:txBody>
          <a:bodyPr>
            <a:normAutofit lnSpcReduction="10000"/>
          </a:bodyPr>
          <a:lstStyle/>
          <a:p>
            <a:pPr marL="866307" lvl="2" indent="-285750">
              <a:buFont typeface="Wingdings" panose="05000000000000000000" pitchFamily="2" charset="2"/>
              <a:buChar char="Ø"/>
            </a:pPr>
            <a:r>
              <a:rPr lang="en-US" sz="1800" dirty="0">
                <a:solidFill>
                  <a:srgbClr val="007DC3"/>
                </a:solidFill>
                <a:latin typeface="+mn-lt"/>
              </a:rPr>
              <a:t>CONTEXT : </a:t>
            </a:r>
            <a:r>
              <a:rPr lang="en-US" sz="1800" dirty="0">
                <a:solidFill>
                  <a:schemeClr val="tx1"/>
                </a:solidFill>
                <a:latin typeface="+mn-lt"/>
              </a:rPr>
              <a:t>The business problem that we are taking up is that in the current situation, when social distancing is a must and people are out of work and facing challenges related to procurement of essential commodities, the government has come up with variety of schemes to provide necessary food items to the needy people in the society. But currently there is no  way to  ensure that the benefits reach the people by avoiding direct contact and also migrant workers does not have facility to avail the government scheme in a different state. </a:t>
            </a:r>
          </a:p>
          <a:p>
            <a:pPr marL="866307" lvl="2" indent="-285750">
              <a:buFont typeface="Wingdings" panose="05000000000000000000" pitchFamily="2" charset="2"/>
              <a:buChar char="Ø"/>
            </a:pPr>
            <a:endParaRPr lang="en-US" sz="1800" dirty="0">
              <a:solidFill>
                <a:srgbClr val="007DC3"/>
              </a:solidFill>
              <a:latin typeface="+mn-lt"/>
            </a:endParaRPr>
          </a:p>
          <a:p>
            <a:pPr marL="866307" lvl="2" indent="-285750">
              <a:buFont typeface="Wingdings" panose="05000000000000000000" pitchFamily="2" charset="2"/>
              <a:buChar char="Ø"/>
            </a:pPr>
            <a:r>
              <a:rPr lang="en-US" sz="1800" dirty="0">
                <a:solidFill>
                  <a:srgbClr val="007DC3"/>
                </a:solidFill>
                <a:latin typeface="+mn-lt"/>
              </a:rPr>
              <a:t>BUSINESS RELEVANCE : </a:t>
            </a:r>
            <a:r>
              <a:rPr lang="en-US" sz="1800" dirty="0">
                <a:solidFill>
                  <a:schemeClr val="tx1"/>
                </a:solidFill>
                <a:latin typeface="+mn-lt"/>
              </a:rPr>
              <a:t>The problem stated above is a genuine one where we have seen many reports in the news where the people are actually not able to get the benefits even though the government has announced the scheme and is working on that. </a:t>
            </a:r>
          </a:p>
          <a:p>
            <a:pPr marL="580557" lvl="2" indent="0">
              <a:buNone/>
            </a:pPr>
            <a:endParaRPr lang="en-US" sz="1800" dirty="0">
              <a:solidFill>
                <a:srgbClr val="007DC3"/>
              </a:solidFill>
              <a:latin typeface="+mn-lt"/>
            </a:endParaRPr>
          </a:p>
          <a:p>
            <a:pPr marL="866307" lvl="2" indent="-285750">
              <a:buFont typeface="Wingdings" panose="05000000000000000000" pitchFamily="2" charset="2"/>
              <a:buChar char="Ø"/>
            </a:pPr>
            <a:r>
              <a:rPr lang="en-US" sz="1800" dirty="0">
                <a:solidFill>
                  <a:srgbClr val="007DC3"/>
                </a:solidFill>
                <a:latin typeface="+mn-lt"/>
              </a:rPr>
              <a:t>BUSINESS SOLUTION : </a:t>
            </a:r>
            <a:r>
              <a:rPr lang="en-US" sz="1800" dirty="0">
                <a:solidFill>
                  <a:schemeClr val="tx1"/>
                </a:solidFill>
                <a:latin typeface="+mn-lt"/>
              </a:rPr>
              <a:t>The solution we suggest includes a vending machine and a mobile application that would help us identify the individual and the benefits he is eligible for and then we can send an instruction to the vending machine to vend that much quantity of food grains. This way we can have a digital database to track the individuals who had benefitted directly and also we can remove the middle man benefitting by hoarding of grains and providing wrong measurements of food grains. </a:t>
            </a:r>
          </a:p>
          <a:p>
            <a:pPr marL="866307" lvl="2" indent="-285750">
              <a:buFont typeface="Wingdings" panose="05000000000000000000" pitchFamily="2" charset="2"/>
              <a:buChar char="Ø"/>
            </a:pPr>
            <a:endParaRPr lang="en-US" sz="1800" dirty="0">
              <a:solidFill>
                <a:srgbClr val="007DC3"/>
              </a:solidFill>
              <a:latin typeface="+mn-lt"/>
            </a:endParaRPr>
          </a:p>
          <a:p>
            <a:pPr marL="866307" lvl="2" indent="-285750">
              <a:buFont typeface="Wingdings" panose="05000000000000000000" pitchFamily="2" charset="2"/>
              <a:buChar char="Ø"/>
            </a:pPr>
            <a:endParaRPr lang="en-US" sz="1800" dirty="0">
              <a:solidFill>
                <a:srgbClr val="007DC3"/>
              </a:solidFill>
              <a:latin typeface="+mn-lt"/>
            </a:endParaRPr>
          </a:p>
          <a:p>
            <a:pPr marL="0" indent="0">
              <a:buNone/>
            </a:pPr>
            <a:endParaRPr lang="en-US" sz="1800" i="1" dirty="0">
              <a:solidFill>
                <a:schemeClr val="accent1"/>
              </a:solidFill>
              <a:latin typeface="+mn-lt"/>
            </a:endParaRPr>
          </a:p>
        </p:txBody>
      </p:sp>
    </p:spTree>
    <p:extLst>
      <p:ext uri="{BB962C8B-B14F-4D97-AF65-F5344CB8AC3E}">
        <p14:creationId xmlns:p14="http://schemas.microsoft.com/office/powerpoint/2010/main" val="590264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D7FCCE-1F38-4BE6-8C53-CDCA0BF50BFB}"/>
              </a:ext>
            </a:extLst>
          </p:cNvPr>
          <p:cNvSpPr>
            <a:spLocks noGrp="1"/>
          </p:cNvSpPr>
          <p:nvPr>
            <p:ph type="title" idx="4294967295"/>
          </p:nvPr>
        </p:nvSpPr>
        <p:spPr>
          <a:xfrm>
            <a:off x="0" y="200025"/>
            <a:ext cx="11631613" cy="604838"/>
          </a:xfrm>
        </p:spPr>
        <p:txBody>
          <a:bodyPr>
            <a:normAutofit fontScale="90000"/>
          </a:bodyPr>
          <a:lstStyle/>
          <a:p>
            <a:r>
              <a:rPr lang="en-IN" dirty="0"/>
              <a:t>Architecture Diagram</a:t>
            </a:r>
          </a:p>
        </p:txBody>
      </p:sp>
      <p:pic>
        <p:nvPicPr>
          <p:cNvPr id="2" name="Picture 1">
            <a:extLst>
              <a:ext uri="{FF2B5EF4-FFF2-40B4-BE49-F238E27FC236}">
                <a16:creationId xmlns:a16="http://schemas.microsoft.com/office/drawing/2014/main" id="{63EA7888-95C8-4E44-9B9A-C78574D1208A}"/>
              </a:ext>
            </a:extLst>
          </p:cNvPr>
          <p:cNvPicPr>
            <a:picLocks noChangeAspect="1"/>
          </p:cNvPicPr>
          <p:nvPr/>
        </p:nvPicPr>
        <p:blipFill>
          <a:blip r:embed="rId2"/>
          <a:stretch>
            <a:fillRect/>
          </a:stretch>
        </p:blipFill>
        <p:spPr>
          <a:xfrm>
            <a:off x="1007165" y="1400428"/>
            <a:ext cx="9501809" cy="4417276"/>
          </a:xfrm>
          <a:prstGeom prst="rect">
            <a:avLst/>
          </a:prstGeom>
        </p:spPr>
      </p:pic>
    </p:spTree>
    <p:extLst>
      <p:ext uri="{BB962C8B-B14F-4D97-AF65-F5344CB8AC3E}">
        <p14:creationId xmlns:p14="http://schemas.microsoft.com/office/powerpoint/2010/main" val="3125912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067" y="27386"/>
            <a:ext cx="6325647" cy="6644349"/>
          </a:xfrm>
          <a:prstGeom prst="rect">
            <a:avLst/>
          </a:prstGeom>
        </p:spPr>
      </p:pic>
      <p:sp>
        <p:nvSpPr>
          <p:cNvPr id="5" name="Title 4"/>
          <p:cNvSpPr txBox="1">
            <a:spLocks/>
          </p:cNvSpPr>
          <p:nvPr/>
        </p:nvSpPr>
        <p:spPr>
          <a:xfrm>
            <a:off x="0" y="-91147"/>
            <a:ext cx="4472819" cy="157279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GB" sz="3600" dirty="0">
                <a:latin typeface="+mn-lt"/>
                <a:cs typeface="Arial" panose="020B0604020202020204" pitchFamily="34" charset="0"/>
              </a:rPr>
              <a:t>How vending machine will work? </a:t>
            </a:r>
            <a:endParaRPr lang="en-US" sz="3600" dirty="0">
              <a:latin typeface="+mn-lt"/>
              <a:cs typeface="Arial" panose="020B0604020202020204" pitchFamily="34" charset="0"/>
            </a:endParaRPr>
          </a:p>
        </p:txBody>
      </p:sp>
      <p:sp>
        <p:nvSpPr>
          <p:cNvPr id="7" name="Right Arrow 6"/>
          <p:cNvSpPr/>
          <p:nvPr/>
        </p:nvSpPr>
        <p:spPr>
          <a:xfrm>
            <a:off x="2218268" y="795870"/>
            <a:ext cx="572012" cy="315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66498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65315" y="-237067"/>
            <a:ext cx="4472819" cy="19134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GB" sz="3600" dirty="0">
                <a:latin typeface="+mn-lt"/>
                <a:cs typeface="Arial" panose="020B0604020202020204" pitchFamily="34" charset="0"/>
              </a:rPr>
              <a:t>How someone will donate? </a:t>
            </a:r>
            <a:endParaRPr lang="en-US" sz="3600" dirty="0">
              <a:latin typeface="+mn-lt"/>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3" y="1502303"/>
            <a:ext cx="10464800" cy="5101697"/>
          </a:xfrm>
          <a:prstGeom prst="rect">
            <a:avLst/>
          </a:prstGeom>
        </p:spPr>
      </p:pic>
      <p:sp>
        <p:nvSpPr>
          <p:cNvPr id="3" name="Down Arrow 2"/>
          <p:cNvSpPr/>
          <p:nvPr/>
        </p:nvSpPr>
        <p:spPr>
          <a:xfrm>
            <a:off x="1828800" y="788409"/>
            <a:ext cx="321733" cy="363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350329" y="1151469"/>
            <a:ext cx="3408218" cy="1477328"/>
          </a:xfrm>
          <a:prstGeom prst="rect">
            <a:avLst/>
          </a:prstGeom>
          <a:noFill/>
        </p:spPr>
        <p:txBody>
          <a:bodyPr wrap="square" rtlCol="0">
            <a:spAutoFit/>
          </a:bodyPr>
          <a:lstStyle/>
          <a:p>
            <a:r>
              <a:rPr lang="en-IN" dirty="0" smtClean="0"/>
              <a:t>App would show needy contact details and also nearby details based on data. So that people can add up credit to their accounts.</a:t>
            </a:r>
            <a:endParaRPr lang="en-US" dirty="0"/>
          </a:p>
        </p:txBody>
      </p:sp>
    </p:spTree>
    <p:extLst>
      <p:ext uri="{BB962C8B-B14F-4D97-AF65-F5344CB8AC3E}">
        <p14:creationId xmlns:p14="http://schemas.microsoft.com/office/powerpoint/2010/main" val="1951879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65315" y="-254000"/>
            <a:ext cx="7029752" cy="19304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GB" sz="3600" dirty="0">
                <a:latin typeface="+mn-lt"/>
                <a:cs typeface="Arial" panose="020B0604020202020204" pitchFamily="34" charset="0"/>
              </a:rPr>
              <a:t>How caretaker will know about food is getting end in machine? </a:t>
            </a:r>
            <a:endParaRPr lang="en-US" sz="3600" dirty="0">
              <a:latin typeface="+mn-lt"/>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7" y="1456267"/>
            <a:ext cx="9882716" cy="5147733"/>
          </a:xfrm>
          <a:prstGeom prst="rect">
            <a:avLst/>
          </a:prstGeom>
        </p:spPr>
      </p:pic>
      <p:sp>
        <p:nvSpPr>
          <p:cNvPr id="6" name="Down Arrow 5"/>
          <p:cNvSpPr/>
          <p:nvPr/>
        </p:nvSpPr>
        <p:spPr>
          <a:xfrm>
            <a:off x="5147733" y="728142"/>
            <a:ext cx="220134" cy="355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6588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0025"/>
            <a:ext cx="11631613" cy="604838"/>
          </a:xfrm>
        </p:spPr>
        <p:txBody>
          <a:bodyPr>
            <a:normAutofit fontScale="90000"/>
          </a:bodyPr>
          <a:lstStyle/>
          <a:p>
            <a:r>
              <a:rPr lang="en-GB" dirty="0"/>
              <a:t>Deployment</a:t>
            </a:r>
            <a:endParaRPr lang="en-US" dirty="0"/>
          </a:p>
        </p:txBody>
      </p:sp>
      <p:sp>
        <p:nvSpPr>
          <p:cNvPr id="3" name="Text Placeholder 2"/>
          <p:cNvSpPr>
            <a:spLocks noGrp="1"/>
          </p:cNvSpPr>
          <p:nvPr>
            <p:ph type="body" sz="quarter" idx="4294967295"/>
          </p:nvPr>
        </p:nvSpPr>
        <p:spPr>
          <a:xfrm>
            <a:off x="0" y="979488"/>
            <a:ext cx="11229975" cy="1712912"/>
          </a:xfrm>
        </p:spPr>
        <p:txBody>
          <a:bodyPr>
            <a:normAutofit/>
          </a:bodyPr>
          <a:lstStyle/>
          <a:p>
            <a:r>
              <a:rPr lang="en-GB" sz="1800" dirty="0">
                <a:latin typeface="+mn-lt"/>
              </a:rPr>
              <a:t>Machine can be deployed anywhere, where people can use it effectively and efficiently for example near a railway station or empathy centre.</a:t>
            </a:r>
          </a:p>
          <a:p>
            <a:r>
              <a:rPr lang="en-GB" sz="1800" dirty="0">
                <a:latin typeface="+mn-lt"/>
              </a:rPr>
              <a:t>Code will be deployed in IBM cloud.</a:t>
            </a:r>
            <a:endParaRPr lang="en-US" sz="1800" dirty="0">
              <a:latin typeface="+mn-lt"/>
            </a:endParaRPr>
          </a:p>
        </p:txBody>
      </p:sp>
      <p:sp>
        <p:nvSpPr>
          <p:cNvPr id="4" name="Title 1"/>
          <p:cNvSpPr txBox="1">
            <a:spLocks/>
          </p:cNvSpPr>
          <p:nvPr/>
        </p:nvSpPr>
        <p:spPr>
          <a:xfrm>
            <a:off x="280860" y="2841945"/>
            <a:ext cx="11630733" cy="60398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667" b="0" kern="1200">
                <a:solidFill>
                  <a:schemeClr val="tx1"/>
                </a:solidFill>
                <a:latin typeface="+mj-lt"/>
                <a:ea typeface="+mj-ea"/>
                <a:cs typeface="+mj-cs"/>
              </a:defRPr>
            </a:lvl1pPr>
          </a:lstStyle>
          <a:p>
            <a:r>
              <a:rPr lang="en-GB"/>
              <a:t>How did we arrive this solution?</a:t>
            </a:r>
            <a:endParaRPr lang="en-US" dirty="0"/>
          </a:p>
        </p:txBody>
      </p:sp>
      <p:sp>
        <p:nvSpPr>
          <p:cNvPr id="5" name="Text Placeholder 2"/>
          <p:cNvSpPr txBox="1">
            <a:spLocks/>
          </p:cNvSpPr>
          <p:nvPr/>
        </p:nvSpPr>
        <p:spPr>
          <a:xfrm>
            <a:off x="263925" y="3468492"/>
            <a:ext cx="11229263" cy="1492981"/>
          </a:xfrm>
          <a:prstGeom prst="rect">
            <a:avLst/>
          </a:prstGeom>
        </p:spPr>
        <p:txBody>
          <a:bodyPr vert="horz" lIns="91440" tIns="45720" rIns="91440" bIns="45720" rtlCol="0">
            <a:normAutofit/>
          </a:bodyPr>
          <a:lstStyle>
            <a:lvl1pPr marL="150280" indent="-150280" algn="l" defTabSz="914400" rtl="0" eaLnBrk="1" latinLnBrk="0" hangingPunct="1">
              <a:lnSpc>
                <a:spcPct val="90000"/>
              </a:lnSpc>
              <a:spcBef>
                <a:spcPts val="1000"/>
              </a:spcBef>
              <a:buFont typeface="Arial" panose="020B0604020202020204" pitchFamily="34" charset="0"/>
              <a:buChar char="•"/>
              <a:defRPr sz="1867" kern="1200">
                <a:solidFill>
                  <a:schemeClr val="tx2">
                    <a:lumMod val="50000"/>
                  </a:schemeClr>
                </a:solidFill>
                <a:latin typeface="Arial" panose="020B0604020202020204" pitchFamily="34" charset="0"/>
                <a:ea typeface="+mn-ea"/>
                <a:cs typeface="Arial" panose="020B0604020202020204" pitchFamily="34" charset="0"/>
              </a:defRPr>
            </a:lvl1pPr>
            <a:lvl2pPr marL="533387" indent="-232828" algn="l" defTabSz="914400" rtl="0" eaLnBrk="1" latinLnBrk="0" hangingPunct="1">
              <a:lnSpc>
                <a:spcPct val="90000"/>
              </a:lnSpc>
              <a:spcBef>
                <a:spcPts val="500"/>
              </a:spcBef>
              <a:buFont typeface="Arial" panose="020B0604020202020204" pitchFamily="34" charset="0"/>
              <a:buChar char="•"/>
              <a:defRPr sz="1600" kern="1200">
                <a:solidFill>
                  <a:schemeClr val="tx2">
                    <a:lumMod val="50000"/>
                  </a:schemeClr>
                </a:solidFill>
                <a:latin typeface="Arial" panose="020B0604020202020204" pitchFamily="34" charset="0"/>
                <a:ea typeface="+mn-ea"/>
                <a:cs typeface="Arial" panose="020B0604020202020204" pitchFamily="34" charset="0"/>
              </a:defRPr>
            </a:lvl2pPr>
            <a:lvl3pPr marL="986342" indent="-220128" algn="l" defTabSz="914400" rtl="0" eaLnBrk="1" latinLnBrk="0" hangingPunct="1">
              <a:lnSpc>
                <a:spcPct val="90000"/>
              </a:lnSpc>
              <a:spcBef>
                <a:spcPts val="500"/>
              </a:spcBef>
              <a:buFont typeface="Arial" panose="020B0604020202020204" pitchFamily="34" charset="0"/>
              <a:buChar char="•"/>
              <a:defRPr sz="1467" kern="1200">
                <a:solidFill>
                  <a:schemeClr val="tx2">
                    <a:lumMod val="50000"/>
                  </a:schemeClr>
                </a:solidFill>
                <a:latin typeface="Arial" panose="020B0604020202020204" pitchFamily="34" charset="0"/>
                <a:ea typeface="+mn-ea"/>
                <a:cs typeface="Arial" panose="020B0604020202020204" pitchFamily="34" charset="0"/>
              </a:defRPr>
            </a:lvl3pPr>
            <a:lvl4pPr marL="1451997" indent="-315376" algn="l" defTabSz="914400" rtl="0" eaLnBrk="1" latinLnBrk="0" hangingPunct="1">
              <a:lnSpc>
                <a:spcPct val="90000"/>
              </a:lnSpc>
              <a:spcBef>
                <a:spcPts val="500"/>
              </a:spcBef>
              <a:buFont typeface="Arial" panose="020B0604020202020204" pitchFamily="34" charset="0"/>
              <a:buChar char="•"/>
              <a:defRPr sz="1600" kern="1200">
                <a:solidFill>
                  <a:schemeClr val="tx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latin typeface="+mn-lt"/>
              </a:rPr>
              <a:t>We are constantly listening in the news that people are facing difficulty in arranging food for them, especially in India where people are walking miles to reach their hometown. So we identified this and  IBM also have given us a chance to explore our skills and find a solution for this problem. </a:t>
            </a:r>
          </a:p>
          <a:p>
            <a:r>
              <a:rPr lang="en-GB" sz="1800" dirty="0">
                <a:latin typeface="+mn-lt"/>
              </a:rPr>
              <a:t>We just thought of making something to solve this issue and we started adding people, debating, brain storming then we came up with this solution. </a:t>
            </a:r>
            <a:endParaRPr lang="en-US" sz="1800" dirty="0">
              <a:latin typeface="+mn-lt"/>
            </a:endParaRPr>
          </a:p>
        </p:txBody>
      </p:sp>
    </p:spTree>
    <p:extLst>
      <p:ext uri="{BB962C8B-B14F-4D97-AF65-F5344CB8AC3E}">
        <p14:creationId xmlns:p14="http://schemas.microsoft.com/office/powerpoint/2010/main" val="1582329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F5433FD9677674A86E1B9121C25F6A2" ma:contentTypeVersion="10" ma:contentTypeDescription="Create a new document." ma:contentTypeScope="" ma:versionID="a0a5cb63113438ee265736cee6044749">
  <xsd:schema xmlns:xsd="http://www.w3.org/2001/XMLSchema" xmlns:xs="http://www.w3.org/2001/XMLSchema" xmlns:p="http://schemas.microsoft.com/office/2006/metadata/properties" xmlns:ns3="4c07b304-0ebf-4890-a7cf-330a13c43ff4" targetNamespace="http://schemas.microsoft.com/office/2006/metadata/properties" ma:root="true" ma:fieldsID="01dde2acce85659b9ef07d53ad627044" ns3:_="">
    <xsd:import namespace="4c07b304-0ebf-4890-a7cf-330a13c43ff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7b304-0ebf-4890-a7cf-330a13c43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082C6A-516B-4179-9E25-58394BAED690}">
  <ds:schemaRefs>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purl.org/dc/elements/1.1/"/>
    <ds:schemaRef ds:uri="4c07b304-0ebf-4890-a7cf-330a13c43ff4"/>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1C7CA438-D884-477A-A520-D654661157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7b304-0ebf-4890-a7cf-330a13c43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9D4BB4-1399-42C5-986A-0B9B45CAB3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583</TotalTime>
  <Words>659</Words>
  <Application>Microsoft Office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Trebuchet MS</vt:lpstr>
      <vt:lpstr>Wingdings</vt:lpstr>
      <vt:lpstr>Wingdings 3</vt:lpstr>
      <vt:lpstr>Facet</vt:lpstr>
      <vt:lpstr>PowerPoint Presentation</vt:lpstr>
      <vt:lpstr>Team and Use Case</vt:lpstr>
      <vt:lpstr>PowerPoint Presentation</vt:lpstr>
      <vt:lpstr>Use Case</vt:lpstr>
      <vt:lpstr>Architecture Diagram</vt:lpstr>
      <vt:lpstr>PowerPoint Presentation</vt:lpstr>
      <vt:lpstr>PowerPoint Presentation</vt:lpstr>
      <vt:lpstr>PowerPoint Presentation</vt:lpstr>
      <vt:lpstr>Deployment</vt:lpstr>
      <vt:lpstr>Technology Stack</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Sanaul Haque</cp:lastModifiedBy>
  <cp:revision>24</cp:revision>
  <dcterms:created xsi:type="dcterms:W3CDTF">2018-07-31T07:02:55Z</dcterms:created>
  <dcterms:modified xsi:type="dcterms:W3CDTF">2020-04-27T14:32:06Z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0x010100DF5433FD9677674A86E1B9121C25F6A2</vt:lpwstr>
  </property>
</Properties>
</file>