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63" r:id="rId2"/>
    <p:sldId id="256" r:id="rId3"/>
    <p:sldId id="257" r:id="rId4"/>
    <p:sldId id="262" r:id="rId5"/>
    <p:sldId id="258" r:id="rId6"/>
    <p:sldId id="259" r:id="rId7"/>
    <p:sldId id="260" r:id="rId8"/>
    <p:sldId id="26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4" d="100"/>
          <a:sy n="164" d="100"/>
        </p:scale>
        <p:origin x="-112" y="-3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17012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Objects, Inheritance, and UML</a:t>
            </a:r>
            <a:endParaRPr lang="en-US" dirty="0"/>
          </a:p>
        </p:txBody>
      </p:sp>
      <p:sp>
        <p:nvSpPr>
          <p:cNvPr id="3" name="Subtitle 2"/>
          <p:cNvSpPr>
            <a:spLocks noGrp="1"/>
          </p:cNvSpPr>
          <p:nvPr>
            <p:ph type="subTitle" idx="1"/>
          </p:nvPr>
        </p:nvSpPr>
        <p:spPr/>
        <p:txBody>
          <a:bodyPr/>
          <a:lstStyle/>
          <a:p>
            <a:r>
              <a:rPr lang="en-US" dirty="0" smtClean="0"/>
              <a:t>A brief Journey of information</a:t>
            </a:r>
            <a:endParaRPr lang="en-US" dirty="0"/>
          </a:p>
        </p:txBody>
      </p:sp>
    </p:spTree>
    <p:extLst>
      <p:ext uri="{BB962C8B-B14F-4D97-AF65-F5344CB8AC3E}">
        <p14:creationId xmlns:p14="http://schemas.microsoft.com/office/powerpoint/2010/main" val="353736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is a Class?</a:t>
            </a:r>
            <a:endParaRPr/>
          </a:p>
        </p:txBody>
      </p:sp>
      <p:sp>
        <p:nvSpPr>
          <p:cNvPr id="55" name="Shape 55"/>
          <p:cNvSpPr txBox="1">
            <a:spLocks noGrp="1"/>
          </p:cNvSpPr>
          <p:nvPr>
            <p:ph type="body" idx="1"/>
          </p:nvPr>
        </p:nvSpPr>
        <p:spPr>
          <a:xfrm>
            <a:off x="311700" y="966575"/>
            <a:ext cx="8520600" cy="7413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400">
                <a:solidFill>
                  <a:srgbClr val="222222"/>
                </a:solidFill>
                <a:highlight>
                  <a:srgbClr val="FFFFFF"/>
                </a:highlight>
                <a:latin typeface="Georgia"/>
                <a:ea typeface="Georgia"/>
                <a:cs typeface="Georgia"/>
                <a:sym typeface="Georgia"/>
              </a:rPr>
              <a:t>class: A class is a  bleuprint for creating different objects which defines it's properties and behaviors .It can contain fields and methods to describe the behavior  of an object .</a:t>
            </a:r>
            <a:endParaRPr sz="1400">
              <a:latin typeface="Georgia"/>
              <a:ea typeface="Georgia"/>
              <a:cs typeface="Georgia"/>
              <a:sym typeface="Georgia"/>
            </a:endParaRPr>
          </a:p>
        </p:txBody>
      </p:sp>
      <p:sp>
        <p:nvSpPr>
          <p:cNvPr id="56" name="Shape 56"/>
          <p:cNvSpPr txBox="1"/>
          <p:nvPr/>
        </p:nvSpPr>
        <p:spPr>
          <a:xfrm>
            <a:off x="311700" y="1715525"/>
            <a:ext cx="66924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800"/>
              <a:t>What is an object?</a:t>
            </a:r>
            <a:endParaRPr sz="2800"/>
          </a:p>
        </p:txBody>
      </p:sp>
      <p:sp>
        <p:nvSpPr>
          <p:cNvPr id="57" name="Shape 57"/>
          <p:cNvSpPr txBox="1"/>
          <p:nvPr/>
        </p:nvSpPr>
        <p:spPr>
          <a:xfrm>
            <a:off x="371800" y="2370225"/>
            <a:ext cx="6692400" cy="1254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222222"/>
                </a:solidFill>
                <a:highlight>
                  <a:srgbClr val="FFFFFF"/>
                </a:highlight>
                <a:latin typeface="Georgia"/>
                <a:ea typeface="Georgia"/>
                <a:cs typeface="Georgia"/>
                <a:sym typeface="Georgia"/>
              </a:rPr>
              <a:t>Object :Object refers to a particular instance of class where the object can be a combination of variables, function and data structures. An object has the same relationship to a class that a variable has  to a data type . An object is said to be an instance of class , in the same way 'ME' and 'YOU' are the instance of class 'HUMAN'.</a:t>
            </a:r>
            <a:endParaRPr>
              <a:latin typeface="Georgia"/>
              <a:ea typeface="Georgia"/>
              <a:cs typeface="Georgia"/>
              <a:sym typeface="Georgia"/>
            </a:endParaRPr>
          </a:p>
        </p:txBody>
      </p:sp>
      <p:sp>
        <p:nvSpPr>
          <p:cNvPr id="58" name="Shape 58"/>
          <p:cNvSpPr txBox="1"/>
          <p:nvPr/>
        </p:nvSpPr>
        <p:spPr>
          <a:xfrm>
            <a:off x="371800" y="3532175"/>
            <a:ext cx="6692400" cy="511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800"/>
              <a:t>What is inheritance?</a:t>
            </a:r>
            <a:endParaRPr sz="2800"/>
          </a:p>
        </p:txBody>
      </p:sp>
      <p:sp>
        <p:nvSpPr>
          <p:cNvPr id="59" name="Shape 59"/>
          <p:cNvSpPr txBox="1"/>
          <p:nvPr/>
        </p:nvSpPr>
        <p:spPr>
          <a:xfrm>
            <a:off x="429900" y="3990025"/>
            <a:ext cx="6692400" cy="94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222222"/>
                </a:solidFill>
                <a:highlight>
                  <a:srgbClr val="FFFFFF"/>
                </a:highlight>
                <a:latin typeface="Georgia"/>
                <a:ea typeface="Georgia"/>
                <a:cs typeface="Georgia"/>
                <a:sym typeface="Georgia"/>
              </a:rPr>
              <a:t>Inheritance: Inheritance  allows you to define a very general class and then later define more specialized classes that add some new details to the existing general class definition. This saves work, because the more specialized class inherits all the properties of the general class and you, the programmer, need only program the new features.</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3"/>
        <p:cNvGrpSpPr/>
        <p:nvPr/>
      </p:nvGrpSpPr>
      <p:grpSpPr>
        <a:xfrm>
          <a:off x="0" y="0"/>
          <a:ext cx="0" cy="0"/>
          <a:chOff x="0" y="0"/>
          <a:chExt cx="0" cy="0"/>
        </a:xfrm>
      </p:grpSpPr>
      <p:sp>
        <p:nvSpPr>
          <p:cNvPr id="64" name="Shape 64"/>
          <p:cNvSpPr txBox="1"/>
          <p:nvPr/>
        </p:nvSpPr>
        <p:spPr>
          <a:xfrm>
            <a:off x="4438400" y="44700"/>
            <a:ext cx="3000000" cy="5054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sz="950">
              <a:solidFill>
                <a:srgbClr val="222222"/>
              </a:solidFill>
            </a:endParaRPr>
          </a:p>
          <a:p>
            <a:pPr marL="0" lvl="0" indent="0" rtl="0">
              <a:spcBef>
                <a:spcPts val="0"/>
              </a:spcBef>
              <a:spcAft>
                <a:spcPts val="0"/>
              </a:spcAft>
              <a:buNone/>
            </a:pPr>
            <a:r>
              <a:rPr lang="en" sz="1000">
                <a:solidFill>
                  <a:srgbClr val="222222"/>
                </a:solidFill>
              </a:rPr>
              <a:t>public class Student extends Person</a:t>
            </a:r>
            <a:endParaRPr sz="1000">
              <a:solidFill>
                <a:srgbClr val="222222"/>
              </a:solidFill>
            </a:endParaRPr>
          </a:p>
          <a:p>
            <a:pPr marL="0" lvl="0" indent="0" rtl="0">
              <a:spcBef>
                <a:spcPts val="0"/>
              </a:spcBef>
              <a:spcAft>
                <a:spcPts val="0"/>
              </a:spcAft>
              <a:buNone/>
            </a:pPr>
            <a:r>
              <a:rPr lang="en" sz="1000">
                <a:solidFill>
                  <a:srgbClr val="222222"/>
                </a:solidFill>
              </a:rPr>
              <a:t>{</a:t>
            </a:r>
            <a:endParaRPr sz="1000">
              <a:solidFill>
                <a:srgbClr val="222222"/>
              </a:solidFill>
            </a:endParaRPr>
          </a:p>
          <a:p>
            <a:pPr marL="0" lvl="0" indent="0" rtl="0">
              <a:spcBef>
                <a:spcPts val="0"/>
              </a:spcBef>
              <a:spcAft>
                <a:spcPts val="0"/>
              </a:spcAft>
              <a:buNone/>
            </a:pPr>
            <a:r>
              <a:rPr lang="en" sz="1000">
                <a:solidFill>
                  <a:srgbClr val="222222"/>
                </a:solidFill>
              </a:rPr>
              <a:t>​</a:t>
            </a:r>
            <a:endParaRPr sz="1000">
              <a:solidFill>
                <a:srgbClr val="222222"/>
              </a:solidFill>
            </a:endParaRPr>
          </a:p>
          <a:p>
            <a:pPr marL="0" lvl="0" indent="0" rtl="0">
              <a:spcBef>
                <a:spcPts val="0"/>
              </a:spcBef>
              <a:spcAft>
                <a:spcPts val="0"/>
              </a:spcAft>
              <a:buNone/>
            </a:pPr>
            <a:r>
              <a:rPr lang="en" sz="1000">
                <a:solidFill>
                  <a:srgbClr val="222222"/>
                </a:solidFill>
              </a:rPr>
              <a:t>private int studentNumber;</a:t>
            </a:r>
            <a:endParaRPr sz="1000">
              <a:solidFill>
                <a:srgbClr val="222222"/>
              </a:solidFill>
            </a:endParaRPr>
          </a:p>
          <a:p>
            <a:pPr marL="0" lvl="0" indent="0" rtl="0">
              <a:spcBef>
                <a:spcPts val="0"/>
              </a:spcBef>
              <a:spcAft>
                <a:spcPts val="0"/>
              </a:spcAft>
              <a:buNone/>
            </a:pPr>
            <a:r>
              <a:rPr lang="en" sz="1000">
                <a:solidFill>
                  <a:srgbClr val="222222"/>
                </a:solidFill>
              </a:rPr>
              <a:t>public Student()</a:t>
            </a:r>
            <a:endParaRPr sz="1000">
              <a:solidFill>
                <a:srgbClr val="222222"/>
              </a:solidFill>
            </a:endParaRPr>
          </a:p>
          <a:p>
            <a:pPr marL="0" lvl="0" indent="0" rtl="0">
              <a:spcBef>
                <a:spcPts val="0"/>
              </a:spcBef>
              <a:spcAft>
                <a:spcPts val="0"/>
              </a:spcAft>
              <a:buNone/>
            </a:pPr>
            <a:r>
              <a:rPr lang="en" sz="1000">
                <a:solidFill>
                  <a:srgbClr val="222222"/>
                </a:solidFill>
              </a:rPr>
              <a:t>    {</a:t>
            </a:r>
            <a:endParaRPr sz="1000">
              <a:solidFill>
                <a:srgbClr val="222222"/>
              </a:solidFill>
            </a:endParaRPr>
          </a:p>
          <a:p>
            <a:pPr marL="457200" lvl="0" indent="0" rtl="0">
              <a:spcBef>
                <a:spcPts val="0"/>
              </a:spcBef>
              <a:spcAft>
                <a:spcPts val="0"/>
              </a:spcAft>
              <a:buNone/>
            </a:pPr>
            <a:r>
              <a:rPr lang="en" sz="1000">
                <a:solidFill>
                  <a:srgbClr val="222222"/>
                </a:solidFill>
              </a:rPr>
              <a:t>super();</a:t>
            </a:r>
            <a:endParaRPr sz="1000">
              <a:solidFill>
                <a:srgbClr val="222222"/>
              </a:solidFill>
            </a:endParaRPr>
          </a:p>
          <a:p>
            <a:pPr marL="0" lvl="0" indent="0" rtl="0">
              <a:spcBef>
                <a:spcPts val="0"/>
              </a:spcBef>
              <a:spcAft>
                <a:spcPts val="0"/>
              </a:spcAft>
              <a:buNone/>
            </a:pPr>
            <a:r>
              <a:rPr lang="en" sz="1000">
                <a:solidFill>
                  <a:srgbClr val="222222"/>
                </a:solidFill>
              </a:rPr>
              <a:t> 	studentNumber = 0;</a:t>
            </a:r>
            <a:endParaRPr sz="1000">
              <a:solidFill>
                <a:srgbClr val="222222"/>
              </a:solidFill>
            </a:endParaRPr>
          </a:p>
          <a:p>
            <a:pPr marL="0" lvl="0" indent="0" rtl="0">
              <a:spcBef>
                <a:spcPts val="0"/>
              </a:spcBef>
              <a:spcAft>
                <a:spcPts val="0"/>
              </a:spcAft>
              <a:buNone/>
            </a:pPr>
            <a:r>
              <a:rPr lang="en" sz="1000">
                <a:solidFill>
                  <a:srgbClr val="222222"/>
                </a:solidFill>
              </a:rPr>
              <a:t>    }</a:t>
            </a:r>
            <a:endParaRPr sz="1000">
              <a:solidFill>
                <a:srgbClr val="222222"/>
              </a:solidFill>
            </a:endParaRPr>
          </a:p>
          <a:p>
            <a:pPr marL="0" lvl="0" indent="0">
              <a:spcBef>
                <a:spcPts val="0"/>
              </a:spcBef>
              <a:spcAft>
                <a:spcPts val="0"/>
              </a:spcAft>
              <a:buNone/>
            </a:pPr>
            <a:r>
              <a:rPr lang="en" sz="1000">
                <a:solidFill>
                  <a:srgbClr val="222222"/>
                </a:solidFill>
              </a:rPr>
              <a:t>}</a:t>
            </a:r>
            <a:endParaRPr sz="1000">
              <a:solidFill>
                <a:srgbClr val="222222"/>
              </a:solidFill>
            </a:endParaRPr>
          </a:p>
          <a:p>
            <a:pPr marL="0" lvl="0" indent="0" rtl="0">
              <a:spcBef>
                <a:spcPts val="0"/>
              </a:spcBef>
              <a:spcAft>
                <a:spcPts val="0"/>
              </a:spcAft>
              <a:buNone/>
            </a:pPr>
            <a:r>
              <a:rPr lang="en" sz="1000">
                <a:solidFill>
                  <a:srgbClr val="222222"/>
                </a:solidFill>
              </a:rPr>
              <a:t>public void reset(String newName, int newStudentNumber)</a:t>
            </a:r>
            <a:endParaRPr sz="1000">
              <a:solidFill>
                <a:srgbClr val="222222"/>
              </a:solidFill>
            </a:endParaRPr>
          </a:p>
          <a:p>
            <a:pPr marL="0" lvl="0" indent="0" rtl="0">
              <a:spcBef>
                <a:spcPts val="0"/>
              </a:spcBef>
              <a:spcAft>
                <a:spcPts val="0"/>
              </a:spcAft>
              <a:buNone/>
            </a:pPr>
            <a:r>
              <a:rPr lang="en" sz="1000">
                <a:solidFill>
                  <a:srgbClr val="222222"/>
                </a:solidFill>
              </a:rPr>
              <a:t>	{</a:t>
            </a:r>
            <a:endParaRPr sz="1000">
              <a:solidFill>
                <a:srgbClr val="222222"/>
              </a:solidFill>
            </a:endParaRPr>
          </a:p>
          <a:p>
            <a:pPr marL="0" lvl="0" indent="0" rtl="0">
              <a:spcBef>
                <a:spcPts val="0"/>
              </a:spcBef>
              <a:spcAft>
                <a:spcPts val="0"/>
              </a:spcAft>
              <a:buNone/>
            </a:pPr>
            <a:r>
              <a:rPr lang="en" sz="1000">
                <a:solidFill>
                  <a:srgbClr val="222222"/>
                </a:solidFill>
              </a:rPr>
              <a:t>  	setName(newName);</a:t>
            </a:r>
            <a:endParaRPr sz="1000">
              <a:solidFill>
                <a:srgbClr val="222222"/>
              </a:solidFill>
            </a:endParaRPr>
          </a:p>
          <a:p>
            <a:pPr marL="0" lvl="0" indent="0" rtl="0">
              <a:spcBef>
                <a:spcPts val="0"/>
              </a:spcBef>
              <a:spcAft>
                <a:spcPts val="0"/>
              </a:spcAft>
              <a:buNone/>
            </a:pPr>
            <a:r>
              <a:rPr lang="en" sz="1000">
                <a:solidFill>
                  <a:srgbClr val="222222"/>
                </a:solidFill>
              </a:rPr>
              <a:t>    	studentNumber = newStudentNumber;</a:t>
            </a:r>
            <a:endParaRPr sz="1000">
              <a:solidFill>
                <a:srgbClr val="222222"/>
              </a:solidFill>
            </a:endParaRPr>
          </a:p>
          <a:p>
            <a:pPr marL="0" lvl="0" indent="0" rtl="0">
              <a:spcBef>
                <a:spcPts val="0"/>
              </a:spcBef>
              <a:spcAft>
                <a:spcPts val="0"/>
              </a:spcAft>
              <a:buNone/>
            </a:pPr>
            <a:r>
              <a:rPr lang="en" sz="1000">
                <a:solidFill>
                  <a:srgbClr val="222222"/>
                </a:solidFill>
              </a:rPr>
              <a:t>	}</a:t>
            </a:r>
            <a:endParaRPr sz="1000">
              <a:solidFill>
                <a:srgbClr val="222222"/>
              </a:solidFill>
            </a:endParaRPr>
          </a:p>
          <a:p>
            <a:pPr marL="0" lvl="0" indent="0" rtl="0">
              <a:spcBef>
                <a:spcPts val="0"/>
              </a:spcBef>
              <a:spcAft>
                <a:spcPts val="0"/>
              </a:spcAft>
              <a:buNone/>
            </a:pPr>
            <a:r>
              <a:rPr lang="en" sz="1000">
                <a:solidFill>
                  <a:srgbClr val="222222"/>
                </a:solidFill>
              </a:rPr>
              <a:t>	public int getStudentNumber()</a:t>
            </a:r>
            <a:endParaRPr sz="1000">
              <a:solidFill>
                <a:srgbClr val="222222"/>
              </a:solidFill>
            </a:endParaRPr>
          </a:p>
          <a:p>
            <a:pPr marL="0" lvl="0" indent="0" rtl="0">
              <a:spcBef>
                <a:spcPts val="0"/>
              </a:spcBef>
              <a:spcAft>
                <a:spcPts val="0"/>
              </a:spcAft>
              <a:buNone/>
            </a:pPr>
            <a:r>
              <a:rPr lang="en" sz="1000">
                <a:solidFill>
                  <a:srgbClr val="222222"/>
                </a:solidFill>
              </a:rPr>
              <a:t>	{</a:t>
            </a:r>
            <a:endParaRPr sz="1000">
              <a:solidFill>
                <a:srgbClr val="222222"/>
              </a:solidFill>
            </a:endParaRPr>
          </a:p>
          <a:p>
            <a:pPr marL="0" lvl="0" indent="0" rtl="0">
              <a:spcBef>
                <a:spcPts val="0"/>
              </a:spcBef>
              <a:spcAft>
                <a:spcPts val="0"/>
              </a:spcAft>
              <a:buNone/>
            </a:pPr>
            <a:r>
              <a:rPr lang="en" sz="1000">
                <a:solidFill>
                  <a:srgbClr val="222222"/>
                </a:solidFill>
              </a:rPr>
              <a:t>    	return studentNumber;</a:t>
            </a:r>
            <a:endParaRPr sz="1000">
              <a:solidFill>
                <a:srgbClr val="222222"/>
              </a:solidFill>
            </a:endParaRPr>
          </a:p>
          <a:p>
            <a:pPr marL="0" lvl="0" indent="0" rtl="0">
              <a:spcBef>
                <a:spcPts val="0"/>
              </a:spcBef>
              <a:spcAft>
                <a:spcPts val="0"/>
              </a:spcAft>
              <a:buNone/>
            </a:pPr>
            <a:r>
              <a:rPr lang="en" sz="1000">
                <a:solidFill>
                  <a:srgbClr val="222222"/>
                </a:solidFill>
              </a:rPr>
              <a:t>	}</a:t>
            </a:r>
            <a:endParaRPr sz="1000">
              <a:solidFill>
                <a:srgbClr val="222222"/>
              </a:solidFill>
            </a:endParaRPr>
          </a:p>
          <a:p>
            <a:pPr marL="0" lvl="0" indent="0" rtl="0">
              <a:spcBef>
                <a:spcPts val="0"/>
              </a:spcBef>
              <a:spcAft>
                <a:spcPts val="0"/>
              </a:spcAft>
              <a:buNone/>
            </a:pPr>
            <a:r>
              <a:rPr lang="en" sz="1000">
                <a:solidFill>
                  <a:srgbClr val="222222"/>
                </a:solidFill>
              </a:rPr>
              <a:t>	public void setStudentNumber(int         newStudentNumber)</a:t>
            </a:r>
            <a:endParaRPr sz="1000">
              <a:solidFill>
                <a:srgbClr val="222222"/>
              </a:solidFill>
            </a:endParaRPr>
          </a:p>
          <a:p>
            <a:pPr marL="0" lvl="0" indent="0" rtl="0">
              <a:spcBef>
                <a:spcPts val="0"/>
              </a:spcBef>
              <a:spcAft>
                <a:spcPts val="0"/>
              </a:spcAft>
              <a:buNone/>
            </a:pPr>
            <a:r>
              <a:rPr lang="en" sz="1000">
                <a:solidFill>
                  <a:srgbClr val="222222"/>
                </a:solidFill>
              </a:rPr>
              <a:t>	{</a:t>
            </a:r>
            <a:endParaRPr sz="1000">
              <a:solidFill>
                <a:srgbClr val="222222"/>
              </a:solidFill>
            </a:endParaRPr>
          </a:p>
          <a:p>
            <a:pPr marL="0" lvl="0" indent="0" rtl="0">
              <a:spcBef>
                <a:spcPts val="0"/>
              </a:spcBef>
              <a:spcAft>
                <a:spcPts val="0"/>
              </a:spcAft>
              <a:buNone/>
            </a:pPr>
            <a:r>
              <a:rPr lang="en" sz="1000">
                <a:solidFill>
                  <a:srgbClr val="222222"/>
                </a:solidFill>
              </a:rPr>
              <a:t>    	studentNumber = newStudentNumber;</a:t>
            </a:r>
            <a:endParaRPr sz="1000">
              <a:solidFill>
                <a:srgbClr val="222222"/>
              </a:solidFill>
            </a:endParaRPr>
          </a:p>
          <a:p>
            <a:pPr marL="0" lvl="0" indent="0" rtl="0">
              <a:spcBef>
                <a:spcPts val="0"/>
              </a:spcBef>
              <a:spcAft>
                <a:spcPts val="0"/>
              </a:spcAft>
              <a:buNone/>
            </a:pPr>
            <a:r>
              <a:rPr lang="en" sz="1000">
                <a:solidFill>
                  <a:srgbClr val="222222"/>
                </a:solidFill>
              </a:rPr>
              <a:t>	}</a:t>
            </a:r>
            <a:endParaRPr sz="1000">
              <a:solidFill>
                <a:srgbClr val="222222"/>
              </a:solidFill>
            </a:endParaRPr>
          </a:p>
          <a:p>
            <a:pPr marL="0" lvl="0" indent="0" rtl="0">
              <a:spcBef>
                <a:spcPts val="0"/>
              </a:spcBef>
              <a:spcAft>
                <a:spcPts val="0"/>
              </a:spcAft>
              <a:buNone/>
            </a:pPr>
            <a:r>
              <a:rPr lang="en" sz="1000">
                <a:solidFill>
                  <a:srgbClr val="222222"/>
                </a:solidFill>
              </a:rPr>
              <a:t>	public void writeOutput()</a:t>
            </a:r>
            <a:endParaRPr sz="1000">
              <a:solidFill>
                <a:srgbClr val="222222"/>
              </a:solidFill>
            </a:endParaRPr>
          </a:p>
          <a:p>
            <a:pPr marL="0" lvl="0" indent="0" rtl="0">
              <a:spcBef>
                <a:spcPts val="0"/>
              </a:spcBef>
              <a:spcAft>
                <a:spcPts val="0"/>
              </a:spcAft>
              <a:buNone/>
            </a:pPr>
            <a:r>
              <a:rPr lang="en" sz="1000">
                <a:solidFill>
                  <a:srgbClr val="222222"/>
                </a:solidFill>
              </a:rPr>
              <a:t>	{</a:t>
            </a:r>
            <a:endParaRPr sz="1000">
              <a:solidFill>
                <a:srgbClr val="222222"/>
              </a:solidFill>
            </a:endParaRPr>
          </a:p>
          <a:p>
            <a:pPr marL="0" lvl="0" indent="0" rtl="0">
              <a:spcBef>
                <a:spcPts val="0"/>
              </a:spcBef>
              <a:spcAft>
                <a:spcPts val="0"/>
              </a:spcAft>
              <a:buNone/>
            </a:pPr>
            <a:r>
              <a:rPr lang="en" sz="1000">
                <a:solidFill>
                  <a:srgbClr val="222222"/>
                </a:solidFill>
              </a:rPr>
              <a:t>    	System.out.println("Name: " + getName());</a:t>
            </a:r>
            <a:endParaRPr sz="1000">
              <a:solidFill>
                <a:srgbClr val="222222"/>
              </a:solidFill>
            </a:endParaRPr>
          </a:p>
          <a:p>
            <a:pPr marL="914400" lvl="0" indent="0" rtl="0">
              <a:spcBef>
                <a:spcPts val="0"/>
              </a:spcBef>
              <a:spcAft>
                <a:spcPts val="0"/>
              </a:spcAft>
              <a:buNone/>
            </a:pPr>
            <a:r>
              <a:rPr lang="en" sz="1000">
                <a:solidFill>
                  <a:srgbClr val="222222"/>
                </a:solidFill>
              </a:rPr>
              <a:t>System.out.println("Student Number: " + studentNumber);</a:t>
            </a:r>
            <a:endParaRPr sz="1000">
              <a:solidFill>
                <a:srgbClr val="222222"/>
              </a:solidFill>
            </a:endParaRPr>
          </a:p>
          <a:p>
            <a:pPr marL="0" lvl="0" indent="457200" rtl="0">
              <a:spcBef>
                <a:spcPts val="0"/>
              </a:spcBef>
              <a:spcAft>
                <a:spcPts val="0"/>
              </a:spcAft>
              <a:buNone/>
            </a:pPr>
            <a:r>
              <a:rPr lang="en" sz="1000">
                <a:solidFill>
                  <a:srgbClr val="222222"/>
                </a:solidFill>
              </a:rPr>
              <a:t>}</a:t>
            </a:r>
            <a:endParaRPr sz="1000">
              <a:solidFill>
                <a:srgbClr val="222222"/>
              </a:solidFill>
            </a:endParaRPr>
          </a:p>
          <a:p>
            <a:pPr marL="0" lvl="0" indent="0" rtl="0">
              <a:spcBef>
                <a:spcPts val="0"/>
              </a:spcBef>
              <a:spcAft>
                <a:spcPts val="0"/>
              </a:spcAft>
              <a:buNone/>
            </a:pPr>
            <a:r>
              <a:rPr lang="en" sz="1000">
                <a:solidFill>
                  <a:srgbClr val="222222"/>
                </a:solidFill>
              </a:rPr>
              <a:t>}</a:t>
            </a:r>
            <a:endParaRPr sz="1000">
              <a:solidFill>
                <a:srgbClr val="222222"/>
              </a:solidFill>
            </a:endParaRPr>
          </a:p>
        </p:txBody>
      </p:sp>
      <p:sp>
        <p:nvSpPr>
          <p:cNvPr id="65" name="Shape 65"/>
          <p:cNvSpPr txBox="1"/>
          <p:nvPr/>
        </p:nvSpPr>
        <p:spPr>
          <a:xfrm>
            <a:off x="1429125" y="150"/>
            <a:ext cx="2939400" cy="3450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000">
                <a:solidFill>
                  <a:srgbClr val="222222"/>
                </a:solidFill>
              </a:rPr>
              <a:t>public class Person</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private String name;</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public Person()</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name = "";</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public void setName(String newName)</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name = newName;</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public String getName()</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return name;</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public void writeOutput()</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a:t>
            </a:r>
            <a:endParaRPr sz="1000">
              <a:solidFill>
                <a:srgbClr val="222222"/>
              </a:solidFill>
            </a:endParaRPr>
          </a:p>
          <a:p>
            <a:pPr marL="0" lvl="0" indent="0">
              <a:spcBef>
                <a:spcPts val="0"/>
              </a:spcBef>
              <a:spcAft>
                <a:spcPts val="0"/>
              </a:spcAft>
              <a:buNone/>
            </a:pPr>
            <a:r>
              <a:rPr lang="en" sz="1000">
                <a:solidFill>
                  <a:srgbClr val="222222"/>
                </a:solidFill>
              </a:rPr>
              <a:t>    		System.out.println("Name: " +</a:t>
            </a:r>
            <a:endParaRPr sz="1000">
              <a:solidFill>
                <a:srgbClr val="222222"/>
              </a:solidFill>
            </a:endParaRPr>
          </a:p>
          <a:p>
            <a:pPr marL="457200" lvl="0" indent="457200">
              <a:spcBef>
                <a:spcPts val="0"/>
              </a:spcBef>
              <a:spcAft>
                <a:spcPts val="0"/>
              </a:spcAft>
              <a:buClr>
                <a:schemeClr val="dk1"/>
              </a:buClr>
              <a:buSzPts val="1100"/>
              <a:buFont typeface="Arial"/>
              <a:buNone/>
            </a:pPr>
            <a:r>
              <a:rPr lang="en" sz="1000">
                <a:solidFill>
                  <a:srgbClr val="222222"/>
                </a:solidFill>
              </a:rPr>
              <a:t> name);</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	}</a:t>
            </a:r>
            <a:endParaRPr sz="1000">
              <a:solidFill>
                <a:srgbClr val="222222"/>
              </a:solidFill>
            </a:endParaRPr>
          </a:p>
          <a:p>
            <a:pPr marL="0" lvl="0" indent="0">
              <a:spcBef>
                <a:spcPts val="0"/>
              </a:spcBef>
              <a:spcAft>
                <a:spcPts val="0"/>
              </a:spcAft>
              <a:buClr>
                <a:schemeClr val="dk1"/>
              </a:buClr>
              <a:buSzPts val="1100"/>
              <a:buFont typeface="Arial"/>
              <a:buNone/>
            </a:pPr>
            <a:r>
              <a:rPr lang="en" sz="1000">
                <a:solidFill>
                  <a:srgbClr val="222222"/>
                </a:solidFill>
              </a:rPr>
              <a: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208099" y="1269904"/>
            <a:ext cx="6303803" cy="2800766"/>
          </a:xfrm>
          <a:prstGeom prst="rect">
            <a:avLst/>
          </a:prstGeom>
          <a:noFill/>
        </p:spPr>
        <p:txBody>
          <a:bodyPr wrap="square" rtlCol="0">
            <a:spAutoFit/>
          </a:bodyPr>
          <a:lstStyle/>
          <a:p>
            <a:r>
              <a:rPr lang="en-US" sz="1600" dirty="0"/>
              <a:t> public class </a:t>
            </a:r>
            <a:r>
              <a:rPr lang="en-US" sz="1600" dirty="0" err="1"/>
              <a:t>inheritanceDemo</a:t>
            </a:r>
            <a:endParaRPr lang="en-US" sz="1600" dirty="0"/>
          </a:p>
          <a:p>
            <a:r>
              <a:rPr lang="sk-SK" sz="1600" dirty="0"/>
              <a:t> {</a:t>
            </a:r>
          </a:p>
          <a:p>
            <a:r>
              <a:rPr lang="sk-SK" sz="1600" dirty="0"/>
              <a:t>  public static void main (String[]args)</a:t>
            </a:r>
          </a:p>
          <a:p>
            <a:r>
              <a:rPr lang="pl-PL" sz="1600" dirty="0"/>
              <a:t>   {</a:t>
            </a:r>
          </a:p>
          <a:p>
            <a:r>
              <a:rPr lang="pl-PL" sz="1600" dirty="0"/>
              <a:t>   Student s = </a:t>
            </a:r>
            <a:r>
              <a:rPr lang="pl-PL" sz="1600" dirty="0" err="1"/>
              <a:t>new</a:t>
            </a:r>
            <a:r>
              <a:rPr lang="pl-PL" sz="1600" dirty="0"/>
              <a:t> Student();</a:t>
            </a:r>
          </a:p>
          <a:p>
            <a:r>
              <a:rPr lang="pl-PL" sz="1600" dirty="0"/>
              <a:t>  </a:t>
            </a:r>
            <a:r>
              <a:rPr lang="pl-PL" sz="1600" dirty="0" err="1"/>
              <a:t>s.setName</a:t>
            </a:r>
            <a:r>
              <a:rPr lang="pl-PL" sz="1600" dirty="0"/>
              <a:t>("</a:t>
            </a:r>
            <a:r>
              <a:rPr lang="pl-PL" sz="1600" dirty="0" err="1"/>
              <a:t>Amine</a:t>
            </a:r>
            <a:r>
              <a:rPr lang="pl-PL" sz="1600" dirty="0"/>
              <a:t>");</a:t>
            </a:r>
          </a:p>
          <a:p>
            <a:r>
              <a:rPr lang="pl-PL" sz="1600" dirty="0"/>
              <a:t>  </a:t>
            </a:r>
            <a:r>
              <a:rPr lang="pl-PL" sz="1600" dirty="0" err="1"/>
              <a:t>s.setStudentNumber</a:t>
            </a:r>
            <a:r>
              <a:rPr lang="pl-PL" sz="1600" dirty="0"/>
              <a:t>(7);</a:t>
            </a:r>
          </a:p>
          <a:p>
            <a:r>
              <a:rPr lang="pl-PL" sz="1600" dirty="0"/>
              <a:t>  </a:t>
            </a:r>
            <a:r>
              <a:rPr lang="pl-PL" sz="1600" dirty="0" err="1"/>
              <a:t>s.writeOutput</a:t>
            </a:r>
            <a:r>
              <a:rPr lang="pl-PL" sz="1600" dirty="0"/>
              <a:t>();</a:t>
            </a:r>
          </a:p>
          <a:p>
            <a:r>
              <a:rPr lang="pl-PL" sz="1600" dirty="0"/>
              <a:t>  </a:t>
            </a:r>
          </a:p>
          <a:p>
            <a:r>
              <a:rPr lang="pl-PL" sz="1600" dirty="0"/>
              <a:t>  }</a:t>
            </a:r>
          </a:p>
          <a:p>
            <a:r>
              <a:rPr lang="sk-SK" sz="1600" dirty="0"/>
              <a:t> }</a:t>
            </a:r>
            <a:endParaRPr lang="en-US" sz="1600" dirty="0"/>
          </a:p>
        </p:txBody>
      </p:sp>
      <p:sp>
        <p:nvSpPr>
          <p:cNvPr id="3" name="TextBox 2"/>
          <p:cNvSpPr txBox="1"/>
          <p:nvPr/>
        </p:nvSpPr>
        <p:spPr>
          <a:xfrm>
            <a:off x="1208099" y="371680"/>
            <a:ext cx="1299835" cy="523220"/>
          </a:xfrm>
          <a:prstGeom prst="rect">
            <a:avLst/>
          </a:prstGeom>
          <a:noFill/>
        </p:spPr>
        <p:txBody>
          <a:bodyPr wrap="square" rtlCol="0">
            <a:spAutoFit/>
          </a:bodyPr>
          <a:lstStyle/>
          <a:p>
            <a:r>
              <a:rPr lang="en-US" dirty="0" smtClean="0"/>
              <a:t>Object </a:t>
            </a:r>
            <a:r>
              <a:rPr lang="en-US" dirty="0" err="1" smtClean="0"/>
              <a:t>Explaination</a:t>
            </a:r>
            <a:endParaRPr lang="en-US" dirty="0"/>
          </a:p>
        </p:txBody>
      </p:sp>
    </p:spTree>
    <p:extLst>
      <p:ext uri="{BB962C8B-B14F-4D97-AF65-F5344CB8AC3E}">
        <p14:creationId xmlns:p14="http://schemas.microsoft.com/office/powerpoint/2010/main" val="313503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is UML</a:t>
            </a:r>
            <a:endParaRPr/>
          </a:p>
        </p:txBody>
      </p:sp>
      <p:sp>
        <p:nvSpPr>
          <p:cNvPr id="71" name="Shape 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UML means Universal Modeling Language (Wikipedia is wrong!)</a:t>
            </a:r>
            <a:endParaRPr/>
          </a:p>
          <a:p>
            <a:pPr marL="0" lvl="0" indent="0">
              <a:spcBef>
                <a:spcPts val="1600"/>
              </a:spcBef>
              <a:spcAft>
                <a:spcPts val="0"/>
              </a:spcAft>
              <a:buNone/>
            </a:pPr>
            <a:r>
              <a:rPr lang="en"/>
              <a:t>UML diagrams are used to clearly identify concepts in Object Oriented programming languages. Java, C++, and Python to name a few.</a:t>
            </a:r>
            <a:endParaRPr/>
          </a:p>
          <a:p>
            <a:pPr marL="0" lvl="0" indent="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311700" y="326300"/>
            <a:ext cx="8520600" cy="498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UML</a:t>
            </a:r>
            <a:endParaRPr dirty="0"/>
          </a:p>
        </p:txBody>
      </p:sp>
      <p:pic>
        <p:nvPicPr>
          <p:cNvPr id="78" name="Shape 78"/>
          <p:cNvPicPr preferRelativeResize="0"/>
          <p:nvPr/>
        </p:nvPicPr>
        <p:blipFill>
          <a:blip r:embed="rId3">
            <a:alphaModFix/>
          </a:blip>
          <a:stretch>
            <a:fillRect/>
          </a:stretch>
        </p:blipFill>
        <p:spPr>
          <a:xfrm>
            <a:off x="887475" y="615800"/>
            <a:ext cx="7768526" cy="436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2789875" y="81325"/>
            <a:ext cx="4193024" cy="493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Citings:</a:t>
            </a:r>
            <a:endParaRPr/>
          </a:p>
          <a:p>
            <a:pPr marL="0" lvl="0" indent="0">
              <a:spcBef>
                <a:spcPts val="0"/>
              </a:spcBef>
              <a:spcAft>
                <a:spcPts val="0"/>
              </a:spcAft>
              <a:buNone/>
            </a:pPr>
            <a:endParaRPr/>
          </a:p>
        </p:txBody>
      </p:sp>
      <p:sp>
        <p:nvSpPr>
          <p:cNvPr id="89" name="Shape 89"/>
          <p:cNvSpPr txBox="1">
            <a:spLocks noGrp="1"/>
          </p:cNvSpPr>
          <p:nvPr>
            <p:ph type="body" idx="1"/>
          </p:nvPr>
        </p:nvSpPr>
        <p:spPr>
          <a:xfrm>
            <a:off x="311700" y="1389600"/>
            <a:ext cx="5486100" cy="3179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Walter Satvich, </a:t>
            </a:r>
            <a:r>
              <a:rPr lang="en" i="1"/>
              <a:t>Introduction to Problem Solving and Programming. 6th edition  </a:t>
            </a:r>
            <a:endParaRPr i="1"/>
          </a:p>
          <a:p>
            <a:pPr marL="0" lvl="0" indent="0">
              <a:spcBef>
                <a:spcPts val="1600"/>
              </a:spcBef>
              <a:spcAft>
                <a:spcPts val="0"/>
              </a:spcAft>
              <a:buNone/>
            </a:pPr>
            <a:r>
              <a:rPr lang="en"/>
              <a:t>Class notes- Spring 2018 JAVA 111B.</a:t>
            </a:r>
            <a:endParaRPr/>
          </a:p>
          <a:p>
            <a:pPr marL="0" lvl="0" indent="0">
              <a:spcBef>
                <a:spcPts val="1600"/>
              </a:spcBef>
              <a:spcAft>
                <a:spcPts val="1600"/>
              </a:spcAft>
              <a:buNone/>
            </a:pPr>
            <a:r>
              <a:rPr lang="en"/>
              <a:t>Wikipedia-- kinda! -- </a:t>
            </a:r>
            <a:r>
              <a:rPr lang="en" sz="1050">
                <a:solidFill>
                  <a:srgbClr val="006621"/>
                </a:solidFill>
                <a:highlight>
                  <a:srgbClr val="FFFFFF"/>
                </a:highlight>
              </a:rPr>
              <a:t>https://en.wikipedia.org/wiki/Class_diagram</a:t>
            </a:r>
            <a:endParaRPr/>
          </a:p>
        </p:txBody>
      </p:sp>
    </p:spTree>
  </p:cSld>
  <p:clrMapOvr>
    <a:masterClrMapping/>
  </p:clrMapOvr>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Words>
  <Application>Microsoft Macintosh PowerPoint</Application>
  <PresentationFormat>On-screen Show (16:9)</PresentationFormat>
  <Paragraphs>79</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Simple Light</vt:lpstr>
      <vt:lpstr>Class, Objects, Inheritance, and UML</vt:lpstr>
      <vt:lpstr>What is a Class?</vt:lpstr>
      <vt:lpstr>PowerPoint Presentation</vt:lpstr>
      <vt:lpstr>PowerPoint Presentation</vt:lpstr>
      <vt:lpstr>What is UML</vt:lpstr>
      <vt:lpstr>UML</vt:lpstr>
      <vt:lpstr>PowerPoint Presentation</vt:lpstr>
      <vt:lpstr>Citings: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Objects, Inheritance, and UML</dc:title>
  <cp:lastModifiedBy>Chad  Ingram</cp:lastModifiedBy>
  <cp:revision>1</cp:revision>
  <dcterms:modified xsi:type="dcterms:W3CDTF">2018-04-03T00:22:09Z</dcterms:modified>
</cp:coreProperties>
</file>