
<file path=[Content_Types].xml><?xml version="1.0" encoding="utf-8"?>
<Types xmlns="http://schemas.openxmlformats.org/package/2006/content-types">
  <Default Extension="rels" ContentType="application/vnd.openxmlformats-package.relationships+xml"/>
  <Default Extension="xml" ContentType="application/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9.png" ContentType="image/png"/>
  <Override PartName="/ppt/media/image57.png" ContentType="image/png"/>
  <Override PartName="/ppt/media/image1.png" ContentType="image/png"/>
  <Override PartName="/ppt/media/image58.png" ContentType="image/png"/>
  <Override PartName="/ppt/media/image13.wmf" ContentType="image/x-wmf"/>
  <Override PartName="/ppt/media/image2.png" ContentType="image/png"/>
  <Override PartName="/ppt/media/image59.png" ContentType="image/png"/>
  <Override PartName="/ppt/media/image3.png" ContentType="image/png"/>
  <Override PartName="/ppt/media/image15.wmf" ContentType="image/x-wmf"/>
  <Override PartName="/ppt/media/image4.png" ContentType="image/png"/>
  <Override PartName="/ppt/media/image5.png" ContentType="image/png"/>
  <Override PartName="/ppt/media/image17.wmf" ContentType="image/x-wmf"/>
  <Override PartName="/ppt/media/image6.png" ContentType="image/png"/>
  <Override PartName="/ppt/media/image7.png" ContentType="image/png"/>
  <Override PartName="/ppt/media/image8.png" ContentType="image/png"/>
  <Override PartName="/ppt/media/image10.png" ContentType="image/png"/>
  <Override PartName="/ppt/media/image22.wmf" ContentType="image/x-wmf"/>
  <Override PartName="/ppt/media/image56.png" ContentType="image/png"/>
  <Override PartName="/ppt/media/image14.png" ContentType="image/png"/>
  <Override PartName="/ppt/media/image16.png" ContentType="image/png"/>
  <Override PartName="/ppt/media/image28.wmf" ContentType="image/x-wmf"/>
  <Override PartName="/ppt/media/image40.wmf" ContentType="image/x-wmf"/>
  <Override PartName="/ppt/media/image18.png" ContentType="image/png"/>
  <Override PartName="/ppt/media/image41.wmf" ContentType="image/x-wmf"/>
  <Override PartName="/ppt/media/image19.png" ContentType="image/png"/>
  <Override PartName="/ppt/media/image20.png" ContentType="image/png"/>
  <Override PartName="/ppt/media/image21.wmf" ContentType="image/x-wmf"/>
  <Override PartName="/ppt/media/image24.wmf" ContentType="image/x-wmf"/>
  <Override PartName="/ppt/media/image25.png" ContentType="image/png"/>
  <Override PartName="/ppt/media/image26.png" ContentType="image/png"/>
  <Override PartName="/ppt/media/image27.png" ContentType="image/png"/>
  <Override PartName="/ppt/media/image29.wmf" ContentType="image/x-wmf"/>
  <Override PartName="/ppt/media/image30.png" ContentType="image/png"/>
  <Override PartName="/ppt/media/image42.wmf" ContentType="image/x-wmf"/>
  <Override PartName="/ppt/media/image31.png" ContentType="image/png"/>
  <Override PartName="/ppt/media/image32.png" ContentType="image/png"/>
  <Override PartName="/ppt/media/image33.wmf" ContentType="image/x-wmf"/>
  <Override PartName="/ppt/media/image35.wmf" ContentType="image/x-wmf"/>
  <Override PartName="/ppt/media/image36.wmf" ContentType="image/x-wmf"/>
  <Override PartName="/ppt/media/image37.png" ContentType="image/png"/>
  <Override PartName="/ppt/media/image38.png" ContentType="image/png"/>
  <Override PartName="/ppt/media/image39.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48.png" ContentType="image/png"/>
  <Override PartName="/ppt/media/image49.png" ContentType="image/png"/>
  <Override PartName="/ppt/media/image50.png" ContentType="image/png"/>
  <Override PartName="/ppt/media/image62.wmf" ContentType="image/x-wmf"/>
  <Override PartName="/ppt/media/image63.wmf" ContentType="image/x-wmf"/>
  <Override PartName="/ppt/media/image52.png" ContentType="image/png"/>
  <Override PartName="/ppt/media/image53.png" ContentType="image/png"/>
  <Override PartName="/ppt/media/image54.png" ContentType="image/png"/>
  <Override PartName="/ppt/media/image55.png" ContentType="image/png"/>
  <Override PartName="/ppt/media/image60.png" ContentType="image/png"/>
  <Override PartName="/ppt/media/image61.png" ContentType="image/png"/>
  <Override PartName="/ppt/media/image64.png" ContentType="image/png"/>
  <Override PartName="/ppt/media/image65.png" ContentType="image/png"/>
  <Override PartName="/ppt/media/image66.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media/image51.png" ContentType="image/png"/>
  <Override PartName="/ppt/media/image34.wmf" ContentType="image/x-wmf"/>
  <Override PartName="/ppt/media/image23.wmf" ContentType="image/x-wmf"/>
  <Override PartName="/ppt/media/image11.wmf" ContentType="image/x-wmf"/>
  <Override PartName="/ppt/media/image12.wmf" ContentType="image/x-wmf"/>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x="12192000" cy="6858000"/>
  <p:notesSz cx="6858000" cy="9144000"/>
</p:presentation>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ustomXml" Target="../customXml/item2.xml"/><Relationship Id="rId2" Type="http://schemas.openxmlformats.org/officeDocument/2006/relationships/slideMaster" Target="slideMasters/slideMaster1.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theme" Target="theme/theme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ustomXml" Target="../customXml/item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2.xml"/></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97" name="PlaceHolder 2"/>
          <p:cNvSpPr>
            <a:spLocks noGrp="1"/>
          </p:cNvSpPr>
          <p:nvPr>
            <p:ph type="hdr"/>
          </p:nvPr>
        </p:nvSpPr>
        <p:spPr>
          <a:xfrm>
            <a:off x="1554480" y="5532120"/>
            <a:ext cx="6217560" cy="452592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98" name="PlaceHolder 3"/>
          <p:cNvSpPr>
            <a:spLocks noGrp="1"/>
          </p:cNvSpPr>
          <p:nvPr>
            <p:ph type="dt"/>
          </p:nvPr>
        </p:nvSpPr>
        <p:spPr>
          <a:xfrm>
            <a:off x="0" y="955548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99" name="PlaceHolder 4"/>
          <p:cNvSpPr>
            <a:spLocks noGrp="1"/>
          </p:cNvSpPr>
          <p:nvPr>
            <p:ph type="ftr"/>
          </p:nvPr>
        </p:nvSpPr>
        <p:spPr>
          <a:xfrm>
            <a:off x="0" y="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00" name="PlaceHolder 5"/>
          <p:cNvSpPr>
            <a:spLocks noGrp="1"/>
          </p:cNvSpPr>
          <p:nvPr>
            <p:ph type="sldNum"/>
          </p:nvPr>
        </p:nvSpPr>
        <p:spPr>
          <a:xfrm>
            <a:off x="4399200" y="0"/>
            <a:ext cx="3372840" cy="502560"/>
          </a:xfrm>
          <a:prstGeom prst="rect">
            <a:avLst/>
          </a:prstGeom>
        </p:spPr>
        <p:txBody>
          <a:bodyPr lIns="0" rIns="0" tIns="0" bIns="0" anchor="b"/>
          <a:p>
            <a:pPr algn="r"/>
            <a:fld id="{22966A65-2BAD-42B9-92AE-653B30C1946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body"/>
          </p:nvPr>
        </p:nvSpPr>
        <p:spPr>
          <a:xfrm>
            <a:off x="685800" y="4400640"/>
            <a:ext cx="5486040" cy="3600000"/>
          </a:xfrm>
          <a:prstGeom prst="rect">
            <a:avLst/>
          </a:prstGeom>
        </p:spPr>
        <p:txBody>
          <a:bodyPr/>
          <a:p>
            <a:r>
              <a:rPr b="0" lang="en-US" sz="1200" spc="-1" strike="noStrike">
                <a:solidFill>
                  <a:srgbClr val="000000"/>
                </a:solidFill>
                <a:latin typeface="+mn-lt"/>
                <a:ea typeface="+mn-ea"/>
              </a:rPr>
              <a:t>La arquitectura de tres niveles es una arquitectura cliente-servidor en la que la lógica del proceso funcional, el almacenamiento de datos y la interfaz de usuario se desarrollan y se mantienen como módulos independientes en plataformas separadas. La arquitectura de tres niveles es una de las arquitecturas de software estándar de la industria.</a:t>
            </a:r>
            <a:endParaRPr b="0" lang="en-US" sz="1200" spc="-1" strike="noStrike">
              <a:latin typeface="Arial"/>
            </a:endParaRPr>
          </a:p>
        </p:txBody>
      </p:sp>
      <p:sp>
        <p:nvSpPr>
          <p:cNvPr id="432" name="TextShape 2"/>
          <p:cNvSpPr txBox="1"/>
          <p:nvPr/>
        </p:nvSpPr>
        <p:spPr>
          <a:xfrm>
            <a:off x="3884760" y="8685360"/>
            <a:ext cx="2971440" cy="458280"/>
          </a:xfrm>
          <a:prstGeom prst="rect">
            <a:avLst/>
          </a:prstGeom>
          <a:noFill/>
          <a:ln>
            <a:noFill/>
          </a:ln>
        </p:spPr>
        <p:txBody>
          <a:bodyPr anchor="b"/>
          <a:p>
            <a:pPr algn="r">
              <a:lnSpc>
                <a:spcPct val="100000"/>
              </a:lnSpc>
            </a:pPr>
            <a:fld id="{D216FEAE-3428-4E7D-B11C-336557F4045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body"/>
          </p:nvPr>
        </p:nvSpPr>
        <p:spPr>
          <a:xfrm>
            <a:off x="685800" y="4400640"/>
            <a:ext cx="5486040" cy="3600000"/>
          </a:xfrm>
          <a:prstGeom prst="rect">
            <a:avLst/>
          </a:prstGeom>
        </p:spPr>
        <p:txBody>
          <a:bodyPr/>
          <a:p>
            <a:r>
              <a:rPr b="0" lang="en-US" sz="1200" spc="-1" strike="noStrike">
                <a:solidFill>
                  <a:srgbClr val="000000"/>
                </a:solidFill>
                <a:latin typeface="+mn-lt"/>
                <a:ea typeface="+mn-ea"/>
              </a:rPr>
              <a:t>Una entidad de modelo de datos es una definición abstracta de un grupo de objetos utilizados por la capa de datos, como contactos de Libreta de direcciones o ABCcontacts. Define la información acerca de los objetos que se deben almacenar en la base de datos, como Nombre, PublicID y CreateTime. Se define en un conjunto de uno o más archivos XML. En la mayoría de los casos, </a:t>
            </a:r>
            <a:r>
              <a:rPr b="1" lang="en-US" sz="1200" spc="-1" strike="noStrike">
                <a:solidFill>
                  <a:srgbClr val="000000"/>
                </a:solidFill>
                <a:latin typeface="+mn-lt"/>
                <a:ea typeface="+mn-ea"/>
              </a:rPr>
              <a:t>cada entidad del modelo de datos corresponde a una tabla de la base de datos</a:t>
            </a:r>
            <a:r>
              <a:rPr b="0" lang="en-US" sz="1200" spc="-1" strike="noStrike">
                <a:solidFill>
                  <a:srgbClr val="000000"/>
                </a:solidFill>
                <a:latin typeface="+mn-lt"/>
                <a:ea typeface="+mn-ea"/>
              </a:rPr>
              <a:t>. La definición de la entidad del modelo de datos define la estructura de la tabla. Cada instancia de la entidad del modelo de datos se almacena como una fila en la tabla de la base de datos.</a:t>
            </a:r>
            <a:endParaRPr b="0" lang="en-US" sz="1200" spc="-1" strike="noStrike">
              <a:latin typeface="Arial"/>
            </a:endParaRPr>
          </a:p>
        </p:txBody>
      </p:sp>
      <p:sp>
        <p:nvSpPr>
          <p:cNvPr id="434" name="TextShape 2"/>
          <p:cNvSpPr txBox="1"/>
          <p:nvPr/>
        </p:nvSpPr>
        <p:spPr>
          <a:xfrm>
            <a:off x="3884760" y="8685360"/>
            <a:ext cx="2971440" cy="458280"/>
          </a:xfrm>
          <a:prstGeom prst="rect">
            <a:avLst/>
          </a:prstGeom>
          <a:noFill/>
          <a:ln>
            <a:noFill/>
          </a:ln>
        </p:spPr>
        <p:txBody>
          <a:bodyPr anchor="b"/>
          <a:p>
            <a:pPr algn="r">
              <a:lnSpc>
                <a:spcPct val="100000"/>
              </a:lnSpc>
            </a:pPr>
            <a:fld id="{088CD936-5CE5-4E56-A3CB-8EBE386902E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body"/>
          </p:nvPr>
        </p:nvSpPr>
        <p:spPr>
          <a:xfrm>
            <a:off x="685800" y="4400640"/>
            <a:ext cx="5486040" cy="3600000"/>
          </a:xfrm>
          <a:prstGeom prst="rect">
            <a:avLst/>
          </a:prstGeom>
        </p:spPr>
        <p:txBody>
          <a:bodyPr/>
          <a:p>
            <a:r>
              <a:rPr b="0" lang="en-US" sz="1200" spc="-1" strike="noStrike">
                <a:solidFill>
                  <a:srgbClr val="000000"/>
                </a:solidFill>
                <a:latin typeface="+mn-lt"/>
                <a:ea typeface="+mn-ea"/>
              </a:rPr>
              <a:t>Una clase Gosu es una definición abstracta de un grupo de objetos utilizados en la capa de aplicación, como contactos de la libreta de direcciones o ABContacts. Define la información acerca de los objetos que se deben mantener en el entorno de ejecución del servidor de aplicaciones, como Nombre, PublicID y CreateTime. </a:t>
            </a:r>
            <a:endParaRPr b="0" lang="en-US" sz="1200" spc="-1" strike="noStrike">
              <a:latin typeface="Arial"/>
            </a:endParaRPr>
          </a:p>
          <a:p>
            <a:r>
              <a:rPr b="0" lang="en-US" sz="1200" spc="-1" strike="noStrike">
                <a:solidFill>
                  <a:srgbClr val="000000"/>
                </a:solidFill>
                <a:latin typeface="+mn-lt"/>
                <a:ea typeface="+mn-ea"/>
              </a:rPr>
              <a:t>Se define en un conjunto de uno o más archivos Gosu que tienen un formato propietario y una extensión ".gs". Para cada entidad de modelo de datos, la aplicación Guidewire crea automáticamente una clase Gosu interna con el mismo nombre. Para cada campo en la entidad del modelo de datos, hay un campo en la clase Gosu interna correspondiente. Por ejemplo, la entidad de modelo de datos ABContact tiene un campo "Nombre" y la clase interna de ABContact (Gosu) también tiene un campo "Nombre". </a:t>
            </a:r>
            <a:endParaRPr b="0" lang="en-US" sz="1200" spc="-1" strike="noStrike">
              <a:latin typeface="Arial"/>
            </a:endParaRPr>
          </a:p>
          <a:p>
            <a:r>
              <a:rPr b="0" lang="en-US" sz="1200" spc="-1" strike="noStrike">
                <a:solidFill>
                  <a:srgbClr val="000000"/>
                </a:solidFill>
                <a:latin typeface="+mn-lt"/>
                <a:ea typeface="+mn-ea"/>
              </a:rPr>
              <a:t>Siempre que la aplicación necesite trabajar con una instancia de una entidad de modelo de datos (que se almacena como una fila en la tabla de base de datos correspondiente), la aplicación crea una instancia de la clase Gosu correspondiente. La información de la base de datos se lee entonces en esa instancia. Por ejemplo, si un usuario busca el ABContact cuyo nombre es "Express Auto", la aplicación encuentra la fila en la tabla de la base de datos para ABContact, crea una instancia de la clase ABContact (Gosu) y lee los datos de esa fila en esa instancia .</a:t>
            </a:r>
            <a:endParaRPr b="0" lang="en-US" sz="1200" spc="-1" strike="noStrike">
              <a:latin typeface="Arial"/>
            </a:endParaRPr>
          </a:p>
        </p:txBody>
      </p:sp>
      <p:sp>
        <p:nvSpPr>
          <p:cNvPr id="436" name="TextShape 2"/>
          <p:cNvSpPr txBox="1"/>
          <p:nvPr/>
        </p:nvSpPr>
        <p:spPr>
          <a:xfrm>
            <a:off x="3884760" y="8685360"/>
            <a:ext cx="2971440" cy="458280"/>
          </a:xfrm>
          <a:prstGeom prst="rect">
            <a:avLst/>
          </a:prstGeom>
          <a:noFill/>
          <a:ln>
            <a:noFill/>
          </a:ln>
        </p:spPr>
        <p:txBody>
          <a:bodyPr anchor="b"/>
          <a:p>
            <a:pPr algn="r">
              <a:lnSpc>
                <a:spcPct val="100000"/>
              </a:lnSpc>
            </a:pPr>
            <a:fld id="{67EA101F-5092-4D81-9F07-3DCB6F1DC7C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body"/>
          </p:nvPr>
        </p:nvSpPr>
        <p:spPr>
          <a:xfrm>
            <a:off x="685800" y="4400640"/>
            <a:ext cx="5486040" cy="3600000"/>
          </a:xfrm>
          <a:prstGeom prst="rect">
            <a:avLst/>
          </a:prstGeom>
        </p:spPr>
        <p:txBody>
          <a:bodyPr/>
          <a:p>
            <a:r>
              <a:rPr b="0" lang="en-US" sz="2000" spc="-1" strike="noStrike">
                <a:latin typeface="Arial"/>
              </a:rPr>
              <a:t>Un archivo de configuración de página (PCF – en ingles Page Configuration File) es una definición abstracta de un formulario y distribución utilizada por el nivel de interfaz de usuario, como una vista de detalle "ABContactSummaryDV" utilizada para mostrar información sobre ABContacts. Define la información acerca de los objetos que se mostrarán en la interfaz de usuario, como un campo Nombre, un campo PublicID y un campo CreateTime. Se define en un conjunto de uno o más archivos XML utilizando la definición de esquema XML de PCF propietaria. </a:t>
            </a:r>
            <a:endParaRPr b="0" lang="en-US" sz="2000" spc="-1" strike="noStrike">
              <a:latin typeface="Arial"/>
            </a:endParaRPr>
          </a:p>
          <a:p>
            <a:r>
              <a:rPr b="0" lang="en-US" sz="2000" spc="-1" strike="noStrike">
                <a:latin typeface="Arial"/>
              </a:rPr>
              <a:t>Existe una fuerte correspondencia entre las entidades del modelo de datos y las clases internas de Gosu. Cada entidad del modelo de datos tiene una clase Gosu interna. No hay necesariamente una correspondencia fuerte entre clases internas de Gosu y PCFs. Los datos de una clase Gosu podrían ser mostrados en un solo PCF, o podrían ser mostrados en múltiples PCFs. </a:t>
            </a:r>
            <a:endParaRPr b="0" lang="en-US" sz="2000" spc="-1" strike="noStrike">
              <a:latin typeface="Arial"/>
            </a:endParaRPr>
          </a:p>
          <a:p>
            <a:r>
              <a:rPr b="0" lang="en-US" sz="2000" spc="-1" strike="noStrike">
                <a:latin typeface="Arial"/>
              </a:rPr>
              <a:t>La separación entre el nivel de interfaz de usuario y el nivel de servidor de aplicaciones brinda a los desarrolladores la libertad de mostrar datos de cualquier forma que tenga sentido para los usuarios finales sin verse limitados por cómo se mantienen esos datos en el servidor de aplicaciones o cómo se almacenan los datos en la base de datos.</a:t>
            </a:r>
            <a:endParaRPr b="0" lang="en-US" sz="2000" spc="-1" strike="noStrike">
              <a:latin typeface="Arial"/>
            </a:endParaRPr>
          </a:p>
        </p:txBody>
      </p:sp>
      <p:sp>
        <p:nvSpPr>
          <p:cNvPr id="438" name="TextShape 2"/>
          <p:cNvSpPr txBox="1"/>
          <p:nvPr/>
        </p:nvSpPr>
        <p:spPr>
          <a:xfrm>
            <a:off x="3884760" y="8685360"/>
            <a:ext cx="2971440" cy="458280"/>
          </a:xfrm>
          <a:prstGeom prst="rect">
            <a:avLst/>
          </a:prstGeom>
          <a:noFill/>
          <a:ln>
            <a:noFill/>
          </a:ln>
        </p:spPr>
        <p:txBody>
          <a:bodyPr anchor="b"/>
          <a:p>
            <a:pPr algn="r">
              <a:lnSpc>
                <a:spcPct val="100000"/>
              </a:lnSpc>
            </a:pPr>
            <a:fld id="{E85E809F-5609-4DF7-8449-93321EA86AA0}"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440" name="TextShape 2"/>
          <p:cNvSpPr txBox="1"/>
          <p:nvPr/>
        </p:nvSpPr>
        <p:spPr>
          <a:xfrm>
            <a:off x="3884760" y="8685360"/>
            <a:ext cx="2971440" cy="458280"/>
          </a:xfrm>
          <a:prstGeom prst="rect">
            <a:avLst/>
          </a:prstGeom>
          <a:noFill/>
          <a:ln>
            <a:noFill/>
          </a:ln>
        </p:spPr>
        <p:txBody>
          <a:bodyPr anchor="b"/>
          <a:p>
            <a:pPr algn="r">
              <a:lnSpc>
                <a:spcPct val="100000"/>
              </a:lnSpc>
            </a:pPr>
            <a:fld id="{C3B2E4A4-4494-41D9-9362-41EF41BD0F4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body"/>
          </p:nvPr>
        </p:nvSpPr>
        <p:spPr>
          <a:xfrm>
            <a:off x="685800" y="4400640"/>
            <a:ext cx="5486040" cy="3600000"/>
          </a:xfrm>
          <a:prstGeom prst="rect">
            <a:avLst/>
          </a:prstGeom>
        </p:spPr>
        <p:txBody>
          <a:bodyPr/>
          <a:p>
            <a:r>
              <a:rPr b="0" lang="en-US" sz="2000" spc="-1" strike="noStrike">
                <a:latin typeface="Arial"/>
              </a:rPr>
              <a:t>Las aplicaciones de Guidewire incluyen una plataforma tecnológica capaz de definir las aplicaciones. Por ejemplo, cada una incluye: </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La tecnología para definir un modelo de datos </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La tecnología para definir una interfaz de usuario </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La tecnología para definir la lógica de la aplicación </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La tecnología para definir puntos de integración </a:t>
            </a:r>
            <a:endParaRPr b="0" lang="en-US" sz="2000" spc="-1" strike="noStrike">
              <a:latin typeface="Arial"/>
            </a:endParaRPr>
          </a:p>
          <a:p>
            <a:pPr>
              <a:lnSpc>
                <a:spcPct val="100000"/>
              </a:lnSpc>
            </a:pPr>
            <a:r>
              <a:rPr b="0" lang="en-US" sz="2000" spc="-1" strike="noStrike">
                <a:latin typeface="Arial"/>
              </a:rPr>
              <a:t>Cada aplicación utiliza esta tecnología común para definir su propio modelo de datos, interfaz de usuario, lógica de negocio y puntos de integración. Cada aplicación es distinta, pero cada aplicación comparte habilidades comunes y técnicas de configuración con todas las demás aplicaciones.</a:t>
            </a:r>
            <a:endParaRPr b="0" lang="en-US" sz="2000" spc="-1" strike="noStrike">
              <a:latin typeface="Arial"/>
            </a:endParaRPr>
          </a:p>
          <a:p>
            <a:pPr>
              <a:lnSpc>
                <a:spcPct val="100000"/>
              </a:lnSpc>
            </a:pPr>
            <a:r>
              <a:rPr b="0" lang="en-US" sz="2000" spc="-1" strike="noStrike">
                <a:latin typeface="Arial"/>
              </a:rPr>
              <a:t>A su vez cada aplicación tiene funcionalidades diferentes, como se ven en el grafico superior, por tal motivo este entrenamiento se debe dividir en dos secciones, los fundamentos y el entrenamiento especifico para cada aplicación además de la subdivisión según el rol que se va a desempeñar (vea la sección de roles en el curso de Moodle).</a:t>
            </a:r>
            <a:endParaRPr b="0" lang="en-US" sz="2000" spc="-1" strike="noStrike">
              <a:latin typeface="Arial"/>
            </a:endParaRPr>
          </a:p>
        </p:txBody>
      </p:sp>
      <p:sp>
        <p:nvSpPr>
          <p:cNvPr id="442" name="TextShape 2"/>
          <p:cNvSpPr txBox="1"/>
          <p:nvPr/>
        </p:nvSpPr>
        <p:spPr>
          <a:xfrm>
            <a:off x="3884760" y="8685360"/>
            <a:ext cx="2971440" cy="458280"/>
          </a:xfrm>
          <a:prstGeom prst="rect">
            <a:avLst/>
          </a:prstGeom>
          <a:noFill/>
          <a:ln>
            <a:noFill/>
          </a:ln>
        </p:spPr>
        <p:txBody>
          <a:bodyPr anchor="b"/>
          <a:p>
            <a:pPr algn="r">
              <a:lnSpc>
                <a:spcPct val="100000"/>
              </a:lnSpc>
            </a:pPr>
            <a:fld id="{FEE7AC87-D6B0-43B4-88BF-4AC245125FD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444" name="TextShape 2"/>
          <p:cNvSpPr txBox="1"/>
          <p:nvPr/>
        </p:nvSpPr>
        <p:spPr>
          <a:xfrm>
            <a:off x="3884760" y="8685360"/>
            <a:ext cx="2971440" cy="458280"/>
          </a:xfrm>
          <a:prstGeom prst="rect">
            <a:avLst/>
          </a:prstGeom>
          <a:noFill/>
          <a:ln>
            <a:noFill/>
          </a:ln>
        </p:spPr>
        <p:txBody>
          <a:bodyPr anchor="b"/>
          <a:p>
            <a:pPr algn="r">
              <a:lnSpc>
                <a:spcPct val="100000"/>
              </a:lnSpc>
            </a:pPr>
            <a:fld id="{469B371A-CE46-498A-9D96-DE7DE09CD3E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446" name="TextShape 2"/>
          <p:cNvSpPr txBox="1"/>
          <p:nvPr/>
        </p:nvSpPr>
        <p:spPr>
          <a:xfrm>
            <a:off x="3884760" y="8685360"/>
            <a:ext cx="2971440" cy="458280"/>
          </a:xfrm>
          <a:prstGeom prst="rect">
            <a:avLst/>
          </a:prstGeom>
          <a:noFill/>
          <a:ln>
            <a:noFill/>
          </a:ln>
        </p:spPr>
        <p:txBody>
          <a:bodyPr anchor="b"/>
          <a:p>
            <a:pPr algn="r">
              <a:lnSpc>
                <a:spcPct val="100000"/>
              </a:lnSpc>
            </a:pPr>
            <a:fld id="{7238E91B-A76A-4AE9-8419-A9117855B58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PlaceHolder 1"/>
          <p:cNvSpPr>
            <a:spLocks noGrp="1"/>
          </p:cNvSpPr>
          <p:nvPr>
            <p:ph type="body"/>
          </p:nvPr>
        </p:nvSpPr>
        <p:spPr>
          <a:xfrm>
            <a:off x="685800" y="4400640"/>
            <a:ext cx="5486040" cy="3600000"/>
          </a:xfrm>
          <a:prstGeom prst="rect">
            <a:avLst/>
          </a:prstGeom>
        </p:spPr>
        <p:txBody>
          <a:bodyPr/>
          <a:p>
            <a:r>
              <a:rPr b="0" lang="en-US" sz="2000" spc="-1" strike="noStrike">
                <a:latin typeface="Arial"/>
              </a:rPr>
              <a:t>El fuerte de la aplicación de entrenamiento es que solo consta de nueve entidades y un pequeño número de relaciones que se centran alrededor de ABContact. La entidad ABCcontact almacena los contactos. ("AB" significa "Libreta de direcciones"). </a:t>
            </a:r>
            <a:endParaRPr b="0" lang="en-US" sz="2000" spc="-1" strike="noStrike">
              <a:latin typeface="Arial"/>
            </a:endParaRPr>
          </a:p>
          <a:p>
            <a:r>
              <a:rPr b="0" lang="en-US" sz="2000" spc="-1" strike="noStrike">
                <a:latin typeface="Arial"/>
              </a:rPr>
              <a:t>La entidad ABContact está subtipificada, esto se representa en el diagrama anterior por los tres rectángulos pequeños dentro del rectángulo ABContact. La entidad Address almacena las direcciones. </a:t>
            </a:r>
            <a:endParaRPr b="0" lang="en-US" sz="2000" spc="-1" strike="noStrike">
              <a:latin typeface="Arial"/>
            </a:endParaRPr>
          </a:p>
          <a:p>
            <a:r>
              <a:rPr b="0" lang="en-US" sz="2000" spc="-1" strike="noStrike">
                <a:latin typeface="Arial"/>
              </a:rPr>
              <a:t>Un ABContact tiene muchas direcciones. </a:t>
            </a:r>
            <a:endParaRPr b="0" lang="en-US" sz="2000" spc="-1" strike="noStrike">
              <a:latin typeface="Arial"/>
            </a:endParaRPr>
          </a:p>
          <a:p>
            <a:r>
              <a:rPr b="0" lang="en-US" sz="2000" spc="-1" strike="noStrike">
                <a:latin typeface="Arial"/>
              </a:rPr>
              <a:t>Cada contacto tiene un historial, que es una lista de acontecimientos importantes en la vida de ese contacto. La entidad HistoryEntry almacena una sola entrada en el historial de ABContact. Dado que se crea una entrada de historia para anotar la creación del contacto, un ABContact muchas entradas de historia. </a:t>
            </a:r>
            <a:endParaRPr b="0" lang="en-US" sz="2000" spc="-1" strike="noStrike">
              <a:latin typeface="Arial"/>
            </a:endParaRPr>
          </a:p>
          <a:p>
            <a:r>
              <a:rPr b="0" lang="en-US" sz="2000" spc="-1" strike="noStrike">
                <a:latin typeface="Arial"/>
              </a:rPr>
              <a:t>La entidad FlagEntry almacena una entrada de indicador la cual pertenece al ABContact a la que alguien de la compañía debe atender. Un ABContact es "marcado" cuando tiene una o más entradas bandera abiertas. Un ABContact puede tener cero a muchas entradas de bandera. </a:t>
            </a:r>
            <a:endParaRPr b="0" lang="en-US" sz="2000" spc="-1" strike="noStrike">
              <a:latin typeface="Arial"/>
            </a:endParaRPr>
          </a:p>
          <a:p>
            <a:r>
              <a:rPr b="0" lang="en-US" sz="2000" spc="-1" strike="noStrike">
                <a:latin typeface="Arial"/>
              </a:rPr>
              <a:t>La entidad ContactNote almacena notas sobre el ABContact. Una nota de contacto es una entrada de texto de forma libre utilizada para capturar información diversa sobre el contacto. Un ABContact puede tener cero a muchas notas de contacto. </a:t>
            </a:r>
            <a:endParaRPr b="0" lang="en-US" sz="2000" spc="-1" strike="noStrike">
              <a:latin typeface="Arial"/>
            </a:endParaRPr>
          </a:p>
          <a:p>
            <a:r>
              <a:rPr b="0" lang="en-US" sz="2000" spc="-1" strike="noStrike">
                <a:latin typeface="Arial"/>
              </a:rPr>
              <a:t>La entidad BankAccount almacena la información de la cuenta bancaria. Un ABContact puede tener cero a muchas cuentas bancarias. </a:t>
            </a:r>
            <a:endParaRPr b="0" lang="en-US" sz="2000" spc="-1" strike="noStrike">
              <a:latin typeface="Arial"/>
            </a:endParaRPr>
          </a:p>
          <a:p>
            <a:r>
              <a:rPr b="0" lang="en-US" sz="2000" spc="-1" strike="noStrike">
                <a:latin typeface="Arial"/>
              </a:rPr>
              <a:t>La entidad de Evaluación de Servicio almacena información sobre la calidad del servicio proporcionado por el contacto y es la más apropiada para contactos de proveedores tales como médicos, abogados y talleres de reparación de automóviles. Un ABContact puede tener cero a muchas evaluaciones de servicio. </a:t>
            </a:r>
            <a:endParaRPr b="0" lang="en-US" sz="2000" spc="-1" strike="noStrike">
              <a:latin typeface="Arial"/>
            </a:endParaRPr>
          </a:p>
          <a:p>
            <a:r>
              <a:rPr b="0" lang="en-US" sz="2000" spc="-1" strike="noStrike">
                <a:latin typeface="Arial"/>
              </a:rPr>
              <a:t>La entidad de usuario almacena información sobre los usuarios de TrainingApp. Un ABContact puede tener cero o un usuario asignado. </a:t>
            </a:r>
            <a:endParaRPr b="0" lang="en-US" sz="2000" spc="-1" strike="noStrike">
              <a:latin typeface="Arial"/>
            </a:endParaRPr>
          </a:p>
          <a:p>
            <a:r>
              <a:rPr b="0" lang="en-US" sz="2000" spc="-1" strike="noStrike">
                <a:latin typeface="Arial"/>
              </a:rPr>
              <a:t>La entidad FinancialSummary almacena información sobre el resumen financiero de ABContact. Un ABContact puede tener cero o uno resúmenes financieros.</a:t>
            </a:r>
            <a:endParaRPr b="0" lang="en-US" sz="2000" spc="-1" strike="noStrike">
              <a:latin typeface="Arial"/>
            </a:endParaRPr>
          </a:p>
        </p:txBody>
      </p:sp>
      <p:sp>
        <p:nvSpPr>
          <p:cNvPr id="448" name="TextShape 2"/>
          <p:cNvSpPr txBox="1"/>
          <p:nvPr/>
        </p:nvSpPr>
        <p:spPr>
          <a:xfrm>
            <a:off x="3884760" y="8685360"/>
            <a:ext cx="2971440" cy="458280"/>
          </a:xfrm>
          <a:prstGeom prst="rect">
            <a:avLst/>
          </a:prstGeom>
          <a:noFill/>
          <a:ln>
            <a:noFill/>
          </a:ln>
        </p:spPr>
        <p:txBody>
          <a:bodyPr anchor="b"/>
          <a:p>
            <a:pPr algn="r">
              <a:lnSpc>
                <a:spcPct val="100000"/>
              </a:lnSpc>
            </a:pPr>
            <a:fld id="{2A7D03A4-C222-4E38-A50F-7375095FC38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type="body"/>
          </p:nvPr>
        </p:nvSpPr>
        <p:spPr>
          <a:xfrm>
            <a:off x="685800" y="4400640"/>
            <a:ext cx="5486040" cy="3600000"/>
          </a:xfrm>
          <a:prstGeom prst="rect">
            <a:avLst/>
          </a:prstGeom>
        </p:spPr>
        <p:txBody>
          <a:bodyPr/>
          <a:p>
            <a:r>
              <a:rPr b="0" lang="en-US" sz="2000" spc="-1" strike="noStrike">
                <a:latin typeface="Arial"/>
              </a:rPr>
              <a:t>El archivo build.xml de cada aplicación está en &lt;installDirectory&gt; \ modules \ ant. </a:t>
            </a:r>
            <a:endParaRPr b="0" lang="en-US" sz="2000" spc="-1" strike="noStrike">
              <a:latin typeface="Arial"/>
            </a:endParaRPr>
          </a:p>
          <a:p>
            <a:r>
              <a:rPr b="0" lang="en-US" sz="2000" spc="-1" strike="noStrike">
                <a:latin typeface="Arial"/>
              </a:rPr>
              <a:t>El archivo gwXX.Bat de cada aplicación está en &lt;installDirectory&gt; \ bin.  El nombre de los archivos de lote de gw varía de una aplicación a otra: </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TrainingApp: gwta.bat</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BillingCenter: gwbc.bat</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ClaimCenter: gwcc.bat</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ContactManager (Address Book): gwab.bat</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PolicyCenter: gwpc.bat</a:t>
            </a:r>
            <a:endParaRPr b="0" lang="en-US" sz="2000" spc="-1" strike="noStrike">
              <a:latin typeface="Arial"/>
            </a:endParaRPr>
          </a:p>
          <a:p>
            <a:pPr>
              <a:lnSpc>
                <a:spcPct val="100000"/>
              </a:lnSpc>
            </a:pPr>
            <a:r>
              <a:rPr b="0" lang="en-US" sz="2000" spc="-1" strike="noStrike">
                <a:latin typeface="Arial"/>
              </a:rPr>
              <a:t>La ventana del símbolo del sistema debe permanecer abierta mientras la aplicación está en ejecución. Sin embargo, puede minimizarla.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US" sz="2000" spc="-1" strike="noStrike">
                <a:latin typeface="Arial"/>
              </a:rPr>
              <a:t>Finalización del trabajo por lotes:</a:t>
            </a:r>
            <a:endParaRPr b="0" lang="en-US" sz="2000" spc="-1" strike="noStrike">
              <a:latin typeface="Arial"/>
            </a:endParaRPr>
          </a:p>
          <a:p>
            <a:pPr>
              <a:lnSpc>
                <a:spcPct val="100000"/>
              </a:lnSpc>
            </a:pPr>
            <a:r>
              <a:rPr b="0" lang="en-US" sz="2000" spc="-1" strike="noStrike">
                <a:latin typeface="Arial"/>
              </a:rPr>
              <a:t> </a:t>
            </a:r>
            <a:r>
              <a:rPr b="0" lang="en-US" sz="2000" spc="-1" strike="noStrike">
                <a:latin typeface="Arial"/>
              </a:rPr>
              <a:t>Cuando está trabajando en modo de desarrollo, también puede detener la aplicación Guidewire al finalizar el trabajo por lotes. Para ello, presione CTRL + C y luego responder a la pregunta "finalizar trabajo por lotes?" con un "y" (para sí). Esto tiene la ventaja de mantener abierta la ventana del símbolo del sistema y conservar el historial de comandos ejecutados previamente. Esto es útil si necesita detener y reiniciar la aplicación. Sin embargo, en algunos casos, el servidor no puede liberar el número de puerto. Cuando esto ocurre, debe ejecutar un dev-stop gwXX antes de poder reiniciar la aplicación. </a:t>
            </a:r>
            <a:r>
              <a:rPr b="0" lang="en-US" sz="2000" spc="-1" strike="noStrike" u="sng">
                <a:uFillTx/>
                <a:latin typeface="Arial"/>
              </a:rPr>
              <a:t>Nunca debe finalizar el trabajo por lotes para una instancia que se ejecuta en modo de producción.</a:t>
            </a:r>
            <a:endParaRPr b="0" lang="en-US" sz="2000" spc="-1" strike="noStrike">
              <a:latin typeface="Arial"/>
            </a:endParaRPr>
          </a:p>
        </p:txBody>
      </p:sp>
      <p:sp>
        <p:nvSpPr>
          <p:cNvPr id="450" name="TextShape 2"/>
          <p:cNvSpPr txBox="1"/>
          <p:nvPr/>
        </p:nvSpPr>
        <p:spPr>
          <a:xfrm>
            <a:off x="3884760" y="8685360"/>
            <a:ext cx="2971440" cy="458280"/>
          </a:xfrm>
          <a:prstGeom prst="rect">
            <a:avLst/>
          </a:prstGeom>
          <a:noFill/>
          <a:ln>
            <a:noFill/>
          </a:ln>
        </p:spPr>
        <p:txBody>
          <a:bodyPr anchor="b"/>
          <a:p>
            <a:pPr algn="r">
              <a:lnSpc>
                <a:spcPct val="100000"/>
              </a:lnSpc>
            </a:pPr>
            <a:fld id="{D5B3A248-BDB8-437E-B107-D4A35EC0D83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416" name="TextShape 2"/>
          <p:cNvSpPr txBox="1"/>
          <p:nvPr/>
        </p:nvSpPr>
        <p:spPr>
          <a:xfrm>
            <a:off x="3884760" y="8685360"/>
            <a:ext cx="2971440" cy="458280"/>
          </a:xfrm>
          <a:prstGeom prst="rect">
            <a:avLst/>
          </a:prstGeom>
          <a:noFill/>
          <a:ln>
            <a:noFill/>
          </a:ln>
        </p:spPr>
        <p:txBody>
          <a:bodyPr anchor="b"/>
          <a:p>
            <a:pPr algn="r">
              <a:lnSpc>
                <a:spcPct val="100000"/>
              </a:lnSpc>
            </a:pPr>
            <a:fld id="{33579761-0E12-4CA5-B41B-189208ED891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PlaceHolder 1"/>
          <p:cNvSpPr>
            <a:spLocks noGrp="1"/>
          </p:cNvSpPr>
          <p:nvPr>
            <p:ph type="body"/>
          </p:nvPr>
        </p:nvSpPr>
        <p:spPr>
          <a:xfrm>
            <a:off x="685800" y="4400640"/>
            <a:ext cx="5486040" cy="3600000"/>
          </a:xfrm>
          <a:prstGeom prst="rect">
            <a:avLst/>
          </a:prstGeom>
        </p:spPr>
        <p:txBody>
          <a:bodyPr/>
          <a:p>
            <a:r>
              <a:rPr b="0" lang="en-US" sz="2000" spc="-1" strike="noStrike">
                <a:latin typeface="Arial"/>
              </a:rPr>
              <a:t>Cada archivo por lotes gw y la tarea de construcción a la que hace referencia está prefijada por códigos de dos letras. </a:t>
            </a:r>
            <a:endParaRPr b="0" lang="en-US" sz="2000" spc="-1" strike="noStrike">
              <a:latin typeface="Arial"/>
            </a:endParaRPr>
          </a:p>
          <a:p>
            <a:r>
              <a:rPr b="0" lang="en-US" sz="2000" spc="-1" strike="noStrike">
                <a:latin typeface="Arial"/>
              </a:rPr>
              <a:t>El código para ContactManager es "ab", que representa "Libreta de direcciones". </a:t>
            </a:r>
            <a:endParaRPr b="0" lang="en-US" sz="2000" spc="-1" strike="noStrike">
              <a:latin typeface="Arial"/>
            </a:endParaRPr>
          </a:p>
          <a:p>
            <a:r>
              <a:rPr b="0" lang="en-US" sz="2000" spc="-1" strike="noStrike">
                <a:latin typeface="Arial"/>
              </a:rPr>
              <a:t>Con la excepción del código de aplicación de dos letras, el método para ejecutar las tareas es idéntico en todas las aplicaciones. </a:t>
            </a:r>
            <a:endParaRPr b="0" lang="en-US" sz="2000" spc="-1" strike="noStrike">
              <a:latin typeface="Arial"/>
            </a:endParaRPr>
          </a:p>
          <a:p>
            <a:endParaRPr b="0" lang="en-US" sz="2000" spc="-1" strike="noStrike">
              <a:latin typeface="Arial"/>
            </a:endParaRPr>
          </a:p>
          <a:p>
            <a:r>
              <a:rPr b="1" lang="en-US" sz="2000" spc="-1" strike="noStrike">
                <a:latin typeface="Arial"/>
              </a:rPr>
              <a:t>regen-dictionary: </a:t>
            </a:r>
            <a:r>
              <a:rPr b="0" lang="en-US" sz="2000" spc="-1" strike="noStrike">
                <a:latin typeface="Arial"/>
              </a:rPr>
              <a:t>Crea los </a:t>
            </a:r>
            <a:r>
              <a:rPr b="1" lang="en-US" sz="2000" spc="-1" strike="noStrike">
                <a:latin typeface="Arial"/>
              </a:rPr>
              <a:t>archivos de diccionario de datos </a:t>
            </a:r>
            <a:r>
              <a:rPr b="0" lang="en-US" sz="2000" spc="-1" strike="noStrike">
                <a:latin typeface="Arial"/>
              </a:rPr>
              <a:t>en ... &lt;Application&gt; \ build \ dictionary \. Para ver, abra el archivo &lt;Application&gt; \ build \ dictionary \ index.html en un navegador web. </a:t>
            </a:r>
            <a:endParaRPr b="0" lang="en-US" sz="2000" spc="-1" strike="noStrike">
              <a:latin typeface="Arial"/>
            </a:endParaRPr>
          </a:p>
          <a:p>
            <a:endParaRPr b="0" lang="en-US" sz="2000" spc="-1" strike="noStrike">
              <a:latin typeface="Arial"/>
            </a:endParaRPr>
          </a:p>
          <a:p>
            <a:r>
              <a:rPr b="1" lang="en-US" sz="2000" spc="-1" strike="noStrike">
                <a:latin typeface="Arial"/>
              </a:rPr>
              <a:t>regen-gosudoc: </a:t>
            </a:r>
            <a:r>
              <a:rPr b="0" lang="en-US" sz="2000" spc="-1" strike="noStrike">
                <a:latin typeface="Arial"/>
              </a:rPr>
              <a:t>Crea los </a:t>
            </a:r>
            <a:r>
              <a:rPr b="1" lang="en-US" sz="2000" spc="-1" strike="noStrike">
                <a:latin typeface="Arial"/>
              </a:rPr>
              <a:t>archivos de documentación de Gosu </a:t>
            </a:r>
            <a:r>
              <a:rPr b="0" lang="en-US" sz="2000" spc="-1" strike="noStrike">
                <a:latin typeface="Arial"/>
              </a:rPr>
              <a:t>en ... &lt;Application&gt; \ build \ gosudoc \. Para ver, abra el archivo ... &lt;Application&gt; \ build \ data \ index.html en un explorador web.</a:t>
            </a:r>
            <a:endParaRPr b="0" lang="en-US" sz="2000" spc="-1" strike="noStrike">
              <a:latin typeface="Arial"/>
            </a:endParaRPr>
          </a:p>
        </p:txBody>
      </p:sp>
      <p:sp>
        <p:nvSpPr>
          <p:cNvPr id="452" name="TextShape 2"/>
          <p:cNvSpPr txBox="1"/>
          <p:nvPr/>
        </p:nvSpPr>
        <p:spPr>
          <a:xfrm>
            <a:off x="3884760" y="8685360"/>
            <a:ext cx="2971440" cy="458280"/>
          </a:xfrm>
          <a:prstGeom prst="rect">
            <a:avLst/>
          </a:prstGeom>
          <a:noFill/>
          <a:ln>
            <a:noFill/>
          </a:ln>
        </p:spPr>
        <p:txBody>
          <a:bodyPr anchor="b"/>
          <a:p>
            <a:pPr algn="r">
              <a:lnSpc>
                <a:spcPct val="100000"/>
              </a:lnSpc>
            </a:pPr>
            <a:fld id="{8D74918F-DE2C-4050-AD84-BA5749856CF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PlaceHolder 1"/>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454" name="TextShape 2"/>
          <p:cNvSpPr txBox="1"/>
          <p:nvPr/>
        </p:nvSpPr>
        <p:spPr>
          <a:xfrm>
            <a:off x="3884760" y="8685360"/>
            <a:ext cx="2971440" cy="458280"/>
          </a:xfrm>
          <a:prstGeom prst="rect">
            <a:avLst/>
          </a:prstGeom>
          <a:noFill/>
          <a:ln>
            <a:noFill/>
          </a:ln>
        </p:spPr>
        <p:txBody>
          <a:bodyPr anchor="b"/>
          <a:p>
            <a:pPr algn="r">
              <a:lnSpc>
                <a:spcPct val="100000"/>
              </a:lnSpc>
            </a:pPr>
            <a:fld id="{4B0C163E-D285-4680-9E5B-D62C412B7D1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PlaceHolder 1"/>
          <p:cNvSpPr>
            <a:spLocks noGrp="1"/>
          </p:cNvSpPr>
          <p:nvPr>
            <p:ph type="body"/>
          </p:nvPr>
        </p:nvSpPr>
        <p:spPr>
          <a:xfrm>
            <a:off x="685800" y="4400640"/>
            <a:ext cx="5486040" cy="3600000"/>
          </a:xfrm>
          <a:prstGeom prst="rect">
            <a:avLst/>
          </a:prstGeom>
        </p:spPr>
        <p:txBody>
          <a:bodyPr/>
          <a:p>
            <a:r>
              <a:rPr b="0" lang="en-US" sz="2000" spc="-1" strike="noStrike">
                <a:latin typeface="Arial"/>
              </a:rPr>
              <a:t>En la raíz de carpeta de aplicación de Guidewire que desea ejecutra, tendrá un directorio .idea que contiene un conjunto de archivos de configuración (.xml). Los datos de configuración de los proyectos y sus componentes se encuentran en archivos XML de texto sin formato. Cada archivo contiene sólo una parte de los datos de configuración pertenecientes a una cierta área funcional que se refleja en el nombre de un archivo, por ejemplo: compiler.xml, encodings.xml y modules.xml. Estos archivos contienen información específica del proyecto en sí, como nombres y ubicaciones de los módulos de componentes del proyecto y la configuración del compilador. Si utiliza el control de versión para su proyecto, puede considerar incluir algunos archivos de proyecto. Una excepción es el archivo workspace.xml, ya que es específico para cada usuario de Guidewire Studio. </a:t>
            </a:r>
            <a:endParaRPr b="0" lang="en-US" sz="2000" spc="-1" strike="noStrike">
              <a:latin typeface="Arial"/>
            </a:endParaRPr>
          </a:p>
          <a:p>
            <a:endParaRPr b="0" lang="en-US" sz="2000" spc="-1" strike="noStrike">
              <a:latin typeface="Arial"/>
            </a:endParaRPr>
          </a:p>
          <a:p>
            <a:r>
              <a:rPr b="0" lang="en-US" sz="2000" spc="-1" strike="noStrike">
                <a:latin typeface="Arial"/>
              </a:rPr>
              <a:t>Primera puesta en marcha = Tiempo necesario para cargar el proyecto + finalizar la indexación por primera vez. </a:t>
            </a:r>
            <a:endParaRPr b="0" lang="en-US" sz="2000" spc="-1" strike="noStrike">
              <a:latin typeface="Arial"/>
            </a:endParaRPr>
          </a:p>
          <a:p>
            <a:r>
              <a:rPr b="0" lang="en-US" sz="2000" spc="-1" strike="noStrike">
                <a:latin typeface="Arial"/>
              </a:rPr>
              <a:t>Segunda puesta en marcha = Tiempo empleado para cargar el proyecto + finalizar la indexación para la segunda y tercera vez. </a:t>
            </a:r>
            <a:endParaRPr b="0" lang="en-US" sz="2000" spc="-1" strike="noStrike">
              <a:latin typeface="Arial"/>
            </a:endParaRPr>
          </a:p>
          <a:p>
            <a:endParaRPr b="0" lang="en-US" sz="2000" spc="-1" strike="noStrike">
              <a:latin typeface="Arial"/>
            </a:endParaRPr>
          </a:p>
          <a:p>
            <a:r>
              <a:rPr b="0" lang="en-US" sz="2000" spc="-1" strike="noStrike">
                <a:latin typeface="Arial"/>
              </a:rPr>
              <a:t>En algunos casos, es posible que desee reconstruir los índices. Para reconstruir índices de proyecto, debe limpiar el caché del sistema. En el menú principal, elija Archivo &gt;&gt; Invalidar caché. No abra un proyecto de aplicación diferente con Guidewire Studio, utilice "gwxx studio" para iniciar una aplicación diferente. Los ajustes de la memoria Guidewire Studio se encuentran en memory.properties.</a:t>
            </a:r>
            <a:endParaRPr b="0" lang="en-US" sz="2000" spc="-1" strike="noStrike">
              <a:latin typeface="Arial"/>
            </a:endParaRPr>
          </a:p>
        </p:txBody>
      </p:sp>
      <p:sp>
        <p:nvSpPr>
          <p:cNvPr id="456" name="TextShape 2"/>
          <p:cNvSpPr txBox="1"/>
          <p:nvPr/>
        </p:nvSpPr>
        <p:spPr>
          <a:xfrm>
            <a:off x="3884760" y="8685360"/>
            <a:ext cx="2971440" cy="458280"/>
          </a:xfrm>
          <a:prstGeom prst="rect">
            <a:avLst/>
          </a:prstGeom>
          <a:noFill/>
          <a:ln>
            <a:noFill/>
          </a:ln>
        </p:spPr>
        <p:txBody>
          <a:bodyPr anchor="b"/>
          <a:p>
            <a:pPr algn="r">
              <a:lnSpc>
                <a:spcPct val="100000"/>
              </a:lnSpc>
            </a:pPr>
            <a:fld id="{4EFEE7FA-240C-4E2E-9204-1952E0006C4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PlaceHolder 1"/>
          <p:cNvSpPr>
            <a:spLocks noGrp="1"/>
          </p:cNvSpPr>
          <p:nvPr>
            <p:ph type="body"/>
          </p:nvPr>
        </p:nvSpPr>
        <p:spPr>
          <a:xfrm>
            <a:off x="685800" y="4400640"/>
            <a:ext cx="5486040" cy="3600000"/>
          </a:xfrm>
          <a:prstGeom prst="rect">
            <a:avLst/>
          </a:prstGeom>
        </p:spPr>
        <p:txBody>
          <a:bodyPr/>
          <a:p>
            <a:pPr marL="228600" indent="-228240">
              <a:lnSpc>
                <a:spcPct val="100000"/>
              </a:lnSpc>
              <a:buClr>
                <a:srgbClr val="000000"/>
              </a:buClr>
              <a:buFont typeface="StarSymbol"/>
              <a:buAutoNum type="arabicParenR"/>
            </a:pPr>
            <a:r>
              <a:rPr b="0" lang="en-US" sz="1200" spc="-1" strike="noStrike">
                <a:solidFill>
                  <a:srgbClr val="000000"/>
                </a:solidFill>
                <a:latin typeface="+mn-lt"/>
                <a:ea typeface="+mn-ea"/>
              </a:rPr>
              <a:t>Menús y barras de herramientas: el menú principal y las barras de herramientas le permiten realizar varios comandos. </a:t>
            </a:r>
            <a:endParaRPr b="0" lang="en-US" sz="1200" spc="-1" strike="noStrike">
              <a:latin typeface="Arial"/>
            </a:endParaRPr>
          </a:p>
          <a:p>
            <a:pPr marL="228600" indent="-228240">
              <a:lnSpc>
                <a:spcPct val="100000"/>
              </a:lnSpc>
              <a:buClr>
                <a:srgbClr val="000000"/>
              </a:buClr>
              <a:buFont typeface="StarSymbol"/>
              <a:buAutoNum type="arabicParenR"/>
            </a:pPr>
            <a:r>
              <a:rPr b="0" lang="en-US" sz="1200" spc="-1" strike="noStrike">
                <a:solidFill>
                  <a:srgbClr val="000000"/>
                </a:solidFill>
                <a:latin typeface="+mn-lt"/>
                <a:ea typeface="+mn-ea"/>
              </a:rPr>
              <a:t>Barra de navegación que ayuda a navegar por el proyecto y abrir los archivos para su edición. </a:t>
            </a:r>
            <a:endParaRPr b="0" lang="en-US" sz="1200" spc="-1" strike="noStrike">
              <a:latin typeface="Arial"/>
            </a:endParaRPr>
          </a:p>
          <a:p>
            <a:pPr marL="228600" indent="-228240">
              <a:lnSpc>
                <a:spcPct val="100000"/>
              </a:lnSpc>
              <a:buClr>
                <a:srgbClr val="000000"/>
              </a:buClr>
              <a:buFont typeface="StarSymbol"/>
              <a:buAutoNum type="arabicParenR"/>
            </a:pPr>
            <a:r>
              <a:rPr b="0" lang="en-US" sz="1200" spc="-1" strike="noStrike">
                <a:solidFill>
                  <a:srgbClr val="000000"/>
                </a:solidFill>
                <a:latin typeface="+mn-lt"/>
                <a:ea typeface="+mn-ea"/>
              </a:rPr>
              <a:t>La barra de estado: indica el estado de su proyecto, todo el IDE, y muestra varios mensajes de advertencia e información. </a:t>
            </a:r>
            <a:endParaRPr b="0" lang="en-US" sz="1200" spc="-1" strike="noStrike">
              <a:latin typeface="Arial"/>
            </a:endParaRPr>
          </a:p>
          <a:p>
            <a:pPr marL="228600" indent="-228240">
              <a:lnSpc>
                <a:spcPct val="100000"/>
              </a:lnSpc>
              <a:buClr>
                <a:srgbClr val="000000"/>
              </a:buClr>
              <a:buFont typeface="StarSymbol"/>
              <a:buAutoNum type="arabicParenR"/>
            </a:pPr>
            <a:r>
              <a:rPr b="0" lang="en-US" sz="1200" spc="-1" strike="noStrike">
                <a:solidFill>
                  <a:srgbClr val="000000"/>
                </a:solidFill>
                <a:latin typeface="+mn-lt"/>
                <a:ea typeface="+mn-ea"/>
              </a:rPr>
              <a:t>El editor - aquí usted crea y modifica el código. </a:t>
            </a:r>
            <a:endParaRPr b="0" lang="en-US" sz="1200" spc="-1" strike="noStrike">
              <a:latin typeface="Arial"/>
            </a:endParaRPr>
          </a:p>
          <a:p>
            <a:pPr marL="228600" indent="-228240">
              <a:lnSpc>
                <a:spcPct val="100000"/>
              </a:lnSpc>
              <a:buClr>
                <a:srgbClr val="000000"/>
              </a:buClr>
              <a:buFont typeface="StarSymbol"/>
              <a:buAutoNum type="arabicParenR"/>
            </a:pPr>
            <a:r>
              <a:rPr b="0" lang="en-US" sz="1200" spc="-1" strike="noStrike">
                <a:solidFill>
                  <a:srgbClr val="000000"/>
                </a:solidFill>
                <a:latin typeface="+mn-lt"/>
                <a:ea typeface="+mn-ea"/>
              </a:rPr>
              <a:t>Ventanas de herramientas - ventanas secundarias que proporcionan acceso a varias tareas específicas (gestión de proyectos, búsqueda y navegación de código fuente, ejecución y depuración, integración con sistemas de control de versiones, etc.).</a:t>
            </a:r>
            <a:endParaRPr b="0" lang="en-US" sz="1200" spc="-1" strike="noStrike">
              <a:latin typeface="Arial"/>
            </a:endParaRPr>
          </a:p>
        </p:txBody>
      </p:sp>
      <p:sp>
        <p:nvSpPr>
          <p:cNvPr id="458" name="TextShape 2"/>
          <p:cNvSpPr txBox="1"/>
          <p:nvPr/>
        </p:nvSpPr>
        <p:spPr>
          <a:xfrm>
            <a:off x="3884760" y="8685360"/>
            <a:ext cx="2971440" cy="458280"/>
          </a:xfrm>
          <a:prstGeom prst="rect">
            <a:avLst/>
          </a:prstGeom>
          <a:noFill/>
          <a:ln>
            <a:noFill/>
          </a:ln>
        </p:spPr>
        <p:txBody>
          <a:bodyPr anchor="b"/>
          <a:p>
            <a:pPr algn="r">
              <a:lnSpc>
                <a:spcPct val="100000"/>
              </a:lnSpc>
            </a:pPr>
            <a:fld id="{26C043C8-4F79-49FE-868C-FF379A85B5F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PlaceHolder 1"/>
          <p:cNvSpPr>
            <a:spLocks noGrp="1"/>
          </p:cNvSpPr>
          <p:nvPr>
            <p:ph type="body"/>
          </p:nvPr>
        </p:nvSpPr>
        <p:spPr>
          <a:xfrm>
            <a:off x="685800" y="4400640"/>
            <a:ext cx="5486040" cy="3600000"/>
          </a:xfrm>
          <a:prstGeom prst="rect">
            <a:avLst/>
          </a:prstGeom>
        </p:spPr>
        <p:txBody>
          <a:bodyPr/>
          <a:p>
            <a:r>
              <a:rPr b="0" lang="en-US" sz="2000" spc="-1" strike="noStrike">
                <a:latin typeface="Arial"/>
              </a:rPr>
              <a:t>Vista para la version 8.0</a:t>
            </a:r>
            <a:endParaRPr b="0" lang="en-US" sz="2000" spc="-1" strike="noStrike">
              <a:latin typeface="Arial"/>
            </a:endParaRPr>
          </a:p>
        </p:txBody>
      </p:sp>
      <p:sp>
        <p:nvSpPr>
          <p:cNvPr id="460" name="TextShape 2"/>
          <p:cNvSpPr txBox="1"/>
          <p:nvPr/>
        </p:nvSpPr>
        <p:spPr>
          <a:xfrm>
            <a:off x="3884760" y="8685360"/>
            <a:ext cx="2971440" cy="458280"/>
          </a:xfrm>
          <a:prstGeom prst="rect">
            <a:avLst/>
          </a:prstGeom>
          <a:noFill/>
          <a:ln>
            <a:noFill/>
          </a:ln>
        </p:spPr>
        <p:txBody>
          <a:bodyPr anchor="b"/>
          <a:p>
            <a:pPr algn="r">
              <a:lnSpc>
                <a:spcPct val="100000"/>
              </a:lnSpc>
            </a:pPr>
            <a:fld id="{C427D56B-1594-4E99-9F2C-CFC59E8B1D6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PlaceHolder 1"/>
          <p:cNvSpPr>
            <a:spLocks noGrp="1"/>
          </p:cNvSpPr>
          <p:nvPr>
            <p:ph type="body"/>
          </p:nvPr>
        </p:nvSpPr>
        <p:spPr>
          <a:xfrm>
            <a:off x="685800" y="4400640"/>
            <a:ext cx="5486040" cy="3600000"/>
          </a:xfrm>
          <a:prstGeom prst="rect">
            <a:avLst/>
          </a:prstGeom>
        </p:spPr>
        <p:txBody>
          <a:bodyPr/>
          <a:p>
            <a:r>
              <a:rPr b="0" lang="en-US" sz="2000" spc="-1" strike="noStrike">
                <a:latin typeface="Arial"/>
              </a:rPr>
              <a:t>CTRL + N: Se usa para encontrar entidades, nombre de entidades (displayname), bibliotecas, lista de tipos, pcf, reglas y clases. Algunas cosas que se encuentran no son archivos, sino elementos internos, como una lista de tipos de subtipo de entidad. Una forma de determinar en el elemento si es interna o virtual es ver si la barra de navegación está vacía. </a:t>
            </a:r>
            <a:endParaRPr b="0" lang="en-US" sz="2000" spc="-1" strike="noStrike">
              <a:latin typeface="Arial"/>
            </a:endParaRPr>
          </a:p>
          <a:p>
            <a:r>
              <a:rPr b="0" lang="en-US" sz="2000" spc="-1" strike="noStrike">
                <a:latin typeface="Arial"/>
              </a:rPr>
              <a:t>CTRL + MAYÚS + N: Ideal para encontrar archivos como config.xml. El uso de comodines (*), por ejemplo, * .wsc, es compatible. </a:t>
            </a:r>
            <a:endParaRPr b="0" lang="en-US" sz="2000" spc="-1" strike="noStrike">
              <a:latin typeface="Arial"/>
            </a:endParaRPr>
          </a:p>
          <a:p>
            <a:r>
              <a:rPr b="0" lang="en-US" sz="2000" spc="-1" strike="noStrike">
                <a:latin typeface="Arial"/>
              </a:rPr>
              <a:t>CTRL + ALT + MAYÚS + N: Encuentra un símbolo en archivos relacionados. Esto es genial para encontrar qué recursos contienen un enum, un método, una propiedad, un TC_name, etc. Puede presentar la lista de todos los usos de una clase, un método o una variable en todo el proyecto y saltar rápidamente al uso seleccionado. Para ello, coloque el cursor en el nombre del símbolo o utilice ALT + F7 o en un marco emergente con Ctrl + ALT + F7. </a:t>
            </a:r>
            <a:endParaRPr b="0" lang="en-US" sz="2000" spc="-1" strike="noStrike">
              <a:latin typeface="Arial"/>
            </a:endParaRPr>
          </a:p>
          <a:p>
            <a:endParaRPr b="0" lang="en-US" sz="2000" spc="-1" strike="noStrike">
              <a:latin typeface="Arial"/>
            </a:endParaRPr>
          </a:p>
        </p:txBody>
      </p:sp>
      <p:sp>
        <p:nvSpPr>
          <p:cNvPr id="462" name="TextShape 2"/>
          <p:cNvSpPr txBox="1"/>
          <p:nvPr/>
        </p:nvSpPr>
        <p:spPr>
          <a:xfrm>
            <a:off x="3884760" y="8685360"/>
            <a:ext cx="2971440" cy="458280"/>
          </a:xfrm>
          <a:prstGeom prst="rect">
            <a:avLst/>
          </a:prstGeom>
          <a:noFill/>
          <a:ln>
            <a:noFill/>
          </a:ln>
        </p:spPr>
        <p:txBody>
          <a:bodyPr anchor="b"/>
          <a:p>
            <a:pPr algn="r">
              <a:lnSpc>
                <a:spcPct val="100000"/>
              </a:lnSpc>
            </a:pPr>
            <a:fld id="{19B3F810-4367-40D7-89B6-85DAEE37496D}"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PlaceHolder 1"/>
          <p:cNvSpPr>
            <a:spLocks noGrp="1"/>
          </p:cNvSpPr>
          <p:nvPr>
            <p:ph type="body"/>
          </p:nvPr>
        </p:nvSpPr>
        <p:spPr>
          <a:xfrm>
            <a:off x="685800" y="4400640"/>
            <a:ext cx="5486040" cy="3600000"/>
          </a:xfrm>
          <a:prstGeom prst="rect">
            <a:avLst/>
          </a:prstGeom>
        </p:spPr>
        <p:txBody>
          <a:bodyPr/>
          <a:p>
            <a:r>
              <a:rPr b="0" lang="en-US" sz="2000" spc="-1" strike="noStrike">
                <a:latin typeface="Arial"/>
              </a:rPr>
              <a:t>En Guidewire Studio, puede ejecutar, depurar (y probar) su aplicación de Guidewire sin salir de Guidewire Studio usted puede ejecutar o depurar su proyecto seleccionando los comandos de menú Ejecutar servidor y / o Depurar servidor. En algunos casos, puede utilizar la combinación de teclas SHIFT + F10 para ejecutar servidor y SHIFT + F9 para depurar servidor. </a:t>
            </a:r>
            <a:endParaRPr b="0" lang="en-US" sz="2000" spc="-1" strike="noStrike">
              <a:latin typeface="Arial"/>
            </a:endParaRPr>
          </a:p>
          <a:p>
            <a:r>
              <a:rPr b="0" lang="en-US" sz="2000" spc="-1" strike="noStrike">
                <a:latin typeface="Arial"/>
              </a:rPr>
              <a:t>Sin embargo, si está trabajando en Gosu Scratchpad (run / debug / stop), estos accesos directos funcionaran con el Gosu Scratchpad y no con el servidor. Por esta razón, puede utilizar ALT + MAYÚS + F10 y ALT + MAYÚS + F9 para abrir los cuadros de diálogo respectivos para ejecutar y depurar la instancia de servidor para su proyecto. La información de la consola y la salida generada se muestran en la ventana de la herramientas Ejecutar o en la ventana de la herramienta Depurar en la ficha Consola. </a:t>
            </a:r>
            <a:endParaRPr b="0" lang="en-US" sz="2000" spc="-1" strike="noStrike">
              <a:latin typeface="Arial"/>
            </a:endParaRPr>
          </a:p>
          <a:p>
            <a:endParaRPr b="0" lang="en-US" sz="2000" spc="-1" strike="noStrike">
              <a:latin typeface="Arial"/>
            </a:endParaRPr>
          </a:p>
          <a:p>
            <a:r>
              <a:rPr b="0" lang="en-US" sz="2000" spc="-1" strike="noStrike">
                <a:latin typeface="Arial"/>
              </a:rPr>
              <a:t>El depurador le permite ejecutar su aplicación paso a paso, examinar la información del programa relacionada con variables, relojes o hilos, y cambiar su programa sin salir de Guidewire Studio. Antes de iniciar la sesión del depurador, tiene sentido establecer puntos de interrupción que causen que el depurador suspenda la aplicación o tome algunas otras acciones cuando se alcancen puntos de interrupción en el código.</a:t>
            </a:r>
            <a:endParaRPr b="0" lang="en-US" sz="2000" spc="-1" strike="noStrike">
              <a:latin typeface="Arial"/>
            </a:endParaRPr>
          </a:p>
        </p:txBody>
      </p:sp>
      <p:sp>
        <p:nvSpPr>
          <p:cNvPr id="464" name="TextShape 2"/>
          <p:cNvSpPr txBox="1"/>
          <p:nvPr/>
        </p:nvSpPr>
        <p:spPr>
          <a:xfrm>
            <a:off x="3884760" y="8685360"/>
            <a:ext cx="2971440" cy="458280"/>
          </a:xfrm>
          <a:prstGeom prst="rect">
            <a:avLst/>
          </a:prstGeom>
          <a:noFill/>
          <a:ln>
            <a:noFill/>
          </a:ln>
        </p:spPr>
        <p:txBody>
          <a:bodyPr anchor="b"/>
          <a:p>
            <a:pPr algn="r">
              <a:lnSpc>
                <a:spcPct val="100000"/>
              </a:lnSpc>
            </a:pPr>
            <a:fld id="{53E0843F-1E97-4740-AD08-B227163DBB6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PlaceHolder 1"/>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466" name="TextShape 2"/>
          <p:cNvSpPr txBox="1"/>
          <p:nvPr/>
        </p:nvSpPr>
        <p:spPr>
          <a:xfrm>
            <a:off x="3884760" y="8685360"/>
            <a:ext cx="2971440" cy="458280"/>
          </a:xfrm>
          <a:prstGeom prst="rect">
            <a:avLst/>
          </a:prstGeom>
          <a:noFill/>
          <a:ln>
            <a:noFill/>
          </a:ln>
        </p:spPr>
        <p:txBody>
          <a:bodyPr anchor="b"/>
          <a:p>
            <a:pPr algn="r">
              <a:lnSpc>
                <a:spcPct val="100000"/>
              </a:lnSpc>
            </a:pPr>
            <a:fld id="{D54E8461-39BE-4CC1-A7CF-AF0FB55D6AE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PlaceHolder 1"/>
          <p:cNvSpPr>
            <a:spLocks noGrp="1"/>
          </p:cNvSpPr>
          <p:nvPr>
            <p:ph type="body"/>
          </p:nvPr>
        </p:nvSpPr>
        <p:spPr>
          <a:xfrm>
            <a:off x="685800" y="4400640"/>
            <a:ext cx="5486040" cy="3600000"/>
          </a:xfrm>
          <a:prstGeom prst="rect">
            <a:avLst/>
          </a:prstGeom>
        </p:spPr>
        <p:txBody>
          <a:bodyPr/>
          <a:p>
            <a:r>
              <a:rPr b="0" lang="en-US" sz="1200" spc="-1" strike="noStrike">
                <a:solidFill>
                  <a:srgbClr val="000000"/>
                </a:solidFill>
                <a:latin typeface="+mn-lt"/>
                <a:ea typeface="+mn-ea"/>
              </a:rPr>
              <a:t>El depurador le permite ejecutar su aplicación paso a paso, examinar la información del programa relacionada con variables, relojes o hilos, y cambiar su programa sin salir de Guidewire Studio.</a:t>
            </a:r>
            <a:endParaRPr b="0" lang="en-US" sz="1200" spc="-1" strike="noStrike">
              <a:latin typeface="Arial"/>
            </a:endParaRPr>
          </a:p>
        </p:txBody>
      </p:sp>
      <p:sp>
        <p:nvSpPr>
          <p:cNvPr id="468" name="TextShape 2"/>
          <p:cNvSpPr txBox="1"/>
          <p:nvPr/>
        </p:nvSpPr>
        <p:spPr>
          <a:xfrm>
            <a:off x="3884760" y="8685360"/>
            <a:ext cx="2971440" cy="458280"/>
          </a:xfrm>
          <a:prstGeom prst="rect">
            <a:avLst/>
          </a:prstGeom>
          <a:noFill/>
          <a:ln>
            <a:noFill/>
          </a:ln>
        </p:spPr>
        <p:txBody>
          <a:bodyPr anchor="b"/>
          <a:p>
            <a:pPr algn="r">
              <a:lnSpc>
                <a:spcPct val="100000"/>
              </a:lnSpc>
            </a:pPr>
            <a:fld id="{38F07CDF-F147-438B-8EB1-84E1B632AC1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PlaceHolder 1"/>
          <p:cNvSpPr>
            <a:spLocks noGrp="1"/>
          </p:cNvSpPr>
          <p:nvPr>
            <p:ph type="body"/>
          </p:nvPr>
        </p:nvSpPr>
        <p:spPr>
          <a:xfrm>
            <a:off x="685800" y="4400640"/>
            <a:ext cx="5486040" cy="3600000"/>
          </a:xfrm>
          <a:prstGeom prst="rect">
            <a:avLst/>
          </a:prstGeom>
        </p:spPr>
        <p:txBody>
          <a:bodyPr/>
          <a:p>
            <a:r>
              <a:rPr b="0" lang="en-US" sz="2000" spc="-1" strike="noStrike">
                <a:latin typeface="Arial"/>
              </a:rPr>
              <a:t>El codigo de las aplicaciones es un aspecto codificado de las aplicaciones Guidewire que no se pueden personalizar.</a:t>
            </a:r>
            <a:endParaRPr b="0" lang="en-US" sz="2000" spc="-1" strike="noStrike">
              <a:latin typeface="Arial"/>
            </a:endParaRPr>
          </a:p>
        </p:txBody>
      </p:sp>
      <p:sp>
        <p:nvSpPr>
          <p:cNvPr id="470" name="TextShape 2"/>
          <p:cNvSpPr txBox="1"/>
          <p:nvPr/>
        </p:nvSpPr>
        <p:spPr>
          <a:xfrm>
            <a:off x="3884760" y="8685360"/>
            <a:ext cx="2971440" cy="458280"/>
          </a:xfrm>
          <a:prstGeom prst="rect">
            <a:avLst/>
          </a:prstGeom>
          <a:noFill/>
          <a:ln>
            <a:noFill/>
          </a:ln>
        </p:spPr>
        <p:txBody>
          <a:bodyPr anchor="b"/>
          <a:p>
            <a:pPr algn="r">
              <a:lnSpc>
                <a:spcPct val="100000"/>
              </a:lnSpc>
            </a:pPr>
            <a:fld id="{0422D7B6-F2DA-4A8C-844A-5CCAB13EF67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body"/>
          </p:nvPr>
        </p:nvSpPr>
        <p:spPr>
          <a:xfrm>
            <a:off x="685800" y="4400640"/>
            <a:ext cx="5486040" cy="3600000"/>
          </a:xfrm>
          <a:prstGeom prst="rect">
            <a:avLst/>
          </a:prstGeom>
        </p:spPr>
        <p:txBody>
          <a:bodyPr/>
          <a:p>
            <a:br/>
            <a:r>
              <a:rPr b="0" lang="en-US" sz="1200" spc="-1" strike="noStrike">
                <a:solidFill>
                  <a:srgbClr val="000000"/>
                </a:solidFill>
                <a:latin typeface="+mn-lt"/>
                <a:ea typeface="+mn-ea"/>
              </a:rPr>
              <a:t>Guidewire construye productos de software que ayudan a las aseguradoras de bienes y accidentes a reemplazar sus sistemas centrales heredados y a transformar su negocio. </a:t>
            </a:r>
            <a:endParaRPr b="0" lang="en-US" sz="1200" spc="-1" strike="noStrike">
              <a:latin typeface="Arial"/>
            </a:endParaRPr>
          </a:p>
          <a:p>
            <a:endParaRPr b="0" lang="en-US" sz="1200" spc="-1" strike="noStrike">
              <a:latin typeface="Arial"/>
            </a:endParaRPr>
          </a:p>
          <a:p>
            <a:r>
              <a:rPr b="0" lang="en-US" sz="1200" spc="-1" strike="noStrike">
                <a:solidFill>
                  <a:srgbClr val="000000"/>
                </a:solidFill>
                <a:latin typeface="+mn-lt"/>
                <a:ea typeface="+mn-ea"/>
              </a:rPr>
              <a:t>Guidewire proporciona sistemas básicos y herramientas de gestión de datos / inteligencia de negocios utilizadas por los aseguradores como sistemas operacionales de registro. </a:t>
            </a:r>
            <a:endParaRPr b="0" lang="en-US" sz="1200" spc="-1" strike="noStrike">
              <a:latin typeface="Arial"/>
            </a:endParaRPr>
          </a:p>
          <a:p>
            <a:endParaRPr b="0" lang="en-US" sz="1200" spc="-1" strike="noStrike">
              <a:latin typeface="Arial"/>
            </a:endParaRPr>
          </a:p>
          <a:p>
            <a:r>
              <a:rPr b="0" lang="en-US" sz="1200" spc="-1" strike="noStrike">
                <a:solidFill>
                  <a:srgbClr val="000000"/>
                </a:solidFill>
                <a:latin typeface="+mn-lt"/>
                <a:ea typeface="+mn-ea"/>
              </a:rPr>
              <a:t>Productos adicionales proporcionan soporte para acceso y orientación y monitoreo en cualquier momento y en cualquier lugar.</a:t>
            </a:r>
            <a:endParaRPr b="0" lang="en-US" sz="1200" spc="-1" strike="noStrike">
              <a:latin typeface="Arial"/>
            </a:endParaRPr>
          </a:p>
        </p:txBody>
      </p:sp>
      <p:sp>
        <p:nvSpPr>
          <p:cNvPr id="418" name="TextShape 2"/>
          <p:cNvSpPr txBox="1"/>
          <p:nvPr/>
        </p:nvSpPr>
        <p:spPr>
          <a:xfrm>
            <a:off x="3884760" y="8685360"/>
            <a:ext cx="2971440" cy="458280"/>
          </a:xfrm>
          <a:prstGeom prst="rect">
            <a:avLst/>
          </a:prstGeom>
          <a:noFill/>
          <a:ln>
            <a:noFill/>
          </a:ln>
        </p:spPr>
        <p:txBody>
          <a:bodyPr anchor="b"/>
          <a:p>
            <a:pPr algn="r">
              <a:lnSpc>
                <a:spcPct val="100000"/>
              </a:lnSpc>
            </a:pPr>
            <a:fld id="{FFF23CE0-1309-45FA-AD65-EA661DFCEE6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PlaceHolder 1"/>
          <p:cNvSpPr>
            <a:spLocks noGrp="1"/>
          </p:cNvSpPr>
          <p:nvPr>
            <p:ph type="body"/>
          </p:nvPr>
        </p:nvSpPr>
        <p:spPr>
          <a:xfrm>
            <a:off x="685800" y="4400640"/>
            <a:ext cx="5486040" cy="3600000"/>
          </a:xfrm>
          <a:prstGeom prst="rect">
            <a:avLst/>
          </a:prstGeom>
        </p:spPr>
        <p:txBody>
          <a:bodyPr/>
          <a:p>
            <a:r>
              <a:rPr b="0" lang="en-US" sz="2000" spc="-1" strike="noStrike">
                <a:latin typeface="Arial"/>
              </a:rPr>
              <a:t>Dado que la cuenta de Superusuario tiene un comportamiento de permisos únicos, no debe utilizarse la cuenta durante la prueba. Todas las cuentas de usuario en los datos de ejemplo de Guidewire tienen una contraseña inicial de "gw". Si un usuario comprueba el campo "Keep me logged in" y se registra, entonces durante los próximos siete días el usuario inicia sesión automáticamente cada vez que navega a la página de inicio de sesión. (Esto sólo funciona si la aplicación está alojada en el mismo servidor de aplicaciones.) </a:t>
            </a:r>
            <a:endParaRPr b="0" lang="en-US" sz="2000" spc="-1" strike="noStrike">
              <a:latin typeface="Arial"/>
            </a:endParaRPr>
          </a:p>
          <a:p>
            <a:r>
              <a:rPr b="0" lang="en-US" sz="2000" spc="-1" strike="noStrike">
                <a:latin typeface="Arial"/>
              </a:rPr>
              <a:t>Un cierre de sesión explícito borrará el estado de "Manténme conectado". Tenga en cuenta que la funcionalidad "Keep me logged in" escribe cookies en la máquina del usuario. Como ocurre con las cookies, </a:t>
            </a:r>
            <a:r>
              <a:rPr b="1" lang="en-US" sz="2000" spc="-1" strike="noStrike">
                <a:latin typeface="Arial"/>
              </a:rPr>
              <a:t>esto puede exponer un riesgo de seguridad si otras personas tienen acceso a la cookie</a:t>
            </a:r>
            <a:r>
              <a:rPr b="0" lang="en-US" sz="2000" spc="-1" strike="noStrike">
                <a:latin typeface="Arial"/>
              </a:rPr>
              <a:t>. (Por ejemplo, alguien podría copiar la cookie a otra máquina y luego iniciar sesión sin introducir un nombre de usuario o una contraseña.) </a:t>
            </a:r>
            <a:endParaRPr b="0" lang="en-US" sz="2000" spc="-1" strike="noStrike">
              <a:latin typeface="Arial"/>
            </a:endParaRPr>
          </a:p>
          <a:p>
            <a:endParaRPr b="0" lang="en-US" sz="2000" spc="-1" strike="noStrike">
              <a:latin typeface="Arial"/>
            </a:endParaRPr>
          </a:p>
          <a:p>
            <a:r>
              <a:rPr b="0" lang="en-US" sz="2000" spc="-1" strike="noStrike">
                <a:latin typeface="Arial"/>
              </a:rPr>
              <a:t>Si hay una preocupación sobre el robo de cookies, los administradores deben eliminar esta casilla de la página de inicio de sesión.</a:t>
            </a:r>
            <a:endParaRPr b="0" lang="en-US" sz="2000" spc="-1" strike="noStrike">
              <a:latin typeface="Arial"/>
            </a:endParaRPr>
          </a:p>
        </p:txBody>
      </p:sp>
      <p:sp>
        <p:nvSpPr>
          <p:cNvPr id="472" name="TextShape 2"/>
          <p:cNvSpPr txBox="1"/>
          <p:nvPr/>
        </p:nvSpPr>
        <p:spPr>
          <a:xfrm>
            <a:off x="3884760" y="8685360"/>
            <a:ext cx="2971440" cy="458280"/>
          </a:xfrm>
          <a:prstGeom prst="rect">
            <a:avLst/>
          </a:prstGeom>
          <a:noFill/>
          <a:ln>
            <a:noFill/>
          </a:ln>
        </p:spPr>
        <p:txBody>
          <a:bodyPr anchor="b"/>
          <a:p>
            <a:pPr algn="r">
              <a:lnSpc>
                <a:spcPct val="100000"/>
              </a:lnSpc>
            </a:pPr>
            <a:fld id="{92B52E5F-BBBA-40DC-BE27-8B59B129BCA0}"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PlaceHolder 1"/>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474" name="TextShape 2"/>
          <p:cNvSpPr txBox="1"/>
          <p:nvPr/>
        </p:nvSpPr>
        <p:spPr>
          <a:xfrm>
            <a:off x="3884760" y="8685360"/>
            <a:ext cx="2971440" cy="458280"/>
          </a:xfrm>
          <a:prstGeom prst="rect">
            <a:avLst/>
          </a:prstGeom>
          <a:noFill/>
          <a:ln>
            <a:noFill/>
          </a:ln>
        </p:spPr>
        <p:txBody>
          <a:bodyPr anchor="b"/>
          <a:p>
            <a:pPr algn="r">
              <a:lnSpc>
                <a:spcPct val="100000"/>
              </a:lnSpc>
            </a:pPr>
            <a:fld id="{DD5E50FC-CCF1-4E0D-B7EC-BD1DBBB9D36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PlaceHolder 1"/>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476" name="TextShape 2"/>
          <p:cNvSpPr txBox="1"/>
          <p:nvPr/>
        </p:nvSpPr>
        <p:spPr>
          <a:xfrm>
            <a:off x="3884760" y="8685360"/>
            <a:ext cx="2971440" cy="458280"/>
          </a:xfrm>
          <a:prstGeom prst="rect">
            <a:avLst/>
          </a:prstGeom>
          <a:noFill/>
          <a:ln>
            <a:noFill/>
          </a:ln>
        </p:spPr>
        <p:txBody>
          <a:bodyPr anchor="b"/>
          <a:p>
            <a:pPr algn="r">
              <a:lnSpc>
                <a:spcPct val="100000"/>
              </a:lnSpc>
            </a:pPr>
            <a:fld id="{8CD7FD61-909B-47CF-B32C-9C8F41A4AA2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type="body"/>
          </p:nvPr>
        </p:nvSpPr>
        <p:spPr>
          <a:xfrm>
            <a:off x="685800" y="4400640"/>
            <a:ext cx="5486040" cy="3600000"/>
          </a:xfrm>
          <a:prstGeom prst="rect">
            <a:avLst/>
          </a:prstGeom>
        </p:spPr>
        <p:txBody>
          <a:bodyPr/>
          <a:p>
            <a:r>
              <a:rPr b="0" lang="en-US" sz="2000" spc="-1" strike="noStrike">
                <a:latin typeface="Arial"/>
              </a:rPr>
              <a:t>Guidewire InsuranceSuite 8.0 es un conjunto de tres productos principales que satisfacen las necesidades básicas de las compañías de seguros de propiedades y accidentes.</a:t>
            </a:r>
            <a:endParaRPr b="0" lang="en-US" sz="2000" spc="-1" strike="noStrike">
              <a:latin typeface="Arial"/>
            </a:endParaRPr>
          </a:p>
          <a:p>
            <a:endParaRPr b="0" lang="en-US" sz="2000" spc="-1" strike="noStrike">
              <a:latin typeface="Arial"/>
            </a:endParaRPr>
          </a:p>
          <a:p>
            <a:r>
              <a:rPr b="0" lang="en-US" sz="2000" spc="-1" strike="noStrike">
                <a:latin typeface="Arial"/>
              </a:rPr>
              <a:t>Cada aplicación puede funcionar por sí misma, y ​​cada una puede ser integrada con las otras aplicaciones. PolicyCenter se puede integrar con BillingCenter para que las dos aplicaciones puedan compartir información sobre el pago esperado, el calendario de pagos y la posible cancelación de una póliza si no se reciben los pagos. PolicyCenter se puede integrar con ClaimCenter, ya que ClaimCenter necesita información acerca de lo que estaba en la poliza para determinar si se cubre una pérdida y PolicyCenter necesita saber qué reclamaciones se presentaron para determinar si la póliza debe renovarse y a qué tasa. Aunque es menos común, BillingCenter se puede integrar con ClaimCenter. Esto se suele hacer para situaciones de negocios como la subrogación en la que el asegurado sufre una pérdida que el seguro de un tercero debe pagar. ClaimCenter identifica que se espera subrogación y BillingCenter gestiona las facturas enviadas al proveedor de seguros del tercero. Dependiendo de la configuración, la suite de seguros puede contener otros módulos: ContactManager, Client Data Management, PolicyCenter Rating, PolicyCenter Reinsurance y plantillas basadas en estándares.</a:t>
            </a:r>
            <a:endParaRPr b="0" lang="en-US" sz="2000" spc="-1" strike="noStrike">
              <a:latin typeface="Arial"/>
            </a:endParaRPr>
          </a:p>
        </p:txBody>
      </p:sp>
      <p:sp>
        <p:nvSpPr>
          <p:cNvPr id="420" name="TextShape 2"/>
          <p:cNvSpPr txBox="1"/>
          <p:nvPr/>
        </p:nvSpPr>
        <p:spPr>
          <a:xfrm>
            <a:off x="3884760" y="8685360"/>
            <a:ext cx="2971440" cy="458280"/>
          </a:xfrm>
          <a:prstGeom prst="rect">
            <a:avLst/>
          </a:prstGeom>
          <a:noFill/>
          <a:ln>
            <a:noFill/>
          </a:ln>
        </p:spPr>
        <p:txBody>
          <a:bodyPr anchor="b"/>
          <a:p>
            <a:pPr algn="r">
              <a:lnSpc>
                <a:spcPct val="100000"/>
              </a:lnSpc>
            </a:pPr>
            <a:fld id="{8B85BF59-A593-4A45-AB43-7E6B3EB84D60}"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PlaceHolder 1"/>
          <p:cNvSpPr>
            <a:spLocks noGrp="1"/>
          </p:cNvSpPr>
          <p:nvPr>
            <p:ph type="body"/>
          </p:nvPr>
        </p:nvSpPr>
        <p:spPr>
          <a:xfrm>
            <a:off x="685800" y="4400640"/>
            <a:ext cx="5486040" cy="3600000"/>
          </a:xfrm>
          <a:prstGeom prst="rect">
            <a:avLst/>
          </a:prstGeom>
        </p:spPr>
        <p:txBody>
          <a:bodyPr/>
          <a:p>
            <a:r>
              <a:rPr b="0" lang="en-US" sz="2000" spc="-1" strike="noStrike">
                <a:latin typeface="Arial"/>
              </a:rPr>
              <a:t>Todas las aplicaciones de Guidewire se ejecutan en un servidor de aplicaciones empresariales. Hay varios tipos diferentes de servidores de aplicaciones. El tipo de servidor de aplicaciones utilizado por las aplicaciones Guidewire es un servidor Java Enterprise Edition (Java EE). La plataforma era conocida como Java 2 Platform, Enterprise Edition o J2EE hasta que el nombre fue cambiado a Java EE en la versión 5. </a:t>
            </a:r>
            <a:endParaRPr b="0" lang="en-US" sz="2000" spc="-1" strike="noStrike">
              <a:latin typeface="Arial"/>
            </a:endParaRPr>
          </a:p>
          <a:p>
            <a:endParaRPr b="0" lang="en-US" sz="2000" spc="-1" strike="noStrike">
              <a:latin typeface="Arial"/>
            </a:endParaRPr>
          </a:p>
          <a:p>
            <a:r>
              <a:rPr b="0" lang="en-US" sz="2000" spc="-1" strike="noStrike">
                <a:latin typeface="Arial"/>
              </a:rPr>
              <a:t>Cada aplicación Guidewire se crea y se despliega comúnmente como un Web Application Archive (WAR) o un Enterprise Application Archive (EAR) en el servidor de aplicaciones, esta contiene todos los archivos de configuración, datos operativos y definición de datos necesarios para ejecutar la aplicación. El servidor de aplicaciones se instala normalmente en una máquina dedicada que no aloja otros aspectos de la arquitectura, como la base de datos. Esta máquina debe utilizar un sistema operativo compatible con el proveedor del servidor de aplicaciones de terceros (o Guidewire, en el caso de Apache Tomcat).</a:t>
            </a:r>
            <a:endParaRPr b="0" lang="en-US" sz="2000" spc="-1" strike="noStrike">
              <a:latin typeface="Arial"/>
            </a:endParaRPr>
          </a:p>
          <a:p>
            <a:endParaRPr b="0" lang="en-US" sz="2000" spc="-1" strike="noStrike">
              <a:latin typeface="Arial"/>
            </a:endParaRPr>
          </a:p>
          <a:p>
            <a:r>
              <a:rPr b="0" lang="en-US" sz="2000" spc="-1" strike="noStrike">
                <a:latin typeface="Arial"/>
              </a:rPr>
              <a:t>La aplicación Guidewire (el cuadro central) consta de un conjunto de reglas de negocio, una interfaz de usuario, un conjunto de APIs de integración y un modelo de datos. La tecnología para configurar estos elementos de aplicación es a nivel de plataforma (y común a todas las aplicaciones Guidewire), pero las reglas específicas, la interfaz de usuario, las APIs y el modelo de datos de cada aplicación son distintos. Para obtener la información más reciente y completa sobre el software que Guidewire requiere y admite, consulte la página de la matriz de la plataforma Guidewire que se encuentra en https://guidewire.custhelp.com/app/resources/products/platform.</a:t>
            </a:r>
            <a:endParaRPr b="0" lang="en-US" sz="2000" spc="-1" strike="noStrike">
              <a:latin typeface="Arial"/>
            </a:endParaRPr>
          </a:p>
        </p:txBody>
      </p:sp>
      <p:sp>
        <p:nvSpPr>
          <p:cNvPr id="422" name="TextShape 2"/>
          <p:cNvSpPr txBox="1"/>
          <p:nvPr/>
        </p:nvSpPr>
        <p:spPr>
          <a:xfrm>
            <a:off x="3884760" y="8685360"/>
            <a:ext cx="2971440" cy="458280"/>
          </a:xfrm>
          <a:prstGeom prst="rect">
            <a:avLst/>
          </a:prstGeom>
          <a:noFill/>
          <a:ln>
            <a:noFill/>
          </a:ln>
        </p:spPr>
        <p:txBody>
          <a:bodyPr anchor="b"/>
          <a:p>
            <a:pPr algn="r">
              <a:lnSpc>
                <a:spcPct val="100000"/>
              </a:lnSpc>
            </a:pPr>
            <a:fld id="{B99D18CC-EB2D-467C-A736-555A63498FE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424" name="TextShape 2"/>
          <p:cNvSpPr txBox="1"/>
          <p:nvPr/>
        </p:nvSpPr>
        <p:spPr>
          <a:xfrm>
            <a:off x="3884760" y="8685360"/>
            <a:ext cx="2971440" cy="458280"/>
          </a:xfrm>
          <a:prstGeom prst="rect">
            <a:avLst/>
          </a:prstGeom>
          <a:noFill/>
          <a:ln>
            <a:noFill/>
          </a:ln>
        </p:spPr>
        <p:txBody>
          <a:bodyPr anchor="b"/>
          <a:p>
            <a:pPr algn="r">
              <a:lnSpc>
                <a:spcPct val="100000"/>
              </a:lnSpc>
            </a:pPr>
            <a:fld id="{3B154AFE-7125-42C3-A18E-0506F1FF6B5B}"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type="body"/>
          </p:nvPr>
        </p:nvSpPr>
        <p:spPr>
          <a:xfrm>
            <a:off x="685800" y="4400640"/>
            <a:ext cx="5486040" cy="3600000"/>
          </a:xfrm>
          <a:prstGeom prst="rect">
            <a:avLst/>
          </a:prstGeom>
        </p:spPr>
        <p:txBody>
          <a:bodyPr/>
          <a:p>
            <a:r>
              <a:rPr b="0" lang="en-US" sz="2000" spc="-1" strike="noStrike">
                <a:latin typeface="Arial"/>
              </a:rPr>
              <a:t>Los usuarios finales se conectan a la aplicación mediante un navegador web. Chrome es el navegador preferido. Cada aplicación genera una colección de páginas HTML estándar que se representan por el navegador. Cada aplicación es una aplicación del lado del servidor. Genera dinámicamente las páginas HTML y los datos dentro de esas páginas. </a:t>
            </a:r>
            <a:endParaRPr b="0" lang="en-US" sz="2000" spc="-1" strike="noStrike">
              <a:latin typeface="Arial"/>
            </a:endParaRPr>
          </a:p>
          <a:p>
            <a:r>
              <a:rPr b="0" lang="en-US" sz="2000" spc="-1" strike="noStrike">
                <a:latin typeface="Arial"/>
              </a:rPr>
              <a:t>Se hace un uso mínimo del lado del cliente (el navegador web) debido a que no hay archivos HTML estáticos, </a:t>
            </a:r>
            <a:r>
              <a:rPr b="1" lang="en-US" sz="2000" spc="-1" strike="noStrike">
                <a:latin typeface="Arial"/>
              </a:rPr>
              <a:t>no puede utilizar el botón Atrás del explorador</a:t>
            </a:r>
            <a:r>
              <a:rPr b="0" lang="en-US" sz="2000" spc="-1" strike="noStrike">
                <a:latin typeface="Arial"/>
              </a:rPr>
              <a:t> por lo cual toda la navegación se controla en el lado del servidor. </a:t>
            </a:r>
            <a:endParaRPr b="0" lang="en-US" sz="2000" spc="-1" strike="noStrike">
              <a:latin typeface="Arial"/>
            </a:endParaRPr>
          </a:p>
          <a:p>
            <a:endParaRPr b="0" lang="en-US" sz="2000" spc="-1" strike="noStrike">
              <a:latin typeface="Arial"/>
            </a:endParaRPr>
          </a:p>
          <a:p>
            <a:r>
              <a:rPr b="0" lang="en-US" sz="2000" spc="-1" strike="noStrike">
                <a:latin typeface="Arial"/>
              </a:rPr>
              <a:t>En un entorno de desarrollo, se pueden implementar cambios de configuración de varias maneras usando Guidewire Studio y / o utilizando las herramientas administrativas en la interfaz de usuario de la aplicación, los cambios de configuración pueden abarcar varios tipos: modelo de datos, interfaz de usuario y código Gosu. </a:t>
            </a:r>
            <a:r>
              <a:rPr b="1" lang="en-US" sz="2000" spc="-1" strike="noStrike">
                <a:latin typeface="Arial"/>
              </a:rPr>
              <a:t>En algunos casos, debe detener e iniciar el servidor</a:t>
            </a:r>
            <a:r>
              <a:rPr b="0" lang="en-US" sz="2000" spc="-1" strike="noStrike">
                <a:latin typeface="Arial"/>
              </a:rPr>
              <a:t>; en otras situaciones, no es necesario reiniciar el servidor y solo se requiere </a:t>
            </a:r>
            <a:r>
              <a:rPr b="1" lang="en-US" sz="2000" spc="-1" strike="noStrike">
                <a:latin typeface="Arial"/>
              </a:rPr>
              <a:t>refrescar la pantalla con el comando ctrl + shift + L</a:t>
            </a:r>
            <a:r>
              <a:rPr b="0" lang="en-US" sz="2000" spc="-1" strike="noStrike">
                <a:latin typeface="Arial"/>
              </a:rPr>
              <a:t>. </a:t>
            </a:r>
            <a:endParaRPr b="0" lang="en-US" sz="2000" spc="-1" strike="noStrike">
              <a:latin typeface="Arial"/>
            </a:endParaRPr>
          </a:p>
          <a:p>
            <a:endParaRPr b="0" lang="en-US" sz="2000" spc="-1" strike="noStrike">
              <a:latin typeface="Arial"/>
            </a:endParaRPr>
          </a:p>
        </p:txBody>
      </p:sp>
      <p:sp>
        <p:nvSpPr>
          <p:cNvPr id="426" name="TextShape 2"/>
          <p:cNvSpPr txBox="1"/>
          <p:nvPr/>
        </p:nvSpPr>
        <p:spPr>
          <a:xfrm>
            <a:off x="3884760" y="8685360"/>
            <a:ext cx="2971440" cy="458280"/>
          </a:xfrm>
          <a:prstGeom prst="rect">
            <a:avLst/>
          </a:prstGeom>
          <a:noFill/>
          <a:ln>
            <a:noFill/>
          </a:ln>
        </p:spPr>
        <p:txBody>
          <a:bodyPr anchor="b"/>
          <a:p>
            <a:pPr algn="r">
              <a:lnSpc>
                <a:spcPct val="100000"/>
              </a:lnSpc>
            </a:pPr>
            <a:fld id="{A9946AE3-1413-47FC-A370-37587CDB6DE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body"/>
          </p:nvPr>
        </p:nvSpPr>
        <p:spPr>
          <a:xfrm>
            <a:off x="685800" y="4400640"/>
            <a:ext cx="5486040" cy="3600000"/>
          </a:xfrm>
          <a:prstGeom prst="rect">
            <a:avLst/>
          </a:prstGeom>
        </p:spPr>
        <p:txBody>
          <a:bodyPr/>
          <a:p>
            <a:r>
              <a:rPr b="0" lang="en-US" sz="2000" spc="-1" strike="noStrike">
                <a:latin typeface="Arial"/>
              </a:rPr>
              <a:t>Cada aplicación se integra típicamente con una serie de sistemas externos. Las conexiones a estos sistemas se configuran a través de las API de la aplicación. </a:t>
            </a:r>
            <a:endParaRPr b="0" lang="en-US" sz="2000" spc="-1" strike="noStrike">
              <a:latin typeface="Arial"/>
            </a:endParaRPr>
          </a:p>
          <a:p>
            <a:endParaRPr b="0" lang="en-US" sz="2000" spc="-1" strike="noStrike">
              <a:latin typeface="Arial"/>
            </a:endParaRPr>
          </a:p>
          <a:p>
            <a:r>
              <a:rPr b="0" lang="en-US" sz="2000" spc="-1" strike="noStrike">
                <a:latin typeface="Arial"/>
              </a:rPr>
              <a:t>Gosu es un lenguaje de programación de código abierto y públicamente disponible creado por Guidewire. Es similar a Java. Gosu se utiliza para especificar la lógica de negocio de tiempo de ejecución que: </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Ejecuta el comportamiento fundamental de la aplicación </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Administra procesos empresariales complejos </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Especifica el comportamiento dinámico del lado del cliente </a:t>
            </a:r>
            <a:endParaRPr b="0" lang="en-US" sz="2000" spc="-1" strike="noStrike">
              <a:latin typeface="Arial"/>
            </a:endParaRPr>
          </a:p>
          <a:p>
            <a:pPr>
              <a:lnSpc>
                <a:spcPct val="100000"/>
              </a:lnSpc>
            </a:pPr>
            <a:r>
              <a:rPr b="0" lang="en-US" sz="2000" spc="-1" strike="noStrike">
                <a:latin typeface="Arial"/>
              </a:rPr>
              <a:t>Gosu se puede utilizar para afectar el comportamiento en toda la arquitectura del producto. Esto incluye: </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Comportamiento de la aplicación (como especificar el comportamiento de reglas de negocio, métodos y mejoras de entidad) </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Comportamiento del cliente en el navegador web (como reflejar el cambio del valor en un campo en otro campo) </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Comportamiento del modelo de datos (como especificar qué campos concatenar para el "nombre de visualización" de un objeto dado)</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 </a:t>
            </a:r>
            <a:r>
              <a:rPr b="0" lang="en-US" sz="2000" spc="-1" strike="noStrike">
                <a:latin typeface="Arial"/>
              </a:rPr>
              <a:t>Comportamiento de integración (como definir el comportamiento de un servicio web que responde a solicitudes de aplicaciones externas) </a:t>
            </a:r>
            <a:endParaRPr b="0" lang="en-US" sz="2000" spc="-1" strike="noStrike">
              <a:latin typeface="Arial"/>
            </a:endParaRPr>
          </a:p>
          <a:p>
            <a:pPr>
              <a:lnSpc>
                <a:spcPct val="100000"/>
              </a:lnSpc>
            </a:pPr>
            <a:r>
              <a:rPr b="0" lang="en-US" sz="1200" spc="-1" strike="noStrike">
                <a:solidFill>
                  <a:srgbClr val="000000"/>
                </a:solidFill>
                <a:latin typeface="+mn-lt"/>
                <a:ea typeface="+mn-ea"/>
              </a:rPr>
              <a:t>Como vimos en el Moodle, Guidewire desarrolló Gosu por varias razones. En primer lugar, se deseaba tener una sola sintaxis que pudiera utilizarse para trabajar con todos los elementos relevantes a los productos Guidewire (como entidades, displaykeys (claves de visualización), clases, enhacements (mejoras de clase), clases Java, permisos y script parameters (parámetros de script) &lt;estos conceptos los veremos mas adelante&gt;), aunque estos elementos tienen implementaciones internas fundamentalmente distintas, no había ningún lenguaje existente que proporcionara esta habilidad. En segundo lugar, existía el deseo de tener una función de auto-completar código en Guidewire Studio, la herramienta principal donde se realiza la configuración de los productos de Guidewire. Esto sólo es posible con un lenguaje de tipo statically-typed. La mayoría de los lenguajes de secuencias de comandos, como JavaScript, Perl, Python y Ruby, son dynamically-typed.</a:t>
            </a:r>
            <a:endParaRPr b="0" lang="en-US" sz="1200" spc="-1" strike="noStrike">
              <a:latin typeface="Arial"/>
            </a:endParaRPr>
          </a:p>
          <a:p>
            <a:pPr>
              <a:lnSpc>
                <a:spcPct val="100000"/>
              </a:lnSpc>
            </a:pPr>
            <a:endParaRPr b="0" lang="en-US" sz="1200" spc="-1" strike="noStrike">
              <a:latin typeface="Arial"/>
            </a:endParaRPr>
          </a:p>
        </p:txBody>
      </p:sp>
      <p:sp>
        <p:nvSpPr>
          <p:cNvPr id="428" name="TextShape 2"/>
          <p:cNvSpPr txBox="1"/>
          <p:nvPr/>
        </p:nvSpPr>
        <p:spPr>
          <a:xfrm>
            <a:off x="3884760" y="8685360"/>
            <a:ext cx="2971440" cy="458280"/>
          </a:xfrm>
          <a:prstGeom prst="rect">
            <a:avLst/>
          </a:prstGeom>
          <a:noFill/>
          <a:ln>
            <a:noFill/>
          </a:ln>
        </p:spPr>
        <p:txBody>
          <a:bodyPr anchor="b"/>
          <a:p>
            <a:pPr algn="r">
              <a:lnSpc>
                <a:spcPct val="100000"/>
              </a:lnSpc>
            </a:pPr>
            <a:fld id="{515AAB88-794D-4D86-9638-2BF8A29D314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PlaceHolder 1"/>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430" name="TextShape 2"/>
          <p:cNvSpPr txBox="1"/>
          <p:nvPr/>
        </p:nvSpPr>
        <p:spPr>
          <a:xfrm>
            <a:off x="3884760" y="8685360"/>
            <a:ext cx="2971440" cy="458280"/>
          </a:xfrm>
          <a:prstGeom prst="rect">
            <a:avLst/>
          </a:prstGeom>
          <a:noFill/>
          <a:ln>
            <a:noFill/>
          </a:ln>
        </p:spPr>
        <p:txBody>
          <a:bodyPr anchor="b"/>
          <a:p>
            <a:pPr algn="r">
              <a:lnSpc>
                <a:spcPct val="100000"/>
              </a:lnSpc>
            </a:pPr>
            <a:fld id="{A9DC065B-7E86-4647-9242-2D904988DC1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3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3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222222"/>
              </a:solidFill>
              <a:latin typeface="Open Sans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3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3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3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40"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4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4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4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45"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4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47"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222222"/>
              </a:solidFill>
              <a:latin typeface="Open Sans Ligh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6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6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222222"/>
              </a:solidFill>
              <a:latin typeface="Open Sans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6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6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222222"/>
              </a:solidFill>
              <a:latin typeface="Open Sans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577800" y="642600"/>
            <a:ext cx="7844400" cy="3575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71"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72"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222222"/>
              </a:solidFill>
              <a:latin typeface="Open Sans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1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7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7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8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222222"/>
              </a:solidFill>
              <a:latin typeface="Open Sans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8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8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222222"/>
              </a:solidFill>
              <a:latin typeface="Open Sans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8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8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8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88"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9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9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9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93"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9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95"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222222"/>
              </a:solidFill>
              <a:latin typeface="Open Sans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1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222222"/>
              </a:solidFill>
              <a:latin typeface="Open Sans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222222"/>
              </a:solidFill>
              <a:latin typeface="Open Sans Ligh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577800" y="642600"/>
            <a:ext cx="7844400" cy="3575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23"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24"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222222"/>
              </a:solidFill>
              <a:latin typeface="Open Sans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2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2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77800" y="642600"/>
            <a:ext cx="7844400" cy="771120"/>
          </a:xfrm>
          <a:prstGeom prst="rect">
            <a:avLst/>
          </a:prstGeom>
        </p:spPr>
        <p:txBody>
          <a:bodyPr lIns="0" rIns="0" tIns="0" bIns="0" anchor="ctr"/>
          <a:p>
            <a:endParaRPr b="0" lang="en-US" sz="1800" spc="-1" strike="noStrike">
              <a:solidFill>
                <a:srgbClr val="222222"/>
              </a:solidFill>
              <a:latin typeface="Open Sans Light"/>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222222"/>
              </a:solidFill>
              <a:latin typeface="Open Sans Light"/>
            </a:endParaRPr>
          </a:p>
        </p:txBody>
      </p:sp>
      <p:sp>
        <p:nvSpPr>
          <p:cNvPr id="3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222222"/>
              </a:solidFill>
              <a:latin typeface="Open Sans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3054240" y="0"/>
            <a:ext cx="9137520" cy="6857640"/>
          </a:xfrm>
          <a:prstGeom prst="rect">
            <a:avLst/>
          </a:prstGeom>
          <a:solidFill>
            <a:srgbClr val="222222">
              <a:alpha val="2000"/>
            </a:srgbClr>
          </a:solidFill>
          <a:ln w="12600">
            <a:noFill/>
          </a:ln>
        </p:spPr>
        <p:style>
          <a:lnRef idx="0"/>
          <a:fillRef idx="0"/>
          <a:effectRef idx="0"/>
          <a:fontRef idx="minor"/>
        </p:style>
      </p:sp>
      <p:sp>
        <p:nvSpPr>
          <p:cNvPr id="1" name="CustomShape 2"/>
          <p:cNvSpPr/>
          <p:nvPr/>
        </p:nvSpPr>
        <p:spPr>
          <a:xfrm>
            <a:off x="613440" y="505440"/>
            <a:ext cx="880560" cy="516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222222"/>
                </a:solidFill>
                <a:latin typeface="Source Sans Pro Semibold"/>
                <a:ea typeface="Source Sans Pro Semibold"/>
              </a:rPr>
              <a:t>Ceiba </a:t>
            </a:r>
            <a:endParaRPr b="0" lang="en-US" sz="1400" spc="-1" strike="noStrike">
              <a:latin typeface="Arial"/>
            </a:endParaRPr>
          </a:p>
          <a:p>
            <a:pPr>
              <a:lnSpc>
                <a:spcPct val="100000"/>
              </a:lnSpc>
            </a:pPr>
            <a:r>
              <a:rPr b="0" lang="en-US" sz="1400" spc="-1" strike="noStrike">
                <a:solidFill>
                  <a:srgbClr val="222222"/>
                </a:solidFill>
                <a:latin typeface="Source Sans Pro Semibold"/>
                <a:ea typeface="Source Sans Pro Semibold"/>
              </a:rPr>
              <a:t>software </a:t>
            </a:r>
            <a:endParaRPr b="0" lang="en-US" sz="1400" spc="-1" strike="noStrike">
              <a:latin typeface="Arial"/>
            </a:endParaRPr>
          </a:p>
        </p:txBody>
      </p:sp>
      <p:sp>
        <p:nvSpPr>
          <p:cNvPr id="2" name="PlaceHolder 3"/>
          <p:cNvSpPr>
            <a:spLocks noGrp="1"/>
          </p:cNvSpPr>
          <p:nvPr>
            <p:ph type="body"/>
          </p:nvPr>
        </p:nvSpPr>
        <p:spPr>
          <a:xfrm>
            <a:off x="0" y="0"/>
            <a:ext cx="3079800" cy="6857640"/>
          </a:xfrm>
          <a:prstGeom prst="rect">
            <a:avLst/>
          </a:prstGeom>
        </p:spPr>
        <p:txBody>
          <a:bodyPr lIns="90000" rIns="90000" tIns="45000" bIns="45000" anchor="ctr"/>
          <a:p>
            <a:pPr marL="432000" indent="-324000" algn="ctr">
              <a:lnSpc>
                <a:spcPct val="100000"/>
              </a:lnSpc>
              <a:buClr>
                <a:srgbClr val="000000"/>
              </a:buClr>
              <a:buSzPct val="45000"/>
              <a:buFont typeface="Wingdings" charset="2"/>
              <a:buChar char=""/>
            </a:pPr>
            <a:r>
              <a:rPr b="1" lang="en-US" sz="1600" spc="-1" strike="noStrike">
                <a:solidFill>
                  <a:srgbClr val="222222"/>
                </a:solidFill>
                <a:latin typeface="Source Sans Pro"/>
                <a:ea typeface="Source Sans Pro"/>
              </a:rPr>
              <a:t>Arrastre y suelte su imagen aquí </a:t>
            </a:r>
            <a:endParaRPr b="0" lang="en-US" sz="1600" spc="-1" strike="noStrike">
              <a:solidFill>
                <a:srgbClr val="222222"/>
              </a:solidFill>
              <a:latin typeface="Open Sans Light"/>
            </a:endParaRPr>
          </a:p>
        </p:txBody>
      </p:sp>
      <p:sp>
        <p:nvSpPr>
          <p:cNvPr id="3" name="Line 4"/>
          <p:cNvSpPr/>
          <p:nvPr/>
        </p:nvSpPr>
        <p:spPr>
          <a:xfrm>
            <a:off x="3513960" y="6089040"/>
            <a:ext cx="436320" cy="360"/>
          </a:xfrm>
          <a:prstGeom prst="line">
            <a:avLst/>
          </a:prstGeom>
          <a:ln w="38160">
            <a:solidFill>
              <a:srgbClr val="b0c048"/>
            </a:solidFill>
            <a:miter/>
          </a:ln>
        </p:spPr>
        <p:style>
          <a:lnRef idx="0"/>
          <a:fillRef idx="0"/>
          <a:effectRef idx="0"/>
          <a:fontRef idx="minor"/>
        </p:style>
      </p:sp>
      <p:sp>
        <p:nvSpPr>
          <p:cNvPr id="4" name="CustomShape 5"/>
          <p:cNvSpPr/>
          <p:nvPr/>
        </p:nvSpPr>
        <p:spPr>
          <a:xfrm>
            <a:off x="10607400" y="743040"/>
            <a:ext cx="880560" cy="516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222222"/>
                </a:solidFill>
                <a:latin typeface="Source Sans Pro Semibold"/>
                <a:ea typeface="Source Sans Pro Semibold"/>
              </a:rPr>
              <a:t>Ceiba </a:t>
            </a:r>
            <a:endParaRPr b="0" lang="en-US" sz="1400" spc="-1" strike="noStrike">
              <a:latin typeface="Arial"/>
            </a:endParaRPr>
          </a:p>
          <a:p>
            <a:pPr>
              <a:lnSpc>
                <a:spcPct val="100000"/>
              </a:lnSpc>
            </a:pPr>
            <a:r>
              <a:rPr b="0" lang="en-US" sz="1400" spc="-1" strike="noStrike">
                <a:solidFill>
                  <a:srgbClr val="222222"/>
                </a:solidFill>
                <a:latin typeface="Source Sans Pro Semibold"/>
                <a:ea typeface="Source Sans Pro Semibold"/>
              </a:rPr>
              <a:t>software </a:t>
            </a:r>
            <a:endParaRPr b="0" lang="en-US" sz="1400" spc="-1" strike="noStrike">
              <a:latin typeface="Arial"/>
            </a:endParaRPr>
          </a:p>
        </p:txBody>
      </p:sp>
      <p:sp>
        <p:nvSpPr>
          <p:cNvPr id="5" name="Line 6"/>
          <p:cNvSpPr/>
          <p:nvPr/>
        </p:nvSpPr>
        <p:spPr>
          <a:xfrm>
            <a:off x="10674000" y="1266120"/>
            <a:ext cx="747720" cy="360"/>
          </a:xfrm>
          <a:prstGeom prst="line">
            <a:avLst/>
          </a:prstGeom>
          <a:ln w="38160">
            <a:solidFill>
              <a:srgbClr val="b0c048"/>
            </a:solidFill>
            <a:miter/>
          </a:ln>
        </p:spPr>
        <p:style>
          <a:lnRef idx="0"/>
          <a:fillRef idx="0"/>
          <a:effectRef idx="0"/>
          <a:fontRef idx="minor"/>
        </p:style>
      </p:sp>
      <p:pic>
        <p:nvPicPr>
          <p:cNvPr id="6" name="Picture 11" descr=""/>
          <p:cNvPicPr/>
          <p:nvPr/>
        </p:nvPicPr>
        <p:blipFill>
          <a:blip r:embed="rId2"/>
          <a:stretch/>
        </p:blipFill>
        <p:spPr>
          <a:xfrm>
            <a:off x="14760" y="0"/>
            <a:ext cx="3079800" cy="6857640"/>
          </a:xfrm>
          <a:prstGeom prst="rect">
            <a:avLst/>
          </a:prstGeom>
          <a:ln>
            <a:noFill/>
          </a:ln>
        </p:spPr>
      </p:pic>
      <p:sp>
        <p:nvSpPr>
          <p:cNvPr id="7" name="Line 7"/>
          <p:cNvSpPr/>
          <p:nvPr/>
        </p:nvSpPr>
        <p:spPr>
          <a:xfrm>
            <a:off x="3513960" y="6089040"/>
            <a:ext cx="436320" cy="360"/>
          </a:xfrm>
          <a:prstGeom prst="line">
            <a:avLst/>
          </a:prstGeom>
          <a:ln w="38160">
            <a:solidFill>
              <a:srgbClr val="b0c048"/>
            </a:solidFill>
            <a:miter/>
          </a:ln>
        </p:spPr>
        <p:style>
          <a:lnRef idx="0"/>
          <a:fillRef idx="0"/>
          <a:effectRef idx="0"/>
          <a:fontRef idx="minor"/>
        </p:style>
      </p:sp>
      <p:sp>
        <p:nvSpPr>
          <p:cNvPr id="8" name="CustomShape 8"/>
          <p:cNvSpPr/>
          <p:nvPr/>
        </p:nvSpPr>
        <p:spPr>
          <a:xfrm>
            <a:off x="10607400" y="743040"/>
            <a:ext cx="880560" cy="516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222222"/>
                </a:solidFill>
                <a:latin typeface="Source Sans Pro Semibold"/>
                <a:ea typeface="Source Sans Pro Semibold"/>
              </a:rPr>
              <a:t>Ceiba </a:t>
            </a:r>
            <a:endParaRPr b="0" lang="en-US" sz="1400" spc="-1" strike="noStrike">
              <a:latin typeface="Arial"/>
            </a:endParaRPr>
          </a:p>
          <a:p>
            <a:pPr>
              <a:lnSpc>
                <a:spcPct val="100000"/>
              </a:lnSpc>
            </a:pPr>
            <a:r>
              <a:rPr b="0" lang="en-US" sz="1400" spc="-1" strike="noStrike">
                <a:solidFill>
                  <a:srgbClr val="222222"/>
                </a:solidFill>
                <a:latin typeface="Source Sans Pro Semibold"/>
                <a:ea typeface="Source Sans Pro Semibold"/>
              </a:rPr>
              <a:t>software </a:t>
            </a:r>
            <a:endParaRPr b="0" lang="en-US" sz="1400" spc="-1" strike="noStrike">
              <a:latin typeface="Arial"/>
            </a:endParaRPr>
          </a:p>
        </p:txBody>
      </p:sp>
      <p:sp>
        <p:nvSpPr>
          <p:cNvPr id="9" name="Line 9"/>
          <p:cNvSpPr/>
          <p:nvPr/>
        </p:nvSpPr>
        <p:spPr>
          <a:xfrm>
            <a:off x="10674000" y="1266120"/>
            <a:ext cx="747720" cy="360"/>
          </a:xfrm>
          <a:prstGeom prst="line">
            <a:avLst/>
          </a:prstGeom>
          <a:ln w="38160">
            <a:solidFill>
              <a:srgbClr val="b0c048"/>
            </a:solidFill>
            <a:miter/>
          </a:ln>
        </p:spPr>
        <p:style>
          <a:lnRef idx="0"/>
          <a:fillRef idx="0"/>
          <a:effectRef idx="0"/>
          <a:fontRef idx="minor"/>
        </p:style>
      </p:sp>
      <p:pic>
        <p:nvPicPr>
          <p:cNvPr id="10" name="Picture 13" descr=""/>
          <p:cNvPicPr/>
          <p:nvPr/>
        </p:nvPicPr>
        <p:blipFill>
          <a:blip r:embed="rId3"/>
          <a:stretch/>
        </p:blipFill>
        <p:spPr>
          <a:xfrm>
            <a:off x="14760" y="0"/>
            <a:ext cx="3079800" cy="6857640"/>
          </a:xfrm>
          <a:prstGeom prst="rect">
            <a:avLst/>
          </a:prstGeom>
          <a:ln>
            <a:noFill/>
          </a:ln>
        </p:spPr>
      </p:pic>
      <p:sp>
        <p:nvSpPr>
          <p:cNvPr id="11" name="PlaceHolder 10"/>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222222"/>
                </a:solidFill>
                <a:latin typeface="Open Sans Light"/>
              </a:rPr>
              <a:t>Click to edit the title text format</a:t>
            </a:r>
            <a:endParaRPr b="0" lang="en-US" sz="1800" spc="-1" strike="noStrike">
              <a:solidFill>
                <a:srgbClr val="222222"/>
              </a:solidFill>
              <a:latin typeface="Open Sans Light"/>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CustomShape 1"/>
          <p:cNvSpPr/>
          <p:nvPr/>
        </p:nvSpPr>
        <p:spPr>
          <a:xfrm>
            <a:off x="3054240" y="0"/>
            <a:ext cx="9137520" cy="6857640"/>
          </a:xfrm>
          <a:prstGeom prst="rect">
            <a:avLst/>
          </a:prstGeom>
          <a:solidFill>
            <a:srgbClr val="222222">
              <a:alpha val="2000"/>
            </a:srgbClr>
          </a:solidFill>
          <a:ln w="12600">
            <a:noFill/>
          </a:ln>
        </p:spPr>
        <p:style>
          <a:lnRef idx="0"/>
          <a:fillRef idx="0"/>
          <a:effectRef idx="0"/>
          <a:fontRef idx="minor"/>
        </p:style>
      </p:sp>
      <p:sp>
        <p:nvSpPr>
          <p:cNvPr id="49" name="CustomShape 2"/>
          <p:cNvSpPr/>
          <p:nvPr/>
        </p:nvSpPr>
        <p:spPr>
          <a:xfrm>
            <a:off x="613440" y="505440"/>
            <a:ext cx="880560" cy="516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222222"/>
                </a:solidFill>
                <a:latin typeface="Source Sans Pro Semibold"/>
                <a:ea typeface="Source Sans Pro Semibold"/>
              </a:rPr>
              <a:t>Ceiba </a:t>
            </a:r>
            <a:endParaRPr b="0" lang="en-US" sz="1400" spc="-1" strike="noStrike">
              <a:latin typeface="Arial"/>
            </a:endParaRPr>
          </a:p>
          <a:p>
            <a:pPr>
              <a:lnSpc>
                <a:spcPct val="100000"/>
              </a:lnSpc>
            </a:pPr>
            <a:r>
              <a:rPr b="0" lang="en-US" sz="1400" spc="-1" strike="noStrike">
                <a:solidFill>
                  <a:srgbClr val="222222"/>
                </a:solidFill>
                <a:latin typeface="Source Sans Pro Semibold"/>
                <a:ea typeface="Source Sans Pro Semibold"/>
              </a:rPr>
              <a:t>software </a:t>
            </a:r>
            <a:endParaRPr b="0" lang="en-US" sz="1400" spc="-1" strike="noStrike">
              <a:latin typeface="Arial"/>
            </a:endParaRPr>
          </a:p>
        </p:txBody>
      </p:sp>
      <p:sp>
        <p:nvSpPr>
          <p:cNvPr id="50" name="PlaceHolder 3"/>
          <p:cNvSpPr>
            <a:spLocks noGrp="1"/>
          </p:cNvSpPr>
          <p:nvPr>
            <p:ph type="title"/>
          </p:nvPr>
        </p:nvSpPr>
        <p:spPr>
          <a:xfrm>
            <a:off x="577800" y="642600"/>
            <a:ext cx="7844400" cy="771120"/>
          </a:xfrm>
          <a:prstGeom prst="rect">
            <a:avLst/>
          </a:prstGeom>
        </p:spPr>
        <p:txBody>
          <a:bodyPr lIns="90000" rIns="90000" tIns="45000" bIns="45000"/>
          <a:p>
            <a:pPr>
              <a:lnSpc>
                <a:spcPct val="75000"/>
              </a:lnSpc>
            </a:pPr>
            <a:r>
              <a:rPr b="1" lang="en-US" sz="4800" spc="-1" strike="noStrike">
                <a:solidFill>
                  <a:srgbClr val="525252"/>
                </a:solidFill>
                <a:latin typeface="Bebas Neue"/>
                <a:ea typeface="Bebas Neue"/>
              </a:rPr>
              <a:t>Click para editar títulos maestros</a:t>
            </a:r>
            <a:endParaRPr b="0" lang="en-US" sz="4800" spc="-1" strike="noStrike">
              <a:solidFill>
                <a:srgbClr val="222222"/>
              </a:solidFill>
              <a:latin typeface="Open Sans Light"/>
            </a:endParaRPr>
          </a:p>
        </p:txBody>
      </p:sp>
      <p:sp>
        <p:nvSpPr>
          <p:cNvPr id="51" name="Line 4"/>
          <p:cNvSpPr/>
          <p:nvPr/>
        </p:nvSpPr>
        <p:spPr>
          <a:xfrm>
            <a:off x="685800" y="1272240"/>
            <a:ext cx="436320" cy="360"/>
          </a:xfrm>
          <a:prstGeom prst="line">
            <a:avLst/>
          </a:prstGeom>
          <a:ln w="38160">
            <a:solidFill>
              <a:srgbClr val="b0c048"/>
            </a:solidFill>
            <a:miter/>
          </a:ln>
        </p:spPr>
        <p:style>
          <a:lnRef idx="0"/>
          <a:fillRef idx="0"/>
          <a:effectRef idx="0"/>
          <a:fontRef idx="minor"/>
        </p:style>
      </p:sp>
      <p:sp>
        <p:nvSpPr>
          <p:cNvPr id="52" name="CustomShape 5"/>
          <p:cNvSpPr/>
          <p:nvPr/>
        </p:nvSpPr>
        <p:spPr>
          <a:xfrm>
            <a:off x="10865160" y="5953320"/>
            <a:ext cx="880560" cy="516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222222"/>
                </a:solidFill>
                <a:latin typeface="Source Sans Pro Semibold"/>
                <a:ea typeface="Source Sans Pro Semibold"/>
              </a:rPr>
              <a:t>Ceiba </a:t>
            </a:r>
            <a:endParaRPr b="0" lang="en-US" sz="1400" spc="-1" strike="noStrike">
              <a:latin typeface="Arial"/>
            </a:endParaRPr>
          </a:p>
          <a:p>
            <a:pPr>
              <a:lnSpc>
                <a:spcPct val="100000"/>
              </a:lnSpc>
            </a:pPr>
            <a:r>
              <a:rPr b="0" lang="en-US" sz="1400" spc="-1" strike="noStrike">
                <a:solidFill>
                  <a:srgbClr val="222222"/>
                </a:solidFill>
                <a:latin typeface="Source Sans Pro Semibold"/>
                <a:ea typeface="Source Sans Pro Semibold"/>
              </a:rPr>
              <a:t>software </a:t>
            </a:r>
            <a:endParaRPr b="0" lang="en-US" sz="1400" spc="-1" strike="noStrike">
              <a:latin typeface="Arial"/>
            </a:endParaRPr>
          </a:p>
        </p:txBody>
      </p:sp>
      <p:sp>
        <p:nvSpPr>
          <p:cNvPr id="53" name="Line 6"/>
          <p:cNvSpPr/>
          <p:nvPr/>
        </p:nvSpPr>
        <p:spPr>
          <a:xfrm>
            <a:off x="10931760" y="6476400"/>
            <a:ext cx="747360" cy="360"/>
          </a:xfrm>
          <a:prstGeom prst="line">
            <a:avLst/>
          </a:prstGeom>
          <a:ln w="38160">
            <a:solidFill>
              <a:srgbClr val="b0c048"/>
            </a:solidFill>
            <a:miter/>
          </a:ln>
        </p:spPr>
        <p:style>
          <a:lnRef idx="0"/>
          <a:fillRef idx="0"/>
          <a:effectRef idx="0"/>
          <a:fontRef idx="minor"/>
        </p:style>
      </p:sp>
      <p:pic>
        <p:nvPicPr>
          <p:cNvPr id="54" name="Picture 10" descr=""/>
          <p:cNvPicPr/>
          <p:nvPr/>
        </p:nvPicPr>
        <p:blipFill>
          <a:blip r:embed="rId2"/>
          <a:srcRect l="-63843" t="0" r="0" b="-618"/>
          <a:stretch/>
        </p:blipFill>
        <p:spPr>
          <a:xfrm>
            <a:off x="-1420200" y="42120"/>
            <a:ext cx="3682080" cy="6857640"/>
          </a:xfrm>
          <a:prstGeom prst="rect">
            <a:avLst/>
          </a:prstGeom>
          <a:ln>
            <a:noFill/>
          </a:ln>
        </p:spPr>
      </p:pic>
      <p:sp>
        <p:nvSpPr>
          <p:cNvPr id="55" name="Line 7"/>
          <p:cNvSpPr/>
          <p:nvPr/>
        </p:nvSpPr>
        <p:spPr>
          <a:xfrm>
            <a:off x="685800" y="1272240"/>
            <a:ext cx="436320" cy="360"/>
          </a:xfrm>
          <a:prstGeom prst="line">
            <a:avLst/>
          </a:prstGeom>
          <a:ln w="38160">
            <a:solidFill>
              <a:srgbClr val="b0c048"/>
            </a:solidFill>
            <a:miter/>
          </a:ln>
        </p:spPr>
        <p:style>
          <a:lnRef idx="0"/>
          <a:fillRef idx="0"/>
          <a:effectRef idx="0"/>
          <a:fontRef idx="minor"/>
        </p:style>
      </p:sp>
      <p:sp>
        <p:nvSpPr>
          <p:cNvPr id="56" name="CustomShape 8"/>
          <p:cNvSpPr/>
          <p:nvPr/>
        </p:nvSpPr>
        <p:spPr>
          <a:xfrm>
            <a:off x="10865160" y="5953320"/>
            <a:ext cx="880560" cy="516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222222"/>
                </a:solidFill>
                <a:latin typeface="Source Sans Pro Semibold"/>
                <a:ea typeface="Source Sans Pro Semibold"/>
              </a:rPr>
              <a:t>Ceiba </a:t>
            </a:r>
            <a:endParaRPr b="0" lang="en-US" sz="1400" spc="-1" strike="noStrike">
              <a:latin typeface="Arial"/>
            </a:endParaRPr>
          </a:p>
          <a:p>
            <a:pPr>
              <a:lnSpc>
                <a:spcPct val="100000"/>
              </a:lnSpc>
            </a:pPr>
            <a:r>
              <a:rPr b="0" lang="en-US" sz="1400" spc="-1" strike="noStrike">
                <a:solidFill>
                  <a:srgbClr val="222222"/>
                </a:solidFill>
                <a:latin typeface="Source Sans Pro Semibold"/>
                <a:ea typeface="Source Sans Pro Semibold"/>
              </a:rPr>
              <a:t>software </a:t>
            </a:r>
            <a:endParaRPr b="0" lang="en-US" sz="1400" spc="-1" strike="noStrike">
              <a:latin typeface="Arial"/>
            </a:endParaRPr>
          </a:p>
        </p:txBody>
      </p:sp>
      <p:sp>
        <p:nvSpPr>
          <p:cNvPr id="57" name="Line 9"/>
          <p:cNvSpPr/>
          <p:nvPr/>
        </p:nvSpPr>
        <p:spPr>
          <a:xfrm>
            <a:off x="10931760" y="6476400"/>
            <a:ext cx="747360" cy="360"/>
          </a:xfrm>
          <a:prstGeom prst="line">
            <a:avLst/>
          </a:prstGeom>
          <a:ln w="38160">
            <a:solidFill>
              <a:srgbClr val="b0c048"/>
            </a:solidFill>
            <a:miter/>
          </a:ln>
        </p:spPr>
        <p:style>
          <a:lnRef idx="0"/>
          <a:fillRef idx="0"/>
          <a:effectRef idx="0"/>
          <a:fontRef idx="minor"/>
        </p:style>
      </p:sp>
      <p:pic>
        <p:nvPicPr>
          <p:cNvPr id="58" name="Picture 12" descr=""/>
          <p:cNvPicPr/>
          <p:nvPr/>
        </p:nvPicPr>
        <p:blipFill>
          <a:blip r:embed="rId3"/>
          <a:srcRect l="-63843" t="0" r="0" b="-618"/>
          <a:stretch/>
        </p:blipFill>
        <p:spPr>
          <a:xfrm>
            <a:off x="-1420200" y="42120"/>
            <a:ext cx="3682080" cy="6857640"/>
          </a:xfrm>
          <a:prstGeom prst="rect">
            <a:avLst/>
          </a:prstGeom>
          <a:ln>
            <a:noFill/>
          </a:ln>
        </p:spPr>
      </p:pic>
      <p:sp>
        <p:nvSpPr>
          <p:cNvPr id="59" name="PlaceHolder 1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222222"/>
                </a:solidFill>
                <a:latin typeface="Open Sans Light"/>
              </a:rPr>
              <a:t>Click to edit the outline text format</a:t>
            </a:r>
            <a:endParaRPr b="0" lang="en-US" sz="2800" spc="-1" strike="noStrike">
              <a:solidFill>
                <a:srgbClr val="222222"/>
              </a:solidFill>
              <a:latin typeface="Open Sans Light"/>
            </a:endParaRPr>
          </a:p>
          <a:p>
            <a:pPr lvl="1" marL="864000" indent="-324000">
              <a:spcBef>
                <a:spcPts val="1134"/>
              </a:spcBef>
              <a:buClr>
                <a:srgbClr val="000000"/>
              </a:buClr>
              <a:buSzPct val="75000"/>
              <a:buFont typeface="Symbol" charset="2"/>
              <a:buChar char=""/>
            </a:pPr>
            <a:r>
              <a:rPr b="0" lang="en-US" sz="2000" spc="-1" strike="noStrike">
                <a:solidFill>
                  <a:srgbClr val="222222"/>
                </a:solidFill>
                <a:latin typeface="Open Sans Light"/>
              </a:rPr>
              <a:t>Second Outline Level</a:t>
            </a:r>
            <a:endParaRPr b="0" lang="en-US" sz="2000" spc="-1" strike="noStrike">
              <a:solidFill>
                <a:srgbClr val="222222"/>
              </a:solidFill>
              <a:latin typeface="Open Sans Light"/>
            </a:endParaRPr>
          </a:p>
          <a:p>
            <a:pPr lvl="2" marL="1296000" indent="-288000">
              <a:spcBef>
                <a:spcPts val="850"/>
              </a:spcBef>
              <a:buClr>
                <a:srgbClr val="000000"/>
              </a:buClr>
              <a:buSzPct val="45000"/>
              <a:buFont typeface="Wingdings" charset="2"/>
              <a:buChar char=""/>
            </a:pPr>
            <a:r>
              <a:rPr b="0" lang="en-US" sz="1800" spc="-1" strike="noStrike">
                <a:solidFill>
                  <a:srgbClr val="222222"/>
                </a:solidFill>
                <a:latin typeface="Open Sans Light"/>
              </a:rPr>
              <a:t>Third Outline Level</a:t>
            </a:r>
            <a:endParaRPr b="0" lang="en-US" sz="1800" spc="-1" strike="noStrike">
              <a:solidFill>
                <a:srgbClr val="222222"/>
              </a:solidFill>
              <a:latin typeface="Open Sans Light"/>
            </a:endParaRPr>
          </a:p>
          <a:p>
            <a:pPr lvl="3" marL="1728000" indent="-216000">
              <a:spcBef>
                <a:spcPts val="567"/>
              </a:spcBef>
              <a:buClr>
                <a:srgbClr val="000000"/>
              </a:buClr>
              <a:buSzPct val="75000"/>
              <a:buFont typeface="Symbol" charset="2"/>
              <a:buChar char=""/>
            </a:pPr>
            <a:r>
              <a:rPr b="0" lang="en-US" sz="1800" spc="-1" strike="noStrike">
                <a:solidFill>
                  <a:srgbClr val="222222"/>
                </a:solidFill>
                <a:latin typeface="Open Sans Light"/>
              </a:rPr>
              <a:t>Fourth Outline Level</a:t>
            </a:r>
            <a:endParaRPr b="0" lang="en-US" sz="1800" spc="-1" strike="noStrike">
              <a:solidFill>
                <a:srgbClr val="222222"/>
              </a:solidFill>
              <a:latin typeface="Open Sans Light"/>
            </a:endParaRPr>
          </a:p>
          <a:p>
            <a:pPr lvl="4" marL="2160000" indent="-216000">
              <a:spcBef>
                <a:spcPts val="283"/>
              </a:spcBef>
              <a:buClr>
                <a:srgbClr val="000000"/>
              </a:buClr>
              <a:buSzPct val="45000"/>
              <a:buFont typeface="Wingdings" charset="2"/>
              <a:buChar char=""/>
            </a:pPr>
            <a:r>
              <a:rPr b="0" lang="en-US" sz="2000" spc="-1" strike="noStrike">
                <a:solidFill>
                  <a:srgbClr val="222222"/>
                </a:solidFill>
                <a:latin typeface="Open Sans Light"/>
              </a:rPr>
              <a:t>Fifth Outline Level</a:t>
            </a:r>
            <a:endParaRPr b="0" lang="en-US" sz="2000" spc="-1" strike="noStrike">
              <a:solidFill>
                <a:srgbClr val="222222"/>
              </a:solidFill>
              <a:latin typeface="Open Sans Light"/>
            </a:endParaRPr>
          </a:p>
          <a:p>
            <a:pPr lvl="5" marL="2592000" indent="-216000">
              <a:spcBef>
                <a:spcPts val="283"/>
              </a:spcBef>
              <a:buClr>
                <a:srgbClr val="000000"/>
              </a:buClr>
              <a:buSzPct val="45000"/>
              <a:buFont typeface="Wingdings" charset="2"/>
              <a:buChar char=""/>
            </a:pPr>
            <a:r>
              <a:rPr b="0" lang="en-US" sz="2000" spc="-1" strike="noStrike">
                <a:solidFill>
                  <a:srgbClr val="222222"/>
                </a:solidFill>
                <a:latin typeface="Open Sans Light"/>
              </a:rPr>
              <a:t>Sixth Outline Level</a:t>
            </a:r>
            <a:endParaRPr b="0" lang="en-US" sz="2000" spc="-1" strike="noStrike">
              <a:solidFill>
                <a:srgbClr val="222222"/>
              </a:solidFill>
              <a:latin typeface="Open Sans Light"/>
            </a:endParaRPr>
          </a:p>
          <a:p>
            <a:pPr lvl="6" marL="3024000" indent="-216000">
              <a:spcBef>
                <a:spcPts val="283"/>
              </a:spcBef>
              <a:buClr>
                <a:srgbClr val="000000"/>
              </a:buClr>
              <a:buSzPct val="45000"/>
              <a:buFont typeface="Wingdings" charset="2"/>
              <a:buChar char=""/>
            </a:pPr>
            <a:r>
              <a:rPr b="0" lang="en-US" sz="2000" spc="-1" strike="noStrike">
                <a:solidFill>
                  <a:srgbClr val="222222"/>
                </a:solidFill>
                <a:latin typeface="Open Sans Light"/>
              </a:rPr>
              <a:t>Seventh Outline Level</a:t>
            </a:r>
            <a:endParaRPr b="0" lang="en-US" sz="2000" spc="-1" strike="noStrike">
              <a:solidFill>
                <a:srgbClr val="222222"/>
              </a:solidFill>
              <a:latin typeface="Open Sans Light"/>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3.wmf"/><Relationship Id="rId2" Type="http://schemas.openxmlformats.org/officeDocument/2006/relationships/image" Target="../media/image24.wmf"/><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wmf"/><Relationship Id="rId7" Type="http://schemas.openxmlformats.org/officeDocument/2006/relationships/image" Target="../media/image29.wmf"/><Relationship Id="rId8" Type="http://schemas.openxmlformats.org/officeDocument/2006/relationships/slideLayout" Target="../slideLayouts/slideLayout13.xml"/><Relationship Id="rId9"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wmf"/><Relationship Id="rId5" Type="http://schemas.openxmlformats.org/officeDocument/2006/relationships/image" Target="../media/image34.wmf"/><Relationship Id="rId6" Type="http://schemas.openxmlformats.org/officeDocument/2006/relationships/image" Target="../media/image35.wmf"/><Relationship Id="rId7" Type="http://schemas.openxmlformats.org/officeDocument/2006/relationships/image" Target="../media/image36.wmf"/><Relationship Id="rId8" Type="http://schemas.openxmlformats.org/officeDocument/2006/relationships/slideLayout" Target="../slideLayouts/slideLayout13.xml"/><Relationship Id="rId9"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40.wmf"/><Relationship Id="rId5" Type="http://schemas.openxmlformats.org/officeDocument/2006/relationships/image" Target="../media/image41.wmf"/><Relationship Id="rId6" Type="http://schemas.openxmlformats.org/officeDocument/2006/relationships/slideLayout" Target="../slideLayouts/slideLayout13.xml"/><Relationship Id="rId7"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42.wmf"/><Relationship Id="rId2" Type="http://schemas.openxmlformats.org/officeDocument/2006/relationships/image" Target="../media/image43.png"/><Relationship Id="rId3" Type="http://schemas.openxmlformats.org/officeDocument/2006/relationships/image" Target="../media/image44.png"/><Relationship Id="rId4" Type="http://schemas.openxmlformats.org/officeDocument/2006/relationships/slideLayout" Target="../slideLayouts/slideLayout13.xml"/><Relationship Id="rId5"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slideLayout" Target="../slideLayouts/slideLayout13.xml"/><Relationship Id="rId6"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1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4.png"/><Relationship Id="rId3" Type="http://schemas.openxmlformats.org/officeDocument/2006/relationships/image" Target="../media/image55.png"/><Relationship Id="rId4" Type="http://schemas.openxmlformats.org/officeDocument/2006/relationships/image" Target="../media/image56.png"/><Relationship Id="rId5" Type="http://schemas.openxmlformats.org/officeDocument/2006/relationships/slideLayout" Target="../slideLayouts/slideLayout13.xml"/><Relationship Id="rId6"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image" Target="../media/image58.png"/><Relationship Id="rId3" Type="http://schemas.openxmlformats.org/officeDocument/2006/relationships/slideLayout" Target="../slideLayouts/slideLayout13.xml"/><Relationship Id="rId4"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image" Target="../media/image60.png"/><Relationship Id="rId3" Type="http://schemas.openxmlformats.org/officeDocument/2006/relationships/slideLayout" Target="../slideLayouts/slideLayout13.xml"/><Relationship Id="rId4"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3.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62.wmf"/><Relationship Id="rId2" Type="http://schemas.openxmlformats.org/officeDocument/2006/relationships/image" Target="../media/image63.wmf"/><Relationship Id="rId3" Type="http://schemas.openxmlformats.org/officeDocument/2006/relationships/slideLayout" Target="../slideLayouts/slideLayout13.xml"/><Relationship Id="rId4"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slideLayout" Target="../slideLayouts/slideLayout13.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image" Target="../media/image66.png"/><Relationship Id="rId3" Type="http://schemas.openxmlformats.org/officeDocument/2006/relationships/slideLayout" Target="../slideLayouts/slideLayout13.xml"/><Relationship Id="rId4" Type="http://schemas.openxmlformats.org/officeDocument/2006/relationships/notesSlide" Target="../notesSlides/notesSlide32.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13.xml"/><Relationship Id="rId6"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2.wmf"/><Relationship Id="rId2" Type="http://schemas.openxmlformats.org/officeDocument/2006/relationships/image" Target="../media/image13.wmf"/><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5.wmf"/><Relationship Id="rId2" Type="http://schemas.openxmlformats.org/officeDocument/2006/relationships/image" Target="../media/image16.png"/><Relationship Id="rId3" Type="http://schemas.openxmlformats.org/officeDocument/2006/relationships/image" Target="../media/image17.wmf"/><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wmf"/><Relationship Id="rId8" Type="http://schemas.openxmlformats.org/officeDocument/2006/relationships/image" Target="../media/image22.wmf"/><Relationship Id="rId9" Type="http://schemas.openxmlformats.org/officeDocument/2006/relationships/slideLayout" Target="../slideLayouts/slideLayout13.xml"/><Relationship Id="rId10"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1769400" y="2455560"/>
            <a:ext cx="9461160" cy="1884240"/>
          </a:xfrm>
          <a:prstGeom prst="rect">
            <a:avLst/>
          </a:prstGeom>
          <a:noFill/>
          <a:ln>
            <a:noFill/>
          </a:ln>
        </p:spPr>
        <p:style>
          <a:lnRef idx="0"/>
          <a:fillRef idx="0"/>
          <a:effectRef idx="0"/>
          <a:fontRef idx="minor"/>
        </p:style>
        <p:txBody>
          <a:bodyPr lIns="90000" rIns="90000" tIns="45000" bIns="45000"/>
          <a:p>
            <a:pPr>
              <a:lnSpc>
                <a:spcPct val="75000"/>
              </a:lnSpc>
            </a:pPr>
            <a:r>
              <a:rPr b="1" lang="en-US" sz="7200" spc="-1" strike="noStrike">
                <a:solidFill>
                  <a:srgbClr val="92d050"/>
                </a:solidFill>
                <a:latin typeface="Bebas Neue"/>
                <a:ea typeface="Bebas Neue"/>
              </a:rPr>
              <a:t>Introduccion a la</a:t>
            </a:r>
            <a:endParaRPr b="0" lang="en-US" sz="7200" spc="-1" strike="noStrike">
              <a:latin typeface="Arial"/>
            </a:endParaRPr>
          </a:p>
          <a:p>
            <a:pPr>
              <a:lnSpc>
                <a:spcPct val="75000"/>
              </a:lnSpc>
            </a:pPr>
            <a:r>
              <a:rPr b="1" lang="en-US" sz="7200" spc="-1" strike="noStrike">
                <a:solidFill>
                  <a:srgbClr val="92d050"/>
                </a:solidFill>
                <a:latin typeface="Bebas Neue"/>
                <a:ea typeface="Bebas Neue"/>
              </a:rPr>
              <a:t>Configuracion de Guidewire</a:t>
            </a:r>
            <a:endParaRPr b="0" lang="en-US" sz="7200" spc="-1" strike="noStrike">
              <a:latin typeface="Arial"/>
            </a:endParaRPr>
          </a:p>
        </p:txBody>
      </p:sp>
      <p:sp>
        <p:nvSpPr>
          <p:cNvPr id="102" name="CustomShape 2"/>
          <p:cNvSpPr/>
          <p:nvPr/>
        </p:nvSpPr>
        <p:spPr>
          <a:xfrm>
            <a:off x="10235520" y="376560"/>
            <a:ext cx="19908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b0c048"/>
                </a:solidFill>
                <a:latin typeface="Source Sans Pro Semibold"/>
                <a:ea typeface="Source Sans Pro Semibold"/>
              </a:rPr>
              <a:t>www.ceiba.co</a:t>
            </a:r>
            <a:endParaRPr b="0" lang="en-US" sz="1800" spc="-1" strike="noStrike">
              <a:latin typeface="Arial"/>
            </a:endParaRPr>
          </a:p>
        </p:txBody>
      </p:sp>
      <p:pic>
        <p:nvPicPr>
          <p:cNvPr id="103" name="Imagen 11" descr=""/>
          <p:cNvPicPr/>
          <p:nvPr/>
        </p:nvPicPr>
        <p:blipFill>
          <a:blip r:embed="rId1"/>
          <a:stretch/>
        </p:blipFill>
        <p:spPr>
          <a:xfrm>
            <a:off x="2607480" y="5175000"/>
            <a:ext cx="2095920" cy="1178640"/>
          </a:xfrm>
          <a:prstGeom prst="rect">
            <a:avLst/>
          </a:prstGeom>
          <a:ln>
            <a:noFill/>
          </a:ln>
        </p:spPr>
      </p:pic>
    </p:spTree>
  </p:cSld>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2" presetSubtype="2">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additive="repl">
                                        <p:cTn id="7" dur="1500" fill="hold"/>
                                        <p:tgtEl>
                                          <p:spTgt spid="101"/>
                                        </p:tgtEl>
                                        <p:attrNameLst>
                                          <p:attrName>ppt_x</p:attrName>
                                        </p:attrNameLst>
                                      </p:cBhvr>
                                      <p:tavLst>
                                        <p:tav tm="0">
                                          <p:val>
                                            <p:strVal val="1+#ppt_w/2"/>
                                          </p:val>
                                        </p:tav>
                                        <p:tav tm="100000">
                                          <p:val>
                                            <p:strVal val="#ppt_x"/>
                                          </p:val>
                                        </p:tav>
                                      </p:tavLst>
                                    </p:anim>
                                    <p:anim calcmode="lin" valueType="num">
                                      <p:cBhvr additive="repl">
                                        <p:cTn id="8" dur="1500" fill="hold"/>
                                        <p:tgtEl>
                                          <p:spTgt spid="101"/>
                                        </p:tgtEl>
                                        <p:attrNameLst>
                                          <p:attrName>ppt_y</p:attrName>
                                        </p:attrNameLst>
                                      </p:cBhvr>
                                      <p:tavLst>
                                        <p:tav tm="0">
                                          <p:val>
                                            <p:strVal val="#ppt_y"/>
                                          </p:val>
                                        </p:tav>
                                        <p:tav tm="100000">
                                          <p:val>
                                            <p:strVal val="#ppt_y"/>
                                          </p:val>
                                        </p:tav>
                                      </p:tavLst>
                                    </p:anim>
                                  </p:childTnLst>
                                </p:cTn>
                              </p:par>
                              <p:par>
                                <p:cTn id="9" nodeType="withEffect" fill="hold" presetClass="entr" presetID="22" presetSubtype="4">
                                  <p:stCondLst>
                                    <p:cond delay="400"/>
                                  </p:stCondLst>
                                  <p:childTnLst>
                                    <p:set>
                                      <p:cBhvr>
                                        <p:cTn id="10" dur="1" fill="hold">
                                          <p:stCondLst>
                                            <p:cond delay="0"/>
                                          </p:stCondLst>
                                        </p:cTn>
                                        <p:tgtEl>
                                          <p:spTgt spid="102"/>
                                        </p:tgtEl>
                                        <p:attrNameLst>
                                          <p:attrName>style.visibility</p:attrName>
                                        </p:attrNameLst>
                                      </p:cBhvr>
                                      <p:to>
                                        <p:strVal val="visible"/>
                                      </p:to>
                                    </p:set>
                                    <p:animEffect filter="wipe(down)" transition="out">
                                      <p:cBhvr additive="repl">
                                        <p:cTn id="11" dur="500"/>
                                        <p:tgtEl>
                                          <p:spTgt spid="102"/>
                                        </p:tgtEl>
                                      </p:cBhvr>
                                    </p:animEffect>
                                  </p:childTnLst>
                                </p:cTn>
                              </p:par>
                              <p:par>
                                <p:cTn id="12" nodeType="withEffect" fill="hold" presetClass="entr" presetID="10">
                                  <p:stCondLst>
                                    <p:cond delay="0"/>
                                  </p:stCondLst>
                                  <p:childTnLst>
                                    <p:set>
                                      <p:cBhvr>
                                        <p:cTn id="13" dur="1" fill="hold">
                                          <p:stCondLst>
                                            <p:cond delay="0"/>
                                          </p:stCondLst>
                                        </p:cTn>
                                        <p:tgtEl>
                                          <p:spTgt spid="103"/>
                                        </p:tgtEl>
                                        <p:attrNameLst>
                                          <p:attrName>style.visibility</p:attrName>
                                        </p:attrNameLst>
                                      </p:cBhvr>
                                      <p:to>
                                        <p:strVal val="visible"/>
                                      </p:to>
                                    </p:set>
                                    <p:animEffect filter="fade" transition="in">
                                      <p:cBhvr additive="repl">
                                        <p:cTn id="14" dur="500"/>
                                        <p:tgtEl>
                                          <p:spTgt spid="10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948960" y="231840"/>
            <a:ext cx="919188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Suite de seguros de GuideWire</a:t>
            </a:r>
            <a:endParaRPr b="0" lang="en-US" sz="4800" spc="-1" strike="noStrike">
              <a:solidFill>
                <a:srgbClr val="222222"/>
              </a:solidFill>
              <a:latin typeface="Open Sans Light"/>
            </a:endParaRPr>
          </a:p>
        </p:txBody>
      </p:sp>
      <p:sp>
        <p:nvSpPr>
          <p:cNvPr id="175" name="CustomShape 2"/>
          <p:cNvSpPr/>
          <p:nvPr/>
        </p:nvSpPr>
        <p:spPr>
          <a:xfrm>
            <a:off x="1842480" y="1353600"/>
            <a:ext cx="1931760" cy="537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377947"/>
                </a:solidFill>
                <a:latin typeface="Arial"/>
                <a:ea typeface="Calibri"/>
              </a:rPr>
              <a:t>Base de datos</a:t>
            </a:r>
            <a:endParaRPr b="0" lang="en-US" sz="2000" spc="-1" strike="noStrike">
              <a:latin typeface="Arial"/>
            </a:endParaRPr>
          </a:p>
        </p:txBody>
      </p:sp>
      <p:sp>
        <p:nvSpPr>
          <p:cNvPr id="176" name="CustomShape 3"/>
          <p:cNvSpPr/>
          <p:nvPr/>
        </p:nvSpPr>
        <p:spPr>
          <a:xfrm>
            <a:off x="4196880" y="1353600"/>
            <a:ext cx="2646000" cy="5569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7030a0"/>
                </a:solidFill>
                <a:latin typeface="Arial"/>
                <a:ea typeface="Calibri"/>
              </a:rPr>
              <a:t>Servidor de aplicaciones</a:t>
            </a:r>
            <a:endParaRPr b="0" lang="en-US" sz="2000" spc="-1" strike="noStrike">
              <a:latin typeface="Arial"/>
            </a:endParaRPr>
          </a:p>
        </p:txBody>
      </p:sp>
      <p:sp>
        <p:nvSpPr>
          <p:cNvPr id="177" name="Line 4"/>
          <p:cNvSpPr/>
          <p:nvPr/>
        </p:nvSpPr>
        <p:spPr>
          <a:xfrm flipH="1">
            <a:off x="4009320" y="1567800"/>
            <a:ext cx="1800" cy="3697200"/>
          </a:xfrm>
          <a:prstGeom prst="line">
            <a:avLst/>
          </a:prstGeom>
          <a:ln cap="rnd" w="28440">
            <a:solidFill>
              <a:srgbClr val="ffffff"/>
            </a:solidFill>
            <a:custDash>
              <a:ds d="400000" sp="300000"/>
            </a:custDash>
            <a:round/>
          </a:ln>
        </p:spPr>
        <p:style>
          <a:lnRef idx="0"/>
          <a:fillRef idx="0"/>
          <a:effectRef idx="0"/>
          <a:fontRef idx="minor"/>
        </p:style>
      </p:sp>
      <p:sp>
        <p:nvSpPr>
          <p:cNvPr id="178" name="Line 5"/>
          <p:cNvSpPr/>
          <p:nvPr/>
        </p:nvSpPr>
        <p:spPr>
          <a:xfrm flipH="1">
            <a:off x="6808320" y="1567800"/>
            <a:ext cx="1440" cy="3697200"/>
          </a:xfrm>
          <a:prstGeom prst="line">
            <a:avLst/>
          </a:prstGeom>
          <a:ln cap="rnd" w="28440">
            <a:solidFill>
              <a:srgbClr val="ffffff"/>
            </a:solidFill>
            <a:custDash>
              <a:ds d="400000" sp="300000"/>
            </a:custDash>
            <a:round/>
          </a:ln>
        </p:spPr>
        <p:style>
          <a:lnRef idx="0"/>
          <a:fillRef idx="0"/>
          <a:effectRef idx="0"/>
          <a:fontRef idx="minor"/>
        </p:style>
      </p:sp>
      <p:sp>
        <p:nvSpPr>
          <p:cNvPr id="179" name="CustomShape 6"/>
          <p:cNvSpPr/>
          <p:nvPr/>
        </p:nvSpPr>
        <p:spPr>
          <a:xfrm>
            <a:off x="7455960" y="1353600"/>
            <a:ext cx="2185560" cy="5853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008000"/>
                </a:solidFill>
                <a:latin typeface="Arial"/>
                <a:ea typeface="Calibri"/>
              </a:rPr>
              <a:t>Interfaz de usuario</a:t>
            </a:r>
            <a:endParaRPr b="0" lang="en-US" sz="2000" spc="-1" strike="noStrike">
              <a:latin typeface="Arial"/>
            </a:endParaRPr>
          </a:p>
        </p:txBody>
      </p:sp>
      <p:sp>
        <p:nvSpPr>
          <p:cNvPr id="180" name="CustomShape 7"/>
          <p:cNvSpPr/>
          <p:nvPr/>
        </p:nvSpPr>
        <p:spPr>
          <a:xfrm>
            <a:off x="4196880" y="3773160"/>
            <a:ext cx="2646000" cy="5569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6600"/>
                </a:solidFill>
                <a:latin typeface="Arial"/>
                <a:ea typeface="Calibri"/>
              </a:rPr>
              <a:t>Integracion</a:t>
            </a:r>
            <a:endParaRPr b="0" lang="en-US" sz="2000" spc="-1" strike="noStrike">
              <a:latin typeface="Arial"/>
            </a:endParaRPr>
          </a:p>
        </p:txBody>
      </p:sp>
      <p:pic>
        <p:nvPicPr>
          <p:cNvPr id="181" name="Picture 9" descr=""/>
          <p:cNvPicPr/>
          <p:nvPr/>
        </p:nvPicPr>
        <p:blipFill>
          <a:blip r:embed="rId1"/>
          <a:stretch/>
        </p:blipFill>
        <p:spPr>
          <a:xfrm>
            <a:off x="4237560" y="2021040"/>
            <a:ext cx="1374120" cy="1751760"/>
          </a:xfrm>
          <a:prstGeom prst="rect">
            <a:avLst/>
          </a:prstGeom>
          <a:ln>
            <a:noFill/>
          </a:ln>
          <a:effectLst>
            <a:outerShdw dist="37674" dir="2700000">
              <a:srgbClr val="000000">
                <a:alpha val="40000"/>
              </a:srgbClr>
            </a:outerShdw>
          </a:effectLst>
        </p:spPr>
      </p:pic>
      <p:pic>
        <p:nvPicPr>
          <p:cNvPr id="182" name="Picture 3" descr=""/>
          <p:cNvPicPr/>
          <p:nvPr/>
        </p:nvPicPr>
        <p:blipFill>
          <a:blip r:embed="rId2"/>
          <a:stretch/>
        </p:blipFill>
        <p:spPr>
          <a:xfrm>
            <a:off x="2016720" y="2103120"/>
            <a:ext cx="1216800" cy="1528200"/>
          </a:xfrm>
          <a:prstGeom prst="rect">
            <a:avLst/>
          </a:prstGeom>
          <a:ln>
            <a:noFill/>
          </a:ln>
          <a:effectLst>
            <a:outerShdw dist="37674" dir="2700000">
              <a:srgbClr val="000000">
                <a:alpha val="40000"/>
              </a:srgbClr>
            </a:outerShdw>
          </a:effectLst>
        </p:spPr>
      </p:pic>
      <p:pic>
        <p:nvPicPr>
          <p:cNvPr id="183" name="Picture 5" descr=""/>
          <p:cNvPicPr/>
          <p:nvPr/>
        </p:nvPicPr>
        <p:blipFill>
          <a:blip r:embed="rId3"/>
          <a:stretch/>
        </p:blipFill>
        <p:spPr>
          <a:xfrm>
            <a:off x="7889760" y="2019600"/>
            <a:ext cx="570960" cy="570960"/>
          </a:xfrm>
          <a:prstGeom prst="rect">
            <a:avLst/>
          </a:prstGeom>
          <a:ln>
            <a:noFill/>
          </a:ln>
          <a:effectLst>
            <a:outerShdw dist="37674" dir="2700000">
              <a:srgbClr val="000000">
                <a:alpha val="40000"/>
              </a:srgbClr>
            </a:outerShdw>
          </a:effectLst>
        </p:spPr>
      </p:pic>
      <p:pic>
        <p:nvPicPr>
          <p:cNvPr id="184" name="Picture 6" descr=""/>
          <p:cNvPicPr/>
          <p:nvPr/>
        </p:nvPicPr>
        <p:blipFill>
          <a:blip r:embed="rId4"/>
          <a:stretch/>
        </p:blipFill>
        <p:spPr>
          <a:xfrm>
            <a:off x="7889760" y="2757240"/>
            <a:ext cx="572400" cy="550440"/>
          </a:xfrm>
          <a:prstGeom prst="rect">
            <a:avLst/>
          </a:prstGeom>
          <a:ln>
            <a:noFill/>
          </a:ln>
          <a:effectLst>
            <a:outerShdw dist="37674" dir="2700000">
              <a:srgbClr val="000000">
                <a:alpha val="40000"/>
              </a:srgbClr>
            </a:outerShdw>
          </a:effectLst>
        </p:spPr>
      </p:pic>
      <p:pic>
        <p:nvPicPr>
          <p:cNvPr id="185" name="Picture 20" descr=""/>
          <p:cNvPicPr/>
          <p:nvPr/>
        </p:nvPicPr>
        <p:blipFill>
          <a:blip r:embed="rId5"/>
          <a:stretch/>
        </p:blipFill>
        <p:spPr>
          <a:xfrm>
            <a:off x="7889760" y="3474720"/>
            <a:ext cx="542520" cy="542520"/>
          </a:xfrm>
          <a:prstGeom prst="rect">
            <a:avLst/>
          </a:prstGeom>
          <a:ln>
            <a:noFill/>
          </a:ln>
          <a:effectLst>
            <a:outerShdw dist="37674" dir="2700000">
              <a:srgbClr val="000000">
                <a:alpha val="40000"/>
              </a:srgbClr>
            </a:outerShdw>
          </a:effectLst>
        </p:spPr>
      </p:pic>
      <p:pic>
        <p:nvPicPr>
          <p:cNvPr id="186" name="Picture 10" descr=""/>
          <p:cNvPicPr/>
          <p:nvPr/>
        </p:nvPicPr>
        <p:blipFill>
          <a:blip r:embed="rId6"/>
          <a:stretch/>
        </p:blipFill>
        <p:spPr>
          <a:xfrm>
            <a:off x="8510760" y="2757240"/>
            <a:ext cx="1251360" cy="1283760"/>
          </a:xfrm>
          <a:prstGeom prst="rect">
            <a:avLst/>
          </a:prstGeom>
          <a:ln>
            <a:noFill/>
          </a:ln>
          <a:effectLst>
            <a:outerShdw dist="37674" dir="2700000">
              <a:srgbClr val="000000">
                <a:alpha val="40000"/>
              </a:srgbClr>
            </a:outerShdw>
          </a:effectLst>
        </p:spPr>
      </p:pic>
      <p:pic>
        <p:nvPicPr>
          <p:cNvPr id="187" name="icn External" descr=""/>
          <p:cNvPicPr/>
          <p:nvPr/>
        </p:nvPicPr>
        <p:blipFill>
          <a:blip r:embed="rId7"/>
          <a:stretch/>
        </p:blipFill>
        <p:spPr>
          <a:xfrm>
            <a:off x="4148280" y="4365000"/>
            <a:ext cx="1355040" cy="898200"/>
          </a:xfrm>
          <a:prstGeom prst="rect">
            <a:avLst/>
          </a:prstGeom>
          <a:ln>
            <a:noFill/>
          </a:ln>
          <a:effectLst>
            <a:outerShdw dist="37674" dir="2700000">
              <a:srgbClr val="000000">
                <a:alpha val="40000"/>
              </a:srgbClr>
            </a:outerShdw>
          </a:effectLst>
        </p:spPr>
      </p:pic>
    </p:spTree>
  </p:cSld>
  <p:transition spd="med">
    <p:fade/>
  </p:transition>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948960" y="231840"/>
            <a:ext cx="919188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Las entidades integran la capa de datos</a:t>
            </a:r>
            <a:endParaRPr b="0" lang="en-US" sz="4800" spc="-1" strike="noStrike">
              <a:solidFill>
                <a:srgbClr val="222222"/>
              </a:solidFill>
              <a:latin typeface="Open Sans Light"/>
            </a:endParaRPr>
          </a:p>
        </p:txBody>
      </p:sp>
      <p:graphicFrame>
        <p:nvGraphicFramePr>
          <p:cNvPr id="189" name="Table 2"/>
          <p:cNvGraphicFramePr/>
          <p:nvPr/>
        </p:nvGraphicFramePr>
        <p:xfrm>
          <a:off x="2313000" y="5289840"/>
          <a:ext cx="2076840" cy="2655000"/>
        </p:xfrm>
        <a:graphic>
          <a:graphicData uri="http://schemas.openxmlformats.org/drawingml/2006/table">
            <a:tbl>
              <a:tblPr/>
              <a:tblGrid>
                <a:gridCol w="692280"/>
                <a:gridCol w="692280"/>
                <a:gridCol w="692640"/>
              </a:tblGrid>
              <a:tr h="388440">
                <a:tc gridSpan="3">
                  <a:txBody>
                    <a:bodyPr/>
                    <a:p>
                      <a:pPr algn="ctr">
                        <a:lnSpc>
                          <a:spcPct val="100000"/>
                        </a:lnSpc>
                      </a:pPr>
                      <a:r>
                        <a:rPr b="0" lang="en-US" sz="1600" spc="-1" strike="noStrike">
                          <a:solidFill>
                            <a:srgbClr val="222222"/>
                          </a:solidFill>
                          <a:latin typeface="Open Sans Light"/>
                        </a:rPr>
                        <a:t>ab_abcontact</a:t>
                      </a:r>
                      <a:endParaRPr b="0" lang="en-US" sz="1600" spc="-1" strike="noStrike">
                        <a:latin typeface="Arial"/>
                      </a:endParaRPr>
                    </a:p>
                  </a:txBody>
                  <a:tcPr marL="91440" marR="91440">
                    <a:noFill/>
                  </a:tcPr>
                </a:tc>
                <a:tc hMerge="1">
                  <a:tcPr>
                    <a:solidFill>
                      <a:srgbClr val="729fcf"/>
                    </a:solidFill>
                  </a:tcPr>
                </a:tc>
                <a:tc hMerge="1">
                  <a:tcPr>
                    <a:solidFill>
                      <a:srgbClr val="729fcf"/>
                    </a:solidFill>
                  </a:tcPr>
                </a:tc>
              </a:tr>
              <a:tr h="453240">
                <a:tc>
                  <a:tcPr marL="91440" marR="91440">
                    <a:noFill/>
                  </a:tcPr>
                </a:tc>
                <a:tc>
                  <a:tcPr marL="91440" marR="91440">
                    <a:noFill/>
                  </a:tcPr>
                </a:tc>
                <a:tc>
                  <a:tcPr marL="91440" marR="91440">
                    <a:noFill/>
                  </a:tcPr>
                </a:tc>
              </a:tr>
              <a:tr h="453240">
                <a:tc>
                  <a:tcPr marL="91440" marR="91440">
                    <a:solidFill>
                      <a:srgbClr val="3bab46"/>
                    </a:solidFill>
                  </a:tcPr>
                </a:tc>
                <a:tc>
                  <a:tcPr marL="91440" marR="91440">
                    <a:solidFill>
                      <a:srgbClr val="3bab46"/>
                    </a:solidFill>
                  </a:tcPr>
                </a:tc>
                <a:tc>
                  <a:tcPr marL="91440" marR="91440">
                    <a:solidFill>
                      <a:srgbClr val="3bab46"/>
                    </a:solidFill>
                  </a:tcPr>
                </a:tc>
              </a:tr>
              <a:tr h="453240">
                <a:tc>
                  <a:tcPr marL="91440" marR="91440">
                    <a:noFill/>
                  </a:tcPr>
                </a:tc>
                <a:tc>
                  <a:tcPr marL="91440" marR="91440">
                    <a:noFill/>
                  </a:tcPr>
                </a:tc>
                <a:tc>
                  <a:tcPr marL="91440" marR="91440">
                    <a:noFill/>
                  </a:tcPr>
                </a:tc>
              </a:tr>
              <a:tr h="453240">
                <a:tc>
                  <a:tcPr marL="91440" marR="91440">
                    <a:noFill/>
                  </a:tcPr>
                </a:tc>
                <a:tc>
                  <a:tcPr marL="91440" marR="91440">
                    <a:noFill/>
                  </a:tcPr>
                </a:tc>
                <a:tc>
                  <a:tcPr marL="91440" marR="91440">
                    <a:noFill/>
                  </a:tcPr>
                </a:tc>
              </a:tr>
              <a:tr h="453600">
                <a:tc>
                  <a:tcPr marL="91440" marR="91440">
                    <a:noFill/>
                  </a:tcPr>
                </a:tc>
                <a:tc>
                  <a:tcPr marL="91440" marR="91440">
                    <a:noFill/>
                  </a:tcPr>
                </a:tc>
                <a:tc>
                  <a:tcPr marL="91440" marR="91440">
                    <a:noFill/>
                  </a:tcPr>
                </a:tc>
              </a:tr>
            </a:tbl>
          </a:graphicData>
        </a:graphic>
      </p:graphicFrame>
      <p:sp>
        <p:nvSpPr>
          <p:cNvPr id="190" name="Line 3"/>
          <p:cNvSpPr/>
          <p:nvPr/>
        </p:nvSpPr>
        <p:spPr>
          <a:xfrm flipH="1">
            <a:off x="4522320" y="1394280"/>
            <a:ext cx="1800" cy="3697560"/>
          </a:xfrm>
          <a:prstGeom prst="line">
            <a:avLst/>
          </a:prstGeom>
          <a:ln cap="rnd" w="28440">
            <a:solidFill>
              <a:srgbClr val="ffffff"/>
            </a:solidFill>
            <a:custDash>
              <a:ds d="400000" sp="300000"/>
            </a:custDash>
            <a:round/>
          </a:ln>
        </p:spPr>
        <p:style>
          <a:lnRef idx="0"/>
          <a:fillRef idx="0"/>
          <a:effectRef idx="0"/>
          <a:fontRef idx="minor"/>
        </p:style>
      </p:sp>
      <p:sp>
        <p:nvSpPr>
          <p:cNvPr id="191" name="Line 4"/>
          <p:cNvSpPr/>
          <p:nvPr/>
        </p:nvSpPr>
        <p:spPr>
          <a:xfrm flipH="1">
            <a:off x="7321320" y="1394280"/>
            <a:ext cx="1440" cy="3697560"/>
          </a:xfrm>
          <a:prstGeom prst="line">
            <a:avLst/>
          </a:prstGeom>
          <a:ln cap="rnd" w="28440">
            <a:solidFill>
              <a:srgbClr val="ffffff"/>
            </a:solidFill>
            <a:custDash>
              <a:ds d="400000" sp="300000"/>
            </a:custDash>
            <a:round/>
          </a:ln>
        </p:spPr>
        <p:style>
          <a:lnRef idx="0"/>
          <a:fillRef idx="0"/>
          <a:effectRef idx="0"/>
          <a:fontRef idx="minor"/>
        </p:style>
      </p:sp>
      <p:sp>
        <p:nvSpPr>
          <p:cNvPr id="192" name="CustomShape 5"/>
          <p:cNvSpPr/>
          <p:nvPr/>
        </p:nvSpPr>
        <p:spPr>
          <a:xfrm>
            <a:off x="1697400" y="1180440"/>
            <a:ext cx="1931760" cy="537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377947"/>
                </a:solidFill>
                <a:latin typeface="Arial"/>
                <a:ea typeface="Calibri"/>
              </a:rPr>
              <a:t>Base de datos</a:t>
            </a:r>
            <a:endParaRPr b="0" lang="en-US" sz="2000" spc="-1" strike="noStrike">
              <a:latin typeface="Arial"/>
            </a:endParaRPr>
          </a:p>
        </p:txBody>
      </p:sp>
      <p:sp>
        <p:nvSpPr>
          <p:cNvPr id="193" name="CustomShape 6"/>
          <p:cNvSpPr/>
          <p:nvPr/>
        </p:nvSpPr>
        <p:spPr>
          <a:xfrm>
            <a:off x="4599000" y="1048320"/>
            <a:ext cx="2882160" cy="6890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7030a0"/>
                </a:solidFill>
                <a:latin typeface="Arial"/>
                <a:ea typeface="Calibri"/>
              </a:rPr>
              <a:t>Servidor de aplicaciones</a:t>
            </a:r>
            <a:endParaRPr b="0" lang="en-US" sz="2000" spc="-1" strike="noStrike">
              <a:latin typeface="Arial"/>
            </a:endParaRPr>
          </a:p>
        </p:txBody>
      </p:sp>
      <p:sp>
        <p:nvSpPr>
          <p:cNvPr id="194" name="CustomShape 7"/>
          <p:cNvSpPr/>
          <p:nvPr/>
        </p:nvSpPr>
        <p:spPr>
          <a:xfrm>
            <a:off x="7597800" y="1180440"/>
            <a:ext cx="2980080" cy="5853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008000"/>
                </a:solidFill>
                <a:latin typeface="Arial"/>
                <a:ea typeface="Calibri"/>
              </a:rPr>
              <a:t>Interfaz de usuario</a:t>
            </a:r>
            <a:endParaRPr b="0" lang="en-US" sz="2000" spc="-1" strike="noStrike">
              <a:latin typeface="Arial"/>
            </a:endParaRPr>
          </a:p>
        </p:txBody>
      </p:sp>
      <p:pic>
        <p:nvPicPr>
          <p:cNvPr id="195" name="Picture 5" descr=""/>
          <p:cNvPicPr/>
          <p:nvPr/>
        </p:nvPicPr>
        <p:blipFill>
          <a:blip r:embed="rId1"/>
          <a:stretch/>
        </p:blipFill>
        <p:spPr>
          <a:xfrm>
            <a:off x="8402760" y="1846080"/>
            <a:ext cx="570960" cy="570960"/>
          </a:xfrm>
          <a:prstGeom prst="rect">
            <a:avLst/>
          </a:prstGeom>
          <a:ln>
            <a:noFill/>
          </a:ln>
          <a:effectLst>
            <a:outerShdw dist="37674" dir="2700000">
              <a:srgbClr val="000000">
                <a:alpha val="40000"/>
              </a:srgbClr>
            </a:outerShdw>
          </a:effectLst>
        </p:spPr>
      </p:pic>
      <p:pic>
        <p:nvPicPr>
          <p:cNvPr id="196" name="Picture 6" descr=""/>
          <p:cNvPicPr/>
          <p:nvPr/>
        </p:nvPicPr>
        <p:blipFill>
          <a:blip r:embed="rId2"/>
          <a:stretch/>
        </p:blipFill>
        <p:spPr>
          <a:xfrm>
            <a:off x="8402760" y="2584080"/>
            <a:ext cx="572400" cy="550440"/>
          </a:xfrm>
          <a:prstGeom prst="rect">
            <a:avLst/>
          </a:prstGeom>
          <a:ln>
            <a:noFill/>
          </a:ln>
          <a:effectLst>
            <a:outerShdw dist="37674" dir="2700000">
              <a:srgbClr val="000000">
                <a:alpha val="40000"/>
              </a:srgbClr>
            </a:outerShdw>
          </a:effectLst>
        </p:spPr>
      </p:pic>
      <p:pic>
        <p:nvPicPr>
          <p:cNvPr id="197" name="Picture 20" descr=""/>
          <p:cNvPicPr/>
          <p:nvPr/>
        </p:nvPicPr>
        <p:blipFill>
          <a:blip r:embed="rId3"/>
          <a:stretch/>
        </p:blipFill>
        <p:spPr>
          <a:xfrm>
            <a:off x="8402760" y="3301200"/>
            <a:ext cx="542520" cy="542520"/>
          </a:xfrm>
          <a:prstGeom prst="rect">
            <a:avLst/>
          </a:prstGeom>
          <a:ln>
            <a:noFill/>
          </a:ln>
          <a:effectLst>
            <a:outerShdw dist="37674" dir="2700000">
              <a:srgbClr val="000000">
                <a:alpha val="40000"/>
              </a:srgbClr>
            </a:outerShdw>
          </a:effectLst>
        </p:spPr>
      </p:pic>
      <p:pic>
        <p:nvPicPr>
          <p:cNvPr id="198" name="Picture 10" descr=""/>
          <p:cNvPicPr/>
          <p:nvPr/>
        </p:nvPicPr>
        <p:blipFill>
          <a:blip r:embed="rId4"/>
          <a:stretch/>
        </p:blipFill>
        <p:spPr>
          <a:xfrm>
            <a:off x="9024120" y="2584080"/>
            <a:ext cx="1251360" cy="1283760"/>
          </a:xfrm>
          <a:prstGeom prst="rect">
            <a:avLst/>
          </a:prstGeom>
          <a:ln>
            <a:noFill/>
          </a:ln>
          <a:effectLst>
            <a:outerShdw dist="37674" dir="2700000">
              <a:srgbClr val="000000">
                <a:alpha val="40000"/>
              </a:srgbClr>
            </a:outerShdw>
          </a:effectLst>
        </p:spPr>
      </p:pic>
      <p:sp>
        <p:nvSpPr>
          <p:cNvPr id="199" name="CustomShape 8"/>
          <p:cNvSpPr/>
          <p:nvPr/>
        </p:nvSpPr>
        <p:spPr>
          <a:xfrm rot="16200000">
            <a:off x="1506600" y="5559840"/>
            <a:ext cx="1392480" cy="9997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377947"/>
                </a:solidFill>
                <a:latin typeface="Open Sans Light"/>
                <a:ea typeface="Calibri"/>
              </a:rPr>
              <a:t>Fila de base de datos</a:t>
            </a:r>
            <a:endParaRPr b="0" lang="en-US" sz="1600" spc="-1" strike="noStrike">
              <a:latin typeface="Arial"/>
            </a:endParaRPr>
          </a:p>
        </p:txBody>
      </p:sp>
      <p:sp>
        <p:nvSpPr>
          <p:cNvPr id="200" name="CustomShape 9"/>
          <p:cNvSpPr/>
          <p:nvPr/>
        </p:nvSpPr>
        <p:spPr>
          <a:xfrm>
            <a:off x="1184400" y="1718280"/>
            <a:ext cx="326304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377947"/>
                </a:solidFill>
                <a:latin typeface="Arial"/>
                <a:ea typeface="Calibri"/>
              </a:rPr>
              <a:t>Entidad de modelo de datos</a:t>
            </a:r>
            <a:endParaRPr b="0" lang="en-US" sz="1800" spc="-1" strike="noStrike">
              <a:latin typeface="Arial"/>
            </a:endParaRPr>
          </a:p>
        </p:txBody>
      </p:sp>
      <p:pic>
        <p:nvPicPr>
          <p:cNvPr id="201" name="Picture 9" descr=""/>
          <p:cNvPicPr/>
          <p:nvPr/>
        </p:nvPicPr>
        <p:blipFill>
          <a:blip r:embed="rId5"/>
          <a:stretch/>
        </p:blipFill>
        <p:spPr>
          <a:xfrm>
            <a:off x="4750920" y="1847880"/>
            <a:ext cx="1374120" cy="1751760"/>
          </a:xfrm>
          <a:prstGeom prst="rect">
            <a:avLst/>
          </a:prstGeom>
          <a:ln>
            <a:noFill/>
          </a:ln>
          <a:effectLst>
            <a:outerShdw dist="37674" dir="2700000">
              <a:srgbClr val="000000">
                <a:alpha val="40000"/>
              </a:srgbClr>
            </a:outerShdw>
          </a:effectLst>
        </p:spPr>
      </p:pic>
      <p:pic>
        <p:nvPicPr>
          <p:cNvPr id="202" name="Picture 2" descr=""/>
          <p:cNvPicPr/>
          <p:nvPr/>
        </p:nvPicPr>
        <p:blipFill>
          <a:blip r:embed="rId6"/>
          <a:stretch/>
        </p:blipFill>
        <p:spPr>
          <a:xfrm>
            <a:off x="1536480" y="2114280"/>
            <a:ext cx="2186640" cy="1377360"/>
          </a:xfrm>
          <a:prstGeom prst="rect">
            <a:avLst/>
          </a:prstGeom>
          <a:ln w="9360">
            <a:noFill/>
          </a:ln>
          <a:effectLst>
            <a:outerShdw dist="37674" dir="2700000">
              <a:srgbClr val="000000">
                <a:alpha val="40000"/>
              </a:srgbClr>
            </a:outerShdw>
          </a:effectLst>
        </p:spPr>
      </p:pic>
      <p:pic>
        <p:nvPicPr>
          <p:cNvPr id="203" name="icn Gosu Code" descr=""/>
          <p:cNvPicPr/>
          <p:nvPr/>
        </p:nvPicPr>
        <p:blipFill>
          <a:blip r:embed="rId7"/>
          <a:stretch/>
        </p:blipFill>
        <p:spPr>
          <a:xfrm>
            <a:off x="6045840" y="1892520"/>
            <a:ext cx="1158840" cy="1324080"/>
          </a:xfrm>
          <a:prstGeom prst="rect">
            <a:avLst/>
          </a:prstGeom>
          <a:ln>
            <a:noFill/>
          </a:ln>
          <a:effectLst>
            <a:outerShdw dist="37674" dir="2700000">
              <a:srgbClr val="000000">
                <a:alpha val="40000"/>
              </a:srgbClr>
            </a:outerShdw>
          </a:effectLst>
        </p:spPr>
      </p:pic>
      <p:sp>
        <p:nvSpPr>
          <p:cNvPr id="204" name="CustomShape 10"/>
          <p:cNvSpPr/>
          <p:nvPr/>
        </p:nvSpPr>
        <p:spPr>
          <a:xfrm>
            <a:off x="2511360" y="3645000"/>
            <a:ext cx="609120" cy="1610280"/>
          </a:xfrm>
          <a:prstGeom prst="downArrow">
            <a:avLst>
              <a:gd name="adj1" fmla="val 50000"/>
              <a:gd name="adj2" fmla="val 50000"/>
            </a:avLst>
          </a:prstGeom>
          <a:solidFill>
            <a:srgbClr val="377947"/>
          </a:solidFill>
          <a:ln w="19080">
            <a:solidFill>
              <a:srgbClr val="ffffff"/>
            </a:solidFill>
            <a:miter/>
          </a:ln>
          <a:effectLst>
            <a:outerShdw dist="37674" dir="2700000">
              <a:srgbClr val="000000">
                <a:alpha val="40000"/>
              </a:srgbClr>
            </a:outerShdw>
          </a:effectLst>
        </p:spPr>
        <p:style>
          <a:lnRef idx="0"/>
          <a:fillRef idx="0"/>
          <a:effectRef idx="0"/>
          <a:fontRef idx="minor"/>
        </p:style>
      </p:sp>
    </p:spTree>
  </p:cSld>
  <p:transition spd="med">
    <p:fade/>
  </p:transition>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948960" y="231840"/>
            <a:ext cx="919188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Gosu integra la capa de aplicacion</a:t>
            </a:r>
            <a:endParaRPr b="0" lang="en-US" sz="4800" spc="-1" strike="noStrike">
              <a:solidFill>
                <a:srgbClr val="222222"/>
              </a:solidFill>
              <a:latin typeface="Open Sans Light"/>
            </a:endParaRPr>
          </a:p>
        </p:txBody>
      </p:sp>
      <p:graphicFrame>
        <p:nvGraphicFramePr>
          <p:cNvPr id="206" name="Table 2"/>
          <p:cNvGraphicFramePr/>
          <p:nvPr/>
        </p:nvGraphicFramePr>
        <p:xfrm>
          <a:off x="2313000" y="5289840"/>
          <a:ext cx="2076840" cy="2655000"/>
        </p:xfrm>
        <a:graphic>
          <a:graphicData uri="http://schemas.openxmlformats.org/drawingml/2006/table">
            <a:tbl>
              <a:tblPr/>
              <a:tblGrid>
                <a:gridCol w="692280"/>
                <a:gridCol w="692280"/>
                <a:gridCol w="692640"/>
              </a:tblGrid>
              <a:tr h="388440">
                <a:tc gridSpan="3">
                  <a:txBody>
                    <a:bodyPr/>
                    <a:p>
                      <a:pPr algn="ctr">
                        <a:lnSpc>
                          <a:spcPct val="100000"/>
                        </a:lnSpc>
                      </a:pPr>
                      <a:r>
                        <a:rPr b="0" lang="en-US" sz="1600" spc="-1" strike="noStrike">
                          <a:solidFill>
                            <a:srgbClr val="222222"/>
                          </a:solidFill>
                          <a:latin typeface="Open Sans Light"/>
                        </a:rPr>
                        <a:t>ab_abcontact</a:t>
                      </a:r>
                      <a:endParaRPr b="0" lang="en-US" sz="1600" spc="-1" strike="noStrike">
                        <a:latin typeface="Arial"/>
                      </a:endParaRPr>
                    </a:p>
                  </a:txBody>
                  <a:tcPr marL="91440" marR="91440">
                    <a:noFill/>
                  </a:tcPr>
                </a:tc>
                <a:tc hMerge="1">
                  <a:tcPr>
                    <a:solidFill>
                      <a:srgbClr val="729fcf"/>
                    </a:solidFill>
                  </a:tcPr>
                </a:tc>
                <a:tc hMerge="1">
                  <a:tcPr>
                    <a:solidFill>
                      <a:srgbClr val="729fcf"/>
                    </a:solidFill>
                  </a:tcPr>
                </a:tc>
              </a:tr>
              <a:tr h="453240">
                <a:tc>
                  <a:tcPr marL="91440" marR="91440">
                    <a:noFill/>
                  </a:tcPr>
                </a:tc>
                <a:tc>
                  <a:tcPr marL="91440" marR="91440">
                    <a:noFill/>
                  </a:tcPr>
                </a:tc>
                <a:tc>
                  <a:tcPr marL="91440" marR="91440">
                    <a:noFill/>
                  </a:tcPr>
                </a:tc>
              </a:tr>
              <a:tr h="453240">
                <a:tc>
                  <a:tcPr marL="91440" marR="91440">
                    <a:solidFill>
                      <a:srgbClr val="3bab46"/>
                    </a:solidFill>
                  </a:tcPr>
                </a:tc>
                <a:tc>
                  <a:tcPr marL="91440" marR="91440">
                    <a:solidFill>
                      <a:srgbClr val="3bab46"/>
                    </a:solidFill>
                  </a:tcPr>
                </a:tc>
                <a:tc>
                  <a:tcPr marL="91440" marR="91440">
                    <a:solidFill>
                      <a:srgbClr val="3bab46"/>
                    </a:solidFill>
                  </a:tcPr>
                </a:tc>
              </a:tr>
              <a:tr h="453240">
                <a:tc>
                  <a:tcPr marL="91440" marR="91440">
                    <a:noFill/>
                  </a:tcPr>
                </a:tc>
                <a:tc>
                  <a:tcPr marL="91440" marR="91440">
                    <a:noFill/>
                  </a:tcPr>
                </a:tc>
                <a:tc>
                  <a:tcPr marL="91440" marR="91440">
                    <a:noFill/>
                  </a:tcPr>
                </a:tc>
              </a:tr>
              <a:tr h="453240">
                <a:tc>
                  <a:tcPr marL="91440" marR="91440">
                    <a:noFill/>
                  </a:tcPr>
                </a:tc>
                <a:tc>
                  <a:tcPr marL="91440" marR="91440">
                    <a:noFill/>
                  </a:tcPr>
                </a:tc>
                <a:tc>
                  <a:tcPr marL="91440" marR="91440">
                    <a:noFill/>
                  </a:tcPr>
                </a:tc>
              </a:tr>
              <a:tr h="453600">
                <a:tc>
                  <a:tcPr marL="91440" marR="91440">
                    <a:noFill/>
                  </a:tcPr>
                </a:tc>
                <a:tc>
                  <a:tcPr marL="91440" marR="91440">
                    <a:noFill/>
                  </a:tcPr>
                </a:tc>
                <a:tc>
                  <a:tcPr marL="91440" marR="91440">
                    <a:noFill/>
                  </a:tcPr>
                </a:tc>
              </a:tr>
            </a:tbl>
          </a:graphicData>
        </a:graphic>
      </p:graphicFrame>
      <p:sp>
        <p:nvSpPr>
          <p:cNvPr id="207" name="CustomShape 3"/>
          <p:cNvSpPr/>
          <p:nvPr/>
        </p:nvSpPr>
        <p:spPr>
          <a:xfrm>
            <a:off x="1697400" y="1180440"/>
            <a:ext cx="1931760" cy="537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377947"/>
                </a:solidFill>
                <a:latin typeface="Arial"/>
                <a:ea typeface="Calibri"/>
              </a:rPr>
              <a:t>Base de datos</a:t>
            </a:r>
            <a:endParaRPr b="0" lang="en-US" sz="2000" spc="-1" strike="noStrike">
              <a:latin typeface="Arial"/>
            </a:endParaRPr>
          </a:p>
        </p:txBody>
      </p:sp>
      <p:sp>
        <p:nvSpPr>
          <p:cNvPr id="208" name="CustomShape 4"/>
          <p:cNvSpPr/>
          <p:nvPr/>
        </p:nvSpPr>
        <p:spPr>
          <a:xfrm>
            <a:off x="4599000" y="1048320"/>
            <a:ext cx="2882160" cy="6890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7030a0"/>
                </a:solidFill>
                <a:latin typeface="Arial"/>
                <a:ea typeface="Calibri"/>
              </a:rPr>
              <a:t>Servidor de aplicaciones</a:t>
            </a:r>
            <a:endParaRPr b="0" lang="en-US" sz="2000" spc="-1" strike="noStrike">
              <a:latin typeface="Arial"/>
            </a:endParaRPr>
          </a:p>
        </p:txBody>
      </p:sp>
      <p:sp>
        <p:nvSpPr>
          <p:cNvPr id="209" name="CustomShape 5"/>
          <p:cNvSpPr/>
          <p:nvPr/>
        </p:nvSpPr>
        <p:spPr>
          <a:xfrm>
            <a:off x="7597800" y="1180440"/>
            <a:ext cx="2980080" cy="5853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008000"/>
                </a:solidFill>
                <a:latin typeface="Arial"/>
                <a:ea typeface="Calibri"/>
              </a:rPr>
              <a:t>Interfaz de usuario</a:t>
            </a:r>
            <a:endParaRPr b="0" lang="en-US" sz="2000" spc="-1" strike="noStrike">
              <a:latin typeface="Arial"/>
            </a:endParaRPr>
          </a:p>
        </p:txBody>
      </p:sp>
      <p:pic>
        <p:nvPicPr>
          <p:cNvPr id="210" name="Picture 5" descr=""/>
          <p:cNvPicPr/>
          <p:nvPr/>
        </p:nvPicPr>
        <p:blipFill>
          <a:blip r:embed="rId1"/>
          <a:stretch/>
        </p:blipFill>
        <p:spPr>
          <a:xfrm>
            <a:off x="8402760" y="1846080"/>
            <a:ext cx="570960" cy="570960"/>
          </a:xfrm>
          <a:prstGeom prst="rect">
            <a:avLst/>
          </a:prstGeom>
          <a:ln>
            <a:noFill/>
          </a:ln>
          <a:effectLst>
            <a:outerShdw dist="37674" dir="2700000">
              <a:srgbClr val="000000">
                <a:alpha val="40000"/>
              </a:srgbClr>
            </a:outerShdw>
          </a:effectLst>
        </p:spPr>
      </p:pic>
      <p:pic>
        <p:nvPicPr>
          <p:cNvPr id="211" name="Picture 6" descr=""/>
          <p:cNvPicPr/>
          <p:nvPr/>
        </p:nvPicPr>
        <p:blipFill>
          <a:blip r:embed="rId2"/>
          <a:stretch/>
        </p:blipFill>
        <p:spPr>
          <a:xfrm>
            <a:off x="8402760" y="2584080"/>
            <a:ext cx="572400" cy="550440"/>
          </a:xfrm>
          <a:prstGeom prst="rect">
            <a:avLst/>
          </a:prstGeom>
          <a:ln>
            <a:noFill/>
          </a:ln>
          <a:effectLst>
            <a:outerShdw dist="37674" dir="2700000">
              <a:srgbClr val="000000">
                <a:alpha val="40000"/>
              </a:srgbClr>
            </a:outerShdw>
          </a:effectLst>
        </p:spPr>
      </p:pic>
      <p:pic>
        <p:nvPicPr>
          <p:cNvPr id="212" name="Picture 20" descr=""/>
          <p:cNvPicPr/>
          <p:nvPr/>
        </p:nvPicPr>
        <p:blipFill>
          <a:blip r:embed="rId3"/>
          <a:stretch/>
        </p:blipFill>
        <p:spPr>
          <a:xfrm>
            <a:off x="8402760" y="3301200"/>
            <a:ext cx="542520" cy="542520"/>
          </a:xfrm>
          <a:prstGeom prst="rect">
            <a:avLst/>
          </a:prstGeom>
          <a:ln>
            <a:noFill/>
          </a:ln>
          <a:effectLst>
            <a:outerShdw dist="37674" dir="2700000">
              <a:srgbClr val="000000">
                <a:alpha val="40000"/>
              </a:srgbClr>
            </a:outerShdw>
          </a:effectLst>
        </p:spPr>
      </p:pic>
      <p:pic>
        <p:nvPicPr>
          <p:cNvPr id="213" name="Picture 10" descr=""/>
          <p:cNvPicPr/>
          <p:nvPr/>
        </p:nvPicPr>
        <p:blipFill>
          <a:blip r:embed="rId4"/>
          <a:stretch/>
        </p:blipFill>
        <p:spPr>
          <a:xfrm>
            <a:off x="9024120" y="2584080"/>
            <a:ext cx="1251360" cy="1283760"/>
          </a:xfrm>
          <a:prstGeom prst="rect">
            <a:avLst/>
          </a:prstGeom>
          <a:ln>
            <a:noFill/>
          </a:ln>
          <a:effectLst>
            <a:outerShdw dist="37674" dir="2700000">
              <a:srgbClr val="000000">
                <a:alpha val="40000"/>
              </a:srgbClr>
            </a:outerShdw>
          </a:effectLst>
        </p:spPr>
      </p:pic>
      <p:sp>
        <p:nvSpPr>
          <p:cNvPr id="214" name="CustomShape 6"/>
          <p:cNvSpPr/>
          <p:nvPr/>
        </p:nvSpPr>
        <p:spPr>
          <a:xfrm rot="16200000">
            <a:off x="1506600" y="5559840"/>
            <a:ext cx="1392480" cy="9997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377947"/>
                </a:solidFill>
                <a:latin typeface="Open Sans Light"/>
                <a:ea typeface="Calibri"/>
              </a:rPr>
              <a:t>Fila de base de datos</a:t>
            </a:r>
            <a:endParaRPr b="0" lang="en-US" sz="1600" spc="-1" strike="noStrike">
              <a:latin typeface="Arial"/>
            </a:endParaRPr>
          </a:p>
        </p:txBody>
      </p:sp>
      <p:sp>
        <p:nvSpPr>
          <p:cNvPr id="215" name="CustomShape 7"/>
          <p:cNvSpPr/>
          <p:nvPr/>
        </p:nvSpPr>
        <p:spPr>
          <a:xfrm>
            <a:off x="1184400" y="1718280"/>
            <a:ext cx="326304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377947"/>
                </a:solidFill>
                <a:latin typeface="Arial"/>
                <a:ea typeface="Calibri"/>
              </a:rPr>
              <a:t>Entidad de modelo de datos</a:t>
            </a:r>
            <a:endParaRPr b="0" lang="en-US" sz="1800" spc="-1" strike="noStrike">
              <a:latin typeface="Arial"/>
            </a:endParaRPr>
          </a:p>
        </p:txBody>
      </p:sp>
      <p:pic>
        <p:nvPicPr>
          <p:cNvPr id="216" name="Picture 2" descr=""/>
          <p:cNvPicPr/>
          <p:nvPr/>
        </p:nvPicPr>
        <p:blipFill>
          <a:blip r:embed="rId5"/>
          <a:stretch/>
        </p:blipFill>
        <p:spPr>
          <a:xfrm>
            <a:off x="1536480" y="2114280"/>
            <a:ext cx="2186640" cy="1377360"/>
          </a:xfrm>
          <a:prstGeom prst="rect">
            <a:avLst/>
          </a:prstGeom>
          <a:ln w="9360">
            <a:noFill/>
          </a:ln>
          <a:effectLst>
            <a:outerShdw dist="37674" dir="2700000">
              <a:srgbClr val="000000">
                <a:alpha val="40000"/>
              </a:srgbClr>
            </a:outerShdw>
          </a:effectLst>
        </p:spPr>
      </p:pic>
      <p:sp>
        <p:nvSpPr>
          <p:cNvPr id="217" name="CustomShape 8"/>
          <p:cNvSpPr/>
          <p:nvPr/>
        </p:nvSpPr>
        <p:spPr>
          <a:xfrm>
            <a:off x="2511360" y="3645000"/>
            <a:ext cx="609120" cy="1610280"/>
          </a:xfrm>
          <a:prstGeom prst="downArrow">
            <a:avLst>
              <a:gd name="adj1" fmla="val 50000"/>
              <a:gd name="adj2" fmla="val 50000"/>
            </a:avLst>
          </a:prstGeom>
          <a:solidFill>
            <a:srgbClr val="377947"/>
          </a:solidFill>
          <a:ln w="19080">
            <a:solidFill>
              <a:srgbClr val="ffffff"/>
            </a:solidFill>
            <a:miter/>
          </a:ln>
          <a:effectLst>
            <a:outerShdw dist="37674" dir="2700000">
              <a:srgbClr val="000000">
                <a:alpha val="40000"/>
              </a:srgbClr>
            </a:outerShdw>
          </a:effectLst>
        </p:spPr>
        <p:style>
          <a:lnRef idx="0"/>
          <a:fillRef idx="0"/>
          <a:effectRef idx="0"/>
          <a:fontRef idx="minor"/>
        </p:style>
      </p:sp>
      <p:sp>
        <p:nvSpPr>
          <p:cNvPr id="218" name="CustomShape 9"/>
          <p:cNvSpPr/>
          <p:nvPr/>
        </p:nvSpPr>
        <p:spPr>
          <a:xfrm flipV="1">
            <a:off x="5109480" y="2167560"/>
            <a:ext cx="2025360" cy="1918800"/>
          </a:xfrm>
          <a:prstGeom prst="foldedCorner">
            <a:avLst>
              <a:gd name="adj" fmla="val 13333"/>
            </a:avLst>
          </a:prstGeom>
          <a:solidFill>
            <a:srgbClr val="ffffff"/>
          </a:solidFill>
          <a:ln w="28440">
            <a:solidFill>
              <a:srgbClr val="222222"/>
            </a:solidFill>
            <a:round/>
          </a:ln>
          <a:effectLst>
            <a:outerShdw dist="37674" dir="2700000">
              <a:srgbClr val="000000">
                <a:alpha val="40000"/>
              </a:srgbClr>
            </a:outerShdw>
          </a:effectLst>
        </p:spPr>
        <p:style>
          <a:lnRef idx="0"/>
          <a:fillRef idx="0"/>
          <a:effectRef idx="0"/>
          <a:fontRef idx="minor"/>
        </p:style>
      </p:sp>
      <p:sp>
        <p:nvSpPr>
          <p:cNvPr id="219" name="CustomShape 10"/>
          <p:cNvSpPr/>
          <p:nvPr/>
        </p:nvSpPr>
        <p:spPr>
          <a:xfrm>
            <a:off x="5122080" y="2129760"/>
            <a:ext cx="1998360" cy="482400"/>
          </a:xfrm>
          <a:prstGeom prst="rect">
            <a:avLst/>
          </a:prstGeom>
          <a:solidFill>
            <a:srgbClr val="ffffff"/>
          </a:solidFill>
          <a:ln>
            <a:solidFill>
              <a:srgbClr val="222222"/>
            </a:solidFill>
          </a:ln>
        </p:spPr>
        <p:style>
          <a:lnRef idx="0"/>
          <a:fillRef idx="0"/>
          <a:effectRef idx="0"/>
          <a:fontRef idx="minor"/>
        </p:style>
        <p:txBody>
          <a:bodyPr lIns="90000" rIns="90000" tIns="45000" bIns="45000"/>
          <a:p>
            <a:pPr>
              <a:lnSpc>
                <a:spcPct val="100000"/>
              </a:lnSpc>
            </a:pPr>
            <a:r>
              <a:rPr b="1" lang="en-US" sz="1800" spc="-1" strike="noStrike">
                <a:solidFill>
                  <a:srgbClr val="7030a0"/>
                </a:solidFill>
                <a:latin typeface="Open Sans Light"/>
                <a:ea typeface="Calibri"/>
              </a:rPr>
              <a:t>ABContact</a:t>
            </a:r>
            <a:endParaRPr b="0" lang="en-US" sz="1800" spc="-1" strike="noStrike">
              <a:latin typeface="Arial"/>
            </a:endParaRPr>
          </a:p>
        </p:txBody>
      </p:sp>
      <p:sp>
        <p:nvSpPr>
          <p:cNvPr id="220" name="CustomShape 11"/>
          <p:cNvSpPr/>
          <p:nvPr/>
        </p:nvSpPr>
        <p:spPr>
          <a:xfrm>
            <a:off x="5548320" y="5452200"/>
            <a:ext cx="1099800" cy="718920"/>
          </a:xfrm>
          <a:prstGeom prst="rect">
            <a:avLst/>
          </a:prstGeom>
          <a:solidFill>
            <a:srgbClr val="ffffff"/>
          </a:solidFill>
          <a:ln>
            <a:solidFill>
              <a:srgbClr val="222222"/>
            </a:solidFill>
          </a:ln>
        </p:spPr>
        <p:style>
          <a:lnRef idx="0"/>
          <a:fillRef idx="0"/>
          <a:effectRef idx="0"/>
          <a:fontRef idx="minor"/>
        </p:style>
        <p:txBody>
          <a:bodyPr lIns="90000" rIns="90000" tIns="45000" bIns="45000"/>
          <a:p>
            <a:pPr algn="ctr">
              <a:lnSpc>
                <a:spcPct val="100000"/>
              </a:lnSpc>
            </a:pPr>
            <a:r>
              <a:rPr b="1" lang="en-US" sz="1800" spc="-1" strike="noStrike">
                <a:solidFill>
                  <a:srgbClr val="7030a0"/>
                </a:solidFill>
                <a:latin typeface="Open Sans Light"/>
                <a:ea typeface="Calibri"/>
              </a:rPr>
              <a:t>anAB</a:t>
            </a:r>
            <a:br/>
            <a:r>
              <a:rPr b="1" lang="en-US" sz="1800" spc="-1" strike="noStrike">
                <a:solidFill>
                  <a:srgbClr val="7030a0"/>
                </a:solidFill>
                <a:latin typeface="Open Sans Light"/>
                <a:ea typeface="Calibri"/>
              </a:rPr>
              <a:t>Contact</a:t>
            </a:r>
            <a:endParaRPr b="0" lang="en-US" sz="1800" spc="-1" strike="noStrike">
              <a:latin typeface="Arial"/>
            </a:endParaRPr>
          </a:p>
        </p:txBody>
      </p:sp>
      <p:sp>
        <p:nvSpPr>
          <p:cNvPr id="221" name="CustomShape 12"/>
          <p:cNvSpPr/>
          <p:nvPr/>
        </p:nvSpPr>
        <p:spPr>
          <a:xfrm>
            <a:off x="5321520" y="6192720"/>
            <a:ext cx="1599840" cy="664920"/>
          </a:xfrm>
          <a:prstGeom prst="rect">
            <a:avLst/>
          </a:prstGeom>
          <a:solidFill>
            <a:srgbClr val="ffffff"/>
          </a:solid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7030a0"/>
                </a:solidFill>
                <a:latin typeface="Open Sans Light"/>
                <a:ea typeface="Calibri"/>
              </a:rPr>
              <a:t>Gosu class instance</a:t>
            </a:r>
            <a:endParaRPr b="0" lang="en-US" sz="1600" spc="-1" strike="noStrike">
              <a:latin typeface="Arial"/>
            </a:endParaRPr>
          </a:p>
        </p:txBody>
      </p:sp>
      <p:sp>
        <p:nvSpPr>
          <p:cNvPr id="222" name="CustomShape 13"/>
          <p:cNvSpPr/>
          <p:nvPr/>
        </p:nvSpPr>
        <p:spPr>
          <a:xfrm>
            <a:off x="5052600" y="1766160"/>
            <a:ext cx="2355480" cy="5043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7030a0"/>
                </a:solidFill>
                <a:latin typeface="Open Sans Light"/>
                <a:ea typeface="Calibri"/>
              </a:rPr>
              <a:t>internal Gosu class</a:t>
            </a:r>
            <a:endParaRPr b="0" lang="en-US" sz="1800" spc="-1" strike="noStrike">
              <a:latin typeface="Arial"/>
            </a:endParaRPr>
          </a:p>
        </p:txBody>
      </p:sp>
      <p:sp>
        <p:nvSpPr>
          <p:cNvPr id="223" name="CustomShape 14"/>
          <p:cNvSpPr/>
          <p:nvPr/>
        </p:nvSpPr>
        <p:spPr>
          <a:xfrm>
            <a:off x="5228640" y="2672640"/>
            <a:ext cx="1787040" cy="1366560"/>
          </a:xfrm>
          <a:prstGeom prst="rect">
            <a:avLst/>
          </a:prstGeom>
          <a:solidFill>
            <a:srgbClr val="ffffff"/>
          </a:solidFill>
          <a:ln>
            <a:noFill/>
          </a:ln>
        </p:spPr>
        <p:style>
          <a:lnRef idx="0"/>
          <a:fillRef idx="0"/>
          <a:effectRef idx="0"/>
          <a:fontRef idx="minor"/>
        </p:style>
        <p:txBody>
          <a:bodyPr lIns="90000" rIns="90000" tIns="45000" bIns="45000"/>
          <a:p>
            <a:pPr>
              <a:lnSpc>
                <a:spcPct val="100000"/>
              </a:lnSpc>
            </a:pPr>
            <a:r>
              <a:rPr b="1" lang="en-US" sz="1800" spc="-1" strike="noStrike" u="sng">
                <a:solidFill>
                  <a:srgbClr val="7030a0"/>
                </a:solidFill>
                <a:uFillTx/>
                <a:latin typeface="Open Sans Light"/>
                <a:ea typeface="Calibri"/>
              </a:rPr>
              <a:t>Fields</a:t>
            </a:r>
            <a:br/>
            <a:r>
              <a:rPr b="1" lang="en-US" sz="1800" spc="-1" strike="noStrike">
                <a:solidFill>
                  <a:srgbClr val="7030a0"/>
                </a:solidFill>
                <a:latin typeface="Open Sans Light"/>
                <a:ea typeface="Calibri"/>
              </a:rPr>
              <a:t>Name</a:t>
            </a:r>
            <a:br/>
            <a:r>
              <a:rPr b="1" lang="en-US" sz="1800" spc="-1" strike="noStrike">
                <a:solidFill>
                  <a:srgbClr val="7030a0"/>
                </a:solidFill>
                <a:latin typeface="Open Sans Light"/>
                <a:ea typeface="Calibri"/>
              </a:rPr>
              <a:t>PublicID</a:t>
            </a:r>
            <a:br/>
            <a:r>
              <a:rPr b="1" lang="en-US" sz="1800" spc="-1" strike="noStrike">
                <a:solidFill>
                  <a:srgbClr val="7030a0"/>
                </a:solidFill>
                <a:latin typeface="Open Sans Light"/>
                <a:ea typeface="Calibri"/>
              </a:rPr>
              <a:t>CreateTime</a:t>
            </a:r>
            <a:br/>
            <a:r>
              <a:rPr b="1" lang="en-US" sz="1800" spc="-1" strike="noStrike">
                <a:solidFill>
                  <a:srgbClr val="7030a0"/>
                </a:solidFill>
                <a:latin typeface="Open Sans Light"/>
                <a:ea typeface="Calibri"/>
              </a:rPr>
              <a:t>...</a:t>
            </a:r>
            <a:endParaRPr b="0" lang="en-US" sz="1800" spc="-1" strike="noStrike">
              <a:latin typeface="Arial"/>
            </a:endParaRPr>
          </a:p>
        </p:txBody>
      </p:sp>
      <p:sp>
        <p:nvSpPr>
          <p:cNvPr id="224" name="CustomShape 15"/>
          <p:cNvSpPr/>
          <p:nvPr/>
        </p:nvSpPr>
        <p:spPr>
          <a:xfrm>
            <a:off x="5793480" y="3868200"/>
            <a:ext cx="609120" cy="1583640"/>
          </a:xfrm>
          <a:prstGeom prst="downArrow">
            <a:avLst>
              <a:gd name="adj1" fmla="val 50000"/>
              <a:gd name="adj2" fmla="val 50000"/>
            </a:avLst>
          </a:prstGeom>
          <a:solidFill>
            <a:srgbClr val="377947"/>
          </a:solidFill>
          <a:ln w="19080">
            <a:solidFill>
              <a:srgbClr val="ffffff"/>
            </a:solidFill>
            <a:miter/>
          </a:ln>
          <a:effectLst>
            <a:outerShdw dist="37674" dir="2700000">
              <a:srgbClr val="000000">
                <a:alpha val="40000"/>
              </a:srgbClr>
            </a:outerShdw>
          </a:effectLst>
        </p:spPr>
        <p:style>
          <a:lnRef idx="0"/>
          <a:fillRef idx="0"/>
          <a:effectRef idx="0"/>
          <a:fontRef idx="minor"/>
        </p:style>
      </p:sp>
    </p:spTree>
  </p:cSld>
  <p:transition spd="med">
    <p:fade/>
  </p:transition>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948960" y="231840"/>
            <a:ext cx="919188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Los PCF integran la capa de presentacion</a:t>
            </a:r>
            <a:endParaRPr b="0" lang="en-US" sz="4800" spc="-1" strike="noStrike">
              <a:solidFill>
                <a:srgbClr val="222222"/>
              </a:solidFill>
              <a:latin typeface="Open Sans Light"/>
            </a:endParaRPr>
          </a:p>
        </p:txBody>
      </p:sp>
      <p:sp>
        <p:nvSpPr>
          <p:cNvPr id="226" name="CustomShape 2"/>
          <p:cNvSpPr/>
          <p:nvPr/>
        </p:nvSpPr>
        <p:spPr>
          <a:xfrm>
            <a:off x="1697400" y="1180440"/>
            <a:ext cx="1931760" cy="537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377947"/>
                </a:solidFill>
                <a:latin typeface="Arial"/>
                <a:ea typeface="Calibri"/>
              </a:rPr>
              <a:t>Base de datos</a:t>
            </a:r>
            <a:endParaRPr b="0" lang="en-US" sz="2000" spc="-1" strike="noStrike">
              <a:latin typeface="Arial"/>
            </a:endParaRPr>
          </a:p>
        </p:txBody>
      </p:sp>
      <p:sp>
        <p:nvSpPr>
          <p:cNvPr id="227" name="CustomShape 3"/>
          <p:cNvSpPr/>
          <p:nvPr/>
        </p:nvSpPr>
        <p:spPr>
          <a:xfrm>
            <a:off x="4599000" y="1048320"/>
            <a:ext cx="2882160" cy="6890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7030a0"/>
                </a:solidFill>
                <a:latin typeface="Arial"/>
                <a:ea typeface="Calibri"/>
              </a:rPr>
              <a:t>Servidor de aplicaciones</a:t>
            </a:r>
            <a:endParaRPr b="0" lang="en-US" sz="2000" spc="-1" strike="noStrike">
              <a:latin typeface="Arial"/>
            </a:endParaRPr>
          </a:p>
        </p:txBody>
      </p:sp>
      <p:sp>
        <p:nvSpPr>
          <p:cNvPr id="228" name="CustomShape 4"/>
          <p:cNvSpPr/>
          <p:nvPr/>
        </p:nvSpPr>
        <p:spPr>
          <a:xfrm>
            <a:off x="7597800" y="1180440"/>
            <a:ext cx="2980080" cy="5853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008000"/>
                </a:solidFill>
                <a:latin typeface="Arial"/>
                <a:ea typeface="Calibri"/>
              </a:rPr>
              <a:t>Interfaz de usuario</a:t>
            </a:r>
            <a:endParaRPr b="0" lang="en-US" sz="2000" spc="-1" strike="noStrike">
              <a:latin typeface="Arial"/>
            </a:endParaRPr>
          </a:p>
        </p:txBody>
      </p:sp>
      <p:sp>
        <p:nvSpPr>
          <p:cNvPr id="229" name="CustomShape 5"/>
          <p:cNvSpPr/>
          <p:nvPr/>
        </p:nvSpPr>
        <p:spPr>
          <a:xfrm rot="16200000">
            <a:off x="1506600" y="5559840"/>
            <a:ext cx="1392480" cy="9997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377947"/>
                </a:solidFill>
                <a:latin typeface="Open Sans Light"/>
                <a:ea typeface="Calibri"/>
              </a:rPr>
              <a:t>Fila de base de datos</a:t>
            </a:r>
            <a:endParaRPr b="0" lang="en-US" sz="1600" spc="-1" strike="noStrike">
              <a:latin typeface="Arial"/>
            </a:endParaRPr>
          </a:p>
        </p:txBody>
      </p:sp>
      <p:sp>
        <p:nvSpPr>
          <p:cNvPr id="230" name="CustomShape 6"/>
          <p:cNvSpPr/>
          <p:nvPr/>
        </p:nvSpPr>
        <p:spPr>
          <a:xfrm>
            <a:off x="1184400" y="1718280"/>
            <a:ext cx="326304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377947"/>
                </a:solidFill>
                <a:latin typeface="Arial"/>
                <a:ea typeface="Calibri"/>
              </a:rPr>
              <a:t>Entidad de modelo de datos</a:t>
            </a:r>
            <a:endParaRPr b="0" lang="en-US" sz="1800" spc="-1" strike="noStrike">
              <a:latin typeface="Arial"/>
            </a:endParaRPr>
          </a:p>
        </p:txBody>
      </p:sp>
      <p:pic>
        <p:nvPicPr>
          <p:cNvPr id="231" name="Picture 2" descr=""/>
          <p:cNvPicPr/>
          <p:nvPr/>
        </p:nvPicPr>
        <p:blipFill>
          <a:blip r:embed="rId1"/>
          <a:stretch/>
        </p:blipFill>
        <p:spPr>
          <a:xfrm>
            <a:off x="1536480" y="2114280"/>
            <a:ext cx="2186640" cy="1377360"/>
          </a:xfrm>
          <a:prstGeom prst="rect">
            <a:avLst/>
          </a:prstGeom>
          <a:ln w="9360">
            <a:noFill/>
          </a:ln>
          <a:effectLst>
            <a:outerShdw dist="37674" dir="2700000">
              <a:srgbClr val="000000">
                <a:alpha val="40000"/>
              </a:srgbClr>
            </a:outerShdw>
          </a:effectLst>
        </p:spPr>
      </p:pic>
      <p:sp>
        <p:nvSpPr>
          <p:cNvPr id="232" name="CustomShape 7"/>
          <p:cNvSpPr/>
          <p:nvPr/>
        </p:nvSpPr>
        <p:spPr>
          <a:xfrm>
            <a:off x="2511360" y="3645000"/>
            <a:ext cx="609120" cy="1610280"/>
          </a:xfrm>
          <a:prstGeom prst="downArrow">
            <a:avLst>
              <a:gd name="adj1" fmla="val 50000"/>
              <a:gd name="adj2" fmla="val 50000"/>
            </a:avLst>
          </a:prstGeom>
          <a:solidFill>
            <a:srgbClr val="377947"/>
          </a:solidFill>
          <a:ln w="19080">
            <a:solidFill>
              <a:srgbClr val="ffffff"/>
            </a:solidFill>
            <a:miter/>
          </a:ln>
          <a:effectLst>
            <a:outerShdw dist="37674" dir="2700000">
              <a:srgbClr val="000000">
                <a:alpha val="40000"/>
              </a:srgbClr>
            </a:outerShdw>
          </a:effectLst>
        </p:spPr>
        <p:style>
          <a:lnRef idx="0"/>
          <a:fillRef idx="0"/>
          <a:effectRef idx="0"/>
          <a:fontRef idx="minor"/>
        </p:style>
      </p:sp>
      <p:sp>
        <p:nvSpPr>
          <p:cNvPr id="233" name="CustomShape 8"/>
          <p:cNvSpPr/>
          <p:nvPr/>
        </p:nvSpPr>
        <p:spPr>
          <a:xfrm flipV="1">
            <a:off x="5109480" y="2167560"/>
            <a:ext cx="2025360" cy="1918800"/>
          </a:xfrm>
          <a:prstGeom prst="foldedCorner">
            <a:avLst>
              <a:gd name="adj" fmla="val 13333"/>
            </a:avLst>
          </a:prstGeom>
          <a:solidFill>
            <a:srgbClr val="ffffff"/>
          </a:solidFill>
          <a:ln w="28440">
            <a:solidFill>
              <a:srgbClr val="222222"/>
            </a:solidFill>
            <a:round/>
          </a:ln>
          <a:effectLst>
            <a:outerShdw dist="37674" dir="2700000">
              <a:srgbClr val="000000">
                <a:alpha val="40000"/>
              </a:srgbClr>
            </a:outerShdw>
          </a:effectLst>
        </p:spPr>
        <p:style>
          <a:lnRef idx="0"/>
          <a:fillRef idx="0"/>
          <a:effectRef idx="0"/>
          <a:fontRef idx="minor"/>
        </p:style>
      </p:sp>
      <p:sp>
        <p:nvSpPr>
          <p:cNvPr id="234" name="CustomShape 9"/>
          <p:cNvSpPr/>
          <p:nvPr/>
        </p:nvSpPr>
        <p:spPr>
          <a:xfrm>
            <a:off x="5122080" y="2129760"/>
            <a:ext cx="1998360" cy="482400"/>
          </a:xfrm>
          <a:prstGeom prst="rect">
            <a:avLst/>
          </a:prstGeom>
          <a:solidFill>
            <a:srgbClr val="ffffff"/>
          </a:solidFill>
          <a:ln>
            <a:solidFill>
              <a:srgbClr val="222222"/>
            </a:solidFill>
          </a:ln>
        </p:spPr>
        <p:style>
          <a:lnRef idx="0"/>
          <a:fillRef idx="0"/>
          <a:effectRef idx="0"/>
          <a:fontRef idx="minor"/>
        </p:style>
        <p:txBody>
          <a:bodyPr lIns="90000" rIns="90000" tIns="45000" bIns="45000"/>
          <a:p>
            <a:pPr>
              <a:lnSpc>
                <a:spcPct val="100000"/>
              </a:lnSpc>
            </a:pPr>
            <a:r>
              <a:rPr b="1" lang="en-US" sz="1800" spc="-1" strike="noStrike">
                <a:solidFill>
                  <a:srgbClr val="7030a0"/>
                </a:solidFill>
                <a:latin typeface="Open Sans Light"/>
                <a:ea typeface="Calibri"/>
              </a:rPr>
              <a:t>ABContact</a:t>
            </a:r>
            <a:endParaRPr b="0" lang="en-US" sz="1800" spc="-1" strike="noStrike">
              <a:latin typeface="Arial"/>
            </a:endParaRPr>
          </a:p>
        </p:txBody>
      </p:sp>
      <p:sp>
        <p:nvSpPr>
          <p:cNvPr id="235" name="CustomShape 10"/>
          <p:cNvSpPr/>
          <p:nvPr/>
        </p:nvSpPr>
        <p:spPr>
          <a:xfrm>
            <a:off x="5548320" y="5452200"/>
            <a:ext cx="1099800" cy="718920"/>
          </a:xfrm>
          <a:prstGeom prst="rect">
            <a:avLst/>
          </a:prstGeom>
          <a:solidFill>
            <a:srgbClr val="ffffff"/>
          </a:solidFill>
          <a:ln>
            <a:solidFill>
              <a:srgbClr val="222222"/>
            </a:solidFill>
          </a:ln>
        </p:spPr>
        <p:style>
          <a:lnRef idx="0"/>
          <a:fillRef idx="0"/>
          <a:effectRef idx="0"/>
          <a:fontRef idx="minor"/>
        </p:style>
        <p:txBody>
          <a:bodyPr lIns="90000" rIns="90000" tIns="45000" bIns="45000"/>
          <a:p>
            <a:pPr algn="ctr">
              <a:lnSpc>
                <a:spcPct val="100000"/>
              </a:lnSpc>
            </a:pPr>
            <a:r>
              <a:rPr b="1" lang="en-US" sz="1800" spc="-1" strike="noStrike">
                <a:solidFill>
                  <a:srgbClr val="7030a0"/>
                </a:solidFill>
                <a:latin typeface="Open Sans Light"/>
                <a:ea typeface="Calibri"/>
              </a:rPr>
              <a:t>anAB</a:t>
            </a:r>
            <a:br/>
            <a:r>
              <a:rPr b="1" lang="en-US" sz="1800" spc="-1" strike="noStrike">
                <a:solidFill>
                  <a:srgbClr val="7030a0"/>
                </a:solidFill>
                <a:latin typeface="Open Sans Light"/>
                <a:ea typeface="Calibri"/>
              </a:rPr>
              <a:t>Contact</a:t>
            </a:r>
            <a:endParaRPr b="0" lang="en-US" sz="1800" spc="-1" strike="noStrike">
              <a:latin typeface="Arial"/>
            </a:endParaRPr>
          </a:p>
        </p:txBody>
      </p:sp>
      <p:sp>
        <p:nvSpPr>
          <p:cNvPr id="236" name="CustomShape 11"/>
          <p:cNvSpPr/>
          <p:nvPr/>
        </p:nvSpPr>
        <p:spPr>
          <a:xfrm>
            <a:off x="5321520" y="6192720"/>
            <a:ext cx="1599840" cy="664920"/>
          </a:xfrm>
          <a:prstGeom prst="rect">
            <a:avLst/>
          </a:prstGeom>
          <a:solidFill>
            <a:srgbClr val="ffffff"/>
          </a:solid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7030a0"/>
                </a:solidFill>
                <a:latin typeface="Open Sans Light"/>
                <a:ea typeface="Calibri"/>
              </a:rPr>
              <a:t>Gosu class instance</a:t>
            </a:r>
            <a:endParaRPr b="0" lang="en-US" sz="1600" spc="-1" strike="noStrike">
              <a:latin typeface="Arial"/>
            </a:endParaRPr>
          </a:p>
        </p:txBody>
      </p:sp>
      <p:sp>
        <p:nvSpPr>
          <p:cNvPr id="237" name="CustomShape 12"/>
          <p:cNvSpPr/>
          <p:nvPr/>
        </p:nvSpPr>
        <p:spPr>
          <a:xfrm>
            <a:off x="5052600" y="1766160"/>
            <a:ext cx="2355480" cy="5043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7030a0"/>
                </a:solidFill>
                <a:latin typeface="Open Sans Light"/>
                <a:ea typeface="Calibri"/>
              </a:rPr>
              <a:t>internal Gosu class</a:t>
            </a:r>
            <a:endParaRPr b="0" lang="en-US" sz="1800" spc="-1" strike="noStrike">
              <a:latin typeface="Arial"/>
            </a:endParaRPr>
          </a:p>
        </p:txBody>
      </p:sp>
      <p:sp>
        <p:nvSpPr>
          <p:cNvPr id="238" name="CustomShape 13"/>
          <p:cNvSpPr/>
          <p:nvPr/>
        </p:nvSpPr>
        <p:spPr>
          <a:xfrm>
            <a:off x="5228640" y="2672640"/>
            <a:ext cx="1787040" cy="1366560"/>
          </a:xfrm>
          <a:prstGeom prst="rect">
            <a:avLst/>
          </a:prstGeom>
          <a:solidFill>
            <a:srgbClr val="ffffff"/>
          </a:solidFill>
          <a:ln>
            <a:noFill/>
          </a:ln>
        </p:spPr>
        <p:style>
          <a:lnRef idx="0"/>
          <a:fillRef idx="0"/>
          <a:effectRef idx="0"/>
          <a:fontRef idx="minor"/>
        </p:style>
        <p:txBody>
          <a:bodyPr lIns="90000" rIns="90000" tIns="45000" bIns="45000"/>
          <a:p>
            <a:pPr>
              <a:lnSpc>
                <a:spcPct val="100000"/>
              </a:lnSpc>
            </a:pPr>
            <a:r>
              <a:rPr b="1" lang="en-US" sz="1800" spc="-1" strike="noStrike" u="sng">
                <a:solidFill>
                  <a:srgbClr val="7030a0"/>
                </a:solidFill>
                <a:uFillTx/>
                <a:latin typeface="Open Sans Light"/>
                <a:ea typeface="Calibri"/>
              </a:rPr>
              <a:t>Fields</a:t>
            </a:r>
            <a:br/>
            <a:r>
              <a:rPr b="1" lang="en-US" sz="1800" spc="-1" strike="noStrike">
                <a:solidFill>
                  <a:srgbClr val="7030a0"/>
                </a:solidFill>
                <a:latin typeface="Open Sans Light"/>
                <a:ea typeface="Calibri"/>
              </a:rPr>
              <a:t>Name</a:t>
            </a:r>
            <a:br/>
            <a:r>
              <a:rPr b="1" lang="en-US" sz="1800" spc="-1" strike="noStrike">
                <a:solidFill>
                  <a:srgbClr val="7030a0"/>
                </a:solidFill>
                <a:latin typeface="Open Sans Light"/>
                <a:ea typeface="Calibri"/>
              </a:rPr>
              <a:t>PublicID</a:t>
            </a:r>
            <a:br/>
            <a:r>
              <a:rPr b="1" lang="en-US" sz="1800" spc="-1" strike="noStrike">
                <a:solidFill>
                  <a:srgbClr val="7030a0"/>
                </a:solidFill>
                <a:latin typeface="Open Sans Light"/>
                <a:ea typeface="Calibri"/>
              </a:rPr>
              <a:t>CreateTime</a:t>
            </a:r>
            <a:br/>
            <a:r>
              <a:rPr b="1" lang="en-US" sz="1800" spc="-1" strike="noStrike">
                <a:solidFill>
                  <a:srgbClr val="7030a0"/>
                </a:solidFill>
                <a:latin typeface="Open Sans Light"/>
                <a:ea typeface="Calibri"/>
              </a:rPr>
              <a:t>...</a:t>
            </a:r>
            <a:endParaRPr b="0" lang="en-US" sz="1800" spc="-1" strike="noStrike">
              <a:latin typeface="Arial"/>
            </a:endParaRPr>
          </a:p>
        </p:txBody>
      </p:sp>
      <p:sp>
        <p:nvSpPr>
          <p:cNvPr id="239" name="CustomShape 14"/>
          <p:cNvSpPr/>
          <p:nvPr/>
        </p:nvSpPr>
        <p:spPr>
          <a:xfrm>
            <a:off x="5793480" y="3868200"/>
            <a:ext cx="609120" cy="1583640"/>
          </a:xfrm>
          <a:prstGeom prst="downArrow">
            <a:avLst>
              <a:gd name="adj1" fmla="val 50000"/>
              <a:gd name="adj2" fmla="val 50000"/>
            </a:avLst>
          </a:prstGeom>
          <a:solidFill>
            <a:srgbClr val="377947"/>
          </a:solidFill>
          <a:ln w="19080">
            <a:solidFill>
              <a:srgbClr val="ffffff"/>
            </a:solidFill>
            <a:miter/>
          </a:ln>
          <a:effectLst>
            <a:outerShdw dist="37674" dir="2700000">
              <a:srgbClr val="000000">
                <a:alpha val="40000"/>
              </a:srgbClr>
            </a:outerShdw>
          </a:effectLst>
        </p:spPr>
        <p:style>
          <a:lnRef idx="0"/>
          <a:fillRef idx="0"/>
          <a:effectRef idx="0"/>
          <a:fontRef idx="minor"/>
        </p:style>
      </p:sp>
      <p:sp>
        <p:nvSpPr>
          <p:cNvPr id="240" name="CustomShape 15"/>
          <p:cNvSpPr/>
          <p:nvPr/>
        </p:nvSpPr>
        <p:spPr>
          <a:xfrm>
            <a:off x="7565400" y="1712160"/>
            <a:ext cx="2699280" cy="3963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008000"/>
                </a:solidFill>
                <a:latin typeface="Arial"/>
                <a:ea typeface="Calibri"/>
              </a:rPr>
              <a:t>page configuration file</a:t>
            </a:r>
            <a:endParaRPr b="0" lang="en-US" sz="1800" spc="-1" strike="noStrike">
              <a:latin typeface="Arial"/>
            </a:endParaRPr>
          </a:p>
        </p:txBody>
      </p:sp>
      <p:pic>
        <p:nvPicPr>
          <p:cNvPr id="241" name="Picture 2" descr=""/>
          <p:cNvPicPr/>
          <p:nvPr/>
        </p:nvPicPr>
        <p:blipFill>
          <a:blip r:embed="rId2"/>
          <a:stretch/>
        </p:blipFill>
        <p:spPr>
          <a:xfrm>
            <a:off x="7445520" y="5532480"/>
            <a:ext cx="2838960" cy="1216440"/>
          </a:xfrm>
          <a:prstGeom prst="rect">
            <a:avLst/>
          </a:prstGeom>
          <a:ln w="9360">
            <a:solidFill>
              <a:srgbClr val="ffffff"/>
            </a:solidFill>
            <a:miter/>
          </a:ln>
          <a:effectLst>
            <a:outerShdw dist="37674" dir="2700000">
              <a:srgbClr val="000000">
                <a:alpha val="40000"/>
              </a:srgbClr>
            </a:outerShdw>
          </a:effectLst>
        </p:spPr>
      </p:pic>
      <p:pic>
        <p:nvPicPr>
          <p:cNvPr id="242" name="Picture 2" descr=""/>
          <p:cNvPicPr/>
          <p:nvPr/>
        </p:nvPicPr>
        <p:blipFill>
          <a:blip r:embed="rId3"/>
          <a:stretch/>
        </p:blipFill>
        <p:spPr>
          <a:xfrm>
            <a:off x="7466040" y="2111040"/>
            <a:ext cx="2818080" cy="1850040"/>
          </a:xfrm>
          <a:prstGeom prst="rect">
            <a:avLst/>
          </a:prstGeom>
          <a:ln w="9360">
            <a:solidFill>
              <a:srgbClr val="ffffff"/>
            </a:solidFill>
            <a:miter/>
          </a:ln>
          <a:effectLst>
            <a:outerShdw dist="37674" dir="2700000">
              <a:srgbClr val="000000">
                <a:alpha val="40000"/>
              </a:srgbClr>
            </a:outerShdw>
          </a:effectLst>
        </p:spPr>
      </p:pic>
      <p:sp>
        <p:nvSpPr>
          <p:cNvPr id="243" name="CustomShape 16"/>
          <p:cNvSpPr/>
          <p:nvPr/>
        </p:nvSpPr>
        <p:spPr>
          <a:xfrm>
            <a:off x="8520480" y="4304520"/>
            <a:ext cx="2057400" cy="1146960"/>
          </a:xfrm>
          <a:prstGeom prst="rect">
            <a:avLst/>
          </a:prstGeom>
          <a:noFill/>
          <a:ln>
            <a:noFill/>
          </a:ln>
        </p:spPr>
        <p:style>
          <a:lnRef idx="0"/>
          <a:fillRef idx="0"/>
          <a:effectRef idx="0"/>
          <a:fontRef idx="minor"/>
        </p:style>
        <p:txBody>
          <a:bodyPr lIns="90000" rIns="90000" tIns="45000" bIns="45000"/>
          <a:p>
            <a:pPr algn="r">
              <a:lnSpc>
                <a:spcPct val="100000"/>
              </a:lnSpc>
            </a:pPr>
            <a:r>
              <a:rPr b="1" lang="en-US" sz="1600" spc="-1" strike="noStrike">
                <a:solidFill>
                  <a:srgbClr val="008000"/>
                </a:solidFill>
                <a:latin typeface="Arial"/>
                <a:ea typeface="Calibri"/>
              </a:rPr>
              <a:t>Formulario de interfaz de usuario para caputar informacion</a:t>
            </a:r>
            <a:endParaRPr b="0" lang="en-US" sz="1600" spc="-1" strike="noStrike">
              <a:latin typeface="Arial"/>
            </a:endParaRPr>
          </a:p>
        </p:txBody>
      </p:sp>
      <p:sp>
        <p:nvSpPr>
          <p:cNvPr id="244" name="CustomShape 17"/>
          <p:cNvSpPr/>
          <p:nvPr/>
        </p:nvSpPr>
        <p:spPr>
          <a:xfrm>
            <a:off x="7910640" y="3961800"/>
            <a:ext cx="609120" cy="1408680"/>
          </a:xfrm>
          <a:prstGeom prst="downArrow">
            <a:avLst>
              <a:gd name="adj1" fmla="val 50000"/>
              <a:gd name="adj2" fmla="val 50000"/>
            </a:avLst>
          </a:prstGeom>
          <a:solidFill>
            <a:srgbClr val="377947"/>
          </a:solidFill>
          <a:ln w="19080">
            <a:solidFill>
              <a:srgbClr val="ffffff"/>
            </a:solidFill>
            <a:miter/>
          </a:ln>
          <a:effectLst>
            <a:outerShdw dist="37674" dir="2700000">
              <a:srgbClr val="000000">
                <a:alpha val="40000"/>
              </a:srgbClr>
            </a:outerShdw>
          </a:effectLst>
        </p:spPr>
        <p:style>
          <a:lnRef idx="0"/>
          <a:fillRef idx="0"/>
          <a:effectRef idx="0"/>
          <a:fontRef idx="minor"/>
        </p:style>
      </p:sp>
      <p:graphicFrame>
        <p:nvGraphicFramePr>
          <p:cNvPr id="245" name="Table 18"/>
          <p:cNvGraphicFramePr/>
          <p:nvPr/>
        </p:nvGraphicFramePr>
        <p:xfrm>
          <a:off x="2313000" y="5289840"/>
          <a:ext cx="2076840" cy="2655000"/>
        </p:xfrm>
        <a:graphic>
          <a:graphicData uri="http://schemas.openxmlformats.org/drawingml/2006/table">
            <a:tbl>
              <a:tblPr/>
              <a:tblGrid>
                <a:gridCol w="692280"/>
                <a:gridCol w="692280"/>
                <a:gridCol w="692640"/>
              </a:tblGrid>
              <a:tr h="388440">
                <a:tc gridSpan="3">
                  <a:txBody>
                    <a:bodyPr/>
                    <a:p>
                      <a:pPr algn="ctr">
                        <a:lnSpc>
                          <a:spcPct val="100000"/>
                        </a:lnSpc>
                      </a:pPr>
                      <a:r>
                        <a:rPr b="0" lang="en-US" sz="1600" spc="-1" strike="noStrike">
                          <a:solidFill>
                            <a:srgbClr val="222222"/>
                          </a:solidFill>
                          <a:latin typeface="Open Sans Light"/>
                        </a:rPr>
                        <a:t>ab_abcontact</a:t>
                      </a:r>
                      <a:endParaRPr b="0" lang="en-US" sz="1600" spc="-1" strike="noStrike">
                        <a:latin typeface="Arial"/>
                      </a:endParaRPr>
                    </a:p>
                  </a:txBody>
                  <a:tcPr marL="91440" marR="91440">
                    <a:noFill/>
                  </a:tcPr>
                </a:tc>
                <a:tc hMerge="1">
                  <a:tcPr>
                    <a:solidFill>
                      <a:srgbClr val="729fcf"/>
                    </a:solidFill>
                  </a:tcPr>
                </a:tc>
                <a:tc hMerge="1">
                  <a:tcPr>
                    <a:solidFill>
                      <a:srgbClr val="729fcf"/>
                    </a:solidFill>
                  </a:tcPr>
                </a:tc>
              </a:tr>
              <a:tr h="453240">
                <a:tc>
                  <a:tcPr marL="91440" marR="91440">
                    <a:noFill/>
                  </a:tcPr>
                </a:tc>
                <a:tc>
                  <a:tcPr marL="91440" marR="91440">
                    <a:noFill/>
                  </a:tcPr>
                </a:tc>
                <a:tc>
                  <a:tcPr marL="91440" marR="91440">
                    <a:noFill/>
                  </a:tcPr>
                </a:tc>
              </a:tr>
              <a:tr h="453240">
                <a:tc>
                  <a:tcPr marL="91440" marR="91440">
                    <a:solidFill>
                      <a:srgbClr val="3bab46"/>
                    </a:solidFill>
                  </a:tcPr>
                </a:tc>
                <a:tc>
                  <a:tcPr marL="91440" marR="91440">
                    <a:solidFill>
                      <a:srgbClr val="3bab46"/>
                    </a:solidFill>
                  </a:tcPr>
                </a:tc>
                <a:tc>
                  <a:tcPr marL="91440" marR="91440">
                    <a:solidFill>
                      <a:srgbClr val="3bab46"/>
                    </a:solidFill>
                  </a:tcPr>
                </a:tc>
              </a:tr>
              <a:tr h="453240">
                <a:tc>
                  <a:tcPr marL="91440" marR="91440">
                    <a:noFill/>
                  </a:tcPr>
                </a:tc>
                <a:tc>
                  <a:tcPr marL="91440" marR="91440">
                    <a:noFill/>
                  </a:tcPr>
                </a:tc>
                <a:tc>
                  <a:tcPr marL="91440" marR="91440">
                    <a:noFill/>
                  </a:tcPr>
                </a:tc>
              </a:tr>
              <a:tr h="453240">
                <a:tc>
                  <a:tcPr marL="91440" marR="91440">
                    <a:noFill/>
                  </a:tcPr>
                </a:tc>
                <a:tc>
                  <a:tcPr marL="91440" marR="91440">
                    <a:noFill/>
                  </a:tcPr>
                </a:tc>
                <a:tc>
                  <a:tcPr marL="91440" marR="91440">
                    <a:noFill/>
                  </a:tcPr>
                </a:tc>
              </a:tr>
              <a:tr h="453600">
                <a:tc>
                  <a:tcPr marL="91440" marR="91440">
                    <a:noFill/>
                  </a:tcPr>
                </a:tc>
                <a:tc>
                  <a:tcPr marL="91440" marR="91440">
                    <a:noFill/>
                  </a:tcPr>
                </a:tc>
                <a:tc>
                  <a:tcPr marL="91440" marR="91440">
                    <a:noFill/>
                  </a:tcPr>
                </a:tc>
              </a:tr>
            </a:tbl>
          </a:graphicData>
        </a:graphic>
      </p:graphicFrame>
    </p:spTree>
  </p:cSld>
  <p:transition spd="med">
    <p:fade/>
  </p:transition>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1427760" y="642600"/>
            <a:ext cx="919188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Lecciones</a:t>
            </a:r>
            <a:endParaRPr b="0" lang="en-US" sz="4800" spc="-1" strike="noStrike">
              <a:solidFill>
                <a:srgbClr val="222222"/>
              </a:solidFill>
              <a:latin typeface="Open Sans Light"/>
            </a:endParaRPr>
          </a:p>
        </p:txBody>
      </p:sp>
      <p:sp>
        <p:nvSpPr>
          <p:cNvPr id="247" name="CustomShape 2"/>
          <p:cNvSpPr/>
          <p:nvPr/>
        </p:nvSpPr>
        <p:spPr>
          <a:xfrm>
            <a:off x="994680" y="1495440"/>
            <a:ext cx="8320680" cy="5486040"/>
          </a:xfrm>
          <a:prstGeom prst="rect">
            <a:avLst/>
          </a:prstGeom>
          <a:noFill/>
          <a:ln>
            <a:noFill/>
          </a:ln>
        </p:spPr>
        <p:style>
          <a:lnRef idx="0"/>
          <a:fillRef idx="0"/>
          <a:effectRef idx="0"/>
          <a:fontRef idx="minor"/>
        </p:style>
        <p:txBody>
          <a:bodyPr lIns="90000" rIns="90000" tIns="45000" bIns="45000"/>
          <a:p>
            <a:pPr marL="228600" indent="-228240">
              <a:lnSpc>
                <a:spcPct val="150000"/>
              </a:lnSpc>
              <a:spcBef>
                <a:spcPts val="1001"/>
              </a:spcBef>
              <a:buClr>
                <a:srgbClr val="222222"/>
              </a:buClr>
              <a:buFont typeface="Arial"/>
              <a:buChar char="•"/>
            </a:pPr>
            <a:r>
              <a:rPr b="0" lang="en-US" sz="2800" spc="-1" strike="noStrike">
                <a:solidFill>
                  <a:srgbClr val="222222"/>
                </a:solidFill>
                <a:latin typeface="Bebas Neue"/>
              </a:rPr>
              <a:t>Arquitectura de productos de Guidewire</a:t>
            </a:r>
            <a:endParaRPr b="0" lang="en-US" sz="2800" spc="-1" strike="noStrike">
              <a:latin typeface="Arial"/>
            </a:endParaRPr>
          </a:p>
          <a:p>
            <a:pPr marL="228600" indent="-228240">
              <a:lnSpc>
                <a:spcPct val="150000"/>
              </a:lnSpc>
              <a:spcBef>
                <a:spcPts val="1001"/>
              </a:spcBef>
              <a:buClr>
                <a:srgbClr val="222222"/>
              </a:buClr>
              <a:buFont typeface="Arial"/>
              <a:buChar char="•"/>
            </a:pPr>
            <a:r>
              <a:rPr b="0" lang="en-US" sz="2800" spc="-1" strike="noStrike">
                <a:solidFill>
                  <a:srgbClr val="222222"/>
                </a:solidFill>
                <a:latin typeface="Bebas Neue"/>
              </a:rPr>
              <a:t>Tecnología de configuración de Guidewire </a:t>
            </a:r>
            <a:endParaRPr b="0" lang="en-US" sz="2800" spc="-1" strike="noStrike">
              <a:latin typeface="Arial"/>
            </a:endParaRPr>
          </a:p>
          <a:p>
            <a:pPr marL="228600" indent="-228240">
              <a:lnSpc>
                <a:spcPct val="150000"/>
              </a:lnSpc>
              <a:spcBef>
                <a:spcPts val="1001"/>
              </a:spcBef>
              <a:buClr>
                <a:srgbClr val="377947"/>
              </a:buClr>
              <a:buFont typeface="Arial"/>
              <a:buChar char="•"/>
            </a:pPr>
            <a:r>
              <a:rPr b="0" lang="en-US" sz="2800" spc="-1" strike="noStrike">
                <a:solidFill>
                  <a:srgbClr val="377947"/>
                </a:solidFill>
                <a:latin typeface="Bebas Neue"/>
              </a:rPr>
              <a:t>La plataforma de Guidewire</a:t>
            </a:r>
            <a:endParaRPr b="0" lang="en-US" sz="2800" spc="-1" strike="noStrike">
              <a:latin typeface="Arial"/>
            </a:endParaRPr>
          </a:p>
          <a:p>
            <a:pPr marL="228600" indent="-228240">
              <a:lnSpc>
                <a:spcPct val="150000"/>
              </a:lnSpc>
              <a:spcBef>
                <a:spcPts val="1001"/>
              </a:spcBef>
              <a:buClr>
                <a:srgbClr val="191919"/>
              </a:buClr>
              <a:buFont typeface="Arial"/>
              <a:buChar char="•"/>
            </a:pPr>
            <a:r>
              <a:rPr b="0" lang="en-US" sz="2800" spc="-1" strike="noStrike">
                <a:solidFill>
                  <a:srgbClr val="191919"/>
                </a:solidFill>
                <a:latin typeface="Bebas Neue"/>
              </a:rPr>
              <a:t>Training App</a:t>
            </a:r>
            <a:endParaRPr b="0" lang="en-US" sz="2800" spc="-1" strike="noStrike">
              <a:latin typeface="Arial"/>
            </a:endParaRPr>
          </a:p>
          <a:p>
            <a:pPr marL="228600" indent="-228240">
              <a:lnSpc>
                <a:spcPct val="150000"/>
              </a:lnSpc>
              <a:spcBef>
                <a:spcPts val="1001"/>
              </a:spcBef>
              <a:buClr>
                <a:srgbClr val="191919"/>
              </a:buClr>
              <a:buFont typeface="Arial"/>
              <a:buChar char="•"/>
            </a:pPr>
            <a:r>
              <a:rPr b="0" lang="en-US" sz="2800" spc="-1" strike="noStrike">
                <a:solidFill>
                  <a:srgbClr val="191919"/>
                </a:solidFill>
                <a:latin typeface="Bebas Neue"/>
              </a:rPr>
              <a:t>Studio de Guidewire</a:t>
            </a:r>
            <a:endParaRPr b="0" lang="en-US" sz="2800" spc="-1" strike="noStrike">
              <a:latin typeface="Arial"/>
            </a:endParaRPr>
          </a:p>
        </p:txBody>
      </p:sp>
      <p:sp>
        <p:nvSpPr>
          <p:cNvPr id="248" name="CustomShape 3"/>
          <p:cNvSpPr/>
          <p:nvPr/>
        </p:nvSpPr>
        <p:spPr>
          <a:xfrm flipV="1">
            <a:off x="1172160" y="3697200"/>
            <a:ext cx="4851360" cy="10440"/>
          </a:xfrm>
          <a:custGeom>
            <a:avLst/>
            <a:gdLst/>
            <a:ahLst/>
            <a:rect l="l" t="t" r="r" b="b"/>
            <a:pathLst>
              <a:path w="21600" h="21600">
                <a:moveTo>
                  <a:pt x="0" y="0"/>
                </a:moveTo>
                <a:lnTo>
                  <a:pt x="21600" y="21600"/>
                </a:lnTo>
              </a:path>
            </a:pathLst>
          </a:custGeom>
          <a:noFill/>
          <a:ln w="6480">
            <a:solidFill>
              <a:srgbClr val="377947"/>
            </a:solidFill>
            <a:miter/>
            <a:tailEnd len="med" type="triangle" w="med"/>
          </a:ln>
        </p:spPr>
        <p:style>
          <a:lnRef idx="0"/>
          <a:fillRef idx="0"/>
          <a:effectRef idx="0"/>
          <a:fontRef idx="minor"/>
        </p:style>
      </p:sp>
    </p:spTree>
  </p:cSld>
  <p:transition spd="med">
    <p:fade/>
  </p:transition>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948960" y="231840"/>
            <a:ext cx="919188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La plataforma Guidewire</a:t>
            </a:r>
            <a:endParaRPr b="0" lang="en-US" sz="4800" spc="-1" strike="noStrike">
              <a:solidFill>
                <a:srgbClr val="222222"/>
              </a:solidFill>
              <a:latin typeface="Open Sans Light"/>
            </a:endParaRPr>
          </a:p>
        </p:txBody>
      </p:sp>
      <p:sp>
        <p:nvSpPr>
          <p:cNvPr id="250" name="CustomShape 2"/>
          <p:cNvSpPr/>
          <p:nvPr/>
        </p:nvSpPr>
        <p:spPr>
          <a:xfrm flipH="1" flipV="1">
            <a:off x="8138520" y="4478400"/>
            <a:ext cx="609120" cy="666360"/>
          </a:xfrm>
          <a:prstGeom prst="downArrow">
            <a:avLst>
              <a:gd name="adj1" fmla="val 50000"/>
              <a:gd name="adj2" fmla="val 50000"/>
            </a:avLst>
          </a:prstGeom>
          <a:noFill/>
          <a:ln w="19080">
            <a:solidFill>
              <a:srgbClr val="ffffff"/>
            </a:solidFill>
            <a:miter/>
          </a:ln>
          <a:effectLst>
            <a:outerShdw dist="37674" dir="2700000">
              <a:srgbClr val="000000">
                <a:alpha val="40000"/>
              </a:srgbClr>
            </a:outerShdw>
          </a:effectLst>
        </p:spPr>
        <p:style>
          <a:lnRef idx="0"/>
          <a:fillRef idx="0"/>
          <a:effectRef idx="0"/>
          <a:fontRef idx="minor"/>
        </p:style>
      </p:sp>
      <p:sp>
        <p:nvSpPr>
          <p:cNvPr id="251" name="CustomShape 3"/>
          <p:cNvSpPr/>
          <p:nvPr/>
        </p:nvSpPr>
        <p:spPr>
          <a:xfrm flipH="1" flipV="1">
            <a:off x="2185560" y="4478400"/>
            <a:ext cx="609120" cy="666360"/>
          </a:xfrm>
          <a:prstGeom prst="downArrow">
            <a:avLst>
              <a:gd name="adj1" fmla="val 50000"/>
              <a:gd name="adj2" fmla="val 50000"/>
            </a:avLst>
          </a:prstGeom>
          <a:noFill/>
          <a:ln w="19080">
            <a:solidFill>
              <a:srgbClr val="ffffff"/>
            </a:solidFill>
            <a:miter/>
          </a:ln>
          <a:effectLst>
            <a:outerShdw dist="37674" dir="2700000">
              <a:srgbClr val="000000">
                <a:alpha val="40000"/>
              </a:srgbClr>
            </a:outerShdw>
          </a:effectLst>
        </p:spPr>
        <p:style>
          <a:lnRef idx="0"/>
          <a:fillRef idx="0"/>
          <a:effectRef idx="0"/>
          <a:fontRef idx="minor"/>
        </p:style>
      </p:sp>
      <p:sp>
        <p:nvSpPr>
          <p:cNvPr id="252" name="CustomShape 4"/>
          <p:cNvSpPr/>
          <p:nvPr/>
        </p:nvSpPr>
        <p:spPr>
          <a:xfrm flipH="1" flipV="1">
            <a:off x="5166720" y="4478400"/>
            <a:ext cx="609120" cy="666360"/>
          </a:xfrm>
          <a:prstGeom prst="downArrow">
            <a:avLst>
              <a:gd name="adj1" fmla="val 50000"/>
              <a:gd name="adj2" fmla="val 50000"/>
            </a:avLst>
          </a:prstGeom>
          <a:noFill/>
          <a:ln w="19080">
            <a:solidFill>
              <a:srgbClr val="ffffff"/>
            </a:solidFill>
            <a:miter/>
          </a:ln>
          <a:effectLst>
            <a:outerShdw dist="37674" dir="2700000">
              <a:srgbClr val="000000">
                <a:alpha val="40000"/>
              </a:srgbClr>
            </a:outerShdw>
          </a:effectLst>
        </p:spPr>
        <p:style>
          <a:lnRef idx="0"/>
          <a:fillRef idx="0"/>
          <a:effectRef idx="0"/>
          <a:fontRef idx="minor"/>
        </p:style>
      </p:sp>
      <p:sp>
        <p:nvSpPr>
          <p:cNvPr id="253" name="CustomShape 5"/>
          <p:cNvSpPr/>
          <p:nvPr/>
        </p:nvSpPr>
        <p:spPr>
          <a:xfrm>
            <a:off x="1344240" y="5690160"/>
            <a:ext cx="8186400" cy="276480"/>
          </a:xfrm>
          <a:prstGeom prst="rect">
            <a:avLst/>
          </a:prstGeom>
          <a:noFill/>
          <a:ln w="28440">
            <a:solidFill>
              <a:srgbClr val="ffffff"/>
            </a:solidFill>
            <a:miter/>
          </a:ln>
          <a:effectLst>
            <a:outerShdw dist="37674" dir="2700000">
              <a:srgbClr val="000000">
                <a:alpha val="40000"/>
              </a:srgbClr>
            </a:outerShdw>
          </a:effectLst>
        </p:spPr>
        <p:style>
          <a:lnRef idx="0"/>
          <a:fillRef idx="0"/>
          <a:effectRef idx="0"/>
          <a:fontRef idx="minor"/>
        </p:style>
      </p:sp>
      <p:sp>
        <p:nvSpPr>
          <p:cNvPr id="254" name="CustomShape 6"/>
          <p:cNvSpPr/>
          <p:nvPr/>
        </p:nvSpPr>
        <p:spPr>
          <a:xfrm>
            <a:off x="3060720" y="5234400"/>
            <a:ext cx="6617880" cy="33372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222222"/>
                </a:solidFill>
                <a:latin typeface="Arial"/>
              </a:rPr>
              <a:t>La plataforma de GW ofrece tecnologia para configurar…</a:t>
            </a:r>
            <a:endParaRPr b="0" lang="en-US" sz="1600" spc="-1" strike="noStrike">
              <a:latin typeface="Arial"/>
            </a:endParaRPr>
          </a:p>
        </p:txBody>
      </p:sp>
      <p:sp>
        <p:nvSpPr>
          <p:cNvPr id="255" name="CustomShape 7"/>
          <p:cNvSpPr/>
          <p:nvPr/>
        </p:nvSpPr>
        <p:spPr>
          <a:xfrm>
            <a:off x="3109320" y="5632200"/>
            <a:ext cx="993240" cy="793440"/>
          </a:xfrm>
          <a:prstGeom prst="rect">
            <a:avLst/>
          </a:prstGeom>
          <a:noFill/>
          <a:ln cap="rnd" w="28440">
            <a:solidFill>
              <a:srgbClr val="000000"/>
            </a:solidFill>
            <a:custDash>
              <a:ds d="300000" sp="100000"/>
            </a:custDash>
            <a:miter/>
          </a:ln>
        </p:spPr>
        <p:style>
          <a:lnRef idx="0"/>
          <a:fillRef idx="0"/>
          <a:effectRef idx="0"/>
          <a:fontRef idx="minor"/>
        </p:style>
        <p:txBody>
          <a:bodyPr tIns="91440" bIns="91440" anchor="ctr"/>
          <a:p>
            <a:pPr>
              <a:lnSpc>
                <a:spcPct val="100000"/>
              </a:lnSpc>
            </a:pPr>
            <a:r>
              <a:rPr b="1" lang="en-US" sz="2000" spc="-1" strike="noStrike">
                <a:solidFill>
                  <a:srgbClr val="222222"/>
                </a:solidFill>
                <a:latin typeface="Arial"/>
              </a:rPr>
              <a:t>Data</a:t>
            </a:r>
            <a:br/>
            <a:r>
              <a:rPr b="1" lang="en-US" sz="2000" spc="-1" strike="noStrike">
                <a:solidFill>
                  <a:srgbClr val="222222"/>
                </a:solidFill>
                <a:latin typeface="Arial"/>
              </a:rPr>
              <a:t>Model</a:t>
            </a:r>
            <a:endParaRPr b="0" lang="en-US" sz="2000" spc="-1" strike="noStrike">
              <a:latin typeface="Arial"/>
            </a:endParaRPr>
          </a:p>
        </p:txBody>
      </p:sp>
      <p:sp>
        <p:nvSpPr>
          <p:cNvPr id="256" name="CustomShape 8"/>
          <p:cNvSpPr/>
          <p:nvPr/>
        </p:nvSpPr>
        <p:spPr>
          <a:xfrm>
            <a:off x="4209480" y="5632200"/>
            <a:ext cx="1374480" cy="793440"/>
          </a:xfrm>
          <a:prstGeom prst="rect">
            <a:avLst/>
          </a:prstGeom>
          <a:noFill/>
          <a:ln cap="rnd" w="28440">
            <a:solidFill>
              <a:srgbClr val="000000"/>
            </a:solidFill>
            <a:custDash>
              <a:ds d="300000" sp="100000"/>
            </a:custDash>
            <a:miter/>
          </a:ln>
        </p:spPr>
        <p:style>
          <a:lnRef idx="0"/>
          <a:fillRef idx="0"/>
          <a:effectRef idx="0"/>
          <a:fontRef idx="minor"/>
        </p:style>
        <p:txBody>
          <a:bodyPr tIns="91440" bIns="91440" anchor="ctr"/>
          <a:p>
            <a:pPr>
              <a:lnSpc>
                <a:spcPct val="100000"/>
              </a:lnSpc>
            </a:pPr>
            <a:r>
              <a:rPr b="1" lang="en-US" sz="2000" spc="-1" strike="noStrike">
                <a:solidFill>
                  <a:srgbClr val="222222"/>
                </a:solidFill>
                <a:latin typeface="Arial"/>
              </a:rPr>
              <a:t>User</a:t>
            </a:r>
            <a:br/>
            <a:r>
              <a:rPr b="1" lang="en-US" sz="2000" spc="-1" strike="noStrike">
                <a:solidFill>
                  <a:srgbClr val="222222"/>
                </a:solidFill>
                <a:latin typeface="Arial"/>
              </a:rPr>
              <a:t>Interface</a:t>
            </a:r>
            <a:endParaRPr b="0" lang="en-US" sz="2000" spc="-1" strike="noStrike">
              <a:latin typeface="Arial"/>
            </a:endParaRPr>
          </a:p>
        </p:txBody>
      </p:sp>
      <p:sp>
        <p:nvSpPr>
          <p:cNvPr id="257" name="CustomShape 9"/>
          <p:cNvSpPr/>
          <p:nvPr/>
        </p:nvSpPr>
        <p:spPr>
          <a:xfrm>
            <a:off x="5709600" y="5635440"/>
            <a:ext cx="1666440" cy="793440"/>
          </a:xfrm>
          <a:prstGeom prst="rect">
            <a:avLst/>
          </a:prstGeom>
          <a:noFill/>
          <a:ln cap="rnd" w="28440">
            <a:solidFill>
              <a:srgbClr val="000000"/>
            </a:solidFill>
            <a:custDash>
              <a:ds d="300000" sp="100000"/>
            </a:custDash>
            <a:miter/>
          </a:ln>
        </p:spPr>
        <p:style>
          <a:lnRef idx="0"/>
          <a:fillRef idx="0"/>
          <a:effectRef idx="0"/>
          <a:fontRef idx="minor"/>
        </p:style>
        <p:txBody>
          <a:bodyPr tIns="91440" bIns="91440" anchor="ctr"/>
          <a:p>
            <a:pPr>
              <a:lnSpc>
                <a:spcPct val="100000"/>
              </a:lnSpc>
            </a:pPr>
            <a:r>
              <a:rPr b="1" lang="en-US" sz="2000" spc="-1" strike="noStrike">
                <a:solidFill>
                  <a:srgbClr val="222222"/>
                </a:solidFill>
                <a:latin typeface="Arial"/>
              </a:rPr>
              <a:t>Application</a:t>
            </a:r>
            <a:br/>
            <a:r>
              <a:rPr b="1" lang="en-US" sz="2000" spc="-1" strike="noStrike">
                <a:solidFill>
                  <a:srgbClr val="222222"/>
                </a:solidFill>
                <a:latin typeface="Arial"/>
              </a:rPr>
              <a:t>Logic</a:t>
            </a:r>
            <a:endParaRPr b="0" lang="en-US" sz="2000" spc="-1" strike="noStrike">
              <a:latin typeface="Arial"/>
            </a:endParaRPr>
          </a:p>
        </p:txBody>
      </p:sp>
      <p:sp>
        <p:nvSpPr>
          <p:cNvPr id="258" name="CustomShape 10"/>
          <p:cNvSpPr/>
          <p:nvPr/>
        </p:nvSpPr>
        <p:spPr>
          <a:xfrm>
            <a:off x="7529040" y="5635440"/>
            <a:ext cx="1806120" cy="793440"/>
          </a:xfrm>
          <a:prstGeom prst="rect">
            <a:avLst/>
          </a:prstGeom>
          <a:noFill/>
          <a:ln cap="rnd" w="28440">
            <a:solidFill>
              <a:srgbClr val="111111"/>
            </a:solidFill>
            <a:custDash>
              <a:ds d="300000" sp="100000"/>
            </a:custDash>
            <a:miter/>
          </a:ln>
        </p:spPr>
        <p:style>
          <a:lnRef idx="0"/>
          <a:fillRef idx="0"/>
          <a:effectRef idx="0"/>
          <a:fontRef idx="minor"/>
        </p:style>
        <p:txBody>
          <a:bodyPr tIns="91440" bIns="91440" anchor="ctr"/>
          <a:p>
            <a:pPr>
              <a:lnSpc>
                <a:spcPct val="100000"/>
              </a:lnSpc>
            </a:pPr>
            <a:r>
              <a:rPr b="1" lang="en-US" sz="2000" spc="-1" strike="noStrike">
                <a:solidFill>
                  <a:srgbClr val="222222"/>
                </a:solidFill>
                <a:latin typeface="Arial"/>
              </a:rPr>
              <a:t>Integration</a:t>
            </a:r>
            <a:br/>
            <a:r>
              <a:rPr b="1" lang="en-US" sz="2000" spc="-1" strike="noStrike">
                <a:solidFill>
                  <a:srgbClr val="222222"/>
                </a:solidFill>
                <a:latin typeface="Arial"/>
              </a:rPr>
              <a:t>Mechanisms</a:t>
            </a:r>
            <a:endParaRPr b="0" lang="en-US" sz="2000" spc="-1" strike="noStrike">
              <a:latin typeface="Arial"/>
            </a:endParaRPr>
          </a:p>
        </p:txBody>
      </p:sp>
      <p:pic>
        <p:nvPicPr>
          <p:cNvPr id="259" name="pci Logo PL" descr=""/>
          <p:cNvPicPr/>
          <p:nvPr/>
        </p:nvPicPr>
        <p:blipFill>
          <a:blip r:embed="rId1"/>
          <a:stretch/>
        </p:blipFill>
        <p:spPr>
          <a:xfrm>
            <a:off x="1475280" y="5266800"/>
            <a:ext cx="1186200" cy="1281240"/>
          </a:xfrm>
          <a:prstGeom prst="rect">
            <a:avLst/>
          </a:prstGeom>
          <a:ln>
            <a:noFill/>
          </a:ln>
          <a:effectLst>
            <a:outerShdw dist="37674" dir="2700000">
              <a:srgbClr val="000000">
                <a:alpha val="40000"/>
              </a:srgbClr>
            </a:outerShdw>
          </a:effectLst>
        </p:spPr>
      </p:pic>
      <p:sp>
        <p:nvSpPr>
          <p:cNvPr id="260" name="CustomShape 11"/>
          <p:cNvSpPr/>
          <p:nvPr/>
        </p:nvSpPr>
        <p:spPr>
          <a:xfrm rot="5400000">
            <a:off x="9789120" y="4143960"/>
            <a:ext cx="595800" cy="2228400"/>
          </a:xfrm>
          <a:prstGeom prst="roundRect">
            <a:avLst>
              <a:gd name="adj" fmla="val 16667"/>
            </a:avLst>
          </a:prstGeom>
          <a:noFill/>
          <a:ln w="28440">
            <a:solidFill>
              <a:srgbClr val="d33941"/>
            </a:solidFill>
            <a:round/>
          </a:ln>
          <a:effectLst>
            <a:outerShdw dist="37674" dir="2700000">
              <a:srgbClr val="000000">
                <a:alpha val="40000"/>
              </a:srgbClr>
            </a:outerShdw>
          </a:effectLst>
        </p:spPr>
        <p:style>
          <a:lnRef idx="0"/>
          <a:fillRef idx="0"/>
          <a:effectRef idx="0"/>
          <a:fontRef idx="minor"/>
        </p:style>
        <p:txBody>
          <a:bodyPr wrap="none" lIns="0" rIns="0" tIns="0" bIns="0" anchor="ctr"/>
          <a:p>
            <a:pPr algn="ctr">
              <a:lnSpc>
                <a:spcPct val="100000"/>
              </a:lnSpc>
              <a:spcBef>
                <a:spcPts val="799"/>
              </a:spcBef>
              <a:spcAft>
                <a:spcPts val="479"/>
              </a:spcAft>
            </a:pPr>
            <a:r>
              <a:rPr b="1" lang="en-US" sz="1600" spc="-1" strike="noStrike">
                <a:solidFill>
                  <a:srgbClr val="222222"/>
                </a:solidFill>
                <a:latin typeface="Open Sans Light"/>
              </a:rPr>
              <a:t>Curso de fundamentos</a:t>
            </a:r>
            <a:endParaRPr b="0" lang="en-US" sz="1600" spc="-1" strike="noStrike">
              <a:latin typeface="Arial"/>
            </a:endParaRPr>
          </a:p>
        </p:txBody>
      </p:sp>
      <p:sp>
        <p:nvSpPr>
          <p:cNvPr id="261" name="CustomShape 12"/>
          <p:cNvSpPr/>
          <p:nvPr/>
        </p:nvSpPr>
        <p:spPr>
          <a:xfrm>
            <a:off x="1356840" y="2905920"/>
            <a:ext cx="2239920" cy="276480"/>
          </a:xfrm>
          <a:prstGeom prst="rect">
            <a:avLst/>
          </a:prstGeom>
          <a:noFill/>
          <a:ln w="28440">
            <a:solidFill>
              <a:srgbClr val="49d46a"/>
            </a:solidFill>
            <a:miter/>
          </a:ln>
          <a:effectLst>
            <a:outerShdw dist="37674" dir="2700000">
              <a:srgbClr val="000000">
                <a:alpha val="40000"/>
              </a:srgbClr>
            </a:outerShdw>
          </a:effectLst>
        </p:spPr>
        <p:style>
          <a:lnRef idx="0"/>
          <a:fillRef idx="0"/>
          <a:effectRef idx="0"/>
          <a:fontRef idx="minor"/>
        </p:style>
      </p:sp>
      <p:sp>
        <p:nvSpPr>
          <p:cNvPr id="262" name="CustomShape 13"/>
          <p:cNvSpPr/>
          <p:nvPr/>
        </p:nvSpPr>
        <p:spPr>
          <a:xfrm>
            <a:off x="1470960" y="3134880"/>
            <a:ext cx="914040" cy="639720"/>
          </a:xfrm>
          <a:prstGeom prst="rect">
            <a:avLst/>
          </a:prstGeom>
          <a:noFill/>
          <a:ln w="28440">
            <a:solidFill>
              <a:srgbClr val="96e6a9"/>
            </a:solidFill>
            <a:miter/>
          </a:ln>
          <a:effectLst>
            <a:outerShdw dist="37674" dir="2700000">
              <a:srgbClr val="000000">
                <a:alpha val="40000"/>
              </a:srgbClr>
            </a:outerShdw>
          </a:effectLst>
        </p:spPr>
        <p:style>
          <a:lnRef idx="0"/>
          <a:fillRef idx="0"/>
          <a:effectRef idx="0"/>
          <a:fontRef idx="minor"/>
        </p:style>
        <p:txBody>
          <a:bodyPr wrap="none" lIns="27360" rIns="27360" tIns="27360" bIns="27360"/>
          <a:p>
            <a:pPr>
              <a:lnSpc>
                <a:spcPct val="100000"/>
              </a:lnSpc>
            </a:pPr>
            <a:r>
              <a:rPr b="1" lang="en-US" sz="1800" spc="-1" strike="noStrike">
                <a:solidFill>
                  <a:srgbClr val="222222"/>
                </a:solidFill>
                <a:latin typeface="Arial"/>
              </a:rPr>
              <a:t>Data </a:t>
            </a:r>
            <a:br/>
            <a:r>
              <a:rPr b="1" lang="en-US" sz="1800" spc="-1" strike="noStrike">
                <a:solidFill>
                  <a:srgbClr val="222222"/>
                </a:solidFill>
                <a:latin typeface="Arial"/>
              </a:rPr>
              <a:t>Model</a:t>
            </a:r>
            <a:endParaRPr b="0" lang="en-US" sz="1800" spc="-1" strike="noStrike">
              <a:latin typeface="Arial"/>
            </a:endParaRPr>
          </a:p>
        </p:txBody>
      </p:sp>
      <p:sp>
        <p:nvSpPr>
          <p:cNvPr id="263" name="CustomShape 14"/>
          <p:cNvSpPr/>
          <p:nvPr/>
        </p:nvSpPr>
        <p:spPr>
          <a:xfrm>
            <a:off x="1470960" y="3896640"/>
            <a:ext cx="914040" cy="639720"/>
          </a:xfrm>
          <a:prstGeom prst="rect">
            <a:avLst/>
          </a:prstGeom>
          <a:noFill/>
          <a:ln w="28440">
            <a:solidFill>
              <a:srgbClr val="96e6a9"/>
            </a:solidFill>
            <a:miter/>
          </a:ln>
          <a:effectLst>
            <a:outerShdw dist="37674" dir="2700000">
              <a:srgbClr val="000000">
                <a:alpha val="40000"/>
              </a:srgbClr>
            </a:outerShdw>
          </a:effectLst>
        </p:spPr>
        <p:style>
          <a:lnRef idx="0"/>
          <a:fillRef idx="0"/>
          <a:effectRef idx="0"/>
          <a:fontRef idx="minor"/>
        </p:style>
        <p:txBody>
          <a:bodyPr wrap="none" lIns="27360" rIns="27360" tIns="27360" bIns="27360"/>
          <a:p>
            <a:pPr>
              <a:lnSpc>
                <a:spcPct val="100000"/>
              </a:lnSpc>
            </a:pPr>
            <a:r>
              <a:rPr b="1" lang="en-US" sz="1800" spc="-1" strike="noStrike">
                <a:solidFill>
                  <a:srgbClr val="222222"/>
                </a:solidFill>
                <a:latin typeface="Arial"/>
              </a:rPr>
              <a:t>App.</a:t>
            </a:r>
            <a:br/>
            <a:r>
              <a:rPr b="1" lang="en-US" sz="1800" spc="-1" strike="noStrike">
                <a:solidFill>
                  <a:srgbClr val="222222"/>
                </a:solidFill>
                <a:latin typeface="Arial"/>
              </a:rPr>
              <a:t>Logic</a:t>
            </a:r>
            <a:endParaRPr b="0" lang="en-US" sz="1800" spc="-1" strike="noStrike">
              <a:latin typeface="Arial"/>
            </a:endParaRPr>
          </a:p>
        </p:txBody>
      </p:sp>
      <p:sp>
        <p:nvSpPr>
          <p:cNvPr id="264" name="CustomShape 15"/>
          <p:cNvSpPr/>
          <p:nvPr/>
        </p:nvSpPr>
        <p:spPr>
          <a:xfrm>
            <a:off x="2555280" y="3896640"/>
            <a:ext cx="914040" cy="639720"/>
          </a:xfrm>
          <a:prstGeom prst="rect">
            <a:avLst/>
          </a:prstGeom>
          <a:noFill/>
          <a:ln cap="rnd" w="28440">
            <a:solidFill>
              <a:srgbClr val="111111"/>
            </a:solidFill>
            <a:custDash>
              <a:ds d="300000" sp="100000"/>
            </a:custDash>
            <a:miter/>
          </a:ln>
          <a:effectLst>
            <a:outerShdw dist="37674" dir="2700000">
              <a:srgbClr val="000000">
                <a:alpha val="40000"/>
              </a:srgbClr>
            </a:outerShdw>
          </a:effectLst>
        </p:spPr>
        <p:style>
          <a:lnRef idx="0"/>
          <a:fillRef idx="0"/>
          <a:effectRef idx="0"/>
          <a:fontRef idx="minor"/>
        </p:style>
        <p:txBody>
          <a:bodyPr wrap="none" lIns="27360" rIns="27360" tIns="27360" bIns="27360"/>
          <a:p>
            <a:pPr>
              <a:lnSpc>
                <a:spcPct val="100000"/>
              </a:lnSpc>
            </a:pPr>
            <a:r>
              <a:rPr b="1" lang="en-US" sz="1800" spc="-1" strike="noStrike">
                <a:solidFill>
                  <a:srgbClr val="222222"/>
                </a:solidFill>
                <a:latin typeface="Arial"/>
              </a:rPr>
              <a:t>Integ.</a:t>
            </a:r>
            <a:br/>
            <a:r>
              <a:rPr b="1" lang="en-US" sz="1800" spc="-1" strike="noStrike">
                <a:solidFill>
                  <a:srgbClr val="222222"/>
                </a:solidFill>
                <a:latin typeface="Arial"/>
              </a:rPr>
              <a:t>Mech.</a:t>
            </a:r>
            <a:endParaRPr b="0" lang="en-US" sz="1800" spc="-1" strike="noStrike">
              <a:latin typeface="Arial"/>
            </a:endParaRPr>
          </a:p>
        </p:txBody>
      </p:sp>
      <p:sp>
        <p:nvSpPr>
          <p:cNvPr id="265" name="CustomShape 16"/>
          <p:cNvSpPr/>
          <p:nvPr/>
        </p:nvSpPr>
        <p:spPr>
          <a:xfrm>
            <a:off x="2555280" y="3134880"/>
            <a:ext cx="914040" cy="639720"/>
          </a:xfrm>
          <a:prstGeom prst="rect">
            <a:avLst/>
          </a:prstGeom>
          <a:noFill/>
          <a:ln w="28440">
            <a:solidFill>
              <a:srgbClr val="96e6a9"/>
            </a:solidFill>
            <a:miter/>
          </a:ln>
          <a:effectLst>
            <a:outerShdw dist="37674" dir="2700000">
              <a:srgbClr val="000000">
                <a:alpha val="40000"/>
              </a:srgbClr>
            </a:outerShdw>
          </a:effectLst>
        </p:spPr>
        <p:style>
          <a:lnRef idx="0"/>
          <a:fillRef idx="0"/>
          <a:effectRef idx="0"/>
          <a:fontRef idx="minor"/>
        </p:style>
        <p:txBody>
          <a:bodyPr wrap="none" lIns="27360" rIns="27360" tIns="27360" bIns="27360"/>
          <a:p>
            <a:pPr>
              <a:lnSpc>
                <a:spcPct val="100000"/>
              </a:lnSpc>
            </a:pPr>
            <a:r>
              <a:rPr b="1" lang="en-US" sz="1800" spc="-1" strike="noStrike">
                <a:solidFill>
                  <a:srgbClr val="222222"/>
                </a:solidFill>
                <a:latin typeface="Arial"/>
              </a:rPr>
              <a:t>User</a:t>
            </a:r>
            <a:br/>
            <a:r>
              <a:rPr b="1" lang="en-US" sz="1800" spc="-1" strike="noStrike">
                <a:solidFill>
                  <a:srgbClr val="222222"/>
                </a:solidFill>
                <a:latin typeface="Arial"/>
              </a:rPr>
              <a:t>Inter.</a:t>
            </a:r>
            <a:endParaRPr b="0" lang="en-US" sz="1800" spc="-1" strike="noStrike">
              <a:latin typeface="Arial"/>
            </a:endParaRPr>
          </a:p>
        </p:txBody>
      </p:sp>
      <p:pic>
        <p:nvPicPr>
          <p:cNvPr id="266" name="pci Logo CC" descr=""/>
          <p:cNvPicPr/>
          <p:nvPr/>
        </p:nvPicPr>
        <p:blipFill>
          <a:blip r:embed="rId2"/>
          <a:stretch/>
        </p:blipFill>
        <p:spPr>
          <a:xfrm>
            <a:off x="1280520" y="1003320"/>
            <a:ext cx="551160" cy="533160"/>
          </a:xfrm>
          <a:prstGeom prst="rect">
            <a:avLst/>
          </a:prstGeom>
          <a:ln>
            <a:noFill/>
          </a:ln>
          <a:effectLst>
            <a:outerShdw dist="37674" dir="2700000">
              <a:srgbClr val="000000">
                <a:alpha val="40000"/>
              </a:srgbClr>
            </a:outerShdw>
          </a:effectLst>
        </p:spPr>
      </p:pic>
      <p:sp>
        <p:nvSpPr>
          <p:cNvPr id="267" name="CustomShape 17"/>
          <p:cNvSpPr/>
          <p:nvPr/>
        </p:nvSpPr>
        <p:spPr>
          <a:xfrm>
            <a:off x="1475280" y="1610640"/>
            <a:ext cx="914040" cy="639720"/>
          </a:xfrm>
          <a:prstGeom prst="rect">
            <a:avLst/>
          </a:prstGeom>
          <a:noFill/>
          <a:ln w="28440">
            <a:solidFill>
              <a:srgbClr val="96e6a9"/>
            </a:solidFill>
            <a:miter/>
          </a:ln>
          <a:effectLst>
            <a:outerShdw dist="37674" dir="2700000">
              <a:srgbClr val="000000">
                <a:alpha val="40000"/>
              </a:srgbClr>
            </a:outerShdw>
          </a:effectLst>
        </p:spPr>
        <p:style>
          <a:lnRef idx="0"/>
          <a:fillRef idx="0"/>
          <a:effectRef idx="0"/>
          <a:fontRef idx="minor"/>
        </p:style>
        <p:txBody>
          <a:bodyPr wrap="none" lIns="27360" rIns="27360" tIns="27360" bIns="27360"/>
          <a:p>
            <a:pPr>
              <a:lnSpc>
                <a:spcPct val="100000"/>
              </a:lnSpc>
            </a:pPr>
            <a:r>
              <a:rPr b="1" lang="en-US" sz="1400" spc="-1" strike="noStrike">
                <a:solidFill>
                  <a:srgbClr val="222222"/>
                </a:solidFill>
                <a:latin typeface="Arial"/>
              </a:rPr>
              <a:t>Finan-</a:t>
            </a:r>
            <a:br/>
            <a:r>
              <a:rPr b="1" lang="en-US" sz="1400" spc="-1" strike="noStrike">
                <a:solidFill>
                  <a:srgbClr val="222222"/>
                </a:solidFill>
                <a:latin typeface="Arial"/>
              </a:rPr>
              <a:t>cials</a:t>
            </a:r>
            <a:endParaRPr b="0" lang="en-US" sz="1400" spc="-1" strike="noStrike">
              <a:latin typeface="Arial"/>
            </a:endParaRPr>
          </a:p>
        </p:txBody>
      </p:sp>
      <p:sp>
        <p:nvSpPr>
          <p:cNvPr id="268" name="CustomShape 18"/>
          <p:cNvSpPr/>
          <p:nvPr/>
        </p:nvSpPr>
        <p:spPr>
          <a:xfrm>
            <a:off x="1475280" y="2372760"/>
            <a:ext cx="914040" cy="639720"/>
          </a:xfrm>
          <a:prstGeom prst="rect">
            <a:avLst/>
          </a:prstGeom>
          <a:noFill/>
          <a:ln w="28440">
            <a:solidFill>
              <a:srgbClr val="96e6a9"/>
            </a:solidFill>
            <a:miter/>
          </a:ln>
          <a:effectLst>
            <a:outerShdw dist="37674" dir="2700000">
              <a:srgbClr val="000000">
                <a:alpha val="40000"/>
              </a:srgbClr>
            </a:outerShdw>
          </a:effectLst>
        </p:spPr>
        <p:style>
          <a:lnRef idx="0"/>
          <a:fillRef idx="0"/>
          <a:effectRef idx="0"/>
          <a:fontRef idx="minor"/>
        </p:style>
        <p:txBody>
          <a:bodyPr wrap="none" lIns="27360" rIns="27360" tIns="27360" bIns="27360"/>
          <a:p>
            <a:pPr>
              <a:lnSpc>
                <a:spcPct val="100000"/>
              </a:lnSpc>
            </a:pPr>
            <a:r>
              <a:rPr b="1" lang="en-US" sz="1400" spc="-1" strike="noStrike">
                <a:solidFill>
                  <a:srgbClr val="222222"/>
                </a:solidFill>
                <a:latin typeface="Arial"/>
              </a:rPr>
              <a:t>Claim</a:t>
            </a:r>
            <a:br/>
            <a:r>
              <a:rPr b="1" lang="en-US" sz="1400" spc="-1" strike="noStrike">
                <a:solidFill>
                  <a:srgbClr val="222222"/>
                </a:solidFill>
                <a:latin typeface="Arial"/>
              </a:rPr>
              <a:t>Maturity</a:t>
            </a:r>
            <a:endParaRPr b="0" lang="en-US" sz="1400" spc="-1" strike="noStrike">
              <a:latin typeface="Arial"/>
            </a:endParaRPr>
          </a:p>
        </p:txBody>
      </p:sp>
      <p:sp>
        <p:nvSpPr>
          <p:cNvPr id="269" name="CustomShape 19"/>
          <p:cNvSpPr/>
          <p:nvPr/>
        </p:nvSpPr>
        <p:spPr>
          <a:xfrm>
            <a:off x="2559600" y="2372760"/>
            <a:ext cx="914040" cy="639720"/>
          </a:xfrm>
          <a:prstGeom prst="rect">
            <a:avLst/>
          </a:prstGeom>
          <a:noFill/>
          <a:ln w="28440">
            <a:solidFill>
              <a:srgbClr val="96e6a9"/>
            </a:solidFill>
            <a:miter/>
          </a:ln>
          <a:effectLst>
            <a:outerShdw dist="37674" dir="2700000">
              <a:srgbClr val="000000">
                <a:alpha val="40000"/>
              </a:srgbClr>
            </a:outerShdw>
          </a:effectLst>
        </p:spPr>
        <p:style>
          <a:lnRef idx="0"/>
          <a:fillRef idx="0"/>
          <a:effectRef idx="0"/>
          <a:fontRef idx="minor"/>
        </p:style>
        <p:txBody>
          <a:bodyPr wrap="none" lIns="27360" rIns="27360" tIns="27360" bIns="27360"/>
          <a:p>
            <a:pPr>
              <a:lnSpc>
                <a:spcPct val="100000"/>
              </a:lnSpc>
            </a:pPr>
            <a:r>
              <a:rPr b="1" lang="en-US" sz="1400" spc="-1" strike="noStrike">
                <a:solidFill>
                  <a:srgbClr val="222222"/>
                </a:solidFill>
                <a:latin typeface="Arial"/>
              </a:rPr>
              <a:t>Contact </a:t>
            </a:r>
            <a:br/>
            <a:r>
              <a:rPr b="1" lang="en-US" sz="1400" spc="-1" strike="noStrike">
                <a:solidFill>
                  <a:srgbClr val="222222"/>
                </a:solidFill>
                <a:latin typeface="Arial"/>
              </a:rPr>
              <a:t>Integ.</a:t>
            </a:r>
            <a:endParaRPr b="0" lang="en-US" sz="1400" spc="-1" strike="noStrike">
              <a:latin typeface="Arial"/>
            </a:endParaRPr>
          </a:p>
        </p:txBody>
      </p:sp>
      <p:sp>
        <p:nvSpPr>
          <p:cNvPr id="270" name="CustomShape 20"/>
          <p:cNvSpPr/>
          <p:nvPr/>
        </p:nvSpPr>
        <p:spPr>
          <a:xfrm>
            <a:off x="2559600" y="1610640"/>
            <a:ext cx="914040" cy="639720"/>
          </a:xfrm>
          <a:prstGeom prst="rect">
            <a:avLst/>
          </a:prstGeom>
          <a:noFill/>
          <a:ln w="28440">
            <a:solidFill>
              <a:srgbClr val="96e6a9"/>
            </a:solidFill>
            <a:miter/>
          </a:ln>
          <a:effectLst>
            <a:outerShdw dist="37674" dir="2700000">
              <a:srgbClr val="000000">
                <a:alpha val="40000"/>
              </a:srgbClr>
            </a:outerShdw>
          </a:effectLst>
        </p:spPr>
        <p:style>
          <a:lnRef idx="0"/>
          <a:fillRef idx="0"/>
          <a:effectRef idx="0"/>
          <a:fontRef idx="minor"/>
        </p:style>
        <p:txBody>
          <a:bodyPr wrap="none" lIns="27360" rIns="27360" tIns="27360" bIns="27360"/>
          <a:p>
            <a:pPr>
              <a:lnSpc>
                <a:spcPct val="100000"/>
              </a:lnSpc>
            </a:pPr>
            <a:r>
              <a:rPr b="1" lang="en-US" sz="1400" spc="-1" strike="noStrike">
                <a:solidFill>
                  <a:srgbClr val="222222"/>
                </a:solidFill>
                <a:latin typeface="Arial"/>
              </a:rPr>
              <a:t>Group</a:t>
            </a:r>
            <a:br/>
            <a:r>
              <a:rPr b="1" lang="en-US" sz="1400" spc="-1" strike="noStrike">
                <a:solidFill>
                  <a:srgbClr val="222222"/>
                </a:solidFill>
                <a:latin typeface="Arial"/>
              </a:rPr>
              <a:t>Access</a:t>
            </a:r>
            <a:endParaRPr b="0" lang="en-US" sz="1400" spc="-1" strike="noStrike">
              <a:latin typeface="Arial"/>
            </a:endParaRPr>
          </a:p>
        </p:txBody>
      </p:sp>
      <p:sp>
        <p:nvSpPr>
          <p:cNvPr id="271" name="CustomShape 21"/>
          <p:cNvSpPr/>
          <p:nvPr/>
        </p:nvSpPr>
        <p:spPr>
          <a:xfrm rot="5400000">
            <a:off x="2714040" y="503280"/>
            <a:ext cx="595800" cy="1652400"/>
          </a:xfrm>
          <a:prstGeom prst="roundRect">
            <a:avLst>
              <a:gd name="adj" fmla="val 16667"/>
            </a:avLst>
          </a:prstGeom>
          <a:noFill/>
          <a:ln w="28440">
            <a:solidFill>
              <a:srgbClr val="d33941"/>
            </a:solidFill>
            <a:round/>
          </a:ln>
          <a:effectLst>
            <a:outerShdw dist="37674" dir="2700000">
              <a:srgbClr val="000000">
                <a:alpha val="40000"/>
              </a:srgbClr>
            </a:outerShdw>
          </a:effectLst>
        </p:spPr>
        <p:style>
          <a:lnRef idx="0"/>
          <a:fillRef idx="0"/>
          <a:effectRef idx="0"/>
          <a:fontRef idx="minor"/>
        </p:style>
        <p:txBody>
          <a:bodyPr wrap="none" lIns="0" rIns="0" tIns="0" bIns="0" anchor="ctr"/>
          <a:p>
            <a:pPr algn="ctr">
              <a:lnSpc>
                <a:spcPct val="100000"/>
              </a:lnSpc>
              <a:spcBef>
                <a:spcPts val="799"/>
              </a:spcBef>
              <a:spcAft>
                <a:spcPts val="479"/>
              </a:spcAft>
            </a:pPr>
            <a:r>
              <a:rPr b="1" lang="en-US" sz="1600" spc="-1" strike="noStrike">
                <a:solidFill>
                  <a:srgbClr val="222222"/>
                </a:solidFill>
                <a:latin typeface="Open Sans Light"/>
              </a:rPr>
              <a:t>Application</a:t>
            </a:r>
            <a:br/>
            <a:r>
              <a:rPr b="1" lang="en-US" sz="1600" spc="-1" strike="noStrike">
                <a:solidFill>
                  <a:srgbClr val="222222"/>
                </a:solidFill>
                <a:latin typeface="Open Sans Light"/>
              </a:rPr>
              <a:t>Configuration</a:t>
            </a:r>
            <a:endParaRPr b="0" lang="en-US" sz="1600" spc="-1" strike="noStrike">
              <a:latin typeface="Arial"/>
            </a:endParaRPr>
          </a:p>
        </p:txBody>
      </p:sp>
      <p:sp>
        <p:nvSpPr>
          <p:cNvPr id="272" name="CustomShape 22"/>
          <p:cNvSpPr/>
          <p:nvPr/>
        </p:nvSpPr>
        <p:spPr>
          <a:xfrm>
            <a:off x="4328640" y="2904840"/>
            <a:ext cx="2239920" cy="276480"/>
          </a:xfrm>
          <a:prstGeom prst="rect">
            <a:avLst/>
          </a:prstGeom>
          <a:noFill/>
          <a:ln w="28440">
            <a:solidFill>
              <a:srgbClr val="369831"/>
            </a:solidFill>
            <a:miter/>
          </a:ln>
          <a:effectLst>
            <a:outerShdw dist="37674" dir="2700000">
              <a:srgbClr val="000000">
                <a:alpha val="40000"/>
              </a:srgbClr>
            </a:outerShdw>
          </a:effectLst>
        </p:spPr>
        <p:style>
          <a:lnRef idx="0"/>
          <a:fillRef idx="0"/>
          <a:effectRef idx="0"/>
          <a:fontRef idx="minor"/>
        </p:style>
      </p:sp>
      <p:sp>
        <p:nvSpPr>
          <p:cNvPr id="273" name="CustomShape 23"/>
          <p:cNvSpPr/>
          <p:nvPr/>
        </p:nvSpPr>
        <p:spPr>
          <a:xfrm>
            <a:off x="4459680" y="3129840"/>
            <a:ext cx="914040" cy="639720"/>
          </a:xfrm>
          <a:prstGeom prst="rect">
            <a:avLst/>
          </a:prstGeom>
          <a:noFill/>
          <a:ln w="28440">
            <a:solidFill>
              <a:srgbClr val="4ec448"/>
            </a:solidFill>
            <a:miter/>
          </a:ln>
          <a:effectLst>
            <a:outerShdw dist="37674" dir="2700000">
              <a:srgbClr val="000000">
                <a:alpha val="40000"/>
              </a:srgbClr>
            </a:outerShdw>
          </a:effectLst>
        </p:spPr>
        <p:style>
          <a:lnRef idx="0"/>
          <a:fillRef idx="0"/>
          <a:effectRef idx="0"/>
          <a:fontRef idx="minor"/>
        </p:style>
        <p:txBody>
          <a:bodyPr wrap="none" lIns="27360" rIns="27360" tIns="27360" bIns="27360"/>
          <a:p>
            <a:pPr>
              <a:lnSpc>
                <a:spcPct val="100000"/>
              </a:lnSpc>
            </a:pPr>
            <a:r>
              <a:rPr b="1" lang="en-US" sz="1800" spc="-1" strike="noStrike">
                <a:solidFill>
                  <a:srgbClr val="222222"/>
                </a:solidFill>
                <a:latin typeface="Arial"/>
              </a:rPr>
              <a:t>Data </a:t>
            </a:r>
            <a:br/>
            <a:r>
              <a:rPr b="1" lang="en-US" sz="1800" spc="-1" strike="noStrike">
                <a:solidFill>
                  <a:srgbClr val="222222"/>
                </a:solidFill>
                <a:latin typeface="Arial"/>
              </a:rPr>
              <a:t>Model</a:t>
            </a:r>
            <a:endParaRPr b="0" lang="en-US" sz="1800" spc="-1" strike="noStrike">
              <a:latin typeface="Arial"/>
            </a:endParaRPr>
          </a:p>
        </p:txBody>
      </p:sp>
      <p:sp>
        <p:nvSpPr>
          <p:cNvPr id="274" name="CustomShape 24"/>
          <p:cNvSpPr/>
          <p:nvPr/>
        </p:nvSpPr>
        <p:spPr>
          <a:xfrm>
            <a:off x="4459680" y="3891960"/>
            <a:ext cx="914040" cy="639720"/>
          </a:xfrm>
          <a:prstGeom prst="rect">
            <a:avLst/>
          </a:prstGeom>
          <a:noFill/>
          <a:ln w="28440">
            <a:solidFill>
              <a:srgbClr val="4ec448"/>
            </a:solidFill>
            <a:miter/>
          </a:ln>
          <a:effectLst>
            <a:outerShdw dist="37674" dir="2700000">
              <a:srgbClr val="000000">
                <a:alpha val="40000"/>
              </a:srgbClr>
            </a:outerShdw>
          </a:effectLst>
        </p:spPr>
        <p:style>
          <a:lnRef idx="0"/>
          <a:fillRef idx="0"/>
          <a:effectRef idx="0"/>
          <a:fontRef idx="minor"/>
        </p:style>
        <p:txBody>
          <a:bodyPr wrap="none" lIns="27360" rIns="27360" tIns="27360" bIns="27360"/>
          <a:p>
            <a:pPr>
              <a:lnSpc>
                <a:spcPct val="100000"/>
              </a:lnSpc>
            </a:pPr>
            <a:r>
              <a:rPr b="1" lang="en-US" sz="1800" spc="-1" strike="noStrike">
                <a:solidFill>
                  <a:srgbClr val="222222"/>
                </a:solidFill>
                <a:latin typeface="Arial"/>
              </a:rPr>
              <a:t>App.</a:t>
            </a:r>
            <a:br/>
            <a:r>
              <a:rPr b="1" lang="en-US" sz="1800" spc="-1" strike="noStrike">
                <a:solidFill>
                  <a:srgbClr val="222222"/>
                </a:solidFill>
                <a:latin typeface="Arial"/>
              </a:rPr>
              <a:t>Logic</a:t>
            </a:r>
            <a:endParaRPr b="0" lang="en-US" sz="1800" spc="-1" strike="noStrike">
              <a:latin typeface="Arial"/>
            </a:endParaRPr>
          </a:p>
        </p:txBody>
      </p:sp>
      <p:sp>
        <p:nvSpPr>
          <p:cNvPr id="275" name="CustomShape 25"/>
          <p:cNvSpPr/>
          <p:nvPr/>
        </p:nvSpPr>
        <p:spPr>
          <a:xfrm>
            <a:off x="5543640" y="3891960"/>
            <a:ext cx="914040" cy="639720"/>
          </a:xfrm>
          <a:prstGeom prst="rect">
            <a:avLst/>
          </a:prstGeom>
          <a:noFill/>
          <a:ln cap="rnd" w="28440">
            <a:solidFill>
              <a:srgbClr val="111111"/>
            </a:solidFill>
            <a:custDash>
              <a:ds d="300000" sp="100000"/>
            </a:custDash>
            <a:miter/>
          </a:ln>
          <a:effectLst>
            <a:outerShdw dist="37674" dir="2700000">
              <a:srgbClr val="000000">
                <a:alpha val="40000"/>
              </a:srgbClr>
            </a:outerShdw>
          </a:effectLst>
        </p:spPr>
        <p:style>
          <a:lnRef idx="0"/>
          <a:fillRef idx="0"/>
          <a:effectRef idx="0"/>
          <a:fontRef idx="minor"/>
        </p:style>
        <p:txBody>
          <a:bodyPr wrap="none" lIns="27360" rIns="27360" tIns="27360" bIns="27360"/>
          <a:p>
            <a:pPr>
              <a:lnSpc>
                <a:spcPct val="100000"/>
              </a:lnSpc>
            </a:pPr>
            <a:r>
              <a:rPr b="1" lang="en-US" sz="1800" spc="-1" strike="noStrike">
                <a:solidFill>
                  <a:srgbClr val="222222"/>
                </a:solidFill>
                <a:latin typeface="Arial"/>
              </a:rPr>
              <a:t>Integ.</a:t>
            </a:r>
            <a:br/>
            <a:r>
              <a:rPr b="1" lang="en-US" sz="1800" spc="-1" strike="noStrike">
                <a:solidFill>
                  <a:srgbClr val="222222"/>
                </a:solidFill>
                <a:latin typeface="Arial"/>
              </a:rPr>
              <a:t>Mech.</a:t>
            </a:r>
            <a:endParaRPr b="0" lang="en-US" sz="1800" spc="-1" strike="noStrike">
              <a:latin typeface="Arial"/>
            </a:endParaRPr>
          </a:p>
        </p:txBody>
      </p:sp>
      <p:sp>
        <p:nvSpPr>
          <p:cNvPr id="276" name="CustomShape 26"/>
          <p:cNvSpPr/>
          <p:nvPr/>
        </p:nvSpPr>
        <p:spPr>
          <a:xfrm>
            <a:off x="5543640" y="3129840"/>
            <a:ext cx="914040" cy="639720"/>
          </a:xfrm>
          <a:prstGeom prst="rect">
            <a:avLst/>
          </a:prstGeom>
          <a:noFill/>
          <a:ln w="28440">
            <a:solidFill>
              <a:srgbClr val="4ec448"/>
            </a:solidFill>
            <a:miter/>
          </a:ln>
          <a:effectLst>
            <a:outerShdw dist="37674" dir="2700000">
              <a:srgbClr val="000000">
                <a:alpha val="40000"/>
              </a:srgbClr>
            </a:outerShdw>
          </a:effectLst>
        </p:spPr>
        <p:style>
          <a:lnRef idx="0"/>
          <a:fillRef idx="0"/>
          <a:effectRef idx="0"/>
          <a:fontRef idx="minor"/>
        </p:style>
        <p:txBody>
          <a:bodyPr wrap="none" lIns="27360" rIns="27360" tIns="27360" bIns="27360"/>
          <a:p>
            <a:pPr>
              <a:lnSpc>
                <a:spcPct val="100000"/>
              </a:lnSpc>
            </a:pPr>
            <a:r>
              <a:rPr b="1" lang="en-US" sz="1800" spc="-1" strike="noStrike">
                <a:solidFill>
                  <a:srgbClr val="222222"/>
                </a:solidFill>
                <a:latin typeface="Arial"/>
              </a:rPr>
              <a:t>User</a:t>
            </a:r>
            <a:br/>
            <a:r>
              <a:rPr b="1" lang="en-US" sz="1800" spc="-1" strike="noStrike">
                <a:solidFill>
                  <a:srgbClr val="222222"/>
                </a:solidFill>
                <a:latin typeface="Arial"/>
              </a:rPr>
              <a:t>Inter.</a:t>
            </a:r>
            <a:endParaRPr b="0" lang="en-US" sz="1800" spc="-1" strike="noStrike">
              <a:latin typeface="Arial"/>
            </a:endParaRPr>
          </a:p>
        </p:txBody>
      </p:sp>
      <p:pic>
        <p:nvPicPr>
          <p:cNvPr id="277" name="pic Logo PC" descr=""/>
          <p:cNvPicPr/>
          <p:nvPr/>
        </p:nvPicPr>
        <p:blipFill>
          <a:blip r:embed="rId3"/>
          <a:stretch/>
        </p:blipFill>
        <p:spPr>
          <a:xfrm>
            <a:off x="4234320" y="1003320"/>
            <a:ext cx="551160" cy="533160"/>
          </a:xfrm>
          <a:prstGeom prst="rect">
            <a:avLst/>
          </a:prstGeom>
          <a:ln>
            <a:noFill/>
          </a:ln>
          <a:effectLst>
            <a:outerShdw dist="37674" dir="2700000">
              <a:srgbClr val="000000">
                <a:alpha val="40000"/>
              </a:srgbClr>
            </a:outerShdw>
          </a:effectLst>
        </p:spPr>
      </p:pic>
      <p:sp>
        <p:nvSpPr>
          <p:cNvPr id="278" name="CustomShape 27"/>
          <p:cNvSpPr/>
          <p:nvPr/>
        </p:nvSpPr>
        <p:spPr>
          <a:xfrm>
            <a:off x="4463640" y="1605960"/>
            <a:ext cx="914040" cy="639720"/>
          </a:xfrm>
          <a:prstGeom prst="rect">
            <a:avLst/>
          </a:prstGeom>
          <a:noFill/>
          <a:ln w="28440">
            <a:solidFill>
              <a:srgbClr val="4ec448"/>
            </a:solidFill>
            <a:miter/>
          </a:ln>
          <a:effectLst>
            <a:outerShdw dist="37674" dir="2700000">
              <a:srgbClr val="000000">
                <a:alpha val="40000"/>
              </a:srgbClr>
            </a:outerShdw>
          </a:effectLst>
        </p:spPr>
        <p:style>
          <a:lnRef idx="0"/>
          <a:fillRef idx="0"/>
          <a:effectRef idx="0"/>
          <a:fontRef idx="minor"/>
        </p:style>
        <p:txBody>
          <a:bodyPr wrap="none" lIns="27360" rIns="27360" tIns="27360" bIns="27360"/>
          <a:p>
            <a:pPr>
              <a:lnSpc>
                <a:spcPct val="100000"/>
              </a:lnSpc>
            </a:pPr>
            <a:r>
              <a:rPr b="1" lang="en-US" sz="1400" spc="-1" strike="noStrike">
                <a:solidFill>
                  <a:srgbClr val="222222"/>
                </a:solidFill>
                <a:latin typeface="Arial"/>
              </a:rPr>
              <a:t>Product</a:t>
            </a:r>
            <a:br/>
            <a:r>
              <a:rPr b="1" lang="en-US" sz="1400" spc="-1" strike="noStrike">
                <a:solidFill>
                  <a:srgbClr val="222222"/>
                </a:solidFill>
                <a:latin typeface="Arial"/>
              </a:rPr>
              <a:t>Model</a:t>
            </a:r>
            <a:endParaRPr b="0" lang="en-US" sz="1400" spc="-1" strike="noStrike">
              <a:latin typeface="Arial"/>
            </a:endParaRPr>
          </a:p>
        </p:txBody>
      </p:sp>
      <p:sp>
        <p:nvSpPr>
          <p:cNvPr id="279" name="CustomShape 28"/>
          <p:cNvSpPr/>
          <p:nvPr/>
        </p:nvSpPr>
        <p:spPr>
          <a:xfrm>
            <a:off x="4463640" y="2367720"/>
            <a:ext cx="914040" cy="639720"/>
          </a:xfrm>
          <a:prstGeom prst="rect">
            <a:avLst/>
          </a:prstGeom>
          <a:noFill/>
          <a:ln w="28440">
            <a:solidFill>
              <a:srgbClr val="4ec448"/>
            </a:solidFill>
            <a:miter/>
          </a:ln>
          <a:effectLst>
            <a:outerShdw dist="37674" dir="2700000">
              <a:srgbClr val="000000">
                <a:alpha val="40000"/>
              </a:srgbClr>
            </a:outerShdw>
          </a:effectLst>
        </p:spPr>
        <p:style>
          <a:lnRef idx="0"/>
          <a:fillRef idx="0"/>
          <a:effectRef idx="0"/>
          <a:fontRef idx="minor"/>
        </p:style>
        <p:txBody>
          <a:bodyPr wrap="none" lIns="27360" rIns="27360" tIns="27360" bIns="27360"/>
          <a:p>
            <a:pPr>
              <a:lnSpc>
                <a:spcPct val="100000"/>
              </a:lnSpc>
            </a:pPr>
            <a:r>
              <a:rPr b="1" lang="en-US" sz="1400" spc="-1" strike="noStrike">
                <a:solidFill>
                  <a:srgbClr val="222222"/>
                </a:solidFill>
                <a:latin typeface="Arial"/>
              </a:rPr>
              <a:t>Role</a:t>
            </a:r>
            <a:br/>
            <a:r>
              <a:rPr b="1" lang="en-US" sz="1400" spc="-1" strike="noStrike">
                <a:solidFill>
                  <a:srgbClr val="222222"/>
                </a:solidFill>
                <a:latin typeface="Arial"/>
              </a:rPr>
              <a:t>Assign.</a:t>
            </a:r>
            <a:endParaRPr b="0" lang="en-US" sz="1400" spc="-1" strike="noStrike">
              <a:latin typeface="Arial"/>
            </a:endParaRPr>
          </a:p>
        </p:txBody>
      </p:sp>
      <p:sp>
        <p:nvSpPr>
          <p:cNvPr id="280" name="CustomShape 29"/>
          <p:cNvSpPr/>
          <p:nvPr/>
        </p:nvSpPr>
        <p:spPr>
          <a:xfrm>
            <a:off x="5547960" y="2367720"/>
            <a:ext cx="914040" cy="639720"/>
          </a:xfrm>
          <a:prstGeom prst="rect">
            <a:avLst/>
          </a:prstGeom>
          <a:noFill/>
          <a:ln w="28440">
            <a:solidFill>
              <a:srgbClr val="4ec448"/>
            </a:solidFill>
            <a:miter/>
          </a:ln>
          <a:effectLst>
            <a:outerShdw dist="37674" dir="2700000">
              <a:srgbClr val="000000">
                <a:alpha val="40000"/>
              </a:srgbClr>
            </a:outerShdw>
          </a:effectLst>
        </p:spPr>
        <p:style>
          <a:lnRef idx="0"/>
          <a:fillRef idx="0"/>
          <a:effectRef idx="0"/>
          <a:fontRef idx="minor"/>
        </p:style>
        <p:txBody>
          <a:bodyPr wrap="none" lIns="27360" rIns="27360" tIns="27360" bIns="27360"/>
          <a:p>
            <a:pPr>
              <a:lnSpc>
                <a:spcPct val="100000"/>
              </a:lnSpc>
            </a:pPr>
            <a:r>
              <a:rPr b="1" lang="en-US" sz="1400" spc="-1" strike="noStrike">
                <a:solidFill>
                  <a:srgbClr val="222222"/>
                </a:solidFill>
                <a:latin typeface="Arial"/>
              </a:rPr>
              <a:t>Policy</a:t>
            </a:r>
            <a:br/>
            <a:r>
              <a:rPr b="1" lang="en-US" sz="1400" spc="-1" strike="noStrike">
                <a:solidFill>
                  <a:srgbClr val="222222"/>
                </a:solidFill>
                <a:latin typeface="Arial"/>
              </a:rPr>
              <a:t>Validation</a:t>
            </a:r>
            <a:endParaRPr b="0" lang="en-US" sz="1400" spc="-1" strike="noStrike">
              <a:latin typeface="Arial"/>
            </a:endParaRPr>
          </a:p>
          <a:p>
            <a:pPr>
              <a:lnSpc>
                <a:spcPct val="100000"/>
              </a:lnSpc>
            </a:pPr>
            <a:r>
              <a:rPr b="1" lang="en-US" sz="1400" spc="-1" strike="noStrike">
                <a:solidFill>
                  <a:srgbClr val="222222"/>
                </a:solidFill>
                <a:latin typeface="Arial"/>
              </a:rPr>
              <a:t>.</a:t>
            </a:r>
            <a:endParaRPr b="0" lang="en-US" sz="1400" spc="-1" strike="noStrike">
              <a:latin typeface="Arial"/>
            </a:endParaRPr>
          </a:p>
        </p:txBody>
      </p:sp>
      <p:sp>
        <p:nvSpPr>
          <p:cNvPr id="281" name="CustomShape 30"/>
          <p:cNvSpPr/>
          <p:nvPr/>
        </p:nvSpPr>
        <p:spPr>
          <a:xfrm>
            <a:off x="5547960" y="1605960"/>
            <a:ext cx="914040" cy="639720"/>
          </a:xfrm>
          <a:prstGeom prst="rect">
            <a:avLst/>
          </a:prstGeom>
          <a:noFill/>
          <a:ln w="28440">
            <a:solidFill>
              <a:srgbClr val="4ec448"/>
            </a:solidFill>
            <a:miter/>
          </a:ln>
          <a:effectLst>
            <a:outerShdw dist="37674" dir="2700000">
              <a:srgbClr val="000000">
                <a:alpha val="40000"/>
              </a:srgbClr>
            </a:outerShdw>
          </a:effectLst>
        </p:spPr>
        <p:style>
          <a:lnRef idx="0"/>
          <a:fillRef idx="0"/>
          <a:effectRef idx="0"/>
          <a:fontRef idx="minor"/>
        </p:style>
        <p:txBody>
          <a:bodyPr wrap="none" lIns="27360" rIns="27360" tIns="27360" bIns="27360"/>
          <a:p>
            <a:pPr>
              <a:lnSpc>
                <a:spcPct val="100000"/>
              </a:lnSpc>
            </a:pPr>
            <a:r>
              <a:rPr b="1" lang="en-US" sz="1400" spc="-1" strike="noStrike">
                <a:solidFill>
                  <a:srgbClr val="222222"/>
                </a:solidFill>
                <a:latin typeface="Arial"/>
              </a:rPr>
              <a:t>Job-</a:t>
            </a:r>
            <a:br/>
            <a:r>
              <a:rPr b="1" lang="en-US" sz="1400" spc="-1" strike="noStrike">
                <a:solidFill>
                  <a:srgbClr val="222222"/>
                </a:solidFill>
                <a:latin typeface="Arial"/>
              </a:rPr>
              <a:t>flow</a:t>
            </a:r>
            <a:endParaRPr b="0" lang="en-US" sz="1400" spc="-1" strike="noStrike">
              <a:latin typeface="Arial"/>
            </a:endParaRPr>
          </a:p>
        </p:txBody>
      </p:sp>
      <p:sp>
        <p:nvSpPr>
          <p:cNvPr id="282" name="CustomShape 31"/>
          <p:cNvSpPr/>
          <p:nvPr/>
        </p:nvSpPr>
        <p:spPr>
          <a:xfrm rot="5400000">
            <a:off x="5695560" y="503640"/>
            <a:ext cx="595800" cy="1652400"/>
          </a:xfrm>
          <a:prstGeom prst="roundRect">
            <a:avLst>
              <a:gd name="adj" fmla="val 16667"/>
            </a:avLst>
          </a:prstGeom>
          <a:noFill/>
          <a:ln w="28440">
            <a:solidFill>
              <a:srgbClr val="d33941"/>
            </a:solidFill>
            <a:round/>
          </a:ln>
          <a:effectLst>
            <a:outerShdw dist="37674" dir="2700000">
              <a:srgbClr val="000000">
                <a:alpha val="40000"/>
              </a:srgbClr>
            </a:outerShdw>
          </a:effectLst>
        </p:spPr>
        <p:style>
          <a:lnRef idx="0"/>
          <a:fillRef idx="0"/>
          <a:effectRef idx="0"/>
          <a:fontRef idx="minor"/>
        </p:style>
        <p:txBody>
          <a:bodyPr wrap="none" lIns="0" rIns="0" tIns="0" bIns="0" anchor="ctr"/>
          <a:p>
            <a:pPr algn="ctr">
              <a:lnSpc>
                <a:spcPct val="100000"/>
              </a:lnSpc>
              <a:spcBef>
                <a:spcPts val="799"/>
              </a:spcBef>
              <a:spcAft>
                <a:spcPts val="479"/>
              </a:spcAft>
            </a:pPr>
            <a:r>
              <a:rPr b="1" lang="en-US" sz="1600" spc="-1" strike="noStrike">
                <a:solidFill>
                  <a:srgbClr val="222222"/>
                </a:solidFill>
                <a:latin typeface="Open Sans Light"/>
              </a:rPr>
              <a:t>Application</a:t>
            </a:r>
            <a:br/>
            <a:r>
              <a:rPr b="1" lang="en-US" sz="1600" spc="-1" strike="noStrike">
                <a:solidFill>
                  <a:srgbClr val="222222"/>
                </a:solidFill>
                <a:latin typeface="Open Sans Light"/>
              </a:rPr>
              <a:t>Configuration</a:t>
            </a:r>
            <a:endParaRPr b="0" lang="en-US" sz="1600" spc="-1" strike="noStrike">
              <a:latin typeface="Arial"/>
            </a:endParaRPr>
          </a:p>
        </p:txBody>
      </p:sp>
      <p:sp>
        <p:nvSpPr>
          <p:cNvPr id="283" name="CustomShape 32"/>
          <p:cNvSpPr/>
          <p:nvPr/>
        </p:nvSpPr>
        <p:spPr>
          <a:xfrm>
            <a:off x="7281360" y="2904840"/>
            <a:ext cx="2239920" cy="276480"/>
          </a:xfrm>
          <a:prstGeom prst="rect">
            <a:avLst/>
          </a:prstGeom>
          <a:noFill/>
          <a:ln w="28440">
            <a:solidFill>
              <a:srgbClr val="00a94c"/>
            </a:solidFill>
            <a:miter/>
          </a:ln>
          <a:effectLst>
            <a:outerShdw dist="37674" dir="2700000">
              <a:srgbClr val="000000">
                <a:alpha val="40000"/>
              </a:srgbClr>
            </a:outerShdw>
          </a:effectLst>
        </p:spPr>
        <p:style>
          <a:lnRef idx="0"/>
          <a:fillRef idx="0"/>
          <a:effectRef idx="0"/>
          <a:fontRef idx="minor"/>
        </p:style>
      </p:sp>
      <p:sp>
        <p:nvSpPr>
          <p:cNvPr id="284" name="CustomShape 33"/>
          <p:cNvSpPr/>
          <p:nvPr/>
        </p:nvSpPr>
        <p:spPr>
          <a:xfrm>
            <a:off x="7431120" y="3134880"/>
            <a:ext cx="914040" cy="639720"/>
          </a:xfrm>
          <a:prstGeom prst="rect">
            <a:avLst/>
          </a:prstGeom>
          <a:noFill/>
          <a:ln w="28440">
            <a:solidFill>
              <a:srgbClr val="3bab46"/>
            </a:solidFill>
            <a:miter/>
          </a:ln>
          <a:effectLst>
            <a:outerShdw dist="37674" dir="2700000">
              <a:srgbClr val="000000">
                <a:alpha val="40000"/>
              </a:srgbClr>
            </a:outerShdw>
          </a:effectLst>
        </p:spPr>
        <p:style>
          <a:lnRef idx="0"/>
          <a:fillRef idx="0"/>
          <a:effectRef idx="0"/>
          <a:fontRef idx="minor"/>
        </p:style>
        <p:txBody>
          <a:bodyPr wrap="none" lIns="27360" rIns="27360" tIns="27360" bIns="27360"/>
          <a:p>
            <a:pPr>
              <a:lnSpc>
                <a:spcPct val="100000"/>
              </a:lnSpc>
            </a:pPr>
            <a:r>
              <a:rPr b="1" lang="en-US" sz="1800" spc="-1" strike="noStrike">
                <a:solidFill>
                  <a:srgbClr val="222222"/>
                </a:solidFill>
                <a:latin typeface="Arial"/>
              </a:rPr>
              <a:t>Data </a:t>
            </a:r>
            <a:br/>
            <a:r>
              <a:rPr b="1" lang="en-US" sz="1800" spc="-1" strike="noStrike">
                <a:solidFill>
                  <a:srgbClr val="222222"/>
                </a:solidFill>
                <a:latin typeface="Arial"/>
              </a:rPr>
              <a:t>Model</a:t>
            </a:r>
            <a:endParaRPr b="0" lang="en-US" sz="1800" spc="-1" strike="noStrike">
              <a:latin typeface="Arial"/>
            </a:endParaRPr>
          </a:p>
        </p:txBody>
      </p:sp>
      <p:sp>
        <p:nvSpPr>
          <p:cNvPr id="285" name="CustomShape 34"/>
          <p:cNvSpPr/>
          <p:nvPr/>
        </p:nvSpPr>
        <p:spPr>
          <a:xfrm>
            <a:off x="7431120" y="3896640"/>
            <a:ext cx="914040" cy="639720"/>
          </a:xfrm>
          <a:prstGeom prst="rect">
            <a:avLst/>
          </a:prstGeom>
          <a:noFill/>
          <a:ln w="28440">
            <a:solidFill>
              <a:srgbClr val="3bab46"/>
            </a:solidFill>
            <a:miter/>
          </a:ln>
          <a:effectLst>
            <a:outerShdw dist="37674" dir="2700000">
              <a:srgbClr val="000000">
                <a:alpha val="40000"/>
              </a:srgbClr>
            </a:outerShdw>
          </a:effectLst>
        </p:spPr>
        <p:style>
          <a:lnRef idx="0"/>
          <a:fillRef idx="0"/>
          <a:effectRef idx="0"/>
          <a:fontRef idx="minor"/>
        </p:style>
        <p:txBody>
          <a:bodyPr wrap="none" lIns="27360" rIns="27360" tIns="27360" bIns="27360"/>
          <a:p>
            <a:pPr>
              <a:lnSpc>
                <a:spcPct val="100000"/>
              </a:lnSpc>
            </a:pPr>
            <a:r>
              <a:rPr b="1" lang="en-US" sz="1800" spc="-1" strike="noStrike">
                <a:solidFill>
                  <a:srgbClr val="222222"/>
                </a:solidFill>
                <a:latin typeface="Arial"/>
              </a:rPr>
              <a:t>App.</a:t>
            </a:r>
            <a:br/>
            <a:r>
              <a:rPr b="1" lang="en-US" sz="1800" spc="-1" strike="noStrike">
                <a:solidFill>
                  <a:srgbClr val="222222"/>
                </a:solidFill>
                <a:latin typeface="Arial"/>
              </a:rPr>
              <a:t>Logic</a:t>
            </a:r>
            <a:endParaRPr b="0" lang="en-US" sz="1800" spc="-1" strike="noStrike">
              <a:latin typeface="Arial"/>
            </a:endParaRPr>
          </a:p>
        </p:txBody>
      </p:sp>
      <p:sp>
        <p:nvSpPr>
          <p:cNvPr id="286" name="CustomShape 35"/>
          <p:cNvSpPr/>
          <p:nvPr/>
        </p:nvSpPr>
        <p:spPr>
          <a:xfrm>
            <a:off x="8515440" y="3896640"/>
            <a:ext cx="914040" cy="639720"/>
          </a:xfrm>
          <a:prstGeom prst="rect">
            <a:avLst/>
          </a:prstGeom>
          <a:noFill/>
          <a:ln cap="rnd" w="28440">
            <a:solidFill>
              <a:srgbClr val="111111"/>
            </a:solidFill>
            <a:custDash>
              <a:ds d="300000" sp="100000"/>
            </a:custDash>
            <a:miter/>
          </a:ln>
          <a:effectLst>
            <a:outerShdw dist="37674" dir="2700000">
              <a:srgbClr val="000000">
                <a:alpha val="40000"/>
              </a:srgbClr>
            </a:outerShdw>
          </a:effectLst>
        </p:spPr>
        <p:style>
          <a:lnRef idx="0"/>
          <a:fillRef idx="0"/>
          <a:effectRef idx="0"/>
          <a:fontRef idx="minor"/>
        </p:style>
        <p:txBody>
          <a:bodyPr wrap="none" lIns="27360" rIns="27360" tIns="27360" bIns="27360"/>
          <a:p>
            <a:pPr>
              <a:lnSpc>
                <a:spcPct val="100000"/>
              </a:lnSpc>
            </a:pPr>
            <a:r>
              <a:rPr b="1" lang="en-US" sz="1800" spc="-1" strike="noStrike">
                <a:solidFill>
                  <a:srgbClr val="222222"/>
                </a:solidFill>
                <a:latin typeface="Arial"/>
              </a:rPr>
              <a:t>Integ.</a:t>
            </a:r>
            <a:br/>
            <a:r>
              <a:rPr b="1" lang="en-US" sz="1800" spc="-1" strike="noStrike">
                <a:solidFill>
                  <a:srgbClr val="222222"/>
                </a:solidFill>
                <a:latin typeface="Arial"/>
              </a:rPr>
              <a:t>Mech.</a:t>
            </a:r>
            <a:endParaRPr b="0" lang="en-US" sz="1800" spc="-1" strike="noStrike">
              <a:latin typeface="Arial"/>
            </a:endParaRPr>
          </a:p>
        </p:txBody>
      </p:sp>
      <p:sp>
        <p:nvSpPr>
          <p:cNvPr id="287" name="CustomShape 36"/>
          <p:cNvSpPr/>
          <p:nvPr/>
        </p:nvSpPr>
        <p:spPr>
          <a:xfrm>
            <a:off x="8515440" y="3134880"/>
            <a:ext cx="914040" cy="639720"/>
          </a:xfrm>
          <a:prstGeom prst="rect">
            <a:avLst/>
          </a:prstGeom>
          <a:noFill/>
          <a:ln w="28440">
            <a:solidFill>
              <a:srgbClr val="3bab46"/>
            </a:solidFill>
            <a:miter/>
          </a:ln>
          <a:effectLst>
            <a:outerShdw dist="37674" dir="2700000">
              <a:srgbClr val="000000">
                <a:alpha val="40000"/>
              </a:srgbClr>
            </a:outerShdw>
          </a:effectLst>
        </p:spPr>
        <p:style>
          <a:lnRef idx="0"/>
          <a:fillRef idx="0"/>
          <a:effectRef idx="0"/>
          <a:fontRef idx="minor"/>
        </p:style>
        <p:txBody>
          <a:bodyPr wrap="none" lIns="27360" rIns="27360" tIns="27360" bIns="27360"/>
          <a:p>
            <a:pPr>
              <a:lnSpc>
                <a:spcPct val="100000"/>
              </a:lnSpc>
            </a:pPr>
            <a:r>
              <a:rPr b="1" lang="en-US" sz="1800" spc="-1" strike="noStrike">
                <a:solidFill>
                  <a:srgbClr val="222222"/>
                </a:solidFill>
                <a:latin typeface="Arial"/>
              </a:rPr>
              <a:t>User</a:t>
            </a:r>
            <a:br/>
            <a:r>
              <a:rPr b="1" lang="en-US" sz="1800" spc="-1" strike="noStrike">
                <a:solidFill>
                  <a:srgbClr val="222222"/>
                </a:solidFill>
                <a:latin typeface="Arial"/>
              </a:rPr>
              <a:t>Inter.</a:t>
            </a:r>
            <a:endParaRPr b="0" lang="en-US" sz="1800" spc="-1" strike="noStrike">
              <a:latin typeface="Arial"/>
            </a:endParaRPr>
          </a:p>
        </p:txBody>
      </p:sp>
      <p:pic>
        <p:nvPicPr>
          <p:cNvPr id="288" name="pci Logo BC" descr=""/>
          <p:cNvPicPr/>
          <p:nvPr/>
        </p:nvPicPr>
        <p:blipFill>
          <a:blip r:embed="rId4"/>
          <a:stretch/>
        </p:blipFill>
        <p:spPr>
          <a:xfrm>
            <a:off x="7148160" y="1003320"/>
            <a:ext cx="551160" cy="533160"/>
          </a:xfrm>
          <a:prstGeom prst="rect">
            <a:avLst/>
          </a:prstGeom>
          <a:ln>
            <a:noFill/>
          </a:ln>
          <a:effectLst>
            <a:outerShdw dist="37674" dir="2700000">
              <a:srgbClr val="000000">
                <a:alpha val="40000"/>
              </a:srgbClr>
            </a:outerShdw>
          </a:effectLst>
        </p:spPr>
      </p:pic>
      <p:sp>
        <p:nvSpPr>
          <p:cNvPr id="289" name="CustomShape 37"/>
          <p:cNvSpPr/>
          <p:nvPr/>
        </p:nvSpPr>
        <p:spPr>
          <a:xfrm>
            <a:off x="7435440" y="1610640"/>
            <a:ext cx="914040" cy="639720"/>
          </a:xfrm>
          <a:prstGeom prst="rect">
            <a:avLst/>
          </a:prstGeom>
          <a:noFill/>
          <a:ln w="28440">
            <a:solidFill>
              <a:srgbClr val="3bab46"/>
            </a:solidFill>
            <a:miter/>
          </a:ln>
          <a:effectLst>
            <a:outerShdw dist="37674" dir="2700000">
              <a:srgbClr val="000000">
                <a:alpha val="40000"/>
              </a:srgbClr>
            </a:outerShdw>
          </a:effectLst>
        </p:spPr>
        <p:style>
          <a:lnRef idx="0"/>
          <a:fillRef idx="0"/>
          <a:effectRef idx="0"/>
          <a:fontRef idx="minor"/>
        </p:style>
        <p:txBody>
          <a:bodyPr wrap="none" lIns="27360" rIns="27360" tIns="27360" bIns="27360"/>
          <a:p>
            <a:pPr>
              <a:lnSpc>
                <a:spcPct val="100000"/>
              </a:lnSpc>
            </a:pPr>
            <a:r>
              <a:rPr b="1" lang="en-US" sz="1400" spc="-1" strike="noStrike">
                <a:solidFill>
                  <a:srgbClr val="222222"/>
                </a:solidFill>
                <a:latin typeface="Arial"/>
              </a:rPr>
              <a:t>Billing</a:t>
            </a:r>
            <a:br/>
            <a:r>
              <a:rPr b="1" lang="en-US" sz="1400" spc="-1" strike="noStrike">
                <a:solidFill>
                  <a:srgbClr val="222222"/>
                </a:solidFill>
                <a:latin typeface="Arial"/>
              </a:rPr>
              <a:t>Plan</a:t>
            </a:r>
            <a:endParaRPr b="0" lang="en-US" sz="1400" spc="-1" strike="noStrike">
              <a:latin typeface="Arial"/>
            </a:endParaRPr>
          </a:p>
        </p:txBody>
      </p:sp>
      <p:sp>
        <p:nvSpPr>
          <p:cNvPr id="290" name="CustomShape 38"/>
          <p:cNvSpPr/>
          <p:nvPr/>
        </p:nvSpPr>
        <p:spPr>
          <a:xfrm>
            <a:off x="7435440" y="2372760"/>
            <a:ext cx="914040" cy="639720"/>
          </a:xfrm>
          <a:prstGeom prst="rect">
            <a:avLst/>
          </a:prstGeom>
          <a:noFill/>
          <a:ln w="28440">
            <a:solidFill>
              <a:srgbClr val="3bab46"/>
            </a:solidFill>
            <a:miter/>
          </a:ln>
          <a:effectLst>
            <a:outerShdw dist="37674" dir="2700000">
              <a:srgbClr val="000000">
                <a:alpha val="40000"/>
              </a:srgbClr>
            </a:outerShdw>
          </a:effectLst>
        </p:spPr>
        <p:style>
          <a:lnRef idx="0"/>
          <a:fillRef idx="0"/>
          <a:effectRef idx="0"/>
          <a:fontRef idx="minor"/>
        </p:style>
        <p:txBody>
          <a:bodyPr wrap="none" lIns="27360" rIns="27360" tIns="27360" bIns="27360"/>
          <a:p>
            <a:pPr>
              <a:lnSpc>
                <a:spcPct val="100000"/>
              </a:lnSpc>
            </a:pPr>
            <a:r>
              <a:rPr b="1" lang="en-US" sz="1400" spc="-1" strike="noStrike">
                <a:solidFill>
                  <a:srgbClr val="222222"/>
                </a:solidFill>
                <a:latin typeface="Arial"/>
              </a:rPr>
              <a:t>Charge</a:t>
            </a:r>
            <a:br/>
            <a:r>
              <a:rPr b="1" lang="en-US" sz="1400" spc="-1" strike="noStrike">
                <a:solidFill>
                  <a:srgbClr val="222222"/>
                </a:solidFill>
                <a:latin typeface="Arial"/>
              </a:rPr>
              <a:t>Pattern</a:t>
            </a:r>
            <a:endParaRPr b="0" lang="en-US" sz="1400" spc="-1" strike="noStrike">
              <a:latin typeface="Arial"/>
            </a:endParaRPr>
          </a:p>
        </p:txBody>
      </p:sp>
      <p:sp>
        <p:nvSpPr>
          <p:cNvPr id="291" name="CustomShape 39"/>
          <p:cNvSpPr/>
          <p:nvPr/>
        </p:nvSpPr>
        <p:spPr>
          <a:xfrm>
            <a:off x="8519760" y="2372760"/>
            <a:ext cx="914040" cy="639720"/>
          </a:xfrm>
          <a:prstGeom prst="rect">
            <a:avLst/>
          </a:prstGeom>
          <a:noFill/>
          <a:ln w="28440">
            <a:solidFill>
              <a:srgbClr val="3bab46"/>
            </a:solidFill>
            <a:miter/>
          </a:ln>
          <a:effectLst>
            <a:outerShdw dist="37674" dir="2700000">
              <a:srgbClr val="000000">
                <a:alpha val="40000"/>
              </a:srgbClr>
            </a:outerShdw>
          </a:effectLst>
        </p:spPr>
        <p:style>
          <a:lnRef idx="0"/>
          <a:fillRef idx="0"/>
          <a:effectRef idx="0"/>
          <a:fontRef idx="minor"/>
        </p:style>
        <p:txBody>
          <a:bodyPr wrap="none" lIns="27360" rIns="27360" tIns="27360" bIns="27360"/>
          <a:p>
            <a:pPr>
              <a:lnSpc>
                <a:spcPct val="100000"/>
              </a:lnSpc>
            </a:pPr>
            <a:r>
              <a:rPr b="1" lang="en-US" sz="1400" spc="-1" strike="noStrike">
                <a:solidFill>
                  <a:srgbClr val="222222"/>
                </a:solidFill>
                <a:latin typeface="Arial"/>
              </a:rPr>
              <a:t>Delinq.</a:t>
            </a:r>
            <a:br/>
            <a:r>
              <a:rPr b="1" lang="en-US" sz="1400" spc="-1" strike="noStrike">
                <a:solidFill>
                  <a:srgbClr val="222222"/>
                </a:solidFill>
                <a:latin typeface="Arial"/>
              </a:rPr>
              <a:t>Workflow</a:t>
            </a:r>
            <a:endParaRPr b="0" lang="en-US" sz="1400" spc="-1" strike="noStrike">
              <a:latin typeface="Arial"/>
            </a:endParaRPr>
          </a:p>
        </p:txBody>
      </p:sp>
      <p:sp>
        <p:nvSpPr>
          <p:cNvPr id="292" name="CustomShape 40"/>
          <p:cNvSpPr/>
          <p:nvPr/>
        </p:nvSpPr>
        <p:spPr>
          <a:xfrm>
            <a:off x="8519760" y="1610640"/>
            <a:ext cx="914040" cy="639720"/>
          </a:xfrm>
          <a:prstGeom prst="rect">
            <a:avLst/>
          </a:prstGeom>
          <a:noFill/>
          <a:ln w="28440">
            <a:solidFill>
              <a:srgbClr val="3bab46"/>
            </a:solidFill>
            <a:miter/>
          </a:ln>
          <a:effectLst>
            <a:outerShdw dist="37674" dir="2700000">
              <a:srgbClr val="000000">
                <a:alpha val="40000"/>
              </a:srgbClr>
            </a:outerShdw>
          </a:effectLst>
        </p:spPr>
        <p:style>
          <a:lnRef idx="0"/>
          <a:fillRef idx="0"/>
          <a:effectRef idx="0"/>
          <a:fontRef idx="minor"/>
        </p:style>
        <p:txBody>
          <a:bodyPr wrap="none" lIns="27360" rIns="27360" tIns="27360" bIns="27360"/>
          <a:p>
            <a:pPr>
              <a:lnSpc>
                <a:spcPct val="100000"/>
              </a:lnSpc>
            </a:pPr>
            <a:r>
              <a:rPr b="1" lang="en-US" sz="1400" spc="-1" strike="noStrike">
                <a:solidFill>
                  <a:srgbClr val="222222"/>
                </a:solidFill>
                <a:latin typeface="Arial"/>
              </a:rPr>
              <a:t>Payment</a:t>
            </a:r>
            <a:br/>
            <a:r>
              <a:rPr b="1" lang="en-US" sz="1400" spc="-1" strike="noStrike">
                <a:solidFill>
                  <a:srgbClr val="222222"/>
                </a:solidFill>
                <a:latin typeface="Arial"/>
              </a:rPr>
              <a:t>Plan</a:t>
            </a:r>
            <a:endParaRPr b="0" lang="en-US" sz="1400" spc="-1" strike="noStrike">
              <a:latin typeface="Arial"/>
            </a:endParaRPr>
          </a:p>
        </p:txBody>
      </p:sp>
      <p:sp>
        <p:nvSpPr>
          <p:cNvPr id="293" name="CustomShape 41"/>
          <p:cNvSpPr/>
          <p:nvPr/>
        </p:nvSpPr>
        <p:spPr>
          <a:xfrm rot="5400000">
            <a:off x="8591040" y="503640"/>
            <a:ext cx="595800" cy="1652400"/>
          </a:xfrm>
          <a:prstGeom prst="roundRect">
            <a:avLst>
              <a:gd name="adj" fmla="val 16667"/>
            </a:avLst>
          </a:prstGeom>
          <a:noFill/>
          <a:ln w="28440">
            <a:solidFill>
              <a:srgbClr val="d33941"/>
            </a:solidFill>
            <a:round/>
          </a:ln>
          <a:effectLst>
            <a:outerShdw dist="37674" dir="2700000">
              <a:srgbClr val="000000">
                <a:alpha val="40000"/>
              </a:srgbClr>
            </a:outerShdw>
          </a:effectLst>
        </p:spPr>
        <p:style>
          <a:lnRef idx="0"/>
          <a:fillRef idx="0"/>
          <a:effectRef idx="0"/>
          <a:fontRef idx="minor"/>
        </p:style>
        <p:txBody>
          <a:bodyPr wrap="none" lIns="0" rIns="0" tIns="0" bIns="0" anchor="ctr"/>
          <a:p>
            <a:pPr algn="ctr">
              <a:lnSpc>
                <a:spcPct val="100000"/>
              </a:lnSpc>
              <a:spcBef>
                <a:spcPts val="799"/>
              </a:spcBef>
              <a:spcAft>
                <a:spcPts val="479"/>
              </a:spcAft>
            </a:pPr>
            <a:r>
              <a:rPr b="1" lang="en-US" sz="1600" spc="-1" strike="noStrike">
                <a:solidFill>
                  <a:srgbClr val="222222"/>
                </a:solidFill>
                <a:latin typeface="Open Sans Light"/>
              </a:rPr>
              <a:t>Application</a:t>
            </a:r>
            <a:br/>
            <a:r>
              <a:rPr b="1" lang="en-US" sz="1600" spc="-1" strike="noStrike">
                <a:solidFill>
                  <a:srgbClr val="222222"/>
                </a:solidFill>
                <a:latin typeface="Open Sans Light"/>
              </a:rPr>
              <a:t>Configuration</a:t>
            </a:r>
            <a:endParaRPr b="0" lang="en-US" sz="1600" spc="-1" strike="noStrike">
              <a:latin typeface="Arial"/>
            </a:endParaRPr>
          </a:p>
        </p:txBody>
      </p:sp>
      <p:sp>
        <p:nvSpPr>
          <p:cNvPr id="294" name="CustomShape 42"/>
          <p:cNvSpPr/>
          <p:nvPr/>
        </p:nvSpPr>
        <p:spPr>
          <a:xfrm rot="5400000">
            <a:off x="10531800" y="1928880"/>
            <a:ext cx="595800" cy="2228400"/>
          </a:xfrm>
          <a:prstGeom prst="roundRect">
            <a:avLst>
              <a:gd name="adj" fmla="val 16667"/>
            </a:avLst>
          </a:prstGeom>
          <a:solidFill>
            <a:srgbClr val="ffffff"/>
          </a:solidFill>
          <a:ln w="28440">
            <a:solidFill>
              <a:srgbClr val="d33941"/>
            </a:solidFill>
            <a:round/>
          </a:ln>
          <a:effectLst>
            <a:outerShdw dist="37674" dir="2700000">
              <a:srgbClr val="000000">
                <a:alpha val="40000"/>
              </a:srgbClr>
            </a:outerShdw>
          </a:effectLst>
        </p:spPr>
        <p:style>
          <a:lnRef idx="0"/>
          <a:fillRef idx="0"/>
          <a:effectRef idx="0"/>
          <a:fontRef idx="minor"/>
        </p:style>
        <p:txBody>
          <a:bodyPr wrap="none" lIns="0" rIns="0" tIns="0" bIns="0" anchor="ctr"/>
          <a:p>
            <a:pPr algn="ctr">
              <a:lnSpc>
                <a:spcPct val="100000"/>
              </a:lnSpc>
              <a:spcBef>
                <a:spcPts val="799"/>
              </a:spcBef>
              <a:spcAft>
                <a:spcPts val="479"/>
              </a:spcAft>
            </a:pPr>
            <a:r>
              <a:rPr b="1" lang="en-US" sz="1600" spc="-1" strike="noStrike">
                <a:solidFill>
                  <a:srgbClr val="222222"/>
                </a:solidFill>
                <a:latin typeface="Open Sans Light"/>
              </a:rPr>
              <a:t>Curso especifico</a:t>
            </a:r>
            <a:endParaRPr b="0" lang="en-US" sz="1600" spc="-1" strike="noStrike">
              <a:latin typeface="Arial"/>
            </a:endParaRPr>
          </a:p>
        </p:txBody>
      </p:sp>
      <p:sp>
        <p:nvSpPr>
          <p:cNvPr id="295" name="CustomShape 43"/>
          <p:cNvSpPr/>
          <p:nvPr/>
        </p:nvSpPr>
        <p:spPr>
          <a:xfrm rot="5400000">
            <a:off x="474480" y="3224880"/>
            <a:ext cx="595800" cy="1211760"/>
          </a:xfrm>
          <a:prstGeom prst="roundRect">
            <a:avLst>
              <a:gd name="adj" fmla="val 16667"/>
            </a:avLst>
          </a:prstGeom>
          <a:solidFill>
            <a:srgbClr val="ffffff"/>
          </a:solidFill>
          <a:ln w="28440">
            <a:solidFill>
              <a:srgbClr val="d33941"/>
            </a:solidFill>
            <a:round/>
          </a:ln>
          <a:effectLst>
            <a:outerShdw dist="37674" dir="2700000">
              <a:srgbClr val="000000">
                <a:alpha val="40000"/>
              </a:srgbClr>
            </a:outerShdw>
          </a:effectLst>
        </p:spPr>
        <p:style>
          <a:lnRef idx="0"/>
          <a:fillRef idx="0"/>
          <a:effectRef idx="0"/>
          <a:fontRef idx="minor"/>
        </p:style>
        <p:txBody>
          <a:bodyPr wrap="none" lIns="0" rIns="0" tIns="0" bIns="0" anchor="ctr"/>
          <a:p>
            <a:pPr algn="ctr">
              <a:lnSpc>
                <a:spcPct val="100000"/>
              </a:lnSpc>
              <a:spcBef>
                <a:spcPts val="799"/>
              </a:spcBef>
              <a:spcAft>
                <a:spcPts val="479"/>
              </a:spcAft>
            </a:pPr>
            <a:r>
              <a:rPr b="1" lang="en-US" sz="1600" spc="-1" strike="noStrike">
                <a:solidFill>
                  <a:srgbClr val="222222"/>
                </a:solidFill>
                <a:latin typeface="Open Sans Light"/>
              </a:rPr>
              <a:t>Comun a</a:t>
            </a:r>
            <a:br/>
            <a:r>
              <a:rPr b="1" lang="en-US" sz="1600" spc="-1" strike="noStrike">
                <a:solidFill>
                  <a:srgbClr val="222222"/>
                </a:solidFill>
                <a:latin typeface="Open Sans Light"/>
              </a:rPr>
              <a:t>todas</a:t>
            </a:r>
            <a:endParaRPr b="0" lang="en-US" sz="1600" spc="-1" strike="noStrike">
              <a:latin typeface="Arial"/>
            </a:endParaRPr>
          </a:p>
        </p:txBody>
      </p:sp>
      <p:sp>
        <p:nvSpPr>
          <p:cNvPr id="296" name="CustomShape 44"/>
          <p:cNvSpPr/>
          <p:nvPr/>
        </p:nvSpPr>
        <p:spPr>
          <a:xfrm rot="5400000">
            <a:off x="469800" y="1723320"/>
            <a:ext cx="595800" cy="1202040"/>
          </a:xfrm>
          <a:prstGeom prst="roundRect">
            <a:avLst>
              <a:gd name="adj" fmla="val 16667"/>
            </a:avLst>
          </a:prstGeom>
          <a:solidFill>
            <a:srgbClr val="ffffff"/>
          </a:solidFill>
          <a:ln w="28440">
            <a:solidFill>
              <a:srgbClr val="d33941"/>
            </a:solidFill>
            <a:round/>
          </a:ln>
          <a:effectLst>
            <a:outerShdw dist="37674" dir="2700000">
              <a:srgbClr val="000000">
                <a:alpha val="40000"/>
              </a:srgbClr>
            </a:outerShdw>
          </a:effectLst>
        </p:spPr>
        <p:style>
          <a:lnRef idx="0"/>
          <a:fillRef idx="0"/>
          <a:effectRef idx="0"/>
          <a:fontRef idx="minor"/>
        </p:style>
        <p:txBody>
          <a:bodyPr wrap="none" lIns="0" rIns="0" tIns="0" bIns="0" anchor="ctr"/>
          <a:p>
            <a:pPr algn="ctr">
              <a:lnSpc>
                <a:spcPct val="100000"/>
              </a:lnSpc>
              <a:spcBef>
                <a:spcPts val="799"/>
              </a:spcBef>
              <a:spcAft>
                <a:spcPts val="479"/>
              </a:spcAft>
            </a:pPr>
            <a:r>
              <a:rPr b="1" lang="en-US" sz="1600" spc="-1" strike="noStrike">
                <a:solidFill>
                  <a:srgbClr val="222222"/>
                </a:solidFill>
                <a:latin typeface="Open Sans Light"/>
              </a:rPr>
              <a:t>Especifico a</a:t>
            </a:r>
            <a:br/>
            <a:r>
              <a:rPr b="1" lang="en-US" sz="1600" spc="-1" strike="noStrike">
                <a:solidFill>
                  <a:srgbClr val="222222"/>
                </a:solidFill>
                <a:latin typeface="Open Sans Light"/>
              </a:rPr>
              <a:t>cada una</a:t>
            </a:r>
            <a:endParaRPr b="0" lang="en-US" sz="1600" spc="-1" strike="noStrike">
              <a:latin typeface="Arial"/>
            </a:endParaRPr>
          </a:p>
        </p:txBody>
      </p:sp>
    </p:spTree>
  </p:cSld>
  <p:transition spd="med">
    <p:fade/>
  </p:transition>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TextShape 1"/>
          <p:cNvSpPr txBox="1"/>
          <p:nvPr/>
        </p:nvSpPr>
        <p:spPr>
          <a:xfrm>
            <a:off x="1427760" y="642600"/>
            <a:ext cx="919188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Lecciones</a:t>
            </a:r>
            <a:endParaRPr b="0" lang="en-US" sz="4800" spc="-1" strike="noStrike">
              <a:solidFill>
                <a:srgbClr val="222222"/>
              </a:solidFill>
              <a:latin typeface="Open Sans Light"/>
            </a:endParaRPr>
          </a:p>
        </p:txBody>
      </p:sp>
      <p:sp>
        <p:nvSpPr>
          <p:cNvPr id="298" name="CustomShape 2"/>
          <p:cNvSpPr/>
          <p:nvPr/>
        </p:nvSpPr>
        <p:spPr>
          <a:xfrm>
            <a:off x="994680" y="1495440"/>
            <a:ext cx="8320680" cy="5486040"/>
          </a:xfrm>
          <a:prstGeom prst="rect">
            <a:avLst/>
          </a:prstGeom>
          <a:noFill/>
          <a:ln>
            <a:noFill/>
          </a:ln>
        </p:spPr>
        <p:style>
          <a:lnRef idx="0"/>
          <a:fillRef idx="0"/>
          <a:effectRef idx="0"/>
          <a:fontRef idx="minor"/>
        </p:style>
        <p:txBody>
          <a:bodyPr lIns="90000" rIns="90000" tIns="45000" bIns="45000"/>
          <a:p>
            <a:pPr marL="228600" indent="-228240">
              <a:lnSpc>
                <a:spcPct val="150000"/>
              </a:lnSpc>
              <a:spcBef>
                <a:spcPts val="1001"/>
              </a:spcBef>
              <a:buClr>
                <a:srgbClr val="222222"/>
              </a:buClr>
              <a:buFont typeface="Arial"/>
              <a:buChar char="•"/>
            </a:pPr>
            <a:r>
              <a:rPr b="0" lang="en-US" sz="2800" spc="-1" strike="noStrike">
                <a:solidFill>
                  <a:srgbClr val="222222"/>
                </a:solidFill>
                <a:latin typeface="Bebas Neue"/>
              </a:rPr>
              <a:t>Arquitectura de productos de Guidewire</a:t>
            </a:r>
            <a:endParaRPr b="0" lang="en-US" sz="2800" spc="-1" strike="noStrike">
              <a:latin typeface="Arial"/>
            </a:endParaRPr>
          </a:p>
          <a:p>
            <a:pPr marL="228600" indent="-228240">
              <a:lnSpc>
                <a:spcPct val="150000"/>
              </a:lnSpc>
              <a:spcBef>
                <a:spcPts val="1001"/>
              </a:spcBef>
              <a:buClr>
                <a:srgbClr val="222222"/>
              </a:buClr>
              <a:buFont typeface="Arial"/>
              <a:buChar char="•"/>
            </a:pPr>
            <a:r>
              <a:rPr b="0" lang="en-US" sz="2800" spc="-1" strike="noStrike">
                <a:solidFill>
                  <a:srgbClr val="222222"/>
                </a:solidFill>
                <a:latin typeface="Bebas Neue"/>
              </a:rPr>
              <a:t>Tecnología de configuración de Guidewire </a:t>
            </a:r>
            <a:endParaRPr b="0" lang="en-US" sz="2800" spc="-1" strike="noStrike">
              <a:latin typeface="Arial"/>
            </a:endParaRPr>
          </a:p>
          <a:p>
            <a:pPr marL="228600" indent="-228240">
              <a:lnSpc>
                <a:spcPct val="150000"/>
              </a:lnSpc>
              <a:spcBef>
                <a:spcPts val="1001"/>
              </a:spcBef>
              <a:buClr>
                <a:srgbClr val="222222"/>
              </a:buClr>
              <a:buFont typeface="Arial"/>
              <a:buChar char="•"/>
            </a:pPr>
            <a:r>
              <a:rPr b="0" lang="en-US" sz="2800" spc="-1" strike="noStrike">
                <a:solidFill>
                  <a:srgbClr val="222222"/>
                </a:solidFill>
                <a:latin typeface="Bebas Neue"/>
              </a:rPr>
              <a:t>La plataforma de Guidewire</a:t>
            </a:r>
            <a:endParaRPr b="0" lang="en-US" sz="2800" spc="-1" strike="noStrike">
              <a:latin typeface="Arial"/>
            </a:endParaRPr>
          </a:p>
          <a:p>
            <a:pPr marL="228600" indent="-228240">
              <a:lnSpc>
                <a:spcPct val="150000"/>
              </a:lnSpc>
              <a:spcBef>
                <a:spcPts val="1001"/>
              </a:spcBef>
              <a:buClr>
                <a:srgbClr val="377947"/>
              </a:buClr>
              <a:buFont typeface="Arial"/>
              <a:buChar char="•"/>
            </a:pPr>
            <a:r>
              <a:rPr b="0" lang="en-US" sz="2800" spc="-1" strike="noStrike">
                <a:solidFill>
                  <a:srgbClr val="377947"/>
                </a:solidFill>
                <a:latin typeface="Bebas Neue"/>
              </a:rPr>
              <a:t>Training App</a:t>
            </a:r>
            <a:endParaRPr b="0" lang="en-US" sz="2800" spc="-1" strike="noStrike">
              <a:latin typeface="Arial"/>
            </a:endParaRPr>
          </a:p>
          <a:p>
            <a:pPr marL="228600" indent="-228240">
              <a:lnSpc>
                <a:spcPct val="150000"/>
              </a:lnSpc>
              <a:spcBef>
                <a:spcPts val="1001"/>
              </a:spcBef>
              <a:buClr>
                <a:srgbClr val="191919"/>
              </a:buClr>
              <a:buFont typeface="Arial"/>
              <a:buChar char="•"/>
            </a:pPr>
            <a:r>
              <a:rPr b="0" lang="en-US" sz="2800" spc="-1" strike="noStrike">
                <a:solidFill>
                  <a:srgbClr val="191919"/>
                </a:solidFill>
                <a:latin typeface="Bebas Neue"/>
              </a:rPr>
              <a:t>Studio de Guidewire</a:t>
            </a:r>
            <a:endParaRPr b="0" lang="en-US" sz="2800" spc="-1" strike="noStrike">
              <a:latin typeface="Arial"/>
            </a:endParaRPr>
          </a:p>
        </p:txBody>
      </p:sp>
      <p:sp>
        <p:nvSpPr>
          <p:cNvPr id="299" name="CustomShape 3"/>
          <p:cNvSpPr/>
          <p:nvPr/>
        </p:nvSpPr>
        <p:spPr>
          <a:xfrm flipV="1">
            <a:off x="1172160" y="4403880"/>
            <a:ext cx="4851360" cy="10440"/>
          </a:xfrm>
          <a:custGeom>
            <a:avLst/>
            <a:gdLst/>
            <a:ahLst/>
            <a:rect l="l" t="t" r="r" b="b"/>
            <a:pathLst>
              <a:path w="21600" h="21600">
                <a:moveTo>
                  <a:pt x="0" y="0"/>
                </a:moveTo>
                <a:lnTo>
                  <a:pt x="21600" y="21600"/>
                </a:lnTo>
              </a:path>
            </a:pathLst>
          </a:custGeom>
          <a:noFill/>
          <a:ln w="6480">
            <a:solidFill>
              <a:srgbClr val="377947"/>
            </a:solidFill>
            <a:miter/>
            <a:tailEnd len="med" type="triangle" w="med"/>
          </a:ln>
        </p:spPr>
        <p:style>
          <a:lnRef idx="0"/>
          <a:fillRef idx="0"/>
          <a:effectRef idx="0"/>
          <a:fontRef idx="minor"/>
        </p:style>
      </p:sp>
    </p:spTree>
  </p:cSld>
  <p:transition spd="med">
    <p:fade/>
  </p:transition>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TextShape 1"/>
          <p:cNvSpPr txBox="1"/>
          <p:nvPr/>
        </p:nvSpPr>
        <p:spPr>
          <a:xfrm>
            <a:off x="561240" y="231840"/>
            <a:ext cx="1138824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Caracteristicas de la aplicacion de entrenamiento</a:t>
            </a:r>
            <a:endParaRPr b="0" lang="en-US" sz="4800" spc="-1" strike="noStrike">
              <a:solidFill>
                <a:srgbClr val="222222"/>
              </a:solidFill>
              <a:latin typeface="Open Sans Light"/>
            </a:endParaRPr>
          </a:p>
        </p:txBody>
      </p:sp>
      <p:sp>
        <p:nvSpPr>
          <p:cNvPr id="301" name="CustomShape 2"/>
          <p:cNvSpPr/>
          <p:nvPr/>
        </p:nvSpPr>
        <p:spPr>
          <a:xfrm>
            <a:off x="1115280" y="1184400"/>
            <a:ext cx="10148040" cy="4592520"/>
          </a:xfrm>
          <a:prstGeom prst="rect">
            <a:avLst/>
          </a:prstGeom>
          <a:noFill/>
          <a:ln>
            <a:noFill/>
          </a:ln>
        </p:spPr>
        <p:style>
          <a:lnRef idx="0"/>
          <a:fillRef idx="0"/>
          <a:effectRef idx="0"/>
          <a:fontRef idx="minor"/>
        </p:style>
        <p:txBody>
          <a:bodyPr lIns="90000" rIns="90000" tIns="45000" bIns="45000"/>
          <a:p>
            <a:pPr marL="228600" indent="-228240">
              <a:lnSpc>
                <a:spcPct val="100000"/>
              </a:lnSpc>
              <a:spcBef>
                <a:spcPts val="1001"/>
              </a:spcBef>
              <a:buClr>
                <a:srgbClr val="222222"/>
              </a:buClr>
              <a:buFont typeface="Arial"/>
              <a:buChar char="•"/>
            </a:pPr>
            <a:r>
              <a:rPr b="0" lang="en-US" sz="2800" spc="-1" strike="noStrike">
                <a:solidFill>
                  <a:srgbClr val="222222"/>
                </a:solidFill>
                <a:latin typeface="Open Sans Light"/>
              </a:rPr>
              <a:t>Uso exclusivo para aprendizaje</a:t>
            </a:r>
            <a:endParaRPr b="0" lang="en-US" sz="2800" spc="-1" strike="noStrike">
              <a:latin typeface="Arial"/>
            </a:endParaRPr>
          </a:p>
          <a:p>
            <a:pPr marL="228600" indent="-228240">
              <a:lnSpc>
                <a:spcPct val="100000"/>
              </a:lnSpc>
              <a:spcBef>
                <a:spcPts val="1001"/>
              </a:spcBef>
              <a:buClr>
                <a:srgbClr val="222222"/>
              </a:buClr>
              <a:buFont typeface="Arial"/>
              <a:buChar char="•"/>
            </a:pPr>
            <a:r>
              <a:rPr b="0" lang="en-US" sz="2800" spc="-1" strike="noStrike">
                <a:solidFill>
                  <a:srgbClr val="222222"/>
                </a:solidFill>
                <a:latin typeface="Open Sans Light"/>
              </a:rPr>
              <a:t>Ejemplos de configuraciones basicas en modelo de datos, interfaz, logica de aplicaciones y mecanismos de integracion</a:t>
            </a:r>
            <a:endParaRPr b="0" lang="en-US" sz="2800" spc="-1" strike="noStrike">
              <a:latin typeface="Arial"/>
            </a:endParaRPr>
          </a:p>
          <a:p>
            <a:pPr marL="228600" indent="-228240">
              <a:lnSpc>
                <a:spcPct val="100000"/>
              </a:lnSpc>
              <a:spcBef>
                <a:spcPts val="1001"/>
              </a:spcBef>
              <a:buClr>
                <a:srgbClr val="222222"/>
              </a:buClr>
              <a:buFont typeface="Arial"/>
              <a:buChar char="•"/>
            </a:pPr>
            <a:r>
              <a:rPr b="0" lang="en-US" sz="2800" spc="-1" strike="noStrike">
                <a:solidFill>
                  <a:srgbClr val="222222"/>
                </a:solidFill>
                <a:latin typeface="Open Sans Light"/>
              </a:rPr>
              <a:t>Pocas entidades y pantallas</a:t>
            </a:r>
            <a:endParaRPr b="0" lang="en-US" sz="2800" spc="-1" strike="noStrike">
              <a:latin typeface="Arial"/>
            </a:endParaRPr>
          </a:p>
          <a:p>
            <a:pPr marL="228600" indent="-228240">
              <a:lnSpc>
                <a:spcPct val="100000"/>
              </a:lnSpc>
              <a:spcBef>
                <a:spcPts val="1001"/>
              </a:spcBef>
              <a:buClr>
                <a:srgbClr val="222222"/>
              </a:buClr>
              <a:buFont typeface="Arial"/>
              <a:buChar char="•"/>
            </a:pPr>
            <a:r>
              <a:rPr b="0" lang="en-US" sz="2800" spc="-1" strike="noStrike">
                <a:solidFill>
                  <a:srgbClr val="222222"/>
                </a:solidFill>
                <a:latin typeface="Open Sans Light"/>
              </a:rPr>
              <a:t>Sin funcionalidades complejas</a:t>
            </a:r>
            <a:endParaRPr b="0" lang="en-US" sz="2800" spc="-1" strike="noStrike">
              <a:latin typeface="Arial"/>
            </a:endParaRPr>
          </a:p>
          <a:p>
            <a:pPr marL="228600" indent="-228240">
              <a:lnSpc>
                <a:spcPct val="100000"/>
              </a:lnSpc>
              <a:spcBef>
                <a:spcPts val="1001"/>
              </a:spcBef>
              <a:buClr>
                <a:srgbClr val="222222"/>
              </a:buClr>
              <a:buFont typeface="Arial"/>
              <a:buChar char="•"/>
            </a:pPr>
            <a:r>
              <a:rPr b="0" lang="en-US" sz="2800" spc="-1" strike="noStrike">
                <a:solidFill>
                  <a:srgbClr val="222222"/>
                </a:solidFill>
                <a:latin typeface="Open Sans Light"/>
              </a:rPr>
              <a:t>Es un mock de una solucion para el negocio</a:t>
            </a:r>
            <a:endParaRPr b="0" lang="en-US" sz="2800" spc="-1" strike="noStrike">
              <a:latin typeface="Arial"/>
            </a:endParaRPr>
          </a:p>
          <a:p>
            <a:pPr marL="228600" indent="-228240">
              <a:lnSpc>
                <a:spcPct val="100000"/>
              </a:lnSpc>
              <a:spcBef>
                <a:spcPts val="1001"/>
              </a:spcBef>
              <a:buClr>
                <a:srgbClr val="222222"/>
              </a:buClr>
              <a:buFont typeface="Arial"/>
              <a:buChar char="•"/>
            </a:pPr>
            <a:r>
              <a:rPr b="0" lang="en-US" sz="2800" spc="-1" strike="noStrike">
                <a:solidFill>
                  <a:srgbClr val="222222"/>
                </a:solidFill>
                <a:latin typeface="Open Sans Light"/>
              </a:rPr>
              <a:t>Funcionalidades similares a las de la aplicacion de contact manager</a:t>
            </a:r>
            <a:endParaRPr b="0" lang="en-US" sz="2800" spc="-1" strike="noStrike">
              <a:latin typeface="Arial"/>
            </a:endParaRPr>
          </a:p>
          <a:p>
            <a:pPr marL="228600" indent="-228240">
              <a:lnSpc>
                <a:spcPct val="100000"/>
              </a:lnSpc>
              <a:spcBef>
                <a:spcPts val="1001"/>
              </a:spcBef>
              <a:buClr>
                <a:srgbClr val="222222"/>
              </a:buClr>
              <a:buFont typeface="Arial"/>
              <a:buChar char="•"/>
            </a:pPr>
            <a:r>
              <a:rPr b="0" lang="en-US" sz="2800" spc="-1" strike="noStrike">
                <a:solidFill>
                  <a:srgbClr val="222222"/>
                </a:solidFill>
                <a:latin typeface="Open Sans Light"/>
              </a:rPr>
              <a:t>Almacene y administer contactos e informacion relacionada</a:t>
            </a:r>
            <a:endParaRPr b="0" lang="en-US" sz="2800" spc="-1" strike="noStrike">
              <a:latin typeface="Arial"/>
            </a:endParaRPr>
          </a:p>
        </p:txBody>
      </p:sp>
    </p:spTree>
  </p:cSld>
  <p:transition spd="med">
    <p:fade/>
  </p:transition>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TextShape 1"/>
          <p:cNvSpPr txBox="1"/>
          <p:nvPr/>
        </p:nvSpPr>
        <p:spPr>
          <a:xfrm>
            <a:off x="478080" y="231840"/>
            <a:ext cx="1147104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Modelo de datos de la aplicacion de entrenamiento</a:t>
            </a:r>
            <a:endParaRPr b="0" lang="en-US" sz="4800" spc="-1" strike="noStrike">
              <a:solidFill>
                <a:srgbClr val="222222"/>
              </a:solidFill>
              <a:latin typeface="Open Sans Light"/>
            </a:endParaRPr>
          </a:p>
        </p:txBody>
      </p:sp>
      <p:sp>
        <p:nvSpPr>
          <p:cNvPr id="303" name="Line 2"/>
          <p:cNvSpPr/>
          <p:nvPr/>
        </p:nvSpPr>
        <p:spPr>
          <a:xfrm>
            <a:off x="2694240" y="2671560"/>
            <a:ext cx="360" cy="1785960"/>
          </a:xfrm>
          <a:prstGeom prst="line">
            <a:avLst/>
          </a:prstGeom>
          <a:ln w="12600">
            <a:solidFill>
              <a:srgbClr val="222222"/>
            </a:solidFill>
            <a:round/>
            <a:tailEnd len="med" type="triangle" w="med"/>
          </a:ln>
        </p:spPr>
        <p:style>
          <a:lnRef idx="0"/>
          <a:fillRef idx="0"/>
          <a:effectRef idx="0"/>
          <a:fontRef idx="minor"/>
        </p:style>
      </p:sp>
      <p:sp>
        <p:nvSpPr>
          <p:cNvPr id="304" name="CustomShape 3"/>
          <p:cNvSpPr/>
          <p:nvPr/>
        </p:nvSpPr>
        <p:spPr>
          <a:xfrm>
            <a:off x="4551480" y="2003400"/>
            <a:ext cx="3285720" cy="752040"/>
          </a:xfrm>
          <a:custGeom>
            <a:avLst/>
            <a:gdLst/>
            <a:ahLst/>
            <a:rect l="l" t="t" r="r" b="b"/>
            <a:pathLst>
              <a:path w="2070" h="474">
                <a:moveTo>
                  <a:pt x="0" y="0"/>
                </a:moveTo>
                <a:lnTo>
                  <a:pt x="462" y="0"/>
                </a:lnTo>
                <a:lnTo>
                  <a:pt x="462" y="474"/>
                </a:lnTo>
                <a:lnTo>
                  <a:pt x="2070" y="471"/>
                </a:lnTo>
              </a:path>
            </a:pathLst>
          </a:custGeom>
          <a:noFill/>
          <a:ln w="12600">
            <a:solidFill>
              <a:srgbClr val="222222"/>
            </a:solidFill>
            <a:round/>
          </a:ln>
        </p:spPr>
        <p:style>
          <a:lnRef idx="0"/>
          <a:fillRef idx="0"/>
          <a:effectRef idx="0"/>
          <a:fontRef idx="minor"/>
        </p:style>
      </p:sp>
      <p:sp>
        <p:nvSpPr>
          <p:cNvPr id="305" name="CustomShape 4"/>
          <p:cNvSpPr/>
          <p:nvPr/>
        </p:nvSpPr>
        <p:spPr>
          <a:xfrm>
            <a:off x="4546800" y="2075040"/>
            <a:ext cx="3290400" cy="1476000"/>
          </a:xfrm>
          <a:custGeom>
            <a:avLst/>
            <a:gdLst/>
            <a:ahLst/>
            <a:rect l="l" t="t" r="r" b="b"/>
            <a:pathLst>
              <a:path w="2073" h="930">
                <a:moveTo>
                  <a:pt x="0" y="0"/>
                </a:moveTo>
                <a:lnTo>
                  <a:pt x="429" y="0"/>
                </a:lnTo>
                <a:lnTo>
                  <a:pt x="429" y="930"/>
                </a:lnTo>
                <a:lnTo>
                  <a:pt x="2073" y="930"/>
                </a:lnTo>
              </a:path>
            </a:pathLst>
          </a:custGeom>
          <a:noFill/>
          <a:ln w="12600">
            <a:solidFill>
              <a:srgbClr val="222222"/>
            </a:solidFill>
            <a:round/>
          </a:ln>
        </p:spPr>
        <p:style>
          <a:lnRef idx="0"/>
          <a:fillRef idx="0"/>
          <a:effectRef idx="0"/>
          <a:fontRef idx="minor"/>
        </p:style>
      </p:sp>
      <p:sp>
        <p:nvSpPr>
          <p:cNvPr id="306" name="CustomShape 5"/>
          <p:cNvSpPr/>
          <p:nvPr/>
        </p:nvSpPr>
        <p:spPr>
          <a:xfrm>
            <a:off x="4551480" y="2146320"/>
            <a:ext cx="3285720" cy="2185560"/>
          </a:xfrm>
          <a:custGeom>
            <a:avLst/>
            <a:gdLst/>
            <a:ahLst/>
            <a:rect l="l" t="t" r="r" b="b"/>
            <a:pathLst>
              <a:path w="2070" h="1377">
                <a:moveTo>
                  <a:pt x="0" y="0"/>
                </a:moveTo>
                <a:lnTo>
                  <a:pt x="372" y="0"/>
                </a:lnTo>
                <a:lnTo>
                  <a:pt x="372" y="1377"/>
                </a:lnTo>
                <a:lnTo>
                  <a:pt x="2070" y="1377"/>
                </a:lnTo>
              </a:path>
            </a:pathLst>
          </a:custGeom>
          <a:noFill/>
          <a:ln w="12600">
            <a:solidFill>
              <a:srgbClr val="222222"/>
            </a:solidFill>
            <a:round/>
          </a:ln>
        </p:spPr>
        <p:style>
          <a:lnRef idx="0"/>
          <a:fillRef idx="0"/>
          <a:effectRef idx="0"/>
          <a:fontRef idx="minor"/>
        </p:style>
      </p:sp>
      <p:sp>
        <p:nvSpPr>
          <p:cNvPr id="307" name="CustomShape 6"/>
          <p:cNvSpPr/>
          <p:nvPr/>
        </p:nvSpPr>
        <p:spPr>
          <a:xfrm>
            <a:off x="4551480" y="2217960"/>
            <a:ext cx="3285720" cy="2904840"/>
          </a:xfrm>
          <a:custGeom>
            <a:avLst/>
            <a:gdLst/>
            <a:ahLst/>
            <a:rect l="l" t="t" r="r" b="b"/>
            <a:pathLst>
              <a:path w="2070" h="1830">
                <a:moveTo>
                  <a:pt x="0" y="0"/>
                </a:moveTo>
                <a:lnTo>
                  <a:pt x="321" y="0"/>
                </a:lnTo>
                <a:lnTo>
                  <a:pt x="324" y="1830"/>
                </a:lnTo>
                <a:lnTo>
                  <a:pt x="2070" y="1830"/>
                </a:lnTo>
              </a:path>
            </a:pathLst>
          </a:custGeom>
          <a:noFill/>
          <a:ln w="12600">
            <a:solidFill>
              <a:srgbClr val="222222"/>
            </a:solidFill>
            <a:round/>
          </a:ln>
        </p:spPr>
        <p:style>
          <a:lnRef idx="0"/>
          <a:fillRef idx="0"/>
          <a:effectRef idx="0"/>
          <a:fontRef idx="minor"/>
        </p:style>
      </p:sp>
      <p:sp>
        <p:nvSpPr>
          <p:cNvPr id="308" name="CustomShape 7"/>
          <p:cNvSpPr/>
          <p:nvPr/>
        </p:nvSpPr>
        <p:spPr>
          <a:xfrm>
            <a:off x="4550040" y="2295720"/>
            <a:ext cx="3282480" cy="3580920"/>
          </a:xfrm>
          <a:custGeom>
            <a:avLst/>
            <a:gdLst/>
            <a:ahLst/>
            <a:rect l="l" t="t" r="r" b="b"/>
            <a:pathLst>
              <a:path w="2068" h="2256">
                <a:moveTo>
                  <a:pt x="0" y="0"/>
                </a:moveTo>
                <a:lnTo>
                  <a:pt x="264" y="0"/>
                </a:lnTo>
                <a:lnTo>
                  <a:pt x="264" y="2256"/>
                </a:lnTo>
                <a:lnTo>
                  <a:pt x="2068" y="2256"/>
                </a:lnTo>
              </a:path>
            </a:pathLst>
          </a:custGeom>
          <a:noFill/>
          <a:ln w="12600">
            <a:solidFill>
              <a:srgbClr val="222222"/>
            </a:solidFill>
            <a:round/>
          </a:ln>
        </p:spPr>
        <p:style>
          <a:lnRef idx="0"/>
          <a:fillRef idx="0"/>
          <a:effectRef idx="0"/>
          <a:fontRef idx="minor"/>
        </p:style>
      </p:sp>
      <p:sp>
        <p:nvSpPr>
          <p:cNvPr id="309" name="CustomShape 8"/>
          <p:cNvSpPr/>
          <p:nvPr/>
        </p:nvSpPr>
        <p:spPr>
          <a:xfrm flipH="1">
            <a:off x="2175120" y="1322640"/>
            <a:ext cx="2376000" cy="1328400"/>
          </a:xfrm>
          <a:prstGeom prst="rect">
            <a:avLst/>
          </a:prstGeom>
          <a:solidFill>
            <a:srgbClr val="ffcc99"/>
          </a:solidFill>
          <a:ln w="12600">
            <a:solidFill>
              <a:srgbClr val="222222"/>
            </a:solidFill>
            <a:miter/>
          </a:ln>
        </p:spPr>
        <p:style>
          <a:lnRef idx="0"/>
          <a:fillRef idx="0"/>
          <a:effectRef idx="0"/>
          <a:fontRef idx="minor"/>
        </p:style>
      </p:sp>
      <p:sp>
        <p:nvSpPr>
          <p:cNvPr id="310" name="CustomShape 9"/>
          <p:cNvSpPr/>
          <p:nvPr/>
        </p:nvSpPr>
        <p:spPr>
          <a:xfrm flipH="1">
            <a:off x="2246760" y="1413000"/>
            <a:ext cx="2238120" cy="487800"/>
          </a:xfrm>
          <a:prstGeom prst="rect">
            <a:avLst/>
          </a:prstGeom>
          <a:solidFill>
            <a:srgbClr val="ffcc99"/>
          </a:solidFill>
          <a:ln w="12600">
            <a:noFill/>
          </a:ln>
        </p:spPr>
        <p:style>
          <a:lnRef idx="0"/>
          <a:fillRef idx="0"/>
          <a:effectRef idx="0"/>
          <a:fontRef idx="minor"/>
        </p:style>
        <p:txBody>
          <a:bodyPr lIns="0" rIns="0" tIns="0" bIns="0"/>
          <a:p>
            <a:pPr>
              <a:lnSpc>
                <a:spcPct val="100000"/>
              </a:lnSpc>
            </a:pPr>
            <a:r>
              <a:rPr b="1" lang="en-US" sz="3200" spc="-1" strike="noStrike">
                <a:solidFill>
                  <a:srgbClr val="222222"/>
                </a:solidFill>
                <a:latin typeface="Arial"/>
              </a:rPr>
              <a:t>ABContact</a:t>
            </a:r>
            <a:endParaRPr b="0" lang="en-US" sz="3200" spc="-1" strike="noStrike">
              <a:latin typeface="Arial"/>
            </a:endParaRPr>
          </a:p>
        </p:txBody>
      </p:sp>
      <p:sp>
        <p:nvSpPr>
          <p:cNvPr id="311" name="CustomShape 10"/>
          <p:cNvSpPr/>
          <p:nvPr/>
        </p:nvSpPr>
        <p:spPr>
          <a:xfrm>
            <a:off x="7831080" y="1603440"/>
            <a:ext cx="1433880" cy="680760"/>
          </a:xfrm>
          <a:prstGeom prst="rect">
            <a:avLst/>
          </a:prstGeom>
          <a:solidFill>
            <a:srgbClr val="ffcc99"/>
          </a:solidFill>
          <a:ln w="12600">
            <a:solidFill>
              <a:srgbClr val="222222"/>
            </a:solidFill>
            <a:miter/>
          </a:ln>
        </p:spPr>
        <p:style>
          <a:lnRef idx="0"/>
          <a:fillRef idx="0"/>
          <a:effectRef idx="0"/>
          <a:fontRef idx="minor"/>
        </p:style>
      </p:sp>
      <p:sp>
        <p:nvSpPr>
          <p:cNvPr id="312" name="CustomShape 11"/>
          <p:cNvSpPr/>
          <p:nvPr/>
        </p:nvSpPr>
        <p:spPr>
          <a:xfrm>
            <a:off x="7873920" y="1768680"/>
            <a:ext cx="1350360" cy="304920"/>
          </a:xfrm>
          <a:prstGeom prst="rect">
            <a:avLst/>
          </a:prstGeom>
          <a:solidFill>
            <a:srgbClr val="ffcc99"/>
          </a:solidFill>
          <a:ln w="12600">
            <a:noFill/>
          </a:ln>
        </p:spPr>
        <p:style>
          <a:lnRef idx="0"/>
          <a:fillRef idx="0"/>
          <a:effectRef idx="0"/>
          <a:fontRef idx="minor"/>
        </p:style>
        <p:txBody>
          <a:bodyPr lIns="0" rIns="0" tIns="0" bIns="0"/>
          <a:p>
            <a:pPr>
              <a:lnSpc>
                <a:spcPct val="100000"/>
              </a:lnSpc>
            </a:pPr>
            <a:r>
              <a:rPr b="1" lang="en-US" sz="2000" spc="-1" strike="noStrike">
                <a:solidFill>
                  <a:srgbClr val="222222"/>
                </a:solidFill>
                <a:latin typeface="Arial"/>
              </a:rPr>
              <a:t>Address</a:t>
            </a:r>
            <a:endParaRPr b="0" lang="en-US" sz="2000" spc="-1" strike="noStrike">
              <a:latin typeface="Arial"/>
            </a:endParaRPr>
          </a:p>
        </p:txBody>
      </p:sp>
      <p:sp>
        <p:nvSpPr>
          <p:cNvPr id="313" name="Line 12"/>
          <p:cNvSpPr/>
          <p:nvPr/>
        </p:nvSpPr>
        <p:spPr>
          <a:xfrm flipH="1">
            <a:off x="4557960" y="1930320"/>
            <a:ext cx="3282840" cy="360"/>
          </a:xfrm>
          <a:prstGeom prst="line">
            <a:avLst/>
          </a:prstGeom>
          <a:ln w="12600">
            <a:solidFill>
              <a:srgbClr val="222222"/>
            </a:solidFill>
            <a:round/>
          </a:ln>
        </p:spPr>
        <p:style>
          <a:lnRef idx="0"/>
          <a:fillRef idx="0"/>
          <a:effectRef idx="0"/>
          <a:fontRef idx="minor"/>
        </p:style>
      </p:sp>
      <p:sp>
        <p:nvSpPr>
          <p:cNvPr id="314" name="Line 13"/>
          <p:cNvSpPr/>
          <p:nvPr/>
        </p:nvSpPr>
        <p:spPr>
          <a:xfrm flipV="1">
            <a:off x="7400880" y="1681200"/>
            <a:ext cx="419400" cy="246240"/>
          </a:xfrm>
          <a:prstGeom prst="line">
            <a:avLst/>
          </a:prstGeom>
          <a:ln w="12600">
            <a:solidFill>
              <a:srgbClr val="222222"/>
            </a:solidFill>
            <a:round/>
          </a:ln>
        </p:spPr>
        <p:style>
          <a:lnRef idx="0"/>
          <a:fillRef idx="0"/>
          <a:effectRef idx="0"/>
          <a:fontRef idx="minor"/>
        </p:style>
      </p:sp>
      <p:sp>
        <p:nvSpPr>
          <p:cNvPr id="315" name="Line 14"/>
          <p:cNvSpPr/>
          <p:nvPr/>
        </p:nvSpPr>
        <p:spPr>
          <a:xfrm>
            <a:off x="7400880" y="1933200"/>
            <a:ext cx="419400" cy="246240"/>
          </a:xfrm>
          <a:prstGeom prst="line">
            <a:avLst/>
          </a:prstGeom>
          <a:ln w="12600">
            <a:solidFill>
              <a:srgbClr val="222222"/>
            </a:solidFill>
            <a:round/>
          </a:ln>
        </p:spPr>
        <p:style>
          <a:lnRef idx="0"/>
          <a:fillRef idx="0"/>
          <a:effectRef idx="0"/>
          <a:fontRef idx="minor"/>
        </p:style>
      </p:sp>
      <p:sp>
        <p:nvSpPr>
          <p:cNvPr id="316" name="CustomShape 15"/>
          <p:cNvSpPr/>
          <p:nvPr/>
        </p:nvSpPr>
        <p:spPr>
          <a:xfrm flipH="1">
            <a:off x="7830000" y="5524560"/>
            <a:ext cx="1433160" cy="680760"/>
          </a:xfrm>
          <a:prstGeom prst="rect">
            <a:avLst/>
          </a:prstGeom>
          <a:solidFill>
            <a:srgbClr val="ffcc99"/>
          </a:solidFill>
          <a:ln w="12600">
            <a:solidFill>
              <a:srgbClr val="222222"/>
            </a:solidFill>
            <a:miter/>
          </a:ln>
        </p:spPr>
        <p:style>
          <a:lnRef idx="0"/>
          <a:fillRef idx="0"/>
          <a:effectRef idx="0"/>
          <a:fontRef idx="minor"/>
        </p:style>
      </p:sp>
      <p:sp>
        <p:nvSpPr>
          <p:cNvPr id="317" name="CustomShape 16"/>
          <p:cNvSpPr/>
          <p:nvPr/>
        </p:nvSpPr>
        <p:spPr>
          <a:xfrm flipH="1">
            <a:off x="7871400" y="5561280"/>
            <a:ext cx="1348920" cy="610200"/>
          </a:xfrm>
          <a:prstGeom prst="rect">
            <a:avLst/>
          </a:prstGeom>
          <a:noFill/>
          <a:ln w="12600">
            <a:noFill/>
          </a:ln>
        </p:spPr>
        <p:style>
          <a:lnRef idx="0"/>
          <a:fillRef idx="0"/>
          <a:effectRef idx="0"/>
          <a:fontRef idx="minor"/>
        </p:style>
        <p:txBody>
          <a:bodyPr lIns="0" rIns="0" tIns="0" bIns="0"/>
          <a:p>
            <a:pPr>
              <a:lnSpc>
                <a:spcPct val="100000"/>
              </a:lnSpc>
            </a:pPr>
            <a:r>
              <a:rPr b="1" lang="en-US" sz="2000" spc="-1" strike="noStrike">
                <a:solidFill>
                  <a:srgbClr val="222222"/>
                </a:solidFill>
                <a:latin typeface="Arial"/>
              </a:rPr>
              <a:t>Service</a:t>
            </a:r>
            <a:br/>
            <a:r>
              <a:rPr b="1" lang="en-US" sz="2000" spc="-1" strike="noStrike">
                <a:solidFill>
                  <a:srgbClr val="222222"/>
                </a:solidFill>
                <a:latin typeface="Arial"/>
              </a:rPr>
              <a:t>Evaluation</a:t>
            </a:r>
            <a:endParaRPr b="0" lang="en-US" sz="2000" spc="-1" strike="noStrike">
              <a:latin typeface="Arial"/>
            </a:endParaRPr>
          </a:p>
        </p:txBody>
      </p:sp>
      <p:sp>
        <p:nvSpPr>
          <p:cNvPr id="318" name="CustomShape 17"/>
          <p:cNvSpPr/>
          <p:nvPr/>
        </p:nvSpPr>
        <p:spPr>
          <a:xfrm flipH="1">
            <a:off x="7837920" y="2419560"/>
            <a:ext cx="1433160" cy="680760"/>
          </a:xfrm>
          <a:prstGeom prst="rect">
            <a:avLst/>
          </a:prstGeom>
          <a:solidFill>
            <a:srgbClr val="ffcc99"/>
          </a:solidFill>
          <a:ln w="12600">
            <a:solidFill>
              <a:srgbClr val="222222"/>
            </a:solidFill>
            <a:miter/>
          </a:ln>
        </p:spPr>
        <p:style>
          <a:lnRef idx="0"/>
          <a:fillRef idx="0"/>
          <a:effectRef idx="0"/>
          <a:fontRef idx="minor"/>
        </p:style>
      </p:sp>
      <p:sp>
        <p:nvSpPr>
          <p:cNvPr id="319" name="CustomShape 18"/>
          <p:cNvSpPr/>
          <p:nvPr/>
        </p:nvSpPr>
        <p:spPr>
          <a:xfrm flipH="1">
            <a:off x="7879320" y="2455920"/>
            <a:ext cx="1348920" cy="610200"/>
          </a:xfrm>
          <a:prstGeom prst="rect">
            <a:avLst/>
          </a:prstGeom>
          <a:noFill/>
          <a:ln w="12600">
            <a:noFill/>
          </a:ln>
        </p:spPr>
        <p:style>
          <a:lnRef idx="0"/>
          <a:fillRef idx="0"/>
          <a:effectRef idx="0"/>
          <a:fontRef idx="minor"/>
        </p:style>
        <p:txBody>
          <a:bodyPr lIns="0" rIns="0" tIns="0" bIns="0"/>
          <a:p>
            <a:pPr>
              <a:lnSpc>
                <a:spcPct val="100000"/>
              </a:lnSpc>
            </a:pPr>
            <a:r>
              <a:rPr b="1" lang="en-US" sz="2000" spc="-1" strike="noStrike">
                <a:solidFill>
                  <a:srgbClr val="222222"/>
                </a:solidFill>
                <a:latin typeface="Arial"/>
              </a:rPr>
              <a:t>History</a:t>
            </a:r>
            <a:br/>
            <a:r>
              <a:rPr b="1" lang="en-US" sz="2000" spc="-1" strike="noStrike">
                <a:solidFill>
                  <a:srgbClr val="222222"/>
                </a:solidFill>
                <a:latin typeface="Arial"/>
              </a:rPr>
              <a:t>Entry</a:t>
            </a:r>
            <a:endParaRPr b="0" lang="en-US" sz="2000" spc="-1" strike="noStrike">
              <a:latin typeface="Arial"/>
            </a:endParaRPr>
          </a:p>
        </p:txBody>
      </p:sp>
      <p:sp>
        <p:nvSpPr>
          <p:cNvPr id="320" name="CustomShape 19"/>
          <p:cNvSpPr/>
          <p:nvPr/>
        </p:nvSpPr>
        <p:spPr>
          <a:xfrm flipH="1">
            <a:off x="7837920" y="3203640"/>
            <a:ext cx="1433160" cy="680760"/>
          </a:xfrm>
          <a:prstGeom prst="rect">
            <a:avLst/>
          </a:prstGeom>
          <a:solidFill>
            <a:srgbClr val="ffcc99"/>
          </a:solidFill>
          <a:ln w="12600">
            <a:solidFill>
              <a:srgbClr val="222222"/>
            </a:solidFill>
            <a:miter/>
          </a:ln>
        </p:spPr>
        <p:style>
          <a:lnRef idx="0"/>
          <a:fillRef idx="0"/>
          <a:effectRef idx="0"/>
          <a:fontRef idx="minor"/>
        </p:style>
      </p:sp>
      <p:sp>
        <p:nvSpPr>
          <p:cNvPr id="321" name="CustomShape 20"/>
          <p:cNvSpPr/>
          <p:nvPr/>
        </p:nvSpPr>
        <p:spPr>
          <a:xfrm flipH="1">
            <a:off x="7879320" y="3240000"/>
            <a:ext cx="1348920" cy="610200"/>
          </a:xfrm>
          <a:prstGeom prst="rect">
            <a:avLst/>
          </a:prstGeom>
          <a:noFill/>
          <a:ln w="12600">
            <a:noFill/>
          </a:ln>
        </p:spPr>
        <p:style>
          <a:lnRef idx="0"/>
          <a:fillRef idx="0"/>
          <a:effectRef idx="0"/>
          <a:fontRef idx="minor"/>
        </p:style>
        <p:txBody>
          <a:bodyPr lIns="0" rIns="0" tIns="0" bIns="0"/>
          <a:p>
            <a:pPr>
              <a:lnSpc>
                <a:spcPct val="100000"/>
              </a:lnSpc>
            </a:pPr>
            <a:r>
              <a:rPr b="1" lang="en-US" sz="2000" spc="-1" strike="noStrike">
                <a:solidFill>
                  <a:srgbClr val="222222"/>
                </a:solidFill>
                <a:latin typeface="Arial"/>
              </a:rPr>
              <a:t>Flag</a:t>
            </a:r>
            <a:br/>
            <a:r>
              <a:rPr b="1" lang="en-US" sz="2000" spc="-1" strike="noStrike">
                <a:solidFill>
                  <a:srgbClr val="222222"/>
                </a:solidFill>
                <a:latin typeface="Arial"/>
              </a:rPr>
              <a:t>Entry</a:t>
            </a:r>
            <a:endParaRPr b="0" lang="en-US" sz="2000" spc="-1" strike="noStrike">
              <a:latin typeface="Arial"/>
            </a:endParaRPr>
          </a:p>
        </p:txBody>
      </p:sp>
      <p:sp>
        <p:nvSpPr>
          <p:cNvPr id="322" name="CustomShape 21"/>
          <p:cNvSpPr/>
          <p:nvPr/>
        </p:nvSpPr>
        <p:spPr>
          <a:xfrm flipH="1">
            <a:off x="7837920" y="3986280"/>
            <a:ext cx="1433160" cy="680760"/>
          </a:xfrm>
          <a:prstGeom prst="rect">
            <a:avLst/>
          </a:prstGeom>
          <a:solidFill>
            <a:srgbClr val="ffcc99"/>
          </a:solidFill>
          <a:ln w="12600">
            <a:solidFill>
              <a:srgbClr val="222222"/>
            </a:solidFill>
            <a:miter/>
          </a:ln>
        </p:spPr>
        <p:style>
          <a:lnRef idx="0"/>
          <a:fillRef idx="0"/>
          <a:effectRef idx="0"/>
          <a:fontRef idx="minor"/>
        </p:style>
      </p:sp>
      <p:sp>
        <p:nvSpPr>
          <p:cNvPr id="323" name="CustomShape 22"/>
          <p:cNvSpPr/>
          <p:nvPr/>
        </p:nvSpPr>
        <p:spPr>
          <a:xfrm flipH="1">
            <a:off x="7879320" y="4022640"/>
            <a:ext cx="1348920" cy="610200"/>
          </a:xfrm>
          <a:prstGeom prst="rect">
            <a:avLst/>
          </a:prstGeom>
          <a:noFill/>
          <a:ln w="12600">
            <a:noFill/>
          </a:ln>
        </p:spPr>
        <p:style>
          <a:lnRef idx="0"/>
          <a:fillRef idx="0"/>
          <a:effectRef idx="0"/>
          <a:fontRef idx="minor"/>
        </p:style>
        <p:txBody>
          <a:bodyPr lIns="0" rIns="0" tIns="0" bIns="0"/>
          <a:p>
            <a:pPr>
              <a:lnSpc>
                <a:spcPct val="100000"/>
              </a:lnSpc>
            </a:pPr>
            <a:r>
              <a:rPr b="1" lang="en-US" sz="2000" spc="-1" strike="noStrike">
                <a:solidFill>
                  <a:srgbClr val="222222"/>
                </a:solidFill>
                <a:latin typeface="Arial"/>
              </a:rPr>
              <a:t>Contact</a:t>
            </a:r>
            <a:br/>
            <a:r>
              <a:rPr b="1" lang="en-US" sz="2000" spc="-1" strike="noStrike">
                <a:solidFill>
                  <a:srgbClr val="222222"/>
                </a:solidFill>
                <a:latin typeface="Arial"/>
              </a:rPr>
              <a:t>Note</a:t>
            </a:r>
            <a:endParaRPr b="0" lang="en-US" sz="2000" spc="-1" strike="noStrike">
              <a:latin typeface="Arial"/>
            </a:endParaRPr>
          </a:p>
        </p:txBody>
      </p:sp>
      <p:sp>
        <p:nvSpPr>
          <p:cNvPr id="324" name="CustomShape 23"/>
          <p:cNvSpPr/>
          <p:nvPr/>
        </p:nvSpPr>
        <p:spPr>
          <a:xfrm flipH="1">
            <a:off x="7837920" y="4754520"/>
            <a:ext cx="1433160" cy="680760"/>
          </a:xfrm>
          <a:prstGeom prst="rect">
            <a:avLst/>
          </a:prstGeom>
          <a:solidFill>
            <a:srgbClr val="ffcc99"/>
          </a:solidFill>
          <a:ln w="12600">
            <a:solidFill>
              <a:srgbClr val="222222"/>
            </a:solidFill>
            <a:miter/>
          </a:ln>
        </p:spPr>
        <p:style>
          <a:lnRef idx="0"/>
          <a:fillRef idx="0"/>
          <a:effectRef idx="0"/>
          <a:fontRef idx="minor"/>
        </p:style>
      </p:sp>
      <p:sp>
        <p:nvSpPr>
          <p:cNvPr id="325" name="CustomShape 24"/>
          <p:cNvSpPr/>
          <p:nvPr/>
        </p:nvSpPr>
        <p:spPr>
          <a:xfrm flipH="1">
            <a:off x="7879320" y="4791240"/>
            <a:ext cx="1348920" cy="610200"/>
          </a:xfrm>
          <a:prstGeom prst="rect">
            <a:avLst/>
          </a:prstGeom>
          <a:noFill/>
          <a:ln w="12600">
            <a:noFill/>
          </a:ln>
        </p:spPr>
        <p:style>
          <a:lnRef idx="0"/>
          <a:fillRef idx="0"/>
          <a:effectRef idx="0"/>
          <a:fontRef idx="minor"/>
        </p:style>
        <p:txBody>
          <a:bodyPr lIns="0" rIns="0" tIns="0" bIns="0"/>
          <a:p>
            <a:pPr>
              <a:lnSpc>
                <a:spcPct val="100000"/>
              </a:lnSpc>
            </a:pPr>
            <a:r>
              <a:rPr b="1" lang="en-US" sz="2000" spc="-1" strike="noStrike">
                <a:solidFill>
                  <a:srgbClr val="222222"/>
                </a:solidFill>
                <a:latin typeface="Arial"/>
              </a:rPr>
              <a:t>Bank</a:t>
            </a:r>
            <a:br/>
            <a:r>
              <a:rPr b="1" lang="en-US" sz="2000" spc="-1" strike="noStrike">
                <a:solidFill>
                  <a:srgbClr val="222222"/>
                </a:solidFill>
                <a:latin typeface="Arial"/>
              </a:rPr>
              <a:t>Account</a:t>
            </a:r>
            <a:endParaRPr b="0" lang="en-US" sz="2000" spc="-1" strike="noStrike">
              <a:latin typeface="Arial"/>
            </a:endParaRPr>
          </a:p>
        </p:txBody>
      </p:sp>
      <p:sp>
        <p:nvSpPr>
          <p:cNvPr id="326" name="Line 25"/>
          <p:cNvSpPr/>
          <p:nvPr/>
        </p:nvSpPr>
        <p:spPr>
          <a:xfrm flipV="1">
            <a:off x="7400880" y="2503440"/>
            <a:ext cx="419400" cy="246600"/>
          </a:xfrm>
          <a:prstGeom prst="line">
            <a:avLst/>
          </a:prstGeom>
          <a:ln w="12600">
            <a:solidFill>
              <a:srgbClr val="222222"/>
            </a:solidFill>
            <a:round/>
          </a:ln>
        </p:spPr>
        <p:style>
          <a:lnRef idx="0"/>
          <a:fillRef idx="0"/>
          <a:effectRef idx="0"/>
          <a:fontRef idx="minor"/>
        </p:style>
      </p:sp>
      <p:sp>
        <p:nvSpPr>
          <p:cNvPr id="327" name="Line 26"/>
          <p:cNvSpPr/>
          <p:nvPr/>
        </p:nvSpPr>
        <p:spPr>
          <a:xfrm>
            <a:off x="7400880" y="2755440"/>
            <a:ext cx="419400" cy="246600"/>
          </a:xfrm>
          <a:prstGeom prst="line">
            <a:avLst/>
          </a:prstGeom>
          <a:ln w="12600">
            <a:solidFill>
              <a:srgbClr val="222222"/>
            </a:solidFill>
            <a:round/>
          </a:ln>
        </p:spPr>
        <p:style>
          <a:lnRef idx="0"/>
          <a:fillRef idx="0"/>
          <a:effectRef idx="0"/>
          <a:fontRef idx="minor"/>
        </p:style>
      </p:sp>
      <p:sp>
        <p:nvSpPr>
          <p:cNvPr id="328" name="Line 27"/>
          <p:cNvSpPr/>
          <p:nvPr/>
        </p:nvSpPr>
        <p:spPr>
          <a:xfrm flipV="1">
            <a:off x="7400880" y="3298680"/>
            <a:ext cx="419400" cy="246600"/>
          </a:xfrm>
          <a:prstGeom prst="line">
            <a:avLst/>
          </a:prstGeom>
          <a:ln w="12600">
            <a:solidFill>
              <a:srgbClr val="222222"/>
            </a:solidFill>
            <a:round/>
          </a:ln>
        </p:spPr>
        <p:style>
          <a:lnRef idx="0"/>
          <a:fillRef idx="0"/>
          <a:effectRef idx="0"/>
          <a:fontRef idx="minor"/>
        </p:style>
      </p:sp>
      <p:sp>
        <p:nvSpPr>
          <p:cNvPr id="329" name="Line 28"/>
          <p:cNvSpPr/>
          <p:nvPr/>
        </p:nvSpPr>
        <p:spPr>
          <a:xfrm>
            <a:off x="7400880" y="3550680"/>
            <a:ext cx="419400" cy="246600"/>
          </a:xfrm>
          <a:prstGeom prst="line">
            <a:avLst/>
          </a:prstGeom>
          <a:ln w="12600">
            <a:solidFill>
              <a:srgbClr val="222222"/>
            </a:solidFill>
            <a:round/>
          </a:ln>
        </p:spPr>
        <p:style>
          <a:lnRef idx="0"/>
          <a:fillRef idx="0"/>
          <a:effectRef idx="0"/>
          <a:fontRef idx="minor"/>
        </p:style>
      </p:sp>
      <p:sp>
        <p:nvSpPr>
          <p:cNvPr id="330" name="Line 29"/>
          <p:cNvSpPr/>
          <p:nvPr/>
        </p:nvSpPr>
        <p:spPr>
          <a:xfrm flipV="1">
            <a:off x="7400880" y="4083120"/>
            <a:ext cx="419400" cy="246240"/>
          </a:xfrm>
          <a:prstGeom prst="line">
            <a:avLst/>
          </a:prstGeom>
          <a:ln w="12600">
            <a:solidFill>
              <a:srgbClr val="222222"/>
            </a:solidFill>
            <a:round/>
          </a:ln>
        </p:spPr>
        <p:style>
          <a:lnRef idx="0"/>
          <a:fillRef idx="0"/>
          <a:effectRef idx="0"/>
          <a:fontRef idx="minor"/>
        </p:style>
      </p:sp>
      <p:sp>
        <p:nvSpPr>
          <p:cNvPr id="331" name="Line 30"/>
          <p:cNvSpPr/>
          <p:nvPr/>
        </p:nvSpPr>
        <p:spPr>
          <a:xfrm>
            <a:off x="7400880" y="4335120"/>
            <a:ext cx="419400" cy="246240"/>
          </a:xfrm>
          <a:prstGeom prst="line">
            <a:avLst/>
          </a:prstGeom>
          <a:ln w="12600">
            <a:solidFill>
              <a:srgbClr val="222222"/>
            </a:solidFill>
            <a:round/>
          </a:ln>
        </p:spPr>
        <p:style>
          <a:lnRef idx="0"/>
          <a:fillRef idx="0"/>
          <a:effectRef idx="0"/>
          <a:fontRef idx="minor"/>
        </p:style>
      </p:sp>
      <p:sp>
        <p:nvSpPr>
          <p:cNvPr id="332" name="Line 31"/>
          <p:cNvSpPr/>
          <p:nvPr/>
        </p:nvSpPr>
        <p:spPr>
          <a:xfrm flipV="1">
            <a:off x="7400880" y="4870440"/>
            <a:ext cx="419400" cy="246240"/>
          </a:xfrm>
          <a:prstGeom prst="line">
            <a:avLst/>
          </a:prstGeom>
          <a:ln w="12600">
            <a:solidFill>
              <a:srgbClr val="222222"/>
            </a:solidFill>
            <a:round/>
          </a:ln>
        </p:spPr>
        <p:style>
          <a:lnRef idx="0"/>
          <a:fillRef idx="0"/>
          <a:effectRef idx="0"/>
          <a:fontRef idx="minor"/>
        </p:style>
      </p:sp>
      <p:sp>
        <p:nvSpPr>
          <p:cNvPr id="333" name="Line 32"/>
          <p:cNvSpPr/>
          <p:nvPr/>
        </p:nvSpPr>
        <p:spPr>
          <a:xfrm>
            <a:off x="7400880" y="5122440"/>
            <a:ext cx="419400" cy="246240"/>
          </a:xfrm>
          <a:prstGeom prst="line">
            <a:avLst/>
          </a:prstGeom>
          <a:ln w="12600">
            <a:solidFill>
              <a:srgbClr val="222222"/>
            </a:solidFill>
            <a:round/>
          </a:ln>
        </p:spPr>
        <p:style>
          <a:lnRef idx="0"/>
          <a:fillRef idx="0"/>
          <a:effectRef idx="0"/>
          <a:fontRef idx="minor"/>
        </p:style>
      </p:sp>
      <p:sp>
        <p:nvSpPr>
          <p:cNvPr id="334" name="Line 33"/>
          <p:cNvSpPr/>
          <p:nvPr/>
        </p:nvSpPr>
        <p:spPr>
          <a:xfrm flipV="1">
            <a:off x="7400880" y="5618160"/>
            <a:ext cx="419400" cy="246240"/>
          </a:xfrm>
          <a:prstGeom prst="line">
            <a:avLst/>
          </a:prstGeom>
          <a:ln w="12600">
            <a:solidFill>
              <a:srgbClr val="222222"/>
            </a:solidFill>
            <a:round/>
          </a:ln>
        </p:spPr>
        <p:style>
          <a:lnRef idx="0"/>
          <a:fillRef idx="0"/>
          <a:effectRef idx="0"/>
          <a:fontRef idx="minor"/>
        </p:style>
      </p:sp>
      <p:sp>
        <p:nvSpPr>
          <p:cNvPr id="335" name="Line 34"/>
          <p:cNvSpPr/>
          <p:nvPr/>
        </p:nvSpPr>
        <p:spPr>
          <a:xfrm>
            <a:off x="7400880" y="5870160"/>
            <a:ext cx="419400" cy="246240"/>
          </a:xfrm>
          <a:prstGeom prst="line">
            <a:avLst/>
          </a:prstGeom>
          <a:ln w="12600">
            <a:solidFill>
              <a:srgbClr val="222222"/>
            </a:solidFill>
            <a:round/>
          </a:ln>
        </p:spPr>
        <p:style>
          <a:lnRef idx="0"/>
          <a:fillRef idx="0"/>
          <a:effectRef idx="0"/>
          <a:fontRef idx="minor"/>
        </p:style>
      </p:sp>
      <p:sp>
        <p:nvSpPr>
          <p:cNvPr id="336" name="CustomShape 35"/>
          <p:cNvSpPr/>
          <p:nvPr/>
        </p:nvSpPr>
        <p:spPr>
          <a:xfrm rot="16200000">
            <a:off x="1737000" y="3365640"/>
            <a:ext cx="1566360" cy="274320"/>
          </a:xfrm>
          <a:prstGeom prst="rect">
            <a:avLst/>
          </a:prstGeom>
          <a:noFill/>
          <a:ln w="19080">
            <a:solidFill>
              <a:srgbClr val="000000"/>
            </a:solidFill>
            <a:miter/>
          </a:ln>
        </p:spPr>
        <p:style>
          <a:lnRef idx="0"/>
          <a:fillRef idx="0"/>
          <a:effectRef idx="0"/>
          <a:fontRef idx="minor"/>
        </p:style>
        <p:txBody>
          <a:bodyPr lIns="0" rIns="0" tIns="0" bIns="0"/>
          <a:p>
            <a:pPr>
              <a:lnSpc>
                <a:spcPct val="100000"/>
              </a:lnSpc>
            </a:pPr>
            <a:r>
              <a:rPr b="1" lang="en-US" sz="1800" spc="-1" strike="noStrike">
                <a:solidFill>
                  <a:srgbClr val="377947"/>
                </a:solidFill>
                <a:latin typeface="Arial"/>
              </a:rPr>
              <a:t>AssignedUser</a:t>
            </a:r>
            <a:endParaRPr b="0" lang="en-US" sz="1800" spc="-1" strike="noStrike">
              <a:latin typeface="Arial"/>
            </a:endParaRPr>
          </a:p>
        </p:txBody>
      </p:sp>
      <p:sp>
        <p:nvSpPr>
          <p:cNvPr id="337" name="CustomShape 36"/>
          <p:cNvSpPr/>
          <p:nvPr/>
        </p:nvSpPr>
        <p:spPr>
          <a:xfrm>
            <a:off x="4942080" y="1182600"/>
            <a:ext cx="2431800" cy="274320"/>
          </a:xfrm>
          <a:prstGeom prst="rect">
            <a:avLst/>
          </a:prstGeom>
          <a:noFill/>
          <a:ln w="19080">
            <a:solidFill>
              <a:srgbClr val="000000"/>
            </a:solidFill>
            <a:miter/>
          </a:ln>
        </p:spPr>
        <p:style>
          <a:lnRef idx="0"/>
          <a:fillRef idx="0"/>
          <a:effectRef idx="0"/>
          <a:fontRef idx="minor"/>
        </p:style>
        <p:txBody>
          <a:bodyPr lIns="0" rIns="0" tIns="0" bIns="0"/>
          <a:p>
            <a:pPr>
              <a:lnSpc>
                <a:spcPct val="100000"/>
              </a:lnSpc>
            </a:pPr>
            <a:r>
              <a:rPr b="1" lang="en-US" sz="1800" spc="-1" strike="noStrike">
                <a:solidFill>
                  <a:srgbClr val="377947"/>
                </a:solidFill>
                <a:latin typeface="Arial"/>
              </a:rPr>
              <a:t>FinanceManager</a:t>
            </a:r>
            <a:endParaRPr b="0" lang="en-US" sz="1800" spc="-1" strike="noStrike">
              <a:latin typeface="Arial"/>
            </a:endParaRPr>
          </a:p>
        </p:txBody>
      </p:sp>
      <p:sp>
        <p:nvSpPr>
          <p:cNvPr id="338" name="CustomShape 37"/>
          <p:cNvSpPr/>
          <p:nvPr/>
        </p:nvSpPr>
        <p:spPr>
          <a:xfrm>
            <a:off x="5807520" y="1639800"/>
            <a:ext cx="1566360" cy="274320"/>
          </a:xfrm>
          <a:prstGeom prst="rect">
            <a:avLst/>
          </a:prstGeom>
          <a:noFill/>
          <a:ln w="19080">
            <a:solidFill>
              <a:srgbClr val="000000"/>
            </a:solidFill>
            <a:miter/>
          </a:ln>
        </p:spPr>
        <p:style>
          <a:lnRef idx="0"/>
          <a:fillRef idx="0"/>
          <a:effectRef idx="0"/>
          <a:fontRef idx="minor"/>
        </p:style>
        <p:txBody>
          <a:bodyPr lIns="0" rIns="0" tIns="0" bIns="0"/>
          <a:p>
            <a:pPr algn="r">
              <a:lnSpc>
                <a:spcPct val="100000"/>
              </a:lnSpc>
            </a:pPr>
            <a:r>
              <a:rPr b="1" lang="en-US" sz="1800" spc="-1" strike="noStrike">
                <a:solidFill>
                  <a:srgbClr val="377947"/>
                </a:solidFill>
                <a:latin typeface="Arial"/>
              </a:rPr>
              <a:t>AllAddresses</a:t>
            </a:r>
            <a:endParaRPr b="0" lang="en-US" sz="1800" spc="-1" strike="noStrike">
              <a:latin typeface="Arial"/>
            </a:endParaRPr>
          </a:p>
        </p:txBody>
      </p:sp>
      <p:sp>
        <p:nvSpPr>
          <p:cNvPr id="339" name="CustomShape 38"/>
          <p:cNvSpPr/>
          <p:nvPr/>
        </p:nvSpPr>
        <p:spPr>
          <a:xfrm>
            <a:off x="5807520" y="2471760"/>
            <a:ext cx="1566360" cy="274320"/>
          </a:xfrm>
          <a:prstGeom prst="rect">
            <a:avLst/>
          </a:prstGeom>
          <a:noFill/>
          <a:ln w="19080">
            <a:solidFill>
              <a:srgbClr val="000000"/>
            </a:solidFill>
            <a:miter/>
          </a:ln>
        </p:spPr>
        <p:style>
          <a:lnRef idx="0"/>
          <a:fillRef idx="0"/>
          <a:effectRef idx="0"/>
          <a:fontRef idx="minor"/>
        </p:style>
        <p:txBody>
          <a:bodyPr lIns="0" rIns="0" tIns="0" bIns="0"/>
          <a:p>
            <a:pPr algn="r">
              <a:lnSpc>
                <a:spcPct val="100000"/>
              </a:lnSpc>
            </a:pPr>
            <a:r>
              <a:rPr b="1" lang="en-US" sz="1800" spc="-1" strike="noStrike">
                <a:solidFill>
                  <a:srgbClr val="377947"/>
                </a:solidFill>
                <a:latin typeface="Arial"/>
              </a:rPr>
              <a:t>History</a:t>
            </a:r>
            <a:endParaRPr b="0" lang="en-US" sz="1800" spc="-1" strike="noStrike">
              <a:latin typeface="Arial"/>
            </a:endParaRPr>
          </a:p>
        </p:txBody>
      </p:sp>
      <p:sp>
        <p:nvSpPr>
          <p:cNvPr id="340" name="CustomShape 39"/>
          <p:cNvSpPr/>
          <p:nvPr/>
        </p:nvSpPr>
        <p:spPr>
          <a:xfrm>
            <a:off x="5807520" y="3238560"/>
            <a:ext cx="1566360" cy="274320"/>
          </a:xfrm>
          <a:prstGeom prst="rect">
            <a:avLst/>
          </a:prstGeom>
          <a:noFill/>
          <a:ln w="19080">
            <a:solidFill>
              <a:srgbClr val="000000"/>
            </a:solidFill>
            <a:miter/>
          </a:ln>
        </p:spPr>
        <p:style>
          <a:lnRef idx="0"/>
          <a:fillRef idx="0"/>
          <a:effectRef idx="0"/>
          <a:fontRef idx="minor"/>
        </p:style>
        <p:txBody>
          <a:bodyPr lIns="0" rIns="0" tIns="0" bIns="0"/>
          <a:p>
            <a:pPr algn="r">
              <a:lnSpc>
                <a:spcPct val="100000"/>
              </a:lnSpc>
            </a:pPr>
            <a:r>
              <a:rPr b="1" lang="en-US" sz="1800" spc="-1" strike="noStrike">
                <a:solidFill>
                  <a:srgbClr val="377947"/>
                </a:solidFill>
                <a:latin typeface="Arial"/>
              </a:rPr>
              <a:t>FlagEntries</a:t>
            </a:r>
            <a:endParaRPr b="0" lang="en-US" sz="1800" spc="-1" strike="noStrike">
              <a:latin typeface="Arial"/>
            </a:endParaRPr>
          </a:p>
        </p:txBody>
      </p:sp>
      <p:sp>
        <p:nvSpPr>
          <p:cNvPr id="341" name="CustomShape 40"/>
          <p:cNvSpPr/>
          <p:nvPr/>
        </p:nvSpPr>
        <p:spPr>
          <a:xfrm>
            <a:off x="5807520" y="4037040"/>
            <a:ext cx="1566360" cy="274320"/>
          </a:xfrm>
          <a:prstGeom prst="rect">
            <a:avLst/>
          </a:prstGeom>
          <a:noFill/>
          <a:ln w="19080">
            <a:solidFill>
              <a:srgbClr val="000000"/>
            </a:solidFill>
            <a:miter/>
          </a:ln>
        </p:spPr>
        <p:style>
          <a:lnRef idx="0"/>
          <a:fillRef idx="0"/>
          <a:effectRef idx="0"/>
          <a:fontRef idx="minor"/>
        </p:style>
        <p:txBody>
          <a:bodyPr lIns="0" rIns="0" tIns="0" bIns="0"/>
          <a:p>
            <a:pPr algn="r">
              <a:lnSpc>
                <a:spcPct val="100000"/>
              </a:lnSpc>
            </a:pPr>
            <a:r>
              <a:rPr b="1" lang="en-US" sz="1800" spc="-1" strike="noStrike">
                <a:solidFill>
                  <a:srgbClr val="377947"/>
                </a:solidFill>
                <a:latin typeface="Arial"/>
              </a:rPr>
              <a:t>ContactNotes</a:t>
            </a:r>
            <a:endParaRPr b="0" lang="en-US" sz="1800" spc="-1" strike="noStrike">
              <a:latin typeface="Arial"/>
            </a:endParaRPr>
          </a:p>
        </p:txBody>
      </p:sp>
      <p:sp>
        <p:nvSpPr>
          <p:cNvPr id="342" name="CustomShape 41"/>
          <p:cNvSpPr/>
          <p:nvPr/>
        </p:nvSpPr>
        <p:spPr>
          <a:xfrm>
            <a:off x="5594760" y="4835520"/>
            <a:ext cx="1779120" cy="274320"/>
          </a:xfrm>
          <a:prstGeom prst="rect">
            <a:avLst/>
          </a:prstGeom>
          <a:noFill/>
          <a:ln w="19080">
            <a:solidFill>
              <a:srgbClr val="000000"/>
            </a:solidFill>
            <a:miter/>
          </a:ln>
        </p:spPr>
        <p:style>
          <a:lnRef idx="0"/>
          <a:fillRef idx="0"/>
          <a:effectRef idx="0"/>
          <a:fontRef idx="minor"/>
        </p:style>
        <p:txBody>
          <a:bodyPr lIns="0" rIns="0" tIns="0" bIns="0"/>
          <a:p>
            <a:pPr algn="r">
              <a:lnSpc>
                <a:spcPct val="100000"/>
              </a:lnSpc>
            </a:pPr>
            <a:r>
              <a:rPr b="1" lang="en-US" sz="1800" spc="-1" strike="noStrike">
                <a:solidFill>
                  <a:srgbClr val="377947"/>
                </a:solidFill>
                <a:latin typeface="Arial"/>
              </a:rPr>
              <a:t>BankAccounts</a:t>
            </a:r>
            <a:endParaRPr b="0" lang="en-US" sz="1800" spc="-1" strike="noStrike">
              <a:latin typeface="Arial"/>
            </a:endParaRPr>
          </a:p>
        </p:txBody>
      </p:sp>
      <p:sp>
        <p:nvSpPr>
          <p:cNvPr id="343" name="CustomShape 42"/>
          <p:cNvSpPr/>
          <p:nvPr/>
        </p:nvSpPr>
        <p:spPr>
          <a:xfrm>
            <a:off x="5242320" y="5599080"/>
            <a:ext cx="2131560" cy="274320"/>
          </a:xfrm>
          <a:prstGeom prst="rect">
            <a:avLst/>
          </a:prstGeom>
          <a:noFill/>
          <a:ln w="19080">
            <a:solidFill>
              <a:srgbClr val="000000"/>
            </a:solidFill>
            <a:miter/>
          </a:ln>
        </p:spPr>
        <p:style>
          <a:lnRef idx="0"/>
          <a:fillRef idx="0"/>
          <a:effectRef idx="0"/>
          <a:fontRef idx="minor"/>
        </p:style>
        <p:txBody>
          <a:bodyPr lIns="0" rIns="0" tIns="0" bIns="0"/>
          <a:p>
            <a:pPr algn="r">
              <a:lnSpc>
                <a:spcPct val="100000"/>
              </a:lnSpc>
            </a:pPr>
            <a:r>
              <a:rPr b="1" lang="en-US" sz="1800" spc="-1" strike="noStrike">
                <a:solidFill>
                  <a:srgbClr val="377947"/>
                </a:solidFill>
                <a:latin typeface="Arial"/>
              </a:rPr>
              <a:t>ServiceEvaluations</a:t>
            </a:r>
            <a:endParaRPr b="0" lang="en-US" sz="1800" spc="-1" strike="noStrike">
              <a:latin typeface="Arial"/>
            </a:endParaRPr>
          </a:p>
        </p:txBody>
      </p:sp>
      <p:sp>
        <p:nvSpPr>
          <p:cNvPr id="344" name="CustomShape 43"/>
          <p:cNvSpPr/>
          <p:nvPr/>
        </p:nvSpPr>
        <p:spPr>
          <a:xfrm>
            <a:off x="2341800" y="2102040"/>
            <a:ext cx="555120" cy="423360"/>
          </a:xfrm>
          <a:prstGeom prst="rect">
            <a:avLst/>
          </a:prstGeom>
          <a:solidFill>
            <a:srgbClr val="ffcc99"/>
          </a:solidFill>
          <a:ln w="12600">
            <a:solidFill>
              <a:srgbClr val="222222"/>
            </a:solidFill>
            <a:miter/>
          </a:ln>
        </p:spPr>
        <p:style>
          <a:lnRef idx="0"/>
          <a:fillRef idx="0"/>
          <a:effectRef idx="0"/>
          <a:fontRef idx="minor"/>
        </p:style>
      </p:sp>
      <p:sp>
        <p:nvSpPr>
          <p:cNvPr id="345" name="CustomShape 44"/>
          <p:cNvSpPr/>
          <p:nvPr/>
        </p:nvSpPr>
        <p:spPr>
          <a:xfrm>
            <a:off x="3086280" y="2102040"/>
            <a:ext cx="555120" cy="423360"/>
          </a:xfrm>
          <a:prstGeom prst="rect">
            <a:avLst/>
          </a:prstGeom>
          <a:solidFill>
            <a:srgbClr val="ffcc99"/>
          </a:solidFill>
          <a:ln w="12600">
            <a:solidFill>
              <a:srgbClr val="222222"/>
            </a:solidFill>
            <a:miter/>
          </a:ln>
        </p:spPr>
        <p:style>
          <a:lnRef idx="0"/>
          <a:fillRef idx="0"/>
          <a:effectRef idx="0"/>
          <a:fontRef idx="minor"/>
        </p:style>
      </p:sp>
      <p:sp>
        <p:nvSpPr>
          <p:cNvPr id="346" name="CustomShape 45"/>
          <p:cNvSpPr/>
          <p:nvPr/>
        </p:nvSpPr>
        <p:spPr>
          <a:xfrm>
            <a:off x="3830760" y="2102040"/>
            <a:ext cx="555120" cy="423360"/>
          </a:xfrm>
          <a:prstGeom prst="rect">
            <a:avLst/>
          </a:prstGeom>
          <a:solidFill>
            <a:srgbClr val="ffcc99"/>
          </a:solidFill>
          <a:ln w="12600">
            <a:solidFill>
              <a:srgbClr val="222222"/>
            </a:solidFill>
            <a:miter/>
          </a:ln>
        </p:spPr>
        <p:style>
          <a:lnRef idx="0"/>
          <a:fillRef idx="0"/>
          <a:effectRef idx="0"/>
          <a:fontRef idx="minor"/>
        </p:style>
      </p:sp>
      <p:sp>
        <p:nvSpPr>
          <p:cNvPr id="347" name="CustomShape 46"/>
          <p:cNvSpPr/>
          <p:nvPr/>
        </p:nvSpPr>
        <p:spPr>
          <a:xfrm>
            <a:off x="3177000" y="5532480"/>
            <a:ext cx="1449000" cy="672840"/>
          </a:xfrm>
          <a:prstGeom prst="rect">
            <a:avLst/>
          </a:prstGeom>
          <a:solidFill>
            <a:srgbClr val="ffcc99"/>
          </a:solidFill>
          <a:ln w="12600">
            <a:solidFill>
              <a:srgbClr val="222222"/>
            </a:solidFill>
            <a:miter/>
          </a:ln>
        </p:spPr>
        <p:style>
          <a:lnRef idx="0"/>
          <a:fillRef idx="0"/>
          <a:effectRef idx="0"/>
          <a:fontRef idx="minor"/>
        </p:style>
      </p:sp>
      <p:sp>
        <p:nvSpPr>
          <p:cNvPr id="348" name="CustomShape 47"/>
          <p:cNvSpPr/>
          <p:nvPr/>
        </p:nvSpPr>
        <p:spPr>
          <a:xfrm flipH="1">
            <a:off x="3226320" y="5565960"/>
            <a:ext cx="1348920" cy="610200"/>
          </a:xfrm>
          <a:prstGeom prst="rect">
            <a:avLst/>
          </a:prstGeom>
          <a:noFill/>
          <a:ln w="12600">
            <a:noFill/>
          </a:ln>
        </p:spPr>
        <p:style>
          <a:lnRef idx="0"/>
          <a:fillRef idx="0"/>
          <a:effectRef idx="0"/>
          <a:fontRef idx="minor"/>
        </p:style>
        <p:txBody>
          <a:bodyPr lIns="0" rIns="0" tIns="0" bIns="0"/>
          <a:p>
            <a:pPr>
              <a:lnSpc>
                <a:spcPct val="100000"/>
              </a:lnSpc>
            </a:pPr>
            <a:r>
              <a:rPr b="1" lang="en-US" sz="2000" spc="-1" strike="noStrike">
                <a:solidFill>
                  <a:srgbClr val="222222"/>
                </a:solidFill>
                <a:latin typeface="Arial"/>
              </a:rPr>
              <a:t>Financial</a:t>
            </a:r>
            <a:br/>
            <a:r>
              <a:rPr b="1" lang="en-US" sz="2000" spc="-1" strike="noStrike">
                <a:solidFill>
                  <a:srgbClr val="222222"/>
                </a:solidFill>
                <a:latin typeface="Arial"/>
              </a:rPr>
              <a:t>Summary</a:t>
            </a:r>
            <a:endParaRPr b="0" lang="en-US" sz="2000" spc="-1" strike="noStrike">
              <a:latin typeface="Arial"/>
            </a:endParaRPr>
          </a:p>
        </p:txBody>
      </p:sp>
      <p:sp>
        <p:nvSpPr>
          <p:cNvPr id="349" name="CustomShape 48"/>
          <p:cNvSpPr/>
          <p:nvPr/>
        </p:nvSpPr>
        <p:spPr>
          <a:xfrm>
            <a:off x="1962360" y="4448160"/>
            <a:ext cx="1449000" cy="672840"/>
          </a:xfrm>
          <a:prstGeom prst="rect">
            <a:avLst/>
          </a:prstGeom>
          <a:solidFill>
            <a:srgbClr val="ffcc99"/>
          </a:solidFill>
          <a:ln w="12600">
            <a:solidFill>
              <a:srgbClr val="222222"/>
            </a:solidFill>
            <a:miter/>
          </a:ln>
        </p:spPr>
        <p:style>
          <a:lnRef idx="0"/>
          <a:fillRef idx="0"/>
          <a:effectRef idx="0"/>
          <a:fontRef idx="minor"/>
        </p:style>
      </p:sp>
      <p:sp>
        <p:nvSpPr>
          <p:cNvPr id="350" name="CustomShape 49"/>
          <p:cNvSpPr/>
          <p:nvPr/>
        </p:nvSpPr>
        <p:spPr>
          <a:xfrm flipH="1">
            <a:off x="2010240" y="4630680"/>
            <a:ext cx="1348920" cy="305280"/>
          </a:xfrm>
          <a:prstGeom prst="rect">
            <a:avLst/>
          </a:prstGeom>
          <a:noFill/>
          <a:ln w="12600">
            <a:noFill/>
          </a:ln>
        </p:spPr>
        <p:style>
          <a:lnRef idx="0"/>
          <a:fillRef idx="0"/>
          <a:effectRef idx="0"/>
          <a:fontRef idx="minor"/>
        </p:style>
        <p:txBody>
          <a:bodyPr lIns="0" rIns="0" tIns="0" bIns="0"/>
          <a:p>
            <a:pPr>
              <a:lnSpc>
                <a:spcPct val="100000"/>
              </a:lnSpc>
            </a:pPr>
            <a:r>
              <a:rPr b="1" lang="en-US" sz="2000" spc="-1" strike="noStrike">
                <a:solidFill>
                  <a:srgbClr val="222222"/>
                </a:solidFill>
                <a:latin typeface="Arial"/>
              </a:rPr>
              <a:t>User</a:t>
            </a:r>
            <a:endParaRPr b="0" lang="en-US" sz="2000" spc="-1" strike="noStrike">
              <a:latin typeface="Arial"/>
            </a:endParaRPr>
          </a:p>
        </p:txBody>
      </p:sp>
      <p:sp>
        <p:nvSpPr>
          <p:cNvPr id="351" name="Line 50"/>
          <p:cNvSpPr/>
          <p:nvPr/>
        </p:nvSpPr>
        <p:spPr>
          <a:xfrm>
            <a:off x="3956040" y="2663640"/>
            <a:ext cx="360" cy="2862360"/>
          </a:xfrm>
          <a:prstGeom prst="line">
            <a:avLst/>
          </a:prstGeom>
          <a:ln w="12600">
            <a:solidFill>
              <a:srgbClr val="222222"/>
            </a:solidFill>
            <a:round/>
            <a:headEnd len="med" type="triangle" w="med"/>
            <a:tailEnd len="med" type="triangle" w="med"/>
          </a:ln>
        </p:spPr>
        <p:style>
          <a:lnRef idx="0"/>
          <a:fillRef idx="0"/>
          <a:effectRef idx="0"/>
          <a:fontRef idx="minor"/>
        </p:style>
      </p:sp>
      <p:sp>
        <p:nvSpPr>
          <p:cNvPr id="352" name="CustomShape 51"/>
          <p:cNvSpPr/>
          <p:nvPr/>
        </p:nvSpPr>
        <p:spPr>
          <a:xfrm rot="16200000">
            <a:off x="2712600" y="3984480"/>
            <a:ext cx="2136240" cy="274320"/>
          </a:xfrm>
          <a:prstGeom prst="rect">
            <a:avLst/>
          </a:prstGeom>
          <a:noFill/>
          <a:ln w="19080">
            <a:solidFill>
              <a:srgbClr val="000000"/>
            </a:solidFill>
            <a:miter/>
          </a:ln>
        </p:spPr>
        <p:style>
          <a:lnRef idx="0"/>
          <a:fillRef idx="0"/>
          <a:effectRef idx="0"/>
          <a:fontRef idx="minor"/>
        </p:style>
        <p:txBody>
          <a:bodyPr lIns="0" rIns="0" tIns="0" bIns="0"/>
          <a:p>
            <a:pPr>
              <a:lnSpc>
                <a:spcPct val="100000"/>
              </a:lnSpc>
            </a:pPr>
            <a:r>
              <a:rPr b="1" lang="en-US" sz="1800" spc="-1" strike="noStrike">
                <a:solidFill>
                  <a:srgbClr val="377947"/>
                </a:solidFill>
                <a:latin typeface="Arial"/>
              </a:rPr>
              <a:t>FinancialSummary</a:t>
            </a:r>
            <a:endParaRPr b="0" lang="en-US" sz="1800" spc="-1" strike="noStrike">
              <a:latin typeface="Arial"/>
            </a:endParaRPr>
          </a:p>
        </p:txBody>
      </p:sp>
      <p:sp>
        <p:nvSpPr>
          <p:cNvPr id="353" name="CustomShape 52"/>
          <p:cNvSpPr/>
          <p:nvPr/>
        </p:nvSpPr>
        <p:spPr>
          <a:xfrm>
            <a:off x="3984840" y="1003320"/>
            <a:ext cx="4657320" cy="485280"/>
          </a:xfrm>
          <a:custGeom>
            <a:avLst/>
            <a:gdLst/>
            <a:ahLst/>
            <a:rect l="l" t="t" r="r" b="b"/>
            <a:pathLst>
              <a:path w="2934" h="306">
                <a:moveTo>
                  <a:pt x="354" y="306"/>
                </a:moveTo>
                <a:lnTo>
                  <a:pt x="2934" y="306"/>
                </a:lnTo>
                <a:lnTo>
                  <a:pt x="2934" y="0"/>
                </a:lnTo>
                <a:lnTo>
                  <a:pt x="0" y="0"/>
                </a:lnTo>
                <a:lnTo>
                  <a:pt x="0" y="198"/>
                </a:lnTo>
              </a:path>
            </a:pathLst>
          </a:custGeom>
          <a:noFill/>
          <a:ln w="12600">
            <a:solidFill>
              <a:srgbClr val="222222"/>
            </a:solidFill>
            <a:round/>
            <a:tailEnd len="med" type="triangle" w="med"/>
          </a:ln>
        </p:spPr>
        <p:style>
          <a:lnRef idx="0"/>
          <a:fillRef idx="0"/>
          <a:effectRef idx="0"/>
          <a:fontRef idx="minor"/>
        </p:style>
      </p:sp>
    </p:spTree>
  </p:cSld>
  <p:transition spd="med">
    <p:fade/>
  </p:transition>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TextShape 1"/>
          <p:cNvSpPr txBox="1"/>
          <p:nvPr/>
        </p:nvSpPr>
        <p:spPr>
          <a:xfrm>
            <a:off x="948960" y="231840"/>
            <a:ext cx="1027296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Ejecuccion de la aplicacion de entrenamiento</a:t>
            </a:r>
            <a:endParaRPr b="0" lang="en-US" sz="4800" spc="-1" strike="noStrike">
              <a:solidFill>
                <a:srgbClr val="222222"/>
              </a:solidFill>
              <a:latin typeface="Open Sans Light"/>
            </a:endParaRPr>
          </a:p>
        </p:txBody>
      </p:sp>
      <p:sp>
        <p:nvSpPr>
          <p:cNvPr id="355" name="CustomShape 2"/>
          <p:cNvSpPr/>
          <p:nvPr/>
        </p:nvSpPr>
        <p:spPr>
          <a:xfrm>
            <a:off x="6899400" y="1269720"/>
            <a:ext cx="2880000" cy="365724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ALT+SHIFT</a:t>
            </a:r>
            <a:br/>
            <a:r>
              <a:rPr b="0" lang="en-US" sz="2800" spc="-1" strike="noStrike">
                <a:solidFill>
                  <a:srgbClr val="222222"/>
                </a:solidFill>
                <a:latin typeface="Open Sans Light"/>
              </a:rPr>
              <a:t>+clic derecho</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Seleccionar abrir ventana de commandos aqui (Open command window here)</a:t>
            </a:r>
            <a:endParaRPr b="0" lang="en-US" sz="2400" spc="-1" strike="noStrike">
              <a:latin typeface="Arial"/>
            </a:endParaRPr>
          </a:p>
          <a:p>
            <a:pPr>
              <a:lnSpc>
                <a:spcPct val="90000"/>
              </a:lnSpc>
              <a:spcBef>
                <a:spcPts val="1001"/>
              </a:spcBef>
            </a:pPr>
            <a:endParaRPr b="0" lang="en-US" sz="2400" spc="-1" strike="noStrike">
              <a:latin typeface="Arial"/>
            </a:endParaRPr>
          </a:p>
        </p:txBody>
      </p:sp>
      <p:sp>
        <p:nvSpPr>
          <p:cNvPr id="356" name="CustomShape 3"/>
          <p:cNvSpPr/>
          <p:nvPr/>
        </p:nvSpPr>
        <p:spPr>
          <a:xfrm>
            <a:off x="963000" y="5731920"/>
            <a:ext cx="9786240" cy="83772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gw</a:t>
            </a:r>
            <a:r>
              <a:rPr b="1" i="1" lang="en-US" sz="2800" spc="-1" strike="noStrike">
                <a:solidFill>
                  <a:srgbClr val="222222"/>
                </a:solidFill>
                <a:latin typeface="Open Sans Light"/>
              </a:rPr>
              <a:t>XX</a:t>
            </a:r>
            <a:r>
              <a:rPr b="0" lang="en-US" sz="2800" spc="-1" strike="noStrike">
                <a:solidFill>
                  <a:srgbClr val="222222"/>
                </a:solidFill>
                <a:latin typeface="Open Sans Light"/>
              </a:rPr>
              <a:t> help  muestra los comandos disponibles</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XX representa dos digitos los cuales son el codigo del producto</a:t>
            </a: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p:txBody>
      </p:sp>
      <p:pic>
        <p:nvPicPr>
          <p:cNvPr id="357" name="Picture 1" descr=""/>
          <p:cNvPicPr/>
          <p:nvPr/>
        </p:nvPicPr>
        <p:blipFill>
          <a:blip r:embed="rId1"/>
          <a:stretch/>
        </p:blipFill>
        <p:spPr>
          <a:xfrm>
            <a:off x="1379880" y="1332720"/>
            <a:ext cx="4978080" cy="3593880"/>
          </a:xfrm>
          <a:prstGeom prst="rect">
            <a:avLst/>
          </a:prstGeom>
          <a:ln>
            <a:noFill/>
          </a:ln>
        </p:spPr>
      </p:pic>
    </p:spTree>
  </p:cSld>
  <p:transition spd="med">
    <p:fade/>
  </p:transition>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1427760" y="642600"/>
            <a:ext cx="919188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Lecciones</a:t>
            </a:r>
            <a:endParaRPr b="0" lang="en-US" sz="4800" spc="-1" strike="noStrike">
              <a:solidFill>
                <a:srgbClr val="222222"/>
              </a:solidFill>
              <a:latin typeface="Open Sans Light"/>
            </a:endParaRPr>
          </a:p>
        </p:txBody>
      </p:sp>
      <p:sp>
        <p:nvSpPr>
          <p:cNvPr id="105" name="CustomShape 2"/>
          <p:cNvSpPr/>
          <p:nvPr/>
        </p:nvSpPr>
        <p:spPr>
          <a:xfrm>
            <a:off x="994680" y="1495440"/>
            <a:ext cx="8320680" cy="5486040"/>
          </a:xfrm>
          <a:prstGeom prst="rect">
            <a:avLst/>
          </a:prstGeom>
          <a:noFill/>
          <a:ln>
            <a:noFill/>
          </a:ln>
        </p:spPr>
        <p:style>
          <a:lnRef idx="0"/>
          <a:fillRef idx="0"/>
          <a:effectRef idx="0"/>
          <a:fontRef idx="minor"/>
        </p:style>
        <p:txBody>
          <a:bodyPr lIns="90000" rIns="90000" tIns="45000" bIns="45000"/>
          <a:p>
            <a:pPr marL="228600" indent="-228240">
              <a:lnSpc>
                <a:spcPct val="150000"/>
              </a:lnSpc>
              <a:spcBef>
                <a:spcPts val="1001"/>
              </a:spcBef>
              <a:buClr>
                <a:srgbClr val="377947"/>
              </a:buClr>
              <a:buFont typeface="Arial"/>
              <a:buChar char="•"/>
            </a:pPr>
            <a:r>
              <a:rPr b="0" lang="en-US" sz="2800" spc="-1" strike="noStrike">
                <a:solidFill>
                  <a:srgbClr val="377947"/>
                </a:solidFill>
                <a:latin typeface="Bebas Neue"/>
              </a:rPr>
              <a:t>Arquitectura de productos de Guidewire</a:t>
            </a:r>
            <a:endParaRPr b="0" lang="en-US" sz="2800" spc="-1" strike="noStrike">
              <a:latin typeface="Arial"/>
            </a:endParaRPr>
          </a:p>
          <a:p>
            <a:pPr marL="228600" indent="-228240">
              <a:lnSpc>
                <a:spcPct val="150000"/>
              </a:lnSpc>
              <a:spcBef>
                <a:spcPts val="1001"/>
              </a:spcBef>
              <a:buClr>
                <a:srgbClr val="191919"/>
              </a:buClr>
              <a:buFont typeface="Arial"/>
              <a:buChar char="•"/>
            </a:pPr>
            <a:r>
              <a:rPr b="0" lang="en-US" sz="2800" spc="-1" strike="noStrike">
                <a:solidFill>
                  <a:srgbClr val="191919"/>
                </a:solidFill>
                <a:latin typeface="Bebas Neue"/>
              </a:rPr>
              <a:t>Tecnología de configuración de Guidewire </a:t>
            </a:r>
            <a:endParaRPr b="0" lang="en-US" sz="2800" spc="-1" strike="noStrike">
              <a:latin typeface="Arial"/>
            </a:endParaRPr>
          </a:p>
          <a:p>
            <a:pPr marL="228600" indent="-228240">
              <a:lnSpc>
                <a:spcPct val="150000"/>
              </a:lnSpc>
              <a:spcBef>
                <a:spcPts val="1001"/>
              </a:spcBef>
              <a:buClr>
                <a:srgbClr val="191919"/>
              </a:buClr>
              <a:buFont typeface="Arial"/>
              <a:buChar char="•"/>
            </a:pPr>
            <a:r>
              <a:rPr b="0" lang="en-US" sz="2800" spc="-1" strike="noStrike">
                <a:solidFill>
                  <a:srgbClr val="191919"/>
                </a:solidFill>
                <a:latin typeface="Bebas Neue"/>
              </a:rPr>
              <a:t>La plataforma de Guidewire</a:t>
            </a:r>
            <a:endParaRPr b="0" lang="en-US" sz="2800" spc="-1" strike="noStrike">
              <a:latin typeface="Arial"/>
            </a:endParaRPr>
          </a:p>
          <a:p>
            <a:pPr marL="228600" indent="-228240">
              <a:lnSpc>
                <a:spcPct val="150000"/>
              </a:lnSpc>
              <a:spcBef>
                <a:spcPts val="1001"/>
              </a:spcBef>
              <a:buClr>
                <a:srgbClr val="191919"/>
              </a:buClr>
              <a:buFont typeface="Arial"/>
              <a:buChar char="•"/>
            </a:pPr>
            <a:r>
              <a:rPr b="0" lang="en-US" sz="2800" spc="-1" strike="noStrike">
                <a:solidFill>
                  <a:srgbClr val="191919"/>
                </a:solidFill>
                <a:latin typeface="Bebas Neue"/>
              </a:rPr>
              <a:t>Training App</a:t>
            </a:r>
            <a:endParaRPr b="0" lang="en-US" sz="2800" spc="-1" strike="noStrike">
              <a:latin typeface="Arial"/>
            </a:endParaRPr>
          </a:p>
          <a:p>
            <a:pPr marL="228600" indent="-228240">
              <a:lnSpc>
                <a:spcPct val="150000"/>
              </a:lnSpc>
              <a:spcBef>
                <a:spcPts val="1001"/>
              </a:spcBef>
              <a:buClr>
                <a:srgbClr val="191919"/>
              </a:buClr>
              <a:buFont typeface="Arial"/>
              <a:buChar char="•"/>
            </a:pPr>
            <a:r>
              <a:rPr b="0" lang="en-US" sz="2800" spc="-1" strike="noStrike">
                <a:solidFill>
                  <a:srgbClr val="191919"/>
                </a:solidFill>
                <a:latin typeface="Bebas Neue"/>
              </a:rPr>
              <a:t>Studio de Guidewire</a:t>
            </a:r>
            <a:endParaRPr b="0" lang="en-US" sz="2800" spc="-1" strike="noStrike">
              <a:latin typeface="Arial"/>
            </a:endParaRPr>
          </a:p>
        </p:txBody>
      </p:sp>
      <p:sp>
        <p:nvSpPr>
          <p:cNvPr id="106" name="CustomShape 3"/>
          <p:cNvSpPr/>
          <p:nvPr/>
        </p:nvSpPr>
        <p:spPr>
          <a:xfrm flipV="1">
            <a:off x="1172160" y="2117880"/>
            <a:ext cx="4851360" cy="10440"/>
          </a:xfrm>
          <a:custGeom>
            <a:avLst/>
            <a:gdLst/>
            <a:ahLst/>
            <a:rect l="l" t="t" r="r" b="b"/>
            <a:pathLst>
              <a:path w="21600" h="21600">
                <a:moveTo>
                  <a:pt x="0" y="0"/>
                </a:moveTo>
                <a:lnTo>
                  <a:pt x="21600" y="21600"/>
                </a:lnTo>
              </a:path>
            </a:pathLst>
          </a:custGeom>
          <a:noFill/>
          <a:ln w="6480">
            <a:solidFill>
              <a:srgbClr val="377947"/>
            </a:solidFill>
            <a:miter/>
            <a:tailEnd len="med" type="triangle" w="med"/>
          </a:ln>
        </p:spPr>
        <p:style>
          <a:lnRef idx="0"/>
          <a:fillRef idx="0"/>
          <a:effectRef idx="0"/>
          <a:fontRef idx="minor"/>
        </p:style>
      </p:sp>
    </p:spTree>
  </p:cSld>
  <p:transition spd="med">
    <p:fade/>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TextShape 1"/>
          <p:cNvSpPr txBox="1"/>
          <p:nvPr/>
        </p:nvSpPr>
        <p:spPr>
          <a:xfrm>
            <a:off x="1645920" y="274320"/>
            <a:ext cx="1143000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Comandos CMD importantes</a:t>
            </a:r>
            <a:endParaRPr b="0" lang="en-US" sz="4800" spc="-1" strike="noStrike">
              <a:solidFill>
                <a:srgbClr val="222222"/>
              </a:solidFill>
              <a:latin typeface="Open Sans Light"/>
            </a:endParaRPr>
          </a:p>
        </p:txBody>
      </p:sp>
      <p:graphicFrame>
        <p:nvGraphicFramePr>
          <p:cNvPr id="359" name="Table 2"/>
          <p:cNvGraphicFramePr/>
          <p:nvPr/>
        </p:nvGraphicFramePr>
        <p:xfrm>
          <a:off x="1832760" y="1342440"/>
          <a:ext cx="8133840" cy="4875120"/>
        </p:xfrm>
        <a:graphic>
          <a:graphicData uri="http://schemas.openxmlformats.org/drawingml/2006/table">
            <a:tbl>
              <a:tblPr/>
              <a:tblGrid>
                <a:gridCol w="2462760"/>
                <a:gridCol w="2761200"/>
                <a:gridCol w="2910240"/>
              </a:tblGrid>
              <a:tr h="911880">
                <a:tc>
                  <a:tcPr marL="45720" marR="45720">
                    <a:lnB w="12240">
                      <a:solidFill>
                        <a:srgbClr val="222222"/>
                      </a:solidFill>
                    </a:lnB>
                    <a:solidFill>
                      <a:srgbClr val="222222"/>
                    </a:solidFill>
                  </a:tcPr>
                </a:tc>
                <a:tc>
                  <a:txBody>
                    <a:bodyPr rIns="0" tIns="91440" bIns="0"/>
                    <a:p>
                      <a:pPr>
                        <a:lnSpc>
                          <a:spcPct val="100000"/>
                        </a:lnSpc>
                        <a:spcBef>
                          <a:spcPts val="799"/>
                        </a:spcBef>
                      </a:pPr>
                      <a:r>
                        <a:rPr b="0" lang="en-US" sz="2000" spc="-1" strike="noStrike">
                          <a:latin typeface="Open Sans Light"/>
                        </a:rPr>
                        <a:t>Create the </a:t>
                      </a:r>
                      <a:br/>
                      <a:r>
                        <a:rPr b="0" lang="en-US" sz="2000" spc="-1" strike="noStrike">
                          <a:latin typeface="Open Sans Light"/>
                        </a:rPr>
                        <a:t>Data Dictionary</a:t>
                      </a:r>
                      <a:endParaRPr b="0" lang="en-US" sz="2000" spc="-1" strike="noStrike">
                        <a:latin typeface="Arial"/>
                      </a:endParaRPr>
                    </a:p>
                  </a:txBody>
                  <a:tcPr marL="91440">
                    <a:lnB w="12240">
                      <a:solidFill>
                        <a:srgbClr val="222222"/>
                      </a:solidFill>
                    </a:lnB>
                    <a:noFill/>
                  </a:tcPr>
                </a:tc>
                <a:tc>
                  <a:txBody>
                    <a:bodyPr rIns="0" tIns="91440" bIns="0"/>
                    <a:p>
                      <a:pPr>
                        <a:lnSpc>
                          <a:spcPct val="100000"/>
                        </a:lnSpc>
                        <a:spcBef>
                          <a:spcPts val="799"/>
                        </a:spcBef>
                      </a:pPr>
                      <a:r>
                        <a:rPr b="1" lang="en-US" sz="2000" spc="-1" strike="noStrike">
                          <a:solidFill>
                            <a:srgbClr val="ffffff"/>
                          </a:solidFill>
                          <a:latin typeface="Open Sans Light"/>
                        </a:rPr>
                        <a:t>Create the </a:t>
                      </a:r>
                      <a:br/>
                      <a:r>
                        <a:rPr b="1" lang="en-US" sz="2000" spc="-1" strike="noStrike">
                          <a:solidFill>
                            <a:srgbClr val="ffffff"/>
                          </a:solidFill>
                          <a:latin typeface="Open Sans Light"/>
                        </a:rPr>
                        <a:t>Gosu documentation</a:t>
                      </a:r>
                      <a:endParaRPr b="0" lang="en-US" sz="2000" spc="-1" strike="noStrike">
                        <a:latin typeface="Arial"/>
                      </a:endParaRPr>
                    </a:p>
                  </a:txBody>
                  <a:tcPr marL="91440">
                    <a:lnB w="12240">
                      <a:solidFill>
                        <a:srgbClr val="222222"/>
                      </a:solidFill>
                    </a:lnB>
                    <a:noFill/>
                  </a:tcPr>
                </a:tc>
              </a:tr>
              <a:tr h="687960">
                <a:tc>
                  <a:txBody>
                    <a:bodyPr rIns="0" tIns="91440" bIns="0"/>
                    <a:p>
                      <a:pPr>
                        <a:lnSpc>
                          <a:spcPct val="100000"/>
                        </a:lnSpc>
                        <a:spcBef>
                          <a:spcPts val="799"/>
                        </a:spcBef>
                      </a:pPr>
                      <a:r>
                        <a:rPr b="0" lang="en-US" sz="2000" spc="-1" strike="noStrike">
                          <a:latin typeface="Open Sans Light"/>
                        </a:rPr>
                        <a:t>TrainingApp</a:t>
                      </a:r>
                      <a:endParaRPr b="0" lang="en-US" sz="2000" spc="-1" strike="noStrike">
                        <a:latin typeface="Arial"/>
                      </a:endParaRPr>
                    </a:p>
                  </a:txBody>
                  <a:tcPr marL="91440">
                    <a:lnT w="12240">
                      <a:solidFill>
                        <a:srgbClr val="222222"/>
                      </a:solidFill>
                    </a:lnT>
                    <a:lnB w="12240">
                      <a:solidFill>
                        <a:srgbClr val="222222"/>
                      </a:solidFill>
                    </a:lnB>
                    <a:noFill/>
                  </a:tcPr>
                </a:tc>
                <a:tc>
                  <a:txBody>
                    <a:bodyPr rIns="0" tIns="91440" bIns="0"/>
                    <a:p>
                      <a:pPr>
                        <a:lnSpc>
                          <a:spcPct val="100000"/>
                        </a:lnSpc>
                        <a:spcBef>
                          <a:spcPts val="799"/>
                        </a:spcBef>
                      </a:pPr>
                      <a:r>
                        <a:rPr b="1" lang="en-US" sz="2000" spc="-1" strike="noStrike">
                          <a:latin typeface="Courier New"/>
                        </a:rPr>
                        <a:t>gwta </a:t>
                      </a:r>
                      <a:br/>
                      <a:r>
                        <a:rPr b="1" lang="en-US" sz="2000" spc="-1" strike="noStrike">
                          <a:latin typeface="Courier New"/>
                        </a:rPr>
                        <a:t>regen-dictionary </a:t>
                      </a:r>
                      <a:endParaRPr b="0" lang="en-US" sz="2000" spc="-1" strike="noStrike">
                        <a:latin typeface="Arial"/>
                      </a:endParaRPr>
                    </a:p>
                  </a:txBody>
                  <a:tcPr marL="91440">
                    <a:lnT w="12240">
                      <a:solidFill>
                        <a:srgbClr val="222222"/>
                      </a:solidFill>
                    </a:lnT>
                    <a:noFill/>
                  </a:tcPr>
                </a:tc>
                <a:tc>
                  <a:txBody>
                    <a:bodyPr rIns="0" tIns="91440" bIns="0"/>
                    <a:p>
                      <a:pPr>
                        <a:lnSpc>
                          <a:spcPct val="100000"/>
                        </a:lnSpc>
                        <a:spcBef>
                          <a:spcPts val="799"/>
                        </a:spcBef>
                      </a:pPr>
                      <a:r>
                        <a:rPr b="1" lang="en-US" sz="2000" spc="-1" strike="noStrike">
                          <a:latin typeface="Courier New"/>
                        </a:rPr>
                        <a:t>gwta </a:t>
                      </a:r>
                      <a:br/>
                      <a:r>
                        <a:rPr b="1" lang="en-US" sz="2000" spc="-1" strike="noStrike">
                          <a:latin typeface="Courier New"/>
                        </a:rPr>
                        <a:t>regen-gosudoc </a:t>
                      </a:r>
                      <a:endParaRPr b="0" lang="en-US" sz="2000" spc="-1" strike="noStrike">
                        <a:latin typeface="Arial"/>
                      </a:endParaRPr>
                    </a:p>
                  </a:txBody>
                  <a:tcPr marL="91440">
                    <a:lnT w="12240">
                      <a:solidFill>
                        <a:srgbClr val="222222"/>
                      </a:solidFill>
                    </a:lnT>
                    <a:noFill/>
                  </a:tcPr>
                </a:tc>
              </a:tr>
              <a:tr h="800280">
                <a:tc>
                  <a:txBody>
                    <a:bodyPr rIns="0" tIns="91440" bIns="0"/>
                    <a:p>
                      <a:pPr>
                        <a:lnSpc>
                          <a:spcPct val="100000"/>
                        </a:lnSpc>
                        <a:spcBef>
                          <a:spcPts val="799"/>
                        </a:spcBef>
                      </a:pPr>
                      <a:r>
                        <a:rPr b="0" lang="en-US" sz="2000" spc="-1" strike="noStrike">
                          <a:latin typeface="Open Sans Light"/>
                        </a:rPr>
                        <a:t>BillingCenter</a:t>
                      </a:r>
                      <a:endParaRPr b="0" lang="en-US" sz="2000" spc="-1" strike="noStrike">
                        <a:latin typeface="Arial"/>
                      </a:endParaRPr>
                    </a:p>
                  </a:txBody>
                  <a:tcPr marL="91440">
                    <a:lnT w="12240">
                      <a:solidFill>
                        <a:srgbClr val="222222"/>
                      </a:solidFill>
                    </a:lnT>
                    <a:lnB w="12240">
                      <a:solidFill>
                        <a:srgbClr val="222222"/>
                      </a:solidFill>
                    </a:lnB>
                    <a:noFill/>
                  </a:tcPr>
                </a:tc>
                <a:tc>
                  <a:txBody>
                    <a:bodyPr rIns="0" tIns="91440" bIns="0"/>
                    <a:p>
                      <a:pPr>
                        <a:lnSpc>
                          <a:spcPct val="100000"/>
                        </a:lnSpc>
                        <a:spcBef>
                          <a:spcPts val="799"/>
                        </a:spcBef>
                      </a:pPr>
                      <a:r>
                        <a:rPr b="1" lang="en-US" sz="2000" spc="-1" strike="noStrike">
                          <a:latin typeface="Courier New"/>
                        </a:rPr>
                        <a:t>gwbc </a:t>
                      </a:r>
                      <a:br/>
                      <a:r>
                        <a:rPr b="1" lang="en-US" sz="2000" spc="-1" strike="noStrike">
                          <a:latin typeface="Courier New"/>
                        </a:rPr>
                        <a:t>regen-dictionary </a:t>
                      </a:r>
                      <a:endParaRPr b="0" lang="en-US" sz="2000" spc="-1" strike="noStrike">
                        <a:latin typeface="Arial"/>
                      </a:endParaRPr>
                    </a:p>
                  </a:txBody>
                  <a:tcPr marL="91440">
                    <a:noFill/>
                  </a:tcPr>
                </a:tc>
                <a:tc>
                  <a:txBody>
                    <a:bodyPr rIns="0" tIns="91440" bIns="0"/>
                    <a:p>
                      <a:pPr>
                        <a:lnSpc>
                          <a:spcPct val="100000"/>
                        </a:lnSpc>
                        <a:spcBef>
                          <a:spcPts val="799"/>
                        </a:spcBef>
                      </a:pPr>
                      <a:r>
                        <a:rPr b="1" lang="en-US" sz="2000" spc="-1" strike="noStrike">
                          <a:latin typeface="Courier New"/>
                        </a:rPr>
                        <a:t>gwbc </a:t>
                      </a:r>
                      <a:br/>
                      <a:r>
                        <a:rPr b="1" lang="en-US" sz="2000" spc="-1" strike="noStrike">
                          <a:latin typeface="Courier New"/>
                        </a:rPr>
                        <a:t>regen-gosudoc </a:t>
                      </a:r>
                      <a:endParaRPr b="0" lang="en-US" sz="2000" spc="-1" strike="noStrike">
                        <a:latin typeface="Arial"/>
                      </a:endParaRPr>
                    </a:p>
                  </a:txBody>
                  <a:tcPr marL="91440">
                    <a:noFill/>
                  </a:tcPr>
                </a:tc>
              </a:tr>
              <a:tr h="752400">
                <a:tc>
                  <a:txBody>
                    <a:bodyPr rIns="0" tIns="91440" bIns="0"/>
                    <a:p>
                      <a:pPr>
                        <a:lnSpc>
                          <a:spcPct val="100000"/>
                        </a:lnSpc>
                        <a:spcBef>
                          <a:spcPts val="799"/>
                        </a:spcBef>
                      </a:pPr>
                      <a:r>
                        <a:rPr b="0" lang="en-US" sz="2000" spc="-1" strike="noStrike">
                          <a:latin typeface="Open Sans Light"/>
                        </a:rPr>
                        <a:t>ClaimCenter</a:t>
                      </a:r>
                      <a:endParaRPr b="0" lang="en-US" sz="2000" spc="-1" strike="noStrike">
                        <a:latin typeface="Arial"/>
                      </a:endParaRPr>
                    </a:p>
                  </a:txBody>
                  <a:tcPr marL="91440">
                    <a:lnT w="12240">
                      <a:solidFill>
                        <a:srgbClr val="222222"/>
                      </a:solidFill>
                    </a:lnT>
                    <a:lnB w="12240">
                      <a:solidFill>
                        <a:srgbClr val="222222"/>
                      </a:solidFill>
                    </a:lnB>
                    <a:noFill/>
                  </a:tcPr>
                </a:tc>
                <a:tc>
                  <a:txBody>
                    <a:bodyPr rIns="0" tIns="91440" bIns="0"/>
                    <a:p>
                      <a:pPr>
                        <a:lnSpc>
                          <a:spcPct val="100000"/>
                        </a:lnSpc>
                        <a:spcBef>
                          <a:spcPts val="799"/>
                        </a:spcBef>
                      </a:pPr>
                      <a:r>
                        <a:rPr b="1" lang="en-US" sz="2000" spc="-1" strike="noStrike">
                          <a:latin typeface="Courier New"/>
                        </a:rPr>
                        <a:t>gwcc </a:t>
                      </a:r>
                      <a:br/>
                      <a:r>
                        <a:rPr b="1" lang="en-US" sz="2000" spc="-1" strike="noStrike">
                          <a:latin typeface="Courier New"/>
                        </a:rPr>
                        <a:t>regen-dictionary </a:t>
                      </a:r>
                      <a:endParaRPr b="0" lang="en-US" sz="2000" spc="-1" strike="noStrike">
                        <a:latin typeface="Arial"/>
                      </a:endParaRPr>
                    </a:p>
                  </a:txBody>
                  <a:tcPr marL="91440">
                    <a:noFill/>
                  </a:tcPr>
                </a:tc>
                <a:tc>
                  <a:txBody>
                    <a:bodyPr rIns="0" tIns="91440" bIns="0"/>
                    <a:p>
                      <a:pPr>
                        <a:lnSpc>
                          <a:spcPct val="100000"/>
                        </a:lnSpc>
                        <a:spcBef>
                          <a:spcPts val="799"/>
                        </a:spcBef>
                      </a:pPr>
                      <a:r>
                        <a:rPr b="1" lang="en-US" sz="2000" spc="-1" strike="noStrike">
                          <a:latin typeface="Courier New"/>
                        </a:rPr>
                        <a:t>gwcc </a:t>
                      </a:r>
                      <a:br/>
                      <a:r>
                        <a:rPr b="1" lang="en-US" sz="2000" spc="-1" strike="noStrike">
                          <a:latin typeface="Courier New"/>
                        </a:rPr>
                        <a:t>regen-gosudoc </a:t>
                      </a:r>
                      <a:endParaRPr b="0" lang="en-US" sz="2000" spc="-1" strike="noStrike">
                        <a:latin typeface="Arial"/>
                      </a:endParaRPr>
                    </a:p>
                  </a:txBody>
                  <a:tcPr marL="91440">
                    <a:noFill/>
                  </a:tcPr>
                </a:tc>
              </a:tr>
              <a:tr h="799200">
                <a:tc>
                  <a:txBody>
                    <a:bodyPr rIns="0" tIns="91440" bIns="0"/>
                    <a:p>
                      <a:pPr>
                        <a:lnSpc>
                          <a:spcPct val="100000"/>
                        </a:lnSpc>
                        <a:spcBef>
                          <a:spcPts val="799"/>
                        </a:spcBef>
                      </a:pPr>
                      <a:r>
                        <a:rPr b="0" lang="en-US" sz="2000" spc="-1" strike="noStrike">
                          <a:latin typeface="Open Sans Light"/>
                        </a:rPr>
                        <a:t>ContactManager</a:t>
                      </a:r>
                      <a:br/>
                      <a:r>
                        <a:rPr b="0" i="1" lang="en-US" sz="1800" spc="-1" strike="noStrike">
                          <a:latin typeface="Open Sans Light"/>
                        </a:rPr>
                        <a:t>(AddressBook)</a:t>
                      </a:r>
                      <a:endParaRPr b="0" lang="en-US" sz="1800" spc="-1" strike="noStrike">
                        <a:latin typeface="Arial"/>
                      </a:endParaRPr>
                    </a:p>
                  </a:txBody>
                  <a:tcPr marL="91440">
                    <a:lnT w="12240">
                      <a:solidFill>
                        <a:srgbClr val="222222"/>
                      </a:solidFill>
                    </a:lnT>
                    <a:lnB w="12240">
                      <a:solidFill>
                        <a:srgbClr val="222222"/>
                      </a:solidFill>
                    </a:lnB>
                    <a:noFill/>
                  </a:tcPr>
                </a:tc>
                <a:tc>
                  <a:txBody>
                    <a:bodyPr rIns="0" tIns="91440" bIns="0"/>
                    <a:p>
                      <a:pPr>
                        <a:lnSpc>
                          <a:spcPct val="100000"/>
                        </a:lnSpc>
                        <a:spcBef>
                          <a:spcPts val="799"/>
                        </a:spcBef>
                      </a:pPr>
                      <a:r>
                        <a:rPr b="1" lang="en-US" sz="2000" spc="-1" strike="noStrike">
                          <a:latin typeface="Courier New"/>
                        </a:rPr>
                        <a:t>gwab </a:t>
                      </a:r>
                      <a:br/>
                      <a:r>
                        <a:rPr b="1" lang="en-US" sz="2000" spc="-1" strike="noStrike">
                          <a:latin typeface="Courier New"/>
                        </a:rPr>
                        <a:t>regen-dictionary </a:t>
                      </a:r>
                      <a:endParaRPr b="0" lang="en-US" sz="2000" spc="-1" strike="noStrike">
                        <a:latin typeface="Arial"/>
                      </a:endParaRPr>
                    </a:p>
                  </a:txBody>
                  <a:tcPr marL="91440">
                    <a:noFill/>
                  </a:tcPr>
                </a:tc>
                <a:tc>
                  <a:txBody>
                    <a:bodyPr rIns="0" tIns="91440" bIns="0"/>
                    <a:p>
                      <a:pPr>
                        <a:lnSpc>
                          <a:spcPct val="100000"/>
                        </a:lnSpc>
                        <a:spcBef>
                          <a:spcPts val="799"/>
                        </a:spcBef>
                      </a:pPr>
                      <a:r>
                        <a:rPr b="1" lang="en-US" sz="2000" spc="-1" strike="noStrike">
                          <a:latin typeface="Courier New"/>
                        </a:rPr>
                        <a:t>gwab </a:t>
                      </a:r>
                      <a:br/>
                      <a:r>
                        <a:rPr b="1" lang="en-US" sz="2000" spc="-1" strike="noStrike">
                          <a:latin typeface="Courier New"/>
                        </a:rPr>
                        <a:t>regen-gosudoc </a:t>
                      </a:r>
                      <a:endParaRPr b="0" lang="en-US" sz="2000" spc="-1" strike="noStrike">
                        <a:latin typeface="Arial"/>
                      </a:endParaRPr>
                    </a:p>
                  </a:txBody>
                  <a:tcPr marL="91440">
                    <a:noFill/>
                  </a:tcPr>
                </a:tc>
              </a:tr>
              <a:tr h="923760">
                <a:tc>
                  <a:txBody>
                    <a:bodyPr rIns="0" tIns="91440" bIns="0"/>
                    <a:p>
                      <a:pPr>
                        <a:lnSpc>
                          <a:spcPct val="100000"/>
                        </a:lnSpc>
                        <a:spcBef>
                          <a:spcPts val="799"/>
                        </a:spcBef>
                      </a:pPr>
                      <a:r>
                        <a:rPr b="0" lang="en-US" sz="2000" spc="-1" strike="noStrike">
                          <a:latin typeface="Open Sans Light"/>
                        </a:rPr>
                        <a:t>PolicyCenter</a:t>
                      </a:r>
                      <a:endParaRPr b="0" lang="en-US" sz="2000" spc="-1" strike="noStrike">
                        <a:latin typeface="Arial"/>
                      </a:endParaRPr>
                    </a:p>
                  </a:txBody>
                  <a:tcPr marL="91440">
                    <a:lnT w="12240">
                      <a:solidFill>
                        <a:srgbClr val="222222"/>
                      </a:solidFill>
                    </a:lnT>
                    <a:noFill/>
                  </a:tcPr>
                </a:tc>
                <a:tc>
                  <a:txBody>
                    <a:bodyPr rIns="0" tIns="91440" bIns="0"/>
                    <a:p>
                      <a:pPr>
                        <a:lnSpc>
                          <a:spcPct val="100000"/>
                        </a:lnSpc>
                        <a:spcBef>
                          <a:spcPts val="799"/>
                        </a:spcBef>
                      </a:pPr>
                      <a:r>
                        <a:rPr b="1" lang="en-US" sz="2000" spc="-1" strike="noStrike">
                          <a:latin typeface="Courier New"/>
                        </a:rPr>
                        <a:t>gwpc </a:t>
                      </a:r>
                      <a:br/>
                      <a:r>
                        <a:rPr b="1" lang="en-US" sz="2000" spc="-1" strike="noStrike">
                          <a:latin typeface="Courier New"/>
                        </a:rPr>
                        <a:t>regen-dictionary </a:t>
                      </a:r>
                      <a:endParaRPr b="0" lang="en-US" sz="2000" spc="-1" strike="noStrike">
                        <a:latin typeface="Arial"/>
                      </a:endParaRPr>
                    </a:p>
                  </a:txBody>
                  <a:tcPr marL="91440">
                    <a:noFill/>
                  </a:tcPr>
                </a:tc>
                <a:tc>
                  <a:txBody>
                    <a:bodyPr rIns="0" tIns="91440" bIns="0"/>
                    <a:p>
                      <a:pPr>
                        <a:lnSpc>
                          <a:spcPct val="100000"/>
                        </a:lnSpc>
                        <a:spcBef>
                          <a:spcPts val="799"/>
                        </a:spcBef>
                      </a:pPr>
                      <a:r>
                        <a:rPr b="1" lang="en-US" sz="2000" spc="-1" strike="noStrike">
                          <a:latin typeface="Courier New"/>
                        </a:rPr>
                        <a:t>gwpc </a:t>
                      </a:r>
                      <a:br/>
                      <a:r>
                        <a:rPr b="1" lang="en-US" sz="2000" spc="-1" strike="noStrike">
                          <a:latin typeface="Courier New"/>
                        </a:rPr>
                        <a:t>regen-gosudoc </a:t>
                      </a:r>
                      <a:endParaRPr b="0" lang="en-US" sz="2000" spc="-1" strike="noStrike">
                        <a:latin typeface="Arial"/>
                      </a:endParaRPr>
                    </a:p>
                  </a:txBody>
                  <a:tcPr marL="91440">
                    <a:noFill/>
                  </a:tcPr>
                </a:tc>
              </a:tr>
            </a:tbl>
          </a:graphicData>
        </a:graphic>
      </p:graphicFrame>
    </p:spTree>
  </p:cSld>
  <p:transition spd="med">
    <p:fade/>
  </p:transition>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TextShape 1"/>
          <p:cNvSpPr txBox="1"/>
          <p:nvPr/>
        </p:nvSpPr>
        <p:spPr>
          <a:xfrm>
            <a:off x="1427760" y="642600"/>
            <a:ext cx="919188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Lecciones</a:t>
            </a:r>
            <a:endParaRPr b="0" lang="en-US" sz="4800" spc="-1" strike="noStrike">
              <a:solidFill>
                <a:srgbClr val="222222"/>
              </a:solidFill>
              <a:latin typeface="Open Sans Light"/>
            </a:endParaRPr>
          </a:p>
        </p:txBody>
      </p:sp>
      <p:sp>
        <p:nvSpPr>
          <p:cNvPr id="361" name="CustomShape 2"/>
          <p:cNvSpPr/>
          <p:nvPr/>
        </p:nvSpPr>
        <p:spPr>
          <a:xfrm>
            <a:off x="994680" y="1495440"/>
            <a:ext cx="8320680" cy="5486040"/>
          </a:xfrm>
          <a:prstGeom prst="rect">
            <a:avLst/>
          </a:prstGeom>
          <a:noFill/>
          <a:ln>
            <a:noFill/>
          </a:ln>
        </p:spPr>
        <p:style>
          <a:lnRef idx="0"/>
          <a:fillRef idx="0"/>
          <a:effectRef idx="0"/>
          <a:fontRef idx="minor"/>
        </p:style>
        <p:txBody>
          <a:bodyPr lIns="90000" rIns="90000" tIns="45000" bIns="45000"/>
          <a:p>
            <a:pPr marL="228600" indent="-228240">
              <a:lnSpc>
                <a:spcPct val="150000"/>
              </a:lnSpc>
              <a:spcBef>
                <a:spcPts val="1001"/>
              </a:spcBef>
              <a:buClr>
                <a:srgbClr val="222222"/>
              </a:buClr>
              <a:buFont typeface="Arial"/>
              <a:buChar char="•"/>
            </a:pPr>
            <a:r>
              <a:rPr b="0" lang="en-US" sz="2800" spc="-1" strike="noStrike">
                <a:solidFill>
                  <a:srgbClr val="222222"/>
                </a:solidFill>
                <a:latin typeface="Bebas Neue"/>
              </a:rPr>
              <a:t>Arquitectura de productos de Guidewire</a:t>
            </a:r>
            <a:endParaRPr b="0" lang="en-US" sz="2800" spc="-1" strike="noStrike">
              <a:latin typeface="Arial"/>
            </a:endParaRPr>
          </a:p>
          <a:p>
            <a:pPr marL="228600" indent="-228240">
              <a:lnSpc>
                <a:spcPct val="150000"/>
              </a:lnSpc>
              <a:spcBef>
                <a:spcPts val="1001"/>
              </a:spcBef>
              <a:buClr>
                <a:srgbClr val="222222"/>
              </a:buClr>
              <a:buFont typeface="Arial"/>
              <a:buChar char="•"/>
            </a:pPr>
            <a:r>
              <a:rPr b="0" lang="en-US" sz="2800" spc="-1" strike="noStrike">
                <a:solidFill>
                  <a:srgbClr val="222222"/>
                </a:solidFill>
                <a:latin typeface="Bebas Neue"/>
              </a:rPr>
              <a:t>Tecnología de configuración de Guidewire </a:t>
            </a:r>
            <a:endParaRPr b="0" lang="en-US" sz="2800" spc="-1" strike="noStrike">
              <a:latin typeface="Arial"/>
            </a:endParaRPr>
          </a:p>
          <a:p>
            <a:pPr marL="228600" indent="-228240">
              <a:lnSpc>
                <a:spcPct val="150000"/>
              </a:lnSpc>
              <a:spcBef>
                <a:spcPts val="1001"/>
              </a:spcBef>
              <a:buClr>
                <a:srgbClr val="222222"/>
              </a:buClr>
              <a:buFont typeface="Arial"/>
              <a:buChar char="•"/>
            </a:pPr>
            <a:r>
              <a:rPr b="0" lang="en-US" sz="2800" spc="-1" strike="noStrike">
                <a:solidFill>
                  <a:srgbClr val="222222"/>
                </a:solidFill>
                <a:latin typeface="Bebas Neue"/>
              </a:rPr>
              <a:t>La plataforma de Guidewire</a:t>
            </a:r>
            <a:endParaRPr b="0" lang="en-US" sz="2800" spc="-1" strike="noStrike">
              <a:latin typeface="Arial"/>
            </a:endParaRPr>
          </a:p>
          <a:p>
            <a:pPr marL="228600" indent="-228240">
              <a:lnSpc>
                <a:spcPct val="150000"/>
              </a:lnSpc>
              <a:spcBef>
                <a:spcPts val="1001"/>
              </a:spcBef>
              <a:buClr>
                <a:srgbClr val="222222"/>
              </a:buClr>
              <a:buFont typeface="Arial"/>
              <a:buChar char="•"/>
            </a:pPr>
            <a:r>
              <a:rPr b="0" lang="en-US" sz="2800" spc="-1" strike="noStrike">
                <a:solidFill>
                  <a:srgbClr val="222222"/>
                </a:solidFill>
                <a:latin typeface="Bebas Neue"/>
              </a:rPr>
              <a:t>Training App</a:t>
            </a:r>
            <a:endParaRPr b="0" lang="en-US" sz="2800" spc="-1" strike="noStrike">
              <a:latin typeface="Arial"/>
            </a:endParaRPr>
          </a:p>
          <a:p>
            <a:pPr marL="228600" indent="-228240">
              <a:lnSpc>
                <a:spcPct val="150000"/>
              </a:lnSpc>
              <a:spcBef>
                <a:spcPts val="1001"/>
              </a:spcBef>
              <a:buClr>
                <a:srgbClr val="377947"/>
              </a:buClr>
              <a:buFont typeface="Arial"/>
              <a:buChar char="•"/>
            </a:pPr>
            <a:r>
              <a:rPr b="0" lang="en-US" sz="2800" spc="-1" strike="noStrike">
                <a:solidFill>
                  <a:srgbClr val="377947"/>
                </a:solidFill>
                <a:latin typeface="Bebas Neue"/>
              </a:rPr>
              <a:t>Studio de Guidewire</a:t>
            </a:r>
            <a:endParaRPr b="0" lang="en-US" sz="2800" spc="-1" strike="noStrike">
              <a:latin typeface="Arial"/>
            </a:endParaRPr>
          </a:p>
        </p:txBody>
      </p:sp>
      <p:sp>
        <p:nvSpPr>
          <p:cNvPr id="362" name="CustomShape 3"/>
          <p:cNvSpPr/>
          <p:nvPr/>
        </p:nvSpPr>
        <p:spPr>
          <a:xfrm flipV="1">
            <a:off x="1172160" y="5172840"/>
            <a:ext cx="4851360" cy="10440"/>
          </a:xfrm>
          <a:custGeom>
            <a:avLst/>
            <a:gdLst/>
            <a:ahLst/>
            <a:rect l="l" t="t" r="r" b="b"/>
            <a:pathLst>
              <a:path w="21600" h="21600">
                <a:moveTo>
                  <a:pt x="0" y="0"/>
                </a:moveTo>
                <a:lnTo>
                  <a:pt x="21600" y="21600"/>
                </a:lnTo>
              </a:path>
            </a:pathLst>
          </a:custGeom>
          <a:noFill/>
          <a:ln w="6480">
            <a:solidFill>
              <a:srgbClr val="377947"/>
            </a:solidFill>
            <a:miter/>
            <a:tailEnd len="med" type="triangle" w="med"/>
          </a:ln>
        </p:spPr>
        <p:style>
          <a:lnRef idx="0"/>
          <a:fillRef idx="0"/>
          <a:effectRef idx="0"/>
          <a:fontRef idx="minor"/>
        </p:style>
      </p:sp>
    </p:spTree>
  </p:cSld>
  <p:transition spd="med">
    <p:fade/>
  </p:transition>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TextShape 1"/>
          <p:cNvSpPr txBox="1"/>
          <p:nvPr/>
        </p:nvSpPr>
        <p:spPr>
          <a:xfrm>
            <a:off x="948960" y="231840"/>
            <a:ext cx="919188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Iniciar el studio: gwxx studio</a:t>
            </a:r>
            <a:endParaRPr b="0" lang="en-US" sz="4800" spc="-1" strike="noStrike">
              <a:solidFill>
                <a:srgbClr val="222222"/>
              </a:solidFill>
              <a:latin typeface="Open Sans Light"/>
            </a:endParaRPr>
          </a:p>
        </p:txBody>
      </p:sp>
      <p:sp>
        <p:nvSpPr>
          <p:cNvPr id="364" name="CustomShape 2"/>
          <p:cNvSpPr/>
          <p:nvPr/>
        </p:nvSpPr>
        <p:spPr>
          <a:xfrm>
            <a:off x="6753960" y="1163880"/>
            <a:ext cx="4696200" cy="517572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Para abrir el Proyecto ejecute:</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studio.bat</a:t>
            </a:r>
            <a:endParaRPr b="0" lang="en-US" sz="2400" spc="-1" strike="noStrike">
              <a:latin typeface="Arial"/>
            </a:endParaRPr>
          </a:p>
          <a:p>
            <a:pPr lvl="1" marL="685800" indent="-228240">
              <a:lnSpc>
                <a:spcPct val="100000"/>
              </a:lnSpc>
              <a:spcBef>
                <a:spcPts val="499"/>
              </a:spcBef>
              <a:buClr>
                <a:srgbClr val="222222"/>
              </a:buClr>
              <a:buFont typeface="Arial"/>
              <a:buChar char="•"/>
            </a:pPr>
            <a:r>
              <a:rPr b="1" i="1" lang="en-US" sz="2400" spc="-1" strike="noStrike">
                <a:solidFill>
                  <a:srgbClr val="222222"/>
                </a:solidFill>
                <a:latin typeface="Open Sans Light"/>
              </a:rPr>
              <a:t>gwXX</a:t>
            </a:r>
            <a:r>
              <a:rPr b="0" lang="en-US" sz="2400" spc="-1" strike="noStrike">
                <a:solidFill>
                  <a:srgbClr val="222222"/>
                </a:solidFill>
                <a:latin typeface="Open Sans Light"/>
              </a:rPr>
              <a:t> studio  desde la ventana de comandos</a:t>
            </a:r>
            <a:endParaRPr b="0" lang="en-US" sz="2400" spc="-1" strike="noStrike">
              <a:latin typeface="Arial"/>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Proceso de indexacion</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La primera vez toma tiempo</a:t>
            </a:r>
            <a:endParaRPr b="0" lang="en-US" sz="24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Las siguientes sera mas rapido</a:t>
            </a:r>
            <a:endParaRPr b="0" lang="en-US" sz="2400" spc="-1" strike="noStrike">
              <a:latin typeface="Arial"/>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Puede trabajar mientras indexa!</a:t>
            </a:r>
            <a:endParaRPr b="0" lang="en-US" sz="2800" spc="-1" strike="noStrike">
              <a:latin typeface="Arial"/>
            </a:endParaRPr>
          </a:p>
          <a:p>
            <a:pPr>
              <a:lnSpc>
                <a:spcPct val="100000"/>
              </a:lnSpc>
              <a:spcBef>
                <a:spcPts val="499"/>
              </a:spcBef>
            </a:pPr>
            <a:endParaRPr b="0" lang="en-US" sz="2800" spc="-1" strike="noStrike">
              <a:latin typeface="Arial"/>
            </a:endParaRPr>
          </a:p>
          <a:p>
            <a:pPr>
              <a:lnSpc>
                <a:spcPct val="100000"/>
              </a:lnSpc>
              <a:spcBef>
                <a:spcPts val="499"/>
              </a:spcBef>
            </a:pPr>
            <a:endParaRPr b="0" lang="en-US" sz="2800" spc="-1" strike="noStrike">
              <a:latin typeface="Arial"/>
            </a:endParaRPr>
          </a:p>
        </p:txBody>
      </p:sp>
      <p:pic>
        <p:nvPicPr>
          <p:cNvPr id="365" name="Picture 1" descr=""/>
          <p:cNvPicPr/>
          <p:nvPr/>
        </p:nvPicPr>
        <p:blipFill>
          <a:blip r:embed="rId1"/>
          <a:stretch/>
        </p:blipFill>
        <p:spPr>
          <a:xfrm>
            <a:off x="1284480" y="1003320"/>
            <a:ext cx="5194080" cy="5061600"/>
          </a:xfrm>
          <a:prstGeom prst="rect">
            <a:avLst/>
          </a:prstGeom>
          <a:ln>
            <a:noFill/>
          </a:ln>
        </p:spPr>
      </p:pic>
    </p:spTree>
  </p:cSld>
  <p:transition spd="med">
    <p:fade/>
  </p:transition>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TextShape 1"/>
          <p:cNvSpPr txBox="1"/>
          <p:nvPr/>
        </p:nvSpPr>
        <p:spPr>
          <a:xfrm>
            <a:off x="948960" y="231840"/>
            <a:ext cx="919188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Suite de seguros de GuideWire</a:t>
            </a:r>
            <a:endParaRPr b="0" lang="en-US" sz="4800" spc="-1" strike="noStrike">
              <a:solidFill>
                <a:srgbClr val="222222"/>
              </a:solidFill>
              <a:latin typeface="Open Sans Light"/>
            </a:endParaRPr>
          </a:p>
        </p:txBody>
      </p:sp>
      <p:pic>
        <p:nvPicPr>
          <p:cNvPr id="367" name="Picture 4" descr=""/>
          <p:cNvPicPr/>
          <p:nvPr/>
        </p:nvPicPr>
        <p:blipFill>
          <a:blip r:embed="rId1"/>
          <a:stretch/>
        </p:blipFill>
        <p:spPr>
          <a:xfrm>
            <a:off x="1616400" y="1003320"/>
            <a:ext cx="8524440" cy="5590800"/>
          </a:xfrm>
          <a:prstGeom prst="rect">
            <a:avLst/>
          </a:prstGeom>
          <a:ln>
            <a:noFill/>
          </a:ln>
        </p:spPr>
      </p:pic>
      <p:sp>
        <p:nvSpPr>
          <p:cNvPr id="368" name="CustomShape 2"/>
          <p:cNvSpPr/>
          <p:nvPr/>
        </p:nvSpPr>
        <p:spPr>
          <a:xfrm>
            <a:off x="2653560" y="1092960"/>
            <a:ext cx="2290680" cy="265680"/>
          </a:xfrm>
          <a:prstGeom prst="roundRect">
            <a:avLst>
              <a:gd name="adj" fmla="val 22439"/>
            </a:avLst>
          </a:prstGeom>
          <a:solidFill>
            <a:srgbClr val="ffffff"/>
          </a:solidFill>
          <a:ln w="19080">
            <a:noFill/>
          </a:ln>
          <a:effectLst>
            <a:outerShdw dist="37674" dir="2700000">
              <a:srgbClr val="000000">
                <a:alpha val="40000"/>
              </a:srgbClr>
            </a:outerShdw>
          </a:effectLst>
        </p:spPr>
        <p:style>
          <a:lnRef idx="0"/>
          <a:fillRef idx="0"/>
          <a:effectRef idx="0"/>
          <a:fontRef idx="minor"/>
        </p:style>
        <p:txBody>
          <a:bodyPr wrap="none" lIns="0" rIns="0" tIns="0" bIns="0" anchor="ctr"/>
          <a:p>
            <a:pPr algn="ctr">
              <a:lnSpc>
                <a:spcPct val="100000"/>
              </a:lnSpc>
              <a:spcBef>
                <a:spcPts val="799"/>
              </a:spcBef>
              <a:spcAft>
                <a:spcPts val="479"/>
              </a:spcAft>
            </a:pPr>
            <a:r>
              <a:rPr b="0" lang="en-US" sz="1600" spc="-1" strike="noStrike">
                <a:solidFill>
                  <a:srgbClr val="222222"/>
                </a:solidFill>
                <a:latin typeface="Open Sans Light"/>
              </a:rPr>
              <a:t>Menu principal y toolbar</a:t>
            </a:r>
            <a:endParaRPr b="0" lang="en-US" sz="1600" spc="-1" strike="noStrike">
              <a:latin typeface="Arial"/>
            </a:endParaRPr>
          </a:p>
        </p:txBody>
      </p:sp>
      <p:sp>
        <p:nvSpPr>
          <p:cNvPr id="369" name="CustomShape 3"/>
          <p:cNvSpPr/>
          <p:nvPr/>
        </p:nvSpPr>
        <p:spPr>
          <a:xfrm>
            <a:off x="3799080" y="1547640"/>
            <a:ext cx="1505520" cy="275400"/>
          </a:xfrm>
          <a:prstGeom prst="roundRect">
            <a:avLst>
              <a:gd name="adj" fmla="val 16667"/>
            </a:avLst>
          </a:prstGeom>
          <a:solidFill>
            <a:srgbClr val="ffffff"/>
          </a:solidFill>
          <a:ln w="19080">
            <a:noFill/>
          </a:ln>
          <a:effectLst>
            <a:outerShdw dist="37674" dir="2700000">
              <a:srgbClr val="000000">
                <a:alpha val="40000"/>
              </a:srgbClr>
            </a:outerShdw>
          </a:effectLst>
        </p:spPr>
        <p:style>
          <a:lnRef idx="0"/>
          <a:fillRef idx="0"/>
          <a:effectRef idx="0"/>
          <a:fontRef idx="minor"/>
        </p:style>
        <p:txBody>
          <a:bodyPr wrap="none" lIns="0" rIns="0" tIns="0" bIns="0" anchor="ctr"/>
          <a:p>
            <a:pPr algn="ctr">
              <a:lnSpc>
                <a:spcPct val="100000"/>
              </a:lnSpc>
              <a:spcBef>
                <a:spcPts val="799"/>
              </a:spcBef>
              <a:spcAft>
                <a:spcPts val="479"/>
              </a:spcAft>
            </a:pPr>
            <a:r>
              <a:rPr b="0" lang="en-US" sz="1600" spc="-1" strike="noStrike">
                <a:solidFill>
                  <a:srgbClr val="222222"/>
                </a:solidFill>
                <a:latin typeface="Open Sans Light"/>
              </a:rPr>
              <a:t>Navegacion</a:t>
            </a:r>
            <a:endParaRPr b="0" lang="en-US" sz="1600" spc="-1" strike="noStrike">
              <a:latin typeface="Arial"/>
            </a:endParaRPr>
          </a:p>
        </p:txBody>
      </p:sp>
      <p:sp>
        <p:nvSpPr>
          <p:cNvPr id="370" name="CustomShape 4"/>
          <p:cNvSpPr/>
          <p:nvPr/>
        </p:nvSpPr>
        <p:spPr>
          <a:xfrm>
            <a:off x="2653560" y="2007000"/>
            <a:ext cx="1310040" cy="248040"/>
          </a:xfrm>
          <a:prstGeom prst="roundRect">
            <a:avLst>
              <a:gd name="adj" fmla="val 17174"/>
            </a:avLst>
          </a:prstGeom>
          <a:solidFill>
            <a:srgbClr val="ffffff"/>
          </a:solidFill>
          <a:ln w="19080">
            <a:noFill/>
          </a:ln>
          <a:effectLst>
            <a:outerShdw dist="37674" dir="2700000">
              <a:srgbClr val="000000">
                <a:alpha val="40000"/>
              </a:srgbClr>
            </a:outerShdw>
          </a:effectLst>
        </p:spPr>
        <p:style>
          <a:lnRef idx="0"/>
          <a:fillRef idx="0"/>
          <a:effectRef idx="0"/>
          <a:fontRef idx="minor"/>
        </p:style>
        <p:txBody>
          <a:bodyPr wrap="none" lIns="0" rIns="0" tIns="0" bIns="0" anchor="ctr"/>
          <a:p>
            <a:pPr algn="ctr">
              <a:lnSpc>
                <a:spcPct val="100000"/>
              </a:lnSpc>
              <a:spcBef>
                <a:spcPts val="799"/>
              </a:spcBef>
              <a:spcAft>
                <a:spcPts val="479"/>
              </a:spcAft>
            </a:pPr>
            <a:r>
              <a:rPr b="0" lang="en-US" sz="1600" spc="-1" strike="noStrike">
                <a:solidFill>
                  <a:srgbClr val="222222"/>
                </a:solidFill>
                <a:latin typeface="Open Sans Light"/>
              </a:rPr>
              <a:t>Herramientas</a:t>
            </a:r>
            <a:endParaRPr b="0" lang="en-US" sz="1600" spc="-1" strike="noStrike">
              <a:latin typeface="Arial"/>
            </a:endParaRPr>
          </a:p>
        </p:txBody>
      </p:sp>
      <p:sp>
        <p:nvSpPr>
          <p:cNvPr id="371" name="CustomShape 5"/>
          <p:cNvSpPr/>
          <p:nvPr/>
        </p:nvSpPr>
        <p:spPr>
          <a:xfrm>
            <a:off x="6168600" y="1910880"/>
            <a:ext cx="1310040" cy="273240"/>
          </a:xfrm>
          <a:prstGeom prst="roundRect">
            <a:avLst>
              <a:gd name="adj" fmla="val 15519"/>
            </a:avLst>
          </a:prstGeom>
          <a:solidFill>
            <a:srgbClr val="ffffff"/>
          </a:solidFill>
          <a:ln w="19080">
            <a:noFill/>
          </a:ln>
          <a:effectLst>
            <a:outerShdw dist="37674" dir="2700000">
              <a:srgbClr val="000000">
                <a:alpha val="40000"/>
              </a:srgbClr>
            </a:outerShdw>
          </a:effectLst>
        </p:spPr>
        <p:style>
          <a:lnRef idx="0"/>
          <a:fillRef idx="0"/>
          <a:effectRef idx="0"/>
          <a:fontRef idx="minor"/>
        </p:style>
        <p:txBody>
          <a:bodyPr wrap="none" lIns="0" rIns="0" tIns="0" bIns="0" anchor="ctr"/>
          <a:p>
            <a:pPr algn="ctr">
              <a:lnSpc>
                <a:spcPct val="100000"/>
              </a:lnSpc>
              <a:spcBef>
                <a:spcPts val="799"/>
              </a:spcBef>
              <a:spcAft>
                <a:spcPts val="479"/>
              </a:spcAft>
            </a:pPr>
            <a:r>
              <a:rPr b="0" lang="en-US" sz="1600" spc="-1" strike="noStrike">
                <a:solidFill>
                  <a:srgbClr val="222222"/>
                </a:solidFill>
                <a:latin typeface="Open Sans Light"/>
              </a:rPr>
              <a:t>Editor</a:t>
            </a:r>
            <a:endParaRPr b="0" lang="en-US" sz="1600" spc="-1" strike="noStrike">
              <a:latin typeface="Arial"/>
            </a:endParaRPr>
          </a:p>
        </p:txBody>
      </p:sp>
      <p:sp>
        <p:nvSpPr>
          <p:cNvPr id="372" name="CustomShape 6"/>
          <p:cNvSpPr/>
          <p:nvPr/>
        </p:nvSpPr>
        <p:spPr>
          <a:xfrm>
            <a:off x="2987640" y="5926680"/>
            <a:ext cx="2662200" cy="230400"/>
          </a:xfrm>
          <a:prstGeom prst="roundRect">
            <a:avLst>
              <a:gd name="adj" fmla="val 16667"/>
            </a:avLst>
          </a:prstGeom>
          <a:solidFill>
            <a:srgbClr val="ffffff"/>
          </a:solidFill>
          <a:ln w="19080">
            <a:noFill/>
          </a:ln>
          <a:effectLst>
            <a:outerShdw dist="37674" dir="2700000">
              <a:srgbClr val="000000">
                <a:alpha val="40000"/>
              </a:srgbClr>
            </a:outerShdw>
          </a:effectLst>
        </p:spPr>
        <p:style>
          <a:lnRef idx="0"/>
          <a:fillRef idx="0"/>
          <a:effectRef idx="0"/>
          <a:fontRef idx="minor"/>
        </p:style>
        <p:txBody>
          <a:bodyPr wrap="none" lIns="0" rIns="0" tIns="0" bIns="0" anchor="ctr"/>
          <a:p>
            <a:pPr algn="ctr">
              <a:lnSpc>
                <a:spcPct val="100000"/>
              </a:lnSpc>
              <a:spcBef>
                <a:spcPts val="799"/>
              </a:spcBef>
              <a:spcAft>
                <a:spcPts val="479"/>
              </a:spcAft>
            </a:pPr>
            <a:r>
              <a:rPr b="0" lang="en-US" sz="1600" spc="-1" strike="noStrike">
                <a:solidFill>
                  <a:srgbClr val="222222"/>
                </a:solidFill>
                <a:latin typeface="Open Sans Light"/>
              </a:rPr>
              <a:t>Botones de herramientas</a:t>
            </a:r>
            <a:endParaRPr b="0" lang="en-US" sz="1600" spc="-1" strike="noStrike">
              <a:latin typeface="Arial"/>
            </a:endParaRPr>
          </a:p>
        </p:txBody>
      </p:sp>
      <p:sp>
        <p:nvSpPr>
          <p:cNvPr id="373" name="CustomShape 7"/>
          <p:cNvSpPr/>
          <p:nvPr/>
        </p:nvSpPr>
        <p:spPr>
          <a:xfrm>
            <a:off x="4951800" y="6386040"/>
            <a:ext cx="1635480" cy="177840"/>
          </a:xfrm>
          <a:prstGeom prst="roundRect">
            <a:avLst>
              <a:gd name="adj" fmla="val 16667"/>
            </a:avLst>
          </a:prstGeom>
          <a:solidFill>
            <a:srgbClr val="ffffff"/>
          </a:solidFill>
          <a:ln w="19080">
            <a:noFill/>
          </a:ln>
          <a:effectLst>
            <a:outerShdw dist="37674" dir="2700000">
              <a:srgbClr val="000000">
                <a:alpha val="40000"/>
              </a:srgbClr>
            </a:outerShdw>
          </a:effectLst>
        </p:spPr>
        <p:style>
          <a:lnRef idx="0"/>
          <a:fillRef idx="0"/>
          <a:effectRef idx="0"/>
          <a:fontRef idx="minor"/>
        </p:style>
        <p:txBody>
          <a:bodyPr wrap="none" lIns="0" rIns="0" tIns="0" bIns="0" anchor="ctr"/>
          <a:p>
            <a:pPr algn="ctr">
              <a:lnSpc>
                <a:spcPct val="100000"/>
              </a:lnSpc>
              <a:spcBef>
                <a:spcPts val="799"/>
              </a:spcBef>
              <a:spcAft>
                <a:spcPts val="479"/>
              </a:spcAft>
            </a:pPr>
            <a:r>
              <a:rPr b="0" lang="en-US" sz="1600" spc="-1" strike="noStrike">
                <a:solidFill>
                  <a:srgbClr val="222222"/>
                </a:solidFill>
                <a:latin typeface="Open Sans Light"/>
              </a:rPr>
              <a:t>Barra de estado</a:t>
            </a:r>
            <a:endParaRPr b="0" lang="en-US" sz="1600" spc="-1" strike="noStrike">
              <a:latin typeface="Arial"/>
            </a:endParaRPr>
          </a:p>
        </p:txBody>
      </p:sp>
      <p:sp>
        <p:nvSpPr>
          <p:cNvPr id="374" name="CustomShape 8"/>
          <p:cNvSpPr/>
          <p:nvPr/>
        </p:nvSpPr>
        <p:spPr>
          <a:xfrm rot="5400000">
            <a:off x="8903880" y="4912200"/>
            <a:ext cx="2474640" cy="248040"/>
          </a:xfrm>
          <a:prstGeom prst="roundRect">
            <a:avLst>
              <a:gd name="adj" fmla="val 16667"/>
            </a:avLst>
          </a:prstGeom>
          <a:solidFill>
            <a:srgbClr val="ffffff"/>
          </a:solidFill>
          <a:ln w="19080">
            <a:noFill/>
          </a:ln>
          <a:effectLst>
            <a:outerShdw dist="37674" dir="2700000">
              <a:srgbClr val="000000">
                <a:alpha val="40000"/>
              </a:srgbClr>
            </a:outerShdw>
          </a:effectLst>
        </p:spPr>
        <p:style>
          <a:lnRef idx="0"/>
          <a:fillRef idx="0"/>
          <a:effectRef idx="0"/>
          <a:fontRef idx="minor"/>
        </p:style>
        <p:txBody>
          <a:bodyPr wrap="none" lIns="0" rIns="0" tIns="0" bIns="0" anchor="ctr"/>
          <a:p>
            <a:pPr algn="ctr">
              <a:lnSpc>
                <a:spcPct val="100000"/>
              </a:lnSpc>
              <a:spcBef>
                <a:spcPts val="799"/>
              </a:spcBef>
              <a:spcAft>
                <a:spcPts val="479"/>
              </a:spcAft>
            </a:pPr>
            <a:r>
              <a:rPr b="0" lang="en-US" sz="1600" spc="-1" strike="noStrike">
                <a:solidFill>
                  <a:srgbClr val="222222"/>
                </a:solidFill>
                <a:latin typeface="Open Sans Light"/>
              </a:rPr>
              <a:t>Botones de herramientas</a:t>
            </a:r>
            <a:endParaRPr b="0" lang="en-US" sz="1600" spc="-1" strike="noStrike">
              <a:latin typeface="Arial"/>
            </a:endParaRPr>
          </a:p>
        </p:txBody>
      </p:sp>
      <p:sp>
        <p:nvSpPr>
          <p:cNvPr id="375" name="CustomShape 9"/>
          <p:cNvSpPr/>
          <p:nvPr/>
        </p:nvSpPr>
        <p:spPr>
          <a:xfrm rot="16200000">
            <a:off x="189360" y="4029840"/>
            <a:ext cx="2604960" cy="115920"/>
          </a:xfrm>
          <a:prstGeom prst="roundRect">
            <a:avLst>
              <a:gd name="adj" fmla="val 16667"/>
            </a:avLst>
          </a:prstGeom>
          <a:solidFill>
            <a:srgbClr val="ffffff"/>
          </a:solidFill>
          <a:ln w="19080">
            <a:noFill/>
          </a:ln>
          <a:effectLst>
            <a:outerShdw dist="37674" dir="2700000">
              <a:srgbClr val="000000">
                <a:alpha val="40000"/>
              </a:srgbClr>
            </a:outerShdw>
          </a:effectLst>
        </p:spPr>
        <p:style>
          <a:lnRef idx="0"/>
          <a:fillRef idx="0"/>
          <a:effectRef idx="0"/>
          <a:fontRef idx="minor"/>
        </p:style>
        <p:txBody>
          <a:bodyPr wrap="none" lIns="0" rIns="0" tIns="0" bIns="0" anchor="ctr"/>
          <a:p>
            <a:pPr algn="ctr">
              <a:lnSpc>
                <a:spcPct val="100000"/>
              </a:lnSpc>
              <a:spcBef>
                <a:spcPts val="799"/>
              </a:spcBef>
              <a:spcAft>
                <a:spcPts val="479"/>
              </a:spcAft>
            </a:pPr>
            <a:r>
              <a:rPr b="0" lang="en-US" sz="1600" spc="-1" strike="noStrike">
                <a:solidFill>
                  <a:srgbClr val="222222"/>
                </a:solidFill>
                <a:latin typeface="Open Sans Light"/>
              </a:rPr>
              <a:t>Botones de herramientas</a:t>
            </a:r>
            <a:endParaRPr b="0" lang="en-US" sz="1600" spc="-1" strike="noStrike">
              <a:latin typeface="Arial"/>
            </a:endParaRPr>
          </a:p>
        </p:txBody>
      </p:sp>
      <p:sp>
        <p:nvSpPr>
          <p:cNvPr id="376" name="CustomShape 10"/>
          <p:cNvSpPr/>
          <p:nvPr/>
        </p:nvSpPr>
        <p:spPr>
          <a:xfrm>
            <a:off x="4339800" y="4539600"/>
            <a:ext cx="1310040" cy="248040"/>
          </a:xfrm>
          <a:prstGeom prst="roundRect">
            <a:avLst>
              <a:gd name="adj" fmla="val 17174"/>
            </a:avLst>
          </a:prstGeom>
          <a:solidFill>
            <a:srgbClr val="ffffff"/>
          </a:solidFill>
          <a:ln w="19080">
            <a:noFill/>
          </a:ln>
          <a:effectLst>
            <a:outerShdw dist="37674" dir="2700000">
              <a:srgbClr val="000000">
                <a:alpha val="40000"/>
              </a:srgbClr>
            </a:outerShdw>
          </a:effectLst>
        </p:spPr>
        <p:style>
          <a:lnRef idx="0"/>
          <a:fillRef idx="0"/>
          <a:effectRef idx="0"/>
          <a:fontRef idx="minor"/>
        </p:style>
        <p:txBody>
          <a:bodyPr wrap="none" lIns="0" rIns="0" tIns="0" bIns="0" anchor="ctr"/>
          <a:p>
            <a:pPr algn="ctr">
              <a:lnSpc>
                <a:spcPct val="100000"/>
              </a:lnSpc>
              <a:spcBef>
                <a:spcPts val="799"/>
              </a:spcBef>
              <a:spcAft>
                <a:spcPts val="479"/>
              </a:spcAft>
            </a:pPr>
            <a:r>
              <a:rPr b="0" lang="en-US" sz="1600" spc="-1" strike="noStrike">
                <a:solidFill>
                  <a:srgbClr val="222222"/>
                </a:solidFill>
                <a:latin typeface="Open Sans Light"/>
              </a:rPr>
              <a:t>Herramientas</a:t>
            </a:r>
            <a:endParaRPr b="0" lang="en-US" sz="1600" spc="-1" strike="noStrike">
              <a:latin typeface="Arial"/>
            </a:endParaRPr>
          </a:p>
        </p:txBody>
      </p:sp>
      <p:sp>
        <p:nvSpPr>
          <p:cNvPr id="377" name="CustomShape 11"/>
          <p:cNvSpPr/>
          <p:nvPr/>
        </p:nvSpPr>
        <p:spPr>
          <a:xfrm>
            <a:off x="7921440" y="4536000"/>
            <a:ext cx="1310040" cy="248040"/>
          </a:xfrm>
          <a:prstGeom prst="roundRect">
            <a:avLst>
              <a:gd name="adj" fmla="val 17174"/>
            </a:avLst>
          </a:prstGeom>
          <a:solidFill>
            <a:srgbClr val="ffffff"/>
          </a:solidFill>
          <a:ln w="19080">
            <a:noFill/>
          </a:ln>
          <a:effectLst>
            <a:outerShdw dist="37674" dir="2700000">
              <a:srgbClr val="000000">
                <a:alpha val="40000"/>
              </a:srgbClr>
            </a:outerShdw>
          </a:effectLst>
        </p:spPr>
        <p:style>
          <a:lnRef idx="0"/>
          <a:fillRef idx="0"/>
          <a:effectRef idx="0"/>
          <a:fontRef idx="minor"/>
        </p:style>
        <p:txBody>
          <a:bodyPr wrap="none" lIns="0" rIns="0" tIns="0" bIns="0" anchor="ctr"/>
          <a:p>
            <a:pPr algn="ctr">
              <a:lnSpc>
                <a:spcPct val="100000"/>
              </a:lnSpc>
              <a:spcBef>
                <a:spcPts val="799"/>
              </a:spcBef>
              <a:spcAft>
                <a:spcPts val="479"/>
              </a:spcAft>
            </a:pPr>
            <a:r>
              <a:rPr b="0" lang="en-US" sz="1600" spc="-1" strike="noStrike">
                <a:solidFill>
                  <a:srgbClr val="222222"/>
                </a:solidFill>
                <a:latin typeface="Open Sans Light"/>
              </a:rPr>
              <a:t>Herramientas</a:t>
            </a:r>
            <a:endParaRPr b="0" lang="en-US" sz="1600" spc="-1" strike="noStrike">
              <a:latin typeface="Arial"/>
            </a:endParaRPr>
          </a:p>
        </p:txBody>
      </p:sp>
    </p:spTree>
  </p:cSld>
  <p:transition spd="med">
    <p:fade/>
  </p:transition>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TextShape 1"/>
          <p:cNvSpPr txBox="1"/>
          <p:nvPr/>
        </p:nvSpPr>
        <p:spPr>
          <a:xfrm>
            <a:off x="948960" y="231840"/>
            <a:ext cx="919188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Estructura de proyecto</a:t>
            </a:r>
            <a:endParaRPr b="0" lang="en-US" sz="4800" spc="-1" strike="noStrike">
              <a:solidFill>
                <a:srgbClr val="222222"/>
              </a:solidFill>
              <a:latin typeface="Open Sans Light"/>
            </a:endParaRPr>
          </a:p>
        </p:txBody>
      </p:sp>
      <p:pic>
        <p:nvPicPr>
          <p:cNvPr id="379" name="Picture 1" descr=""/>
          <p:cNvPicPr/>
          <p:nvPr/>
        </p:nvPicPr>
        <p:blipFill>
          <a:blip r:embed="rId1"/>
          <a:stretch/>
        </p:blipFill>
        <p:spPr>
          <a:xfrm>
            <a:off x="1211400" y="1003320"/>
            <a:ext cx="8768880" cy="5723640"/>
          </a:xfrm>
          <a:prstGeom prst="rect">
            <a:avLst/>
          </a:prstGeom>
          <a:ln>
            <a:noFill/>
          </a:ln>
        </p:spPr>
      </p:pic>
    </p:spTree>
  </p:cSld>
  <p:transition spd="med">
    <p:fade/>
  </p:transition>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TextShape 1"/>
          <p:cNvSpPr txBox="1"/>
          <p:nvPr/>
        </p:nvSpPr>
        <p:spPr>
          <a:xfrm>
            <a:off x="948960" y="231840"/>
            <a:ext cx="919188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Suite de seguros de GuideWire</a:t>
            </a:r>
            <a:endParaRPr b="0" lang="en-US" sz="4800" spc="-1" strike="noStrike">
              <a:solidFill>
                <a:srgbClr val="222222"/>
              </a:solidFill>
              <a:latin typeface="Open Sans Light"/>
            </a:endParaRPr>
          </a:p>
        </p:txBody>
      </p:sp>
      <p:sp>
        <p:nvSpPr>
          <p:cNvPr id="381" name="CustomShape 2"/>
          <p:cNvSpPr/>
          <p:nvPr/>
        </p:nvSpPr>
        <p:spPr>
          <a:xfrm>
            <a:off x="1329480" y="1003320"/>
            <a:ext cx="4082760" cy="548604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Navegar</a:t>
            </a:r>
            <a:endParaRPr b="0" lang="en-US" sz="2800" spc="-1" strike="noStrike">
              <a:latin typeface="Arial"/>
            </a:endParaRPr>
          </a:p>
          <a:p>
            <a:pPr lvl="1" marL="685800" indent="-228240">
              <a:lnSpc>
                <a:spcPct val="100000"/>
              </a:lnSpc>
              <a:spcBef>
                <a:spcPts val="499"/>
              </a:spcBef>
              <a:buClr>
                <a:srgbClr val="222222"/>
              </a:buClr>
              <a:buFont typeface="Arial"/>
              <a:buChar char="•"/>
            </a:pPr>
            <a:r>
              <a:rPr b="1" lang="en-US" sz="2400" spc="-1" strike="noStrike">
                <a:solidFill>
                  <a:srgbClr val="222222"/>
                </a:solidFill>
                <a:latin typeface="Open Sans Light"/>
              </a:rPr>
              <a:t>CTRL+N</a:t>
            </a:r>
            <a:endParaRPr b="0" lang="en-US" sz="2400" spc="-1" strike="noStrike">
              <a:latin typeface="Arial"/>
            </a:endParaRPr>
          </a:p>
          <a:p>
            <a:pPr lvl="2" marL="1143000" indent="-228240">
              <a:lnSpc>
                <a:spcPct val="100000"/>
              </a:lnSpc>
              <a:spcBef>
                <a:spcPts val="499"/>
              </a:spcBef>
              <a:buClr>
                <a:srgbClr val="222222"/>
              </a:buClr>
              <a:buFont typeface="Arial"/>
              <a:buChar char="•"/>
            </a:pPr>
            <a:r>
              <a:rPr b="0" lang="en-US" sz="2000" spc="-1" strike="noStrike">
                <a:solidFill>
                  <a:srgbClr val="222222"/>
                </a:solidFill>
                <a:latin typeface="Open Sans Light"/>
              </a:rPr>
              <a:t>Clases</a:t>
            </a:r>
            <a:endParaRPr b="0" lang="en-US" sz="20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CTRL+SHIFT+N</a:t>
            </a:r>
            <a:endParaRPr b="0" lang="en-US" sz="2400" spc="-1" strike="noStrike">
              <a:latin typeface="Arial"/>
            </a:endParaRPr>
          </a:p>
          <a:p>
            <a:pPr lvl="2" marL="1143000" indent="-228240">
              <a:lnSpc>
                <a:spcPct val="100000"/>
              </a:lnSpc>
              <a:spcBef>
                <a:spcPts val="499"/>
              </a:spcBef>
              <a:buClr>
                <a:srgbClr val="222222"/>
              </a:buClr>
              <a:buFont typeface="Arial"/>
              <a:buChar char="•"/>
            </a:pPr>
            <a:r>
              <a:rPr b="0" lang="en-US" sz="2000" spc="-1" strike="noStrike">
                <a:solidFill>
                  <a:srgbClr val="222222"/>
                </a:solidFill>
                <a:latin typeface="Open Sans Light"/>
              </a:rPr>
              <a:t>Archivos</a:t>
            </a:r>
            <a:endParaRPr b="0" lang="en-US" sz="20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CTRL+ALT+SHIFT+N</a:t>
            </a:r>
            <a:endParaRPr b="0" lang="en-US" sz="2400" spc="-1" strike="noStrike">
              <a:latin typeface="Arial"/>
            </a:endParaRPr>
          </a:p>
          <a:p>
            <a:pPr lvl="2" marL="1143000" indent="-228240">
              <a:lnSpc>
                <a:spcPct val="100000"/>
              </a:lnSpc>
              <a:spcBef>
                <a:spcPts val="499"/>
              </a:spcBef>
              <a:buClr>
                <a:srgbClr val="222222"/>
              </a:buClr>
              <a:buFont typeface="Arial"/>
              <a:buChar char="•"/>
            </a:pPr>
            <a:r>
              <a:rPr b="0" lang="en-US" sz="2000" spc="-1" strike="noStrike">
                <a:solidFill>
                  <a:srgbClr val="222222"/>
                </a:solidFill>
                <a:latin typeface="Open Sans Light"/>
              </a:rPr>
              <a:t>Simbolo</a:t>
            </a:r>
            <a:endParaRPr b="0" lang="en-US" sz="2000" spc="-1" strike="noStrike">
              <a:latin typeface="Arial"/>
            </a:endParaRPr>
          </a:p>
          <a:p>
            <a:pPr>
              <a:lnSpc>
                <a:spcPct val="100000"/>
              </a:lnSpc>
              <a:spcBef>
                <a:spcPts val="499"/>
              </a:spcBef>
            </a:pPr>
            <a:endParaRPr b="0" lang="en-US" sz="2000" spc="-1" strike="noStrike">
              <a:latin typeface="Arial"/>
            </a:endParaRPr>
          </a:p>
          <a:p>
            <a:pPr>
              <a:lnSpc>
                <a:spcPct val="100000"/>
              </a:lnSpc>
              <a:spcBef>
                <a:spcPts val="499"/>
              </a:spcBef>
            </a:pPr>
            <a:endParaRPr b="0" lang="en-US" sz="2000" spc="-1" strike="noStrike">
              <a:latin typeface="Arial"/>
            </a:endParaRPr>
          </a:p>
        </p:txBody>
      </p:sp>
      <p:sp>
        <p:nvSpPr>
          <p:cNvPr id="382" name="CustomShape 3"/>
          <p:cNvSpPr/>
          <p:nvPr/>
        </p:nvSpPr>
        <p:spPr>
          <a:xfrm>
            <a:off x="5564880" y="1003320"/>
            <a:ext cx="4082760" cy="548604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Encontrar</a:t>
            </a:r>
            <a:endParaRPr b="0" lang="en-US" sz="2800" spc="-1" strike="noStrike">
              <a:latin typeface="Arial"/>
            </a:endParaRPr>
          </a:p>
          <a:p>
            <a:pPr lvl="1" marL="685800" indent="-228240">
              <a:lnSpc>
                <a:spcPct val="100000"/>
              </a:lnSpc>
              <a:spcBef>
                <a:spcPts val="499"/>
              </a:spcBef>
              <a:buClr>
                <a:srgbClr val="222222"/>
              </a:buClr>
              <a:buFont typeface="Arial"/>
              <a:buChar char="•"/>
            </a:pPr>
            <a:r>
              <a:rPr b="1" lang="en-US" sz="2400" spc="-1" strike="noStrike">
                <a:solidFill>
                  <a:srgbClr val="222222"/>
                </a:solidFill>
                <a:latin typeface="Open Sans Light"/>
              </a:rPr>
              <a:t>CTRL+F</a:t>
            </a:r>
            <a:endParaRPr b="0" lang="en-US" sz="2400" spc="-1" strike="noStrike">
              <a:latin typeface="Arial"/>
            </a:endParaRPr>
          </a:p>
          <a:p>
            <a:pPr lvl="2" marL="1143000" indent="-228240">
              <a:lnSpc>
                <a:spcPct val="100000"/>
              </a:lnSpc>
              <a:spcBef>
                <a:spcPts val="499"/>
              </a:spcBef>
              <a:buClr>
                <a:srgbClr val="222222"/>
              </a:buClr>
              <a:buFont typeface="Arial"/>
              <a:buChar char="•"/>
            </a:pPr>
            <a:r>
              <a:rPr b="0" lang="en-US" sz="2000" spc="-1" strike="noStrike">
                <a:solidFill>
                  <a:srgbClr val="222222"/>
                </a:solidFill>
                <a:latin typeface="Open Sans Light"/>
              </a:rPr>
              <a:t>Encontrar en el editor</a:t>
            </a:r>
            <a:endParaRPr b="0" lang="en-US" sz="2000" spc="-1" strike="noStrike">
              <a:latin typeface="Arial"/>
            </a:endParaRPr>
          </a:p>
          <a:p>
            <a:pPr lvl="1" marL="685800" indent="-228240">
              <a:lnSpc>
                <a:spcPct val="100000"/>
              </a:lnSpc>
              <a:spcBef>
                <a:spcPts val="499"/>
              </a:spcBef>
              <a:buClr>
                <a:srgbClr val="222222"/>
              </a:buClr>
              <a:buFont typeface="Arial"/>
              <a:buChar char="•"/>
            </a:pPr>
            <a:r>
              <a:rPr b="1" lang="en-US" sz="2400" spc="-1" strike="noStrike">
                <a:solidFill>
                  <a:srgbClr val="222222"/>
                </a:solidFill>
                <a:latin typeface="Open Sans Light"/>
              </a:rPr>
              <a:t>CTRL+SHIFT+F</a:t>
            </a:r>
            <a:endParaRPr b="0" lang="en-US" sz="2400" spc="-1" strike="noStrike">
              <a:latin typeface="Arial"/>
            </a:endParaRPr>
          </a:p>
          <a:p>
            <a:pPr lvl="2" marL="1143000" indent="-228240">
              <a:lnSpc>
                <a:spcPct val="100000"/>
              </a:lnSpc>
              <a:spcBef>
                <a:spcPts val="499"/>
              </a:spcBef>
              <a:buClr>
                <a:srgbClr val="222222"/>
              </a:buClr>
              <a:buFont typeface="Arial"/>
              <a:buChar char="•"/>
            </a:pPr>
            <a:r>
              <a:rPr b="0" lang="en-US" sz="2000" spc="-1" strike="noStrike">
                <a:solidFill>
                  <a:srgbClr val="222222"/>
                </a:solidFill>
                <a:latin typeface="Open Sans Light"/>
              </a:rPr>
              <a:t>En directorio</a:t>
            </a:r>
            <a:endParaRPr b="0" lang="en-US" sz="2000" spc="-1" strike="noStrike">
              <a:latin typeface="Arial"/>
            </a:endParaRPr>
          </a:p>
          <a:p>
            <a:pPr lvl="2" marL="1143000" indent="-228240">
              <a:lnSpc>
                <a:spcPct val="100000"/>
              </a:lnSpc>
              <a:spcBef>
                <a:spcPts val="499"/>
              </a:spcBef>
              <a:buClr>
                <a:srgbClr val="222222"/>
              </a:buClr>
              <a:buFont typeface="Arial"/>
              <a:buChar char="•"/>
            </a:pPr>
            <a:r>
              <a:rPr b="0" lang="en-US" sz="2000" spc="-1" strike="noStrike">
                <a:solidFill>
                  <a:srgbClr val="222222"/>
                </a:solidFill>
                <a:latin typeface="Open Sans Light"/>
              </a:rPr>
              <a:t>Seleccionar una parte del Proyecto para buscar</a:t>
            </a:r>
            <a:endParaRPr b="0" lang="en-US" sz="2000" spc="-1" strike="noStrike">
              <a:latin typeface="Arial"/>
            </a:endParaRPr>
          </a:p>
          <a:p>
            <a:pPr>
              <a:lnSpc>
                <a:spcPct val="90000"/>
              </a:lnSpc>
              <a:spcBef>
                <a:spcPts val="1001"/>
              </a:spcBef>
            </a:pPr>
            <a:endParaRPr b="0" lang="en-US" sz="2000" spc="-1" strike="noStrike">
              <a:latin typeface="Arial"/>
            </a:endParaRPr>
          </a:p>
        </p:txBody>
      </p:sp>
      <p:pic>
        <p:nvPicPr>
          <p:cNvPr id="383" name="Picture 5" descr=""/>
          <p:cNvPicPr/>
          <p:nvPr/>
        </p:nvPicPr>
        <p:blipFill>
          <a:blip r:embed="rId1"/>
          <a:stretch/>
        </p:blipFill>
        <p:spPr>
          <a:xfrm>
            <a:off x="1343880" y="3822840"/>
            <a:ext cx="2216880" cy="1279800"/>
          </a:xfrm>
          <a:prstGeom prst="rect">
            <a:avLst/>
          </a:prstGeom>
          <a:ln w="9360">
            <a:noFill/>
          </a:ln>
          <a:effectLst>
            <a:outerShdw dist="37674" dir="2700000">
              <a:srgbClr val="000000">
                <a:alpha val="40000"/>
              </a:srgbClr>
            </a:outerShdw>
          </a:effectLst>
        </p:spPr>
      </p:pic>
      <p:pic>
        <p:nvPicPr>
          <p:cNvPr id="384" name="Picture 6" descr=""/>
          <p:cNvPicPr/>
          <p:nvPr/>
        </p:nvPicPr>
        <p:blipFill>
          <a:blip r:embed="rId2"/>
          <a:stretch/>
        </p:blipFill>
        <p:spPr>
          <a:xfrm>
            <a:off x="2520720" y="4398120"/>
            <a:ext cx="2216880" cy="1016640"/>
          </a:xfrm>
          <a:prstGeom prst="rect">
            <a:avLst/>
          </a:prstGeom>
          <a:ln w="9360">
            <a:noFill/>
          </a:ln>
          <a:effectLst>
            <a:outerShdw dist="37674" dir="2700000">
              <a:srgbClr val="000000">
                <a:alpha val="40000"/>
              </a:srgbClr>
            </a:outerShdw>
          </a:effectLst>
        </p:spPr>
      </p:pic>
      <p:pic>
        <p:nvPicPr>
          <p:cNvPr id="385" name="Picture 3" descr=""/>
          <p:cNvPicPr/>
          <p:nvPr/>
        </p:nvPicPr>
        <p:blipFill>
          <a:blip r:embed="rId3"/>
          <a:stretch/>
        </p:blipFill>
        <p:spPr>
          <a:xfrm>
            <a:off x="5554080" y="3822840"/>
            <a:ext cx="2845440" cy="2308320"/>
          </a:xfrm>
          <a:prstGeom prst="rect">
            <a:avLst/>
          </a:prstGeom>
          <a:ln w="9360">
            <a:noFill/>
          </a:ln>
          <a:effectLst>
            <a:outerShdw dist="37674" dir="2700000">
              <a:srgbClr val="000000">
                <a:alpha val="40000"/>
              </a:srgbClr>
            </a:outerShdw>
          </a:effectLst>
        </p:spPr>
      </p:pic>
      <p:pic>
        <p:nvPicPr>
          <p:cNvPr id="386" name="Picture 2" descr=""/>
          <p:cNvPicPr/>
          <p:nvPr/>
        </p:nvPicPr>
        <p:blipFill>
          <a:blip r:embed="rId4"/>
          <a:stretch/>
        </p:blipFill>
        <p:spPr>
          <a:xfrm>
            <a:off x="7207200" y="5769360"/>
            <a:ext cx="2068200" cy="742320"/>
          </a:xfrm>
          <a:prstGeom prst="rect">
            <a:avLst/>
          </a:prstGeom>
          <a:ln w="9360">
            <a:noFill/>
          </a:ln>
          <a:effectLst>
            <a:outerShdw dist="37674" dir="2700000">
              <a:srgbClr val="000000">
                <a:alpha val="40000"/>
              </a:srgbClr>
            </a:outerShdw>
          </a:effectLst>
        </p:spPr>
      </p:pic>
    </p:spTree>
  </p:cSld>
  <p:transition spd="med">
    <p:fade/>
  </p:transition>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TextShape 1"/>
          <p:cNvSpPr txBox="1"/>
          <p:nvPr/>
        </p:nvSpPr>
        <p:spPr>
          <a:xfrm>
            <a:off x="948960" y="231840"/>
            <a:ext cx="919188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Correr y depurar la aplicacion</a:t>
            </a:r>
            <a:endParaRPr b="0" lang="en-US" sz="4800" spc="-1" strike="noStrike">
              <a:solidFill>
                <a:srgbClr val="222222"/>
              </a:solidFill>
              <a:latin typeface="Open Sans Light"/>
            </a:endParaRPr>
          </a:p>
        </p:txBody>
      </p:sp>
      <p:sp>
        <p:nvSpPr>
          <p:cNvPr id="388" name="CustomShape 2"/>
          <p:cNvSpPr/>
          <p:nvPr/>
        </p:nvSpPr>
        <p:spPr>
          <a:xfrm>
            <a:off x="6636240" y="1003320"/>
            <a:ext cx="5146560" cy="547488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Debug 'Server' ALT+SHIFT+F9</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Iniciar en modo depuracion</a:t>
            </a:r>
            <a:endParaRPr b="0" lang="en-US" sz="24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Ejecutar codigo en Gosu Scratchpad en modo debug</a:t>
            </a:r>
            <a:endParaRPr b="0" lang="en-US" sz="2400" spc="-1" strike="noStrike">
              <a:latin typeface="Arial"/>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Run 'Server' ALT+SHIFT+F10</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Inicia la aplicacion</a:t>
            </a:r>
            <a:endParaRPr b="0" lang="en-US" sz="2400" spc="-1" strike="noStrike">
              <a:latin typeface="Arial"/>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Stop + Run/Debug = Restart server</a:t>
            </a:r>
            <a:endParaRPr b="0" lang="en-US" sz="2800" spc="-1" strike="noStrike">
              <a:latin typeface="Arial"/>
            </a:endParaRPr>
          </a:p>
          <a:p>
            <a:pPr>
              <a:lnSpc>
                <a:spcPct val="90000"/>
              </a:lnSpc>
              <a:spcBef>
                <a:spcPts val="1001"/>
              </a:spcBef>
            </a:pPr>
            <a:endParaRPr b="0" lang="en-US" sz="2800" spc="-1" strike="noStrike">
              <a:latin typeface="Arial"/>
            </a:endParaRPr>
          </a:p>
        </p:txBody>
      </p:sp>
      <p:pic>
        <p:nvPicPr>
          <p:cNvPr id="389" name="Picture 2" descr=""/>
          <p:cNvPicPr/>
          <p:nvPr/>
        </p:nvPicPr>
        <p:blipFill>
          <a:blip r:embed="rId1"/>
          <a:stretch/>
        </p:blipFill>
        <p:spPr>
          <a:xfrm>
            <a:off x="1988280" y="1857240"/>
            <a:ext cx="2151360" cy="1480320"/>
          </a:xfrm>
          <a:prstGeom prst="rect">
            <a:avLst/>
          </a:prstGeom>
          <a:ln>
            <a:noFill/>
          </a:ln>
          <a:effectLst>
            <a:outerShdw dist="37674" dir="2700000">
              <a:srgbClr val="000000">
                <a:alpha val="40000"/>
              </a:srgbClr>
            </a:outerShdw>
          </a:effectLst>
        </p:spPr>
      </p:pic>
      <p:pic>
        <p:nvPicPr>
          <p:cNvPr id="390" name="Picture 3" descr=""/>
          <p:cNvPicPr/>
          <p:nvPr/>
        </p:nvPicPr>
        <p:blipFill>
          <a:blip r:embed="rId2"/>
          <a:stretch/>
        </p:blipFill>
        <p:spPr>
          <a:xfrm>
            <a:off x="3893040" y="4420080"/>
            <a:ext cx="2140200" cy="1472760"/>
          </a:xfrm>
          <a:prstGeom prst="rect">
            <a:avLst/>
          </a:prstGeom>
          <a:ln>
            <a:noFill/>
          </a:ln>
          <a:effectLst>
            <a:outerShdw dist="37674" dir="2700000">
              <a:srgbClr val="000000">
                <a:alpha val="40000"/>
              </a:srgbClr>
            </a:outerShdw>
          </a:effectLst>
        </p:spPr>
      </p:pic>
    </p:spTree>
  </p:cSld>
  <p:transition spd="med">
    <p:fade/>
  </p:transition>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TextShape 1"/>
          <p:cNvSpPr txBox="1"/>
          <p:nvPr/>
        </p:nvSpPr>
        <p:spPr>
          <a:xfrm>
            <a:off x="890640" y="372240"/>
            <a:ext cx="919188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Ventana de mensajes</a:t>
            </a:r>
            <a:endParaRPr b="0" lang="en-US" sz="4800" spc="-1" strike="noStrike">
              <a:solidFill>
                <a:srgbClr val="222222"/>
              </a:solidFill>
              <a:latin typeface="Open Sans Light"/>
            </a:endParaRPr>
          </a:p>
        </p:txBody>
      </p:sp>
      <p:pic>
        <p:nvPicPr>
          <p:cNvPr id="392" name="Picture 2" descr=""/>
          <p:cNvPicPr/>
          <p:nvPr/>
        </p:nvPicPr>
        <p:blipFill>
          <a:blip r:embed="rId1"/>
          <a:stretch/>
        </p:blipFill>
        <p:spPr>
          <a:xfrm>
            <a:off x="1406160" y="1284480"/>
            <a:ext cx="8456760" cy="2319480"/>
          </a:xfrm>
          <a:prstGeom prst="rect">
            <a:avLst/>
          </a:prstGeom>
          <a:ln w="9360">
            <a:solidFill>
              <a:srgbClr val="ffffff"/>
            </a:solidFill>
            <a:miter/>
          </a:ln>
          <a:effectLst>
            <a:outerShdw dist="37674" dir="2700000">
              <a:srgbClr val="000000">
                <a:alpha val="40000"/>
              </a:srgbClr>
            </a:outerShdw>
          </a:effectLst>
        </p:spPr>
      </p:pic>
      <p:sp>
        <p:nvSpPr>
          <p:cNvPr id="393" name="CustomShape 2"/>
          <p:cNvSpPr/>
          <p:nvPr/>
        </p:nvSpPr>
        <p:spPr>
          <a:xfrm>
            <a:off x="1406160" y="3885480"/>
            <a:ext cx="9393480" cy="272916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Construir el Proyecto (make) o reiniciar el 'Server'</a:t>
            </a:r>
            <a:endParaRPr b="0" lang="en-US" sz="2800" spc="-1" strike="noStrike">
              <a:latin typeface="Arial"/>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Muestra todas las alertas y errors con la linea en cuestion</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Filtrar por errores</a:t>
            </a:r>
            <a:endParaRPr b="0" lang="en-US" sz="2400" spc="-1" strike="noStrike">
              <a:latin typeface="Arial"/>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Menu contextual</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Ir a la fuente y la linea especifica del error.</a:t>
            </a:r>
            <a:endParaRPr b="0" lang="en-US" sz="2400" spc="-1" strike="noStrike">
              <a:latin typeface="Arial"/>
            </a:endParaRPr>
          </a:p>
        </p:txBody>
      </p:sp>
      <p:pic>
        <p:nvPicPr>
          <p:cNvPr id="394" name="Picture 7" descr=""/>
          <p:cNvPicPr/>
          <p:nvPr/>
        </p:nvPicPr>
        <p:blipFill>
          <a:blip r:embed="rId2"/>
          <a:stretch/>
        </p:blipFill>
        <p:spPr>
          <a:xfrm>
            <a:off x="4772880" y="4946040"/>
            <a:ext cx="440640" cy="440640"/>
          </a:xfrm>
          <a:prstGeom prst="rect">
            <a:avLst/>
          </a:prstGeom>
          <a:ln>
            <a:noFill/>
          </a:ln>
          <a:effectLst>
            <a:outerShdw dist="37674" dir="2700000">
              <a:srgbClr val="000000">
                <a:alpha val="40000"/>
              </a:srgbClr>
            </a:outerShdw>
          </a:effectLst>
        </p:spPr>
      </p:pic>
    </p:spTree>
  </p:cSld>
  <p:transition spd="med">
    <p:fade/>
  </p:transition>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TextShape 1"/>
          <p:cNvSpPr txBox="1"/>
          <p:nvPr/>
        </p:nvSpPr>
        <p:spPr>
          <a:xfrm>
            <a:off x="948960" y="231840"/>
            <a:ext cx="919188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Herramienta de depuracion (debug)</a:t>
            </a:r>
            <a:endParaRPr b="0" lang="en-US" sz="4800" spc="-1" strike="noStrike">
              <a:solidFill>
                <a:srgbClr val="222222"/>
              </a:solidFill>
              <a:latin typeface="Open Sans Light"/>
            </a:endParaRPr>
          </a:p>
        </p:txBody>
      </p:sp>
      <p:sp>
        <p:nvSpPr>
          <p:cNvPr id="396" name="CustomShape 2"/>
          <p:cNvSpPr/>
          <p:nvPr/>
        </p:nvSpPr>
        <p:spPr>
          <a:xfrm>
            <a:off x="1342440" y="4826880"/>
            <a:ext cx="4561200" cy="2030760"/>
          </a:xfrm>
          <a:prstGeom prst="rect">
            <a:avLst/>
          </a:prstGeom>
          <a:noFill/>
          <a:ln>
            <a:noFill/>
          </a:ln>
        </p:spPr>
        <p:style>
          <a:lnRef idx="0"/>
          <a:fillRef idx="0"/>
          <a:effectRef idx="0"/>
          <a:fontRef idx="minor"/>
        </p:style>
        <p:txBody>
          <a:bodyPr lIns="90000" rIns="90000" tIns="45000" bIns="45000"/>
          <a:p>
            <a:pPr>
              <a:lnSpc>
                <a:spcPct val="100000"/>
              </a:lnSpc>
              <a:spcBef>
                <a:spcPts val="1001"/>
              </a:spcBef>
            </a:pPr>
            <a:r>
              <a:rPr b="0" lang="en-US" sz="2800" spc="-1" strike="noStrike">
                <a:solidFill>
                  <a:srgbClr val="222222"/>
                </a:solidFill>
                <a:latin typeface="Open Sans Light"/>
              </a:rPr>
              <a:t>Debugger tab</a:t>
            </a:r>
            <a:endParaRPr b="0" lang="en-US" sz="2800" spc="-1" strike="noStrike">
              <a:latin typeface="Arial"/>
            </a:endParaRPr>
          </a:p>
          <a:p>
            <a:pPr marL="228600" indent="-228240">
              <a:lnSpc>
                <a:spcPct val="90000"/>
              </a:lnSpc>
              <a:spcBef>
                <a:spcPts val="1001"/>
              </a:spcBef>
              <a:buClr>
                <a:srgbClr val="222222"/>
              </a:buClr>
              <a:buFont typeface="Arial"/>
              <a:buChar char="•"/>
            </a:pPr>
            <a:r>
              <a:rPr b="0" lang="en-US" sz="2400" spc="-1" strike="noStrike">
                <a:solidFill>
                  <a:srgbClr val="222222"/>
                </a:solidFill>
                <a:latin typeface="Open Sans Light"/>
              </a:rPr>
              <a:t>Rerun, Resume, Pause, Stop</a:t>
            </a:r>
            <a:endParaRPr b="0" lang="en-US" sz="2400" spc="-1" strike="noStrike">
              <a:latin typeface="Arial"/>
            </a:endParaRPr>
          </a:p>
          <a:p>
            <a:pPr marL="228600" indent="-228240">
              <a:lnSpc>
                <a:spcPct val="90000"/>
              </a:lnSpc>
              <a:spcBef>
                <a:spcPts val="1001"/>
              </a:spcBef>
              <a:buClr>
                <a:srgbClr val="222222"/>
              </a:buClr>
              <a:buFont typeface="Arial"/>
              <a:buChar char="•"/>
            </a:pPr>
            <a:r>
              <a:rPr b="0" lang="en-US" sz="2400" spc="-1" strike="noStrike">
                <a:solidFill>
                  <a:srgbClr val="222222"/>
                </a:solidFill>
                <a:latin typeface="Open Sans Light"/>
              </a:rPr>
              <a:t>Paso adentro, afuera, saltar</a:t>
            </a:r>
            <a:endParaRPr b="0" lang="en-US" sz="2400" spc="-1" strike="noStrike">
              <a:latin typeface="Arial"/>
            </a:endParaRPr>
          </a:p>
          <a:p>
            <a:pPr marL="228600" indent="-228240">
              <a:lnSpc>
                <a:spcPct val="90000"/>
              </a:lnSpc>
              <a:spcBef>
                <a:spcPts val="1001"/>
              </a:spcBef>
              <a:buClr>
                <a:srgbClr val="222222"/>
              </a:buClr>
              <a:buFont typeface="Arial"/>
              <a:buChar char="•"/>
            </a:pPr>
            <a:r>
              <a:rPr b="0" lang="en-US" sz="2400" spc="-1" strike="noStrike">
                <a:solidFill>
                  <a:srgbClr val="222222"/>
                </a:solidFill>
                <a:latin typeface="Open Sans Light"/>
              </a:rPr>
              <a:t>Inspeccionar y mirar variable</a:t>
            </a:r>
            <a:endParaRPr b="0" lang="en-US" sz="2400" spc="-1" strike="noStrike">
              <a:latin typeface="Arial"/>
            </a:endParaRPr>
          </a:p>
        </p:txBody>
      </p:sp>
      <p:sp>
        <p:nvSpPr>
          <p:cNvPr id="397" name="CustomShape 3"/>
          <p:cNvSpPr/>
          <p:nvPr/>
        </p:nvSpPr>
        <p:spPr>
          <a:xfrm>
            <a:off x="5904000" y="4864680"/>
            <a:ext cx="4082760" cy="137124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Console tab</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Ver la salida del servidor de aplicaciones</a:t>
            </a: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p:txBody>
      </p:sp>
      <p:pic>
        <p:nvPicPr>
          <p:cNvPr id="398" name="Picture 6" descr=""/>
          <p:cNvPicPr/>
          <p:nvPr/>
        </p:nvPicPr>
        <p:blipFill>
          <a:blip r:embed="rId1"/>
          <a:stretch/>
        </p:blipFill>
        <p:spPr>
          <a:xfrm>
            <a:off x="2742840" y="1854720"/>
            <a:ext cx="5604480" cy="2388240"/>
          </a:xfrm>
          <a:prstGeom prst="rect">
            <a:avLst/>
          </a:prstGeom>
          <a:ln w="9360">
            <a:solidFill>
              <a:srgbClr val="ffffff"/>
            </a:solidFill>
            <a:miter/>
          </a:ln>
          <a:effectLst>
            <a:outerShdw dist="37674" dir="2700000">
              <a:srgbClr val="000000">
                <a:alpha val="40000"/>
              </a:srgbClr>
            </a:outerShdw>
          </a:effectLst>
        </p:spPr>
      </p:pic>
    </p:spTree>
  </p:cSld>
  <p:transition spd="med">
    <p:fade/>
  </p:transition>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TextShape 1"/>
          <p:cNvSpPr txBox="1"/>
          <p:nvPr/>
        </p:nvSpPr>
        <p:spPr>
          <a:xfrm>
            <a:off x="948960" y="231840"/>
            <a:ext cx="919188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Acceder a la aplicacion</a:t>
            </a:r>
            <a:endParaRPr b="0" lang="en-US" sz="4800" spc="-1" strike="noStrike">
              <a:solidFill>
                <a:srgbClr val="222222"/>
              </a:solidFill>
              <a:latin typeface="Open Sans Light"/>
            </a:endParaRPr>
          </a:p>
        </p:txBody>
      </p:sp>
      <p:sp>
        <p:nvSpPr>
          <p:cNvPr id="400" name="CustomShape 2"/>
          <p:cNvSpPr/>
          <p:nvPr/>
        </p:nvSpPr>
        <p:spPr>
          <a:xfrm>
            <a:off x="948960" y="1284120"/>
            <a:ext cx="10704240" cy="182844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1" lang="en-US" sz="2800" spc="-1" strike="noStrike">
                <a:solidFill>
                  <a:srgbClr val="222222"/>
                </a:solidFill>
                <a:latin typeface="Courier New"/>
              </a:rPr>
              <a:t>http://hostName:port/appCode</a:t>
            </a:r>
            <a:endParaRPr b="0" lang="en-US" sz="2800" spc="-1" strike="noStrike">
              <a:latin typeface="Arial"/>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Ejemplo:</a:t>
            </a:r>
            <a:endParaRPr b="0" lang="en-US" sz="2800" spc="-1" strike="noStrike">
              <a:latin typeface="Arial"/>
            </a:endParaRPr>
          </a:p>
          <a:p>
            <a:pPr lvl="1" marL="685800" indent="-228240">
              <a:lnSpc>
                <a:spcPct val="100000"/>
              </a:lnSpc>
              <a:spcBef>
                <a:spcPts val="499"/>
              </a:spcBef>
              <a:buClr>
                <a:srgbClr val="222222"/>
              </a:buClr>
              <a:buFont typeface="Arial"/>
              <a:buChar char="•"/>
            </a:pPr>
            <a:r>
              <a:rPr b="1" lang="en-US" sz="2400" spc="-1" strike="noStrike">
                <a:solidFill>
                  <a:srgbClr val="222222"/>
                </a:solidFill>
                <a:latin typeface="Courier New"/>
              </a:rPr>
              <a:t>http://localhost:8880/ab/</a:t>
            </a:r>
            <a:endParaRPr b="0" lang="en-US" sz="2400" spc="-1" strike="noStrike">
              <a:latin typeface="Arial"/>
            </a:endParaRPr>
          </a:p>
        </p:txBody>
      </p:sp>
      <p:graphicFrame>
        <p:nvGraphicFramePr>
          <p:cNvPr id="401" name="Table 3"/>
          <p:cNvGraphicFramePr/>
          <p:nvPr/>
        </p:nvGraphicFramePr>
        <p:xfrm>
          <a:off x="963360" y="3188880"/>
          <a:ext cx="9619560" cy="3107520"/>
        </p:xfrm>
        <a:graphic>
          <a:graphicData uri="http://schemas.openxmlformats.org/drawingml/2006/table">
            <a:tbl>
              <a:tblPr/>
              <a:tblGrid>
                <a:gridCol w="2294640"/>
                <a:gridCol w="3000600"/>
                <a:gridCol w="2221200"/>
                <a:gridCol w="2103480"/>
              </a:tblGrid>
              <a:tr h="822600">
                <a:tc>
                  <a:txBody>
                    <a:bodyPr rIns="0" tIns="91440" bIns="0"/>
                    <a:p>
                      <a:pPr>
                        <a:lnSpc>
                          <a:spcPct val="100000"/>
                        </a:lnSpc>
                        <a:spcBef>
                          <a:spcPts val="799"/>
                        </a:spcBef>
                      </a:pPr>
                      <a:r>
                        <a:rPr b="0" lang="en-US" sz="2000" spc="-1" strike="noStrike">
                          <a:latin typeface="Open Sans Light"/>
                        </a:rPr>
                        <a:t>Aplicacion</a:t>
                      </a:r>
                      <a:endParaRPr b="0" lang="en-US" sz="2000" spc="-1" strike="noStrike">
                        <a:latin typeface="Arial"/>
                      </a:endParaRPr>
                    </a:p>
                  </a:txBody>
                  <a:tcPr marL="91440">
                    <a:noFill/>
                  </a:tcPr>
                </a:tc>
                <a:tc>
                  <a:txBody>
                    <a:bodyPr rIns="0" tIns="91440" bIns="0"/>
                    <a:p>
                      <a:pPr>
                        <a:lnSpc>
                          <a:spcPct val="100000"/>
                        </a:lnSpc>
                        <a:spcBef>
                          <a:spcPts val="799"/>
                        </a:spcBef>
                      </a:pPr>
                      <a:r>
                        <a:rPr b="0" lang="en-US" sz="2000" spc="-1" strike="noStrike">
                          <a:latin typeface="Open Sans Light"/>
                        </a:rPr>
                        <a:t>Nombre aplicacion</a:t>
                      </a:r>
                      <a:endParaRPr b="0" lang="en-US" sz="2000" spc="-1" strike="noStrike">
                        <a:latin typeface="Arial"/>
                      </a:endParaRPr>
                    </a:p>
                  </a:txBody>
                  <a:tcPr marL="91440">
                    <a:noFill/>
                  </a:tcPr>
                </a:tc>
                <a:tc>
                  <a:txBody>
                    <a:bodyPr rIns="0" tIns="91440" bIns="0"/>
                    <a:p>
                      <a:pPr>
                        <a:lnSpc>
                          <a:spcPct val="100000"/>
                        </a:lnSpc>
                        <a:spcBef>
                          <a:spcPts val="799"/>
                        </a:spcBef>
                      </a:pPr>
                      <a:r>
                        <a:rPr b="0" lang="en-US" sz="2000" spc="-1" strike="noStrike">
                          <a:latin typeface="Open Sans Light"/>
                        </a:rPr>
                        <a:t>Puerto</a:t>
                      </a:r>
                      <a:endParaRPr b="0" lang="en-US" sz="2000" spc="-1" strike="noStrike">
                        <a:latin typeface="Arial"/>
                      </a:endParaRPr>
                    </a:p>
                  </a:txBody>
                  <a:tcPr marL="91440">
                    <a:noFill/>
                  </a:tcPr>
                </a:tc>
                <a:tc>
                  <a:txBody>
                    <a:bodyPr rIns="0" tIns="91440" bIns="0"/>
                    <a:p>
                      <a:pPr>
                        <a:lnSpc>
                          <a:spcPct val="100000"/>
                        </a:lnSpc>
                        <a:spcBef>
                          <a:spcPts val="799"/>
                        </a:spcBef>
                      </a:pPr>
                      <a:r>
                        <a:rPr b="0" lang="en-US" sz="2000" spc="-1" strike="noStrike">
                          <a:latin typeface="Open Sans Light"/>
                        </a:rPr>
                        <a:t>Codigo</a:t>
                      </a:r>
                      <a:endParaRPr b="0" lang="en-US" sz="2000" spc="-1" strike="noStrike">
                        <a:latin typeface="Arial"/>
                      </a:endParaRPr>
                    </a:p>
                  </a:txBody>
                  <a:tcPr marL="91440">
                    <a:noFill/>
                  </a:tcPr>
                </a:tc>
              </a:tr>
              <a:tr h="456840">
                <a:tc>
                  <a:txBody>
                    <a:bodyPr rIns="0" tIns="91440" bIns="0"/>
                    <a:p>
                      <a:pPr>
                        <a:lnSpc>
                          <a:spcPct val="100000"/>
                        </a:lnSpc>
                        <a:spcBef>
                          <a:spcPts val="799"/>
                        </a:spcBef>
                      </a:pPr>
                      <a:r>
                        <a:rPr b="0" lang="en-US" sz="2000" spc="-1" strike="noStrike">
                          <a:latin typeface="Open Sans Light"/>
                        </a:rPr>
                        <a:t>TrainingApp</a:t>
                      </a:r>
                      <a:endParaRPr b="0" lang="en-US" sz="2000" spc="-1" strike="noStrike">
                        <a:latin typeface="Arial"/>
                      </a:endParaRPr>
                    </a:p>
                  </a:txBody>
                  <a:tcPr marL="91440">
                    <a:noFill/>
                  </a:tcPr>
                </a:tc>
                <a:tc>
                  <a:txBody>
                    <a:bodyPr rIns="0" tIns="91440" bIns="0"/>
                    <a:p>
                      <a:pPr>
                        <a:lnSpc>
                          <a:spcPct val="100000"/>
                        </a:lnSpc>
                        <a:spcBef>
                          <a:spcPts val="799"/>
                        </a:spcBef>
                      </a:pPr>
                      <a:r>
                        <a:rPr b="0" lang="en-US" sz="2000" spc="-1" strike="noStrike">
                          <a:latin typeface="Open Sans Light"/>
                        </a:rPr>
                        <a:t>ContactManager</a:t>
                      </a:r>
                      <a:endParaRPr b="0" lang="en-US" sz="2000" spc="-1" strike="noStrike">
                        <a:latin typeface="Arial"/>
                      </a:endParaRPr>
                    </a:p>
                  </a:txBody>
                  <a:tcPr marL="91440">
                    <a:noFill/>
                  </a:tcPr>
                </a:tc>
                <a:tc>
                  <a:txBody>
                    <a:bodyPr rIns="0" tIns="91440" bIns="0"/>
                    <a:p>
                      <a:pPr>
                        <a:lnSpc>
                          <a:spcPct val="100000"/>
                        </a:lnSpc>
                        <a:spcBef>
                          <a:spcPts val="799"/>
                        </a:spcBef>
                      </a:pPr>
                      <a:r>
                        <a:rPr b="0" lang="en-US" sz="2000" spc="-1" strike="noStrike">
                          <a:latin typeface="Open Sans Light"/>
                        </a:rPr>
                        <a:t>8880</a:t>
                      </a:r>
                      <a:endParaRPr b="0" lang="en-US" sz="2000" spc="-1" strike="noStrike">
                        <a:latin typeface="Arial"/>
                      </a:endParaRPr>
                    </a:p>
                  </a:txBody>
                  <a:tcPr marL="91440">
                    <a:noFill/>
                  </a:tcPr>
                </a:tc>
                <a:tc>
                  <a:txBody>
                    <a:bodyPr rIns="0" tIns="91440" bIns="0"/>
                    <a:p>
                      <a:pPr>
                        <a:lnSpc>
                          <a:spcPct val="100000"/>
                        </a:lnSpc>
                        <a:spcBef>
                          <a:spcPts val="799"/>
                        </a:spcBef>
                      </a:pPr>
                      <a:r>
                        <a:rPr b="0" lang="en-US" sz="2000" spc="-1" strike="noStrike">
                          <a:latin typeface="Open Sans Light"/>
                        </a:rPr>
                        <a:t>ab</a:t>
                      </a:r>
                      <a:endParaRPr b="0" lang="en-US" sz="2000" spc="-1" strike="noStrike">
                        <a:latin typeface="Arial"/>
                      </a:endParaRPr>
                    </a:p>
                  </a:txBody>
                  <a:tcPr marL="91440">
                    <a:noFill/>
                  </a:tcPr>
                </a:tc>
              </a:tr>
              <a:tr h="456840">
                <a:tc>
                  <a:txBody>
                    <a:bodyPr rIns="0" tIns="91440" bIns="0"/>
                    <a:p>
                      <a:pPr>
                        <a:lnSpc>
                          <a:spcPct val="100000"/>
                        </a:lnSpc>
                        <a:spcBef>
                          <a:spcPts val="799"/>
                        </a:spcBef>
                      </a:pPr>
                      <a:r>
                        <a:rPr b="0" lang="en-US" sz="2000" spc="-1" strike="noStrike">
                          <a:latin typeface="Open Sans Light"/>
                        </a:rPr>
                        <a:t>BillingCenter</a:t>
                      </a:r>
                      <a:endParaRPr b="0" lang="en-US" sz="2000" spc="-1" strike="noStrike">
                        <a:latin typeface="Arial"/>
                      </a:endParaRPr>
                    </a:p>
                  </a:txBody>
                  <a:tcPr marL="91440">
                    <a:noFill/>
                  </a:tcPr>
                </a:tc>
                <a:tc>
                  <a:txBody>
                    <a:bodyPr rIns="0" tIns="91440" bIns="0"/>
                    <a:p>
                      <a:pPr>
                        <a:lnSpc>
                          <a:spcPct val="100000"/>
                        </a:lnSpc>
                        <a:spcBef>
                          <a:spcPts val="799"/>
                        </a:spcBef>
                      </a:pPr>
                      <a:r>
                        <a:rPr b="0" lang="en-US" sz="2000" spc="-1" strike="noStrike">
                          <a:latin typeface="Open Sans Light"/>
                        </a:rPr>
                        <a:t>BillingCenter</a:t>
                      </a:r>
                      <a:endParaRPr b="0" lang="en-US" sz="2000" spc="-1" strike="noStrike">
                        <a:latin typeface="Arial"/>
                      </a:endParaRPr>
                    </a:p>
                  </a:txBody>
                  <a:tcPr marL="91440">
                    <a:noFill/>
                  </a:tcPr>
                </a:tc>
                <a:tc>
                  <a:txBody>
                    <a:bodyPr rIns="0" tIns="91440" bIns="0"/>
                    <a:p>
                      <a:pPr>
                        <a:lnSpc>
                          <a:spcPct val="100000"/>
                        </a:lnSpc>
                        <a:spcBef>
                          <a:spcPts val="799"/>
                        </a:spcBef>
                      </a:pPr>
                      <a:r>
                        <a:rPr b="0" lang="en-US" sz="2000" spc="-1" strike="noStrike">
                          <a:latin typeface="Open Sans Light"/>
                        </a:rPr>
                        <a:t>8580</a:t>
                      </a:r>
                      <a:endParaRPr b="0" lang="en-US" sz="2000" spc="-1" strike="noStrike">
                        <a:latin typeface="Arial"/>
                      </a:endParaRPr>
                    </a:p>
                  </a:txBody>
                  <a:tcPr marL="91440">
                    <a:noFill/>
                  </a:tcPr>
                </a:tc>
                <a:tc>
                  <a:txBody>
                    <a:bodyPr rIns="0" tIns="91440" bIns="0"/>
                    <a:p>
                      <a:pPr>
                        <a:lnSpc>
                          <a:spcPct val="100000"/>
                        </a:lnSpc>
                        <a:spcBef>
                          <a:spcPts val="799"/>
                        </a:spcBef>
                      </a:pPr>
                      <a:r>
                        <a:rPr b="0" lang="en-US" sz="2000" spc="-1" strike="noStrike">
                          <a:latin typeface="Open Sans Light"/>
                        </a:rPr>
                        <a:t>bc</a:t>
                      </a:r>
                      <a:endParaRPr b="0" lang="en-US" sz="2000" spc="-1" strike="noStrike">
                        <a:latin typeface="Arial"/>
                      </a:endParaRPr>
                    </a:p>
                  </a:txBody>
                  <a:tcPr marL="91440">
                    <a:noFill/>
                  </a:tcPr>
                </a:tc>
              </a:tr>
              <a:tr h="456840">
                <a:tc>
                  <a:txBody>
                    <a:bodyPr rIns="0" tIns="91440" bIns="0"/>
                    <a:p>
                      <a:pPr>
                        <a:lnSpc>
                          <a:spcPct val="100000"/>
                        </a:lnSpc>
                        <a:spcBef>
                          <a:spcPts val="799"/>
                        </a:spcBef>
                      </a:pPr>
                      <a:r>
                        <a:rPr b="0" lang="en-US" sz="2000" spc="-1" strike="noStrike">
                          <a:latin typeface="Open Sans Light"/>
                        </a:rPr>
                        <a:t>ClaimCenter</a:t>
                      </a:r>
                      <a:endParaRPr b="0" lang="en-US" sz="2000" spc="-1" strike="noStrike">
                        <a:latin typeface="Arial"/>
                      </a:endParaRPr>
                    </a:p>
                  </a:txBody>
                  <a:tcPr marL="91440">
                    <a:noFill/>
                  </a:tcPr>
                </a:tc>
                <a:tc>
                  <a:txBody>
                    <a:bodyPr rIns="0" tIns="91440" bIns="0"/>
                    <a:p>
                      <a:pPr>
                        <a:lnSpc>
                          <a:spcPct val="100000"/>
                        </a:lnSpc>
                        <a:spcBef>
                          <a:spcPts val="799"/>
                        </a:spcBef>
                      </a:pPr>
                      <a:r>
                        <a:rPr b="0" lang="en-US" sz="2000" spc="-1" strike="noStrike">
                          <a:latin typeface="Open Sans Light"/>
                        </a:rPr>
                        <a:t>ClaimCenter</a:t>
                      </a:r>
                      <a:endParaRPr b="0" lang="en-US" sz="2000" spc="-1" strike="noStrike">
                        <a:latin typeface="Arial"/>
                      </a:endParaRPr>
                    </a:p>
                  </a:txBody>
                  <a:tcPr marL="91440">
                    <a:noFill/>
                  </a:tcPr>
                </a:tc>
                <a:tc>
                  <a:txBody>
                    <a:bodyPr rIns="0" tIns="91440" bIns="0"/>
                    <a:p>
                      <a:pPr>
                        <a:lnSpc>
                          <a:spcPct val="100000"/>
                        </a:lnSpc>
                        <a:spcBef>
                          <a:spcPts val="799"/>
                        </a:spcBef>
                      </a:pPr>
                      <a:r>
                        <a:rPr b="0" lang="en-US" sz="2000" spc="-1" strike="noStrike">
                          <a:latin typeface="Open Sans Light"/>
                        </a:rPr>
                        <a:t>8080</a:t>
                      </a:r>
                      <a:endParaRPr b="0" lang="en-US" sz="2000" spc="-1" strike="noStrike">
                        <a:latin typeface="Arial"/>
                      </a:endParaRPr>
                    </a:p>
                  </a:txBody>
                  <a:tcPr marL="91440">
                    <a:noFill/>
                  </a:tcPr>
                </a:tc>
                <a:tc>
                  <a:txBody>
                    <a:bodyPr rIns="0" tIns="91440" bIns="0"/>
                    <a:p>
                      <a:pPr>
                        <a:lnSpc>
                          <a:spcPct val="100000"/>
                        </a:lnSpc>
                        <a:spcBef>
                          <a:spcPts val="799"/>
                        </a:spcBef>
                      </a:pPr>
                      <a:r>
                        <a:rPr b="0" lang="en-US" sz="2000" spc="-1" strike="noStrike">
                          <a:latin typeface="Open Sans Light"/>
                        </a:rPr>
                        <a:t>cc</a:t>
                      </a:r>
                      <a:endParaRPr b="0" lang="en-US" sz="2000" spc="-1" strike="noStrike">
                        <a:latin typeface="Arial"/>
                      </a:endParaRPr>
                    </a:p>
                  </a:txBody>
                  <a:tcPr marL="91440">
                    <a:noFill/>
                  </a:tcPr>
                </a:tc>
              </a:tr>
              <a:tr h="456840">
                <a:tc>
                  <a:txBody>
                    <a:bodyPr rIns="0" tIns="91440" bIns="0"/>
                    <a:p>
                      <a:pPr>
                        <a:lnSpc>
                          <a:spcPct val="100000"/>
                        </a:lnSpc>
                        <a:spcBef>
                          <a:spcPts val="799"/>
                        </a:spcBef>
                      </a:pPr>
                      <a:r>
                        <a:rPr b="0" lang="en-US" sz="2000" spc="-1" strike="noStrike">
                          <a:latin typeface="Open Sans Light"/>
                        </a:rPr>
                        <a:t>ContactManager</a:t>
                      </a:r>
                      <a:endParaRPr b="0" lang="en-US" sz="2000" spc="-1" strike="noStrike">
                        <a:latin typeface="Arial"/>
                      </a:endParaRPr>
                    </a:p>
                  </a:txBody>
                  <a:tcPr marL="91440">
                    <a:noFill/>
                  </a:tcPr>
                </a:tc>
                <a:tc>
                  <a:txBody>
                    <a:bodyPr rIns="0" tIns="91440" bIns="0"/>
                    <a:p>
                      <a:pPr>
                        <a:lnSpc>
                          <a:spcPct val="100000"/>
                        </a:lnSpc>
                        <a:spcBef>
                          <a:spcPts val="799"/>
                        </a:spcBef>
                      </a:pPr>
                      <a:r>
                        <a:rPr b="0" lang="en-US" sz="2000" spc="-1" strike="noStrike">
                          <a:latin typeface="Open Sans Light"/>
                        </a:rPr>
                        <a:t>ContactManager</a:t>
                      </a:r>
                      <a:endParaRPr b="0" lang="en-US" sz="2000" spc="-1" strike="noStrike">
                        <a:latin typeface="Arial"/>
                      </a:endParaRPr>
                    </a:p>
                  </a:txBody>
                  <a:tcPr marL="91440">
                    <a:noFill/>
                  </a:tcPr>
                </a:tc>
                <a:tc>
                  <a:txBody>
                    <a:bodyPr rIns="0" tIns="91440" bIns="0"/>
                    <a:p>
                      <a:pPr>
                        <a:lnSpc>
                          <a:spcPct val="100000"/>
                        </a:lnSpc>
                        <a:spcBef>
                          <a:spcPts val="799"/>
                        </a:spcBef>
                      </a:pPr>
                      <a:r>
                        <a:rPr b="0" lang="en-US" sz="2000" spc="-1" strike="noStrike">
                          <a:latin typeface="Open Sans Light"/>
                        </a:rPr>
                        <a:t>8280</a:t>
                      </a:r>
                      <a:endParaRPr b="0" lang="en-US" sz="2000" spc="-1" strike="noStrike">
                        <a:latin typeface="Arial"/>
                      </a:endParaRPr>
                    </a:p>
                  </a:txBody>
                  <a:tcPr marL="91440">
                    <a:noFill/>
                  </a:tcPr>
                </a:tc>
                <a:tc>
                  <a:txBody>
                    <a:bodyPr rIns="0" tIns="91440" bIns="0"/>
                    <a:p>
                      <a:pPr>
                        <a:lnSpc>
                          <a:spcPct val="100000"/>
                        </a:lnSpc>
                        <a:spcBef>
                          <a:spcPts val="799"/>
                        </a:spcBef>
                      </a:pPr>
                      <a:r>
                        <a:rPr b="0" lang="en-US" sz="2000" spc="-1" strike="noStrike">
                          <a:latin typeface="Open Sans Light"/>
                        </a:rPr>
                        <a:t>ab</a:t>
                      </a:r>
                      <a:endParaRPr b="0" lang="en-US" sz="2000" spc="-1" strike="noStrike">
                        <a:latin typeface="Arial"/>
                      </a:endParaRPr>
                    </a:p>
                  </a:txBody>
                  <a:tcPr marL="91440">
                    <a:noFill/>
                  </a:tcPr>
                </a:tc>
              </a:tr>
              <a:tr h="457920">
                <a:tc>
                  <a:txBody>
                    <a:bodyPr rIns="0" tIns="91440" bIns="0"/>
                    <a:p>
                      <a:pPr>
                        <a:lnSpc>
                          <a:spcPct val="100000"/>
                        </a:lnSpc>
                        <a:spcBef>
                          <a:spcPts val="799"/>
                        </a:spcBef>
                      </a:pPr>
                      <a:r>
                        <a:rPr b="0" lang="en-US" sz="2000" spc="-1" strike="noStrike">
                          <a:latin typeface="Open Sans Light"/>
                        </a:rPr>
                        <a:t>PolicyCenter</a:t>
                      </a:r>
                      <a:endParaRPr b="0" lang="en-US" sz="2000" spc="-1" strike="noStrike">
                        <a:latin typeface="Arial"/>
                      </a:endParaRPr>
                    </a:p>
                  </a:txBody>
                  <a:tcPr marL="91440">
                    <a:noFill/>
                  </a:tcPr>
                </a:tc>
                <a:tc>
                  <a:txBody>
                    <a:bodyPr rIns="0" tIns="91440" bIns="0"/>
                    <a:p>
                      <a:pPr>
                        <a:lnSpc>
                          <a:spcPct val="100000"/>
                        </a:lnSpc>
                        <a:spcBef>
                          <a:spcPts val="799"/>
                        </a:spcBef>
                      </a:pPr>
                      <a:r>
                        <a:rPr b="0" lang="en-US" sz="2000" spc="-1" strike="noStrike">
                          <a:latin typeface="Open Sans Light"/>
                        </a:rPr>
                        <a:t>PolicyCenter</a:t>
                      </a:r>
                      <a:endParaRPr b="0" lang="en-US" sz="2000" spc="-1" strike="noStrike">
                        <a:latin typeface="Arial"/>
                      </a:endParaRPr>
                    </a:p>
                  </a:txBody>
                  <a:tcPr marL="91440">
                    <a:noFill/>
                  </a:tcPr>
                </a:tc>
                <a:tc>
                  <a:txBody>
                    <a:bodyPr rIns="0" tIns="91440" bIns="0"/>
                    <a:p>
                      <a:pPr>
                        <a:lnSpc>
                          <a:spcPct val="100000"/>
                        </a:lnSpc>
                        <a:spcBef>
                          <a:spcPts val="799"/>
                        </a:spcBef>
                      </a:pPr>
                      <a:r>
                        <a:rPr b="0" lang="en-US" sz="2000" spc="-1" strike="noStrike">
                          <a:latin typeface="Open Sans Light"/>
                        </a:rPr>
                        <a:t>8180</a:t>
                      </a:r>
                      <a:endParaRPr b="0" lang="en-US" sz="2000" spc="-1" strike="noStrike">
                        <a:latin typeface="Arial"/>
                      </a:endParaRPr>
                    </a:p>
                  </a:txBody>
                  <a:tcPr marL="91440">
                    <a:noFill/>
                  </a:tcPr>
                </a:tc>
                <a:tc>
                  <a:txBody>
                    <a:bodyPr rIns="0" tIns="91440" bIns="0"/>
                    <a:p>
                      <a:pPr>
                        <a:lnSpc>
                          <a:spcPct val="100000"/>
                        </a:lnSpc>
                        <a:spcBef>
                          <a:spcPts val="799"/>
                        </a:spcBef>
                      </a:pPr>
                      <a:r>
                        <a:rPr b="0" lang="en-US" sz="2000" spc="-1" strike="noStrike">
                          <a:latin typeface="Open Sans Light"/>
                        </a:rPr>
                        <a:t>pc</a:t>
                      </a:r>
                      <a:endParaRPr b="0" lang="en-US" sz="2000" spc="-1" strike="noStrike">
                        <a:latin typeface="Arial"/>
                      </a:endParaRPr>
                    </a:p>
                  </a:txBody>
                  <a:tcPr marL="91440">
                    <a:noFill/>
                  </a:tcPr>
                </a:tc>
              </a:tr>
            </a:tbl>
          </a:graphicData>
        </a:graphic>
      </p:graphicFrame>
    </p:spTree>
  </p:cSld>
  <p:transition spd="med">
    <p:fade/>
  </p:transition>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1337040" y="395280"/>
            <a:ext cx="919188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Lesiones</a:t>
            </a:r>
            <a:endParaRPr b="0" lang="en-US" sz="4800" spc="-1" strike="noStrike">
              <a:solidFill>
                <a:srgbClr val="222222"/>
              </a:solidFill>
              <a:latin typeface="Open Sans Light"/>
            </a:endParaRPr>
          </a:p>
        </p:txBody>
      </p:sp>
      <p:sp>
        <p:nvSpPr>
          <p:cNvPr id="108" name="CustomShape 2"/>
          <p:cNvSpPr/>
          <p:nvPr/>
        </p:nvSpPr>
        <p:spPr>
          <a:xfrm>
            <a:off x="3791520" y="5075280"/>
            <a:ext cx="416196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1800" spc="-1" strike="noStrike">
                <a:solidFill>
                  <a:srgbClr val="04628c"/>
                </a:solidFill>
                <a:latin typeface="Open Sans Light"/>
              </a:rPr>
              <a:t>Sistemas operacionales de registro</a:t>
            </a:r>
            <a:endParaRPr b="0" lang="en-US" sz="1800" spc="-1" strike="noStrike">
              <a:latin typeface="Arial"/>
            </a:endParaRPr>
          </a:p>
        </p:txBody>
      </p:sp>
      <p:sp>
        <p:nvSpPr>
          <p:cNvPr id="109" name="CustomShape 3"/>
          <p:cNvSpPr/>
          <p:nvPr/>
        </p:nvSpPr>
        <p:spPr>
          <a:xfrm>
            <a:off x="1666800" y="2332080"/>
            <a:ext cx="1668240" cy="2742840"/>
          </a:xfrm>
          <a:custGeom>
            <a:avLst/>
            <a:gdLst/>
            <a:ahLst/>
            <a:rect l="l" t="t" r="r" b="b"/>
            <a:pathLst>
              <a:path w="506" h="759">
                <a:moveTo>
                  <a:pt x="466" y="379"/>
                </a:moveTo>
                <a:cubicBezTo>
                  <a:pt x="466" y="311"/>
                  <a:pt x="480" y="246"/>
                  <a:pt x="506" y="187"/>
                </a:cubicBezTo>
                <a:cubicBezTo>
                  <a:pt x="80" y="0"/>
                  <a:pt x="80" y="0"/>
                  <a:pt x="80" y="0"/>
                </a:cubicBezTo>
                <a:cubicBezTo>
                  <a:pt x="29" y="116"/>
                  <a:pt x="0" y="244"/>
                  <a:pt x="0" y="379"/>
                </a:cubicBezTo>
                <a:cubicBezTo>
                  <a:pt x="0" y="514"/>
                  <a:pt x="29" y="642"/>
                  <a:pt x="80" y="759"/>
                </a:cubicBezTo>
                <a:cubicBezTo>
                  <a:pt x="506" y="571"/>
                  <a:pt x="506" y="571"/>
                  <a:pt x="506" y="571"/>
                </a:cubicBezTo>
                <a:cubicBezTo>
                  <a:pt x="480" y="512"/>
                  <a:pt x="466" y="447"/>
                  <a:pt x="466" y="379"/>
                </a:cubicBezTo>
                <a:close/>
              </a:path>
            </a:pathLst>
          </a:custGeom>
          <a:solidFill>
            <a:srgbClr val="dcf3da"/>
          </a:solidFill>
          <a:ln>
            <a:solidFill>
              <a:srgbClr val="dcf3da"/>
            </a:solidFill>
          </a:ln>
        </p:spPr>
        <p:style>
          <a:lnRef idx="0"/>
          <a:fillRef idx="0"/>
          <a:effectRef idx="0"/>
          <a:fontRef idx="minor"/>
        </p:style>
      </p:sp>
      <p:sp>
        <p:nvSpPr>
          <p:cNvPr id="110" name="CustomShape 4"/>
          <p:cNvSpPr/>
          <p:nvPr/>
        </p:nvSpPr>
        <p:spPr>
          <a:xfrm>
            <a:off x="1822680" y="3395880"/>
            <a:ext cx="1222920" cy="596880"/>
          </a:xfrm>
          <a:prstGeom prst="rect">
            <a:avLst/>
          </a:prstGeom>
          <a:solidFill>
            <a:srgbClr val="dcf3da"/>
          </a:solidFill>
          <a:ln>
            <a:noFill/>
          </a:ln>
        </p:spPr>
        <p:style>
          <a:lnRef idx="0"/>
          <a:fillRef idx="0"/>
          <a:effectRef idx="0"/>
          <a:fontRef idx="minor"/>
        </p:style>
        <p:txBody>
          <a:bodyPr wrap="none" lIns="90000" rIns="90000" tIns="45000" bIns="45000"/>
          <a:p>
            <a:pPr algn="ctr">
              <a:lnSpc>
                <a:spcPct val="85000"/>
              </a:lnSpc>
            </a:pPr>
            <a:r>
              <a:rPr b="1" lang="en-US" sz="1800" spc="49" strike="noStrike">
                <a:solidFill>
                  <a:srgbClr val="0b180e"/>
                </a:solidFill>
                <a:latin typeface="Bebas Neue"/>
              </a:rPr>
              <a:t>Acceso </a:t>
            </a:r>
            <a:endParaRPr b="0" lang="en-US" sz="1800" spc="-1" strike="noStrike">
              <a:latin typeface="Arial"/>
            </a:endParaRPr>
          </a:p>
          <a:p>
            <a:pPr algn="ctr">
              <a:lnSpc>
                <a:spcPct val="85000"/>
              </a:lnSpc>
            </a:pPr>
            <a:r>
              <a:rPr b="1" lang="en-US" sz="1800" spc="49" strike="noStrike">
                <a:solidFill>
                  <a:srgbClr val="0b180e"/>
                </a:solidFill>
                <a:latin typeface="Bebas Neue"/>
              </a:rPr>
              <a:t>Externo</a:t>
            </a:r>
            <a:endParaRPr b="0" lang="en-US" sz="1800" spc="-1" strike="noStrike">
              <a:latin typeface="Arial"/>
            </a:endParaRPr>
          </a:p>
        </p:txBody>
      </p:sp>
      <p:sp>
        <p:nvSpPr>
          <p:cNvPr id="111" name="CustomShape 5"/>
          <p:cNvSpPr/>
          <p:nvPr/>
        </p:nvSpPr>
        <p:spPr>
          <a:xfrm flipH="1">
            <a:off x="8780760" y="2332080"/>
            <a:ext cx="1666440" cy="2770200"/>
          </a:xfrm>
          <a:custGeom>
            <a:avLst/>
            <a:gdLst/>
            <a:ahLst/>
            <a:rect l="l" t="t" r="r" b="b"/>
            <a:pathLst>
              <a:path w="506" h="759">
                <a:moveTo>
                  <a:pt x="466" y="379"/>
                </a:moveTo>
                <a:cubicBezTo>
                  <a:pt x="466" y="311"/>
                  <a:pt x="480" y="246"/>
                  <a:pt x="506" y="187"/>
                </a:cubicBezTo>
                <a:cubicBezTo>
                  <a:pt x="80" y="0"/>
                  <a:pt x="80" y="0"/>
                  <a:pt x="80" y="0"/>
                </a:cubicBezTo>
                <a:cubicBezTo>
                  <a:pt x="29" y="116"/>
                  <a:pt x="0" y="244"/>
                  <a:pt x="0" y="379"/>
                </a:cubicBezTo>
                <a:cubicBezTo>
                  <a:pt x="0" y="514"/>
                  <a:pt x="29" y="642"/>
                  <a:pt x="80" y="759"/>
                </a:cubicBezTo>
                <a:cubicBezTo>
                  <a:pt x="506" y="571"/>
                  <a:pt x="506" y="571"/>
                  <a:pt x="506" y="571"/>
                </a:cubicBezTo>
                <a:cubicBezTo>
                  <a:pt x="480" y="512"/>
                  <a:pt x="466" y="447"/>
                  <a:pt x="466" y="379"/>
                </a:cubicBezTo>
                <a:close/>
              </a:path>
            </a:pathLst>
          </a:custGeom>
          <a:solidFill>
            <a:srgbClr val="dcf3da"/>
          </a:solidFill>
          <a:ln>
            <a:solidFill>
              <a:srgbClr val="dcf3da"/>
            </a:solidFill>
          </a:ln>
          <a:effectLst>
            <a:outerShdw dist="37674" dir="2700000">
              <a:srgbClr val="000000">
                <a:alpha val="40000"/>
              </a:srgbClr>
            </a:outerShdw>
          </a:effectLst>
        </p:spPr>
        <p:style>
          <a:lnRef idx="0"/>
          <a:fillRef idx="0"/>
          <a:effectRef idx="0"/>
          <a:fontRef idx="minor"/>
        </p:style>
      </p:sp>
      <p:sp>
        <p:nvSpPr>
          <p:cNvPr id="112" name="CustomShape 6"/>
          <p:cNvSpPr/>
          <p:nvPr/>
        </p:nvSpPr>
        <p:spPr>
          <a:xfrm>
            <a:off x="8702640" y="3406320"/>
            <a:ext cx="1935360" cy="596880"/>
          </a:xfrm>
          <a:prstGeom prst="rect">
            <a:avLst/>
          </a:prstGeom>
          <a:noFill/>
          <a:ln>
            <a:noFill/>
          </a:ln>
        </p:spPr>
        <p:style>
          <a:lnRef idx="0"/>
          <a:fillRef idx="0"/>
          <a:effectRef idx="0"/>
          <a:fontRef idx="minor"/>
        </p:style>
        <p:txBody>
          <a:bodyPr wrap="none" lIns="90000" rIns="90000" tIns="45000" bIns="45000"/>
          <a:p>
            <a:pPr algn="ctr">
              <a:lnSpc>
                <a:spcPct val="85000"/>
              </a:lnSpc>
            </a:pPr>
            <a:r>
              <a:rPr b="1" lang="en-US" sz="1800" spc="49" strike="noStrike">
                <a:solidFill>
                  <a:srgbClr val="060606"/>
                </a:solidFill>
                <a:latin typeface="Bebas Neue"/>
              </a:rPr>
              <a:t>Supervision</a:t>
            </a:r>
            <a:endParaRPr b="0" lang="en-US" sz="1800" spc="-1" strike="noStrike">
              <a:latin typeface="Arial"/>
            </a:endParaRPr>
          </a:p>
          <a:p>
            <a:pPr algn="ctr">
              <a:lnSpc>
                <a:spcPct val="85000"/>
              </a:lnSpc>
            </a:pPr>
            <a:r>
              <a:rPr b="1" lang="en-US" sz="1800" spc="49" strike="noStrike">
                <a:solidFill>
                  <a:srgbClr val="060606"/>
                </a:solidFill>
                <a:latin typeface="Bebas Neue"/>
              </a:rPr>
              <a:t>Y orientacion</a:t>
            </a:r>
            <a:endParaRPr b="0" lang="en-US" sz="1800" spc="-1" strike="noStrike">
              <a:latin typeface="Arial"/>
            </a:endParaRPr>
          </a:p>
        </p:txBody>
      </p:sp>
      <p:pic>
        <p:nvPicPr>
          <p:cNvPr id="113" name="Picture 15" descr=""/>
          <p:cNvPicPr/>
          <p:nvPr/>
        </p:nvPicPr>
        <p:blipFill>
          <a:blip r:embed="rId1"/>
          <a:stretch/>
        </p:blipFill>
        <p:spPr>
          <a:xfrm>
            <a:off x="4757400" y="3016800"/>
            <a:ext cx="1992600" cy="1987200"/>
          </a:xfrm>
          <a:prstGeom prst="rect">
            <a:avLst/>
          </a:prstGeom>
          <a:ln>
            <a:noFill/>
          </a:ln>
        </p:spPr>
      </p:pic>
      <p:sp>
        <p:nvSpPr>
          <p:cNvPr id="114" name="CustomShape 7"/>
          <p:cNvSpPr/>
          <p:nvPr/>
        </p:nvSpPr>
        <p:spPr>
          <a:xfrm>
            <a:off x="261720" y="1101960"/>
            <a:ext cx="11732760" cy="913320"/>
          </a:xfrm>
          <a:prstGeom prst="rect">
            <a:avLst/>
          </a:prstGeom>
          <a:noFill/>
          <a:ln>
            <a:noFill/>
          </a:ln>
        </p:spPr>
        <p:style>
          <a:lnRef idx="0"/>
          <a:fillRef idx="0"/>
          <a:effectRef idx="0"/>
          <a:fontRef idx="minor"/>
        </p:style>
        <p:txBody>
          <a:bodyPr lIns="90000" rIns="90000" tIns="45000" bIns="45000"/>
          <a:p>
            <a:pPr>
              <a:lnSpc>
                <a:spcPct val="100000"/>
              </a:lnSpc>
            </a:pPr>
            <a:br/>
            <a:r>
              <a:rPr b="0" lang="en-US" sz="1800" spc="-1" strike="noStrike">
                <a:solidFill>
                  <a:srgbClr val="212121"/>
                </a:solidFill>
                <a:latin typeface="arial"/>
              </a:rPr>
              <a:t>Las compañías de seguros de todo el mundo utilizan las aplicaciones Core de Guidewire como sistemas operacionales de registro,</a:t>
            </a:r>
            <a:endParaRPr b="0" lang="en-US" sz="1800" spc="-1" strike="noStrike">
              <a:latin typeface="Arial"/>
            </a:endParaRPr>
          </a:p>
        </p:txBody>
      </p:sp>
    </p:spTree>
  </p:cSld>
  <p:transition spd="med">
    <p:fade/>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TextShape 1"/>
          <p:cNvSpPr txBox="1"/>
          <p:nvPr/>
        </p:nvSpPr>
        <p:spPr>
          <a:xfrm>
            <a:off x="948960" y="231840"/>
            <a:ext cx="919188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Inicio de sesion</a:t>
            </a:r>
            <a:endParaRPr b="0" lang="en-US" sz="4800" spc="-1" strike="noStrike">
              <a:solidFill>
                <a:srgbClr val="222222"/>
              </a:solidFill>
              <a:latin typeface="Open Sans Light"/>
            </a:endParaRPr>
          </a:p>
        </p:txBody>
      </p:sp>
      <p:sp>
        <p:nvSpPr>
          <p:cNvPr id="403" name="CustomShape 2"/>
          <p:cNvSpPr/>
          <p:nvPr/>
        </p:nvSpPr>
        <p:spPr>
          <a:xfrm>
            <a:off x="948960" y="1928880"/>
            <a:ext cx="5295600" cy="548604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Super User : su/gw</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Solo en instalaciones por defecto</a:t>
            </a:r>
            <a:endParaRPr b="0" lang="en-US" sz="24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Todos los permisos</a:t>
            </a:r>
            <a:endParaRPr b="0" lang="en-US" sz="24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Capacidades especiales sin permisos</a:t>
            </a:r>
            <a:endParaRPr b="0" lang="en-US" sz="2400" spc="-1" strike="noStrike">
              <a:latin typeface="Arial"/>
            </a:endParaRPr>
          </a:p>
        </p:txBody>
      </p:sp>
      <p:sp>
        <p:nvSpPr>
          <p:cNvPr id="404" name="CustomShape 3"/>
          <p:cNvSpPr/>
          <p:nvPr/>
        </p:nvSpPr>
        <p:spPr>
          <a:xfrm>
            <a:off x="6038640" y="1928880"/>
            <a:ext cx="5906520" cy="548604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Alice Applegate : aapplegate/gw</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En el sample data de todas las aplicaciones</a:t>
            </a:r>
            <a:endParaRPr b="0" lang="en-US" sz="24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Representa un usuario final</a:t>
            </a:r>
            <a:endParaRPr b="0" lang="en-US" sz="24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Permisos tipicos.</a:t>
            </a:r>
            <a:endParaRPr b="0" lang="en-US" sz="2400" spc="-1" strike="noStrike">
              <a:latin typeface="Arial"/>
            </a:endParaRPr>
          </a:p>
        </p:txBody>
      </p:sp>
      <p:pic>
        <p:nvPicPr>
          <p:cNvPr id="405" name="Picture 3" descr=""/>
          <p:cNvPicPr/>
          <p:nvPr/>
        </p:nvPicPr>
        <p:blipFill>
          <a:blip r:embed="rId1"/>
          <a:stretch/>
        </p:blipFill>
        <p:spPr>
          <a:xfrm>
            <a:off x="2851200" y="4672080"/>
            <a:ext cx="642600" cy="877680"/>
          </a:xfrm>
          <a:prstGeom prst="rect">
            <a:avLst/>
          </a:prstGeom>
          <a:ln>
            <a:noFill/>
          </a:ln>
          <a:effectLst>
            <a:outerShdw dist="37674" dir="2700000">
              <a:srgbClr val="000000">
                <a:alpha val="40000"/>
              </a:srgbClr>
            </a:outerShdw>
          </a:effectLst>
        </p:spPr>
      </p:pic>
      <p:pic>
        <p:nvPicPr>
          <p:cNvPr id="406" name="Picture 4" descr=""/>
          <p:cNvPicPr/>
          <p:nvPr/>
        </p:nvPicPr>
        <p:blipFill>
          <a:blip r:embed="rId2"/>
          <a:stretch/>
        </p:blipFill>
        <p:spPr>
          <a:xfrm>
            <a:off x="8147520" y="4672080"/>
            <a:ext cx="604440" cy="860040"/>
          </a:xfrm>
          <a:prstGeom prst="rect">
            <a:avLst/>
          </a:prstGeom>
          <a:ln>
            <a:noFill/>
          </a:ln>
          <a:effectLst>
            <a:outerShdw dist="37674" dir="2700000">
              <a:srgbClr val="000000">
                <a:alpha val="40000"/>
              </a:srgbClr>
            </a:outerShdw>
          </a:effectLst>
        </p:spPr>
      </p:pic>
    </p:spTree>
  </p:cSld>
  <p:transition spd="med">
    <p:fade/>
  </p:transition>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TextShape 1"/>
          <p:cNvSpPr txBox="1"/>
          <p:nvPr/>
        </p:nvSpPr>
        <p:spPr>
          <a:xfrm>
            <a:off x="948960" y="231840"/>
            <a:ext cx="919188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Cierre de sesion</a:t>
            </a:r>
            <a:endParaRPr b="0" lang="en-US" sz="4800" spc="-1" strike="noStrike">
              <a:solidFill>
                <a:srgbClr val="222222"/>
              </a:solidFill>
              <a:latin typeface="Open Sans Light"/>
            </a:endParaRPr>
          </a:p>
        </p:txBody>
      </p:sp>
      <p:sp>
        <p:nvSpPr>
          <p:cNvPr id="408" name="CustomShape 2"/>
          <p:cNvSpPr/>
          <p:nvPr/>
        </p:nvSpPr>
        <p:spPr>
          <a:xfrm>
            <a:off x="1647360" y="4680000"/>
            <a:ext cx="8318160" cy="182844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Clic en el menu de configuracion.</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El menu de opciones muestra el usuario que cerrara sesion.</a:t>
            </a:r>
            <a:endParaRPr b="0" lang="en-US" sz="2400" spc="-1" strike="noStrike">
              <a:latin typeface="Arial"/>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Seleccione “Log Out &lt;username&gt;”</a:t>
            </a:r>
            <a:endParaRPr b="0" lang="en-US" sz="2800" spc="-1" strike="noStrike">
              <a:latin typeface="Arial"/>
            </a:endParaRPr>
          </a:p>
          <a:p>
            <a:pPr>
              <a:lnSpc>
                <a:spcPct val="90000"/>
              </a:lnSpc>
              <a:spcBef>
                <a:spcPts val="1001"/>
              </a:spcBef>
            </a:pPr>
            <a:endParaRPr b="0" lang="en-US" sz="2800" spc="-1" strike="noStrike">
              <a:latin typeface="Arial"/>
            </a:endParaRPr>
          </a:p>
        </p:txBody>
      </p:sp>
      <p:pic>
        <p:nvPicPr>
          <p:cNvPr id="409" name="Picture 2" descr=""/>
          <p:cNvPicPr/>
          <p:nvPr/>
        </p:nvPicPr>
        <p:blipFill>
          <a:blip r:embed="rId1"/>
          <a:stretch/>
        </p:blipFill>
        <p:spPr>
          <a:xfrm>
            <a:off x="3288600" y="1431000"/>
            <a:ext cx="3670920" cy="2528280"/>
          </a:xfrm>
          <a:prstGeom prst="rect">
            <a:avLst/>
          </a:prstGeom>
          <a:ln>
            <a:noFill/>
          </a:ln>
          <a:effectLst>
            <a:outerShdw dist="37674" dir="2700000">
              <a:srgbClr val="000000">
                <a:alpha val="40000"/>
              </a:srgbClr>
            </a:outerShdw>
          </a:effectLst>
        </p:spPr>
      </p:pic>
    </p:spTree>
  </p:cSld>
  <p:transition spd="med">
    <p:fade/>
  </p:transition>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TextShape 1"/>
          <p:cNvSpPr txBox="1"/>
          <p:nvPr/>
        </p:nvSpPr>
        <p:spPr>
          <a:xfrm>
            <a:off x="253080" y="203040"/>
            <a:ext cx="1193868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Salir del studio mientras el servidor esta corriendo</a:t>
            </a:r>
            <a:endParaRPr b="0" lang="en-US" sz="4800" spc="-1" strike="noStrike">
              <a:solidFill>
                <a:srgbClr val="222222"/>
              </a:solidFill>
              <a:latin typeface="Open Sans Light"/>
            </a:endParaRPr>
          </a:p>
        </p:txBody>
      </p:sp>
      <p:sp>
        <p:nvSpPr>
          <p:cNvPr id="411" name="CustomShape 2"/>
          <p:cNvSpPr/>
          <p:nvPr/>
        </p:nvSpPr>
        <p:spPr>
          <a:xfrm>
            <a:off x="1278000" y="1131120"/>
            <a:ext cx="4082760" cy="548604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File </a:t>
            </a:r>
            <a:r>
              <a:rPr b="0" lang="en-US" sz="2800" spc="-1" strike="noStrike">
                <a:solidFill>
                  <a:srgbClr val="222222"/>
                </a:solidFill>
                <a:latin typeface="Wingdings"/>
              </a:rPr>
              <a:t></a:t>
            </a:r>
            <a:r>
              <a:rPr b="0" lang="en-US" sz="2800" spc="-1" strike="noStrike">
                <a:solidFill>
                  <a:srgbClr val="222222"/>
                </a:solidFill>
                <a:latin typeface="Open Sans Light"/>
              </a:rPr>
              <a:t> Exit</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Confirmar el dialogo</a:t>
            </a: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a:p>
            <a:pPr>
              <a:lnSpc>
                <a:spcPct val="100000"/>
              </a:lnSpc>
              <a:spcBef>
                <a:spcPts val="499"/>
              </a:spcBef>
            </a:pPr>
            <a:endParaRPr b="0" lang="en-US" sz="2400" spc="-1" strike="noStrike">
              <a:latin typeface="Arial"/>
            </a:endParaRPr>
          </a:p>
          <a:p>
            <a:pPr>
              <a:lnSpc>
                <a:spcPct val="90000"/>
              </a:lnSpc>
              <a:spcBef>
                <a:spcPts val="1001"/>
              </a:spcBef>
            </a:pPr>
            <a:endParaRPr b="0" lang="en-US" sz="2400" spc="-1" strike="noStrike">
              <a:latin typeface="Arial"/>
            </a:endParaRPr>
          </a:p>
        </p:txBody>
      </p:sp>
      <p:sp>
        <p:nvSpPr>
          <p:cNvPr id="412" name="CustomShape 3"/>
          <p:cNvSpPr/>
          <p:nvPr/>
        </p:nvSpPr>
        <p:spPr>
          <a:xfrm>
            <a:off x="5513400" y="1131120"/>
            <a:ext cx="6451200" cy="548604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Recibira un mensaje indicando que el servidor esta corriendo</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Aplica para modo depuracion</a:t>
            </a:r>
            <a:endParaRPr b="0" lang="en-US" sz="2400" spc="-1" strike="noStrike">
              <a:latin typeface="Arial"/>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Para matar el proceso</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Seleccione la opcion terminar el proceso despues de desconectar</a:t>
            </a:r>
            <a:endParaRPr b="0" lang="en-US" sz="24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Clic en desconectar.</a:t>
            </a:r>
            <a:endParaRPr b="0" lang="en-US" sz="2400" spc="-1" strike="noStrike">
              <a:latin typeface="Arial"/>
            </a:endParaRPr>
          </a:p>
          <a:p>
            <a:pPr>
              <a:lnSpc>
                <a:spcPct val="90000"/>
              </a:lnSpc>
              <a:spcBef>
                <a:spcPts val="1001"/>
              </a:spcBef>
            </a:pPr>
            <a:endParaRPr b="0" lang="en-US" sz="2400" spc="-1" strike="noStrike">
              <a:latin typeface="Arial"/>
            </a:endParaRPr>
          </a:p>
        </p:txBody>
      </p:sp>
      <p:pic>
        <p:nvPicPr>
          <p:cNvPr id="413" name="Picture 4" descr=""/>
          <p:cNvPicPr/>
          <p:nvPr/>
        </p:nvPicPr>
        <p:blipFill>
          <a:blip r:embed="rId1"/>
          <a:stretch/>
        </p:blipFill>
        <p:spPr>
          <a:xfrm>
            <a:off x="1272960" y="2121840"/>
            <a:ext cx="4023360" cy="1559520"/>
          </a:xfrm>
          <a:prstGeom prst="rect">
            <a:avLst/>
          </a:prstGeom>
          <a:ln>
            <a:noFill/>
          </a:ln>
          <a:effectLst>
            <a:outerShdw dist="37674" dir="2700000">
              <a:srgbClr val="000000">
                <a:alpha val="40000"/>
              </a:srgbClr>
            </a:outerShdw>
          </a:effectLst>
        </p:spPr>
      </p:pic>
      <p:pic>
        <p:nvPicPr>
          <p:cNvPr id="414" name="Picture 6" descr=""/>
          <p:cNvPicPr/>
          <p:nvPr/>
        </p:nvPicPr>
        <p:blipFill>
          <a:blip r:embed="rId2"/>
          <a:stretch/>
        </p:blipFill>
        <p:spPr>
          <a:xfrm>
            <a:off x="4035240" y="4829040"/>
            <a:ext cx="5571000" cy="1559520"/>
          </a:xfrm>
          <a:prstGeom prst="rect">
            <a:avLst/>
          </a:prstGeom>
          <a:ln>
            <a:noFill/>
          </a:ln>
          <a:effectLst>
            <a:outerShdw dist="37674" dir="2700000">
              <a:srgbClr val="000000">
                <a:alpha val="40000"/>
              </a:srgbClr>
            </a:outerShdw>
          </a:effectLst>
        </p:spPr>
      </p:pic>
    </p:spTree>
  </p:cSld>
  <p:transition spd="med">
    <p:fade/>
  </p:transition>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948960" y="231840"/>
            <a:ext cx="919188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Suite de seguros de GuideWire</a:t>
            </a:r>
            <a:endParaRPr b="0" lang="en-US" sz="4800" spc="-1" strike="noStrike">
              <a:solidFill>
                <a:srgbClr val="222222"/>
              </a:solidFill>
              <a:latin typeface="Open Sans Light"/>
            </a:endParaRPr>
          </a:p>
        </p:txBody>
      </p:sp>
      <p:pic>
        <p:nvPicPr>
          <p:cNvPr id="116" name="Picture 16" descr=""/>
          <p:cNvPicPr/>
          <p:nvPr/>
        </p:nvPicPr>
        <p:blipFill>
          <a:blip r:embed="rId1"/>
          <a:stretch/>
        </p:blipFill>
        <p:spPr>
          <a:xfrm>
            <a:off x="4092840" y="1087200"/>
            <a:ext cx="1645560" cy="1777320"/>
          </a:xfrm>
          <a:prstGeom prst="rect">
            <a:avLst/>
          </a:prstGeom>
          <a:ln>
            <a:noFill/>
          </a:ln>
          <a:effectLst>
            <a:outerShdw dist="37674" dir="2700000">
              <a:srgbClr val="000000">
                <a:alpha val="40000"/>
              </a:srgbClr>
            </a:outerShdw>
          </a:effectLst>
        </p:spPr>
      </p:pic>
      <p:pic>
        <p:nvPicPr>
          <p:cNvPr id="117" name="Picture 19" descr=""/>
          <p:cNvPicPr/>
          <p:nvPr/>
        </p:nvPicPr>
        <p:blipFill>
          <a:blip r:embed="rId2"/>
          <a:stretch/>
        </p:blipFill>
        <p:spPr>
          <a:xfrm>
            <a:off x="4080240" y="3033000"/>
            <a:ext cx="1645560" cy="1777320"/>
          </a:xfrm>
          <a:prstGeom prst="rect">
            <a:avLst/>
          </a:prstGeom>
          <a:ln>
            <a:noFill/>
          </a:ln>
          <a:effectLst>
            <a:outerShdw dist="37674" dir="2700000">
              <a:srgbClr val="000000">
                <a:alpha val="40000"/>
              </a:srgbClr>
            </a:outerShdw>
          </a:effectLst>
        </p:spPr>
      </p:pic>
      <p:pic>
        <p:nvPicPr>
          <p:cNvPr id="118" name="Picture 20" descr=""/>
          <p:cNvPicPr/>
          <p:nvPr/>
        </p:nvPicPr>
        <p:blipFill>
          <a:blip r:embed="rId3"/>
          <a:stretch/>
        </p:blipFill>
        <p:spPr>
          <a:xfrm>
            <a:off x="4092840" y="4978440"/>
            <a:ext cx="1645560" cy="1777320"/>
          </a:xfrm>
          <a:prstGeom prst="rect">
            <a:avLst/>
          </a:prstGeom>
          <a:ln>
            <a:noFill/>
          </a:ln>
          <a:effectLst>
            <a:outerShdw dist="37674" dir="2700000">
              <a:srgbClr val="000000">
                <a:alpha val="40000"/>
              </a:srgbClr>
            </a:outerShdw>
          </a:effectLst>
        </p:spPr>
      </p:pic>
      <p:pic>
        <p:nvPicPr>
          <p:cNvPr id="119" name="Picture 21" descr=""/>
          <p:cNvPicPr/>
          <p:nvPr/>
        </p:nvPicPr>
        <p:blipFill>
          <a:blip r:embed="rId4"/>
          <a:stretch/>
        </p:blipFill>
        <p:spPr>
          <a:xfrm>
            <a:off x="948960" y="2631240"/>
            <a:ext cx="2743200" cy="2962440"/>
          </a:xfrm>
          <a:prstGeom prst="rect">
            <a:avLst/>
          </a:prstGeom>
          <a:ln>
            <a:noFill/>
          </a:ln>
          <a:effectLst>
            <a:outerShdw dist="37674" dir="2700000">
              <a:srgbClr val="000000">
                <a:alpha val="40000"/>
              </a:srgbClr>
            </a:outerShdw>
          </a:effectLst>
        </p:spPr>
      </p:pic>
      <p:sp>
        <p:nvSpPr>
          <p:cNvPr id="120" name="CustomShape 2"/>
          <p:cNvSpPr/>
          <p:nvPr/>
        </p:nvSpPr>
        <p:spPr>
          <a:xfrm>
            <a:off x="6113880" y="1003320"/>
            <a:ext cx="4692240" cy="14932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7030a0"/>
                </a:solidFill>
                <a:latin typeface="Arial"/>
                <a:ea typeface="Calibri"/>
              </a:rPr>
              <a:t>Crear, modificar, renovar y cancelar pólizas</a:t>
            </a:r>
            <a:endParaRPr b="0" lang="en-US" sz="1800" spc="-1" strike="noStrike">
              <a:latin typeface="Arial"/>
            </a:endParaRPr>
          </a:p>
        </p:txBody>
      </p:sp>
      <p:sp>
        <p:nvSpPr>
          <p:cNvPr id="121" name="CustomShape 3"/>
          <p:cNvSpPr/>
          <p:nvPr/>
        </p:nvSpPr>
        <p:spPr>
          <a:xfrm>
            <a:off x="6113880" y="3052800"/>
            <a:ext cx="4692240" cy="130140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00e266"/>
                </a:solidFill>
                <a:latin typeface="Arial"/>
              </a:rPr>
              <a:t>Generar las politicas de facturación para los tomadores de polizas y pagar las comisiones para los productores (vendedores de polizas)</a:t>
            </a:r>
            <a:endParaRPr b="0" lang="en-US" sz="2000" spc="-1" strike="noStrike">
              <a:latin typeface="Arial"/>
            </a:endParaRPr>
          </a:p>
        </p:txBody>
      </p:sp>
      <p:sp>
        <p:nvSpPr>
          <p:cNvPr id="122" name="CustomShape 4"/>
          <p:cNvSpPr/>
          <p:nvPr/>
        </p:nvSpPr>
        <p:spPr>
          <a:xfrm>
            <a:off x="6113880" y="4962600"/>
            <a:ext cx="4692240" cy="205704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008000"/>
                </a:solidFill>
                <a:latin typeface="Arial"/>
                <a:ea typeface="Calibri"/>
              </a:rPr>
              <a:t>Proceso de reclamacion que prove el pago cuando un reclamante tiene una perdida en una cobertura,</a:t>
            </a:r>
            <a:endParaRPr b="0" lang="en-US" sz="2000" spc="-1" strike="noStrike">
              <a:latin typeface="Arial"/>
            </a:endParaRPr>
          </a:p>
        </p:txBody>
      </p:sp>
    </p:spTree>
  </p:cSld>
  <p:transition spd="med">
    <p:fade/>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948960" y="231840"/>
            <a:ext cx="919188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Capa de aplicacion de guidewire</a:t>
            </a:r>
            <a:endParaRPr b="0" lang="en-US" sz="4800" spc="-1" strike="noStrike">
              <a:solidFill>
                <a:srgbClr val="222222"/>
              </a:solidFill>
              <a:latin typeface="Open Sans Light"/>
            </a:endParaRPr>
          </a:p>
        </p:txBody>
      </p:sp>
      <p:sp>
        <p:nvSpPr>
          <p:cNvPr id="124" name="CustomShape 2"/>
          <p:cNvSpPr/>
          <p:nvPr/>
        </p:nvSpPr>
        <p:spPr>
          <a:xfrm>
            <a:off x="8996040" y="1752480"/>
            <a:ext cx="2742840" cy="2666520"/>
          </a:xfrm>
          <a:prstGeom prst="roundRect">
            <a:avLst>
              <a:gd name="adj" fmla="val 7758"/>
            </a:avLst>
          </a:prstGeom>
          <a:solidFill>
            <a:srgbClr val="ffffff"/>
          </a:solidFill>
          <a:ln w="19080">
            <a:solidFill>
              <a:srgbClr val="222222"/>
            </a:solidFill>
            <a:round/>
          </a:ln>
          <a:effectLst>
            <a:outerShdw dist="37674" dir="2700000">
              <a:srgbClr val="000000">
                <a:alpha val="40000"/>
              </a:srgbClr>
            </a:outerShdw>
          </a:effectLst>
        </p:spPr>
        <p:style>
          <a:lnRef idx="0"/>
          <a:fillRef idx="0"/>
          <a:effectRef idx="0"/>
          <a:fontRef idx="minor"/>
        </p:style>
      </p:sp>
      <p:sp>
        <p:nvSpPr>
          <p:cNvPr id="125" name="CustomShape 3"/>
          <p:cNvSpPr/>
          <p:nvPr/>
        </p:nvSpPr>
        <p:spPr>
          <a:xfrm>
            <a:off x="9072000" y="1367640"/>
            <a:ext cx="2590560" cy="533160"/>
          </a:xfrm>
          <a:prstGeom prst="roundRect">
            <a:avLst>
              <a:gd name="adj" fmla="val 16667"/>
            </a:avLst>
          </a:prstGeom>
          <a:solidFill>
            <a:srgbClr val="ffffff"/>
          </a:solidFill>
          <a:ln w="19080">
            <a:solidFill>
              <a:srgbClr val="222222"/>
            </a:solidFill>
            <a:round/>
          </a:ln>
          <a:effectLst>
            <a:outerShdw dist="37674" dir="270000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222222"/>
                </a:solidFill>
                <a:latin typeface="Open Sans Light"/>
              </a:rPr>
              <a:t>Servidor de aplicaciones</a:t>
            </a:r>
            <a:endParaRPr b="0" lang="en-US" sz="1800" spc="-1" strike="noStrike">
              <a:latin typeface="Arial"/>
            </a:endParaRPr>
          </a:p>
        </p:txBody>
      </p:sp>
      <p:sp>
        <p:nvSpPr>
          <p:cNvPr id="126" name="CustomShape 4"/>
          <p:cNvSpPr/>
          <p:nvPr/>
        </p:nvSpPr>
        <p:spPr>
          <a:xfrm rot="16200000">
            <a:off x="8721000" y="2392200"/>
            <a:ext cx="1692720" cy="1142640"/>
          </a:xfrm>
          <a:prstGeom prst="roundRect">
            <a:avLst>
              <a:gd name="adj" fmla="val 16667"/>
            </a:avLst>
          </a:prstGeom>
          <a:solidFill>
            <a:srgbClr val="ffffff"/>
          </a:solidFill>
          <a:ln w="19080">
            <a:solidFill>
              <a:srgbClr val="222222"/>
            </a:solidFill>
            <a:round/>
          </a:ln>
          <a:effectLst>
            <a:outerShdw dist="37674" dir="2700000">
              <a:srgbClr val="000000">
                <a:alpha val="40000"/>
              </a:srgbClr>
            </a:outerShdw>
          </a:effectLst>
        </p:spPr>
        <p:style>
          <a:lnRef idx="0"/>
          <a:fillRef idx="0"/>
          <a:effectRef idx="0"/>
          <a:fontRef idx="minor"/>
        </p:style>
        <p:txBody>
          <a:bodyPr wrap="none" lIns="0" rIns="0" tIns="0" bIns="0"/>
          <a:p>
            <a:pPr algn="ctr">
              <a:lnSpc>
                <a:spcPct val="100000"/>
              </a:lnSpc>
              <a:spcBef>
                <a:spcPts val="901"/>
              </a:spcBef>
              <a:spcAft>
                <a:spcPts val="541"/>
              </a:spcAft>
            </a:pPr>
            <a:r>
              <a:rPr b="1" lang="en-US" sz="1800" spc="-1" strike="noStrike">
                <a:solidFill>
                  <a:srgbClr val="222222"/>
                </a:solidFill>
                <a:latin typeface="Open Sans Light"/>
              </a:rPr>
              <a:t>J2EE </a:t>
            </a:r>
            <a:br/>
            <a:r>
              <a:rPr b="1" lang="en-US" sz="1800" spc="-1" strike="noStrike">
                <a:solidFill>
                  <a:srgbClr val="222222"/>
                </a:solidFill>
                <a:latin typeface="Open Sans Light"/>
              </a:rPr>
              <a:t>Application </a:t>
            </a:r>
            <a:br/>
            <a:r>
              <a:rPr b="1" lang="en-US" sz="1800" spc="-1" strike="noStrike">
                <a:solidFill>
                  <a:srgbClr val="222222"/>
                </a:solidFill>
                <a:latin typeface="Open Sans Light"/>
              </a:rPr>
              <a:t>Server</a:t>
            </a:r>
            <a:endParaRPr b="0" lang="en-US" sz="1800" spc="-1" strike="noStrike">
              <a:latin typeface="Arial"/>
            </a:endParaRPr>
          </a:p>
        </p:txBody>
      </p:sp>
      <p:pic>
        <p:nvPicPr>
          <p:cNvPr id="127" name="Picture 9" descr=""/>
          <p:cNvPicPr/>
          <p:nvPr/>
        </p:nvPicPr>
        <p:blipFill>
          <a:blip r:embed="rId1"/>
          <a:stretch/>
        </p:blipFill>
        <p:spPr>
          <a:xfrm>
            <a:off x="9973080" y="2286720"/>
            <a:ext cx="1613160" cy="2056320"/>
          </a:xfrm>
          <a:prstGeom prst="rect">
            <a:avLst/>
          </a:prstGeom>
          <a:ln>
            <a:noFill/>
          </a:ln>
          <a:effectLst>
            <a:outerShdw dist="37674" dir="2700000">
              <a:srgbClr val="000000">
                <a:alpha val="40000"/>
              </a:srgbClr>
            </a:outerShdw>
          </a:effectLst>
        </p:spPr>
      </p:pic>
      <p:sp>
        <p:nvSpPr>
          <p:cNvPr id="128" name="CustomShape 5"/>
          <p:cNvSpPr/>
          <p:nvPr/>
        </p:nvSpPr>
        <p:spPr>
          <a:xfrm>
            <a:off x="448920" y="1752480"/>
            <a:ext cx="8318160" cy="302688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Contiene el proceso functional y la logica del negocio.</a:t>
            </a:r>
            <a:endParaRPr b="0" lang="en-US" sz="2800" spc="-1" strike="noStrike">
              <a:latin typeface="Arial"/>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Guidewire soporta los siguientes servidores de aplicación:</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WebSphere, WebLogic, Apache Tomcat, JBoss EAP</a:t>
            </a:r>
            <a:endParaRPr b="0" lang="en-US" sz="24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Jetty (Solo para desarrollo)</a:t>
            </a:r>
            <a:endParaRPr b="0" lang="en-US" sz="2400" spc="-1" strike="noStrike">
              <a:latin typeface="Arial"/>
            </a:endParaRPr>
          </a:p>
          <a:p>
            <a:pPr>
              <a:lnSpc>
                <a:spcPct val="90000"/>
              </a:lnSpc>
              <a:spcBef>
                <a:spcPts val="1001"/>
              </a:spcBef>
            </a:pPr>
            <a:endParaRPr b="0" lang="en-US" sz="2400" spc="-1" strike="noStrike">
              <a:latin typeface="Arial"/>
            </a:endParaRPr>
          </a:p>
        </p:txBody>
      </p:sp>
    </p:spTree>
  </p:cSld>
  <p:transition spd="med">
    <p:fade/>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948960" y="231840"/>
            <a:ext cx="919188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La capa de datos</a:t>
            </a:r>
            <a:endParaRPr b="0" lang="en-US" sz="4800" spc="-1" strike="noStrike">
              <a:solidFill>
                <a:srgbClr val="222222"/>
              </a:solidFill>
              <a:latin typeface="Open Sans Light"/>
            </a:endParaRPr>
          </a:p>
        </p:txBody>
      </p:sp>
      <p:sp>
        <p:nvSpPr>
          <p:cNvPr id="130" name="CustomShape 2"/>
          <p:cNvSpPr/>
          <p:nvPr/>
        </p:nvSpPr>
        <p:spPr>
          <a:xfrm>
            <a:off x="6327000" y="1384560"/>
            <a:ext cx="2590560" cy="2666520"/>
          </a:xfrm>
          <a:prstGeom prst="roundRect">
            <a:avLst>
              <a:gd name="adj" fmla="val 7758"/>
            </a:avLst>
          </a:prstGeom>
          <a:solidFill>
            <a:srgbClr val="ffffff"/>
          </a:solidFill>
          <a:ln w="19080">
            <a:solidFill>
              <a:srgbClr val="222222"/>
            </a:solidFill>
            <a:round/>
          </a:ln>
          <a:effectLst>
            <a:outerShdw dist="37674" dir="2700000">
              <a:srgbClr val="000000">
                <a:alpha val="40000"/>
              </a:srgbClr>
            </a:outerShdw>
          </a:effectLst>
        </p:spPr>
        <p:style>
          <a:lnRef idx="0"/>
          <a:fillRef idx="0"/>
          <a:effectRef idx="0"/>
          <a:fontRef idx="minor"/>
        </p:style>
      </p:sp>
      <p:sp>
        <p:nvSpPr>
          <p:cNvPr id="131" name="CustomShape 3"/>
          <p:cNvSpPr/>
          <p:nvPr/>
        </p:nvSpPr>
        <p:spPr>
          <a:xfrm>
            <a:off x="6241320" y="1003320"/>
            <a:ext cx="2828520" cy="533160"/>
          </a:xfrm>
          <a:prstGeom prst="roundRect">
            <a:avLst>
              <a:gd name="adj" fmla="val 16667"/>
            </a:avLst>
          </a:prstGeom>
          <a:solidFill>
            <a:srgbClr val="ffffff"/>
          </a:solidFill>
          <a:ln w="19080">
            <a:solidFill>
              <a:srgbClr val="222222"/>
            </a:solidFill>
            <a:round/>
          </a:ln>
          <a:effectLst>
            <a:outerShdw dist="37674" dir="270000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222222"/>
                </a:solidFill>
                <a:latin typeface="Open Sans Light"/>
              </a:rPr>
              <a:t>Servidor de base de datos</a:t>
            </a:r>
            <a:endParaRPr b="0" lang="en-US" sz="1800" spc="-1" strike="noStrike">
              <a:latin typeface="Arial"/>
            </a:endParaRPr>
          </a:p>
        </p:txBody>
      </p:sp>
      <p:sp>
        <p:nvSpPr>
          <p:cNvPr id="132" name="CustomShape 4"/>
          <p:cNvSpPr/>
          <p:nvPr/>
        </p:nvSpPr>
        <p:spPr>
          <a:xfrm>
            <a:off x="9298800" y="1384560"/>
            <a:ext cx="2742840" cy="2666520"/>
          </a:xfrm>
          <a:prstGeom prst="roundRect">
            <a:avLst>
              <a:gd name="adj" fmla="val 7758"/>
            </a:avLst>
          </a:prstGeom>
          <a:solidFill>
            <a:srgbClr val="ffffff"/>
          </a:solidFill>
          <a:ln w="19080">
            <a:solidFill>
              <a:srgbClr val="222222"/>
            </a:solidFill>
            <a:round/>
          </a:ln>
          <a:effectLst>
            <a:outerShdw dist="37674" dir="2700000">
              <a:srgbClr val="000000">
                <a:alpha val="40000"/>
              </a:srgbClr>
            </a:outerShdw>
          </a:effectLst>
        </p:spPr>
        <p:style>
          <a:lnRef idx="0"/>
          <a:fillRef idx="0"/>
          <a:effectRef idx="0"/>
          <a:fontRef idx="minor"/>
        </p:style>
      </p:sp>
      <p:sp>
        <p:nvSpPr>
          <p:cNvPr id="133" name="CustomShape 5"/>
          <p:cNvSpPr/>
          <p:nvPr/>
        </p:nvSpPr>
        <p:spPr>
          <a:xfrm>
            <a:off x="9365400" y="1003320"/>
            <a:ext cx="2590560" cy="533160"/>
          </a:xfrm>
          <a:prstGeom prst="roundRect">
            <a:avLst>
              <a:gd name="adj" fmla="val 16667"/>
            </a:avLst>
          </a:prstGeom>
          <a:solidFill>
            <a:srgbClr val="ffffff"/>
          </a:solidFill>
          <a:ln w="19080">
            <a:solidFill>
              <a:srgbClr val="222222"/>
            </a:solidFill>
            <a:round/>
          </a:ln>
          <a:effectLst>
            <a:outerShdw dist="37674" dir="270000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222222"/>
                </a:solidFill>
                <a:latin typeface="Open Sans Light"/>
              </a:rPr>
              <a:t>Servidor de aplicaciones</a:t>
            </a:r>
            <a:endParaRPr b="0" lang="en-US" sz="1800" spc="-1" strike="noStrike">
              <a:latin typeface="Arial"/>
            </a:endParaRPr>
          </a:p>
        </p:txBody>
      </p:sp>
      <p:sp>
        <p:nvSpPr>
          <p:cNvPr id="134" name="CustomShape 6"/>
          <p:cNvSpPr/>
          <p:nvPr/>
        </p:nvSpPr>
        <p:spPr>
          <a:xfrm rot="16200000">
            <a:off x="9090360" y="2024280"/>
            <a:ext cx="1692720" cy="1142640"/>
          </a:xfrm>
          <a:prstGeom prst="roundRect">
            <a:avLst>
              <a:gd name="adj" fmla="val 16667"/>
            </a:avLst>
          </a:prstGeom>
          <a:solidFill>
            <a:srgbClr val="ffffff"/>
          </a:solidFill>
          <a:ln w="19080">
            <a:solidFill>
              <a:srgbClr val="222222"/>
            </a:solidFill>
            <a:round/>
          </a:ln>
          <a:effectLst>
            <a:outerShdw dist="37674" dir="2700000">
              <a:srgbClr val="000000">
                <a:alpha val="40000"/>
              </a:srgbClr>
            </a:outerShdw>
          </a:effectLst>
        </p:spPr>
        <p:style>
          <a:lnRef idx="0"/>
          <a:fillRef idx="0"/>
          <a:effectRef idx="0"/>
          <a:fontRef idx="minor"/>
        </p:style>
        <p:txBody>
          <a:bodyPr wrap="none" lIns="0" rIns="0" tIns="0" bIns="0"/>
          <a:p>
            <a:pPr algn="ctr">
              <a:lnSpc>
                <a:spcPct val="100000"/>
              </a:lnSpc>
              <a:spcBef>
                <a:spcPts val="901"/>
              </a:spcBef>
              <a:spcAft>
                <a:spcPts val="541"/>
              </a:spcAft>
            </a:pPr>
            <a:r>
              <a:rPr b="1" lang="en-US" sz="1800" spc="-1" strike="noStrike">
                <a:solidFill>
                  <a:srgbClr val="222222"/>
                </a:solidFill>
                <a:latin typeface="Open Sans Light"/>
              </a:rPr>
              <a:t>J2EE </a:t>
            </a:r>
            <a:br/>
            <a:r>
              <a:rPr b="1" lang="en-US" sz="1800" spc="-1" strike="noStrike">
                <a:solidFill>
                  <a:srgbClr val="222222"/>
                </a:solidFill>
                <a:latin typeface="Open Sans Light"/>
              </a:rPr>
              <a:t>Application </a:t>
            </a:r>
            <a:br/>
            <a:r>
              <a:rPr b="1" lang="en-US" sz="1800" spc="-1" strike="noStrike">
                <a:solidFill>
                  <a:srgbClr val="222222"/>
                </a:solidFill>
                <a:latin typeface="Open Sans Light"/>
              </a:rPr>
              <a:t>Server</a:t>
            </a:r>
            <a:endParaRPr b="0" lang="en-US" sz="1800" spc="-1" strike="noStrike">
              <a:latin typeface="Arial"/>
            </a:endParaRPr>
          </a:p>
        </p:txBody>
      </p:sp>
      <p:pic>
        <p:nvPicPr>
          <p:cNvPr id="135" name="Picture 9" descr=""/>
          <p:cNvPicPr/>
          <p:nvPr/>
        </p:nvPicPr>
        <p:blipFill>
          <a:blip r:embed="rId1"/>
          <a:stretch/>
        </p:blipFill>
        <p:spPr>
          <a:xfrm>
            <a:off x="10342800" y="1918440"/>
            <a:ext cx="1613160" cy="2056320"/>
          </a:xfrm>
          <a:prstGeom prst="rect">
            <a:avLst/>
          </a:prstGeom>
          <a:ln>
            <a:solidFill>
              <a:srgbClr val="222222"/>
            </a:solidFill>
          </a:ln>
          <a:effectLst>
            <a:outerShdw dist="37674" dir="2700000">
              <a:srgbClr val="000000">
                <a:alpha val="40000"/>
              </a:srgbClr>
            </a:outerShdw>
          </a:effectLst>
        </p:spPr>
      </p:pic>
      <p:sp>
        <p:nvSpPr>
          <p:cNvPr id="136" name="CustomShape 7"/>
          <p:cNvSpPr/>
          <p:nvPr/>
        </p:nvSpPr>
        <p:spPr>
          <a:xfrm rot="16200000">
            <a:off x="5912280" y="2227680"/>
            <a:ext cx="1692720" cy="735480"/>
          </a:xfrm>
          <a:prstGeom prst="roundRect">
            <a:avLst>
              <a:gd name="adj" fmla="val 16667"/>
            </a:avLst>
          </a:prstGeom>
          <a:solidFill>
            <a:srgbClr val="ffffff"/>
          </a:solidFill>
          <a:ln w="19080">
            <a:solidFill>
              <a:srgbClr val="222222"/>
            </a:solidFill>
            <a:round/>
          </a:ln>
          <a:effectLst>
            <a:outerShdw dist="37674" dir="2700000">
              <a:srgbClr val="000000">
                <a:alpha val="40000"/>
              </a:srgbClr>
            </a:outerShdw>
          </a:effectLst>
        </p:spPr>
        <p:style>
          <a:lnRef idx="0"/>
          <a:fillRef idx="0"/>
          <a:effectRef idx="0"/>
          <a:fontRef idx="minor"/>
        </p:style>
        <p:txBody>
          <a:bodyPr wrap="none" lIns="0" rIns="0" tIns="0" bIns="0"/>
          <a:p>
            <a:pPr algn="ctr">
              <a:lnSpc>
                <a:spcPct val="100000"/>
              </a:lnSpc>
              <a:spcBef>
                <a:spcPts val="901"/>
              </a:spcBef>
              <a:spcAft>
                <a:spcPts val="541"/>
              </a:spcAft>
            </a:pPr>
            <a:r>
              <a:rPr b="1" lang="en-US" sz="1800" spc="-1" strike="noStrike">
                <a:solidFill>
                  <a:srgbClr val="222222"/>
                </a:solidFill>
                <a:latin typeface="Open Sans Light"/>
              </a:rPr>
              <a:t>Application </a:t>
            </a:r>
            <a:br/>
            <a:r>
              <a:rPr b="1" lang="en-US" sz="1800" spc="-1" strike="noStrike">
                <a:solidFill>
                  <a:srgbClr val="222222"/>
                </a:solidFill>
                <a:latin typeface="Open Sans Light"/>
              </a:rPr>
              <a:t>Database</a:t>
            </a:r>
            <a:endParaRPr b="0" lang="en-US" sz="1800" spc="-1" strike="noStrike">
              <a:latin typeface="Arial"/>
            </a:endParaRPr>
          </a:p>
        </p:txBody>
      </p:sp>
      <p:pic>
        <p:nvPicPr>
          <p:cNvPr id="137" name="Picture 3" descr=""/>
          <p:cNvPicPr/>
          <p:nvPr/>
        </p:nvPicPr>
        <p:blipFill>
          <a:blip r:embed="rId2"/>
          <a:stretch/>
        </p:blipFill>
        <p:spPr>
          <a:xfrm>
            <a:off x="7012800" y="2004480"/>
            <a:ext cx="1447560" cy="1818000"/>
          </a:xfrm>
          <a:prstGeom prst="rect">
            <a:avLst/>
          </a:prstGeom>
          <a:ln>
            <a:solidFill>
              <a:srgbClr val="222222"/>
            </a:solidFill>
          </a:ln>
          <a:effectLst>
            <a:outerShdw dist="37674" dir="2700000">
              <a:srgbClr val="000000">
                <a:alpha val="40000"/>
              </a:srgbClr>
            </a:outerShdw>
          </a:effectLst>
        </p:spPr>
      </p:pic>
      <p:sp>
        <p:nvSpPr>
          <p:cNvPr id="138" name="Line 8"/>
          <p:cNvSpPr/>
          <p:nvPr/>
        </p:nvSpPr>
        <p:spPr>
          <a:xfrm flipV="1">
            <a:off x="8105040" y="1918080"/>
            <a:ext cx="1787040" cy="114480"/>
          </a:xfrm>
          <a:prstGeom prst="line">
            <a:avLst/>
          </a:prstGeom>
          <a:ln w="28440">
            <a:solidFill>
              <a:srgbClr val="222222"/>
            </a:solidFill>
            <a:round/>
            <a:headEnd len="med" type="triangle" w="med"/>
            <a:tailEnd len="med" type="triangle" w="med"/>
          </a:ln>
        </p:spPr>
        <p:style>
          <a:lnRef idx="0"/>
          <a:fillRef idx="0"/>
          <a:effectRef idx="0"/>
          <a:fontRef idx="minor"/>
        </p:style>
      </p:sp>
      <p:sp>
        <p:nvSpPr>
          <p:cNvPr id="139" name="CustomShape 9"/>
          <p:cNvSpPr/>
          <p:nvPr/>
        </p:nvSpPr>
        <p:spPr>
          <a:xfrm>
            <a:off x="142200" y="1831320"/>
            <a:ext cx="6098760" cy="182844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La capa de datos contiene la informacion del negocio y la base de datos operacional</a:t>
            </a:r>
            <a:endParaRPr b="0" lang="en-US" sz="2800" spc="-1" strike="noStrike">
              <a:latin typeface="Arial"/>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Guidewire soporta los siguientes motores de base de datos RDBMs:</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Oracle Enterprise</a:t>
            </a:r>
            <a:endParaRPr b="0" lang="en-US" sz="24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Microsoft SQL Server</a:t>
            </a:r>
            <a:endParaRPr b="0" lang="en-US" sz="24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H2 Solo para el desarrollo</a:t>
            </a:r>
            <a:endParaRPr b="0" lang="en-US" sz="2400" spc="-1" strike="noStrike">
              <a:latin typeface="Arial"/>
            </a:endParaRPr>
          </a:p>
        </p:txBody>
      </p:sp>
    </p:spTree>
  </p:cSld>
  <p:transition spd="med">
    <p:fade/>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948960" y="231840"/>
            <a:ext cx="919188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Suite de seguros de GuideWire</a:t>
            </a:r>
            <a:endParaRPr b="0" lang="en-US" sz="4800" spc="-1" strike="noStrike">
              <a:solidFill>
                <a:srgbClr val="222222"/>
              </a:solidFill>
              <a:latin typeface="Open Sans Light"/>
            </a:endParaRPr>
          </a:p>
        </p:txBody>
      </p:sp>
      <p:sp>
        <p:nvSpPr>
          <p:cNvPr id="141" name="CustomShape 2"/>
          <p:cNvSpPr/>
          <p:nvPr/>
        </p:nvSpPr>
        <p:spPr>
          <a:xfrm>
            <a:off x="1226880" y="4470840"/>
            <a:ext cx="9329760" cy="182844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La capa de presentacion contiene la interfaz de usuario</a:t>
            </a:r>
            <a:endParaRPr b="0" lang="en-US" sz="2800" spc="-1" strike="noStrike">
              <a:latin typeface="Arial"/>
            </a:endParaRPr>
          </a:p>
          <a:p>
            <a:pPr marL="228600" indent="-228240">
              <a:lnSpc>
                <a:spcPct val="90000"/>
              </a:lnSpc>
              <a:spcBef>
                <a:spcPts val="1001"/>
              </a:spcBef>
              <a:buClr>
                <a:srgbClr val="222222"/>
              </a:buClr>
              <a:buFont typeface="Arial"/>
              <a:buChar char="•"/>
            </a:pPr>
            <a:r>
              <a:rPr b="0" lang="en-US" sz="2800" spc="-1" strike="noStrike">
                <a:solidFill>
                  <a:srgbClr val="222222"/>
                </a:solidFill>
                <a:latin typeface="Open Sans Light"/>
              </a:rPr>
              <a:t>Los navegadores modernos soportan la interfaz de GW</a:t>
            </a:r>
            <a:endParaRPr b="0" lang="en-US" sz="28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Chrome 28+, Firefox 19+, and IE10+</a:t>
            </a:r>
            <a:endParaRPr b="0" lang="en-US" sz="2400" spc="-1" strike="noStrike">
              <a:latin typeface="Arial"/>
            </a:endParaRPr>
          </a:p>
          <a:p>
            <a:pPr lvl="1" marL="685800" indent="-228240">
              <a:lnSpc>
                <a:spcPct val="100000"/>
              </a:lnSpc>
              <a:spcBef>
                <a:spcPts val="499"/>
              </a:spcBef>
              <a:buClr>
                <a:srgbClr val="222222"/>
              </a:buClr>
              <a:buFont typeface="Arial"/>
              <a:buChar char="•"/>
            </a:pPr>
            <a:r>
              <a:rPr b="0" lang="en-US" sz="2400" spc="-1" strike="noStrike">
                <a:solidFill>
                  <a:srgbClr val="222222"/>
                </a:solidFill>
                <a:latin typeface="Open Sans Light"/>
              </a:rPr>
              <a:t>Vea la matriz de plataformas de GW</a:t>
            </a:r>
            <a:endParaRPr b="0" lang="en-US" sz="2400" spc="-1" strike="noStrike">
              <a:latin typeface="Arial"/>
            </a:endParaRPr>
          </a:p>
          <a:p>
            <a:pPr>
              <a:lnSpc>
                <a:spcPct val="90000"/>
              </a:lnSpc>
              <a:spcBef>
                <a:spcPts val="1001"/>
              </a:spcBef>
            </a:pPr>
            <a:endParaRPr b="0" lang="en-US" sz="2400" spc="-1" strike="noStrike">
              <a:latin typeface="Arial"/>
            </a:endParaRPr>
          </a:p>
        </p:txBody>
      </p:sp>
      <p:pic>
        <p:nvPicPr>
          <p:cNvPr id="142" name="Picture 23" descr=""/>
          <p:cNvPicPr/>
          <p:nvPr/>
        </p:nvPicPr>
        <p:blipFill>
          <a:blip r:embed="rId1"/>
          <a:stretch/>
        </p:blipFill>
        <p:spPr>
          <a:xfrm>
            <a:off x="1676160" y="1003320"/>
            <a:ext cx="8880480" cy="3196800"/>
          </a:xfrm>
          <a:prstGeom prst="rect">
            <a:avLst/>
          </a:prstGeom>
          <a:ln>
            <a:noFill/>
          </a:ln>
        </p:spPr>
      </p:pic>
    </p:spTree>
  </p:cSld>
  <p:transition spd="med">
    <p:fade/>
  </p:transition>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948960" y="231840"/>
            <a:ext cx="956628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El lenguaje Gosu y los sistemas externos</a:t>
            </a:r>
            <a:endParaRPr b="0" lang="en-US" sz="4800" spc="-1" strike="noStrike">
              <a:solidFill>
                <a:srgbClr val="222222"/>
              </a:solidFill>
              <a:latin typeface="Open Sans Light"/>
            </a:endParaRPr>
          </a:p>
        </p:txBody>
      </p:sp>
      <p:sp>
        <p:nvSpPr>
          <p:cNvPr id="144" name="CustomShape 2"/>
          <p:cNvSpPr/>
          <p:nvPr/>
        </p:nvSpPr>
        <p:spPr>
          <a:xfrm>
            <a:off x="7637400" y="1384560"/>
            <a:ext cx="2285640" cy="2666520"/>
          </a:xfrm>
          <a:prstGeom prst="roundRect">
            <a:avLst>
              <a:gd name="adj" fmla="val 7758"/>
            </a:avLst>
          </a:prstGeom>
          <a:solidFill>
            <a:srgbClr val="ffffff"/>
          </a:solidFill>
          <a:ln w="19080">
            <a:solidFill>
              <a:srgbClr val="222222"/>
            </a:solidFill>
            <a:round/>
          </a:ln>
          <a:effectLst>
            <a:outerShdw dist="37674" dir="2700000">
              <a:srgbClr val="000000">
                <a:alpha val="40000"/>
              </a:srgbClr>
            </a:outerShdw>
          </a:effectLst>
        </p:spPr>
        <p:style>
          <a:lnRef idx="0"/>
          <a:fillRef idx="0"/>
          <a:effectRef idx="0"/>
          <a:fontRef idx="minor"/>
        </p:style>
      </p:sp>
      <p:pic>
        <p:nvPicPr>
          <p:cNvPr id="145" name="Picture 10" descr=""/>
          <p:cNvPicPr/>
          <p:nvPr/>
        </p:nvPicPr>
        <p:blipFill>
          <a:blip r:embed="rId1"/>
          <a:stretch/>
        </p:blipFill>
        <p:spPr>
          <a:xfrm>
            <a:off x="8480880" y="2486520"/>
            <a:ext cx="1251360" cy="1283760"/>
          </a:xfrm>
          <a:prstGeom prst="rect">
            <a:avLst/>
          </a:prstGeom>
          <a:ln w="9360">
            <a:solidFill>
              <a:srgbClr val="222222"/>
            </a:solidFill>
            <a:miter/>
          </a:ln>
          <a:effectLst>
            <a:outerShdw dist="37674" dir="2700000">
              <a:srgbClr val="000000">
                <a:alpha val="40000"/>
              </a:srgbClr>
            </a:outerShdw>
          </a:effectLst>
        </p:spPr>
      </p:pic>
      <p:sp>
        <p:nvSpPr>
          <p:cNvPr id="146" name="CustomShape 3"/>
          <p:cNvSpPr/>
          <p:nvPr/>
        </p:nvSpPr>
        <p:spPr>
          <a:xfrm>
            <a:off x="1541160" y="1384560"/>
            <a:ext cx="2590560" cy="2666520"/>
          </a:xfrm>
          <a:prstGeom prst="roundRect">
            <a:avLst>
              <a:gd name="adj" fmla="val 7758"/>
            </a:avLst>
          </a:prstGeom>
          <a:solidFill>
            <a:srgbClr val="ffffff"/>
          </a:solidFill>
          <a:ln w="19080">
            <a:solidFill>
              <a:srgbClr val="222222"/>
            </a:solidFill>
            <a:round/>
          </a:ln>
          <a:effectLst>
            <a:outerShdw dist="37674" dir="2700000">
              <a:srgbClr val="000000">
                <a:alpha val="40000"/>
              </a:srgbClr>
            </a:outerShdw>
          </a:effectLst>
        </p:spPr>
        <p:style>
          <a:lnRef idx="0"/>
          <a:fillRef idx="0"/>
          <a:effectRef idx="0"/>
          <a:fontRef idx="minor"/>
        </p:style>
      </p:sp>
      <p:sp>
        <p:nvSpPr>
          <p:cNvPr id="147" name="CustomShape 4"/>
          <p:cNvSpPr/>
          <p:nvPr/>
        </p:nvSpPr>
        <p:spPr>
          <a:xfrm>
            <a:off x="1541160" y="1003320"/>
            <a:ext cx="2752200" cy="533160"/>
          </a:xfrm>
          <a:prstGeom prst="roundRect">
            <a:avLst>
              <a:gd name="adj" fmla="val 16667"/>
            </a:avLst>
          </a:prstGeom>
          <a:solidFill>
            <a:srgbClr val="ffffff"/>
          </a:solidFill>
          <a:ln w="19080">
            <a:solidFill>
              <a:srgbClr val="222222"/>
            </a:solidFill>
            <a:round/>
          </a:ln>
          <a:effectLst>
            <a:outerShdw dist="37674" dir="270000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222222"/>
                </a:solidFill>
                <a:latin typeface="Open Sans Light"/>
              </a:rPr>
              <a:t>Servidor de base de datos</a:t>
            </a:r>
            <a:endParaRPr b="0" lang="en-US" sz="1800" spc="-1" strike="noStrike">
              <a:latin typeface="Arial"/>
            </a:endParaRPr>
          </a:p>
        </p:txBody>
      </p:sp>
      <p:sp>
        <p:nvSpPr>
          <p:cNvPr id="148" name="CustomShape 5"/>
          <p:cNvSpPr/>
          <p:nvPr/>
        </p:nvSpPr>
        <p:spPr>
          <a:xfrm>
            <a:off x="4512960" y="1384560"/>
            <a:ext cx="2742840" cy="2666520"/>
          </a:xfrm>
          <a:prstGeom prst="roundRect">
            <a:avLst>
              <a:gd name="adj" fmla="val 7758"/>
            </a:avLst>
          </a:prstGeom>
          <a:solidFill>
            <a:srgbClr val="ffffff"/>
          </a:solidFill>
          <a:ln w="19080">
            <a:solidFill>
              <a:srgbClr val="222222"/>
            </a:solidFill>
            <a:round/>
          </a:ln>
          <a:effectLst>
            <a:outerShdw dist="37674" dir="2700000">
              <a:srgbClr val="000000">
                <a:alpha val="40000"/>
              </a:srgbClr>
            </a:outerShdw>
          </a:effectLst>
        </p:spPr>
        <p:style>
          <a:lnRef idx="0"/>
          <a:fillRef idx="0"/>
          <a:effectRef idx="0"/>
          <a:fontRef idx="minor"/>
        </p:style>
      </p:sp>
      <p:sp>
        <p:nvSpPr>
          <p:cNvPr id="149" name="CustomShape 6"/>
          <p:cNvSpPr/>
          <p:nvPr/>
        </p:nvSpPr>
        <p:spPr>
          <a:xfrm>
            <a:off x="4741560" y="1003320"/>
            <a:ext cx="2285640" cy="533160"/>
          </a:xfrm>
          <a:prstGeom prst="roundRect">
            <a:avLst>
              <a:gd name="adj" fmla="val 16667"/>
            </a:avLst>
          </a:prstGeom>
          <a:solidFill>
            <a:srgbClr val="ffffff"/>
          </a:solidFill>
          <a:ln w="19080">
            <a:solidFill>
              <a:srgbClr val="222222"/>
            </a:solidFill>
            <a:round/>
          </a:ln>
          <a:effectLst>
            <a:outerShdw dist="37674" dir="270000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222222"/>
                </a:solidFill>
                <a:latin typeface="Open Sans Light"/>
              </a:rPr>
              <a:t>Servidor de apps</a:t>
            </a:r>
            <a:endParaRPr b="0" lang="en-US" sz="1800" spc="-1" strike="noStrike">
              <a:latin typeface="Arial"/>
            </a:endParaRPr>
          </a:p>
        </p:txBody>
      </p:sp>
      <p:sp>
        <p:nvSpPr>
          <p:cNvPr id="150" name="CustomShape 7"/>
          <p:cNvSpPr/>
          <p:nvPr/>
        </p:nvSpPr>
        <p:spPr>
          <a:xfrm rot="16200000">
            <a:off x="4304880" y="2024280"/>
            <a:ext cx="1692720" cy="1142640"/>
          </a:xfrm>
          <a:prstGeom prst="roundRect">
            <a:avLst>
              <a:gd name="adj" fmla="val 16667"/>
            </a:avLst>
          </a:prstGeom>
          <a:solidFill>
            <a:srgbClr val="ffffff"/>
          </a:solidFill>
          <a:ln w="19080">
            <a:solidFill>
              <a:srgbClr val="222222"/>
            </a:solidFill>
            <a:round/>
          </a:ln>
          <a:effectLst>
            <a:outerShdw dist="37674" dir="2700000">
              <a:srgbClr val="000000">
                <a:alpha val="40000"/>
              </a:srgbClr>
            </a:outerShdw>
          </a:effectLst>
        </p:spPr>
        <p:style>
          <a:lnRef idx="0"/>
          <a:fillRef idx="0"/>
          <a:effectRef idx="0"/>
          <a:fontRef idx="minor"/>
        </p:style>
        <p:txBody>
          <a:bodyPr wrap="none" lIns="0" rIns="0" tIns="0" bIns="0"/>
          <a:p>
            <a:pPr algn="ctr">
              <a:lnSpc>
                <a:spcPct val="100000"/>
              </a:lnSpc>
              <a:spcBef>
                <a:spcPts val="901"/>
              </a:spcBef>
              <a:spcAft>
                <a:spcPts val="541"/>
              </a:spcAft>
            </a:pPr>
            <a:r>
              <a:rPr b="1" lang="en-US" sz="1800" spc="-1" strike="noStrike">
                <a:solidFill>
                  <a:srgbClr val="222222"/>
                </a:solidFill>
                <a:latin typeface="Open Sans Light"/>
              </a:rPr>
              <a:t>J2EE </a:t>
            </a:r>
            <a:br/>
            <a:r>
              <a:rPr b="1" lang="en-US" sz="1800" spc="-1" strike="noStrike">
                <a:solidFill>
                  <a:srgbClr val="222222"/>
                </a:solidFill>
                <a:latin typeface="Open Sans Light"/>
              </a:rPr>
              <a:t>Application </a:t>
            </a:r>
            <a:br/>
            <a:r>
              <a:rPr b="1" lang="en-US" sz="1800" spc="-1" strike="noStrike">
                <a:solidFill>
                  <a:srgbClr val="222222"/>
                </a:solidFill>
                <a:latin typeface="Open Sans Light"/>
              </a:rPr>
              <a:t>Server</a:t>
            </a:r>
            <a:endParaRPr b="0" lang="en-US" sz="1800" spc="-1" strike="noStrike">
              <a:latin typeface="Arial"/>
            </a:endParaRPr>
          </a:p>
        </p:txBody>
      </p:sp>
      <p:pic>
        <p:nvPicPr>
          <p:cNvPr id="151" name="Picture 9" descr=""/>
          <p:cNvPicPr/>
          <p:nvPr/>
        </p:nvPicPr>
        <p:blipFill>
          <a:blip r:embed="rId2"/>
          <a:stretch/>
        </p:blipFill>
        <p:spPr>
          <a:xfrm>
            <a:off x="5556960" y="1918440"/>
            <a:ext cx="1613160" cy="2056320"/>
          </a:xfrm>
          <a:prstGeom prst="rect">
            <a:avLst/>
          </a:prstGeom>
          <a:ln w="9360">
            <a:solidFill>
              <a:srgbClr val="222222"/>
            </a:solidFill>
            <a:miter/>
          </a:ln>
          <a:effectLst>
            <a:outerShdw dist="37674" dir="2700000">
              <a:srgbClr val="000000">
                <a:alpha val="40000"/>
              </a:srgbClr>
            </a:outerShdw>
          </a:effectLst>
        </p:spPr>
      </p:pic>
      <p:sp>
        <p:nvSpPr>
          <p:cNvPr id="152" name="CustomShape 8"/>
          <p:cNvSpPr/>
          <p:nvPr/>
        </p:nvSpPr>
        <p:spPr>
          <a:xfrm rot="16200000">
            <a:off x="1126800" y="2227680"/>
            <a:ext cx="1692720" cy="735480"/>
          </a:xfrm>
          <a:prstGeom prst="roundRect">
            <a:avLst>
              <a:gd name="adj" fmla="val 16667"/>
            </a:avLst>
          </a:prstGeom>
          <a:solidFill>
            <a:srgbClr val="ffffff"/>
          </a:solidFill>
          <a:ln w="19080">
            <a:solidFill>
              <a:srgbClr val="222222"/>
            </a:solidFill>
            <a:round/>
          </a:ln>
          <a:effectLst>
            <a:outerShdw dist="37674" dir="2700000">
              <a:srgbClr val="000000">
                <a:alpha val="40000"/>
              </a:srgbClr>
            </a:outerShdw>
          </a:effectLst>
        </p:spPr>
        <p:style>
          <a:lnRef idx="0"/>
          <a:fillRef idx="0"/>
          <a:effectRef idx="0"/>
          <a:fontRef idx="minor"/>
        </p:style>
        <p:txBody>
          <a:bodyPr wrap="none" lIns="0" rIns="0" tIns="0" bIns="0"/>
          <a:p>
            <a:pPr algn="ctr">
              <a:lnSpc>
                <a:spcPct val="100000"/>
              </a:lnSpc>
              <a:spcBef>
                <a:spcPts val="901"/>
              </a:spcBef>
              <a:spcAft>
                <a:spcPts val="541"/>
              </a:spcAft>
            </a:pPr>
            <a:r>
              <a:rPr b="1" lang="en-US" sz="1800" spc="-1" strike="noStrike">
                <a:solidFill>
                  <a:srgbClr val="222222"/>
                </a:solidFill>
                <a:latin typeface="Open Sans Light"/>
              </a:rPr>
              <a:t>Application </a:t>
            </a:r>
            <a:br/>
            <a:r>
              <a:rPr b="1" lang="en-US" sz="1800" spc="-1" strike="noStrike">
                <a:solidFill>
                  <a:srgbClr val="222222"/>
                </a:solidFill>
                <a:latin typeface="Open Sans Light"/>
              </a:rPr>
              <a:t>Database</a:t>
            </a:r>
            <a:endParaRPr b="0" lang="en-US" sz="1800" spc="-1" strike="noStrike">
              <a:latin typeface="Arial"/>
            </a:endParaRPr>
          </a:p>
        </p:txBody>
      </p:sp>
      <p:pic>
        <p:nvPicPr>
          <p:cNvPr id="153" name="Picture 3" descr=""/>
          <p:cNvPicPr/>
          <p:nvPr/>
        </p:nvPicPr>
        <p:blipFill>
          <a:blip r:embed="rId3"/>
          <a:stretch/>
        </p:blipFill>
        <p:spPr>
          <a:xfrm>
            <a:off x="2226960" y="2004480"/>
            <a:ext cx="1447560" cy="1818000"/>
          </a:xfrm>
          <a:prstGeom prst="rect">
            <a:avLst/>
          </a:prstGeom>
          <a:ln w="9360">
            <a:solidFill>
              <a:srgbClr val="222222"/>
            </a:solidFill>
            <a:miter/>
          </a:ln>
          <a:effectLst>
            <a:outerShdw dist="37674" dir="2700000">
              <a:srgbClr val="000000">
                <a:alpha val="40000"/>
              </a:srgbClr>
            </a:outerShdw>
          </a:effectLst>
        </p:spPr>
      </p:pic>
      <p:sp>
        <p:nvSpPr>
          <p:cNvPr id="154" name="CustomShape 9"/>
          <p:cNvSpPr/>
          <p:nvPr/>
        </p:nvSpPr>
        <p:spPr>
          <a:xfrm>
            <a:off x="7866000" y="1003320"/>
            <a:ext cx="1837800" cy="533160"/>
          </a:xfrm>
          <a:prstGeom prst="roundRect">
            <a:avLst>
              <a:gd name="adj" fmla="val 16667"/>
            </a:avLst>
          </a:prstGeom>
          <a:solidFill>
            <a:srgbClr val="ffffff"/>
          </a:solidFill>
          <a:ln w="19080">
            <a:solidFill>
              <a:srgbClr val="222222"/>
            </a:solidFill>
            <a:round/>
          </a:ln>
          <a:effectLst>
            <a:outerShdw dist="37674" dir="270000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222222"/>
                </a:solidFill>
                <a:latin typeface="Open Sans Light"/>
              </a:rPr>
              <a:t>Web Clients</a:t>
            </a:r>
            <a:endParaRPr b="0" lang="en-US" sz="1800" spc="-1" strike="noStrike">
              <a:latin typeface="Arial"/>
            </a:endParaRPr>
          </a:p>
        </p:txBody>
      </p:sp>
      <p:pic>
        <p:nvPicPr>
          <p:cNvPr id="155" name="Picture 5" descr=""/>
          <p:cNvPicPr/>
          <p:nvPr/>
        </p:nvPicPr>
        <p:blipFill>
          <a:blip r:embed="rId4"/>
          <a:stretch/>
        </p:blipFill>
        <p:spPr>
          <a:xfrm>
            <a:off x="7859880" y="1748880"/>
            <a:ext cx="570960" cy="570960"/>
          </a:xfrm>
          <a:prstGeom prst="rect">
            <a:avLst/>
          </a:prstGeom>
          <a:ln>
            <a:solidFill>
              <a:srgbClr val="222222"/>
            </a:solidFill>
          </a:ln>
          <a:effectLst>
            <a:outerShdw dist="37674" dir="2700000">
              <a:srgbClr val="000000">
                <a:alpha val="40000"/>
              </a:srgbClr>
            </a:outerShdw>
          </a:effectLst>
        </p:spPr>
      </p:pic>
      <p:pic>
        <p:nvPicPr>
          <p:cNvPr id="156" name="Picture 6" descr=""/>
          <p:cNvPicPr/>
          <p:nvPr/>
        </p:nvPicPr>
        <p:blipFill>
          <a:blip r:embed="rId5"/>
          <a:stretch/>
        </p:blipFill>
        <p:spPr>
          <a:xfrm>
            <a:off x="7859880" y="2486520"/>
            <a:ext cx="572400" cy="550440"/>
          </a:xfrm>
          <a:prstGeom prst="rect">
            <a:avLst/>
          </a:prstGeom>
          <a:ln>
            <a:solidFill>
              <a:srgbClr val="222222"/>
            </a:solidFill>
          </a:ln>
          <a:effectLst>
            <a:outerShdw dist="37674" dir="2700000">
              <a:srgbClr val="000000">
                <a:alpha val="40000"/>
              </a:srgbClr>
            </a:outerShdw>
          </a:effectLst>
        </p:spPr>
      </p:pic>
      <p:pic>
        <p:nvPicPr>
          <p:cNvPr id="157" name="Picture 20" descr=""/>
          <p:cNvPicPr/>
          <p:nvPr/>
        </p:nvPicPr>
        <p:blipFill>
          <a:blip r:embed="rId6"/>
          <a:stretch/>
        </p:blipFill>
        <p:spPr>
          <a:xfrm>
            <a:off x="7859880" y="3203640"/>
            <a:ext cx="542520" cy="542520"/>
          </a:xfrm>
          <a:prstGeom prst="rect">
            <a:avLst/>
          </a:prstGeom>
          <a:ln>
            <a:solidFill>
              <a:srgbClr val="222222"/>
            </a:solidFill>
          </a:ln>
          <a:effectLst>
            <a:outerShdw dist="37674" dir="2700000">
              <a:srgbClr val="000000">
                <a:alpha val="40000"/>
              </a:srgbClr>
            </a:outerShdw>
          </a:effectLst>
        </p:spPr>
      </p:pic>
      <p:sp>
        <p:nvSpPr>
          <p:cNvPr id="158" name="Line 10"/>
          <p:cNvSpPr/>
          <p:nvPr/>
        </p:nvSpPr>
        <p:spPr>
          <a:xfrm>
            <a:off x="3319200" y="2032560"/>
            <a:ext cx="1793880" cy="1800"/>
          </a:xfrm>
          <a:prstGeom prst="line">
            <a:avLst/>
          </a:prstGeom>
          <a:ln w="28440">
            <a:solidFill>
              <a:srgbClr val="222222"/>
            </a:solidFill>
            <a:round/>
            <a:headEnd len="med" type="triangle" w="med"/>
            <a:tailEnd len="med" type="triangle" w="med"/>
          </a:ln>
        </p:spPr>
        <p:style>
          <a:lnRef idx="0"/>
          <a:fillRef idx="0"/>
          <a:effectRef idx="0"/>
          <a:fontRef idx="minor"/>
        </p:style>
      </p:sp>
      <p:sp>
        <p:nvSpPr>
          <p:cNvPr id="159" name="Line 11"/>
          <p:cNvSpPr/>
          <p:nvPr/>
        </p:nvSpPr>
        <p:spPr>
          <a:xfrm flipV="1">
            <a:off x="6648120" y="1917720"/>
            <a:ext cx="1141560" cy="451800"/>
          </a:xfrm>
          <a:prstGeom prst="line">
            <a:avLst/>
          </a:prstGeom>
          <a:ln w="28440">
            <a:solidFill>
              <a:srgbClr val="222222"/>
            </a:solidFill>
            <a:round/>
            <a:headEnd len="med" type="triangle" w="med"/>
            <a:tailEnd len="med" type="triangle" w="med"/>
          </a:ln>
        </p:spPr>
        <p:style>
          <a:lnRef idx="0"/>
          <a:fillRef idx="0"/>
          <a:effectRef idx="0"/>
          <a:fontRef idx="minor"/>
        </p:style>
      </p:sp>
      <p:sp>
        <p:nvSpPr>
          <p:cNvPr id="160" name="Line 12"/>
          <p:cNvSpPr/>
          <p:nvPr/>
        </p:nvSpPr>
        <p:spPr>
          <a:xfrm>
            <a:off x="6677640" y="2527200"/>
            <a:ext cx="1152360" cy="360"/>
          </a:xfrm>
          <a:prstGeom prst="line">
            <a:avLst/>
          </a:prstGeom>
          <a:ln w="28440">
            <a:solidFill>
              <a:srgbClr val="222222"/>
            </a:solidFill>
            <a:round/>
            <a:headEnd len="med" type="triangle" w="med"/>
            <a:tailEnd len="med" type="triangle" w="med"/>
          </a:ln>
        </p:spPr>
        <p:style>
          <a:lnRef idx="0"/>
          <a:fillRef idx="0"/>
          <a:effectRef idx="0"/>
          <a:fontRef idx="minor"/>
        </p:style>
      </p:sp>
      <p:sp>
        <p:nvSpPr>
          <p:cNvPr id="161" name="Line 13"/>
          <p:cNvSpPr/>
          <p:nvPr/>
        </p:nvSpPr>
        <p:spPr>
          <a:xfrm>
            <a:off x="6648120" y="2681280"/>
            <a:ext cx="1211400" cy="760320"/>
          </a:xfrm>
          <a:prstGeom prst="line">
            <a:avLst/>
          </a:prstGeom>
          <a:ln w="28440">
            <a:solidFill>
              <a:srgbClr val="222222"/>
            </a:solidFill>
            <a:round/>
            <a:headEnd len="med" type="triangle" w="med"/>
            <a:tailEnd len="med" type="triangle" w="med"/>
          </a:ln>
        </p:spPr>
        <p:style>
          <a:lnRef idx="0"/>
          <a:fillRef idx="0"/>
          <a:effectRef idx="0"/>
          <a:fontRef idx="minor"/>
        </p:style>
      </p:sp>
      <p:sp>
        <p:nvSpPr>
          <p:cNvPr id="162" name="CustomShape 14"/>
          <p:cNvSpPr/>
          <p:nvPr/>
        </p:nvSpPr>
        <p:spPr>
          <a:xfrm>
            <a:off x="4665600" y="3898440"/>
            <a:ext cx="380520" cy="813960"/>
          </a:xfrm>
          <a:prstGeom prst="upDownArrow">
            <a:avLst>
              <a:gd name="adj1" fmla="val 50000"/>
              <a:gd name="adj2" fmla="val 50000"/>
            </a:avLst>
          </a:prstGeom>
          <a:solidFill>
            <a:srgbClr val="ffffff"/>
          </a:solidFill>
          <a:ln w="19080">
            <a:solidFill>
              <a:srgbClr val="222222"/>
            </a:solidFill>
            <a:miter/>
          </a:ln>
          <a:effectLst>
            <a:outerShdw dist="37674" dir="2700000">
              <a:srgbClr val="000000">
                <a:alpha val="40000"/>
              </a:srgbClr>
            </a:outerShdw>
          </a:effectLst>
        </p:spPr>
        <p:style>
          <a:lnRef idx="0"/>
          <a:fillRef idx="0"/>
          <a:effectRef idx="0"/>
          <a:fontRef idx="minor"/>
        </p:style>
      </p:sp>
      <p:sp>
        <p:nvSpPr>
          <p:cNvPr id="163" name="CustomShape 15"/>
          <p:cNvSpPr/>
          <p:nvPr/>
        </p:nvSpPr>
        <p:spPr>
          <a:xfrm>
            <a:off x="6741000" y="3898440"/>
            <a:ext cx="380520" cy="813960"/>
          </a:xfrm>
          <a:prstGeom prst="upDownArrow">
            <a:avLst>
              <a:gd name="adj1" fmla="val 50000"/>
              <a:gd name="adj2" fmla="val 50000"/>
            </a:avLst>
          </a:prstGeom>
          <a:solidFill>
            <a:srgbClr val="ff0000"/>
          </a:solidFill>
          <a:ln w="19080">
            <a:solidFill>
              <a:srgbClr val="222222"/>
            </a:solidFill>
            <a:miter/>
          </a:ln>
          <a:effectLst>
            <a:outerShdw dist="37674" dir="2700000">
              <a:srgbClr val="000000">
                <a:alpha val="40000"/>
              </a:srgbClr>
            </a:outerShdw>
          </a:effectLst>
        </p:spPr>
        <p:style>
          <a:lnRef idx="0"/>
          <a:fillRef idx="0"/>
          <a:effectRef idx="0"/>
          <a:fontRef idx="minor"/>
        </p:style>
      </p:sp>
      <p:sp>
        <p:nvSpPr>
          <p:cNvPr id="164" name="CustomShape 16"/>
          <p:cNvSpPr/>
          <p:nvPr/>
        </p:nvSpPr>
        <p:spPr>
          <a:xfrm>
            <a:off x="2388240" y="5775480"/>
            <a:ext cx="1406160" cy="70128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p>
            <a:pPr>
              <a:lnSpc>
                <a:spcPct val="100000"/>
              </a:lnSpc>
            </a:pPr>
            <a:r>
              <a:rPr b="1" lang="en-US" sz="1800" spc="-1" strike="noStrike">
                <a:solidFill>
                  <a:srgbClr val="222222"/>
                </a:solidFill>
                <a:latin typeface="Open Sans Light"/>
              </a:rPr>
              <a:t>Admin. poliza</a:t>
            </a:r>
            <a:endParaRPr b="0" lang="en-US" sz="1800" spc="-1" strike="noStrike">
              <a:latin typeface="Arial"/>
            </a:endParaRPr>
          </a:p>
        </p:txBody>
      </p:sp>
      <p:sp>
        <p:nvSpPr>
          <p:cNvPr id="165" name="CustomShape 17"/>
          <p:cNvSpPr/>
          <p:nvPr/>
        </p:nvSpPr>
        <p:spPr>
          <a:xfrm>
            <a:off x="4092480" y="5754600"/>
            <a:ext cx="1406160" cy="70128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p>
            <a:pPr>
              <a:lnSpc>
                <a:spcPct val="100000"/>
              </a:lnSpc>
            </a:pPr>
            <a:r>
              <a:rPr b="1" lang="en-US" sz="1800" spc="-1" strike="noStrike">
                <a:solidFill>
                  <a:srgbClr val="222222"/>
                </a:solidFill>
                <a:latin typeface="Open Sans Light"/>
              </a:rPr>
              <a:t>Libreta de direcciones</a:t>
            </a:r>
            <a:endParaRPr b="0" lang="en-US" sz="1800" spc="-1" strike="noStrike">
              <a:latin typeface="Arial"/>
            </a:endParaRPr>
          </a:p>
        </p:txBody>
      </p:sp>
      <p:sp>
        <p:nvSpPr>
          <p:cNvPr id="166" name="CustomShape 18"/>
          <p:cNvSpPr/>
          <p:nvPr/>
        </p:nvSpPr>
        <p:spPr>
          <a:xfrm>
            <a:off x="7012440" y="5726160"/>
            <a:ext cx="1389960" cy="72972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p>
            <a:pPr>
              <a:lnSpc>
                <a:spcPct val="100000"/>
              </a:lnSpc>
            </a:pPr>
            <a:r>
              <a:rPr b="1" lang="en-US" sz="1800" spc="-1" strike="noStrike">
                <a:solidFill>
                  <a:srgbClr val="222222"/>
                </a:solidFill>
                <a:latin typeface="Open Sans Light"/>
              </a:rPr>
              <a:t>Autenticación</a:t>
            </a:r>
            <a:endParaRPr b="0" lang="en-US" sz="1800" spc="-1" strike="noStrike">
              <a:latin typeface="Arial"/>
            </a:endParaRPr>
          </a:p>
        </p:txBody>
      </p:sp>
      <p:sp>
        <p:nvSpPr>
          <p:cNvPr id="167" name="CustomShape 19"/>
          <p:cNvSpPr/>
          <p:nvPr/>
        </p:nvSpPr>
        <p:spPr>
          <a:xfrm>
            <a:off x="5583960" y="5754600"/>
            <a:ext cx="1281600" cy="70128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p>
            <a:pPr>
              <a:lnSpc>
                <a:spcPct val="100000"/>
              </a:lnSpc>
            </a:pPr>
            <a:r>
              <a:rPr b="1" lang="en-US" sz="1800" spc="-1" strike="noStrike">
                <a:solidFill>
                  <a:srgbClr val="222222"/>
                </a:solidFill>
                <a:latin typeface="Open Sans Light"/>
              </a:rPr>
              <a:t>Revisar impresora</a:t>
            </a:r>
            <a:endParaRPr b="0" lang="en-US" sz="1800" spc="-1" strike="noStrike">
              <a:latin typeface="Arial"/>
            </a:endParaRPr>
          </a:p>
        </p:txBody>
      </p:sp>
      <p:sp>
        <p:nvSpPr>
          <p:cNvPr id="168" name="CustomShape 20"/>
          <p:cNvSpPr/>
          <p:nvPr/>
        </p:nvSpPr>
        <p:spPr>
          <a:xfrm>
            <a:off x="8548920" y="5825520"/>
            <a:ext cx="2025720" cy="56016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p>
            <a:pPr>
              <a:lnSpc>
                <a:spcPct val="100000"/>
              </a:lnSpc>
            </a:pPr>
            <a:r>
              <a:rPr b="1" lang="en-US" sz="1800" spc="-1" strike="noStrike">
                <a:solidFill>
                  <a:srgbClr val="222222"/>
                </a:solidFill>
                <a:latin typeface="Open Sans Light"/>
              </a:rPr>
              <a:t>Almacenamiento de Doc</a:t>
            </a:r>
            <a:endParaRPr b="0" lang="en-US" sz="1800" spc="-1" strike="noStrike">
              <a:latin typeface="Arial"/>
            </a:endParaRPr>
          </a:p>
        </p:txBody>
      </p:sp>
      <p:pic>
        <p:nvPicPr>
          <p:cNvPr id="169" name="icn External" descr=""/>
          <p:cNvPicPr/>
          <p:nvPr/>
        </p:nvPicPr>
        <p:blipFill>
          <a:blip r:embed="rId7"/>
          <a:stretch/>
        </p:blipFill>
        <p:spPr>
          <a:xfrm>
            <a:off x="6467040" y="4916880"/>
            <a:ext cx="928800" cy="615600"/>
          </a:xfrm>
          <a:prstGeom prst="rect">
            <a:avLst/>
          </a:prstGeom>
          <a:ln w="9360">
            <a:solidFill>
              <a:srgbClr val="222222"/>
            </a:solidFill>
            <a:miter/>
          </a:ln>
          <a:effectLst>
            <a:outerShdw dist="37674" dir="2700000">
              <a:srgbClr val="000000">
                <a:alpha val="40000"/>
              </a:srgbClr>
            </a:outerShdw>
          </a:effectLst>
        </p:spPr>
      </p:pic>
      <p:pic>
        <p:nvPicPr>
          <p:cNvPr id="170" name="icn Gosu Code" descr=""/>
          <p:cNvPicPr/>
          <p:nvPr/>
        </p:nvPicPr>
        <p:blipFill>
          <a:blip r:embed="rId8"/>
          <a:stretch/>
        </p:blipFill>
        <p:spPr>
          <a:xfrm>
            <a:off x="4546080" y="3235320"/>
            <a:ext cx="1589400" cy="1851120"/>
          </a:xfrm>
          <a:prstGeom prst="rect">
            <a:avLst/>
          </a:prstGeom>
          <a:ln w="9360">
            <a:solidFill>
              <a:srgbClr val="222222"/>
            </a:solidFill>
            <a:miter/>
          </a:ln>
          <a:effectLst>
            <a:outerShdw dist="37674" dir="2700000">
              <a:srgbClr val="000000">
                <a:alpha val="40000"/>
              </a:srgbClr>
            </a:outerShdw>
          </a:effectLst>
        </p:spPr>
      </p:pic>
    </p:spTree>
  </p:cSld>
  <p:transition spd="med">
    <p:fade/>
  </p:transition>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1427760" y="642600"/>
            <a:ext cx="9191880" cy="771120"/>
          </a:xfrm>
          <a:prstGeom prst="rect">
            <a:avLst/>
          </a:prstGeom>
          <a:noFill/>
          <a:ln>
            <a:noFill/>
          </a:ln>
        </p:spPr>
        <p:txBody>
          <a:bodyPr lIns="90000" rIns="90000" tIns="45000" bIns="45000"/>
          <a:p>
            <a:pPr>
              <a:lnSpc>
                <a:spcPct val="75000"/>
              </a:lnSpc>
            </a:pPr>
            <a:r>
              <a:rPr b="1" lang="en-US" sz="4800" spc="-1" strike="noStrike">
                <a:solidFill>
                  <a:srgbClr val="525252"/>
                </a:solidFill>
                <a:latin typeface="Bebas Neue"/>
                <a:ea typeface="Bebas Neue"/>
              </a:rPr>
              <a:t>Lecciones</a:t>
            </a:r>
            <a:endParaRPr b="0" lang="en-US" sz="4800" spc="-1" strike="noStrike">
              <a:solidFill>
                <a:srgbClr val="222222"/>
              </a:solidFill>
              <a:latin typeface="Open Sans Light"/>
            </a:endParaRPr>
          </a:p>
        </p:txBody>
      </p:sp>
      <p:sp>
        <p:nvSpPr>
          <p:cNvPr id="172" name="CustomShape 2"/>
          <p:cNvSpPr/>
          <p:nvPr/>
        </p:nvSpPr>
        <p:spPr>
          <a:xfrm>
            <a:off x="994680" y="1495440"/>
            <a:ext cx="8320680" cy="5486040"/>
          </a:xfrm>
          <a:prstGeom prst="rect">
            <a:avLst/>
          </a:prstGeom>
          <a:noFill/>
          <a:ln>
            <a:noFill/>
          </a:ln>
        </p:spPr>
        <p:style>
          <a:lnRef idx="0"/>
          <a:fillRef idx="0"/>
          <a:effectRef idx="0"/>
          <a:fontRef idx="minor"/>
        </p:style>
        <p:txBody>
          <a:bodyPr lIns="90000" rIns="90000" tIns="45000" bIns="45000"/>
          <a:p>
            <a:pPr marL="228600" indent="-228240">
              <a:lnSpc>
                <a:spcPct val="150000"/>
              </a:lnSpc>
              <a:spcBef>
                <a:spcPts val="1001"/>
              </a:spcBef>
              <a:buClr>
                <a:srgbClr val="222222"/>
              </a:buClr>
              <a:buFont typeface="Arial"/>
              <a:buChar char="•"/>
            </a:pPr>
            <a:r>
              <a:rPr b="0" lang="en-US" sz="2800" spc="-1" strike="noStrike">
                <a:solidFill>
                  <a:srgbClr val="222222"/>
                </a:solidFill>
                <a:latin typeface="Bebas Neue"/>
              </a:rPr>
              <a:t>Arquitectura de productos de Guidewire</a:t>
            </a:r>
            <a:endParaRPr b="0" lang="en-US" sz="2800" spc="-1" strike="noStrike">
              <a:latin typeface="Arial"/>
            </a:endParaRPr>
          </a:p>
          <a:p>
            <a:pPr marL="228600" indent="-228240">
              <a:lnSpc>
                <a:spcPct val="150000"/>
              </a:lnSpc>
              <a:spcBef>
                <a:spcPts val="1001"/>
              </a:spcBef>
              <a:buClr>
                <a:srgbClr val="377947"/>
              </a:buClr>
              <a:buFont typeface="Arial"/>
              <a:buChar char="•"/>
            </a:pPr>
            <a:r>
              <a:rPr b="0" lang="en-US" sz="2800" spc="-1" strike="noStrike">
                <a:solidFill>
                  <a:srgbClr val="377947"/>
                </a:solidFill>
                <a:latin typeface="Bebas Neue"/>
              </a:rPr>
              <a:t>Tecnología de configuración de Guidewire </a:t>
            </a:r>
            <a:endParaRPr b="0" lang="en-US" sz="2800" spc="-1" strike="noStrike">
              <a:latin typeface="Arial"/>
            </a:endParaRPr>
          </a:p>
          <a:p>
            <a:pPr marL="228600" indent="-228240">
              <a:lnSpc>
                <a:spcPct val="150000"/>
              </a:lnSpc>
              <a:spcBef>
                <a:spcPts val="1001"/>
              </a:spcBef>
              <a:buClr>
                <a:srgbClr val="191919"/>
              </a:buClr>
              <a:buFont typeface="Arial"/>
              <a:buChar char="•"/>
            </a:pPr>
            <a:r>
              <a:rPr b="0" lang="en-US" sz="2800" spc="-1" strike="noStrike">
                <a:solidFill>
                  <a:srgbClr val="191919"/>
                </a:solidFill>
                <a:latin typeface="Bebas Neue"/>
              </a:rPr>
              <a:t>La plataforma de Guidewire</a:t>
            </a:r>
            <a:endParaRPr b="0" lang="en-US" sz="2800" spc="-1" strike="noStrike">
              <a:latin typeface="Arial"/>
            </a:endParaRPr>
          </a:p>
          <a:p>
            <a:pPr marL="228600" indent="-228240">
              <a:lnSpc>
                <a:spcPct val="150000"/>
              </a:lnSpc>
              <a:spcBef>
                <a:spcPts val="1001"/>
              </a:spcBef>
              <a:buClr>
                <a:srgbClr val="191919"/>
              </a:buClr>
              <a:buFont typeface="Arial"/>
              <a:buChar char="•"/>
            </a:pPr>
            <a:r>
              <a:rPr b="0" lang="en-US" sz="2800" spc="-1" strike="noStrike">
                <a:solidFill>
                  <a:srgbClr val="191919"/>
                </a:solidFill>
                <a:latin typeface="Bebas Neue"/>
              </a:rPr>
              <a:t>Training App</a:t>
            </a:r>
            <a:endParaRPr b="0" lang="en-US" sz="2800" spc="-1" strike="noStrike">
              <a:latin typeface="Arial"/>
            </a:endParaRPr>
          </a:p>
          <a:p>
            <a:pPr marL="228600" indent="-228240">
              <a:lnSpc>
                <a:spcPct val="150000"/>
              </a:lnSpc>
              <a:spcBef>
                <a:spcPts val="1001"/>
              </a:spcBef>
              <a:buClr>
                <a:srgbClr val="191919"/>
              </a:buClr>
              <a:buFont typeface="Arial"/>
              <a:buChar char="•"/>
            </a:pPr>
            <a:r>
              <a:rPr b="0" lang="en-US" sz="2800" spc="-1" strike="noStrike">
                <a:solidFill>
                  <a:srgbClr val="191919"/>
                </a:solidFill>
                <a:latin typeface="Bebas Neue"/>
              </a:rPr>
              <a:t>Studio de Guidewire</a:t>
            </a:r>
            <a:endParaRPr b="0" lang="en-US" sz="2800" spc="-1" strike="noStrike">
              <a:latin typeface="Arial"/>
            </a:endParaRPr>
          </a:p>
        </p:txBody>
      </p:sp>
      <p:sp>
        <p:nvSpPr>
          <p:cNvPr id="173" name="CustomShape 3"/>
          <p:cNvSpPr/>
          <p:nvPr/>
        </p:nvSpPr>
        <p:spPr>
          <a:xfrm flipV="1">
            <a:off x="1172160" y="2865960"/>
            <a:ext cx="4851360" cy="10440"/>
          </a:xfrm>
          <a:custGeom>
            <a:avLst/>
            <a:gdLst/>
            <a:ahLst/>
            <a:rect l="l" t="t" r="r" b="b"/>
            <a:pathLst>
              <a:path w="21600" h="21600">
                <a:moveTo>
                  <a:pt x="0" y="0"/>
                </a:moveTo>
                <a:lnTo>
                  <a:pt x="21600" y="21600"/>
                </a:lnTo>
              </a:path>
            </a:pathLst>
          </a:custGeom>
          <a:noFill/>
          <a:ln w="6480">
            <a:solidFill>
              <a:srgbClr val="377947"/>
            </a:solidFill>
            <a:miter/>
            <a:tailEnd len="med" type="triangle" w="med"/>
          </a:ln>
        </p:spPr>
        <p:style>
          <a:lnRef idx="0"/>
          <a:fillRef idx="0"/>
          <a:effectRef idx="0"/>
          <a:fontRef idx="minor"/>
        </p:style>
      </p:sp>
    </p:spTree>
  </p:cSld>
  <p:transition spd="med">
    <p:fade/>
  </p:transition>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FB29EADDD5C24B957691831FD266C3" ma:contentTypeVersion="21" ma:contentTypeDescription="Create a new document." ma:contentTypeScope="" ma:versionID="e03c0e4e201e76ee38d44cc5c5eec6aa">
  <xsd:schema xmlns:xsd="http://www.w3.org/2001/XMLSchema" xmlns:xs="http://www.w3.org/2001/XMLSchema" xmlns:p="http://schemas.microsoft.com/office/2006/metadata/properties" xmlns:ns1="http://schemas.microsoft.com/sharepoint/v3" xmlns:ns2="e5078fa1-82a5-4e8c-b2be-62dd9bc0bfe0" xmlns:ns3="22f6effe-36da-445d-a61d-dfc6432569d1" targetNamespace="http://schemas.microsoft.com/office/2006/metadata/properties" ma:root="true" ma:fieldsID="b574f926ffca8f1b3aa27ea98f5e7d87" ns1:_="" ns2:_="" ns3:_="">
    <xsd:import namespace="http://schemas.microsoft.com/sharepoint/v3"/>
    <xsd:import namespace="e5078fa1-82a5-4e8c-b2be-62dd9bc0bfe0"/>
    <xsd:import namespace="22f6effe-36da-445d-a61d-dfc6432569d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element ref="ns2:MediaServiceAutoKeyPoints" minOccurs="0"/>
                <xsd:element ref="ns2:MediaServiceKeyPoints" minOccurs="0"/>
                <xsd:element ref="ns2:Link" minOccurs="0"/>
                <xsd:element ref="ns3:TaxCatchAll" minOccurs="0"/>
                <xsd:element ref="ns2:lcf76f155ced4ddcb4097134ff3c332f"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078fa1-82a5-4e8c-b2be-62dd9bc0bf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Link" ma:index="22"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68ae7bf6-5ac9-4edb-a7e0-886d92fb71e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f6effe-36da-445d-a61d-dfc6432569d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96855dc-5817-4482-9940-e1e5c3b83b8f}" ma:internalName="TaxCatchAll" ma:showField="CatchAllData" ma:web="22f6effe-36da-445d-a61d-dfc6432569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ink xmlns="e5078fa1-82a5-4e8c-b2be-62dd9bc0bfe0">
      <Url xsi:nil="true"/>
      <Description xsi:nil="true"/>
    </Link>
    <SharedWithUsers xmlns="22f6effe-36da-445d-a61d-dfc6432569d1">
      <UserInfo>
        <DisplayName/>
        <AccountId xsi:nil="true"/>
        <AccountType/>
      </UserInfo>
    </SharedWithUsers>
    <MediaLengthInSeconds xmlns="e5078fa1-82a5-4e8c-b2be-62dd9bc0bfe0" xsi:nil="true"/>
    <lcf76f155ced4ddcb4097134ff3c332f xmlns="e5078fa1-82a5-4e8c-b2be-62dd9bc0bfe0">
      <Terms xmlns="http://schemas.microsoft.com/office/infopath/2007/PartnerControls"/>
    </lcf76f155ced4ddcb4097134ff3c332f>
    <TaxCatchAll xmlns="22f6effe-36da-445d-a61d-dfc6432569d1" xsi:nil="true"/>
  </documentManagement>
</p:properties>
</file>

<file path=customXml/itemProps1.xml><?xml version="1.0" encoding="utf-8"?>
<ds:datastoreItem xmlns:ds="http://schemas.openxmlformats.org/officeDocument/2006/customXml" ds:itemID="{C542BE99-3171-4801-831E-C76CC242A28C}"/>
</file>

<file path=customXml/itemProps2.xml><?xml version="1.0" encoding="utf-8"?>
<ds:datastoreItem xmlns:ds="http://schemas.openxmlformats.org/officeDocument/2006/customXml" ds:itemID="{9EB9C0FC-C410-4319-BF81-C55A2E7562DB}"/>
</file>

<file path=customXml/itemProps3.xml><?xml version="1.0" encoding="utf-8"?>
<ds:datastoreItem xmlns:ds="http://schemas.openxmlformats.org/officeDocument/2006/customXml" ds:itemID="{D2C27277-2E65-4888-B748-9F223D04524A}"/>
</file>

<file path=docProps/app.xml><?xml version="1.0" encoding="utf-8"?>
<Properties xmlns="http://schemas.openxmlformats.org/officeDocument/2006/extended-properties" xmlns:vt="http://schemas.openxmlformats.org/officeDocument/2006/docPropsVTypes">
  <Template/>
  <TotalTime>2050</TotalTime>
  <Application>LibreOffice/5.4.2.2$Windows_x86 LibreOffice_project/22b09f6418e8c2d508a9eaf86b2399209b0990f4</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Juan Pablo Osorio Restrepo - Ceiba Software</dc:creator>
  <dc:description/>
  <cp:lastModifiedBy/>
  <cp:revision>85</cp:revision>
  <dcterms:created xsi:type="dcterms:W3CDTF">2017-05-29T18:54:02Z</dcterms:created>
  <dcterms:modified xsi:type="dcterms:W3CDTF">2018-02-14T13:23:57Z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32</vt:i4>
  </property>
  <property fmtid="{D5CDD505-2E9C-101B-9397-08002B2CF9AE}" pid="12" name="_MarkAsFinal">
    <vt:bool>true</vt:bool>
  </property>
  <property fmtid="{D5CDD505-2E9C-101B-9397-08002B2CF9AE}" pid="13" name="contentStatus">
    <vt:lpwstr>Final</vt:lpwstr>
  </property>
  <property fmtid="{D5CDD505-2E9C-101B-9397-08002B2CF9AE}" pid="14" name="ContentTypeId">
    <vt:lpwstr>0x0101007CFB29EADDD5C24B957691831FD266C3</vt:lpwstr>
  </property>
  <property fmtid="{D5CDD505-2E9C-101B-9397-08002B2CF9AE}" pid="15" name="Order">
    <vt:r8>1491400</vt:r8>
  </property>
  <property fmtid="{D5CDD505-2E9C-101B-9397-08002B2CF9AE}" pid="16" name="TriggerFlowInfo">
    <vt:lpwstr/>
  </property>
  <property fmtid="{D5CDD505-2E9C-101B-9397-08002B2CF9AE}" pid="17" name="_SourceUrl">
    <vt:lpwstr/>
  </property>
  <property fmtid="{D5CDD505-2E9C-101B-9397-08002B2CF9AE}" pid="18" name="_SharedFileIndex">
    <vt:lpwstr/>
  </property>
  <property fmtid="{D5CDD505-2E9C-101B-9397-08002B2CF9AE}" pid="19" name="ComplianceAssetId">
    <vt:lpwstr/>
  </property>
  <property fmtid="{D5CDD505-2E9C-101B-9397-08002B2CF9AE}" pid="20" name="_ExtendedDescription">
    <vt:lpwstr/>
  </property>
</Properties>
</file>