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media/image30.wmf" ContentType="image/x-wmf"/>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2.wmf" ContentType="image/x-wmf"/>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40.wmf" ContentType="image/x-wmf"/>
  <Override PartName="/ppt/media/image18.png" ContentType="image/png"/>
  <Override PartName="/ppt/media/image19.png" ContentType="image/png"/>
  <Override PartName="/ppt/media/image20.png" ContentType="image/png"/>
  <Override PartName="/ppt/media/image21.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1.wmf" ContentType="image/x-wmf"/>
  <Override PartName="/ppt/media/image32.png" ContentType="image/png"/>
  <Override PartName="/ppt/media/image33.png" ContentType="image/png"/>
  <Override PartName="/ppt/media/image46.wmf" ContentType="image/x-wmf"/>
  <Override PartName="/ppt/media/image34.png" ContentType="image/png"/>
  <Override PartName="/ppt/media/image47.wmf" ContentType="image/x-wmf"/>
  <Override PartName="/ppt/media/image35.png" ContentType="image/png"/>
  <Override PartName="/ppt/media/image48.wmf" ContentType="image/x-wmf"/>
  <Override PartName="/ppt/media/image36.png" ContentType="image/png"/>
  <Override PartName="/ppt/media/image49.wmf" ContentType="image/x-wmf"/>
  <Override PartName="/ppt/media/image37.png" ContentType="image/png"/>
  <Override PartName="/ppt/media/image38.png" ContentType="image/png"/>
  <Override PartName="/ppt/media/image39.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200.xml.rels" ContentType="application/vnd.openxmlformats-package.relationships+xml"/>
  <Override PartName="/ppt/slideLayouts/_rels/slideLayout61.xml.rels" ContentType="application/vnd.openxmlformats-package.relationships+xml"/>
  <Override PartName="/ppt/slideLayouts/_rels/slideLayout201.xml.rels" ContentType="application/vnd.openxmlformats-package.relationships+xml"/>
  <Override PartName="/ppt/slideLayouts/_rels/slideLayout62.xml.rels" ContentType="application/vnd.openxmlformats-package.relationships+xml"/>
  <Override PartName="/ppt/slideLayouts/_rels/slideLayout202.xml.rels" ContentType="application/vnd.openxmlformats-package.relationships+xml"/>
  <Override PartName="/ppt/slideLayouts/_rels/slideLayout63.xml.rels" ContentType="application/vnd.openxmlformats-package.relationships+xml"/>
  <Override PartName="/ppt/slideLayouts/_rels/slideLayout203.xml.rels" ContentType="application/vnd.openxmlformats-package.relationships+xml"/>
  <Override PartName="/ppt/slideLayouts/_rels/slideLayout64.xml.rels" ContentType="application/vnd.openxmlformats-package.relationships+xml"/>
  <Override PartName="/ppt/slideLayouts/_rels/slideLayout20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word/media/hdphoto1.wdp" ContentType="image/vnd.ms-photo"/>
  <Override PartName="/word/media/hdphoto2.wdp" ContentType="image/vnd.ms-photo"/>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Lst>
  <p:sldSz cx="9144000" cy="6858000"/>
  <p:notesSz cx="6858000" cy="9144000"/>
</p:presentation>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slideMaster" Target="slideMasters/slideMaster17.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customXml" Target="../customXml/item3.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10.xml"/><Relationship Id="rId11" Type="http://schemas.openxmlformats.org/officeDocument/2006/relationships/slideMaster" Target="slideMasters/slideMaster10.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 Type="http://schemas.openxmlformats.org/officeDocument/2006/relationships/slideMaster" Target="slideMasters/slideMaster4.xml"/><Relationship Id="rId15" Type="http://schemas.openxmlformats.org/officeDocument/2006/relationships/slideMaster" Target="slideMasters/slideMaster14.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customXml" Target="../customXml/item2.xml"/><Relationship Id="rId10" Type="http://schemas.openxmlformats.org/officeDocument/2006/relationships/slideMaster" Target="slideMasters/slideMaster9.xml"/><Relationship Id="rId19" Type="http://schemas.openxmlformats.org/officeDocument/2006/relationships/notesMaster" Target="notesMasters/notesMaster1.xml"/><Relationship Id="rId31" Type="http://schemas.openxmlformats.org/officeDocument/2006/relationships/slide" Target="slides/slide12.xml"/><Relationship Id="rId44" Type="http://schemas.openxmlformats.org/officeDocument/2006/relationships/slide" Target="slides/slide25.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Master" Target="slideMasters/slideMaster13.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customXml" Target="../customXml/item1.xml"/><Relationship Id="rId8" Type="http://schemas.openxmlformats.org/officeDocument/2006/relationships/slideMaster" Target="slideMasters/slideMaster7.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20" Type="http://schemas.openxmlformats.org/officeDocument/2006/relationships/slide" Target="slides/slide1.xml"/><Relationship Id="rId41" Type="http://schemas.openxmlformats.org/officeDocument/2006/relationships/slide" Target="slides/slide22.xml"/><Relationship Id="rId1" Type="http://schemas.openxmlformats.org/officeDocument/2006/relationships/theme" Target="theme/theme1.xml"/><Relationship Id="rId6" Type="http://schemas.openxmlformats.org/officeDocument/2006/relationships/slideMaster" Target="slideMasters/slideMaster5.xml"/></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25"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26"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27"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28" name="PlaceHolder 5"/>
          <p:cNvSpPr>
            <a:spLocks noGrp="1"/>
          </p:cNvSpPr>
          <p:nvPr>
            <p:ph type="sldNum"/>
          </p:nvPr>
        </p:nvSpPr>
        <p:spPr>
          <a:xfrm>
            <a:off x="4399200" y="0"/>
            <a:ext cx="3372840" cy="502560"/>
          </a:xfrm>
          <a:prstGeom prst="rect">
            <a:avLst/>
          </a:prstGeom>
        </p:spPr>
        <p:txBody>
          <a:bodyPr lIns="0" rIns="0" tIns="0" bIns="0" anchor="b"/>
          <a:p>
            <a:pPr algn="r"/>
            <a:fld id="{496C5A44-70D9-478A-998E-ED099CC89F2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a:lnSpc>
                <a:spcPct val="100000"/>
              </a:lnSpc>
            </a:pPr>
            <a:endParaRPr b="0" lang="en-US" sz="2000" spc="-1" strike="noStrike">
              <a:latin typeface="Arial"/>
            </a:endParaRPr>
          </a:p>
        </p:txBody>
      </p:sp>
      <p:sp>
        <p:nvSpPr>
          <p:cNvPr id="1008" name="TextShape 2"/>
          <p:cNvSpPr txBox="1"/>
          <p:nvPr/>
        </p:nvSpPr>
        <p:spPr>
          <a:xfrm>
            <a:off x="3884760" y="8775360"/>
            <a:ext cx="2971440" cy="302760"/>
          </a:xfrm>
          <a:prstGeom prst="rect">
            <a:avLst/>
          </a:prstGeom>
          <a:noFill/>
          <a:ln>
            <a:noFill/>
          </a:ln>
        </p:spPr>
        <p:txBody>
          <a:bodyPr anchor="b"/>
          <a:p>
            <a:pPr algn="r">
              <a:lnSpc>
                <a:spcPct val="100000"/>
              </a:lnSpc>
            </a:pPr>
            <a:fld id="{E3FC8814-19D3-48BB-AA94-84123A3E334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It is also possible to set an editable or visible property for an InputSet widget.  The input set property applies to all the contained widgets within the input set. In this manner, you can eliminate the need to configure the individual widget properties for a group of related widgets. </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26" name="TextShape 2"/>
          <p:cNvSpPr txBox="1"/>
          <p:nvPr/>
        </p:nvSpPr>
        <p:spPr>
          <a:xfrm>
            <a:off x="3884760" y="8775360"/>
            <a:ext cx="2971440" cy="302760"/>
          </a:xfrm>
          <a:prstGeom prst="rect">
            <a:avLst/>
          </a:prstGeom>
          <a:noFill/>
          <a:ln>
            <a:noFill/>
          </a:ln>
        </p:spPr>
        <p:txBody>
          <a:bodyPr anchor="b"/>
          <a:p>
            <a:pPr algn="r">
              <a:lnSpc>
                <a:spcPct val="100000"/>
              </a:lnSpc>
            </a:pPr>
            <a:fld id="{FBF42162-EEC6-492C-834E-FEA7FE7CF1E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28" name="TextShape 2"/>
          <p:cNvSpPr txBox="1"/>
          <p:nvPr/>
        </p:nvSpPr>
        <p:spPr>
          <a:xfrm>
            <a:off x="3884760" y="8775360"/>
            <a:ext cx="2971440" cy="302760"/>
          </a:xfrm>
          <a:prstGeom prst="rect">
            <a:avLst/>
          </a:prstGeom>
          <a:noFill/>
          <a:ln>
            <a:noFill/>
          </a:ln>
        </p:spPr>
        <p:txBody>
          <a:bodyPr anchor="b"/>
          <a:p>
            <a:pPr algn="r">
              <a:lnSpc>
                <a:spcPct val="100000"/>
              </a:lnSpc>
            </a:pPr>
            <a:fld id="{8E2AF9C4-5349-4A2F-8187-3B90DF61B0B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30" name="TextShape 2"/>
          <p:cNvSpPr txBox="1"/>
          <p:nvPr/>
        </p:nvSpPr>
        <p:spPr>
          <a:xfrm>
            <a:off x="3884760" y="8775360"/>
            <a:ext cx="2971440" cy="302760"/>
          </a:xfrm>
          <a:prstGeom prst="rect">
            <a:avLst/>
          </a:prstGeom>
          <a:noFill/>
          <a:ln>
            <a:noFill/>
          </a:ln>
        </p:spPr>
        <p:txBody>
          <a:bodyPr anchor="b"/>
          <a:p>
            <a:pPr algn="r">
              <a:lnSpc>
                <a:spcPct val="100000"/>
              </a:lnSpc>
            </a:pPr>
            <a:fld id="{7D689FC7-71C4-46B5-9A02-5A75D4A5BAD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32" name="TextShape 2"/>
          <p:cNvSpPr txBox="1"/>
          <p:nvPr/>
        </p:nvSpPr>
        <p:spPr>
          <a:xfrm>
            <a:off x="3884760" y="8775360"/>
            <a:ext cx="2971440" cy="302760"/>
          </a:xfrm>
          <a:prstGeom prst="rect">
            <a:avLst/>
          </a:prstGeom>
          <a:noFill/>
          <a:ln>
            <a:noFill/>
          </a:ln>
        </p:spPr>
        <p:txBody>
          <a:bodyPr anchor="b"/>
          <a:p>
            <a:pPr algn="r">
              <a:lnSpc>
                <a:spcPct val="100000"/>
              </a:lnSpc>
            </a:pPr>
            <a:fld id="{F9E2995B-54B7-4D82-AA6A-A437BC94DFB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Add an atomic widget as you would for a detail view panel.</a:t>
            </a:r>
            <a:endParaRPr b="0" lang="en-US" sz="2000" spc="-1" strike="noStrike">
              <a:latin typeface="Arial"/>
            </a:endParaRPr>
          </a:p>
        </p:txBody>
      </p:sp>
      <p:sp>
        <p:nvSpPr>
          <p:cNvPr id="1034" name="TextShape 2"/>
          <p:cNvSpPr txBox="1"/>
          <p:nvPr/>
        </p:nvSpPr>
        <p:spPr>
          <a:xfrm>
            <a:off x="3884760" y="8775360"/>
            <a:ext cx="2971440" cy="302760"/>
          </a:xfrm>
          <a:prstGeom prst="rect">
            <a:avLst/>
          </a:prstGeom>
          <a:noFill/>
          <a:ln>
            <a:noFill/>
          </a:ln>
        </p:spPr>
        <p:txBody>
          <a:bodyPr anchor="b"/>
          <a:p>
            <a:pPr algn="r">
              <a:lnSpc>
                <a:spcPct val="100000"/>
              </a:lnSpc>
            </a:pPr>
            <a:fld id="{DBD67E07-3FA2-4F2B-AEB8-ADB63578857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1036" name="TextShape 2"/>
          <p:cNvSpPr txBox="1"/>
          <p:nvPr/>
        </p:nvSpPr>
        <p:spPr>
          <a:xfrm>
            <a:off x="3884760" y="8775360"/>
            <a:ext cx="2971440" cy="302760"/>
          </a:xfrm>
          <a:prstGeom prst="rect">
            <a:avLst/>
          </a:prstGeom>
          <a:noFill/>
          <a:ln>
            <a:noFill/>
          </a:ln>
        </p:spPr>
        <p:txBody>
          <a:bodyPr anchor="b"/>
          <a:p>
            <a:pPr algn="r">
              <a:lnSpc>
                <a:spcPct val="100000"/>
              </a:lnSpc>
            </a:pPr>
            <a:fld id="{3D4F71A8-78C5-43E8-9EB0-2AB54C4CC2A4}" type="slidenum">
              <a:rPr b="0" lang="en-US" sz="800" spc="-1" strike="noStrike">
                <a:latin typeface="Arial"/>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--&gt; Reload. On the Reload page, click the Reload PCF Files button. Both the keystroke ALT+SHIFT+L and the Reload PCF Files button call the same static method: gw.api.tools.InternalToolsUtil.reloadPCFs().</a:t>
            </a:r>
            <a:endParaRPr b="0" lang="en-US" sz="1200" spc="-1" strike="noStrike">
              <a:latin typeface="Arial"/>
            </a:endParaRPr>
          </a:p>
        </p:txBody>
      </p:sp>
      <p:sp>
        <p:nvSpPr>
          <p:cNvPr id="1038" name="TextShape 2"/>
          <p:cNvSpPr txBox="1"/>
          <p:nvPr/>
        </p:nvSpPr>
        <p:spPr>
          <a:xfrm>
            <a:off x="3884760" y="8775360"/>
            <a:ext cx="2971440" cy="302760"/>
          </a:xfrm>
          <a:prstGeom prst="rect">
            <a:avLst/>
          </a:prstGeom>
          <a:noFill/>
          <a:ln>
            <a:noFill/>
          </a:ln>
        </p:spPr>
        <p:txBody>
          <a:bodyPr anchor="b"/>
          <a:p>
            <a:pPr algn="r">
              <a:lnSpc>
                <a:spcPct val="100000"/>
              </a:lnSpc>
            </a:pPr>
            <a:fld id="{FFB3C631-5194-43F8-A922-5BDBC3AD501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40" name="TextShape 2"/>
          <p:cNvSpPr txBox="1"/>
          <p:nvPr/>
        </p:nvSpPr>
        <p:spPr>
          <a:xfrm>
            <a:off x="3884760" y="8775360"/>
            <a:ext cx="2971440" cy="302760"/>
          </a:xfrm>
          <a:prstGeom prst="rect">
            <a:avLst/>
          </a:prstGeom>
          <a:noFill/>
          <a:ln>
            <a:noFill/>
          </a:ln>
        </p:spPr>
        <p:txBody>
          <a:bodyPr anchor="b"/>
          <a:p>
            <a:pPr algn="r">
              <a:lnSpc>
                <a:spcPct val="100000"/>
              </a:lnSpc>
            </a:pPr>
            <a:fld id="{06B923F9-DE7D-4935-AC8D-9DDF0BBB67B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GlobalAddressInputSet is a globalization input set and is modal.  Modal widgets are discussed in greater detail later in this course.  It is not a requirement for a PCF to be modal in order for it to be reused. </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Input sets often define a set of widgets that are reused in multiple detail view panels.  Reuse of widgets as an input set reduces and simplifies development, configuration, and administration.</a:t>
            </a:r>
            <a:endParaRPr b="0" lang="en-US" sz="2000" spc="-1" strike="noStrike">
              <a:latin typeface="Arial"/>
            </a:endParaRPr>
          </a:p>
          <a:p>
            <a:pPr>
              <a:lnSpc>
                <a:spcPct val="100000"/>
              </a:lnSpc>
            </a:pPr>
            <a:endParaRPr b="0" lang="en-US" sz="2000" spc="-1" strike="noStrike">
              <a:latin typeface="Arial"/>
            </a:endParaRPr>
          </a:p>
        </p:txBody>
      </p:sp>
      <p:sp>
        <p:nvSpPr>
          <p:cNvPr id="1042" name="TextShape 2"/>
          <p:cNvSpPr txBox="1"/>
          <p:nvPr/>
        </p:nvSpPr>
        <p:spPr>
          <a:xfrm>
            <a:off x="3884760" y="8775360"/>
            <a:ext cx="2971440" cy="302760"/>
          </a:xfrm>
          <a:prstGeom prst="rect">
            <a:avLst/>
          </a:prstGeom>
          <a:noFill/>
          <a:ln>
            <a:noFill/>
          </a:ln>
        </p:spPr>
        <p:txBody>
          <a:bodyPr anchor="b"/>
          <a:p>
            <a:pPr algn="r">
              <a:lnSpc>
                <a:spcPct val="100000"/>
              </a:lnSpc>
            </a:pPr>
            <a:fld id="{C31CDE8F-3887-4BCC-85D9-B977C639EBF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44" name="TextShape 2"/>
          <p:cNvSpPr txBox="1"/>
          <p:nvPr/>
        </p:nvSpPr>
        <p:spPr>
          <a:xfrm>
            <a:off x="3884760" y="8775360"/>
            <a:ext cx="2971440" cy="302760"/>
          </a:xfrm>
          <a:prstGeom prst="rect">
            <a:avLst/>
          </a:prstGeom>
          <a:noFill/>
          <a:ln>
            <a:noFill/>
          </a:ln>
        </p:spPr>
        <p:txBody>
          <a:bodyPr anchor="b"/>
          <a:p>
            <a:pPr algn="r">
              <a:lnSpc>
                <a:spcPct val="100000"/>
              </a:lnSpc>
            </a:pPr>
            <a:fld id="{969C33B6-97FA-48BF-B808-A13B5993F3D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10" name="TextShape 2"/>
          <p:cNvSpPr txBox="1"/>
          <p:nvPr/>
        </p:nvSpPr>
        <p:spPr>
          <a:xfrm>
            <a:off x="3884760" y="8775360"/>
            <a:ext cx="2971440" cy="302760"/>
          </a:xfrm>
          <a:prstGeom prst="rect">
            <a:avLst/>
          </a:prstGeom>
          <a:noFill/>
          <a:ln>
            <a:noFill/>
          </a:ln>
        </p:spPr>
        <p:txBody>
          <a:bodyPr anchor="b"/>
          <a:p>
            <a:pPr algn="r">
              <a:lnSpc>
                <a:spcPct val="100000"/>
              </a:lnSpc>
            </a:pPr>
            <a:fld id="{FDC7827A-C34A-4A16-817F-704E8FE9E0A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46" name="TextShape 2"/>
          <p:cNvSpPr txBox="1"/>
          <p:nvPr/>
        </p:nvSpPr>
        <p:spPr>
          <a:xfrm>
            <a:off x="3884760" y="8775360"/>
            <a:ext cx="2971440" cy="302760"/>
          </a:xfrm>
          <a:prstGeom prst="rect">
            <a:avLst/>
          </a:prstGeom>
          <a:noFill/>
          <a:ln>
            <a:noFill/>
          </a:ln>
        </p:spPr>
        <p:txBody>
          <a:bodyPr anchor="b"/>
          <a:p>
            <a:pPr algn="r">
              <a:lnSpc>
                <a:spcPct val="100000"/>
              </a:lnSpc>
            </a:pPr>
            <a:fld id="{16553955-8008-4DC9-9556-2F9BCF0CD26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Most container widgets have at least one required object that contains data fields. One way to think of this is that there is at least one root object for a given container.</a:t>
            </a:r>
            <a:endParaRPr b="0" lang="en-US" sz="2000" spc="-1" strike="noStrike">
              <a:latin typeface="Arial"/>
            </a:endParaRPr>
          </a:p>
          <a:p>
            <a:endParaRPr b="0" lang="en-US" sz="2000" spc="-1" strike="noStrike">
              <a:latin typeface="Arial"/>
            </a:endParaRPr>
          </a:p>
        </p:txBody>
      </p:sp>
      <p:sp>
        <p:nvSpPr>
          <p:cNvPr id="1048" name="TextShape 2"/>
          <p:cNvSpPr txBox="1"/>
          <p:nvPr/>
        </p:nvSpPr>
        <p:spPr>
          <a:xfrm>
            <a:off x="3884760" y="8775360"/>
            <a:ext cx="2971440" cy="302760"/>
          </a:xfrm>
          <a:prstGeom prst="rect">
            <a:avLst/>
          </a:prstGeom>
          <a:noFill/>
          <a:ln>
            <a:noFill/>
          </a:ln>
        </p:spPr>
        <p:txBody>
          <a:bodyPr anchor="b"/>
          <a:p>
            <a:pPr algn="r">
              <a:lnSpc>
                <a:spcPct val="100000"/>
              </a:lnSpc>
            </a:pPr>
            <a:fld id="{20AE330A-80FD-437E-84B5-B5CFF2F2E16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Atomic widgets are added to an input set in the same way that they are added to a detail view panel.   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endParaRPr b="0" lang="en-US" sz="2000" spc="-1" strike="noStrike">
              <a:latin typeface="Arial"/>
            </a:endParaRPr>
          </a:p>
          <a:p>
            <a:endParaRPr b="0" lang="en-US" sz="2000" spc="-1" strike="noStrike">
              <a:latin typeface="Arial"/>
            </a:endParaRPr>
          </a:p>
          <a:p>
            <a:pPr>
              <a:lnSpc>
                <a:spcPct val="100000"/>
              </a:lnSpc>
            </a:pPr>
            <a:r>
              <a:rPr b="0" lang="en-US" sz="2000" spc="-1" strike="noStrike">
                <a:latin typeface="Arial"/>
              </a:rPr>
              <a:t>All PCF elements have definable properties in the Properties window.  To view properties of a PCF file, click its title link in the upper-left corner. To view properties of any element, click that element.  The Properties window contains multiple property tabs.  Click a tab to edit the associated properties.  Some properties are not editable. Other properties are required. Required properties have an asterisk and the property name appears against a yellow background. If you select a property, variable, or entry point, an "X" icon appears on the right-hand side of the cell for that property, variable, or entry point. You can click the "X" to restore the selected property, variable, or entry point to its default value. The Properties window validates each property expression and/or and value.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Most atomic widgets require IDs. However, some widgets, such as labels and dividers, do not require IDs.  The value property defines the data field. You specify a field using dot notation.  You can reference a direct object field or related object field.  If the field is a "data" field, you can set the editable property of the widget to "true". Only data fields are editable.</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50" name="TextShape 2"/>
          <p:cNvSpPr txBox="1"/>
          <p:nvPr/>
        </p:nvSpPr>
        <p:spPr>
          <a:xfrm>
            <a:off x="3884760" y="8775360"/>
            <a:ext cx="2971440" cy="302760"/>
          </a:xfrm>
          <a:prstGeom prst="rect">
            <a:avLst/>
          </a:prstGeom>
          <a:noFill/>
          <a:ln>
            <a:noFill/>
          </a:ln>
        </p:spPr>
        <p:txBody>
          <a:bodyPr anchor="b"/>
          <a:p>
            <a:pPr algn="r">
              <a:lnSpc>
                <a:spcPct val="100000"/>
              </a:lnSpc>
            </a:pPr>
            <a:fld id="{41708A95-B75C-4FF0-800F-63CADB786D6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 PanelRef widget references a detail view panel. In a similar manner, an InputSetRef widget references an input set. An input set can be added or referenced only inside a detail view panel input column.  The PCF Editor in Guidewire Studio automatically adds an input column to a detail view panel if you attempt to add an input set ref where there is not already an input column.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To reference an input set from a parent container: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Add an InputSetRef widget at the appropriate place in the parent container.</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In the input set ref's def property, specify the input set name. After the name, inside parentheses, specify the required object(s) to pass to the input set.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the slide example, ABContactDetailsPlaceDV defines an root object named anABContact.  ABContactDetailsPlaceDV contains a newly added Input Set Ref.  The Input Set Ref requires a value for the def property.  The def property references the Input Set named ContactInsightsInputSet.  The def property passes the anABContact root object as argument to ContactInsightsInputSet.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Similar to the Input Set itself, an Input Set Ref has editable and visible widget properties.  Setting these properties affect the referenced Input Set.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52" name="TextShape 2"/>
          <p:cNvSpPr txBox="1"/>
          <p:nvPr/>
        </p:nvSpPr>
        <p:spPr>
          <a:xfrm>
            <a:off x="3884760" y="8775360"/>
            <a:ext cx="2971440" cy="302760"/>
          </a:xfrm>
          <a:prstGeom prst="rect">
            <a:avLst/>
          </a:prstGeom>
          <a:noFill/>
          <a:ln>
            <a:noFill/>
          </a:ln>
        </p:spPr>
        <p:txBody>
          <a:bodyPr anchor="b"/>
          <a:p>
            <a:pPr algn="r">
              <a:lnSpc>
                <a:spcPct val="100000"/>
              </a:lnSpc>
            </a:pPr>
            <a:fld id="{E59D82C3-928C-40B3-B8D9-2934E799711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3"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endParaRPr b="0" lang="en-US" sz="2000" spc="-1" strike="noStrike">
              <a:latin typeface="Arial"/>
            </a:endParaRPr>
          </a:p>
        </p:txBody>
      </p:sp>
      <p:sp>
        <p:nvSpPr>
          <p:cNvPr id="1054" name="TextShape 2"/>
          <p:cNvSpPr txBox="1"/>
          <p:nvPr/>
        </p:nvSpPr>
        <p:spPr>
          <a:xfrm>
            <a:off x="3884760" y="8775360"/>
            <a:ext cx="2971440" cy="302760"/>
          </a:xfrm>
          <a:prstGeom prst="rect">
            <a:avLst/>
          </a:prstGeom>
          <a:noFill/>
          <a:ln>
            <a:noFill/>
          </a:ln>
        </p:spPr>
        <p:txBody>
          <a:bodyPr anchor="b"/>
          <a:p>
            <a:pPr algn="r">
              <a:lnSpc>
                <a:spcPct val="100000"/>
              </a:lnSpc>
            </a:pPr>
            <a:fld id="{89A2ABF7-4D29-4B3F-AAA0-7EE68477B443}" type="slidenum">
              <a:rPr b="0" lang="en-US" sz="800" spc="-1" strike="noStrike">
                <a:latin typeface="Arial"/>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5" name="PlaceHolder 1"/>
          <p:cNvSpPr>
            <a:spLocks noGrp="1"/>
          </p:cNvSpPr>
          <p:nvPr>
            <p:ph type="body"/>
          </p:nvPr>
        </p:nvSpPr>
        <p:spPr>
          <a:xfrm>
            <a:off x="152280" y="4343400"/>
            <a:ext cx="6552720" cy="4343040"/>
          </a:xfrm>
          <a:prstGeom prst="rect">
            <a:avLst/>
          </a:prstGeom>
        </p:spPr>
        <p:txBody>
          <a:bodyPr/>
          <a:p>
            <a:pPr>
              <a:lnSpc>
                <a:spcPct val="100000"/>
              </a:lnSpc>
            </a:pPr>
            <a:r>
              <a:rPr b="0" lang="en-US" sz="1200" spc="-1" strike="noStrike">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--&gt; Reload. On the Reload page, click the Reload PCF Files button. Both the keystroke ALT+SHIFT+L and the Reload PCF Files button call the same static method: gw.api.tools.InternalToolsUtil.reloadPCFs().</a:t>
            </a:r>
            <a:endParaRPr b="0" lang="en-US" sz="1200" spc="-1" strike="noStrike">
              <a:latin typeface="Arial"/>
            </a:endParaRPr>
          </a:p>
        </p:txBody>
      </p:sp>
      <p:sp>
        <p:nvSpPr>
          <p:cNvPr id="1056" name="TextShape 2"/>
          <p:cNvSpPr txBox="1"/>
          <p:nvPr/>
        </p:nvSpPr>
        <p:spPr>
          <a:xfrm>
            <a:off x="3884760" y="8775360"/>
            <a:ext cx="2971440" cy="302760"/>
          </a:xfrm>
          <a:prstGeom prst="rect">
            <a:avLst/>
          </a:prstGeom>
          <a:noFill/>
          <a:ln>
            <a:noFill/>
          </a:ln>
        </p:spPr>
        <p:txBody>
          <a:bodyPr anchor="b"/>
          <a:p>
            <a:pPr algn="r">
              <a:lnSpc>
                <a:spcPct val="100000"/>
              </a:lnSpc>
            </a:pPr>
            <a:fld id="{471011F0-2214-4961-A5A5-CEBC3EC2C95A}"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58" name="TextShape 2"/>
          <p:cNvSpPr txBox="1"/>
          <p:nvPr/>
        </p:nvSpPr>
        <p:spPr>
          <a:xfrm>
            <a:off x="3884760" y="8775360"/>
            <a:ext cx="2971440" cy="302760"/>
          </a:xfrm>
          <a:prstGeom prst="rect">
            <a:avLst/>
          </a:prstGeom>
          <a:noFill/>
          <a:ln>
            <a:noFill/>
          </a:ln>
        </p:spPr>
        <p:txBody>
          <a:bodyPr anchor="b"/>
          <a:p>
            <a:pPr algn="r">
              <a:lnSpc>
                <a:spcPct val="100000"/>
              </a:lnSpc>
            </a:pPr>
            <a:fld id="{D9ABDD61-C0DF-4496-80DB-14D8FD7A544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PlaceHolder 1"/>
          <p:cNvSpPr>
            <a:spLocks noGrp="1"/>
          </p:cNvSpPr>
          <p:nvPr>
            <p:ph type="body"/>
          </p:nvPr>
        </p:nvSpPr>
        <p:spPr>
          <a:xfrm>
            <a:off x="152280" y="4343400"/>
            <a:ext cx="6552720" cy="4343040"/>
          </a:xfrm>
          <a:prstGeom prst="rect">
            <a:avLst/>
          </a:prstGeom>
        </p:spPr>
        <p:txBody>
          <a:bodyPr/>
          <a:p>
            <a:r>
              <a:rPr b="1" lang="en-US" sz="2000" spc="-1" strike="noStrike">
                <a:latin typeface="Arial"/>
              </a:rPr>
              <a:t>Answers</a:t>
            </a:r>
            <a:endParaRPr b="0" lang="en-US" sz="2000" spc="-1" strike="noStrike">
              <a:latin typeface="Arial"/>
            </a:endParaRPr>
          </a:p>
          <a:p>
            <a:r>
              <a:rPr b="0" lang="en-US" sz="2000" spc="-1" strike="noStrike">
                <a:latin typeface="Arial"/>
              </a:rPr>
              <a:t>1) Reuse of widgets across detail view panels and/or logic shared for a group of widgets such as editability and/or visibility.</a:t>
            </a:r>
            <a:endParaRPr b="0" lang="en-US" sz="2000" spc="-1" strike="noStrike">
              <a:latin typeface="Arial"/>
            </a:endParaRPr>
          </a:p>
          <a:p>
            <a:r>
              <a:rPr b="0" lang="en-US" sz="2000" spc="-1" strike="noStrike">
                <a:latin typeface="Arial"/>
              </a:rPr>
              <a:t>2a) Yes</a:t>
            </a:r>
            <a:endParaRPr b="0" lang="en-US" sz="2000" spc="-1" strike="noStrike">
              <a:latin typeface="Arial"/>
            </a:endParaRPr>
          </a:p>
          <a:p>
            <a:r>
              <a:rPr b="0" lang="en-US" sz="2000" spc="-1" strike="noStrike">
                <a:latin typeface="Arial"/>
              </a:rPr>
              <a:t>2b) Yes</a:t>
            </a:r>
            <a:endParaRPr b="0" lang="en-US" sz="2000" spc="-1" strike="noStrike">
              <a:latin typeface="Arial"/>
            </a:endParaRPr>
          </a:p>
          <a:p>
            <a:r>
              <a:rPr b="0" lang="en-US" sz="2000" spc="-1" strike="noStrike">
                <a:latin typeface="Arial"/>
              </a:rPr>
              <a:t>2c) No</a:t>
            </a:r>
            <a:endParaRPr b="0" lang="en-US" sz="2000" spc="-1" strike="noStrike">
              <a:latin typeface="Arial"/>
            </a:endParaRPr>
          </a:p>
          <a:p>
            <a:r>
              <a:rPr b="0" lang="en-US" sz="2000" spc="-1" strike="noStrike">
                <a:latin typeface="Arial"/>
              </a:rPr>
              <a:t>2d) Yes</a:t>
            </a:r>
            <a:endParaRPr b="0" lang="en-US" sz="2000" spc="-1" strike="noStrike">
              <a:latin typeface="Arial"/>
            </a:endParaRPr>
          </a:p>
          <a:p>
            <a:r>
              <a:rPr b="0" lang="en-US" sz="2000" spc="-1" strike="noStrike">
                <a:latin typeface="Arial"/>
              </a:rPr>
              <a:t>2e) Yes</a:t>
            </a:r>
            <a:endParaRPr b="0" lang="en-US" sz="2000" spc="-1" strike="noStrike">
              <a:latin typeface="Arial"/>
            </a:endParaRPr>
          </a:p>
          <a:p>
            <a:r>
              <a:rPr b="0" lang="en-US" sz="2000" spc="-1" strike="noStrike">
                <a:latin typeface="Arial"/>
              </a:rPr>
              <a:t>3) The InputSet widget groups widgets together and is placed within an input column within a detail view panel.  You use an  InputSetRef widget to reference an Input Set PCF file.  An Input Set PCF can be referenced by one or more InputSetRef widgets.  Input Set PCFs are reusable input sets.</a:t>
            </a:r>
            <a:endParaRPr b="0" lang="en-US" sz="2000" spc="-1" strike="noStrike">
              <a:latin typeface="Arial"/>
            </a:endParaRPr>
          </a:p>
          <a:p>
            <a:endParaRPr b="0" lang="en-US" sz="2000" spc="-1" strike="noStrike">
              <a:latin typeface="Arial"/>
            </a:endParaRPr>
          </a:p>
        </p:txBody>
      </p:sp>
      <p:sp>
        <p:nvSpPr>
          <p:cNvPr id="1060" name="TextShape 2"/>
          <p:cNvSpPr txBox="1"/>
          <p:nvPr/>
        </p:nvSpPr>
        <p:spPr>
          <a:xfrm>
            <a:off x="3884760" y="8775360"/>
            <a:ext cx="2971440" cy="302760"/>
          </a:xfrm>
          <a:prstGeom prst="rect">
            <a:avLst/>
          </a:prstGeom>
          <a:noFill/>
          <a:ln>
            <a:noFill/>
          </a:ln>
        </p:spPr>
        <p:txBody>
          <a:bodyPr anchor="b"/>
          <a:p>
            <a:pPr algn="r">
              <a:lnSpc>
                <a:spcPct val="100000"/>
              </a:lnSpc>
            </a:pPr>
            <a:fld id="{B4E9353E-EC60-4B4A-8A56-1B21708FF6D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62" name="TextShape 2"/>
          <p:cNvSpPr txBox="1"/>
          <p:nvPr/>
        </p:nvSpPr>
        <p:spPr>
          <a:xfrm>
            <a:off x="3884760" y="8775360"/>
            <a:ext cx="2971440" cy="302760"/>
          </a:xfrm>
          <a:prstGeom prst="rect">
            <a:avLst/>
          </a:prstGeom>
          <a:noFill/>
          <a:ln>
            <a:noFill/>
          </a:ln>
        </p:spPr>
        <p:txBody>
          <a:bodyPr anchor="b"/>
          <a:p>
            <a:pPr algn="r">
              <a:lnSpc>
                <a:spcPct val="100000"/>
              </a:lnSpc>
            </a:pPr>
            <a:fld id="{F26B5483-A598-4DFF-942B-D5B8A387408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12" name="TextShape 2"/>
          <p:cNvSpPr txBox="1"/>
          <p:nvPr/>
        </p:nvSpPr>
        <p:spPr>
          <a:xfrm>
            <a:off x="3884760" y="8775360"/>
            <a:ext cx="2971440" cy="302760"/>
          </a:xfrm>
          <a:prstGeom prst="rect">
            <a:avLst/>
          </a:prstGeom>
          <a:noFill/>
          <a:ln>
            <a:noFill/>
          </a:ln>
        </p:spPr>
        <p:txBody>
          <a:bodyPr anchor="b"/>
          <a:p>
            <a:pPr algn="r">
              <a:lnSpc>
                <a:spcPct val="100000"/>
              </a:lnSpc>
            </a:pPr>
            <a:fld id="{A7ABFAB0-F6E1-44BC-9A05-19AC7D83021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Container widgets hold other widgets. Each one can be defined  either in its own file or as a child container within some other PCF element file.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Both Widget and Location are conceptual representations in this diagram.  There are no &lt;Widget /&gt; or &lt;Location /&gt; elements.  Similarly, both Atomic Widget and Container Widget are conceptual representations. There are no &lt;Atomic Widget /&gt; or &lt;Container Widget /&gt; elements.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14" name="TextShape 2"/>
          <p:cNvSpPr txBox="1"/>
          <p:nvPr/>
        </p:nvSpPr>
        <p:spPr>
          <a:xfrm>
            <a:off x="3884760" y="8775360"/>
            <a:ext cx="2971440" cy="302760"/>
          </a:xfrm>
          <a:prstGeom prst="rect">
            <a:avLst/>
          </a:prstGeom>
          <a:noFill/>
          <a:ln>
            <a:noFill/>
          </a:ln>
        </p:spPr>
        <p:txBody>
          <a:bodyPr anchor="b"/>
          <a:p>
            <a:pPr algn="r">
              <a:lnSpc>
                <a:spcPct val="100000"/>
              </a:lnSpc>
            </a:pPr>
            <a:fld id="{C4D46A29-9E04-4313-990F-6192B9DC643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5"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An input set can contain child input sets. An input set can be added to an input column defined within a detail view panel. An input set can referenced within an input column defined within a detail view panel. To reference an input set, you use an InputSetRef widget.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In practice, Studio automatically adds an input column to a detail view panel if you attempt to add an input set where there is not already an input column.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Although not reflect in the diagram, an input set can contain a List View Input that references a list view panel. In practice, there is not a frequent need to include a list view panel in an input set.</a:t>
            </a:r>
            <a:endParaRPr b="0" lang="en-US" sz="2000" spc="-1" strike="noStrike">
              <a:latin typeface="Arial"/>
            </a:endParaRPr>
          </a:p>
          <a:p>
            <a:pPr>
              <a:lnSpc>
                <a:spcPct val="100000"/>
              </a:lnSpc>
            </a:pPr>
            <a:endParaRPr b="0" lang="en-US" sz="2000" spc="-1" strike="noStrike">
              <a:latin typeface="Arial"/>
            </a:endParaRPr>
          </a:p>
        </p:txBody>
      </p:sp>
      <p:sp>
        <p:nvSpPr>
          <p:cNvPr id="1016" name="TextShape 2"/>
          <p:cNvSpPr txBox="1"/>
          <p:nvPr/>
        </p:nvSpPr>
        <p:spPr>
          <a:xfrm>
            <a:off x="3884760" y="8775360"/>
            <a:ext cx="2971440" cy="302760"/>
          </a:xfrm>
          <a:prstGeom prst="rect">
            <a:avLst/>
          </a:prstGeom>
          <a:noFill/>
          <a:ln>
            <a:noFill/>
          </a:ln>
        </p:spPr>
        <p:txBody>
          <a:bodyPr anchor="b"/>
          <a:p>
            <a:pPr algn="r">
              <a:lnSpc>
                <a:spcPct val="100000"/>
              </a:lnSpc>
            </a:pPr>
            <a:fld id="{DB3BD0ED-6AAF-44DA-991B-48C16413D4D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An input set groups together a set of widgets.  There are two types of input sets: InputSet widget and Input Set PCF file.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An InputSet widget groups together input widgets and allow developers to apply shared logic to the grouped widgets.  An InputSet widget is an inline widget within an input column of a detail view panel.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An Input Set PCF allows developers to create a group on input widgets within a file. An Input Set PCF can be referenced by one or more PCF files.  Input Set PCFs allow for reuse.</a:t>
            </a:r>
            <a:endParaRPr b="0" lang="en-US" sz="2000" spc="-1" strike="noStrike">
              <a:latin typeface="Arial"/>
            </a:endParaRPr>
          </a:p>
        </p:txBody>
      </p:sp>
      <p:sp>
        <p:nvSpPr>
          <p:cNvPr id="1018" name="TextShape 2"/>
          <p:cNvSpPr txBox="1"/>
          <p:nvPr/>
        </p:nvSpPr>
        <p:spPr>
          <a:xfrm>
            <a:off x="3884760" y="8775360"/>
            <a:ext cx="2971440" cy="302760"/>
          </a:xfrm>
          <a:prstGeom prst="rect">
            <a:avLst/>
          </a:prstGeom>
          <a:noFill/>
          <a:ln>
            <a:noFill/>
          </a:ln>
        </p:spPr>
        <p:txBody>
          <a:bodyPr anchor="b"/>
          <a:p>
            <a:pPr algn="r">
              <a:lnSpc>
                <a:spcPct val="100000"/>
              </a:lnSpc>
            </a:pPr>
            <a:fld id="{4395DF43-317B-419C-8E5E-7D1A19857EC5}"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Unlike detail view panels, input sets cannot contain columns.</a:t>
            </a:r>
            <a:endParaRPr b="0" lang="en-US" sz="2000" spc="-1" strike="noStrike">
              <a:latin typeface="Arial"/>
            </a:endParaRPr>
          </a:p>
        </p:txBody>
      </p:sp>
      <p:sp>
        <p:nvSpPr>
          <p:cNvPr id="1020" name="TextShape 2"/>
          <p:cNvSpPr txBox="1"/>
          <p:nvPr/>
        </p:nvSpPr>
        <p:spPr>
          <a:xfrm>
            <a:off x="3884760" y="8775360"/>
            <a:ext cx="2971440" cy="302760"/>
          </a:xfrm>
          <a:prstGeom prst="rect">
            <a:avLst/>
          </a:prstGeom>
          <a:noFill/>
          <a:ln>
            <a:noFill/>
          </a:ln>
        </p:spPr>
        <p:txBody>
          <a:bodyPr anchor="b"/>
          <a:p>
            <a:pPr algn="r">
              <a:lnSpc>
                <a:spcPct val="100000"/>
              </a:lnSpc>
            </a:pPr>
            <a:fld id="{7B0C5D42-F01E-4EE7-9B0F-2F144329455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When a container such as a input set is a top-level container, it is reusable. A top-level container is a PCF file. If the container is likely to be needed in multiple places, create a PCF file for the container. An Input Set is PCF file that is ideal for multiple references. Other PCF files can reference the reusable container using a reference widget. InputSetRef widgets are discussed later in this lesson.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When a container such as input set is declared as an inline child container, it is not reusable. Other containers cannot reference an inline container.  A InputSet widget is defined in a Detail View Panel or another Input Set. It is possible to define a variable object for an InputSet widget, but this is uncommon. An InputSet widget inherits the root object associated with its parent.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two use cases for input sets—reusability and shared logic—are not mutually exclusive. It is possible to have an input set that extends a single visible or editable condition across its contents and gets reused under multiple circumstances. In this regards, input sets often apply visibility or editability logic for a group of widgets.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022" name="TextShape 2"/>
          <p:cNvSpPr txBox="1"/>
          <p:nvPr/>
        </p:nvSpPr>
        <p:spPr>
          <a:xfrm>
            <a:off x="3884760" y="8775360"/>
            <a:ext cx="2971440" cy="302760"/>
          </a:xfrm>
          <a:prstGeom prst="rect">
            <a:avLst/>
          </a:prstGeom>
          <a:noFill/>
          <a:ln>
            <a:noFill/>
          </a:ln>
        </p:spPr>
        <p:txBody>
          <a:bodyPr anchor="b"/>
          <a:p>
            <a:pPr algn="r">
              <a:lnSpc>
                <a:spcPct val="100000"/>
              </a:lnSpc>
            </a:pPr>
            <a:fld id="{F092BF3F-115D-4C89-95EC-367C2D3AAC3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1024" name="TextShape 2"/>
          <p:cNvSpPr txBox="1"/>
          <p:nvPr/>
        </p:nvSpPr>
        <p:spPr>
          <a:xfrm>
            <a:off x="3884760" y="8775360"/>
            <a:ext cx="2971440" cy="302760"/>
          </a:xfrm>
          <a:prstGeom prst="rect">
            <a:avLst/>
          </a:prstGeom>
          <a:noFill/>
          <a:ln>
            <a:noFill/>
          </a:ln>
        </p:spPr>
        <p:txBody>
          <a:bodyPr anchor="b"/>
          <a:p>
            <a:pPr algn="r">
              <a:lnSpc>
                <a:spcPct val="100000"/>
              </a:lnSpc>
            </a:pPr>
            <a:fld id="{00CCC265-DD1D-4555-BD4D-48C573641DF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4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4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5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5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6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6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7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8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9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9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0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1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1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2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5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69"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0"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6"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1"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5.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6.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7.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8.png"/><Relationship Id="rId3" Type="http://schemas.openxmlformats.org/officeDocument/2006/relationships/slideLayout" Target="../slideLayouts/slideLayout193.xml"/><Relationship Id="rId4" Type="http://schemas.openxmlformats.org/officeDocument/2006/relationships/slideLayout" Target="../slideLayouts/slideLayout194.xml"/><Relationship Id="rId5" Type="http://schemas.openxmlformats.org/officeDocument/2006/relationships/slideLayout" Target="../slideLayouts/slideLayout195.xml"/><Relationship Id="rId6" Type="http://schemas.openxmlformats.org/officeDocument/2006/relationships/slideLayout" Target="../slideLayouts/slideLayout196.xml"/><Relationship Id="rId7" Type="http://schemas.openxmlformats.org/officeDocument/2006/relationships/slideLayout" Target="../slideLayouts/slideLayout197.xml"/><Relationship Id="rId8" Type="http://schemas.openxmlformats.org/officeDocument/2006/relationships/slideLayout" Target="../slideLayouts/slideLayout198.xml"/><Relationship Id="rId9" Type="http://schemas.openxmlformats.org/officeDocument/2006/relationships/slideLayout" Target="../slideLayouts/slideLayout199.xml"/><Relationship Id="rId10" Type="http://schemas.openxmlformats.org/officeDocument/2006/relationships/slideLayout" Target="../slideLayouts/slideLayout200.xml"/><Relationship Id="rId11" Type="http://schemas.openxmlformats.org/officeDocument/2006/relationships/slideLayout" Target="../slideLayouts/slideLayout201.xml"/><Relationship Id="rId12" Type="http://schemas.openxmlformats.org/officeDocument/2006/relationships/slideLayout" Target="../slideLayouts/slideLayout202.xml"/><Relationship Id="rId13" Type="http://schemas.openxmlformats.org/officeDocument/2006/relationships/slideLayout" Target="../slideLayouts/slideLayout203.xml"/><Relationship Id="rId14" Type="http://schemas.openxmlformats.org/officeDocument/2006/relationships/slideLayout" Target="../slideLayouts/slideLayout20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6BBF7E8-4D44-453B-A507-5A937DE078B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4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4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48" name="pic Logo Text" descr=""/>
          <p:cNvPicPr/>
          <p:nvPr/>
        </p:nvPicPr>
        <p:blipFill>
          <a:blip r:embed="rId2"/>
          <a:stretch/>
        </p:blipFill>
        <p:spPr>
          <a:xfrm>
            <a:off x="7412040" y="6543720"/>
            <a:ext cx="1607760" cy="136080"/>
          </a:xfrm>
          <a:prstGeom prst="rect">
            <a:avLst/>
          </a:prstGeom>
          <a:ln>
            <a:noFill/>
          </a:ln>
        </p:spPr>
      </p:pic>
      <p:sp>
        <p:nvSpPr>
          <p:cNvPr id="44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1982F22-771D-4FE1-9725-9E151821705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5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1" name="PlaceHolder 10"/>
          <p:cNvSpPr>
            <a:spLocks noGrp="1"/>
          </p:cNvSpPr>
          <p:nvPr>
            <p:ph type="body"/>
          </p:nvPr>
        </p:nvSpPr>
        <p:spPr>
          <a:xfrm>
            <a:off x="6172200" y="914400"/>
            <a:ext cx="2651400" cy="36572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452" name="PlaceHolder 11"/>
          <p:cNvSpPr>
            <a:spLocks noGrp="1"/>
          </p:cNvSpPr>
          <p:nvPr>
            <p:ph type="body"/>
          </p:nvPr>
        </p:nvSpPr>
        <p:spPr>
          <a:xfrm>
            <a:off x="521280" y="4572000"/>
            <a:ext cx="832068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9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96" name="pic Logo Text" descr=""/>
          <p:cNvPicPr/>
          <p:nvPr/>
        </p:nvPicPr>
        <p:blipFill>
          <a:blip r:embed="rId2"/>
          <a:stretch/>
        </p:blipFill>
        <p:spPr>
          <a:xfrm>
            <a:off x="7412040" y="6543720"/>
            <a:ext cx="1607760" cy="136080"/>
          </a:xfrm>
          <a:prstGeom prst="rect">
            <a:avLst/>
          </a:prstGeom>
          <a:ln>
            <a:noFill/>
          </a:ln>
        </p:spPr>
      </p:pic>
      <p:sp>
        <p:nvSpPr>
          <p:cNvPr id="49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C6344CE-92A6-470E-8189-32B99DA8FDE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9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99" name="PlaceHolder 10"/>
          <p:cNvSpPr>
            <a:spLocks noGrp="1"/>
          </p:cNvSpPr>
          <p:nvPr>
            <p:ph type="body"/>
          </p:nvPr>
        </p:nvSpPr>
        <p:spPr>
          <a:xfrm>
            <a:off x="519120" y="45720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3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3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3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3" name="pic Logo Text" descr=""/>
          <p:cNvPicPr/>
          <p:nvPr/>
        </p:nvPicPr>
        <p:blipFill>
          <a:blip r:embed="rId2"/>
          <a:stretch/>
        </p:blipFill>
        <p:spPr>
          <a:xfrm>
            <a:off x="7412040" y="6543720"/>
            <a:ext cx="1607760" cy="136080"/>
          </a:xfrm>
          <a:prstGeom prst="rect">
            <a:avLst/>
          </a:prstGeom>
          <a:ln>
            <a:noFill/>
          </a:ln>
        </p:spPr>
      </p:pic>
      <p:sp>
        <p:nvSpPr>
          <p:cNvPr id="54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845EB3D-E30D-4DFD-A063-D7A1C4FA89C4}"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4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46" name="PlaceHolder 10"/>
          <p:cNvSpPr>
            <a:spLocks noGrp="1"/>
          </p:cNvSpPr>
          <p:nvPr>
            <p:ph type="body"/>
          </p:nvPr>
        </p:nvSpPr>
        <p:spPr>
          <a:xfrm>
            <a:off x="3305160" y="914400"/>
            <a:ext cx="5531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8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8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8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8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8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0" name="pic Logo Text" descr=""/>
          <p:cNvPicPr/>
          <p:nvPr/>
        </p:nvPicPr>
        <p:blipFill>
          <a:blip r:embed="rId2"/>
          <a:stretch/>
        </p:blipFill>
        <p:spPr>
          <a:xfrm>
            <a:off x="7412040" y="6543720"/>
            <a:ext cx="1607760" cy="136080"/>
          </a:xfrm>
          <a:prstGeom prst="rect">
            <a:avLst/>
          </a:prstGeom>
          <a:ln>
            <a:noFill/>
          </a:ln>
        </p:spPr>
      </p:pic>
      <p:sp>
        <p:nvSpPr>
          <p:cNvPr id="59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4D87B0A-15F1-46EA-B40B-32AB201A9E7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59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93"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3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3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3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3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3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7" name="pic Logo Text" descr=""/>
          <p:cNvPicPr/>
          <p:nvPr/>
        </p:nvPicPr>
        <p:blipFill>
          <a:blip r:embed="rId2"/>
          <a:stretch/>
        </p:blipFill>
        <p:spPr>
          <a:xfrm>
            <a:off x="7412040" y="6543720"/>
            <a:ext cx="1607760" cy="136080"/>
          </a:xfrm>
          <a:prstGeom prst="rect">
            <a:avLst/>
          </a:prstGeom>
          <a:ln>
            <a:noFill/>
          </a:ln>
        </p:spPr>
      </p:pic>
      <p:sp>
        <p:nvSpPr>
          <p:cNvPr id="63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BC6211D-6B0C-4FD0-B24D-A4BE1637DC8D}"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3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640"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7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7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8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8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8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84" name="pic Logo Text" descr=""/>
          <p:cNvPicPr/>
          <p:nvPr/>
        </p:nvPicPr>
        <p:blipFill>
          <a:blip r:embed="rId2"/>
          <a:stretch/>
        </p:blipFill>
        <p:spPr>
          <a:xfrm>
            <a:off x="7412040" y="6543720"/>
            <a:ext cx="1607760" cy="136080"/>
          </a:xfrm>
          <a:prstGeom prst="rect">
            <a:avLst/>
          </a:prstGeom>
          <a:ln>
            <a:noFill/>
          </a:ln>
        </p:spPr>
      </p:pic>
      <p:sp>
        <p:nvSpPr>
          <p:cNvPr id="68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D1EFBF2-9A46-470C-A8F7-67A24FFB68C9}"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86"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687"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688"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89"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2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2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2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3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3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3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33" name="pic Logo Text" descr=""/>
          <p:cNvPicPr/>
          <p:nvPr/>
        </p:nvPicPr>
        <p:blipFill>
          <a:blip r:embed="rId2"/>
          <a:stretch/>
        </p:blipFill>
        <p:spPr>
          <a:xfrm>
            <a:off x="7412040" y="6543720"/>
            <a:ext cx="1607760" cy="136080"/>
          </a:xfrm>
          <a:prstGeom prst="rect">
            <a:avLst/>
          </a:prstGeom>
          <a:ln>
            <a:noFill/>
          </a:ln>
        </p:spPr>
      </p:pic>
      <p:sp>
        <p:nvSpPr>
          <p:cNvPr id="73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465266B3-30EF-4243-84F6-150DE09AE35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3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36"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73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738"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77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77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77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77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8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8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82" name="pic Logo Text" descr=""/>
          <p:cNvPicPr/>
          <p:nvPr/>
        </p:nvPicPr>
        <p:blipFill>
          <a:blip r:embed="rId2"/>
          <a:stretch/>
        </p:blipFill>
        <p:spPr>
          <a:xfrm>
            <a:off x="7412040" y="6543720"/>
            <a:ext cx="1607760" cy="136080"/>
          </a:xfrm>
          <a:prstGeom prst="rect">
            <a:avLst/>
          </a:prstGeom>
          <a:ln>
            <a:noFill/>
          </a:ln>
        </p:spPr>
      </p:pic>
      <p:sp>
        <p:nvSpPr>
          <p:cNvPr id="78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4F4AE39-B71B-433C-BFE9-ECA13AF08FA1}"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84"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785" name="CustomShape 10"/>
          <p:cNvSpPr/>
          <p:nvPr/>
        </p:nvSpPr>
        <p:spPr>
          <a:xfrm>
            <a:off x="521280" y="914400"/>
            <a:ext cx="8289000" cy="5409720"/>
          </a:xfrm>
          <a:prstGeom prst="rect">
            <a:avLst/>
          </a:prstGeom>
          <a:noFill/>
          <a:ln w="9360">
            <a:solidFill>
              <a:schemeClr val="tx1"/>
            </a:solidFill>
            <a:round/>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786"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787"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3" name="pic Logo Text" descr=""/>
          <p:cNvPicPr/>
          <p:nvPr/>
        </p:nvPicPr>
        <p:blipFill>
          <a:blip r:embed="rId2"/>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F2F1056-0B7A-4D73-B1D2-8D813ED508A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6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66"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67"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68"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0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0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1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1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13" name="pic Logo Text" descr=""/>
          <p:cNvPicPr/>
          <p:nvPr/>
        </p:nvPicPr>
        <p:blipFill>
          <a:blip r:embed="rId2"/>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C86F321-81BE-46FC-BECA-C5090642315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15"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6" name="PlaceHolder 10"/>
          <p:cNvSpPr>
            <a:spLocks noGrp="1"/>
          </p:cNvSpPr>
          <p:nvPr>
            <p:ph type="body"/>
          </p:nvPr>
        </p:nvSpPr>
        <p:spPr>
          <a:xfrm>
            <a:off x="519120" y="914400"/>
            <a:ext cx="8318160" cy="5486040"/>
          </a:xfrm>
          <a:prstGeom prst="rect">
            <a:avLst/>
          </a:prstGeom>
        </p:spPr>
        <p:txBody>
          <a:bodyPr lIns="0" rIns="0" tIns="0" bIns="0"/>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01 (Current topic = black font color)</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02</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03</a:t>
            </a:r>
            <a:endParaRPr b="0" lang="en-US" sz="2800" spc="-1" strike="noStrike">
              <a:solidFill>
                <a:srgbClr val="000000"/>
              </a:solidFill>
              <a:latin typeface="Arial"/>
            </a:endParaRPr>
          </a:p>
          <a:p>
            <a:pPr marL="285840" indent="-285480">
              <a:lnSpc>
                <a:spcPct val="100000"/>
              </a:lnSpc>
              <a:spcBef>
                <a:spcPts val="1120"/>
              </a:spcBef>
              <a:buClr>
                <a:srgbClr val="04628c"/>
              </a:buClr>
              <a:buSzPct val="90000"/>
              <a:buFont typeface="Arial"/>
              <a:buChar char="•"/>
            </a:pPr>
            <a:r>
              <a:rPr b="0" lang="en-US" sz="2800" spc="-1" strike="noStrike">
                <a:solidFill>
                  <a:srgbClr val="c0c0c0"/>
                </a:solidFill>
                <a:latin typeface="Arial"/>
                <a:ea typeface="Calibri"/>
              </a:rPr>
              <a:t>Topic 04</a:t>
            </a:r>
            <a:endParaRPr b="0" lang="en-US" sz="2800" spc="-1" strike="noStrike">
              <a:solidFill>
                <a:srgbClr val="000000"/>
              </a:solidFill>
              <a:latin typeface="Arial"/>
            </a:endParaRPr>
          </a:p>
          <a:p>
            <a:pPr>
              <a:lnSpc>
                <a:spcPct val="100000"/>
              </a:lnSpc>
              <a:spcBef>
                <a:spcPts val="1120"/>
              </a:spcBef>
            </a:pPr>
            <a:endParaRPr b="0" lang="en-US" sz="2800" spc="-1" strike="noStrike">
              <a:solidFill>
                <a:srgbClr val="000000"/>
              </a:solidFill>
              <a:latin typeface="Arial"/>
            </a:endParaRPr>
          </a:p>
        </p:txBody>
      </p:sp>
      <p:sp>
        <p:nvSpPr>
          <p:cNvPr id="117"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8" name="CustomShape 12"/>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outline</a:t>
            </a:r>
            <a:endParaRPr b="0" lang="en-US" sz="3200" spc="-1" strike="noStrike">
              <a:latin typeface="Arial"/>
            </a:endParaRPr>
          </a:p>
        </p:txBody>
      </p:sp>
      <p:sp>
        <p:nvSpPr>
          <p:cNvPr id="119"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3" name="pic Logo Text" descr=""/>
          <p:cNvPicPr/>
          <p:nvPr/>
        </p:nvPicPr>
        <p:blipFill>
          <a:blip r:embed="rId2"/>
          <a:stretch/>
        </p:blipFill>
        <p:spPr>
          <a:xfrm>
            <a:off x="7412040" y="6543720"/>
            <a:ext cx="1607760" cy="136080"/>
          </a:xfrm>
          <a:prstGeom prst="rect">
            <a:avLst/>
          </a:prstGeom>
          <a:ln>
            <a:noFill/>
          </a:ln>
        </p:spPr>
      </p:pic>
      <p:sp>
        <p:nvSpPr>
          <p:cNvPr id="1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7B0BD08-FA17-4E86-BFC9-9B6F5FC2DBD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66"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0" name="pic Logo Text" descr=""/>
          <p:cNvPicPr/>
          <p:nvPr/>
        </p:nvPicPr>
        <p:blipFill>
          <a:blip r:embed="rId2"/>
          <a:stretch/>
        </p:blipFill>
        <p:spPr>
          <a:xfrm>
            <a:off x="7412040" y="6543720"/>
            <a:ext cx="1607760" cy="136080"/>
          </a:xfrm>
          <a:prstGeom prst="rect">
            <a:avLst/>
          </a:prstGeom>
          <a:ln>
            <a:noFill/>
          </a:ln>
        </p:spPr>
      </p:pic>
      <p:sp>
        <p:nvSpPr>
          <p:cNvPr id="2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5D551254-7EA5-42F3-A9FA-8E1FB2298F52}"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3" name="PlaceHolder 10"/>
          <p:cNvSpPr>
            <a:spLocks noGrp="1"/>
          </p:cNvSpPr>
          <p:nvPr>
            <p:ph type="body"/>
          </p:nvPr>
        </p:nvSpPr>
        <p:spPr>
          <a:xfrm>
            <a:off x="47545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5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5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57" name="pic Logo Text" descr=""/>
          <p:cNvPicPr/>
          <p:nvPr/>
        </p:nvPicPr>
        <p:blipFill>
          <a:blip r:embed="rId2"/>
          <a:stretch/>
        </p:blipFill>
        <p:spPr>
          <a:xfrm>
            <a:off x="7412040" y="6543720"/>
            <a:ext cx="1607760" cy="136080"/>
          </a:xfrm>
          <a:prstGeom prst="rect">
            <a:avLst/>
          </a:prstGeom>
          <a:ln>
            <a:noFill/>
          </a:ln>
        </p:spPr>
      </p:pic>
      <p:sp>
        <p:nvSpPr>
          <p:cNvPr id="258"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D4D0A603-3A73-49D3-9BDD-9570FBCD9AB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59"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0" name="PlaceHolder 10"/>
          <p:cNvSpPr>
            <a:spLocks noGrp="1"/>
          </p:cNvSpPr>
          <p:nvPr>
            <p:ph type="body"/>
          </p:nvPr>
        </p:nvSpPr>
        <p:spPr>
          <a:xfrm>
            <a:off x="5191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261"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9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05" name="pic Logo Text" descr=""/>
          <p:cNvPicPr/>
          <p:nvPr/>
        </p:nvPicPr>
        <p:blipFill>
          <a:blip r:embed="rId2"/>
          <a:stretch/>
        </p:blipFill>
        <p:spPr>
          <a:xfrm>
            <a:off x="7412040" y="6543720"/>
            <a:ext cx="1607760" cy="136080"/>
          </a:xfrm>
          <a:prstGeom prst="rect">
            <a:avLst/>
          </a:prstGeom>
          <a:ln>
            <a:noFill/>
          </a:ln>
        </p:spPr>
      </p:pic>
      <p:sp>
        <p:nvSpPr>
          <p:cNvPr id="30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097293DD-3BF9-4D39-8AB7-024FDE98919A}"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07"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08"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309"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
        <p:nvSpPr>
          <p:cNvPr id="310"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4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4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4" name="pic Logo Text" descr=""/>
          <p:cNvPicPr/>
          <p:nvPr/>
        </p:nvPicPr>
        <p:blipFill>
          <a:blip r:embed="rId2"/>
          <a:stretch/>
        </p:blipFill>
        <p:spPr>
          <a:xfrm>
            <a:off x="7412040" y="6543720"/>
            <a:ext cx="1607760" cy="136080"/>
          </a:xfrm>
          <a:prstGeom prst="rect">
            <a:avLst/>
          </a:prstGeom>
          <a:ln>
            <a:noFill/>
          </a:ln>
        </p:spPr>
      </p:pic>
      <p:sp>
        <p:nvSpPr>
          <p:cNvPr id="35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3D93EECF-54C7-420E-8200-5586C5550C2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356"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57" name="PlaceHolder 10"/>
          <p:cNvSpPr>
            <a:spLocks noGrp="1"/>
          </p:cNvSpPr>
          <p:nvPr>
            <p:ph type="body"/>
          </p:nvPr>
        </p:nvSpPr>
        <p:spPr>
          <a:xfrm>
            <a:off x="5191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Arial"/>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4"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5"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96"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97"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98"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99"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0"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1" name="pic Logo Text" descr=""/>
          <p:cNvPicPr/>
          <p:nvPr/>
        </p:nvPicPr>
        <p:blipFill>
          <a:blip r:embed="rId2"/>
          <a:stretch/>
        </p:blipFill>
        <p:spPr>
          <a:xfrm>
            <a:off x="7412040" y="6543720"/>
            <a:ext cx="1607760" cy="136080"/>
          </a:xfrm>
          <a:prstGeom prst="rect">
            <a:avLst/>
          </a:prstGeom>
          <a:ln>
            <a:noFill/>
          </a:ln>
        </p:spPr>
      </p:pic>
      <p:sp>
        <p:nvSpPr>
          <p:cNvPr id="402"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8BEF761B-2D21-4F44-9983-186C144D9D76}"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403"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4"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8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0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09.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2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3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slideLayout" Target="../slideLayouts/slideLayout7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2.png"/><Relationship Id="rId2" Type="http://schemas.microsoft.com/office/2007/relationships/hdphoto" Target="media/hdphoto1.wdp"/><Relationship Id="rId3" Type="http://schemas.openxmlformats.org/officeDocument/2006/relationships/image" Target="../media/image33.png"/><Relationship Id="rId4" Type="http://schemas.microsoft.com/office/2007/relationships/hdphoto" Target="media/hdphoto2.wdp"/><Relationship Id="rId5" Type="http://schemas.openxmlformats.org/officeDocument/2006/relationships/image" Target="../media/image34.png"/><Relationship Id="rId6" Type="http://schemas.openxmlformats.org/officeDocument/2006/relationships/slideLayout" Target="../slideLayouts/slideLayout149.xml"/><Relationship Id="rId7"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57.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wmf"/><Relationship Id="rId4" Type="http://schemas.openxmlformats.org/officeDocument/2006/relationships/slideLayout" Target="../slideLayouts/slideLayout49.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0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21.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 Id="rId3" Type="http://schemas.openxmlformats.org/officeDocument/2006/relationships/image" Target="../media/image48.wmf"/><Relationship Id="rId4" Type="http://schemas.openxmlformats.org/officeDocument/2006/relationships/image" Target="../media/image49.wmf"/><Relationship Id="rId5" Type="http://schemas.openxmlformats.org/officeDocument/2006/relationships/slideLayout" Target="../slideLayouts/slideLayout73.xml"/><Relationship Id="rId6"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8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93.xml"/><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64.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png"/><Relationship Id="rId3" Type="http://schemas.openxmlformats.org/officeDocument/2006/relationships/slideLayout" Target="../slideLayouts/slideLayout7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9"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October 24, 2014</a:t>
            </a:r>
            <a:endParaRPr b="0" lang="en-US" sz="1600" spc="-1" strike="noStrike">
              <a:solidFill>
                <a:srgbClr val="000000"/>
              </a:solidFill>
              <a:latin typeface="Arial"/>
            </a:endParaRPr>
          </a:p>
        </p:txBody>
      </p:sp>
      <p:sp>
        <p:nvSpPr>
          <p:cNvPr id="830"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Input Sets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Input set shared logic</a:t>
            </a:r>
            <a:endParaRPr b="0" lang="en-US" sz="3200" spc="-1" strike="noStrike">
              <a:solidFill>
                <a:srgbClr val="ffffff"/>
              </a:solidFill>
              <a:latin typeface="Arial"/>
            </a:endParaRPr>
          </a:p>
        </p:txBody>
      </p:sp>
      <p:sp>
        <p:nvSpPr>
          <p:cNvPr id="900" name="TextShape 2"/>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Group the visibility and/or editable property conditions for a set of widgets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Widgets placed within input set</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Visibility and/or editability set at input set level</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If the root object is of type ABCompanyVendor, then FinancialPersonnelInputSet is visible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01" name="Picture 3" descr=""/>
          <p:cNvPicPr/>
          <p:nvPr/>
        </p:nvPicPr>
        <p:blipFill>
          <a:blip r:embed="rId1"/>
          <a:stretch/>
        </p:blipFill>
        <p:spPr>
          <a:xfrm>
            <a:off x="4794120" y="914400"/>
            <a:ext cx="4033080" cy="5405400"/>
          </a:xfrm>
          <a:prstGeom prst="rect">
            <a:avLst/>
          </a:prstGeom>
          <a:ln>
            <a:noFill/>
          </a:ln>
          <a:effectLst>
            <a:outerShdw algn="tl" blurRad="50800" dir="2700000" dist="38100" rotWithShape="0">
              <a:srgbClr val="000000">
                <a:alpha val="40000"/>
              </a:srgbClr>
            </a:outerShdw>
          </a:effectLst>
        </p:spPr>
      </p:pic>
      <p:sp>
        <p:nvSpPr>
          <p:cNvPr id="902" name="CustomShape 3"/>
          <p:cNvSpPr/>
          <p:nvPr/>
        </p:nvSpPr>
        <p:spPr>
          <a:xfrm>
            <a:off x="4837680" y="4771080"/>
            <a:ext cx="3963960" cy="1470240"/>
          </a:xfrm>
          <a:prstGeom prst="roundRect">
            <a:avLst>
              <a:gd name="adj" fmla="val 8696"/>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shared logic input set</a:t>
            </a:r>
            <a:endParaRPr b="0" lang="en-US" sz="3200" spc="-1" strike="noStrike">
              <a:solidFill>
                <a:srgbClr val="ffffff"/>
              </a:solidFill>
              <a:latin typeface="Arial"/>
            </a:endParaRPr>
          </a:p>
        </p:txBody>
      </p:sp>
      <p:sp>
        <p:nvSpPr>
          <p:cNvPr id="904"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an InputSet widget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Specify shared logic</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atomic widgets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PCF</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Add an InputSet widget</a:t>
            </a:r>
            <a:endParaRPr b="0" lang="en-US" sz="3200" spc="-1" strike="noStrike">
              <a:solidFill>
                <a:srgbClr val="ffffff"/>
              </a:solidFill>
              <a:latin typeface="Arial"/>
            </a:endParaRPr>
          </a:p>
        </p:txBody>
      </p:sp>
      <p:sp>
        <p:nvSpPr>
          <p:cNvPr id="906" name="TextShape 2"/>
          <p:cNvSpPr txBox="1"/>
          <p:nvPr/>
        </p:nvSpPr>
        <p:spPr>
          <a:xfrm>
            <a:off x="6553080" y="914400"/>
            <a:ext cx="227052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Light green line - current place where new widget will go</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Dark green line - places where new widget can go</a:t>
            </a:r>
            <a:endParaRPr b="0" lang="en-US" sz="2400" spc="-1" strike="noStrike">
              <a:solidFill>
                <a:srgbClr val="000000"/>
              </a:solidFill>
              <a:latin typeface="Arial"/>
            </a:endParaRPr>
          </a:p>
        </p:txBody>
      </p:sp>
      <p:sp>
        <p:nvSpPr>
          <p:cNvPr id="907" name="TextShape 3"/>
          <p:cNvSpPr txBox="1"/>
          <p:nvPr/>
        </p:nvSpPr>
        <p:spPr>
          <a:xfrm>
            <a:off x="521280" y="5181480"/>
            <a:ext cx="8320680" cy="12189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an InputSet widget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 an Input Column within a Detail View Panel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Can reference parent container variables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08" name="pic DV" descr=""/>
          <p:cNvPicPr/>
          <p:nvPr/>
        </p:nvPicPr>
        <p:blipFill>
          <a:blip r:embed="rId1"/>
          <a:stretch/>
        </p:blipFill>
        <p:spPr>
          <a:xfrm>
            <a:off x="533520" y="914400"/>
            <a:ext cx="5833080" cy="3975840"/>
          </a:xfrm>
          <a:prstGeom prst="rect">
            <a:avLst/>
          </a:prstGeom>
          <a:ln>
            <a:noFill/>
          </a:ln>
          <a:effectLst>
            <a:outerShdw algn="tl" blurRad="50800" dir="2700000" dist="38100" rotWithShape="0">
              <a:srgbClr val="000000">
                <a:alpha val="40000"/>
              </a:srgbClr>
            </a:outerShdw>
          </a:effectLst>
        </p:spPr>
      </p:pic>
      <p:sp>
        <p:nvSpPr>
          <p:cNvPr id="909" name="CustomShape 4"/>
          <p:cNvSpPr/>
          <p:nvPr/>
        </p:nvSpPr>
        <p:spPr>
          <a:xfrm rot="18094200">
            <a:off x="3141360" y="3025800"/>
            <a:ext cx="2352240" cy="461880"/>
          </a:xfrm>
          <a:prstGeom prst="arc">
            <a:avLst>
              <a:gd name="adj1" fmla="val 11371532"/>
              <a:gd name="adj2" fmla="val 20486115"/>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10" name="CustomShape 5"/>
          <p:cNvSpPr/>
          <p:nvPr/>
        </p:nvSpPr>
        <p:spPr>
          <a:xfrm>
            <a:off x="4411080" y="2340000"/>
            <a:ext cx="1784160" cy="3301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Specify shared logic</a:t>
            </a:r>
            <a:endParaRPr b="0" lang="en-US" sz="3200" spc="-1" strike="noStrike">
              <a:solidFill>
                <a:srgbClr val="ffffff"/>
              </a:solidFill>
              <a:latin typeface="Arial"/>
            </a:endParaRPr>
          </a:p>
        </p:txBody>
      </p:sp>
      <p:sp>
        <p:nvSpPr>
          <p:cNvPr id="912" name="TextShape 2"/>
          <p:cNvSpPr txBox="1"/>
          <p:nvPr/>
        </p:nvSpPr>
        <p:spPr>
          <a:xfrm>
            <a:off x="6553080" y="914400"/>
            <a:ext cx="2270520" cy="3657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Input set is parent container for its child widgets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Editable and or Visible properties affect all child widgets of the input set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13" name="TextShape 3"/>
          <p:cNvSpPr txBox="1"/>
          <p:nvPr/>
        </p:nvSpPr>
        <p:spPr>
          <a:xfrm>
            <a:off x="521280" y="5105520"/>
            <a:ext cx="8320680" cy="12949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Visible is true when object is of the type ABCompanyVendor</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Courier New"/>
                <a:ea typeface="Arial"/>
              </a:rPr>
              <a:t>typeis </a:t>
            </a:r>
            <a:r>
              <a:rPr b="0" lang="en-US" sz="2000" spc="-1" strike="noStrike">
                <a:solidFill>
                  <a:srgbClr val="000000"/>
                </a:solidFill>
                <a:latin typeface="Arial"/>
                <a:ea typeface="Arial"/>
              </a:rPr>
              <a:t>is a Gosu operator to compare object to a type</a:t>
            </a:r>
            <a:endParaRPr b="0" lang="en-US" sz="2000" spc="-1" strike="noStrike">
              <a:solidFill>
                <a:srgbClr val="000000"/>
              </a:solidFill>
              <a:latin typeface="Arial"/>
            </a:endParaRPr>
          </a:p>
        </p:txBody>
      </p:sp>
      <p:pic>
        <p:nvPicPr>
          <p:cNvPr id="914" name="Picture 4" descr=""/>
          <p:cNvPicPr/>
          <p:nvPr/>
        </p:nvPicPr>
        <p:blipFill>
          <a:blip r:embed="rId1"/>
          <a:stretch/>
        </p:blipFill>
        <p:spPr>
          <a:xfrm>
            <a:off x="533520" y="914400"/>
            <a:ext cx="5813280" cy="4004280"/>
          </a:xfrm>
          <a:prstGeom prst="rect">
            <a:avLst/>
          </a:prstGeom>
          <a:ln>
            <a:noFill/>
          </a:ln>
          <a:effectLst>
            <a:outerShdw algn="tl" blurRad="50800" dir="2700000" dist="38100" rotWithShape="0">
              <a:srgbClr val="000000">
                <a:alpha val="40000"/>
              </a:srgbClr>
            </a:outerShdw>
          </a:effectLst>
        </p:spPr>
      </p:pic>
      <p:sp>
        <p:nvSpPr>
          <p:cNvPr id="915" name="CustomShape 4"/>
          <p:cNvSpPr/>
          <p:nvPr/>
        </p:nvSpPr>
        <p:spPr>
          <a:xfrm>
            <a:off x="762120" y="4582800"/>
            <a:ext cx="5105160" cy="3301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16" name="CustomShape 5"/>
          <p:cNvSpPr/>
          <p:nvPr/>
        </p:nvSpPr>
        <p:spPr>
          <a:xfrm>
            <a:off x="519120" y="5257800"/>
            <a:ext cx="8472240" cy="1142640"/>
          </a:xfrm>
          <a:prstGeom prst="rect">
            <a:avLst/>
          </a:prstGeom>
          <a:noFill/>
          <a:ln>
            <a:no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Add atomic widgets</a:t>
            </a:r>
            <a:endParaRPr b="0" lang="en-US" sz="3200" spc="-1" strike="noStrike">
              <a:solidFill>
                <a:srgbClr val="ffffff"/>
              </a:solidFill>
              <a:latin typeface="Arial"/>
            </a:endParaRPr>
          </a:p>
        </p:txBody>
      </p:sp>
      <p:sp>
        <p:nvSpPr>
          <p:cNvPr id="918" name="TextShape 2"/>
          <p:cNvSpPr txBox="1"/>
          <p:nvPr/>
        </p:nvSpPr>
        <p:spPr>
          <a:xfrm>
            <a:off x="519120" y="45720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the best input for the data type from the Toolbox</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Specify required and optional properties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19" name="Picture 2" descr=""/>
          <p:cNvPicPr/>
          <p:nvPr/>
        </p:nvPicPr>
        <p:blipFill>
          <a:blip r:embed="rId1"/>
          <a:stretch/>
        </p:blipFill>
        <p:spPr>
          <a:xfrm>
            <a:off x="533520" y="914400"/>
            <a:ext cx="5799600" cy="3399480"/>
          </a:xfrm>
          <a:prstGeom prst="rect">
            <a:avLst/>
          </a:prstGeom>
          <a:ln>
            <a:noFill/>
          </a:ln>
          <a:effectLst>
            <a:outerShdw algn="tl" blurRad="50800" dir="2700000" dist="38100" rotWithShape="0">
              <a:srgbClr val="000000">
                <a:alpha val="40000"/>
              </a:srgbClr>
            </a:outerShdw>
          </a:effectLst>
        </p:spPr>
      </p:pic>
      <p:sp>
        <p:nvSpPr>
          <p:cNvPr id="920" name="CustomShape 3"/>
          <p:cNvSpPr/>
          <p:nvPr/>
        </p:nvSpPr>
        <p:spPr>
          <a:xfrm rot="3074400">
            <a:off x="1987200" y="2323080"/>
            <a:ext cx="2905560" cy="1184760"/>
          </a:xfrm>
          <a:prstGeom prst="arc">
            <a:avLst>
              <a:gd name="adj1" fmla="val 11230161"/>
              <a:gd name="adj2" fmla="val 19768189"/>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21" name="CustomShape 4"/>
          <p:cNvSpPr/>
          <p:nvPr/>
        </p:nvSpPr>
        <p:spPr>
          <a:xfrm>
            <a:off x="4337640" y="3069360"/>
            <a:ext cx="1856880" cy="33012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923"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24"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925"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926"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928"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929"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PCF</a:t>
            </a:r>
            <a:endParaRPr b="0" lang="en-US" sz="3200" spc="-1" strike="noStrike">
              <a:solidFill>
                <a:srgbClr val="ffffff"/>
              </a:solidFill>
              <a:latin typeface="Arial"/>
            </a:endParaRPr>
          </a:p>
        </p:txBody>
      </p:sp>
      <p:sp>
        <p:nvSpPr>
          <p:cNvPr id="930"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931"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32"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933"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sp>
        <p:nvSpPr>
          <p:cNvPr id="934" name="CustomShape 8"/>
          <p:cNvSpPr/>
          <p:nvPr/>
        </p:nvSpPr>
        <p:spPr>
          <a:xfrm>
            <a:off x="766440" y="525780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935" name="Picture 4" descr=""/>
          <p:cNvPicPr/>
          <p:nvPr/>
        </p:nvPicPr>
        <p:blipFill>
          <a:blip r:embed="rId1"/>
          <a:stretch/>
        </p:blipFill>
        <p:spPr>
          <a:xfrm>
            <a:off x="769680" y="3800520"/>
            <a:ext cx="1360080" cy="1447560"/>
          </a:xfrm>
          <a:prstGeom prst="rect">
            <a:avLst/>
          </a:prstGeom>
          <a:ln>
            <a:noFill/>
          </a:ln>
          <a:effectLst>
            <a:outerShdw algn="tl" blurRad="50800" dir="2700000" dist="38100" rotWithShape="0">
              <a:srgbClr val="000000">
                <a:alpha val="40000"/>
              </a:srgbClr>
            </a:outerShdw>
          </a:effectLst>
        </p:spPr>
      </p:pic>
      <p:sp>
        <p:nvSpPr>
          <p:cNvPr id="936" name="CustomShape 9"/>
          <p:cNvSpPr/>
          <p:nvPr/>
        </p:nvSpPr>
        <p:spPr>
          <a:xfrm>
            <a:off x="5105520" y="526716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937" name="Picture 4" descr=""/>
          <p:cNvPicPr/>
          <p:nvPr/>
        </p:nvPicPr>
        <p:blipFill>
          <a:blip r:embed="rId2"/>
          <a:stretch/>
        </p:blipFill>
        <p:spPr>
          <a:xfrm>
            <a:off x="5108760" y="3809880"/>
            <a:ext cx="1360080" cy="1447560"/>
          </a:xfrm>
          <a:prstGeom prst="rect">
            <a:avLst/>
          </a:prstGeom>
          <a:ln>
            <a:noFill/>
          </a:ln>
          <a:effectLst>
            <a:outerShdw algn="tl" blurRad="50800" dir="2700000" dist="38100" rotWithShape="0">
              <a:srgbClr val="000000">
                <a:alpha val="40000"/>
              </a:srgbClr>
            </a:outerShdw>
          </a:effectLst>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Input set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Shared logic input set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Reusable input set</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Input set reusability</a:t>
            </a:r>
            <a:br/>
            <a:endParaRPr b="0" lang="en-US" sz="3200" spc="-1" strike="noStrike">
              <a:solidFill>
                <a:srgbClr val="ffffff"/>
              </a:solidFill>
              <a:latin typeface="Arial"/>
            </a:endParaRPr>
          </a:p>
        </p:txBody>
      </p:sp>
      <p:pic>
        <p:nvPicPr>
          <p:cNvPr id="940" name="Picture 2" descr=""/>
          <p:cNvPicPr/>
          <p:nvPr/>
        </p:nvPicPr>
        <p:blipFill>
          <a:blip r:embed="rId1">
            <a:extLst>
              <a:ext uri="{BEBA8EAE-BF5A-486C-A8C5-ECC9F3942E4B}">
                <a14:imgProps xmlns:a14="http://schemas.microsoft.com/office/drawing/2010/main">
                  <a14:imgLayer r:embed="rId2">
                    <a14:imgEffect>
                      <a14:brightnessContrast amount="15000" bright="-10000" contrast="15000"/>
                    </a14:imgEffect>
                  </a14:imgLayer>
                </a14:imgProps>
              </a:ext>
            </a:extLst>
          </a:blip>
          <a:stretch/>
        </p:blipFill>
        <p:spPr>
          <a:xfrm>
            <a:off x="5105520" y="1676520"/>
            <a:ext cx="3657240" cy="3285360"/>
          </a:xfrm>
          <a:prstGeom prst="rect">
            <a:avLst/>
          </a:prstGeom>
          <a:ln w="9360">
            <a:solidFill>
              <a:schemeClr val="bg1"/>
            </a:solidFill>
            <a:miter/>
          </a:ln>
          <a:effectLst>
            <a:outerShdw algn="tl" blurRad="50800" dir="2700000" dist="38100" rotWithShape="0">
              <a:srgbClr val="000000">
                <a:alpha val="40000"/>
              </a:srgbClr>
            </a:outerShdw>
          </a:effectLst>
          <a:scene3d>
            <a:camera prst="perspectiveHeroicExtremeLeftFacing"/>
            <a:lightRig dir="t" rig="threePt"/>
          </a:scene3d>
        </p:spPr>
      </p:pic>
      <p:pic>
        <p:nvPicPr>
          <p:cNvPr id="941" name="Picture 3" descr=""/>
          <p:cNvPicPr/>
          <p:nvPr/>
        </p:nvPicPr>
        <p:blipFill>
          <a:blip r:embed="rId3">
            <a:extLst>
              <a:ext uri="{BEBA8EAE-BF5A-486C-A8C5-ECC9F3942E4B}">
                <a14:imgProps xmlns:a14="http://schemas.microsoft.com/office/drawing/2010/main">
                  <a14:imgLayer r:embed="rId4">
                    <a14:imgEffect>
                      <a14:brightnessContrast amount="15000" bright="-10000" contrast="15000"/>
                    </a14:imgEffect>
                  </a14:imgLayer>
                </a14:imgProps>
              </a:ext>
            </a:extLst>
          </a:blip>
          <a:stretch/>
        </p:blipFill>
        <p:spPr>
          <a:xfrm>
            <a:off x="3048120" y="3152880"/>
            <a:ext cx="3085920" cy="3257280"/>
          </a:xfrm>
          <a:prstGeom prst="rect">
            <a:avLst/>
          </a:prstGeom>
          <a:ln w="9360">
            <a:solidFill>
              <a:schemeClr val="bg1"/>
            </a:solidFill>
            <a:miter/>
          </a:ln>
          <a:effectLst>
            <a:outerShdw algn="tl" blurRad="50800" dir="2700000" dist="38100" rotWithShape="0">
              <a:srgbClr val="000000">
                <a:alpha val="40000"/>
              </a:srgbClr>
            </a:outerShdw>
          </a:effectLst>
          <a:scene3d>
            <a:camera prst="perspectiveHeroicExtremeLeftFacing"/>
            <a:lightRig dir="t" rig="threePt"/>
          </a:scene3d>
        </p:spPr>
      </p:pic>
      <p:sp>
        <p:nvSpPr>
          <p:cNvPr id="942" name="CustomShape 2"/>
          <p:cNvSpPr/>
          <p:nvPr/>
        </p:nvSpPr>
        <p:spPr>
          <a:xfrm rot="120000">
            <a:off x="3687840" y="4588200"/>
            <a:ext cx="2365560" cy="1372320"/>
          </a:xfrm>
          <a:prstGeom prst="roundRect">
            <a:avLst>
              <a:gd name="adj" fmla="val 5367"/>
            </a:avLst>
          </a:prstGeom>
          <a:noFill/>
          <a:ln w="28440">
            <a:solidFill>
              <a:schemeClr val="accent6"/>
            </a:solidFill>
            <a:round/>
          </a:ln>
          <a:effectLst>
            <a:outerShdw algn="tl" blurRad="50800" dir="2700000" dist="38100" rotWithShape="0">
              <a:srgbClr val="000000">
                <a:alpha val="40000"/>
              </a:srgbClr>
            </a:outerShdw>
          </a:effectLst>
          <a:scene3d>
            <a:camera prst="perspectiveHeroicExtremeLeftFacing"/>
            <a:lightRig dir="t" rig="threePt"/>
          </a:scene3d>
        </p:spPr>
        <p:style>
          <a:lnRef idx="0"/>
          <a:fillRef idx="0"/>
          <a:effectRef idx="0"/>
          <a:fontRef idx="minor"/>
        </p:style>
      </p:sp>
      <p:sp>
        <p:nvSpPr>
          <p:cNvPr id="943" name="CustomShape 3"/>
          <p:cNvSpPr/>
          <p:nvPr/>
        </p:nvSpPr>
        <p:spPr>
          <a:xfrm rot="120000">
            <a:off x="5815080" y="3492000"/>
            <a:ext cx="2793960" cy="1441800"/>
          </a:xfrm>
          <a:prstGeom prst="roundRect">
            <a:avLst>
              <a:gd name="adj" fmla="val 3679"/>
            </a:avLst>
          </a:prstGeom>
          <a:noFill/>
          <a:ln w="28440">
            <a:solidFill>
              <a:schemeClr val="accent6"/>
            </a:solidFill>
            <a:round/>
          </a:ln>
          <a:effectLst>
            <a:outerShdw algn="tl" blurRad="50800" dir="2700000" dist="38100" rotWithShape="0">
              <a:srgbClr val="000000">
                <a:alpha val="40000"/>
              </a:srgbClr>
            </a:outerShdw>
          </a:effectLst>
          <a:scene3d>
            <a:camera fov="4800000" prst="perspectiveHeroicExtremeLeftFacing"/>
            <a:lightRig dir="t" rig="threePt"/>
          </a:scene3d>
        </p:spPr>
        <p:style>
          <a:lnRef idx="0"/>
          <a:fillRef idx="0"/>
          <a:effectRef idx="0"/>
          <a:fontRef idx="minor"/>
        </p:style>
      </p:sp>
      <p:sp>
        <p:nvSpPr>
          <p:cNvPr id="944" name="CustomShape 4"/>
          <p:cNvSpPr/>
          <p:nvPr/>
        </p:nvSpPr>
        <p:spPr>
          <a:xfrm>
            <a:off x="5762520" y="1660320"/>
            <a:ext cx="2971440" cy="3444840"/>
          </a:xfrm>
          <a:prstGeom prst="rect">
            <a:avLst/>
          </a:prstGeom>
          <a:noFill/>
          <a:ln w="28440">
            <a:solidFill>
              <a:schemeClr val="accent5"/>
            </a:solidFill>
            <a:miter/>
          </a:ln>
          <a:effectLst>
            <a:outerShdw algn="tl" blurRad="50800" dir="2700000" dist="38100" rotWithShape="0">
              <a:srgbClr val="000000">
                <a:alpha val="40000"/>
              </a:srgbClr>
            </a:outerShdw>
          </a:effectLst>
          <a:scene3d>
            <a:camera prst="perspectiveHeroicExtremeLeftFacing"/>
            <a:lightRig dir="t" rig="threePt"/>
          </a:scene3d>
        </p:spPr>
        <p:style>
          <a:lnRef idx="0"/>
          <a:fillRef idx="0"/>
          <a:effectRef idx="0"/>
          <a:fontRef idx="minor"/>
        </p:style>
      </p:sp>
      <p:sp>
        <p:nvSpPr>
          <p:cNvPr id="945" name="CustomShape 5"/>
          <p:cNvSpPr/>
          <p:nvPr/>
        </p:nvSpPr>
        <p:spPr>
          <a:xfrm>
            <a:off x="3657600" y="3171960"/>
            <a:ext cx="2461320" cy="3295080"/>
          </a:xfrm>
          <a:prstGeom prst="rect">
            <a:avLst/>
          </a:prstGeom>
          <a:noFill/>
          <a:ln w="28440">
            <a:solidFill>
              <a:srgbClr val="008000"/>
            </a:solidFill>
            <a:miter/>
          </a:ln>
          <a:effectLst>
            <a:outerShdw algn="tl" blurRad="50800" dir="2700000" dist="38100" rotWithShape="0">
              <a:srgbClr val="000000">
                <a:alpha val="40000"/>
              </a:srgbClr>
            </a:outerShdw>
          </a:effectLst>
          <a:scene3d>
            <a:camera prst="perspectiveHeroicExtremeLeftFacing"/>
            <a:lightRig dir="t" rig="threePt"/>
          </a:scene3d>
        </p:spPr>
        <p:style>
          <a:lnRef idx="0"/>
          <a:fillRef idx="0"/>
          <a:effectRef idx="0"/>
          <a:fontRef idx="minor"/>
        </p:style>
      </p:sp>
      <p:pic>
        <p:nvPicPr>
          <p:cNvPr id="946" name="Picture 5" descr=""/>
          <p:cNvPicPr/>
          <p:nvPr/>
        </p:nvPicPr>
        <p:blipFill>
          <a:blip r:embed="rId5"/>
          <a:stretch/>
        </p:blipFill>
        <p:spPr>
          <a:xfrm>
            <a:off x="533520" y="1038240"/>
            <a:ext cx="3133440" cy="223812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947" name="CustomShape 6"/>
          <p:cNvSpPr/>
          <p:nvPr/>
        </p:nvSpPr>
        <p:spPr>
          <a:xfrm>
            <a:off x="533520" y="1038240"/>
            <a:ext cx="3133440" cy="2238120"/>
          </a:xfrm>
          <a:prstGeom prst="roundRect">
            <a:avLst>
              <a:gd name="adj" fmla="val 1791"/>
            </a:avLst>
          </a:prstGeom>
          <a:no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sp>
      <p:sp>
        <p:nvSpPr>
          <p:cNvPr id="948" name="CustomShape 7"/>
          <p:cNvSpPr/>
          <p:nvPr/>
        </p:nvSpPr>
        <p:spPr>
          <a:xfrm>
            <a:off x="685800" y="3229200"/>
            <a:ext cx="2590560" cy="809280"/>
          </a:xfrm>
          <a:prstGeom prst="roundRect">
            <a:avLst>
              <a:gd name="adj" fmla="val 7599"/>
            </a:avLst>
          </a:prstGeom>
          <a:solidFill>
            <a:schemeClr val="tx1"/>
          </a:solid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GlobalAddressInputSet</a:t>
            </a:r>
            <a:br/>
            <a:r>
              <a:rPr b="0" lang="en-US" sz="1800" spc="-1" strike="noStrike">
                <a:solidFill>
                  <a:srgbClr val="000000"/>
                </a:solidFill>
                <a:latin typeface="Arial"/>
              </a:rPr>
              <a:t>.default</a:t>
            </a:r>
            <a:endParaRPr b="0" lang="en-US" sz="1800" spc="-1" strike="noStrike">
              <a:latin typeface="Arial"/>
            </a:endParaRPr>
          </a:p>
        </p:txBody>
      </p:sp>
      <p:sp>
        <p:nvSpPr>
          <p:cNvPr id="949" name="CustomShape 8"/>
          <p:cNvSpPr/>
          <p:nvPr/>
        </p:nvSpPr>
        <p:spPr>
          <a:xfrm>
            <a:off x="5723640" y="1143000"/>
            <a:ext cx="3211920" cy="345960"/>
          </a:xfrm>
          <a:prstGeom prst="roundRect">
            <a:avLst>
              <a:gd name="adj" fmla="val 7599"/>
            </a:avLst>
          </a:prstGeom>
          <a:solidFill>
            <a:schemeClr val="tx1"/>
          </a:solidFill>
          <a:ln w="28440">
            <a:solidFill>
              <a:schemeClr val="accent5"/>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pPr>
            <a:r>
              <a:rPr b="0" lang="en-US" sz="1800" spc="-1" strike="noStrike">
                <a:solidFill>
                  <a:srgbClr val="008000"/>
                </a:solidFill>
                <a:latin typeface="Arial"/>
              </a:rPr>
              <a:t>ABContactAddressesLDV</a:t>
            </a:r>
            <a:endParaRPr b="0" lang="en-US" sz="1800" spc="-1" strike="noStrike">
              <a:latin typeface="Arial"/>
            </a:endParaRPr>
          </a:p>
        </p:txBody>
      </p:sp>
      <p:sp>
        <p:nvSpPr>
          <p:cNvPr id="950" name="CustomShape 9"/>
          <p:cNvSpPr/>
          <p:nvPr/>
        </p:nvSpPr>
        <p:spPr>
          <a:xfrm>
            <a:off x="844920" y="6095880"/>
            <a:ext cx="3211920" cy="345960"/>
          </a:xfrm>
          <a:prstGeom prst="roundRect">
            <a:avLst>
              <a:gd name="adj" fmla="val 7599"/>
            </a:avLst>
          </a:prstGeom>
          <a:solidFill>
            <a:schemeClr val="tx1"/>
          </a:solidFill>
          <a:ln w="28440">
            <a:solidFill>
              <a:schemeClr val="accent5"/>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pPr>
            <a:r>
              <a:rPr b="0" lang="en-US" sz="1800" spc="-1" strike="noStrike">
                <a:solidFill>
                  <a:srgbClr val="008000"/>
                </a:solidFill>
                <a:latin typeface="Arial"/>
              </a:rPr>
              <a:t>ABContactSummaryDV</a:t>
            </a:r>
            <a:endParaRPr b="0" lang="en-US" sz="1800" spc="-1" strike="noStrike">
              <a:latin typeface="Arial"/>
            </a:endParaRPr>
          </a:p>
        </p:txBody>
      </p:sp>
      <p:sp>
        <p:nvSpPr>
          <p:cNvPr id="951" name="CustomShape 10"/>
          <p:cNvSpPr/>
          <p:nvPr/>
        </p:nvSpPr>
        <p:spPr>
          <a:xfrm rot="21333000">
            <a:off x="1765800" y="2952360"/>
            <a:ext cx="3801960" cy="3657240"/>
          </a:xfrm>
          <a:prstGeom prst="arc">
            <a:avLst>
              <a:gd name="adj1" fmla="val 16256541"/>
              <a:gd name="adj2" fmla="val 0"/>
            </a:avLst>
          </a:prstGeom>
          <a:noFill/>
          <a:ln w="2556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52" name="CustomShape 11"/>
          <p:cNvSpPr/>
          <p:nvPr/>
        </p:nvSpPr>
        <p:spPr>
          <a:xfrm>
            <a:off x="-990720" y="2225160"/>
            <a:ext cx="9067320" cy="2651400"/>
          </a:xfrm>
          <a:prstGeom prst="arc">
            <a:avLst>
              <a:gd name="adj1" fmla="val 16094312"/>
              <a:gd name="adj2" fmla="val 21583847"/>
            </a:avLst>
          </a:prstGeom>
          <a:noFill/>
          <a:ln w="2556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reusable input set</a:t>
            </a:r>
            <a:endParaRPr b="0" lang="en-US" sz="3200" spc="-1" strike="noStrike">
              <a:solidFill>
                <a:srgbClr val="ffffff"/>
              </a:solidFill>
              <a:latin typeface="Arial"/>
            </a:endParaRPr>
          </a:p>
        </p:txBody>
      </p:sp>
      <p:sp>
        <p:nvSpPr>
          <p:cNvPr id="954"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an input set PCF</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Specify required variable(s)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atomic widgets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Reference the input set from parent</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PCFs</a:t>
            </a:r>
            <a:endParaRPr b="0" lang="en-US" sz="2400" spc="-1" strike="noStrike">
              <a:solidFill>
                <a:srgbClr val="000000"/>
              </a:solid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the parent containers for an 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Input Set reuse and shared logic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shared logic 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reusable 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Differentiate between an Input Set and Input Set Ref element</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5" name="Picture 3" descr=""/>
          <p:cNvPicPr/>
          <p:nvPr/>
        </p:nvPicPr>
        <p:blipFill>
          <a:blip r:embed="rId1"/>
          <a:stretch/>
        </p:blipFill>
        <p:spPr>
          <a:xfrm>
            <a:off x="533520" y="914400"/>
            <a:ext cx="3201120" cy="2635200"/>
          </a:xfrm>
          <a:prstGeom prst="rect">
            <a:avLst/>
          </a:prstGeom>
          <a:ln>
            <a:noFill/>
          </a:ln>
          <a:effectLst>
            <a:outerShdw algn="tl" blurRad="50800" dir="2700000" dist="38100" rotWithShape="0">
              <a:srgbClr val="000000">
                <a:alpha val="40000"/>
              </a:srgbClr>
            </a:outerShdw>
          </a:effectLst>
        </p:spPr>
      </p:pic>
      <p:sp>
        <p:nvSpPr>
          <p:cNvPr id="95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an input set PCF</a:t>
            </a:r>
            <a:endParaRPr b="0" lang="en-US" sz="3200" spc="-1" strike="noStrike">
              <a:solidFill>
                <a:srgbClr val="ffffff"/>
              </a:solidFill>
              <a:latin typeface="Arial"/>
            </a:endParaRPr>
          </a:p>
        </p:txBody>
      </p:sp>
      <p:sp>
        <p:nvSpPr>
          <p:cNvPr id="957" name="TextShape 2"/>
          <p:cNvSpPr txBox="1"/>
          <p:nvPr/>
        </p:nvSpPr>
        <p:spPr>
          <a:xfrm>
            <a:off x="519120" y="388620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 PCF Folder</a:t>
            </a:r>
            <a:br/>
            <a:r>
              <a:rPr b="0" lang="en-US" sz="2400" spc="-1" strike="noStrike">
                <a:solidFill>
                  <a:srgbClr val="000000"/>
                </a:solidFill>
                <a:latin typeface="Arial"/>
                <a:ea typeface="Arial"/>
              </a:rPr>
              <a:t>in </a:t>
            </a:r>
            <a:r>
              <a:rPr b="1" lang="en-US" sz="2400" spc="-1" strike="noStrike">
                <a:solidFill>
                  <a:srgbClr val="000000"/>
                </a:solidFill>
                <a:latin typeface="Arial"/>
                <a:ea typeface="Arial"/>
              </a:rPr>
              <a:t>…</a:t>
            </a:r>
            <a:r>
              <a:rPr b="1" lang="en-US" sz="2400" spc="-1" strike="noStrike">
                <a:solidFill>
                  <a:srgbClr val="000000"/>
                </a:solidFill>
                <a:latin typeface="Courier New"/>
                <a:ea typeface="Arial"/>
              </a:rPr>
              <a:t>\config\</a:t>
            </a:r>
            <a:br/>
            <a:r>
              <a:rPr b="1" lang="en-US" sz="2400" spc="-1" strike="noStrike">
                <a:solidFill>
                  <a:srgbClr val="000000"/>
                </a:solidFill>
                <a:latin typeface="Courier New"/>
                <a:ea typeface="Arial"/>
              </a:rPr>
              <a:t>Page Configuration\pcf\</a:t>
            </a:r>
            <a:r>
              <a:rPr b="1" lang="en-US" sz="2400" spc="-1" strike="noStrike">
                <a:solidFill>
                  <a:srgbClr val="000000"/>
                </a:solidFill>
                <a:latin typeface="Arial"/>
                <a:ea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PCF File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Enter File Name and select Input Set as file type in PCF File dialog</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58" name="Picture 5" descr=""/>
          <p:cNvPicPr/>
          <p:nvPr/>
        </p:nvPicPr>
        <p:blipFill>
          <a:blip r:embed="rId2"/>
          <a:stretch/>
        </p:blipFill>
        <p:spPr>
          <a:xfrm>
            <a:off x="2895480" y="2058840"/>
            <a:ext cx="3985200" cy="1388160"/>
          </a:xfrm>
          <a:prstGeom prst="rect">
            <a:avLst/>
          </a:prstGeom>
          <a:ln>
            <a:noFill/>
          </a:ln>
          <a:effectLst>
            <a:outerShdw algn="tl" blurRad="50800" dir="2700000" dist="38100" rotWithShape="0">
              <a:srgbClr val="000000">
                <a:alpha val="40000"/>
              </a:srgbClr>
            </a:outerShdw>
          </a:effectLst>
        </p:spPr>
      </p:pic>
      <p:pic>
        <p:nvPicPr>
          <p:cNvPr id="959" name="Picture 5" descr=""/>
          <p:cNvPicPr/>
          <p:nvPr/>
        </p:nvPicPr>
        <p:blipFill>
          <a:blip r:embed="rId3"/>
          <a:stretch/>
        </p:blipFill>
        <p:spPr>
          <a:xfrm>
            <a:off x="6145560" y="2523240"/>
            <a:ext cx="2723760" cy="2418840"/>
          </a:xfrm>
          <a:prstGeom prst="rect">
            <a:avLst/>
          </a:prstGeom>
          <a:ln>
            <a:noFill/>
          </a:ln>
          <a:effectLst>
            <a:outerShdw algn="tl" blurRad="50800" dir="2700000" dist="38100" rotWithShape="0">
              <a:srgbClr val="000000">
                <a:alpha val="40000"/>
              </a:srgbClr>
            </a:outerShdw>
          </a:effectLst>
        </p:spPr>
      </p:pic>
      <p:sp>
        <p:nvSpPr>
          <p:cNvPr id="960" name="CustomShape 3"/>
          <p:cNvSpPr/>
          <p:nvPr/>
        </p:nvSpPr>
        <p:spPr>
          <a:xfrm>
            <a:off x="6071760" y="914400"/>
            <a:ext cx="2747880" cy="610200"/>
          </a:xfrm>
          <a:prstGeom prst="rect">
            <a:avLst/>
          </a:prstGeom>
          <a:noFill/>
          <a:ln>
            <a:noFill/>
          </a:ln>
        </p:spPr>
        <p:style>
          <a:lnRef idx="0"/>
          <a:fillRef idx="0"/>
          <a:effectRef idx="0"/>
          <a:fontRef idx="minor"/>
        </p:style>
        <p:txBody>
          <a:bodyPr lIns="0" rIns="0" tIns="0" bIns="0"/>
          <a:p>
            <a:pPr algn="ctr">
              <a:lnSpc>
                <a:spcPct val="100000"/>
              </a:lnSpc>
            </a:pPr>
            <a:r>
              <a:rPr b="1" lang="en-US" sz="2000" spc="-1" strike="noStrike">
                <a:solidFill>
                  <a:srgbClr val="d33941"/>
                </a:solidFill>
                <a:latin typeface="Arial"/>
              </a:rPr>
              <a:t>"InputSet" appended to file name</a:t>
            </a:r>
            <a:endParaRPr b="0" lang="en-US" sz="20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1" name="Picture 6" descr=""/>
          <p:cNvPicPr/>
          <p:nvPr/>
        </p:nvPicPr>
        <p:blipFill>
          <a:blip r:embed="rId1"/>
          <a:stretch/>
        </p:blipFill>
        <p:spPr>
          <a:xfrm>
            <a:off x="531000" y="914400"/>
            <a:ext cx="4045320" cy="5455080"/>
          </a:xfrm>
          <a:prstGeom prst="rect">
            <a:avLst/>
          </a:prstGeom>
          <a:ln w="9360">
            <a:noFill/>
          </a:ln>
          <a:effectLst>
            <a:outerShdw algn="tl" blurRad="50800" dir="2700000" dist="38100" rotWithShape="0">
              <a:srgbClr val="000000">
                <a:alpha val="40000"/>
              </a:srgbClr>
            </a:outerShdw>
          </a:effectLst>
        </p:spPr>
      </p:pic>
      <p:pic>
        <p:nvPicPr>
          <p:cNvPr id="962" name="Picture 2" descr=""/>
          <p:cNvPicPr/>
          <p:nvPr/>
        </p:nvPicPr>
        <p:blipFill>
          <a:blip r:embed="rId2"/>
          <a:stretch/>
        </p:blipFill>
        <p:spPr>
          <a:xfrm>
            <a:off x="533520" y="914400"/>
            <a:ext cx="4042800" cy="5451840"/>
          </a:xfrm>
          <a:prstGeom prst="rect">
            <a:avLst/>
          </a:prstGeom>
          <a:ln w="9360">
            <a:noFill/>
          </a:ln>
          <a:effectLst>
            <a:outerShdw algn="tl" blurRad="50800" dir="2700000" dist="38100" rotWithShape="0">
              <a:srgbClr val="000000">
                <a:alpha val="40000"/>
              </a:srgbClr>
            </a:outerShdw>
          </a:effectLst>
        </p:spPr>
      </p:pic>
      <p:sp>
        <p:nvSpPr>
          <p:cNvPr id="96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Specify required variable(s)</a:t>
            </a:r>
            <a:endParaRPr b="0" lang="en-US" sz="3200" spc="-1" strike="noStrike">
              <a:solidFill>
                <a:srgbClr val="ffffff"/>
              </a:solidFill>
              <a:latin typeface="Arial"/>
            </a:endParaRPr>
          </a:p>
        </p:txBody>
      </p:sp>
      <p:sp>
        <p:nvSpPr>
          <p:cNvPr id="964" name="TextShape 2"/>
          <p:cNvSpPr txBox="1"/>
          <p:nvPr/>
        </p:nvSpPr>
        <p:spPr>
          <a:xfrm>
            <a:off x="5029200" y="914400"/>
            <a:ext cx="380808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Required Variables tab</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Defines data object variable name and 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Example:</a:t>
            </a:r>
            <a:br/>
            <a:r>
              <a:rPr b="0" lang="en-US" sz="2000" spc="-1" strike="noStrike">
                <a:solidFill>
                  <a:srgbClr val="000000"/>
                </a:solidFill>
                <a:latin typeface="Arial"/>
                <a:ea typeface="Arial"/>
              </a:rPr>
              <a:t>anABContact is of </a:t>
            </a:r>
            <a:br/>
            <a:r>
              <a:rPr b="0" lang="en-US" sz="2000" spc="-1" strike="noStrike">
                <a:solidFill>
                  <a:srgbClr val="000000"/>
                </a:solidFill>
                <a:latin typeface="Arial"/>
                <a:ea typeface="Arial"/>
              </a:rPr>
              <a:t>type ABContact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Object data can be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Data backed (database)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Virtual property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Container data comes from defined variable object(s)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Referred to as root object</a:t>
            </a:r>
            <a:endParaRPr b="0" lang="en-US" sz="2400" spc="-1" strike="noStrike">
              <a:solidFill>
                <a:srgbClr val="000000"/>
              </a:solidFill>
              <a:latin typeface="Arial"/>
            </a:endParaRPr>
          </a:p>
        </p:txBody>
      </p:sp>
      <p:pic>
        <p:nvPicPr>
          <p:cNvPr id="965" name="Picture 4" descr=""/>
          <p:cNvPicPr/>
          <p:nvPr/>
        </p:nvPicPr>
        <p:blipFill>
          <a:blip r:embed="rId3"/>
          <a:stretch/>
        </p:blipFill>
        <p:spPr>
          <a:xfrm>
            <a:off x="7924680" y="2133720"/>
            <a:ext cx="861840" cy="990360"/>
          </a:xfrm>
          <a:prstGeom prst="rect">
            <a:avLst/>
          </a:prstGeom>
          <a:ln w="9360">
            <a:noFill/>
          </a:ln>
          <a:effectLst>
            <a:outerShdw algn="tl" blurRad="50800" dir="2700000" dist="38100" rotWithShape="0">
              <a:srgbClr val="000000">
                <a:alpha val="40000"/>
              </a:srgbClr>
            </a:outerShdw>
          </a:effectLst>
        </p:spPr>
      </p:pic>
      <p:sp>
        <p:nvSpPr>
          <p:cNvPr id="966" name="CustomShape 3"/>
          <p:cNvSpPr/>
          <p:nvPr/>
        </p:nvSpPr>
        <p:spPr>
          <a:xfrm>
            <a:off x="3482640" y="5395320"/>
            <a:ext cx="1074240" cy="4568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67" name="CustomShape 4"/>
          <p:cNvSpPr/>
          <p:nvPr/>
        </p:nvSpPr>
        <p:spPr>
          <a:xfrm>
            <a:off x="2847240" y="1357920"/>
            <a:ext cx="801360" cy="2282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68" name="CustomShape 5"/>
          <p:cNvSpPr/>
          <p:nvPr/>
        </p:nvSpPr>
        <p:spPr>
          <a:xfrm>
            <a:off x="533520" y="5486400"/>
            <a:ext cx="1904760" cy="22824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9" name="Picture 2" descr=""/>
          <p:cNvPicPr/>
          <p:nvPr/>
        </p:nvPicPr>
        <p:blipFill>
          <a:blip r:embed="rId1"/>
          <a:stretch/>
        </p:blipFill>
        <p:spPr>
          <a:xfrm>
            <a:off x="531360" y="914400"/>
            <a:ext cx="5880600" cy="4249800"/>
          </a:xfrm>
          <a:prstGeom prst="rect">
            <a:avLst/>
          </a:prstGeom>
          <a:ln>
            <a:noFill/>
          </a:ln>
          <a:effectLst>
            <a:outerShdw algn="tl" blurRad="50800" dir="2700000" dist="38100" rotWithShape="0">
              <a:srgbClr val="000000">
                <a:alpha val="40000"/>
              </a:srgbClr>
            </a:outerShdw>
          </a:effectLst>
        </p:spPr>
      </p:pic>
      <p:sp>
        <p:nvSpPr>
          <p:cNvPr id="97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3: Add atomic widgets</a:t>
            </a:r>
            <a:endParaRPr b="0" lang="en-US" sz="3200" spc="-1" strike="noStrike">
              <a:solidFill>
                <a:srgbClr val="ffffff"/>
              </a:solidFill>
              <a:latin typeface="Arial"/>
            </a:endParaRPr>
          </a:p>
        </p:txBody>
      </p:sp>
      <p:sp>
        <p:nvSpPr>
          <p:cNvPr id="971" name="TextShape 2"/>
          <p:cNvSpPr txBox="1"/>
          <p:nvPr/>
        </p:nvSpPr>
        <p:spPr>
          <a:xfrm>
            <a:off x="6705720" y="914400"/>
            <a:ext cx="2117880" cy="42498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Select the best input for the field data type from the Toolbox</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Specify required and optional properties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72" name="TextShape 3"/>
          <p:cNvSpPr txBox="1"/>
          <p:nvPr/>
        </p:nvSpPr>
        <p:spPr>
          <a:xfrm>
            <a:off x="521280" y="5334120"/>
            <a:ext cx="8320680" cy="10663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If required, bind the widget data</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Root object field, subtype object field, related object field</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973" name="CustomShape 4"/>
          <p:cNvSpPr/>
          <p:nvPr/>
        </p:nvSpPr>
        <p:spPr>
          <a:xfrm rot="3454800">
            <a:off x="2379960" y="3256200"/>
            <a:ext cx="2927160" cy="487080"/>
          </a:xfrm>
          <a:prstGeom prst="arc">
            <a:avLst>
              <a:gd name="adj1" fmla="val 11022281"/>
              <a:gd name="adj2" fmla="val 20486115"/>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974" name="CustomShape 5"/>
          <p:cNvSpPr/>
          <p:nvPr/>
        </p:nvSpPr>
        <p:spPr>
          <a:xfrm>
            <a:off x="4026600" y="3906000"/>
            <a:ext cx="2249640" cy="2898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4: Reference the input set from parent</a:t>
            </a:r>
            <a:endParaRPr b="0" lang="en-US" sz="3200" spc="-1" strike="noStrike">
              <a:solidFill>
                <a:srgbClr val="ffffff"/>
              </a:solidFill>
              <a:latin typeface="Arial"/>
            </a:endParaRPr>
          </a:p>
        </p:txBody>
      </p:sp>
      <p:sp>
        <p:nvSpPr>
          <p:cNvPr id="976" name="TextShape 2"/>
          <p:cNvSpPr txBox="1"/>
          <p:nvPr/>
        </p:nvSpPr>
        <p:spPr>
          <a:xfrm>
            <a:off x="519120" y="4876920"/>
            <a:ext cx="8318160" cy="15235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Add an InputSetRef widget to the parent container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Define the def property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Specify the 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Pass the required object type as an argument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977" name="Picture 2" descr=""/>
          <p:cNvPicPr/>
          <p:nvPr/>
        </p:nvPicPr>
        <p:blipFill>
          <a:blip r:embed="rId1"/>
          <a:stretch/>
        </p:blipFill>
        <p:spPr>
          <a:xfrm>
            <a:off x="533520" y="913320"/>
            <a:ext cx="5178240" cy="3701880"/>
          </a:xfrm>
          <a:prstGeom prst="rect">
            <a:avLst/>
          </a:prstGeom>
          <a:ln w="9360">
            <a:noFill/>
          </a:ln>
          <a:effectLst>
            <a:outerShdw algn="tl" blurRad="50800" dir="2700000" dist="38100" rotWithShape="0">
              <a:srgbClr val="000000">
                <a:alpha val="40000"/>
              </a:srgbClr>
            </a:outerShdw>
          </a:effectLst>
        </p:spPr>
      </p:pic>
      <p:pic>
        <p:nvPicPr>
          <p:cNvPr id="978" name="Picture 3" descr=""/>
          <p:cNvPicPr/>
          <p:nvPr/>
        </p:nvPicPr>
        <p:blipFill>
          <a:blip r:embed="rId2"/>
          <a:stretch/>
        </p:blipFill>
        <p:spPr>
          <a:xfrm>
            <a:off x="6218640" y="913320"/>
            <a:ext cx="2696400" cy="3701880"/>
          </a:xfrm>
          <a:prstGeom prst="rect">
            <a:avLst/>
          </a:prstGeom>
          <a:ln w="9360">
            <a:noFill/>
          </a:ln>
          <a:effectLst>
            <a:outerShdw algn="tl" blurRad="50800" dir="2700000" dist="38100" rotWithShape="0">
              <a:srgbClr val="000000">
                <a:alpha val="40000"/>
              </a:srgbClr>
            </a:outerShdw>
          </a:effectLst>
        </p:spPr>
      </p:pic>
      <p:sp>
        <p:nvSpPr>
          <p:cNvPr id="979" name="CustomShape 3"/>
          <p:cNvSpPr/>
          <p:nvPr/>
        </p:nvSpPr>
        <p:spPr>
          <a:xfrm>
            <a:off x="5410080" y="4001400"/>
            <a:ext cx="1004040" cy="456840"/>
          </a:xfrm>
          <a:prstGeom prst="right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980" name="CustomShape 4"/>
          <p:cNvSpPr/>
          <p:nvPr/>
        </p:nvSpPr>
        <p:spPr>
          <a:xfrm>
            <a:off x="683640" y="2313000"/>
            <a:ext cx="1866960" cy="500400"/>
          </a:xfrm>
          <a:prstGeom prst="roundRect">
            <a:avLst>
              <a:gd name="adj" fmla="val 7599"/>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81" name="CustomShape 5"/>
          <p:cNvSpPr/>
          <p:nvPr/>
        </p:nvSpPr>
        <p:spPr>
          <a:xfrm rot="16200000">
            <a:off x="2738880" y="3031920"/>
            <a:ext cx="432720" cy="1828440"/>
          </a:xfrm>
          <a:prstGeom prst="rightBrace">
            <a:avLst>
              <a:gd name="adj1" fmla="val 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82" name="CustomShape 6"/>
          <p:cNvSpPr/>
          <p:nvPr/>
        </p:nvSpPr>
        <p:spPr>
          <a:xfrm rot="16200000">
            <a:off x="4185360" y="3455640"/>
            <a:ext cx="424080" cy="981000"/>
          </a:xfrm>
          <a:prstGeom prst="rightBrace">
            <a:avLst>
              <a:gd name="adj1" fmla="val 8333"/>
              <a:gd name="adj2" fmla="val 50000"/>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983" name="CustomShape 7"/>
          <p:cNvSpPr/>
          <p:nvPr/>
        </p:nvSpPr>
        <p:spPr>
          <a:xfrm>
            <a:off x="2424600" y="3374640"/>
            <a:ext cx="1050480" cy="354240"/>
          </a:xfrm>
          <a:prstGeom prst="rect">
            <a:avLst/>
          </a:prstGeom>
          <a:solidFill>
            <a:srgbClr val="ffffff">
              <a:alpha val="51000"/>
            </a:srgbClr>
          </a:solid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c00000"/>
                </a:solidFill>
                <a:latin typeface="Arial"/>
              </a:rPr>
              <a:t>Input Set</a:t>
            </a:r>
            <a:endParaRPr b="0" lang="en-US" sz="1800" spc="-1" strike="noStrike">
              <a:latin typeface="Arial"/>
            </a:endParaRPr>
          </a:p>
        </p:txBody>
      </p:sp>
      <p:sp>
        <p:nvSpPr>
          <p:cNvPr id="984" name="CustomShape 8"/>
          <p:cNvSpPr/>
          <p:nvPr/>
        </p:nvSpPr>
        <p:spPr>
          <a:xfrm>
            <a:off x="3695040" y="3378960"/>
            <a:ext cx="1381680" cy="354240"/>
          </a:xfrm>
          <a:prstGeom prst="rect">
            <a:avLst/>
          </a:prstGeom>
          <a:solidFill>
            <a:srgbClr val="ffffff">
              <a:alpha val="51000"/>
            </a:srgbClr>
          </a:solidFill>
          <a:ln>
            <a:noFill/>
          </a:ln>
        </p:spPr>
        <p:style>
          <a:lnRef idx="0"/>
          <a:fillRef idx="0"/>
          <a:effectRef idx="0"/>
          <a:fontRef idx="minor"/>
        </p:style>
        <p:txBody>
          <a:bodyPr wrap="none" lIns="90000" rIns="90000" tIns="45000" bIns="45000"/>
          <a:p>
            <a:pPr algn="ctr">
              <a:lnSpc>
                <a:spcPct val="100000"/>
              </a:lnSpc>
            </a:pPr>
            <a:r>
              <a:rPr b="1" lang="en-US" sz="1800" spc="-1" strike="noStrike">
                <a:solidFill>
                  <a:srgbClr val="c00000"/>
                </a:solidFill>
                <a:latin typeface="Arial"/>
              </a:rPr>
              <a:t>root object</a:t>
            </a:r>
            <a:endParaRPr b="0" lang="en-US"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Make project to see all PCF errors</a:t>
            </a:r>
            <a:endParaRPr b="0" lang="en-US" sz="3200" spc="-1" strike="noStrike">
              <a:solidFill>
                <a:srgbClr val="ffffff"/>
              </a:solidFill>
              <a:latin typeface="Arial"/>
            </a:endParaRPr>
          </a:p>
        </p:txBody>
      </p:sp>
      <p:sp>
        <p:nvSpPr>
          <p:cNvPr id="986" name="TextShape 2"/>
          <p:cNvSpPr txBox="1"/>
          <p:nvPr/>
        </p:nvSpPr>
        <p:spPr>
          <a:xfrm>
            <a:off x="3657600" y="914400"/>
            <a:ext cx="517932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Build </a:t>
            </a:r>
            <a:r>
              <a:rPr b="0" lang="en-US" sz="2400" spc="-1" strike="noStrike">
                <a:solidFill>
                  <a:srgbClr val="000000"/>
                </a:solidFill>
                <a:latin typeface="Wingdings"/>
              </a:rPr>
              <a:t></a:t>
            </a:r>
            <a:r>
              <a:rPr b="0" lang="en-US" sz="2400" spc="-1" strike="noStrike">
                <a:solidFill>
                  <a:srgbClr val="000000"/>
                </a:solidFill>
                <a:latin typeface="Arial"/>
              </a:rPr>
              <a:t> Make Project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Compiles only modified files since the last compilation</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Opens Messages (Make) window for build summary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Filter for errors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Great way to see all PCF errors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987" name="Picture 4" descr=""/>
          <p:cNvPicPr/>
          <p:nvPr/>
        </p:nvPicPr>
        <p:blipFill>
          <a:blip r:embed="rId1"/>
          <a:stretch/>
        </p:blipFill>
        <p:spPr>
          <a:xfrm>
            <a:off x="533520" y="914400"/>
            <a:ext cx="2895120" cy="1929960"/>
          </a:xfrm>
          <a:prstGeom prst="rect">
            <a:avLst/>
          </a:prstGeom>
          <a:ln>
            <a:noFill/>
          </a:ln>
          <a:effectLst>
            <a:outerShdw algn="tl" blurRad="50800" dir="2700000" dist="38100" rotWithShape="0">
              <a:srgbClr val="000000">
                <a:alpha val="40000"/>
              </a:srgbClr>
            </a:outerShdw>
          </a:effectLst>
        </p:spPr>
      </p:pic>
      <p:pic>
        <p:nvPicPr>
          <p:cNvPr id="988" name="Picture 5" descr=""/>
          <p:cNvPicPr/>
          <p:nvPr/>
        </p:nvPicPr>
        <p:blipFill>
          <a:blip r:embed="rId2"/>
          <a:stretch/>
        </p:blipFill>
        <p:spPr>
          <a:xfrm>
            <a:off x="520560" y="4038480"/>
            <a:ext cx="8259120" cy="2437920"/>
          </a:xfrm>
          <a:prstGeom prst="rect">
            <a:avLst/>
          </a:prstGeom>
          <a:ln>
            <a:noFill/>
          </a:ln>
          <a:effectLst>
            <a:outerShdw algn="tl" blurRad="50800" dir="2700000" dist="38100" rotWithShape="0">
              <a:srgbClr val="000000">
                <a:alpha val="40000"/>
              </a:srgbClr>
            </a:outerShdw>
          </a:effectLst>
        </p:spPr>
      </p:pic>
      <p:sp>
        <p:nvSpPr>
          <p:cNvPr id="989"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CustomShape 1"/>
          <p:cNvSpPr/>
          <p:nvPr/>
        </p:nvSpPr>
        <p:spPr>
          <a:xfrm>
            <a:off x="4800600" y="3581280"/>
            <a:ext cx="3809520" cy="2742840"/>
          </a:xfrm>
          <a:prstGeom prst="roundRect">
            <a:avLst>
              <a:gd name="adj" fmla="val 8642"/>
            </a:avLst>
          </a:prstGeom>
          <a:ln>
            <a:solidFill>
              <a:schemeClr val="accent6"/>
            </a:solidFill>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991" name="CustomShape 2"/>
          <p:cNvSpPr/>
          <p:nvPr/>
        </p:nvSpPr>
        <p:spPr>
          <a:xfrm>
            <a:off x="561960" y="3581280"/>
            <a:ext cx="3628440" cy="2742840"/>
          </a:xfrm>
          <a:prstGeom prst="roundRect">
            <a:avLst>
              <a:gd name="adj" fmla="val 8642"/>
            </a:avLst>
          </a:prstGeom>
          <a:ln>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992" name="TextShape 3"/>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5: Deploy PCFs</a:t>
            </a:r>
            <a:endParaRPr b="0" lang="en-US" sz="3200" spc="-1" strike="noStrike">
              <a:solidFill>
                <a:srgbClr val="ffffff"/>
              </a:solidFill>
              <a:latin typeface="Arial"/>
            </a:endParaRPr>
          </a:p>
        </p:txBody>
      </p:sp>
      <p:sp>
        <p:nvSpPr>
          <p:cNvPr id="993" name="TextShape 4"/>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994" name="TextShape 5"/>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Reload PCFs </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995" name="TextShape 6"/>
          <p:cNvSpPr txBox="1"/>
          <p:nvPr/>
        </p:nvSpPr>
        <p:spPr>
          <a:xfrm>
            <a:off x="4754520" y="1752480"/>
            <a:ext cx="438912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ALT+SHIFT+L</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Internal debug tools enabled</a:t>
            </a:r>
            <a:endParaRPr b="0" lang="en-US" sz="2000" spc="-1" strike="noStrike">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Internal Tools</a:t>
            </a:r>
            <a:endParaRPr b="0" lang="en-US" sz="2400" spc="-1" strike="noStrike">
              <a:solidFill>
                <a:srgbClr val="000000"/>
              </a:solidFill>
              <a:latin typeface="Arial"/>
            </a:endParaRPr>
          </a:p>
          <a:p>
            <a:pPr lvl="1" marL="628560" indent="-228240" algn="just">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Reload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Reload PCF Files</a:t>
            </a:r>
            <a:endParaRPr b="0" lang="en-US" sz="2000" spc="-1" strike="noStrike">
              <a:solidFill>
                <a:srgbClr val="000000"/>
              </a:solidFill>
              <a:latin typeface="Arial"/>
            </a:endParaRPr>
          </a:p>
        </p:txBody>
      </p:sp>
      <p:sp>
        <p:nvSpPr>
          <p:cNvPr id="996" name="TextShape 7"/>
          <p:cNvSpPr txBox="1"/>
          <p:nvPr/>
        </p:nvSpPr>
        <p:spPr>
          <a:xfrm>
            <a:off x="519120" y="1752480"/>
            <a:ext cx="367164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PCFs read at server startup</a:t>
            </a:r>
            <a:endParaRPr b="0" lang="en-US" sz="2400" spc="-1" strike="noStrike">
              <a:solidFill>
                <a:srgbClr val="000000"/>
              </a:solidFill>
              <a:latin typeface="Arial"/>
            </a:endParaRPr>
          </a:p>
        </p:txBody>
      </p:sp>
      <p:sp>
        <p:nvSpPr>
          <p:cNvPr id="997" name="CustomShape 8"/>
          <p:cNvSpPr/>
          <p:nvPr/>
        </p:nvSpPr>
        <p:spPr>
          <a:xfrm>
            <a:off x="766440" y="525780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998" name="Picture 3" descr=""/>
          <p:cNvPicPr/>
          <p:nvPr/>
        </p:nvPicPr>
        <p:blipFill>
          <a:blip r:embed="rId1"/>
          <a:stretch/>
        </p:blipFill>
        <p:spPr>
          <a:xfrm>
            <a:off x="2450520" y="3809880"/>
            <a:ext cx="1351080" cy="1438200"/>
          </a:xfrm>
          <a:prstGeom prst="rect">
            <a:avLst/>
          </a:prstGeom>
          <a:ln>
            <a:noFill/>
          </a:ln>
          <a:effectLst>
            <a:outerShdw algn="tl" blurRad="50800" dir="2700000" dist="38100" rotWithShape="0">
              <a:srgbClr val="000000">
                <a:alpha val="40000"/>
              </a:srgbClr>
            </a:outerShdw>
          </a:effectLst>
        </p:spPr>
      </p:pic>
      <p:pic>
        <p:nvPicPr>
          <p:cNvPr id="999" name="Picture 4" descr=""/>
          <p:cNvPicPr/>
          <p:nvPr/>
        </p:nvPicPr>
        <p:blipFill>
          <a:blip r:embed="rId2"/>
          <a:stretch/>
        </p:blipFill>
        <p:spPr>
          <a:xfrm>
            <a:off x="769680" y="3800520"/>
            <a:ext cx="1360080" cy="1447560"/>
          </a:xfrm>
          <a:prstGeom prst="rect">
            <a:avLst/>
          </a:prstGeom>
          <a:ln>
            <a:noFill/>
          </a:ln>
          <a:effectLst>
            <a:outerShdw algn="tl" blurRad="50800" dir="2700000" dist="38100" rotWithShape="0">
              <a:srgbClr val="000000">
                <a:alpha val="40000"/>
              </a:srgbClr>
            </a:outerShdw>
          </a:effectLst>
        </p:spPr>
      </p:pic>
      <p:sp>
        <p:nvSpPr>
          <p:cNvPr id="1000" name="CustomShape 9"/>
          <p:cNvSpPr/>
          <p:nvPr/>
        </p:nvSpPr>
        <p:spPr>
          <a:xfrm>
            <a:off x="2442960" y="525780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Input Set PCF</a:t>
            </a:r>
            <a:endParaRPr b="0" lang="en-US" sz="1600" spc="-1" strike="noStrike">
              <a:latin typeface="Arial"/>
            </a:endParaRPr>
          </a:p>
        </p:txBody>
      </p:sp>
      <p:sp>
        <p:nvSpPr>
          <p:cNvPr id="1001" name="CustomShape 10"/>
          <p:cNvSpPr/>
          <p:nvPr/>
        </p:nvSpPr>
        <p:spPr>
          <a:xfrm>
            <a:off x="5105520" y="526716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Detail View Panel PCF</a:t>
            </a:r>
            <a:endParaRPr b="0" lang="en-US" sz="1600" spc="-1" strike="noStrike">
              <a:latin typeface="Arial"/>
            </a:endParaRPr>
          </a:p>
        </p:txBody>
      </p:sp>
      <p:pic>
        <p:nvPicPr>
          <p:cNvPr id="1002" name="Picture 3" descr=""/>
          <p:cNvPicPr/>
          <p:nvPr/>
        </p:nvPicPr>
        <p:blipFill>
          <a:blip r:embed="rId3"/>
          <a:stretch/>
        </p:blipFill>
        <p:spPr>
          <a:xfrm>
            <a:off x="6789600" y="3819240"/>
            <a:ext cx="1351080" cy="1438200"/>
          </a:xfrm>
          <a:prstGeom prst="rect">
            <a:avLst/>
          </a:prstGeom>
          <a:ln>
            <a:noFill/>
          </a:ln>
          <a:effectLst>
            <a:outerShdw algn="tl" blurRad="50800" dir="2700000" dist="38100" rotWithShape="0">
              <a:srgbClr val="000000">
                <a:alpha val="40000"/>
              </a:srgbClr>
            </a:outerShdw>
          </a:effectLst>
        </p:spPr>
      </p:pic>
      <p:pic>
        <p:nvPicPr>
          <p:cNvPr id="1003" name="Picture 4" descr=""/>
          <p:cNvPicPr/>
          <p:nvPr/>
        </p:nvPicPr>
        <p:blipFill>
          <a:blip r:embed="rId4"/>
          <a:stretch/>
        </p:blipFill>
        <p:spPr>
          <a:xfrm>
            <a:off x="5108760" y="3809880"/>
            <a:ext cx="1360080" cy="1447560"/>
          </a:xfrm>
          <a:prstGeom prst="rect">
            <a:avLst/>
          </a:prstGeom>
          <a:ln>
            <a:noFill/>
          </a:ln>
          <a:effectLst>
            <a:outerShdw algn="tl" blurRad="50800" dir="2700000" dist="38100" rotWithShape="0">
              <a:srgbClr val="000000">
                <a:alpha val="40000"/>
              </a:srgbClr>
            </a:outerShdw>
          </a:effectLst>
        </p:spPr>
      </p:pic>
      <p:sp>
        <p:nvSpPr>
          <p:cNvPr id="1004" name="CustomShape 11"/>
          <p:cNvSpPr/>
          <p:nvPr/>
        </p:nvSpPr>
        <p:spPr>
          <a:xfrm>
            <a:off x="6781680" y="526716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Input Set PCF</a:t>
            </a:r>
            <a:endParaRPr b="0" lang="en-US" sz="16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5"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 the parent containers for an 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Input Set reuse and shared logic</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shared logic 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reusable input set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Differentiate between an Input Set and Input Set Ref element</a:t>
            </a:r>
            <a:endParaRPr b="0" lang="en-US" sz="2000" spc="-1" strike="noStrike">
              <a:solidFill>
                <a:srgbClr val="000000"/>
              </a:solid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are the two primary use cases for input sets?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Which of the following can be included in input sets:</a:t>
            </a:r>
            <a:endParaRPr b="0" lang="en-US" sz="24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Embedded list views</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Inputs</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Input columns</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Input dividers</a:t>
            </a:r>
            <a:endParaRPr b="0" lang="en-US" sz="2000" spc="-1" strike="noStrike">
              <a:solidFill>
                <a:srgbClr val="000000"/>
              </a:solidFill>
              <a:latin typeface="Arial"/>
            </a:endParaRPr>
          </a:p>
          <a:p>
            <a:pPr lvl="1" marL="857160" indent="-456840">
              <a:lnSpc>
                <a:spcPct val="100000"/>
              </a:lnSpc>
              <a:spcBef>
                <a:spcPts val="400"/>
              </a:spcBef>
              <a:buClr>
                <a:srgbClr val="04628c"/>
              </a:buClr>
              <a:buSzPct val="90000"/>
              <a:buFont typeface="Arial"/>
              <a:buAutoNum type="alphaLcParenR"/>
            </a:pPr>
            <a:r>
              <a:rPr b="0" lang="en-US" sz="2000" spc="-1" strike="noStrike">
                <a:solidFill>
                  <a:srgbClr val="000000"/>
                </a:solidFill>
                <a:latin typeface="Arial"/>
                <a:ea typeface="Arial"/>
              </a:rPr>
              <a:t>Labels</a:t>
            </a:r>
            <a:endParaRPr b="0" lang="en-US" sz="20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the difference between the "input set" widget and the "input set ref" widget?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Input set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Shared logic input set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Reusable input set</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Container widgets</a:t>
            </a:r>
            <a:endParaRPr b="0" lang="en-US" sz="3200" spc="-1" strike="noStrike">
              <a:solidFill>
                <a:srgbClr val="ffffff"/>
              </a:solidFill>
              <a:latin typeface="Arial"/>
            </a:endParaRPr>
          </a:p>
        </p:txBody>
      </p:sp>
      <p:sp>
        <p:nvSpPr>
          <p:cNvPr id="834" name="TextShape 2"/>
          <p:cNvSpPr txBox="1"/>
          <p:nvPr/>
        </p:nvSpPr>
        <p:spPr>
          <a:xfrm>
            <a:off x="5867280" y="2666880"/>
            <a:ext cx="2956320" cy="372240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a:t>
            </a:r>
            <a:r>
              <a:rPr b="1" lang="en-US" sz="2400" spc="-1" strike="noStrike">
                <a:solidFill>
                  <a:srgbClr val="000000"/>
                </a:solidFill>
                <a:latin typeface="Arial"/>
              </a:rPr>
              <a:t>container widget</a:t>
            </a:r>
            <a:r>
              <a:rPr b="0" lang="en-US" sz="2400" spc="-1" strike="noStrike">
                <a:solidFill>
                  <a:srgbClr val="000000"/>
                </a:solidFill>
                <a:latin typeface="Arial"/>
              </a:rPr>
              <a:t> is a collection of atomic widgets and/or other container widgets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Organizes data and functionality into logical groups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35" name="CustomShape 3"/>
          <p:cNvSpPr/>
          <p:nvPr/>
        </p:nvSpPr>
        <p:spPr>
          <a:xfrm>
            <a:off x="4568760" y="1481400"/>
            <a:ext cx="2129760" cy="499680"/>
          </a:xfrm>
          <a:custGeom>
            <a:avLst/>
            <a:gdLst/>
            <a:ahLst/>
            <a:rect l="l" t="t" r="r" b="b"/>
            <a:pathLst>
              <a:path w="2130278" h="499866">
                <a:moveTo>
                  <a:pt x="0" y="0"/>
                </a:moveTo>
                <a:lnTo>
                  <a:pt x="0" y="296715"/>
                </a:lnTo>
                <a:lnTo>
                  <a:pt x="2130278" y="296715"/>
                </a:lnTo>
                <a:lnTo>
                  <a:pt x="2130278" y="49986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836" name="CustomShape 4"/>
          <p:cNvSpPr/>
          <p:nvPr/>
        </p:nvSpPr>
        <p:spPr>
          <a:xfrm>
            <a:off x="3146400" y="2969640"/>
            <a:ext cx="307080" cy="3203640"/>
          </a:xfrm>
          <a:custGeom>
            <a:avLst/>
            <a:gdLst/>
            <a:ahLst/>
            <a:rect l="l" t="t" r="r" b="b"/>
            <a:pathLst>
              <a:path w="307326" h="3203826">
                <a:moveTo>
                  <a:pt x="0" y="0"/>
                </a:moveTo>
                <a:lnTo>
                  <a:pt x="0" y="3203826"/>
                </a:lnTo>
                <a:lnTo>
                  <a:pt x="307326" y="3203826"/>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37" name="CustomShape 5"/>
          <p:cNvSpPr/>
          <p:nvPr/>
        </p:nvSpPr>
        <p:spPr>
          <a:xfrm>
            <a:off x="3146400" y="2969640"/>
            <a:ext cx="307440" cy="2658960"/>
          </a:xfrm>
          <a:custGeom>
            <a:avLst/>
            <a:gdLst/>
            <a:ahLst/>
            <a:rect l="l" t="t" r="r" b="b"/>
            <a:pathLst>
              <a:path w="307636" h="2659393">
                <a:moveTo>
                  <a:pt x="0" y="0"/>
                </a:moveTo>
                <a:lnTo>
                  <a:pt x="0" y="2659393"/>
                </a:lnTo>
                <a:lnTo>
                  <a:pt x="307636" y="2659393"/>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38" name="CustomShape 6"/>
          <p:cNvSpPr/>
          <p:nvPr/>
        </p:nvSpPr>
        <p:spPr>
          <a:xfrm>
            <a:off x="3146400" y="2969640"/>
            <a:ext cx="307440" cy="2141640"/>
          </a:xfrm>
          <a:custGeom>
            <a:avLst/>
            <a:gdLst/>
            <a:ahLst/>
            <a:rect l="l" t="t" r="r" b="b"/>
            <a:pathLst>
              <a:path w="307946" h="2141872">
                <a:moveTo>
                  <a:pt x="0" y="0"/>
                </a:moveTo>
                <a:lnTo>
                  <a:pt x="0" y="2141872"/>
                </a:lnTo>
                <a:lnTo>
                  <a:pt x="307946" y="2141872"/>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39" name="CustomShape 7"/>
          <p:cNvSpPr/>
          <p:nvPr/>
        </p:nvSpPr>
        <p:spPr>
          <a:xfrm>
            <a:off x="3146400" y="2969640"/>
            <a:ext cx="307800" cy="1600920"/>
          </a:xfrm>
          <a:custGeom>
            <a:avLst/>
            <a:gdLst/>
            <a:ahLst/>
            <a:rect l="l" t="t" r="r" b="b"/>
            <a:pathLst>
              <a:path w="308255" h="1601347">
                <a:moveTo>
                  <a:pt x="0" y="0"/>
                </a:moveTo>
                <a:lnTo>
                  <a:pt x="0" y="1601347"/>
                </a:lnTo>
                <a:lnTo>
                  <a:pt x="308255" y="160134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40" name="CustomShape 8"/>
          <p:cNvSpPr/>
          <p:nvPr/>
        </p:nvSpPr>
        <p:spPr>
          <a:xfrm>
            <a:off x="3146400" y="2969640"/>
            <a:ext cx="308160" cy="1069920"/>
          </a:xfrm>
          <a:custGeom>
            <a:avLst/>
            <a:gdLst/>
            <a:ahLst/>
            <a:rect l="l" t="t" r="r" b="b"/>
            <a:pathLst>
              <a:path w="308565" h="1070225">
                <a:moveTo>
                  <a:pt x="0" y="0"/>
                </a:moveTo>
                <a:lnTo>
                  <a:pt x="0" y="1070225"/>
                </a:lnTo>
                <a:lnTo>
                  <a:pt x="308565" y="1070225"/>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41" name="CustomShape 9"/>
          <p:cNvSpPr/>
          <p:nvPr/>
        </p:nvSpPr>
        <p:spPr>
          <a:xfrm>
            <a:off x="3146400" y="2969640"/>
            <a:ext cx="308160" cy="536400"/>
          </a:xfrm>
          <a:custGeom>
            <a:avLst/>
            <a:gdLst/>
            <a:ahLst/>
            <a:rect l="l" t="t" r="r" b="b"/>
            <a:pathLst>
              <a:path w="308565" h="536829">
                <a:moveTo>
                  <a:pt x="0" y="0"/>
                </a:moveTo>
                <a:lnTo>
                  <a:pt x="0" y="536829"/>
                </a:lnTo>
                <a:lnTo>
                  <a:pt x="308565" y="536829"/>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42" name="CustomShape 10"/>
          <p:cNvSpPr/>
          <p:nvPr/>
        </p:nvSpPr>
        <p:spPr>
          <a:xfrm>
            <a:off x="2445120" y="2283840"/>
            <a:ext cx="1523880" cy="383040"/>
          </a:xfrm>
          <a:custGeom>
            <a:avLst/>
            <a:gdLst/>
            <a:ahLst/>
            <a:rect l="l" t="t" r="r" b="b"/>
            <a:pathLst>
              <a:path w="1524237" h="383277">
                <a:moveTo>
                  <a:pt x="0" y="0"/>
                </a:moveTo>
                <a:lnTo>
                  <a:pt x="0" y="180126"/>
                </a:lnTo>
                <a:lnTo>
                  <a:pt x="1524237" y="180126"/>
                </a:lnTo>
                <a:lnTo>
                  <a:pt x="1524237"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43" name="CustomShape 11"/>
          <p:cNvSpPr/>
          <p:nvPr/>
        </p:nvSpPr>
        <p:spPr>
          <a:xfrm>
            <a:off x="1317600" y="2283840"/>
            <a:ext cx="1127160" cy="383040"/>
          </a:xfrm>
          <a:custGeom>
            <a:avLst/>
            <a:gdLst/>
            <a:ahLst/>
            <a:rect l="l" t="t" r="r" b="b"/>
            <a:pathLst>
              <a:path w="1127533" h="383277">
                <a:moveTo>
                  <a:pt x="1127533" y="0"/>
                </a:moveTo>
                <a:lnTo>
                  <a:pt x="1127533" y="180126"/>
                </a:lnTo>
                <a:lnTo>
                  <a:pt x="0" y="180126"/>
                </a:lnTo>
                <a:lnTo>
                  <a:pt x="0" y="383277"/>
                </a:lnTo>
              </a:path>
            </a:pathLst>
          </a:custGeom>
          <a:noFill/>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0"/>
          <a:effectRef idx="0"/>
          <a:fontRef idx="minor"/>
        </p:style>
      </p:sp>
      <p:sp>
        <p:nvSpPr>
          <p:cNvPr id="844" name="CustomShape 12"/>
          <p:cNvSpPr/>
          <p:nvPr/>
        </p:nvSpPr>
        <p:spPr>
          <a:xfrm>
            <a:off x="2445120" y="1481400"/>
            <a:ext cx="2123280" cy="499320"/>
          </a:xfrm>
          <a:custGeom>
            <a:avLst/>
            <a:gdLst/>
            <a:ahLst/>
            <a:rect l="l" t="t" r="r" b="b"/>
            <a:pathLst>
              <a:path w="2123603" h="499856">
                <a:moveTo>
                  <a:pt x="2123603" y="0"/>
                </a:moveTo>
                <a:lnTo>
                  <a:pt x="2123603" y="296705"/>
                </a:lnTo>
                <a:lnTo>
                  <a:pt x="0" y="296705"/>
                </a:lnTo>
                <a:lnTo>
                  <a:pt x="0" y="499856"/>
                </a:lnTo>
              </a:path>
            </a:pathLst>
          </a:custGeom>
          <a:noFill/>
          <a:ln>
            <a:round/>
          </a:ln>
          <a:effectLst>
            <a:outerShdw algn="tl" blurRad="50800" dir="2700000" dist="38100" rotWithShape="0">
              <a:srgbClr val="000000">
                <a:alpha val="40000"/>
              </a:srgbClr>
            </a:outerShdw>
          </a:effectLst>
        </p:spPr>
        <p:style>
          <a:lnRef idx="2">
            <a:schemeClr val="dk1">
              <a:shade val="60000"/>
              <a:hueOff val="0"/>
              <a:satOff val="0"/>
              <a:lumOff val="0"/>
              <a:alphaOff val="0"/>
            </a:schemeClr>
          </a:lnRef>
          <a:fillRef idx="0"/>
          <a:effectRef idx="0"/>
          <a:fontRef idx="minor"/>
        </p:style>
      </p:sp>
      <p:sp>
        <p:nvSpPr>
          <p:cNvPr id="845" name="CustomShape 13"/>
          <p:cNvSpPr/>
          <p:nvPr/>
        </p:nvSpPr>
        <p:spPr>
          <a:xfrm>
            <a:off x="3965760" y="908280"/>
            <a:ext cx="1205640" cy="572760"/>
          </a:xfrm>
          <a:custGeom>
            <a:avLst/>
            <a:gdLst/>
            <a:ahLst/>
            <a:rect l="l" t="t" r="r" b="b"/>
            <a:pathLst>
              <a:path w="1205881" h="573145">
                <a:moveTo>
                  <a:pt x="0" y="0"/>
                </a:moveTo>
                <a:lnTo>
                  <a:pt x="1205881" y="0"/>
                </a:lnTo>
                <a:lnTo>
                  <a:pt x="1205881" y="573145"/>
                </a:lnTo>
                <a:lnTo>
                  <a:pt x="0" y="573145"/>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PCF Element</a:t>
            </a:r>
            <a:endParaRPr b="0" lang="en-US" sz="1800" spc="-1" strike="noStrike">
              <a:latin typeface="Arial"/>
            </a:endParaRPr>
          </a:p>
        </p:txBody>
      </p:sp>
      <p:sp>
        <p:nvSpPr>
          <p:cNvPr id="846" name="CustomShape 14"/>
          <p:cNvSpPr/>
          <p:nvPr/>
        </p:nvSpPr>
        <p:spPr>
          <a:xfrm>
            <a:off x="184212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Widget</a:t>
            </a:r>
            <a:endParaRPr b="0" lang="en-US" sz="1800" spc="-1" strike="noStrike">
              <a:latin typeface="Arial"/>
            </a:endParaRPr>
          </a:p>
        </p:txBody>
      </p:sp>
      <p:sp>
        <p:nvSpPr>
          <p:cNvPr id="847" name="CustomShape 15"/>
          <p:cNvSpPr/>
          <p:nvPr/>
        </p:nvSpPr>
        <p:spPr>
          <a:xfrm>
            <a:off x="477000" y="2666880"/>
            <a:ext cx="1680840" cy="302040"/>
          </a:xfrm>
          <a:custGeom>
            <a:avLst/>
            <a:gdLst/>
            <a:ahLst/>
            <a:rect l="l" t="t" r="r" b="b"/>
            <a:pathLst>
              <a:path w="1681098" h="302519">
                <a:moveTo>
                  <a:pt x="0" y="0"/>
                </a:moveTo>
                <a:lnTo>
                  <a:pt x="1681098" y="0"/>
                </a:lnTo>
                <a:lnTo>
                  <a:pt x="1681098"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Atomic Widget</a:t>
            </a:r>
            <a:endParaRPr b="0" lang="en-US" sz="1800" spc="-1" strike="noStrike">
              <a:latin typeface="Arial"/>
            </a:endParaRPr>
          </a:p>
        </p:txBody>
      </p:sp>
      <p:sp>
        <p:nvSpPr>
          <p:cNvPr id="848" name="CustomShape 16"/>
          <p:cNvSpPr/>
          <p:nvPr/>
        </p:nvSpPr>
        <p:spPr>
          <a:xfrm>
            <a:off x="2940840" y="26668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Container Widget</a:t>
            </a:r>
            <a:endParaRPr b="0" lang="en-US" sz="1800" spc="-1" strike="noStrike">
              <a:latin typeface="Arial"/>
            </a:endParaRPr>
          </a:p>
        </p:txBody>
      </p:sp>
      <p:sp>
        <p:nvSpPr>
          <p:cNvPr id="849" name="CustomShape 17"/>
          <p:cNvSpPr/>
          <p:nvPr/>
        </p:nvSpPr>
        <p:spPr>
          <a:xfrm>
            <a:off x="3454920" y="335520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Screen</a:t>
            </a:r>
            <a:endParaRPr b="0" lang="en-US" sz="1800" spc="-1" strike="noStrike">
              <a:latin typeface="Arial"/>
            </a:endParaRPr>
          </a:p>
        </p:txBody>
      </p:sp>
      <p:sp>
        <p:nvSpPr>
          <p:cNvPr id="850" name="CustomShape 18"/>
          <p:cNvSpPr/>
          <p:nvPr/>
        </p:nvSpPr>
        <p:spPr>
          <a:xfrm>
            <a:off x="3454920" y="38883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Input Set</a:t>
            </a:r>
            <a:endParaRPr b="0" lang="en-US" sz="1800" spc="-1" strike="noStrike">
              <a:latin typeface="Arial"/>
            </a:endParaRPr>
          </a:p>
        </p:txBody>
      </p:sp>
      <p:sp>
        <p:nvSpPr>
          <p:cNvPr id="851" name="CustomShape 19"/>
          <p:cNvSpPr/>
          <p:nvPr/>
        </p:nvSpPr>
        <p:spPr>
          <a:xfrm>
            <a:off x="3454560" y="441972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Card View Panel</a:t>
            </a:r>
            <a:endParaRPr b="0" lang="en-US" sz="1800" spc="-1" strike="noStrike">
              <a:latin typeface="Arial"/>
            </a:endParaRPr>
          </a:p>
        </p:txBody>
      </p:sp>
      <p:sp>
        <p:nvSpPr>
          <p:cNvPr id="852" name="CustomShape 20"/>
          <p:cNvSpPr/>
          <p:nvPr/>
        </p:nvSpPr>
        <p:spPr>
          <a:xfrm>
            <a:off x="3454560" y="4960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Detail View Panel</a:t>
            </a:r>
            <a:endParaRPr b="0" lang="en-US" sz="1800" spc="-1" strike="noStrike">
              <a:latin typeface="Arial"/>
            </a:endParaRPr>
          </a:p>
        </p:txBody>
      </p:sp>
      <p:sp>
        <p:nvSpPr>
          <p:cNvPr id="853" name="CustomShape 21"/>
          <p:cNvSpPr/>
          <p:nvPr/>
        </p:nvSpPr>
        <p:spPr>
          <a:xfrm>
            <a:off x="3454200" y="547776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List Detail Panel</a:t>
            </a:r>
            <a:endParaRPr b="0" lang="en-US" sz="1800" spc="-1" strike="noStrike">
              <a:latin typeface="Arial"/>
            </a:endParaRPr>
          </a:p>
        </p:txBody>
      </p:sp>
      <p:sp>
        <p:nvSpPr>
          <p:cNvPr id="854" name="CustomShape 22"/>
          <p:cNvSpPr/>
          <p:nvPr/>
        </p:nvSpPr>
        <p:spPr>
          <a:xfrm>
            <a:off x="3453840" y="6022080"/>
            <a:ext cx="2056680" cy="302040"/>
          </a:xfrm>
          <a:custGeom>
            <a:avLst/>
            <a:gdLst/>
            <a:ah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round/>
          </a:ln>
          <a:effectLst>
            <a:outerShdw algn="tl" blurRad="50800" dir="2700000" dist="38100" rotWithShape="0">
              <a:srgbClr val="000000">
                <a:alpha val="40000"/>
              </a:srgbClr>
            </a:outerShdw>
          </a:effectLst>
        </p:spPr>
        <p:style>
          <a:lnRef idx="2"/>
          <a:fillRef idx="0"/>
          <a:effectRef idx="0"/>
          <a:fontRef idx="minor"/>
        </p:style>
        <p:txBody>
          <a:bodyPr lIns="11520" rIns="11520" tIns="11520" bIns="11520" anchor="ctr"/>
          <a:p>
            <a:pPr algn="ctr">
              <a:lnSpc>
                <a:spcPct val="100000"/>
              </a:lnSpc>
            </a:pPr>
            <a:r>
              <a:rPr b="1" lang="en-US" sz="1800" spc="-1" strike="noStrike">
                <a:solidFill>
                  <a:srgbClr val="000000"/>
                </a:solidFill>
                <a:latin typeface="Arial"/>
              </a:rPr>
              <a:t>List View Panel</a:t>
            </a:r>
            <a:endParaRPr b="0" lang="en-US" sz="1800" spc="-1" strike="noStrike">
              <a:latin typeface="Arial"/>
            </a:endParaRPr>
          </a:p>
        </p:txBody>
      </p:sp>
      <p:sp>
        <p:nvSpPr>
          <p:cNvPr id="855" name="CustomShape 23"/>
          <p:cNvSpPr/>
          <p:nvPr/>
        </p:nvSpPr>
        <p:spPr>
          <a:xfrm>
            <a:off x="6095880" y="1981080"/>
            <a:ext cx="1205640" cy="302040"/>
          </a:xfrm>
          <a:custGeom>
            <a:avLst/>
            <a:gdLst/>
            <a:ahLst/>
            <a:rect l="l" t="t" r="r" b="b"/>
            <a:pathLst>
              <a:path w="1205881" h="302519">
                <a:moveTo>
                  <a:pt x="0" y="0"/>
                </a:moveTo>
                <a:lnTo>
                  <a:pt x="1205881" y="0"/>
                </a:lnTo>
                <a:lnTo>
                  <a:pt x="1205881" y="302519"/>
                </a:lnTo>
                <a:lnTo>
                  <a:pt x="0" y="302519"/>
                </a:lnTo>
                <a:lnTo>
                  <a:pt x="0" y="0"/>
                </a:lnTo>
                <a:close/>
              </a:path>
            </a:pathLst>
          </a:custGeom>
          <a:ln>
            <a:round/>
          </a:ln>
          <a:effectLst>
            <a:outerShdw algn="tl" blurRad="50800" dir="2700000" dist="38100" rotWithShape="0">
              <a:srgbClr val="000000">
                <a:alpha val="40000"/>
              </a:srgb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fontRef idx="minor"/>
        </p:style>
        <p:txBody>
          <a:bodyPr lIns="11520" rIns="11520" tIns="11520" bIns="11520" anchor="ctr"/>
          <a:p>
            <a:pPr algn="ctr">
              <a:lnSpc>
                <a:spcPct val="90000"/>
              </a:lnSpc>
              <a:spcAft>
                <a:spcPts val="629"/>
              </a:spcAft>
            </a:pPr>
            <a:r>
              <a:rPr b="1" lang="en-US" sz="1800" spc="-1" strike="noStrike">
                <a:solidFill>
                  <a:srgbClr val="000000"/>
                </a:solidFill>
                <a:latin typeface="Arial"/>
              </a:rPr>
              <a:t>Location</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CustomShape 1"/>
          <p:cNvSpPr/>
          <p:nvPr/>
        </p:nvSpPr>
        <p:spPr>
          <a:xfrm flipV="1" rot="16200000">
            <a:off x="265680" y="5474160"/>
            <a:ext cx="335880" cy="333000"/>
          </a:xfrm>
          <a:prstGeom prst="bentConnector3">
            <a:avLst>
              <a:gd name="adj1" fmla="val -46024"/>
            </a:avLst>
          </a:prstGeom>
          <a:noFill/>
          <a:ln w="28440">
            <a:solidFill>
              <a:schemeClr val="bg2"/>
            </a:solidFill>
            <a:round/>
          </a:ln>
          <a:effectLst>
            <a:outerShdw algn="tl" blurRad="50800" dir="2700000" dist="38100" rotWithShape="0">
              <a:srgbClr val="000000">
                <a:alpha val="40000"/>
              </a:srgbClr>
            </a:outerShdw>
          </a:effectLst>
        </p:spPr>
        <p:style>
          <a:lnRef idx="0"/>
          <a:fillRef idx="0"/>
          <a:effectRef idx="0"/>
          <a:fontRef idx="minor"/>
        </p:style>
      </p:sp>
      <p:sp>
        <p:nvSpPr>
          <p:cNvPr id="857" name="CustomShape 2"/>
          <p:cNvSpPr/>
          <p:nvPr/>
        </p:nvSpPr>
        <p:spPr>
          <a:xfrm>
            <a:off x="1117440" y="4648320"/>
            <a:ext cx="360" cy="137124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58" name="CustomShape 3"/>
          <p:cNvSpPr/>
          <p:nvPr/>
        </p:nvSpPr>
        <p:spPr>
          <a:xfrm flipV="1" rot="16200000">
            <a:off x="1240920" y="3008160"/>
            <a:ext cx="406440" cy="333000"/>
          </a:xfrm>
          <a:prstGeom prst="bentConnector3">
            <a:avLst>
              <a:gd name="adj1" fmla="val -46024"/>
            </a:avLst>
          </a:prstGeom>
          <a:noFill/>
          <a:ln w="28440">
            <a:solidFill>
              <a:schemeClr val="bg2"/>
            </a:solidFill>
            <a:round/>
          </a:ln>
          <a:effectLst>
            <a:outerShdw algn="tl" blurRad="50800" dir="2700000" dist="38100" rotWithShape="0">
              <a:srgbClr val="000000">
                <a:alpha val="40000"/>
              </a:srgbClr>
            </a:outerShdw>
          </a:effectLst>
        </p:spPr>
        <p:style>
          <a:lnRef idx="0"/>
          <a:fillRef idx="0"/>
          <a:effectRef idx="0"/>
          <a:fontRef idx="minor"/>
        </p:style>
      </p:sp>
      <p:sp>
        <p:nvSpPr>
          <p:cNvPr id="859" name="CustomShape 4"/>
          <p:cNvSpPr/>
          <p:nvPr/>
        </p:nvSpPr>
        <p:spPr>
          <a:xfrm rot="5400000">
            <a:off x="1112760" y="2509200"/>
            <a:ext cx="649080" cy="318600"/>
          </a:xfrm>
          <a:prstGeom prst="bentConnector3">
            <a:avLst>
              <a:gd name="adj1" fmla="val -39445"/>
            </a:avLst>
          </a:prstGeom>
          <a:noFill/>
          <a:ln w="28440">
            <a:solidFill>
              <a:schemeClr val="bg2"/>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60" name="TextShape 5"/>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Container hierarchy</a:t>
            </a:r>
            <a:endParaRPr b="0" lang="en-US" sz="3200" spc="-1" strike="noStrike">
              <a:solidFill>
                <a:srgbClr val="ffffff"/>
              </a:solidFill>
              <a:latin typeface="Arial"/>
            </a:endParaRPr>
          </a:p>
        </p:txBody>
      </p:sp>
      <p:sp>
        <p:nvSpPr>
          <p:cNvPr id="861" name="TextShape 6"/>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 reference widget in a parent container references a PCF File as an embedded child container</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An InputSetRef widget can reference an Input Set</a:t>
            </a:r>
            <a:endParaRPr b="0" lang="en-US" sz="2400" spc="-1" strike="noStrike">
              <a:solidFill>
                <a:srgbClr val="000000"/>
              </a:solidFill>
              <a:latin typeface="Arial"/>
            </a:endParaRPr>
          </a:p>
        </p:txBody>
      </p:sp>
      <p:sp>
        <p:nvSpPr>
          <p:cNvPr id="862" name="CustomShape 7"/>
          <p:cNvSpPr/>
          <p:nvPr/>
        </p:nvSpPr>
        <p:spPr>
          <a:xfrm>
            <a:off x="879480" y="914400"/>
            <a:ext cx="3504960" cy="1018800"/>
          </a:xfrm>
          <a:prstGeom prst="roundRect">
            <a:avLst>
              <a:gd name="adj" fmla="val 9190"/>
            </a:avLst>
          </a:prstGeom>
          <a:solidFill>
            <a:schemeClr val="accent2">
              <a:lumMod val="20000"/>
              <a:lumOff val="80000"/>
            </a:schemeClr>
          </a:solidFill>
          <a:ln w="19080">
            <a:solidFill>
              <a:schemeClr val="accent2">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199"/>
              </a:spcBef>
              <a:spcAft>
                <a:spcPts val="720"/>
              </a:spcAft>
            </a:pPr>
            <a:r>
              <a:rPr b="1" lang="en-US" sz="2400" spc="-1" strike="noStrike">
                <a:solidFill>
                  <a:srgbClr val="000000"/>
                </a:solidFill>
                <a:latin typeface="Arial"/>
              </a:rPr>
              <a:t>Screen</a:t>
            </a:r>
            <a:endParaRPr b="0" lang="en-US" sz="2400" spc="-1" strike="noStrike">
              <a:latin typeface="Arial"/>
            </a:endParaRPr>
          </a:p>
        </p:txBody>
      </p:sp>
      <p:sp>
        <p:nvSpPr>
          <p:cNvPr id="863" name="CustomShape 8"/>
          <p:cNvSpPr/>
          <p:nvPr/>
        </p:nvSpPr>
        <p:spPr>
          <a:xfrm>
            <a:off x="1465920" y="2343960"/>
            <a:ext cx="2331720" cy="1045440"/>
          </a:xfrm>
          <a:prstGeom prst="roundRect">
            <a:avLst>
              <a:gd name="adj" fmla="val 10291"/>
            </a:avLst>
          </a:prstGeom>
          <a:solidFill>
            <a:schemeClr val="accent2">
              <a:lumMod val="20000"/>
              <a:lumOff val="80000"/>
            </a:schemeClr>
          </a:solidFill>
          <a:ln w="19080">
            <a:solidFill>
              <a:schemeClr val="accent2">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Card View Panel / </a:t>
            </a:r>
            <a:br/>
            <a:r>
              <a:rPr b="1" lang="en-US" sz="2000" spc="-1" strike="noStrike">
                <a:solidFill>
                  <a:srgbClr val="000000"/>
                </a:solidFill>
                <a:latin typeface="Arial"/>
              </a:rPr>
              <a:t>List Detail Panel</a:t>
            </a:r>
            <a:endParaRPr b="0" lang="en-US" sz="2000" spc="-1" strike="noStrike">
              <a:latin typeface="Arial"/>
            </a:endParaRPr>
          </a:p>
        </p:txBody>
      </p:sp>
      <p:sp>
        <p:nvSpPr>
          <p:cNvPr id="864" name="CustomShape 9"/>
          <p:cNvSpPr/>
          <p:nvPr/>
        </p:nvSpPr>
        <p:spPr>
          <a:xfrm>
            <a:off x="609480" y="4038480"/>
            <a:ext cx="1447560" cy="671040"/>
          </a:xfrm>
          <a:prstGeom prst="roundRect">
            <a:avLst>
              <a:gd name="adj" fmla="val 8013"/>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Detail View</a:t>
            </a:r>
            <a:br/>
            <a:r>
              <a:rPr b="1" lang="en-US" sz="2000" spc="-1" strike="noStrike">
                <a:solidFill>
                  <a:srgbClr val="000000"/>
                </a:solidFill>
                <a:latin typeface="Arial"/>
              </a:rPr>
              <a:t>Panel</a:t>
            </a:r>
            <a:endParaRPr b="0" lang="en-US" sz="2000" spc="-1" strike="noStrike">
              <a:latin typeface="Arial"/>
            </a:endParaRPr>
          </a:p>
        </p:txBody>
      </p:sp>
      <p:sp>
        <p:nvSpPr>
          <p:cNvPr id="865" name="CustomShape 10"/>
          <p:cNvSpPr/>
          <p:nvPr/>
        </p:nvSpPr>
        <p:spPr>
          <a:xfrm>
            <a:off x="3200400" y="4038480"/>
            <a:ext cx="1447560" cy="671040"/>
          </a:xfrm>
          <a:prstGeom prst="roundRect">
            <a:avLst>
              <a:gd name="adj" fmla="val 10898"/>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List View </a:t>
            </a:r>
            <a:br/>
            <a:r>
              <a:rPr b="1" lang="en-US" sz="2000" spc="-1" strike="noStrike">
                <a:solidFill>
                  <a:srgbClr val="000000"/>
                </a:solidFill>
                <a:latin typeface="Arial"/>
              </a:rPr>
              <a:t>Panel</a:t>
            </a:r>
            <a:endParaRPr b="0" lang="en-US" sz="2000" spc="-1" strike="noStrike">
              <a:latin typeface="Arial"/>
            </a:endParaRPr>
          </a:p>
        </p:txBody>
      </p:sp>
      <p:sp>
        <p:nvSpPr>
          <p:cNvPr id="866" name="CustomShape 11"/>
          <p:cNvSpPr/>
          <p:nvPr/>
        </p:nvSpPr>
        <p:spPr>
          <a:xfrm>
            <a:off x="544320" y="6019920"/>
            <a:ext cx="4179600" cy="456840"/>
          </a:xfrm>
          <a:prstGeom prst="roundRect">
            <a:avLst>
              <a:gd name="adj" fmla="val 16667"/>
            </a:avLst>
          </a:prstGeom>
          <a:solidFill>
            <a:schemeClr val="tx2"/>
          </a:solidFill>
          <a:ln w="19080">
            <a:solidFill>
              <a:schemeClr val="bg2"/>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1001"/>
              </a:spcBef>
              <a:spcAft>
                <a:spcPts val="601"/>
              </a:spcAft>
            </a:pPr>
            <a:r>
              <a:rPr b="1" lang="en-US" sz="2000" spc="-1" strike="noStrike">
                <a:solidFill>
                  <a:srgbClr val="000000"/>
                </a:solidFill>
                <a:latin typeface="Arial"/>
              </a:rPr>
              <a:t>Atomic Widgets</a:t>
            </a:r>
            <a:endParaRPr b="0" lang="en-US" sz="2000" spc="-1" strike="noStrike">
              <a:latin typeface="Arial"/>
            </a:endParaRPr>
          </a:p>
        </p:txBody>
      </p:sp>
      <p:sp>
        <p:nvSpPr>
          <p:cNvPr id="867" name="CustomShape 12"/>
          <p:cNvSpPr/>
          <p:nvPr/>
        </p:nvSpPr>
        <p:spPr>
          <a:xfrm>
            <a:off x="2631960" y="1933560"/>
            <a:ext cx="360" cy="41004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68" name="CustomShape 13"/>
          <p:cNvSpPr/>
          <p:nvPr/>
        </p:nvSpPr>
        <p:spPr>
          <a:xfrm>
            <a:off x="3352680" y="3409560"/>
            <a:ext cx="360" cy="62892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69" name="CustomShape 14"/>
          <p:cNvSpPr/>
          <p:nvPr/>
        </p:nvSpPr>
        <p:spPr>
          <a:xfrm>
            <a:off x="1828800" y="3409560"/>
            <a:ext cx="360" cy="62892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70" name="CustomShape 15"/>
          <p:cNvSpPr/>
          <p:nvPr/>
        </p:nvSpPr>
        <p:spPr>
          <a:xfrm>
            <a:off x="1032480" y="1948320"/>
            <a:ext cx="360" cy="208980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71" name="CustomShape 16"/>
          <p:cNvSpPr/>
          <p:nvPr/>
        </p:nvSpPr>
        <p:spPr>
          <a:xfrm>
            <a:off x="4080240" y="1948320"/>
            <a:ext cx="360" cy="208980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72" name="CustomShape 17"/>
          <p:cNvSpPr/>
          <p:nvPr/>
        </p:nvSpPr>
        <p:spPr>
          <a:xfrm>
            <a:off x="1905120" y="4709880"/>
            <a:ext cx="360" cy="130968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73" name="CustomShape 18"/>
          <p:cNvSpPr/>
          <p:nvPr/>
        </p:nvSpPr>
        <p:spPr>
          <a:xfrm>
            <a:off x="3924360" y="4709880"/>
            <a:ext cx="360" cy="130968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74" name="CustomShape 19"/>
          <p:cNvSpPr/>
          <p:nvPr/>
        </p:nvSpPr>
        <p:spPr>
          <a:xfrm>
            <a:off x="590400" y="4800600"/>
            <a:ext cx="1066320" cy="585720"/>
          </a:xfrm>
          <a:prstGeom prst="roundRect">
            <a:avLst>
              <a:gd name="adj" fmla="val 16667"/>
            </a:avLst>
          </a:prstGeom>
          <a:solidFill>
            <a:schemeClr val="accent6">
              <a:lumMod val="20000"/>
              <a:lumOff val="80000"/>
            </a:schemeClr>
          </a:solidFill>
          <a:ln w="1908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00000"/>
                </a:solidFill>
                <a:latin typeface="Arial"/>
              </a:rPr>
              <a:t> </a:t>
            </a:r>
            <a:r>
              <a:rPr b="1" lang="en-US" sz="1800" spc="-1" strike="noStrike">
                <a:solidFill>
                  <a:srgbClr val="000000"/>
                </a:solidFill>
                <a:latin typeface="Arial"/>
              </a:rPr>
              <a:t>Input Set </a:t>
            </a:r>
            <a:br/>
            <a:r>
              <a:rPr b="1" lang="en-US" sz="1800" spc="-1" strike="noStrike">
                <a:solidFill>
                  <a:srgbClr val="000000"/>
                </a:solidFill>
                <a:latin typeface="Arial"/>
              </a:rPr>
              <a:t>Ref</a:t>
            </a:r>
            <a:endParaRPr b="0" lang="en-US" sz="1800" spc="-1" strike="noStrike">
              <a:latin typeface="Arial"/>
            </a:endParaRPr>
          </a:p>
        </p:txBody>
      </p:sp>
      <p:sp>
        <p:nvSpPr>
          <p:cNvPr id="875" name="CustomShape 20"/>
          <p:cNvSpPr/>
          <p:nvPr/>
        </p:nvSpPr>
        <p:spPr>
          <a:xfrm>
            <a:off x="590400" y="5515560"/>
            <a:ext cx="1066320" cy="351360"/>
          </a:xfrm>
          <a:prstGeom prst="roundRect">
            <a:avLst>
              <a:gd name="adj" fmla="val 16667"/>
            </a:avLst>
          </a:prstGeom>
          <a:solidFill>
            <a:schemeClr val="accent5">
              <a:lumMod val="20000"/>
              <a:lumOff val="80000"/>
            </a:schemeClr>
          </a:solidFill>
          <a:ln w="19080">
            <a:solidFill>
              <a:schemeClr val="accent5">
                <a:lumMod val="75000"/>
              </a:schemeClr>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1" lang="en-US" sz="1800" spc="-1" strike="noStrike">
                <a:solidFill>
                  <a:srgbClr val="000000"/>
                </a:solidFill>
                <a:latin typeface="Arial"/>
              </a:rPr>
              <a:t>Input Set</a:t>
            </a:r>
            <a:endParaRPr b="0" lang="en-US" sz="1800" spc="-1" strike="noStrike">
              <a:latin typeface="Arial"/>
            </a:endParaRPr>
          </a:p>
        </p:txBody>
      </p:sp>
      <p:sp>
        <p:nvSpPr>
          <p:cNvPr id="876" name="CustomShape 21"/>
          <p:cNvSpPr/>
          <p:nvPr/>
        </p:nvSpPr>
        <p:spPr>
          <a:xfrm>
            <a:off x="2057400" y="4374360"/>
            <a:ext cx="1142640" cy="360"/>
          </a:xfrm>
          <a:custGeom>
            <a:avLst/>
            <a:gdLst/>
            <a:ahLst/>
            <a:rect l="l" t="t" r="r" b="b"/>
            <a:pathLst>
              <a:path w="21600" h="21600">
                <a:moveTo>
                  <a:pt x="0" y="0"/>
                </a:moveTo>
                <a:lnTo>
                  <a:pt x="21600" y="21600"/>
                </a:lnTo>
              </a:path>
            </a:pathLst>
          </a:custGeom>
          <a:noFill/>
          <a:ln w="28440">
            <a:solidFill>
              <a:schemeClr val="bg2"/>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77" name="CustomShape 22"/>
          <p:cNvSpPr/>
          <p:nvPr/>
        </p:nvSpPr>
        <p:spPr>
          <a:xfrm rot="5400000">
            <a:off x="281880" y="5609520"/>
            <a:ext cx="290880" cy="318600"/>
          </a:xfrm>
          <a:prstGeom prst="bentConnector3">
            <a:avLst>
              <a:gd name="adj1" fmla="val -72134"/>
            </a:avLst>
          </a:prstGeom>
          <a:noFill/>
          <a:ln w="28440">
            <a:solidFill>
              <a:schemeClr val="bg2"/>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Container widgets: Input Sets</a:t>
            </a:r>
            <a:endParaRPr b="0" lang="en-US" sz="3200" spc="-1" strike="noStrike">
              <a:solidFill>
                <a:srgbClr val="ffffff"/>
              </a:solidFill>
              <a:latin typeface="Arial"/>
            </a:endParaRPr>
          </a:p>
        </p:txBody>
      </p:sp>
      <p:sp>
        <p:nvSpPr>
          <p:cNvPr id="879" name="TextShape 2"/>
          <p:cNvSpPr txBox="1"/>
          <p:nvPr/>
        </p:nvSpPr>
        <p:spPr>
          <a:xfrm>
            <a:off x="4876920" y="914400"/>
            <a:ext cx="39603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An </a:t>
            </a:r>
            <a:r>
              <a:rPr b="1" lang="en-US" sz="2400" spc="-1" strike="noStrike">
                <a:solidFill>
                  <a:srgbClr val="000000"/>
                </a:solidFill>
                <a:latin typeface="Arial"/>
              </a:rPr>
              <a:t>input set </a:t>
            </a:r>
            <a:r>
              <a:rPr b="0" lang="en-US" sz="2400" spc="-1" strike="noStrike">
                <a:solidFill>
                  <a:srgbClr val="000000"/>
                </a:solidFill>
                <a:latin typeface="Arial"/>
              </a:rPr>
              <a:t>is a named group of widgets </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Can contain atomic widgets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Can be reused by detail view panels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Cannot be referenced by secondary views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Cannot  have a toolbar directly associated with it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Reuse single set of inputs across multiple detail view panels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Apply visibility or editability logic across multiple widgets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80" name="Picture 3" descr=""/>
          <p:cNvPicPr/>
          <p:nvPr/>
        </p:nvPicPr>
        <p:blipFill>
          <a:blip r:embed="rId1"/>
          <a:stretch/>
        </p:blipFill>
        <p:spPr>
          <a:xfrm>
            <a:off x="533520" y="914400"/>
            <a:ext cx="4019760" cy="4879800"/>
          </a:xfrm>
          <a:prstGeom prst="rect">
            <a:avLst/>
          </a:prstGeom>
          <a:ln>
            <a:solidFill>
              <a:schemeClr val="bg1"/>
            </a:solidFill>
          </a:ln>
          <a:effectLst>
            <a:outerShdw algn="tl" blurRad="50800" dir="2700000" dist="38100" rotWithShape="0">
              <a:srgbClr val="000000">
                <a:alpha val="40000"/>
              </a:srgbClr>
            </a:outerShdw>
          </a:effectLst>
        </p:spPr>
      </p:pic>
      <p:sp>
        <p:nvSpPr>
          <p:cNvPr id="881" name="CustomShape 3"/>
          <p:cNvSpPr/>
          <p:nvPr/>
        </p:nvSpPr>
        <p:spPr>
          <a:xfrm>
            <a:off x="542880" y="2514600"/>
            <a:ext cx="4010040" cy="3279600"/>
          </a:xfrm>
          <a:prstGeom prst="roundRect">
            <a:avLst>
              <a:gd name="adj" fmla="val 3824"/>
            </a:avLst>
          </a:prstGeom>
          <a:no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sp>
      <p:sp>
        <p:nvSpPr>
          <p:cNvPr id="882" name="CustomShape 4"/>
          <p:cNvSpPr/>
          <p:nvPr/>
        </p:nvSpPr>
        <p:spPr>
          <a:xfrm>
            <a:off x="3124080" y="5640840"/>
            <a:ext cx="1642320" cy="307080"/>
          </a:xfrm>
          <a:prstGeom prst="roundRect">
            <a:avLst>
              <a:gd name="adj" fmla="val 7599"/>
            </a:avLst>
          </a:prstGeom>
          <a:solidFill>
            <a:schemeClr val="tx1"/>
          </a:solidFill>
          <a:ln w="28440">
            <a:solidFill>
              <a:schemeClr val="accent6"/>
            </a:solidFill>
            <a:round/>
          </a:ln>
          <a:effectLst>
            <a:outerShdw algn="tl" blurRad="50800" dir="2700000" dist="38100" rotWithShape="0">
              <a:srgbClr val="000000">
                <a:alpha val="40000"/>
              </a:srgbClr>
            </a:outerShdw>
          </a:effectLst>
        </p:spPr>
        <p:style>
          <a:lnRef idx="0"/>
          <a:fillRef idx="0"/>
          <a:effectRef idx="0"/>
          <a:fontRef idx="minor"/>
        </p:style>
        <p:txBody>
          <a:bodyPr wrap="none" lIns="0" rIns="0" tIns="0" bIns="0" anchor="ctr"/>
          <a:p>
            <a:pPr algn="ctr">
              <a:lnSpc>
                <a:spcPct val="100000"/>
              </a:lnSpc>
              <a:spcBef>
                <a:spcPts val="901"/>
              </a:spcBef>
              <a:spcAft>
                <a:spcPts val="541"/>
              </a:spcAft>
            </a:pPr>
            <a:r>
              <a:rPr b="0" lang="en-US" sz="1800" spc="-1" strike="noStrike">
                <a:solidFill>
                  <a:srgbClr val="000000"/>
                </a:solidFill>
                <a:latin typeface="Arial"/>
              </a:rPr>
              <a:t>Input Set</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Widgets for input sets</a:t>
            </a:r>
            <a:endParaRPr b="0" lang="en-US" sz="3200" spc="-1" strike="noStrike">
              <a:solidFill>
                <a:srgbClr val="ffffff"/>
              </a:solidFill>
              <a:latin typeface="Arial"/>
            </a:endParaRPr>
          </a:p>
        </p:txBody>
      </p:sp>
      <p:sp>
        <p:nvSpPr>
          <p:cNvPr id="884" name="TextShape 2"/>
          <p:cNvSpPr txBox="1"/>
          <p:nvPr/>
        </p:nvSpPr>
        <p:spPr>
          <a:xfrm>
            <a:off x="519120" y="4267080"/>
            <a:ext cx="4082760" cy="21333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Input sets can contain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Input widgets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Input dividers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Label widgets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List view panels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Other input sets!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85" name="TextShape 3"/>
          <p:cNvSpPr txBox="1"/>
          <p:nvPr/>
        </p:nvSpPr>
        <p:spPr>
          <a:xfrm>
            <a:off x="4754520" y="4267080"/>
            <a:ext cx="4082760" cy="213336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Input sets cannot contain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Input columns</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886" name="Picture 3" descr=""/>
          <p:cNvPicPr/>
          <p:nvPr/>
        </p:nvPicPr>
        <p:blipFill>
          <a:blip r:embed="rId1"/>
          <a:stretch/>
        </p:blipFill>
        <p:spPr>
          <a:xfrm>
            <a:off x="533520" y="914400"/>
            <a:ext cx="6429960" cy="22701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887" name="Picture 5" descr=""/>
          <p:cNvPicPr/>
          <p:nvPr/>
        </p:nvPicPr>
        <p:blipFill>
          <a:blip r:embed="rId2"/>
          <a:stretch/>
        </p:blipFill>
        <p:spPr>
          <a:xfrm>
            <a:off x="6210360" y="2049480"/>
            <a:ext cx="2583000" cy="201636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888" name="CustomShape 4"/>
          <p:cNvSpPr/>
          <p:nvPr/>
        </p:nvSpPr>
        <p:spPr>
          <a:xfrm rot="3074400">
            <a:off x="4868280" y="3409200"/>
            <a:ext cx="2125440" cy="410040"/>
          </a:xfrm>
          <a:prstGeom prst="arc">
            <a:avLst>
              <a:gd name="adj1" fmla="val 11407829"/>
              <a:gd name="adj2" fmla="val 20463671"/>
            </a:avLst>
          </a:prstGeom>
          <a:noFill/>
          <a:ln w="28440">
            <a:solidFill>
              <a:schemeClr val="accent1"/>
            </a:solidFill>
            <a:round/>
            <a:head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89" name="CustomShape 5"/>
          <p:cNvSpPr/>
          <p:nvPr/>
        </p:nvSpPr>
        <p:spPr>
          <a:xfrm>
            <a:off x="5930640" y="3348000"/>
            <a:ext cx="533160" cy="533160"/>
          </a:xfrm>
          <a:prstGeom prst="noSmoking">
            <a:avLst>
              <a:gd name="adj" fmla="val 1875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TextShape 1"/>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Resuable PCF file or inline widget</a:t>
            </a:r>
            <a:endParaRPr b="0" lang="en-US" sz="3200" spc="-1" strike="noStrike">
              <a:solidFill>
                <a:srgbClr val="ffffff"/>
              </a:solidFill>
              <a:latin typeface="Arial"/>
            </a:endParaRPr>
          </a:p>
        </p:txBody>
      </p:sp>
      <p:sp>
        <p:nvSpPr>
          <p:cNvPr id="891" name="TextShape 2"/>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Input Set PCF File</a:t>
            </a:r>
            <a:endParaRPr b="0" lang="en-US" sz="2400" spc="-1" strike="noStrike">
              <a:latin typeface="Arial"/>
            </a:endParaRPr>
          </a:p>
        </p:txBody>
      </p:sp>
      <p:sp>
        <p:nvSpPr>
          <p:cNvPr id="892" name="TextShape 3"/>
          <p:cNvSpPr txBox="1"/>
          <p:nvPr/>
        </p:nvSpPr>
        <p:spPr>
          <a:xfrm>
            <a:off x="47548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InputSet widget</a:t>
            </a:r>
            <a:endParaRPr b="0" lang="en-US" sz="2400" spc="-1" strike="noStrike">
              <a:solidFill>
                <a:srgbClr val="000000"/>
              </a:solidFill>
              <a:latin typeface="Arial"/>
            </a:endParaRPr>
          </a:p>
        </p:txBody>
      </p:sp>
      <p:sp>
        <p:nvSpPr>
          <p:cNvPr id="893" name="TextShape 4"/>
          <p:cNvSpPr txBox="1"/>
          <p:nvPr/>
        </p:nvSpPr>
        <p:spPr>
          <a:xfrm>
            <a:off x="47545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Inline widget, not reusable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Inherits parent object</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Shared logic</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Exercise control over all elements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94"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Resuable PCF file</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Takes root object</a:t>
            </a:r>
            <a:endParaRPr b="0" lang="en-US" sz="24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File name ends with InputSet</a:t>
            </a:r>
            <a:endParaRPr b="0" lang="en-US" sz="2400" spc="-1" strike="noStrike">
              <a:solidFill>
                <a:srgbClr val="000000"/>
              </a:solidFill>
              <a:latin typeface="Arial"/>
            </a:endParaRPr>
          </a:p>
          <a:p>
            <a:endParaRPr b="0" lang="en-US" sz="2400" spc="-1" strike="noStrike">
              <a:solidFill>
                <a:srgbClr val="000000"/>
              </a:solidFill>
              <a:latin typeface="Arial"/>
            </a:endParaRPr>
          </a:p>
          <a:p>
            <a:endParaRPr b="0" lang="en-US" sz="2400" spc="-1" strike="noStrike">
              <a:solidFill>
                <a:srgbClr val="000000"/>
              </a:solidFill>
              <a:latin typeface="Arial"/>
            </a:endParaRPr>
          </a:p>
          <a:p>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95" name="Picture 3" descr=""/>
          <p:cNvPicPr/>
          <p:nvPr/>
        </p:nvPicPr>
        <p:blipFill>
          <a:blip r:embed="rId1"/>
          <a:stretch/>
        </p:blipFill>
        <p:spPr>
          <a:xfrm>
            <a:off x="744480" y="4267080"/>
            <a:ext cx="1351080" cy="1438200"/>
          </a:xfrm>
          <a:prstGeom prst="rect">
            <a:avLst/>
          </a:prstGeom>
          <a:ln>
            <a:noFill/>
          </a:ln>
          <a:effectLst>
            <a:outerShdw algn="tl" blurRad="50800" dir="2700000" dist="38100" rotWithShape="0">
              <a:srgbClr val="000000">
                <a:alpha val="40000"/>
              </a:srgbClr>
            </a:outerShdw>
          </a:effectLst>
        </p:spPr>
      </p:pic>
      <p:sp>
        <p:nvSpPr>
          <p:cNvPr id="896" name="CustomShape 6"/>
          <p:cNvSpPr/>
          <p:nvPr/>
        </p:nvSpPr>
        <p:spPr>
          <a:xfrm>
            <a:off x="736920" y="5715000"/>
            <a:ext cx="1366560" cy="5770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600" spc="-1" strike="noStrike">
                <a:solidFill>
                  <a:srgbClr val="000000"/>
                </a:solidFill>
                <a:latin typeface="Arial"/>
              </a:rPr>
              <a:t>Input Set PCF</a:t>
            </a:r>
            <a:endParaRPr b="0" lang="en-US" sz="1600" spc="-1" strike="noStrike">
              <a:latin typeface="Arial"/>
            </a:endParaRPr>
          </a:p>
        </p:txBody>
      </p:sp>
      <p:pic>
        <p:nvPicPr>
          <p:cNvPr id="897" name="Picture 3" descr=""/>
          <p:cNvPicPr/>
          <p:nvPr/>
        </p:nvPicPr>
        <p:blipFill>
          <a:blip r:embed="rId2"/>
          <a:stretch/>
        </p:blipFill>
        <p:spPr>
          <a:xfrm>
            <a:off x="4999320" y="4287240"/>
            <a:ext cx="2156760" cy="1628280"/>
          </a:xfrm>
          <a:prstGeom prst="rect">
            <a:avLst/>
          </a:prstGeom>
          <a:ln>
            <a:noFill/>
          </a:ln>
          <a:effectLst>
            <a:outerShdw algn="tl" blurRad="50800" dir="2700000" dist="38100" rotWithShape="0">
              <a:srgbClr val="000000">
                <a:alpha val="40000"/>
              </a:srgbClr>
            </a:outerShdw>
          </a:effectLst>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8" name="TextShape 1"/>
          <p:cNvSpPr txBox="1"/>
          <p:nvPr/>
        </p:nvSpPr>
        <p:spPr>
          <a:xfrm>
            <a:off x="519120" y="914400"/>
            <a:ext cx="831816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Input set fundamentals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Calibri"/>
              </a:rPr>
              <a:t>Shared logic input set</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Calibri"/>
              </a:rPr>
              <a:t>Reusable input set</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8A308DD4-7D47-4813-AD53-B75612B7A4D9}"/>
</file>

<file path=customXml/itemProps2.xml><?xml version="1.0" encoding="utf-8"?>
<ds:datastoreItem xmlns:ds="http://schemas.openxmlformats.org/officeDocument/2006/customXml" ds:itemID="{7E15E4F6-BEA5-412A-AC68-95CF2E8F3AE8}"/>
</file>

<file path=customXml/itemProps3.xml><?xml version="1.0" encoding="utf-8"?>
<ds:datastoreItem xmlns:ds="http://schemas.openxmlformats.org/officeDocument/2006/customXml" ds:itemID="{6A547013-D261-4D7A-A8F0-06770096F486}"/>
</file>

<file path=docProps/app.xml><?xml version="1.0" encoding="utf-8"?>
<Properties xmlns="http://schemas.openxmlformats.org/officeDocument/2006/extended-properties" xmlns:vt="http://schemas.openxmlformats.org/officeDocument/2006/docPropsVTypes">
  <Template/>
  <TotalTime>1887</TotalTime>
  <Application>LibreOffice/5.4.2.2$Windows_x86 LibreOffice_project/22b09f6418e8c2d508a9eaf86b2399209b0990f4</Application>
  <Words>2677</Words>
  <Paragraphs>272</Paragraphs>
  <Company>GW</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Input Sets</dc:subject>
  <dc:creator>Seth Luersen</dc:creator>
  <cp:keywords>Configuration Fundamentals</cp:keywords>
  <dc:description/>
  <cp:lastModifiedBy/>
  <cp:revision>119</cp:revision>
  <dcterms:created xsi:type="dcterms:W3CDTF">2014-01-22T17:57:48Z</dcterms:created>
  <dcterms:modified xsi:type="dcterms:W3CDTF">2018-02-16T08:49:39Z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28</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y fmtid="{D5CDD505-2E9C-101B-9397-08002B2CF9AE}" pid="13" name="_MarkAsFinal">
    <vt:bool>true</vt:bool>
  </property>
  <property fmtid="{D5CDD505-2E9C-101B-9397-08002B2CF9AE}" pid="14" name="category">
    <vt:lpwstr>User Interface</vt:lpwstr>
  </property>
  <property fmtid="{D5CDD505-2E9C-101B-9397-08002B2CF9AE}" pid="15" name="contentStatus">
    <vt:lpwstr>Final</vt:lpwstr>
  </property>
  <property fmtid="{D5CDD505-2E9C-101B-9397-08002B2CF9AE}" pid="16" name="ContentTypeId">
    <vt:lpwstr>0x0101007CFB29EADDD5C24B957691831FD266C3</vt:lpwstr>
  </property>
  <property fmtid="{D5CDD505-2E9C-101B-9397-08002B2CF9AE}" pid="17" name="Order">
    <vt:r8>1504600</vt:r8>
  </property>
  <property fmtid="{D5CDD505-2E9C-101B-9397-08002B2CF9AE}" pid="18" name="_SourceUrl">
    <vt:lpwstr/>
  </property>
  <property fmtid="{D5CDD505-2E9C-101B-9397-08002B2CF9AE}" pid="19" name="_SharedFileIndex">
    <vt:lpwstr/>
  </property>
  <property fmtid="{D5CDD505-2E9C-101B-9397-08002B2CF9AE}" pid="20" name="ComplianceAssetId">
    <vt:lpwstr/>
  </property>
  <property fmtid="{D5CDD505-2E9C-101B-9397-08002B2CF9AE}" pid="21" name="_ExtendedDescription">
    <vt:lpwstr/>
  </property>
  <property fmtid="{D5CDD505-2E9C-101B-9397-08002B2CF9AE}" pid="22" name="TriggerFlowInfo">
    <vt:lpwstr/>
  </property>
</Properties>
</file>