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46.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media/image30.wmf" ContentType="image/x-wmf"/>
  <Override PartName="/ppt/media/image75.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74.png" ContentType="image/png"/>
  <Override PartName="/ppt/media/image8.png" ContentType="image/png"/>
  <Override PartName="/ppt/media/image10.png" ContentType="image/png"/>
  <Override PartName="/ppt/media/image22.wmf" ContentType="image/x-wmf"/>
  <Override PartName="/ppt/media/image11.png" ContentType="image/png"/>
  <Override PartName="/ppt/media/image23.wmf" ContentType="image/x-wmf"/>
  <Override PartName="/ppt/media/image12.png" ContentType="image/png"/>
  <Override PartName="/ppt/media/image24.wmf" ContentType="image/x-wmf"/>
  <Override PartName="/ppt/media/image13.png" ContentType="image/png"/>
  <Override PartName="/ppt/media/image25.wmf" ContentType="image/x-wmf"/>
  <Override PartName="/ppt/media/image14.png" ContentType="image/png"/>
  <Override PartName="/ppt/media/image15.png" ContentType="image/png"/>
  <Override PartName="/ppt/media/image27.wmf" ContentType="image/x-wmf"/>
  <Override PartName="/ppt/media/image16.png" ContentType="image/png"/>
  <Override PartName="/ppt/media/image28.wmf" ContentType="image/x-wmf"/>
  <Override PartName="/ppt/media/image17.png" ContentType="image/png"/>
  <Override PartName="/ppt/media/image29.wmf" ContentType="image/x-wmf"/>
  <Override PartName="/ppt/media/image40.wmf" ContentType="image/x-wmf"/>
  <Override PartName="/ppt/media/image18.png" ContentType="image/png"/>
  <Override PartName="/ppt/media/image41.wmf" ContentType="image/x-wmf"/>
  <Override PartName="/ppt/media/image19.png" ContentType="image/png"/>
  <Override PartName="/ppt/media/image20.png" ContentType="image/png"/>
  <Override PartName="/ppt/media/image32.wmf" ContentType="image/x-wmf"/>
  <Override PartName="/ppt/media/image21.png" ContentType="image/png"/>
  <Override PartName="/ppt/media/image33.wmf" ContentType="image/x-wmf"/>
  <Override PartName="/ppt/media/image26.png" ContentType="image/png"/>
  <Override PartName="/ppt/media/image38.wmf" ContentType="image/x-wmf"/>
  <Override PartName="/ppt/media/image31.wmf" ContentType="image/x-wmf"/>
  <Override PartName="/ppt/media/image34.wmf" ContentType="image/x-wmf"/>
  <Override PartName="/ppt/media/image35.png" ContentType="image/png"/>
  <Override PartName="/ppt/media/image36.wmf" ContentType="image/x-wmf"/>
  <Override PartName="/ppt/media/image37.wmf" ContentType="image/x-wmf"/>
  <Override PartName="/ppt/media/image39.png" ContentType="image/png"/>
  <Override PartName="/ppt/media/image42.png" ContentType="image/png"/>
  <Override PartName="/ppt/media/image43.wmf" ContentType="image/x-wmf"/>
  <Override PartName="/ppt/media/image44.png" ContentType="image/png"/>
  <Override PartName="/ppt/media/image56.wmf" ContentType="image/x-wmf"/>
  <Override PartName="/ppt/media/image45.png" ContentType="image/png"/>
  <Override PartName="/ppt/media/image57.wmf" ContentType="image/x-wmf"/>
  <Override PartName="/ppt/media/image46.wmf" ContentType="image/x-wmf"/>
  <Override PartName="/ppt/media/image47.png" ContentType="image/png"/>
  <Override PartName="/ppt/media/image59.wmf" ContentType="image/x-wmf"/>
  <Override PartName="/ppt/media/image48.png" ContentType="image/png"/>
  <Override PartName="/ppt/media/image49.png" ContentType="image/png"/>
  <Override PartName="/ppt/media/image50.png" ContentType="image/png"/>
  <Override PartName="/ppt/media/image51.wmf" ContentType="image/x-wmf"/>
  <Override PartName="/ppt/media/image52.png" ContentType="image/png"/>
  <Override PartName="/ppt/media/image53.png" ContentType="image/png"/>
  <Override PartName="/ppt/media/image54.png" ContentType="image/png"/>
  <Override PartName="/ppt/media/image55.png" ContentType="image/png"/>
  <Override PartName="/ppt/media/image58.wmf" ContentType="image/x-wmf"/>
  <Override PartName="/ppt/media/image60.wmf" ContentType="image/x-wmf"/>
  <Override PartName="/ppt/media/image73.wmf" ContentType="image/x-wmf"/>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0.wmf" ContentType="image/x-wmf"/>
  <Override PartName="/ppt/media/image71.wmf" ContentType="image/x-wmf"/>
  <Override PartName="/ppt/media/image72.wmf" ContentType="image/x-wmf"/>
  <Override PartName="/ppt/media/image76.png" ContentType="image/png"/>
  <Override PartName="/ppt/media/image77.png" ContentType="image/png"/>
  <Override PartName="/ppt/media/image78.png" ContentType="image/png"/>
  <Override PartName="/ppt/media/image79.png" ContentType="image/png"/>
  <Override PartName="/ppt/media/image92.wmf" ContentType="image/x-wmf"/>
  <Override PartName="/ppt/media/image80.png" ContentType="image/png"/>
  <Override PartName="/ppt/media/image93.wmf" ContentType="image/x-wmf"/>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wmf" ContentType="image/x-wmf"/>
  <Override PartName="/ppt/media/image91.wmf" ContentType="image/x-wmf"/>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205.xml.rels" ContentType="application/vnd.openxmlformats-package.relationships+xml"/>
  <Override PartName="/ppt/slideLayouts/_rels/slideLayout66.xml.rels" ContentType="application/vnd.openxmlformats-package.relationships+xml"/>
  <Override PartName="/ppt/slideLayouts/_rels/slideLayout206.xml.rels" ContentType="application/vnd.openxmlformats-package.relationships+xml"/>
  <Override PartName="/ppt/slideLayouts/_rels/slideLayout67.xml.rels" ContentType="application/vnd.openxmlformats-package.relationships+xml"/>
  <Override PartName="/ppt/slideLayouts/_rels/slideLayout207.xml.rels" ContentType="application/vnd.openxmlformats-package.relationships+xml"/>
  <Override PartName="/ppt/slideLayouts/_rels/slideLayout68.xml.rels" ContentType="application/vnd.openxmlformats-package.relationships+xml"/>
  <Override PartName="/ppt/slideLayouts/_rels/slideLayout20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210.xml.rels" ContentType="application/vnd.openxmlformats-package.relationships+xml"/>
  <Override PartName="/ppt/slideLayouts/_rels/slideLayout71.xml.rels" ContentType="application/vnd.openxmlformats-package.relationships+xml"/>
  <Override PartName="/ppt/slideLayouts/_rels/slideLayout211.xml.rels" ContentType="application/vnd.openxmlformats-package.relationships+xml"/>
  <Override PartName="/ppt/slideLayouts/_rels/slideLayout72.xml.rels" ContentType="application/vnd.openxmlformats-package.relationships+xml"/>
  <Override PartName="/ppt/slideLayouts/_rels/slideLayout212.xml.rels" ContentType="application/vnd.openxmlformats-package.relationships+xml"/>
  <Override PartName="/ppt/slideLayouts/_rels/slideLayout73.xml.rels" ContentType="application/vnd.openxmlformats-package.relationships+xml"/>
  <Override PartName="/ppt/slideLayouts/_rels/slideLayout213.xml.rels" ContentType="application/vnd.openxmlformats-package.relationships+xml"/>
  <Override PartName="/ppt/slideLayouts/_rels/slideLayout74.xml.rels" ContentType="application/vnd.openxmlformats-package.relationships+xml"/>
  <Override PartName="/ppt/slideLayouts/_rels/slideLayout214.xml.rels" ContentType="application/vnd.openxmlformats-package.relationships+xml"/>
  <Override PartName="/ppt/slideLayouts/_rels/slideLayout75.xml.rels" ContentType="application/vnd.openxmlformats-package.relationships+xml"/>
  <Override PartName="/ppt/slideLayouts/_rels/slideLayout215.xml.rels" ContentType="application/vnd.openxmlformats-package.relationships+xml"/>
  <Override PartName="/ppt/slideLayouts/_rels/slideLayout76.xml.rels" ContentType="application/vnd.openxmlformats-package.relationships+xml"/>
  <Override PartName="/ppt/slideLayouts/_rels/slideLayout21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Lst>
  <p:sldSz cx="9144000" cy="6858000"/>
  <p:notesSz cx="6858000" cy="9144000"/>
</p:presentation>
</file>

<file path=ppt/_rels/presentation.xml.rels><?xml version="1.0" encoding="UTF-8" standalone="yes"?>
<Relationships xmlns="http://schemas.openxmlformats.org/package/2006/relationships"><Relationship Id="rId26" Type="http://schemas.openxmlformats.org/officeDocument/2006/relationships/slide" Target="slides/slide6.xml"/><Relationship Id="rId21" Type="http://schemas.openxmlformats.org/officeDocument/2006/relationships/slide" Target="slides/slide1.xml"/><Relationship Id="rId42" Type="http://schemas.openxmlformats.org/officeDocument/2006/relationships/slide" Target="slides/slide22.xml"/><Relationship Id="rId47" Type="http://schemas.openxmlformats.org/officeDocument/2006/relationships/slide" Target="slides/slide27.xml"/><Relationship Id="rId63" Type="http://schemas.openxmlformats.org/officeDocument/2006/relationships/slide" Target="slides/slide43.xml"/><Relationship Id="rId68" Type="http://schemas.openxmlformats.org/officeDocument/2006/relationships/customXml" Target="../customXml/item2.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9.xml"/><Relationship Id="rId11" Type="http://schemas.openxmlformats.org/officeDocument/2006/relationships/slideMaster" Target="slideMasters/slideMaster10.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slide" Target="slides/slide25.xml"/><Relationship Id="rId53" Type="http://schemas.openxmlformats.org/officeDocument/2006/relationships/slide" Target="slides/slide33.xml"/><Relationship Id="rId58" Type="http://schemas.openxmlformats.org/officeDocument/2006/relationships/slide" Target="slides/slide38.xml"/><Relationship Id="rId66" Type="http://schemas.openxmlformats.org/officeDocument/2006/relationships/slide" Target="slides/slide46.xml"/><Relationship Id="rId5" Type="http://schemas.openxmlformats.org/officeDocument/2006/relationships/slideMaster" Target="slideMasters/slideMaster4.xml"/><Relationship Id="rId61" Type="http://schemas.openxmlformats.org/officeDocument/2006/relationships/slide" Target="slides/slide41.xml"/><Relationship Id="rId19" Type="http://schemas.openxmlformats.org/officeDocument/2006/relationships/slideMaster" Target="slideMasters/slideMaster18.xml"/><Relationship Id="rId14" Type="http://schemas.openxmlformats.org/officeDocument/2006/relationships/slideMaster" Target="slideMasters/slideMaster13.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slide" Target="slides/slide23.xml"/><Relationship Id="rId48" Type="http://schemas.openxmlformats.org/officeDocument/2006/relationships/slide" Target="slides/slide28.xml"/><Relationship Id="rId56" Type="http://schemas.openxmlformats.org/officeDocument/2006/relationships/slide" Target="slides/slide36.xml"/><Relationship Id="rId64" Type="http://schemas.openxmlformats.org/officeDocument/2006/relationships/slide" Target="slides/slide44.xml"/><Relationship Id="rId69" Type="http://schemas.openxmlformats.org/officeDocument/2006/relationships/customXml" Target="../customXml/item3.xml"/><Relationship Id="rId8" Type="http://schemas.openxmlformats.org/officeDocument/2006/relationships/slideMaster" Target="slideMasters/slideMaster7.xml"/><Relationship Id="rId51" Type="http://schemas.openxmlformats.org/officeDocument/2006/relationships/slide" Target="slides/slide31.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slide" Target="slides/slide26.xml"/><Relationship Id="rId59" Type="http://schemas.openxmlformats.org/officeDocument/2006/relationships/slide" Target="slides/slide39.xml"/><Relationship Id="rId67" Type="http://schemas.openxmlformats.org/officeDocument/2006/relationships/customXml" Target="../customXml/item1.xml"/><Relationship Id="rId20" Type="http://schemas.openxmlformats.org/officeDocument/2006/relationships/notesMaster" Target="notesMasters/notesMaster1.xml"/><Relationship Id="rId41" Type="http://schemas.openxmlformats.org/officeDocument/2006/relationships/slide" Target="slides/slide21.xml"/><Relationship Id="rId54" Type="http://schemas.openxmlformats.org/officeDocument/2006/relationships/slide" Target="slides/slide34.xml"/><Relationship Id="rId62" Type="http://schemas.openxmlformats.org/officeDocument/2006/relationships/slide" Target="slides/slide42.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slide" Target="slides/slide29.xml"/><Relationship Id="rId57" Type="http://schemas.openxmlformats.org/officeDocument/2006/relationships/slide" Target="slides/slide37.xml"/><Relationship Id="rId10" Type="http://schemas.openxmlformats.org/officeDocument/2006/relationships/slideMaster" Target="slideMasters/slideMaster9.xml"/><Relationship Id="rId31" Type="http://schemas.openxmlformats.org/officeDocument/2006/relationships/slide" Target="slides/slide11.xml"/><Relationship Id="rId44" Type="http://schemas.openxmlformats.org/officeDocument/2006/relationships/slide" Target="slides/slide24.xml"/><Relationship Id="rId52" Type="http://schemas.openxmlformats.org/officeDocument/2006/relationships/slide" Target="slides/slide32.xml"/><Relationship Id="rId60" Type="http://schemas.openxmlformats.org/officeDocument/2006/relationships/slide" Target="slides/slide40.xml"/><Relationship Id="rId65" Type="http://schemas.openxmlformats.org/officeDocument/2006/relationships/slide" Target="slides/slide45.xml"/><Relationship Id="rId4" Type="http://schemas.openxmlformats.org/officeDocument/2006/relationships/slideMaster" Target="slideMasters/slideMaster3.xml"/><Relationship Id="rId9" Type="http://schemas.openxmlformats.org/officeDocument/2006/relationships/slideMaster" Target="slideMasters/slideMaster8.xml"/><Relationship Id="rId13" Type="http://schemas.openxmlformats.org/officeDocument/2006/relationships/slideMaster" Target="slideMasters/slideMaster12.xml"/><Relationship Id="rId18" Type="http://schemas.openxmlformats.org/officeDocument/2006/relationships/slideMaster" Target="slideMasters/slideMaster17.xml"/><Relationship Id="rId39" Type="http://schemas.openxmlformats.org/officeDocument/2006/relationships/slide" Target="slides/slide19.xml"/><Relationship Id="rId34" Type="http://schemas.openxmlformats.org/officeDocument/2006/relationships/slide" Target="slides/slide14.xml"/><Relationship Id="rId50" Type="http://schemas.openxmlformats.org/officeDocument/2006/relationships/slide" Target="slides/slide30.xml"/><Relationship Id="rId55"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1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73"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74"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75"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76" name="PlaceHolder 5"/>
          <p:cNvSpPr>
            <a:spLocks noGrp="1"/>
          </p:cNvSpPr>
          <p:nvPr>
            <p:ph type="sldNum"/>
          </p:nvPr>
        </p:nvSpPr>
        <p:spPr>
          <a:xfrm>
            <a:off x="4399200" y="0"/>
            <a:ext cx="3372840" cy="502560"/>
          </a:xfrm>
          <a:prstGeom prst="rect">
            <a:avLst/>
          </a:prstGeom>
        </p:spPr>
        <p:txBody>
          <a:bodyPr lIns="0" rIns="0" tIns="0" bIns="0" anchor="b"/>
          <a:p>
            <a:pPr algn="r"/>
            <a:fld id="{AEEBB0F0-7153-4099-8432-80064EEB974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9"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1270" name="TextShape 2"/>
          <p:cNvSpPr txBox="1"/>
          <p:nvPr/>
        </p:nvSpPr>
        <p:spPr>
          <a:xfrm>
            <a:off x="3884760" y="8775360"/>
            <a:ext cx="2971440" cy="302760"/>
          </a:xfrm>
          <a:prstGeom prst="rect">
            <a:avLst/>
          </a:prstGeom>
          <a:noFill/>
          <a:ln>
            <a:noFill/>
          </a:ln>
        </p:spPr>
        <p:txBody>
          <a:bodyPr anchor="b"/>
          <a:p>
            <a:pPr algn="r">
              <a:lnSpc>
                <a:spcPct val="100000"/>
              </a:lnSpc>
            </a:pPr>
            <a:fld id="{A20A00A7-9B1A-4609-A0B2-B220A0B3DE9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PCF architecture has several different types of iterators, including:</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Menu item iterators, which take a set of objects and generate one menu item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Panel iterators, which take a set of objects and generate one panel (typically, one detail view)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PolicyCenter coverage iterators, which take a set of coverages associated with a covered item (such as a vehicle) and generate one coverage input for each coverage.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88" name="TextShape 2"/>
          <p:cNvSpPr txBox="1"/>
          <p:nvPr/>
        </p:nvSpPr>
        <p:spPr>
          <a:xfrm>
            <a:off x="3884760" y="8775360"/>
            <a:ext cx="2971440" cy="302760"/>
          </a:xfrm>
          <a:prstGeom prst="rect">
            <a:avLst/>
          </a:prstGeom>
          <a:noFill/>
          <a:ln>
            <a:noFill/>
          </a:ln>
        </p:spPr>
        <p:txBody>
          <a:bodyPr anchor="b"/>
          <a:p>
            <a:pPr algn="r">
              <a:lnSpc>
                <a:spcPct val="100000"/>
              </a:lnSpc>
            </a:pPr>
            <a:fld id="{F8BC87E6-181E-49E6-84A6-5E7816FE0E5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PCF architecture has several different types of iterators, including:</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Menu item iterators, which take a set of objects and generate one menu item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Panel iterators, which take a set of objects and generate one panel (typically, one detail view)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PolicyCenter coverage iterators, which take a set of coverages associated with a covered item (such as a vehicle) and generate one coverage input for each coverage.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90" name="TextShape 2"/>
          <p:cNvSpPr txBox="1"/>
          <p:nvPr/>
        </p:nvSpPr>
        <p:spPr>
          <a:xfrm>
            <a:off x="3884760" y="8775360"/>
            <a:ext cx="2971440" cy="302760"/>
          </a:xfrm>
          <a:prstGeom prst="rect">
            <a:avLst/>
          </a:prstGeom>
          <a:noFill/>
          <a:ln>
            <a:noFill/>
          </a:ln>
        </p:spPr>
        <p:txBody>
          <a:bodyPr anchor="b"/>
          <a:p>
            <a:pPr algn="r">
              <a:lnSpc>
                <a:spcPct val="100000"/>
              </a:lnSpc>
            </a:pPr>
            <a:fld id="{943F7277-FD96-4CB5-9F2A-1401D693C6C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PCF architecture has several different types of iterators, including:</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Menu item iterators, which take a set of objects and generate one menu item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Panel iterators, which take a set of objects and generate one panel (typically, one detail view)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PolicyCenter coverage iterators, which take a set of coverages associated with a covered item (such as a vehicle) and generate one coverage input for each coverage.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92" name="TextShape 2"/>
          <p:cNvSpPr txBox="1"/>
          <p:nvPr/>
        </p:nvSpPr>
        <p:spPr>
          <a:xfrm>
            <a:off x="3884760" y="8775360"/>
            <a:ext cx="2971440" cy="302760"/>
          </a:xfrm>
          <a:prstGeom prst="rect">
            <a:avLst/>
          </a:prstGeom>
          <a:noFill/>
          <a:ln>
            <a:noFill/>
          </a:ln>
        </p:spPr>
        <p:txBody>
          <a:bodyPr anchor="b"/>
          <a:p>
            <a:pPr algn="r">
              <a:lnSpc>
                <a:spcPct val="100000"/>
              </a:lnSpc>
            </a:pPr>
            <a:fld id="{DCD3C8EC-B3BF-48CE-8700-44252B0D5DF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When a container such as a list view panel is a top-level container, it is reusable. A top-level container is a PCF file. If the container is likely to be needed in multiple places, create a PCF file for the container. A List View Panel is PCF file that is ideal for multiple references. Other PCF files can reference the reusable container using a reference widget. In TrainingApp, the ABContactHistoryPage contains a Screen with a Panel Ref that references ABContactHistoryLV. PanelRef widgets are discussed later in this lesson.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When a container such as list view panel is declared as an inline child container, it is not reusable. Other containers cannot reference an inline container.  A ListViewPanel widget is defined in a Screen, Card View Panel, or a List Detail Panel.  It is possible to define a variable object for an ListViewPanel widget, but this is uncommon. A ListViewPanel widget inherits the root object associated with its parent. </a:t>
            </a:r>
            <a:endParaRPr b="0" lang="en-US" sz="2000" spc="-1" strike="noStrike">
              <a:latin typeface="Arial"/>
            </a:endParaRPr>
          </a:p>
          <a:p>
            <a:pPr>
              <a:lnSpc>
                <a:spcPct val="100000"/>
              </a:lnSpc>
            </a:pPr>
            <a:endParaRPr b="0" lang="en-US" sz="2000" spc="-1" strike="noStrike">
              <a:latin typeface="Arial"/>
            </a:endParaRPr>
          </a:p>
        </p:txBody>
      </p:sp>
      <p:sp>
        <p:nvSpPr>
          <p:cNvPr id="1294" name="TextShape 2"/>
          <p:cNvSpPr txBox="1"/>
          <p:nvPr/>
        </p:nvSpPr>
        <p:spPr>
          <a:xfrm>
            <a:off x="3884760" y="8775360"/>
            <a:ext cx="2971440" cy="302760"/>
          </a:xfrm>
          <a:prstGeom prst="rect">
            <a:avLst/>
          </a:prstGeom>
          <a:noFill/>
          <a:ln>
            <a:noFill/>
          </a:ln>
        </p:spPr>
        <p:txBody>
          <a:bodyPr anchor="b"/>
          <a:p>
            <a:pPr algn="r">
              <a:lnSpc>
                <a:spcPct val="100000"/>
              </a:lnSpc>
            </a:pPr>
            <a:fld id="{4437B810-8ACA-497B-A0A7-C8CFC4AEB56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96" name="TextShape 2"/>
          <p:cNvSpPr txBox="1"/>
          <p:nvPr/>
        </p:nvSpPr>
        <p:spPr>
          <a:xfrm>
            <a:off x="3884760" y="8775360"/>
            <a:ext cx="2971440" cy="302760"/>
          </a:xfrm>
          <a:prstGeom prst="rect">
            <a:avLst/>
          </a:prstGeom>
          <a:noFill/>
          <a:ln>
            <a:noFill/>
          </a:ln>
        </p:spPr>
        <p:txBody>
          <a:bodyPr anchor="b"/>
          <a:p>
            <a:pPr algn="r">
              <a:lnSpc>
                <a:spcPct val="100000"/>
              </a:lnSpc>
            </a:pPr>
            <a:fld id="{485C32B2-DAF1-4448-BCAE-31ABF2F793A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PlaceHolder 1"/>
          <p:cNvSpPr>
            <a:spLocks noGrp="1"/>
          </p:cNvSpPr>
          <p:nvPr>
            <p:ph type="body"/>
          </p:nvPr>
        </p:nvSpPr>
        <p:spPr>
          <a:xfrm>
            <a:off x="152280" y="4343400"/>
            <a:ext cx="6552720" cy="4343040"/>
          </a:xfrm>
          <a:prstGeom prst="rect">
            <a:avLst/>
          </a:prstGeom>
        </p:spPr>
        <p:txBody>
          <a:bodyPr/>
          <a:p>
            <a:r>
              <a:rPr b="1" lang="en-US" sz="2000" spc="-1" strike="noStrike">
                <a:latin typeface="Arial"/>
              </a:rPr>
              <a:t>Inline list view panel</a:t>
            </a:r>
            <a:endParaRPr b="0" lang="en-US" sz="2000" spc="-1" strike="noStrike">
              <a:latin typeface="Arial"/>
            </a:endParaRPr>
          </a:p>
          <a:p>
            <a:r>
              <a:rPr b="0" lang="en-US" sz="2000" spc="-1" strike="noStrike">
                <a:latin typeface="Arial"/>
              </a:rPr>
              <a:t>1. Add the ListViewPanel widget to the parent container</a:t>
            </a:r>
            <a:endParaRPr b="0" lang="en-US" sz="2000" spc="-1" strike="noStrike">
              <a:latin typeface="Arial"/>
            </a:endParaRPr>
          </a:p>
          <a:p>
            <a:r>
              <a:rPr b="0" lang="en-US" sz="2000" spc="-1" strike="noStrike">
                <a:latin typeface="Arial"/>
              </a:rPr>
              <a:t>2. Optionally specify additional properties</a:t>
            </a:r>
            <a:endParaRPr b="0" lang="en-US" sz="2000" spc="-1" strike="noStrike">
              <a:latin typeface="Arial"/>
            </a:endParaRPr>
          </a:p>
          <a:p>
            <a:r>
              <a:rPr b="0" lang="en-US" sz="2000" spc="-1" strike="noStrike">
                <a:latin typeface="Arial"/>
              </a:rPr>
              <a:t>4. Add a row iterator widget</a:t>
            </a:r>
            <a:endParaRPr b="0" lang="en-US" sz="2000" spc="-1" strike="noStrike">
              <a:latin typeface="Arial"/>
            </a:endParaRPr>
          </a:p>
          <a:p>
            <a:r>
              <a:rPr b="0" lang="en-US" sz="2000" spc="-1" strike="noStrike">
                <a:latin typeface="Arial"/>
              </a:rPr>
              <a:t>5. Add a row widget</a:t>
            </a:r>
            <a:endParaRPr b="0" lang="en-US" sz="2000" spc="-1" strike="noStrike">
              <a:latin typeface="Arial"/>
            </a:endParaRPr>
          </a:p>
          <a:p>
            <a:r>
              <a:rPr b="0" lang="en-US" sz="2000" spc="-1" strike="noStrike">
                <a:latin typeface="Arial"/>
              </a:rPr>
              <a:t>6. Add cell widgets</a:t>
            </a:r>
            <a:endParaRPr b="0" lang="en-US" sz="2000" spc="-1" strike="noStrike">
              <a:latin typeface="Arial"/>
            </a:endParaRPr>
          </a:p>
          <a:p>
            <a:r>
              <a:rPr b="0" lang="en-US" sz="2000" spc="-1" strike="noStrike">
                <a:latin typeface="Arial"/>
              </a:rPr>
              <a:t>7. Deploy PCFs</a:t>
            </a:r>
            <a:endParaRPr b="0" lang="en-US" sz="2000" spc="-1" strike="noStrike">
              <a:latin typeface="Arial"/>
            </a:endParaRPr>
          </a:p>
          <a:p>
            <a:endParaRPr b="0" lang="en-US" sz="2000" spc="-1" strike="noStrike">
              <a:latin typeface="Arial"/>
            </a:endParaRPr>
          </a:p>
        </p:txBody>
      </p:sp>
      <p:sp>
        <p:nvSpPr>
          <p:cNvPr id="1298" name="TextShape 2"/>
          <p:cNvSpPr txBox="1"/>
          <p:nvPr/>
        </p:nvSpPr>
        <p:spPr>
          <a:xfrm>
            <a:off x="3884760" y="8775360"/>
            <a:ext cx="2971440" cy="302760"/>
          </a:xfrm>
          <a:prstGeom prst="rect">
            <a:avLst/>
          </a:prstGeom>
          <a:noFill/>
          <a:ln>
            <a:noFill/>
          </a:ln>
        </p:spPr>
        <p:txBody>
          <a:bodyPr anchor="b"/>
          <a:p>
            <a:pPr algn="r">
              <a:lnSpc>
                <a:spcPct val="100000"/>
              </a:lnSpc>
            </a:pPr>
            <a:fld id="{3850535E-100A-4930-97FD-53D83E4EA0B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9"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initial list view panel always displays an error because every list view panel needs a row element. A newly created list view panel is empty.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latin typeface="Arial"/>
              </a:rPr>
              <a:t>Inline list view panels</a:t>
            </a:r>
            <a:endParaRPr b="0" lang="en-US" sz="2000" spc="-1" strike="noStrike">
              <a:latin typeface="Arial"/>
            </a:endParaRPr>
          </a:p>
          <a:p>
            <a:pPr>
              <a:lnSpc>
                <a:spcPct val="100000"/>
              </a:lnSpc>
            </a:pPr>
            <a:r>
              <a:rPr b="0" lang="en-US" sz="2000" spc="-1" strike="noStrike">
                <a:latin typeface="Arial"/>
              </a:rPr>
              <a:t>To create an inline list view panel, find the ListViewPanel widget in the PCF Editor toolbox. Drag the ListViewPanel widget onto an existing screen, list detail panel, or card view panel.</a:t>
            </a:r>
            <a:endParaRPr b="0" lang="en-US" sz="2000" spc="-1" strike="noStrike">
              <a:latin typeface="Arial"/>
            </a:endParaRPr>
          </a:p>
          <a:p>
            <a:pPr>
              <a:lnSpc>
                <a:spcPct val="100000"/>
              </a:lnSpc>
            </a:pPr>
            <a:endParaRPr b="0" lang="en-US" sz="2000" spc="-1" strike="noStrike">
              <a:latin typeface="Arial"/>
            </a:endParaRPr>
          </a:p>
        </p:txBody>
      </p:sp>
      <p:sp>
        <p:nvSpPr>
          <p:cNvPr id="1300" name="TextShape 2"/>
          <p:cNvSpPr txBox="1"/>
          <p:nvPr/>
        </p:nvSpPr>
        <p:spPr>
          <a:xfrm>
            <a:off x="3884760" y="8775360"/>
            <a:ext cx="2971440" cy="302760"/>
          </a:xfrm>
          <a:prstGeom prst="rect">
            <a:avLst/>
          </a:prstGeom>
          <a:noFill/>
          <a:ln>
            <a:noFill/>
          </a:ln>
        </p:spPr>
        <p:txBody>
          <a:bodyPr anchor="b"/>
          <a:p>
            <a:pPr algn="r">
              <a:lnSpc>
                <a:spcPct val="100000"/>
              </a:lnSpc>
            </a:pPr>
            <a:fld id="{8836509E-5E87-401E-8838-5FC44EF6A2F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Most container widgets have at least one required object that contains data fields. One way to think of this is that there is at least one root object for a given container.  Root objects must be specified on the list view panel's Required Variables tab.</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The initial list view panel always displays an error because every list view panel needs a row element. A newly created list view panel is empty. In the slide example, the screenshot has been modified to not show the error.</a:t>
            </a:r>
            <a:endParaRPr b="0" lang="en-US" sz="2000" spc="-1" strike="noStrike">
              <a:latin typeface="Arial"/>
            </a:endParaRPr>
          </a:p>
          <a:p>
            <a:pPr>
              <a:lnSpc>
                <a:spcPct val="100000"/>
              </a:lnSpc>
            </a:pPr>
            <a:br/>
            <a:br/>
            <a:r>
              <a:rPr b="1" lang="en-US" sz="2000" spc="-1" strike="noStrike">
                <a:latin typeface="Arial"/>
              </a:rPr>
              <a:t>Inline list view panels</a:t>
            </a:r>
            <a:endParaRPr b="0" lang="en-US" sz="2000" spc="-1" strike="noStrike">
              <a:latin typeface="Arial"/>
            </a:endParaRPr>
          </a:p>
          <a:p>
            <a:pPr>
              <a:lnSpc>
                <a:spcPct val="100000"/>
              </a:lnSpc>
            </a:pPr>
            <a:r>
              <a:rPr b="0" lang="en-US" sz="2000" spc="-1" strike="noStrike">
                <a:latin typeface="Arial"/>
              </a:rPr>
              <a:t>You do not need to specify root objects for inline list view panel. Because an inline list view panel can have only one parent container, it automatically inherits the root objects of its parent.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02" name="TextShape 2"/>
          <p:cNvSpPr txBox="1"/>
          <p:nvPr/>
        </p:nvSpPr>
        <p:spPr>
          <a:xfrm>
            <a:off x="3884760" y="8775360"/>
            <a:ext cx="2971440" cy="302760"/>
          </a:xfrm>
          <a:prstGeom prst="rect">
            <a:avLst/>
          </a:prstGeom>
          <a:noFill/>
          <a:ln>
            <a:noFill/>
          </a:ln>
        </p:spPr>
        <p:txBody>
          <a:bodyPr anchor="b"/>
          <a:p>
            <a:pPr algn="r">
              <a:lnSpc>
                <a:spcPct val="100000"/>
              </a:lnSpc>
            </a:pPr>
            <a:fld id="{AF8BC355-C1B4-43DC-A76E-78EE5830492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There are two states that a list view panel can be in: edit mode and read-only mode. If the editable property for a list view panel is true (or blank, which defaults to true), then the list view panel can be put into either read-only mode or edit mode. If the editable property for a list view panel is false, then the list view panel cannot be put into edit mode. It is always in read-only mode.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1" lang="en-US" sz="2000" spc="-1" strike="noStrike">
                <a:latin typeface="Arial"/>
              </a:rPr>
              <a:t>Inline list view panels</a:t>
            </a:r>
            <a:endParaRPr b="0" lang="en-US" sz="2000" spc="-1" strike="noStrike">
              <a:latin typeface="Arial"/>
            </a:endParaRPr>
          </a:p>
          <a:p>
            <a:pPr marL="216000" indent="-216000">
              <a:lnSpc>
                <a:spcPct val="100000"/>
              </a:lnSpc>
            </a:pPr>
            <a:r>
              <a:rPr b="0" lang="en-US" sz="2000" spc="-1" strike="noStrike">
                <a:latin typeface="Arial"/>
              </a:rPr>
              <a:t>This step is the same for standalone and inline list view panels.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04" name="TextShape 2"/>
          <p:cNvSpPr txBox="1"/>
          <p:nvPr/>
        </p:nvSpPr>
        <p:spPr>
          <a:xfrm>
            <a:off x="3884760" y="8775360"/>
            <a:ext cx="2971440" cy="302760"/>
          </a:xfrm>
          <a:prstGeom prst="rect">
            <a:avLst/>
          </a:prstGeom>
          <a:noFill/>
          <a:ln>
            <a:noFill/>
          </a:ln>
        </p:spPr>
        <p:txBody>
          <a:bodyPr anchor="b"/>
          <a:p>
            <a:pPr algn="r">
              <a:lnSpc>
                <a:spcPct val="100000"/>
              </a:lnSpc>
            </a:pPr>
            <a:fld id="{097EE721-AE09-4B79-A985-410228C1DAE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5"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In the slide example, the RowIterator has already been placed in the ListViewPanel in the PCF editor canvas. The Properties window shows the Properties tab. Some attributes in the Basic properties have been removed. An asterisk denotes a required property.  RowIterator widgets have three required properties: editable, elementName, and value. </a:t>
            </a:r>
            <a:endParaRPr b="0" lang="en-US" sz="2000" spc="-1" strike="noStrike">
              <a:latin typeface="Arial"/>
            </a:endParaRPr>
          </a:p>
          <a:p>
            <a:pPr marL="216000" indent="-216000">
              <a:lnSpc>
                <a:spcPct val="100000"/>
              </a:lnSpc>
            </a:pPr>
            <a:r>
              <a:rPr b="0" lang="en-US" sz="2000" spc="-1" strike="noStrike">
                <a:latin typeface="Arial"/>
              </a:rPr>
              <a:t> </a:t>
            </a:r>
            <a:endParaRPr b="0" lang="en-US" sz="2000" spc="-1" strike="noStrike">
              <a:latin typeface="Arial"/>
            </a:endParaRPr>
          </a:p>
          <a:p>
            <a:pPr marL="216000" indent="-216000">
              <a:lnSpc>
                <a:spcPct val="100000"/>
              </a:lnSpc>
            </a:pPr>
            <a:r>
              <a:rPr b="0" lang="en-US" sz="2000" spc="-1" strike="noStrike">
                <a:latin typeface="Arial"/>
              </a:rPr>
              <a:t>In the slide example…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Editable is false and the cell value cannot be edited.</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The name of the symbol used to reference the object currently being processed is currentHistoryEntry.</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The object set to be processed is anABContact's HistoryEntries array.</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latin typeface="Arial"/>
              </a:rPr>
              <a:t>Inline list view panels</a:t>
            </a:r>
            <a:endParaRPr b="0" lang="en-US" sz="2000" spc="-1" strike="noStrike">
              <a:latin typeface="Arial"/>
            </a:endParaRPr>
          </a:p>
          <a:p>
            <a:pPr>
              <a:lnSpc>
                <a:spcPct val="100000"/>
              </a:lnSpc>
            </a:pPr>
            <a:r>
              <a:rPr b="0" lang="en-US" sz="2000" spc="-1" strike="noStrike">
                <a:latin typeface="Arial"/>
              </a:rPr>
              <a:t>This step is the same for standalone and inline list view panels.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06" name="TextShape 2"/>
          <p:cNvSpPr txBox="1"/>
          <p:nvPr/>
        </p:nvSpPr>
        <p:spPr>
          <a:xfrm>
            <a:off x="3884760" y="8775360"/>
            <a:ext cx="2971440" cy="302760"/>
          </a:xfrm>
          <a:prstGeom prst="rect">
            <a:avLst/>
          </a:prstGeom>
          <a:noFill/>
          <a:ln>
            <a:noFill/>
          </a:ln>
        </p:spPr>
        <p:txBody>
          <a:bodyPr anchor="b"/>
          <a:p>
            <a:pPr algn="r">
              <a:lnSpc>
                <a:spcPct val="100000"/>
              </a:lnSpc>
            </a:pPr>
            <a:fld id="{9A32CCD7-1104-4148-ACE1-70B051646F5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72" name="TextShape 2"/>
          <p:cNvSpPr txBox="1"/>
          <p:nvPr/>
        </p:nvSpPr>
        <p:spPr>
          <a:xfrm>
            <a:off x="3884760" y="8775360"/>
            <a:ext cx="2971440" cy="302760"/>
          </a:xfrm>
          <a:prstGeom prst="rect">
            <a:avLst/>
          </a:prstGeom>
          <a:noFill/>
          <a:ln>
            <a:noFill/>
          </a:ln>
        </p:spPr>
        <p:txBody>
          <a:bodyPr anchor="b"/>
          <a:p>
            <a:pPr algn="r">
              <a:lnSpc>
                <a:spcPct val="100000"/>
              </a:lnSpc>
            </a:pPr>
            <a:fld id="{A4EF3799-EC0A-420B-8E7B-E3CADB5F582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7"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Each cell widget inside the row widget is used to render data for multiple objects. For example, the first cell in the diagram above renders the CreateDate field for all three HistoryEntry objects in the array. The cell widget must therefore be bound to an abstract name that references each object in the array one at a time. The Element Name property of the row iterator defines what this name is. The value you select for the Element Name property is arbitrary, but whatever value you select must be used by the cell widgets in the row iterator.</a:t>
            </a:r>
            <a:endParaRPr b="0" lang="en-US" sz="2000" spc="-1" strike="noStrike">
              <a:latin typeface="Arial"/>
            </a:endParaRPr>
          </a:p>
          <a:p>
            <a:pPr>
              <a:lnSpc>
                <a:spcPct val="100000"/>
              </a:lnSpc>
            </a:pPr>
            <a:r>
              <a:rPr b="0" lang="en-US" sz="2000" spc="-1" strike="noStrike">
                <a:latin typeface="Arial"/>
              </a:rPr>
              <a:t>To improve readability, use element names such as "current&lt;object&gt;" or "this&lt;object&gt;".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08" name="TextShape 2"/>
          <p:cNvSpPr txBox="1"/>
          <p:nvPr/>
        </p:nvSpPr>
        <p:spPr>
          <a:xfrm>
            <a:off x="3884760" y="8775360"/>
            <a:ext cx="2971440" cy="302760"/>
          </a:xfrm>
          <a:prstGeom prst="rect">
            <a:avLst/>
          </a:prstGeom>
          <a:noFill/>
          <a:ln>
            <a:noFill/>
          </a:ln>
        </p:spPr>
        <p:txBody>
          <a:bodyPr anchor="b"/>
          <a:p>
            <a:pPr algn="r">
              <a:lnSpc>
                <a:spcPct val="100000"/>
              </a:lnSpc>
            </a:pPr>
            <a:fld id="{31588C78-523C-43B4-AF5F-69120CAF149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slide example, the Row has already been placed in the Row Iterator in the PCF editor canvas. The Properties window shows the Properties tab.</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latin typeface="Arial"/>
              </a:rPr>
              <a:t>Inline list view panels</a:t>
            </a:r>
            <a:endParaRPr b="0" lang="en-US" sz="2000" spc="-1" strike="noStrike">
              <a:latin typeface="Arial"/>
            </a:endParaRPr>
          </a:p>
          <a:p>
            <a:pPr>
              <a:lnSpc>
                <a:spcPct val="100000"/>
              </a:lnSpc>
            </a:pPr>
            <a:r>
              <a:rPr b="0" lang="en-US" sz="2000" spc="-1" strike="noStrike">
                <a:latin typeface="Arial"/>
              </a:rPr>
              <a:t>This step is the same for standalone and inline list view panels.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10" name="TextShape 2"/>
          <p:cNvSpPr txBox="1"/>
          <p:nvPr/>
        </p:nvSpPr>
        <p:spPr>
          <a:xfrm>
            <a:off x="3884760" y="8775360"/>
            <a:ext cx="2971440" cy="302760"/>
          </a:xfrm>
          <a:prstGeom prst="rect">
            <a:avLst/>
          </a:prstGeom>
          <a:noFill/>
          <a:ln>
            <a:noFill/>
          </a:ln>
        </p:spPr>
        <p:txBody>
          <a:bodyPr anchor="b"/>
          <a:p>
            <a:pPr algn="r">
              <a:lnSpc>
                <a:spcPct val="100000"/>
              </a:lnSpc>
            </a:pPr>
            <a:fld id="{982B5B45-ED24-465E-B112-378A3199400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12" name="TextShape 2"/>
          <p:cNvSpPr txBox="1"/>
          <p:nvPr/>
        </p:nvSpPr>
        <p:spPr>
          <a:xfrm>
            <a:off x="3884760" y="8775360"/>
            <a:ext cx="2971440" cy="302760"/>
          </a:xfrm>
          <a:prstGeom prst="rect">
            <a:avLst/>
          </a:prstGeom>
          <a:noFill/>
          <a:ln>
            <a:noFill/>
          </a:ln>
        </p:spPr>
        <p:txBody>
          <a:bodyPr anchor="b"/>
          <a:p>
            <a:pPr algn="r">
              <a:lnSpc>
                <a:spcPct val="100000"/>
              </a:lnSpc>
            </a:pPr>
            <a:fld id="{0AFAF8F6-C3C8-4078-9D88-8C7C36938EA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slide example, the DateCell widget has already been placed in the Row in the PCF editor canvas. The DateCell widget offers additional formatting options for dates and times.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Properties window shows the Properties tab. Some attributes in the Basic properties have been removed. An asterisk denotes a required property.  Cell input widgets require a unique ID value.  However, this value need only be unique to the inputs in the Row.</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A cell widget is inside row iterator, which is used to process multiple rows.  A cell's value property must reference row iterator's element name. The label property specifies the label for column header.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latin typeface="Arial"/>
              </a:rPr>
              <a:t>Inline list view panels</a:t>
            </a:r>
            <a:endParaRPr b="0" lang="en-US" sz="2000" spc="-1" strike="noStrike">
              <a:latin typeface="Arial"/>
            </a:endParaRPr>
          </a:p>
          <a:p>
            <a:pPr>
              <a:lnSpc>
                <a:spcPct val="100000"/>
              </a:lnSpc>
            </a:pPr>
            <a:r>
              <a:rPr b="0" lang="en-US" sz="2000" spc="-1" strike="noStrike">
                <a:latin typeface="Arial"/>
              </a:rPr>
              <a:t>This step is the same for standalone and inline list view panels.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14" name="TextShape 2"/>
          <p:cNvSpPr txBox="1"/>
          <p:nvPr/>
        </p:nvSpPr>
        <p:spPr>
          <a:xfrm>
            <a:off x="3884760" y="8775360"/>
            <a:ext cx="2971440" cy="302760"/>
          </a:xfrm>
          <a:prstGeom prst="rect">
            <a:avLst/>
          </a:prstGeom>
          <a:noFill/>
          <a:ln>
            <a:noFill/>
          </a:ln>
        </p:spPr>
        <p:txBody>
          <a:bodyPr anchor="b"/>
          <a:p>
            <a:pPr algn="r">
              <a:lnSpc>
                <a:spcPct val="100000"/>
              </a:lnSpc>
            </a:pPr>
            <a:fld id="{74A7C476-3D37-4015-8B34-1CF581C3580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5"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slide example, the EventType Cell widget has already been placed in the Row in the PCF editor canvas. The Properties window shows the Properties tab. Some attributes in the Basic properties have been removed. An asterisk denotes a required property.  Cell input widgets require a unique ID value.  However, this value need only be unique to the inputs in the Row.</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316" name="TextShape 2"/>
          <p:cNvSpPr txBox="1"/>
          <p:nvPr/>
        </p:nvSpPr>
        <p:spPr>
          <a:xfrm>
            <a:off x="3884760" y="8775360"/>
            <a:ext cx="2971440" cy="302760"/>
          </a:xfrm>
          <a:prstGeom prst="rect">
            <a:avLst/>
          </a:prstGeom>
          <a:noFill/>
          <a:ln>
            <a:noFill/>
          </a:ln>
        </p:spPr>
        <p:txBody>
          <a:bodyPr anchor="b"/>
          <a:p>
            <a:pPr algn="r">
              <a:lnSpc>
                <a:spcPct val="100000"/>
              </a:lnSpc>
            </a:pPr>
            <a:fld id="{A853E67C-4A52-470C-9E12-56D3EDDFE23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18" name="TextShape 2"/>
          <p:cNvSpPr txBox="1"/>
          <p:nvPr/>
        </p:nvSpPr>
        <p:spPr>
          <a:xfrm>
            <a:off x="3884760" y="8775360"/>
            <a:ext cx="2971440" cy="302760"/>
          </a:xfrm>
          <a:prstGeom prst="rect">
            <a:avLst/>
          </a:prstGeom>
          <a:noFill/>
          <a:ln>
            <a:noFill/>
          </a:ln>
        </p:spPr>
        <p:txBody>
          <a:bodyPr anchor="b"/>
          <a:p>
            <a:pPr algn="r">
              <a:lnSpc>
                <a:spcPct val="100000"/>
              </a:lnSpc>
            </a:pPr>
            <a:fld id="{4E27AFA0-C119-40C5-B7F8-312D3048E36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9" name="PlaceHolder 1"/>
          <p:cNvSpPr>
            <a:spLocks noGrp="1"/>
          </p:cNvSpPr>
          <p:nvPr>
            <p:ph type="body"/>
          </p:nvPr>
        </p:nvSpPr>
        <p:spPr>
          <a:xfrm>
            <a:off x="152280" y="4343400"/>
            <a:ext cx="6552720" cy="4343040"/>
          </a:xfrm>
          <a:prstGeom prst="rect">
            <a:avLst/>
          </a:prstGeom>
        </p:spPr>
        <p:txBody>
          <a:bodyPr>
            <a:normAutofit/>
          </a:bodyPr>
          <a:p>
            <a:r>
              <a:rPr b="0" lang="en-US" sz="2000" spc="-1" strike="noStrike">
                <a:latin typeface="Arial"/>
              </a:rPr>
              <a:t>The row iterator can sort the objects (elementName property) in the array (value property). To define the default sorting criteria, use the row iterator Sorting properties tab to specify the sorting criteria. </a:t>
            </a:r>
            <a:endParaRPr b="0" lang="en-US" sz="2000" spc="-1" strike="noStrike">
              <a:latin typeface="Arial"/>
            </a:endParaRPr>
          </a:p>
          <a:p>
            <a:endParaRPr b="0" lang="en-US" sz="2000" spc="-1" strike="noStrike">
              <a:latin typeface="Arial"/>
            </a:endParaRPr>
          </a:p>
          <a:p>
            <a:r>
              <a:rPr b="0" lang="en-US" sz="2000" spc="-1" strike="noStrike">
                <a:latin typeface="Arial"/>
              </a:rPr>
              <a:t>For each sort criterion, you must specify the sortBy value, the direction of the sort (ascending or descending), and precedence of the criteria (the sortOrder value).  It is possible to have multiple sort criterion. If a column has a sort criteria with sort order 1 (and the sortBy column is visible in the list), then it is initially rendered with an up-facing or down-facing arrow head next to the label. The direction of the arrow reflects the sortDirection value.  Any criteria with a sort order of 2 or greater are rendered with an up-facing or down-facing double arrow head next to the header label.</a:t>
            </a:r>
            <a:endParaRPr b="0" lang="en-US" sz="2000" spc="-1" strike="noStrike">
              <a:latin typeface="Arial"/>
            </a:endParaRPr>
          </a:p>
          <a:p>
            <a:endParaRPr b="0" lang="en-US" sz="2000" spc="-1" strike="noStrike">
              <a:latin typeface="Arial"/>
            </a:endParaRPr>
          </a:p>
          <a:p>
            <a:r>
              <a:rPr b="0" lang="en-US" sz="2000" spc="-1" strike="noStrike">
                <a:latin typeface="Arial"/>
              </a:rPr>
              <a:t>For properties that are typecode fields, rows are sorted based on the priority and then name of the typecodes. For example, if a list of buildings includes a "BuildingType" column with possible values of "residential - single dwelling" (priority 10) and "residential - multiple dwelling" (priority 20) and the column has a defined ascending sort order, all "residential - single dwelling" buildings will be listed before any "residential - multiple dwelling" buildings.</a:t>
            </a:r>
            <a:endParaRPr b="0" lang="en-US" sz="2000" spc="-1" strike="noStrike">
              <a:latin typeface="Arial"/>
            </a:endParaRPr>
          </a:p>
          <a:p>
            <a:endParaRPr b="0" lang="en-US" sz="2000" spc="-1" strike="noStrike">
              <a:latin typeface="Arial"/>
            </a:endParaRPr>
          </a:p>
          <a:p>
            <a:r>
              <a:rPr b="0" lang="en-US" sz="2000" spc="-1" strike="noStrike">
                <a:latin typeface="Arial"/>
              </a:rPr>
              <a:t>You can create sort criterion that reference values not displayed in the list. For example, a list of history entries could be sorted by create date even though the create date isn't displayed in the list.</a:t>
            </a:r>
            <a:endParaRPr b="0" lang="en-US" sz="2000" spc="-1" strike="noStrike">
              <a:latin typeface="Arial"/>
            </a:endParaRPr>
          </a:p>
          <a:p>
            <a:endParaRPr b="0" lang="en-US" sz="2000" spc="-1" strike="noStrike">
              <a:latin typeface="Arial"/>
            </a:endParaRPr>
          </a:p>
          <a:p>
            <a:r>
              <a:rPr b="0" lang="en-US" sz="2000" spc="-1" strike="noStrike">
                <a:latin typeface="Arial"/>
              </a:rPr>
              <a:t>Users can override the defined sorting criteria for a row iterator column by clicking the column header in the user interface.  It is possible to disable the user override by setting the enableSort property to false for a given cell widget.  Cell widgets have sort properties, but setting these properties is not recommended because of performance issues. Whenever possible, adhere to the best practice of configuring sorting for the row iterator and then, if required, override the user interface behavior by setting enableSort for a given cell widget to false.</a:t>
            </a:r>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320" name="TextShape 2"/>
          <p:cNvSpPr txBox="1"/>
          <p:nvPr/>
        </p:nvSpPr>
        <p:spPr>
          <a:xfrm>
            <a:off x="3884760" y="8775360"/>
            <a:ext cx="2971440" cy="302760"/>
          </a:xfrm>
          <a:prstGeom prst="rect">
            <a:avLst/>
          </a:prstGeom>
          <a:noFill/>
          <a:ln>
            <a:noFill/>
          </a:ln>
        </p:spPr>
        <p:txBody>
          <a:bodyPr anchor="b"/>
          <a:p>
            <a:pPr algn="r">
              <a:lnSpc>
                <a:spcPct val="100000"/>
              </a:lnSpc>
            </a:pPr>
            <a:fld id="{F3E925B2-FA9D-40A8-8D47-9AB643584D1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endParaRPr b="0" lang="en-US" sz="2000" spc="-1" strike="noStrike">
              <a:latin typeface="Arial"/>
            </a:endParaRPr>
          </a:p>
        </p:txBody>
      </p:sp>
      <p:sp>
        <p:nvSpPr>
          <p:cNvPr id="1322" name="TextShape 2"/>
          <p:cNvSpPr txBox="1"/>
          <p:nvPr/>
        </p:nvSpPr>
        <p:spPr>
          <a:xfrm>
            <a:off x="3884760" y="8775360"/>
            <a:ext cx="2971440" cy="302760"/>
          </a:xfrm>
          <a:prstGeom prst="rect">
            <a:avLst/>
          </a:prstGeom>
          <a:noFill/>
          <a:ln>
            <a:noFill/>
          </a:ln>
        </p:spPr>
        <p:txBody>
          <a:bodyPr anchor="b"/>
          <a:p>
            <a:pPr algn="r">
              <a:lnSpc>
                <a:spcPct val="100000"/>
              </a:lnSpc>
            </a:pPr>
            <a:fld id="{22B51F02-A6C1-48D8-B893-84EE5D0D13C8}" type="slidenum">
              <a:rPr b="0" lang="en-US" sz="800" spc="-1" strike="noStrike">
                <a:latin typeface="Arial"/>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3"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It is also possible to reload PCF files using the Guidewire API and/or internal server tools. The Reload PCF command can be found on the Reload page in Internal Tools. To access Internal Tools, the EnableInternalDebugTools setting in the config.xml file must be set to true. The keystroke to open the Internal Tools page is ALT+SHIFT+T. In the tab bar, select Internal Tools --&gt; Reload. On the Reload page, click the Reload PCF Files button. Both the keystroke ALT+SHIFT+L and the Reload PCF Files button call the same static method: gw.api.tools.InternalToolsUtil.reloadPCFs().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2000" spc="-1" strike="noStrike">
                <a:solidFill>
                  <a:srgbClr val="000000"/>
                </a:solidFill>
                <a:latin typeface="Arial"/>
                <a:ea typeface="+mn-ea"/>
              </a:rPr>
              <a:t>Inline list view panels</a:t>
            </a:r>
            <a:endParaRPr b="0" lang="en-US" sz="2000" spc="-1" strike="noStrike">
              <a:latin typeface="Arial"/>
            </a:endParaRPr>
          </a:p>
          <a:p>
            <a:pPr>
              <a:lnSpc>
                <a:spcPct val="100000"/>
              </a:lnSpc>
            </a:pPr>
            <a:r>
              <a:rPr b="0" lang="en-US" sz="2000" spc="-1" strike="noStrike">
                <a:solidFill>
                  <a:srgbClr val="000000"/>
                </a:solidFill>
                <a:latin typeface="Arial"/>
                <a:ea typeface="+mn-ea"/>
              </a:rPr>
              <a:t>This step is the same for standalone and inline list view panels. However, for inline list view panels, only the location PCF files get deployed.</a:t>
            </a:r>
            <a:endParaRPr b="0" lang="en-US" sz="2000" spc="-1" strike="noStrike">
              <a:latin typeface="Arial"/>
            </a:endParaRPr>
          </a:p>
          <a:p>
            <a:pPr>
              <a:lnSpc>
                <a:spcPct val="100000"/>
              </a:lnSpc>
            </a:pPr>
            <a:endParaRPr b="0" lang="en-US" sz="2000" spc="-1" strike="noStrike">
              <a:latin typeface="Arial"/>
            </a:endParaRPr>
          </a:p>
        </p:txBody>
      </p:sp>
      <p:sp>
        <p:nvSpPr>
          <p:cNvPr id="1324" name="TextShape 2"/>
          <p:cNvSpPr txBox="1"/>
          <p:nvPr/>
        </p:nvSpPr>
        <p:spPr>
          <a:xfrm>
            <a:off x="3884760" y="8775360"/>
            <a:ext cx="2971440" cy="302760"/>
          </a:xfrm>
          <a:prstGeom prst="rect">
            <a:avLst/>
          </a:prstGeom>
          <a:noFill/>
          <a:ln>
            <a:noFill/>
          </a:ln>
        </p:spPr>
        <p:txBody>
          <a:bodyPr anchor="b"/>
          <a:p>
            <a:pPr algn="r">
              <a:lnSpc>
                <a:spcPct val="100000"/>
              </a:lnSpc>
            </a:pPr>
            <a:fld id="{724A6B07-508A-4597-83F5-87DA0486074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26" name="TextShape 2"/>
          <p:cNvSpPr txBox="1"/>
          <p:nvPr/>
        </p:nvSpPr>
        <p:spPr>
          <a:xfrm>
            <a:off x="3884760" y="8775360"/>
            <a:ext cx="2971440" cy="302760"/>
          </a:xfrm>
          <a:prstGeom prst="rect">
            <a:avLst/>
          </a:prstGeom>
          <a:noFill/>
          <a:ln>
            <a:noFill/>
          </a:ln>
        </p:spPr>
        <p:txBody>
          <a:bodyPr anchor="b"/>
          <a:p>
            <a:pPr algn="r">
              <a:lnSpc>
                <a:spcPct val="100000"/>
              </a:lnSpc>
            </a:pPr>
            <a:fld id="{9A789CB4-66FE-45BF-A7E9-0F1B8A18795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74" name="TextShape 2"/>
          <p:cNvSpPr txBox="1"/>
          <p:nvPr/>
        </p:nvSpPr>
        <p:spPr>
          <a:xfrm>
            <a:off x="3884760" y="8775360"/>
            <a:ext cx="2971440" cy="302760"/>
          </a:xfrm>
          <a:prstGeom prst="rect">
            <a:avLst/>
          </a:prstGeom>
          <a:noFill/>
          <a:ln>
            <a:noFill/>
          </a:ln>
        </p:spPr>
        <p:txBody>
          <a:bodyPr anchor="b"/>
          <a:p>
            <a:pPr algn="r">
              <a:lnSpc>
                <a:spcPct val="100000"/>
              </a:lnSpc>
            </a:pPr>
            <a:fld id="{A9983C16-D59A-4254-A3A0-13EC30CD504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7"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List view panels can be referenced by four types of containers: screens, card view panels, list detail panels, and detail view panels.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methods for referencing a list view panel in a screen, card view panel or list detail panels is identical: you use a PanelRef widget.  To embed a list view panel in a detail view panel you use a List View Input widget.</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28" name="TextShape 2"/>
          <p:cNvSpPr txBox="1"/>
          <p:nvPr/>
        </p:nvSpPr>
        <p:spPr>
          <a:xfrm>
            <a:off x="3884760" y="8775360"/>
            <a:ext cx="2971440" cy="302760"/>
          </a:xfrm>
          <a:prstGeom prst="rect">
            <a:avLst/>
          </a:prstGeom>
          <a:noFill/>
          <a:ln>
            <a:noFill/>
          </a:ln>
        </p:spPr>
        <p:txBody>
          <a:bodyPr anchor="b"/>
          <a:p>
            <a:pPr algn="r">
              <a:lnSpc>
                <a:spcPct val="100000"/>
              </a:lnSpc>
            </a:pPr>
            <a:fld id="{A25D6599-9BE1-4D16-A445-679E617A92A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30" name="TextShape 2"/>
          <p:cNvSpPr txBox="1"/>
          <p:nvPr/>
        </p:nvSpPr>
        <p:spPr>
          <a:xfrm>
            <a:off x="3884760" y="8775360"/>
            <a:ext cx="2971440" cy="302760"/>
          </a:xfrm>
          <a:prstGeom prst="rect">
            <a:avLst/>
          </a:prstGeom>
          <a:noFill/>
          <a:ln>
            <a:noFill/>
          </a:ln>
        </p:spPr>
        <p:txBody>
          <a:bodyPr anchor="b"/>
          <a:p>
            <a:pPr algn="r">
              <a:lnSpc>
                <a:spcPct val="100000"/>
              </a:lnSpc>
            </a:pPr>
            <a:fld id="{D70870BD-6287-46E9-96AF-E144606EF7A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 Panel Ref requires a reference to a panel such as a Detail View Panel, List View Panel, Panel Set or Card View Panel.  A Panel Ref supplies the referenced panel with title, toolbar or instructional text.</a:t>
            </a:r>
            <a:endParaRPr b="0" lang="en-US" sz="2000" spc="-1" strike="noStrike">
              <a:latin typeface="Arial"/>
            </a:endParaRPr>
          </a:p>
          <a:p>
            <a:pPr>
              <a:lnSpc>
                <a:spcPct val="100000"/>
              </a:lnSpc>
            </a:pPr>
            <a:endParaRPr b="0" lang="en-US" sz="2000" spc="-1" strike="noStrike">
              <a:latin typeface="Arial"/>
            </a:endParaRPr>
          </a:p>
        </p:txBody>
      </p:sp>
      <p:sp>
        <p:nvSpPr>
          <p:cNvPr id="1332" name="TextShape 2"/>
          <p:cNvSpPr txBox="1"/>
          <p:nvPr/>
        </p:nvSpPr>
        <p:spPr>
          <a:xfrm>
            <a:off x="3884760" y="8775360"/>
            <a:ext cx="2971440" cy="302760"/>
          </a:xfrm>
          <a:prstGeom prst="rect">
            <a:avLst/>
          </a:prstGeom>
          <a:noFill/>
          <a:ln>
            <a:noFill/>
          </a:ln>
        </p:spPr>
        <p:txBody>
          <a:bodyPr anchor="b"/>
          <a:p>
            <a:pPr algn="r">
              <a:lnSpc>
                <a:spcPct val="100000"/>
              </a:lnSpc>
            </a:pPr>
            <a:fld id="{BE89A29A-964E-4ED7-89B7-7E81B889352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toolbar is a row of widgets associated with a container widget that lets the user take action on the data in the container widget. </a:t>
            </a:r>
            <a:endParaRPr b="0" lang="en-US" sz="2000" spc="-1" strike="noStrike">
              <a:latin typeface="Arial"/>
            </a:endParaRPr>
          </a:p>
          <a:p>
            <a:endParaRPr b="0" lang="en-US" sz="2000" spc="-1" strike="noStrike">
              <a:latin typeface="Arial"/>
            </a:endParaRPr>
          </a:p>
          <a:p>
            <a:r>
              <a:rPr b="0" lang="en-US" sz="2000" spc="-1" strike="noStrike">
                <a:latin typeface="Arial"/>
              </a:rPr>
              <a:t>A toolbar can be directly add to a Screen, Panel Ref, or List View Input.  Toolbars can also be associated with Detail View Panels, Card View Panels, List Detail Panels, and List View Panels.  However, there is no direct placement or reference with an Input Set.  Typically, an Input Set is referenced or placed in an Input Column in a Detail View Panel.</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 toolbar has usually has button widgets such as Edit Buttons. When a toolbar is associated with a list view panel, the toolbar may not have any button widgets.  In this specific case, the toolbar association may be required to provide button paging controls. Paging button controls allow users to view the list view rows in sizable chunks  and "page" through the results. A user can move to the first, last, previous and next page.  A user can also specify a specific page number to view. </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334" name="TextShape 2"/>
          <p:cNvSpPr txBox="1"/>
          <p:nvPr/>
        </p:nvSpPr>
        <p:spPr>
          <a:xfrm>
            <a:off x="3884760" y="8775360"/>
            <a:ext cx="2971440" cy="302760"/>
          </a:xfrm>
          <a:prstGeom prst="rect">
            <a:avLst/>
          </a:prstGeom>
          <a:noFill/>
          <a:ln>
            <a:noFill/>
          </a:ln>
        </p:spPr>
        <p:txBody>
          <a:bodyPr anchor="b"/>
          <a:p>
            <a:pPr algn="r">
              <a:lnSpc>
                <a:spcPct val="100000"/>
              </a:lnSpc>
            </a:pPr>
            <a:fld id="{684A6350-89E9-4645-94B7-354D34EEF47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There are three places that you can place a toolbar: Screen, Panel Ref, and List View Input.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A Panel Ref requires a reference to a panel such as a Detail View Panel, List View Panel, Panel Set or Card View Panel.  A Panel Ref supplies the referenced panel with title, toolbar or instructional text.</a:t>
            </a:r>
            <a:endParaRPr b="0" lang="en-US" sz="2000" spc="-1" strike="noStrike">
              <a:latin typeface="Arial"/>
            </a:endParaRPr>
          </a:p>
          <a:p>
            <a:pPr>
              <a:lnSpc>
                <a:spcPct val="100000"/>
              </a:lnSpc>
            </a:pPr>
            <a:endParaRPr b="0" lang="en-US" sz="2000" spc="-1" strike="noStrike">
              <a:latin typeface="Arial"/>
            </a:endParaRPr>
          </a:p>
        </p:txBody>
      </p:sp>
      <p:sp>
        <p:nvSpPr>
          <p:cNvPr id="1336" name="TextShape 2"/>
          <p:cNvSpPr txBox="1"/>
          <p:nvPr/>
        </p:nvSpPr>
        <p:spPr>
          <a:xfrm>
            <a:off x="3884760" y="8775360"/>
            <a:ext cx="2971440" cy="302760"/>
          </a:xfrm>
          <a:prstGeom prst="rect">
            <a:avLst/>
          </a:prstGeom>
          <a:noFill/>
          <a:ln>
            <a:noFill/>
          </a:ln>
        </p:spPr>
        <p:txBody>
          <a:bodyPr anchor="b"/>
          <a:p>
            <a:pPr algn="r">
              <a:lnSpc>
                <a:spcPct val="100000"/>
              </a:lnSpc>
            </a:pPr>
            <a:fld id="{58FDA110-5DFA-4E7A-9F75-C7D0A669B7E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There are three places that you can place a toolbar: Screen, Panel Ref, and List View Input.  </a:t>
            </a:r>
            <a:endParaRPr b="0" lang="en-US" sz="2000" spc="-1" strike="noStrike">
              <a:latin typeface="Arial"/>
            </a:endParaRPr>
          </a:p>
          <a:p>
            <a:endParaRPr b="0" lang="en-US" sz="2000" spc="-1" strike="noStrike">
              <a:latin typeface="Arial"/>
            </a:endParaRPr>
          </a:p>
          <a:p>
            <a:r>
              <a:rPr b="0" lang="en-US" sz="2000" spc="-1" strike="noStrike">
                <a:latin typeface="Arial"/>
              </a:rPr>
              <a:t>A ListViewInput element references a List View Panel and supplies it with an optional toolbar.  Configuring List View Panels is covered later in this course.   In the slide example,  the page is in read-only mode.  The toolbar automatically adds paging of the list in both read-only and edit modes.</a:t>
            </a:r>
            <a:endParaRPr b="0" lang="en-US" sz="2000" spc="-1" strike="noStrike">
              <a:latin typeface="Arial"/>
            </a:endParaRPr>
          </a:p>
        </p:txBody>
      </p:sp>
      <p:sp>
        <p:nvSpPr>
          <p:cNvPr id="1338" name="TextShape 2"/>
          <p:cNvSpPr txBox="1"/>
          <p:nvPr/>
        </p:nvSpPr>
        <p:spPr>
          <a:xfrm>
            <a:off x="3884760" y="8775360"/>
            <a:ext cx="2971440" cy="302760"/>
          </a:xfrm>
          <a:prstGeom prst="rect">
            <a:avLst/>
          </a:prstGeom>
          <a:noFill/>
          <a:ln>
            <a:noFill/>
          </a:ln>
        </p:spPr>
        <p:txBody>
          <a:bodyPr anchor="b"/>
          <a:p>
            <a:pPr algn="r">
              <a:lnSpc>
                <a:spcPct val="100000"/>
              </a:lnSpc>
            </a:pPr>
            <a:fld id="{BD707BF6-1984-4792-9305-0F74863EA88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 PanelRef widget can reference a list view panel.  To reference a list view panel from a parent container, add a Panel Ref in the appropriate place in the parent container.</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the Panel Ref has already been placed in the Screen in the PCF editor canvas. The Properties window shows the Properties tab of the Panel Ref. </a:t>
            </a:r>
            <a:endParaRPr b="0" lang="en-US" sz="2000" spc="-1" strike="noStrike">
              <a:latin typeface="Arial"/>
            </a:endParaRPr>
          </a:p>
        </p:txBody>
      </p:sp>
      <p:sp>
        <p:nvSpPr>
          <p:cNvPr id="1340" name="TextShape 2"/>
          <p:cNvSpPr txBox="1"/>
          <p:nvPr/>
        </p:nvSpPr>
        <p:spPr>
          <a:xfrm>
            <a:off x="3884760" y="8775360"/>
            <a:ext cx="2971440" cy="302760"/>
          </a:xfrm>
          <a:prstGeom prst="rect">
            <a:avLst/>
          </a:prstGeom>
          <a:noFill/>
          <a:ln>
            <a:noFill/>
          </a:ln>
        </p:spPr>
        <p:txBody>
          <a:bodyPr anchor="b"/>
          <a:p>
            <a:pPr algn="r">
              <a:lnSpc>
                <a:spcPct val="100000"/>
              </a:lnSpc>
            </a:pPr>
            <a:fld id="{1F3D0CCA-A96A-4B92-9CF7-5C7E00DB74F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the PanelRef's def property, specify the list view panel. Specify the required object(s) to pass to the list view panel in parentheses.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ABContactHistoryPage defines a root object named anABContact. ABContactHistoryPage contains a newly added Panel Ref.  The Panel Ref requires a value for the def property.  The def property references the list view panel named ABContactHistoryLV.  The def property passes the anABContact root object as an argument to ABContactHistoryLV.  </a:t>
            </a:r>
            <a:endParaRPr b="0" lang="en-US" sz="2000" spc="-1" strike="noStrike">
              <a:latin typeface="Arial"/>
            </a:endParaRPr>
          </a:p>
          <a:p>
            <a:pPr>
              <a:lnSpc>
                <a:spcPct val="100000"/>
              </a:lnSpc>
            </a:pPr>
            <a:endParaRPr b="0" lang="en-US" sz="2000" spc="-1" strike="noStrike">
              <a:latin typeface="Arial"/>
            </a:endParaRPr>
          </a:p>
        </p:txBody>
      </p:sp>
      <p:sp>
        <p:nvSpPr>
          <p:cNvPr id="1342" name="TextShape 2"/>
          <p:cNvSpPr txBox="1"/>
          <p:nvPr/>
        </p:nvSpPr>
        <p:spPr>
          <a:xfrm>
            <a:off x="3884760" y="8775360"/>
            <a:ext cx="2971440" cy="302760"/>
          </a:xfrm>
          <a:prstGeom prst="rect">
            <a:avLst/>
          </a:prstGeom>
          <a:noFill/>
          <a:ln>
            <a:noFill/>
          </a:ln>
        </p:spPr>
        <p:txBody>
          <a:bodyPr anchor="b"/>
          <a:p>
            <a:pPr algn="r">
              <a:lnSpc>
                <a:spcPct val="100000"/>
              </a:lnSpc>
            </a:pPr>
            <a:fld id="{1A3AF9D1-DABF-4F78-B8D1-FA67E4E55BC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the slide example, the Toolbar has already been placed in the PanelRef in the PCF editor canvas. The Properties window shows the Properties tab for the Toolbar.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When a toolbar is associated with a list view panel, the configuration results in the toolbar providing paging button controls in the user interface.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Paging button controls allow users to view the list view rows in sizable chunks  and "page" through the results. A user can move to the first, last, previous and next page.  A user can also specify a specific page number to view. </a:t>
            </a:r>
            <a:endParaRPr b="0" lang="en-US" sz="2000" spc="-1" strike="noStrike">
              <a:latin typeface="Arial"/>
            </a:endParaRPr>
          </a:p>
          <a:p>
            <a:pPr>
              <a:lnSpc>
                <a:spcPct val="100000"/>
              </a:lnSpc>
            </a:pPr>
            <a:endParaRPr b="0" lang="en-US" sz="2000" spc="-1" strike="noStrike">
              <a:latin typeface="Arial"/>
            </a:endParaRPr>
          </a:p>
        </p:txBody>
      </p:sp>
      <p:sp>
        <p:nvSpPr>
          <p:cNvPr id="1344" name="TextShape 2"/>
          <p:cNvSpPr txBox="1"/>
          <p:nvPr/>
        </p:nvSpPr>
        <p:spPr>
          <a:xfrm>
            <a:off x="3884760" y="8775360"/>
            <a:ext cx="2971440" cy="302760"/>
          </a:xfrm>
          <a:prstGeom prst="rect">
            <a:avLst/>
          </a:prstGeom>
          <a:noFill/>
          <a:ln>
            <a:noFill/>
          </a:ln>
        </p:spPr>
        <p:txBody>
          <a:bodyPr anchor="b"/>
          <a:p>
            <a:pPr algn="r">
              <a:lnSpc>
                <a:spcPct val="100000"/>
              </a:lnSpc>
            </a:pPr>
            <a:fld id="{283CDE2B-AA60-4519-B8E0-C92FB9DB3EF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 ListViewInput element references a List View Panel and supplies it with an optional toolbar.  A List View Input allows for an List View Panel to be placed in a Detail View Panel. </a:t>
            </a:r>
            <a:endParaRPr b="0" lang="en-US" sz="2000" spc="-1" strike="noStrike">
              <a:latin typeface="Arial"/>
            </a:endParaRPr>
          </a:p>
          <a:p>
            <a:endParaRPr b="0" lang="en-US" sz="2000" spc="-1" strike="noStrike">
              <a:latin typeface="Arial"/>
            </a:endParaRPr>
          </a:p>
          <a:p>
            <a:r>
              <a:rPr b="0" lang="en-US" sz="2000" spc="-1" strike="noStrike">
                <a:latin typeface="Arial"/>
              </a:rPr>
              <a:t>In the slide example,  the page is in read-only mode.  The toolbar automatically adds paging of the list in both read-only and edit modes.</a:t>
            </a:r>
            <a:endParaRPr b="0" lang="en-US" sz="2000" spc="-1" strike="noStrike">
              <a:latin typeface="Arial"/>
            </a:endParaRPr>
          </a:p>
        </p:txBody>
      </p:sp>
      <p:sp>
        <p:nvSpPr>
          <p:cNvPr id="1346" name="TextShape 2"/>
          <p:cNvSpPr txBox="1"/>
          <p:nvPr/>
        </p:nvSpPr>
        <p:spPr>
          <a:xfrm>
            <a:off x="3884760" y="8775360"/>
            <a:ext cx="2971440" cy="302760"/>
          </a:xfrm>
          <a:prstGeom prst="rect">
            <a:avLst/>
          </a:prstGeom>
          <a:noFill/>
          <a:ln>
            <a:noFill/>
          </a:ln>
        </p:spPr>
        <p:txBody>
          <a:bodyPr anchor="b"/>
          <a:p>
            <a:pPr algn="r">
              <a:lnSpc>
                <a:spcPct val="100000"/>
              </a:lnSpc>
            </a:pPr>
            <a:fld id="{CD8163A5-82BA-4CC4-99FF-7BF5B07A958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5"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Container widgets hold other widgets. Each one can be defined  either in its own file or as a child container within some other PCF element file.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Both Widget and Location are conceptual representations in this diagram.  There are no &lt;Widget /&gt; or &lt;Location /&gt; elements.  Similarly, both Atomic Widget and Container Widget are conceptual representations. There are no &lt;Atomic Widget /&gt; or &lt;Container Widget /&gt; elements.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76" name="TextShape 2"/>
          <p:cNvSpPr txBox="1"/>
          <p:nvPr/>
        </p:nvSpPr>
        <p:spPr>
          <a:xfrm>
            <a:off x="3884760" y="8775360"/>
            <a:ext cx="2971440" cy="302760"/>
          </a:xfrm>
          <a:prstGeom prst="rect">
            <a:avLst/>
          </a:prstGeom>
          <a:noFill/>
          <a:ln>
            <a:noFill/>
          </a:ln>
        </p:spPr>
        <p:txBody>
          <a:bodyPr anchor="b"/>
          <a:p>
            <a:pPr algn="r">
              <a:lnSpc>
                <a:spcPct val="100000"/>
              </a:lnSpc>
            </a:pPr>
            <a:fld id="{61EEE55B-B65A-49DA-8BE6-34BAC135B72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48" name="TextShape 2"/>
          <p:cNvSpPr txBox="1"/>
          <p:nvPr/>
        </p:nvSpPr>
        <p:spPr>
          <a:xfrm>
            <a:off x="3884760" y="8775360"/>
            <a:ext cx="2971440" cy="302760"/>
          </a:xfrm>
          <a:prstGeom prst="rect">
            <a:avLst/>
          </a:prstGeom>
          <a:noFill/>
          <a:ln>
            <a:noFill/>
          </a:ln>
        </p:spPr>
        <p:txBody>
          <a:bodyPr anchor="b"/>
          <a:p>
            <a:pPr algn="r">
              <a:lnSpc>
                <a:spcPct val="100000"/>
              </a:lnSpc>
            </a:pPr>
            <a:fld id="{47860784-B86E-4DCF-B98B-A9AFA947C99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When labelAbove is set to false, the application offsets the list view from the left side of the input column to make room for the label.</a:t>
            </a:r>
            <a:endParaRPr b="0" lang="en-US" sz="2000" spc="-1" strike="noStrike">
              <a:latin typeface="Arial"/>
            </a:endParaRPr>
          </a:p>
          <a:p>
            <a:endParaRPr b="0" lang="en-US" sz="2000" spc="-1" strike="noStrike">
              <a:latin typeface="Arial"/>
            </a:endParaRPr>
          </a:p>
          <a:p>
            <a:r>
              <a:rPr b="0" lang="en-US" sz="2000" spc="-1" strike="noStrike">
                <a:latin typeface="Arial"/>
              </a:rPr>
              <a:t>If you do not plan to use a label for the list view, you may want to set the labelAbove to true to make better use of the space on the screen.</a:t>
            </a:r>
            <a:endParaRPr b="0" lang="en-US" sz="2000" spc="-1" strike="noStrike">
              <a:latin typeface="Arial"/>
            </a:endParaRPr>
          </a:p>
          <a:p>
            <a:endParaRPr b="0" lang="en-US" sz="2000" spc="-1" strike="noStrike">
              <a:latin typeface="Arial"/>
            </a:endParaRPr>
          </a:p>
        </p:txBody>
      </p:sp>
      <p:sp>
        <p:nvSpPr>
          <p:cNvPr id="1350" name="TextShape 2"/>
          <p:cNvSpPr txBox="1"/>
          <p:nvPr/>
        </p:nvSpPr>
        <p:spPr>
          <a:xfrm>
            <a:off x="3884760" y="8775360"/>
            <a:ext cx="2971440" cy="302760"/>
          </a:xfrm>
          <a:prstGeom prst="rect">
            <a:avLst/>
          </a:prstGeom>
          <a:noFill/>
          <a:ln>
            <a:noFill/>
          </a:ln>
        </p:spPr>
        <p:txBody>
          <a:bodyPr anchor="b"/>
          <a:p>
            <a:pPr algn="r">
              <a:lnSpc>
                <a:spcPct val="100000"/>
              </a:lnSpc>
            </a:pPr>
            <a:fld id="{647B005B-475C-48CD-AE6B-1E146BCA7A7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endParaRPr b="0" lang="en-US" sz="2000" spc="-1" strike="noStrike">
              <a:latin typeface="Arial"/>
            </a:endParaRPr>
          </a:p>
        </p:txBody>
      </p:sp>
      <p:sp>
        <p:nvSpPr>
          <p:cNvPr id="1352" name="TextShape 2"/>
          <p:cNvSpPr txBox="1"/>
          <p:nvPr/>
        </p:nvSpPr>
        <p:spPr>
          <a:xfrm>
            <a:off x="3884760" y="8775360"/>
            <a:ext cx="2971440" cy="302760"/>
          </a:xfrm>
          <a:prstGeom prst="rect">
            <a:avLst/>
          </a:prstGeom>
          <a:noFill/>
          <a:ln>
            <a:noFill/>
          </a:ln>
        </p:spPr>
        <p:txBody>
          <a:bodyPr anchor="b"/>
          <a:p>
            <a:pPr algn="r">
              <a:lnSpc>
                <a:spcPct val="100000"/>
              </a:lnSpc>
            </a:pPr>
            <a:fld id="{8EFC1BAA-D6F1-4EF2-AB47-3F5DFCC548CE}" type="slidenum">
              <a:rPr b="0" lang="en-US" sz="800" spc="-1" strike="noStrike">
                <a:latin typeface="Arial"/>
              </a:rPr>
              <a:t>&lt;number&gt;</a:t>
            </a:fld>
            <a:endParaRPr b="0" lang="en-US" sz="8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152280" y="4343400"/>
            <a:ext cx="6552720" cy="4343040"/>
          </a:xfrm>
          <a:prstGeom prst="rect">
            <a:avLst/>
          </a:prstGeom>
        </p:spPr>
        <p:txBody>
          <a:bodyPr/>
          <a:p>
            <a:r>
              <a:rPr b="0" lang="en-US" sz="1200" spc="-1" strike="noStrike">
                <a:solidFill>
                  <a:srgbClr val="000000"/>
                </a:solidFill>
                <a:latin typeface="Arial"/>
                <a:ea typeface="+mn-ea"/>
              </a:rPr>
              <a:t>It is also possible to reload PCF files using the Guidewire API and/or internal server tools. The Reload PCF command can be found on the Reload page in Internal Tools. To access Internal Tools, the EnableInternalDebugTools setting in the config.xml file must be set to true. The keystroke to open the Internal Tools page is ALT+SHIFT+T. In the tab bar, select Internal Tools --&gt; Reload. On the Reload page, click the Reload PCF Files button. Both the keystroke ALT+SHIFT+L and the Reload PCF Files button call the same static method: gw.api.tools.InternalToolsUtil.reloadPCFs().</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1354" name="TextShape 2"/>
          <p:cNvSpPr txBox="1"/>
          <p:nvPr/>
        </p:nvSpPr>
        <p:spPr>
          <a:xfrm>
            <a:off x="3884760" y="8775360"/>
            <a:ext cx="2971440" cy="302760"/>
          </a:xfrm>
          <a:prstGeom prst="rect">
            <a:avLst/>
          </a:prstGeom>
          <a:noFill/>
          <a:ln>
            <a:noFill/>
          </a:ln>
        </p:spPr>
        <p:txBody>
          <a:bodyPr anchor="b"/>
          <a:p>
            <a:pPr algn="r">
              <a:lnSpc>
                <a:spcPct val="100000"/>
              </a:lnSpc>
            </a:pPr>
            <a:fld id="{B8C504C7-72BF-4B54-A6B4-778974108B0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56" name="TextShape 2"/>
          <p:cNvSpPr txBox="1"/>
          <p:nvPr/>
        </p:nvSpPr>
        <p:spPr>
          <a:xfrm>
            <a:off x="3884760" y="8775360"/>
            <a:ext cx="2971440" cy="302760"/>
          </a:xfrm>
          <a:prstGeom prst="rect">
            <a:avLst/>
          </a:prstGeom>
          <a:noFill/>
          <a:ln>
            <a:noFill/>
          </a:ln>
        </p:spPr>
        <p:txBody>
          <a:bodyPr anchor="b"/>
          <a:p>
            <a:pPr algn="r">
              <a:lnSpc>
                <a:spcPct val="100000"/>
              </a:lnSpc>
            </a:pPr>
            <a:fld id="{B3DF2882-BE00-4989-B911-CE043917525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Answers</a:t>
            </a:r>
            <a:endParaRPr b="0" lang="en-US" sz="2000" spc="-1" strike="noStrike">
              <a:latin typeface="Arial"/>
            </a:endParaRPr>
          </a:p>
          <a:p>
            <a:r>
              <a:rPr b="0" lang="en-US" sz="2000" spc="-1" strike="noStrike">
                <a:latin typeface="Arial"/>
              </a:rPr>
              <a:t>1a) Cell widgets</a:t>
            </a:r>
            <a:endParaRPr b="0" lang="en-US" sz="2000" spc="-1" strike="noStrike">
              <a:latin typeface="Arial"/>
            </a:endParaRPr>
          </a:p>
          <a:p>
            <a:r>
              <a:rPr b="0" lang="en-US" sz="2000" spc="-1" strike="noStrike">
                <a:latin typeface="Arial"/>
              </a:rPr>
              <a:t>1b) Row widgets</a:t>
            </a:r>
            <a:endParaRPr b="0" lang="en-US" sz="2000" spc="-1" strike="noStrike">
              <a:latin typeface="Arial"/>
            </a:endParaRPr>
          </a:p>
          <a:p>
            <a:r>
              <a:rPr b="0" lang="en-US" sz="2000" spc="-1" strike="noStrike">
                <a:latin typeface="Arial"/>
              </a:rPr>
              <a:t>2a) anABContact.Addresses (assuming that the name of the addresses array is "Addresses")</a:t>
            </a:r>
            <a:endParaRPr b="0" lang="en-US" sz="2000" spc="-1" strike="noStrike">
              <a:latin typeface="Arial"/>
            </a:endParaRPr>
          </a:p>
          <a:p>
            <a:r>
              <a:rPr b="0" lang="en-US" sz="2000" spc="-1" strike="noStrike">
                <a:latin typeface="Arial"/>
              </a:rPr>
              <a:t>2b) The value is arbitrary, but it would probably be set to something like "currentAddress".</a:t>
            </a:r>
            <a:endParaRPr b="0" lang="en-US" sz="2000" spc="-1" strike="noStrike">
              <a:latin typeface="Arial"/>
            </a:endParaRPr>
          </a:p>
          <a:p>
            <a:r>
              <a:rPr b="0" lang="en-US" sz="2000" spc="-1" strike="noStrike">
                <a:latin typeface="Arial"/>
              </a:rPr>
              <a:t>2c) The cell widgets inside the row iterator's row. For example, a cell displaying the street would have a value of "currentAddress.Street".</a:t>
            </a:r>
            <a:endParaRPr b="0" lang="en-US" sz="2000" spc="-1" strike="noStrike">
              <a:latin typeface="Arial"/>
            </a:endParaRPr>
          </a:p>
          <a:p>
            <a:r>
              <a:rPr b="0" lang="en-US" sz="2000" spc="-1" strike="noStrike">
                <a:latin typeface="Arial"/>
              </a:rPr>
              <a:t>3) The toolbar is needed for the paging controls. These controls are used to view each page of rows if the number of rows is greater than what can be displayed at one time.</a:t>
            </a:r>
            <a:endParaRPr b="0" lang="en-US" sz="2000" spc="-1" strike="noStrike">
              <a:latin typeface="Arial"/>
            </a:endParaRPr>
          </a:p>
          <a:p>
            <a:r>
              <a:rPr b="0" lang="en-US" sz="2000" spc="-1" strike="noStrike">
                <a:latin typeface="Arial"/>
              </a:rPr>
              <a:t>4) To embed a list view panel in a detail view panel , use a ListViewInput widget. To embed a list view panel in a screen (or card view panle or list detail panel , you use a PanelRef widget.</a:t>
            </a:r>
            <a:endParaRPr b="0" lang="en-US" sz="2000" spc="-1" strike="noStrike">
              <a:latin typeface="Arial"/>
            </a:endParaRPr>
          </a:p>
          <a:p>
            <a:endParaRPr b="0" lang="en-US" sz="2000" spc="-1" strike="noStrike">
              <a:latin typeface="Arial"/>
            </a:endParaRPr>
          </a:p>
        </p:txBody>
      </p:sp>
      <p:sp>
        <p:nvSpPr>
          <p:cNvPr id="1358" name="TextShape 2"/>
          <p:cNvSpPr txBox="1"/>
          <p:nvPr/>
        </p:nvSpPr>
        <p:spPr>
          <a:xfrm>
            <a:off x="3884760" y="8775360"/>
            <a:ext cx="2971440" cy="302760"/>
          </a:xfrm>
          <a:prstGeom prst="rect">
            <a:avLst/>
          </a:prstGeom>
          <a:noFill/>
          <a:ln>
            <a:noFill/>
          </a:ln>
        </p:spPr>
        <p:txBody>
          <a:bodyPr anchor="b"/>
          <a:p>
            <a:pPr algn="r">
              <a:lnSpc>
                <a:spcPct val="100000"/>
              </a:lnSpc>
            </a:pPr>
            <a:fld id="{1301BD28-0D0A-4894-B424-9EA87768909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360" name="TextShape 2"/>
          <p:cNvSpPr txBox="1"/>
          <p:nvPr/>
        </p:nvSpPr>
        <p:spPr>
          <a:xfrm>
            <a:off x="3884760" y="8775360"/>
            <a:ext cx="2971440" cy="302760"/>
          </a:xfrm>
          <a:prstGeom prst="rect">
            <a:avLst/>
          </a:prstGeom>
          <a:noFill/>
          <a:ln>
            <a:noFill/>
          </a:ln>
        </p:spPr>
        <p:txBody>
          <a:bodyPr anchor="b"/>
          <a:p>
            <a:pPr algn="r">
              <a:lnSpc>
                <a:spcPct val="100000"/>
              </a:lnSpc>
            </a:pPr>
            <a:fld id="{58B7F878-3608-4623-B52D-2DCBD5E4F4E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78" name="TextShape 2"/>
          <p:cNvSpPr txBox="1"/>
          <p:nvPr/>
        </p:nvSpPr>
        <p:spPr>
          <a:xfrm>
            <a:off x="3884760" y="8775360"/>
            <a:ext cx="2971440" cy="302760"/>
          </a:xfrm>
          <a:prstGeom prst="rect">
            <a:avLst/>
          </a:prstGeom>
          <a:noFill/>
          <a:ln>
            <a:noFill/>
          </a:ln>
        </p:spPr>
        <p:txBody>
          <a:bodyPr anchor="b"/>
          <a:p>
            <a:pPr algn="r">
              <a:lnSpc>
                <a:spcPct val="100000"/>
              </a:lnSpc>
            </a:pPr>
            <a:fld id="{CF777F82-5DDD-4E6A-A648-271844D1262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280" name="TextShape 2"/>
          <p:cNvSpPr txBox="1"/>
          <p:nvPr/>
        </p:nvSpPr>
        <p:spPr>
          <a:xfrm>
            <a:off x="3884760" y="8775360"/>
            <a:ext cx="2971440" cy="302760"/>
          </a:xfrm>
          <a:prstGeom prst="rect">
            <a:avLst/>
          </a:prstGeom>
          <a:noFill/>
          <a:ln>
            <a:noFill/>
          </a:ln>
        </p:spPr>
        <p:txBody>
          <a:bodyPr anchor="b"/>
          <a:p>
            <a:pPr algn="r">
              <a:lnSpc>
                <a:spcPct val="100000"/>
              </a:lnSpc>
            </a:pPr>
            <a:fld id="{0EE180A6-DF44-4EDD-BDFE-54DE065D17E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Row widgets organize the layout of the cells for an object instance when the row iterator is manipulating that instance. Row widgets do not perform any "navigation" within the collection of object instances. Adding a second row widget would not display two different objects when the page is rendered, but would arrange the cells for each instance across two rows. The generated markup for a row widget is a &lt;TR&gt; HTML tag.</a:t>
            </a:r>
            <a:endParaRPr b="0" lang="en-US" sz="2000" spc="-1" strike="noStrike">
              <a:latin typeface="Arial"/>
            </a:endParaRPr>
          </a:p>
          <a:p>
            <a:r>
              <a:rPr b="0" lang="en-US" sz="2000" spc="-1" strike="noStrike">
                <a:latin typeface="Arial"/>
              </a:rPr>
              <a:t>Row iterators are discussed in the next slide.</a:t>
            </a:r>
            <a:endParaRPr b="0" lang="en-US" sz="2000" spc="-1" strike="noStrike">
              <a:latin typeface="Arial"/>
            </a:endParaRPr>
          </a:p>
          <a:p>
            <a:endParaRPr b="0" lang="en-US" sz="2000" spc="-1" strike="noStrike">
              <a:latin typeface="Arial"/>
            </a:endParaRPr>
          </a:p>
        </p:txBody>
      </p:sp>
      <p:sp>
        <p:nvSpPr>
          <p:cNvPr id="1282" name="TextShape 2"/>
          <p:cNvSpPr txBox="1"/>
          <p:nvPr/>
        </p:nvSpPr>
        <p:spPr>
          <a:xfrm>
            <a:off x="3884760" y="8775360"/>
            <a:ext cx="2971440" cy="302760"/>
          </a:xfrm>
          <a:prstGeom prst="rect">
            <a:avLst/>
          </a:prstGeom>
          <a:noFill/>
          <a:ln>
            <a:noFill/>
          </a:ln>
        </p:spPr>
        <p:txBody>
          <a:bodyPr anchor="b"/>
          <a:p>
            <a:pPr algn="r">
              <a:lnSpc>
                <a:spcPct val="100000"/>
              </a:lnSpc>
            </a:pPr>
            <a:fld id="{B0D45B2B-7C4A-44A2-A453-E8B28F1508B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PCF architecture has several different types of iterators, including:</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Menu item iterators, which take a set of objects and generate one menu item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Panel iterators, which take a set of objects and generate one panel (typically, one detail view)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PolicyCenter coverage iterators, which take a set of coverages associated with a covered item (such as a vehicle) and generate one coverage input for each coverage.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84" name="TextShape 2"/>
          <p:cNvSpPr txBox="1"/>
          <p:nvPr/>
        </p:nvSpPr>
        <p:spPr>
          <a:xfrm>
            <a:off x="3884760" y="8775360"/>
            <a:ext cx="2971440" cy="302760"/>
          </a:xfrm>
          <a:prstGeom prst="rect">
            <a:avLst/>
          </a:prstGeom>
          <a:noFill/>
          <a:ln>
            <a:noFill/>
          </a:ln>
        </p:spPr>
        <p:txBody>
          <a:bodyPr anchor="b"/>
          <a:p>
            <a:pPr algn="r">
              <a:lnSpc>
                <a:spcPct val="100000"/>
              </a:lnSpc>
            </a:pPr>
            <a:fld id="{C17D8DCB-79BA-440A-B8CA-2971ED9C056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 PCF architecture has several different types of iterators, including:</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Menu item iterators, which take a set of objects and generate one menu item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Panel iterators, which take a set of objects and generate one panel (typically, one detail view) for each.</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PolicyCenter coverage iterators, which take a set of coverages associated with a covered item (such as a vehicle) and generate one coverage input for each coverage.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286" name="TextShape 2"/>
          <p:cNvSpPr txBox="1"/>
          <p:nvPr/>
        </p:nvSpPr>
        <p:spPr>
          <a:xfrm>
            <a:off x="3884760" y="8775360"/>
            <a:ext cx="2971440" cy="302760"/>
          </a:xfrm>
          <a:prstGeom prst="rect">
            <a:avLst/>
          </a:prstGeom>
          <a:noFill/>
          <a:ln>
            <a:noFill/>
          </a:ln>
        </p:spPr>
        <p:txBody>
          <a:bodyPr anchor="b"/>
          <a:p>
            <a:pPr algn="r">
              <a:lnSpc>
                <a:spcPct val="100000"/>
              </a:lnSpc>
            </a:pPr>
            <a:fld id="{51BF29DF-0019-4655-AAC6-F264C5454E0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9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4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4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9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9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3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3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4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4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4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5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5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6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7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9.pn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4D54507-C791-46F2-9AF5-A0D081C48BD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7" name="pic Logo Text" descr=""/>
          <p:cNvPicPr/>
          <p:nvPr/>
        </p:nvPicPr>
        <p:blipFill>
          <a:blip r:embed="rId2"/>
          <a:stretch/>
        </p:blipFill>
        <p:spPr>
          <a:xfrm>
            <a:off x="7412040" y="6543720"/>
            <a:ext cx="1607760" cy="136080"/>
          </a:xfrm>
          <a:prstGeom prst="rect">
            <a:avLst/>
          </a:prstGeom>
          <a:ln>
            <a:noFill/>
          </a:ln>
        </p:spPr>
      </p:pic>
      <p:sp>
        <p:nvSpPr>
          <p:cNvPr id="44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CA462FC-A829-438C-B94C-A052AF9454B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49"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0"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451"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452"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9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6" name="pic Logo Text" descr=""/>
          <p:cNvPicPr/>
          <p:nvPr/>
        </p:nvPicPr>
        <p:blipFill>
          <a:blip r:embed="rId2"/>
          <a:stretch/>
        </p:blipFill>
        <p:spPr>
          <a:xfrm>
            <a:off x="7412040" y="6543720"/>
            <a:ext cx="1607760" cy="136080"/>
          </a:xfrm>
          <a:prstGeom prst="rect">
            <a:avLst/>
          </a:prstGeom>
          <a:ln>
            <a:noFill/>
          </a:ln>
        </p:spPr>
      </p:pic>
      <p:sp>
        <p:nvSpPr>
          <p:cNvPr id="49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EA7CE6C-3ACC-4C98-A6CC-4820BC6DB54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9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99"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3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3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3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4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3" name="pic Logo Text" descr=""/>
          <p:cNvPicPr/>
          <p:nvPr/>
        </p:nvPicPr>
        <p:blipFill>
          <a:blip r:embed="rId2"/>
          <a:stretch/>
        </p:blipFill>
        <p:spPr>
          <a:xfrm>
            <a:off x="7412040" y="6543720"/>
            <a:ext cx="1607760" cy="136080"/>
          </a:xfrm>
          <a:prstGeom prst="rect">
            <a:avLst/>
          </a:prstGeom>
          <a:ln>
            <a:noFill/>
          </a:ln>
        </p:spPr>
      </p:pic>
      <p:sp>
        <p:nvSpPr>
          <p:cNvPr id="54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48EAF43-CB5C-432C-B766-CF700E24652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46"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8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8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8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8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90" name="pic Logo Text" descr=""/>
          <p:cNvPicPr/>
          <p:nvPr/>
        </p:nvPicPr>
        <p:blipFill>
          <a:blip r:embed="rId2"/>
          <a:stretch/>
        </p:blipFill>
        <p:spPr>
          <a:xfrm>
            <a:off x="7412040" y="6543720"/>
            <a:ext cx="1607760" cy="136080"/>
          </a:xfrm>
          <a:prstGeom prst="rect">
            <a:avLst/>
          </a:prstGeom>
          <a:ln>
            <a:noFill/>
          </a:ln>
        </p:spPr>
      </p:pic>
      <p:sp>
        <p:nvSpPr>
          <p:cNvPr id="59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514E8FD-AB3C-4DD1-A519-D9A2DB19E2EB}"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9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93" name="PlaceHolder 10"/>
          <p:cNvSpPr>
            <a:spLocks noGrp="1"/>
          </p:cNvSpPr>
          <p:nvPr>
            <p:ph type="body"/>
          </p:nvPr>
        </p:nvSpPr>
        <p:spPr>
          <a:xfrm>
            <a:off x="51912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3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7" name="pic Logo Text" descr=""/>
          <p:cNvPicPr/>
          <p:nvPr/>
        </p:nvPicPr>
        <p:blipFill>
          <a:blip r:embed="rId2"/>
          <a:stretch/>
        </p:blipFill>
        <p:spPr>
          <a:xfrm>
            <a:off x="7412040" y="6543720"/>
            <a:ext cx="1607760" cy="136080"/>
          </a:xfrm>
          <a:prstGeom prst="rect">
            <a:avLst/>
          </a:prstGeom>
          <a:ln>
            <a:noFill/>
          </a:ln>
        </p:spPr>
      </p:pic>
      <p:sp>
        <p:nvSpPr>
          <p:cNvPr id="63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1440857-E886-4640-815F-09843B8DC4E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3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40" name="PlaceHolder 10"/>
          <p:cNvSpPr>
            <a:spLocks noGrp="1"/>
          </p:cNvSpPr>
          <p:nvPr>
            <p:ph type="body"/>
          </p:nvPr>
        </p:nvSpPr>
        <p:spPr>
          <a:xfrm>
            <a:off x="330516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7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7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4" name="pic Logo Text" descr=""/>
          <p:cNvPicPr/>
          <p:nvPr/>
        </p:nvPicPr>
        <p:blipFill>
          <a:blip r:embed="rId2"/>
          <a:stretch/>
        </p:blipFill>
        <p:spPr>
          <a:xfrm>
            <a:off x="7412040" y="6543720"/>
            <a:ext cx="1607760" cy="136080"/>
          </a:xfrm>
          <a:prstGeom prst="rect">
            <a:avLst/>
          </a:prstGeom>
          <a:ln>
            <a:noFill/>
          </a:ln>
        </p:spPr>
      </p:pic>
      <p:sp>
        <p:nvSpPr>
          <p:cNvPr id="68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A82B21B-84C6-41C6-A02A-D36F8E998C0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8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87" name="PlaceHolder 10"/>
          <p:cNvSpPr>
            <a:spLocks noGrp="1"/>
          </p:cNvSpPr>
          <p:nvPr>
            <p:ph type="body"/>
          </p:nvPr>
        </p:nvSpPr>
        <p:spPr>
          <a:xfrm>
            <a:off x="519120" y="27432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688" name="PlaceHolder 11"/>
          <p:cNvSpPr>
            <a:spLocks noGrp="1"/>
          </p:cNvSpPr>
          <p:nvPr>
            <p:ph type="body"/>
          </p:nvPr>
        </p:nvSpPr>
        <p:spPr>
          <a:xfrm>
            <a:off x="521280" y="9144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2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2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2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2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3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3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32" name="pic Logo Text" descr=""/>
          <p:cNvPicPr/>
          <p:nvPr/>
        </p:nvPicPr>
        <p:blipFill>
          <a:blip r:embed="rId2"/>
          <a:stretch/>
        </p:blipFill>
        <p:spPr>
          <a:xfrm>
            <a:off x="7412040" y="6543720"/>
            <a:ext cx="1607760" cy="136080"/>
          </a:xfrm>
          <a:prstGeom prst="rect">
            <a:avLst/>
          </a:prstGeom>
          <a:ln>
            <a:noFill/>
          </a:ln>
        </p:spPr>
      </p:pic>
      <p:sp>
        <p:nvSpPr>
          <p:cNvPr id="73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7FA9899-9792-4F36-A853-4CD110BF72D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34"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735"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736"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737"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7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7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7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7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7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8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81" name="pic Logo Text" descr=""/>
          <p:cNvPicPr/>
          <p:nvPr/>
        </p:nvPicPr>
        <p:blipFill>
          <a:blip r:embed="rId2"/>
          <a:stretch/>
        </p:blipFill>
        <p:spPr>
          <a:xfrm>
            <a:off x="7412040" y="6543720"/>
            <a:ext cx="1607760" cy="136080"/>
          </a:xfrm>
          <a:prstGeom prst="rect">
            <a:avLst/>
          </a:prstGeom>
          <a:ln>
            <a:noFill/>
          </a:ln>
        </p:spPr>
      </p:pic>
      <p:sp>
        <p:nvSpPr>
          <p:cNvPr id="78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C9E0835-A1D4-47C0-81F5-464D6D901D7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83"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784"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85"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786"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82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82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82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82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82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82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830" name="pic Logo Text" descr=""/>
          <p:cNvPicPr/>
          <p:nvPr/>
        </p:nvPicPr>
        <p:blipFill>
          <a:blip r:embed="rId2"/>
          <a:stretch/>
        </p:blipFill>
        <p:spPr>
          <a:xfrm>
            <a:off x="7412040" y="6543720"/>
            <a:ext cx="1607760" cy="136080"/>
          </a:xfrm>
          <a:prstGeom prst="rect">
            <a:avLst/>
          </a:prstGeom>
          <a:ln>
            <a:noFill/>
          </a:ln>
        </p:spPr>
      </p:pic>
      <p:sp>
        <p:nvSpPr>
          <p:cNvPr id="83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D3EC1EA-45BB-4FB5-A277-11D2B360E1D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832"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833"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834"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835"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932830E-A15D-42BC-9982-7651657E3D3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95F4E5A-5668-4105-98A4-C267D3AA5995}"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C5476FE-374B-4F53-89C6-5CE4A90C389A}"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BECE1CC0-B17E-482D-A9EB-E8590F5694B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7" name="pic Logo Text" descr=""/>
          <p:cNvPicPr/>
          <p:nvPr/>
        </p:nvPicPr>
        <p:blipFill>
          <a:blip r:embed="rId2"/>
          <a:stretch/>
        </p:blipFill>
        <p:spPr>
          <a:xfrm>
            <a:off x="7412040" y="6543720"/>
            <a:ext cx="1607760" cy="136080"/>
          </a:xfrm>
          <a:prstGeom prst="rect">
            <a:avLst/>
          </a:prstGeom>
          <a:ln>
            <a:noFill/>
          </a:ln>
        </p:spPr>
      </p:pic>
      <p:sp>
        <p:nvSpPr>
          <p:cNvPr id="25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2CF9014-D848-4386-9FD8-D210FAA2334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5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0" name="PlaceHolder 10"/>
          <p:cNvSpPr>
            <a:spLocks noGrp="1"/>
          </p:cNvSpPr>
          <p:nvPr>
            <p:ph type="body"/>
          </p:nvPr>
        </p:nvSpPr>
        <p:spPr>
          <a:xfrm>
            <a:off x="617220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61"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9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5" name="pic Logo Text" descr=""/>
          <p:cNvPicPr/>
          <p:nvPr/>
        </p:nvPicPr>
        <p:blipFill>
          <a:blip r:embed="rId2"/>
          <a:stretch/>
        </p:blipFill>
        <p:spPr>
          <a:xfrm>
            <a:off x="7412040" y="6543720"/>
            <a:ext cx="1607760" cy="136080"/>
          </a:xfrm>
          <a:prstGeom prst="rect">
            <a:avLst/>
          </a:prstGeom>
          <a:ln>
            <a:noFill/>
          </a:ln>
        </p:spPr>
      </p:pic>
      <p:sp>
        <p:nvSpPr>
          <p:cNvPr id="30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DAE0707-2DD3-4477-A8ED-DC760F68D28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0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08"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4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4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4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4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2" name="pic Logo Text" descr=""/>
          <p:cNvPicPr/>
          <p:nvPr/>
        </p:nvPicPr>
        <p:blipFill>
          <a:blip r:embed="rId2"/>
          <a:stretch/>
        </p:blipFill>
        <p:spPr>
          <a:xfrm>
            <a:off x="7412040" y="6543720"/>
            <a:ext cx="1607760" cy="136080"/>
          </a:xfrm>
          <a:prstGeom prst="rect">
            <a:avLst/>
          </a:prstGeom>
          <a:ln>
            <a:noFill/>
          </a:ln>
        </p:spPr>
      </p:pic>
      <p:sp>
        <p:nvSpPr>
          <p:cNvPr id="35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ACDDDCB-E849-426F-ABA9-53C393544860}"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5" name="PlaceHolder 10"/>
          <p:cNvSpPr>
            <a:spLocks noGrp="1"/>
          </p:cNvSpPr>
          <p:nvPr>
            <p:ph type="body"/>
          </p:nvPr>
        </p:nvSpPr>
        <p:spPr>
          <a:xfrm>
            <a:off x="6172200" y="27432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56" name="PlaceHolder 11"/>
          <p:cNvSpPr>
            <a:spLocks noGrp="1"/>
          </p:cNvSpPr>
          <p:nvPr>
            <p:ph type="body"/>
          </p:nvPr>
        </p:nvSpPr>
        <p:spPr>
          <a:xfrm>
            <a:off x="521280" y="9144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9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9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0" name="pic Logo Text" descr=""/>
          <p:cNvPicPr/>
          <p:nvPr/>
        </p:nvPicPr>
        <p:blipFill>
          <a:blip r:embed="rId2"/>
          <a:stretch/>
        </p:blipFill>
        <p:spPr>
          <a:xfrm>
            <a:off x="7412040" y="6543720"/>
            <a:ext cx="1607760" cy="136080"/>
          </a:xfrm>
          <a:prstGeom prst="rect">
            <a:avLst/>
          </a:prstGeom>
          <a:ln>
            <a:noFill/>
          </a:ln>
        </p:spPr>
      </p:pic>
      <p:sp>
        <p:nvSpPr>
          <p:cNvPr id="40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B59B2605-7464-428E-B720-1F3791E0F81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3"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image" Target="../media/image39.png"/><Relationship Id="rId5" Type="http://schemas.openxmlformats.org/officeDocument/2006/relationships/slideLayout" Target="../slideLayouts/slideLayout101.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 Id="rId3" Type="http://schemas.openxmlformats.org/officeDocument/2006/relationships/image" Target="../media/image42.png"/><Relationship Id="rId4" Type="http://schemas.openxmlformats.org/officeDocument/2006/relationships/slideLayout" Target="../slideLayouts/slideLayout101.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png"/><Relationship Id="rId3" Type="http://schemas.openxmlformats.org/officeDocument/2006/relationships/slideLayout" Target="../slideLayouts/slideLayout101.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wmf"/><Relationship Id="rId3" Type="http://schemas.openxmlformats.org/officeDocument/2006/relationships/slideLayout" Target="../slideLayouts/slideLayout109.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slideLayout" Target="../slideLayouts/slideLayout49.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wmf"/><Relationship Id="rId3" Type="http://schemas.openxmlformats.org/officeDocument/2006/relationships/slideLayout" Target="../slideLayouts/slideLayout13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6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slideLayout" Target="../slideLayouts/slideLayout37.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 Id="rId3" Type="http://schemas.openxmlformats.org/officeDocument/2006/relationships/image" Target="../media/image58.wmf"/><Relationship Id="rId4" Type="http://schemas.openxmlformats.org/officeDocument/2006/relationships/image" Target="../media/image59.wmf"/><Relationship Id="rId5" Type="http://schemas.openxmlformats.org/officeDocument/2006/relationships/image" Target="../media/image60.wmf"/><Relationship Id="rId6" Type="http://schemas.openxmlformats.org/officeDocument/2006/relationships/slideLayout" Target="../slideLayouts/slideLayout133.xml"/><Relationship Id="rId7"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37.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37.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37.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3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37.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157.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70.wmf"/><Relationship Id="rId2" Type="http://schemas.openxmlformats.org/officeDocument/2006/relationships/image" Target="../media/image71.wmf"/><Relationship Id="rId3" Type="http://schemas.openxmlformats.org/officeDocument/2006/relationships/image" Target="../media/image72.wmf"/><Relationship Id="rId4" Type="http://schemas.openxmlformats.org/officeDocument/2006/relationships/image" Target="../media/image73.wmf"/><Relationship Id="rId5" Type="http://schemas.openxmlformats.org/officeDocument/2006/relationships/slideLayout" Target="../slideLayouts/slideLayout109.xml"/><Relationship Id="rId6"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49.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slideLayout" Target="../slideLayouts/slideLayout169.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7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7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37.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37.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73.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37.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slideLayout" Target="../slideLayouts/slideLayout145.xml"/><Relationship Id="rId6"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slideLayout" Target="../slideLayouts/slideLayout157.xml"/><Relationship Id="rId4"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90.wmf"/><Relationship Id="rId2" Type="http://schemas.openxmlformats.org/officeDocument/2006/relationships/image" Target="../media/image91.wmf"/><Relationship Id="rId3" Type="http://schemas.openxmlformats.org/officeDocument/2006/relationships/image" Target="../media/image92.wmf"/><Relationship Id="rId4" Type="http://schemas.openxmlformats.org/officeDocument/2006/relationships/image" Target="../media/image93.wmf"/><Relationship Id="rId5" Type="http://schemas.openxmlformats.org/officeDocument/2006/relationships/slideLayout" Target="../slideLayouts/slideLayout109.xml"/><Relationship Id="rId6"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8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05.xml"/><Relationship Id="rId2" Type="http://schemas.openxmlformats.org/officeDocument/2006/relationships/notesSlide" Target="../notesSlides/notesSlide46.xml"/>
</Relationships>
</file>

<file path=ppt/slides/_rels/slide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wmf"/><Relationship Id="rId3" Type="http://schemas.openxmlformats.org/officeDocument/2006/relationships/image" Target="../media/image23.wmf"/><Relationship Id="rId4" Type="http://schemas.openxmlformats.org/officeDocument/2006/relationships/image" Target="../media/image24.wmf"/><Relationship Id="rId5" Type="http://schemas.openxmlformats.org/officeDocument/2006/relationships/image" Target="../media/image25.wmf"/><Relationship Id="rId6" Type="http://schemas.openxmlformats.org/officeDocument/2006/relationships/slideLayout" Target="../slideLayouts/slideLayout61.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7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slideLayout" Target="../slideLayouts/slideLayout85.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png"/><Relationship Id="rId6" Type="http://schemas.openxmlformats.org/officeDocument/2006/relationships/slideLayout" Target="../slideLayouts/slideLayout101.xml"/><Relationship Id="rId7"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November 28, 2014</a:t>
            </a:r>
            <a:endParaRPr b="0" lang="en-US" sz="1600" spc="-1" strike="noStrike">
              <a:solidFill>
                <a:srgbClr val="000000"/>
              </a:solidFill>
              <a:latin typeface="Arial"/>
            </a:endParaRPr>
          </a:p>
        </p:txBody>
      </p:sp>
      <p:sp>
        <p:nvSpPr>
          <p:cNvPr id="878"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List View Panels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Row iterator: first object processed</a:t>
            </a:r>
            <a:endParaRPr b="0" lang="en-US" sz="3200" spc="-1" strike="noStrike">
              <a:solidFill>
                <a:srgbClr val="ffffff"/>
              </a:solidFill>
              <a:latin typeface="Arial"/>
            </a:endParaRPr>
          </a:p>
        </p:txBody>
      </p:sp>
      <p:sp>
        <p:nvSpPr>
          <p:cNvPr id="985" name="CustomShape 2"/>
          <p:cNvSpPr/>
          <p:nvPr/>
        </p:nvSpPr>
        <p:spPr>
          <a:xfrm>
            <a:off x="632520" y="3206160"/>
            <a:ext cx="2409840" cy="551160"/>
          </a:xfrm>
          <a:prstGeom prst="ellipse">
            <a:avLst/>
          </a:prstGeom>
          <a:ln>
            <a:noFill/>
          </a:ln>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p:style>
      </p:sp>
      <p:pic>
        <p:nvPicPr>
          <p:cNvPr id="986" name="icon Array Object2" descr=""/>
          <p:cNvPicPr/>
          <p:nvPr/>
        </p:nvPicPr>
        <p:blipFill>
          <a:blip r:embed="rId1"/>
          <a:stretch/>
        </p:blipFill>
        <p:spPr>
          <a:xfrm>
            <a:off x="1346760" y="3547080"/>
            <a:ext cx="558000" cy="643680"/>
          </a:xfrm>
          <a:prstGeom prst="rect">
            <a:avLst/>
          </a:prstGeom>
          <a:ln w="9360">
            <a:noFill/>
          </a:ln>
          <a:effectLst>
            <a:outerShdw algn="tl" blurRad="50800" dir="2700000" dist="38100" rotWithShape="0">
              <a:srgbClr val="000000">
                <a:alpha val="40000"/>
              </a:srgbClr>
            </a:outerShdw>
          </a:effectLst>
        </p:spPr>
      </p:pic>
      <p:pic>
        <p:nvPicPr>
          <p:cNvPr id="987" name="icon Array Object 3" descr=""/>
          <p:cNvPicPr/>
          <p:nvPr/>
        </p:nvPicPr>
        <p:blipFill>
          <a:blip r:embed="rId2"/>
          <a:stretch/>
        </p:blipFill>
        <p:spPr>
          <a:xfrm>
            <a:off x="1676520" y="3211200"/>
            <a:ext cx="558000" cy="643680"/>
          </a:xfrm>
          <a:prstGeom prst="rect">
            <a:avLst/>
          </a:prstGeom>
          <a:ln w="9360">
            <a:noFill/>
          </a:ln>
          <a:effectLst>
            <a:outerShdw algn="tl" blurRad="50800" dir="2700000" dist="38100" rotWithShape="0">
              <a:srgbClr val="000000">
                <a:alpha val="40000"/>
              </a:srgbClr>
            </a:outerShdw>
          </a:effectLst>
        </p:spPr>
      </p:pic>
      <p:sp>
        <p:nvSpPr>
          <p:cNvPr id="988" name="CustomShape 3"/>
          <p:cNvSpPr/>
          <p:nvPr/>
        </p:nvSpPr>
        <p:spPr>
          <a:xfrm>
            <a:off x="533520" y="3138480"/>
            <a:ext cx="2615400" cy="1378440"/>
          </a:xfrm>
          <a:prstGeom prst="funnel">
            <a:avLst/>
          </a:prstGeom>
          <a:ln>
            <a:round/>
          </a:ln>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p:style>
      </p:sp>
      <p:sp>
        <p:nvSpPr>
          <p:cNvPr id="989" name="CustomShape 4"/>
          <p:cNvSpPr/>
          <p:nvPr/>
        </p:nvSpPr>
        <p:spPr>
          <a:xfrm>
            <a:off x="4191120" y="4714200"/>
            <a:ext cx="4647960" cy="1664280"/>
          </a:xfrm>
          <a:prstGeom prst="rect">
            <a:avLst/>
          </a:prstGeom>
          <a:solidFill>
            <a:schemeClr val="tx2">
              <a:lumMod val="95000"/>
            </a:schemeClr>
          </a:solidFill>
          <a:ln cap="rnd" w="28440">
            <a:solidFill>
              <a:schemeClr val="accent6">
                <a:lumMod val="75000"/>
              </a:schemeClr>
            </a:solidFill>
            <a:custDash>
              <a:ds d="800000" sp="300000"/>
            </a:custDash>
            <a:round/>
          </a:ln>
          <a:effectLst>
            <a:outerShdw algn="tl" blurRad="50800" dir="2700000" dist="38100" rotWithShape="0">
              <a:srgbClr val="000000">
                <a:alpha val="40000"/>
              </a:srgbClr>
            </a:outerShdw>
          </a:effectLst>
        </p:spPr>
        <p:style>
          <a:lnRef idx="0"/>
          <a:fillRef idx="0"/>
          <a:effectRef idx="0"/>
          <a:fontRef idx="minor"/>
        </p:style>
      </p:sp>
      <p:sp>
        <p:nvSpPr>
          <p:cNvPr id="990" name="CustomShape 5"/>
          <p:cNvSpPr/>
          <p:nvPr/>
        </p:nvSpPr>
        <p:spPr>
          <a:xfrm>
            <a:off x="4267080" y="5038560"/>
            <a:ext cx="147600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91" name="CustomShape 6"/>
          <p:cNvSpPr/>
          <p:nvPr/>
        </p:nvSpPr>
        <p:spPr>
          <a:xfrm>
            <a:off x="5791320" y="5038560"/>
            <a:ext cx="144756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92" name="CustomShape 7"/>
          <p:cNvSpPr/>
          <p:nvPr/>
        </p:nvSpPr>
        <p:spPr>
          <a:xfrm>
            <a:off x="7283520" y="5038560"/>
            <a:ext cx="147924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93" name="CustomShape 8"/>
          <p:cNvSpPr/>
          <p:nvPr/>
        </p:nvSpPr>
        <p:spPr>
          <a:xfrm>
            <a:off x="4191120" y="4716000"/>
            <a:ext cx="2323800" cy="297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34969"/>
                </a:solidFill>
                <a:latin typeface="Arial"/>
              </a:rPr>
              <a:t>ROW widget</a:t>
            </a:r>
            <a:endParaRPr b="0" lang="en-US" sz="1800" spc="-1" strike="noStrike">
              <a:latin typeface="Arial"/>
            </a:endParaRPr>
          </a:p>
        </p:txBody>
      </p:sp>
      <p:sp>
        <p:nvSpPr>
          <p:cNvPr id="994" name="CustomShape 9"/>
          <p:cNvSpPr/>
          <p:nvPr/>
        </p:nvSpPr>
        <p:spPr>
          <a:xfrm rot="16200000">
            <a:off x="2863800" y="4518360"/>
            <a:ext cx="304560" cy="234936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995" name="icon Gear" descr=""/>
          <p:cNvPicPr/>
          <p:nvPr/>
        </p:nvPicPr>
        <p:blipFill>
          <a:blip r:embed="rId3"/>
          <a:stretch/>
        </p:blipFill>
        <p:spPr>
          <a:xfrm rot="3960000">
            <a:off x="569880" y="4532040"/>
            <a:ext cx="1807200" cy="1807200"/>
          </a:xfrm>
          <a:prstGeom prst="rect">
            <a:avLst/>
          </a:prstGeom>
          <a:ln>
            <a:noFill/>
          </a:ln>
          <a:effectLst>
            <a:outerShdw algn="tl" blurRad="50800" dir="2700000" dist="38100" rotWithShape="0">
              <a:srgbClr val="000000">
                <a:alpha val="40000"/>
              </a:srgbClr>
            </a:outerShdw>
          </a:effectLst>
        </p:spPr>
      </p:pic>
      <p:sp>
        <p:nvSpPr>
          <p:cNvPr id="996" name="CustomShape 10"/>
          <p:cNvSpPr/>
          <p:nvPr/>
        </p:nvSpPr>
        <p:spPr>
          <a:xfrm>
            <a:off x="1676520" y="4321440"/>
            <a:ext cx="304560" cy="45684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
        <p:nvSpPr>
          <p:cNvPr id="997" name="CustomShape 11"/>
          <p:cNvSpPr/>
          <p:nvPr/>
        </p:nvSpPr>
        <p:spPr>
          <a:xfrm>
            <a:off x="2377440" y="334404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998" name="CustomShape 12"/>
          <p:cNvSpPr/>
          <p:nvPr/>
        </p:nvSpPr>
        <p:spPr>
          <a:xfrm>
            <a:off x="2472840" y="295920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pic>
        <p:nvPicPr>
          <p:cNvPr id="999" name="Picture 2" descr=""/>
          <p:cNvPicPr/>
          <p:nvPr/>
        </p:nvPicPr>
        <p:blipFill>
          <a:blip r:embed="rId4"/>
          <a:stretch/>
        </p:blipFill>
        <p:spPr>
          <a:xfrm>
            <a:off x="3506760" y="914400"/>
            <a:ext cx="5348160" cy="1375200"/>
          </a:xfrm>
          <a:prstGeom prst="rect">
            <a:avLst/>
          </a:prstGeom>
          <a:ln w="3240">
            <a:solidFill>
              <a:schemeClr val="bg1"/>
            </a:solidFill>
            <a:miter/>
          </a:ln>
          <a:effectLst>
            <a:outerShdw algn="tl" blurRad="50800" dir="2700000" dist="38100" rotWithShape="0">
              <a:srgbClr val="000000">
                <a:alpha val="40000"/>
              </a:srgbClr>
            </a:outerShdw>
          </a:effectLst>
        </p:spPr>
      </p:pic>
      <p:sp>
        <p:nvSpPr>
          <p:cNvPr id="1000" name="CustomShape 13"/>
          <p:cNvSpPr/>
          <p:nvPr/>
        </p:nvSpPr>
        <p:spPr>
          <a:xfrm>
            <a:off x="2219760" y="1294560"/>
            <a:ext cx="675000" cy="294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Row</a:t>
            </a:r>
            <a:endParaRPr b="0" lang="en-US" sz="1800" spc="-1" strike="noStrike">
              <a:latin typeface="Arial"/>
            </a:endParaRPr>
          </a:p>
        </p:txBody>
      </p:sp>
      <p:sp>
        <p:nvSpPr>
          <p:cNvPr id="1001" name="Line 14"/>
          <p:cNvSpPr/>
          <p:nvPr/>
        </p:nvSpPr>
        <p:spPr>
          <a:xfrm flipV="1">
            <a:off x="2938680" y="1440000"/>
            <a:ext cx="566280" cy="1440"/>
          </a:xfrm>
          <a:prstGeom prst="line">
            <a:avLst/>
          </a:prstGeom>
          <a:ln w="28440">
            <a:solidFill>
              <a:schemeClr val="accent1"/>
            </a:solidFill>
            <a:round/>
            <a:tailEnd len="med" type="triangle" w="med"/>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Row iterator: next object processed</a:t>
            </a:r>
            <a:endParaRPr b="0" lang="en-US" sz="3200" spc="-1" strike="noStrike">
              <a:solidFill>
                <a:srgbClr val="ffffff"/>
              </a:solidFill>
              <a:latin typeface="Arial"/>
            </a:endParaRPr>
          </a:p>
        </p:txBody>
      </p:sp>
      <p:sp>
        <p:nvSpPr>
          <p:cNvPr id="1003" name="CustomShape 2"/>
          <p:cNvSpPr/>
          <p:nvPr/>
        </p:nvSpPr>
        <p:spPr>
          <a:xfrm>
            <a:off x="632520" y="3206160"/>
            <a:ext cx="2409840" cy="551160"/>
          </a:xfrm>
          <a:prstGeom prst="ellipse">
            <a:avLst/>
          </a:prstGeom>
          <a:ln>
            <a:noFill/>
          </a:ln>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p:style>
      </p:sp>
      <p:pic>
        <p:nvPicPr>
          <p:cNvPr id="1004" name="icon Array Object 3" descr=""/>
          <p:cNvPicPr/>
          <p:nvPr/>
        </p:nvPicPr>
        <p:blipFill>
          <a:blip r:embed="rId1"/>
          <a:stretch/>
        </p:blipFill>
        <p:spPr>
          <a:xfrm>
            <a:off x="1676520" y="3604680"/>
            <a:ext cx="558000" cy="643680"/>
          </a:xfrm>
          <a:prstGeom prst="rect">
            <a:avLst/>
          </a:prstGeom>
          <a:ln w="9360">
            <a:noFill/>
          </a:ln>
          <a:effectLst>
            <a:outerShdw algn="tl" blurRad="50800" dir="2700000" dist="38100" rotWithShape="0">
              <a:srgbClr val="000000">
                <a:alpha val="40000"/>
              </a:srgbClr>
            </a:outerShdw>
          </a:effectLst>
        </p:spPr>
      </p:pic>
      <p:sp>
        <p:nvSpPr>
          <p:cNvPr id="1005" name="CustomShape 3"/>
          <p:cNvSpPr/>
          <p:nvPr/>
        </p:nvSpPr>
        <p:spPr>
          <a:xfrm>
            <a:off x="533520" y="3138480"/>
            <a:ext cx="2615400" cy="1378440"/>
          </a:xfrm>
          <a:prstGeom prst="funnel">
            <a:avLst/>
          </a:prstGeom>
          <a:ln>
            <a:round/>
          </a:ln>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p:style>
      </p:sp>
      <p:sp>
        <p:nvSpPr>
          <p:cNvPr id="1006" name="CustomShape 4"/>
          <p:cNvSpPr/>
          <p:nvPr/>
        </p:nvSpPr>
        <p:spPr>
          <a:xfrm>
            <a:off x="4191120" y="4714200"/>
            <a:ext cx="4647960" cy="1664280"/>
          </a:xfrm>
          <a:prstGeom prst="rect">
            <a:avLst/>
          </a:prstGeom>
          <a:solidFill>
            <a:schemeClr val="tx2">
              <a:lumMod val="95000"/>
            </a:schemeClr>
          </a:solidFill>
          <a:ln cap="rnd" w="28440">
            <a:solidFill>
              <a:schemeClr val="accent6">
                <a:lumMod val="75000"/>
              </a:schemeClr>
            </a:solidFill>
            <a:custDash>
              <a:ds d="800000" sp="300000"/>
            </a:custDash>
            <a:round/>
          </a:ln>
          <a:effectLst>
            <a:outerShdw algn="tl" blurRad="50800" dir="2700000" dist="38100" rotWithShape="0">
              <a:srgbClr val="000000">
                <a:alpha val="40000"/>
              </a:srgbClr>
            </a:outerShdw>
          </a:effectLst>
        </p:spPr>
        <p:style>
          <a:lnRef idx="0"/>
          <a:fillRef idx="0"/>
          <a:effectRef idx="0"/>
          <a:fontRef idx="minor"/>
        </p:style>
      </p:sp>
      <p:sp>
        <p:nvSpPr>
          <p:cNvPr id="1007" name="CustomShape 5"/>
          <p:cNvSpPr/>
          <p:nvPr/>
        </p:nvSpPr>
        <p:spPr>
          <a:xfrm>
            <a:off x="4267080" y="5038560"/>
            <a:ext cx="147600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1008" name="CustomShape 6"/>
          <p:cNvSpPr/>
          <p:nvPr/>
        </p:nvSpPr>
        <p:spPr>
          <a:xfrm>
            <a:off x="5791320" y="5038560"/>
            <a:ext cx="144756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1009" name="CustomShape 7"/>
          <p:cNvSpPr/>
          <p:nvPr/>
        </p:nvSpPr>
        <p:spPr>
          <a:xfrm>
            <a:off x="7283520" y="5038560"/>
            <a:ext cx="147924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1010" name="CustomShape 8"/>
          <p:cNvSpPr/>
          <p:nvPr/>
        </p:nvSpPr>
        <p:spPr>
          <a:xfrm>
            <a:off x="4191120" y="4716000"/>
            <a:ext cx="2323800" cy="297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34969"/>
                </a:solidFill>
                <a:latin typeface="Arial"/>
              </a:rPr>
              <a:t>ROW widget</a:t>
            </a:r>
            <a:endParaRPr b="0" lang="en-US" sz="1800" spc="-1" strike="noStrike">
              <a:latin typeface="Arial"/>
            </a:endParaRPr>
          </a:p>
        </p:txBody>
      </p:sp>
      <p:sp>
        <p:nvSpPr>
          <p:cNvPr id="1011" name="CustomShape 9"/>
          <p:cNvSpPr/>
          <p:nvPr/>
        </p:nvSpPr>
        <p:spPr>
          <a:xfrm rot="16200000">
            <a:off x="2863800" y="4518360"/>
            <a:ext cx="304560" cy="234936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1012" name="icon Gear" descr=""/>
          <p:cNvPicPr/>
          <p:nvPr/>
        </p:nvPicPr>
        <p:blipFill>
          <a:blip r:embed="rId2"/>
          <a:stretch/>
        </p:blipFill>
        <p:spPr>
          <a:xfrm rot="5940000">
            <a:off x="570240" y="4532400"/>
            <a:ext cx="1807200" cy="1807200"/>
          </a:xfrm>
          <a:prstGeom prst="rect">
            <a:avLst/>
          </a:prstGeom>
          <a:ln>
            <a:noFill/>
          </a:ln>
          <a:effectLst>
            <a:outerShdw algn="tl" blurRad="50800" dir="2700000" dist="38100" rotWithShape="0">
              <a:srgbClr val="000000">
                <a:alpha val="40000"/>
              </a:srgbClr>
            </a:outerShdw>
          </a:effectLst>
        </p:spPr>
      </p:pic>
      <p:sp>
        <p:nvSpPr>
          <p:cNvPr id="1013" name="CustomShape 10"/>
          <p:cNvSpPr/>
          <p:nvPr/>
        </p:nvSpPr>
        <p:spPr>
          <a:xfrm>
            <a:off x="1676520" y="4321440"/>
            <a:ext cx="304560" cy="45684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
        <p:nvSpPr>
          <p:cNvPr id="1014" name="CustomShape 11"/>
          <p:cNvSpPr/>
          <p:nvPr/>
        </p:nvSpPr>
        <p:spPr>
          <a:xfrm>
            <a:off x="2472840" y="335268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pic>
        <p:nvPicPr>
          <p:cNvPr id="1015" name="Picture 2" descr=""/>
          <p:cNvPicPr/>
          <p:nvPr/>
        </p:nvPicPr>
        <p:blipFill>
          <a:blip r:embed="rId3"/>
          <a:stretch/>
        </p:blipFill>
        <p:spPr>
          <a:xfrm>
            <a:off x="3506760" y="914400"/>
            <a:ext cx="5348160" cy="1375200"/>
          </a:xfrm>
          <a:prstGeom prst="rect">
            <a:avLst/>
          </a:prstGeom>
          <a:ln w="3240">
            <a:solidFill>
              <a:schemeClr val="bg1"/>
            </a:solidFill>
            <a:miter/>
          </a:ln>
          <a:effectLst>
            <a:outerShdw algn="tl" blurRad="50800" dir="2700000" dist="38100" rotWithShape="0">
              <a:srgbClr val="000000">
                <a:alpha val="40000"/>
              </a:srgbClr>
            </a:outerShdw>
          </a:effectLst>
        </p:spPr>
      </p:pic>
      <p:sp>
        <p:nvSpPr>
          <p:cNvPr id="1016" name="CustomShape 12"/>
          <p:cNvSpPr/>
          <p:nvPr/>
        </p:nvSpPr>
        <p:spPr>
          <a:xfrm>
            <a:off x="2219760" y="1294560"/>
            <a:ext cx="675000" cy="294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Row</a:t>
            </a:r>
            <a:endParaRPr b="0" lang="en-US" sz="1800" spc="-1" strike="noStrike">
              <a:latin typeface="Arial"/>
            </a:endParaRPr>
          </a:p>
        </p:txBody>
      </p:sp>
      <p:sp>
        <p:nvSpPr>
          <p:cNvPr id="1017" name="Line 13"/>
          <p:cNvSpPr/>
          <p:nvPr/>
        </p:nvSpPr>
        <p:spPr>
          <a:xfrm flipV="1">
            <a:off x="2938680" y="1440000"/>
            <a:ext cx="566280" cy="1440"/>
          </a:xfrm>
          <a:prstGeom prst="line">
            <a:avLst/>
          </a:prstGeom>
          <a:ln w="28440">
            <a:solidFill>
              <a:schemeClr val="accent1"/>
            </a:solidFill>
            <a:round/>
            <a:tailEnd len="med" type="triangle" w="med"/>
          </a:ln>
        </p:spPr>
        <p:style>
          <a:lnRef idx="0"/>
          <a:fillRef idx="0"/>
          <a:effectRef idx="0"/>
          <a:fontRef idx="minor"/>
        </p:style>
      </p:sp>
      <p:sp>
        <p:nvSpPr>
          <p:cNvPr id="1018" name="CustomShape 14"/>
          <p:cNvSpPr/>
          <p:nvPr/>
        </p:nvSpPr>
        <p:spPr>
          <a:xfrm>
            <a:off x="2219760" y="1642680"/>
            <a:ext cx="675000" cy="294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Row</a:t>
            </a:r>
            <a:endParaRPr b="0" lang="en-US" sz="1800" spc="-1" strike="noStrike">
              <a:latin typeface="Arial"/>
            </a:endParaRPr>
          </a:p>
        </p:txBody>
      </p:sp>
      <p:sp>
        <p:nvSpPr>
          <p:cNvPr id="1019" name="Line 15"/>
          <p:cNvSpPr/>
          <p:nvPr/>
        </p:nvSpPr>
        <p:spPr>
          <a:xfrm flipV="1">
            <a:off x="2938680" y="1788120"/>
            <a:ext cx="566280" cy="1800"/>
          </a:xfrm>
          <a:prstGeom prst="line">
            <a:avLst/>
          </a:prstGeom>
          <a:ln w="28440">
            <a:solidFill>
              <a:schemeClr val="accent1"/>
            </a:solidFill>
            <a:round/>
            <a:tailEnd len="med" type="triangle" w="med"/>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Row iterator: final object processed</a:t>
            </a:r>
            <a:endParaRPr b="0" lang="en-US" sz="3200" spc="-1" strike="noStrike">
              <a:solidFill>
                <a:srgbClr val="ffffff"/>
              </a:solidFill>
              <a:latin typeface="Arial"/>
            </a:endParaRPr>
          </a:p>
        </p:txBody>
      </p:sp>
      <p:sp>
        <p:nvSpPr>
          <p:cNvPr id="1021" name="CustomShape 2"/>
          <p:cNvSpPr/>
          <p:nvPr/>
        </p:nvSpPr>
        <p:spPr>
          <a:xfrm>
            <a:off x="632520" y="3206160"/>
            <a:ext cx="2409840" cy="551160"/>
          </a:xfrm>
          <a:prstGeom prst="ellipse">
            <a:avLst/>
          </a:prstGeom>
          <a:ln>
            <a:noFill/>
          </a:ln>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p:style>
      </p:sp>
      <p:sp>
        <p:nvSpPr>
          <p:cNvPr id="1022" name="CustomShape 3"/>
          <p:cNvSpPr/>
          <p:nvPr/>
        </p:nvSpPr>
        <p:spPr>
          <a:xfrm>
            <a:off x="533520" y="3138480"/>
            <a:ext cx="2615400" cy="1378440"/>
          </a:xfrm>
          <a:prstGeom prst="funnel">
            <a:avLst/>
          </a:prstGeom>
          <a:ln>
            <a:round/>
          </a:ln>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p:style>
      </p:sp>
      <p:sp>
        <p:nvSpPr>
          <p:cNvPr id="1023" name="CustomShape 4"/>
          <p:cNvSpPr/>
          <p:nvPr/>
        </p:nvSpPr>
        <p:spPr>
          <a:xfrm>
            <a:off x="4191120" y="4714200"/>
            <a:ext cx="4647960" cy="1664280"/>
          </a:xfrm>
          <a:prstGeom prst="rect">
            <a:avLst/>
          </a:prstGeom>
          <a:solidFill>
            <a:schemeClr val="tx2">
              <a:lumMod val="95000"/>
            </a:schemeClr>
          </a:solidFill>
          <a:ln cap="rnd" w="28440">
            <a:solidFill>
              <a:schemeClr val="accent6">
                <a:lumMod val="75000"/>
              </a:schemeClr>
            </a:solidFill>
            <a:custDash>
              <a:ds d="800000" sp="300000"/>
            </a:custDash>
            <a:round/>
          </a:ln>
          <a:effectLst>
            <a:outerShdw algn="tl" blurRad="50800" dir="2700000" dist="38100" rotWithShape="0">
              <a:srgbClr val="000000">
                <a:alpha val="40000"/>
              </a:srgbClr>
            </a:outerShdw>
          </a:effectLst>
        </p:spPr>
        <p:style>
          <a:lnRef idx="0"/>
          <a:fillRef idx="0"/>
          <a:effectRef idx="0"/>
          <a:fontRef idx="minor"/>
        </p:style>
      </p:sp>
      <p:sp>
        <p:nvSpPr>
          <p:cNvPr id="1024" name="CustomShape 5"/>
          <p:cNvSpPr/>
          <p:nvPr/>
        </p:nvSpPr>
        <p:spPr>
          <a:xfrm>
            <a:off x="4267080" y="5038560"/>
            <a:ext cx="147600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1025" name="CustomShape 6"/>
          <p:cNvSpPr/>
          <p:nvPr/>
        </p:nvSpPr>
        <p:spPr>
          <a:xfrm>
            <a:off x="5791320" y="5038560"/>
            <a:ext cx="144756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1026" name="CustomShape 7"/>
          <p:cNvSpPr/>
          <p:nvPr/>
        </p:nvSpPr>
        <p:spPr>
          <a:xfrm>
            <a:off x="7283520" y="5038560"/>
            <a:ext cx="147924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1027" name="CustomShape 8"/>
          <p:cNvSpPr/>
          <p:nvPr/>
        </p:nvSpPr>
        <p:spPr>
          <a:xfrm>
            <a:off x="4191120" y="4716000"/>
            <a:ext cx="2323800" cy="297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34969"/>
                </a:solidFill>
                <a:latin typeface="Arial"/>
              </a:rPr>
              <a:t>ROW widget</a:t>
            </a:r>
            <a:endParaRPr b="0" lang="en-US" sz="1800" spc="-1" strike="noStrike">
              <a:latin typeface="Arial"/>
            </a:endParaRPr>
          </a:p>
        </p:txBody>
      </p:sp>
      <p:sp>
        <p:nvSpPr>
          <p:cNvPr id="1028" name="CustomShape 9"/>
          <p:cNvSpPr/>
          <p:nvPr/>
        </p:nvSpPr>
        <p:spPr>
          <a:xfrm rot="16200000">
            <a:off x="2863800" y="4518360"/>
            <a:ext cx="304560" cy="234936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1029" name="icon Gear" descr=""/>
          <p:cNvPicPr/>
          <p:nvPr/>
        </p:nvPicPr>
        <p:blipFill>
          <a:blip r:embed="rId1"/>
          <a:stretch/>
        </p:blipFill>
        <p:spPr>
          <a:xfrm rot="7920000">
            <a:off x="570240" y="4532400"/>
            <a:ext cx="1807200" cy="1807200"/>
          </a:xfrm>
          <a:prstGeom prst="rect">
            <a:avLst/>
          </a:prstGeom>
          <a:ln>
            <a:noFill/>
          </a:ln>
          <a:effectLst>
            <a:outerShdw algn="tl" blurRad="50800" dir="2700000" dist="38100" rotWithShape="0">
              <a:srgbClr val="000000">
                <a:alpha val="40000"/>
              </a:srgbClr>
            </a:outerShdw>
          </a:effectLst>
        </p:spPr>
      </p:pic>
      <p:sp>
        <p:nvSpPr>
          <p:cNvPr id="1030" name="CustomShape 10"/>
          <p:cNvSpPr/>
          <p:nvPr/>
        </p:nvSpPr>
        <p:spPr>
          <a:xfrm>
            <a:off x="1676520" y="4321440"/>
            <a:ext cx="304560" cy="45684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1031" name="Picture 2" descr=""/>
          <p:cNvPicPr/>
          <p:nvPr/>
        </p:nvPicPr>
        <p:blipFill>
          <a:blip r:embed="rId2"/>
          <a:stretch/>
        </p:blipFill>
        <p:spPr>
          <a:xfrm>
            <a:off x="3506760" y="914400"/>
            <a:ext cx="5348160" cy="1375200"/>
          </a:xfrm>
          <a:prstGeom prst="rect">
            <a:avLst/>
          </a:prstGeom>
          <a:ln w="3240">
            <a:solidFill>
              <a:schemeClr val="bg1"/>
            </a:solidFill>
            <a:miter/>
          </a:ln>
          <a:effectLst>
            <a:outerShdw algn="tl" blurRad="50800" dir="2700000" dist="38100" rotWithShape="0">
              <a:srgbClr val="000000">
                <a:alpha val="40000"/>
              </a:srgbClr>
            </a:outerShdw>
          </a:effectLst>
        </p:spPr>
      </p:pic>
      <p:sp>
        <p:nvSpPr>
          <p:cNvPr id="1032" name="CustomShape 11"/>
          <p:cNvSpPr/>
          <p:nvPr/>
        </p:nvSpPr>
        <p:spPr>
          <a:xfrm>
            <a:off x="2219760" y="1294560"/>
            <a:ext cx="675000" cy="294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Row</a:t>
            </a:r>
            <a:endParaRPr b="0" lang="en-US" sz="1800" spc="-1" strike="noStrike">
              <a:latin typeface="Arial"/>
            </a:endParaRPr>
          </a:p>
        </p:txBody>
      </p:sp>
      <p:sp>
        <p:nvSpPr>
          <p:cNvPr id="1033" name="Line 12"/>
          <p:cNvSpPr/>
          <p:nvPr/>
        </p:nvSpPr>
        <p:spPr>
          <a:xfrm flipV="1">
            <a:off x="2938680" y="1440000"/>
            <a:ext cx="566280" cy="1440"/>
          </a:xfrm>
          <a:prstGeom prst="line">
            <a:avLst/>
          </a:prstGeom>
          <a:ln w="28440">
            <a:solidFill>
              <a:schemeClr val="accent1"/>
            </a:solidFill>
            <a:round/>
            <a:tailEnd len="med" type="triangle" w="med"/>
          </a:ln>
        </p:spPr>
        <p:style>
          <a:lnRef idx="0"/>
          <a:fillRef idx="0"/>
          <a:effectRef idx="0"/>
          <a:fontRef idx="minor"/>
        </p:style>
      </p:sp>
      <p:sp>
        <p:nvSpPr>
          <p:cNvPr id="1034" name="CustomShape 13"/>
          <p:cNvSpPr/>
          <p:nvPr/>
        </p:nvSpPr>
        <p:spPr>
          <a:xfrm>
            <a:off x="2219760" y="1642680"/>
            <a:ext cx="675000" cy="294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Row</a:t>
            </a:r>
            <a:endParaRPr b="0" lang="en-US" sz="1800" spc="-1" strike="noStrike">
              <a:latin typeface="Arial"/>
            </a:endParaRPr>
          </a:p>
        </p:txBody>
      </p:sp>
      <p:sp>
        <p:nvSpPr>
          <p:cNvPr id="1035" name="Line 14"/>
          <p:cNvSpPr/>
          <p:nvPr/>
        </p:nvSpPr>
        <p:spPr>
          <a:xfrm flipV="1">
            <a:off x="2938680" y="1788120"/>
            <a:ext cx="566280" cy="1800"/>
          </a:xfrm>
          <a:prstGeom prst="line">
            <a:avLst/>
          </a:prstGeom>
          <a:ln w="28440">
            <a:solidFill>
              <a:schemeClr val="accent1"/>
            </a:solidFill>
            <a:round/>
            <a:tailEnd len="med" type="triangle" w="med"/>
          </a:ln>
        </p:spPr>
        <p:style>
          <a:lnRef idx="0"/>
          <a:fillRef idx="0"/>
          <a:effectRef idx="0"/>
          <a:fontRef idx="minor"/>
        </p:style>
      </p:sp>
      <p:sp>
        <p:nvSpPr>
          <p:cNvPr id="1036" name="CustomShape 15"/>
          <p:cNvSpPr/>
          <p:nvPr/>
        </p:nvSpPr>
        <p:spPr>
          <a:xfrm>
            <a:off x="2219760" y="1981080"/>
            <a:ext cx="675000" cy="294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Row</a:t>
            </a:r>
            <a:endParaRPr b="0" lang="en-US" sz="1800" spc="-1" strike="noStrike">
              <a:latin typeface="Arial"/>
            </a:endParaRPr>
          </a:p>
        </p:txBody>
      </p:sp>
      <p:sp>
        <p:nvSpPr>
          <p:cNvPr id="1037" name="Line 16"/>
          <p:cNvSpPr/>
          <p:nvPr/>
        </p:nvSpPr>
        <p:spPr>
          <a:xfrm flipV="1">
            <a:off x="2938680" y="2126880"/>
            <a:ext cx="566280" cy="1440"/>
          </a:xfrm>
          <a:prstGeom prst="line">
            <a:avLst/>
          </a:prstGeom>
          <a:ln w="28440">
            <a:solidFill>
              <a:schemeClr val="accent1"/>
            </a:solidFill>
            <a:round/>
            <a:tailEnd len="med" type="triangle" w="med"/>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Resuable PCF file or inline widget</a:t>
            </a:r>
            <a:endParaRPr b="0" lang="en-US" sz="3200" spc="-1" strike="noStrike">
              <a:solidFill>
                <a:srgbClr val="ffffff"/>
              </a:solidFill>
              <a:latin typeface="Arial"/>
            </a:endParaRPr>
          </a:p>
        </p:txBody>
      </p:sp>
      <p:sp>
        <p:nvSpPr>
          <p:cNvPr id="1039"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List View Panel PCF file</a:t>
            </a:r>
            <a:endParaRPr b="0" lang="en-US" sz="2400" spc="-1" strike="noStrike">
              <a:latin typeface="Arial"/>
            </a:endParaRPr>
          </a:p>
          <a:p>
            <a:pPr>
              <a:lnSpc>
                <a:spcPct val="100000"/>
              </a:lnSpc>
              <a:spcBef>
                <a:spcPts val="961"/>
              </a:spcBef>
            </a:pPr>
            <a:endParaRPr b="0" lang="en-US" sz="2400" spc="-1" strike="noStrike">
              <a:latin typeface="Arial"/>
            </a:endParaRPr>
          </a:p>
        </p:txBody>
      </p:sp>
      <p:sp>
        <p:nvSpPr>
          <p:cNvPr id="1040"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ListViewPanel widget</a:t>
            </a:r>
            <a:endParaRPr b="0" lang="en-US" sz="2400" spc="-1" strike="noStrike">
              <a:solidFill>
                <a:srgbClr val="000000"/>
              </a:solidFill>
              <a:latin typeface="Arial"/>
            </a:endParaRPr>
          </a:p>
        </p:txBody>
      </p:sp>
      <p:sp>
        <p:nvSpPr>
          <p:cNvPr id="1041"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Inline widget, not reusable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Inherits parent object</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Exercise control over all elements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42"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Resuable PCF file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Takes a root object</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File name ends with LV</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43" name="CustomShape 6"/>
          <p:cNvSpPr/>
          <p:nvPr/>
        </p:nvSpPr>
        <p:spPr>
          <a:xfrm>
            <a:off x="513360" y="5716440"/>
            <a:ext cx="20019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List View Panel </a:t>
            </a:r>
            <a:br/>
            <a:r>
              <a:rPr b="1" lang="en-US" sz="1600" spc="-1" strike="noStrike">
                <a:solidFill>
                  <a:srgbClr val="000000"/>
                </a:solidFill>
                <a:latin typeface="Arial"/>
              </a:rPr>
              <a:t>PCF</a:t>
            </a:r>
            <a:endParaRPr b="0" lang="en-US" sz="1600" spc="-1" strike="noStrike">
              <a:latin typeface="Arial"/>
            </a:endParaRPr>
          </a:p>
        </p:txBody>
      </p:sp>
      <p:pic>
        <p:nvPicPr>
          <p:cNvPr id="1044" name="pic Toolbox LV" descr=""/>
          <p:cNvPicPr/>
          <p:nvPr/>
        </p:nvPicPr>
        <p:blipFill>
          <a:blip r:embed="rId1"/>
          <a:stretch/>
        </p:blipFill>
        <p:spPr>
          <a:xfrm>
            <a:off x="5041800" y="4280040"/>
            <a:ext cx="2959200" cy="158040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045" name="Picture 4" descr=""/>
          <p:cNvPicPr/>
          <p:nvPr/>
        </p:nvPicPr>
        <p:blipFill>
          <a:blip r:embed="rId2"/>
          <a:stretch/>
        </p:blipFill>
        <p:spPr>
          <a:xfrm>
            <a:off x="838080" y="4267080"/>
            <a:ext cx="1352520" cy="1439640"/>
          </a:xfrm>
          <a:prstGeom prst="rect">
            <a:avLst/>
          </a:prstGeom>
          <a:ln>
            <a:noFill/>
          </a:ln>
          <a:effectLst>
            <a:outerShdw algn="tl" blurRad="50800" dir="2700000" dist="38100" rotWithShape="0">
              <a:srgbClr val="000000">
                <a:alpha val="40000"/>
              </a:srgbClr>
            </a:outerShdw>
          </a:effectLst>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List view panel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Create list view panels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Reference list view panels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List View Panel PCF</a:t>
            </a:r>
            <a:endParaRPr b="0" lang="en-US" sz="3200" spc="-1" strike="noStrike">
              <a:solidFill>
                <a:srgbClr val="ffffff"/>
              </a:solidFill>
              <a:latin typeface="Arial"/>
            </a:endParaRPr>
          </a:p>
        </p:txBody>
      </p:sp>
      <p:sp>
        <p:nvSpPr>
          <p:cNvPr id="1048"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the List View Panel PCF file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Specify the required variables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Specify additional properties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row iterator to list view panel</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row to row iterator</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cell widgets to row</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PCFs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049" name="CustomShape 3"/>
          <p:cNvSpPr/>
          <p:nvPr/>
        </p:nvSpPr>
        <p:spPr>
          <a:xfrm>
            <a:off x="533520" y="6019920"/>
            <a:ext cx="8381520" cy="533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c00000"/>
                </a:solidFill>
                <a:latin typeface="Arial"/>
              </a:rPr>
              <a:t>* Slides do not cover the details of creating an inline List View Panel. See notes.</a:t>
            </a:r>
            <a:endParaRPr b="0" lang="en-US"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0" name="Picture 3" descr=""/>
          <p:cNvPicPr/>
          <p:nvPr/>
        </p:nvPicPr>
        <p:blipFill>
          <a:blip r:embed="rId1"/>
          <a:stretch/>
        </p:blipFill>
        <p:spPr>
          <a:xfrm>
            <a:off x="533520" y="914400"/>
            <a:ext cx="3201120" cy="2854080"/>
          </a:xfrm>
          <a:prstGeom prst="rect">
            <a:avLst/>
          </a:prstGeom>
          <a:ln>
            <a:noFill/>
          </a:ln>
          <a:effectLst>
            <a:outerShdw algn="tl" blurRad="50800" dir="2700000" dist="38100" rotWithShape="0">
              <a:srgbClr val="000000">
                <a:alpha val="40000"/>
              </a:srgbClr>
            </a:outerShdw>
          </a:effectLst>
        </p:spPr>
      </p:pic>
      <p:sp>
        <p:nvSpPr>
          <p:cNvPr id="105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Create a list view panel PCF</a:t>
            </a:r>
            <a:endParaRPr b="0" lang="en-US" sz="3200" spc="-1" strike="noStrike">
              <a:solidFill>
                <a:srgbClr val="ffffff"/>
              </a:solidFill>
              <a:latin typeface="Arial"/>
            </a:endParaRPr>
          </a:p>
        </p:txBody>
      </p:sp>
      <p:sp>
        <p:nvSpPr>
          <p:cNvPr id="1052" name="TextShape 2"/>
          <p:cNvSpPr txBox="1"/>
          <p:nvPr/>
        </p:nvSpPr>
        <p:spPr>
          <a:xfrm>
            <a:off x="519120" y="3886200"/>
            <a:ext cx="831816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a PCF Folder</a:t>
            </a:r>
            <a:br/>
            <a:r>
              <a:rPr b="0" lang="en-US" sz="2400" spc="-1" strike="noStrike">
                <a:solidFill>
                  <a:srgbClr val="000000"/>
                </a:solidFill>
                <a:latin typeface="Arial"/>
                <a:ea typeface="Arial"/>
              </a:rPr>
              <a:t>in </a:t>
            </a:r>
            <a:r>
              <a:rPr b="1" lang="en-US" sz="2400" spc="-1" strike="noStrike">
                <a:solidFill>
                  <a:srgbClr val="000000"/>
                </a:solidFill>
                <a:latin typeface="Courier New"/>
                <a:ea typeface="Arial"/>
              </a:rPr>
              <a:t>…\config\</a:t>
            </a:r>
            <a:br/>
            <a:r>
              <a:rPr b="1" lang="en-US" sz="2400" spc="-1" strike="noStrike">
                <a:solidFill>
                  <a:srgbClr val="000000"/>
                </a:solidFill>
                <a:latin typeface="Courier New"/>
                <a:ea typeface="Arial"/>
              </a:rPr>
              <a:t>Page Configuration\pcf\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Context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New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PCF File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Enter the File Name and select List View as the file type in PCF File dialog</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053" name="Picture 5" descr=""/>
          <p:cNvPicPr/>
          <p:nvPr/>
        </p:nvPicPr>
        <p:blipFill>
          <a:blip r:embed="rId2"/>
          <a:stretch/>
        </p:blipFill>
        <p:spPr>
          <a:xfrm>
            <a:off x="3200400" y="2269080"/>
            <a:ext cx="3985200" cy="1388160"/>
          </a:xfrm>
          <a:prstGeom prst="rect">
            <a:avLst/>
          </a:prstGeom>
          <a:ln>
            <a:noFill/>
          </a:ln>
          <a:effectLst>
            <a:outerShdw algn="tl" blurRad="50800" dir="2700000" dist="38100" rotWithShape="0">
              <a:srgbClr val="000000">
                <a:alpha val="40000"/>
              </a:srgbClr>
            </a:outerShdw>
          </a:effectLst>
        </p:spPr>
      </p:pic>
      <p:sp>
        <p:nvSpPr>
          <p:cNvPr id="1054" name="CustomShape 3"/>
          <p:cNvSpPr/>
          <p:nvPr/>
        </p:nvSpPr>
        <p:spPr>
          <a:xfrm>
            <a:off x="6071760" y="914400"/>
            <a:ext cx="2747880" cy="610200"/>
          </a:xfrm>
          <a:prstGeom prst="rect">
            <a:avLst/>
          </a:prstGeom>
          <a:noFill/>
          <a:ln>
            <a:noFill/>
          </a:ln>
        </p:spPr>
        <p:style>
          <a:lnRef idx="0"/>
          <a:fillRef idx="0"/>
          <a:effectRef idx="0"/>
          <a:fontRef idx="minor"/>
        </p:style>
        <p:txBody>
          <a:bodyPr lIns="0" rIns="0" tIns="0" bIns="0"/>
          <a:p>
            <a:pPr algn="ctr">
              <a:lnSpc>
                <a:spcPct val="100000"/>
              </a:lnSpc>
            </a:pPr>
            <a:r>
              <a:rPr b="1" lang="en-US" sz="2000" spc="-1" strike="noStrike">
                <a:solidFill>
                  <a:srgbClr val="d33941"/>
                </a:solidFill>
                <a:latin typeface="Arial"/>
              </a:rPr>
              <a:t>"LV" appended </a:t>
            </a:r>
            <a:br/>
            <a:r>
              <a:rPr b="1" lang="en-US" sz="2000" spc="-1" strike="noStrike">
                <a:solidFill>
                  <a:srgbClr val="d33941"/>
                </a:solidFill>
                <a:latin typeface="Arial"/>
              </a:rPr>
              <a:t>to file name</a:t>
            </a:r>
            <a:endParaRPr b="0" lang="en-US" sz="2000" spc="-1" strike="noStrike">
              <a:latin typeface="Arial"/>
            </a:endParaRPr>
          </a:p>
        </p:txBody>
      </p:sp>
      <p:pic>
        <p:nvPicPr>
          <p:cNvPr id="1055" name="Picture 2" descr=""/>
          <p:cNvPicPr/>
          <p:nvPr/>
        </p:nvPicPr>
        <p:blipFill>
          <a:blip r:embed="rId3"/>
          <a:stretch/>
        </p:blipFill>
        <p:spPr>
          <a:xfrm>
            <a:off x="6230520" y="2786760"/>
            <a:ext cx="2608200" cy="2547000"/>
          </a:xfrm>
          <a:prstGeom prst="rect">
            <a:avLst/>
          </a:prstGeom>
          <a:ln>
            <a:noFill/>
          </a:ln>
          <a:effectLst>
            <a:outerShdw algn="tl" blurRad="50800" dir="2700000" dist="38100" rotWithShape="0">
              <a:srgbClr val="000000">
                <a:alpha val="40000"/>
              </a:srgbClr>
            </a:outerShdw>
          </a:effectLst>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6" name="Picture 4" descr=""/>
          <p:cNvPicPr/>
          <p:nvPr/>
        </p:nvPicPr>
        <p:blipFill>
          <a:blip r:embed="rId1"/>
          <a:stretch/>
        </p:blipFill>
        <p:spPr>
          <a:xfrm>
            <a:off x="507960" y="914400"/>
            <a:ext cx="4140000" cy="5436360"/>
          </a:xfrm>
          <a:prstGeom prst="rect">
            <a:avLst/>
          </a:prstGeom>
          <a:ln w="9360">
            <a:noFill/>
          </a:ln>
          <a:effectLst>
            <a:outerShdw algn="tl" blurRad="50800" dir="2700000" dist="38100" rotWithShape="0">
              <a:srgbClr val="000000">
                <a:alpha val="40000"/>
              </a:srgbClr>
            </a:outerShdw>
          </a:effectLst>
        </p:spPr>
      </p:pic>
      <p:sp>
        <p:nvSpPr>
          <p:cNvPr id="105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Specify required variable(s)</a:t>
            </a:r>
            <a:endParaRPr b="0" lang="en-US" sz="3200" spc="-1" strike="noStrike">
              <a:solidFill>
                <a:srgbClr val="ffffff"/>
              </a:solidFill>
              <a:latin typeface="Arial"/>
            </a:endParaRPr>
          </a:p>
        </p:txBody>
      </p:sp>
      <p:sp>
        <p:nvSpPr>
          <p:cNvPr id="1058" name="TextShape 2"/>
          <p:cNvSpPr txBox="1"/>
          <p:nvPr/>
        </p:nvSpPr>
        <p:spPr>
          <a:xfrm>
            <a:off x="5029200" y="914400"/>
            <a:ext cx="38080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Required Variables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Defines data object variable name and 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Example:</a:t>
            </a:r>
            <a:br/>
            <a:r>
              <a:rPr b="0" lang="en-US" sz="2000" spc="-1" strike="noStrike">
                <a:solidFill>
                  <a:srgbClr val="000000"/>
                </a:solidFill>
                <a:latin typeface="Arial"/>
                <a:ea typeface="Arial"/>
              </a:rPr>
              <a:t>anABContact is of </a:t>
            </a:r>
            <a:br/>
            <a:r>
              <a:rPr b="0" lang="en-US" sz="2000" spc="-1" strike="noStrike">
                <a:solidFill>
                  <a:srgbClr val="000000"/>
                </a:solidFill>
                <a:latin typeface="Arial"/>
                <a:ea typeface="Arial"/>
              </a:rPr>
              <a:t>type ABContact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Object data can be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Data backed (database)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Virtual property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Container data comes from the required variable object(s)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Referred to as root object</a:t>
            </a:r>
            <a:endParaRPr b="0" lang="en-US" sz="2400" spc="-1" strike="noStrike">
              <a:solidFill>
                <a:srgbClr val="000000"/>
              </a:solidFill>
              <a:latin typeface="Arial"/>
            </a:endParaRPr>
          </a:p>
          <a:p>
            <a:endParaRPr b="0" lang="en-US" sz="2400" spc="-1" strike="noStrike">
              <a:solidFill>
                <a:srgbClr val="000000"/>
              </a:solidFill>
              <a:latin typeface="Arial"/>
            </a:endParaRPr>
          </a:p>
        </p:txBody>
      </p:sp>
      <p:pic>
        <p:nvPicPr>
          <p:cNvPr id="1059" name="pic Object" descr=""/>
          <p:cNvPicPr/>
          <p:nvPr/>
        </p:nvPicPr>
        <p:blipFill>
          <a:blip r:embed="rId2"/>
          <a:stretch/>
        </p:blipFill>
        <p:spPr>
          <a:xfrm>
            <a:off x="7924680" y="2133720"/>
            <a:ext cx="861840" cy="990360"/>
          </a:xfrm>
          <a:prstGeom prst="rect">
            <a:avLst/>
          </a:prstGeom>
          <a:ln w="9360">
            <a:noFill/>
          </a:ln>
          <a:effectLst>
            <a:outerShdw algn="tl" blurRad="50800" dir="2700000" dist="38100" rotWithShape="0">
              <a:srgbClr val="000000">
                <a:alpha val="40000"/>
              </a:srgbClr>
            </a:outerShdw>
          </a:effectLst>
        </p:spPr>
      </p:pic>
      <p:sp>
        <p:nvSpPr>
          <p:cNvPr id="1060" name="CustomShape 3"/>
          <p:cNvSpPr/>
          <p:nvPr/>
        </p:nvSpPr>
        <p:spPr>
          <a:xfrm>
            <a:off x="3627360" y="5406840"/>
            <a:ext cx="982440" cy="48492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61" name="CustomShape 4"/>
          <p:cNvSpPr/>
          <p:nvPr/>
        </p:nvSpPr>
        <p:spPr>
          <a:xfrm>
            <a:off x="2989800" y="1380960"/>
            <a:ext cx="958320" cy="23508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062" name="CustomShape 5"/>
          <p:cNvSpPr/>
          <p:nvPr/>
        </p:nvSpPr>
        <p:spPr>
          <a:xfrm>
            <a:off x="546120" y="5486400"/>
            <a:ext cx="1982160" cy="2786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Specify additional properties</a:t>
            </a:r>
            <a:endParaRPr b="0" lang="en-US" sz="3200" spc="-1" strike="noStrike">
              <a:solidFill>
                <a:srgbClr val="ffffff"/>
              </a:solidFill>
              <a:latin typeface="Arial"/>
            </a:endParaRPr>
          </a:p>
        </p:txBody>
      </p:sp>
      <p:sp>
        <p:nvSpPr>
          <p:cNvPr id="1064" name="TextShape 2"/>
          <p:cNvSpPr txBox="1"/>
          <p:nvPr/>
        </p:nvSpPr>
        <p:spPr>
          <a:xfrm>
            <a:off x="5181480" y="914400"/>
            <a:ext cx="364212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Editable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Makes container and children widget editable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An explicit editable property for list view panel</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Visible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Shows container and all children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If false, then hidden</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1065" name="TextShape 3"/>
          <p:cNvSpPr txBox="1"/>
          <p:nvPr/>
        </p:nvSpPr>
        <p:spPr>
          <a:xfrm>
            <a:off x="521280" y="5181480"/>
            <a:ext cx="8320680" cy="12189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Blank is default and means that the property inherits the value from parent container or location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066" name="Picture 2" descr=""/>
          <p:cNvPicPr/>
          <p:nvPr/>
        </p:nvPicPr>
        <p:blipFill>
          <a:blip r:embed="rId1"/>
          <a:stretch/>
        </p:blipFill>
        <p:spPr>
          <a:xfrm>
            <a:off x="546120" y="914400"/>
            <a:ext cx="4101840" cy="3780720"/>
          </a:xfrm>
          <a:prstGeom prst="rect">
            <a:avLst/>
          </a:prstGeom>
          <a:ln w="9360">
            <a:noFill/>
          </a:ln>
          <a:effectLst>
            <a:outerShdw algn="tl" blurRad="50800" dir="2700000" dist="38100" rotWithShape="0">
              <a:srgbClr val="000000">
                <a:alpha val="40000"/>
              </a:srgbClr>
            </a:outerShdw>
          </a:effectLst>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7" name="Picture 6" descr=""/>
          <p:cNvPicPr/>
          <p:nvPr/>
        </p:nvPicPr>
        <p:blipFill>
          <a:blip r:embed="rId1"/>
          <a:stretch/>
        </p:blipFill>
        <p:spPr>
          <a:xfrm>
            <a:off x="533520" y="914400"/>
            <a:ext cx="5866920" cy="3011400"/>
          </a:xfrm>
          <a:prstGeom prst="rect">
            <a:avLst/>
          </a:prstGeom>
          <a:ln w="9360">
            <a:noFill/>
          </a:ln>
          <a:effectLst>
            <a:outerShdw algn="tl" blurRad="50800" dir="2700000" dist="38100" rotWithShape="0">
              <a:srgbClr val="000000">
                <a:alpha val="40000"/>
              </a:srgbClr>
            </a:outerShdw>
          </a:effectLst>
        </p:spPr>
      </p:pic>
      <p:sp>
        <p:nvSpPr>
          <p:cNvPr id="106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4: Add row iterator to list view panel</a:t>
            </a:r>
            <a:endParaRPr b="0" lang="en-US" sz="3200" spc="-1" strike="noStrike">
              <a:solidFill>
                <a:srgbClr val="ffffff"/>
              </a:solidFill>
              <a:latin typeface="Arial"/>
            </a:endParaRPr>
          </a:p>
        </p:txBody>
      </p:sp>
      <p:sp>
        <p:nvSpPr>
          <p:cNvPr id="1069" name="TextShape 2"/>
          <p:cNvSpPr txBox="1"/>
          <p:nvPr/>
        </p:nvSpPr>
        <p:spPr>
          <a:xfrm>
            <a:off x="6553080" y="914400"/>
            <a:ext cx="2270520" cy="5474880"/>
          </a:xfrm>
          <a:prstGeom prst="rect">
            <a:avLst/>
          </a:prstGeom>
          <a:noFill/>
          <a:ln>
            <a:noFill/>
          </a:ln>
        </p:spPr>
        <p:txBody>
          <a:bodyPr lIns="0" rIns="0" tIns="0" bIns="0"/>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editable=</a:t>
            </a:r>
            <a:br/>
            <a:r>
              <a:rPr b="0" lang="en-US" sz="2000" spc="-1" strike="noStrike">
                <a:solidFill>
                  <a:srgbClr val="000000"/>
                </a:solidFill>
                <a:latin typeface="Arial"/>
              </a:rPr>
              <a:t>false</a:t>
            </a:r>
            <a:endParaRPr b="0" lang="en-US" sz="2000" spc="-1" strike="noStrike">
              <a:solidFill>
                <a:srgbClr val="000000"/>
              </a:solidFill>
              <a:latin typeface="Arial"/>
            </a:endParaRPr>
          </a:p>
          <a:p>
            <a:pPr lvl="1" marL="628560" indent="-228240">
              <a:lnSpc>
                <a:spcPct val="100000"/>
              </a:lnSpc>
              <a:spcBef>
                <a:spcPts val="320"/>
              </a:spcBef>
              <a:buClr>
                <a:srgbClr val="04628c"/>
              </a:buClr>
              <a:buSzPct val="90000"/>
              <a:buFont typeface="Arial"/>
              <a:buChar char="-"/>
            </a:pPr>
            <a:r>
              <a:rPr b="0" lang="en-US" sz="1600" spc="-1" strike="noStrike">
                <a:solidFill>
                  <a:srgbClr val="000000"/>
                </a:solidFill>
                <a:latin typeface="Arial"/>
                <a:ea typeface="Arial"/>
              </a:rPr>
              <a:t>child cells  not editable</a:t>
            </a:r>
            <a:endParaRPr b="0" lang="en-US" sz="16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elementName=</a:t>
            </a:r>
            <a:br/>
            <a:r>
              <a:rPr b="0" lang="en-US" sz="2000" spc="-1" strike="noStrike">
                <a:solidFill>
                  <a:srgbClr val="000000"/>
                </a:solidFill>
                <a:latin typeface="Arial"/>
                <a:ea typeface="Arial"/>
              </a:rPr>
              <a:t>current</a:t>
            </a:r>
            <a:br/>
            <a:r>
              <a:rPr b="0" lang="en-US" sz="2000" spc="-1" strike="noStrike">
                <a:solidFill>
                  <a:srgbClr val="000000"/>
                </a:solidFill>
                <a:latin typeface="Arial"/>
                <a:ea typeface="Arial"/>
              </a:rPr>
              <a:t>HistoryEntry</a:t>
            </a:r>
            <a:endParaRPr b="0" lang="en-US" sz="2000" spc="-1" strike="noStrike">
              <a:solidFill>
                <a:srgbClr val="000000"/>
              </a:solidFill>
              <a:latin typeface="Arial"/>
            </a:endParaRPr>
          </a:p>
          <a:p>
            <a:pPr lvl="1" marL="628560" indent="-228240">
              <a:lnSpc>
                <a:spcPct val="100000"/>
              </a:lnSpc>
              <a:spcBef>
                <a:spcPts val="320"/>
              </a:spcBef>
              <a:buClr>
                <a:srgbClr val="04628c"/>
              </a:buClr>
              <a:buSzPct val="90000"/>
              <a:buFont typeface="Arial"/>
              <a:buChar char="-"/>
            </a:pPr>
            <a:r>
              <a:rPr b="0" lang="en-US" sz="1600" spc="-1" strike="noStrike">
                <a:solidFill>
                  <a:srgbClr val="000000"/>
                </a:solidFill>
                <a:latin typeface="Arial"/>
                <a:ea typeface="Arial"/>
              </a:rPr>
              <a:t>Symbol name for cell object</a:t>
            </a:r>
            <a:endParaRPr b="0" lang="en-US" sz="16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anABContact.</a:t>
            </a:r>
            <a:br/>
            <a:r>
              <a:rPr b="0" lang="en-US" sz="2000" spc="-1" strike="noStrike">
                <a:solidFill>
                  <a:srgbClr val="000000"/>
                </a:solidFill>
                <a:latin typeface="Arial"/>
                <a:ea typeface="Arial"/>
              </a:rPr>
              <a:t>HistroryEntries</a:t>
            </a:r>
            <a:endParaRPr b="0" lang="en-US" sz="2000" spc="-1" strike="noStrike">
              <a:solidFill>
                <a:srgbClr val="000000"/>
              </a:solidFill>
              <a:latin typeface="Arial"/>
            </a:endParaRPr>
          </a:p>
          <a:p>
            <a:pPr lvl="1" marL="628560" indent="-228240">
              <a:lnSpc>
                <a:spcPct val="100000"/>
              </a:lnSpc>
              <a:spcBef>
                <a:spcPts val="320"/>
              </a:spcBef>
              <a:buClr>
                <a:srgbClr val="04628c"/>
              </a:buClr>
              <a:buSzPct val="90000"/>
              <a:buFont typeface="Arial"/>
              <a:buChar char="-"/>
            </a:pPr>
            <a:r>
              <a:rPr b="0" lang="en-US" sz="1600" spc="-1" strike="noStrike">
                <a:solidFill>
                  <a:srgbClr val="000000"/>
                </a:solidFill>
                <a:latin typeface="Arial"/>
                <a:ea typeface="Arial"/>
              </a:rPr>
              <a:t>root object array for row iterator</a:t>
            </a:r>
            <a:endParaRPr b="0" lang="en-US" sz="1600" spc="-1" strike="noStrike">
              <a:solidFill>
                <a:srgbClr val="000000"/>
              </a:solidFill>
              <a:latin typeface="Arial"/>
            </a:endParaRPr>
          </a:p>
        </p:txBody>
      </p:sp>
      <p:sp>
        <p:nvSpPr>
          <p:cNvPr id="1070" name="CustomShape 3"/>
          <p:cNvSpPr/>
          <p:nvPr/>
        </p:nvSpPr>
        <p:spPr>
          <a:xfrm rot="1375200">
            <a:off x="1512360" y="1852560"/>
            <a:ext cx="2727000" cy="1134720"/>
          </a:xfrm>
          <a:prstGeom prst="arc">
            <a:avLst>
              <a:gd name="adj1" fmla="val 12993138"/>
              <a:gd name="adj2" fmla="val 20760306"/>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071" name="CustomShape 4"/>
          <p:cNvSpPr/>
          <p:nvPr/>
        </p:nvSpPr>
        <p:spPr>
          <a:xfrm>
            <a:off x="4026600" y="2514600"/>
            <a:ext cx="2249640" cy="2898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pic>
        <p:nvPicPr>
          <p:cNvPr id="1072" name="Picture 2" descr=""/>
          <p:cNvPicPr/>
          <p:nvPr/>
        </p:nvPicPr>
        <p:blipFill>
          <a:blip r:embed="rId2"/>
          <a:stretch/>
        </p:blipFill>
        <p:spPr>
          <a:xfrm>
            <a:off x="533520" y="3954960"/>
            <a:ext cx="5871240" cy="1969920"/>
          </a:xfrm>
          <a:prstGeom prst="rect">
            <a:avLst/>
          </a:prstGeom>
          <a:ln>
            <a:noFill/>
          </a:ln>
        </p:spPr>
      </p:pic>
      <p:pic>
        <p:nvPicPr>
          <p:cNvPr id="1073" name="Picture 2" descr=""/>
          <p:cNvPicPr/>
          <p:nvPr/>
        </p:nvPicPr>
        <p:blipFill>
          <a:blip r:embed="rId3"/>
          <a:stretch/>
        </p:blipFill>
        <p:spPr>
          <a:xfrm>
            <a:off x="2876040" y="4709880"/>
            <a:ext cx="717120" cy="3258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functionality of list view panels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new list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and modify row iterator, row, and cell widgets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Reference list view panels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Row Iterator required properties</a:t>
            </a:r>
            <a:endParaRPr b="0" lang="en-US" sz="3200" spc="-1" strike="noStrike">
              <a:solidFill>
                <a:srgbClr val="ffffff"/>
              </a:solidFill>
              <a:latin typeface="Arial"/>
            </a:endParaRPr>
          </a:p>
        </p:txBody>
      </p:sp>
      <p:sp>
        <p:nvSpPr>
          <p:cNvPr id="1075" name="TextShape 2"/>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value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Set of objects (array or query result) to iterator over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editable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Editability of cells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elementName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For object currently being processed, cell widgets refer to this symbol</a:t>
            </a:r>
            <a:endParaRPr b="0" lang="en-US" sz="2000" spc="-1" strike="noStrike">
              <a:solidFill>
                <a:srgbClr val="000000"/>
              </a:solidFill>
              <a:latin typeface="Arial"/>
            </a:endParaRPr>
          </a:p>
        </p:txBody>
      </p:sp>
      <p:pic>
        <p:nvPicPr>
          <p:cNvPr id="1076" name="icon Array Object 1" descr=""/>
          <p:cNvPicPr/>
          <p:nvPr/>
        </p:nvPicPr>
        <p:blipFill>
          <a:blip r:embed="rId1"/>
          <a:stretch/>
        </p:blipFill>
        <p:spPr>
          <a:xfrm>
            <a:off x="1651320" y="3330720"/>
            <a:ext cx="558000" cy="643680"/>
          </a:xfrm>
          <a:prstGeom prst="rect">
            <a:avLst/>
          </a:prstGeom>
          <a:ln w="9360">
            <a:noFill/>
          </a:ln>
          <a:effectLst>
            <a:outerShdw algn="tl" blurRad="50800" dir="2700000" dist="38100" rotWithShape="0">
              <a:srgbClr val="000000">
                <a:alpha val="40000"/>
              </a:srgbClr>
            </a:outerShdw>
          </a:effectLst>
        </p:spPr>
      </p:pic>
      <p:sp>
        <p:nvSpPr>
          <p:cNvPr id="1077" name="CustomShape 3"/>
          <p:cNvSpPr/>
          <p:nvPr/>
        </p:nvSpPr>
        <p:spPr>
          <a:xfrm>
            <a:off x="632520" y="3206160"/>
            <a:ext cx="2409840" cy="551160"/>
          </a:xfrm>
          <a:prstGeom prst="ellipse">
            <a:avLst/>
          </a:prstGeom>
          <a:ln>
            <a:noFill/>
          </a:ln>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p:style>
      </p:sp>
      <p:pic>
        <p:nvPicPr>
          <p:cNvPr id="1078" name="icon Array Object2" descr=""/>
          <p:cNvPicPr/>
          <p:nvPr/>
        </p:nvPicPr>
        <p:blipFill>
          <a:blip r:embed="rId2"/>
          <a:stretch/>
        </p:blipFill>
        <p:spPr>
          <a:xfrm>
            <a:off x="1346760" y="3178440"/>
            <a:ext cx="558000" cy="643680"/>
          </a:xfrm>
          <a:prstGeom prst="rect">
            <a:avLst/>
          </a:prstGeom>
          <a:ln w="9360">
            <a:noFill/>
          </a:ln>
          <a:effectLst>
            <a:outerShdw algn="tl" blurRad="50800" dir="2700000" dist="38100" rotWithShape="0">
              <a:srgbClr val="000000">
                <a:alpha val="40000"/>
              </a:srgbClr>
            </a:outerShdw>
          </a:effectLst>
        </p:spPr>
      </p:pic>
      <p:sp>
        <p:nvSpPr>
          <p:cNvPr id="1079" name="CustomShape 4"/>
          <p:cNvSpPr/>
          <p:nvPr/>
        </p:nvSpPr>
        <p:spPr>
          <a:xfrm>
            <a:off x="533520" y="3138480"/>
            <a:ext cx="2615400" cy="1378440"/>
          </a:xfrm>
          <a:prstGeom prst="funnel">
            <a:avLst/>
          </a:prstGeom>
          <a:ln>
            <a:round/>
          </a:ln>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p:style>
      </p:sp>
      <p:pic>
        <p:nvPicPr>
          <p:cNvPr id="1080" name="icon Array Object 3" descr=""/>
          <p:cNvPicPr/>
          <p:nvPr/>
        </p:nvPicPr>
        <p:blipFill>
          <a:blip r:embed="rId3"/>
          <a:stretch/>
        </p:blipFill>
        <p:spPr>
          <a:xfrm>
            <a:off x="1676520" y="2842560"/>
            <a:ext cx="558000" cy="643680"/>
          </a:xfrm>
          <a:prstGeom prst="rect">
            <a:avLst/>
          </a:prstGeom>
          <a:ln w="9360">
            <a:noFill/>
          </a:ln>
          <a:effectLst>
            <a:outerShdw algn="tl" blurRad="50800" dir="2700000" dist="38100" rotWithShape="0">
              <a:srgbClr val="000000">
                <a:alpha val="40000"/>
              </a:srgbClr>
            </a:outerShdw>
          </a:effectLst>
        </p:spPr>
      </p:pic>
      <p:sp>
        <p:nvSpPr>
          <p:cNvPr id="1081" name="CustomShape 5"/>
          <p:cNvSpPr/>
          <p:nvPr/>
        </p:nvSpPr>
        <p:spPr>
          <a:xfrm rot="16200000">
            <a:off x="2863800" y="4518360"/>
            <a:ext cx="304560" cy="234936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1082" name="icon Gear" descr=""/>
          <p:cNvPicPr/>
          <p:nvPr/>
        </p:nvPicPr>
        <p:blipFill>
          <a:blip r:embed="rId4"/>
          <a:stretch/>
        </p:blipFill>
        <p:spPr>
          <a:xfrm>
            <a:off x="569880" y="4532400"/>
            <a:ext cx="1807200" cy="1807200"/>
          </a:xfrm>
          <a:prstGeom prst="rect">
            <a:avLst/>
          </a:prstGeom>
          <a:ln>
            <a:noFill/>
          </a:ln>
          <a:effectLst>
            <a:outerShdw algn="tl" blurRad="50800" dir="2700000" dist="38100" rotWithShape="0">
              <a:srgbClr val="000000">
                <a:alpha val="40000"/>
              </a:srgbClr>
            </a:outerShdw>
          </a:effectLst>
        </p:spPr>
      </p:pic>
      <p:sp>
        <p:nvSpPr>
          <p:cNvPr id="1083" name="CustomShape 6"/>
          <p:cNvSpPr/>
          <p:nvPr/>
        </p:nvSpPr>
        <p:spPr>
          <a:xfrm>
            <a:off x="1676520" y="4321440"/>
            <a:ext cx="304560" cy="45684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
        <p:nvSpPr>
          <p:cNvPr id="1084" name="CustomShape 7"/>
          <p:cNvSpPr/>
          <p:nvPr/>
        </p:nvSpPr>
        <p:spPr>
          <a:xfrm>
            <a:off x="2286000" y="335520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1085" name="CustomShape 8"/>
          <p:cNvSpPr/>
          <p:nvPr/>
        </p:nvSpPr>
        <p:spPr>
          <a:xfrm>
            <a:off x="2377440" y="297576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1086" name="CustomShape 9"/>
          <p:cNvSpPr/>
          <p:nvPr/>
        </p:nvSpPr>
        <p:spPr>
          <a:xfrm>
            <a:off x="2472840" y="259092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1087" name="CustomShape 10"/>
          <p:cNvSpPr/>
          <p:nvPr/>
        </p:nvSpPr>
        <p:spPr>
          <a:xfrm>
            <a:off x="4191120" y="4724280"/>
            <a:ext cx="4647960" cy="1664280"/>
          </a:xfrm>
          <a:prstGeom prst="rect">
            <a:avLst/>
          </a:prstGeom>
          <a:solidFill>
            <a:schemeClr val="tx2">
              <a:lumMod val="95000"/>
            </a:schemeClr>
          </a:solidFill>
          <a:ln cap="rnd" w="28440">
            <a:solidFill>
              <a:schemeClr val="accent6">
                <a:lumMod val="75000"/>
              </a:schemeClr>
            </a:solidFill>
            <a:custDash>
              <a:ds d="800000" sp="300000"/>
            </a:custDash>
            <a:round/>
          </a:ln>
          <a:effectLst>
            <a:outerShdw algn="tl" blurRad="50800" dir="2700000" dist="38100" rotWithShape="0">
              <a:srgbClr val="000000">
                <a:alpha val="40000"/>
              </a:srgbClr>
            </a:outerShdw>
          </a:effectLst>
        </p:spPr>
        <p:style>
          <a:lnRef idx="0"/>
          <a:fillRef idx="0"/>
          <a:effectRef idx="0"/>
          <a:fontRef idx="minor"/>
        </p:style>
      </p:sp>
      <p:sp>
        <p:nvSpPr>
          <p:cNvPr id="1088" name="CustomShape 11"/>
          <p:cNvSpPr/>
          <p:nvPr/>
        </p:nvSpPr>
        <p:spPr>
          <a:xfrm>
            <a:off x="4267080" y="5049000"/>
            <a:ext cx="147600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endParaRPr b="0" lang="en-US" sz="1800" spc="-1" strike="noStrike">
              <a:latin typeface="Arial"/>
            </a:endParaRPr>
          </a:p>
          <a:p>
            <a:pPr algn="ctr">
              <a:lnSpc>
                <a:spcPct val="100000"/>
              </a:lnSpc>
              <a:spcBef>
                <a:spcPts val="799"/>
              </a:spcBef>
              <a:spcAft>
                <a:spcPts val="479"/>
              </a:spcAft>
            </a:pPr>
            <a:r>
              <a:rPr b="1" lang="en-US" sz="1600" spc="-1" strike="noStrike">
                <a:solidFill>
                  <a:srgbClr val="d33941"/>
                </a:solidFill>
                <a:latin typeface="Courier New"/>
              </a:rPr>
              <a:t>currentObj.</a:t>
            </a:r>
            <a:br/>
            <a:r>
              <a:rPr b="1" lang="en-US" sz="1600" spc="-1" strike="noStrike">
                <a:solidFill>
                  <a:srgbClr val="d33941"/>
                </a:solidFill>
                <a:latin typeface="Courier New"/>
              </a:rPr>
              <a:t>CreateTime </a:t>
            </a:r>
            <a:endParaRPr b="0" lang="en-US" sz="1600" spc="-1" strike="noStrike">
              <a:latin typeface="Arial"/>
            </a:endParaRPr>
          </a:p>
        </p:txBody>
      </p:sp>
      <p:sp>
        <p:nvSpPr>
          <p:cNvPr id="1089" name="CustomShape 12"/>
          <p:cNvSpPr/>
          <p:nvPr/>
        </p:nvSpPr>
        <p:spPr>
          <a:xfrm>
            <a:off x="5791320" y="5049000"/>
            <a:ext cx="144756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endParaRPr b="0" lang="en-US" sz="1800" spc="-1" strike="noStrike">
              <a:latin typeface="Arial"/>
            </a:endParaRPr>
          </a:p>
          <a:p>
            <a:pPr algn="ctr">
              <a:lnSpc>
                <a:spcPct val="100000"/>
              </a:lnSpc>
              <a:spcBef>
                <a:spcPts val="799"/>
              </a:spcBef>
              <a:spcAft>
                <a:spcPts val="479"/>
              </a:spcAft>
            </a:pPr>
            <a:r>
              <a:rPr b="1" lang="en-US" sz="1600" spc="-1" strike="noStrike">
                <a:solidFill>
                  <a:srgbClr val="d33941"/>
                </a:solidFill>
                <a:latin typeface="Courier New"/>
              </a:rPr>
              <a:t>currentObj.</a:t>
            </a:r>
            <a:br/>
            <a:r>
              <a:rPr b="1" lang="en-US" sz="1600" spc="-1" strike="noStrike">
                <a:solidFill>
                  <a:srgbClr val="d33941"/>
                </a:solidFill>
                <a:latin typeface="Courier New"/>
              </a:rPr>
              <a:t>EventType  </a:t>
            </a:r>
            <a:endParaRPr b="0" lang="en-US" sz="1600" spc="-1" strike="noStrike">
              <a:latin typeface="Arial"/>
            </a:endParaRPr>
          </a:p>
        </p:txBody>
      </p:sp>
      <p:sp>
        <p:nvSpPr>
          <p:cNvPr id="1090" name="CustomShape 13"/>
          <p:cNvSpPr/>
          <p:nvPr/>
        </p:nvSpPr>
        <p:spPr>
          <a:xfrm>
            <a:off x="7283520" y="5049000"/>
            <a:ext cx="147924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endParaRPr b="0" lang="en-US" sz="1800" spc="-1" strike="noStrike">
              <a:latin typeface="Arial"/>
            </a:endParaRPr>
          </a:p>
          <a:p>
            <a:pPr algn="ctr">
              <a:lnSpc>
                <a:spcPct val="100000"/>
              </a:lnSpc>
              <a:spcBef>
                <a:spcPts val="799"/>
              </a:spcBef>
              <a:spcAft>
                <a:spcPts val="479"/>
              </a:spcAft>
            </a:pPr>
            <a:r>
              <a:rPr b="1" lang="en-US" sz="1600" spc="-1" strike="noStrike">
                <a:solidFill>
                  <a:srgbClr val="d33941"/>
                </a:solidFill>
                <a:latin typeface="Courier New"/>
              </a:rPr>
              <a:t>currentObj.</a:t>
            </a:r>
            <a:br/>
            <a:r>
              <a:rPr b="1" lang="en-US" sz="1600" spc="-1" strike="noStrike">
                <a:solidFill>
                  <a:srgbClr val="d33941"/>
                </a:solidFill>
                <a:latin typeface="Courier New"/>
              </a:rPr>
              <a:t>Description</a:t>
            </a:r>
            <a:endParaRPr b="0" lang="en-US" sz="1600" spc="-1" strike="noStrike">
              <a:latin typeface="Arial"/>
            </a:endParaRPr>
          </a:p>
        </p:txBody>
      </p:sp>
      <p:sp>
        <p:nvSpPr>
          <p:cNvPr id="1091" name="CustomShape 14"/>
          <p:cNvSpPr/>
          <p:nvPr/>
        </p:nvSpPr>
        <p:spPr>
          <a:xfrm>
            <a:off x="4191120" y="4726440"/>
            <a:ext cx="750960" cy="297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34969"/>
                </a:solidFill>
                <a:latin typeface="Arial"/>
              </a:rPr>
              <a:t>ROW</a:t>
            </a:r>
            <a:endParaRPr b="0" lang="en-US" sz="1800" spc="-1" strike="noStrike">
              <a:latin typeface="Arial"/>
            </a:endParaRPr>
          </a:p>
        </p:txBody>
      </p:sp>
      <p:sp>
        <p:nvSpPr>
          <p:cNvPr id="1092" name="CustomShape 15"/>
          <p:cNvSpPr/>
          <p:nvPr/>
        </p:nvSpPr>
        <p:spPr>
          <a:xfrm>
            <a:off x="1154160" y="1929960"/>
            <a:ext cx="3417480" cy="5770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ourier New"/>
              </a:rPr>
              <a:t>value=</a:t>
            </a:r>
            <a:br/>
            <a:r>
              <a:rPr b="1" lang="en-US" sz="1600" spc="-1" strike="noStrike">
                <a:solidFill>
                  <a:srgbClr val="d33941"/>
                </a:solidFill>
                <a:latin typeface="Courier New"/>
              </a:rPr>
              <a:t>anABContact.HistoryEntries</a:t>
            </a:r>
            <a:endParaRPr b="0" lang="en-US" sz="1600" spc="-1" strike="noStrike">
              <a:latin typeface="Arial"/>
            </a:endParaRPr>
          </a:p>
        </p:txBody>
      </p:sp>
      <p:sp>
        <p:nvSpPr>
          <p:cNvPr id="1093" name="CustomShape 16"/>
          <p:cNvSpPr/>
          <p:nvPr/>
        </p:nvSpPr>
        <p:spPr>
          <a:xfrm>
            <a:off x="2509920" y="5040000"/>
            <a:ext cx="1530000" cy="487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Courier New"/>
              </a:rPr>
              <a:t>elementName=</a:t>
            </a:r>
            <a:br/>
            <a:r>
              <a:rPr b="1" lang="en-US" sz="1600" spc="-1" strike="noStrike">
                <a:solidFill>
                  <a:srgbClr val="c00000"/>
                </a:solidFill>
                <a:latin typeface="Courier New"/>
              </a:rPr>
              <a:t>currentObj</a:t>
            </a:r>
            <a:endParaRPr b="0" lang="en-US" sz="1600" spc="-1" strike="noStrike">
              <a:latin typeface="Arial"/>
            </a:endParaRPr>
          </a:p>
        </p:txBody>
      </p:sp>
      <p:pic>
        <p:nvPicPr>
          <p:cNvPr id="1094" name="pic Object" descr=""/>
          <p:cNvPicPr/>
          <p:nvPr/>
        </p:nvPicPr>
        <p:blipFill>
          <a:blip r:embed="rId5"/>
          <a:stretch/>
        </p:blipFill>
        <p:spPr>
          <a:xfrm>
            <a:off x="512640" y="1143000"/>
            <a:ext cx="861840" cy="990360"/>
          </a:xfrm>
          <a:prstGeom prst="rect">
            <a:avLst/>
          </a:prstGeom>
          <a:ln w="9360">
            <a:noFill/>
          </a:ln>
          <a:effectLst>
            <a:outerShdw algn="tl" blurRad="50800" dir="2700000" dist="38100" rotWithShape="0">
              <a:srgbClr val="000000">
                <a:alpha val="40000"/>
              </a:srgbClr>
            </a:outerShdw>
          </a:effectLst>
        </p:spPr>
      </p:pic>
      <p:sp>
        <p:nvSpPr>
          <p:cNvPr id="1095" name="CustomShape 17"/>
          <p:cNvSpPr/>
          <p:nvPr/>
        </p:nvSpPr>
        <p:spPr>
          <a:xfrm>
            <a:off x="533520" y="909360"/>
            <a:ext cx="3580920" cy="2332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600" spc="-1" strike="noStrike">
                <a:solidFill>
                  <a:srgbClr val="000000"/>
                </a:solidFill>
                <a:latin typeface="Courier New"/>
              </a:rPr>
              <a:t>ABContact </a:t>
            </a:r>
            <a:r>
              <a:rPr b="1" lang="en-US" sz="1600" spc="-1" strike="noStrike">
                <a:solidFill>
                  <a:srgbClr val="000000"/>
                </a:solidFill>
                <a:latin typeface="Arial"/>
              </a:rPr>
              <a:t>as  root object</a:t>
            </a:r>
            <a:endParaRPr b="0" lang="en-US" sz="16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5: Add Row to RowIterator widget</a:t>
            </a:r>
            <a:endParaRPr b="0" lang="en-US" sz="3200" spc="-1" strike="noStrike">
              <a:solidFill>
                <a:srgbClr val="ffffff"/>
              </a:solidFill>
              <a:latin typeface="Arial"/>
            </a:endParaRPr>
          </a:p>
        </p:txBody>
      </p:sp>
      <p:sp>
        <p:nvSpPr>
          <p:cNvPr id="1097" name="TextShape 2"/>
          <p:cNvSpPr txBox="1"/>
          <p:nvPr/>
        </p:nvSpPr>
        <p:spPr>
          <a:xfrm>
            <a:off x="6553080" y="914400"/>
            <a:ext cx="23619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Row is required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Not necessary to define properties in most cases for row</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098" name="Picture 2" descr=""/>
          <p:cNvPicPr/>
          <p:nvPr/>
        </p:nvPicPr>
        <p:blipFill>
          <a:blip r:embed="rId1"/>
          <a:stretch/>
        </p:blipFill>
        <p:spPr>
          <a:xfrm>
            <a:off x="529200" y="914400"/>
            <a:ext cx="5871240" cy="3444120"/>
          </a:xfrm>
          <a:prstGeom prst="rect">
            <a:avLst/>
          </a:prstGeom>
          <a:ln w="9360">
            <a:noFill/>
          </a:ln>
          <a:effectLst>
            <a:outerShdw algn="tl" blurRad="50800" dir="2700000" dist="38100" rotWithShape="0">
              <a:srgbClr val="000000">
                <a:alpha val="40000"/>
              </a:srgbClr>
            </a:outerShdw>
          </a:effectLst>
        </p:spPr>
      </p:pic>
      <p:pic>
        <p:nvPicPr>
          <p:cNvPr id="1099" name="Picture 3" descr=""/>
          <p:cNvPicPr/>
          <p:nvPr/>
        </p:nvPicPr>
        <p:blipFill>
          <a:blip r:embed="rId2"/>
          <a:stretch/>
        </p:blipFill>
        <p:spPr>
          <a:xfrm>
            <a:off x="533520" y="4371840"/>
            <a:ext cx="5871240" cy="1708920"/>
          </a:xfrm>
          <a:prstGeom prst="rect">
            <a:avLst/>
          </a:prstGeom>
          <a:ln w="9360">
            <a:noFill/>
          </a:ln>
          <a:effectLst>
            <a:outerShdw algn="tl" blurRad="50800" dir="2700000" dist="38100" rotWithShape="0">
              <a:srgbClr val="000000">
                <a:alpha val="40000"/>
              </a:srgbClr>
            </a:outerShdw>
          </a:effectLst>
        </p:spPr>
      </p:pic>
      <p:sp>
        <p:nvSpPr>
          <p:cNvPr id="1100" name="CustomShape 3"/>
          <p:cNvSpPr/>
          <p:nvPr/>
        </p:nvSpPr>
        <p:spPr>
          <a:xfrm rot="1771800">
            <a:off x="1260000" y="2277000"/>
            <a:ext cx="3136680" cy="1301400"/>
          </a:xfrm>
          <a:prstGeom prst="arc">
            <a:avLst>
              <a:gd name="adj1" fmla="val 11763318"/>
              <a:gd name="adj2" fmla="val 20244942"/>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01" name="CustomShape 4"/>
          <p:cNvSpPr/>
          <p:nvPr/>
        </p:nvSpPr>
        <p:spPr>
          <a:xfrm>
            <a:off x="4017600" y="3007440"/>
            <a:ext cx="2001240" cy="3402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Data values and cell widgets</a:t>
            </a:r>
            <a:endParaRPr b="0" lang="en-US" sz="3200" spc="-1" strike="noStrike">
              <a:solidFill>
                <a:srgbClr val="ffffff"/>
              </a:solidFill>
              <a:latin typeface="Arial"/>
            </a:endParaRPr>
          </a:p>
        </p:txBody>
      </p:sp>
      <p:sp>
        <p:nvSpPr>
          <p:cNvPr id="1103" name="TextShape 2"/>
          <p:cNvSpPr txBox="1"/>
          <p:nvPr/>
        </p:nvSpPr>
        <p:spPr>
          <a:xfrm>
            <a:off x="51912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Select the </a:t>
            </a:r>
            <a:br/>
            <a:r>
              <a:rPr b="0" lang="en-US" sz="2400" spc="-1" strike="noStrike">
                <a:solidFill>
                  <a:srgbClr val="000000"/>
                </a:solidFill>
                <a:latin typeface="Arial"/>
                <a:ea typeface="Arial"/>
              </a:rPr>
              <a:t>most </a:t>
            </a:r>
            <a:br/>
            <a:r>
              <a:rPr b="0" lang="en-US" sz="2400" spc="-1" strike="noStrike">
                <a:solidFill>
                  <a:srgbClr val="000000"/>
                </a:solidFill>
                <a:latin typeface="Arial"/>
                <a:ea typeface="Arial"/>
              </a:rPr>
              <a:t>appropriate cell widget for the data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Date cell for date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Radio Button for bit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Text Cell for varchar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Typekey Cell for typekey</a:t>
            </a:r>
            <a:endParaRPr b="0" lang="en-US" sz="2000" spc="-1" strike="noStrike">
              <a:solidFill>
                <a:srgbClr val="000000"/>
              </a:solidFill>
              <a:latin typeface="Arial"/>
            </a:endParaRPr>
          </a:p>
          <a:p>
            <a:endParaRPr b="0" lang="en-US" sz="2000" spc="-1" strike="noStrike">
              <a:solidFill>
                <a:srgbClr val="000000"/>
              </a:solidFill>
              <a:latin typeface="Arial"/>
            </a:endParaRPr>
          </a:p>
        </p:txBody>
      </p:sp>
      <p:graphicFrame>
        <p:nvGraphicFramePr>
          <p:cNvPr id="1104" name="Table 3"/>
          <p:cNvGraphicFramePr/>
          <p:nvPr/>
        </p:nvGraphicFramePr>
        <p:xfrm>
          <a:off x="3657600" y="903960"/>
          <a:ext cx="5105160" cy="5496480"/>
        </p:xfrm>
        <a:graphic>
          <a:graphicData uri="http://schemas.openxmlformats.org/drawingml/2006/table">
            <a:tbl>
              <a:tblPr/>
              <a:tblGrid>
                <a:gridCol w="2517480"/>
                <a:gridCol w="2587680"/>
              </a:tblGrid>
              <a:tr h="589320">
                <a:tc>
                  <a:txBody>
                    <a:bodyPr/>
                    <a:p>
                      <a:pPr>
                        <a:lnSpc>
                          <a:spcPct val="100000"/>
                        </a:lnSpc>
                      </a:pPr>
                      <a:r>
                        <a:rPr b="0" lang="en-US" sz="1800" spc="-1" strike="noStrike">
                          <a:solidFill>
                            <a:srgbClr val="ffffff"/>
                          </a:solidFill>
                          <a:latin typeface="Arial"/>
                        </a:rPr>
                        <a:t>Data type</a:t>
                      </a:r>
                      <a:endParaRPr b="0" lang="en-US" sz="1800" spc="-1" strike="noStrike">
                        <a:latin typeface="Arial"/>
                      </a:endParaRPr>
                    </a:p>
                  </a:txBody>
                  <a:tcPr marL="91440" marR="91440">
                    <a:noFill/>
                  </a:tcPr>
                </a:tc>
                <a:tc>
                  <a:txBody>
                    <a:bodyPr/>
                    <a:p>
                      <a:pPr>
                        <a:lnSpc>
                          <a:spcPct val="100000"/>
                        </a:lnSpc>
                      </a:pPr>
                      <a:r>
                        <a:rPr b="0" lang="en-US" sz="1800" spc="-1" strike="noStrike">
                          <a:solidFill>
                            <a:srgbClr val="ffffff"/>
                          </a:solidFill>
                          <a:latin typeface="Arial"/>
                        </a:rPr>
                        <a:t>Cell Widget</a:t>
                      </a:r>
                      <a:endParaRPr b="0" lang="en-US" sz="1800" spc="-1" strike="noStrike">
                        <a:latin typeface="Arial"/>
                      </a:endParaRPr>
                    </a:p>
                  </a:txBody>
                  <a:tcPr marL="91440" marR="91440">
                    <a:noFill/>
                  </a:tcPr>
                </a:tc>
              </a:tr>
              <a:tr h="434880">
                <a:tc>
                  <a:txBody>
                    <a:bodyPr/>
                    <a:p>
                      <a:pPr>
                        <a:lnSpc>
                          <a:spcPct val="100000"/>
                        </a:lnSpc>
                      </a:pPr>
                      <a:r>
                        <a:rPr b="0" lang="en-US" sz="1600" spc="-1" strike="noStrike">
                          <a:solidFill>
                            <a:srgbClr val="ffffff"/>
                          </a:solidFill>
                          <a:latin typeface="Arial"/>
                        </a:rPr>
                        <a:t>varchar, integer, decimal</a:t>
                      </a:r>
                      <a:endParaRPr b="0" lang="en-US" sz="1600" spc="-1" strike="noStrike">
                        <a:latin typeface="Arial"/>
                      </a:endParaRPr>
                    </a:p>
                  </a:txBody>
                  <a:tcPr marL="91440" marR="91440">
                    <a:noFill/>
                  </a:tcPr>
                </a:tc>
                <a:tc>
                  <a:txBody>
                    <a:bodyPr/>
                    <a:p>
                      <a:pPr>
                        <a:lnSpc>
                          <a:spcPct val="100000"/>
                        </a:lnSpc>
                      </a:pPr>
                      <a:r>
                        <a:rPr b="0" lang="en-US" sz="1600" spc="-1" strike="noStrike">
                          <a:solidFill>
                            <a:srgbClr val="ffffff"/>
                          </a:solidFill>
                          <a:latin typeface="Arial"/>
                        </a:rPr>
                        <a:t>Text Cell</a:t>
                      </a:r>
                      <a:endParaRPr b="0" lang="en-US" sz="1600" spc="-1" strike="noStrike">
                        <a:latin typeface="Arial"/>
                      </a:endParaRPr>
                    </a:p>
                  </a:txBody>
                  <a:tcPr marL="91440" marR="91440">
                    <a:noFill/>
                  </a:tcPr>
                </a:tc>
              </a:tr>
              <a:tr h="725760">
                <a:tc>
                  <a:txBody>
                    <a:bodyPr/>
                    <a:p>
                      <a:pPr>
                        <a:lnSpc>
                          <a:spcPct val="100000"/>
                        </a:lnSpc>
                      </a:pPr>
                      <a:r>
                        <a:rPr b="0" lang="en-US" sz="1600" spc="-1" strike="noStrike">
                          <a:solidFill>
                            <a:srgbClr val="ffffff"/>
                          </a:solidFill>
                          <a:latin typeface="Arial"/>
                        </a:rPr>
                        <a:t>varchar, shorttext, </a:t>
                      </a:r>
                      <a:br/>
                      <a:r>
                        <a:rPr b="0" lang="en-US" sz="1600" spc="-1" strike="noStrike">
                          <a:solidFill>
                            <a:srgbClr val="ffffff"/>
                          </a:solidFill>
                          <a:latin typeface="Arial"/>
                        </a:rPr>
                        <a:t>mediumtext, longtext, text </a:t>
                      </a:r>
                      <a:endParaRPr b="0" lang="en-US" sz="1600" spc="-1" strike="noStrike">
                        <a:latin typeface="Arial"/>
                      </a:endParaRPr>
                    </a:p>
                  </a:txBody>
                  <a:tcPr marL="91440" marR="91440">
                    <a:noFill/>
                  </a:tcPr>
                </a:tc>
                <a:tc>
                  <a:txBody>
                    <a:bodyPr/>
                    <a:p>
                      <a:pPr>
                        <a:lnSpc>
                          <a:spcPct val="100000"/>
                        </a:lnSpc>
                      </a:pPr>
                      <a:r>
                        <a:rPr b="0" lang="en-US" sz="1600" spc="-1" strike="noStrike">
                          <a:solidFill>
                            <a:srgbClr val="ffffff"/>
                          </a:solidFill>
                          <a:latin typeface="Arial"/>
                        </a:rPr>
                        <a:t>Text Area Cell</a:t>
                      </a:r>
                      <a:endParaRPr b="0" lang="en-US" sz="1600" spc="-1" strike="noStrike">
                        <a:latin typeface="Arial"/>
                      </a:endParaRPr>
                    </a:p>
                  </a:txBody>
                  <a:tcPr marL="91440" marR="91440">
                    <a:noFill/>
                  </a:tcPr>
                </a:tc>
              </a:tr>
              <a:tr h="362520">
                <a:tc>
                  <a:txBody>
                    <a:bodyPr/>
                    <a:p>
                      <a:pPr>
                        <a:lnSpc>
                          <a:spcPct val="100000"/>
                        </a:lnSpc>
                      </a:pPr>
                      <a:r>
                        <a:rPr b="0" lang="en-US" sz="1600" spc="-1" strike="noStrike">
                          <a:solidFill>
                            <a:srgbClr val="ffffff"/>
                          </a:solidFill>
                          <a:latin typeface="Arial"/>
                        </a:rPr>
                        <a:t>date, datetime</a:t>
                      </a:r>
                      <a:endParaRPr b="0" lang="en-US" sz="1600" spc="-1" strike="noStrike">
                        <a:latin typeface="Arial"/>
                      </a:endParaRPr>
                    </a:p>
                  </a:txBody>
                  <a:tcPr marL="91440" marR="91440">
                    <a:noFill/>
                  </a:tcPr>
                </a:tc>
                <a:tc>
                  <a:txBody>
                    <a:bodyPr/>
                    <a:p>
                      <a:pPr>
                        <a:lnSpc>
                          <a:spcPct val="100000"/>
                        </a:lnSpc>
                      </a:pPr>
                      <a:r>
                        <a:rPr b="0" lang="en-US" sz="1600" spc="-1" strike="noStrike">
                          <a:solidFill>
                            <a:srgbClr val="ffffff"/>
                          </a:solidFill>
                          <a:latin typeface="Arial"/>
                        </a:rPr>
                        <a:t>Date Cell </a:t>
                      </a:r>
                      <a:endParaRPr b="0" lang="en-US" sz="1600" spc="-1" strike="noStrike">
                        <a:latin typeface="Arial"/>
                      </a:endParaRPr>
                    </a:p>
                  </a:txBody>
                  <a:tcPr marL="91440" marR="91440">
                    <a:noFill/>
                  </a:tcPr>
                </a:tc>
              </a:tr>
              <a:tr h="567360">
                <a:tc>
                  <a:txBody>
                    <a:bodyPr/>
                    <a:p>
                      <a:pPr>
                        <a:lnSpc>
                          <a:spcPct val="100000"/>
                        </a:lnSpc>
                      </a:pPr>
                      <a:r>
                        <a:rPr b="0" lang="en-US" sz="1600" spc="-1" strike="noStrike">
                          <a:solidFill>
                            <a:srgbClr val="ffffff"/>
                          </a:solidFill>
                          <a:latin typeface="Arial"/>
                        </a:rPr>
                        <a:t>money</a:t>
                      </a:r>
                      <a:endParaRPr b="0" lang="en-US" sz="1600" spc="-1" strike="noStrike">
                        <a:latin typeface="Arial"/>
                      </a:endParaRPr>
                    </a:p>
                  </a:txBody>
                  <a:tcPr marL="91440" marR="91440">
                    <a:noFill/>
                  </a:tcPr>
                </a:tc>
                <a:tc>
                  <a:txBody>
                    <a:bodyPr/>
                    <a:p>
                      <a:pPr>
                        <a:lnSpc>
                          <a:spcPct val="100000"/>
                        </a:lnSpc>
                      </a:pPr>
                      <a:r>
                        <a:rPr b="0" lang="en-US" sz="1600" spc="-1" strike="noStrike">
                          <a:solidFill>
                            <a:srgbClr val="ffffff"/>
                          </a:solidFill>
                          <a:latin typeface="Arial"/>
                        </a:rPr>
                        <a:t>MonetaryAmount Cell</a:t>
                      </a:r>
                      <a:endParaRPr b="0" lang="en-US" sz="1600" spc="-1" strike="noStrike">
                        <a:latin typeface="Arial"/>
                      </a:endParaRPr>
                    </a:p>
                    <a:p>
                      <a:pPr>
                        <a:lnSpc>
                          <a:spcPct val="100000"/>
                        </a:lnSpc>
                      </a:pPr>
                      <a:endParaRPr b="0" lang="en-US" sz="1600" spc="-1" strike="noStrike">
                        <a:latin typeface="Arial"/>
                      </a:endParaRPr>
                    </a:p>
                  </a:txBody>
                  <a:tcPr marL="91440" marR="91440">
                    <a:noFill/>
                  </a:tcPr>
                </a:tc>
              </a:tr>
              <a:tr h="831240">
                <a:tc>
                  <a:txBody>
                    <a:bodyPr/>
                    <a:p>
                      <a:pPr>
                        <a:lnSpc>
                          <a:spcPct val="100000"/>
                        </a:lnSpc>
                      </a:pPr>
                      <a:r>
                        <a:rPr b="0" lang="en-US" sz="1600" spc="-1" strike="noStrike">
                          <a:solidFill>
                            <a:srgbClr val="ffffff"/>
                          </a:solidFill>
                          <a:latin typeface="Arial"/>
                        </a:rPr>
                        <a:t>bit</a:t>
                      </a:r>
                      <a:endParaRPr b="0" lang="en-US" sz="1600" spc="-1" strike="noStrike">
                        <a:latin typeface="Arial"/>
                      </a:endParaRPr>
                    </a:p>
                  </a:txBody>
                  <a:tcPr marL="91440" marR="91440">
                    <a:noFill/>
                  </a:tcPr>
                </a:tc>
                <a:tc>
                  <a:txBody>
                    <a:bodyPr/>
                    <a:p>
                      <a:pPr>
                        <a:lnSpc>
                          <a:spcPct val="100000"/>
                        </a:lnSpc>
                      </a:pPr>
                      <a:r>
                        <a:rPr b="0" lang="en-US" sz="1600" spc="-1" strike="noStrike">
                          <a:solidFill>
                            <a:srgbClr val="ffffff"/>
                          </a:solidFill>
                          <a:latin typeface="Arial"/>
                        </a:rPr>
                        <a:t>Check Box Cell</a:t>
                      </a:r>
                      <a:br/>
                      <a:r>
                        <a:rPr b="0" lang="en-US" sz="1600" spc="-1" strike="noStrike">
                          <a:solidFill>
                            <a:srgbClr val="ffffff"/>
                          </a:solidFill>
                          <a:latin typeface="Arial"/>
                        </a:rPr>
                        <a:t>Radio Button Cell</a:t>
                      </a:r>
                      <a:endParaRPr b="0" lang="en-US" sz="1600" spc="-1" strike="noStrike">
                        <a:latin typeface="Arial"/>
                      </a:endParaRPr>
                    </a:p>
                    <a:p>
                      <a:pPr>
                        <a:lnSpc>
                          <a:spcPct val="100000"/>
                        </a:lnSpc>
                      </a:pPr>
                      <a:endParaRPr b="0" lang="en-US" sz="1600" spc="-1" strike="noStrike">
                        <a:latin typeface="Arial"/>
                      </a:endParaRPr>
                    </a:p>
                  </a:txBody>
                  <a:tcPr marL="91440" marR="91440">
                    <a:noFill/>
                  </a:tcPr>
                </a:tc>
              </a:tr>
              <a:tr h="589320">
                <a:tc>
                  <a:txBody>
                    <a:bodyPr/>
                    <a:p>
                      <a:pPr>
                        <a:lnSpc>
                          <a:spcPct val="100000"/>
                        </a:lnSpc>
                      </a:pPr>
                      <a:r>
                        <a:rPr b="0" lang="en-US" sz="1600" spc="-1" strike="noStrike">
                          <a:solidFill>
                            <a:srgbClr val="ffffff"/>
                          </a:solidFill>
                          <a:latin typeface="Arial"/>
                        </a:rPr>
                        <a:t>foreign key</a:t>
                      </a:r>
                      <a:endParaRPr b="0" lang="en-US" sz="1600" spc="-1" strike="noStrike">
                        <a:latin typeface="Arial"/>
                      </a:endParaRPr>
                    </a:p>
                  </a:txBody>
                  <a:tcPr marL="91440" marR="91440">
                    <a:noFill/>
                  </a:tcPr>
                </a:tc>
                <a:tc>
                  <a:txBody>
                    <a:bodyPr/>
                    <a:p>
                      <a:pPr>
                        <a:lnSpc>
                          <a:spcPct val="100000"/>
                        </a:lnSpc>
                      </a:pPr>
                      <a:r>
                        <a:rPr b="0" lang="en-US" sz="1600" spc="-1" strike="noStrike">
                          <a:solidFill>
                            <a:srgbClr val="ffffff"/>
                          </a:solidFill>
                          <a:latin typeface="Arial"/>
                        </a:rPr>
                        <a:t>Cell</a:t>
                      </a:r>
                      <a:endParaRPr b="0" lang="en-US" sz="1600" spc="-1" strike="noStrike">
                        <a:latin typeface="Arial"/>
                      </a:endParaRPr>
                    </a:p>
                  </a:txBody>
                  <a:tcPr marL="91440" marR="91440">
                    <a:noFill/>
                  </a:tcPr>
                </a:tc>
              </a:tr>
              <a:tr h="806040">
                <a:tc>
                  <a:txBody>
                    <a:bodyPr/>
                    <a:p>
                      <a:pPr>
                        <a:lnSpc>
                          <a:spcPct val="100000"/>
                        </a:lnSpc>
                      </a:pPr>
                      <a:r>
                        <a:rPr b="0" lang="en-US" sz="1600" spc="-1" strike="noStrike">
                          <a:solidFill>
                            <a:srgbClr val="ffffff"/>
                          </a:solidFill>
                          <a:latin typeface="Arial"/>
                        </a:rPr>
                        <a:t>foreignkey + array</a:t>
                      </a:r>
                      <a:endParaRPr b="0" lang="en-US" sz="1600" spc="-1" strike="noStrike">
                        <a:latin typeface="Arial"/>
                      </a:endParaRPr>
                    </a:p>
                  </a:txBody>
                  <a:tcPr marL="91440" marR="91440">
                    <a:noFill/>
                  </a:tcPr>
                </a:tc>
                <a:tc>
                  <a:txBody>
                    <a:bodyPr/>
                    <a:p>
                      <a:pPr>
                        <a:lnSpc>
                          <a:spcPct val="100000"/>
                        </a:lnSpc>
                      </a:pPr>
                      <a:r>
                        <a:rPr b="0" lang="en-US" sz="1600" spc="-1" strike="noStrike">
                          <a:solidFill>
                            <a:srgbClr val="ffffff"/>
                          </a:solidFill>
                          <a:latin typeface="Arial"/>
                        </a:rPr>
                        <a:t>Range Cell</a:t>
                      </a:r>
                      <a:endParaRPr b="0" lang="en-US" sz="1600" spc="-1" strike="noStrike">
                        <a:latin typeface="Arial"/>
                      </a:endParaRPr>
                    </a:p>
                    <a:p>
                      <a:pPr>
                        <a:lnSpc>
                          <a:spcPct val="100000"/>
                        </a:lnSpc>
                      </a:pPr>
                      <a:r>
                        <a:rPr b="0" lang="en-US" sz="1600" spc="-1" strike="noStrike">
                          <a:solidFill>
                            <a:srgbClr val="ffffff"/>
                          </a:solidFill>
                          <a:latin typeface="Arial"/>
                        </a:rPr>
                        <a:t>Range Radio Button Cell</a:t>
                      </a:r>
                      <a:endParaRPr b="0" lang="en-US" sz="1600" spc="-1" strike="noStrike">
                        <a:latin typeface="Arial"/>
                      </a:endParaRPr>
                    </a:p>
                    <a:p>
                      <a:pPr>
                        <a:lnSpc>
                          <a:spcPct val="100000"/>
                        </a:lnSpc>
                      </a:pPr>
                      <a:endParaRPr b="0" lang="en-US" sz="1600" spc="-1" strike="noStrike">
                        <a:latin typeface="Arial"/>
                      </a:endParaRPr>
                    </a:p>
                  </a:txBody>
                  <a:tcPr marL="91440" marR="91440">
                    <a:noFill/>
                  </a:tcPr>
                </a:tc>
              </a:tr>
              <a:tr h="590040">
                <a:tc>
                  <a:txBody>
                    <a:bodyPr/>
                    <a:p>
                      <a:pPr>
                        <a:lnSpc>
                          <a:spcPct val="100000"/>
                        </a:lnSpc>
                      </a:pPr>
                      <a:r>
                        <a:rPr b="0" lang="en-US" sz="1600" spc="-1" strike="noStrike">
                          <a:solidFill>
                            <a:srgbClr val="ffffff"/>
                          </a:solidFill>
                          <a:latin typeface="Arial"/>
                        </a:rPr>
                        <a:t>typekey</a:t>
                      </a:r>
                      <a:endParaRPr b="0" lang="en-US" sz="1600" spc="-1" strike="noStrike">
                        <a:latin typeface="Arial"/>
                      </a:endParaRPr>
                    </a:p>
                  </a:txBody>
                  <a:tcPr marL="91440" marR="91440">
                    <a:noFill/>
                  </a:tcPr>
                </a:tc>
                <a:tc>
                  <a:txBody>
                    <a:bodyPr/>
                    <a:p>
                      <a:pPr>
                        <a:lnSpc>
                          <a:spcPct val="100000"/>
                        </a:lnSpc>
                      </a:pPr>
                      <a:r>
                        <a:rPr b="0" lang="en-US" sz="1600" spc="-1" strike="noStrike">
                          <a:solidFill>
                            <a:srgbClr val="ffffff"/>
                          </a:solidFill>
                          <a:latin typeface="Arial"/>
                        </a:rPr>
                        <a:t>Typekey Cell</a:t>
                      </a:r>
                      <a:endParaRPr b="0" lang="en-US" sz="1600" spc="-1" strike="noStrike">
                        <a:latin typeface="Arial"/>
                      </a:endParaRPr>
                    </a:p>
                  </a:txBody>
                  <a:tcPr marL="91440" marR="91440">
                    <a:noFill/>
                  </a:tcPr>
                </a:tc>
              </a:tr>
            </a:tbl>
          </a:graphicData>
        </a:graphic>
      </p:graphicFrame>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5" name="Picture 5" descr=""/>
          <p:cNvPicPr/>
          <p:nvPr/>
        </p:nvPicPr>
        <p:blipFill>
          <a:blip r:embed="rId1"/>
          <a:stretch/>
        </p:blipFill>
        <p:spPr>
          <a:xfrm>
            <a:off x="533520" y="914400"/>
            <a:ext cx="5886000" cy="3453120"/>
          </a:xfrm>
          <a:prstGeom prst="rect">
            <a:avLst/>
          </a:prstGeom>
          <a:ln w="9360">
            <a:noFill/>
          </a:ln>
          <a:effectLst>
            <a:outerShdw algn="tl" blurRad="50800" dir="2700000" dist="38100" rotWithShape="0">
              <a:srgbClr val="000000">
                <a:alpha val="40000"/>
              </a:srgbClr>
            </a:outerShdw>
          </a:effectLst>
        </p:spPr>
      </p:pic>
      <p:sp>
        <p:nvSpPr>
          <p:cNvPr id="110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6: Add cell widgets to row</a:t>
            </a:r>
            <a:endParaRPr b="0" lang="en-US" sz="3200" spc="-1" strike="noStrike">
              <a:solidFill>
                <a:srgbClr val="ffffff"/>
              </a:solidFill>
              <a:latin typeface="Arial"/>
            </a:endParaRPr>
          </a:p>
        </p:txBody>
      </p:sp>
      <p:sp>
        <p:nvSpPr>
          <p:cNvPr id="1107" name="TextShape 2"/>
          <p:cNvSpPr txBox="1"/>
          <p:nvPr/>
        </p:nvSpPr>
        <p:spPr>
          <a:xfrm>
            <a:off x="6553080" y="914400"/>
            <a:ext cx="2361960" cy="5474880"/>
          </a:xfrm>
          <a:prstGeom prst="rect">
            <a:avLst/>
          </a:prstGeom>
          <a:noFill/>
          <a:ln>
            <a:noFill/>
          </a:ln>
        </p:spPr>
        <p:txBody>
          <a:bodyPr lIns="0" rIns="0" tIns="0" bIns="0"/>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editable</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default is false</a:t>
            </a:r>
            <a:endParaRPr b="0" lang="en-US" sz="18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Id</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required, but </a:t>
            </a:r>
            <a:br/>
            <a:r>
              <a:rPr b="0" lang="en-US" sz="1800" spc="-1" strike="noStrike">
                <a:solidFill>
                  <a:srgbClr val="000000"/>
                </a:solidFill>
                <a:latin typeface="Arial"/>
                <a:ea typeface="Arial"/>
              </a:rPr>
              <a:t>only unique to row</a:t>
            </a:r>
            <a:endParaRPr b="0" lang="en-US" sz="18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label</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specifies  column header</a:t>
            </a:r>
            <a:endParaRPr b="0" lang="en-US" sz="18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value</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reference to iterator's element name and object property</a:t>
            </a:r>
            <a:endParaRPr b="0" lang="en-US" sz="1800" spc="-1" strike="noStrike">
              <a:solidFill>
                <a:srgbClr val="000000"/>
              </a:solidFill>
              <a:latin typeface="Arial"/>
            </a:endParaRPr>
          </a:p>
          <a:p>
            <a:pPr>
              <a:lnSpc>
                <a:spcPct val="100000"/>
              </a:lnSpc>
              <a:spcBef>
                <a:spcPts val="799"/>
              </a:spcBef>
            </a:pPr>
            <a:endParaRPr b="0" lang="en-US" sz="1800" spc="-1" strike="noStrike">
              <a:solidFill>
                <a:srgbClr val="000000"/>
              </a:solidFill>
              <a:latin typeface="Arial"/>
            </a:endParaRPr>
          </a:p>
        </p:txBody>
      </p:sp>
      <p:sp>
        <p:nvSpPr>
          <p:cNvPr id="1108" name="CustomShape 3"/>
          <p:cNvSpPr/>
          <p:nvPr/>
        </p:nvSpPr>
        <p:spPr>
          <a:xfrm rot="1330200">
            <a:off x="1046160" y="2504520"/>
            <a:ext cx="3433320" cy="1261080"/>
          </a:xfrm>
          <a:prstGeom prst="arc">
            <a:avLst>
              <a:gd name="adj1" fmla="val 12214685"/>
              <a:gd name="adj2" fmla="val 20362746"/>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09" name="CustomShape 4"/>
          <p:cNvSpPr/>
          <p:nvPr/>
        </p:nvSpPr>
        <p:spPr>
          <a:xfrm>
            <a:off x="4038480" y="3077280"/>
            <a:ext cx="2021040" cy="3204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pic>
        <p:nvPicPr>
          <p:cNvPr id="1110" name="Picture 3" descr=""/>
          <p:cNvPicPr/>
          <p:nvPr/>
        </p:nvPicPr>
        <p:blipFill>
          <a:blip r:embed="rId2"/>
          <a:stretch/>
        </p:blipFill>
        <p:spPr>
          <a:xfrm>
            <a:off x="533520" y="4367880"/>
            <a:ext cx="5866920" cy="1773000"/>
          </a:xfrm>
          <a:prstGeom prst="rect">
            <a:avLst/>
          </a:prstGeom>
          <a:ln w="9360">
            <a:noFill/>
          </a:ln>
          <a:effectLst>
            <a:outerShdw algn="tl" blurRad="50800" dir="2700000" dist="38100" rotWithShape="0">
              <a:srgbClr val="000000">
                <a:alpha val="40000"/>
              </a:srgbClr>
            </a:outerShdw>
          </a:effectLst>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Second cell</a:t>
            </a:r>
            <a:endParaRPr b="0" lang="en-US" sz="3200" spc="-1" strike="noStrike">
              <a:solidFill>
                <a:srgbClr val="ffffff"/>
              </a:solidFill>
              <a:latin typeface="Arial"/>
            </a:endParaRPr>
          </a:p>
        </p:txBody>
      </p:sp>
      <p:sp>
        <p:nvSpPr>
          <p:cNvPr id="1112" name="TextShape 2"/>
          <p:cNvSpPr txBox="1"/>
          <p:nvPr/>
        </p:nvSpPr>
        <p:spPr>
          <a:xfrm>
            <a:off x="6553080" y="914400"/>
            <a:ext cx="2285640" cy="5474880"/>
          </a:xfrm>
          <a:prstGeom prst="rect">
            <a:avLst/>
          </a:prstGeom>
          <a:noFill/>
          <a:ln>
            <a:noFill/>
          </a:ln>
        </p:spPr>
        <p:txBody>
          <a:bodyPr lIns="0" rIns="0" tIns="0" bIns="0"/>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Add cell to row</a:t>
            </a:r>
            <a:endParaRPr b="0" lang="en-US" sz="2000" spc="-1" strike="noStrike">
              <a:solidFill>
                <a:srgbClr val="000000"/>
              </a:solidFill>
              <a:latin typeface="Arial"/>
            </a:endParaRPr>
          </a:p>
          <a:p>
            <a:pPr marL="285840" indent="-285480">
              <a:lnSpc>
                <a:spcPct val="100000"/>
              </a:lnSpc>
              <a:spcBef>
                <a:spcPts val="879"/>
              </a:spcBef>
              <a:buClr>
                <a:srgbClr val="04628c"/>
              </a:buClr>
              <a:buSzPct val="90000"/>
              <a:buFont typeface="Arial"/>
              <a:buChar char="•"/>
            </a:pPr>
            <a:r>
              <a:rPr b="0" lang="en-US" sz="2200" spc="-1" strike="noStrike">
                <a:solidFill>
                  <a:srgbClr val="000000"/>
                </a:solidFill>
                <a:latin typeface="Arial"/>
              </a:rPr>
              <a:t>Order determines default </a:t>
            </a:r>
            <a:br/>
            <a:r>
              <a:rPr b="0" lang="en-US" sz="2200" spc="-1" strike="noStrike">
                <a:solidFill>
                  <a:srgbClr val="000000"/>
                </a:solidFill>
                <a:latin typeface="Arial"/>
              </a:rPr>
              <a:t>column order</a:t>
            </a:r>
            <a:endParaRPr b="0" lang="en-US" sz="22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Use the best widget for data type</a:t>
            </a:r>
            <a:endParaRPr b="0" lang="en-US" sz="20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Example:</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EventType is a typekey for the HistoryEvent</a:t>
            </a:r>
            <a:br/>
            <a:r>
              <a:rPr b="0" lang="en-US" sz="1800" spc="-1" strike="noStrike">
                <a:solidFill>
                  <a:srgbClr val="000000"/>
                </a:solidFill>
                <a:latin typeface="Arial"/>
                <a:ea typeface="Arial"/>
              </a:rPr>
              <a:t>Type typelist</a:t>
            </a:r>
            <a:endParaRPr b="0" lang="en-US" sz="18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Use the TypeKey cell</a:t>
            </a:r>
            <a:endParaRPr b="0" lang="en-US" sz="1800" spc="-1" strike="noStrike">
              <a:solidFill>
                <a:srgbClr val="000000"/>
              </a:solidFill>
              <a:latin typeface="Arial"/>
            </a:endParaRPr>
          </a:p>
        </p:txBody>
      </p:sp>
      <p:pic>
        <p:nvPicPr>
          <p:cNvPr id="1113" name="Picture 6" descr=""/>
          <p:cNvPicPr/>
          <p:nvPr/>
        </p:nvPicPr>
        <p:blipFill>
          <a:blip r:embed="rId1"/>
          <a:stretch/>
        </p:blipFill>
        <p:spPr>
          <a:xfrm>
            <a:off x="533520" y="914400"/>
            <a:ext cx="5835960" cy="5028840"/>
          </a:xfrm>
          <a:prstGeom prst="rect">
            <a:avLst/>
          </a:prstGeom>
          <a:ln w="9360">
            <a:noFill/>
          </a:ln>
          <a:effectLst>
            <a:outerShdw algn="tl" blurRad="50800" dir="2700000" dist="38100" rotWithShape="0">
              <a:srgbClr val="000000">
                <a:alpha val="40000"/>
              </a:srgbClr>
            </a:outerShdw>
          </a:effectLst>
        </p:spPr>
      </p:pic>
      <p:sp>
        <p:nvSpPr>
          <p:cNvPr id="1114" name="CustomShape 3"/>
          <p:cNvSpPr/>
          <p:nvPr/>
        </p:nvSpPr>
        <p:spPr>
          <a:xfrm>
            <a:off x="1757880" y="2169000"/>
            <a:ext cx="2390040" cy="6523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Example: Third cell</a:t>
            </a:r>
            <a:endParaRPr b="0" lang="en-US" sz="3200" spc="-1" strike="noStrike">
              <a:solidFill>
                <a:srgbClr val="ffffff"/>
              </a:solidFill>
              <a:latin typeface="Arial"/>
            </a:endParaRPr>
          </a:p>
        </p:txBody>
      </p:sp>
      <p:sp>
        <p:nvSpPr>
          <p:cNvPr id="1116" name="TextShape 2"/>
          <p:cNvSpPr txBox="1"/>
          <p:nvPr/>
        </p:nvSpPr>
        <p:spPr>
          <a:xfrm>
            <a:off x="6553080" y="914400"/>
            <a:ext cx="2270520" cy="5474880"/>
          </a:xfrm>
          <a:prstGeom prst="rect">
            <a:avLst/>
          </a:prstGeom>
          <a:noFill/>
          <a:ln>
            <a:noFill/>
          </a:ln>
        </p:spPr>
        <p:txBody>
          <a:bodyPr lIns="0" rIns="0" tIns="0" bIns="0"/>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Add cell to row</a:t>
            </a:r>
            <a:endParaRPr b="0" lang="en-US" sz="2000" spc="-1" strike="noStrike">
              <a:solidFill>
                <a:srgbClr val="000000"/>
              </a:solidFill>
              <a:latin typeface="Arial"/>
            </a:endParaRPr>
          </a:p>
          <a:p>
            <a:pPr marL="285840" indent="-285480">
              <a:lnSpc>
                <a:spcPct val="100000"/>
              </a:lnSpc>
              <a:spcBef>
                <a:spcPts val="879"/>
              </a:spcBef>
              <a:buClr>
                <a:srgbClr val="04628c"/>
              </a:buClr>
              <a:buSzPct val="90000"/>
              <a:buFont typeface="Arial"/>
              <a:buChar char="•"/>
            </a:pPr>
            <a:r>
              <a:rPr b="0" lang="en-US" sz="2200" spc="-1" strike="noStrike">
                <a:solidFill>
                  <a:srgbClr val="000000"/>
                </a:solidFill>
                <a:latin typeface="Arial"/>
              </a:rPr>
              <a:t>Order determines default </a:t>
            </a:r>
            <a:br/>
            <a:r>
              <a:rPr b="0" lang="en-US" sz="2200" spc="-1" strike="noStrike">
                <a:solidFill>
                  <a:srgbClr val="000000"/>
                </a:solidFill>
                <a:latin typeface="Arial"/>
              </a:rPr>
              <a:t>column order</a:t>
            </a:r>
            <a:endParaRPr b="0" lang="en-US" sz="22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Use the best widget for the field data</a:t>
            </a:r>
            <a:endParaRPr b="0" lang="en-US" sz="20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Example</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Description is varchar(160) data</a:t>
            </a:r>
            <a:endParaRPr b="0" lang="en-US" sz="18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Use the </a:t>
            </a:r>
            <a:br/>
            <a:r>
              <a:rPr b="0" lang="en-US" sz="1800" spc="-1" strike="noStrike">
                <a:solidFill>
                  <a:srgbClr val="000000"/>
                </a:solidFill>
                <a:latin typeface="Arial"/>
                <a:ea typeface="Arial"/>
              </a:rPr>
              <a:t>Text cell </a:t>
            </a:r>
            <a:endParaRPr b="0" lang="en-US" sz="1800" spc="-1" strike="noStrike">
              <a:solidFill>
                <a:srgbClr val="000000"/>
              </a:solidFill>
              <a:latin typeface="Arial"/>
            </a:endParaRPr>
          </a:p>
          <a:p>
            <a:pPr>
              <a:lnSpc>
                <a:spcPct val="100000"/>
              </a:lnSpc>
              <a:spcBef>
                <a:spcPts val="720"/>
              </a:spcBef>
            </a:pPr>
            <a:endParaRPr b="0" lang="en-US" sz="1800" spc="-1" strike="noStrike">
              <a:solidFill>
                <a:srgbClr val="000000"/>
              </a:solidFill>
              <a:latin typeface="Arial"/>
            </a:endParaRPr>
          </a:p>
        </p:txBody>
      </p:sp>
      <p:pic>
        <p:nvPicPr>
          <p:cNvPr id="1117" name="Picture 2" descr=""/>
          <p:cNvPicPr/>
          <p:nvPr/>
        </p:nvPicPr>
        <p:blipFill>
          <a:blip r:embed="rId1"/>
          <a:stretch/>
        </p:blipFill>
        <p:spPr>
          <a:xfrm>
            <a:off x="533520" y="914400"/>
            <a:ext cx="5835960" cy="5028840"/>
          </a:xfrm>
          <a:prstGeom prst="rect">
            <a:avLst/>
          </a:prstGeom>
          <a:ln w="9360">
            <a:noFill/>
          </a:ln>
          <a:effectLst>
            <a:outerShdw algn="tl" blurRad="50800" dir="2700000" dist="38100" rotWithShape="0">
              <a:srgbClr val="000000">
                <a:alpha val="40000"/>
              </a:srgbClr>
            </a:outerShdw>
          </a:effectLst>
        </p:spPr>
      </p:pic>
      <p:sp>
        <p:nvSpPr>
          <p:cNvPr id="1118" name="CustomShape 3"/>
          <p:cNvSpPr/>
          <p:nvPr/>
        </p:nvSpPr>
        <p:spPr>
          <a:xfrm>
            <a:off x="4059720" y="2169000"/>
            <a:ext cx="2023920" cy="6523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Row iterator sorting</a:t>
            </a:r>
            <a:endParaRPr b="0" lang="en-US" sz="3200" spc="-1" strike="noStrike">
              <a:solidFill>
                <a:srgbClr val="ffffff"/>
              </a:solidFill>
              <a:latin typeface="Arial"/>
            </a:endParaRPr>
          </a:p>
        </p:txBody>
      </p:sp>
      <p:sp>
        <p:nvSpPr>
          <p:cNvPr id="1120" name="TextShape 2"/>
          <p:cNvSpPr txBox="1"/>
          <p:nvPr/>
        </p:nvSpPr>
        <p:spPr>
          <a:xfrm>
            <a:off x="6705720" y="914400"/>
            <a:ext cx="2117880" cy="5474880"/>
          </a:xfrm>
          <a:prstGeom prst="rect">
            <a:avLst/>
          </a:prstGeom>
          <a:noFill/>
          <a:ln>
            <a:noFill/>
          </a:ln>
        </p:spPr>
        <p:txBody>
          <a:bodyPr lIns="0" rIns="0" tIns="0" bIns="0"/>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To define the default behavior of the row iterator sort, use the Sorting properties tab</a:t>
            </a:r>
            <a:endParaRPr b="0" lang="en-US" sz="20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sortBy</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Specify field</a:t>
            </a:r>
            <a:endParaRPr b="0" lang="en-US" sz="18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sortDirection</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Specify ascending or descending</a:t>
            </a:r>
            <a:endParaRPr b="0" lang="en-US" sz="18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sortOrder</a:t>
            </a:r>
            <a:endParaRPr b="0" lang="en-US" sz="20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Specify sort precedence</a:t>
            </a:r>
            <a:endParaRPr b="0" lang="en-US" sz="1800" spc="-1" strike="noStrike">
              <a:solidFill>
                <a:srgbClr val="000000"/>
              </a:solidFill>
              <a:latin typeface="Arial"/>
            </a:endParaRPr>
          </a:p>
        </p:txBody>
      </p:sp>
      <p:pic>
        <p:nvPicPr>
          <p:cNvPr id="1121" name="Picture 6" descr=""/>
          <p:cNvPicPr/>
          <p:nvPr/>
        </p:nvPicPr>
        <p:blipFill>
          <a:blip r:embed="rId1"/>
          <a:stretch/>
        </p:blipFill>
        <p:spPr>
          <a:xfrm>
            <a:off x="533520" y="914400"/>
            <a:ext cx="5866920" cy="4543560"/>
          </a:xfrm>
          <a:prstGeom prst="rect">
            <a:avLst/>
          </a:prstGeom>
          <a:ln w="9360">
            <a:noFill/>
          </a:ln>
          <a:effectLst>
            <a:outerShdw algn="tl" blurRad="50800" dir="2700000" dist="38100" rotWithShape="0">
              <a:srgbClr val="000000">
                <a:alpha val="40000"/>
              </a:srgbClr>
            </a:outerShdw>
          </a:effectLst>
        </p:spPr>
      </p:pic>
      <p:sp>
        <p:nvSpPr>
          <p:cNvPr id="1122" name="CustomShape 3"/>
          <p:cNvSpPr/>
          <p:nvPr/>
        </p:nvSpPr>
        <p:spPr>
          <a:xfrm>
            <a:off x="618120" y="1449720"/>
            <a:ext cx="5527440" cy="1549800"/>
          </a:xfrm>
          <a:prstGeom prst="roundRect">
            <a:avLst>
              <a:gd name="adj" fmla="val 6295"/>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Make project to see all PCF errors</a:t>
            </a:r>
            <a:endParaRPr b="0" lang="en-US" sz="3200" spc="-1" strike="noStrike">
              <a:solidFill>
                <a:srgbClr val="ffffff"/>
              </a:solidFill>
              <a:latin typeface="Arial"/>
            </a:endParaRPr>
          </a:p>
        </p:txBody>
      </p:sp>
      <p:sp>
        <p:nvSpPr>
          <p:cNvPr id="1124" name="TextShape 2"/>
          <p:cNvSpPr txBox="1"/>
          <p:nvPr/>
        </p:nvSpPr>
        <p:spPr>
          <a:xfrm>
            <a:off x="3657600" y="914400"/>
            <a:ext cx="51793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Build </a:t>
            </a:r>
            <a:r>
              <a:rPr b="0" lang="en-US" sz="2400" spc="-1" strike="noStrike">
                <a:solidFill>
                  <a:srgbClr val="000000"/>
                </a:solidFill>
                <a:latin typeface="Wingdings"/>
              </a:rPr>
              <a:t></a:t>
            </a:r>
            <a:r>
              <a:rPr b="0" lang="en-US" sz="2400" spc="-1" strike="noStrike">
                <a:solidFill>
                  <a:srgbClr val="000000"/>
                </a:solidFill>
                <a:latin typeface="Arial"/>
              </a:rPr>
              <a:t> Make Project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Compiles only modified files since the last compilation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Messages (Make) window for build summary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Filter for errors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Great way to see all PCF errors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125" name="Picture 4" descr=""/>
          <p:cNvPicPr/>
          <p:nvPr/>
        </p:nvPicPr>
        <p:blipFill>
          <a:blip r:embed="rId1"/>
          <a:stretch/>
        </p:blipFill>
        <p:spPr>
          <a:xfrm>
            <a:off x="533520" y="914400"/>
            <a:ext cx="2895120" cy="1929960"/>
          </a:xfrm>
          <a:prstGeom prst="rect">
            <a:avLst/>
          </a:prstGeom>
          <a:ln>
            <a:noFill/>
          </a:ln>
          <a:effectLst>
            <a:outerShdw algn="tl" blurRad="50800" dir="2700000" dist="38100" rotWithShape="0">
              <a:srgbClr val="000000">
                <a:alpha val="40000"/>
              </a:srgbClr>
            </a:outerShdw>
          </a:effectLst>
        </p:spPr>
      </p:pic>
      <p:pic>
        <p:nvPicPr>
          <p:cNvPr id="1126" name="Picture 5" descr=""/>
          <p:cNvPicPr/>
          <p:nvPr/>
        </p:nvPicPr>
        <p:blipFill>
          <a:blip r:embed="rId2"/>
          <a:stretch/>
        </p:blipFill>
        <p:spPr>
          <a:xfrm>
            <a:off x="520560" y="4038480"/>
            <a:ext cx="8259120" cy="2437920"/>
          </a:xfrm>
          <a:prstGeom prst="rect">
            <a:avLst/>
          </a:prstGeom>
          <a:ln>
            <a:noFill/>
          </a:ln>
          <a:effectLst>
            <a:outerShdw algn="tl" blurRad="50800" dir="2700000" dist="38100" rotWithShape="0">
              <a:srgbClr val="000000">
                <a:alpha val="40000"/>
              </a:srgbClr>
            </a:outerShdw>
          </a:effectLst>
        </p:spPr>
      </p:pic>
      <p:sp>
        <p:nvSpPr>
          <p:cNvPr id="1127"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8"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129"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130"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7: Deploy PCFs</a:t>
            </a:r>
            <a:endParaRPr b="0" lang="en-US" sz="3200" spc="-1" strike="noStrike">
              <a:solidFill>
                <a:srgbClr val="ffffff"/>
              </a:solidFill>
              <a:latin typeface="Arial"/>
            </a:endParaRPr>
          </a:p>
        </p:txBody>
      </p:sp>
      <p:sp>
        <p:nvSpPr>
          <p:cNvPr id="1131"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1132"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133"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1134"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PCFs read at server startup</a:t>
            </a:r>
            <a:endParaRPr b="0" lang="en-US" sz="2400" spc="-1" strike="noStrike">
              <a:solidFill>
                <a:srgbClr val="000000"/>
              </a:solidFill>
              <a:latin typeface="Arial"/>
            </a:endParaRPr>
          </a:p>
        </p:txBody>
      </p:sp>
      <p:sp>
        <p:nvSpPr>
          <p:cNvPr id="1135" name="CustomShape 8"/>
          <p:cNvSpPr/>
          <p:nvPr/>
        </p:nvSpPr>
        <p:spPr>
          <a:xfrm>
            <a:off x="2117520" y="5268600"/>
            <a:ext cx="20019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List View Panel </a:t>
            </a:r>
            <a:br/>
            <a:r>
              <a:rPr b="1" lang="en-US" sz="1600" spc="-1" strike="noStrike">
                <a:solidFill>
                  <a:srgbClr val="000000"/>
                </a:solidFill>
                <a:latin typeface="Arial"/>
              </a:rPr>
              <a:t>PCF</a:t>
            </a:r>
            <a:endParaRPr b="0" lang="en-US" sz="1600" spc="-1" strike="noStrike">
              <a:latin typeface="Arial"/>
            </a:endParaRPr>
          </a:p>
        </p:txBody>
      </p:sp>
      <p:pic>
        <p:nvPicPr>
          <p:cNvPr id="1136" name="Picture 4" descr=""/>
          <p:cNvPicPr/>
          <p:nvPr/>
        </p:nvPicPr>
        <p:blipFill>
          <a:blip r:embed="rId1"/>
          <a:stretch/>
        </p:blipFill>
        <p:spPr>
          <a:xfrm>
            <a:off x="2442240" y="3819240"/>
            <a:ext cx="1352520" cy="1439640"/>
          </a:xfrm>
          <a:prstGeom prst="rect">
            <a:avLst/>
          </a:prstGeom>
          <a:ln>
            <a:noFill/>
          </a:ln>
          <a:effectLst>
            <a:outerShdw algn="tl" blurRad="50800" dir="2700000" dist="38100" rotWithShape="0">
              <a:srgbClr val="000000">
                <a:alpha val="40000"/>
              </a:srgbClr>
            </a:outerShdw>
          </a:effectLst>
        </p:spPr>
      </p:pic>
      <p:sp>
        <p:nvSpPr>
          <p:cNvPr id="1137" name="CustomShape 9"/>
          <p:cNvSpPr/>
          <p:nvPr/>
        </p:nvSpPr>
        <p:spPr>
          <a:xfrm>
            <a:off x="6446880" y="5268600"/>
            <a:ext cx="20019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List View Panel </a:t>
            </a:r>
            <a:br/>
            <a:r>
              <a:rPr b="1" lang="en-US" sz="1600" spc="-1" strike="noStrike">
                <a:solidFill>
                  <a:srgbClr val="000000"/>
                </a:solidFill>
                <a:latin typeface="Arial"/>
              </a:rPr>
              <a:t>PCF</a:t>
            </a:r>
            <a:endParaRPr b="0" lang="en-US" sz="1600" spc="-1" strike="noStrike">
              <a:latin typeface="Arial"/>
            </a:endParaRPr>
          </a:p>
        </p:txBody>
      </p:sp>
      <p:pic>
        <p:nvPicPr>
          <p:cNvPr id="1138" name="Picture 4" descr=""/>
          <p:cNvPicPr/>
          <p:nvPr/>
        </p:nvPicPr>
        <p:blipFill>
          <a:blip r:embed="rId2"/>
          <a:stretch/>
        </p:blipFill>
        <p:spPr>
          <a:xfrm>
            <a:off x="6771600" y="3819240"/>
            <a:ext cx="1352520" cy="1439640"/>
          </a:xfrm>
          <a:prstGeom prst="rect">
            <a:avLst/>
          </a:prstGeom>
          <a:ln>
            <a:noFill/>
          </a:ln>
          <a:effectLst>
            <a:outerShdw algn="tl" blurRad="50800" dir="2700000" dist="38100" rotWithShape="0">
              <a:srgbClr val="000000">
                <a:alpha val="40000"/>
              </a:srgbClr>
            </a:outerShdw>
          </a:effectLst>
        </p:spPr>
      </p:pic>
      <p:pic>
        <p:nvPicPr>
          <p:cNvPr id="1139" name="Picture 3" descr=""/>
          <p:cNvPicPr/>
          <p:nvPr/>
        </p:nvPicPr>
        <p:blipFill>
          <a:blip r:embed="rId3"/>
          <a:stretch/>
        </p:blipFill>
        <p:spPr>
          <a:xfrm>
            <a:off x="818280" y="3819240"/>
            <a:ext cx="1351080" cy="1314000"/>
          </a:xfrm>
          <a:prstGeom prst="rect">
            <a:avLst/>
          </a:prstGeom>
          <a:ln>
            <a:noFill/>
          </a:ln>
          <a:effectLst>
            <a:outerShdw algn="tl" blurRad="50800" dir="2700000" dist="38100" rotWithShape="0">
              <a:srgbClr val="000000">
                <a:alpha val="40000"/>
              </a:srgbClr>
            </a:outerShdw>
          </a:effectLst>
        </p:spPr>
      </p:pic>
      <p:sp>
        <p:nvSpPr>
          <p:cNvPr id="1140" name="CustomShape 10"/>
          <p:cNvSpPr/>
          <p:nvPr/>
        </p:nvSpPr>
        <p:spPr>
          <a:xfrm>
            <a:off x="708480" y="513396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pic>
        <p:nvPicPr>
          <p:cNvPr id="1141" name="Picture 3" descr=""/>
          <p:cNvPicPr/>
          <p:nvPr/>
        </p:nvPicPr>
        <p:blipFill>
          <a:blip r:embed="rId4"/>
          <a:stretch/>
        </p:blipFill>
        <p:spPr>
          <a:xfrm>
            <a:off x="5091840" y="3819240"/>
            <a:ext cx="1351080" cy="1314000"/>
          </a:xfrm>
          <a:prstGeom prst="rect">
            <a:avLst/>
          </a:prstGeom>
          <a:ln>
            <a:noFill/>
          </a:ln>
          <a:effectLst>
            <a:outerShdw algn="tl" blurRad="50800" dir="2700000" dist="38100" rotWithShape="0">
              <a:srgbClr val="000000">
                <a:alpha val="40000"/>
              </a:srgbClr>
            </a:outerShdw>
          </a:effectLst>
        </p:spPr>
      </p:pic>
      <p:sp>
        <p:nvSpPr>
          <p:cNvPr id="1142" name="CustomShape 11"/>
          <p:cNvSpPr/>
          <p:nvPr/>
        </p:nvSpPr>
        <p:spPr>
          <a:xfrm>
            <a:off x="4982040" y="513396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List view panel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list view panels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Reference list view panels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List view panel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Create list view panels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Reference list view panels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4" name="CustomShape 1"/>
          <p:cNvSpPr/>
          <p:nvPr/>
        </p:nvSpPr>
        <p:spPr>
          <a:xfrm flipV="1" rot="16200000">
            <a:off x="1240920" y="3008160"/>
            <a:ext cx="406440" cy="333000"/>
          </a:xfrm>
          <a:prstGeom prst="bentConnector3">
            <a:avLst>
              <a:gd name="adj1" fmla="val -46024"/>
            </a:avLst>
          </a:prstGeom>
          <a:noFill/>
          <a:ln w="28440">
            <a:solidFill>
              <a:schemeClr val="bg2"/>
            </a:solidFill>
            <a:round/>
          </a:ln>
          <a:effectLst>
            <a:outerShdw algn="tl" blurRad="50800" dir="2700000" dist="38100" rotWithShape="0">
              <a:srgbClr val="000000">
                <a:alpha val="40000"/>
              </a:srgbClr>
            </a:outerShdw>
          </a:effectLst>
        </p:spPr>
        <p:style>
          <a:lnRef idx="0"/>
          <a:fillRef idx="0"/>
          <a:effectRef idx="0"/>
          <a:fontRef idx="minor"/>
        </p:style>
      </p:sp>
      <p:sp>
        <p:nvSpPr>
          <p:cNvPr id="1145" name="CustomShape 2"/>
          <p:cNvSpPr/>
          <p:nvPr/>
        </p:nvSpPr>
        <p:spPr>
          <a:xfrm rot="5400000">
            <a:off x="1112760" y="2509200"/>
            <a:ext cx="649080" cy="318600"/>
          </a:xfrm>
          <a:prstGeom prst="bentConnector3">
            <a:avLst>
              <a:gd name="adj1" fmla="val -39445"/>
            </a:avLst>
          </a:prstGeom>
          <a:noFill/>
          <a:ln w="28440">
            <a:solidFill>
              <a:schemeClr val="bg2"/>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46" name="TextShape 3"/>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Referencing list view panels</a:t>
            </a:r>
            <a:endParaRPr b="0" lang="en-US" sz="3200" spc="-1" strike="noStrike">
              <a:solidFill>
                <a:srgbClr val="ffffff"/>
              </a:solidFill>
              <a:latin typeface="Arial"/>
            </a:endParaRPr>
          </a:p>
        </p:txBody>
      </p:sp>
      <p:sp>
        <p:nvSpPr>
          <p:cNvPr id="1147" name="TextShape 4"/>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reference widget in a parent container references a PCF File as an embedded child container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PanelRef widget can reference: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Detail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Card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Detail Panel</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List View Input  in a Detail View Panel can reference: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View Panel </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1148" name="CustomShape 5"/>
          <p:cNvSpPr/>
          <p:nvPr/>
        </p:nvSpPr>
        <p:spPr>
          <a:xfrm>
            <a:off x="879480" y="914400"/>
            <a:ext cx="3504960" cy="1018800"/>
          </a:xfrm>
          <a:prstGeom prst="roundRect">
            <a:avLst>
              <a:gd name="adj" fmla="val 9190"/>
            </a:avLst>
          </a:prstGeom>
          <a:solidFill>
            <a:schemeClr val="accent2">
              <a:lumMod val="20000"/>
              <a:lumOff val="80000"/>
            </a:schemeClr>
          </a:solidFill>
          <a:ln w="19080">
            <a:solidFill>
              <a:schemeClr val="accent2">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199"/>
              </a:spcBef>
              <a:spcAft>
                <a:spcPts val="720"/>
              </a:spcAft>
            </a:pPr>
            <a:r>
              <a:rPr b="1" lang="en-US" sz="2400" spc="-1" strike="noStrike">
                <a:solidFill>
                  <a:srgbClr val="000000"/>
                </a:solidFill>
                <a:latin typeface="Arial"/>
              </a:rPr>
              <a:t>Screen</a:t>
            </a:r>
            <a:endParaRPr b="0" lang="en-US" sz="2400" spc="-1" strike="noStrike">
              <a:latin typeface="Arial"/>
            </a:endParaRPr>
          </a:p>
        </p:txBody>
      </p:sp>
      <p:sp>
        <p:nvSpPr>
          <p:cNvPr id="1149" name="CustomShape 6"/>
          <p:cNvSpPr/>
          <p:nvPr/>
        </p:nvSpPr>
        <p:spPr>
          <a:xfrm>
            <a:off x="1465920" y="2343960"/>
            <a:ext cx="2331720" cy="1045440"/>
          </a:xfrm>
          <a:prstGeom prst="roundRect">
            <a:avLst>
              <a:gd name="adj" fmla="val 10291"/>
            </a:avLst>
          </a:prstGeom>
          <a:solidFill>
            <a:schemeClr val="accent2">
              <a:lumMod val="20000"/>
              <a:lumOff val="80000"/>
            </a:schemeClr>
          </a:solidFill>
          <a:ln w="19080">
            <a:solidFill>
              <a:schemeClr val="accent2">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Card View Panel / </a:t>
            </a:r>
            <a:br/>
            <a:r>
              <a:rPr b="1" lang="en-US" sz="2000" spc="-1" strike="noStrike">
                <a:solidFill>
                  <a:srgbClr val="000000"/>
                </a:solidFill>
                <a:latin typeface="Arial"/>
              </a:rPr>
              <a:t>List Detail Panel</a:t>
            </a:r>
            <a:endParaRPr b="0" lang="en-US" sz="2000" spc="-1" strike="noStrike">
              <a:latin typeface="Arial"/>
            </a:endParaRPr>
          </a:p>
        </p:txBody>
      </p:sp>
      <p:sp>
        <p:nvSpPr>
          <p:cNvPr id="1150" name="CustomShape 7"/>
          <p:cNvSpPr/>
          <p:nvPr/>
        </p:nvSpPr>
        <p:spPr>
          <a:xfrm>
            <a:off x="609480" y="4281840"/>
            <a:ext cx="1447560" cy="671040"/>
          </a:xfrm>
          <a:prstGeom prst="roundRect">
            <a:avLst>
              <a:gd name="adj" fmla="val 8013"/>
            </a:avLst>
          </a:prstGeom>
          <a:solidFill>
            <a:schemeClr val="accent2">
              <a:lumMod val="20000"/>
              <a:lumOff val="80000"/>
            </a:schemeClr>
          </a:solidFill>
          <a:ln w="19080">
            <a:solidFill>
              <a:schemeClr val="accent2">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Detail View</a:t>
            </a:r>
            <a:br/>
            <a:r>
              <a:rPr b="1" lang="en-US" sz="2000" spc="-1" strike="noStrike">
                <a:solidFill>
                  <a:srgbClr val="000000"/>
                </a:solidFill>
                <a:latin typeface="Arial"/>
              </a:rPr>
              <a:t>Panel</a:t>
            </a:r>
            <a:endParaRPr b="0" lang="en-US" sz="2000" spc="-1" strike="noStrike">
              <a:latin typeface="Arial"/>
            </a:endParaRPr>
          </a:p>
        </p:txBody>
      </p:sp>
      <p:sp>
        <p:nvSpPr>
          <p:cNvPr id="1151" name="CustomShape 8"/>
          <p:cNvSpPr/>
          <p:nvPr/>
        </p:nvSpPr>
        <p:spPr>
          <a:xfrm>
            <a:off x="3200400" y="4281840"/>
            <a:ext cx="1447560" cy="671040"/>
          </a:xfrm>
          <a:prstGeom prst="roundRect">
            <a:avLst>
              <a:gd name="adj" fmla="val 10898"/>
            </a:avLst>
          </a:prstGeom>
          <a:solidFill>
            <a:schemeClr val="accent5">
              <a:lumMod val="20000"/>
              <a:lumOff val="80000"/>
            </a:schemeClr>
          </a:solidFill>
          <a:ln w="1908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List View</a:t>
            </a:r>
            <a:br/>
            <a:r>
              <a:rPr b="1" lang="en-US" sz="2000" spc="-1" strike="noStrike">
                <a:solidFill>
                  <a:srgbClr val="000000"/>
                </a:solidFill>
                <a:latin typeface="Arial"/>
              </a:rPr>
              <a:t>Panel</a:t>
            </a:r>
            <a:endParaRPr b="0" lang="en-US" sz="2000" spc="-1" strike="noStrike">
              <a:latin typeface="Arial"/>
            </a:endParaRPr>
          </a:p>
        </p:txBody>
      </p:sp>
      <p:sp>
        <p:nvSpPr>
          <p:cNvPr id="1152" name="CustomShape 9"/>
          <p:cNvSpPr/>
          <p:nvPr/>
        </p:nvSpPr>
        <p:spPr>
          <a:xfrm>
            <a:off x="544320" y="5743440"/>
            <a:ext cx="4179600" cy="456840"/>
          </a:xfrm>
          <a:prstGeom prst="roundRect">
            <a:avLst>
              <a:gd name="adj" fmla="val 16667"/>
            </a:avLst>
          </a:prstGeom>
          <a:solidFill>
            <a:schemeClr val="tx2"/>
          </a:solidFill>
          <a:ln w="19080">
            <a:solidFill>
              <a:schemeClr val="bg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Atomic Widgets</a:t>
            </a:r>
            <a:endParaRPr b="0" lang="en-US" sz="2000" spc="-1" strike="noStrike">
              <a:latin typeface="Arial"/>
            </a:endParaRPr>
          </a:p>
        </p:txBody>
      </p:sp>
      <p:sp>
        <p:nvSpPr>
          <p:cNvPr id="1153" name="CustomShape 10"/>
          <p:cNvSpPr/>
          <p:nvPr/>
        </p:nvSpPr>
        <p:spPr>
          <a:xfrm>
            <a:off x="2631960" y="1933560"/>
            <a:ext cx="360" cy="41004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54" name="CustomShape 11"/>
          <p:cNvSpPr/>
          <p:nvPr/>
        </p:nvSpPr>
        <p:spPr>
          <a:xfrm>
            <a:off x="3352680" y="3409560"/>
            <a:ext cx="360" cy="8719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55" name="CustomShape 12"/>
          <p:cNvSpPr/>
          <p:nvPr/>
        </p:nvSpPr>
        <p:spPr>
          <a:xfrm>
            <a:off x="1828800" y="3409560"/>
            <a:ext cx="360" cy="87192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56" name="CustomShape 13"/>
          <p:cNvSpPr/>
          <p:nvPr/>
        </p:nvSpPr>
        <p:spPr>
          <a:xfrm>
            <a:off x="1032480" y="1948320"/>
            <a:ext cx="360" cy="233316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57" name="CustomShape 14"/>
          <p:cNvSpPr/>
          <p:nvPr/>
        </p:nvSpPr>
        <p:spPr>
          <a:xfrm>
            <a:off x="4080240" y="1948320"/>
            <a:ext cx="360" cy="23331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58" name="CustomShape 15"/>
          <p:cNvSpPr/>
          <p:nvPr/>
        </p:nvSpPr>
        <p:spPr>
          <a:xfrm>
            <a:off x="1905120" y="4953240"/>
            <a:ext cx="360" cy="78984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59" name="CustomShape 16"/>
          <p:cNvSpPr/>
          <p:nvPr/>
        </p:nvSpPr>
        <p:spPr>
          <a:xfrm>
            <a:off x="3924360" y="4952880"/>
            <a:ext cx="360" cy="79020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60" name="CustomShape 17"/>
          <p:cNvSpPr/>
          <p:nvPr/>
        </p:nvSpPr>
        <p:spPr>
          <a:xfrm>
            <a:off x="1117440" y="4953240"/>
            <a:ext cx="360" cy="78984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61" name="CustomShape 18"/>
          <p:cNvSpPr/>
          <p:nvPr/>
        </p:nvSpPr>
        <p:spPr>
          <a:xfrm>
            <a:off x="609480" y="5163120"/>
            <a:ext cx="1066320" cy="351360"/>
          </a:xfrm>
          <a:prstGeom prst="roundRect">
            <a:avLst>
              <a:gd name="adj" fmla="val 16667"/>
            </a:avLst>
          </a:prstGeom>
          <a:solidFill>
            <a:schemeClr val="tx2"/>
          </a:solidFill>
          <a:ln w="19080">
            <a:solidFill>
              <a:schemeClr val="bg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00000"/>
                </a:solidFill>
                <a:latin typeface="Arial"/>
              </a:rPr>
              <a:t>Input Set</a:t>
            </a:r>
            <a:endParaRPr b="0" lang="en-US" sz="1800" spc="-1" strike="noStrike">
              <a:latin typeface="Arial"/>
            </a:endParaRPr>
          </a:p>
        </p:txBody>
      </p:sp>
      <p:sp>
        <p:nvSpPr>
          <p:cNvPr id="1162" name="CustomShape 19"/>
          <p:cNvSpPr/>
          <p:nvPr/>
        </p:nvSpPr>
        <p:spPr>
          <a:xfrm>
            <a:off x="3200400" y="3686760"/>
            <a:ext cx="1162440" cy="351360"/>
          </a:xfrm>
          <a:prstGeom prst="roundRect">
            <a:avLst>
              <a:gd name="adj" fmla="val 16667"/>
            </a:avLst>
          </a:prstGeom>
          <a:solidFill>
            <a:schemeClr val="accent6">
              <a:lumMod val="20000"/>
              <a:lumOff val="80000"/>
            </a:schemeClr>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00000"/>
                </a:solidFill>
                <a:latin typeface="Arial"/>
              </a:rPr>
              <a:t>Panel Ref</a:t>
            </a:r>
            <a:endParaRPr b="0" lang="en-US" sz="1800" spc="-1" strike="noStrike">
              <a:latin typeface="Arial"/>
            </a:endParaRPr>
          </a:p>
        </p:txBody>
      </p:sp>
      <p:sp>
        <p:nvSpPr>
          <p:cNvPr id="1163" name="CustomShape 20"/>
          <p:cNvSpPr/>
          <p:nvPr/>
        </p:nvSpPr>
        <p:spPr>
          <a:xfrm>
            <a:off x="2057400" y="4617360"/>
            <a:ext cx="114264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164" name="CustomShape 21"/>
          <p:cNvSpPr/>
          <p:nvPr/>
        </p:nvSpPr>
        <p:spPr>
          <a:xfrm>
            <a:off x="2265840" y="4171320"/>
            <a:ext cx="736560" cy="933840"/>
          </a:xfrm>
          <a:prstGeom prst="roundRect">
            <a:avLst>
              <a:gd name="adj" fmla="val 16667"/>
            </a:avLst>
          </a:prstGeom>
          <a:solidFill>
            <a:schemeClr val="accent6">
              <a:lumMod val="20000"/>
              <a:lumOff val="80000"/>
            </a:schemeClr>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00000"/>
                </a:solidFill>
                <a:latin typeface="Arial"/>
              </a:rPr>
              <a:t>List </a:t>
            </a:r>
            <a:br/>
            <a:r>
              <a:rPr b="1" lang="en-US" sz="1800" spc="-1" strike="noStrike">
                <a:solidFill>
                  <a:srgbClr val="000000"/>
                </a:solidFill>
                <a:latin typeface="Arial"/>
              </a:rPr>
              <a:t>View </a:t>
            </a:r>
            <a:br/>
            <a:r>
              <a:rPr b="1" lang="en-US" sz="1800" spc="-1" strike="noStrike">
                <a:solidFill>
                  <a:srgbClr val="000000"/>
                </a:solidFill>
                <a:latin typeface="Arial"/>
              </a:rPr>
              <a:t>Input</a:t>
            </a:r>
            <a:endParaRPr b="0" lang="en-US" sz="18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5"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Reference a List View Panel</a:t>
            </a:r>
            <a:endParaRPr b="0" lang="en-US" sz="3200" spc="-1" strike="noStrike">
              <a:solidFill>
                <a:srgbClr val="ffffff"/>
              </a:solidFill>
              <a:latin typeface="Arial"/>
            </a:endParaRPr>
          </a:p>
        </p:txBody>
      </p:sp>
      <p:sp>
        <p:nvSpPr>
          <p:cNvPr id="1166"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Screen, Card View Panel, </a:t>
            </a:r>
            <a:br/>
            <a:r>
              <a:rPr b="0" lang="en-US" sz="2400" spc="-1" strike="noStrike">
                <a:solidFill>
                  <a:srgbClr val="000000"/>
                </a:solidFill>
                <a:latin typeface="Arial"/>
                <a:ea typeface="Arial"/>
              </a:rPr>
              <a:t>or List Detail Panel</a:t>
            </a:r>
            <a:endParaRPr b="0" lang="en-US" sz="2400" spc="-1" strike="noStrike">
              <a:latin typeface="Arial"/>
            </a:endParaRPr>
          </a:p>
        </p:txBody>
      </p:sp>
      <p:sp>
        <p:nvSpPr>
          <p:cNvPr id="1167"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List View Input</a:t>
            </a:r>
            <a:endParaRPr b="0" lang="en-US" sz="2400" spc="-1" strike="noStrike">
              <a:solidFill>
                <a:srgbClr val="000000"/>
              </a:solidFill>
              <a:latin typeface="Arial"/>
            </a:endParaRPr>
          </a:p>
        </p:txBody>
      </p:sp>
      <p:sp>
        <p:nvSpPr>
          <p:cNvPr id="1168" name="TextShape 4"/>
          <p:cNvSpPr txBox="1"/>
          <p:nvPr/>
        </p:nvSpPr>
        <p:spPr>
          <a:xfrm>
            <a:off x="4754520" y="2133720"/>
            <a:ext cx="4082760" cy="4255560"/>
          </a:xfrm>
          <a:prstGeom prst="rect">
            <a:avLst/>
          </a:prstGeom>
          <a:noFill/>
          <a:ln>
            <a:noFill/>
          </a:ln>
        </p:spPr>
        <p:txBody>
          <a:bodyPr lIns="0" rIns="0" tIns="0" bIns="0"/>
          <a:p>
            <a:pPr marL="457200" indent="-456840">
              <a:lnSpc>
                <a:spcPct val="100000"/>
              </a:lnSpc>
              <a:spcBef>
                <a:spcPts val="961"/>
              </a:spcBef>
              <a:buClr>
                <a:srgbClr val="800000"/>
              </a:buClr>
              <a:buSzPct val="90000"/>
              <a:buFont typeface="Arial"/>
              <a:buAutoNum type="arabicPeriod"/>
            </a:pPr>
            <a:r>
              <a:rPr b="0" lang="en-US" sz="2400" spc="-1" strike="noStrike">
                <a:solidFill>
                  <a:srgbClr val="000000"/>
                </a:solidFill>
                <a:latin typeface="Arial"/>
              </a:rPr>
              <a:t>Add list view input</a:t>
            </a:r>
            <a:endParaRPr b="0" lang="en-US" sz="2400" spc="-1" strike="noStrike">
              <a:solidFill>
                <a:srgbClr val="000000"/>
              </a:solidFill>
              <a:latin typeface="Arial"/>
            </a:endParaRPr>
          </a:p>
          <a:p>
            <a:pPr marL="457200" indent="-456840">
              <a:lnSpc>
                <a:spcPct val="100000"/>
              </a:lnSpc>
              <a:spcBef>
                <a:spcPts val="961"/>
              </a:spcBef>
              <a:buClr>
                <a:srgbClr val="800000"/>
              </a:buClr>
              <a:buSzPct val="90000"/>
              <a:buFont typeface="Arial"/>
              <a:buAutoNum type="arabicPeriod"/>
            </a:pPr>
            <a:r>
              <a:rPr b="0" lang="en-US" sz="2400" spc="-1" strike="noStrike">
                <a:solidFill>
                  <a:srgbClr val="000000"/>
                </a:solidFill>
                <a:latin typeface="Arial"/>
              </a:rPr>
              <a:t>Specify def property</a:t>
            </a:r>
            <a:endParaRPr b="0" lang="en-US" sz="2400" spc="-1" strike="noStrike">
              <a:solidFill>
                <a:srgbClr val="000000"/>
              </a:solidFill>
              <a:latin typeface="Arial"/>
            </a:endParaRPr>
          </a:p>
          <a:p>
            <a:pPr marL="457200" indent="-456840">
              <a:lnSpc>
                <a:spcPct val="100000"/>
              </a:lnSpc>
              <a:spcBef>
                <a:spcPts val="961"/>
              </a:spcBef>
              <a:buClr>
                <a:srgbClr val="800000"/>
              </a:buClr>
              <a:buSzPct val="90000"/>
              <a:buFont typeface="Arial"/>
              <a:buAutoNum type="arabicPeriod"/>
            </a:pPr>
            <a:r>
              <a:rPr b="0" lang="en-US" sz="2400" spc="-1" strike="noStrike">
                <a:solidFill>
                  <a:srgbClr val="000000"/>
                </a:solidFill>
                <a:latin typeface="Arial"/>
              </a:rPr>
              <a:t>Add toolbar</a:t>
            </a:r>
            <a:endParaRPr b="0" lang="en-US" sz="2400" spc="-1" strike="noStrike">
              <a:solidFill>
                <a:srgbClr val="000000"/>
              </a:solidFill>
              <a:latin typeface="Arial"/>
            </a:endParaRPr>
          </a:p>
          <a:p>
            <a:pPr marL="457200" indent="-456840">
              <a:lnSpc>
                <a:spcPct val="100000"/>
              </a:lnSpc>
              <a:spcBef>
                <a:spcPts val="961"/>
              </a:spcBef>
              <a:buClr>
                <a:srgbClr val="800000"/>
              </a:buClr>
              <a:buSzPct val="90000"/>
              <a:buFont typeface="Arial"/>
              <a:buAutoNum type="arabicPeriod"/>
            </a:pPr>
            <a:r>
              <a:rPr b="0" lang="en-US" sz="2400" spc="-1" strike="noStrike">
                <a:solidFill>
                  <a:srgbClr val="000000"/>
                </a:solidFill>
                <a:latin typeface="Arial"/>
              </a:rPr>
              <a:t>Deploy PCFs</a:t>
            </a:r>
            <a:endParaRPr b="0" lang="en-US" sz="2400" spc="-1" strike="noStrike">
              <a:solidFill>
                <a:srgbClr val="000000"/>
              </a:solidFill>
              <a:latin typeface="Arial"/>
            </a:endParaRPr>
          </a:p>
        </p:txBody>
      </p:sp>
      <p:sp>
        <p:nvSpPr>
          <p:cNvPr id="1169" name="TextShape 5"/>
          <p:cNvSpPr txBox="1"/>
          <p:nvPr/>
        </p:nvSpPr>
        <p:spPr>
          <a:xfrm>
            <a:off x="519120" y="2133720"/>
            <a:ext cx="4082760" cy="4255560"/>
          </a:xfrm>
          <a:prstGeom prst="rect">
            <a:avLst/>
          </a:prstGeom>
          <a:noFill/>
          <a:ln>
            <a:noFill/>
          </a:ln>
        </p:spPr>
        <p:txBody>
          <a:bodyPr lIns="0" rIns="0" tIns="0" bIns="0"/>
          <a:p>
            <a:pPr marL="457200" indent="-456840">
              <a:lnSpc>
                <a:spcPct val="100000"/>
              </a:lnSpc>
              <a:spcBef>
                <a:spcPts val="961"/>
              </a:spcBef>
              <a:buClr>
                <a:srgbClr val="800000"/>
              </a:buClr>
              <a:buSzPct val="90000"/>
              <a:buFont typeface="Arial"/>
              <a:buAutoNum type="arabicPeriod"/>
            </a:pPr>
            <a:r>
              <a:rPr b="0" lang="en-US" sz="2400" spc="-1" strike="noStrike">
                <a:solidFill>
                  <a:srgbClr val="000000"/>
                </a:solidFill>
                <a:latin typeface="Arial"/>
                <a:ea typeface="Arial"/>
              </a:rPr>
              <a:t>Add panel ref</a:t>
            </a:r>
            <a:endParaRPr b="0" lang="en-US" sz="2400" spc="-1" strike="noStrike">
              <a:solidFill>
                <a:srgbClr val="000000"/>
              </a:solidFill>
              <a:latin typeface="Arial"/>
            </a:endParaRPr>
          </a:p>
          <a:p>
            <a:pPr marL="457200" indent="-456840">
              <a:lnSpc>
                <a:spcPct val="100000"/>
              </a:lnSpc>
              <a:spcBef>
                <a:spcPts val="961"/>
              </a:spcBef>
              <a:buClr>
                <a:srgbClr val="800000"/>
              </a:buClr>
              <a:buSzPct val="90000"/>
              <a:buFont typeface="Arial"/>
              <a:buAutoNum type="arabicPeriod"/>
            </a:pPr>
            <a:r>
              <a:rPr b="0" lang="en-US" sz="2400" spc="-1" strike="noStrike">
                <a:solidFill>
                  <a:srgbClr val="000000"/>
                </a:solidFill>
                <a:latin typeface="Arial"/>
                <a:ea typeface="Arial"/>
              </a:rPr>
              <a:t>Specify def property</a:t>
            </a:r>
            <a:endParaRPr b="0" lang="en-US" sz="2400" spc="-1" strike="noStrike">
              <a:solidFill>
                <a:srgbClr val="000000"/>
              </a:solidFill>
              <a:latin typeface="Arial"/>
            </a:endParaRPr>
          </a:p>
          <a:p>
            <a:pPr marL="457200" indent="-456840">
              <a:lnSpc>
                <a:spcPct val="100000"/>
              </a:lnSpc>
              <a:spcBef>
                <a:spcPts val="961"/>
              </a:spcBef>
              <a:buClr>
                <a:srgbClr val="800000"/>
              </a:buClr>
              <a:buSzPct val="90000"/>
              <a:buFont typeface="Arial"/>
              <a:buAutoNum type="arabicPeriod"/>
            </a:pPr>
            <a:r>
              <a:rPr b="0" lang="en-US" sz="2400" spc="-1" strike="noStrike">
                <a:solidFill>
                  <a:srgbClr val="000000"/>
                </a:solidFill>
                <a:latin typeface="Arial"/>
                <a:ea typeface="Arial"/>
              </a:rPr>
              <a:t>Add toolbar</a:t>
            </a:r>
            <a:endParaRPr b="0" lang="en-US" sz="2400" spc="-1" strike="noStrike">
              <a:solidFill>
                <a:srgbClr val="000000"/>
              </a:solidFill>
              <a:latin typeface="Arial"/>
            </a:endParaRPr>
          </a:p>
          <a:p>
            <a:pPr marL="457200" indent="-456840">
              <a:lnSpc>
                <a:spcPct val="100000"/>
              </a:lnSpc>
              <a:spcBef>
                <a:spcPts val="961"/>
              </a:spcBef>
              <a:buClr>
                <a:srgbClr val="800000"/>
              </a:buClr>
              <a:buSzPct val="90000"/>
              <a:buFont typeface="Arial"/>
              <a:buAutoNum type="arabicPeriod"/>
            </a:pPr>
            <a:r>
              <a:rPr b="0" lang="en-US" sz="2400" spc="-1" strike="noStrike">
                <a:solidFill>
                  <a:srgbClr val="000000"/>
                </a:solidFill>
                <a:latin typeface="Arial"/>
                <a:ea typeface="Arial"/>
              </a:rPr>
              <a:t>Deploy PCFs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0" name="Picture 4" descr=""/>
          <p:cNvPicPr/>
          <p:nvPr/>
        </p:nvPicPr>
        <p:blipFill>
          <a:blip r:embed="rId1"/>
          <a:stretch/>
        </p:blipFill>
        <p:spPr>
          <a:xfrm>
            <a:off x="533520" y="914400"/>
            <a:ext cx="8305560" cy="3542760"/>
          </a:xfrm>
          <a:prstGeom prst="rect">
            <a:avLst/>
          </a:prstGeom>
          <a:ln>
            <a:solidFill>
              <a:schemeClr val="bg1"/>
            </a:solidFill>
          </a:ln>
          <a:effectLst>
            <a:outerShdw algn="tl" blurRad="50800" dir="2700000" dist="38100" rotWithShape="0">
              <a:srgbClr val="000000">
                <a:alpha val="40000"/>
              </a:srgbClr>
            </a:outerShdw>
          </a:effectLst>
        </p:spPr>
      </p:pic>
      <p:sp>
        <p:nvSpPr>
          <p:cNvPr id="117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Panel Ref</a:t>
            </a:r>
            <a:endParaRPr b="0" lang="en-US" sz="3200" spc="-1" strike="noStrike">
              <a:solidFill>
                <a:srgbClr val="ffffff"/>
              </a:solidFill>
              <a:latin typeface="Arial"/>
            </a:endParaRPr>
          </a:p>
        </p:txBody>
      </p:sp>
      <p:sp>
        <p:nvSpPr>
          <p:cNvPr id="1172" name="TextShape 2"/>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Panel Ref</a:t>
            </a:r>
            <a:r>
              <a:rPr b="0" lang="en-US" sz="2400" spc="-1" strike="noStrike">
                <a:solidFill>
                  <a:srgbClr val="000000"/>
                </a:solidFill>
                <a:latin typeface="Arial"/>
                <a:ea typeface="Arial"/>
              </a:rPr>
              <a:t> includes a reference to a "panel" container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Card View Panel, Detail View Panel, List Detail Panel, List View Panel, or Panel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Optionally supplies referenced panel with Title, Toolbar, Help Text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If applicable, a toolbar automatically applies paging</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173" name="CustomShape 3"/>
          <p:cNvSpPr/>
          <p:nvPr/>
        </p:nvSpPr>
        <p:spPr>
          <a:xfrm>
            <a:off x="543600" y="1607040"/>
            <a:ext cx="8195400" cy="2819160"/>
          </a:xfrm>
          <a:prstGeom prst="roundRect">
            <a:avLst>
              <a:gd name="adj" fmla="val 1376"/>
            </a:avLst>
          </a:prstGeom>
          <a:noFill/>
          <a:ln w="28440">
            <a:solidFill>
              <a:schemeClr val="accent3"/>
            </a:solidFill>
            <a:round/>
          </a:ln>
          <a:effectLst>
            <a:outerShdw algn="tl" blurRad="50800" dir="2700000" dist="38100" rotWithShape="0">
              <a:srgbClr val="000000">
                <a:alpha val="40000"/>
              </a:srgbClr>
            </a:outerShdw>
          </a:effectLst>
        </p:spPr>
        <p:style>
          <a:lnRef idx="0"/>
          <a:fillRef idx="0"/>
          <a:effectRef idx="0"/>
          <a:fontRef idx="minor"/>
        </p:style>
      </p:sp>
      <p:sp>
        <p:nvSpPr>
          <p:cNvPr id="1174" name="CustomShape 4"/>
          <p:cNvSpPr/>
          <p:nvPr/>
        </p:nvSpPr>
        <p:spPr>
          <a:xfrm>
            <a:off x="633240" y="2287800"/>
            <a:ext cx="8022600" cy="2055240"/>
          </a:xfrm>
          <a:prstGeom prst="roundRect">
            <a:avLst>
              <a:gd name="adj" fmla="val 2870"/>
            </a:avLst>
          </a:prstGeom>
          <a:noFill/>
          <a:ln w="2844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1175" name="CustomShape 5"/>
          <p:cNvSpPr/>
          <p:nvPr/>
        </p:nvSpPr>
        <p:spPr>
          <a:xfrm>
            <a:off x="6593040" y="2057400"/>
            <a:ext cx="1941120" cy="380520"/>
          </a:xfrm>
          <a:prstGeom prst="roundRect">
            <a:avLst>
              <a:gd name="adj" fmla="val 16667"/>
            </a:avLst>
          </a:prstGeom>
          <a:solidFill>
            <a:schemeClr val="tx1"/>
          </a:solidFill>
          <a:ln w="2844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List View Panel</a:t>
            </a:r>
            <a:endParaRPr b="0" lang="en-US" sz="1800" spc="-1" strike="noStrike">
              <a:latin typeface="Arial"/>
            </a:endParaRPr>
          </a:p>
        </p:txBody>
      </p:sp>
      <p:sp>
        <p:nvSpPr>
          <p:cNvPr id="1176" name="CustomShape 6"/>
          <p:cNvSpPr/>
          <p:nvPr/>
        </p:nvSpPr>
        <p:spPr>
          <a:xfrm>
            <a:off x="6798240" y="1219320"/>
            <a:ext cx="1941120" cy="380520"/>
          </a:xfrm>
          <a:prstGeom prst="roundRect">
            <a:avLst>
              <a:gd name="adj" fmla="val 16667"/>
            </a:avLst>
          </a:prstGeom>
          <a:solidFill>
            <a:schemeClr val="tx1"/>
          </a:solid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Panel Ref</a:t>
            </a:r>
            <a:endParaRPr b="0" lang="en-US" sz="1800" spc="-1" strike="noStrike">
              <a:latin typeface="Arial"/>
            </a:endParaRPr>
          </a:p>
        </p:txBody>
      </p:sp>
      <p:sp>
        <p:nvSpPr>
          <p:cNvPr id="1177" name="CustomShape 7"/>
          <p:cNvSpPr/>
          <p:nvPr/>
        </p:nvSpPr>
        <p:spPr>
          <a:xfrm>
            <a:off x="6019920" y="1600200"/>
            <a:ext cx="1142640" cy="537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Toolbar</a:t>
            </a:r>
            <a:endParaRPr b="0" lang="en-US" sz="1800" spc="-1" strike="noStrike">
              <a:latin typeface="Arial"/>
            </a:endParaRPr>
          </a:p>
        </p:txBody>
      </p:sp>
      <p:sp>
        <p:nvSpPr>
          <p:cNvPr id="1178" name="CustomShape 8"/>
          <p:cNvSpPr/>
          <p:nvPr/>
        </p:nvSpPr>
        <p:spPr>
          <a:xfrm flipH="1" flipV="1">
            <a:off x="5465160" y="1867680"/>
            <a:ext cx="553320" cy="7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9" name="Picture 7" descr=""/>
          <p:cNvPicPr/>
          <p:nvPr/>
        </p:nvPicPr>
        <p:blipFill>
          <a:blip r:embed="rId1"/>
          <a:stretch/>
        </p:blipFill>
        <p:spPr>
          <a:xfrm>
            <a:off x="4851720" y="1952640"/>
            <a:ext cx="3962160" cy="20854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18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Toolbars</a:t>
            </a:r>
            <a:endParaRPr b="0" lang="en-US" sz="3200" spc="-1" strike="noStrike">
              <a:solidFill>
                <a:srgbClr val="ffffff"/>
              </a:solidFill>
              <a:latin typeface="Arial"/>
            </a:endParaRPr>
          </a:p>
        </p:txBody>
      </p:sp>
      <p:sp>
        <p:nvSpPr>
          <p:cNvPr id="1181" name="TextShape 2"/>
          <p:cNvSpPr txBox="1"/>
          <p:nvPr/>
        </p:nvSpPr>
        <p:spPr>
          <a:xfrm>
            <a:off x="519120" y="1792800"/>
            <a:ext cx="2651400" cy="44953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Direct placement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Screen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Panel Ref</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View Input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Referenced containers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Card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Detail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Detail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View Panel</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Input Set not applicable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182" name="TextShape 3"/>
          <p:cNvSpPr txBox="1"/>
          <p:nvPr/>
        </p:nvSpPr>
        <p:spPr>
          <a:xfrm>
            <a:off x="521280" y="9144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toolbar</a:t>
            </a:r>
            <a:r>
              <a:rPr b="0" lang="en-US" sz="2400" spc="-1" strike="noStrike">
                <a:solidFill>
                  <a:srgbClr val="000000"/>
                </a:solidFill>
                <a:latin typeface="Arial"/>
                <a:ea typeface="Arial"/>
              </a:rPr>
              <a:t> is row of data action buttons and other widgets associated with a specific container widget</a:t>
            </a:r>
            <a:endParaRPr b="0" lang="en-US" sz="2400" spc="-1" strike="noStrike">
              <a:solidFill>
                <a:srgbClr val="000000"/>
              </a:solidFill>
              <a:latin typeface="Arial"/>
            </a:endParaRPr>
          </a:p>
        </p:txBody>
      </p:sp>
      <p:pic>
        <p:nvPicPr>
          <p:cNvPr id="1183" name="Picture 6" descr=""/>
          <p:cNvPicPr/>
          <p:nvPr/>
        </p:nvPicPr>
        <p:blipFill>
          <a:blip r:embed="rId2"/>
          <a:stretch/>
        </p:blipFill>
        <p:spPr>
          <a:xfrm>
            <a:off x="3657600" y="3962520"/>
            <a:ext cx="3847680" cy="248580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184" name="CustomShape 4"/>
          <p:cNvSpPr/>
          <p:nvPr/>
        </p:nvSpPr>
        <p:spPr>
          <a:xfrm>
            <a:off x="3682440" y="4525560"/>
            <a:ext cx="3442320" cy="35244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1185" name="CustomShape 5"/>
          <p:cNvSpPr/>
          <p:nvPr/>
        </p:nvSpPr>
        <p:spPr>
          <a:xfrm>
            <a:off x="4865760" y="2439000"/>
            <a:ext cx="3442320" cy="316080"/>
          </a:xfrm>
          <a:prstGeom prst="roundRect">
            <a:avLst>
              <a:gd name="adj" fmla="val 16667"/>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Toolbar placement: Panel Ref</a:t>
            </a:r>
            <a:endParaRPr b="0" lang="en-US" sz="3200" spc="-1" strike="noStrike">
              <a:solidFill>
                <a:srgbClr val="ffffff"/>
              </a:solidFill>
              <a:latin typeface="Arial"/>
            </a:endParaRPr>
          </a:p>
        </p:txBody>
      </p:sp>
      <p:sp>
        <p:nvSpPr>
          <p:cNvPr id="1187" name="TextShape 2"/>
          <p:cNvSpPr txBox="1"/>
          <p:nvPr/>
        </p:nvSpPr>
        <p:spPr>
          <a:xfrm>
            <a:off x="519120" y="4114800"/>
            <a:ext cx="8318160" cy="22856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Panel Ref</a:t>
            </a:r>
            <a:r>
              <a:rPr b="0" lang="en-US" sz="2400" spc="-1" strike="noStrike">
                <a:solidFill>
                  <a:srgbClr val="000000"/>
                </a:solidFill>
                <a:latin typeface="Arial"/>
                <a:ea typeface="Arial"/>
              </a:rPr>
              <a:t> includes a reference to a panel container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Card View Panel, Detail View Panel, List Detail Panel, </a:t>
            </a:r>
            <a:br/>
            <a:r>
              <a:rPr b="0" lang="en-US" sz="2000" spc="-1" strike="noStrike">
                <a:solidFill>
                  <a:srgbClr val="000000"/>
                </a:solidFill>
                <a:latin typeface="Arial"/>
                <a:ea typeface="Arial"/>
              </a:rPr>
              <a:t>List View Panel, or Panel Set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Optionally supplies referenced panel with</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Title, Toolbar, Instructional text</a:t>
            </a:r>
            <a:endParaRPr b="0" lang="en-US" sz="2000" spc="-1" strike="noStrike">
              <a:solidFill>
                <a:srgbClr val="000000"/>
              </a:solidFill>
              <a:latin typeface="Arial"/>
            </a:endParaRPr>
          </a:p>
        </p:txBody>
      </p:sp>
      <p:pic>
        <p:nvPicPr>
          <p:cNvPr id="1188" name="Picture 10" descr=""/>
          <p:cNvPicPr/>
          <p:nvPr/>
        </p:nvPicPr>
        <p:blipFill>
          <a:blip r:embed="rId1"/>
          <a:srcRect l="0" t="0" r="0" b="62914"/>
          <a:stretch/>
        </p:blipFill>
        <p:spPr>
          <a:xfrm>
            <a:off x="533520" y="914400"/>
            <a:ext cx="8165880" cy="3050640"/>
          </a:xfrm>
          <a:prstGeom prst="rect">
            <a:avLst/>
          </a:prstGeom>
          <a:ln>
            <a:solidFill>
              <a:schemeClr val="bg1"/>
            </a:solidFill>
          </a:ln>
          <a:effectLst>
            <a:outerShdw algn="tl" blurRad="50800" dir="2700000" dist="38100" rotWithShape="0">
              <a:srgbClr val="000000">
                <a:alpha val="40000"/>
              </a:srgbClr>
            </a:outerShdw>
          </a:effectLst>
        </p:spPr>
      </p:pic>
      <p:sp>
        <p:nvSpPr>
          <p:cNvPr id="1189" name="CustomShape 3"/>
          <p:cNvSpPr/>
          <p:nvPr/>
        </p:nvSpPr>
        <p:spPr>
          <a:xfrm>
            <a:off x="590040" y="1894320"/>
            <a:ext cx="8034120" cy="2041920"/>
          </a:xfrm>
          <a:prstGeom prst="roundRect">
            <a:avLst>
              <a:gd name="adj" fmla="val 1376"/>
            </a:avLst>
          </a:prstGeom>
          <a:noFill/>
          <a:ln w="28440">
            <a:solidFill>
              <a:schemeClr val="accent3"/>
            </a:solidFill>
            <a:round/>
          </a:ln>
          <a:effectLst>
            <a:outerShdw algn="tl" blurRad="50800" dir="2700000" dist="38100" rotWithShape="0">
              <a:srgbClr val="000000">
                <a:alpha val="40000"/>
              </a:srgbClr>
            </a:outerShdw>
          </a:effectLst>
        </p:spPr>
        <p:style>
          <a:lnRef idx="0"/>
          <a:fillRef idx="0"/>
          <a:effectRef idx="0"/>
          <a:fontRef idx="minor"/>
        </p:style>
      </p:sp>
      <p:sp>
        <p:nvSpPr>
          <p:cNvPr id="1190" name="CustomShape 4"/>
          <p:cNvSpPr/>
          <p:nvPr/>
        </p:nvSpPr>
        <p:spPr>
          <a:xfrm>
            <a:off x="6897960" y="1600200"/>
            <a:ext cx="1941120" cy="380520"/>
          </a:xfrm>
          <a:prstGeom prst="roundRect">
            <a:avLst>
              <a:gd name="adj" fmla="val 16667"/>
            </a:avLst>
          </a:prstGeom>
          <a:solidFill>
            <a:schemeClr val="tx1"/>
          </a:solid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Panel Ref</a:t>
            </a:r>
            <a:endParaRPr b="0" lang="en-US" sz="1800" spc="-1" strike="noStrike">
              <a:latin typeface="Arial"/>
            </a:endParaRPr>
          </a:p>
        </p:txBody>
      </p:sp>
      <p:sp>
        <p:nvSpPr>
          <p:cNvPr id="1191" name="CustomShape 5"/>
          <p:cNvSpPr/>
          <p:nvPr/>
        </p:nvSpPr>
        <p:spPr>
          <a:xfrm>
            <a:off x="702000" y="2494080"/>
            <a:ext cx="7768800" cy="1369800"/>
          </a:xfrm>
          <a:prstGeom prst="roundRect">
            <a:avLst>
              <a:gd name="adj" fmla="val 2870"/>
            </a:avLst>
          </a:prstGeom>
          <a:noFill/>
          <a:ln w="2844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1192" name="CustomShape 6"/>
          <p:cNvSpPr/>
          <p:nvPr/>
        </p:nvSpPr>
        <p:spPr>
          <a:xfrm>
            <a:off x="6705720" y="2209680"/>
            <a:ext cx="1941120" cy="380520"/>
          </a:xfrm>
          <a:prstGeom prst="roundRect">
            <a:avLst>
              <a:gd name="adj" fmla="val 16667"/>
            </a:avLst>
          </a:prstGeom>
          <a:solidFill>
            <a:schemeClr val="tx1"/>
          </a:solidFill>
          <a:ln w="2844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List View Panel</a:t>
            </a:r>
            <a:endParaRPr b="0" lang="en-US" sz="1800" spc="-1" strike="noStrike">
              <a:latin typeface="Arial"/>
            </a:endParaRPr>
          </a:p>
        </p:txBody>
      </p:sp>
      <p:sp>
        <p:nvSpPr>
          <p:cNvPr id="1193" name="CustomShape 7"/>
          <p:cNvSpPr/>
          <p:nvPr/>
        </p:nvSpPr>
        <p:spPr>
          <a:xfrm>
            <a:off x="838080" y="1999080"/>
            <a:ext cx="4705560" cy="4464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194" name="CustomShape 8"/>
          <p:cNvSpPr/>
          <p:nvPr/>
        </p:nvSpPr>
        <p:spPr>
          <a:xfrm>
            <a:off x="3581280" y="1367280"/>
            <a:ext cx="1142640" cy="537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Toolbar</a:t>
            </a:r>
            <a:endParaRPr b="0" lang="en-US" sz="1800" spc="-1" strike="noStrike">
              <a:latin typeface="Arial"/>
            </a:endParaRPr>
          </a:p>
        </p:txBody>
      </p:sp>
      <p:sp>
        <p:nvSpPr>
          <p:cNvPr id="1195" name="CustomShape 9"/>
          <p:cNvSpPr/>
          <p:nvPr/>
        </p:nvSpPr>
        <p:spPr>
          <a:xfrm flipH="1">
            <a:off x="3190320" y="1636200"/>
            <a:ext cx="389880" cy="3625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6" name="Picture 3" descr=""/>
          <p:cNvPicPr/>
          <p:nvPr/>
        </p:nvPicPr>
        <p:blipFill>
          <a:blip r:embed="rId1"/>
          <a:stretch/>
        </p:blipFill>
        <p:spPr>
          <a:xfrm>
            <a:off x="528840" y="914400"/>
            <a:ext cx="8233920" cy="39178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19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Toolbar placement: List View Input</a:t>
            </a:r>
            <a:endParaRPr b="0" lang="en-US" sz="3200" spc="-1" strike="noStrike">
              <a:solidFill>
                <a:srgbClr val="ffffff"/>
              </a:solidFill>
              <a:latin typeface="Arial"/>
            </a:endParaRPr>
          </a:p>
        </p:txBody>
      </p:sp>
      <p:sp>
        <p:nvSpPr>
          <p:cNvPr id="1198" name="TextShape 2"/>
          <p:cNvSpPr txBox="1"/>
          <p:nvPr/>
        </p:nvSpPr>
        <p:spPr>
          <a:xfrm>
            <a:off x="519120" y="5105520"/>
            <a:ext cx="8318160" cy="1294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List View Input </a:t>
            </a:r>
            <a:r>
              <a:rPr b="0" lang="en-US" sz="2400" spc="-1" strike="noStrike">
                <a:solidFill>
                  <a:srgbClr val="000000"/>
                </a:solidFill>
                <a:latin typeface="Arial"/>
                <a:ea typeface="Arial"/>
              </a:rPr>
              <a:t>references a List View Panel and supplies it with an optional toolbar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If applicable, a toolbar automatically applies paging</a:t>
            </a:r>
            <a:endParaRPr b="0" lang="en-US" sz="2400" spc="-1" strike="noStrike">
              <a:solidFill>
                <a:srgbClr val="000000"/>
              </a:solidFill>
              <a:latin typeface="Arial"/>
            </a:endParaRPr>
          </a:p>
        </p:txBody>
      </p:sp>
      <p:sp>
        <p:nvSpPr>
          <p:cNvPr id="1199" name="CustomShape 3"/>
          <p:cNvSpPr/>
          <p:nvPr/>
        </p:nvSpPr>
        <p:spPr>
          <a:xfrm>
            <a:off x="543600" y="2203560"/>
            <a:ext cx="8195400" cy="2671560"/>
          </a:xfrm>
          <a:prstGeom prst="roundRect">
            <a:avLst>
              <a:gd name="adj" fmla="val 1376"/>
            </a:avLst>
          </a:prstGeom>
          <a:noFill/>
          <a:ln w="28440">
            <a:solidFill>
              <a:schemeClr val="accent3"/>
            </a:solidFill>
            <a:round/>
          </a:ln>
          <a:effectLst>
            <a:outerShdw algn="tl" blurRad="50800" dir="2700000" dist="38100" rotWithShape="0">
              <a:srgbClr val="000000">
                <a:alpha val="40000"/>
              </a:srgbClr>
            </a:outerShdw>
          </a:effectLst>
        </p:spPr>
        <p:style>
          <a:lnRef idx="0"/>
          <a:fillRef idx="0"/>
          <a:effectRef idx="0"/>
          <a:fontRef idx="minor"/>
        </p:style>
      </p:sp>
      <p:sp>
        <p:nvSpPr>
          <p:cNvPr id="1200" name="CustomShape 4"/>
          <p:cNvSpPr/>
          <p:nvPr/>
        </p:nvSpPr>
        <p:spPr>
          <a:xfrm>
            <a:off x="623880" y="2932560"/>
            <a:ext cx="8022600" cy="1791360"/>
          </a:xfrm>
          <a:prstGeom prst="roundRect">
            <a:avLst>
              <a:gd name="adj" fmla="val 2870"/>
            </a:avLst>
          </a:prstGeom>
          <a:noFill/>
          <a:ln w="2844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1201" name="CustomShape 5"/>
          <p:cNvSpPr/>
          <p:nvPr/>
        </p:nvSpPr>
        <p:spPr>
          <a:xfrm>
            <a:off x="6716880" y="2683080"/>
            <a:ext cx="1941120" cy="380520"/>
          </a:xfrm>
          <a:prstGeom prst="roundRect">
            <a:avLst>
              <a:gd name="adj" fmla="val 16667"/>
            </a:avLst>
          </a:prstGeom>
          <a:solidFill>
            <a:schemeClr val="tx1"/>
          </a:solidFill>
          <a:ln w="2844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List View Panel</a:t>
            </a:r>
            <a:endParaRPr b="0" lang="en-US" sz="1800" spc="-1" strike="noStrike">
              <a:latin typeface="Arial"/>
            </a:endParaRPr>
          </a:p>
        </p:txBody>
      </p:sp>
      <p:sp>
        <p:nvSpPr>
          <p:cNvPr id="1202" name="CustomShape 6"/>
          <p:cNvSpPr/>
          <p:nvPr/>
        </p:nvSpPr>
        <p:spPr>
          <a:xfrm>
            <a:off x="623880" y="2436120"/>
            <a:ext cx="4011120" cy="450720"/>
          </a:xfrm>
          <a:prstGeom prst="roundRect">
            <a:avLst>
              <a:gd name="adj" fmla="val 16667"/>
            </a:avLst>
          </a:prstGeom>
          <a:no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1203" name="CustomShape 7"/>
          <p:cNvSpPr/>
          <p:nvPr/>
        </p:nvSpPr>
        <p:spPr>
          <a:xfrm>
            <a:off x="5189400" y="2394360"/>
            <a:ext cx="1142640" cy="537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Toolbar</a:t>
            </a:r>
            <a:endParaRPr b="0" lang="en-US" sz="1800" spc="-1" strike="noStrike">
              <a:latin typeface="Arial"/>
            </a:endParaRPr>
          </a:p>
        </p:txBody>
      </p:sp>
      <p:sp>
        <p:nvSpPr>
          <p:cNvPr id="1204" name="CustomShape 8"/>
          <p:cNvSpPr/>
          <p:nvPr/>
        </p:nvSpPr>
        <p:spPr>
          <a:xfrm flipH="1" flipV="1">
            <a:off x="4634640" y="2661840"/>
            <a:ext cx="553320" cy="7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05" name="CustomShape 9"/>
          <p:cNvSpPr/>
          <p:nvPr/>
        </p:nvSpPr>
        <p:spPr>
          <a:xfrm>
            <a:off x="7050240" y="1905120"/>
            <a:ext cx="1941120" cy="380520"/>
          </a:xfrm>
          <a:prstGeom prst="roundRect">
            <a:avLst>
              <a:gd name="adj" fmla="val 16667"/>
            </a:avLst>
          </a:prstGeom>
          <a:solidFill>
            <a:schemeClr val="tx1"/>
          </a:solid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List View Input</a:t>
            </a:r>
            <a:endParaRPr b="0" lang="en-US" sz="18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Add panel ref </a:t>
            </a:r>
            <a:endParaRPr b="0" lang="en-US" sz="3200" spc="-1" strike="noStrike">
              <a:solidFill>
                <a:srgbClr val="ffffff"/>
              </a:solidFill>
              <a:latin typeface="Arial"/>
            </a:endParaRPr>
          </a:p>
        </p:txBody>
      </p:sp>
      <p:sp>
        <p:nvSpPr>
          <p:cNvPr id="1207" name="TextShape 2"/>
          <p:cNvSpPr txBox="1"/>
          <p:nvPr/>
        </p:nvSpPr>
        <p:spPr>
          <a:xfrm>
            <a:off x="6705720" y="914400"/>
            <a:ext cx="21178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Add a </a:t>
            </a:r>
            <a:br/>
            <a:r>
              <a:rPr b="0" lang="en-US" sz="2400" spc="-1" strike="noStrike">
                <a:solidFill>
                  <a:srgbClr val="000000"/>
                </a:solidFill>
                <a:latin typeface="Arial"/>
              </a:rPr>
              <a:t>PanelRef widget to the parent container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Panel Ref requires a def property value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08" name="Picture 6" descr=""/>
          <p:cNvPicPr/>
          <p:nvPr/>
        </p:nvPicPr>
        <p:blipFill>
          <a:blip r:embed="rId1"/>
          <a:stretch/>
        </p:blipFill>
        <p:spPr>
          <a:xfrm>
            <a:off x="533520" y="927000"/>
            <a:ext cx="5866920" cy="5413680"/>
          </a:xfrm>
          <a:prstGeom prst="rect">
            <a:avLst/>
          </a:prstGeom>
          <a:ln w="9360">
            <a:noFill/>
          </a:ln>
          <a:effectLst>
            <a:outerShdw algn="tl" blurRad="50800" dir="2700000" dist="38100" rotWithShape="0">
              <a:srgbClr val="000000">
                <a:alpha val="40000"/>
              </a:srgbClr>
            </a:outerShdw>
          </a:effectLst>
        </p:spPr>
      </p:pic>
      <p:sp>
        <p:nvSpPr>
          <p:cNvPr id="1209" name="CustomShape 3"/>
          <p:cNvSpPr/>
          <p:nvPr/>
        </p:nvSpPr>
        <p:spPr>
          <a:xfrm>
            <a:off x="6095880" y="910440"/>
            <a:ext cx="456840" cy="261000"/>
          </a:xfrm>
          <a:prstGeom prst="rect">
            <a:avLst/>
          </a:prstGeom>
          <a:solidFill>
            <a:schemeClr val="tx1"/>
          </a:solidFill>
          <a:ln w="19080">
            <a:solidFill>
              <a:schemeClr val="tx1"/>
            </a:solidFill>
            <a:round/>
          </a:ln>
        </p:spPr>
        <p:style>
          <a:lnRef idx="0"/>
          <a:fillRef idx="0"/>
          <a:effectRef idx="0"/>
          <a:fontRef idx="minor"/>
        </p:style>
      </p:sp>
      <p:sp>
        <p:nvSpPr>
          <p:cNvPr id="1210" name="CustomShape 4"/>
          <p:cNvSpPr/>
          <p:nvPr/>
        </p:nvSpPr>
        <p:spPr>
          <a:xfrm rot="740400">
            <a:off x="2130120" y="1913400"/>
            <a:ext cx="2397960" cy="719280"/>
          </a:xfrm>
          <a:prstGeom prst="arc">
            <a:avLst>
              <a:gd name="adj1" fmla="val 11763318"/>
              <a:gd name="adj2" fmla="val 20873086"/>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11" name="CustomShape 5"/>
          <p:cNvSpPr/>
          <p:nvPr/>
        </p:nvSpPr>
        <p:spPr>
          <a:xfrm>
            <a:off x="4357800" y="2262600"/>
            <a:ext cx="1865160" cy="2898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Reference the list view panel</a:t>
            </a:r>
            <a:endParaRPr b="0" lang="en-US" sz="3200" spc="-1" strike="noStrike">
              <a:solidFill>
                <a:srgbClr val="ffffff"/>
              </a:solidFill>
              <a:latin typeface="Arial"/>
            </a:endParaRPr>
          </a:p>
        </p:txBody>
      </p:sp>
      <p:sp>
        <p:nvSpPr>
          <p:cNvPr id="1213" name="TextShape 2"/>
          <p:cNvSpPr txBox="1"/>
          <p:nvPr/>
        </p:nvSpPr>
        <p:spPr>
          <a:xfrm>
            <a:off x="6705720" y="914400"/>
            <a:ext cx="21178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Set the </a:t>
            </a:r>
            <a:br/>
            <a:r>
              <a:rPr b="0" lang="en-US" sz="2400" spc="-1" strike="noStrike">
                <a:solidFill>
                  <a:srgbClr val="000000"/>
                </a:solidFill>
                <a:latin typeface="Arial"/>
              </a:rPr>
              <a:t>def property to specify the list view panel</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Pass the required root object type as an argument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14" name="Picture 2" descr=""/>
          <p:cNvPicPr/>
          <p:nvPr/>
        </p:nvPicPr>
        <p:blipFill>
          <a:blip r:embed="rId1"/>
          <a:stretch/>
        </p:blipFill>
        <p:spPr>
          <a:xfrm>
            <a:off x="533520" y="923760"/>
            <a:ext cx="5866200" cy="5412960"/>
          </a:xfrm>
          <a:prstGeom prst="rect">
            <a:avLst/>
          </a:prstGeom>
          <a:ln w="9360">
            <a:noFill/>
          </a:ln>
          <a:effectLst>
            <a:outerShdw algn="tl" blurRad="50800" dir="2700000" dist="38100" rotWithShape="0">
              <a:srgbClr val="000000">
                <a:alpha val="40000"/>
              </a:srgbClr>
            </a:outerShdw>
          </a:effectLst>
        </p:spPr>
      </p:pic>
      <p:sp>
        <p:nvSpPr>
          <p:cNvPr id="1215" name="CustomShape 3"/>
          <p:cNvSpPr/>
          <p:nvPr/>
        </p:nvSpPr>
        <p:spPr>
          <a:xfrm>
            <a:off x="6095880" y="910440"/>
            <a:ext cx="456840" cy="261000"/>
          </a:xfrm>
          <a:prstGeom prst="rect">
            <a:avLst/>
          </a:prstGeom>
          <a:solidFill>
            <a:schemeClr val="tx1"/>
          </a:solidFill>
          <a:ln w="19080">
            <a:solidFill>
              <a:schemeClr val="tx1"/>
            </a:solidFill>
            <a:round/>
          </a:ln>
        </p:spPr>
        <p:style>
          <a:lnRef idx="0"/>
          <a:fillRef idx="0"/>
          <a:effectRef idx="0"/>
          <a:fontRef idx="minor"/>
        </p:style>
      </p:sp>
      <p:sp>
        <p:nvSpPr>
          <p:cNvPr id="1216" name="CustomShape 4"/>
          <p:cNvSpPr/>
          <p:nvPr/>
        </p:nvSpPr>
        <p:spPr>
          <a:xfrm rot="16200000">
            <a:off x="4165200" y="4335120"/>
            <a:ext cx="424080" cy="1116720"/>
          </a:xfrm>
          <a:prstGeom prst="rightBrace">
            <a:avLst>
              <a:gd name="adj1" fmla="val 8333"/>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1217" name="CustomShape 5"/>
          <p:cNvSpPr/>
          <p:nvPr/>
        </p:nvSpPr>
        <p:spPr>
          <a:xfrm>
            <a:off x="2362320" y="4038480"/>
            <a:ext cx="1218960" cy="604440"/>
          </a:xfrm>
          <a:prstGeom prst="rect">
            <a:avLst/>
          </a:prstGeom>
          <a:solidFill>
            <a:schemeClr val="tx1">
              <a:lumMod val="95000"/>
              <a:alpha val="50000"/>
            </a:schemeClr>
          </a:solidFill>
          <a:ln>
            <a:noFill/>
          </a:ln>
        </p:spPr>
        <p:style>
          <a:lnRef idx="0"/>
          <a:fillRef idx="0"/>
          <a:effectRef idx="0"/>
          <a:fontRef idx="minor"/>
        </p:style>
        <p:txBody>
          <a:bodyPr wrap="none" lIns="90000" rIns="90000" tIns="45000" bIns="45000"/>
          <a:p>
            <a:pPr algn="ctr">
              <a:lnSpc>
                <a:spcPct val="100000"/>
              </a:lnSpc>
            </a:pPr>
            <a:r>
              <a:rPr b="1" lang="en-US" sz="1800" spc="-1" strike="noStrike">
                <a:solidFill>
                  <a:srgbClr val="c00000"/>
                </a:solidFill>
                <a:latin typeface="Arial"/>
              </a:rPr>
              <a:t>List View</a:t>
            </a:r>
            <a:br/>
            <a:r>
              <a:rPr b="1" lang="en-US" sz="1800" spc="-1" strike="noStrike">
                <a:solidFill>
                  <a:srgbClr val="c00000"/>
                </a:solidFill>
                <a:latin typeface="Arial"/>
              </a:rPr>
              <a:t> Panel</a:t>
            </a:r>
            <a:endParaRPr b="0" lang="en-US" sz="1800" spc="-1" strike="noStrike">
              <a:latin typeface="Arial"/>
            </a:endParaRPr>
          </a:p>
        </p:txBody>
      </p:sp>
      <p:sp>
        <p:nvSpPr>
          <p:cNvPr id="1218" name="CustomShape 6"/>
          <p:cNvSpPr/>
          <p:nvPr/>
        </p:nvSpPr>
        <p:spPr>
          <a:xfrm>
            <a:off x="3886200" y="4024080"/>
            <a:ext cx="990360" cy="604440"/>
          </a:xfrm>
          <a:prstGeom prst="rect">
            <a:avLst/>
          </a:prstGeom>
          <a:solidFill>
            <a:schemeClr val="tx1">
              <a:lumMod val="95000"/>
              <a:alpha val="50000"/>
            </a:schemeClr>
          </a:solidFill>
          <a:ln>
            <a:noFill/>
          </a:ln>
        </p:spPr>
        <p:style>
          <a:lnRef idx="0"/>
          <a:fillRef idx="0"/>
          <a:effectRef idx="0"/>
          <a:fontRef idx="minor"/>
        </p:style>
        <p:txBody>
          <a:bodyPr wrap="none" lIns="90000" rIns="90000" tIns="45000" bIns="45000"/>
          <a:p>
            <a:pPr algn="ctr">
              <a:lnSpc>
                <a:spcPct val="100000"/>
              </a:lnSpc>
            </a:pPr>
            <a:r>
              <a:rPr b="1" lang="en-US" sz="1800" spc="-1" strike="noStrike">
                <a:solidFill>
                  <a:srgbClr val="c00000"/>
                </a:solidFill>
                <a:latin typeface="Arial"/>
              </a:rPr>
              <a:t>Root </a:t>
            </a:r>
            <a:br/>
            <a:r>
              <a:rPr b="1" lang="en-US" sz="1800" spc="-1" strike="noStrike">
                <a:solidFill>
                  <a:srgbClr val="c00000"/>
                </a:solidFill>
                <a:latin typeface="Arial"/>
              </a:rPr>
              <a:t>object</a:t>
            </a:r>
            <a:endParaRPr b="0" lang="en-US" sz="1800" spc="-1" strike="noStrike">
              <a:latin typeface="Arial"/>
            </a:endParaRPr>
          </a:p>
        </p:txBody>
      </p:sp>
      <p:sp>
        <p:nvSpPr>
          <p:cNvPr id="1219" name="CustomShape 7"/>
          <p:cNvSpPr/>
          <p:nvPr/>
        </p:nvSpPr>
        <p:spPr>
          <a:xfrm rot="16200000">
            <a:off x="2738880" y="4051080"/>
            <a:ext cx="424080" cy="1684440"/>
          </a:xfrm>
          <a:prstGeom prst="rightBrace">
            <a:avLst>
              <a:gd name="adj1" fmla="val 8333"/>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Add toolbar for paging</a:t>
            </a:r>
            <a:endParaRPr b="0" lang="en-US" sz="3200" spc="-1" strike="noStrike">
              <a:solidFill>
                <a:srgbClr val="ffffff"/>
              </a:solidFill>
              <a:latin typeface="Arial"/>
            </a:endParaRPr>
          </a:p>
        </p:txBody>
      </p:sp>
      <p:sp>
        <p:nvSpPr>
          <p:cNvPr id="1221" name="TextShape 2"/>
          <p:cNvSpPr txBox="1"/>
          <p:nvPr/>
        </p:nvSpPr>
        <p:spPr>
          <a:xfrm>
            <a:off x="6705720" y="914400"/>
            <a:ext cx="21315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Add a Toolbar to PanelRef widget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Toolbar widget provides paging controls for list view panel</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22" name="Picture 2" descr=""/>
          <p:cNvPicPr/>
          <p:nvPr/>
        </p:nvPicPr>
        <p:blipFill>
          <a:blip r:embed="rId1"/>
          <a:stretch/>
        </p:blipFill>
        <p:spPr>
          <a:xfrm>
            <a:off x="533520" y="914400"/>
            <a:ext cx="5866920" cy="5413680"/>
          </a:xfrm>
          <a:prstGeom prst="rect">
            <a:avLst/>
          </a:prstGeom>
          <a:ln w="9360">
            <a:noFill/>
          </a:ln>
          <a:effectLst>
            <a:outerShdw algn="tl" blurRad="50800" dir="2700000" dist="38100" rotWithShape="0">
              <a:srgbClr val="000000">
                <a:alpha val="40000"/>
              </a:srgbClr>
            </a:outerShdw>
          </a:effectLst>
        </p:spPr>
      </p:pic>
      <p:sp>
        <p:nvSpPr>
          <p:cNvPr id="1223" name="CustomShape 3"/>
          <p:cNvSpPr/>
          <p:nvPr/>
        </p:nvSpPr>
        <p:spPr>
          <a:xfrm rot="740400">
            <a:off x="2424960" y="1968480"/>
            <a:ext cx="2198160" cy="468360"/>
          </a:xfrm>
          <a:prstGeom prst="arc">
            <a:avLst>
              <a:gd name="adj1" fmla="val 11147545"/>
              <a:gd name="adj2" fmla="val 20973502"/>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24" name="CustomShape 4"/>
          <p:cNvSpPr/>
          <p:nvPr/>
        </p:nvSpPr>
        <p:spPr>
          <a:xfrm>
            <a:off x="4348440" y="2196720"/>
            <a:ext cx="1883880" cy="2898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5" name="Picture 3" descr=""/>
          <p:cNvPicPr/>
          <p:nvPr/>
        </p:nvPicPr>
        <p:blipFill>
          <a:blip r:embed="rId1"/>
          <a:stretch/>
        </p:blipFill>
        <p:spPr>
          <a:xfrm>
            <a:off x="528840" y="914400"/>
            <a:ext cx="8233920" cy="391788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2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List View Input</a:t>
            </a:r>
            <a:endParaRPr b="0" lang="en-US" sz="3200" spc="-1" strike="noStrike">
              <a:solidFill>
                <a:srgbClr val="ffffff"/>
              </a:solidFill>
              <a:latin typeface="Arial"/>
            </a:endParaRPr>
          </a:p>
        </p:txBody>
      </p:sp>
      <p:sp>
        <p:nvSpPr>
          <p:cNvPr id="1227" name="TextShape 2"/>
          <p:cNvSpPr txBox="1"/>
          <p:nvPr/>
        </p:nvSpPr>
        <p:spPr>
          <a:xfrm>
            <a:off x="519120" y="5105520"/>
            <a:ext cx="8318160" cy="1294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List View Input </a:t>
            </a:r>
            <a:r>
              <a:rPr b="0" lang="en-US" sz="2400" spc="-1" strike="noStrike">
                <a:solidFill>
                  <a:srgbClr val="000000"/>
                </a:solidFill>
                <a:latin typeface="Arial"/>
                <a:ea typeface="Arial"/>
              </a:rPr>
              <a:t>references a List View Panel for a Detail View Panel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An optional toolbar automatically applies paging</a:t>
            </a:r>
            <a:endParaRPr b="0" lang="en-US" sz="2000" spc="-1" strike="noStrike">
              <a:solidFill>
                <a:srgbClr val="000000"/>
              </a:solidFill>
              <a:latin typeface="Arial"/>
            </a:endParaRPr>
          </a:p>
        </p:txBody>
      </p:sp>
      <p:sp>
        <p:nvSpPr>
          <p:cNvPr id="1228" name="CustomShape 3"/>
          <p:cNvSpPr/>
          <p:nvPr/>
        </p:nvSpPr>
        <p:spPr>
          <a:xfrm>
            <a:off x="543600" y="2203560"/>
            <a:ext cx="8195400" cy="2671560"/>
          </a:xfrm>
          <a:prstGeom prst="roundRect">
            <a:avLst>
              <a:gd name="adj" fmla="val 1376"/>
            </a:avLst>
          </a:prstGeom>
          <a:noFill/>
          <a:ln w="28440">
            <a:solidFill>
              <a:schemeClr val="accent3"/>
            </a:solidFill>
            <a:round/>
          </a:ln>
          <a:effectLst>
            <a:outerShdw algn="tl" blurRad="50800" dir="2700000" dist="38100" rotWithShape="0">
              <a:srgbClr val="000000">
                <a:alpha val="40000"/>
              </a:srgbClr>
            </a:outerShdw>
          </a:effectLst>
        </p:spPr>
        <p:style>
          <a:lnRef idx="0"/>
          <a:fillRef idx="0"/>
          <a:effectRef idx="0"/>
          <a:fontRef idx="minor"/>
        </p:style>
      </p:sp>
      <p:sp>
        <p:nvSpPr>
          <p:cNvPr id="1229" name="CustomShape 4"/>
          <p:cNvSpPr/>
          <p:nvPr/>
        </p:nvSpPr>
        <p:spPr>
          <a:xfrm>
            <a:off x="623880" y="2932560"/>
            <a:ext cx="8022600" cy="1791360"/>
          </a:xfrm>
          <a:prstGeom prst="roundRect">
            <a:avLst>
              <a:gd name="adj" fmla="val 2870"/>
            </a:avLst>
          </a:prstGeom>
          <a:noFill/>
          <a:ln w="2844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1230" name="CustomShape 5"/>
          <p:cNvSpPr/>
          <p:nvPr/>
        </p:nvSpPr>
        <p:spPr>
          <a:xfrm>
            <a:off x="6716880" y="2683080"/>
            <a:ext cx="1941120" cy="380520"/>
          </a:xfrm>
          <a:prstGeom prst="roundRect">
            <a:avLst>
              <a:gd name="adj" fmla="val 16667"/>
            </a:avLst>
          </a:prstGeom>
          <a:solidFill>
            <a:schemeClr val="tx1"/>
          </a:solidFill>
          <a:ln w="2844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List View Panel</a:t>
            </a:r>
            <a:endParaRPr b="0" lang="en-US" sz="1800" spc="-1" strike="noStrike">
              <a:latin typeface="Arial"/>
            </a:endParaRPr>
          </a:p>
        </p:txBody>
      </p:sp>
      <p:sp>
        <p:nvSpPr>
          <p:cNvPr id="1231" name="CustomShape 6"/>
          <p:cNvSpPr/>
          <p:nvPr/>
        </p:nvSpPr>
        <p:spPr>
          <a:xfrm>
            <a:off x="4973400" y="2394360"/>
            <a:ext cx="1142640" cy="537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Toolbar</a:t>
            </a:r>
            <a:endParaRPr b="0" lang="en-US" sz="1800" spc="-1" strike="noStrike">
              <a:latin typeface="Arial"/>
            </a:endParaRPr>
          </a:p>
        </p:txBody>
      </p:sp>
      <p:sp>
        <p:nvSpPr>
          <p:cNvPr id="1232" name="CustomShape 7"/>
          <p:cNvSpPr/>
          <p:nvPr/>
        </p:nvSpPr>
        <p:spPr>
          <a:xfrm flipH="1" flipV="1">
            <a:off x="4419000" y="2661840"/>
            <a:ext cx="553320" cy="72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33" name="CustomShape 8"/>
          <p:cNvSpPr/>
          <p:nvPr/>
        </p:nvSpPr>
        <p:spPr>
          <a:xfrm>
            <a:off x="7050240" y="1905120"/>
            <a:ext cx="1941120" cy="380520"/>
          </a:xfrm>
          <a:prstGeom prst="roundRect">
            <a:avLst>
              <a:gd name="adj" fmla="val 16667"/>
            </a:avLst>
          </a:prstGeom>
          <a:solidFill>
            <a:schemeClr val="tx1"/>
          </a:solidFill>
          <a:ln w="28440">
            <a:solidFill>
              <a:schemeClr val="accent3">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List View Input</a:t>
            </a:r>
            <a:endParaRPr b="0" lang="en-US" sz="1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Container widgets</a:t>
            </a:r>
            <a:endParaRPr b="0" lang="en-US" sz="3200" spc="-1" strike="noStrike">
              <a:solidFill>
                <a:srgbClr val="ffffff"/>
              </a:solidFill>
              <a:latin typeface="Arial"/>
            </a:endParaRPr>
          </a:p>
        </p:txBody>
      </p:sp>
      <p:sp>
        <p:nvSpPr>
          <p:cNvPr id="882" name="TextShape 2"/>
          <p:cNvSpPr txBox="1"/>
          <p:nvPr/>
        </p:nvSpPr>
        <p:spPr>
          <a:xfrm>
            <a:off x="5867280" y="2666880"/>
            <a:ext cx="2956320" cy="37224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a:t>
            </a:r>
            <a:r>
              <a:rPr b="1" lang="en-US" sz="2400" spc="-1" strike="noStrike">
                <a:solidFill>
                  <a:srgbClr val="000000"/>
                </a:solidFill>
                <a:latin typeface="Arial"/>
              </a:rPr>
              <a:t>container widget</a:t>
            </a:r>
            <a:r>
              <a:rPr b="0" lang="en-US" sz="2400" spc="-1" strike="noStrike">
                <a:solidFill>
                  <a:srgbClr val="000000"/>
                </a:solidFill>
                <a:latin typeface="Arial"/>
              </a:rPr>
              <a:t> is a collection of atomic widgets and/or other container widgets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Organizes data and functionality into logical groups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83" name="CustomShape 3"/>
          <p:cNvSpPr/>
          <p:nvPr/>
        </p:nvSpPr>
        <p:spPr>
          <a:xfrm>
            <a:off x="4568760" y="1481400"/>
            <a:ext cx="2129760" cy="499680"/>
          </a:xfrm>
          <a:custGeom>
            <a:avLst/>
            <a:gdLst/>
            <a:ahLst/>
            <a:rect l="l" t="t" r="r" b="b"/>
            <a:pathLst>
              <a:path w="2130278" h="499866">
                <a:moveTo>
                  <a:pt x="0" y="0"/>
                </a:moveTo>
                <a:lnTo>
                  <a:pt x="0" y="296715"/>
                </a:lnTo>
                <a:lnTo>
                  <a:pt x="2130278" y="296715"/>
                </a:lnTo>
                <a:lnTo>
                  <a:pt x="2130278" y="49986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884" name="CustomShape 4"/>
          <p:cNvSpPr/>
          <p:nvPr/>
        </p:nvSpPr>
        <p:spPr>
          <a:xfrm>
            <a:off x="3146400" y="2969640"/>
            <a:ext cx="307080" cy="3203640"/>
          </a:xfrm>
          <a:custGeom>
            <a:avLst/>
            <a:gdLst/>
            <a:ahLst/>
            <a:rect l="l" t="t" r="r" b="b"/>
            <a:pathLst>
              <a:path w="307326" h="3203826">
                <a:moveTo>
                  <a:pt x="0" y="0"/>
                </a:moveTo>
                <a:lnTo>
                  <a:pt x="0" y="3203826"/>
                </a:lnTo>
                <a:lnTo>
                  <a:pt x="307326" y="3203826"/>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85" name="CustomShape 5"/>
          <p:cNvSpPr/>
          <p:nvPr/>
        </p:nvSpPr>
        <p:spPr>
          <a:xfrm>
            <a:off x="3146400" y="2969640"/>
            <a:ext cx="307440" cy="2658960"/>
          </a:xfrm>
          <a:custGeom>
            <a:avLst/>
            <a:gdLst/>
            <a:ahLst/>
            <a:rect l="l" t="t" r="r" b="b"/>
            <a:pathLst>
              <a:path w="307636" h="2659393">
                <a:moveTo>
                  <a:pt x="0" y="0"/>
                </a:moveTo>
                <a:lnTo>
                  <a:pt x="0" y="2659393"/>
                </a:lnTo>
                <a:lnTo>
                  <a:pt x="307636" y="2659393"/>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86" name="CustomShape 6"/>
          <p:cNvSpPr/>
          <p:nvPr/>
        </p:nvSpPr>
        <p:spPr>
          <a:xfrm>
            <a:off x="3146400" y="2969640"/>
            <a:ext cx="307440" cy="2141640"/>
          </a:xfrm>
          <a:custGeom>
            <a:avLst/>
            <a:gdLst/>
            <a:ahLst/>
            <a:rect l="l" t="t" r="r" b="b"/>
            <a:pathLst>
              <a:path w="307946" h="2141872">
                <a:moveTo>
                  <a:pt x="0" y="0"/>
                </a:moveTo>
                <a:lnTo>
                  <a:pt x="0" y="2141872"/>
                </a:lnTo>
                <a:lnTo>
                  <a:pt x="307946" y="2141872"/>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87" name="CustomShape 7"/>
          <p:cNvSpPr/>
          <p:nvPr/>
        </p:nvSpPr>
        <p:spPr>
          <a:xfrm>
            <a:off x="3146400" y="2969640"/>
            <a:ext cx="307800" cy="1600920"/>
          </a:xfrm>
          <a:custGeom>
            <a:avLst/>
            <a:gdLst/>
            <a:ahLst/>
            <a:rect l="l" t="t" r="r" b="b"/>
            <a:pathLst>
              <a:path w="308255" h="1601347">
                <a:moveTo>
                  <a:pt x="0" y="0"/>
                </a:moveTo>
                <a:lnTo>
                  <a:pt x="0" y="1601347"/>
                </a:lnTo>
                <a:lnTo>
                  <a:pt x="308255" y="160134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88" name="CustomShape 8"/>
          <p:cNvSpPr/>
          <p:nvPr/>
        </p:nvSpPr>
        <p:spPr>
          <a:xfrm>
            <a:off x="3146400" y="2969640"/>
            <a:ext cx="308160" cy="1069920"/>
          </a:xfrm>
          <a:custGeom>
            <a:avLst/>
            <a:gdLst/>
            <a:ahLst/>
            <a:rect l="l" t="t" r="r" b="b"/>
            <a:pathLst>
              <a:path w="308565" h="1070225">
                <a:moveTo>
                  <a:pt x="0" y="0"/>
                </a:moveTo>
                <a:lnTo>
                  <a:pt x="0" y="1070225"/>
                </a:lnTo>
                <a:lnTo>
                  <a:pt x="308565" y="1070225"/>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89" name="CustomShape 9"/>
          <p:cNvSpPr/>
          <p:nvPr/>
        </p:nvSpPr>
        <p:spPr>
          <a:xfrm>
            <a:off x="3146400" y="2969640"/>
            <a:ext cx="308160" cy="536400"/>
          </a:xfrm>
          <a:custGeom>
            <a:avLst/>
            <a:gdLst/>
            <a:ahLst/>
            <a:rect l="l" t="t" r="r" b="b"/>
            <a:pathLst>
              <a:path w="308565" h="536829">
                <a:moveTo>
                  <a:pt x="0" y="0"/>
                </a:moveTo>
                <a:lnTo>
                  <a:pt x="0" y="536829"/>
                </a:lnTo>
                <a:lnTo>
                  <a:pt x="308565" y="536829"/>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90" name="CustomShape 10"/>
          <p:cNvSpPr/>
          <p:nvPr/>
        </p:nvSpPr>
        <p:spPr>
          <a:xfrm>
            <a:off x="2445120" y="2283840"/>
            <a:ext cx="1523880" cy="383040"/>
          </a:xfrm>
          <a:custGeom>
            <a:avLst/>
            <a:gdLst/>
            <a:ahLst/>
            <a:rect l="l" t="t" r="r" b="b"/>
            <a:pathLst>
              <a:path w="1524237" h="383277">
                <a:moveTo>
                  <a:pt x="0" y="0"/>
                </a:moveTo>
                <a:lnTo>
                  <a:pt x="0" y="180126"/>
                </a:lnTo>
                <a:lnTo>
                  <a:pt x="1524237" y="180126"/>
                </a:lnTo>
                <a:lnTo>
                  <a:pt x="1524237"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91" name="CustomShape 11"/>
          <p:cNvSpPr/>
          <p:nvPr/>
        </p:nvSpPr>
        <p:spPr>
          <a:xfrm>
            <a:off x="1317600" y="2283840"/>
            <a:ext cx="1127160" cy="383040"/>
          </a:xfrm>
          <a:custGeom>
            <a:avLst/>
            <a:gdLst/>
            <a:ahLst/>
            <a:rect l="l" t="t" r="r" b="b"/>
            <a:pathLst>
              <a:path w="1127533" h="383277">
                <a:moveTo>
                  <a:pt x="1127533" y="0"/>
                </a:moveTo>
                <a:lnTo>
                  <a:pt x="1127533" y="180126"/>
                </a:lnTo>
                <a:lnTo>
                  <a:pt x="0" y="180126"/>
                </a:lnTo>
                <a:lnTo>
                  <a:pt x="0"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92" name="CustomShape 12"/>
          <p:cNvSpPr/>
          <p:nvPr/>
        </p:nvSpPr>
        <p:spPr>
          <a:xfrm>
            <a:off x="2445120" y="1481400"/>
            <a:ext cx="2123280" cy="499320"/>
          </a:xfrm>
          <a:custGeom>
            <a:avLst/>
            <a:gdLst/>
            <a:ahLst/>
            <a:rect l="l" t="t" r="r" b="b"/>
            <a:pathLst>
              <a:path w="2123603" h="499856">
                <a:moveTo>
                  <a:pt x="2123603" y="0"/>
                </a:moveTo>
                <a:lnTo>
                  <a:pt x="2123603" y="296705"/>
                </a:lnTo>
                <a:lnTo>
                  <a:pt x="0" y="296705"/>
                </a:lnTo>
                <a:lnTo>
                  <a:pt x="0" y="49985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893" name="CustomShape 13"/>
          <p:cNvSpPr/>
          <p:nvPr/>
        </p:nvSpPr>
        <p:spPr>
          <a:xfrm>
            <a:off x="3965760" y="908280"/>
            <a:ext cx="1205640" cy="572760"/>
          </a:xfrm>
          <a:custGeom>
            <a:avLst/>
            <a:gdLst/>
            <a:ahLst/>
            <a:rect l="l" t="t" r="r" b="b"/>
            <a:pathLst>
              <a:path w="1205881" h="573145">
                <a:moveTo>
                  <a:pt x="0" y="0"/>
                </a:moveTo>
                <a:lnTo>
                  <a:pt x="1205881" y="0"/>
                </a:lnTo>
                <a:lnTo>
                  <a:pt x="1205881" y="573145"/>
                </a:lnTo>
                <a:lnTo>
                  <a:pt x="0" y="573145"/>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PCF Element</a:t>
            </a:r>
            <a:endParaRPr b="0" lang="en-US" sz="1800" spc="-1" strike="noStrike">
              <a:latin typeface="Arial"/>
            </a:endParaRPr>
          </a:p>
        </p:txBody>
      </p:sp>
      <p:sp>
        <p:nvSpPr>
          <p:cNvPr id="894" name="CustomShape 14"/>
          <p:cNvSpPr/>
          <p:nvPr/>
        </p:nvSpPr>
        <p:spPr>
          <a:xfrm>
            <a:off x="184212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Widget</a:t>
            </a:r>
            <a:endParaRPr b="0" lang="en-US" sz="1800" spc="-1" strike="noStrike">
              <a:latin typeface="Arial"/>
            </a:endParaRPr>
          </a:p>
        </p:txBody>
      </p:sp>
      <p:sp>
        <p:nvSpPr>
          <p:cNvPr id="895" name="CustomShape 15"/>
          <p:cNvSpPr/>
          <p:nvPr/>
        </p:nvSpPr>
        <p:spPr>
          <a:xfrm>
            <a:off x="477000" y="2666880"/>
            <a:ext cx="1680840" cy="302040"/>
          </a:xfrm>
          <a:custGeom>
            <a:avLst/>
            <a:gdLst/>
            <a:ahLst/>
            <a:rect l="l" t="t" r="r" b="b"/>
            <a:pathLst>
              <a:path w="1681098" h="302519">
                <a:moveTo>
                  <a:pt x="0" y="0"/>
                </a:moveTo>
                <a:lnTo>
                  <a:pt x="1681098" y="0"/>
                </a:lnTo>
                <a:lnTo>
                  <a:pt x="1681098"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Atomic Widget</a:t>
            </a:r>
            <a:endParaRPr b="0" lang="en-US" sz="1800" spc="-1" strike="noStrike">
              <a:latin typeface="Arial"/>
            </a:endParaRPr>
          </a:p>
        </p:txBody>
      </p:sp>
      <p:sp>
        <p:nvSpPr>
          <p:cNvPr id="896" name="CustomShape 16"/>
          <p:cNvSpPr/>
          <p:nvPr/>
        </p:nvSpPr>
        <p:spPr>
          <a:xfrm>
            <a:off x="2940840" y="26668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Container Widget</a:t>
            </a:r>
            <a:endParaRPr b="0" lang="en-US" sz="1800" spc="-1" strike="noStrike">
              <a:latin typeface="Arial"/>
            </a:endParaRPr>
          </a:p>
        </p:txBody>
      </p:sp>
      <p:sp>
        <p:nvSpPr>
          <p:cNvPr id="897" name="CustomShape 17"/>
          <p:cNvSpPr/>
          <p:nvPr/>
        </p:nvSpPr>
        <p:spPr>
          <a:xfrm>
            <a:off x="3454920" y="335520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Screen</a:t>
            </a:r>
            <a:endParaRPr b="0" lang="en-US" sz="1800" spc="-1" strike="noStrike">
              <a:latin typeface="Arial"/>
            </a:endParaRPr>
          </a:p>
        </p:txBody>
      </p:sp>
      <p:sp>
        <p:nvSpPr>
          <p:cNvPr id="898" name="CustomShape 18"/>
          <p:cNvSpPr/>
          <p:nvPr/>
        </p:nvSpPr>
        <p:spPr>
          <a:xfrm>
            <a:off x="3454920" y="388836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Input Set</a:t>
            </a:r>
            <a:endParaRPr b="0" lang="en-US" sz="1800" spc="-1" strike="noStrike">
              <a:latin typeface="Arial"/>
            </a:endParaRPr>
          </a:p>
        </p:txBody>
      </p:sp>
      <p:sp>
        <p:nvSpPr>
          <p:cNvPr id="899" name="CustomShape 19"/>
          <p:cNvSpPr/>
          <p:nvPr/>
        </p:nvSpPr>
        <p:spPr>
          <a:xfrm>
            <a:off x="3454560" y="441972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Card View Panel</a:t>
            </a:r>
            <a:endParaRPr b="0" lang="en-US" sz="1800" spc="-1" strike="noStrike">
              <a:latin typeface="Arial"/>
            </a:endParaRPr>
          </a:p>
        </p:txBody>
      </p:sp>
      <p:sp>
        <p:nvSpPr>
          <p:cNvPr id="900" name="CustomShape 20"/>
          <p:cNvSpPr/>
          <p:nvPr/>
        </p:nvSpPr>
        <p:spPr>
          <a:xfrm>
            <a:off x="3454560" y="49600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Detail View Panel</a:t>
            </a:r>
            <a:endParaRPr b="0" lang="en-US" sz="1800" spc="-1" strike="noStrike">
              <a:latin typeface="Arial"/>
            </a:endParaRPr>
          </a:p>
        </p:txBody>
      </p:sp>
      <p:sp>
        <p:nvSpPr>
          <p:cNvPr id="901" name="CustomShape 21"/>
          <p:cNvSpPr/>
          <p:nvPr/>
        </p:nvSpPr>
        <p:spPr>
          <a:xfrm>
            <a:off x="3454200" y="547776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List Detail Panel</a:t>
            </a:r>
            <a:endParaRPr b="0" lang="en-US" sz="1800" spc="-1" strike="noStrike">
              <a:latin typeface="Arial"/>
            </a:endParaRPr>
          </a:p>
        </p:txBody>
      </p:sp>
      <p:sp>
        <p:nvSpPr>
          <p:cNvPr id="902" name="CustomShape 22"/>
          <p:cNvSpPr/>
          <p:nvPr/>
        </p:nvSpPr>
        <p:spPr>
          <a:xfrm>
            <a:off x="3453840" y="60220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100000"/>
              </a:lnSpc>
            </a:pPr>
            <a:r>
              <a:rPr b="1" lang="en-US" sz="1800" spc="-1" strike="noStrike">
                <a:solidFill>
                  <a:srgbClr val="000000"/>
                </a:solidFill>
                <a:latin typeface="Arial"/>
              </a:rPr>
              <a:t>List View Panel</a:t>
            </a:r>
            <a:endParaRPr b="0" lang="en-US" sz="1800" spc="-1" strike="noStrike">
              <a:latin typeface="Arial"/>
            </a:endParaRPr>
          </a:p>
        </p:txBody>
      </p:sp>
      <p:sp>
        <p:nvSpPr>
          <p:cNvPr id="903" name="CustomShape 23"/>
          <p:cNvSpPr/>
          <p:nvPr/>
        </p:nvSpPr>
        <p:spPr>
          <a:xfrm>
            <a:off x="609588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Location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List view input properties</a:t>
            </a:r>
            <a:endParaRPr b="0" lang="en-US" sz="3200" spc="-1" strike="noStrike">
              <a:solidFill>
                <a:srgbClr val="ffffff"/>
              </a:solidFill>
              <a:latin typeface="Arial"/>
            </a:endParaRPr>
          </a:p>
        </p:txBody>
      </p:sp>
      <p:sp>
        <p:nvSpPr>
          <p:cNvPr id="1235" name="TextShape 2"/>
          <p:cNvSpPr txBox="1"/>
          <p:nvPr/>
        </p:nvSpPr>
        <p:spPr>
          <a:xfrm>
            <a:off x="6705720" y="914400"/>
            <a:ext cx="2117880" cy="5474880"/>
          </a:xfrm>
          <a:prstGeom prst="rect">
            <a:avLst/>
          </a:prstGeom>
          <a:noFill/>
          <a:ln>
            <a:noFill/>
          </a:ln>
        </p:spPr>
        <p:txBody>
          <a:bodyPr lIns="0" rIns="0" tIns="0" bIns="0"/>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rPr>
              <a:t>def </a:t>
            </a:r>
            <a:endParaRPr b="0" lang="en-US" sz="2000" spc="-1" strike="noStrike">
              <a:solidFill>
                <a:srgbClr val="000000"/>
              </a:solidFill>
              <a:latin typeface="Arial"/>
            </a:endParaRPr>
          </a:p>
          <a:p>
            <a:pPr lvl="1" marL="628560" indent="-228240">
              <a:lnSpc>
                <a:spcPct val="100000"/>
              </a:lnSpc>
              <a:spcBef>
                <a:spcPts val="320"/>
              </a:spcBef>
              <a:buClr>
                <a:srgbClr val="04628c"/>
              </a:buClr>
              <a:buSzPct val="90000"/>
              <a:buFont typeface="Arial"/>
              <a:buChar char="-"/>
            </a:pPr>
            <a:r>
              <a:rPr b="0" lang="en-US" sz="1600" spc="-1" strike="noStrike">
                <a:solidFill>
                  <a:srgbClr val="000000"/>
                </a:solidFill>
                <a:latin typeface="Arial"/>
                <a:ea typeface="Arial"/>
              </a:rPr>
              <a:t>references list view panel</a:t>
            </a:r>
            <a:endParaRPr b="0" lang="en-US" sz="16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label</a:t>
            </a:r>
            <a:endParaRPr b="0" lang="en-US" sz="2000" spc="-1" strike="noStrike">
              <a:solidFill>
                <a:srgbClr val="000000"/>
              </a:solidFill>
              <a:latin typeface="Arial"/>
            </a:endParaRPr>
          </a:p>
          <a:p>
            <a:pPr lvl="1" marL="628560" indent="-228240">
              <a:lnSpc>
                <a:spcPct val="100000"/>
              </a:lnSpc>
              <a:spcBef>
                <a:spcPts val="320"/>
              </a:spcBef>
              <a:buClr>
                <a:srgbClr val="04628c"/>
              </a:buClr>
              <a:buSzPct val="90000"/>
              <a:buFont typeface="Arial"/>
              <a:buChar char="-"/>
            </a:pPr>
            <a:r>
              <a:rPr b="0" lang="en-US" sz="1600" spc="-1" strike="noStrike">
                <a:solidFill>
                  <a:srgbClr val="000000"/>
                </a:solidFill>
                <a:latin typeface="Arial"/>
                <a:ea typeface="Arial"/>
              </a:rPr>
              <a:t>Value to display in UI</a:t>
            </a:r>
            <a:endParaRPr b="0" lang="en-US" sz="1600" spc="-1" strike="noStrike">
              <a:solidFill>
                <a:srgbClr val="000000"/>
              </a:solidFill>
              <a:latin typeface="Arial"/>
            </a:endParaRPr>
          </a:p>
          <a:p>
            <a:pPr lvl="1" marL="628560" indent="-228240">
              <a:lnSpc>
                <a:spcPct val="100000"/>
              </a:lnSpc>
              <a:spcBef>
                <a:spcPts val="320"/>
              </a:spcBef>
              <a:buClr>
                <a:srgbClr val="04628c"/>
              </a:buClr>
              <a:buSzPct val="90000"/>
              <a:buFont typeface="Arial"/>
              <a:buChar char="-"/>
            </a:pPr>
            <a:r>
              <a:rPr b="0" lang="en-US" sz="1600" spc="-1" strike="noStrike">
                <a:solidFill>
                  <a:srgbClr val="000000"/>
                </a:solidFill>
                <a:latin typeface="Arial"/>
                <a:ea typeface="Arial"/>
              </a:rPr>
              <a:t>Use displaykey </a:t>
            </a:r>
            <a:endParaRPr b="0" lang="en-US" sz="1600" spc="-1" strike="noStrike">
              <a:solidFill>
                <a:srgbClr val="000000"/>
              </a:solidFill>
              <a:latin typeface="Arial"/>
            </a:endParaRPr>
          </a:p>
          <a:p>
            <a:pPr marL="285840" indent="-285480">
              <a:lnSpc>
                <a:spcPct val="100000"/>
              </a:lnSpc>
              <a:spcBef>
                <a:spcPts val="799"/>
              </a:spcBef>
              <a:buClr>
                <a:srgbClr val="04628c"/>
              </a:buClr>
              <a:buSzPct val="90000"/>
              <a:buFont typeface="Arial"/>
              <a:buChar char="•"/>
            </a:pPr>
            <a:r>
              <a:rPr b="0" lang="en-US" sz="2000" spc="-1" strike="noStrike">
                <a:solidFill>
                  <a:srgbClr val="000000"/>
                </a:solidFill>
                <a:latin typeface="Arial"/>
                <a:ea typeface="Arial"/>
              </a:rPr>
              <a:t>labelAbove</a:t>
            </a:r>
            <a:endParaRPr b="0" lang="en-US" sz="2000" spc="-1" strike="noStrike">
              <a:solidFill>
                <a:srgbClr val="000000"/>
              </a:solidFill>
              <a:latin typeface="Arial"/>
            </a:endParaRPr>
          </a:p>
          <a:p>
            <a:pPr lvl="1" marL="628560" indent="-228240">
              <a:lnSpc>
                <a:spcPct val="100000"/>
              </a:lnSpc>
              <a:spcBef>
                <a:spcPts val="320"/>
              </a:spcBef>
              <a:buClr>
                <a:srgbClr val="04628c"/>
              </a:buClr>
              <a:buSzPct val="90000"/>
              <a:buFont typeface="Arial"/>
              <a:buChar char="-"/>
            </a:pPr>
            <a:r>
              <a:rPr b="0" lang="en-US" sz="1600" spc="-1" strike="noStrike">
                <a:solidFill>
                  <a:srgbClr val="000000"/>
                </a:solidFill>
                <a:latin typeface="Arial"/>
                <a:ea typeface="Arial"/>
              </a:rPr>
              <a:t>Affects label position</a:t>
            </a:r>
            <a:endParaRPr b="0" lang="en-US" sz="16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True is above</a:t>
            </a:r>
            <a:endParaRPr b="0" lang="en-US" sz="1800" spc="-1" strike="noStrike">
              <a:solidFill>
                <a:srgbClr val="000000"/>
              </a:solidFill>
              <a:latin typeface="Arial"/>
            </a:endParaRPr>
          </a:p>
          <a:p>
            <a:pPr lvl="1" marL="628560" indent="-228240">
              <a:lnSpc>
                <a:spcPct val="100000"/>
              </a:lnSpc>
              <a:spcBef>
                <a:spcPts val="360"/>
              </a:spcBef>
              <a:buClr>
                <a:srgbClr val="04628c"/>
              </a:buClr>
              <a:buSzPct val="90000"/>
              <a:buFont typeface="Arial"/>
              <a:buChar char="-"/>
            </a:pPr>
            <a:r>
              <a:rPr b="0" lang="en-US" sz="1800" spc="-1" strike="noStrike">
                <a:solidFill>
                  <a:srgbClr val="000000"/>
                </a:solidFill>
                <a:latin typeface="Arial"/>
                <a:ea typeface="Arial"/>
              </a:rPr>
              <a:t>False is left of list view</a:t>
            </a:r>
            <a:endParaRPr b="0" lang="en-US" sz="1800" spc="-1" strike="noStrike">
              <a:solidFill>
                <a:srgbClr val="000000"/>
              </a:solidFill>
              <a:latin typeface="Arial"/>
            </a:endParaRPr>
          </a:p>
        </p:txBody>
      </p:sp>
      <p:pic>
        <p:nvPicPr>
          <p:cNvPr id="1236" name="Picture 8" descr=""/>
          <p:cNvPicPr/>
          <p:nvPr/>
        </p:nvPicPr>
        <p:blipFill>
          <a:blip r:embed="rId1"/>
          <a:stretch/>
        </p:blipFill>
        <p:spPr>
          <a:xfrm>
            <a:off x="533520" y="914400"/>
            <a:ext cx="5866920" cy="5313600"/>
          </a:xfrm>
          <a:prstGeom prst="rect">
            <a:avLst/>
          </a:prstGeom>
          <a:ln w="9360">
            <a:noFill/>
          </a:ln>
          <a:effectLst>
            <a:outerShdw algn="tl" blurRad="50800" dir="2700000" dist="38100" rotWithShape="0">
              <a:srgbClr val="000000">
                <a:alpha val="40000"/>
              </a:srgbClr>
            </a:outerShdw>
          </a:effectLst>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7" name="Picture 12" descr=""/>
          <p:cNvPicPr/>
          <p:nvPr/>
        </p:nvPicPr>
        <p:blipFill>
          <a:blip r:embed="rId1"/>
          <a:stretch/>
        </p:blipFill>
        <p:spPr>
          <a:xfrm>
            <a:off x="3497760" y="914400"/>
            <a:ext cx="5229000" cy="12758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38" name="Picture 15" descr=""/>
          <p:cNvPicPr/>
          <p:nvPr/>
        </p:nvPicPr>
        <p:blipFill>
          <a:blip r:embed="rId2"/>
          <a:stretch/>
        </p:blipFill>
        <p:spPr>
          <a:xfrm>
            <a:off x="3497760" y="5172120"/>
            <a:ext cx="5229000" cy="12855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39" name="Picture 14" descr=""/>
          <p:cNvPicPr/>
          <p:nvPr/>
        </p:nvPicPr>
        <p:blipFill>
          <a:blip r:embed="rId3"/>
          <a:stretch/>
        </p:blipFill>
        <p:spPr>
          <a:xfrm>
            <a:off x="3497760" y="3736800"/>
            <a:ext cx="5219280" cy="13046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1240" name="Picture 13" descr=""/>
          <p:cNvPicPr/>
          <p:nvPr/>
        </p:nvPicPr>
        <p:blipFill>
          <a:blip r:embed="rId4"/>
          <a:stretch/>
        </p:blipFill>
        <p:spPr>
          <a:xfrm>
            <a:off x="3497760" y="2320920"/>
            <a:ext cx="5238360" cy="12855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124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Properties: label and labelAbove</a:t>
            </a:r>
            <a:endParaRPr b="0" lang="en-US" sz="3200" spc="-1" strike="noStrike">
              <a:solidFill>
                <a:srgbClr val="ffffff"/>
              </a:solidFill>
              <a:latin typeface="Arial"/>
            </a:endParaRPr>
          </a:p>
        </p:txBody>
      </p:sp>
      <p:sp>
        <p:nvSpPr>
          <p:cNvPr id="1242" name="TextShape 2"/>
          <p:cNvSpPr txBox="1"/>
          <p:nvPr/>
        </p:nvSpPr>
        <p:spPr>
          <a:xfrm>
            <a:off x="51912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Default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No label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labelAbove=true</a:t>
            </a:r>
            <a:br/>
            <a:r>
              <a:rPr b="0" lang="en-US" sz="2000" spc="-1" strike="noStrike">
                <a:solidFill>
                  <a:srgbClr val="000000"/>
                </a:solidFill>
                <a:latin typeface="Arial"/>
              </a:rPr>
              <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Offset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No label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labelAbove=false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Above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label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labelAbove=true</a:t>
            </a:r>
            <a:br/>
            <a:r>
              <a:rPr b="0" lang="en-US" sz="2000" spc="-1" strike="noStrike">
                <a:solidFill>
                  <a:srgbClr val="000000"/>
                </a:solidFill>
                <a:latin typeface="Arial"/>
              </a:rPr>
              <a:t>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Offset Above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label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labelAbove=false</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1243" name="CustomShape 3"/>
          <p:cNvSpPr/>
          <p:nvPr/>
        </p:nvSpPr>
        <p:spPr>
          <a:xfrm>
            <a:off x="3070800" y="3809880"/>
            <a:ext cx="57132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44" name="CustomShape 4"/>
          <p:cNvSpPr/>
          <p:nvPr/>
        </p:nvSpPr>
        <p:spPr>
          <a:xfrm>
            <a:off x="3444120" y="2895480"/>
            <a:ext cx="396000" cy="360"/>
          </a:xfrm>
          <a:custGeom>
            <a:avLst/>
            <a:gdLst/>
            <a:ahLst/>
            <a:rect l="l" t="t" r="r" b="b"/>
            <a:pathLst>
              <a:path w="21600" h="21600">
                <a:moveTo>
                  <a:pt x="0" y="0"/>
                </a:moveTo>
                <a:lnTo>
                  <a:pt x="21600" y="21600"/>
                </a:lnTo>
              </a:path>
            </a:pathLst>
          </a:custGeom>
          <a:noFill/>
          <a:ln w="28440">
            <a:solidFill>
              <a:schemeClr val="accent1"/>
            </a:solidFill>
            <a:round/>
            <a:headEnd len="med" type="triangle" w="me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45" name="CustomShape 5"/>
          <p:cNvSpPr/>
          <p:nvPr/>
        </p:nvSpPr>
        <p:spPr>
          <a:xfrm>
            <a:off x="3596760" y="5822640"/>
            <a:ext cx="670320" cy="360"/>
          </a:xfrm>
          <a:custGeom>
            <a:avLst/>
            <a:gdLst/>
            <a:ahLst/>
            <a:rect l="l" t="t" r="r" b="b"/>
            <a:pathLst>
              <a:path w="21600" h="21600">
                <a:moveTo>
                  <a:pt x="0" y="0"/>
                </a:moveTo>
                <a:lnTo>
                  <a:pt x="21600" y="21600"/>
                </a:lnTo>
              </a:path>
            </a:pathLst>
          </a:custGeom>
          <a:noFill/>
          <a:ln w="28440">
            <a:solidFill>
              <a:schemeClr val="accent1"/>
            </a:solidFill>
            <a:round/>
            <a:headEnd len="med" type="triangle" w="me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1246" name="CustomShape 6"/>
          <p:cNvSpPr/>
          <p:nvPr/>
        </p:nvSpPr>
        <p:spPr>
          <a:xfrm>
            <a:off x="3048120" y="5257800"/>
            <a:ext cx="57132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Make project to see all PCF errors</a:t>
            </a:r>
            <a:endParaRPr b="0" lang="en-US" sz="3200" spc="-1" strike="noStrike">
              <a:solidFill>
                <a:srgbClr val="ffffff"/>
              </a:solidFill>
              <a:latin typeface="Arial"/>
            </a:endParaRPr>
          </a:p>
        </p:txBody>
      </p:sp>
      <p:sp>
        <p:nvSpPr>
          <p:cNvPr id="1248" name="TextShape 2"/>
          <p:cNvSpPr txBox="1"/>
          <p:nvPr/>
        </p:nvSpPr>
        <p:spPr>
          <a:xfrm>
            <a:off x="3657600" y="914400"/>
            <a:ext cx="51793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Build </a:t>
            </a:r>
            <a:r>
              <a:rPr b="0" lang="en-US" sz="2400" spc="-1" strike="noStrike">
                <a:solidFill>
                  <a:srgbClr val="000000"/>
                </a:solidFill>
                <a:latin typeface="Wingdings"/>
              </a:rPr>
              <a:t></a:t>
            </a:r>
            <a:r>
              <a:rPr b="0" lang="en-US" sz="2400" spc="-1" strike="noStrike">
                <a:solidFill>
                  <a:srgbClr val="000000"/>
                </a:solidFill>
                <a:latin typeface="Arial"/>
              </a:rPr>
              <a:t> Make Project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Compiles only modified files since the last compilation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Messages (Make) window for build summary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Filter for errors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Great way to see all PCF errors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1249" name="Picture 4" descr=""/>
          <p:cNvPicPr/>
          <p:nvPr/>
        </p:nvPicPr>
        <p:blipFill>
          <a:blip r:embed="rId1"/>
          <a:stretch/>
        </p:blipFill>
        <p:spPr>
          <a:xfrm>
            <a:off x="533520" y="914400"/>
            <a:ext cx="2895120" cy="1929960"/>
          </a:xfrm>
          <a:prstGeom prst="rect">
            <a:avLst/>
          </a:prstGeom>
          <a:ln>
            <a:noFill/>
          </a:ln>
          <a:effectLst>
            <a:outerShdw algn="tl" blurRad="50800" dir="2700000" dist="38100" rotWithShape="0">
              <a:srgbClr val="000000">
                <a:alpha val="40000"/>
              </a:srgbClr>
            </a:outerShdw>
          </a:effectLst>
        </p:spPr>
      </p:pic>
      <p:pic>
        <p:nvPicPr>
          <p:cNvPr id="1250" name="Picture 5" descr=""/>
          <p:cNvPicPr/>
          <p:nvPr/>
        </p:nvPicPr>
        <p:blipFill>
          <a:blip r:embed="rId2"/>
          <a:stretch/>
        </p:blipFill>
        <p:spPr>
          <a:xfrm>
            <a:off x="520560" y="4038480"/>
            <a:ext cx="8259120" cy="2437920"/>
          </a:xfrm>
          <a:prstGeom prst="rect">
            <a:avLst/>
          </a:prstGeom>
          <a:ln>
            <a:noFill/>
          </a:ln>
          <a:effectLst>
            <a:outerShdw algn="tl" blurRad="50800" dir="2700000" dist="38100" rotWithShape="0">
              <a:srgbClr val="000000">
                <a:alpha val="40000"/>
              </a:srgbClr>
            </a:outerShdw>
          </a:effectLst>
        </p:spPr>
      </p:pic>
      <p:sp>
        <p:nvSpPr>
          <p:cNvPr id="1251"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2"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253"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1254"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4: Deploy PCFs</a:t>
            </a:r>
            <a:endParaRPr b="0" lang="en-US" sz="3200" spc="-1" strike="noStrike">
              <a:solidFill>
                <a:srgbClr val="ffffff"/>
              </a:solidFill>
              <a:latin typeface="Arial"/>
            </a:endParaRPr>
          </a:p>
        </p:txBody>
      </p:sp>
      <p:sp>
        <p:nvSpPr>
          <p:cNvPr id="1255"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1256"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1257"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1258"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PCFs read at server startup</a:t>
            </a:r>
            <a:endParaRPr b="0" lang="en-US" sz="2400" spc="-1" strike="noStrike">
              <a:solidFill>
                <a:srgbClr val="000000"/>
              </a:solidFill>
              <a:latin typeface="Arial"/>
            </a:endParaRPr>
          </a:p>
        </p:txBody>
      </p:sp>
      <p:sp>
        <p:nvSpPr>
          <p:cNvPr id="1259" name="CustomShape 8"/>
          <p:cNvSpPr/>
          <p:nvPr/>
        </p:nvSpPr>
        <p:spPr>
          <a:xfrm>
            <a:off x="2117520" y="5268600"/>
            <a:ext cx="20019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List View Panel </a:t>
            </a:r>
            <a:br/>
            <a:r>
              <a:rPr b="1" lang="en-US" sz="1600" spc="-1" strike="noStrike">
                <a:solidFill>
                  <a:srgbClr val="000000"/>
                </a:solidFill>
                <a:latin typeface="Arial"/>
              </a:rPr>
              <a:t>PCF</a:t>
            </a:r>
            <a:endParaRPr b="0" lang="en-US" sz="1600" spc="-1" strike="noStrike">
              <a:latin typeface="Arial"/>
            </a:endParaRPr>
          </a:p>
        </p:txBody>
      </p:sp>
      <p:pic>
        <p:nvPicPr>
          <p:cNvPr id="1260" name="Picture 4" descr=""/>
          <p:cNvPicPr/>
          <p:nvPr/>
        </p:nvPicPr>
        <p:blipFill>
          <a:blip r:embed="rId1"/>
          <a:stretch/>
        </p:blipFill>
        <p:spPr>
          <a:xfrm>
            <a:off x="2442240" y="3819240"/>
            <a:ext cx="1352520" cy="1439640"/>
          </a:xfrm>
          <a:prstGeom prst="rect">
            <a:avLst/>
          </a:prstGeom>
          <a:ln>
            <a:noFill/>
          </a:ln>
          <a:effectLst>
            <a:outerShdw algn="tl" blurRad="50800" dir="2700000" dist="38100" rotWithShape="0">
              <a:srgbClr val="000000">
                <a:alpha val="40000"/>
              </a:srgbClr>
            </a:outerShdw>
          </a:effectLst>
        </p:spPr>
      </p:pic>
      <p:sp>
        <p:nvSpPr>
          <p:cNvPr id="1261" name="CustomShape 9"/>
          <p:cNvSpPr/>
          <p:nvPr/>
        </p:nvSpPr>
        <p:spPr>
          <a:xfrm>
            <a:off x="6446880" y="5268600"/>
            <a:ext cx="20019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List View Panel </a:t>
            </a:r>
            <a:br/>
            <a:r>
              <a:rPr b="1" lang="en-US" sz="1600" spc="-1" strike="noStrike">
                <a:solidFill>
                  <a:srgbClr val="000000"/>
                </a:solidFill>
                <a:latin typeface="Arial"/>
              </a:rPr>
              <a:t>PCF</a:t>
            </a:r>
            <a:endParaRPr b="0" lang="en-US" sz="1600" spc="-1" strike="noStrike">
              <a:latin typeface="Arial"/>
            </a:endParaRPr>
          </a:p>
        </p:txBody>
      </p:sp>
      <p:pic>
        <p:nvPicPr>
          <p:cNvPr id="1262" name="Picture 4" descr=""/>
          <p:cNvPicPr/>
          <p:nvPr/>
        </p:nvPicPr>
        <p:blipFill>
          <a:blip r:embed="rId2"/>
          <a:stretch/>
        </p:blipFill>
        <p:spPr>
          <a:xfrm>
            <a:off x="6771600" y="3819240"/>
            <a:ext cx="1352520" cy="1439640"/>
          </a:xfrm>
          <a:prstGeom prst="rect">
            <a:avLst/>
          </a:prstGeom>
          <a:ln>
            <a:noFill/>
          </a:ln>
          <a:effectLst>
            <a:outerShdw algn="tl" blurRad="50800" dir="2700000" dist="38100" rotWithShape="0">
              <a:srgbClr val="000000">
                <a:alpha val="40000"/>
              </a:srgbClr>
            </a:outerShdw>
          </a:effectLst>
        </p:spPr>
      </p:pic>
      <p:pic>
        <p:nvPicPr>
          <p:cNvPr id="1263" name="Picture 3" descr=""/>
          <p:cNvPicPr/>
          <p:nvPr/>
        </p:nvPicPr>
        <p:blipFill>
          <a:blip r:embed="rId3"/>
          <a:stretch/>
        </p:blipFill>
        <p:spPr>
          <a:xfrm>
            <a:off x="818280" y="3819240"/>
            <a:ext cx="1351080" cy="1314000"/>
          </a:xfrm>
          <a:prstGeom prst="rect">
            <a:avLst/>
          </a:prstGeom>
          <a:ln>
            <a:noFill/>
          </a:ln>
          <a:effectLst>
            <a:outerShdw algn="tl" blurRad="50800" dir="2700000" dist="38100" rotWithShape="0">
              <a:srgbClr val="000000">
                <a:alpha val="40000"/>
              </a:srgbClr>
            </a:outerShdw>
          </a:effectLst>
        </p:spPr>
      </p:pic>
      <p:sp>
        <p:nvSpPr>
          <p:cNvPr id="1264" name="CustomShape 10"/>
          <p:cNvSpPr/>
          <p:nvPr/>
        </p:nvSpPr>
        <p:spPr>
          <a:xfrm>
            <a:off x="708480" y="513396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pic>
        <p:nvPicPr>
          <p:cNvPr id="1265" name="Picture 3" descr=""/>
          <p:cNvPicPr/>
          <p:nvPr/>
        </p:nvPicPr>
        <p:blipFill>
          <a:blip r:embed="rId4"/>
          <a:stretch/>
        </p:blipFill>
        <p:spPr>
          <a:xfrm>
            <a:off x="5091840" y="3819240"/>
            <a:ext cx="1351080" cy="1314000"/>
          </a:xfrm>
          <a:prstGeom prst="rect">
            <a:avLst/>
          </a:prstGeom>
          <a:ln>
            <a:noFill/>
          </a:ln>
          <a:effectLst>
            <a:outerShdw algn="tl" blurRad="50800" dir="2700000" dist="38100" rotWithShape="0">
              <a:srgbClr val="000000">
                <a:alpha val="40000"/>
              </a:srgbClr>
            </a:outerShdw>
          </a:effectLst>
        </p:spPr>
      </p:pic>
      <p:sp>
        <p:nvSpPr>
          <p:cNvPr id="1266" name="CustomShape 11"/>
          <p:cNvSpPr/>
          <p:nvPr/>
        </p:nvSpPr>
        <p:spPr>
          <a:xfrm>
            <a:off x="4982040" y="5133960"/>
            <a:ext cx="1570680" cy="820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Page Configuration File</a:t>
            </a:r>
            <a:endParaRPr b="0" lang="en-US" sz="16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7"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functionality of list view panels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new list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and modify row iterator, row, and cell widgets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Reference list view panels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8"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In a list view panel:</a:t>
            </a:r>
            <a:endParaRPr b="0" lang="en-US" sz="24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What type of widget displays individual fields of data?</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What type of widget organizes the individual fields of data?</a:t>
            </a:r>
            <a:endParaRPr b="0" lang="en-US" sz="20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Assume you have a list view panel  with "anABContact" as the root object. The list view panel displays the contact's addresses.</a:t>
            </a:r>
            <a:endParaRPr b="0" lang="en-US" sz="24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What would the row iterator's "value" property be set to?</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What would the row iterator's "element name" be set to?</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What other widgets would make use of the element name?</a:t>
            </a:r>
            <a:endParaRPr b="0" lang="en-US" sz="20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 list view typically needs a toolbar, even if it is read-only. Why?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In what way is embedding a list view panel in a detail view panel different from embedding a list view panel in a screen?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List view panels</a:t>
            </a:r>
            <a:endParaRPr b="0" lang="en-US" sz="3200" spc="-1" strike="noStrike">
              <a:solidFill>
                <a:srgbClr val="ffffff"/>
              </a:solidFill>
              <a:latin typeface="Arial"/>
            </a:endParaRPr>
          </a:p>
        </p:txBody>
      </p:sp>
      <p:sp>
        <p:nvSpPr>
          <p:cNvPr id="905"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list view</a:t>
            </a:r>
            <a:r>
              <a:rPr b="0" lang="en-US" sz="2400" spc="-1" strike="noStrike">
                <a:solidFill>
                  <a:srgbClr val="000000"/>
                </a:solidFill>
                <a:latin typeface="Arial"/>
                <a:ea typeface="Arial"/>
              </a:rPr>
              <a:t> </a:t>
            </a:r>
            <a:r>
              <a:rPr b="1" lang="en-US" sz="2400" spc="-1" strike="noStrike">
                <a:solidFill>
                  <a:srgbClr val="000000"/>
                </a:solidFill>
                <a:latin typeface="Arial"/>
                <a:ea typeface="Arial"/>
              </a:rPr>
              <a:t>panel</a:t>
            </a:r>
            <a:r>
              <a:rPr b="0" lang="en-US" sz="2400" spc="-1" strike="noStrike">
                <a:solidFill>
                  <a:srgbClr val="000000"/>
                </a:solidFill>
                <a:latin typeface="Arial"/>
                <a:ea typeface="Arial"/>
              </a:rPr>
              <a:t> is a container widget that often displays a set of rows that are related to one object or one query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Users can view and, in some cases, edit the data</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06" name="Picture 3" descr=""/>
          <p:cNvPicPr/>
          <p:nvPr/>
        </p:nvPicPr>
        <p:blipFill>
          <a:blip r:embed="rId1"/>
          <a:stretch/>
        </p:blipFill>
        <p:spPr>
          <a:xfrm>
            <a:off x="533520" y="914400"/>
            <a:ext cx="6029280" cy="2248560"/>
          </a:xfrm>
          <a:prstGeom prst="rect">
            <a:avLst/>
          </a:prstGeom>
          <a:ln>
            <a:solidFill>
              <a:schemeClr val="bg1"/>
            </a:solidFill>
          </a:ln>
          <a:effectLst>
            <a:outerShdw algn="tl" blurRad="50800" dir="2700000" dist="38100" rotWithShape="0">
              <a:srgbClr val="000000">
                <a:alpha val="40000"/>
              </a:srgbClr>
            </a:outerShdw>
          </a:effectLst>
        </p:spPr>
      </p:pic>
      <p:sp>
        <p:nvSpPr>
          <p:cNvPr id="907" name="CustomShape 3"/>
          <p:cNvSpPr/>
          <p:nvPr/>
        </p:nvSpPr>
        <p:spPr>
          <a:xfrm>
            <a:off x="533520" y="1486800"/>
            <a:ext cx="6063120" cy="1639800"/>
          </a:xfrm>
          <a:prstGeom prst="roundRect">
            <a:avLst>
              <a:gd name="adj" fmla="val 2870"/>
            </a:avLst>
          </a:prstGeom>
          <a:no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08" name="CustomShape 4"/>
          <p:cNvSpPr/>
          <p:nvPr/>
        </p:nvSpPr>
        <p:spPr>
          <a:xfrm>
            <a:off x="4206960" y="1182240"/>
            <a:ext cx="2514240" cy="380520"/>
          </a:xfrm>
          <a:prstGeom prst="roundRect">
            <a:avLst>
              <a:gd name="adj" fmla="val 16667"/>
            </a:avLst>
          </a:prstGeom>
          <a:solidFill>
            <a:schemeClr val="tx1"/>
          </a:solid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ABContactHistoryLV</a:t>
            </a:r>
            <a:endParaRPr b="0" lang="en-US"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9" name="Picture 3" descr=""/>
          <p:cNvPicPr/>
          <p:nvPr/>
        </p:nvPicPr>
        <p:blipFill>
          <a:blip r:embed="rId1"/>
          <a:stretch/>
        </p:blipFill>
        <p:spPr>
          <a:xfrm>
            <a:off x="2727000" y="2703960"/>
            <a:ext cx="6029280" cy="2248560"/>
          </a:xfrm>
          <a:prstGeom prst="rect">
            <a:avLst/>
          </a:prstGeom>
          <a:ln>
            <a:solidFill>
              <a:schemeClr val="bg1"/>
            </a:solidFill>
          </a:ln>
          <a:effectLst>
            <a:outerShdw algn="tl" blurRad="50800" dir="2700000" dist="38100" rotWithShape="0">
              <a:srgbClr val="000000">
                <a:alpha val="40000"/>
              </a:srgbClr>
            </a:outerShdw>
          </a:effectLst>
        </p:spPr>
      </p:pic>
      <p:sp>
        <p:nvSpPr>
          <p:cNvPr id="910" name="CustomShape 1"/>
          <p:cNvSpPr/>
          <p:nvPr/>
        </p:nvSpPr>
        <p:spPr>
          <a:xfrm>
            <a:off x="2727000" y="3276720"/>
            <a:ext cx="6063120" cy="1639800"/>
          </a:xfrm>
          <a:prstGeom prst="roundRect">
            <a:avLst>
              <a:gd name="adj" fmla="val 2870"/>
            </a:avLst>
          </a:prstGeom>
          <a:no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11" name="CustomShape 2"/>
          <p:cNvSpPr/>
          <p:nvPr/>
        </p:nvSpPr>
        <p:spPr>
          <a:xfrm>
            <a:off x="2819520" y="3717720"/>
            <a:ext cx="5751360" cy="1098720"/>
          </a:xfrm>
          <a:prstGeom prst="roundRect">
            <a:avLst>
              <a:gd name="adj" fmla="val 2870"/>
            </a:avLst>
          </a:prstGeom>
          <a:noFill/>
          <a:ln w="28440">
            <a:solidFill>
              <a:schemeClr val="accent6">
                <a:lumMod val="60000"/>
                <a:lumOff val="40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12" name="CustomShape 3"/>
          <p:cNvSpPr/>
          <p:nvPr/>
        </p:nvSpPr>
        <p:spPr>
          <a:xfrm flipH="1" rot="16200000">
            <a:off x="1224720" y="1851480"/>
            <a:ext cx="1218960" cy="1783080"/>
          </a:xfrm>
          <a:prstGeom prst="bentConnector2">
            <a:avLst/>
          </a:prstGeom>
          <a:noFill/>
          <a:ln w="28440">
            <a:solidFill>
              <a:schemeClr val="accent6">
                <a:lumMod val="75000"/>
              </a:schemeClr>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13" name="CustomShape 4"/>
          <p:cNvSpPr/>
          <p:nvPr/>
        </p:nvSpPr>
        <p:spPr>
          <a:xfrm flipH="1" rot="16200000">
            <a:off x="1892160" y="2858040"/>
            <a:ext cx="1015920" cy="938880"/>
          </a:xfrm>
          <a:prstGeom prst="bentConnector2">
            <a:avLst/>
          </a:prstGeom>
          <a:noFill/>
          <a:ln w="28440">
            <a:solidFill>
              <a:schemeClr val="accent6">
                <a:lumMod val="60000"/>
                <a:lumOff val="40000"/>
              </a:schemeClr>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914" name="pic Object" descr=""/>
          <p:cNvPicPr/>
          <p:nvPr/>
        </p:nvPicPr>
        <p:blipFill>
          <a:blip r:embed="rId2"/>
          <a:stretch/>
        </p:blipFill>
        <p:spPr>
          <a:xfrm>
            <a:off x="512640" y="1143000"/>
            <a:ext cx="861840" cy="990360"/>
          </a:xfrm>
          <a:prstGeom prst="rect">
            <a:avLst/>
          </a:prstGeom>
          <a:ln w="9360">
            <a:noFill/>
          </a:ln>
          <a:effectLst>
            <a:outerShdw algn="tl" blurRad="50800" dir="2700000" dist="38100" rotWithShape="0">
              <a:srgbClr val="000000">
                <a:alpha val="40000"/>
              </a:srgbClr>
            </a:outerShdw>
          </a:effectLst>
        </p:spPr>
      </p:pic>
      <p:sp>
        <p:nvSpPr>
          <p:cNvPr id="915" name="TextShape 5"/>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List view panel root objects</a:t>
            </a:r>
            <a:endParaRPr b="0" lang="en-US" sz="3200" spc="-1" strike="noStrike">
              <a:solidFill>
                <a:srgbClr val="ffffff"/>
              </a:solidFill>
              <a:latin typeface="Arial"/>
            </a:endParaRPr>
          </a:p>
        </p:txBody>
      </p:sp>
      <p:sp>
        <p:nvSpPr>
          <p:cNvPr id="916" name="TextShape 6"/>
          <p:cNvSpPr txBox="1"/>
          <p:nvPr/>
        </p:nvSpPr>
        <p:spPr>
          <a:xfrm>
            <a:off x="5638680" y="914400"/>
            <a:ext cx="318492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Container widgets often have one </a:t>
            </a:r>
            <a:br/>
            <a:r>
              <a:rPr b="0" lang="en-US" sz="2400" spc="-1" strike="noStrike">
                <a:solidFill>
                  <a:srgbClr val="000000"/>
                </a:solidFill>
                <a:latin typeface="Arial"/>
              </a:rPr>
              <a:t>root object, a required variable</a:t>
            </a:r>
            <a:endParaRPr b="0" lang="en-US" sz="2400" spc="-1" strike="noStrike">
              <a:solidFill>
                <a:srgbClr val="000000"/>
              </a:solidFill>
              <a:latin typeface="Arial"/>
            </a:endParaRPr>
          </a:p>
        </p:txBody>
      </p:sp>
      <p:sp>
        <p:nvSpPr>
          <p:cNvPr id="917" name="TextShape 7"/>
          <p:cNvSpPr txBox="1"/>
          <p:nvPr/>
        </p:nvSpPr>
        <p:spPr>
          <a:xfrm>
            <a:off x="521280" y="5105520"/>
            <a:ext cx="8320680" cy="1294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Associated with a root object is often an array of related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ABContact is the root object with an array of HistoryEntry objects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18" name="CustomShape 8"/>
          <p:cNvSpPr/>
          <p:nvPr/>
        </p:nvSpPr>
        <p:spPr>
          <a:xfrm>
            <a:off x="6400800" y="2971800"/>
            <a:ext cx="2514240" cy="380520"/>
          </a:xfrm>
          <a:prstGeom prst="roundRect">
            <a:avLst>
              <a:gd name="adj" fmla="val 16667"/>
            </a:avLst>
          </a:prstGeom>
          <a:solidFill>
            <a:schemeClr val="tx1"/>
          </a:solid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ABContactHistoryLV</a:t>
            </a:r>
            <a:endParaRPr b="0" lang="en-US" sz="1800" spc="-1" strike="noStrike">
              <a:latin typeface="Arial"/>
            </a:endParaRPr>
          </a:p>
        </p:txBody>
      </p:sp>
      <p:sp>
        <p:nvSpPr>
          <p:cNvPr id="919" name="CustomShape 9"/>
          <p:cNvSpPr/>
          <p:nvPr/>
        </p:nvSpPr>
        <p:spPr>
          <a:xfrm>
            <a:off x="533520" y="909360"/>
            <a:ext cx="3580920" cy="2332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600" spc="-1" strike="noStrike">
                <a:solidFill>
                  <a:srgbClr val="000000"/>
                </a:solidFill>
                <a:latin typeface="Courier New"/>
              </a:rPr>
              <a:t>ABContact </a:t>
            </a:r>
            <a:r>
              <a:rPr b="1" lang="en-US" sz="1600" spc="-1" strike="noStrike">
                <a:solidFill>
                  <a:srgbClr val="000000"/>
                </a:solidFill>
                <a:latin typeface="Arial"/>
              </a:rPr>
              <a:t>as  root object</a:t>
            </a:r>
            <a:endParaRPr b="0" lang="en-US" sz="1600" spc="-1" strike="noStrike">
              <a:latin typeface="Arial"/>
            </a:endParaRPr>
          </a:p>
        </p:txBody>
      </p:sp>
      <p:sp>
        <p:nvSpPr>
          <p:cNvPr id="920" name="Line 10"/>
          <p:cNvSpPr/>
          <p:nvPr/>
        </p:nvSpPr>
        <p:spPr>
          <a:xfrm>
            <a:off x="1143000" y="1752480"/>
            <a:ext cx="812520" cy="533520"/>
          </a:xfrm>
          <a:prstGeom prst="line">
            <a:avLst/>
          </a:prstGeom>
          <a:ln w="28440">
            <a:solidFill>
              <a:schemeClr val="accent6">
                <a:lumMod val="40000"/>
                <a:lumOff val="60000"/>
              </a:schemeClr>
            </a:solidFill>
            <a:round/>
          </a:ln>
        </p:spPr>
        <p:style>
          <a:lnRef idx="0"/>
          <a:fillRef idx="0"/>
          <a:effectRef idx="0"/>
          <a:fontRef idx="minor"/>
        </p:style>
      </p:sp>
      <p:pic>
        <p:nvPicPr>
          <p:cNvPr id="921" name="icon Object" descr=""/>
          <p:cNvPicPr/>
          <p:nvPr/>
        </p:nvPicPr>
        <p:blipFill>
          <a:blip r:embed="rId3"/>
          <a:stretch/>
        </p:blipFill>
        <p:spPr>
          <a:xfrm>
            <a:off x="1651320" y="2175480"/>
            <a:ext cx="558000" cy="643680"/>
          </a:xfrm>
          <a:prstGeom prst="rect">
            <a:avLst/>
          </a:prstGeom>
          <a:ln w="9360">
            <a:noFill/>
          </a:ln>
          <a:effectLst>
            <a:outerShdw algn="tl" blurRad="50800" dir="2700000" dist="38100" rotWithShape="0">
              <a:srgbClr val="000000">
                <a:alpha val="40000"/>
              </a:srgbClr>
            </a:outerShdw>
          </a:effectLst>
        </p:spPr>
      </p:pic>
      <p:pic>
        <p:nvPicPr>
          <p:cNvPr id="922" name="icon Object" descr=""/>
          <p:cNvPicPr/>
          <p:nvPr/>
        </p:nvPicPr>
        <p:blipFill>
          <a:blip r:embed="rId4"/>
          <a:stretch/>
        </p:blipFill>
        <p:spPr>
          <a:xfrm>
            <a:off x="1346760" y="2022840"/>
            <a:ext cx="558000" cy="643680"/>
          </a:xfrm>
          <a:prstGeom prst="rect">
            <a:avLst/>
          </a:prstGeom>
          <a:ln w="9360">
            <a:noFill/>
          </a:ln>
          <a:effectLst>
            <a:outerShdw algn="tl" blurRad="50800" dir="2700000" dist="38100" rotWithShape="0">
              <a:srgbClr val="000000">
                <a:alpha val="40000"/>
              </a:srgbClr>
            </a:outerShdw>
          </a:effectLst>
        </p:spPr>
      </p:pic>
      <p:pic>
        <p:nvPicPr>
          <p:cNvPr id="923" name="icon Object" descr=""/>
          <p:cNvPicPr/>
          <p:nvPr/>
        </p:nvPicPr>
        <p:blipFill>
          <a:blip r:embed="rId5"/>
          <a:stretch/>
        </p:blipFill>
        <p:spPr>
          <a:xfrm>
            <a:off x="1676520" y="1687320"/>
            <a:ext cx="558000" cy="643680"/>
          </a:xfrm>
          <a:prstGeom prst="rect">
            <a:avLst/>
          </a:prstGeom>
          <a:ln w="9360">
            <a:noFill/>
          </a:ln>
          <a:effectLst>
            <a:outerShdw algn="tl" blurRad="50800" dir="2700000" dist="38100" rotWithShape="0">
              <a:srgbClr val="000000">
                <a:alpha val="40000"/>
              </a:srgbClr>
            </a:outerShdw>
          </a:effectLst>
        </p:spPr>
      </p:pic>
      <p:sp>
        <p:nvSpPr>
          <p:cNvPr id="924" name="CustomShape 11"/>
          <p:cNvSpPr/>
          <p:nvPr/>
        </p:nvSpPr>
        <p:spPr>
          <a:xfrm>
            <a:off x="2209680" y="208188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925" name="CustomShape 12"/>
          <p:cNvSpPr/>
          <p:nvPr/>
        </p:nvSpPr>
        <p:spPr>
          <a:xfrm>
            <a:off x="2301120" y="170208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926" name="CustomShape 13"/>
          <p:cNvSpPr/>
          <p:nvPr/>
        </p:nvSpPr>
        <p:spPr>
          <a:xfrm>
            <a:off x="2396520" y="131724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7" name="Picture 3" descr=""/>
          <p:cNvPicPr/>
          <p:nvPr/>
        </p:nvPicPr>
        <p:blipFill>
          <a:blip r:embed="rId1"/>
          <a:stretch/>
        </p:blipFill>
        <p:spPr>
          <a:xfrm>
            <a:off x="533520" y="914400"/>
            <a:ext cx="6029280" cy="2248560"/>
          </a:xfrm>
          <a:prstGeom prst="rect">
            <a:avLst/>
          </a:prstGeom>
          <a:ln>
            <a:solidFill>
              <a:schemeClr val="bg1"/>
            </a:solidFill>
          </a:ln>
          <a:effectLst>
            <a:outerShdw algn="tl" blurRad="50800" dir="2700000" dist="38100" rotWithShape="0">
              <a:srgbClr val="000000">
                <a:alpha val="40000"/>
              </a:srgbClr>
            </a:outerShdw>
          </a:effectLst>
        </p:spPr>
      </p:pic>
      <p:sp>
        <p:nvSpPr>
          <p:cNvPr id="92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List view panel anatomy</a:t>
            </a:r>
            <a:endParaRPr b="0" lang="en-US" sz="3200" spc="-1" strike="noStrike">
              <a:solidFill>
                <a:srgbClr val="ffffff"/>
              </a:solidFill>
              <a:latin typeface="Arial"/>
            </a:endParaRPr>
          </a:p>
        </p:txBody>
      </p:sp>
      <p:sp>
        <p:nvSpPr>
          <p:cNvPr id="929" name="TextShape 2"/>
          <p:cNvSpPr txBox="1"/>
          <p:nvPr/>
        </p:nvSpPr>
        <p:spPr>
          <a:xfrm>
            <a:off x="519120" y="4267080"/>
            <a:ext cx="8318160" cy="21333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Row widget defines the collection of columns to be iterated through</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Cell widget defines an individual column to be included in that row</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Row iterator produces output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30" name="CustomShape 3" hidden="1"/>
          <p:cNvSpPr/>
          <p:nvPr/>
        </p:nvSpPr>
        <p:spPr>
          <a:xfrm>
            <a:off x="3038040" y="197712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31" name="CustomShape 4" hidden="1"/>
          <p:cNvSpPr/>
          <p:nvPr/>
        </p:nvSpPr>
        <p:spPr>
          <a:xfrm>
            <a:off x="3038040" y="231480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32" name="CustomShape 5" hidden="1"/>
          <p:cNvSpPr/>
          <p:nvPr/>
        </p:nvSpPr>
        <p:spPr>
          <a:xfrm>
            <a:off x="3038040" y="267408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33" name="CustomShape 6"/>
          <p:cNvSpPr/>
          <p:nvPr/>
        </p:nvSpPr>
        <p:spPr>
          <a:xfrm flipH="1">
            <a:off x="609480" y="3429000"/>
            <a:ext cx="1184400" cy="659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c00000"/>
                </a:solidFill>
                <a:latin typeface="Arial"/>
              </a:rPr>
              <a:t>Cell</a:t>
            </a:r>
            <a:br/>
            <a:r>
              <a:rPr b="1" lang="en-US" sz="1800" spc="-1" strike="noStrike">
                <a:solidFill>
                  <a:srgbClr val="c00000"/>
                </a:solidFill>
                <a:latin typeface="Arial"/>
              </a:rPr>
              <a:t>widget</a:t>
            </a:r>
            <a:endParaRPr b="0" lang="en-US" sz="1800" spc="-1" strike="noStrike">
              <a:latin typeface="Arial"/>
            </a:endParaRPr>
          </a:p>
        </p:txBody>
      </p:sp>
      <p:sp>
        <p:nvSpPr>
          <p:cNvPr id="934" name="CustomShape 7"/>
          <p:cNvSpPr/>
          <p:nvPr/>
        </p:nvSpPr>
        <p:spPr>
          <a:xfrm>
            <a:off x="6867360" y="2346840"/>
            <a:ext cx="1361880" cy="2941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800" spc="-1" strike="noStrike">
                <a:solidFill>
                  <a:srgbClr val="c00000"/>
                </a:solidFill>
                <a:latin typeface="Arial"/>
              </a:rPr>
              <a:t>Row widget</a:t>
            </a:r>
            <a:endParaRPr b="0" lang="en-US" sz="1800" spc="-1" strike="noStrike">
              <a:latin typeface="Arial"/>
            </a:endParaRPr>
          </a:p>
        </p:txBody>
      </p:sp>
      <p:sp>
        <p:nvSpPr>
          <p:cNvPr id="935" name="CustomShape 8" hidden="1"/>
          <p:cNvSpPr/>
          <p:nvPr/>
        </p:nvSpPr>
        <p:spPr>
          <a:xfrm>
            <a:off x="4257360" y="198108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36" name="CustomShape 9" hidden="1"/>
          <p:cNvSpPr/>
          <p:nvPr/>
        </p:nvSpPr>
        <p:spPr>
          <a:xfrm>
            <a:off x="4257360" y="231912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37" name="CustomShape 10" hidden="1"/>
          <p:cNvSpPr/>
          <p:nvPr/>
        </p:nvSpPr>
        <p:spPr>
          <a:xfrm>
            <a:off x="4257360" y="267804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38" name="CustomShape 11" hidden="1"/>
          <p:cNvSpPr/>
          <p:nvPr/>
        </p:nvSpPr>
        <p:spPr>
          <a:xfrm>
            <a:off x="7467480" y="198108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39" name="CustomShape 12" hidden="1"/>
          <p:cNvSpPr/>
          <p:nvPr/>
        </p:nvSpPr>
        <p:spPr>
          <a:xfrm>
            <a:off x="7467480" y="231912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40" name="CustomShape 13" hidden="1"/>
          <p:cNvSpPr/>
          <p:nvPr/>
        </p:nvSpPr>
        <p:spPr>
          <a:xfrm>
            <a:off x="7467480" y="2678040"/>
            <a:ext cx="914040" cy="266760"/>
          </a:xfrm>
          <a:prstGeom prst="roundRect">
            <a:avLst>
              <a:gd name="adj" fmla="val 16667"/>
            </a:avLst>
          </a:prstGeom>
          <a:noFill/>
          <a:ln w="19080">
            <a:solidFill>
              <a:schemeClr val="accent1"/>
            </a:solidFill>
            <a:round/>
          </a:ln>
        </p:spPr>
        <p:style>
          <a:lnRef idx="0"/>
          <a:fillRef idx="0"/>
          <a:effectRef idx="0"/>
          <a:fontRef idx="minor"/>
        </p:style>
      </p:sp>
      <p:sp>
        <p:nvSpPr>
          <p:cNvPr id="941" name="CustomShape 14"/>
          <p:cNvSpPr/>
          <p:nvPr/>
        </p:nvSpPr>
        <p:spPr>
          <a:xfrm rot="10800000">
            <a:off x="6825960" y="2989080"/>
            <a:ext cx="348480" cy="1007280"/>
          </a:xfrm>
          <a:prstGeom prst="leftBrace">
            <a:avLst>
              <a:gd name="adj1" fmla="val 8333"/>
              <a:gd name="adj2" fmla="val 50000"/>
            </a:avLst>
          </a:prstGeom>
          <a:no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42" name="CustomShape 15"/>
          <p:cNvSpPr/>
          <p:nvPr/>
        </p:nvSpPr>
        <p:spPr>
          <a:xfrm rot="16200000">
            <a:off x="1063800" y="2701080"/>
            <a:ext cx="352080" cy="1108080"/>
          </a:xfrm>
          <a:prstGeom prst="leftBrace">
            <a:avLst>
              <a:gd name="adj1" fmla="val 8333"/>
              <a:gd name="adj2" fmla="val 50000"/>
            </a:avLst>
          </a:prstGeom>
          <a:no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43" name="CustomShape 16"/>
          <p:cNvSpPr/>
          <p:nvPr/>
        </p:nvSpPr>
        <p:spPr>
          <a:xfrm rot="16200000">
            <a:off x="2317680" y="2700720"/>
            <a:ext cx="352080" cy="1108080"/>
          </a:xfrm>
          <a:prstGeom prst="leftBrace">
            <a:avLst>
              <a:gd name="adj1" fmla="val 8333"/>
              <a:gd name="adj2" fmla="val 50000"/>
            </a:avLst>
          </a:prstGeom>
          <a:no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44" name="CustomShape 17"/>
          <p:cNvSpPr/>
          <p:nvPr/>
        </p:nvSpPr>
        <p:spPr>
          <a:xfrm rot="16200000">
            <a:off x="4566960" y="1673640"/>
            <a:ext cx="352080" cy="3162240"/>
          </a:xfrm>
          <a:prstGeom prst="leftBrace">
            <a:avLst>
              <a:gd name="adj1" fmla="val 8333"/>
              <a:gd name="adj2" fmla="val 50000"/>
            </a:avLst>
          </a:prstGeom>
          <a:noFill/>
          <a:ln w="28440">
            <a:solidFill>
              <a:schemeClr val="accent1">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945" name="CustomShape 18"/>
          <p:cNvSpPr/>
          <p:nvPr/>
        </p:nvSpPr>
        <p:spPr>
          <a:xfrm flipH="1">
            <a:off x="4156920" y="3429000"/>
            <a:ext cx="1184400" cy="659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c00000"/>
                </a:solidFill>
                <a:latin typeface="Arial"/>
              </a:rPr>
              <a:t>Cell</a:t>
            </a:r>
            <a:br/>
            <a:r>
              <a:rPr b="1" lang="en-US" sz="1800" spc="-1" strike="noStrike">
                <a:solidFill>
                  <a:srgbClr val="c00000"/>
                </a:solidFill>
                <a:latin typeface="Arial"/>
              </a:rPr>
              <a:t>widget</a:t>
            </a:r>
            <a:endParaRPr b="0" lang="en-US" sz="1800" spc="-1" strike="noStrike">
              <a:latin typeface="Arial"/>
            </a:endParaRPr>
          </a:p>
        </p:txBody>
      </p:sp>
      <p:sp>
        <p:nvSpPr>
          <p:cNvPr id="946" name="CustomShape 19"/>
          <p:cNvSpPr/>
          <p:nvPr/>
        </p:nvSpPr>
        <p:spPr>
          <a:xfrm flipH="1">
            <a:off x="1905120" y="3429000"/>
            <a:ext cx="1184400" cy="659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c00000"/>
                </a:solidFill>
                <a:latin typeface="Arial"/>
              </a:rPr>
              <a:t>Cell</a:t>
            </a:r>
            <a:br/>
            <a:r>
              <a:rPr b="1" lang="en-US" sz="1800" spc="-1" strike="noStrike">
                <a:solidFill>
                  <a:srgbClr val="c00000"/>
                </a:solidFill>
                <a:latin typeface="Arial"/>
              </a:rPr>
              <a:t>widget</a:t>
            </a:r>
            <a:endParaRPr b="0" lang="en-US"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Row iterator</a:t>
            </a:r>
            <a:endParaRPr b="0" lang="en-US" sz="3200" spc="-1" strike="noStrike">
              <a:solidFill>
                <a:srgbClr val="ffffff"/>
              </a:solidFill>
              <a:latin typeface="Arial"/>
            </a:endParaRPr>
          </a:p>
        </p:txBody>
      </p:sp>
      <p:sp>
        <p:nvSpPr>
          <p:cNvPr id="948" name="TextShape 2"/>
          <p:cNvSpPr txBox="1"/>
          <p:nvPr/>
        </p:nvSpPr>
        <p:spPr>
          <a:xfrm>
            <a:off x="5638680" y="2362320"/>
            <a:ext cx="3184920" cy="40381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For a set of objects (array or query result), a row iterator renders each object as one row of cells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49" name="TextShape 3"/>
          <p:cNvSpPr txBox="1"/>
          <p:nvPr/>
        </p:nvSpPr>
        <p:spPr>
          <a:xfrm>
            <a:off x="521280" y="914400"/>
            <a:ext cx="832068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An </a:t>
            </a:r>
            <a:r>
              <a:rPr b="1" lang="en-US" sz="2400" spc="-1" strike="noStrike">
                <a:solidFill>
                  <a:srgbClr val="000000"/>
                </a:solidFill>
                <a:latin typeface="Arial"/>
                <a:ea typeface="Arial"/>
              </a:rPr>
              <a:t>iterator</a:t>
            </a:r>
            <a:r>
              <a:rPr b="0" lang="en-US" sz="2400" spc="-1" strike="noStrike">
                <a:solidFill>
                  <a:srgbClr val="000000"/>
                </a:solidFill>
                <a:latin typeface="Arial"/>
                <a:ea typeface="Arial"/>
              </a:rPr>
              <a:t> is a widget that takes a set of items and performs the same set of actions for each member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row iterator</a:t>
            </a:r>
            <a:r>
              <a:rPr b="0" lang="en-US" sz="2400" spc="-1" strike="noStrike">
                <a:solidFill>
                  <a:srgbClr val="000000"/>
                </a:solidFill>
                <a:latin typeface="Arial"/>
                <a:ea typeface="Arial"/>
              </a:rPr>
              <a:t> is an iterator  for list view panels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50" name="icon Array Object 1" descr=""/>
          <p:cNvPicPr/>
          <p:nvPr/>
        </p:nvPicPr>
        <p:blipFill>
          <a:blip r:embed="rId1"/>
          <a:stretch/>
        </p:blipFill>
        <p:spPr>
          <a:xfrm>
            <a:off x="1651320" y="3330720"/>
            <a:ext cx="558000" cy="643680"/>
          </a:xfrm>
          <a:prstGeom prst="rect">
            <a:avLst/>
          </a:prstGeom>
          <a:ln w="9360">
            <a:noFill/>
          </a:ln>
          <a:effectLst>
            <a:outerShdw algn="tl" blurRad="50800" dir="2700000" dist="38100" rotWithShape="0">
              <a:srgbClr val="000000">
                <a:alpha val="40000"/>
              </a:srgbClr>
            </a:outerShdw>
          </a:effectLst>
        </p:spPr>
      </p:pic>
      <p:sp>
        <p:nvSpPr>
          <p:cNvPr id="951" name="CustomShape 4"/>
          <p:cNvSpPr/>
          <p:nvPr/>
        </p:nvSpPr>
        <p:spPr>
          <a:xfrm>
            <a:off x="632520" y="3206160"/>
            <a:ext cx="2409840" cy="551160"/>
          </a:xfrm>
          <a:prstGeom prst="ellipse">
            <a:avLst/>
          </a:prstGeom>
          <a:ln>
            <a:noFill/>
          </a:ln>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p:style>
      </p:sp>
      <p:pic>
        <p:nvPicPr>
          <p:cNvPr id="952" name="icon Array Object2" descr=""/>
          <p:cNvPicPr/>
          <p:nvPr/>
        </p:nvPicPr>
        <p:blipFill>
          <a:blip r:embed="rId2"/>
          <a:stretch/>
        </p:blipFill>
        <p:spPr>
          <a:xfrm>
            <a:off x="1346760" y="3178440"/>
            <a:ext cx="558000" cy="643680"/>
          </a:xfrm>
          <a:prstGeom prst="rect">
            <a:avLst/>
          </a:prstGeom>
          <a:ln w="9360">
            <a:noFill/>
          </a:ln>
          <a:effectLst>
            <a:outerShdw algn="tl" blurRad="50800" dir="2700000" dist="38100" rotWithShape="0">
              <a:srgbClr val="000000">
                <a:alpha val="40000"/>
              </a:srgbClr>
            </a:outerShdw>
          </a:effectLst>
        </p:spPr>
      </p:pic>
      <p:sp>
        <p:nvSpPr>
          <p:cNvPr id="953" name="CustomShape 5"/>
          <p:cNvSpPr/>
          <p:nvPr/>
        </p:nvSpPr>
        <p:spPr>
          <a:xfrm>
            <a:off x="533520" y="3138480"/>
            <a:ext cx="2615400" cy="1378440"/>
          </a:xfrm>
          <a:prstGeom prst="funnel">
            <a:avLst/>
          </a:prstGeom>
          <a:ln>
            <a:round/>
          </a:ln>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p:style>
      </p:sp>
      <p:pic>
        <p:nvPicPr>
          <p:cNvPr id="954" name="icon Array Object 3" descr=""/>
          <p:cNvPicPr/>
          <p:nvPr/>
        </p:nvPicPr>
        <p:blipFill>
          <a:blip r:embed="rId3"/>
          <a:stretch/>
        </p:blipFill>
        <p:spPr>
          <a:xfrm>
            <a:off x="1676520" y="2842560"/>
            <a:ext cx="558000" cy="643680"/>
          </a:xfrm>
          <a:prstGeom prst="rect">
            <a:avLst/>
          </a:prstGeom>
          <a:ln w="9360">
            <a:noFill/>
          </a:ln>
          <a:effectLst>
            <a:outerShdw algn="tl" blurRad="50800" dir="2700000" dist="38100" rotWithShape="0">
              <a:srgbClr val="000000">
                <a:alpha val="40000"/>
              </a:srgbClr>
            </a:outerShdw>
          </a:effectLst>
        </p:spPr>
      </p:pic>
      <p:sp>
        <p:nvSpPr>
          <p:cNvPr id="955" name="CustomShape 6"/>
          <p:cNvSpPr/>
          <p:nvPr/>
        </p:nvSpPr>
        <p:spPr>
          <a:xfrm>
            <a:off x="4191120" y="4714200"/>
            <a:ext cx="4647960" cy="1664280"/>
          </a:xfrm>
          <a:prstGeom prst="rect">
            <a:avLst/>
          </a:prstGeom>
          <a:solidFill>
            <a:schemeClr val="tx2">
              <a:lumMod val="95000"/>
            </a:schemeClr>
          </a:solidFill>
          <a:ln cap="rnd" w="28440">
            <a:solidFill>
              <a:schemeClr val="accent6">
                <a:lumMod val="75000"/>
              </a:schemeClr>
            </a:solidFill>
            <a:custDash>
              <a:ds d="800000" sp="300000"/>
            </a:custDash>
            <a:round/>
          </a:ln>
          <a:effectLst>
            <a:outerShdw algn="tl" blurRad="50800" dir="2700000" dist="38100" rotWithShape="0">
              <a:srgbClr val="000000">
                <a:alpha val="40000"/>
              </a:srgbClr>
            </a:outerShdw>
          </a:effectLst>
        </p:spPr>
        <p:style>
          <a:lnRef idx="0"/>
          <a:fillRef idx="0"/>
          <a:effectRef idx="0"/>
          <a:fontRef idx="minor"/>
        </p:style>
      </p:sp>
      <p:sp>
        <p:nvSpPr>
          <p:cNvPr id="956" name="CustomShape 7"/>
          <p:cNvSpPr/>
          <p:nvPr/>
        </p:nvSpPr>
        <p:spPr>
          <a:xfrm>
            <a:off x="4267080" y="5038560"/>
            <a:ext cx="147600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57" name="CustomShape 8"/>
          <p:cNvSpPr/>
          <p:nvPr/>
        </p:nvSpPr>
        <p:spPr>
          <a:xfrm>
            <a:off x="5791320" y="5038560"/>
            <a:ext cx="144756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58" name="CustomShape 9"/>
          <p:cNvSpPr/>
          <p:nvPr/>
        </p:nvSpPr>
        <p:spPr>
          <a:xfrm>
            <a:off x="7283520" y="5038560"/>
            <a:ext cx="147924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59" name="CustomShape 10"/>
          <p:cNvSpPr/>
          <p:nvPr/>
        </p:nvSpPr>
        <p:spPr>
          <a:xfrm>
            <a:off x="4191120" y="4716000"/>
            <a:ext cx="2323800" cy="297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34969"/>
                </a:solidFill>
                <a:latin typeface="Arial"/>
              </a:rPr>
              <a:t>ROW widget</a:t>
            </a:r>
            <a:endParaRPr b="0" lang="en-US" sz="1800" spc="-1" strike="noStrike">
              <a:latin typeface="Arial"/>
            </a:endParaRPr>
          </a:p>
        </p:txBody>
      </p:sp>
      <p:sp>
        <p:nvSpPr>
          <p:cNvPr id="960" name="CustomShape 11"/>
          <p:cNvSpPr/>
          <p:nvPr/>
        </p:nvSpPr>
        <p:spPr>
          <a:xfrm rot="16200000">
            <a:off x="2863800" y="4518360"/>
            <a:ext cx="304560" cy="234936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961" name="icon Gear" descr=""/>
          <p:cNvPicPr/>
          <p:nvPr/>
        </p:nvPicPr>
        <p:blipFill>
          <a:blip r:embed="rId4"/>
          <a:stretch/>
        </p:blipFill>
        <p:spPr>
          <a:xfrm>
            <a:off x="569880" y="4532400"/>
            <a:ext cx="1807200" cy="1807200"/>
          </a:xfrm>
          <a:prstGeom prst="rect">
            <a:avLst/>
          </a:prstGeom>
          <a:ln>
            <a:noFill/>
          </a:ln>
          <a:effectLst>
            <a:outerShdw algn="tl" blurRad="50800" dir="2700000" dist="38100" rotWithShape="0">
              <a:srgbClr val="000000">
                <a:alpha val="40000"/>
              </a:srgbClr>
            </a:outerShdw>
          </a:effectLst>
        </p:spPr>
      </p:pic>
      <p:sp>
        <p:nvSpPr>
          <p:cNvPr id="962" name="CustomShape 12"/>
          <p:cNvSpPr/>
          <p:nvPr/>
        </p:nvSpPr>
        <p:spPr>
          <a:xfrm>
            <a:off x="1676520" y="4321440"/>
            <a:ext cx="304560" cy="45684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
        <p:nvSpPr>
          <p:cNvPr id="963" name="CustomShape 13"/>
          <p:cNvSpPr/>
          <p:nvPr/>
        </p:nvSpPr>
        <p:spPr>
          <a:xfrm>
            <a:off x="2286000" y="335520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964" name="CustomShape 14"/>
          <p:cNvSpPr/>
          <p:nvPr/>
        </p:nvSpPr>
        <p:spPr>
          <a:xfrm>
            <a:off x="2377440" y="297576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965" name="CustomShape 15"/>
          <p:cNvSpPr/>
          <p:nvPr/>
        </p:nvSpPr>
        <p:spPr>
          <a:xfrm>
            <a:off x="2472840" y="259092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Row iterator: no objects processed</a:t>
            </a:r>
            <a:endParaRPr b="0" lang="en-US" sz="3200" spc="-1" strike="noStrike">
              <a:solidFill>
                <a:srgbClr val="ffffff"/>
              </a:solidFill>
              <a:latin typeface="Arial"/>
            </a:endParaRPr>
          </a:p>
        </p:txBody>
      </p:sp>
      <p:pic>
        <p:nvPicPr>
          <p:cNvPr id="967" name="icon Array Object 1" descr=""/>
          <p:cNvPicPr/>
          <p:nvPr/>
        </p:nvPicPr>
        <p:blipFill>
          <a:blip r:embed="rId1"/>
          <a:stretch/>
        </p:blipFill>
        <p:spPr>
          <a:xfrm>
            <a:off x="1651320" y="3330720"/>
            <a:ext cx="558000" cy="643680"/>
          </a:xfrm>
          <a:prstGeom prst="rect">
            <a:avLst/>
          </a:prstGeom>
          <a:ln w="9360">
            <a:noFill/>
          </a:ln>
          <a:effectLst>
            <a:outerShdw algn="tl" blurRad="50800" dir="2700000" dist="38100" rotWithShape="0">
              <a:srgbClr val="000000">
                <a:alpha val="40000"/>
              </a:srgbClr>
            </a:outerShdw>
          </a:effectLst>
        </p:spPr>
      </p:pic>
      <p:sp>
        <p:nvSpPr>
          <p:cNvPr id="968" name="CustomShape 2"/>
          <p:cNvSpPr/>
          <p:nvPr/>
        </p:nvSpPr>
        <p:spPr>
          <a:xfrm>
            <a:off x="632520" y="3206160"/>
            <a:ext cx="2409840" cy="551160"/>
          </a:xfrm>
          <a:prstGeom prst="ellipse">
            <a:avLst/>
          </a:prstGeom>
          <a:ln>
            <a:noFill/>
          </a:ln>
        </p:spPr>
        <p:style>
          <a:lnRef idx="0">
            <a:schemeClr val="accent6">
              <a:hueOff val="0"/>
              <a:satOff val="0"/>
              <a:lumOff val="0"/>
              <a:alphaOff val="0"/>
            </a:schemeClr>
          </a:lnRef>
          <a:fillRef idx="1">
            <a:schemeClr val="accent6">
              <a:tint val="50000"/>
              <a:alpha val="40000"/>
              <a:hueOff val="0"/>
              <a:satOff val="0"/>
              <a:lumOff val="0"/>
              <a:alphaOff val="0"/>
            </a:schemeClr>
          </a:fillRef>
          <a:effectRef idx="0">
            <a:schemeClr val="accent6">
              <a:tint val="50000"/>
              <a:alpha val="40000"/>
              <a:hueOff val="0"/>
              <a:satOff val="0"/>
              <a:lumOff val="0"/>
              <a:alphaOff val="0"/>
            </a:schemeClr>
          </a:effectRef>
          <a:fontRef idx="minor"/>
        </p:style>
      </p:sp>
      <p:pic>
        <p:nvPicPr>
          <p:cNvPr id="969" name="icon Array Object2" descr=""/>
          <p:cNvPicPr/>
          <p:nvPr/>
        </p:nvPicPr>
        <p:blipFill>
          <a:blip r:embed="rId2"/>
          <a:stretch/>
        </p:blipFill>
        <p:spPr>
          <a:xfrm>
            <a:off x="1346760" y="3178440"/>
            <a:ext cx="558000" cy="643680"/>
          </a:xfrm>
          <a:prstGeom prst="rect">
            <a:avLst/>
          </a:prstGeom>
          <a:ln w="9360">
            <a:noFill/>
          </a:ln>
          <a:effectLst>
            <a:outerShdw algn="tl" blurRad="50800" dir="2700000" dist="38100" rotWithShape="0">
              <a:srgbClr val="000000">
                <a:alpha val="40000"/>
              </a:srgbClr>
            </a:outerShdw>
          </a:effectLst>
        </p:spPr>
      </p:pic>
      <p:sp>
        <p:nvSpPr>
          <p:cNvPr id="970" name="CustomShape 3"/>
          <p:cNvSpPr/>
          <p:nvPr/>
        </p:nvSpPr>
        <p:spPr>
          <a:xfrm>
            <a:off x="533520" y="3138480"/>
            <a:ext cx="2615400" cy="1378440"/>
          </a:xfrm>
          <a:prstGeom prst="funnel">
            <a:avLst/>
          </a:prstGeom>
          <a:ln>
            <a:round/>
          </a:ln>
        </p:spPr>
        <p:style>
          <a:lnRef idx="1">
            <a:schemeClr val="accent6">
              <a:hueOff val="0"/>
              <a:satOff val="0"/>
              <a:lumOff val="0"/>
              <a:alphaOff val="0"/>
            </a:schemeClr>
          </a:lnRef>
          <a:fillRef idx="1">
            <a:schemeClr val="accent6">
              <a:alpha val="40000"/>
              <a:tint val="40000"/>
              <a:hueOff val="0"/>
              <a:satOff val="0"/>
              <a:lumOff val="0"/>
              <a:alphaOff val="0"/>
            </a:schemeClr>
          </a:fillRef>
          <a:effectRef idx="0">
            <a:schemeClr val="accent6">
              <a:alpha val="40000"/>
              <a:tint val="40000"/>
              <a:hueOff val="0"/>
              <a:satOff val="0"/>
              <a:lumOff val="0"/>
              <a:alphaOff val="0"/>
            </a:schemeClr>
          </a:effectRef>
          <a:fontRef idx="minor"/>
        </p:style>
      </p:sp>
      <p:pic>
        <p:nvPicPr>
          <p:cNvPr id="971" name="icon Array Object 3" descr=""/>
          <p:cNvPicPr/>
          <p:nvPr/>
        </p:nvPicPr>
        <p:blipFill>
          <a:blip r:embed="rId3"/>
          <a:stretch/>
        </p:blipFill>
        <p:spPr>
          <a:xfrm>
            <a:off x="1676520" y="2842560"/>
            <a:ext cx="558000" cy="643680"/>
          </a:xfrm>
          <a:prstGeom prst="rect">
            <a:avLst/>
          </a:prstGeom>
          <a:ln w="9360">
            <a:noFill/>
          </a:ln>
          <a:effectLst>
            <a:outerShdw algn="tl" blurRad="50800" dir="2700000" dist="38100" rotWithShape="0">
              <a:srgbClr val="000000">
                <a:alpha val="40000"/>
              </a:srgbClr>
            </a:outerShdw>
          </a:effectLst>
        </p:spPr>
      </p:pic>
      <p:sp>
        <p:nvSpPr>
          <p:cNvPr id="972" name="CustomShape 4"/>
          <p:cNvSpPr/>
          <p:nvPr/>
        </p:nvSpPr>
        <p:spPr>
          <a:xfrm>
            <a:off x="4191120" y="4714200"/>
            <a:ext cx="4647960" cy="1664280"/>
          </a:xfrm>
          <a:prstGeom prst="rect">
            <a:avLst/>
          </a:prstGeom>
          <a:solidFill>
            <a:schemeClr val="tx2">
              <a:lumMod val="95000"/>
            </a:schemeClr>
          </a:solidFill>
          <a:ln cap="rnd" w="28440">
            <a:solidFill>
              <a:schemeClr val="accent6">
                <a:lumMod val="75000"/>
              </a:schemeClr>
            </a:solidFill>
            <a:custDash>
              <a:ds d="800000" sp="300000"/>
            </a:custDash>
            <a:round/>
          </a:ln>
          <a:effectLst>
            <a:outerShdw algn="tl" blurRad="50800" dir="2700000" dist="38100" rotWithShape="0">
              <a:srgbClr val="000000">
                <a:alpha val="40000"/>
              </a:srgbClr>
            </a:outerShdw>
          </a:effectLst>
        </p:spPr>
        <p:style>
          <a:lnRef idx="0"/>
          <a:fillRef idx="0"/>
          <a:effectRef idx="0"/>
          <a:fontRef idx="minor"/>
        </p:style>
      </p:sp>
      <p:sp>
        <p:nvSpPr>
          <p:cNvPr id="973" name="CustomShape 5"/>
          <p:cNvSpPr/>
          <p:nvPr/>
        </p:nvSpPr>
        <p:spPr>
          <a:xfrm>
            <a:off x="4267080" y="5038560"/>
            <a:ext cx="147600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74" name="CustomShape 6"/>
          <p:cNvSpPr/>
          <p:nvPr/>
        </p:nvSpPr>
        <p:spPr>
          <a:xfrm>
            <a:off x="5791320" y="5038560"/>
            <a:ext cx="144756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75" name="CustomShape 7"/>
          <p:cNvSpPr/>
          <p:nvPr/>
        </p:nvSpPr>
        <p:spPr>
          <a:xfrm>
            <a:off x="7283520" y="5038560"/>
            <a:ext cx="1479240" cy="1263600"/>
          </a:xfrm>
          <a:prstGeom prst="rect">
            <a:avLst/>
          </a:prstGeom>
          <a:solidFill>
            <a:schemeClr val="tx2"/>
          </a:solidFill>
          <a:ln w="28440">
            <a:solidFill>
              <a:schemeClr val="accent6">
                <a:lumMod val="75000"/>
              </a:schemeClr>
            </a:solidFill>
            <a:round/>
          </a:ln>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34969"/>
                </a:solidFill>
                <a:latin typeface="Arial"/>
              </a:rPr>
              <a:t>CELL</a:t>
            </a:r>
            <a:br/>
            <a:r>
              <a:rPr b="1" lang="en-US" sz="1800" spc="-1" strike="noStrike">
                <a:solidFill>
                  <a:srgbClr val="034969"/>
                </a:solidFill>
                <a:latin typeface="Arial"/>
              </a:rPr>
              <a:t>widget</a:t>
            </a:r>
            <a:endParaRPr b="0" lang="en-US" sz="1800" spc="-1" strike="noStrike">
              <a:latin typeface="Arial"/>
            </a:endParaRPr>
          </a:p>
        </p:txBody>
      </p:sp>
      <p:sp>
        <p:nvSpPr>
          <p:cNvPr id="976" name="CustomShape 8"/>
          <p:cNvSpPr/>
          <p:nvPr/>
        </p:nvSpPr>
        <p:spPr>
          <a:xfrm>
            <a:off x="4191120" y="4716000"/>
            <a:ext cx="2323800" cy="297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34969"/>
                </a:solidFill>
                <a:latin typeface="Arial"/>
              </a:rPr>
              <a:t>ROW widget</a:t>
            </a:r>
            <a:endParaRPr b="0" lang="en-US" sz="1800" spc="-1" strike="noStrike">
              <a:latin typeface="Arial"/>
            </a:endParaRPr>
          </a:p>
        </p:txBody>
      </p:sp>
      <p:sp>
        <p:nvSpPr>
          <p:cNvPr id="977" name="CustomShape 9"/>
          <p:cNvSpPr/>
          <p:nvPr/>
        </p:nvSpPr>
        <p:spPr>
          <a:xfrm rot="16200000">
            <a:off x="2863800" y="4518360"/>
            <a:ext cx="304560" cy="234936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pic>
        <p:nvPicPr>
          <p:cNvPr id="978" name="icon Gear" descr=""/>
          <p:cNvPicPr/>
          <p:nvPr/>
        </p:nvPicPr>
        <p:blipFill>
          <a:blip r:embed="rId4"/>
          <a:stretch/>
        </p:blipFill>
        <p:spPr>
          <a:xfrm rot="1980000">
            <a:off x="569880" y="4532400"/>
            <a:ext cx="1807200" cy="1807200"/>
          </a:xfrm>
          <a:prstGeom prst="rect">
            <a:avLst/>
          </a:prstGeom>
          <a:ln>
            <a:noFill/>
          </a:ln>
          <a:effectLst>
            <a:outerShdw algn="tl" blurRad="50800" dir="2700000" dist="38100" rotWithShape="0">
              <a:srgbClr val="000000">
                <a:alpha val="40000"/>
              </a:srgbClr>
            </a:outerShdw>
          </a:effectLst>
        </p:spPr>
      </p:pic>
      <p:sp>
        <p:nvSpPr>
          <p:cNvPr id="979" name="CustomShape 10"/>
          <p:cNvSpPr/>
          <p:nvPr/>
        </p:nvSpPr>
        <p:spPr>
          <a:xfrm>
            <a:off x="1676520" y="4321440"/>
            <a:ext cx="304560" cy="456840"/>
          </a:xfrm>
          <a:prstGeom prst="down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
        <p:nvSpPr>
          <p:cNvPr id="980" name="CustomShape 11"/>
          <p:cNvSpPr/>
          <p:nvPr/>
        </p:nvSpPr>
        <p:spPr>
          <a:xfrm>
            <a:off x="2286000" y="335520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981" name="CustomShape 12"/>
          <p:cNvSpPr/>
          <p:nvPr/>
        </p:nvSpPr>
        <p:spPr>
          <a:xfrm>
            <a:off x="2377440" y="297576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sp>
        <p:nvSpPr>
          <p:cNvPr id="982" name="CustomShape 13"/>
          <p:cNvSpPr/>
          <p:nvPr/>
        </p:nvSpPr>
        <p:spPr>
          <a:xfrm>
            <a:off x="2472840" y="2590920"/>
            <a:ext cx="1665000" cy="356400"/>
          </a:xfrm>
          <a:prstGeom prst="rect">
            <a:avLst/>
          </a:prstGeom>
          <a:solidFill>
            <a:schemeClr val="accent6">
              <a:lumMod val="20000"/>
              <a:lumOff val="80000"/>
              <a:alpha val="50000"/>
            </a:schemeClr>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34969"/>
                </a:solidFill>
                <a:latin typeface="Courier New"/>
              </a:rPr>
              <a:t>HistoryEntry</a:t>
            </a:r>
            <a:endParaRPr b="0" lang="en-US" sz="1600" spc="-1" strike="noStrike">
              <a:latin typeface="Arial"/>
            </a:endParaRPr>
          </a:p>
        </p:txBody>
      </p:sp>
      <p:pic>
        <p:nvPicPr>
          <p:cNvPr id="983" name="Picture 3" descr=""/>
          <p:cNvPicPr/>
          <p:nvPr/>
        </p:nvPicPr>
        <p:blipFill>
          <a:blip r:embed="rId5"/>
          <a:stretch/>
        </p:blipFill>
        <p:spPr>
          <a:xfrm>
            <a:off x="3506760" y="914400"/>
            <a:ext cx="5332320" cy="1371240"/>
          </a:xfrm>
          <a:prstGeom prst="rect">
            <a:avLst/>
          </a:prstGeom>
          <a:ln w="3240">
            <a:solidFill>
              <a:schemeClr val="bg1"/>
            </a:solidFill>
            <a:miter/>
          </a:ln>
          <a:effectLst>
            <a:outerShdw algn="tl" blurRad="50800" dir="2700000" dist="38100" rotWithShape="0">
              <a:srgbClr val="000000">
                <a:alpha val="40000"/>
              </a:srgbClr>
            </a:outerShdw>
          </a:effectLst>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D1546FFE-4DDD-4E34-98F6-D4D1BDFF7D30}"/>
</file>

<file path=customXml/itemProps2.xml><?xml version="1.0" encoding="utf-8"?>
<ds:datastoreItem xmlns:ds="http://schemas.openxmlformats.org/officeDocument/2006/customXml" ds:itemID="{E5991AB3-C96A-48E7-A800-EE45DD8487A3}"/>
</file>

<file path=customXml/itemProps3.xml><?xml version="1.0" encoding="utf-8"?>
<ds:datastoreItem xmlns:ds="http://schemas.openxmlformats.org/officeDocument/2006/customXml" ds:itemID="{C4EA53A5-C30C-49FA-A06E-C9D8F0EE8687}"/>
</file>

<file path=docProps/app.xml><?xml version="1.0" encoding="utf-8"?>
<Properties xmlns="http://schemas.openxmlformats.org/officeDocument/2006/extended-properties" xmlns:vt="http://schemas.openxmlformats.org/officeDocument/2006/docPropsVTypes">
  <Template>Emerald_Template</Template>
  <TotalTime>3648</TotalTime>
  <Application>LibreOffice/5.4.2.2$Windows_x86 LibreOffice_project/22b09f6418e8c2d508a9eaf86b2399209b0990f4</Application>
  <Words>4887</Words>
  <Paragraphs>567</Paragraphs>
  <Company>Guidewrie,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Seth Luersen</dc:creator>
  <cp:keywords>Emerald Configuration Fundamentals 8.0.1</cp:keywords>
  <dc:description/>
  <cp:lastModifiedBy/>
  <cp:revision>197</cp:revision>
  <dcterms:created xsi:type="dcterms:W3CDTF">2014-02-05T17:44:21Z</dcterms:created>
  <dcterms:modified xsi:type="dcterms:W3CDTF">2018-02-16T11:09:58Z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Guidewrie,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Peter Niemeyer</vt:lpwstr>
  </property>
  <property fmtid="{D5CDD505-2E9C-101B-9397-08002B2CF9AE}" pid="9" name="Notes">
    <vt:i4>46</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46</vt:i4>
  </property>
  <property fmtid="{D5CDD505-2E9C-101B-9397-08002B2CF9AE}" pid="14" name="_MarkAsFinal">
    <vt:bool>true</vt:bool>
  </property>
  <property fmtid="{D5CDD505-2E9C-101B-9397-08002B2CF9AE}" pid="15" name="category">
    <vt:lpwstr>Configuration Fundamentals;8.0.1</vt:lpwstr>
  </property>
  <property fmtid="{D5CDD505-2E9C-101B-9397-08002B2CF9AE}" pid="16" name="contentStatus">
    <vt:lpwstr>Final</vt:lpwstr>
  </property>
  <property fmtid="{D5CDD505-2E9C-101B-9397-08002B2CF9AE}" pid="17" name="ContentTypeId">
    <vt:lpwstr>0x0101007CFB29EADDD5C24B957691831FD266C3</vt:lpwstr>
  </property>
  <property fmtid="{D5CDD505-2E9C-101B-9397-08002B2CF9AE}" pid="18" name="Order">
    <vt:r8>1490400</vt:r8>
  </property>
  <property fmtid="{D5CDD505-2E9C-101B-9397-08002B2CF9AE}" pid="19" name="_SourceUrl">
    <vt:lpwstr/>
  </property>
  <property fmtid="{D5CDD505-2E9C-101B-9397-08002B2CF9AE}" pid="20" name="_SharedFileIndex">
    <vt:lpwstr/>
  </property>
  <property fmtid="{D5CDD505-2E9C-101B-9397-08002B2CF9AE}" pid="21" name="ComplianceAssetId">
    <vt:lpwstr/>
  </property>
  <property fmtid="{D5CDD505-2E9C-101B-9397-08002B2CF9AE}" pid="22" name="_ExtendedDescription">
    <vt:lpwstr/>
  </property>
  <property fmtid="{D5CDD505-2E9C-101B-9397-08002B2CF9AE}" pid="23" name="TriggerFlowInfo">
    <vt:lpwstr/>
  </property>
</Properties>
</file>