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8.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slide28.xml" ContentType="application/vnd.openxmlformats-officedocument.presentationml.slide+xml"/>
  <Override PartName="/ppt/slides/slide34.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0.xml" ContentType="application/vnd.openxmlformats-officedocument.presentationml.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slideMasters/slideMaster1.xml" ContentType="application/vnd.openxmlformats-officedocument.presentationml.slideMaster+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1.xml" ContentType="application/vnd.openxmlformats-officedocument.presentationml.notesSlide+xml"/>
  <Override PartName="/ppt/notesSlides/notesSlide24.xml" ContentType="application/vnd.openxmlformats-officedocument.presentationml.notesSlide+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7"/>
  </p:notesMasterIdLst>
  <p:handoutMasterIdLst>
    <p:handoutMasterId r:id="rId38"/>
  </p:handoutMasterIdLst>
  <p:sldIdLst>
    <p:sldId id="256" r:id="rId2"/>
    <p:sldId id="257" r:id="rId3"/>
    <p:sldId id="258" r:id="rId4"/>
    <p:sldId id="259" r:id="rId5"/>
    <p:sldId id="265" r:id="rId6"/>
    <p:sldId id="266" r:id="rId7"/>
    <p:sldId id="267" r:id="rId8"/>
    <p:sldId id="268" r:id="rId9"/>
    <p:sldId id="269" r:id="rId10"/>
    <p:sldId id="270" r:id="rId11"/>
    <p:sldId id="271" r:id="rId12"/>
    <p:sldId id="273" r:id="rId13"/>
    <p:sldId id="272" r:id="rId14"/>
    <p:sldId id="274" r:id="rId15"/>
    <p:sldId id="275" r:id="rId16"/>
    <p:sldId id="276" r:id="rId17"/>
    <p:sldId id="277" r:id="rId18"/>
    <p:sldId id="278" r:id="rId19"/>
    <p:sldId id="279" r:id="rId20"/>
    <p:sldId id="263" r:id="rId21"/>
    <p:sldId id="280" r:id="rId22"/>
    <p:sldId id="281" r:id="rId23"/>
    <p:sldId id="282" r:id="rId24"/>
    <p:sldId id="283" r:id="rId25"/>
    <p:sldId id="284" r:id="rId26"/>
    <p:sldId id="285" r:id="rId27"/>
    <p:sldId id="286" r:id="rId28"/>
    <p:sldId id="287" r:id="rId29"/>
    <p:sldId id="288" r:id="rId30"/>
    <p:sldId id="264" r:id="rId31"/>
    <p:sldId id="290" r:id="rId32"/>
    <p:sldId id="289" r:id="rId33"/>
    <p:sldId id="260" r:id="rId34"/>
    <p:sldId id="261" r:id="rId35"/>
    <p:sldId id="26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Fundamentals" id="{0CA6634F-C6FD-4BBA-B04E-9ED03905FDE5}">
          <p14:sldIdLst>
            <p14:sldId id="258"/>
            <p14:sldId id="259"/>
            <p14:sldId id="265"/>
            <p14:sldId id="266"/>
            <p14:sldId id="267"/>
            <p14:sldId id="268"/>
            <p14:sldId id="269"/>
            <p14:sldId id="270"/>
            <p14:sldId id="271"/>
            <p14:sldId id="273"/>
            <p14:sldId id="272"/>
            <p14:sldId id="274"/>
            <p14:sldId id="275"/>
            <p14:sldId id="276"/>
            <p14:sldId id="277"/>
            <p14:sldId id="278"/>
            <p14:sldId id="279"/>
          </p14:sldIdLst>
        </p14:section>
        <p14:section name="Enable navigation" id="{D0DDFD25-75F7-4600-8D95-E60D09FAD91B}">
          <p14:sldIdLst>
            <p14:sldId id="263"/>
            <p14:sldId id="280"/>
            <p14:sldId id="281"/>
            <p14:sldId id="282"/>
            <p14:sldId id="283"/>
            <p14:sldId id="284"/>
            <p14:sldId id="285"/>
            <p14:sldId id="286"/>
            <p14:sldId id="287"/>
            <p14:sldId id="288"/>
            <p14:sldId id="264"/>
            <p14:sldId id="290"/>
            <p14:sldId id="289"/>
          </p14:sldIdLst>
        </p14:section>
        <p14:section name="Review" id="{CD3E2942-0691-4B15-B842-079311E6BD2A}">
          <p14:sldIdLst>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81407" autoAdjust="0"/>
  </p:normalViewPr>
  <p:slideViewPr>
    <p:cSldViewPr showGuides="1">
      <p:cViewPr>
        <p:scale>
          <a:sx n="100" d="100"/>
          <a:sy n="100" d="100"/>
        </p:scale>
        <p:origin x="-1944" y="-270"/>
      </p:cViewPr>
      <p:guideLst>
        <p:guide orient="horz" pos="576"/>
        <p:guide/>
        <p:guide pos="33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98" d="100"/>
          <a:sy n="98" d="100"/>
        </p:scale>
        <p:origin x="-189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10/29/2014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workspace is an area of the user interface that runs across the bottom. It is visible only when a screen is displayed within it. It is the one area of the user interface that is not always visible.</a:t>
            </a:r>
          </a:p>
          <a:p>
            <a:endParaRPr lang="en-US" dirty="0" smtClean="0"/>
          </a:p>
          <a:p>
            <a:r>
              <a:rPr lang="en-US" dirty="0" smtClean="0"/>
              <a:t>If multiple worksheets are rendered at one time, the tabs across the top of the worksheets can be used to navigate between worksheets.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4238869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use forwards to:</a:t>
            </a:r>
          </a:p>
          <a:p>
            <a:pPr marL="171450" indent="-171450">
              <a:buFont typeface="Arial" pitchFamily="34" charset="0"/>
              <a:buChar char="•"/>
            </a:pPr>
            <a:r>
              <a:rPr lang="en-US" dirty="0" smtClean="0"/>
              <a:t>Modify data before navigating </a:t>
            </a:r>
          </a:p>
          <a:p>
            <a:pPr marL="171450" indent="-171450">
              <a:buFont typeface="Arial" pitchFamily="34" charset="0"/>
              <a:buChar char="•"/>
            </a:pPr>
            <a:r>
              <a:rPr lang="en-US" dirty="0" smtClean="0"/>
              <a:t>Determine the destination location based on the data context or the user’s permissions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2816254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Exit points are typically used to let users easily access other applications, such as a reporting application.</a:t>
            </a:r>
          </a:p>
          <a:p>
            <a:pPr eaLnBrk="1" hangingPunct="1"/>
            <a:r>
              <a:rPr lang="en-US" dirty="0" smtClean="0"/>
              <a:t>The example above shows the display of Example List, which is a list of examples in TrainingApp of each fundamental configuration technology. Example list is technically outside of any Guidewire application because it is displayed in its own window. It is the only working example of an exit point in any of the base applications.</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2603659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page contains a single screen in the screen area.</a:t>
            </a:r>
          </a:p>
          <a:p>
            <a:endParaRPr lang="en-US" dirty="0" smtClean="0"/>
          </a:p>
          <a:p>
            <a:r>
              <a:rPr lang="en-US" dirty="0" smtClean="0"/>
              <a:t>A popup contains a single screen and is designed to return the user to the previous location once the work on the popup screen is complete.</a:t>
            </a:r>
          </a:p>
          <a:p>
            <a:endParaRPr lang="en-US" dirty="0" smtClean="0"/>
          </a:p>
          <a:p>
            <a:r>
              <a:rPr lang="en-US" dirty="0" smtClean="0"/>
              <a:t>A worksheet contains a single screen and a tab (on the bottom) in the workspace frame.</a:t>
            </a:r>
          </a:p>
          <a:p>
            <a:endParaRPr lang="en-US" dirty="0" smtClean="0"/>
          </a:p>
          <a:p>
            <a:r>
              <a:rPr lang="en-US" dirty="0" smtClean="0"/>
              <a:t>A location group groups a set of menu links (and their associated locations), a set of menu actions, and an info bar.</a:t>
            </a:r>
          </a:p>
          <a:p>
            <a:endParaRPr lang="en-US" dirty="0" smtClean="0"/>
          </a:p>
          <a:p>
            <a:r>
              <a:rPr lang="en-US" dirty="0" smtClean="0"/>
              <a:t>A wizard contains multiple screens in a specific order and a toolbar to work through the wizard.</a:t>
            </a:r>
          </a:p>
          <a:p>
            <a:endParaRPr lang="en-US" dirty="0" smtClean="0"/>
          </a:p>
          <a:p>
            <a:r>
              <a:rPr lang="en-US" dirty="0" smtClean="0"/>
              <a:t>A forward contains logic to execute before navigating to another location.</a:t>
            </a:r>
          </a:p>
          <a:p>
            <a:endParaRPr lang="en-US" dirty="0" smtClean="0"/>
          </a:p>
          <a:p>
            <a:r>
              <a:rPr lang="en-US" dirty="0" smtClean="0"/>
              <a:t>An exit point points to a URL outside of the PolicyCenter application.</a:t>
            </a:r>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1990907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bulk of location configuration work tends to center around popups, pages, location groups, and wizards. Therefore, these are the only locations covered in the instructor-led portions of Guidewire training. (Popups are covered in this course because they behave the same in every application. Pages, location groups, and wizards are covered in the Application Configuration courses because each of these have product-specific behaviors.)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2068192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Locations - </a:t>
            </a:r>
            <a:fld id="{C5A8852A-4812-4064-ABF4-5C3468625CB1}" type="slidenum">
              <a:rPr lang="en-US" altLang="en-US" sz="1200" b="0">
                <a:solidFill>
                  <a:schemeClr val="tx1"/>
                </a:solidFill>
              </a:rPr>
              <a:pPr eaLnBrk="1" hangingPunct="1"/>
              <a:t>21</a:t>
            </a:fld>
            <a:endParaRPr lang="en-US" altLang="en-US" sz="1200" b="0">
              <a:solidFill>
                <a:schemeClr val="tx1"/>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Almost every widget that executes a navigation when clicked does so through the widget's "action" property. The only exception to this are the screen links in a location group's sidebar, which use a </a:t>
            </a:r>
            <a:r>
              <a:rPr lang="en-US" dirty="0" err="1" smtClean="0"/>
              <a:t>LocationRef</a:t>
            </a:r>
            <a:r>
              <a:rPr lang="en-US" dirty="0" smtClean="0"/>
              <a:t> property instead.</a:t>
            </a:r>
          </a:p>
          <a:p>
            <a:pPr eaLnBrk="1" hangingPunct="1"/>
            <a:endParaRPr lang="en-US" dirty="0" smtClean="0"/>
          </a:p>
          <a:p>
            <a:pPr eaLnBrk="1" hangingPunct="1"/>
            <a:r>
              <a:rPr lang="en-US" dirty="0" smtClean="0"/>
              <a:t>A menu item is an atomic widget typically found in menus (or menu items sets). It consists of a label that one can click to execute an action.</a:t>
            </a:r>
          </a:p>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Locations - </a:t>
            </a:r>
            <a:fld id="{A6BA4223-5E97-4CC3-BB31-88A245C7344F}" type="slidenum">
              <a:rPr lang="en-US" altLang="en-US" sz="1200" b="0">
                <a:solidFill>
                  <a:schemeClr val="tx1"/>
                </a:solidFill>
              </a:rPr>
              <a:pPr eaLnBrk="1" hangingPunct="1"/>
              <a:t>22</a:t>
            </a:fld>
            <a:endParaRPr lang="en-US" altLang="en-US" sz="1200" b="0">
              <a:solidFill>
                <a:schemeClr val="tx1"/>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Locations - </a:t>
            </a:r>
            <a:fld id="{7B77B387-599F-4166-8AD8-7904DEFA0D2F}" type="slidenum">
              <a:rPr lang="en-US" altLang="en-US" sz="1200" b="0">
                <a:solidFill>
                  <a:schemeClr val="tx1"/>
                </a:solidFill>
              </a:rPr>
              <a:pPr eaLnBrk="1" hangingPunct="1"/>
              <a:t>23</a:t>
            </a:fld>
            <a:endParaRPr lang="en-US" altLang="en-US" sz="1200" b="0">
              <a:solidFill>
                <a:schemeClr val="tx1"/>
              </a:solidFill>
            </a:endParaRPr>
          </a:p>
        </p:txBody>
      </p:sp>
      <p:sp>
        <p:nvSpPr>
          <p:cNvPr id="604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slide shows two locations with their entry points:</a:t>
            </a:r>
          </a:p>
          <a:p>
            <a:pPr lvl="1" eaLnBrk="1" hangingPunct="1"/>
            <a:r>
              <a:rPr lang="en-US" smtClean="0"/>
              <a:t>ABContactLG, which is a location group. Its name is "ABContactLG", and it requires one object to be rendered: an ABContact. The location group renders information about the given ABContact.</a:t>
            </a:r>
          </a:p>
          <a:p>
            <a:pPr lvl="1" eaLnBrk="1" hangingPunct="1"/>
            <a:r>
              <a:rPr lang="en-US" smtClean="0"/>
              <a:t>UserPreferencesWorksheet, which is a worksheet. Its name is "UserPreferencesWorksheet", and it requires no values to be rendered—it uses the current user to determine what values to display.</a:t>
            </a:r>
          </a:p>
          <a:p>
            <a:pPr eaLnBrk="1" hangingPunct="1"/>
            <a:r>
              <a:rPr lang="en-US" smtClean="0"/>
              <a:t>A location uses multiple entry points when it is navigated to under different circumstances with different sets of values. An example of this can be seen in the "Popups" lesson.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Locations - </a:t>
            </a:r>
            <a:fld id="{579A891D-28C2-42E6-8917-929BA6981B95}" type="slidenum">
              <a:rPr lang="en-US" altLang="en-US" sz="1200" b="0">
                <a:solidFill>
                  <a:schemeClr val="tx1"/>
                </a:solidFill>
              </a:rPr>
              <a:pPr eaLnBrk="1" hangingPunct="1"/>
              <a:t>24</a:t>
            </a:fld>
            <a:endParaRPr lang="en-US" altLang="en-US" sz="1200" b="0">
              <a:solidFill>
                <a:schemeClr val="tx1"/>
              </a:solidFill>
            </a:endParaRPr>
          </a:p>
        </p:txBody>
      </p:sp>
      <p:sp>
        <p:nvSpPr>
          <p:cNvPr id="614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following navigation methods are sometimes available, but they are used less frequently: </a:t>
            </a:r>
          </a:p>
          <a:p>
            <a:pPr lvl="1" eaLnBrk="1" hangingPunct="1"/>
            <a:r>
              <a:rPr lang="en-US" smtClean="0"/>
              <a:t>goInMain() – go to the "main" frame (the screen area), no matter where the source widget is.</a:t>
            </a:r>
          </a:p>
          <a:p>
            <a:pPr lvl="1" eaLnBrk="1" hangingPunct="1"/>
            <a:r>
              <a:rPr lang="en-US" smtClean="0"/>
              <a:t>drilldown() – similar to "go", but it goes from a list view to a detail page while remembering the list context, so that you can navigate to the previous and next records in the detail page without having to return to the list view.</a:t>
            </a:r>
          </a:p>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Locations - </a:t>
            </a:r>
            <a:fld id="{39206E53-F39E-4B44-8153-99AD101FC3FC}" type="slidenum">
              <a:rPr lang="en-US" altLang="en-US" sz="1200" b="0">
                <a:solidFill>
                  <a:schemeClr val="tx1"/>
                </a:solidFill>
              </a:rPr>
              <a:pPr eaLnBrk="1" hangingPunct="1"/>
              <a:t>25</a:t>
            </a:fld>
            <a:endParaRPr lang="en-US" altLang="en-US" sz="1200" b="0">
              <a:solidFill>
                <a:schemeClr val="tx1"/>
              </a:solidFill>
            </a:endParaRPr>
          </a:p>
        </p:txBody>
      </p:sp>
      <p:sp>
        <p:nvSpPr>
          <p:cNvPr id="6246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Widget and Location are conceptual representations in this diagram.  There are no &lt;Widget /&gt; or &lt;Location /&gt; elements. </a:t>
            </a:r>
          </a:p>
          <a:p>
            <a:endParaRPr lang="en-US" dirty="0" smtClean="0"/>
          </a:p>
          <a:p>
            <a:r>
              <a:rPr lang="en-US" dirty="0" smtClean="0"/>
              <a:t>At the top-level, PCF elements are split between widgets and locations. A widget is a PCF element that is transformed into HTML and becomes a (potentially) visible element of the user interface. There are two broad categories of widgets:</a:t>
            </a:r>
          </a:p>
          <a:p>
            <a:pPr marL="171450" indent="-171450">
              <a:buFont typeface="Arial" pitchFamily="34" charset="0"/>
              <a:buChar char="•"/>
            </a:pPr>
            <a:r>
              <a:rPr lang="en-US" dirty="0" smtClean="0"/>
              <a:t>Atomic widgets are the individual elements of the user interface that either display data (such as fields and cells in a list) or let users execute actions (such as buttons and menu items).</a:t>
            </a:r>
          </a:p>
          <a:p>
            <a:pPr marL="171450" indent="-171450">
              <a:buFont typeface="Arial" pitchFamily="34" charset="0"/>
              <a:buChar char="•"/>
            </a:pPr>
            <a:r>
              <a:rPr lang="en-US" dirty="0" smtClean="0"/>
              <a:t>Container widgets group atomic widgets or other container widgets into logical groups.</a:t>
            </a:r>
          </a:p>
          <a:p>
            <a:r>
              <a:rPr lang="en-US" dirty="0" smtClean="0"/>
              <a:t>A location is a PCF element that a user can navigate to. Locations determine how users move from one place in the application to some other place in the application.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982664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Locations - </a:t>
            </a:r>
            <a:fld id="{950BDBCB-125F-469D-834C-3DFA0751944A}" type="slidenum">
              <a:rPr lang="en-US" altLang="en-US" sz="1200" b="0">
                <a:solidFill>
                  <a:schemeClr val="tx1"/>
                </a:solidFill>
              </a:rPr>
              <a:pPr eaLnBrk="1" hangingPunct="1"/>
              <a:t>26</a:t>
            </a:fld>
            <a:endParaRPr lang="en-US" altLang="en-US" sz="1200" b="0">
              <a:solidFill>
                <a:schemeClr val="tx1"/>
              </a:solidFill>
            </a:endParaRPr>
          </a:p>
        </p:txBody>
      </p:sp>
      <p:sp>
        <p:nvSpPr>
          <p:cNvPr id="6349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Locations - </a:t>
            </a:r>
            <a:fld id="{E730FE25-1381-4F05-A233-9052EE40CE8C}" type="slidenum">
              <a:rPr lang="en-US" altLang="en-US" sz="1200" b="0">
                <a:solidFill>
                  <a:schemeClr val="tx1"/>
                </a:solidFill>
              </a:rPr>
              <a:pPr eaLnBrk="1" hangingPunct="1"/>
              <a:t>27</a:t>
            </a:fld>
            <a:endParaRPr lang="en-US" altLang="en-US" sz="1200" b="0">
              <a:solidFill>
                <a:schemeClr val="tx1"/>
              </a:solidFill>
            </a:endParaRPr>
          </a:p>
        </p:txBody>
      </p:sp>
      <p:sp>
        <p:nvSpPr>
          <p:cNvPr id="6451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Locations - </a:t>
            </a:r>
            <a:fld id="{D2361823-B8AB-48FC-9D35-2F9E5FF6093E}" type="slidenum">
              <a:rPr lang="en-US" altLang="en-US" sz="1200" b="0">
                <a:solidFill>
                  <a:schemeClr val="tx1"/>
                </a:solidFill>
              </a:rPr>
              <a:pPr eaLnBrk="1" hangingPunct="1"/>
              <a:t>28</a:t>
            </a:fld>
            <a:endParaRPr lang="en-US" altLang="en-US" sz="1200" b="0">
              <a:solidFill>
                <a:schemeClr val="tx1"/>
              </a:solidFill>
            </a:endParaRPr>
          </a:p>
        </p:txBody>
      </p:sp>
      <p:sp>
        <p:nvSpPr>
          <p:cNvPr id="6554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Locations - </a:t>
            </a:r>
            <a:fld id="{569D3476-DD06-4353-B862-EC803B6B68C7}" type="slidenum">
              <a:rPr lang="en-US" altLang="en-US" sz="1200" b="0">
                <a:solidFill>
                  <a:schemeClr val="tx1"/>
                </a:solidFill>
              </a:rPr>
              <a:pPr eaLnBrk="1" hangingPunct="1"/>
              <a:t>29</a:t>
            </a:fld>
            <a:endParaRPr lang="en-US" altLang="en-US" sz="1200" b="0">
              <a:solidFill>
                <a:schemeClr val="tx1"/>
              </a:solidFill>
            </a:endParaRPr>
          </a:p>
        </p:txBody>
      </p:sp>
      <p:sp>
        <p:nvSpPr>
          <p:cNvPr id="6656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ClaimCenter and PolicyCenter, navigation to a wizard typically uses go(). In BillingCenter, navigation to a wizard typically uses push().</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5280352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Project: All the source files in the entire project that have been modified since the last compilation are compiled. Dependent source files, if appropriate, are also compiled. Additionally, the tasks tied to the compilation or make process on modified sources are performed. </a:t>
            </a:r>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31</a:t>
            </a:fld>
            <a:endParaRPr lang="en-US" sz="800">
              <a:latin typeface="Arial" pitchFamily="34" charset="0"/>
              <a:cs typeface="Arial" pitchFamily="34" charset="0"/>
            </a:endParaRPr>
          </a:p>
        </p:txBody>
      </p:sp>
    </p:spTree>
    <p:extLst>
      <p:ext uri="{BB962C8B-B14F-4D97-AF65-F5344CB8AC3E}">
        <p14:creationId xmlns:p14="http://schemas.microsoft.com/office/powerpoint/2010/main" val="2500939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81">
              <a:defRPr/>
            </a:pPr>
            <a:r>
              <a:rPr lang="en-US" sz="1000" dirty="0">
                <a:latin typeface="Arial" charset="0"/>
                <a:cs typeface="+mn-cs"/>
              </a:rPr>
              <a:t>It is also possible to reload PCF files using the Guidewire API and/or internal server tools. The Reload PCF command can be found on the Reload page in Internal Tools. To access Internal Tools, the </a:t>
            </a:r>
            <a:r>
              <a:rPr lang="en-US" sz="1000" dirty="0" err="1">
                <a:latin typeface="Arial" charset="0"/>
                <a:cs typeface="+mn-cs"/>
              </a:rPr>
              <a:t>EnableInternalDebugTools</a:t>
            </a:r>
            <a:r>
              <a:rPr lang="en-US" sz="1000" dirty="0">
                <a:latin typeface="Arial" charset="0"/>
                <a:cs typeface="+mn-cs"/>
              </a:rPr>
              <a:t> setting in the config.xml file must be set to true. The keystroke to open the Internal Tools page is </a:t>
            </a:r>
            <a:r>
              <a:rPr lang="en-US" sz="1000" dirty="0" err="1">
                <a:latin typeface="Arial" charset="0"/>
                <a:cs typeface="+mn-cs"/>
              </a:rPr>
              <a:t>ALT+SHIFT+T</a:t>
            </a:r>
            <a:r>
              <a:rPr lang="en-US" sz="1000" dirty="0">
                <a:latin typeface="Arial" charset="0"/>
                <a:cs typeface="+mn-cs"/>
              </a:rPr>
              <a:t>. In the tab bar, select Internal Tools --&gt; Reload. On the Reload page, click the Reload PCF Files button. Both the keystroke ALT+SHIFT+L and the Reload PCF Files button call the same static method: </a:t>
            </a:r>
            <a:r>
              <a:rPr lang="en-US" sz="1000" dirty="0" err="1">
                <a:latin typeface="Arial" charset="0"/>
                <a:cs typeface="+mn-cs"/>
              </a:rPr>
              <a:t>gw.api.tools.InternalToolsUtil.reloadPCFs</a:t>
            </a:r>
            <a:r>
              <a:rPr lang="en-US" sz="1000" dirty="0">
                <a:latin typeface="Arial" charset="0"/>
                <a:cs typeface="+mn-cs"/>
              </a:rPr>
              <a:t>().</a:t>
            </a: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 Location group and wizard</a:t>
            </a:r>
          </a:p>
          <a:p>
            <a:r>
              <a:rPr lang="en-US" dirty="0" smtClean="0"/>
              <a:t>2) Worksheet</a:t>
            </a:r>
          </a:p>
          <a:p>
            <a:r>
              <a:rPr lang="en-US" dirty="0" smtClean="0"/>
              <a:t>3) Forward</a:t>
            </a:r>
          </a:p>
          <a:p>
            <a:r>
              <a:rPr lang="en-US" dirty="0" smtClean="0"/>
              <a:t>4) Exit point</a:t>
            </a:r>
          </a:p>
          <a:p>
            <a:r>
              <a:rPr lang="en-US" dirty="0" smtClean="0"/>
              <a:t>5)</a:t>
            </a:r>
            <a:r>
              <a:rPr lang="en-US" baseline="0" dirty="0" smtClean="0"/>
              <a:t> </a:t>
            </a:r>
            <a:r>
              <a:rPr lang="en-US" dirty="0" smtClean="0"/>
              <a:t>Use go to navigate to pages, location groups, wizards, and forwards.</a:t>
            </a:r>
          </a:p>
          <a:p>
            <a:r>
              <a:rPr lang="en-US" dirty="0" smtClean="0"/>
              <a:t>    Use push to navigate to popups and exit points.</a:t>
            </a:r>
          </a:p>
          <a:p>
            <a:r>
              <a:rPr lang="en-US" smtClean="0"/>
              <a:t>    Use </a:t>
            </a:r>
            <a:r>
              <a:rPr lang="en-US" dirty="0" err="1" smtClean="0"/>
              <a:t>goInWorkspace</a:t>
            </a:r>
            <a:r>
              <a:rPr lang="en-US" dirty="0" smtClean="0"/>
              <a:t> to navigate to worksheets.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3692937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locations do not contain a screen: a Forward references Pages and an Exit Point references external web locations.</a:t>
            </a:r>
          </a:p>
          <a:p>
            <a:endParaRPr lang="en-US" dirty="0" smtClean="0"/>
          </a:p>
          <a:p>
            <a:r>
              <a:rPr lang="en-US" dirty="0" err="1" smtClean="0"/>
              <a:t>LocationGroups</a:t>
            </a:r>
            <a:r>
              <a:rPr lang="en-US" dirty="0" smtClean="0"/>
              <a:t> indirectly reference screens by </a:t>
            </a:r>
            <a:r>
              <a:rPr lang="en-US" dirty="0" err="1" smtClean="0"/>
              <a:t>meansof</a:t>
            </a:r>
            <a:r>
              <a:rPr lang="en-US" dirty="0" smtClean="0"/>
              <a:t> the </a:t>
            </a:r>
            <a:r>
              <a:rPr lang="en-US" dirty="0" err="1" smtClean="0"/>
              <a:t>LocationRef</a:t>
            </a:r>
            <a:r>
              <a:rPr lang="en-US" dirty="0" smtClean="0"/>
              <a:t>, which points to a Page. </a:t>
            </a:r>
          </a:p>
          <a:p>
            <a:r>
              <a:rPr lang="en-US" dirty="0" smtClean="0"/>
              <a:t>If a location references multiple screens, then the first screen referenced by the location is displayed by default.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1525934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location group can be thought of as a "page group" as it is fundamentally a collection of pages, each with its own screen. Location groups are used to gather together a set of screens that display data about a single primary object (such as a contact, a policy, an account, or a claim) or serve a single major application function (such as searching for data). Users navigate from one page in a location group to the next by clicking the links in the side bar.</a:t>
            </a:r>
          </a:p>
          <a:p>
            <a:r>
              <a:rPr lang="en-US" dirty="0" smtClean="0"/>
              <a:t>All the pages in a location group share a common info bar, actions menu, and side bar.</a:t>
            </a:r>
          </a:p>
          <a:p>
            <a:pPr marL="171450" indent="-171450">
              <a:buFont typeface="Arial" pitchFamily="34" charset="0"/>
              <a:buChar char="•"/>
            </a:pPr>
            <a:r>
              <a:rPr lang="en-US" dirty="0" smtClean="0"/>
              <a:t>The info bar is the gray strip directly below the screen tabs which usually contains widgets providing high-level information about the data in the screen area. In the example above, the info bar contains a "person" icon and the label "Person: Karen Espinoza". Some location groups do not have info bars, in which case the gray strip is blank.</a:t>
            </a:r>
          </a:p>
          <a:p>
            <a:pPr marL="171450" indent="-171450">
              <a:buFont typeface="Arial" pitchFamily="34" charset="0"/>
              <a:buChar char="•"/>
            </a:pPr>
            <a:r>
              <a:rPr lang="en-US" dirty="0" smtClean="0"/>
              <a:t>The actions menu is the menu accessible by clicking the "Actions" control.</a:t>
            </a:r>
          </a:p>
          <a:p>
            <a:pPr marL="171450" indent="-171450">
              <a:buFont typeface="Arial" pitchFamily="34" charset="0"/>
              <a:buChar char="•"/>
            </a:pPr>
            <a:r>
              <a:rPr lang="en-US" dirty="0" smtClean="0"/>
              <a:t>The side bar appears on the left of the screen and contains a set of links to the pages in the location group.</a:t>
            </a:r>
          </a:p>
          <a:p>
            <a:r>
              <a:rPr lang="en-US" dirty="0" smtClean="0"/>
              <a:t>Pages and location groups are both locations. This gives widgets the ability to navigate to the location group (in which case the screen for the first page listed in the location group is displayed) or to any page within the location group. For example, you might have one widget that needs to navigate to the </a:t>
            </a:r>
            <a:r>
              <a:rPr lang="en-US" dirty="0" err="1" smtClean="0"/>
              <a:t>ABContactLG</a:t>
            </a:r>
            <a:r>
              <a:rPr lang="en-US" dirty="0" smtClean="0"/>
              <a:t> location group, and a second widget that should specifically navigate to the Addresses page in the </a:t>
            </a:r>
            <a:r>
              <a:rPr lang="en-US" dirty="0" err="1" smtClean="0"/>
              <a:t>ABContactLG</a:t>
            </a:r>
            <a:r>
              <a:rPr lang="en-US" dirty="0" smtClean="0"/>
              <a:t> location group.</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3171777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wizard has multiple screens, but only one screen is displayed at a time. The screens in a wizard have an order (though it may be possible for a user to traverse the screens out of order).</a:t>
            </a:r>
          </a:p>
          <a:p>
            <a:endParaRPr lang="en-US" dirty="0" smtClean="0"/>
          </a:p>
          <a:p>
            <a:r>
              <a:rPr lang="en-US" dirty="0" smtClean="0"/>
              <a:t>The wizard shown above does</a:t>
            </a:r>
            <a:r>
              <a:rPr lang="en-US" baseline="0" dirty="0" smtClean="0"/>
              <a:t> not </a:t>
            </a:r>
            <a:r>
              <a:rPr lang="en-US" baseline="0" dirty="0" err="1" smtClean="0"/>
              <a:t>exisit</a:t>
            </a:r>
            <a:r>
              <a:rPr lang="en-US" baseline="0" dirty="0" smtClean="0"/>
              <a:t> in an application. </a:t>
            </a:r>
            <a:r>
              <a:rPr lang="en-US" dirty="0" smtClean="0"/>
              <a:t>Wizards are implemented differently in each business-oriented Guidewire application. Multiple examples of wizards appear on the following slides, one for each of the primary applications.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768976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wizard in the slide example is the Multiple Payment Wizard, which is used to credit multiple accounts and their policies with multiple payments in a single business process.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23099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wizard in</a:t>
            </a:r>
            <a:r>
              <a:rPr lang="en-US" baseline="0" dirty="0" smtClean="0"/>
              <a:t> the slide example</a:t>
            </a:r>
            <a:r>
              <a:rPr lang="en-US" dirty="0" smtClean="0"/>
              <a:t> is the Submission Wizard, which is used to create and modify submissions. A submission ends when it is withdrawn or bound. A bound submission is a policy.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216292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wizard in the slide example is the Agency Bill Payment wizard which is used to distribute payments received from agencies on behalf of policy holders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1412262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Popup screens are designed to mimic the functionality of a true popup (which is an entirely separate window). True popups are difficult to architect because there is no easy way to avoid synchronization errors in which the system tries to update the same object in two separate windows. Popup locations as architected in Guidewire offer virtually the same functionality while avoiding the synchronization and usability issues.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2870982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microsoft.com/office/2007/relationships/hdphoto" Target="../media/hdphoto1.wdp"/><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25.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30.xml"/><Relationship Id="rId6" Type="http://schemas.openxmlformats.org/officeDocument/2006/relationships/image" Target="../media/image34.emf"/><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34.emf"/><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45.png"/><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24.xml"/><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October 29, 2014</a:t>
            </a:r>
            <a:endParaRPr lang="en-US" dirty="0"/>
          </a:p>
        </p:txBody>
      </p:sp>
      <p:sp>
        <p:nvSpPr>
          <p:cNvPr id="3" name="Title 2"/>
          <p:cNvSpPr>
            <a:spLocks noGrp="1"/>
          </p:cNvSpPr>
          <p:nvPr>
            <p:ph type="ctrTitle"/>
          </p:nvPr>
        </p:nvSpPr>
        <p:spPr/>
        <p:txBody>
          <a:bodyPr/>
          <a:lstStyle/>
          <a:p>
            <a:r>
              <a:rPr lang="en-US" dirty="0"/>
              <a:t>Introduction to Locations</a:t>
            </a:r>
          </a:p>
        </p:txBody>
      </p:sp>
    </p:spTree>
    <p:extLst>
      <p:ext uri="{BB962C8B-B14F-4D97-AF65-F5344CB8AC3E}">
        <p14:creationId xmlns:p14="http://schemas.microsoft.com/office/powerpoint/2010/main" val="354018341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 y="2768323"/>
            <a:ext cx="7482019" cy="3657876"/>
          </a:xfrm>
          <a:prstGeom prst="rect">
            <a:avLst/>
          </a:prstGeom>
          <a:noFill/>
          <a:ln w="952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Wizards</a:t>
            </a:r>
          </a:p>
        </p:txBody>
      </p:sp>
      <p:sp>
        <p:nvSpPr>
          <p:cNvPr id="3" name="Content Placeholder 2"/>
          <p:cNvSpPr>
            <a:spLocks noGrp="1"/>
          </p:cNvSpPr>
          <p:nvPr>
            <p:ph idx="1"/>
          </p:nvPr>
        </p:nvSpPr>
        <p:spPr/>
        <p:txBody>
          <a:bodyPr/>
          <a:lstStyle/>
          <a:p>
            <a:r>
              <a:rPr lang="en-US" dirty="0"/>
              <a:t>A wizard is an ordered collection of screens </a:t>
            </a:r>
            <a:br>
              <a:rPr lang="en-US" dirty="0"/>
            </a:br>
            <a:r>
              <a:rPr lang="en-US" dirty="0"/>
              <a:t>used to execute a complex business process</a:t>
            </a:r>
          </a:p>
          <a:p>
            <a:pPr lvl="1"/>
            <a:r>
              <a:rPr lang="en-US" dirty="0"/>
              <a:t>Single info bar, actions menu, and side bar</a:t>
            </a:r>
          </a:p>
          <a:p>
            <a:pPr lvl="1"/>
            <a:r>
              <a:rPr lang="en-US" dirty="0"/>
              <a:t>Includes toolbar with Back and Next buttons</a:t>
            </a:r>
          </a:p>
          <a:p>
            <a:endParaRPr lang="en-US" dirty="0"/>
          </a:p>
        </p:txBody>
      </p:sp>
      <p:sp>
        <p:nvSpPr>
          <p:cNvPr id="5" name="Line 17"/>
          <p:cNvSpPr>
            <a:spLocks noChangeShapeType="1"/>
          </p:cNvSpPr>
          <p:nvPr/>
        </p:nvSpPr>
        <p:spPr bwMode="auto">
          <a:xfrm>
            <a:off x="2250270" y="4897553"/>
            <a:ext cx="1635930" cy="0"/>
          </a:xfrm>
          <a:prstGeom prst="line">
            <a:avLst/>
          </a:prstGeom>
          <a:noFill/>
          <a:ln w="28575">
            <a:solidFill>
              <a:schemeClr val="accent1">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6" name="Group 30"/>
          <p:cNvGrpSpPr>
            <a:grpSpLocks/>
          </p:cNvGrpSpPr>
          <p:nvPr/>
        </p:nvGrpSpPr>
        <p:grpSpPr bwMode="auto">
          <a:xfrm>
            <a:off x="2222500" y="3810000"/>
            <a:ext cx="1130300" cy="420687"/>
            <a:chOff x="1105" y="2427"/>
            <a:chExt cx="712" cy="265"/>
          </a:xfrm>
        </p:grpSpPr>
        <p:sp>
          <p:nvSpPr>
            <p:cNvPr id="7" name="Line 18"/>
            <p:cNvSpPr>
              <a:spLocks noChangeShapeType="1"/>
            </p:cNvSpPr>
            <p:nvPr/>
          </p:nvSpPr>
          <p:spPr bwMode="auto">
            <a:xfrm>
              <a:off x="1105" y="2540"/>
              <a:ext cx="359" cy="0"/>
            </a:xfrm>
            <a:prstGeom prst="line">
              <a:avLst/>
            </a:prstGeom>
            <a:noFill/>
            <a:ln w="28575">
              <a:solidFill>
                <a:schemeClr val="accent1">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8" name="Group 19"/>
            <p:cNvGrpSpPr>
              <a:grpSpLocks/>
            </p:cNvGrpSpPr>
            <p:nvPr/>
          </p:nvGrpSpPr>
          <p:grpSpPr bwMode="auto">
            <a:xfrm>
              <a:off x="1529" y="2427"/>
              <a:ext cx="288" cy="265"/>
              <a:chOff x="2371" y="1333"/>
              <a:chExt cx="1641" cy="1516"/>
            </a:xfrm>
          </p:grpSpPr>
          <p:sp>
            <p:nvSpPr>
              <p:cNvPr id="9" name="Freeform 2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Rectangle 2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 name="Freeform 2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2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2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2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2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2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9" name="Group 31"/>
          <p:cNvGrpSpPr>
            <a:grpSpLocks/>
          </p:cNvGrpSpPr>
          <p:nvPr/>
        </p:nvGrpSpPr>
        <p:grpSpPr bwMode="auto">
          <a:xfrm>
            <a:off x="2222500" y="4227512"/>
            <a:ext cx="1130300" cy="420688"/>
            <a:chOff x="1105" y="2427"/>
            <a:chExt cx="712" cy="265"/>
          </a:xfrm>
        </p:grpSpPr>
        <p:sp>
          <p:nvSpPr>
            <p:cNvPr id="20" name="Line 32"/>
            <p:cNvSpPr>
              <a:spLocks noChangeShapeType="1"/>
            </p:cNvSpPr>
            <p:nvPr/>
          </p:nvSpPr>
          <p:spPr bwMode="auto">
            <a:xfrm>
              <a:off x="1105" y="2540"/>
              <a:ext cx="359" cy="0"/>
            </a:xfrm>
            <a:prstGeom prst="line">
              <a:avLst/>
            </a:prstGeom>
            <a:noFill/>
            <a:ln w="28575">
              <a:solidFill>
                <a:schemeClr val="accent1">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1" name="Group 33"/>
            <p:cNvGrpSpPr>
              <a:grpSpLocks/>
            </p:cNvGrpSpPr>
            <p:nvPr/>
          </p:nvGrpSpPr>
          <p:grpSpPr bwMode="auto">
            <a:xfrm>
              <a:off x="1529" y="2427"/>
              <a:ext cx="288" cy="265"/>
              <a:chOff x="2371" y="1333"/>
              <a:chExt cx="1641" cy="1516"/>
            </a:xfrm>
          </p:grpSpPr>
          <p:sp>
            <p:nvSpPr>
              <p:cNvPr id="22" name="Freeform 34"/>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Rectangle 35"/>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 name="Freeform 36"/>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Freeform 37"/>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Freeform 38"/>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39"/>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40"/>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Freeform 41"/>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42"/>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43"/>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32" name="Group 44"/>
          <p:cNvGrpSpPr>
            <a:grpSpLocks/>
          </p:cNvGrpSpPr>
          <p:nvPr/>
        </p:nvGrpSpPr>
        <p:grpSpPr bwMode="auto">
          <a:xfrm>
            <a:off x="2222500" y="5074920"/>
            <a:ext cx="1130300" cy="420687"/>
            <a:chOff x="1105" y="2427"/>
            <a:chExt cx="712" cy="265"/>
          </a:xfrm>
        </p:grpSpPr>
        <p:sp>
          <p:nvSpPr>
            <p:cNvPr id="33" name="Line 45"/>
            <p:cNvSpPr>
              <a:spLocks noChangeShapeType="1"/>
            </p:cNvSpPr>
            <p:nvPr/>
          </p:nvSpPr>
          <p:spPr bwMode="auto">
            <a:xfrm>
              <a:off x="1105" y="2540"/>
              <a:ext cx="359" cy="0"/>
            </a:xfrm>
            <a:prstGeom prst="line">
              <a:avLst/>
            </a:prstGeom>
            <a:noFill/>
            <a:ln w="28575">
              <a:solidFill>
                <a:schemeClr val="accent1">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34" name="Group 46"/>
            <p:cNvGrpSpPr>
              <a:grpSpLocks/>
            </p:cNvGrpSpPr>
            <p:nvPr/>
          </p:nvGrpSpPr>
          <p:grpSpPr bwMode="auto">
            <a:xfrm>
              <a:off x="1529" y="2427"/>
              <a:ext cx="288" cy="265"/>
              <a:chOff x="2371" y="1333"/>
              <a:chExt cx="1641" cy="1516"/>
            </a:xfrm>
          </p:grpSpPr>
          <p:sp>
            <p:nvSpPr>
              <p:cNvPr id="35" name="Freeform 47"/>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Rectangle 48"/>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 name="Freeform 49"/>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50"/>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51"/>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52"/>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53"/>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54"/>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55"/>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56"/>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45" name="Group 57"/>
          <p:cNvGrpSpPr>
            <a:grpSpLocks/>
          </p:cNvGrpSpPr>
          <p:nvPr/>
        </p:nvGrpSpPr>
        <p:grpSpPr bwMode="auto">
          <a:xfrm>
            <a:off x="2222500" y="5497195"/>
            <a:ext cx="1130300" cy="420687"/>
            <a:chOff x="1105" y="2427"/>
            <a:chExt cx="712" cy="265"/>
          </a:xfrm>
        </p:grpSpPr>
        <p:sp>
          <p:nvSpPr>
            <p:cNvPr id="46" name="Line 58"/>
            <p:cNvSpPr>
              <a:spLocks noChangeShapeType="1"/>
            </p:cNvSpPr>
            <p:nvPr/>
          </p:nvSpPr>
          <p:spPr bwMode="auto">
            <a:xfrm>
              <a:off x="1105" y="2540"/>
              <a:ext cx="359" cy="0"/>
            </a:xfrm>
            <a:prstGeom prst="line">
              <a:avLst/>
            </a:prstGeom>
            <a:noFill/>
            <a:ln w="28575">
              <a:solidFill>
                <a:schemeClr val="accent1">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47" name="Group 59"/>
            <p:cNvGrpSpPr>
              <a:grpSpLocks/>
            </p:cNvGrpSpPr>
            <p:nvPr/>
          </p:nvGrpSpPr>
          <p:grpSpPr bwMode="auto">
            <a:xfrm>
              <a:off x="1529" y="2427"/>
              <a:ext cx="288" cy="265"/>
              <a:chOff x="2371" y="1333"/>
              <a:chExt cx="1641" cy="1516"/>
            </a:xfrm>
          </p:grpSpPr>
          <p:sp>
            <p:nvSpPr>
              <p:cNvPr id="48" name="Freeform 6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Rectangle 6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 name="Freeform 6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6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6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6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6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6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6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6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58" name="Text Box 70"/>
          <p:cNvSpPr txBox="1">
            <a:spLocks noChangeArrowheads="1"/>
          </p:cNvSpPr>
          <p:nvPr/>
        </p:nvSpPr>
        <p:spPr bwMode="auto">
          <a:xfrm>
            <a:off x="2935287" y="3844925"/>
            <a:ext cx="39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t>1</a:t>
            </a:r>
          </a:p>
        </p:txBody>
      </p:sp>
      <p:sp>
        <p:nvSpPr>
          <p:cNvPr id="59" name="Text Box 71"/>
          <p:cNvSpPr txBox="1">
            <a:spLocks noChangeArrowheads="1"/>
          </p:cNvSpPr>
          <p:nvPr/>
        </p:nvSpPr>
        <p:spPr bwMode="auto">
          <a:xfrm>
            <a:off x="2935287" y="4289425"/>
            <a:ext cx="39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t>2</a:t>
            </a:r>
          </a:p>
        </p:txBody>
      </p:sp>
      <p:sp>
        <p:nvSpPr>
          <p:cNvPr id="60" name="Text Box 72"/>
          <p:cNvSpPr txBox="1">
            <a:spLocks noChangeArrowheads="1"/>
          </p:cNvSpPr>
          <p:nvPr/>
        </p:nvSpPr>
        <p:spPr bwMode="auto">
          <a:xfrm>
            <a:off x="2935287" y="5122545"/>
            <a:ext cx="39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t>4</a:t>
            </a:r>
          </a:p>
        </p:txBody>
      </p:sp>
      <p:sp>
        <p:nvSpPr>
          <p:cNvPr id="61" name="Text Box 73"/>
          <p:cNvSpPr txBox="1">
            <a:spLocks noChangeArrowheads="1"/>
          </p:cNvSpPr>
          <p:nvPr/>
        </p:nvSpPr>
        <p:spPr bwMode="auto">
          <a:xfrm>
            <a:off x="2935287" y="5557520"/>
            <a:ext cx="39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t>5</a:t>
            </a:r>
          </a:p>
        </p:txBody>
      </p:sp>
      <p:grpSp>
        <p:nvGrpSpPr>
          <p:cNvPr id="62" name="Group 75"/>
          <p:cNvGrpSpPr>
            <a:grpSpLocks/>
          </p:cNvGrpSpPr>
          <p:nvPr/>
        </p:nvGrpSpPr>
        <p:grpSpPr bwMode="auto">
          <a:xfrm>
            <a:off x="3962400" y="4981257"/>
            <a:ext cx="1249362" cy="1152525"/>
            <a:chOff x="2371" y="1333"/>
            <a:chExt cx="1641" cy="1516"/>
          </a:xfrm>
        </p:grpSpPr>
        <p:sp>
          <p:nvSpPr>
            <p:cNvPr id="63" name="Freeform 76"/>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Rectangle 77"/>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5" name="Freeform 78"/>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79"/>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80"/>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81"/>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82"/>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83"/>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84"/>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85"/>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3" name="Text Box 74"/>
          <p:cNvSpPr txBox="1">
            <a:spLocks noChangeArrowheads="1"/>
          </p:cNvSpPr>
          <p:nvPr/>
        </p:nvSpPr>
        <p:spPr bwMode="auto">
          <a:xfrm>
            <a:off x="4340225" y="5316220"/>
            <a:ext cx="5397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800"/>
              <a:t>3</a:t>
            </a:r>
          </a:p>
        </p:txBody>
      </p:sp>
      <p:grpSp>
        <p:nvGrpSpPr>
          <p:cNvPr id="87" name="Group 57"/>
          <p:cNvGrpSpPr>
            <a:grpSpLocks/>
          </p:cNvGrpSpPr>
          <p:nvPr/>
        </p:nvGrpSpPr>
        <p:grpSpPr bwMode="auto">
          <a:xfrm>
            <a:off x="2220912" y="5906452"/>
            <a:ext cx="1130300" cy="420687"/>
            <a:chOff x="1105" y="2427"/>
            <a:chExt cx="712" cy="265"/>
          </a:xfrm>
        </p:grpSpPr>
        <p:sp>
          <p:nvSpPr>
            <p:cNvPr id="88" name="Line 58"/>
            <p:cNvSpPr>
              <a:spLocks noChangeShapeType="1"/>
            </p:cNvSpPr>
            <p:nvPr/>
          </p:nvSpPr>
          <p:spPr bwMode="auto">
            <a:xfrm>
              <a:off x="1105" y="2540"/>
              <a:ext cx="359" cy="0"/>
            </a:xfrm>
            <a:prstGeom prst="line">
              <a:avLst/>
            </a:prstGeom>
            <a:noFill/>
            <a:ln w="28575">
              <a:solidFill>
                <a:schemeClr val="accent1">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89" name="Group 59"/>
            <p:cNvGrpSpPr>
              <a:grpSpLocks/>
            </p:cNvGrpSpPr>
            <p:nvPr/>
          </p:nvGrpSpPr>
          <p:grpSpPr bwMode="auto">
            <a:xfrm>
              <a:off x="1529" y="2427"/>
              <a:ext cx="288" cy="265"/>
              <a:chOff x="2371" y="1333"/>
              <a:chExt cx="1641" cy="1516"/>
            </a:xfrm>
          </p:grpSpPr>
          <p:sp>
            <p:nvSpPr>
              <p:cNvPr id="90" name="Freeform 6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Rectangle 6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 name="Freeform 6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Freeform 6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 name="Freeform 6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 name="Freeform 6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 name="Freeform 6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 name="Freeform 6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 name="Freeform 6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 name="Freeform 6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00" name="Text Box 73"/>
          <p:cNvSpPr txBox="1">
            <a:spLocks noChangeArrowheads="1"/>
          </p:cNvSpPr>
          <p:nvPr/>
        </p:nvSpPr>
        <p:spPr bwMode="auto">
          <a:xfrm>
            <a:off x="2933699" y="5966777"/>
            <a:ext cx="39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smtClean="0"/>
              <a:t>6</a:t>
            </a:r>
            <a:endParaRPr lang="en-US" dirty="0"/>
          </a:p>
        </p:txBody>
      </p:sp>
      <p:sp>
        <p:nvSpPr>
          <p:cNvPr id="103" name="Text Box 101"/>
          <p:cNvSpPr txBox="1">
            <a:spLocks noChangeArrowheads="1"/>
          </p:cNvSpPr>
          <p:nvPr/>
        </p:nvSpPr>
        <p:spPr bwMode="auto">
          <a:xfrm>
            <a:off x="2569760" y="2631004"/>
            <a:ext cx="996950" cy="274637"/>
          </a:xfrm>
          <a:prstGeom prst="rect">
            <a:avLst/>
          </a:prstGeom>
          <a:solidFill>
            <a:schemeClr val="tx1">
              <a:lumMod val="95000"/>
            </a:schemeClr>
          </a:solidFill>
          <a:ln>
            <a:noFill/>
          </a:ln>
          <a:extLst/>
        </p:spPr>
        <p:txBody>
          <a:bodyPr lIns="0" tIns="0" rIns="0" bIns="0">
            <a:spAutoFit/>
          </a:bodyPr>
          <a:lstStyle>
            <a:defPPr>
              <a:defRPr lang="en-US"/>
            </a:defPPr>
            <a:lvl1pPr algn="ctr">
              <a:defRPr b="1">
                <a:solidFill>
                  <a:srgbClr val="C0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r>
              <a:rPr lang="en-US" dirty="0"/>
              <a:t>Info bar</a:t>
            </a:r>
          </a:p>
        </p:txBody>
      </p:sp>
      <p:sp>
        <p:nvSpPr>
          <p:cNvPr id="104" name="Text Box 105"/>
          <p:cNvSpPr txBox="1">
            <a:spLocks noChangeArrowheads="1"/>
          </p:cNvSpPr>
          <p:nvPr/>
        </p:nvSpPr>
        <p:spPr bwMode="auto">
          <a:xfrm>
            <a:off x="466038" y="6208924"/>
            <a:ext cx="996950" cy="274638"/>
          </a:xfrm>
          <a:prstGeom prst="rect">
            <a:avLst/>
          </a:prstGeom>
          <a:solidFill>
            <a:schemeClr val="tx1">
              <a:lumMod val="95000"/>
            </a:schemeClr>
          </a:solidFill>
          <a:ln>
            <a:noFill/>
          </a:ln>
          <a:extLst/>
        </p:spPr>
        <p:txBody>
          <a:bodyPr lIns="0" tIns="0" rIns="0" bIns="0">
            <a:spAutoFit/>
          </a:bodyPr>
          <a:lstStyle>
            <a:defPPr>
              <a:defRPr lang="en-US"/>
            </a:defPPr>
            <a:lvl1pPr algn="ctr">
              <a:defRPr b="1">
                <a:solidFill>
                  <a:srgbClr val="C0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r>
              <a:rPr lang="en-US" dirty="0"/>
              <a:t>Side bar</a:t>
            </a:r>
          </a:p>
        </p:txBody>
      </p:sp>
      <p:pic>
        <p:nvPicPr>
          <p:cNvPr id="10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78738" y="914400"/>
            <a:ext cx="1212340" cy="1216152"/>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89924065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Wizard example: ClaimCenter</a:t>
            </a:r>
          </a:p>
        </p:txBody>
      </p:sp>
      <p:sp>
        <p:nvSpPr>
          <p:cNvPr id="4" name="Content Placeholder 3"/>
          <p:cNvSpPr>
            <a:spLocks noGrp="1"/>
          </p:cNvSpPr>
          <p:nvPr>
            <p:ph idx="1"/>
          </p:nvPr>
        </p:nvSpPr>
        <p:spPr>
          <a:xfrm>
            <a:off x="519113" y="5562600"/>
            <a:ext cx="8318500" cy="838200"/>
          </a:xfrm>
        </p:spPr>
        <p:txBody>
          <a:bodyPr/>
          <a:lstStyle/>
          <a:p>
            <a:r>
              <a:rPr lang="en-US" dirty="0"/>
              <a:t>ClaimCenter wizards are used primarily to create new claims and issue </a:t>
            </a:r>
            <a:r>
              <a:rPr lang="en-US" dirty="0" smtClean="0"/>
              <a:t>payments</a:t>
            </a:r>
            <a:endParaRPr lang="en-US" dirty="0"/>
          </a:p>
        </p:txBody>
      </p:sp>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6565323" cy="4533699"/>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Line 5"/>
          <p:cNvSpPr>
            <a:spLocks noChangeShapeType="1"/>
          </p:cNvSpPr>
          <p:nvPr/>
        </p:nvSpPr>
        <p:spPr bwMode="auto">
          <a:xfrm flipV="1">
            <a:off x="2146300" y="2074862"/>
            <a:ext cx="319087" cy="307975"/>
          </a:xfrm>
          <a:prstGeom prst="line">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170336297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Wizard example: PolicyCenter</a:t>
            </a:r>
          </a:p>
        </p:txBody>
      </p:sp>
      <p:sp>
        <p:nvSpPr>
          <p:cNvPr id="4" name="Content Placeholder 3"/>
          <p:cNvSpPr>
            <a:spLocks noGrp="1"/>
          </p:cNvSpPr>
          <p:nvPr>
            <p:ph idx="1"/>
          </p:nvPr>
        </p:nvSpPr>
        <p:spPr>
          <a:xfrm>
            <a:off x="519113" y="5638800"/>
            <a:ext cx="8318500" cy="762000"/>
          </a:xfrm>
        </p:spPr>
        <p:txBody>
          <a:bodyPr/>
          <a:lstStyle/>
          <a:p>
            <a:r>
              <a:rPr lang="en-US" dirty="0"/>
              <a:t>PolicyCenter wizards are used to create, modify, renew, or cancel policies</a:t>
            </a:r>
          </a:p>
          <a:p>
            <a:endParaRPr lang="en-US" dirty="0"/>
          </a:p>
        </p:txBody>
      </p:sp>
      <p:pic>
        <p:nvPicPr>
          <p:cNvPr id="5" name="Picture 1" descr="image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7574"/>
            <a:ext cx="6661149" cy="4530661"/>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Line 5"/>
          <p:cNvSpPr>
            <a:spLocks noChangeShapeType="1"/>
          </p:cNvSpPr>
          <p:nvPr/>
        </p:nvSpPr>
        <p:spPr bwMode="auto">
          <a:xfrm flipV="1">
            <a:off x="1420019" y="1920875"/>
            <a:ext cx="319087" cy="307975"/>
          </a:xfrm>
          <a:prstGeom prst="line">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362914645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Wizard example: BillingCenter</a:t>
            </a:r>
          </a:p>
        </p:txBody>
      </p:sp>
      <p:sp>
        <p:nvSpPr>
          <p:cNvPr id="4" name="Content Placeholder 3"/>
          <p:cNvSpPr>
            <a:spLocks noGrp="1"/>
          </p:cNvSpPr>
          <p:nvPr>
            <p:ph idx="1"/>
          </p:nvPr>
        </p:nvSpPr>
        <p:spPr>
          <a:xfrm>
            <a:off x="519113" y="5638800"/>
            <a:ext cx="8318500" cy="762000"/>
          </a:xfrm>
        </p:spPr>
        <p:txBody>
          <a:bodyPr/>
          <a:lstStyle/>
          <a:p>
            <a:r>
              <a:rPr lang="en-US" dirty="0"/>
              <a:t>BillingCenter wizards are used to enter payments as well as to create or modify producers and accounts as needed</a:t>
            </a:r>
          </a:p>
          <a:p>
            <a:endParaRPr lang="en-US" dirty="0"/>
          </a:p>
          <a:p>
            <a:endParaRPr lang="en-US" dirty="0"/>
          </a:p>
        </p:txBody>
      </p:sp>
      <p:pic>
        <p:nvPicPr>
          <p:cNvPr id="5" name="Picture 1" descr="image003"/>
          <p:cNvPicPr>
            <a:picLocks noChangeAspect="1" noChangeArrowheads="1"/>
          </p:cNvPicPr>
          <p:nvPr/>
        </p:nvPicPr>
        <p:blipFill rotWithShape="1">
          <a:blip r:embed="rId3">
            <a:extLst>
              <a:ext uri="{28A0092B-C50C-407E-A947-70E740481C1C}">
                <a14:useLocalDpi xmlns:a14="http://schemas.microsoft.com/office/drawing/2010/main" val="0"/>
              </a:ext>
            </a:extLst>
          </a:blip>
          <a:srcRect t="-2" b="-112"/>
          <a:stretch/>
        </p:blipFill>
        <p:spPr bwMode="auto">
          <a:xfrm>
            <a:off x="531813" y="914400"/>
            <a:ext cx="7469187" cy="4603476"/>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AutoShape 33"/>
          <p:cNvSpPr>
            <a:spLocks noChangeArrowheads="1"/>
          </p:cNvSpPr>
          <p:nvPr/>
        </p:nvSpPr>
        <p:spPr bwMode="auto">
          <a:xfrm>
            <a:off x="1767608" y="2329083"/>
            <a:ext cx="2690092" cy="55381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Line 5"/>
          <p:cNvSpPr>
            <a:spLocks noChangeShapeType="1"/>
          </p:cNvSpPr>
          <p:nvPr/>
        </p:nvSpPr>
        <p:spPr bwMode="auto">
          <a:xfrm>
            <a:off x="1579562" y="1920873"/>
            <a:ext cx="188046" cy="408209"/>
          </a:xfrm>
          <a:prstGeom prst="line">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75919292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Popups</a:t>
            </a:r>
            <a:endParaRPr lang="en-US" dirty="0"/>
          </a:p>
        </p:txBody>
      </p:sp>
      <p:sp>
        <p:nvSpPr>
          <p:cNvPr id="4" name="Content Placeholder 3"/>
          <p:cNvSpPr>
            <a:spLocks noGrp="1"/>
          </p:cNvSpPr>
          <p:nvPr>
            <p:ph idx="1"/>
          </p:nvPr>
        </p:nvSpPr>
        <p:spPr/>
        <p:txBody>
          <a:bodyPr/>
          <a:lstStyle/>
          <a:p>
            <a:r>
              <a:rPr lang="en-US" dirty="0"/>
              <a:t>A </a:t>
            </a:r>
            <a:r>
              <a:rPr lang="en-US" b="1" dirty="0"/>
              <a:t>popup</a:t>
            </a:r>
            <a:r>
              <a:rPr lang="en-US" dirty="0"/>
              <a:t> contains a single screen and returns </a:t>
            </a:r>
            <a:br>
              <a:rPr lang="en-US" dirty="0"/>
            </a:br>
            <a:r>
              <a:rPr lang="en-US" dirty="0"/>
              <a:t>the user to the previous location once </a:t>
            </a:r>
            <a:br>
              <a:rPr lang="en-US" dirty="0"/>
            </a:br>
            <a:r>
              <a:rPr lang="en-US" dirty="0"/>
              <a:t>the popup is closed</a:t>
            </a:r>
          </a:p>
          <a:p>
            <a:pPr lvl="1"/>
            <a:r>
              <a:rPr lang="en-US" dirty="0"/>
              <a:t>Automatically has "Return to &lt;previous location&gt;" </a:t>
            </a:r>
            <a:br>
              <a:rPr lang="en-US" dirty="0"/>
            </a:br>
            <a:r>
              <a:rPr lang="en-US" dirty="0"/>
              <a:t>link</a:t>
            </a:r>
          </a:p>
          <a:p>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73688" y="914400"/>
            <a:ext cx="1216152" cy="12161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3" y="2800570"/>
            <a:ext cx="7265987" cy="19050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7" name="Picture 24"/>
          <p:cNvPicPr>
            <a:picLocks noChangeAspect="1" noChangeArrowheads="1"/>
          </p:cNvPicPr>
          <p:nvPr/>
        </p:nvPicPr>
        <p:blipFill rotWithShape="1">
          <a:blip r:embed="rId5">
            <a:extLst>
              <a:ext uri="{28A0092B-C50C-407E-A947-70E740481C1C}">
                <a14:useLocalDpi xmlns:a14="http://schemas.microsoft.com/office/drawing/2010/main" val="0"/>
              </a:ext>
            </a:extLst>
          </a:blip>
          <a:srcRect t="1677" r="3998"/>
          <a:stretch/>
        </p:blipFill>
        <p:spPr bwMode="auto">
          <a:xfrm>
            <a:off x="4760182" y="4274703"/>
            <a:ext cx="4129658" cy="2131263"/>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AutoShape 33"/>
          <p:cNvSpPr>
            <a:spLocks noChangeArrowheads="1"/>
          </p:cNvSpPr>
          <p:nvPr/>
        </p:nvSpPr>
        <p:spPr bwMode="auto">
          <a:xfrm>
            <a:off x="3565235" y="4041996"/>
            <a:ext cx="73025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9" name="Group 36"/>
          <p:cNvGrpSpPr>
            <a:grpSpLocks/>
          </p:cNvGrpSpPr>
          <p:nvPr/>
        </p:nvGrpSpPr>
        <p:grpSpPr bwMode="auto">
          <a:xfrm>
            <a:off x="7896947" y="5539509"/>
            <a:ext cx="859407" cy="793462"/>
            <a:chOff x="2371" y="1333"/>
            <a:chExt cx="1641" cy="1516"/>
          </a:xfrm>
        </p:grpSpPr>
        <p:sp>
          <p:nvSpPr>
            <p:cNvPr id="10" name="Freeform 37"/>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Rectangle 38"/>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 name="Freeform 39"/>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40"/>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41"/>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42"/>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43"/>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44"/>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45"/>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46"/>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20" name="Straight Arrow Connector 4"/>
          <p:cNvCxnSpPr>
            <a:cxnSpLocks noChangeShapeType="1"/>
            <a:stCxn id="21" idx="3"/>
          </p:cNvCxnSpPr>
          <p:nvPr/>
        </p:nvCxnSpPr>
        <p:spPr bwMode="auto">
          <a:xfrm flipH="1" flipV="1">
            <a:off x="1808018" y="2930236"/>
            <a:ext cx="5715000" cy="1609441"/>
          </a:xfrm>
          <a:prstGeom prst="bentConnector3">
            <a:avLst>
              <a:gd name="adj1" fmla="val -9636"/>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1" name="AutoShape 33"/>
          <p:cNvSpPr>
            <a:spLocks noChangeArrowheads="1"/>
          </p:cNvSpPr>
          <p:nvPr/>
        </p:nvSpPr>
        <p:spPr bwMode="auto">
          <a:xfrm>
            <a:off x="6047508" y="4373783"/>
            <a:ext cx="147551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22" name="Straight Arrow Connector 4"/>
          <p:cNvCxnSpPr>
            <a:cxnSpLocks noChangeShapeType="1"/>
            <a:stCxn id="8" idx="2"/>
            <a:endCxn id="7" idx="1"/>
          </p:cNvCxnSpPr>
          <p:nvPr/>
        </p:nvCxnSpPr>
        <p:spPr bwMode="auto">
          <a:xfrm rot="16200000" flipH="1">
            <a:off x="3861995" y="4442148"/>
            <a:ext cx="966552" cy="829822"/>
          </a:xfrm>
          <a:prstGeom prst="bentConnector2">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7713612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Worksheets</a:t>
            </a:r>
            <a:endParaRPr lang="en-US" dirty="0"/>
          </a:p>
        </p:txBody>
      </p:sp>
      <p:sp>
        <p:nvSpPr>
          <p:cNvPr id="4" name="Content Placeholder 3"/>
          <p:cNvSpPr>
            <a:spLocks noGrp="1"/>
          </p:cNvSpPr>
          <p:nvPr>
            <p:ph idx="1"/>
          </p:nvPr>
        </p:nvSpPr>
        <p:spPr/>
        <p:txBody>
          <a:bodyPr/>
          <a:lstStyle/>
          <a:p>
            <a:r>
              <a:rPr lang="en-US" dirty="0"/>
              <a:t>A </a:t>
            </a:r>
            <a:r>
              <a:rPr lang="en-US" b="1" dirty="0"/>
              <a:t>worksheet</a:t>
            </a:r>
            <a:r>
              <a:rPr lang="en-US" dirty="0"/>
              <a:t> contains a single screen </a:t>
            </a:r>
            <a:br>
              <a:rPr lang="en-US" dirty="0"/>
            </a:br>
            <a:r>
              <a:rPr lang="en-US" dirty="0"/>
              <a:t>rendered in the workspace frame</a:t>
            </a:r>
          </a:p>
          <a:p>
            <a:endParaRPr lang="en-US" dirty="0"/>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4053" y="914400"/>
            <a:ext cx="1216152" cy="13812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5368" y="1897059"/>
            <a:ext cx="3549548" cy="4598785"/>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rect Name"/>
          <p:cNvSpPr/>
          <p:nvPr/>
        </p:nvSpPr>
        <p:spPr bwMode="auto">
          <a:xfrm>
            <a:off x="2822166" y="4539650"/>
            <a:ext cx="3499740" cy="1915455"/>
          </a:xfrm>
          <a:prstGeom prst="roundRect">
            <a:avLst>
              <a:gd name="adj" fmla="val 2910"/>
            </a:avLst>
          </a:prstGeom>
          <a:noFill/>
          <a:ln w="28575" algn="ctr">
            <a:solidFill>
              <a:srgbClr val="2F6A2B"/>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smtClean="0">
              <a:ln>
                <a:noFill/>
              </a:ln>
              <a:solidFill>
                <a:srgbClr val="FF0000"/>
              </a:solidFill>
              <a:effectLst/>
              <a:uLnTx/>
              <a:uFillTx/>
            </a:endParaRPr>
          </a:p>
        </p:txBody>
      </p:sp>
      <p:sp>
        <p:nvSpPr>
          <p:cNvPr id="8" name="rect Name"/>
          <p:cNvSpPr/>
          <p:nvPr/>
        </p:nvSpPr>
        <p:spPr bwMode="auto">
          <a:xfrm>
            <a:off x="5251014" y="4360897"/>
            <a:ext cx="1424471" cy="357506"/>
          </a:xfrm>
          <a:prstGeom prst="roundRect">
            <a:avLst>
              <a:gd name="adj" fmla="val 7599"/>
            </a:avLst>
          </a:prstGeom>
          <a:solidFill>
            <a:srgbClr val="FFFFFF"/>
          </a:solidFill>
          <a:ln w="28575" algn="ctr">
            <a:solidFill>
              <a:srgbClr val="2F6A2B"/>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r>
              <a:rPr kumimoji="0" lang="en-US" sz="2000" b="1" i="0" u="none" strike="noStrike" kern="0" cap="none" spc="0" normalizeH="0" baseline="0" noProof="0" dirty="0" smtClean="0">
                <a:ln>
                  <a:noFill/>
                </a:ln>
                <a:solidFill>
                  <a:srgbClr val="000000"/>
                </a:solidFill>
                <a:effectLst/>
                <a:uLnTx/>
                <a:uFillTx/>
              </a:rPr>
              <a:t>Worksheet</a:t>
            </a:r>
          </a:p>
        </p:txBody>
      </p:sp>
      <p:grpSp>
        <p:nvGrpSpPr>
          <p:cNvPr id="9" name="Group 5"/>
          <p:cNvGrpSpPr>
            <a:grpSpLocks/>
          </p:cNvGrpSpPr>
          <p:nvPr/>
        </p:nvGrpSpPr>
        <p:grpSpPr bwMode="auto">
          <a:xfrm>
            <a:off x="5574413" y="5420919"/>
            <a:ext cx="695836" cy="642443"/>
            <a:chOff x="2371" y="1333"/>
            <a:chExt cx="1641" cy="1516"/>
          </a:xfrm>
        </p:grpSpPr>
        <p:sp>
          <p:nvSpPr>
            <p:cNvPr id="10" name="Freeform 6"/>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smtClean="0">
                <a:ln>
                  <a:noFill/>
                </a:ln>
                <a:solidFill>
                  <a:srgbClr val="FF0000"/>
                </a:solidFill>
                <a:effectLst/>
                <a:uLnTx/>
                <a:uFillTx/>
              </a:endParaRPr>
            </a:p>
          </p:txBody>
        </p:sp>
        <p:sp>
          <p:nvSpPr>
            <p:cNvPr id="11" name="Rectangle 7"/>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smtClean="0">
                <a:ln>
                  <a:noFill/>
                </a:ln>
                <a:solidFill>
                  <a:srgbClr val="FF0000"/>
                </a:solidFill>
                <a:effectLst/>
                <a:uLnTx/>
                <a:uFillTx/>
              </a:endParaRPr>
            </a:p>
          </p:txBody>
        </p:sp>
        <p:sp>
          <p:nvSpPr>
            <p:cNvPr id="12" name="Freeform 8"/>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smtClean="0">
                <a:ln>
                  <a:noFill/>
                </a:ln>
                <a:solidFill>
                  <a:srgbClr val="FF0000"/>
                </a:solidFill>
                <a:effectLst/>
                <a:uLnTx/>
                <a:uFillTx/>
              </a:endParaRPr>
            </a:p>
          </p:txBody>
        </p:sp>
        <p:sp>
          <p:nvSpPr>
            <p:cNvPr id="13" name="Freeform 9"/>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smtClean="0">
                <a:ln>
                  <a:noFill/>
                </a:ln>
                <a:solidFill>
                  <a:srgbClr val="FF0000"/>
                </a:solidFill>
                <a:effectLst/>
                <a:uLnTx/>
                <a:uFillTx/>
              </a:endParaRPr>
            </a:p>
          </p:txBody>
        </p:sp>
        <p:sp>
          <p:nvSpPr>
            <p:cNvPr id="14" name="Freeform 10"/>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smtClean="0">
                <a:ln>
                  <a:noFill/>
                </a:ln>
                <a:solidFill>
                  <a:srgbClr val="FF0000"/>
                </a:solidFill>
                <a:effectLst/>
                <a:uLnTx/>
                <a:uFillTx/>
              </a:endParaRPr>
            </a:p>
          </p:txBody>
        </p:sp>
        <p:sp>
          <p:nvSpPr>
            <p:cNvPr id="15" name="Freeform 11"/>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smtClean="0">
                <a:ln>
                  <a:noFill/>
                </a:ln>
                <a:solidFill>
                  <a:srgbClr val="FF0000"/>
                </a:solidFill>
                <a:effectLst/>
                <a:uLnTx/>
                <a:uFillTx/>
              </a:endParaRPr>
            </a:p>
          </p:txBody>
        </p:sp>
        <p:sp>
          <p:nvSpPr>
            <p:cNvPr id="16" name="Freeform 12"/>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smtClean="0">
                <a:ln>
                  <a:noFill/>
                </a:ln>
                <a:solidFill>
                  <a:srgbClr val="FF0000"/>
                </a:solidFill>
                <a:effectLst/>
                <a:uLnTx/>
                <a:uFillTx/>
              </a:endParaRPr>
            </a:p>
          </p:txBody>
        </p:sp>
        <p:sp>
          <p:nvSpPr>
            <p:cNvPr id="17" name="Freeform 13"/>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smtClean="0">
                <a:ln>
                  <a:noFill/>
                </a:ln>
                <a:solidFill>
                  <a:srgbClr val="FF0000"/>
                </a:solidFill>
                <a:effectLst/>
                <a:uLnTx/>
                <a:uFillTx/>
              </a:endParaRPr>
            </a:p>
          </p:txBody>
        </p:sp>
        <p:sp>
          <p:nvSpPr>
            <p:cNvPr id="18" name="Freeform 14"/>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smtClean="0">
                <a:ln>
                  <a:noFill/>
                </a:ln>
                <a:solidFill>
                  <a:srgbClr val="FF0000"/>
                </a:solidFill>
                <a:effectLst/>
                <a:uLnTx/>
                <a:uFillTx/>
              </a:endParaRPr>
            </a:p>
          </p:txBody>
        </p:sp>
        <p:sp>
          <p:nvSpPr>
            <p:cNvPr id="19" name="Freeform 15"/>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smtClean="0">
                <a:ln>
                  <a:noFill/>
                </a:ln>
                <a:solidFill>
                  <a:srgbClr val="FF0000"/>
                </a:solidFill>
                <a:effectLst/>
                <a:uLnTx/>
                <a:uFillTx/>
              </a:endParaRPr>
            </a:p>
          </p:txBody>
        </p:sp>
      </p:grpSp>
    </p:spTree>
    <p:extLst>
      <p:ext uri="{BB962C8B-B14F-4D97-AF65-F5344CB8AC3E}">
        <p14:creationId xmlns:p14="http://schemas.microsoft.com/office/powerpoint/2010/main" val="72830435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Forwards</a:t>
            </a:r>
            <a:endParaRPr lang="en-US" dirty="0"/>
          </a:p>
        </p:txBody>
      </p:sp>
      <p:sp>
        <p:nvSpPr>
          <p:cNvPr id="4" name="Content Placeholder 3"/>
          <p:cNvSpPr>
            <a:spLocks noGrp="1"/>
          </p:cNvSpPr>
          <p:nvPr>
            <p:ph idx="1"/>
          </p:nvPr>
        </p:nvSpPr>
        <p:spPr/>
        <p:txBody>
          <a:bodyPr/>
          <a:lstStyle/>
          <a:p>
            <a:r>
              <a:rPr lang="en-US" dirty="0"/>
              <a:t>A </a:t>
            </a:r>
            <a:r>
              <a:rPr lang="en-US" b="1" dirty="0"/>
              <a:t>forward</a:t>
            </a:r>
            <a:r>
              <a:rPr lang="en-US" dirty="0"/>
              <a:t> contains logic to execute before </a:t>
            </a:r>
            <a:br>
              <a:rPr lang="en-US" dirty="0"/>
            </a:br>
            <a:r>
              <a:rPr lang="en-US" dirty="0"/>
              <a:t>navigating to another location</a:t>
            </a:r>
          </a:p>
          <a:p>
            <a:r>
              <a:rPr lang="en-US" dirty="0"/>
              <a:t>Often involves </a:t>
            </a:r>
            <a:br>
              <a:rPr lang="en-US" dirty="0"/>
            </a:br>
            <a:r>
              <a:rPr lang="en-US" dirty="0"/>
              <a:t>deciding which </a:t>
            </a:r>
            <a:br>
              <a:rPr lang="en-US" dirty="0"/>
            </a:br>
            <a:r>
              <a:rPr lang="en-US" dirty="0"/>
              <a:t>location to </a:t>
            </a:r>
            <a:br>
              <a:rPr lang="en-US" dirty="0"/>
            </a:br>
            <a:r>
              <a:rPr lang="en-US" dirty="0"/>
              <a:t>navigate to</a:t>
            </a:r>
          </a:p>
          <a:p>
            <a:endParaRPr lang="en-US" dirty="0"/>
          </a:p>
        </p:txBody>
      </p:sp>
      <p:pic>
        <p:nvPicPr>
          <p:cNvPr id="5" name="Picture 11" descr="C:\Users\sluersen\AppData\Local\Temp\SNAGHTML1d825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78738" y="914401"/>
            <a:ext cx="1216152" cy="11345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 Box 5"/>
          <p:cNvSpPr txBox="1">
            <a:spLocks noChangeArrowheads="1"/>
          </p:cNvSpPr>
          <p:nvPr/>
        </p:nvSpPr>
        <p:spPr bwMode="auto">
          <a:xfrm>
            <a:off x="5352856" y="2596671"/>
            <a:ext cx="23415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err="1">
                <a:solidFill>
                  <a:schemeClr val="bg1"/>
                </a:solidFill>
              </a:rPr>
              <a:t>ContactTabForward</a:t>
            </a:r>
            <a:endParaRPr lang="en-US" sz="1800" dirty="0">
              <a:solidFill>
                <a:schemeClr val="bg1"/>
              </a:solidFill>
            </a:endParaRPr>
          </a:p>
        </p:txBody>
      </p:sp>
      <p:sp>
        <p:nvSpPr>
          <p:cNvPr id="7" name="Text Box 6"/>
          <p:cNvSpPr txBox="1">
            <a:spLocks noChangeArrowheads="1"/>
          </p:cNvSpPr>
          <p:nvPr/>
        </p:nvSpPr>
        <p:spPr bwMode="auto">
          <a:xfrm>
            <a:off x="1982788" y="3732289"/>
            <a:ext cx="184604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a:solidFill>
                  <a:srgbClr val="2F6A2B"/>
                </a:solidFill>
              </a:rPr>
              <a:t>Yes</a:t>
            </a:r>
          </a:p>
        </p:txBody>
      </p:sp>
      <p:sp>
        <p:nvSpPr>
          <p:cNvPr id="8" name="Text Box 14"/>
          <p:cNvSpPr txBox="1">
            <a:spLocks noChangeArrowheads="1"/>
          </p:cNvSpPr>
          <p:nvPr/>
        </p:nvSpPr>
        <p:spPr bwMode="auto">
          <a:xfrm>
            <a:off x="519113" y="6181725"/>
            <a:ext cx="338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err="1">
                <a:solidFill>
                  <a:schemeClr val="bg1"/>
                </a:solidFill>
              </a:rPr>
              <a:t>ABContactSummaryPage</a:t>
            </a:r>
            <a:endParaRPr lang="en-US" sz="1800" dirty="0">
              <a:solidFill>
                <a:schemeClr val="bg1"/>
              </a:solidFill>
            </a:endParaRPr>
          </a:p>
        </p:txBody>
      </p:sp>
      <p:sp>
        <p:nvSpPr>
          <p:cNvPr id="9" name="Text Box 18"/>
          <p:cNvSpPr txBox="1">
            <a:spLocks noChangeArrowheads="1"/>
          </p:cNvSpPr>
          <p:nvPr/>
        </p:nvSpPr>
        <p:spPr bwMode="auto">
          <a:xfrm>
            <a:off x="5338853" y="3732289"/>
            <a:ext cx="1917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C00000"/>
                </a:solidFill>
              </a:rPr>
              <a:t>No</a:t>
            </a:r>
          </a:p>
        </p:txBody>
      </p:sp>
      <p:sp>
        <p:nvSpPr>
          <p:cNvPr id="10" name="Text Box 19"/>
          <p:cNvSpPr txBox="1">
            <a:spLocks noChangeArrowheads="1"/>
          </p:cNvSpPr>
          <p:nvPr/>
        </p:nvSpPr>
        <p:spPr bwMode="auto">
          <a:xfrm>
            <a:off x="6056313" y="6181725"/>
            <a:ext cx="28479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err="1">
                <a:solidFill>
                  <a:schemeClr val="bg1"/>
                </a:solidFill>
              </a:rPr>
              <a:t>NoContactPage</a:t>
            </a:r>
            <a:endParaRPr lang="en-US" sz="1800" dirty="0">
              <a:solidFill>
                <a:schemeClr val="bg1"/>
              </a:solidFill>
            </a:endParaRPr>
          </a:p>
        </p:txBody>
      </p:sp>
      <p:pic>
        <p:nvPicPr>
          <p:cNvPr id="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4833" y="2208852"/>
            <a:ext cx="1538023" cy="49759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2" name="Flowchart: Decision 11"/>
          <p:cNvSpPr/>
          <p:nvPr/>
        </p:nvSpPr>
        <p:spPr bwMode="auto">
          <a:xfrm>
            <a:off x="3828835" y="3036169"/>
            <a:ext cx="1510018" cy="1268261"/>
          </a:xfrm>
          <a:prstGeom prst="flowChartDecision">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lgn="ctr"/>
            <a:r>
              <a:rPr lang="en-US" sz="1600" b="1" dirty="0">
                <a:solidFill>
                  <a:schemeClr val="accent6">
                    <a:lumMod val="75000"/>
                  </a:schemeClr>
                </a:solidFill>
              </a:rPr>
              <a:t>Viewed </a:t>
            </a:r>
            <a:r>
              <a:rPr lang="en-US" sz="1600" b="1" dirty="0" smtClean="0">
                <a:solidFill>
                  <a:schemeClr val="accent6">
                    <a:lumMod val="75000"/>
                  </a:schemeClr>
                </a:solidFill>
              </a:rPr>
              <a:t/>
            </a:r>
            <a:br>
              <a:rPr lang="en-US" sz="1600" b="1" dirty="0" smtClean="0">
                <a:solidFill>
                  <a:schemeClr val="accent6">
                    <a:lumMod val="75000"/>
                  </a:schemeClr>
                </a:solidFill>
              </a:rPr>
            </a:br>
            <a:r>
              <a:rPr lang="en-US" sz="1600" b="1" dirty="0" smtClean="0">
                <a:solidFill>
                  <a:schemeClr val="accent6">
                    <a:lumMod val="75000"/>
                  </a:schemeClr>
                </a:solidFill>
              </a:rPr>
              <a:t>Contacts</a:t>
            </a:r>
            <a:r>
              <a:rPr lang="en-US" sz="1600" b="1" dirty="0">
                <a:solidFill>
                  <a:schemeClr val="accent6">
                    <a:lumMod val="75000"/>
                  </a:schemeClr>
                </a:solidFill>
              </a:rPr>
              <a:t>?</a:t>
            </a:r>
          </a:p>
        </p:txBody>
      </p:sp>
      <p:cxnSp>
        <p:nvCxnSpPr>
          <p:cNvPr id="13" name="Straight Arrow Connector 4"/>
          <p:cNvCxnSpPr>
            <a:cxnSpLocks noChangeShapeType="1"/>
            <a:stCxn id="12" idx="1"/>
            <a:endCxn id="15" idx="0"/>
          </p:cNvCxnSpPr>
          <p:nvPr/>
        </p:nvCxnSpPr>
        <p:spPr bwMode="auto">
          <a:xfrm rot="10800000" flipV="1">
            <a:off x="1657365" y="3670300"/>
            <a:ext cx="2171470" cy="486540"/>
          </a:xfrm>
          <a:prstGeom prst="bentConnector2">
            <a:avLst/>
          </a:prstGeom>
          <a:noFill/>
          <a:ln w="28575" algn="ctr">
            <a:solidFill>
              <a:srgbClr val="2F6A2B"/>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4" name="Picture 6"/>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2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6163645" y="4227729"/>
            <a:ext cx="2700421" cy="1828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15" name="Picture 7"/>
          <p:cNvPicPr>
            <a:picLocks noChangeAspect="1" noChangeArrowheads="1"/>
          </p:cNvPicPr>
          <p:nvPr/>
        </p:nvPicPr>
        <p:blipFill>
          <a:blip r:embed="rId7">
            <a:extLst>
              <a:ext uri="{BEBA8EAE-BF5A-486C-A8C5-ECC9F3942E4B}">
                <a14:imgProps xmlns:a14="http://schemas.microsoft.com/office/drawing/2010/main">
                  <a14:imgLayer r:embed="rId8">
                    <a14:imgEffect>
                      <a14:sharpenSoften amount="25000"/>
                    </a14:imgEffect>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307154" y="4156840"/>
            <a:ext cx="2700421" cy="1828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cxnSp>
        <p:nvCxnSpPr>
          <p:cNvPr id="16" name="Straight Arrow Connector 4"/>
          <p:cNvCxnSpPr>
            <a:cxnSpLocks noChangeShapeType="1"/>
            <a:stCxn id="12" idx="3"/>
            <a:endCxn id="14" idx="0"/>
          </p:cNvCxnSpPr>
          <p:nvPr/>
        </p:nvCxnSpPr>
        <p:spPr bwMode="auto">
          <a:xfrm>
            <a:off x="5338853" y="3670300"/>
            <a:ext cx="2175003" cy="557429"/>
          </a:xfrm>
          <a:prstGeom prst="bentConnector2">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7" name="Straight Arrow Connector 4"/>
          <p:cNvCxnSpPr>
            <a:cxnSpLocks noChangeShapeType="1"/>
          </p:cNvCxnSpPr>
          <p:nvPr/>
        </p:nvCxnSpPr>
        <p:spPr bwMode="auto">
          <a:xfrm flipH="1">
            <a:off x="4583844" y="2706448"/>
            <a:ext cx="1" cy="329721"/>
          </a:xfrm>
          <a:prstGeom prst="straightConnector1">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66524871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Exit points</a:t>
            </a:r>
            <a:br>
              <a:rPr lang="en-US" dirty="0" smtClean="0"/>
            </a:br>
            <a:endParaRPr lang="en-US" dirty="0"/>
          </a:p>
        </p:txBody>
      </p:sp>
      <p:sp>
        <p:nvSpPr>
          <p:cNvPr id="4" name="Content Placeholder 3"/>
          <p:cNvSpPr>
            <a:spLocks noGrp="1"/>
          </p:cNvSpPr>
          <p:nvPr>
            <p:ph sz="half" idx="1"/>
          </p:nvPr>
        </p:nvSpPr>
        <p:spPr/>
        <p:txBody>
          <a:bodyPr/>
          <a:lstStyle/>
          <a:p>
            <a:r>
              <a:rPr lang="en-US" dirty="0"/>
              <a:t>An </a:t>
            </a:r>
            <a:r>
              <a:rPr lang="en-US" b="1" dirty="0"/>
              <a:t>exit point </a:t>
            </a:r>
            <a:r>
              <a:rPr lang="en-US" dirty="0"/>
              <a:t>points to a URL outside </a:t>
            </a:r>
            <a:br>
              <a:rPr lang="en-US" dirty="0"/>
            </a:br>
            <a:r>
              <a:rPr lang="en-US" dirty="0"/>
              <a:t>of the Guidewire application</a:t>
            </a:r>
          </a:p>
          <a:p>
            <a:r>
              <a:rPr lang="en-US" dirty="0"/>
              <a:t>Often used to </a:t>
            </a:r>
            <a:br>
              <a:rPr lang="en-US" dirty="0"/>
            </a:br>
            <a:r>
              <a:rPr lang="en-US" dirty="0"/>
              <a:t>access other </a:t>
            </a:r>
            <a:br>
              <a:rPr lang="en-US" dirty="0"/>
            </a:br>
            <a:r>
              <a:rPr lang="en-US" dirty="0"/>
              <a:t>applications </a:t>
            </a:r>
            <a:br>
              <a:rPr lang="en-US" dirty="0"/>
            </a:br>
            <a:r>
              <a:rPr lang="en-US" dirty="0"/>
              <a:t>or websites</a:t>
            </a:r>
          </a:p>
          <a:p>
            <a:r>
              <a:rPr lang="en-US" dirty="0"/>
              <a:t>Does not </a:t>
            </a:r>
            <a:br>
              <a:rPr lang="en-US" dirty="0"/>
            </a:br>
            <a:r>
              <a:rPr lang="en-US" dirty="0"/>
              <a:t>contain </a:t>
            </a:r>
            <a:br>
              <a:rPr lang="en-US" dirty="0"/>
            </a:br>
            <a:r>
              <a:rPr lang="en-US" dirty="0"/>
              <a:t>(directly or </a:t>
            </a:r>
            <a:br>
              <a:rPr lang="en-US" dirty="0"/>
            </a:br>
            <a:r>
              <a:rPr lang="en-US" dirty="0"/>
              <a:t>indirectly) </a:t>
            </a:r>
            <a:br>
              <a:rPr lang="en-US" dirty="0"/>
            </a:br>
            <a:r>
              <a:rPr lang="en-US" dirty="0"/>
              <a:t>a screen </a:t>
            </a:r>
            <a:br>
              <a:rPr lang="en-US" dirty="0"/>
            </a:br>
            <a:r>
              <a:rPr lang="en-US" dirty="0"/>
              <a:t>widget</a:t>
            </a:r>
          </a:p>
          <a:p>
            <a:endParaRPr lang="en-US" dirty="0"/>
          </a:p>
        </p:txBody>
      </p:sp>
      <p:pic>
        <p:nvPicPr>
          <p:cNvPr id="5" name="Picture 9" descr="C:\Users\sluersen\AppData\Local\Temp\SNAGHTML1cfb62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9731" y="3132579"/>
            <a:ext cx="3255256" cy="317943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9112" y="1754999"/>
            <a:ext cx="1839788" cy="455701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AutoShape 8"/>
          <p:cNvSpPr>
            <a:spLocks noChangeArrowheads="1"/>
          </p:cNvSpPr>
          <p:nvPr/>
        </p:nvSpPr>
        <p:spPr bwMode="auto">
          <a:xfrm>
            <a:off x="3433235" y="5980082"/>
            <a:ext cx="1606142" cy="251663"/>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8" name="Picture 11" descr="C:\Users\sluersen\AppData\Local\Temp\SNAGHTML1d825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78738" y="914401"/>
            <a:ext cx="1216152" cy="11345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Arc 8"/>
          <p:cNvSpPr/>
          <p:nvPr/>
        </p:nvSpPr>
        <p:spPr bwMode="auto">
          <a:xfrm rot="16200000">
            <a:off x="5006446" y="5053274"/>
            <a:ext cx="2722919" cy="2884493"/>
          </a:xfrm>
          <a:prstGeom prst="arc">
            <a:avLst>
              <a:gd name="adj1" fmla="val 17340517"/>
              <a:gd name="adj2" fmla="val 20528056"/>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291049498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Review of locations navigation</a:t>
            </a:r>
            <a:br>
              <a:rPr lang="en-US" dirty="0" smtClean="0"/>
            </a:br>
            <a:endParaRPr lang="en-US" dirty="0"/>
          </a:p>
        </p:txBody>
      </p:sp>
      <p:sp>
        <p:nvSpPr>
          <p:cNvPr id="5" name="Rectangle 262"/>
          <p:cNvSpPr>
            <a:spLocks noChangeArrowheads="1"/>
          </p:cNvSpPr>
          <p:nvPr/>
        </p:nvSpPr>
        <p:spPr bwMode="invGray">
          <a:xfrm>
            <a:off x="1367876" y="3641211"/>
            <a:ext cx="799448" cy="799448"/>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grpSp>
        <p:nvGrpSpPr>
          <p:cNvPr id="6" name="Group 223"/>
          <p:cNvGrpSpPr>
            <a:grpSpLocks/>
          </p:cNvGrpSpPr>
          <p:nvPr/>
        </p:nvGrpSpPr>
        <p:grpSpPr bwMode="auto">
          <a:xfrm>
            <a:off x="1409619" y="3714137"/>
            <a:ext cx="715962" cy="660400"/>
            <a:chOff x="2307" y="1036"/>
            <a:chExt cx="1397" cy="1290"/>
          </a:xfrm>
        </p:grpSpPr>
        <p:sp>
          <p:nvSpPr>
            <p:cNvPr id="7"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 name="Flowchart: Decision 16"/>
          <p:cNvSpPr/>
          <p:nvPr/>
        </p:nvSpPr>
        <p:spPr bwMode="auto">
          <a:xfrm>
            <a:off x="4355426" y="5472755"/>
            <a:ext cx="1276193" cy="1025623"/>
          </a:xfrm>
          <a:prstGeom prst="flowChartDecision">
            <a:avLst/>
          </a:prstGeom>
          <a:solidFill>
            <a:schemeClr val="tx1"/>
          </a:solidFill>
          <a:ln w="28575" algn="ctr">
            <a:solidFill>
              <a:schemeClr val="accent6">
                <a:lumMod val="60000"/>
                <a:lumOff val="4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r>
              <a:rPr lang="en-US" sz="1600" dirty="0" smtClean="0">
                <a:solidFill>
                  <a:schemeClr val="accent1"/>
                </a:solidFill>
              </a:rPr>
              <a:t/>
            </a:r>
            <a:br>
              <a:rPr lang="en-US" sz="1600" dirty="0" smtClean="0">
                <a:solidFill>
                  <a:schemeClr val="accent1"/>
                </a:solidFill>
              </a:rPr>
            </a:br>
            <a:r>
              <a:rPr lang="en-US" sz="1600" dirty="0" smtClean="0">
                <a:solidFill>
                  <a:schemeClr val="accent1"/>
                </a:solidFill>
              </a:rPr>
              <a:t/>
            </a:r>
            <a:br>
              <a:rPr lang="en-US" sz="1600" dirty="0" smtClean="0">
                <a:solidFill>
                  <a:schemeClr val="accent1"/>
                </a:solidFill>
              </a:rPr>
            </a:br>
            <a:endParaRPr lang="en-US" sz="1600" dirty="0">
              <a:solidFill>
                <a:schemeClr val="accent1"/>
              </a:solidFill>
            </a:endParaRPr>
          </a:p>
        </p:txBody>
      </p:sp>
      <p:sp>
        <p:nvSpPr>
          <p:cNvPr id="18" name="Text Box 137"/>
          <p:cNvSpPr txBox="1">
            <a:spLocks noChangeArrowheads="1"/>
          </p:cNvSpPr>
          <p:nvPr/>
        </p:nvSpPr>
        <p:spPr bwMode="auto">
          <a:xfrm>
            <a:off x="3515459" y="4971033"/>
            <a:ext cx="1020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Forward</a:t>
            </a:r>
          </a:p>
        </p:txBody>
      </p:sp>
      <p:sp>
        <p:nvSpPr>
          <p:cNvPr id="19" name="Line 138"/>
          <p:cNvSpPr>
            <a:spLocks noChangeShapeType="1"/>
          </p:cNvSpPr>
          <p:nvPr/>
        </p:nvSpPr>
        <p:spPr bwMode="auto">
          <a:xfrm>
            <a:off x="3945836" y="5944679"/>
            <a:ext cx="842168" cy="0"/>
          </a:xfrm>
          <a:prstGeom prst="line">
            <a:avLst/>
          </a:prstGeom>
          <a:noFill/>
          <a:ln w="28575">
            <a:solidFill>
              <a:schemeClr val="accent6">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endParaRPr lang="en-US"/>
          </a:p>
        </p:txBody>
      </p:sp>
      <p:grpSp>
        <p:nvGrpSpPr>
          <p:cNvPr id="20" name="Group 139"/>
          <p:cNvGrpSpPr>
            <a:grpSpLocks/>
          </p:cNvGrpSpPr>
          <p:nvPr/>
        </p:nvGrpSpPr>
        <p:grpSpPr bwMode="auto">
          <a:xfrm>
            <a:off x="3536261" y="5539866"/>
            <a:ext cx="685800" cy="684213"/>
            <a:chOff x="2589" y="2497"/>
            <a:chExt cx="946" cy="945"/>
          </a:xfrm>
        </p:grpSpPr>
        <p:sp>
          <p:nvSpPr>
            <p:cNvPr id="21" name="Freeform 140"/>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141"/>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142"/>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143"/>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Freeform 144"/>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Freeform 145"/>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146"/>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147"/>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Freeform 148"/>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149"/>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150"/>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151"/>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152"/>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153"/>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154"/>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155"/>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156"/>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157"/>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158"/>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159"/>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160"/>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161"/>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3" name="Text Box 260"/>
          <p:cNvSpPr txBox="1">
            <a:spLocks noChangeArrowheads="1"/>
          </p:cNvSpPr>
          <p:nvPr/>
        </p:nvSpPr>
        <p:spPr bwMode="auto">
          <a:xfrm>
            <a:off x="497945" y="2999343"/>
            <a:ext cx="1020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Popup</a:t>
            </a:r>
          </a:p>
        </p:txBody>
      </p:sp>
      <p:grpSp>
        <p:nvGrpSpPr>
          <p:cNvPr id="44" name="Group 43"/>
          <p:cNvGrpSpPr/>
          <p:nvPr/>
        </p:nvGrpSpPr>
        <p:grpSpPr>
          <a:xfrm>
            <a:off x="516142" y="909638"/>
            <a:ext cx="2175124" cy="1462341"/>
            <a:chOff x="516142" y="909638"/>
            <a:chExt cx="2175124" cy="1462341"/>
          </a:xfrm>
        </p:grpSpPr>
        <p:sp>
          <p:nvSpPr>
            <p:cNvPr id="45" name="Text Box 97"/>
            <p:cNvSpPr txBox="1">
              <a:spLocks noChangeArrowheads="1"/>
            </p:cNvSpPr>
            <p:nvPr/>
          </p:nvSpPr>
          <p:spPr bwMode="auto">
            <a:xfrm>
              <a:off x="519699" y="909638"/>
              <a:ext cx="1215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Page</a:t>
              </a:r>
            </a:p>
          </p:txBody>
        </p:sp>
        <p:sp>
          <p:nvSpPr>
            <p:cNvPr id="46" name="Rectangle 99"/>
            <p:cNvSpPr>
              <a:spLocks noChangeAspect="1" noChangeArrowheads="1"/>
            </p:cNvSpPr>
            <p:nvPr/>
          </p:nvSpPr>
          <p:spPr bwMode="invGray">
            <a:xfrm>
              <a:off x="1361126" y="1369124"/>
              <a:ext cx="1002855" cy="1002855"/>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sp>
          <p:nvSpPr>
            <p:cNvPr id="47" name="Line 111"/>
            <p:cNvSpPr>
              <a:spLocks noChangeShapeType="1"/>
            </p:cNvSpPr>
            <p:nvPr/>
          </p:nvSpPr>
          <p:spPr bwMode="auto">
            <a:xfrm>
              <a:off x="926967" y="1865651"/>
              <a:ext cx="612203" cy="0"/>
            </a:xfrm>
            <a:prstGeom prst="line">
              <a:avLst/>
            </a:prstGeom>
            <a:noFill/>
            <a:ln w="28575">
              <a:solidFill>
                <a:schemeClr val="accent6">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endParaRPr lang="en-US"/>
            </a:p>
          </p:txBody>
        </p:sp>
        <p:grpSp>
          <p:nvGrpSpPr>
            <p:cNvPr id="48" name="Group 112"/>
            <p:cNvGrpSpPr>
              <a:grpSpLocks/>
            </p:cNvGrpSpPr>
            <p:nvPr/>
          </p:nvGrpSpPr>
          <p:grpSpPr bwMode="auto">
            <a:xfrm>
              <a:off x="516142" y="1444625"/>
              <a:ext cx="685800" cy="684213"/>
              <a:chOff x="2589" y="2497"/>
              <a:chExt cx="946" cy="945"/>
            </a:xfrm>
          </p:grpSpPr>
          <p:sp>
            <p:nvSpPr>
              <p:cNvPr id="61" name="Freeform 113"/>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114"/>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115"/>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116"/>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117"/>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118"/>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119"/>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120"/>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121"/>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122"/>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123"/>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124"/>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125"/>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126"/>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127"/>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128"/>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129"/>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130"/>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131"/>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Freeform 132"/>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133"/>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Freeform 134"/>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6946" y="1229997"/>
              <a:ext cx="544320" cy="5443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0" name="Group 223"/>
            <p:cNvGrpSpPr>
              <a:grpSpLocks/>
            </p:cNvGrpSpPr>
            <p:nvPr/>
          </p:nvGrpSpPr>
          <p:grpSpPr bwMode="auto">
            <a:xfrm>
              <a:off x="1499745" y="1597451"/>
              <a:ext cx="715962" cy="660400"/>
              <a:chOff x="2307" y="1036"/>
              <a:chExt cx="1397" cy="1290"/>
            </a:xfrm>
          </p:grpSpPr>
          <p:sp>
            <p:nvSpPr>
              <p:cNvPr id="51"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3"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83" name="Rectangle 220"/>
          <p:cNvSpPr>
            <a:spLocks noChangeArrowheads="1"/>
          </p:cNvSpPr>
          <p:nvPr/>
        </p:nvSpPr>
        <p:spPr bwMode="auto">
          <a:xfrm>
            <a:off x="4405173" y="3634338"/>
            <a:ext cx="1244247" cy="1082659"/>
          </a:xfrm>
          <a:prstGeom prst="rect">
            <a:avLst/>
          </a:prstGeom>
          <a:solidFill>
            <a:schemeClr val="tx1"/>
          </a:solidFill>
          <a:ln w="28575" algn="ctr">
            <a:solidFill>
              <a:srgbClr val="777777"/>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sp>
        <p:nvSpPr>
          <p:cNvPr id="84" name="Line 221"/>
          <p:cNvSpPr>
            <a:spLocks noChangeShapeType="1"/>
          </p:cNvSpPr>
          <p:nvPr/>
        </p:nvSpPr>
        <p:spPr bwMode="auto">
          <a:xfrm flipH="1">
            <a:off x="4422556" y="3809917"/>
            <a:ext cx="1226864" cy="8281"/>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5" name="Freeform 222"/>
          <p:cNvSpPr>
            <a:spLocks/>
          </p:cNvSpPr>
          <p:nvPr/>
        </p:nvSpPr>
        <p:spPr bwMode="invGray">
          <a:xfrm flipV="1">
            <a:off x="4479777" y="3829261"/>
            <a:ext cx="1123791" cy="863186"/>
          </a:xfrm>
          <a:custGeom>
            <a:avLst/>
            <a:gdLst>
              <a:gd name="T0" fmla="*/ 0 w 1290"/>
              <a:gd name="T1" fmla="*/ 2147483647 h 801"/>
              <a:gd name="T2" fmla="*/ 0 w 1290"/>
              <a:gd name="T3" fmla="*/ 0 h 801"/>
              <a:gd name="T4" fmla="*/ 2147483647 w 1290"/>
              <a:gd name="T5" fmla="*/ 0 h 801"/>
              <a:gd name="T6" fmla="*/ 2147483647 w 1290"/>
              <a:gd name="T7" fmla="*/ 2147483647 h 801"/>
              <a:gd name="T8" fmla="*/ 2147483647 w 1290"/>
              <a:gd name="T9" fmla="*/ 2147483647 h 801"/>
              <a:gd name="T10" fmla="*/ 2147483647 w 1290"/>
              <a:gd name="T11" fmla="*/ 2147483647 h 801"/>
              <a:gd name="T12" fmla="*/ 0 w 1290"/>
              <a:gd name="T13" fmla="*/ 2147483647 h 801"/>
              <a:gd name="T14" fmla="*/ 0 60000 65536"/>
              <a:gd name="T15" fmla="*/ 0 60000 65536"/>
              <a:gd name="T16" fmla="*/ 0 60000 65536"/>
              <a:gd name="T17" fmla="*/ 0 60000 65536"/>
              <a:gd name="T18" fmla="*/ 0 60000 65536"/>
              <a:gd name="T19" fmla="*/ 0 60000 65536"/>
              <a:gd name="T20" fmla="*/ 0 60000 65536"/>
              <a:gd name="T21" fmla="*/ 0 w 1290"/>
              <a:gd name="T22" fmla="*/ 0 h 801"/>
              <a:gd name="T23" fmla="*/ 1290 w 1290"/>
              <a:gd name="T24" fmla="*/ 801 h 8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0" h="801">
                <a:moveTo>
                  <a:pt x="0" y="801"/>
                </a:moveTo>
                <a:lnTo>
                  <a:pt x="0" y="0"/>
                </a:lnTo>
                <a:lnTo>
                  <a:pt x="1290" y="0"/>
                </a:lnTo>
                <a:lnTo>
                  <a:pt x="1290" y="636"/>
                </a:lnTo>
                <a:lnTo>
                  <a:pt x="324" y="636"/>
                </a:lnTo>
                <a:lnTo>
                  <a:pt x="324" y="792"/>
                </a:lnTo>
                <a:lnTo>
                  <a:pt x="0" y="801"/>
                </a:lnTo>
                <a:close/>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grpSp>
        <p:nvGrpSpPr>
          <p:cNvPr id="86" name="Group 223"/>
          <p:cNvGrpSpPr>
            <a:grpSpLocks/>
          </p:cNvGrpSpPr>
          <p:nvPr/>
        </p:nvGrpSpPr>
        <p:grpSpPr bwMode="auto">
          <a:xfrm>
            <a:off x="4704979" y="3997427"/>
            <a:ext cx="715962" cy="660400"/>
            <a:chOff x="2307" y="1036"/>
            <a:chExt cx="1397" cy="1290"/>
          </a:xfrm>
        </p:grpSpPr>
        <p:sp>
          <p:nvSpPr>
            <p:cNvPr id="87"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9"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7" name="Text Box 234"/>
          <p:cNvSpPr txBox="1">
            <a:spLocks noChangeArrowheads="1"/>
          </p:cNvSpPr>
          <p:nvPr/>
        </p:nvSpPr>
        <p:spPr bwMode="auto">
          <a:xfrm>
            <a:off x="3517211" y="2991610"/>
            <a:ext cx="1431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Worksheet</a:t>
            </a:r>
          </a:p>
        </p:txBody>
      </p:sp>
      <p:sp>
        <p:nvSpPr>
          <p:cNvPr id="98" name="Line 235"/>
          <p:cNvSpPr>
            <a:spLocks noChangeShapeType="1"/>
          </p:cNvSpPr>
          <p:nvPr/>
        </p:nvSpPr>
        <p:spPr bwMode="auto">
          <a:xfrm>
            <a:off x="3861423" y="3972674"/>
            <a:ext cx="765183" cy="0"/>
          </a:xfrm>
          <a:prstGeom prst="line">
            <a:avLst/>
          </a:prstGeom>
          <a:noFill/>
          <a:ln w="28575">
            <a:solidFill>
              <a:schemeClr val="accent6">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endParaRPr lang="en-US"/>
          </a:p>
        </p:txBody>
      </p:sp>
      <p:pic>
        <p:nvPicPr>
          <p:cNvPr id="9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6135" y="3320987"/>
            <a:ext cx="548640" cy="6230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0" name="Group 112"/>
          <p:cNvGrpSpPr>
            <a:grpSpLocks/>
          </p:cNvGrpSpPr>
          <p:nvPr/>
        </p:nvGrpSpPr>
        <p:grpSpPr bwMode="auto">
          <a:xfrm>
            <a:off x="3531572" y="3436099"/>
            <a:ext cx="685800" cy="684213"/>
            <a:chOff x="2589" y="2497"/>
            <a:chExt cx="946" cy="945"/>
          </a:xfrm>
        </p:grpSpPr>
        <p:sp>
          <p:nvSpPr>
            <p:cNvPr id="101" name="Freeform 113"/>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 name="Freeform 114"/>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 name="Freeform 115"/>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 name="Freeform 116"/>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 name="Freeform 117"/>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118"/>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 name="Freeform 119"/>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 name="Freeform 120"/>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 name="Freeform 121"/>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 name="Freeform 122"/>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 name="Freeform 123"/>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124"/>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125"/>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 name="Freeform 126"/>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 name="Freeform 127"/>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 name="Freeform 128"/>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129"/>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 name="Freeform 130"/>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Freeform 131"/>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Freeform 132"/>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133"/>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Freeform 134"/>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23" name="Group 122"/>
          <p:cNvGrpSpPr/>
          <p:nvPr/>
        </p:nvGrpSpPr>
        <p:grpSpPr>
          <a:xfrm>
            <a:off x="6610599" y="932375"/>
            <a:ext cx="2359559" cy="1717124"/>
            <a:chOff x="6153399" y="932375"/>
            <a:chExt cx="2359559" cy="1717124"/>
          </a:xfrm>
        </p:grpSpPr>
        <p:sp>
          <p:nvSpPr>
            <p:cNvPr id="124" name="Freeform 5"/>
            <p:cNvSpPr>
              <a:spLocks/>
            </p:cNvSpPr>
            <p:nvPr/>
          </p:nvSpPr>
          <p:spPr bwMode="invGray">
            <a:xfrm>
              <a:off x="7090267" y="1331556"/>
              <a:ext cx="1090488" cy="1317943"/>
            </a:xfrm>
            <a:custGeom>
              <a:avLst/>
              <a:gdLst>
                <a:gd name="T0" fmla="*/ 0 w 1107"/>
                <a:gd name="T1" fmla="*/ 2147483647 h 882"/>
                <a:gd name="T2" fmla="*/ 0 w 1107"/>
                <a:gd name="T3" fmla="*/ 0 h 882"/>
                <a:gd name="T4" fmla="*/ 2147483647 w 1107"/>
                <a:gd name="T5" fmla="*/ 0 h 882"/>
                <a:gd name="T6" fmla="*/ 2147483647 w 1107"/>
                <a:gd name="T7" fmla="*/ 2147483647 h 882"/>
                <a:gd name="T8" fmla="*/ 2147483647 w 1107"/>
                <a:gd name="T9" fmla="*/ 2147483647 h 882"/>
                <a:gd name="T10" fmla="*/ 2147483647 w 1107"/>
                <a:gd name="T11" fmla="*/ 2147483647 h 882"/>
                <a:gd name="T12" fmla="*/ 0 w 1107"/>
                <a:gd name="T13" fmla="*/ 2147483647 h 882"/>
                <a:gd name="T14" fmla="*/ 0 60000 65536"/>
                <a:gd name="T15" fmla="*/ 0 60000 65536"/>
                <a:gd name="T16" fmla="*/ 0 60000 65536"/>
                <a:gd name="T17" fmla="*/ 0 60000 65536"/>
                <a:gd name="T18" fmla="*/ 0 60000 65536"/>
                <a:gd name="T19" fmla="*/ 0 60000 65536"/>
                <a:gd name="T20" fmla="*/ 0 60000 65536"/>
                <a:gd name="T21" fmla="*/ 0 w 1107"/>
                <a:gd name="T22" fmla="*/ 0 h 882"/>
                <a:gd name="T23" fmla="*/ 1107 w 1107"/>
                <a:gd name="T24" fmla="*/ 882 h 8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7" h="882">
                  <a:moveTo>
                    <a:pt x="0" y="879"/>
                  </a:moveTo>
                  <a:lnTo>
                    <a:pt x="0" y="0"/>
                  </a:lnTo>
                  <a:lnTo>
                    <a:pt x="288" y="0"/>
                  </a:lnTo>
                  <a:lnTo>
                    <a:pt x="288" y="84"/>
                  </a:lnTo>
                  <a:lnTo>
                    <a:pt x="1107" y="84"/>
                  </a:lnTo>
                  <a:lnTo>
                    <a:pt x="1107" y="882"/>
                  </a:lnTo>
                  <a:lnTo>
                    <a:pt x="0" y="879"/>
                  </a:lnTo>
                  <a:close/>
                </a:path>
              </a:pathLst>
            </a:custGeom>
            <a:solidFill>
              <a:schemeClr val="tx1"/>
            </a:solidFill>
            <a:ln w="28575">
              <a:solidFill>
                <a:srgbClr val="C00000"/>
              </a:solidFill>
              <a:round/>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grpSp>
          <p:nvGrpSpPr>
            <p:cNvPr id="125" name="Group 6"/>
            <p:cNvGrpSpPr>
              <a:grpSpLocks/>
            </p:cNvGrpSpPr>
            <p:nvPr/>
          </p:nvGrpSpPr>
          <p:grpSpPr bwMode="auto">
            <a:xfrm>
              <a:off x="7137649" y="1435825"/>
              <a:ext cx="715962" cy="660400"/>
              <a:chOff x="2307" y="1036"/>
              <a:chExt cx="1397" cy="1290"/>
            </a:xfrm>
          </p:grpSpPr>
          <p:sp>
            <p:nvSpPr>
              <p:cNvPr id="176" name="Freeform 7"/>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Rectangle 8"/>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8" name="Freeform 9"/>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10"/>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11"/>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12"/>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13"/>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14"/>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Freeform 15"/>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 name="Freeform 16"/>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6" name="Line 17"/>
            <p:cNvSpPr>
              <a:spLocks noChangeShapeType="1"/>
            </p:cNvSpPr>
            <p:nvPr/>
          </p:nvSpPr>
          <p:spPr bwMode="auto">
            <a:xfrm>
              <a:off x="6460602" y="2004150"/>
              <a:ext cx="578622" cy="0"/>
            </a:xfrm>
            <a:prstGeom prst="line">
              <a:avLst/>
            </a:prstGeom>
            <a:noFill/>
            <a:ln w="28575">
              <a:solidFill>
                <a:schemeClr val="accent6">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endParaRPr lang="en-US"/>
            </a:p>
          </p:txBody>
        </p:sp>
        <p:sp>
          <p:nvSpPr>
            <p:cNvPr id="127" name="Text Box 41"/>
            <p:cNvSpPr txBox="1">
              <a:spLocks noChangeArrowheads="1"/>
            </p:cNvSpPr>
            <p:nvPr/>
          </p:nvSpPr>
          <p:spPr bwMode="auto">
            <a:xfrm>
              <a:off x="6153399" y="932375"/>
              <a:ext cx="202735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Wizard</a:t>
              </a:r>
            </a:p>
          </p:txBody>
        </p:sp>
        <p:grpSp>
          <p:nvGrpSpPr>
            <p:cNvPr id="128" name="Group 42"/>
            <p:cNvGrpSpPr>
              <a:grpSpLocks/>
            </p:cNvGrpSpPr>
            <p:nvPr/>
          </p:nvGrpSpPr>
          <p:grpSpPr bwMode="auto">
            <a:xfrm>
              <a:off x="7337673" y="1684897"/>
              <a:ext cx="715963" cy="660400"/>
              <a:chOff x="2307" y="1036"/>
              <a:chExt cx="1397" cy="1290"/>
            </a:xfrm>
          </p:grpSpPr>
          <p:sp>
            <p:nvSpPr>
              <p:cNvPr id="167" name="Freeform 43"/>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Rectangle 44"/>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9" name="Freeform 45"/>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46"/>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47"/>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48"/>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49"/>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Freeform 50"/>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 name="Freeform 52"/>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29" name="Group 53"/>
            <p:cNvGrpSpPr>
              <a:grpSpLocks/>
            </p:cNvGrpSpPr>
            <p:nvPr/>
          </p:nvGrpSpPr>
          <p:grpSpPr bwMode="auto">
            <a:xfrm>
              <a:off x="7446852" y="1934819"/>
              <a:ext cx="715962" cy="660400"/>
              <a:chOff x="2307" y="1036"/>
              <a:chExt cx="1397" cy="1290"/>
            </a:xfrm>
          </p:grpSpPr>
          <p:sp>
            <p:nvSpPr>
              <p:cNvPr id="157" name="Freeform 5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 name="Rectangle 5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9" name="Freeform 5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 name="Freeform 5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 name="Freeform 5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Freeform 5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 name="Freeform 6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6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6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 name="Freeform 6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0" name="Text Box 64"/>
            <p:cNvSpPr txBox="1">
              <a:spLocks noChangeArrowheads="1"/>
            </p:cNvSpPr>
            <p:nvPr/>
          </p:nvSpPr>
          <p:spPr bwMode="auto">
            <a:xfrm>
              <a:off x="7140824" y="1494563"/>
              <a:ext cx="3508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t>1</a:t>
              </a:r>
            </a:p>
          </p:txBody>
        </p:sp>
        <p:sp>
          <p:nvSpPr>
            <p:cNvPr id="131" name="Text Box 65"/>
            <p:cNvSpPr txBox="1">
              <a:spLocks noChangeArrowheads="1"/>
            </p:cNvSpPr>
            <p:nvPr/>
          </p:nvSpPr>
          <p:spPr bwMode="auto">
            <a:xfrm>
              <a:off x="7331323" y="1735697"/>
              <a:ext cx="350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t>2</a:t>
              </a:r>
            </a:p>
          </p:txBody>
        </p:sp>
        <p:sp>
          <p:nvSpPr>
            <p:cNvPr id="132" name="Text Box 66"/>
            <p:cNvSpPr txBox="1">
              <a:spLocks noChangeArrowheads="1"/>
            </p:cNvSpPr>
            <p:nvPr/>
          </p:nvSpPr>
          <p:spPr bwMode="auto">
            <a:xfrm>
              <a:off x="7469077" y="1980857"/>
              <a:ext cx="3508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t>3</a:t>
              </a:r>
            </a:p>
          </p:txBody>
        </p:sp>
        <p:grpSp>
          <p:nvGrpSpPr>
            <p:cNvPr id="133" name="Group 112"/>
            <p:cNvGrpSpPr>
              <a:grpSpLocks/>
            </p:cNvGrpSpPr>
            <p:nvPr/>
          </p:nvGrpSpPr>
          <p:grpSpPr bwMode="auto">
            <a:xfrm>
              <a:off x="6153399" y="1475004"/>
              <a:ext cx="685800" cy="684213"/>
              <a:chOff x="2589" y="2497"/>
              <a:chExt cx="946" cy="945"/>
            </a:xfrm>
          </p:grpSpPr>
          <p:sp>
            <p:nvSpPr>
              <p:cNvPr id="135" name="Freeform 113"/>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 name="Freeform 114"/>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Freeform 115"/>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 name="Freeform 116"/>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 name="Freeform 117"/>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 name="Freeform 118"/>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 name="Freeform 119"/>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 name="Freeform 120"/>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121"/>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122"/>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123"/>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 name="Freeform 124"/>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 name="Freeform 125"/>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 name="Freeform 126"/>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Freeform 127"/>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128"/>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129"/>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130"/>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131"/>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132"/>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Freeform 133"/>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134"/>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3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64318" y="1243243"/>
              <a:ext cx="548640" cy="55036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grpSp>
        <p:nvGrpSpPr>
          <p:cNvPr id="186" name="Group 185"/>
          <p:cNvGrpSpPr/>
          <p:nvPr/>
        </p:nvGrpSpPr>
        <p:grpSpPr>
          <a:xfrm>
            <a:off x="491797" y="4975485"/>
            <a:ext cx="2206818" cy="1539945"/>
            <a:chOff x="6530975" y="896781"/>
            <a:chExt cx="2206818" cy="1539945"/>
          </a:xfrm>
        </p:grpSpPr>
        <p:sp>
          <p:nvSpPr>
            <p:cNvPr id="187" name="Text Box 218"/>
            <p:cNvSpPr txBox="1">
              <a:spLocks noChangeArrowheads="1"/>
            </p:cNvSpPr>
            <p:nvPr/>
          </p:nvSpPr>
          <p:spPr bwMode="auto">
            <a:xfrm>
              <a:off x="6541011" y="896781"/>
              <a:ext cx="2027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Exit Point</a:t>
              </a:r>
            </a:p>
          </p:txBody>
        </p:sp>
        <p:pic>
          <p:nvPicPr>
            <p:cNvPr id="18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5749" y="1353004"/>
              <a:ext cx="1365328" cy="108372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9" name="Line 72"/>
            <p:cNvSpPr>
              <a:spLocks noChangeShapeType="1"/>
            </p:cNvSpPr>
            <p:nvPr/>
          </p:nvSpPr>
          <p:spPr bwMode="auto">
            <a:xfrm>
              <a:off x="6841653" y="1863278"/>
              <a:ext cx="712976" cy="0"/>
            </a:xfrm>
            <a:prstGeom prst="line">
              <a:avLst/>
            </a:prstGeom>
            <a:noFill/>
            <a:ln w="28575">
              <a:solidFill>
                <a:schemeClr val="accent6">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endParaRPr lang="en-US"/>
            </a:p>
          </p:txBody>
        </p:sp>
        <p:grpSp>
          <p:nvGrpSpPr>
            <p:cNvPr id="190" name="Group 190"/>
            <p:cNvGrpSpPr>
              <a:grpSpLocks/>
            </p:cNvGrpSpPr>
            <p:nvPr/>
          </p:nvGrpSpPr>
          <p:grpSpPr bwMode="auto">
            <a:xfrm>
              <a:off x="6530975" y="1467485"/>
              <a:ext cx="685800" cy="684212"/>
              <a:chOff x="2589" y="2497"/>
              <a:chExt cx="946" cy="945"/>
            </a:xfrm>
          </p:grpSpPr>
          <p:sp>
            <p:nvSpPr>
              <p:cNvPr id="192" name="Freeform 191"/>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3" name="Freeform 192"/>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 name="Freeform 193"/>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 name="Freeform 194"/>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6" name="Freeform 195"/>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7" name="Freeform 196"/>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 name="Freeform 197"/>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9" name="Freeform 198"/>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0" name="Freeform 199"/>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200"/>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201"/>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202"/>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203"/>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204"/>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205"/>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 name="Freeform 206"/>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Freeform 207"/>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 name="Freeform 208"/>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Freeform 209"/>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Freeform 210"/>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Freeform 211"/>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Freeform 212"/>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91" name="Picture 11" descr="C:\Users\sluersen\AppData\Local\Temp\SNAGHTML1d825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89153" y="1232828"/>
              <a:ext cx="548640" cy="511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214" name="Group 213"/>
          <p:cNvGrpSpPr/>
          <p:nvPr/>
        </p:nvGrpSpPr>
        <p:grpSpPr>
          <a:xfrm>
            <a:off x="3525996" y="909638"/>
            <a:ext cx="2249874" cy="1728786"/>
            <a:chOff x="3432595" y="909638"/>
            <a:chExt cx="2249874" cy="1728786"/>
          </a:xfrm>
        </p:grpSpPr>
        <p:sp>
          <p:nvSpPr>
            <p:cNvPr id="215" name="Freeform 5"/>
            <p:cNvSpPr>
              <a:spLocks/>
            </p:cNvSpPr>
            <p:nvPr/>
          </p:nvSpPr>
          <p:spPr bwMode="invGray">
            <a:xfrm>
              <a:off x="4374389" y="1320481"/>
              <a:ext cx="1090488" cy="1317943"/>
            </a:xfrm>
            <a:custGeom>
              <a:avLst/>
              <a:gdLst>
                <a:gd name="T0" fmla="*/ 0 w 1107"/>
                <a:gd name="T1" fmla="*/ 2147483647 h 882"/>
                <a:gd name="T2" fmla="*/ 0 w 1107"/>
                <a:gd name="T3" fmla="*/ 0 h 882"/>
                <a:gd name="T4" fmla="*/ 2147483647 w 1107"/>
                <a:gd name="T5" fmla="*/ 0 h 882"/>
                <a:gd name="T6" fmla="*/ 2147483647 w 1107"/>
                <a:gd name="T7" fmla="*/ 2147483647 h 882"/>
                <a:gd name="T8" fmla="*/ 2147483647 w 1107"/>
                <a:gd name="T9" fmla="*/ 2147483647 h 882"/>
                <a:gd name="T10" fmla="*/ 2147483647 w 1107"/>
                <a:gd name="T11" fmla="*/ 2147483647 h 882"/>
                <a:gd name="T12" fmla="*/ 0 w 1107"/>
                <a:gd name="T13" fmla="*/ 2147483647 h 882"/>
                <a:gd name="T14" fmla="*/ 0 60000 65536"/>
                <a:gd name="T15" fmla="*/ 0 60000 65536"/>
                <a:gd name="T16" fmla="*/ 0 60000 65536"/>
                <a:gd name="T17" fmla="*/ 0 60000 65536"/>
                <a:gd name="T18" fmla="*/ 0 60000 65536"/>
                <a:gd name="T19" fmla="*/ 0 60000 65536"/>
                <a:gd name="T20" fmla="*/ 0 60000 65536"/>
                <a:gd name="T21" fmla="*/ 0 w 1107"/>
                <a:gd name="T22" fmla="*/ 0 h 882"/>
                <a:gd name="T23" fmla="*/ 1107 w 1107"/>
                <a:gd name="T24" fmla="*/ 882 h 8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7" h="882">
                  <a:moveTo>
                    <a:pt x="0" y="879"/>
                  </a:moveTo>
                  <a:lnTo>
                    <a:pt x="0" y="0"/>
                  </a:lnTo>
                  <a:lnTo>
                    <a:pt x="288" y="0"/>
                  </a:lnTo>
                  <a:lnTo>
                    <a:pt x="288" y="84"/>
                  </a:lnTo>
                  <a:lnTo>
                    <a:pt x="1107" y="84"/>
                  </a:lnTo>
                  <a:lnTo>
                    <a:pt x="1107" y="882"/>
                  </a:lnTo>
                  <a:lnTo>
                    <a:pt x="0" y="879"/>
                  </a:lnTo>
                  <a:close/>
                </a:path>
              </a:pathLst>
            </a:custGeom>
            <a:solidFill>
              <a:schemeClr val="tx1"/>
            </a:solidFill>
            <a:ln w="28575">
              <a:solidFill>
                <a:srgbClr val="C00000"/>
              </a:solidFill>
              <a:round/>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sp>
          <p:nvSpPr>
            <p:cNvPr id="216" name="Line 72"/>
            <p:cNvSpPr>
              <a:spLocks noChangeShapeType="1"/>
            </p:cNvSpPr>
            <p:nvPr/>
          </p:nvSpPr>
          <p:spPr bwMode="auto">
            <a:xfrm>
              <a:off x="3702826" y="1863278"/>
              <a:ext cx="683550" cy="0"/>
            </a:xfrm>
            <a:prstGeom prst="line">
              <a:avLst/>
            </a:prstGeom>
            <a:noFill/>
            <a:ln w="28575">
              <a:solidFill>
                <a:schemeClr val="accent6">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endParaRPr lang="en-US"/>
            </a:p>
          </p:txBody>
        </p:sp>
        <p:grpSp>
          <p:nvGrpSpPr>
            <p:cNvPr id="217" name="Group 73"/>
            <p:cNvGrpSpPr>
              <a:grpSpLocks/>
            </p:cNvGrpSpPr>
            <p:nvPr/>
          </p:nvGrpSpPr>
          <p:grpSpPr bwMode="auto">
            <a:xfrm>
              <a:off x="3435769" y="1467485"/>
              <a:ext cx="685800" cy="684213"/>
              <a:chOff x="2589" y="2497"/>
              <a:chExt cx="946" cy="945"/>
            </a:xfrm>
          </p:grpSpPr>
          <p:sp>
            <p:nvSpPr>
              <p:cNvPr id="229" name="Freeform 74"/>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75"/>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Freeform 76"/>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77"/>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3" name="Freeform 78"/>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79"/>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 name="Freeform 80"/>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 name="Freeform 81"/>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 name="Freeform 82"/>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 name="Freeform 83"/>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9" name="Freeform 84"/>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0" name="Freeform 85"/>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1" name="Freeform 86"/>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2" name="Freeform 87"/>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3" name="Freeform 88"/>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4" name="Freeform 89"/>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 name="Freeform 90"/>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 name="Freeform 91"/>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7" name="Freeform 92"/>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8" name="Freeform 93"/>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9" name="Freeform 94"/>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0" name="Freeform 95"/>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18" name="Text Box 96"/>
            <p:cNvSpPr txBox="1">
              <a:spLocks noChangeArrowheads="1"/>
            </p:cNvSpPr>
            <p:nvPr/>
          </p:nvSpPr>
          <p:spPr bwMode="auto">
            <a:xfrm>
              <a:off x="3432595" y="909638"/>
              <a:ext cx="20322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Location </a:t>
              </a:r>
              <a:r>
                <a:rPr lang="en-US" dirty="0" smtClean="0">
                  <a:solidFill>
                    <a:schemeClr val="bg1"/>
                  </a:solidFill>
                </a:rPr>
                <a:t>Group</a:t>
              </a:r>
              <a:endParaRPr lang="en-US" dirty="0">
                <a:solidFill>
                  <a:schemeClr val="bg1"/>
                </a:solidFill>
              </a:endParaRPr>
            </a:p>
          </p:txBody>
        </p:sp>
        <p:pic>
          <p:nvPicPr>
            <p:cNvPr id="21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33829" y="1240776"/>
              <a:ext cx="548640" cy="5486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20" name="Group 303"/>
            <p:cNvGrpSpPr>
              <a:grpSpLocks/>
            </p:cNvGrpSpPr>
            <p:nvPr/>
          </p:nvGrpSpPr>
          <p:grpSpPr bwMode="auto">
            <a:xfrm>
              <a:off x="4331244" y="1579691"/>
              <a:ext cx="807968" cy="429010"/>
              <a:chOff x="1940" y="2334"/>
              <a:chExt cx="487" cy="194"/>
            </a:xfrm>
          </p:grpSpPr>
          <p:sp>
            <p:nvSpPr>
              <p:cNvPr id="227" name="Rectangle 71"/>
              <p:cNvSpPr>
                <a:spLocks noChangeArrowheads="1"/>
              </p:cNvSpPr>
              <p:nvPr/>
            </p:nvSpPr>
            <p:spPr bwMode="invGray">
              <a:xfrm>
                <a:off x="2008" y="2334"/>
                <a:ext cx="349" cy="194"/>
              </a:xfrm>
              <a:prstGeom prst="rect">
                <a:avLst/>
              </a:prstGeom>
              <a:solidFill>
                <a:schemeClr val="tx1"/>
              </a:solidFill>
              <a:ln w="28575" algn="ctr">
                <a:solidFill>
                  <a:srgbClr val="C00000"/>
                </a:solidFill>
                <a:miter lim="800000"/>
                <a:headEnd/>
                <a:tailEnd/>
              </a:ln>
            </p:spPr>
            <p:txBody>
              <a:bodyPr wrap="square" lIns="0" tIns="0" rIns="0" bIns="0" anchor="ctr">
                <a:spAutoFit/>
              </a:bodyPr>
              <a:lstStyle/>
              <a:p>
                <a:endParaRPr lang="en-US">
                  <a:solidFill>
                    <a:schemeClr val="bg1"/>
                  </a:solidFill>
                </a:endParaRPr>
              </a:p>
            </p:txBody>
          </p:sp>
          <p:sp>
            <p:nvSpPr>
              <p:cNvPr id="228" name="Text Box 302"/>
              <p:cNvSpPr txBox="1">
                <a:spLocks noChangeArrowheads="1"/>
              </p:cNvSpPr>
              <p:nvPr/>
            </p:nvSpPr>
            <p:spPr bwMode="auto">
              <a:xfrm>
                <a:off x="1940" y="2387"/>
                <a:ext cx="487"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Page</a:t>
                </a:r>
              </a:p>
            </p:txBody>
          </p:sp>
        </p:grpSp>
        <p:grpSp>
          <p:nvGrpSpPr>
            <p:cNvPr id="221" name="Group 303"/>
            <p:cNvGrpSpPr>
              <a:grpSpLocks/>
            </p:cNvGrpSpPr>
            <p:nvPr/>
          </p:nvGrpSpPr>
          <p:grpSpPr bwMode="auto">
            <a:xfrm>
              <a:off x="4526299" y="1812014"/>
              <a:ext cx="807968" cy="429010"/>
              <a:chOff x="1940" y="2334"/>
              <a:chExt cx="487" cy="194"/>
            </a:xfrm>
          </p:grpSpPr>
          <p:sp>
            <p:nvSpPr>
              <p:cNvPr id="225" name="Rectangle 71"/>
              <p:cNvSpPr>
                <a:spLocks noChangeArrowheads="1"/>
              </p:cNvSpPr>
              <p:nvPr/>
            </p:nvSpPr>
            <p:spPr bwMode="invGray">
              <a:xfrm>
                <a:off x="2008" y="2334"/>
                <a:ext cx="349" cy="194"/>
              </a:xfrm>
              <a:prstGeom prst="rect">
                <a:avLst/>
              </a:prstGeom>
              <a:solidFill>
                <a:schemeClr val="tx1"/>
              </a:solidFill>
              <a:ln w="28575" algn="ctr">
                <a:solidFill>
                  <a:srgbClr val="C00000"/>
                </a:solidFill>
                <a:miter lim="800000"/>
                <a:headEnd/>
                <a:tailEnd/>
              </a:ln>
            </p:spPr>
            <p:txBody>
              <a:bodyPr wrap="square" lIns="0" tIns="0" rIns="0" bIns="0" anchor="ctr">
                <a:spAutoFit/>
              </a:bodyPr>
              <a:lstStyle/>
              <a:p>
                <a:endParaRPr lang="en-US">
                  <a:solidFill>
                    <a:schemeClr val="bg1"/>
                  </a:solidFill>
                </a:endParaRPr>
              </a:p>
            </p:txBody>
          </p:sp>
          <p:sp>
            <p:nvSpPr>
              <p:cNvPr id="226" name="Text Box 302"/>
              <p:cNvSpPr txBox="1">
                <a:spLocks noChangeArrowheads="1"/>
              </p:cNvSpPr>
              <p:nvPr/>
            </p:nvSpPr>
            <p:spPr bwMode="auto">
              <a:xfrm>
                <a:off x="1940" y="2387"/>
                <a:ext cx="487"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Page</a:t>
                </a:r>
              </a:p>
            </p:txBody>
          </p:sp>
        </p:grpSp>
        <p:grpSp>
          <p:nvGrpSpPr>
            <p:cNvPr id="222" name="Group 303"/>
            <p:cNvGrpSpPr>
              <a:grpSpLocks/>
            </p:cNvGrpSpPr>
            <p:nvPr/>
          </p:nvGrpSpPr>
          <p:grpSpPr bwMode="auto">
            <a:xfrm>
              <a:off x="4625759" y="2056704"/>
              <a:ext cx="807968" cy="429010"/>
              <a:chOff x="1940" y="2334"/>
              <a:chExt cx="487" cy="194"/>
            </a:xfrm>
          </p:grpSpPr>
          <p:sp>
            <p:nvSpPr>
              <p:cNvPr id="223" name="Rectangle 71"/>
              <p:cNvSpPr>
                <a:spLocks noChangeArrowheads="1"/>
              </p:cNvSpPr>
              <p:nvPr/>
            </p:nvSpPr>
            <p:spPr bwMode="invGray">
              <a:xfrm>
                <a:off x="2008" y="2334"/>
                <a:ext cx="349" cy="194"/>
              </a:xfrm>
              <a:prstGeom prst="rect">
                <a:avLst/>
              </a:prstGeom>
              <a:solidFill>
                <a:schemeClr val="tx1"/>
              </a:solidFill>
              <a:ln w="28575" algn="ctr">
                <a:solidFill>
                  <a:srgbClr val="C00000"/>
                </a:solidFill>
                <a:miter lim="800000"/>
                <a:headEnd/>
                <a:tailEnd/>
              </a:ln>
            </p:spPr>
            <p:txBody>
              <a:bodyPr wrap="square" lIns="0" tIns="0" rIns="0" bIns="0" anchor="ctr">
                <a:spAutoFit/>
              </a:bodyPr>
              <a:lstStyle/>
              <a:p>
                <a:endParaRPr lang="en-US">
                  <a:solidFill>
                    <a:schemeClr val="bg1"/>
                  </a:solidFill>
                </a:endParaRPr>
              </a:p>
            </p:txBody>
          </p:sp>
          <p:sp>
            <p:nvSpPr>
              <p:cNvPr id="224" name="Text Box 302"/>
              <p:cNvSpPr txBox="1">
                <a:spLocks noChangeArrowheads="1"/>
              </p:cNvSpPr>
              <p:nvPr/>
            </p:nvSpPr>
            <p:spPr bwMode="auto">
              <a:xfrm>
                <a:off x="1940" y="2387"/>
                <a:ext cx="487"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Page</a:t>
                </a:r>
              </a:p>
            </p:txBody>
          </p:sp>
        </p:grpSp>
      </p:grpSp>
      <p:pic>
        <p:nvPicPr>
          <p:cNvPr id="251" name="Picture 11" descr="C:\Users\sluersen\AppData\Local\Temp\SNAGHTML1d825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62333" y="5312193"/>
            <a:ext cx="548640" cy="511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52" name="Rectangle 71"/>
          <p:cNvSpPr>
            <a:spLocks noChangeArrowheads="1"/>
          </p:cNvSpPr>
          <p:nvPr/>
        </p:nvSpPr>
        <p:spPr bwMode="invGray">
          <a:xfrm>
            <a:off x="5052463" y="5984440"/>
            <a:ext cx="398705" cy="348563"/>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solidFill>
                <a:schemeClr val="bg1"/>
              </a:solidFill>
            </a:endParaRPr>
          </a:p>
        </p:txBody>
      </p:sp>
      <p:sp>
        <p:nvSpPr>
          <p:cNvPr id="253" name="Rectangle 71"/>
          <p:cNvSpPr>
            <a:spLocks noChangeArrowheads="1"/>
          </p:cNvSpPr>
          <p:nvPr/>
        </p:nvSpPr>
        <p:spPr bwMode="invGray">
          <a:xfrm>
            <a:off x="5204863" y="6136840"/>
            <a:ext cx="398705" cy="348563"/>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solidFill>
                <a:schemeClr val="bg1"/>
              </a:solidFill>
            </a:endParaRPr>
          </a:p>
        </p:txBody>
      </p:sp>
      <p:sp>
        <p:nvSpPr>
          <p:cNvPr id="254" name="Rectangle 262"/>
          <p:cNvSpPr>
            <a:spLocks noChangeArrowheads="1"/>
          </p:cNvSpPr>
          <p:nvPr/>
        </p:nvSpPr>
        <p:spPr bwMode="invGray">
          <a:xfrm>
            <a:off x="1564533" y="3824800"/>
            <a:ext cx="799448" cy="799448"/>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grpSp>
        <p:nvGrpSpPr>
          <p:cNvPr id="255" name="Group 223"/>
          <p:cNvGrpSpPr>
            <a:grpSpLocks/>
          </p:cNvGrpSpPr>
          <p:nvPr/>
        </p:nvGrpSpPr>
        <p:grpSpPr bwMode="auto">
          <a:xfrm>
            <a:off x="1606276" y="3897726"/>
            <a:ext cx="715962" cy="660400"/>
            <a:chOff x="2307" y="1036"/>
            <a:chExt cx="1397" cy="1290"/>
          </a:xfrm>
        </p:grpSpPr>
        <p:sp>
          <p:nvSpPr>
            <p:cNvPr id="256"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7"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8"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9"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0"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3"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4"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5"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6629" y="3313699"/>
            <a:ext cx="544320" cy="5443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67" name="icon Nav_popup"/>
          <p:cNvGrpSpPr>
            <a:grpSpLocks/>
          </p:cNvGrpSpPr>
          <p:nvPr/>
        </p:nvGrpSpPr>
        <p:grpSpPr bwMode="auto">
          <a:xfrm>
            <a:off x="484024" y="3537696"/>
            <a:ext cx="685800" cy="684213"/>
            <a:chOff x="2589" y="2497"/>
            <a:chExt cx="946" cy="945"/>
          </a:xfrm>
        </p:grpSpPr>
        <p:sp>
          <p:nvSpPr>
            <p:cNvPr id="268" name="Freeform 113"/>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 name="Freeform 114"/>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0" name="Freeform 115"/>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1" name="Freeform 116"/>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2" name="Freeform 117"/>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3" name="Freeform 118"/>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4" name="Freeform 119"/>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5" name="Freeform 120"/>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 name="Freeform 121"/>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 name="Freeform 122"/>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 name="Freeform 123"/>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 name="Freeform 124"/>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 name="Freeform 125"/>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 name="Freeform 126"/>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 name="Freeform 127"/>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 name="Freeform 128"/>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 name="Freeform 129"/>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5" name="Freeform 130"/>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 name="Freeform 131"/>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 name="Freeform 132"/>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 name="Freeform 133"/>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 name="Freeform 134"/>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90" name="Arc 3"/>
          <p:cNvSpPr/>
          <p:nvPr/>
        </p:nvSpPr>
        <p:spPr bwMode="auto">
          <a:xfrm rot="2256859">
            <a:off x="868287" y="3687116"/>
            <a:ext cx="879147" cy="857681"/>
          </a:xfrm>
          <a:prstGeom prst="arc">
            <a:avLst>
              <a:gd name="adj1" fmla="val 10713746"/>
              <a:gd name="adj2" fmla="val 14253535"/>
            </a:avLst>
          </a:prstGeom>
          <a:noFill/>
          <a:ln w="28575">
            <a:solidFill>
              <a:schemeClr val="accent6">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291" name="Arc 2"/>
          <p:cNvSpPr/>
          <p:nvPr/>
        </p:nvSpPr>
        <p:spPr bwMode="auto">
          <a:xfrm rot="2256859">
            <a:off x="868287" y="3687116"/>
            <a:ext cx="879147" cy="857681"/>
          </a:xfrm>
          <a:prstGeom prst="arc">
            <a:avLst>
              <a:gd name="adj1" fmla="val 15163461"/>
              <a:gd name="adj2" fmla="val 20177421"/>
            </a:avLst>
          </a:prstGeom>
          <a:noFill/>
          <a:ln w="28575">
            <a:solidFill>
              <a:schemeClr val="accent6">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292" name="ARC 1"/>
          <p:cNvSpPr/>
          <p:nvPr/>
        </p:nvSpPr>
        <p:spPr bwMode="auto">
          <a:xfrm rot="2256859">
            <a:off x="868287" y="3679496"/>
            <a:ext cx="879147" cy="857681"/>
          </a:xfrm>
          <a:prstGeom prst="arc">
            <a:avLst>
              <a:gd name="adj1" fmla="val 20990255"/>
              <a:gd name="adj2" fmla="val 7986709"/>
            </a:avLst>
          </a:prstGeom>
          <a:noFill/>
          <a:ln w="28575">
            <a:solidFill>
              <a:schemeClr val="accent6">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325710854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on location configuration</a:t>
            </a:r>
          </a:p>
        </p:txBody>
      </p:sp>
      <p:sp>
        <p:nvSpPr>
          <p:cNvPr id="3" name="Content Placeholder 2"/>
          <p:cNvSpPr>
            <a:spLocks noGrp="1"/>
          </p:cNvSpPr>
          <p:nvPr>
            <p:ph sz="half" idx="1"/>
          </p:nvPr>
        </p:nvSpPr>
        <p:spPr/>
        <p:txBody>
          <a:bodyPr/>
          <a:lstStyle/>
          <a:p>
            <a:r>
              <a:rPr lang="en-US" dirty="0"/>
              <a:t>Popups are discussed in this course</a:t>
            </a:r>
          </a:p>
          <a:p>
            <a:r>
              <a:rPr lang="en-US" dirty="0"/>
              <a:t>Pages, location groups, and wizards are discussed in the Application Config course for each product</a:t>
            </a:r>
          </a:p>
          <a:p>
            <a:r>
              <a:rPr lang="en-US" dirty="0"/>
              <a:t>Worksheets, </a:t>
            </a:r>
            <a:br>
              <a:rPr lang="en-US" dirty="0"/>
            </a:br>
            <a:r>
              <a:rPr lang="en-US" dirty="0"/>
              <a:t>exit points, and forwards are not covered</a:t>
            </a:r>
          </a:p>
          <a:p>
            <a:endParaRPr lang="en-US" dirty="0"/>
          </a:p>
        </p:txBody>
      </p:sp>
      <p:sp>
        <p:nvSpPr>
          <p:cNvPr id="4" name="Text Box 260"/>
          <p:cNvSpPr txBox="1">
            <a:spLocks noChangeArrowheads="1"/>
          </p:cNvSpPr>
          <p:nvPr/>
        </p:nvSpPr>
        <p:spPr bwMode="auto">
          <a:xfrm>
            <a:off x="3521889" y="909638"/>
            <a:ext cx="1020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Popup</a:t>
            </a:r>
          </a:p>
        </p:txBody>
      </p:sp>
      <p:grpSp>
        <p:nvGrpSpPr>
          <p:cNvPr id="5" name="Group 4"/>
          <p:cNvGrpSpPr/>
          <p:nvPr/>
        </p:nvGrpSpPr>
        <p:grpSpPr>
          <a:xfrm>
            <a:off x="3530911" y="2722587"/>
            <a:ext cx="1333367" cy="1462341"/>
            <a:chOff x="3530911" y="2798787"/>
            <a:chExt cx="1333367" cy="1462341"/>
          </a:xfrm>
        </p:grpSpPr>
        <p:sp>
          <p:nvSpPr>
            <p:cNvPr id="6" name="Text Box 97"/>
            <p:cNvSpPr txBox="1">
              <a:spLocks noChangeArrowheads="1"/>
            </p:cNvSpPr>
            <p:nvPr/>
          </p:nvSpPr>
          <p:spPr bwMode="auto">
            <a:xfrm>
              <a:off x="3530911" y="2798787"/>
              <a:ext cx="1215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Page</a:t>
              </a:r>
            </a:p>
          </p:txBody>
        </p:sp>
        <p:sp>
          <p:nvSpPr>
            <p:cNvPr id="7" name="Rectangle 99"/>
            <p:cNvSpPr>
              <a:spLocks noChangeAspect="1" noChangeArrowheads="1"/>
            </p:cNvSpPr>
            <p:nvPr/>
          </p:nvSpPr>
          <p:spPr bwMode="invGray">
            <a:xfrm>
              <a:off x="3534138" y="3258273"/>
              <a:ext cx="1002855" cy="1002855"/>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9958" y="3119146"/>
              <a:ext cx="544320" cy="5443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223"/>
            <p:cNvGrpSpPr>
              <a:grpSpLocks/>
            </p:cNvGrpSpPr>
            <p:nvPr/>
          </p:nvGrpSpPr>
          <p:grpSpPr bwMode="auto">
            <a:xfrm>
              <a:off x="3672757" y="3486600"/>
              <a:ext cx="715962" cy="660400"/>
              <a:chOff x="2307" y="1036"/>
              <a:chExt cx="1397" cy="1290"/>
            </a:xfrm>
          </p:grpSpPr>
          <p:sp>
            <p:nvSpPr>
              <p:cNvPr id="10"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20" name="Group 19"/>
          <p:cNvGrpSpPr/>
          <p:nvPr/>
        </p:nvGrpSpPr>
        <p:grpSpPr>
          <a:xfrm>
            <a:off x="3521487" y="4630673"/>
            <a:ext cx="1431925" cy="1725387"/>
            <a:chOff x="3521487" y="4645025"/>
            <a:chExt cx="1431925" cy="1725387"/>
          </a:xfrm>
        </p:grpSpPr>
        <p:sp>
          <p:nvSpPr>
            <p:cNvPr id="21" name="Text Box 234"/>
            <p:cNvSpPr txBox="1">
              <a:spLocks noChangeArrowheads="1"/>
            </p:cNvSpPr>
            <p:nvPr/>
          </p:nvSpPr>
          <p:spPr bwMode="auto">
            <a:xfrm>
              <a:off x="3521487" y="4645025"/>
              <a:ext cx="1431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Worksheet</a:t>
              </a:r>
            </a:p>
          </p:txBody>
        </p:sp>
        <p:grpSp>
          <p:nvGrpSpPr>
            <p:cNvPr id="22" name="Group 21"/>
            <p:cNvGrpSpPr/>
            <p:nvPr/>
          </p:nvGrpSpPr>
          <p:grpSpPr>
            <a:xfrm>
              <a:off x="3558549" y="4974402"/>
              <a:ext cx="1389602" cy="1396010"/>
              <a:chOff x="4405173" y="3320987"/>
              <a:chExt cx="1389602" cy="1396010"/>
            </a:xfrm>
          </p:grpSpPr>
          <p:sp>
            <p:nvSpPr>
              <p:cNvPr id="23" name="Rectangle 220"/>
              <p:cNvSpPr>
                <a:spLocks noChangeArrowheads="1"/>
              </p:cNvSpPr>
              <p:nvPr/>
            </p:nvSpPr>
            <p:spPr bwMode="auto">
              <a:xfrm>
                <a:off x="4405173" y="3634338"/>
                <a:ext cx="1244247" cy="1082659"/>
              </a:xfrm>
              <a:prstGeom prst="rect">
                <a:avLst/>
              </a:prstGeom>
              <a:solidFill>
                <a:schemeClr val="tx1"/>
              </a:solidFill>
              <a:ln w="28575" algn="ctr">
                <a:solidFill>
                  <a:srgbClr val="777777"/>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sp>
            <p:nvSpPr>
              <p:cNvPr id="24" name="Line 221"/>
              <p:cNvSpPr>
                <a:spLocks noChangeShapeType="1"/>
              </p:cNvSpPr>
              <p:nvPr/>
            </p:nvSpPr>
            <p:spPr bwMode="auto">
              <a:xfrm flipH="1">
                <a:off x="4422556" y="3809917"/>
                <a:ext cx="1226864" cy="8281"/>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5" name="Freeform 222"/>
              <p:cNvSpPr>
                <a:spLocks/>
              </p:cNvSpPr>
              <p:nvPr/>
            </p:nvSpPr>
            <p:spPr bwMode="invGray">
              <a:xfrm flipV="1">
                <a:off x="4479777" y="3829261"/>
                <a:ext cx="1123791" cy="863186"/>
              </a:xfrm>
              <a:custGeom>
                <a:avLst/>
                <a:gdLst>
                  <a:gd name="T0" fmla="*/ 0 w 1290"/>
                  <a:gd name="T1" fmla="*/ 2147483647 h 801"/>
                  <a:gd name="T2" fmla="*/ 0 w 1290"/>
                  <a:gd name="T3" fmla="*/ 0 h 801"/>
                  <a:gd name="T4" fmla="*/ 2147483647 w 1290"/>
                  <a:gd name="T5" fmla="*/ 0 h 801"/>
                  <a:gd name="T6" fmla="*/ 2147483647 w 1290"/>
                  <a:gd name="T7" fmla="*/ 2147483647 h 801"/>
                  <a:gd name="T8" fmla="*/ 2147483647 w 1290"/>
                  <a:gd name="T9" fmla="*/ 2147483647 h 801"/>
                  <a:gd name="T10" fmla="*/ 2147483647 w 1290"/>
                  <a:gd name="T11" fmla="*/ 2147483647 h 801"/>
                  <a:gd name="T12" fmla="*/ 0 w 1290"/>
                  <a:gd name="T13" fmla="*/ 2147483647 h 801"/>
                  <a:gd name="T14" fmla="*/ 0 60000 65536"/>
                  <a:gd name="T15" fmla="*/ 0 60000 65536"/>
                  <a:gd name="T16" fmla="*/ 0 60000 65536"/>
                  <a:gd name="T17" fmla="*/ 0 60000 65536"/>
                  <a:gd name="T18" fmla="*/ 0 60000 65536"/>
                  <a:gd name="T19" fmla="*/ 0 60000 65536"/>
                  <a:gd name="T20" fmla="*/ 0 60000 65536"/>
                  <a:gd name="T21" fmla="*/ 0 w 1290"/>
                  <a:gd name="T22" fmla="*/ 0 h 801"/>
                  <a:gd name="T23" fmla="*/ 1290 w 1290"/>
                  <a:gd name="T24" fmla="*/ 801 h 8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0" h="801">
                    <a:moveTo>
                      <a:pt x="0" y="801"/>
                    </a:moveTo>
                    <a:lnTo>
                      <a:pt x="0" y="0"/>
                    </a:lnTo>
                    <a:lnTo>
                      <a:pt x="1290" y="0"/>
                    </a:lnTo>
                    <a:lnTo>
                      <a:pt x="1290" y="636"/>
                    </a:lnTo>
                    <a:lnTo>
                      <a:pt x="324" y="636"/>
                    </a:lnTo>
                    <a:lnTo>
                      <a:pt x="324" y="792"/>
                    </a:lnTo>
                    <a:lnTo>
                      <a:pt x="0" y="801"/>
                    </a:lnTo>
                    <a:close/>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grpSp>
            <p:nvGrpSpPr>
              <p:cNvPr id="26" name="Group 223"/>
              <p:cNvGrpSpPr>
                <a:grpSpLocks/>
              </p:cNvGrpSpPr>
              <p:nvPr/>
            </p:nvGrpSpPr>
            <p:grpSpPr bwMode="auto">
              <a:xfrm>
                <a:off x="4704979" y="3997427"/>
                <a:ext cx="715962" cy="660400"/>
                <a:chOff x="2307" y="1036"/>
                <a:chExt cx="1397" cy="1290"/>
              </a:xfrm>
            </p:grpSpPr>
            <p:sp>
              <p:nvSpPr>
                <p:cNvPr id="28"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2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6135" y="3320987"/>
                <a:ext cx="548640" cy="6230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nvGrpSpPr>
          <p:cNvPr id="38" name="Group 37"/>
          <p:cNvGrpSpPr/>
          <p:nvPr/>
        </p:nvGrpSpPr>
        <p:grpSpPr>
          <a:xfrm>
            <a:off x="7629584" y="2714649"/>
            <a:ext cx="1422691" cy="1704424"/>
            <a:chOff x="7547467" y="945075"/>
            <a:chExt cx="1422691" cy="1704424"/>
          </a:xfrm>
        </p:grpSpPr>
        <p:sp>
          <p:nvSpPr>
            <p:cNvPr id="39" name="Freeform 5"/>
            <p:cNvSpPr>
              <a:spLocks/>
            </p:cNvSpPr>
            <p:nvPr/>
          </p:nvSpPr>
          <p:spPr bwMode="invGray">
            <a:xfrm>
              <a:off x="7547467" y="1331556"/>
              <a:ext cx="1090488" cy="1317943"/>
            </a:xfrm>
            <a:custGeom>
              <a:avLst/>
              <a:gdLst>
                <a:gd name="T0" fmla="*/ 0 w 1107"/>
                <a:gd name="T1" fmla="*/ 2147483647 h 882"/>
                <a:gd name="T2" fmla="*/ 0 w 1107"/>
                <a:gd name="T3" fmla="*/ 0 h 882"/>
                <a:gd name="T4" fmla="*/ 2147483647 w 1107"/>
                <a:gd name="T5" fmla="*/ 0 h 882"/>
                <a:gd name="T6" fmla="*/ 2147483647 w 1107"/>
                <a:gd name="T7" fmla="*/ 2147483647 h 882"/>
                <a:gd name="T8" fmla="*/ 2147483647 w 1107"/>
                <a:gd name="T9" fmla="*/ 2147483647 h 882"/>
                <a:gd name="T10" fmla="*/ 2147483647 w 1107"/>
                <a:gd name="T11" fmla="*/ 2147483647 h 882"/>
                <a:gd name="T12" fmla="*/ 0 w 1107"/>
                <a:gd name="T13" fmla="*/ 2147483647 h 882"/>
                <a:gd name="T14" fmla="*/ 0 60000 65536"/>
                <a:gd name="T15" fmla="*/ 0 60000 65536"/>
                <a:gd name="T16" fmla="*/ 0 60000 65536"/>
                <a:gd name="T17" fmla="*/ 0 60000 65536"/>
                <a:gd name="T18" fmla="*/ 0 60000 65536"/>
                <a:gd name="T19" fmla="*/ 0 60000 65536"/>
                <a:gd name="T20" fmla="*/ 0 60000 65536"/>
                <a:gd name="T21" fmla="*/ 0 w 1107"/>
                <a:gd name="T22" fmla="*/ 0 h 882"/>
                <a:gd name="T23" fmla="*/ 1107 w 1107"/>
                <a:gd name="T24" fmla="*/ 882 h 8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7" h="882">
                  <a:moveTo>
                    <a:pt x="0" y="879"/>
                  </a:moveTo>
                  <a:lnTo>
                    <a:pt x="0" y="0"/>
                  </a:lnTo>
                  <a:lnTo>
                    <a:pt x="288" y="0"/>
                  </a:lnTo>
                  <a:lnTo>
                    <a:pt x="288" y="84"/>
                  </a:lnTo>
                  <a:lnTo>
                    <a:pt x="1107" y="84"/>
                  </a:lnTo>
                  <a:lnTo>
                    <a:pt x="1107" y="882"/>
                  </a:lnTo>
                  <a:lnTo>
                    <a:pt x="0" y="879"/>
                  </a:lnTo>
                  <a:close/>
                </a:path>
              </a:pathLst>
            </a:custGeom>
            <a:solidFill>
              <a:schemeClr val="tx1"/>
            </a:solidFill>
            <a:ln w="28575">
              <a:solidFill>
                <a:srgbClr val="C00000"/>
              </a:solidFill>
              <a:round/>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grpSp>
          <p:nvGrpSpPr>
            <p:cNvPr id="40" name="Group 6"/>
            <p:cNvGrpSpPr>
              <a:grpSpLocks/>
            </p:cNvGrpSpPr>
            <p:nvPr/>
          </p:nvGrpSpPr>
          <p:grpSpPr bwMode="auto">
            <a:xfrm>
              <a:off x="7594849" y="1435825"/>
              <a:ext cx="715962" cy="660400"/>
              <a:chOff x="2307" y="1036"/>
              <a:chExt cx="1397" cy="1290"/>
            </a:xfrm>
          </p:grpSpPr>
          <p:sp>
            <p:nvSpPr>
              <p:cNvPr id="67" name="Freeform 7"/>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Rectangle 8"/>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9" name="Freeform 9"/>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10"/>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11"/>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12"/>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13"/>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14"/>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15"/>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16"/>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1" name="Text Box 41"/>
            <p:cNvSpPr txBox="1">
              <a:spLocks noChangeArrowheads="1"/>
            </p:cNvSpPr>
            <p:nvPr/>
          </p:nvSpPr>
          <p:spPr bwMode="auto">
            <a:xfrm>
              <a:off x="7547467" y="945075"/>
              <a:ext cx="1090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Wizard</a:t>
              </a:r>
            </a:p>
          </p:txBody>
        </p:sp>
        <p:grpSp>
          <p:nvGrpSpPr>
            <p:cNvPr id="42" name="Group 42"/>
            <p:cNvGrpSpPr>
              <a:grpSpLocks/>
            </p:cNvGrpSpPr>
            <p:nvPr/>
          </p:nvGrpSpPr>
          <p:grpSpPr bwMode="auto">
            <a:xfrm>
              <a:off x="7794873" y="1684897"/>
              <a:ext cx="715963" cy="660400"/>
              <a:chOff x="2307" y="1036"/>
              <a:chExt cx="1397" cy="1290"/>
            </a:xfrm>
          </p:grpSpPr>
          <p:sp>
            <p:nvSpPr>
              <p:cNvPr id="58" name="Freeform 43"/>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Rectangle 44"/>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 name="Freeform 45"/>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Freeform 46"/>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47"/>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48"/>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49"/>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50"/>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52"/>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3" name="Group 53"/>
            <p:cNvGrpSpPr>
              <a:grpSpLocks/>
            </p:cNvGrpSpPr>
            <p:nvPr/>
          </p:nvGrpSpPr>
          <p:grpSpPr bwMode="auto">
            <a:xfrm>
              <a:off x="7904052" y="1934819"/>
              <a:ext cx="715962" cy="660400"/>
              <a:chOff x="2307" y="1036"/>
              <a:chExt cx="1397" cy="1290"/>
            </a:xfrm>
          </p:grpSpPr>
          <p:sp>
            <p:nvSpPr>
              <p:cNvPr id="48" name="Freeform 5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Rectangle 5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 name="Freeform 5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5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5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5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6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6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6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6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4" name="Text Box 64"/>
            <p:cNvSpPr txBox="1">
              <a:spLocks noChangeArrowheads="1"/>
            </p:cNvSpPr>
            <p:nvPr/>
          </p:nvSpPr>
          <p:spPr bwMode="auto">
            <a:xfrm>
              <a:off x="7598024" y="1494563"/>
              <a:ext cx="3508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t>1</a:t>
              </a:r>
            </a:p>
          </p:txBody>
        </p:sp>
        <p:sp>
          <p:nvSpPr>
            <p:cNvPr id="45" name="Text Box 65"/>
            <p:cNvSpPr txBox="1">
              <a:spLocks noChangeArrowheads="1"/>
            </p:cNvSpPr>
            <p:nvPr/>
          </p:nvSpPr>
          <p:spPr bwMode="auto">
            <a:xfrm>
              <a:off x="7788523" y="1735697"/>
              <a:ext cx="350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t>2</a:t>
              </a:r>
            </a:p>
          </p:txBody>
        </p:sp>
        <p:sp>
          <p:nvSpPr>
            <p:cNvPr id="46" name="Text Box 66"/>
            <p:cNvSpPr txBox="1">
              <a:spLocks noChangeArrowheads="1"/>
            </p:cNvSpPr>
            <p:nvPr/>
          </p:nvSpPr>
          <p:spPr bwMode="auto">
            <a:xfrm>
              <a:off x="7926277" y="1980857"/>
              <a:ext cx="3508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t>3</a:t>
              </a:r>
            </a:p>
          </p:txBody>
        </p:sp>
        <p:pic>
          <p:nvPicPr>
            <p:cNvPr id="4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21518" y="1243243"/>
              <a:ext cx="548640" cy="55036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grpSp>
        <p:nvGrpSpPr>
          <p:cNvPr id="77" name="Group 76"/>
          <p:cNvGrpSpPr/>
          <p:nvPr/>
        </p:nvGrpSpPr>
        <p:grpSpPr>
          <a:xfrm>
            <a:off x="5506497" y="4630674"/>
            <a:ext cx="1392044" cy="1539945"/>
            <a:chOff x="5485400" y="4658761"/>
            <a:chExt cx="1392044" cy="1539945"/>
          </a:xfrm>
        </p:grpSpPr>
        <p:sp>
          <p:nvSpPr>
            <p:cNvPr id="78" name="Text Box 218"/>
            <p:cNvSpPr txBox="1">
              <a:spLocks noChangeArrowheads="1"/>
            </p:cNvSpPr>
            <p:nvPr/>
          </p:nvSpPr>
          <p:spPr bwMode="auto">
            <a:xfrm>
              <a:off x="5553075" y="4658761"/>
              <a:ext cx="129765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Exit Point</a:t>
              </a:r>
            </a:p>
          </p:txBody>
        </p:sp>
        <p:pic>
          <p:nvPicPr>
            <p:cNvPr id="7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5400" y="5114984"/>
              <a:ext cx="1365328" cy="108372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Picture 11" descr="C:\Users\sluersen\AppData\Local\Temp\SNAGHTML1d825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28804" y="4994808"/>
              <a:ext cx="548640" cy="511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81" name="Group 80"/>
          <p:cNvGrpSpPr/>
          <p:nvPr/>
        </p:nvGrpSpPr>
        <p:grpSpPr>
          <a:xfrm>
            <a:off x="5506497" y="2723060"/>
            <a:ext cx="2048033" cy="1728786"/>
            <a:chOff x="11562045" y="3016187"/>
            <a:chExt cx="2048033" cy="1728786"/>
          </a:xfrm>
        </p:grpSpPr>
        <p:sp>
          <p:nvSpPr>
            <p:cNvPr id="82" name="Text Box 96"/>
            <p:cNvSpPr txBox="1">
              <a:spLocks noChangeArrowheads="1"/>
            </p:cNvSpPr>
            <p:nvPr/>
          </p:nvSpPr>
          <p:spPr bwMode="auto">
            <a:xfrm>
              <a:off x="11577796" y="3016187"/>
              <a:ext cx="20322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Location </a:t>
              </a:r>
              <a:r>
                <a:rPr lang="en-US" dirty="0" smtClean="0">
                  <a:solidFill>
                    <a:schemeClr val="bg1"/>
                  </a:solidFill>
                </a:rPr>
                <a:t>Group</a:t>
              </a:r>
              <a:endParaRPr lang="en-US" dirty="0">
                <a:solidFill>
                  <a:schemeClr val="bg1"/>
                </a:solidFill>
              </a:endParaRPr>
            </a:p>
          </p:txBody>
        </p:sp>
        <p:grpSp>
          <p:nvGrpSpPr>
            <p:cNvPr id="83" name="Group 82"/>
            <p:cNvGrpSpPr/>
            <p:nvPr/>
          </p:nvGrpSpPr>
          <p:grpSpPr>
            <a:xfrm>
              <a:off x="11562045" y="3347325"/>
              <a:ext cx="1351225" cy="1397648"/>
              <a:chOff x="4424645" y="1240776"/>
              <a:chExt cx="1351225" cy="1397648"/>
            </a:xfrm>
          </p:grpSpPr>
          <p:sp>
            <p:nvSpPr>
              <p:cNvPr id="84" name="Freeform 5"/>
              <p:cNvSpPr>
                <a:spLocks/>
              </p:cNvSpPr>
              <p:nvPr/>
            </p:nvSpPr>
            <p:spPr bwMode="invGray">
              <a:xfrm>
                <a:off x="4467790" y="1320481"/>
                <a:ext cx="1090488" cy="1317943"/>
              </a:xfrm>
              <a:custGeom>
                <a:avLst/>
                <a:gdLst>
                  <a:gd name="T0" fmla="*/ 0 w 1107"/>
                  <a:gd name="T1" fmla="*/ 2147483647 h 882"/>
                  <a:gd name="T2" fmla="*/ 0 w 1107"/>
                  <a:gd name="T3" fmla="*/ 0 h 882"/>
                  <a:gd name="T4" fmla="*/ 2147483647 w 1107"/>
                  <a:gd name="T5" fmla="*/ 0 h 882"/>
                  <a:gd name="T6" fmla="*/ 2147483647 w 1107"/>
                  <a:gd name="T7" fmla="*/ 2147483647 h 882"/>
                  <a:gd name="T8" fmla="*/ 2147483647 w 1107"/>
                  <a:gd name="T9" fmla="*/ 2147483647 h 882"/>
                  <a:gd name="T10" fmla="*/ 2147483647 w 1107"/>
                  <a:gd name="T11" fmla="*/ 2147483647 h 882"/>
                  <a:gd name="T12" fmla="*/ 0 w 1107"/>
                  <a:gd name="T13" fmla="*/ 2147483647 h 882"/>
                  <a:gd name="T14" fmla="*/ 0 60000 65536"/>
                  <a:gd name="T15" fmla="*/ 0 60000 65536"/>
                  <a:gd name="T16" fmla="*/ 0 60000 65536"/>
                  <a:gd name="T17" fmla="*/ 0 60000 65536"/>
                  <a:gd name="T18" fmla="*/ 0 60000 65536"/>
                  <a:gd name="T19" fmla="*/ 0 60000 65536"/>
                  <a:gd name="T20" fmla="*/ 0 60000 65536"/>
                  <a:gd name="T21" fmla="*/ 0 w 1107"/>
                  <a:gd name="T22" fmla="*/ 0 h 882"/>
                  <a:gd name="T23" fmla="*/ 1107 w 1107"/>
                  <a:gd name="T24" fmla="*/ 882 h 8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7" h="882">
                    <a:moveTo>
                      <a:pt x="0" y="879"/>
                    </a:moveTo>
                    <a:lnTo>
                      <a:pt x="0" y="0"/>
                    </a:lnTo>
                    <a:lnTo>
                      <a:pt x="288" y="0"/>
                    </a:lnTo>
                    <a:lnTo>
                      <a:pt x="288" y="84"/>
                    </a:lnTo>
                    <a:lnTo>
                      <a:pt x="1107" y="84"/>
                    </a:lnTo>
                    <a:lnTo>
                      <a:pt x="1107" y="882"/>
                    </a:lnTo>
                    <a:lnTo>
                      <a:pt x="0" y="879"/>
                    </a:lnTo>
                    <a:close/>
                  </a:path>
                </a:pathLst>
              </a:custGeom>
              <a:solidFill>
                <a:schemeClr val="tx1"/>
              </a:solidFill>
              <a:ln w="28575">
                <a:solidFill>
                  <a:srgbClr val="C00000"/>
                </a:solidFill>
                <a:round/>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pic>
            <p:nvPicPr>
              <p:cNvPr id="8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27230" y="1240776"/>
                <a:ext cx="548640" cy="5486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6" name="Group 303"/>
              <p:cNvGrpSpPr>
                <a:grpSpLocks/>
              </p:cNvGrpSpPr>
              <p:nvPr/>
            </p:nvGrpSpPr>
            <p:grpSpPr bwMode="auto">
              <a:xfrm>
                <a:off x="4424645" y="1579691"/>
                <a:ext cx="807968" cy="429010"/>
                <a:chOff x="1940" y="2334"/>
                <a:chExt cx="487" cy="194"/>
              </a:xfrm>
            </p:grpSpPr>
            <p:sp>
              <p:nvSpPr>
                <p:cNvPr id="93" name="Rectangle 71"/>
                <p:cNvSpPr>
                  <a:spLocks noChangeArrowheads="1"/>
                </p:cNvSpPr>
                <p:nvPr/>
              </p:nvSpPr>
              <p:spPr bwMode="invGray">
                <a:xfrm>
                  <a:off x="2008" y="2334"/>
                  <a:ext cx="349" cy="194"/>
                </a:xfrm>
                <a:prstGeom prst="rect">
                  <a:avLst/>
                </a:prstGeom>
                <a:solidFill>
                  <a:schemeClr val="tx1"/>
                </a:solidFill>
                <a:ln w="28575" algn="ctr">
                  <a:solidFill>
                    <a:srgbClr val="C00000"/>
                  </a:solidFill>
                  <a:miter lim="800000"/>
                  <a:headEnd/>
                  <a:tailEnd/>
                </a:ln>
              </p:spPr>
              <p:txBody>
                <a:bodyPr wrap="square" lIns="0" tIns="0" rIns="0" bIns="0" anchor="ctr">
                  <a:spAutoFit/>
                </a:bodyPr>
                <a:lstStyle/>
                <a:p>
                  <a:endParaRPr lang="en-US">
                    <a:solidFill>
                      <a:schemeClr val="bg1"/>
                    </a:solidFill>
                  </a:endParaRPr>
                </a:p>
              </p:txBody>
            </p:sp>
            <p:sp>
              <p:nvSpPr>
                <p:cNvPr id="94" name="Text Box 302"/>
                <p:cNvSpPr txBox="1">
                  <a:spLocks noChangeArrowheads="1"/>
                </p:cNvSpPr>
                <p:nvPr/>
              </p:nvSpPr>
              <p:spPr bwMode="auto">
                <a:xfrm>
                  <a:off x="1940" y="2387"/>
                  <a:ext cx="487"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Page</a:t>
                  </a:r>
                </a:p>
              </p:txBody>
            </p:sp>
          </p:grpSp>
          <p:grpSp>
            <p:nvGrpSpPr>
              <p:cNvPr id="87" name="Group 303"/>
              <p:cNvGrpSpPr>
                <a:grpSpLocks/>
              </p:cNvGrpSpPr>
              <p:nvPr/>
            </p:nvGrpSpPr>
            <p:grpSpPr bwMode="auto">
              <a:xfrm>
                <a:off x="4619700" y="1812014"/>
                <a:ext cx="807968" cy="429010"/>
                <a:chOff x="1940" y="2334"/>
                <a:chExt cx="487" cy="194"/>
              </a:xfrm>
            </p:grpSpPr>
            <p:sp>
              <p:nvSpPr>
                <p:cNvPr id="91" name="Rectangle 71"/>
                <p:cNvSpPr>
                  <a:spLocks noChangeArrowheads="1"/>
                </p:cNvSpPr>
                <p:nvPr/>
              </p:nvSpPr>
              <p:spPr bwMode="invGray">
                <a:xfrm>
                  <a:off x="2008" y="2334"/>
                  <a:ext cx="349" cy="194"/>
                </a:xfrm>
                <a:prstGeom prst="rect">
                  <a:avLst/>
                </a:prstGeom>
                <a:solidFill>
                  <a:schemeClr val="tx1"/>
                </a:solidFill>
                <a:ln w="28575" algn="ctr">
                  <a:solidFill>
                    <a:srgbClr val="C00000"/>
                  </a:solidFill>
                  <a:miter lim="800000"/>
                  <a:headEnd/>
                  <a:tailEnd/>
                </a:ln>
              </p:spPr>
              <p:txBody>
                <a:bodyPr wrap="square" lIns="0" tIns="0" rIns="0" bIns="0" anchor="ctr">
                  <a:spAutoFit/>
                </a:bodyPr>
                <a:lstStyle/>
                <a:p>
                  <a:endParaRPr lang="en-US">
                    <a:solidFill>
                      <a:schemeClr val="bg1"/>
                    </a:solidFill>
                  </a:endParaRPr>
                </a:p>
              </p:txBody>
            </p:sp>
            <p:sp>
              <p:nvSpPr>
                <p:cNvPr id="92" name="Text Box 302"/>
                <p:cNvSpPr txBox="1">
                  <a:spLocks noChangeArrowheads="1"/>
                </p:cNvSpPr>
                <p:nvPr/>
              </p:nvSpPr>
              <p:spPr bwMode="auto">
                <a:xfrm>
                  <a:off x="1940" y="2387"/>
                  <a:ext cx="487"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Page</a:t>
                  </a:r>
                </a:p>
              </p:txBody>
            </p:sp>
          </p:grpSp>
          <p:grpSp>
            <p:nvGrpSpPr>
              <p:cNvPr id="88" name="Group 303"/>
              <p:cNvGrpSpPr>
                <a:grpSpLocks/>
              </p:cNvGrpSpPr>
              <p:nvPr/>
            </p:nvGrpSpPr>
            <p:grpSpPr bwMode="auto">
              <a:xfrm>
                <a:off x="4719160" y="2056704"/>
                <a:ext cx="807968" cy="429010"/>
                <a:chOff x="1940" y="2334"/>
                <a:chExt cx="487" cy="194"/>
              </a:xfrm>
            </p:grpSpPr>
            <p:sp>
              <p:nvSpPr>
                <p:cNvPr id="89" name="Rectangle 71"/>
                <p:cNvSpPr>
                  <a:spLocks noChangeArrowheads="1"/>
                </p:cNvSpPr>
                <p:nvPr/>
              </p:nvSpPr>
              <p:spPr bwMode="invGray">
                <a:xfrm>
                  <a:off x="2008" y="2334"/>
                  <a:ext cx="349" cy="194"/>
                </a:xfrm>
                <a:prstGeom prst="rect">
                  <a:avLst/>
                </a:prstGeom>
                <a:solidFill>
                  <a:schemeClr val="tx1"/>
                </a:solidFill>
                <a:ln w="28575" algn="ctr">
                  <a:solidFill>
                    <a:srgbClr val="C00000"/>
                  </a:solidFill>
                  <a:miter lim="800000"/>
                  <a:headEnd/>
                  <a:tailEnd/>
                </a:ln>
              </p:spPr>
              <p:txBody>
                <a:bodyPr wrap="square" lIns="0" tIns="0" rIns="0" bIns="0" anchor="ctr">
                  <a:spAutoFit/>
                </a:bodyPr>
                <a:lstStyle/>
                <a:p>
                  <a:endParaRPr lang="en-US">
                    <a:solidFill>
                      <a:schemeClr val="bg1"/>
                    </a:solidFill>
                  </a:endParaRPr>
                </a:p>
              </p:txBody>
            </p:sp>
            <p:sp>
              <p:nvSpPr>
                <p:cNvPr id="90" name="Text Box 302"/>
                <p:cNvSpPr txBox="1">
                  <a:spLocks noChangeArrowheads="1"/>
                </p:cNvSpPr>
                <p:nvPr/>
              </p:nvSpPr>
              <p:spPr bwMode="auto">
                <a:xfrm>
                  <a:off x="1940" y="2387"/>
                  <a:ext cx="487"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Page</a:t>
                  </a:r>
                </a:p>
              </p:txBody>
            </p:sp>
          </p:grpSp>
        </p:grpSp>
      </p:grpSp>
      <p:grpSp>
        <p:nvGrpSpPr>
          <p:cNvPr id="95" name="Group 94"/>
          <p:cNvGrpSpPr/>
          <p:nvPr/>
        </p:nvGrpSpPr>
        <p:grpSpPr>
          <a:xfrm>
            <a:off x="7451626" y="4630673"/>
            <a:ext cx="1495414" cy="1527345"/>
            <a:chOff x="7451626" y="4630673"/>
            <a:chExt cx="1495414" cy="1527345"/>
          </a:xfrm>
        </p:grpSpPr>
        <p:sp>
          <p:nvSpPr>
            <p:cNvPr id="96" name="Text Box 137"/>
            <p:cNvSpPr txBox="1">
              <a:spLocks noChangeArrowheads="1"/>
            </p:cNvSpPr>
            <p:nvPr/>
          </p:nvSpPr>
          <p:spPr bwMode="auto">
            <a:xfrm>
              <a:off x="7451626" y="4630673"/>
              <a:ext cx="1020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Forward</a:t>
              </a:r>
            </a:p>
          </p:txBody>
        </p:sp>
        <p:grpSp>
          <p:nvGrpSpPr>
            <p:cNvPr id="97" name="Group 96"/>
            <p:cNvGrpSpPr/>
            <p:nvPr/>
          </p:nvGrpSpPr>
          <p:grpSpPr>
            <a:xfrm>
              <a:off x="7491493" y="4971833"/>
              <a:ext cx="1455547" cy="1186185"/>
              <a:chOff x="4355426" y="5312193"/>
              <a:chExt cx="1455547" cy="1186185"/>
            </a:xfrm>
          </p:grpSpPr>
          <p:sp>
            <p:nvSpPr>
              <p:cNvPr id="98" name="Flowchart: Decision 97"/>
              <p:cNvSpPr/>
              <p:nvPr/>
            </p:nvSpPr>
            <p:spPr bwMode="auto">
              <a:xfrm>
                <a:off x="4355426" y="5472755"/>
                <a:ext cx="1276193" cy="1025623"/>
              </a:xfrm>
              <a:prstGeom prst="flowChartDecision">
                <a:avLst/>
              </a:prstGeom>
              <a:solidFill>
                <a:schemeClr val="tx1"/>
              </a:solidFill>
              <a:ln w="28575" algn="ctr">
                <a:solidFill>
                  <a:schemeClr val="accent6">
                    <a:lumMod val="60000"/>
                    <a:lumOff val="4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r>
                  <a:rPr lang="en-US" sz="1600" dirty="0" smtClean="0">
                    <a:solidFill>
                      <a:schemeClr val="accent1"/>
                    </a:solidFill>
                  </a:rPr>
                  <a:t/>
                </a:r>
                <a:br>
                  <a:rPr lang="en-US" sz="1600" dirty="0" smtClean="0">
                    <a:solidFill>
                      <a:schemeClr val="accent1"/>
                    </a:solidFill>
                  </a:rPr>
                </a:br>
                <a:r>
                  <a:rPr lang="en-US" sz="1600" dirty="0" smtClean="0">
                    <a:solidFill>
                      <a:schemeClr val="accent1"/>
                    </a:solidFill>
                  </a:rPr>
                  <a:t/>
                </a:r>
                <a:br>
                  <a:rPr lang="en-US" sz="1600" dirty="0" smtClean="0">
                    <a:solidFill>
                      <a:schemeClr val="accent1"/>
                    </a:solidFill>
                  </a:rPr>
                </a:br>
                <a:endParaRPr lang="en-US" sz="1600" dirty="0">
                  <a:solidFill>
                    <a:schemeClr val="accent1"/>
                  </a:solidFill>
                </a:endParaRPr>
              </a:p>
            </p:txBody>
          </p:sp>
          <p:pic>
            <p:nvPicPr>
              <p:cNvPr id="99" name="Picture 11" descr="C:\Users\sluersen\AppData\Local\Temp\SNAGHTML1d825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62333" y="5312193"/>
                <a:ext cx="548640" cy="511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0" name="Rectangle 71"/>
              <p:cNvSpPr>
                <a:spLocks noChangeArrowheads="1"/>
              </p:cNvSpPr>
              <p:nvPr/>
            </p:nvSpPr>
            <p:spPr bwMode="invGray">
              <a:xfrm>
                <a:off x="5052463" y="5984440"/>
                <a:ext cx="398705" cy="348563"/>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solidFill>
                    <a:schemeClr val="bg1"/>
                  </a:solidFill>
                </a:endParaRPr>
              </a:p>
            </p:txBody>
          </p:sp>
          <p:sp>
            <p:nvSpPr>
              <p:cNvPr id="101" name="Rectangle 71"/>
              <p:cNvSpPr>
                <a:spLocks noChangeArrowheads="1"/>
              </p:cNvSpPr>
              <p:nvPr/>
            </p:nvSpPr>
            <p:spPr bwMode="invGray">
              <a:xfrm>
                <a:off x="5204863" y="6136840"/>
                <a:ext cx="398705" cy="348563"/>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solidFill>
                    <a:schemeClr val="bg1"/>
                  </a:solidFill>
                </a:endParaRPr>
              </a:p>
            </p:txBody>
          </p:sp>
        </p:grpSp>
      </p:grpSp>
      <p:grpSp>
        <p:nvGrpSpPr>
          <p:cNvPr id="102" name="Group 101"/>
          <p:cNvGrpSpPr/>
          <p:nvPr/>
        </p:nvGrpSpPr>
        <p:grpSpPr>
          <a:xfrm>
            <a:off x="3231831" y="1223994"/>
            <a:ext cx="1606762" cy="1310549"/>
            <a:chOff x="1084187" y="3313699"/>
            <a:chExt cx="1606762" cy="1310549"/>
          </a:xfrm>
        </p:grpSpPr>
        <p:sp>
          <p:nvSpPr>
            <p:cNvPr id="103" name="Rectangle 262"/>
            <p:cNvSpPr>
              <a:spLocks noChangeArrowheads="1"/>
            </p:cNvSpPr>
            <p:nvPr/>
          </p:nvSpPr>
          <p:spPr bwMode="invGray">
            <a:xfrm>
              <a:off x="1367876" y="3641211"/>
              <a:ext cx="799448" cy="799448"/>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grpSp>
          <p:nvGrpSpPr>
            <p:cNvPr id="104" name="Group 223"/>
            <p:cNvGrpSpPr>
              <a:grpSpLocks/>
            </p:cNvGrpSpPr>
            <p:nvPr/>
          </p:nvGrpSpPr>
          <p:grpSpPr bwMode="auto">
            <a:xfrm>
              <a:off x="1409619" y="3714137"/>
              <a:ext cx="715962" cy="660400"/>
              <a:chOff x="2307" y="1036"/>
              <a:chExt cx="1397" cy="1290"/>
            </a:xfrm>
          </p:grpSpPr>
          <p:sp>
            <p:nvSpPr>
              <p:cNvPr id="119"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1"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5" name="Rectangle 262"/>
            <p:cNvSpPr>
              <a:spLocks noChangeArrowheads="1"/>
            </p:cNvSpPr>
            <p:nvPr/>
          </p:nvSpPr>
          <p:spPr bwMode="invGray">
            <a:xfrm>
              <a:off x="1564533" y="3824800"/>
              <a:ext cx="799448" cy="799448"/>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grpSp>
          <p:nvGrpSpPr>
            <p:cNvPr id="106" name="Group 223"/>
            <p:cNvGrpSpPr>
              <a:grpSpLocks/>
            </p:cNvGrpSpPr>
            <p:nvPr/>
          </p:nvGrpSpPr>
          <p:grpSpPr bwMode="auto">
            <a:xfrm>
              <a:off x="1606276" y="3897726"/>
              <a:ext cx="715962" cy="660400"/>
              <a:chOff x="2307" y="1036"/>
              <a:chExt cx="1397" cy="1290"/>
            </a:xfrm>
          </p:grpSpPr>
          <p:sp>
            <p:nvSpPr>
              <p:cNvPr id="110"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0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6629" y="3313699"/>
              <a:ext cx="544320" cy="5443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Arc 3"/>
            <p:cNvSpPr/>
            <p:nvPr/>
          </p:nvSpPr>
          <p:spPr bwMode="auto">
            <a:xfrm rot="2256859">
              <a:off x="1185787" y="3687116"/>
              <a:ext cx="879147" cy="857681"/>
            </a:xfrm>
            <a:prstGeom prst="arc">
              <a:avLst>
                <a:gd name="adj1" fmla="val 15104920"/>
                <a:gd name="adj2" fmla="val 17776548"/>
              </a:avLst>
            </a:prstGeom>
            <a:noFill/>
            <a:ln w="28575">
              <a:solidFill>
                <a:schemeClr val="accent6">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09" name="ARC 1"/>
            <p:cNvSpPr/>
            <p:nvPr/>
          </p:nvSpPr>
          <p:spPr bwMode="auto">
            <a:xfrm rot="2256859">
              <a:off x="1084187" y="3704896"/>
              <a:ext cx="879147" cy="857681"/>
            </a:xfrm>
            <a:prstGeom prst="arc">
              <a:avLst>
                <a:gd name="adj1" fmla="val 530377"/>
                <a:gd name="adj2" fmla="val 12268200"/>
              </a:avLst>
            </a:prstGeom>
            <a:noFill/>
            <a:ln w="28575">
              <a:solidFill>
                <a:schemeClr val="accent6">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spTree>
    <p:extLst>
      <p:ext uri="{BB962C8B-B14F-4D97-AF65-F5344CB8AC3E}">
        <p14:creationId xmlns:p14="http://schemas.microsoft.com/office/powerpoint/2010/main" val="81410972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way that locations are used to control navigation in the user interface</a:t>
            </a:r>
          </a:p>
          <a:p>
            <a:pPr lvl="1"/>
            <a:r>
              <a:rPr lang="en-US" dirty="0"/>
              <a:t>List the different types of locations</a:t>
            </a:r>
          </a:p>
          <a:p>
            <a:pPr lvl="1"/>
            <a:r>
              <a:rPr lang="en-US" dirty="0"/>
              <a:t>Modify widgets so that they navigate to given locations</a:t>
            </a:r>
          </a:p>
          <a:p>
            <a:pPr lvl="1"/>
            <a:endParaRPr lang="en-US" dirty="0"/>
          </a:p>
        </p:txBody>
      </p:sp>
    </p:spTree>
    <p:extLst>
      <p:ext uri="{BB962C8B-B14F-4D97-AF65-F5344CB8AC3E}">
        <p14:creationId xmlns:p14="http://schemas.microsoft.com/office/powerpoint/2010/main" val="299068816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Location fundamentals</a:t>
            </a:r>
          </a:p>
          <a:p>
            <a:r>
              <a:rPr lang="en-US" dirty="0">
                <a:solidFill>
                  <a:schemeClr val="bg1"/>
                </a:solidFill>
              </a:rPr>
              <a:t>Enable navigation to a location</a:t>
            </a:r>
          </a:p>
          <a:p>
            <a:endParaRPr lang="en-US" dirty="0"/>
          </a:p>
        </p:txBody>
      </p:sp>
    </p:spTree>
    <p:extLst>
      <p:ext uri="{BB962C8B-B14F-4D97-AF65-F5344CB8AC3E}">
        <p14:creationId xmlns:p14="http://schemas.microsoft.com/office/powerpoint/2010/main" val="369497528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36" y="924358"/>
            <a:ext cx="2676525" cy="16764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3554"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2738" y="925652"/>
            <a:ext cx="4612689" cy="1497012"/>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3556" name="Rectangle 2"/>
          <p:cNvSpPr>
            <a:spLocks noGrp="1" noChangeArrowheads="1"/>
          </p:cNvSpPr>
          <p:nvPr>
            <p:ph type="title"/>
          </p:nvPr>
        </p:nvSpPr>
        <p:spPr/>
        <p:txBody>
          <a:bodyPr/>
          <a:lstStyle/>
          <a:p>
            <a:r>
              <a:rPr lang="en-US" smtClean="0"/>
              <a:t>Atomic widget action property</a:t>
            </a:r>
          </a:p>
        </p:txBody>
      </p:sp>
      <p:sp>
        <p:nvSpPr>
          <p:cNvPr id="23557" name="Rectangle 3"/>
          <p:cNvSpPr>
            <a:spLocks noGrp="1" noChangeArrowheads="1"/>
          </p:cNvSpPr>
          <p:nvPr>
            <p:ph idx="1"/>
          </p:nvPr>
        </p:nvSpPr>
        <p:spPr>
          <a:xfrm>
            <a:off x="504825" y="4200525"/>
            <a:ext cx="8332788" cy="2189163"/>
          </a:xfrm>
        </p:spPr>
        <p:txBody>
          <a:bodyPr/>
          <a:lstStyle/>
          <a:p>
            <a:pPr>
              <a:buFont typeface="Arial" charset="0"/>
              <a:buChar char="•"/>
            </a:pPr>
            <a:r>
              <a:rPr lang="en-US" dirty="0" smtClean="0"/>
              <a:t>Most atomic widgets have an action property</a:t>
            </a:r>
          </a:p>
          <a:p>
            <a:pPr lvl="1"/>
            <a:r>
              <a:rPr lang="en-US" sz="2000" dirty="0" smtClean="0"/>
              <a:t>Can be set to a Gosu statement</a:t>
            </a:r>
          </a:p>
          <a:p>
            <a:pPr lvl="1"/>
            <a:r>
              <a:rPr lang="en-US" sz="2000" dirty="0" smtClean="0"/>
              <a:t>When set, atomic widget becomes clickable</a:t>
            </a:r>
          </a:p>
          <a:p>
            <a:pPr lvl="1"/>
            <a:r>
              <a:rPr lang="en-US" sz="2000" dirty="0" smtClean="0"/>
              <a:t>When clicked, Gosu statement is executed</a:t>
            </a:r>
          </a:p>
        </p:txBody>
      </p:sp>
      <p:sp>
        <p:nvSpPr>
          <p:cNvPr id="23560" name="Text Box 12"/>
          <p:cNvSpPr txBox="1">
            <a:spLocks noChangeArrowheads="1"/>
          </p:cNvSpPr>
          <p:nvPr/>
        </p:nvSpPr>
        <p:spPr bwMode="auto">
          <a:xfrm>
            <a:off x="519113" y="2662238"/>
            <a:ext cx="2840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C00000"/>
                </a:solidFill>
              </a:rPr>
              <a:t>clickable menu item</a:t>
            </a:r>
          </a:p>
        </p:txBody>
      </p:sp>
      <p:sp>
        <p:nvSpPr>
          <p:cNvPr id="23561" name="Text Box 13"/>
          <p:cNvSpPr txBox="1">
            <a:spLocks noChangeArrowheads="1"/>
          </p:cNvSpPr>
          <p:nvPr/>
        </p:nvSpPr>
        <p:spPr bwMode="auto">
          <a:xfrm>
            <a:off x="4370388" y="2662238"/>
            <a:ext cx="2840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C00000"/>
                </a:solidFill>
              </a:rPr>
              <a:t>clickable cell</a:t>
            </a:r>
          </a:p>
        </p:txBody>
      </p:sp>
      <p:sp>
        <p:nvSpPr>
          <p:cNvPr id="12" name="AutoShape 33"/>
          <p:cNvSpPr>
            <a:spLocks noChangeArrowheads="1"/>
          </p:cNvSpPr>
          <p:nvPr/>
        </p:nvSpPr>
        <p:spPr bwMode="auto">
          <a:xfrm>
            <a:off x="1939131" y="2126118"/>
            <a:ext cx="1136209" cy="261304"/>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 name="AutoShape 33"/>
          <p:cNvSpPr>
            <a:spLocks noChangeArrowheads="1"/>
          </p:cNvSpPr>
          <p:nvPr/>
        </p:nvSpPr>
        <p:spPr bwMode="auto">
          <a:xfrm>
            <a:off x="5323901" y="2147304"/>
            <a:ext cx="1724599" cy="27535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276495526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13" y="2892427"/>
            <a:ext cx="2554287" cy="1893888"/>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4580" name="Rectangle 2"/>
          <p:cNvSpPr>
            <a:spLocks noGrp="1" noChangeArrowheads="1"/>
          </p:cNvSpPr>
          <p:nvPr>
            <p:ph type="title"/>
          </p:nvPr>
        </p:nvSpPr>
        <p:spPr/>
        <p:txBody>
          <a:bodyPr/>
          <a:lstStyle/>
          <a:p>
            <a:r>
              <a:rPr lang="en-US" smtClean="0"/>
              <a:t>Atomic widgets that navigate</a:t>
            </a:r>
          </a:p>
        </p:txBody>
      </p:sp>
      <p:sp>
        <p:nvSpPr>
          <p:cNvPr id="24581" name="Rectangle 3"/>
          <p:cNvSpPr>
            <a:spLocks noGrp="1" noChangeArrowheads="1"/>
          </p:cNvSpPr>
          <p:nvPr>
            <p:ph idx="1"/>
          </p:nvPr>
        </p:nvSpPr>
        <p:spPr>
          <a:xfrm>
            <a:off x="519112" y="5816600"/>
            <a:ext cx="8472487" cy="765175"/>
          </a:xfrm>
        </p:spPr>
        <p:txBody>
          <a:bodyPr/>
          <a:lstStyle/>
          <a:p>
            <a:pPr>
              <a:buFont typeface="Arial" charset="0"/>
              <a:buChar char="•"/>
            </a:pPr>
            <a:r>
              <a:rPr lang="en-US" dirty="0" smtClean="0"/>
              <a:t>One common example of atomic widget action is navigation to a location</a:t>
            </a:r>
          </a:p>
          <a:p>
            <a:pPr lvl="1"/>
            <a:endParaRPr lang="en-US" dirty="0" smtClean="0"/>
          </a:p>
        </p:txBody>
      </p:sp>
      <p:sp>
        <p:nvSpPr>
          <p:cNvPr id="24586" name="Text Box 12"/>
          <p:cNvSpPr txBox="1">
            <a:spLocks noChangeArrowheads="1"/>
          </p:cNvSpPr>
          <p:nvPr/>
        </p:nvSpPr>
        <p:spPr bwMode="auto">
          <a:xfrm>
            <a:off x="520336" y="5023247"/>
            <a:ext cx="349805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solidFill>
                  <a:schemeClr val="accent1">
                    <a:lumMod val="75000"/>
                  </a:schemeClr>
                </a:solidFill>
              </a:rPr>
              <a:t>Menu item link navigates </a:t>
            </a:r>
            <a:br>
              <a:rPr lang="en-US" dirty="0" smtClean="0">
                <a:solidFill>
                  <a:schemeClr val="accent1">
                    <a:lumMod val="75000"/>
                  </a:schemeClr>
                </a:solidFill>
              </a:rPr>
            </a:br>
            <a:r>
              <a:rPr lang="en-US" dirty="0" smtClean="0">
                <a:solidFill>
                  <a:schemeClr val="accent1">
                    <a:lumMod val="75000"/>
                  </a:schemeClr>
                </a:solidFill>
              </a:rPr>
              <a:t>to </a:t>
            </a:r>
            <a:r>
              <a:rPr lang="en-US" dirty="0" err="1" smtClean="0">
                <a:solidFill>
                  <a:schemeClr val="accent1">
                    <a:lumMod val="75000"/>
                  </a:schemeClr>
                </a:solidFill>
              </a:rPr>
              <a:t>ContactNote</a:t>
            </a:r>
            <a:r>
              <a:rPr lang="en-US" dirty="0" smtClean="0">
                <a:solidFill>
                  <a:schemeClr val="accent1">
                    <a:lumMod val="75000"/>
                  </a:schemeClr>
                </a:solidFill>
              </a:rPr>
              <a:t> </a:t>
            </a:r>
            <a:r>
              <a:rPr lang="en-US" dirty="0">
                <a:solidFill>
                  <a:schemeClr val="accent1">
                    <a:lumMod val="75000"/>
                  </a:schemeClr>
                </a:solidFill>
              </a:rPr>
              <a:t>worksheet</a:t>
            </a:r>
          </a:p>
        </p:txBody>
      </p:sp>
      <p:sp>
        <p:nvSpPr>
          <p:cNvPr id="24587" name="Text Box 13"/>
          <p:cNvSpPr txBox="1">
            <a:spLocks noChangeArrowheads="1"/>
          </p:cNvSpPr>
          <p:nvPr/>
        </p:nvSpPr>
        <p:spPr bwMode="auto">
          <a:xfrm>
            <a:off x="4140349" y="5023247"/>
            <a:ext cx="460792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solidFill>
                  <a:schemeClr val="accent1">
                    <a:lumMod val="75000"/>
                  </a:schemeClr>
                </a:solidFill>
              </a:rPr>
              <a:t>Cell  link navigates </a:t>
            </a:r>
            <a:r>
              <a:rPr lang="en-US" dirty="0">
                <a:solidFill>
                  <a:schemeClr val="accent1">
                    <a:lumMod val="75000"/>
                  </a:schemeClr>
                </a:solidFill>
              </a:rPr>
              <a:t>to</a:t>
            </a:r>
            <a:br>
              <a:rPr lang="en-US" dirty="0">
                <a:solidFill>
                  <a:schemeClr val="accent1">
                    <a:lumMod val="75000"/>
                  </a:schemeClr>
                </a:solidFill>
              </a:rPr>
            </a:br>
            <a:r>
              <a:rPr lang="en-US" dirty="0" err="1">
                <a:solidFill>
                  <a:schemeClr val="accent1">
                    <a:lumMod val="75000"/>
                  </a:schemeClr>
                </a:solidFill>
              </a:rPr>
              <a:t>ABContactSummary</a:t>
            </a:r>
            <a:r>
              <a:rPr lang="en-US" dirty="0">
                <a:solidFill>
                  <a:schemeClr val="accent1">
                    <a:lumMod val="75000"/>
                  </a:schemeClr>
                </a:solidFill>
              </a:rPr>
              <a:t> page</a:t>
            </a:r>
          </a:p>
        </p:txBody>
      </p:sp>
      <p:pic>
        <p:nvPicPr>
          <p:cNvPr id="24589"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450" y="2772571"/>
            <a:ext cx="4171950" cy="21336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336" y="924358"/>
            <a:ext cx="2676525" cy="16764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2738" y="925652"/>
            <a:ext cx="4612689" cy="1497012"/>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0" name="AutoShape 33"/>
          <p:cNvSpPr>
            <a:spLocks noChangeArrowheads="1"/>
          </p:cNvSpPr>
          <p:nvPr/>
        </p:nvSpPr>
        <p:spPr bwMode="auto">
          <a:xfrm>
            <a:off x="1939131" y="2126118"/>
            <a:ext cx="1136209" cy="261304"/>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 name="AutoShape 33"/>
          <p:cNvSpPr>
            <a:spLocks noChangeArrowheads="1"/>
          </p:cNvSpPr>
          <p:nvPr/>
        </p:nvSpPr>
        <p:spPr bwMode="auto">
          <a:xfrm>
            <a:off x="5323901" y="2147304"/>
            <a:ext cx="1724599" cy="27535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5" name="Straight Arrow Connector 4"/>
          <p:cNvCxnSpPr>
            <a:cxnSpLocks noChangeShapeType="1"/>
            <a:stCxn id="20" idx="2"/>
            <a:endCxn id="24588" idx="0"/>
          </p:cNvCxnSpPr>
          <p:nvPr/>
        </p:nvCxnSpPr>
        <p:spPr bwMode="auto">
          <a:xfrm rot="5400000">
            <a:off x="2070695" y="2455885"/>
            <a:ext cx="505005" cy="368079"/>
          </a:xfrm>
          <a:prstGeom prst="bentConnector3">
            <a:avLst>
              <a:gd name="adj1" fmla="val 50000"/>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2" name="Straight Arrow Connector 4"/>
          <p:cNvCxnSpPr>
            <a:cxnSpLocks noChangeShapeType="1"/>
            <a:stCxn id="21" idx="2"/>
            <a:endCxn id="24589" idx="0"/>
          </p:cNvCxnSpPr>
          <p:nvPr/>
        </p:nvCxnSpPr>
        <p:spPr bwMode="auto">
          <a:xfrm rot="16200000" flipH="1">
            <a:off x="6269359" y="2339505"/>
            <a:ext cx="349908" cy="516224"/>
          </a:xfrm>
          <a:prstGeom prst="bentConnector3">
            <a:avLst>
              <a:gd name="adj1" fmla="val 50000"/>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1621746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19" y="3128962"/>
            <a:ext cx="5341938" cy="3108325"/>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5603" name="Rectangle 2"/>
          <p:cNvSpPr>
            <a:spLocks noGrp="1" noChangeArrowheads="1"/>
          </p:cNvSpPr>
          <p:nvPr>
            <p:ph type="title"/>
          </p:nvPr>
        </p:nvSpPr>
        <p:spPr/>
        <p:txBody>
          <a:bodyPr/>
          <a:lstStyle/>
          <a:p>
            <a:r>
              <a:rPr lang="en-US" smtClean="0"/>
              <a:t>Location entry points</a:t>
            </a:r>
          </a:p>
        </p:txBody>
      </p:sp>
      <p:sp>
        <p:nvSpPr>
          <p:cNvPr id="25604" name="Rectangle 3"/>
          <p:cNvSpPr>
            <a:spLocks noGrp="1" noChangeArrowheads="1"/>
          </p:cNvSpPr>
          <p:nvPr>
            <p:ph idx="1"/>
          </p:nvPr>
        </p:nvSpPr>
        <p:spPr>
          <a:xfrm>
            <a:off x="519113" y="914400"/>
            <a:ext cx="8318500" cy="2054225"/>
          </a:xfrm>
        </p:spPr>
        <p:txBody>
          <a:bodyPr/>
          <a:lstStyle/>
          <a:p>
            <a:pPr>
              <a:buFont typeface="Arial" charset="0"/>
              <a:buChar char="•"/>
            </a:pPr>
            <a:r>
              <a:rPr lang="en-US" dirty="0" smtClean="0"/>
              <a:t>An </a:t>
            </a:r>
            <a:r>
              <a:rPr lang="en-US" b="1" dirty="0" smtClean="0"/>
              <a:t>entry point</a:t>
            </a:r>
            <a:r>
              <a:rPr lang="en-US" dirty="0" smtClean="0"/>
              <a:t> is a reference used by widgets</a:t>
            </a:r>
            <a:br>
              <a:rPr lang="en-US" dirty="0" smtClean="0"/>
            </a:br>
            <a:r>
              <a:rPr lang="en-US" dirty="0" smtClean="0"/>
              <a:t> to navigate to a given location</a:t>
            </a:r>
          </a:p>
          <a:p>
            <a:pPr lvl="1"/>
            <a:r>
              <a:rPr lang="en-US" dirty="0" smtClean="0"/>
              <a:t>Specifies location name and values </a:t>
            </a:r>
            <a:br>
              <a:rPr lang="en-US" dirty="0" smtClean="0"/>
            </a:br>
            <a:r>
              <a:rPr lang="en-US" dirty="0" smtClean="0"/>
              <a:t>required to render location</a:t>
            </a:r>
          </a:p>
          <a:p>
            <a:pPr lvl="1"/>
            <a:r>
              <a:rPr lang="en-US" dirty="0" smtClean="0"/>
              <a:t>Every location has at least one entry, but could have many</a:t>
            </a:r>
          </a:p>
        </p:txBody>
      </p:sp>
      <p:sp>
        <p:nvSpPr>
          <p:cNvPr id="25605" name="Text Box 5"/>
          <p:cNvSpPr txBox="1">
            <a:spLocks noChangeArrowheads="1"/>
          </p:cNvSpPr>
          <p:nvPr/>
        </p:nvSpPr>
        <p:spPr bwMode="auto">
          <a:xfrm>
            <a:off x="2290762" y="3581400"/>
            <a:ext cx="35948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a:solidFill>
                  <a:schemeClr val="accent1">
                    <a:lumMod val="75000"/>
                  </a:schemeClr>
                </a:solidFill>
              </a:rPr>
              <a:t>ABContactLG</a:t>
            </a:r>
            <a:r>
              <a:rPr lang="en-US" sz="1800" dirty="0">
                <a:solidFill>
                  <a:schemeClr val="accent1">
                    <a:lumMod val="75000"/>
                  </a:schemeClr>
                </a:solidFill>
              </a:rPr>
              <a:t>(anABContact)</a:t>
            </a:r>
          </a:p>
        </p:txBody>
      </p:sp>
      <p:pic>
        <p:nvPicPr>
          <p:cNvPr id="2560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2088" y="4064000"/>
            <a:ext cx="4722812" cy="233045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5607" name="Text Box 7"/>
          <p:cNvSpPr txBox="1">
            <a:spLocks noChangeArrowheads="1"/>
          </p:cNvSpPr>
          <p:nvPr/>
        </p:nvSpPr>
        <p:spPr bwMode="auto">
          <a:xfrm>
            <a:off x="5330032" y="4068763"/>
            <a:ext cx="37560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a:defRPr sz="2000" b="1">
                <a:solidFill>
                  <a:schemeClr val="accent1">
                    <a:lumMod val="75000"/>
                  </a:schemeClr>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r>
              <a:rPr lang="en-US" sz="1800" dirty="0" err="1"/>
              <a:t>UserPreferencesWorksheet</a:t>
            </a:r>
            <a:r>
              <a:rPr lang="en-US" sz="1800" dirty="0"/>
              <a:t>()</a:t>
            </a:r>
          </a:p>
        </p:txBody>
      </p:sp>
      <p:pic>
        <p:nvPicPr>
          <p:cNvPr id="12290" name="Picture 2" descr="C:\Users\sluersen\AppData\Local\Temp\SNAGHTML24dd7d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79519" y="901700"/>
            <a:ext cx="1216152" cy="11424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ounded Rectangle 8"/>
          <p:cNvSpPr/>
          <p:nvPr/>
        </p:nvSpPr>
        <p:spPr bwMode="auto">
          <a:xfrm>
            <a:off x="7526338" y="1922779"/>
            <a:ext cx="931862" cy="293688"/>
          </a:xfrm>
          <a:prstGeom prst="roundRect">
            <a:avLst/>
          </a:prstGeom>
          <a:solidFill>
            <a:schemeClr val="tx2"/>
          </a:solidFill>
          <a:ln w="19050" algn="ctr">
            <a:solidFill>
              <a:srgbClr val="D33941"/>
            </a:solidFill>
            <a:round/>
            <a:headEnd/>
            <a:tailEnd/>
          </a:ln>
          <a:effectLst>
            <a:outerShdw blurRad="50800" dist="38100" dir="2700000" algn="tl" rotWithShape="0">
              <a:prstClr val="black">
                <a:alpha val="40000"/>
              </a:prstClr>
            </a:outerShdw>
          </a:effectLst>
        </p:spPr>
        <p:txBody>
          <a:bodyPr wrap="none" lIns="91440" tIns="91440" rIns="91440" bIns="91440" rtlCol="0" anchor="ctr">
            <a:noAutofit/>
          </a:bodyPr>
          <a:lstStyle/>
          <a:p>
            <a:pPr algn="ctr"/>
            <a:r>
              <a:rPr lang="en-US" b="1" dirty="0" smtClean="0">
                <a:solidFill>
                  <a:schemeClr val="bg1"/>
                </a:solidFill>
              </a:rPr>
              <a:t>Screen</a:t>
            </a:r>
            <a:endParaRPr lang="en-US" b="1" dirty="0">
              <a:solidFill>
                <a:schemeClr val="bg1"/>
              </a:solidFill>
            </a:endParaRPr>
          </a:p>
        </p:txBody>
      </p:sp>
    </p:spTree>
    <p:extLst>
      <p:ext uri="{BB962C8B-B14F-4D97-AF65-F5344CB8AC3E}">
        <p14:creationId xmlns:p14="http://schemas.microsoft.com/office/powerpoint/2010/main" val="119719700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25" y="1814513"/>
            <a:ext cx="4616450" cy="4041775"/>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7" name="Rectangle 2"/>
          <p:cNvSpPr>
            <a:spLocks noGrp="1" noChangeArrowheads="1"/>
          </p:cNvSpPr>
          <p:nvPr>
            <p:ph type="title"/>
          </p:nvPr>
        </p:nvSpPr>
        <p:spPr/>
        <p:txBody>
          <a:bodyPr/>
          <a:lstStyle/>
          <a:p>
            <a:r>
              <a:rPr lang="en-US" smtClean="0"/>
              <a:t>Location methods</a:t>
            </a:r>
          </a:p>
        </p:txBody>
      </p:sp>
      <p:sp>
        <p:nvSpPr>
          <p:cNvPr id="26628" name="Rectangle 3"/>
          <p:cNvSpPr>
            <a:spLocks noGrp="1" noChangeArrowheads="1"/>
          </p:cNvSpPr>
          <p:nvPr>
            <p:ph idx="1"/>
          </p:nvPr>
        </p:nvSpPr>
        <p:spPr>
          <a:xfrm>
            <a:off x="519113" y="914400"/>
            <a:ext cx="4065587" cy="5486400"/>
          </a:xfrm>
        </p:spPr>
        <p:txBody>
          <a:bodyPr/>
          <a:lstStyle/>
          <a:p>
            <a:r>
              <a:rPr lang="en-US" dirty="0" smtClean="0"/>
              <a:t>Locations have methods used to navigate to them</a:t>
            </a:r>
          </a:p>
          <a:p>
            <a:pPr lvl="1"/>
            <a:r>
              <a:rPr lang="en-US" sz="2000" b="1" dirty="0" smtClean="0">
                <a:latin typeface="Courier New" pitchFamily="49" charset="0"/>
                <a:cs typeface="Courier New" pitchFamily="49" charset="0"/>
              </a:rPr>
              <a:t>go()</a:t>
            </a:r>
          </a:p>
          <a:p>
            <a:pPr lvl="2"/>
            <a:r>
              <a:rPr lang="en-US" sz="1800" dirty="0" smtClean="0"/>
              <a:t>Renders location in </a:t>
            </a:r>
            <a:br>
              <a:rPr lang="en-US" sz="1800" dirty="0" smtClean="0"/>
            </a:br>
            <a:r>
              <a:rPr lang="en-US" sz="1800" dirty="0" smtClean="0"/>
              <a:t>same frame as </a:t>
            </a:r>
            <a:br>
              <a:rPr lang="en-US" sz="1800" dirty="0" smtClean="0"/>
            </a:br>
            <a:r>
              <a:rPr lang="en-US" sz="1800" dirty="0" smtClean="0"/>
              <a:t>source widget</a:t>
            </a:r>
          </a:p>
          <a:p>
            <a:pPr lvl="1"/>
            <a:r>
              <a:rPr lang="en-US" sz="2000" b="1" dirty="0" err="1" smtClean="0">
                <a:latin typeface="Courier New" pitchFamily="49" charset="0"/>
                <a:cs typeface="Courier New" pitchFamily="49" charset="0"/>
              </a:rPr>
              <a:t>goInWorkspace</a:t>
            </a:r>
            <a:r>
              <a:rPr lang="en-US" sz="2000" b="1" dirty="0" smtClean="0">
                <a:latin typeface="Courier New" pitchFamily="49" charset="0"/>
                <a:cs typeface="Courier New" pitchFamily="49" charset="0"/>
              </a:rPr>
              <a:t>()</a:t>
            </a:r>
          </a:p>
          <a:p>
            <a:pPr lvl="2"/>
            <a:r>
              <a:rPr lang="en-US" sz="1800" dirty="0" smtClean="0"/>
              <a:t>Renders location in workspace frame</a:t>
            </a:r>
          </a:p>
          <a:p>
            <a:pPr lvl="1"/>
            <a:r>
              <a:rPr lang="en-US" sz="2000" b="1" dirty="0" smtClean="0">
                <a:latin typeface="Courier New" pitchFamily="49" charset="0"/>
                <a:cs typeface="Courier New" pitchFamily="49" charset="0"/>
              </a:rPr>
              <a:t>push()</a:t>
            </a:r>
            <a:endParaRPr lang="en-US" dirty="0">
              <a:cs typeface="Courier New" pitchFamily="49" charset="0"/>
            </a:endParaRPr>
          </a:p>
          <a:p>
            <a:pPr lvl="2"/>
            <a:r>
              <a:rPr lang="en-US" sz="1800" dirty="0" smtClean="0"/>
              <a:t>Renders location in </a:t>
            </a:r>
            <a:br>
              <a:rPr lang="en-US" sz="1800" dirty="0" smtClean="0"/>
            </a:br>
            <a:r>
              <a:rPr lang="en-US" sz="1800" dirty="0" smtClean="0"/>
              <a:t>same frame as </a:t>
            </a:r>
            <a:br>
              <a:rPr lang="en-US" sz="1800" dirty="0" smtClean="0"/>
            </a:br>
            <a:r>
              <a:rPr lang="en-US" sz="1800" dirty="0" smtClean="0"/>
              <a:t>source widget </a:t>
            </a:r>
            <a:br>
              <a:rPr lang="en-US" sz="1800" dirty="0" smtClean="0"/>
            </a:br>
            <a:r>
              <a:rPr lang="en-US" sz="1800" dirty="0" smtClean="0"/>
              <a:t>and retains </a:t>
            </a:r>
            <a:br>
              <a:rPr lang="en-US" sz="1800" dirty="0" smtClean="0"/>
            </a:br>
            <a:r>
              <a:rPr lang="en-US" sz="1800" dirty="0" smtClean="0"/>
              <a:t>previous location </a:t>
            </a:r>
            <a:br>
              <a:rPr lang="en-US" sz="1800" dirty="0" smtClean="0"/>
            </a:br>
            <a:r>
              <a:rPr lang="en-US" sz="1800" dirty="0" smtClean="0"/>
              <a:t>so that it can be </a:t>
            </a:r>
            <a:br>
              <a:rPr lang="en-US" sz="1800" dirty="0" smtClean="0"/>
            </a:br>
            <a:r>
              <a:rPr lang="en-US" sz="1800" dirty="0" smtClean="0"/>
              <a:t>returned to</a:t>
            </a:r>
          </a:p>
          <a:p>
            <a:pPr lvl="1"/>
            <a:endParaRPr lang="en-US" dirty="0" smtClean="0"/>
          </a:p>
        </p:txBody>
      </p:sp>
      <p:sp>
        <p:nvSpPr>
          <p:cNvPr id="11" name="AutoShape 33"/>
          <p:cNvSpPr>
            <a:spLocks noChangeArrowheads="1"/>
          </p:cNvSpPr>
          <p:nvPr/>
        </p:nvSpPr>
        <p:spPr bwMode="auto">
          <a:xfrm>
            <a:off x="6172200" y="2154057"/>
            <a:ext cx="2690813" cy="1734228"/>
          </a:xfrm>
          <a:prstGeom prst="roundRect">
            <a:avLst>
              <a:gd name="adj" fmla="val 2950"/>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 name="Rounded Rectangle 1"/>
          <p:cNvSpPr/>
          <p:nvPr/>
        </p:nvSpPr>
        <p:spPr bwMode="auto">
          <a:xfrm>
            <a:off x="7526338" y="1922779"/>
            <a:ext cx="931862" cy="293688"/>
          </a:xfrm>
          <a:prstGeom prst="roundRect">
            <a:avLst/>
          </a:prstGeom>
          <a:solidFill>
            <a:schemeClr val="tx2"/>
          </a:solidFill>
          <a:ln w="19050" algn="ctr">
            <a:solidFill>
              <a:srgbClr val="D33941"/>
            </a:solidFill>
            <a:round/>
            <a:headEnd/>
            <a:tailEnd/>
          </a:ln>
          <a:effectLst>
            <a:outerShdw blurRad="50800" dist="38100" dir="2700000" algn="tl" rotWithShape="0">
              <a:prstClr val="black">
                <a:alpha val="40000"/>
              </a:prstClr>
            </a:outerShdw>
          </a:effectLst>
        </p:spPr>
        <p:txBody>
          <a:bodyPr wrap="none" lIns="91440" tIns="91440" rIns="91440" bIns="91440" rtlCol="0" anchor="ctr">
            <a:noAutofit/>
          </a:bodyPr>
          <a:lstStyle/>
          <a:p>
            <a:pPr algn="ctr"/>
            <a:r>
              <a:rPr lang="en-US" b="1" dirty="0" smtClean="0">
                <a:solidFill>
                  <a:schemeClr val="bg1"/>
                </a:solidFill>
              </a:rPr>
              <a:t>Screen</a:t>
            </a:r>
            <a:endParaRPr lang="en-US" b="1" dirty="0">
              <a:solidFill>
                <a:schemeClr val="bg1"/>
              </a:solidFill>
            </a:endParaRPr>
          </a:p>
        </p:txBody>
      </p:sp>
      <p:sp>
        <p:nvSpPr>
          <p:cNvPr id="15" name="AutoShape 33"/>
          <p:cNvSpPr>
            <a:spLocks noChangeArrowheads="1"/>
          </p:cNvSpPr>
          <p:nvPr/>
        </p:nvSpPr>
        <p:spPr bwMode="auto">
          <a:xfrm>
            <a:off x="4302125" y="3977358"/>
            <a:ext cx="4616450" cy="1896699"/>
          </a:xfrm>
          <a:prstGeom prst="roundRect">
            <a:avLst>
              <a:gd name="adj" fmla="val 2950"/>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6" name="Rounded Rectangle 15"/>
          <p:cNvSpPr/>
          <p:nvPr/>
        </p:nvSpPr>
        <p:spPr bwMode="auto">
          <a:xfrm>
            <a:off x="7010400" y="5680272"/>
            <a:ext cx="1600200" cy="293688"/>
          </a:xfrm>
          <a:prstGeom prst="roundRect">
            <a:avLst/>
          </a:prstGeom>
          <a:solidFill>
            <a:schemeClr val="tx2"/>
          </a:solidFill>
          <a:ln w="19050" algn="ctr">
            <a:solidFill>
              <a:srgbClr val="D33941"/>
            </a:solidFill>
            <a:round/>
            <a:headEnd/>
            <a:tailEnd/>
          </a:ln>
          <a:effectLst>
            <a:outerShdw blurRad="50800" dist="38100" dir="2700000" algn="tl" rotWithShape="0">
              <a:prstClr val="black">
                <a:alpha val="40000"/>
              </a:prstClr>
            </a:outerShdw>
          </a:effectLst>
        </p:spPr>
        <p:txBody>
          <a:bodyPr wrap="none" lIns="91440" tIns="91440" rIns="91440" bIns="91440" rtlCol="0" anchor="ctr">
            <a:noAutofit/>
          </a:bodyPr>
          <a:lstStyle/>
          <a:p>
            <a:pPr algn="ctr"/>
            <a:r>
              <a:rPr lang="en-US" b="1" dirty="0" smtClean="0">
                <a:solidFill>
                  <a:schemeClr val="bg1"/>
                </a:solidFill>
              </a:rPr>
              <a:t>Workspace</a:t>
            </a:r>
            <a:endParaRPr lang="en-US" b="1" dirty="0">
              <a:solidFill>
                <a:schemeClr val="bg1"/>
              </a:solidFill>
            </a:endParaRPr>
          </a:p>
        </p:txBody>
      </p:sp>
    </p:spTree>
    <p:extLst>
      <p:ext uri="{BB962C8B-B14F-4D97-AF65-F5344CB8AC3E}">
        <p14:creationId xmlns:p14="http://schemas.microsoft.com/office/powerpoint/2010/main" val="273166375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25652"/>
            <a:ext cx="4612689" cy="1497012"/>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7651" name="Rectangle 2"/>
          <p:cNvSpPr>
            <a:spLocks noGrp="1" noChangeArrowheads="1"/>
          </p:cNvSpPr>
          <p:nvPr>
            <p:ph type="title"/>
          </p:nvPr>
        </p:nvSpPr>
        <p:spPr/>
        <p:txBody>
          <a:bodyPr/>
          <a:lstStyle/>
          <a:p>
            <a:r>
              <a:rPr lang="en-US" smtClean="0"/>
              <a:t>Enabling navigation for given widget</a:t>
            </a:r>
          </a:p>
        </p:txBody>
      </p:sp>
      <p:sp>
        <p:nvSpPr>
          <p:cNvPr id="27652" name="Rectangle 3"/>
          <p:cNvSpPr>
            <a:spLocks noGrp="1" noChangeArrowheads="1"/>
          </p:cNvSpPr>
          <p:nvPr>
            <p:ph idx="1"/>
          </p:nvPr>
        </p:nvSpPr>
        <p:spPr>
          <a:xfrm>
            <a:off x="519113" y="4495800"/>
            <a:ext cx="8318500" cy="1893888"/>
          </a:xfrm>
        </p:spPr>
        <p:txBody>
          <a:bodyPr/>
          <a:lstStyle/>
          <a:p>
            <a:pPr marL="457200" indent="-457200">
              <a:buFont typeface="Wingdings 3" pitchFamily="18" charset="2"/>
              <a:buAutoNum type="arabicPeriod"/>
            </a:pPr>
            <a:r>
              <a:rPr lang="en-US" dirty="0" smtClean="0"/>
              <a:t>Open destination location's PCF file</a:t>
            </a:r>
          </a:p>
          <a:p>
            <a:pPr marL="457200" indent="-457200">
              <a:buFont typeface="Wingdings 3" pitchFamily="18" charset="2"/>
              <a:buAutoNum type="arabicPeriod"/>
            </a:pPr>
            <a:r>
              <a:rPr lang="en-US" dirty="0" smtClean="0"/>
              <a:t>Determine relevant entry point</a:t>
            </a:r>
          </a:p>
          <a:p>
            <a:pPr marL="457200" indent="-457200">
              <a:buFont typeface="Wingdings 3" pitchFamily="18" charset="2"/>
              <a:buAutoNum type="arabicPeriod"/>
            </a:pPr>
            <a:r>
              <a:rPr lang="en-US" dirty="0" smtClean="0"/>
              <a:t>Specify widget's action property</a:t>
            </a:r>
          </a:p>
          <a:p>
            <a:pPr marL="457200" indent="-457200">
              <a:buFont typeface="Wingdings 3" pitchFamily="18" charset="2"/>
              <a:buAutoNum type="arabicPeriod"/>
            </a:pPr>
            <a:r>
              <a:rPr lang="en-US" dirty="0" smtClean="0"/>
              <a:t>Deploy PCFs</a:t>
            </a:r>
          </a:p>
        </p:txBody>
      </p:sp>
      <p:pic>
        <p:nvPicPr>
          <p:cNvPr id="31"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8407" y="1999590"/>
            <a:ext cx="4767943" cy="24384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3" name="AutoShape 33"/>
          <p:cNvSpPr>
            <a:spLocks noChangeArrowheads="1"/>
          </p:cNvSpPr>
          <p:nvPr/>
        </p:nvSpPr>
        <p:spPr bwMode="auto">
          <a:xfrm>
            <a:off x="1752600" y="1888587"/>
            <a:ext cx="1724599" cy="27535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34" name="Straight Arrow Connector 4"/>
          <p:cNvCxnSpPr>
            <a:cxnSpLocks noChangeShapeType="1"/>
            <a:stCxn id="33" idx="0"/>
            <a:endCxn id="31" idx="0"/>
          </p:cNvCxnSpPr>
          <p:nvPr/>
        </p:nvCxnSpPr>
        <p:spPr bwMode="auto">
          <a:xfrm rot="16200000" flipH="1">
            <a:off x="4508137" y="-4651"/>
            <a:ext cx="111003" cy="3897479"/>
          </a:xfrm>
          <a:prstGeom prst="bentConnector3">
            <a:avLst>
              <a:gd name="adj1" fmla="val -308911"/>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grpSp>
        <p:nvGrpSpPr>
          <p:cNvPr id="27655" name="Group 8"/>
          <p:cNvGrpSpPr>
            <a:grpSpLocks/>
          </p:cNvGrpSpPr>
          <p:nvPr/>
        </p:nvGrpSpPr>
        <p:grpSpPr bwMode="auto">
          <a:xfrm>
            <a:off x="5826578" y="1186213"/>
            <a:ext cx="685800" cy="684212"/>
            <a:chOff x="2589" y="2497"/>
            <a:chExt cx="946" cy="945"/>
          </a:xfrm>
        </p:grpSpPr>
        <p:sp>
          <p:nvSpPr>
            <p:cNvPr id="27657" name="Freeform 9"/>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8" name="Freeform 10"/>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9" name="Freeform 11"/>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0" name="Freeform 12"/>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1" name="Freeform 13"/>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2" name="Freeform 14"/>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3" name="Freeform 15"/>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4" name="Freeform 16"/>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5" name="Freeform 17"/>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6" name="Freeform 18"/>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7" name="Freeform 19"/>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8" name="Freeform 20"/>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9" name="Freeform 21"/>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0" name="Freeform 22"/>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1" name="Freeform 23"/>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2" name="Freeform 24"/>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3" name="Freeform 25"/>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4" name="Freeform 26"/>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5" name="Freeform 27"/>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6" name="Freeform 28"/>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7" name="Freeform 29"/>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8" name="Freeform 30"/>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89609374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6975" y="2652713"/>
            <a:ext cx="3732213" cy="3519487"/>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5"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8" y="2652713"/>
            <a:ext cx="4173537" cy="21336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6" name="Rectangle 2"/>
          <p:cNvSpPr>
            <a:spLocks noGrp="1" noChangeArrowheads="1"/>
          </p:cNvSpPr>
          <p:nvPr>
            <p:ph type="title"/>
          </p:nvPr>
        </p:nvSpPr>
        <p:spPr/>
        <p:txBody>
          <a:bodyPr/>
          <a:lstStyle/>
          <a:p>
            <a:r>
              <a:rPr lang="en-US" smtClean="0"/>
              <a:t>Step 1: Open destination location's PCF file</a:t>
            </a:r>
          </a:p>
        </p:txBody>
      </p:sp>
      <p:sp>
        <p:nvSpPr>
          <p:cNvPr id="28677" name="Rectangle 3"/>
          <p:cNvSpPr>
            <a:spLocks noGrp="1" noChangeArrowheads="1"/>
          </p:cNvSpPr>
          <p:nvPr>
            <p:ph idx="1"/>
          </p:nvPr>
        </p:nvSpPr>
        <p:spPr>
          <a:xfrm>
            <a:off x="519113" y="914400"/>
            <a:ext cx="8318500" cy="1498600"/>
          </a:xfrm>
        </p:spPr>
        <p:txBody>
          <a:bodyPr/>
          <a:lstStyle/>
          <a:p>
            <a:pPr>
              <a:buFont typeface="Arial" charset="0"/>
              <a:buChar char="•"/>
            </a:pPr>
            <a:r>
              <a:rPr lang="en-US" dirty="0" err="1" smtClean="0"/>
              <a:t>ALT+SHIFT+E</a:t>
            </a:r>
            <a:r>
              <a:rPr lang="en-US" dirty="0" smtClean="0"/>
              <a:t> opens PCF file in Studio</a:t>
            </a:r>
          </a:p>
          <a:p>
            <a:pPr>
              <a:buFont typeface="Arial" charset="0"/>
              <a:buChar char="•"/>
            </a:pPr>
            <a:r>
              <a:rPr lang="en-US" dirty="0" err="1" smtClean="0"/>
              <a:t>ALT+SHIFT+I</a:t>
            </a:r>
            <a:r>
              <a:rPr lang="en-US" dirty="0" smtClean="0"/>
              <a:t> (location info) details complete structure of visible screen, including its location</a:t>
            </a:r>
          </a:p>
        </p:txBody>
      </p:sp>
      <p:sp>
        <p:nvSpPr>
          <p:cNvPr id="10" name="AutoShape 33"/>
          <p:cNvSpPr>
            <a:spLocks noChangeArrowheads="1"/>
          </p:cNvSpPr>
          <p:nvPr/>
        </p:nvSpPr>
        <p:spPr bwMode="auto">
          <a:xfrm>
            <a:off x="1524000" y="4773310"/>
            <a:ext cx="1724599" cy="306467"/>
          </a:xfrm>
          <a:prstGeom prst="roundRect">
            <a:avLst>
              <a:gd name="adj" fmla="val 16667"/>
            </a:avLst>
          </a:prstGeom>
          <a:solidFill>
            <a:schemeClr val="tx1"/>
          </a:solidFill>
          <a:ln w="28575" algn="ctr">
            <a:solidFill>
              <a:srgbClr val="C00000"/>
            </a:solidFill>
            <a:round/>
            <a:headEnd/>
            <a:tailEnd/>
          </a:ln>
          <a:effectLst>
            <a:outerShdw blurRad="50800" dist="38100" dir="2700000" algn="tl" rotWithShape="0">
              <a:prstClr val="black">
                <a:alpha val="40000"/>
              </a:prstClr>
            </a:outerShdw>
          </a:effectLst>
          <a:extLst/>
        </p:spPr>
        <p:txBody>
          <a:bodyPr wrap="square" lIns="0" tIns="0" rIns="0" bIns="0" anchor="ctr">
            <a:spAutoFit/>
          </a:bodyPr>
          <a:lstStyle/>
          <a:p>
            <a:pPr algn="ctr"/>
            <a:r>
              <a:rPr lang="en-US" dirty="0" err="1">
                <a:solidFill>
                  <a:schemeClr val="bg1"/>
                </a:solidFill>
              </a:rPr>
              <a:t>ALT+SHIFT+E</a:t>
            </a:r>
            <a:endParaRPr lang="en-US" dirty="0">
              <a:solidFill>
                <a:schemeClr val="bg1"/>
              </a:solidFill>
            </a:endParaRPr>
          </a:p>
        </p:txBody>
      </p:sp>
      <p:cxnSp>
        <p:nvCxnSpPr>
          <p:cNvPr id="11" name="Straight Arrow Connector 4"/>
          <p:cNvCxnSpPr>
            <a:cxnSpLocks noChangeShapeType="1"/>
            <a:stCxn id="10" idx="3"/>
          </p:cNvCxnSpPr>
          <p:nvPr/>
        </p:nvCxnSpPr>
        <p:spPr bwMode="auto">
          <a:xfrm>
            <a:off x="3248599" y="4926544"/>
            <a:ext cx="1758376" cy="483656"/>
          </a:xfrm>
          <a:prstGeom prst="bentConnector3">
            <a:avLst>
              <a:gd name="adj1" fmla="val 50000"/>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54820342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763" y="2189163"/>
            <a:ext cx="6848475" cy="3921125"/>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9" name="Rectangle 2"/>
          <p:cNvSpPr>
            <a:spLocks noGrp="1" noChangeArrowheads="1"/>
          </p:cNvSpPr>
          <p:nvPr>
            <p:ph type="title"/>
          </p:nvPr>
        </p:nvSpPr>
        <p:spPr/>
        <p:txBody>
          <a:bodyPr/>
          <a:lstStyle/>
          <a:p>
            <a:r>
              <a:rPr lang="en-US" smtClean="0"/>
              <a:t>Step 2: Determine relevant entry point</a:t>
            </a:r>
          </a:p>
        </p:txBody>
      </p:sp>
      <p:sp>
        <p:nvSpPr>
          <p:cNvPr id="29700" name="Rectangle 3"/>
          <p:cNvSpPr>
            <a:spLocks noGrp="1" noChangeArrowheads="1"/>
          </p:cNvSpPr>
          <p:nvPr>
            <p:ph idx="1"/>
          </p:nvPr>
        </p:nvSpPr>
        <p:spPr>
          <a:xfrm>
            <a:off x="519113" y="914400"/>
            <a:ext cx="8318500" cy="989013"/>
          </a:xfrm>
        </p:spPr>
        <p:txBody>
          <a:bodyPr/>
          <a:lstStyle/>
          <a:p>
            <a:pPr>
              <a:buFont typeface="Arial" charset="0"/>
              <a:buChar char="•"/>
            </a:pPr>
            <a:r>
              <a:rPr lang="en-US" smtClean="0"/>
              <a:t>Click name of location at top of PCF editor to display tabs</a:t>
            </a:r>
          </a:p>
          <a:p>
            <a:pPr lvl="1"/>
            <a:r>
              <a:rPr lang="en-US" smtClean="0"/>
              <a:t>Entry points listed on Entry Points tab</a:t>
            </a:r>
          </a:p>
        </p:txBody>
      </p:sp>
      <p:sp>
        <p:nvSpPr>
          <p:cNvPr id="29702" name="Line 6"/>
          <p:cNvSpPr>
            <a:spLocks noChangeShapeType="1"/>
          </p:cNvSpPr>
          <p:nvPr/>
        </p:nvSpPr>
        <p:spPr bwMode="auto">
          <a:xfrm flipH="1">
            <a:off x="3148013" y="2928938"/>
            <a:ext cx="1243012" cy="2692400"/>
          </a:xfrm>
          <a:prstGeom prst="line">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3" name="Text Box 7"/>
          <p:cNvSpPr txBox="1">
            <a:spLocks noChangeArrowheads="1"/>
          </p:cNvSpPr>
          <p:nvPr/>
        </p:nvSpPr>
        <p:spPr bwMode="auto">
          <a:xfrm>
            <a:off x="4703763" y="6110288"/>
            <a:ext cx="155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accent1">
                    <a:lumMod val="75000"/>
                  </a:schemeClr>
                </a:solidFill>
              </a:rPr>
              <a:t>name</a:t>
            </a:r>
          </a:p>
        </p:txBody>
      </p:sp>
      <p:sp>
        <p:nvSpPr>
          <p:cNvPr id="29704" name="AutoShape 8"/>
          <p:cNvSpPr>
            <a:spLocks/>
          </p:cNvSpPr>
          <p:nvPr/>
        </p:nvSpPr>
        <p:spPr bwMode="auto">
          <a:xfrm rot="5400000" flipV="1">
            <a:off x="5401469" y="5147469"/>
            <a:ext cx="195262" cy="1651000"/>
          </a:xfrm>
          <a:prstGeom prst="rightBrace">
            <a:avLst>
              <a:gd name="adj1" fmla="val 70461"/>
              <a:gd name="adj2" fmla="val 50000"/>
            </a:avLst>
          </a:prstGeom>
          <a:noFill/>
          <a:ln w="28575">
            <a:solidFill>
              <a:schemeClr val="accent1">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05" name="Text Box 9"/>
          <p:cNvSpPr txBox="1">
            <a:spLocks noChangeArrowheads="1"/>
          </p:cNvSpPr>
          <p:nvPr/>
        </p:nvSpPr>
        <p:spPr bwMode="auto">
          <a:xfrm>
            <a:off x="6505575" y="6110288"/>
            <a:ext cx="155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accent1">
                    <a:lumMod val="75000"/>
                  </a:schemeClr>
                </a:solidFill>
              </a:rPr>
              <a:t>object list</a:t>
            </a:r>
          </a:p>
        </p:txBody>
      </p:sp>
      <p:sp>
        <p:nvSpPr>
          <p:cNvPr id="29706" name="AutoShape 10"/>
          <p:cNvSpPr>
            <a:spLocks/>
          </p:cNvSpPr>
          <p:nvPr/>
        </p:nvSpPr>
        <p:spPr bwMode="auto">
          <a:xfrm rot="5400000" flipV="1">
            <a:off x="7162801" y="5184775"/>
            <a:ext cx="195262" cy="1576387"/>
          </a:xfrm>
          <a:prstGeom prst="rightBrace">
            <a:avLst>
              <a:gd name="adj1" fmla="val 67277"/>
              <a:gd name="adj2" fmla="val 50000"/>
            </a:avLst>
          </a:prstGeom>
          <a:noFill/>
          <a:ln w="28575">
            <a:solidFill>
              <a:schemeClr val="accent1">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 name="AutoShape 33"/>
          <p:cNvSpPr>
            <a:spLocks noChangeArrowheads="1"/>
          </p:cNvSpPr>
          <p:nvPr/>
        </p:nvSpPr>
        <p:spPr bwMode="auto">
          <a:xfrm>
            <a:off x="1618198" y="2631402"/>
            <a:ext cx="2953802" cy="289405"/>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71705585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4343400" y="3907090"/>
            <a:ext cx="1286830" cy="368054"/>
          </a:xfrm>
          <a:prstGeom prst="roundRect">
            <a:avLst/>
          </a:prstGeom>
          <a:no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722" name="Picture 11"/>
          <p:cNvPicPr>
            <a:picLocks noChangeAspect="1" noChangeArrowheads="1"/>
          </p:cNvPicPr>
          <p:nvPr/>
        </p:nvPicPr>
        <p:blipFill>
          <a:blip r:embed="rId3">
            <a:extLst>
              <a:ext uri="{28A0092B-C50C-407E-A947-70E740481C1C}">
                <a14:useLocalDpi xmlns:a14="http://schemas.microsoft.com/office/drawing/2010/main" val="0"/>
              </a:ext>
            </a:extLst>
          </a:blip>
          <a:srcRect r="23967"/>
          <a:stretch>
            <a:fillRect/>
          </a:stretch>
        </p:blipFill>
        <p:spPr bwMode="auto">
          <a:xfrm>
            <a:off x="533400" y="2514600"/>
            <a:ext cx="3960318" cy="1689099"/>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3" name="Picture 9"/>
          <p:cNvPicPr>
            <a:picLocks noChangeAspect="1" noChangeArrowheads="1"/>
          </p:cNvPicPr>
          <p:nvPr/>
        </p:nvPicPr>
        <p:blipFill rotWithShape="1">
          <a:blip r:embed="rId4">
            <a:extLst>
              <a:ext uri="{28A0092B-C50C-407E-A947-70E740481C1C}">
                <a14:useLocalDpi xmlns:a14="http://schemas.microsoft.com/office/drawing/2010/main" val="0"/>
              </a:ext>
            </a:extLst>
          </a:blip>
          <a:srcRect l="4646"/>
          <a:stretch/>
        </p:blipFill>
        <p:spPr bwMode="auto">
          <a:xfrm>
            <a:off x="4133850" y="2667000"/>
            <a:ext cx="4817862" cy="3754982"/>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4" name="Rectangle 2"/>
          <p:cNvSpPr>
            <a:spLocks noGrp="1" noChangeArrowheads="1"/>
          </p:cNvSpPr>
          <p:nvPr>
            <p:ph type="title"/>
          </p:nvPr>
        </p:nvSpPr>
        <p:spPr/>
        <p:txBody>
          <a:bodyPr/>
          <a:lstStyle/>
          <a:p>
            <a:r>
              <a:rPr lang="en-US" smtClean="0"/>
              <a:t>Step 3: Specify widget's action property</a:t>
            </a:r>
          </a:p>
        </p:txBody>
      </p:sp>
      <p:sp>
        <p:nvSpPr>
          <p:cNvPr id="30725" name="Rectangle 3"/>
          <p:cNvSpPr>
            <a:spLocks noGrp="1" noChangeArrowheads="1"/>
          </p:cNvSpPr>
          <p:nvPr>
            <p:ph idx="1"/>
          </p:nvPr>
        </p:nvSpPr>
        <p:spPr>
          <a:xfrm>
            <a:off x="519113" y="909638"/>
            <a:ext cx="8318500" cy="1909762"/>
          </a:xfrm>
        </p:spPr>
        <p:txBody>
          <a:bodyPr/>
          <a:lstStyle/>
          <a:p>
            <a:pPr>
              <a:buFont typeface="Arial" charset="0"/>
              <a:buChar char="•"/>
            </a:pPr>
            <a:r>
              <a:rPr lang="en-US" dirty="0" smtClean="0"/>
              <a:t>Syntax: </a:t>
            </a:r>
            <a:r>
              <a:rPr lang="en-US" sz="2500" i="1" dirty="0" err="1" smtClean="0">
                <a:solidFill>
                  <a:srgbClr val="0033CC"/>
                </a:solidFill>
              </a:rPr>
              <a:t>locationName</a:t>
            </a:r>
            <a:r>
              <a:rPr lang="en-US" sz="2500" dirty="0" err="1" smtClean="0">
                <a:solidFill>
                  <a:srgbClr val="FF3300"/>
                </a:solidFill>
              </a:rPr>
              <a:t>.</a:t>
            </a:r>
            <a:r>
              <a:rPr lang="en-US" sz="2500" i="1" dirty="0" err="1" smtClean="0">
                <a:solidFill>
                  <a:srgbClr val="0033CC"/>
                </a:solidFill>
              </a:rPr>
              <a:t>method</a:t>
            </a:r>
            <a:r>
              <a:rPr lang="en-US" sz="2500" dirty="0" smtClean="0">
                <a:solidFill>
                  <a:srgbClr val="FF3300"/>
                </a:solidFill>
              </a:rPr>
              <a:t>(</a:t>
            </a:r>
            <a:r>
              <a:rPr lang="en-US" sz="2500" i="1" dirty="0" err="1" smtClean="0">
                <a:solidFill>
                  <a:srgbClr val="0033CC"/>
                </a:solidFill>
              </a:rPr>
              <a:t>objectList</a:t>
            </a:r>
            <a:r>
              <a:rPr lang="en-US" sz="2500" dirty="0" smtClean="0">
                <a:solidFill>
                  <a:srgbClr val="FF3300"/>
                </a:solidFill>
              </a:rPr>
              <a:t>)</a:t>
            </a:r>
          </a:p>
          <a:p>
            <a:pPr lvl="1"/>
            <a:r>
              <a:rPr lang="en-US" dirty="0" smtClean="0"/>
              <a:t>method is typically </a:t>
            </a:r>
            <a:r>
              <a:rPr lang="en-US" dirty="0" err="1" smtClean="0">
                <a:solidFill>
                  <a:srgbClr val="FF3300"/>
                </a:solidFill>
              </a:rPr>
              <a:t>goInWorkspace</a:t>
            </a:r>
            <a:r>
              <a:rPr lang="en-US" dirty="0" smtClean="0"/>
              <a:t> (worksheets),</a:t>
            </a:r>
            <a:br>
              <a:rPr lang="en-US" dirty="0" smtClean="0"/>
            </a:br>
            <a:r>
              <a:rPr lang="en-US" dirty="0" smtClean="0">
                <a:solidFill>
                  <a:srgbClr val="FF3300"/>
                </a:solidFill>
              </a:rPr>
              <a:t>push</a:t>
            </a:r>
            <a:r>
              <a:rPr lang="en-US" dirty="0" smtClean="0"/>
              <a:t> (popups, exit points, wizards) or </a:t>
            </a:r>
            <a:r>
              <a:rPr lang="en-US" dirty="0" smtClean="0">
                <a:solidFill>
                  <a:srgbClr val="FF3300"/>
                </a:solidFill>
              </a:rPr>
              <a:t>go</a:t>
            </a:r>
            <a:r>
              <a:rPr lang="en-US" dirty="0" smtClean="0"/>
              <a:t> (location groups, pages, wizards, forwards)</a:t>
            </a:r>
          </a:p>
        </p:txBody>
      </p:sp>
      <p:sp>
        <p:nvSpPr>
          <p:cNvPr id="30728" name="Rounded Rectangle 1"/>
          <p:cNvSpPr>
            <a:spLocks noChangeArrowheads="1"/>
          </p:cNvSpPr>
          <p:nvPr/>
        </p:nvSpPr>
        <p:spPr bwMode="auto">
          <a:xfrm>
            <a:off x="1905000" y="3617833"/>
            <a:ext cx="1905000" cy="30646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9" name="Straight Arrow Connector 4"/>
          <p:cNvCxnSpPr>
            <a:cxnSpLocks noChangeShapeType="1"/>
            <a:endCxn id="8" idx="1"/>
          </p:cNvCxnSpPr>
          <p:nvPr/>
        </p:nvCxnSpPr>
        <p:spPr bwMode="auto">
          <a:xfrm>
            <a:off x="3810000" y="3850750"/>
            <a:ext cx="533400" cy="240367"/>
          </a:xfrm>
          <a:prstGeom prst="bentConnector3">
            <a:avLst>
              <a:gd name="adj1" fmla="val 50000"/>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5" name="Straight Arrow Connector 4"/>
          <p:cNvCxnSpPr>
            <a:cxnSpLocks noChangeShapeType="1"/>
            <a:stCxn id="8" idx="3"/>
          </p:cNvCxnSpPr>
          <p:nvPr/>
        </p:nvCxnSpPr>
        <p:spPr bwMode="auto">
          <a:xfrm>
            <a:off x="5630230" y="4091117"/>
            <a:ext cx="437195" cy="2014408"/>
          </a:xfrm>
          <a:prstGeom prst="bentConnector3">
            <a:avLst>
              <a:gd name="adj1" fmla="val 50000"/>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8" name="Rounded Rectangle 1"/>
          <p:cNvSpPr>
            <a:spLocks noChangeArrowheads="1"/>
          </p:cNvSpPr>
          <p:nvPr/>
        </p:nvSpPr>
        <p:spPr bwMode="auto">
          <a:xfrm>
            <a:off x="6064371" y="5933241"/>
            <a:ext cx="2698629" cy="30646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40602109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831975"/>
            <a:ext cx="5429250" cy="176202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7" name="Picture 9"/>
          <p:cNvPicPr>
            <a:picLocks noChangeAspect="1" noChangeArrowheads="1"/>
          </p:cNvPicPr>
          <p:nvPr/>
        </p:nvPicPr>
        <p:blipFill>
          <a:blip r:embed="rId4">
            <a:extLst>
              <a:ext uri="{28A0092B-C50C-407E-A947-70E740481C1C}">
                <a14:useLocalDpi xmlns:a14="http://schemas.microsoft.com/office/drawing/2010/main" val="0"/>
              </a:ext>
            </a:extLst>
          </a:blip>
          <a:srcRect t="70190"/>
          <a:stretch>
            <a:fillRect/>
          </a:stretch>
        </p:blipFill>
        <p:spPr bwMode="auto">
          <a:xfrm>
            <a:off x="536575" y="3870325"/>
            <a:ext cx="5416550" cy="120015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8" name="Picture 11"/>
          <p:cNvPicPr>
            <a:picLocks noChangeAspect="1" noChangeArrowheads="1"/>
          </p:cNvPicPr>
          <p:nvPr/>
        </p:nvPicPr>
        <p:blipFill>
          <a:blip r:embed="rId5">
            <a:extLst>
              <a:ext uri="{28A0092B-C50C-407E-A947-70E740481C1C}">
                <a14:useLocalDpi xmlns:a14="http://schemas.microsoft.com/office/drawing/2010/main" val="0"/>
              </a:ext>
            </a:extLst>
          </a:blip>
          <a:srcRect t="66721"/>
          <a:stretch>
            <a:fillRect/>
          </a:stretch>
        </p:blipFill>
        <p:spPr bwMode="auto">
          <a:xfrm>
            <a:off x="1952625" y="5029200"/>
            <a:ext cx="7038975" cy="1339591"/>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9" name="Rectangle 2"/>
          <p:cNvSpPr>
            <a:spLocks noGrp="1" noChangeArrowheads="1"/>
          </p:cNvSpPr>
          <p:nvPr>
            <p:ph type="title"/>
          </p:nvPr>
        </p:nvSpPr>
        <p:spPr/>
        <p:txBody>
          <a:bodyPr/>
          <a:lstStyle/>
          <a:p>
            <a:r>
              <a:rPr lang="en-US" smtClean="0"/>
              <a:t>Example of navigation configuration</a:t>
            </a:r>
          </a:p>
        </p:txBody>
      </p:sp>
      <p:sp>
        <p:nvSpPr>
          <p:cNvPr id="31753" name="AutoShape 37"/>
          <p:cNvSpPr>
            <a:spLocks noChangeArrowheads="1"/>
          </p:cNvSpPr>
          <p:nvPr/>
        </p:nvSpPr>
        <p:spPr bwMode="auto">
          <a:xfrm>
            <a:off x="2827676" y="4573588"/>
            <a:ext cx="1704298" cy="282575"/>
          </a:xfrm>
          <a:prstGeom prst="roundRect">
            <a:avLst>
              <a:gd name="adj" fmla="val 16667"/>
            </a:avLst>
          </a:prstGeom>
          <a:noFill/>
          <a:ln w="28575" algn="ctr">
            <a:solidFill>
              <a:schemeClr val="accent5"/>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56" name="AutoShape 41"/>
          <p:cNvSpPr>
            <a:spLocks noChangeArrowheads="1"/>
          </p:cNvSpPr>
          <p:nvPr/>
        </p:nvSpPr>
        <p:spPr bwMode="auto">
          <a:xfrm>
            <a:off x="4764089" y="4548942"/>
            <a:ext cx="874712" cy="306467"/>
          </a:xfrm>
          <a:prstGeom prst="roundRect">
            <a:avLst>
              <a:gd name="adj" fmla="val 16667"/>
            </a:avLst>
          </a:prstGeom>
          <a:noFill/>
          <a:ln w="28575" algn="ctr">
            <a:solidFill>
              <a:schemeClr val="accent4"/>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31759"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8350" y="914400"/>
            <a:ext cx="4171950" cy="21336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ounded Rectangle 1"/>
          <p:cNvSpPr>
            <a:spLocks noChangeArrowheads="1"/>
          </p:cNvSpPr>
          <p:nvPr/>
        </p:nvSpPr>
        <p:spPr bwMode="auto">
          <a:xfrm>
            <a:off x="1905000" y="2998708"/>
            <a:ext cx="1905000" cy="30646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7" name="Straight Arrow Connector 4"/>
          <p:cNvCxnSpPr>
            <a:cxnSpLocks noChangeShapeType="1"/>
            <a:stCxn id="16" idx="0"/>
          </p:cNvCxnSpPr>
          <p:nvPr/>
        </p:nvCxnSpPr>
        <p:spPr bwMode="auto">
          <a:xfrm rot="5400000" flipH="1" flipV="1">
            <a:off x="2932947" y="1353305"/>
            <a:ext cx="1569956" cy="1720850"/>
          </a:xfrm>
          <a:prstGeom prst="bentConnector2">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1" name="Straight Arrow Connector 4"/>
          <p:cNvCxnSpPr>
            <a:cxnSpLocks noChangeShapeType="1"/>
            <a:endCxn id="22" idx="2"/>
          </p:cNvCxnSpPr>
          <p:nvPr/>
        </p:nvCxnSpPr>
        <p:spPr bwMode="auto">
          <a:xfrm>
            <a:off x="4267200" y="4856163"/>
            <a:ext cx="2081552" cy="1274762"/>
          </a:xfrm>
          <a:prstGeom prst="bentConnector4">
            <a:avLst>
              <a:gd name="adj1" fmla="val -983"/>
              <a:gd name="adj2" fmla="val 113450"/>
            </a:avLst>
          </a:prstGeom>
          <a:noFill/>
          <a:ln w="28575" algn="ctr">
            <a:solidFill>
              <a:schemeClr val="accent5"/>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2" name="AutoShape 37"/>
          <p:cNvSpPr>
            <a:spLocks noChangeArrowheads="1"/>
          </p:cNvSpPr>
          <p:nvPr/>
        </p:nvSpPr>
        <p:spPr bwMode="auto">
          <a:xfrm>
            <a:off x="5521664" y="5848350"/>
            <a:ext cx="1654175" cy="282575"/>
          </a:xfrm>
          <a:prstGeom prst="roundRect">
            <a:avLst>
              <a:gd name="adj" fmla="val 16667"/>
            </a:avLst>
          </a:prstGeom>
          <a:noFill/>
          <a:ln w="28575" algn="ctr">
            <a:solidFill>
              <a:schemeClr val="accent5"/>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 name="AutoShape 41"/>
          <p:cNvSpPr>
            <a:spLocks noChangeArrowheads="1"/>
          </p:cNvSpPr>
          <p:nvPr/>
        </p:nvSpPr>
        <p:spPr bwMode="auto">
          <a:xfrm>
            <a:off x="7164625" y="5838825"/>
            <a:ext cx="1692479" cy="306467"/>
          </a:xfrm>
          <a:prstGeom prst="roundRect">
            <a:avLst>
              <a:gd name="adj" fmla="val 16667"/>
            </a:avLst>
          </a:prstGeom>
          <a:noFill/>
          <a:ln w="28575" algn="ctr">
            <a:solidFill>
              <a:schemeClr val="accent4"/>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30" name="Straight Arrow Connector 4"/>
          <p:cNvCxnSpPr>
            <a:cxnSpLocks noChangeShapeType="1"/>
            <a:stCxn id="31756" idx="2"/>
            <a:endCxn id="29" idx="0"/>
          </p:cNvCxnSpPr>
          <p:nvPr/>
        </p:nvCxnSpPr>
        <p:spPr bwMode="auto">
          <a:xfrm rot="16200000" flipH="1">
            <a:off x="6114447" y="3942407"/>
            <a:ext cx="983416" cy="2809420"/>
          </a:xfrm>
          <a:prstGeom prst="bentConnector3">
            <a:avLst>
              <a:gd name="adj1" fmla="val 37409"/>
            </a:avLst>
          </a:prstGeom>
          <a:noFill/>
          <a:ln w="28575" algn="ctr">
            <a:solidFill>
              <a:schemeClr val="accent4"/>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29510241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Location fundamentals</a:t>
            </a:r>
          </a:p>
          <a:p>
            <a:r>
              <a:rPr lang="en-US" dirty="0"/>
              <a:t>Enable navigation to a location</a:t>
            </a:r>
          </a:p>
          <a:p>
            <a:endParaRPr lang="en-US" dirty="0"/>
          </a:p>
        </p:txBody>
      </p:sp>
    </p:spTree>
    <p:extLst>
      <p:ext uri="{BB962C8B-B14F-4D97-AF65-F5344CB8AC3E}">
        <p14:creationId xmlns:p14="http://schemas.microsoft.com/office/powerpoint/2010/main" val="167272099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comparison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56943262"/>
              </p:ext>
            </p:extLst>
          </p:nvPr>
        </p:nvGraphicFramePr>
        <p:xfrm>
          <a:off x="533400" y="914401"/>
          <a:ext cx="8229600" cy="5486397"/>
        </p:xfrm>
        <a:graphic>
          <a:graphicData uri="http://schemas.openxmlformats.org/drawingml/2006/table">
            <a:tbl>
              <a:tblPr firstRow="1" firstCol="1" bandRow="1">
                <a:tableStyleId>{93296810-A885-4BE3-A3E7-6D5BEEA58F35}</a:tableStyleId>
              </a:tblPr>
              <a:tblGrid>
                <a:gridCol w="1447800"/>
                <a:gridCol w="2438400"/>
                <a:gridCol w="1752600"/>
                <a:gridCol w="2590800"/>
              </a:tblGrid>
              <a:tr h="884359">
                <a:tc>
                  <a:txBody>
                    <a:bodyPr/>
                    <a:lstStyle/>
                    <a:p>
                      <a:endParaRPr lang="en-US" dirty="0"/>
                    </a:p>
                  </a:txBody>
                  <a:tcPr>
                    <a:solidFill>
                      <a:schemeClr val="tx1"/>
                    </a:solidFill>
                  </a:tcPr>
                </a:tc>
                <a:tc>
                  <a:txBody>
                    <a:bodyPr/>
                    <a:lstStyle/>
                    <a:p>
                      <a:r>
                        <a:rPr lang="en-US" dirty="0" smtClean="0"/>
                        <a:t>Typical Navigation</a:t>
                      </a:r>
                      <a:br>
                        <a:rPr lang="en-US" dirty="0" smtClean="0"/>
                      </a:br>
                      <a:r>
                        <a:rPr lang="en-US" dirty="0" smtClean="0"/>
                        <a:t>Method</a:t>
                      </a:r>
                      <a:endParaRPr lang="en-US" dirty="0"/>
                    </a:p>
                  </a:txBody>
                  <a:tcPr/>
                </a:tc>
                <a:tc>
                  <a:txBody>
                    <a:bodyPr/>
                    <a:lstStyle/>
                    <a:p>
                      <a:r>
                        <a:rPr lang="en-US" dirty="0" smtClean="0"/>
                        <a:t>Initially</a:t>
                      </a:r>
                      <a:br>
                        <a:rPr lang="en-US" dirty="0" smtClean="0"/>
                      </a:br>
                      <a:r>
                        <a:rPr lang="en-US" dirty="0" smtClean="0"/>
                        <a:t>Displays</a:t>
                      </a:r>
                    </a:p>
                  </a:txBody>
                  <a:tcPr/>
                </a:tc>
                <a:tc>
                  <a:txBody>
                    <a:bodyPr/>
                    <a:lstStyle/>
                    <a:p>
                      <a:r>
                        <a:rPr lang="en-US" dirty="0" smtClean="0"/>
                        <a:t>In</a:t>
                      </a:r>
                    </a:p>
                  </a:txBody>
                  <a:tcPr/>
                </a:tc>
              </a:tr>
              <a:tr h="657434">
                <a:tc>
                  <a:txBody>
                    <a:bodyPr/>
                    <a:lstStyle/>
                    <a:p>
                      <a:r>
                        <a:rPr lang="en-US" dirty="0" smtClean="0"/>
                        <a:t>Forward</a:t>
                      </a:r>
                      <a:endParaRPr lang="en-US" dirty="0"/>
                    </a:p>
                  </a:txBody>
                  <a:tcPr/>
                </a:tc>
                <a:tc>
                  <a:txBody>
                    <a:bodyPr/>
                    <a:lstStyle/>
                    <a:p>
                      <a:r>
                        <a:rPr lang="en-US" b="1" dirty="0" smtClean="0">
                          <a:latin typeface="Courier New" pitchFamily="49" charset="0"/>
                          <a:cs typeface="Courier New" pitchFamily="49" charset="0"/>
                        </a:rPr>
                        <a:t>go()</a:t>
                      </a:r>
                    </a:p>
                    <a:p>
                      <a:endParaRPr lang="en-US" b="1" dirty="0">
                        <a:latin typeface="Courier New" pitchFamily="49" charset="0"/>
                        <a:cs typeface="Courier New" pitchFamily="49" charset="0"/>
                      </a:endParaRPr>
                    </a:p>
                  </a:txBody>
                  <a:tcPr/>
                </a:tc>
                <a:tc>
                  <a:txBody>
                    <a:bodyPr/>
                    <a:lstStyle/>
                    <a:p>
                      <a:r>
                        <a:rPr lang="en-US" dirty="0" smtClean="0"/>
                        <a:t>Nothing</a:t>
                      </a:r>
                      <a:endParaRPr lang="en-US" dirty="0"/>
                    </a:p>
                  </a:txBody>
                  <a:tcPr/>
                </a:tc>
                <a:tc>
                  <a:txBody>
                    <a:bodyPr/>
                    <a:lstStyle/>
                    <a:p>
                      <a:r>
                        <a:rPr lang="en-US" dirty="0" smtClean="0"/>
                        <a:t>--</a:t>
                      </a:r>
                      <a:endParaRPr lang="en-US" dirty="0"/>
                    </a:p>
                  </a:txBody>
                  <a:tcPr/>
                </a:tc>
              </a:tr>
              <a:tr h="657434">
                <a:tc>
                  <a:txBody>
                    <a:bodyPr/>
                    <a:lstStyle/>
                    <a:p>
                      <a:r>
                        <a:rPr lang="en-US" dirty="0" smtClean="0"/>
                        <a:t>Location</a:t>
                      </a:r>
                      <a:br>
                        <a:rPr lang="en-US" dirty="0" smtClean="0"/>
                      </a:br>
                      <a:r>
                        <a:rPr lang="en-US" dirty="0" smtClean="0"/>
                        <a:t>Group</a:t>
                      </a:r>
                      <a:endParaRPr lang="en-US" dirty="0"/>
                    </a:p>
                  </a:txBody>
                  <a:tcPr/>
                </a:tc>
                <a:tc>
                  <a:txBody>
                    <a:bodyPr/>
                    <a:lstStyle/>
                    <a:p>
                      <a:r>
                        <a:rPr lang="en-US" b="1" dirty="0" smtClean="0">
                          <a:latin typeface="Courier New" pitchFamily="49" charset="0"/>
                          <a:cs typeface="Courier New" pitchFamily="49" charset="0"/>
                        </a:rPr>
                        <a:t>go()</a:t>
                      </a:r>
                    </a:p>
                    <a:p>
                      <a:endParaRPr lang="en-US" b="1" dirty="0">
                        <a:latin typeface="Courier New" pitchFamily="49" charset="0"/>
                        <a:cs typeface="Courier New" pitchFamily="49" charset="0"/>
                      </a:endParaRPr>
                    </a:p>
                  </a:txBody>
                  <a:tcPr/>
                </a:tc>
                <a:tc>
                  <a:txBody>
                    <a:bodyPr/>
                    <a:lstStyle/>
                    <a:p>
                      <a:r>
                        <a:rPr lang="en-US" dirty="0" smtClean="0"/>
                        <a:t>First child page</a:t>
                      </a:r>
                      <a:endParaRPr lang="en-US" dirty="0"/>
                    </a:p>
                  </a:txBody>
                  <a:tcPr/>
                </a:tc>
                <a:tc>
                  <a:txBody>
                    <a:bodyPr/>
                    <a:lstStyle/>
                    <a:p>
                      <a:r>
                        <a:rPr lang="en-US" dirty="0" smtClean="0"/>
                        <a:t>Screen area</a:t>
                      </a:r>
                      <a:endParaRPr lang="en-US" dirty="0"/>
                    </a:p>
                  </a:txBody>
                  <a:tcPr/>
                </a:tc>
              </a:tr>
              <a:tr h="657434">
                <a:tc>
                  <a:txBody>
                    <a:bodyPr/>
                    <a:lstStyle/>
                    <a:p>
                      <a:r>
                        <a:rPr lang="en-US" dirty="0" smtClean="0"/>
                        <a:t>Page</a:t>
                      </a:r>
                      <a:endParaRPr lang="en-US" dirty="0"/>
                    </a:p>
                  </a:txBody>
                  <a:tcPr/>
                </a:tc>
                <a:tc>
                  <a:txBody>
                    <a:bodyPr/>
                    <a:lstStyle/>
                    <a:p>
                      <a:r>
                        <a:rPr lang="en-US" b="1" dirty="0" smtClean="0">
                          <a:latin typeface="Courier New" pitchFamily="49" charset="0"/>
                          <a:cs typeface="Courier New" pitchFamily="49" charset="0"/>
                        </a:rPr>
                        <a:t>go()</a:t>
                      </a:r>
                    </a:p>
                    <a:p>
                      <a:endParaRPr lang="en-US" b="1" dirty="0">
                        <a:latin typeface="Courier New" pitchFamily="49" charset="0"/>
                        <a:cs typeface="Courier New" pitchFamily="49" charset="0"/>
                      </a:endParaRPr>
                    </a:p>
                  </a:txBody>
                  <a:tcPr/>
                </a:tc>
                <a:tc>
                  <a:txBody>
                    <a:bodyPr/>
                    <a:lstStyle/>
                    <a:p>
                      <a:r>
                        <a:rPr lang="en-US" dirty="0" smtClean="0"/>
                        <a:t>Screen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Screen area</a:t>
                      </a:r>
                    </a:p>
                    <a:p>
                      <a:endParaRPr lang="en-US" dirty="0"/>
                    </a:p>
                  </a:txBody>
                  <a:tcPr/>
                </a:tc>
              </a:tr>
              <a:tr h="657434">
                <a:tc>
                  <a:txBody>
                    <a:bodyPr/>
                    <a:lstStyle/>
                    <a:p>
                      <a:r>
                        <a:rPr lang="en-US" dirty="0" smtClean="0"/>
                        <a:t>Wizard</a:t>
                      </a:r>
                      <a:endParaRPr lang="en-US" dirty="0"/>
                    </a:p>
                  </a:txBody>
                  <a:tcPr/>
                </a:tc>
                <a:tc>
                  <a:txBody>
                    <a:bodyPr/>
                    <a:lstStyle/>
                    <a:p>
                      <a:r>
                        <a:rPr lang="en-US" b="1" dirty="0" smtClean="0">
                          <a:latin typeface="Courier New" pitchFamily="49" charset="0"/>
                          <a:cs typeface="Courier New" pitchFamily="49" charset="0"/>
                        </a:rPr>
                        <a:t>go()</a:t>
                      </a:r>
                    </a:p>
                    <a:p>
                      <a:r>
                        <a:rPr lang="en-US" b="1" dirty="0" smtClean="0">
                          <a:latin typeface="Courier New" pitchFamily="49" charset="0"/>
                          <a:cs typeface="Courier New" pitchFamily="49" charset="0"/>
                        </a:rPr>
                        <a:t>push()</a:t>
                      </a:r>
                      <a:endParaRPr lang="en-US" b="1" dirty="0">
                        <a:latin typeface="Courier New" pitchFamily="49" charset="0"/>
                        <a:cs typeface="Courier New" pitchFamily="49" charset="0"/>
                      </a:endParaRPr>
                    </a:p>
                  </a:txBody>
                  <a:tcPr/>
                </a:tc>
                <a:tc>
                  <a:txBody>
                    <a:bodyPr/>
                    <a:lstStyle/>
                    <a:p>
                      <a:r>
                        <a:rPr lang="en-US" dirty="0" smtClean="0"/>
                        <a:t>First screen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Screen area</a:t>
                      </a:r>
                    </a:p>
                    <a:p>
                      <a:endParaRPr lang="en-US" dirty="0"/>
                    </a:p>
                  </a:txBody>
                  <a:tcPr/>
                </a:tc>
              </a:tr>
              <a:tr h="657434">
                <a:tc>
                  <a:txBody>
                    <a:bodyPr/>
                    <a:lstStyle/>
                    <a:p>
                      <a:r>
                        <a:rPr lang="en-US" dirty="0" smtClean="0"/>
                        <a:t>Worksheet</a:t>
                      </a:r>
                      <a:endParaRPr lang="en-US" dirty="0"/>
                    </a:p>
                  </a:txBody>
                  <a:tcPr/>
                </a:tc>
                <a:tc>
                  <a:txBody>
                    <a:bodyPr/>
                    <a:lstStyle/>
                    <a:p>
                      <a:r>
                        <a:rPr lang="en-US" b="1" dirty="0" err="1" smtClean="0">
                          <a:latin typeface="Courier New" pitchFamily="49" charset="0"/>
                          <a:cs typeface="Courier New" pitchFamily="49" charset="0"/>
                        </a:rPr>
                        <a:t>goInWorkspace</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a:txBody>
                  <a:tcPr/>
                </a:tc>
                <a:tc>
                  <a:txBody>
                    <a:bodyPr/>
                    <a:lstStyle/>
                    <a:p>
                      <a:r>
                        <a:rPr lang="en-US" dirty="0" smtClean="0"/>
                        <a:t>Screen</a:t>
                      </a:r>
                      <a:endParaRPr lang="en-US" dirty="0"/>
                    </a:p>
                  </a:txBody>
                  <a:tcPr/>
                </a:tc>
                <a:tc>
                  <a:txBody>
                    <a:bodyPr/>
                    <a:lstStyle/>
                    <a:p>
                      <a:r>
                        <a:rPr lang="en-US" dirty="0" smtClean="0"/>
                        <a:t>Workspace frame</a:t>
                      </a:r>
                      <a:endParaRPr lang="en-US" dirty="0"/>
                    </a:p>
                  </a:txBody>
                  <a:tcPr/>
                </a:tc>
              </a:tr>
              <a:tr h="657434">
                <a:tc>
                  <a:txBody>
                    <a:bodyPr/>
                    <a:lstStyle/>
                    <a:p>
                      <a:r>
                        <a:rPr lang="en-US" dirty="0" smtClean="0"/>
                        <a:t>Popup</a:t>
                      </a:r>
                      <a:endParaRPr lang="en-US" dirty="0"/>
                    </a:p>
                  </a:txBody>
                  <a:tcPr/>
                </a:tc>
                <a:tc>
                  <a:txBody>
                    <a:bodyPr/>
                    <a:lstStyle/>
                    <a:p>
                      <a:r>
                        <a:rPr lang="en-US" b="1" dirty="0" smtClean="0">
                          <a:latin typeface="Courier New" pitchFamily="49" charset="0"/>
                          <a:cs typeface="Courier New" pitchFamily="49" charset="0"/>
                        </a:rPr>
                        <a:t>push()</a:t>
                      </a:r>
                      <a:endParaRPr lang="en-US" b="1" dirty="0">
                        <a:latin typeface="Courier New" pitchFamily="49" charset="0"/>
                        <a:cs typeface="Courier New" pitchFamily="49" charset="0"/>
                      </a:endParaRPr>
                    </a:p>
                  </a:txBody>
                  <a:tcPr/>
                </a:tc>
                <a:tc>
                  <a:txBody>
                    <a:bodyPr/>
                    <a:lstStyle/>
                    <a:p>
                      <a:r>
                        <a:rPr lang="en-US" dirty="0" smtClean="0"/>
                        <a:t>Screen</a:t>
                      </a:r>
                      <a:endParaRPr lang="en-US" dirty="0"/>
                    </a:p>
                  </a:txBody>
                  <a:tcPr/>
                </a:tc>
                <a:tc>
                  <a:txBody>
                    <a:bodyPr/>
                    <a:lstStyle/>
                    <a:p>
                      <a:r>
                        <a:rPr lang="en-US" dirty="0" err="1" smtClean="0"/>
                        <a:t>Orignating</a:t>
                      </a:r>
                      <a:r>
                        <a:rPr lang="en-US" dirty="0" smtClean="0"/>
                        <a:t> frame</a:t>
                      </a:r>
                      <a:endParaRPr lang="en-US" dirty="0"/>
                    </a:p>
                  </a:txBody>
                  <a:tcPr/>
                </a:tc>
              </a:tr>
              <a:tr h="657434">
                <a:tc>
                  <a:txBody>
                    <a:bodyPr/>
                    <a:lstStyle/>
                    <a:p>
                      <a:r>
                        <a:rPr lang="en-US" dirty="0" smtClean="0"/>
                        <a:t>Exit Point</a:t>
                      </a:r>
                      <a:endParaRPr lang="en-US" dirty="0"/>
                    </a:p>
                  </a:txBody>
                  <a:tcPr/>
                </a:tc>
                <a:tc>
                  <a:txBody>
                    <a:bodyPr/>
                    <a:lstStyle/>
                    <a:p>
                      <a:r>
                        <a:rPr lang="en-US" b="1" dirty="0" smtClean="0">
                          <a:latin typeface="Courier New" pitchFamily="49" charset="0"/>
                          <a:cs typeface="Courier New" pitchFamily="49" charset="0"/>
                        </a:rPr>
                        <a:t>push()</a:t>
                      </a:r>
                      <a:endParaRPr lang="en-US" b="1" dirty="0">
                        <a:latin typeface="Courier New" pitchFamily="49" charset="0"/>
                        <a:cs typeface="Courier New" pitchFamily="49" charset="0"/>
                      </a:endParaRPr>
                    </a:p>
                  </a:txBody>
                  <a:tcPr/>
                </a:tc>
                <a:tc>
                  <a:txBody>
                    <a:bodyPr/>
                    <a:lstStyle/>
                    <a:p>
                      <a:r>
                        <a:rPr lang="en-US" dirty="0" smtClean="0"/>
                        <a:t>External</a:t>
                      </a:r>
                      <a:r>
                        <a:rPr lang="en-US" baseline="0" dirty="0" smtClean="0"/>
                        <a:t> page or web site</a:t>
                      </a:r>
                      <a:endParaRPr lang="en-US" dirty="0"/>
                    </a:p>
                  </a:txBody>
                  <a:tcPr/>
                </a:tc>
                <a:tc>
                  <a:txBody>
                    <a:bodyPr/>
                    <a:lstStyle/>
                    <a:p>
                      <a:r>
                        <a:rPr lang="en-US" dirty="0" smtClean="0"/>
                        <a:t>New window (or</a:t>
                      </a:r>
                      <a:r>
                        <a:rPr lang="en-US" baseline="0" dirty="0" smtClean="0"/>
                        <a:t> entire </a:t>
                      </a:r>
                      <a:r>
                        <a:rPr lang="en-US" baseline="0" dirty="0" err="1" smtClean="0"/>
                        <a:t>exisitng</a:t>
                      </a:r>
                      <a:r>
                        <a:rPr lang="en-US" baseline="0" dirty="0" smtClean="0"/>
                        <a:t> window)</a:t>
                      </a:r>
                      <a:endParaRPr lang="en-US" dirty="0"/>
                    </a:p>
                  </a:txBody>
                  <a:tcPr/>
                </a:tc>
              </a:tr>
            </a:tbl>
          </a:graphicData>
        </a:graphic>
      </p:graphicFrame>
    </p:spTree>
    <p:extLst>
      <p:ext uri="{BB962C8B-B14F-4D97-AF65-F5344CB8AC3E}">
        <p14:creationId xmlns:p14="http://schemas.microsoft.com/office/powerpoint/2010/main" val="404876994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Make project to see all PCF errors</a:t>
            </a:r>
            <a:endParaRPr lang="en-US" dirty="0"/>
          </a:p>
        </p:txBody>
      </p:sp>
      <p:sp>
        <p:nvSpPr>
          <p:cNvPr id="8" name="Content Placeholder 7"/>
          <p:cNvSpPr>
            <a:spLocks noGrp="1"/>
          </p:cNvSpPr>
          <p:nvPr>
            <p:ph sz="half" idx="2"/>
          </p:nvPr>
        </p:nvSpPr>
        <p:spPr>
          <a:xfrm>
            <a:off x="3657599" y="914400"/>
            <a:ext cx="5179695" cy="5486400"/>
          </a:xfrm>
        </p:spPr>
        <p:txBody>
          <a:bodyPr/>
          <a:lstStyle/>
          <a:p>
            <a:r>
              <a:rPr lang="en-US" dirty="0"/>
              <a:t>Build </a:t>
            </a:r>
            <a:r>
              <a:rPr lang="en-US" dirty="0">
                <a:sym typeface="Wingdings" pitchFamily="2" charset="2"/>
              </a:rPr>
              <a:t> </a:t>
            </a:r>
            <a:r>
              <a:rPr lang="en-US">
                <a:sym typeface="Wingdings" pitchFamily="2" charset="2"/>
              </a:rPr>
              <a:t>Make </a:t>
            </a:r>
            <a:r>
              <a:rPr lang="en-US" smtClean="0">
                <a:sym typeface="Wingdings" pitchFamily="2" charset="2"/>
              </a:rPr>
              <a:t>Project</a:t>
            </a:r>
            <a:endParaRPr lang="en-US" dirty="0">
              <a:sym typeface="Wingdings" pitchFamily="2" charset="2"/>
            </a:endParaRPr>
          </a:p>
          <a:p>
            <a:pPr lvl="1"/>
            <a:r>
              <a:rPr lang="en-US" dirty="0" smtClean="0"/>
              <a:t>Compiles </a:t>
            </a:r>
            <a:r>
              <a:rPr lang="en-US" dirty="0"/>
              <a:t>only modified files since the last compilation</a:t>
            </a:r>
          </a:p>
          <a:p>
            <a:r>
              <a:rPr lang="en-US" dirty="0"/>
              <a:t>Opens Messages (Make) window for build </a:t>
            </a:r>
            <a:r>
              <a:rPr lang="en-US" dirty="0" smtClean="0"/>
              <a:t>summary</a:t>
            </a:r>
          </a:p>
          <a:p>
            <a:pPr lvl="1"/>
            <a:r>
              <a:rPr lang="en-US" dirty="0" smtClean="0"/>
              <a:t>Filter for errors</a:t>
            </a:r>
          </a:p>
          <a:p>
            <a:r>
              <a:rPr lang="en-US" dirty="0" smtClean="0"/>
              <a:t>Great way to see all PCF errors</a:t>
            </a:r>
            <a:endParaRPr lang="en-US" dirty="0"/>
          </a:p>
          <a:p>
            <a:endParaRPr lang="en-US" dirty="0"/>
          </a:p>
          <a:p>
            <a:endParaRPr lang="en-US" dirty="0"/>
          </a:p>
          <a:p>
            <a:pPr lvl="1"/>
            <a:endParaRPr lang="en-US" dirty="0"/>
          </a:p>
          <a:p>
            <a:endParaRPr lang="en-US" dirty="0"/>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2895600" cy="1930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700" y="4038600"/>
            <a:ext cx="8259380" cy="2438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own Arrow 8"/>
          <p:cNvSpPr/>
          <p:nvPr/>
        </p:nvSpPr>
        <p:spPr bwMode="auto">
          <a:xfrm>
            <a:off x="1676400" y="2816224"/>
            <a:ext cx="440346" cy="1222375"/>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40377090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1">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solidFill>
              <a:srgbClr val="C00000"/>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4: </a:t>
            </a:r>
            <a:r>
              <a:rPr lang="en-US" dirty="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grpSp>
        <p:nvGrpSpPr>
          <p:cNvPr id="3" name="Group 2"/>
          <p:cNvGrpSpPr/>
          <p:nvPr/>
        </p:nvGrpSpPr>
        <p:grpSpPr>
          <a:xfrm>
            <a:off x="708488" y="3819389"/>
            <a:ext cx="1571021" cy="2145408"/>
            <a:chOff x="-2090905" y="3819389"/>
            <a:chExt cx="1571021" cy="2145408"/>
          </a:xfrm>
        </p:grpSpPr>
        <p:pic>
          <p:nvPicPr>
            <p:cNvPr id="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grpSp>
        <p:nvGrpSpPr>
          <p:cNvPr id="25" name="Group 24"/>
          <p:cNvGrpSpPr/>
          <p:nvPr/>
        </p:nvGrpSpPr>
        <p:grpSpPr>
          <a:xfrm>
            <a:off x="4982179" y="3819389"/>
            <a:ext cx="1571021" cy="2145408"/>
            <a:chOff x="-2090905" y="3819389"/>
            <a:chExt cx="1571021" cy="2145408"/>
          </a:xfrm>
        </p:grpSpPr>
        <p:pic>
          <p:nvPicPr>
            <p:cNvPr id="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tangle 26"/>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Tree>
    <p:extLst>
      <p:ext uri="{BB962C8B-B14F-4D97-AF65-F5344CB8AC3E}">
        <p14:creationId xmlns:p14="http://schemas.microsoft.com/office/powerpoint/2010/main" val="365058052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way that locations are used to control navigation in the user interface</a:t>
            </a:r>
          </a:p>
          <a:p>
            <a:pPr lvl="1"/>
            <a:r>
              <a:rPr lang="en-US" dirty="0"/>
              <a:t>List the different types of locations</a:t>
            </a:r>
          </a:p>
          <a:p>
            <a:pPr lvl="1"/>
            <a:r>
              <a:rPr lang="en-US" dirty="0"/>
              <a:t>Modify widgets so that they navigate to given locations</a:t>
            </a:r>
          </a:p>
        </p:txBody>
      </p:sp>
    </p:spTree>
    <p:extLst>
      <p:ext uri="{BB962C8B-B14F-4D97-AF65-F5344CB8AC3E}">
        <p14:creationId xmlns:p14="http://schemas.microsoft.com/office/powerpoint/2010/main" val="30633440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113" y="914400"/>
            <a:ext cx="6338887" cy="5486400"/>
          </a:xfrm>
        </p:spPr>
        <p:txBody>
          <a:bodyPr/>
          <a:lstStyle/>
          <a:p>
            <a:pPr marL="0" indent="0">
              <a:buNone/>
            </a:pPr>
            <a:r>
              <a:rPr lang="en-US" dirty="0"/>
              <a:t>Of the seven types of locations listed...</a:t>
            </a:r>
          </a:p>
          <a:p>
            <a:r>
              <a:rPr lang="en-US" dirty="0"/>
              <a:t>Which two contain multiple screens and have their own info bar, actions menu, and side bar?</a:t>
            </a:r>
          </a:p>
          <a:p>
            <a:r>
              <a:rPr lang="en-US" dirty="0"/>
              <a:t>Which one renders a screen somewhere other than the screen area?</a:t>
            </a:r>
          </a:p>
          <a:p>
            <a:r>
              <a:rPr lang="en-US" dirty="0"/>
              <a:t>Which one typically navigates to one of several locations based on business logic?</a:t>
            </a:r>
          </a:p>
          <a:p>
            <a:r>
              <a:rPr lang="en-US" dirty="0"/>
              <a:t>Which location does not navigate (directly or indirectly) to a screen?</a:t>
            </a:r>
          </a:p>
          <a:p>
            <a:r>
              <a:rPr lang="en-US" dirty="0"/>
              <a:t>For each location, what method would you usually use to navigate to it?</a:t>
            </a:r>
          </a:p>
          <a:p>
            <a:endParaRPr lang="en-US" dirty="0"/>
          </a:p>
        </p:txBody>
      </p:sp>
      <p:sp>
        <p:nvSpPr>
          <p:cNvPr id="2" name="Rounded Rectangle 1"/>
          <p:cNvSpPr/>
          <p:nvPr/>
        </p:nvSpPr>
        <p:spPr bwMode="auto">
          <a:xfrm>
            <a:off x="7153274" y="914400"/>
            <a:ext cx="1762125" cy="5486400"/>
          </a:xfrm>
          <a:prstGeom prst="roundRect">
            <a:avLst>
              <a:gd name="adj" fmla="val 11520"/>
            </a:avLst>
          </a:prstGeom>
          <a:solidFill>
            <a:schemeClr val="tx2"/>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400" b="1" dirty="0">
                <a:solidFill>
                  <a:schemeClr val="bg1"/>
                </a:solidFill>
              </a:rPr>
              <a:t>Locations</a:t>
            </a:r>
          </a:p>
          <a:p>
            <a:pPr algn="ctr">
              <a:spcBef>
                <a:spcPct val="50000"/>
              </a:spcBef>
              <a:spcAft>
                <a:spcPct val="30000"/>
              </a:spcAft>
              <a:buClr>
                <a:schemeClr val="tx1"/>
              </a:buClr>
            </a:pPr>
            <a:r>
              <a:rPr lang="en-US" sz="2400" dirty="0">
                <a:solidFill>
                  <a:schemeClr val="bg1"/>
                </a:solidFill>
              </a:rPr>
              <a:t>Page</a:t>
            </a:r>
          </a:p>
          <a:p>
            <a:pPr algn="ctr">
              <a:spcBef>
                <a:spcPct val="50000"/>
              </a:spcBef>
              <a:spcAft>
                <a:spcPct val="30000"/>
              </a:spcAft>
              <a:buClr>
                <a:schemeClr val="tx1"/>
              </a:buClr>
            </a:pPr>
            <a:r>
              <a:rPr lang="en-US" sz="2400" dirty="0">
                <a:solidFill>
                  <a:schemeClr val="bg1"/>
                </a:solidFill>
              </a:rPr>
              <a:t>Location</a:t>
            </a:r>
            <a:br>
              <a:rPr lang="en-US" sz="2400" dirty="0">
                <a:solidFill>
                  <a:schemeClr val="bg1"/>
                </a:solidFill>
              </a:rPr>
            </a:br>
            <a:r>
              <a:rPr lang="en-US" sz="2400" dirty="0">
                <a:solidFill>
                  <a:schemeClr val="bg1"/>
                </a:solidFill>
              </a:rPr>
              <a:t>Group</a:t>
            </a:r>
          </a:p>
          <a:p>
            <a:pPr algn="ctr">
              <a:spcBef>
                <a:spcPct val="50000"/>
              </a:spcBef>
              <a:spcAft>
                <a:spcPct val="30000"/>
              </a:spcAft>
              <a:buClr>
                <a:schemeClr val="tx1"/>
              </a:buClr>
            </a:pPr>
            <a:r>
              <a:rPr lang="en-US" sz="2400" dirty="0">
                <a:solidFill>
                  <a:schemeClr val="bg1"/>
                </a:solidFill>
              </a:rPr>
              <a:t>Wizard</a:t>
            </a:r>
          </a:p>
          <a:p>
            <a:pPr algn="ctr">
              <a:spcBef>
                <a:spcPct val="50000"/>
              </a:spcBef>
              <a:spcAft>
                <a:spcPct val="30000"/>
              </a:spcAft>
              <a:buClr>
                <a:schemeClr val="tx1"/>
              </a:buClr>
            </a:pPr>
            <a:r>
              <a:rPr lang="en-US" sz="2400" dirty="0">
                <a:solidFill>
                  <a:schemeClr val="bg1"/>
                </a:solidFill>
              </a:rPr>
              <a:t>Popup</a:t>
            </a:r>
          </a:p>
          <a:p>
            <a:pPr algn="ctr">
              <a:spcBef>
                <a:spcPct val="50000"/>
              </a:spcBef>
              <a:spcAft>
                <a:spcPct val="30000"/>
              </a:spcAft>
              <a:buClr>
                <a:schemeClr val="tx1"/>
              </a:buClr>
            </a:pPr>
            <a:r>
              <a:rPr lang="en-US" sz="2400" dirty="0">
                <a:solidFill>
                  <a:schemeClr val="bg1"/>
                </a:solidFill>
              </a:rPr>
              <a:t>Worksheet</a:t>
            </a:r>
          </a:p>
          <a:p>
            <a:pPr algn="ctr">
              <a:spcBef>
                <a:spcPct val="50000"/>
              </a:spcBef>
              <a:spcAft>
                <a:spcPct val="30000"/>
              </a:spcAft>
              <a:buClr>
                <a:schemeClr val="tx1"/>
              </a:buClr>
            </a:pPr>
            <a:r>
              <a:rPr lang="en-US" sz="2400" dirty="0">
                <a:solidFill>
                  <a:schemeClr val="bg1"/>
                </a:solidFill>
              </a:rPr>
              <a:t>Forward</a:t>
            </a:r>
          </a:p>
          <a:p>
            <a:pPr algn="ctr">
              <a:spcBef>
                <a:spcPct val="50000"/>
              </a:spcBef>
              <a:spcAft>
                <a:spcPct val="30000"/>
              </a:spcAft>
              <a:buClr>
                <a:schemeClr val="tx1"/>
              </a:buClr>
            </a:pPr>
            <a:r>
              <a:rPr lang="en-US" sz="2400" dirty="0">
                <a:solidFill>
                  <a:schemeClr val="bg1"/>
                </a:solidFill>
              </a:rPr>
              <a:t>Exit Point</a:t>
            </a:r>
          </a:p>
        </p:txBody>
      </p:sp>
    </p:spTree>
    <p:extLst>
      <p:ext uri="{BB962C8B-B14F-4D97-AF65-F5344CB8AC3E}">
        <p14:creationId xmlns:p14="http://schemas.microsoft.com/office/powerpoint/2010/main" val="220891661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Locations</a:t>
            </a:r>
            <a:endParaRPr lang="en-US" dirty="0"/>
          </a:p>
        </p:txBody>
      </p:sp>
      <p:sp>
        <p:nvSpPr>
          <p:cNvPr id="2" name="Content Placeholder 1"/>
          <p:cNvSpPr>
            <a:spLocks noGrp="1"/>
          </p:cNvSpPr>
          <p:nvPr>
            <p:ph sz="half" idx="1"/>
          </p:nvPr>
        </p:nvSpPr>
        <p:spPr>
          <a:xfrm>
            <a:off x="519111" y="3809999"/>
            <a:ext cx="5532120" cy="2590799"/>
          </a:xfrm>
        </p:spPr>
        <p:txBody>
          <a:bodyPr/>
          <a:lstStyle/>
          <a:p>
            <a:r>
              <a:rPr lang="en-US" dirty="0"/>
              <a:t>A </a:t>
            </a:r>
            <a:r>
              <a:rPr lang="en-US" b="1" dirty="0"/>
              <a:t>location</a:t>
            </a:r>
            <a:r>
              <a:rPr lang="en-US" dirty="0"/>
              <a:t> is a PCF element that a user can navigate to</a:t>
            </a:r>
          </a:p>
          <a:p>
            <a:r>
              <a:rPr lang="en-US" dirty="0"/>
              <a:t>Define how user navigates from one UI to the next UI</a:t>
            </a:r>
          </a:p>
          <a:p>
            <a:endParaRPr lang="en-US" dirty="0"/>
          </a:p>
        </p:txBody>
      </p:sp>
      <p:sp>
        <p:nvSpPr>
          <p:cNvPr id="5" name="Freeform 4"/>
          <p:cNvSpPr/>
          <p:nvPr/>
        </p:nvSpPr>
        <p:spPr>
          <a:xfrm>
            <a:off x="6216599" y="2283724"/>
            <a:ext cx="613321" cy="3737212"/>
          </a:xfrm>
          <a:custGeom>
            <a:avLst/>
            <a:gdLst/>
            <a:ahLst/>
            <a:cxnLst/>
            <a:rect l="0" t="0" r="0" b="0"/>
            <a:pathLst>
              <a:path>
                <a:moveTo>
                  <a:pt x="0" y="0"/>
                </a:moveTo>
                <a:lnTo>
                  <a:pt x="0" y="3737212"/>
                </a:lnTo>
                <a:lnTo>
                  <a:pt x="613321" y="3737212"/>
                </a:lnTo>
              </a:path>
            </a:pathLst>
          </a:custGeom>
          <a:noFill/>
          <a:ln w="28575">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6" name="Freeform 5"/>
          <p:cNvSpPr/>
          <p:nvPr/>
        </p:nvSpPr>
        <p:spPr>
          <a:xfrm>
            <a:off x="6216599" y="2283724"/>
            <a:ext cx="613321" cy="3199850"/>
          </a:xfrm>
          <a:custGeom>
            <a:avLst/>
            <a:gdLst/>
            <a:ahLst/>
            <a:cxnLst/>
            <a:rect l="0" t="0" r="0" b="0"/>
            <a:pathLst>
              <a:path>
                <a:moveTo>
                  <a:pt x="0" y="0"/>
                </a:moveTo>
                <a:lnTo>
                  <a:pt x="0" y="3199850"/>
                </a:lnTo>
                <a:lnTo>
                  <a:pt x="613321" y="3199850"/>
                </a:lnTo>
              </a:path>
            </a:pathLst>
          </a:custGeom>
          <a:noFill/>
          <a:ln w="28575">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7" name="Freeform 6"/>
          <p:cNvSpPr/>
          <p:nvPr/>
        </p:nvSpPr>
        <p:spPr>
          <a:xfrm>
            <a:off x="6216599" y="2283724"/>
            <a:ext cx="624775" cy="2670421"/>
          </a:xfrm>
          <a:custGeom>
            <a:avLst/>
            <a:gdLst/>
            <a:ahLst/>
            <a:cxnLst/>
            <a:rect l="0" t="0" r="0" b="0"/>
            <a:pathLst>
              <a:path>
                <a:moveTo>
                  <a:pt x="0" y="0"/>
                </a:moveTo>
                <a:lnTo>
                  <a:pt x="0" y="2670421"/>
                </a:lnTo>
                <a:lnTo>
                  <a:pt x="624775" y="2670421"/>
                </a:lnTo>
              </a:path>
            </a:pathLst>
          </a:custGeom>
          <a:noFill/>
          <a:ln w="28575">
            <a:solidFill>
              <a:schemeClr val="bg1"/>
            </a:solidFill>
          </a:ln>
        </p:spPr>
        <p:style>
          <a:lnRef idx="2">
            <a:schemeClr val="dk1">
              <a:shade val="8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8" name="Freeform 7"/>
          <p:cNvSpPr/>
          <p:nvPr/>
        </p:nvSpPr>
        <p:spPr>
          <a:xfrm>
            <a:off x="6216599" y="2283724"/>
            <a:ext cx="624775" cy="2132459"/>
          </a:xfrm>
          <a:custGeom>
            <a:avLst/>
            <a:gdLst/>
            <a:ahLst/>
            <a:cxnLst/>
            <a:rect l="0" t="0" r="0" b="0"/>
            <a:pathLst>
              <a:path>
                <a:moveTo>
                  <a:pt x="0" y="0"/>
                </a:moveTo>
                <a:lnTo>
                  <a:pt x="0" y="2132459"/>
                </a:lnTo>
                <a:lnTo>
                  <a:pt x="624775" y="2132459"/>
                </a:lnTo>
              </a:path>
            </a:pathLst>
          </a:custGeom>
          <a:noFill/>
          <a:ln w="28575">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9" name="Freeform 8"/>
          <p:cNvSpPr/>
          <p:nvPr/>
        </p:nvSpPr>
        <p:spPr>
          <a:xfrm>
            <a:off x="6216599" y="2283724"/>
            <a:ext cx="613321" cy="1601337"/>
          </a:xfrm>
          <a:custGeom>
            <a:avLst/>
            <a:gdLst/>
            <a:ahLst/>
            <a:cxnLst/>
            <a:rect l="0" t="0" r="0" b="0"/>
            <a:pathLst>
              <a:path>
                <a:moveTo>
                  <a:pt x="0" y="0"/>
                </a:moveTo>
                <a:lnTo>
                  <a:pt x="0" y="1601337"/>
                </a:lnTo>
                <a:lnTo>
                  <a:pt x="613321" y="1601337"/>
                </a:lnTo>
              </a:path>
            </a:pathLst>
          </a:custGeom>
          <a:noFill/>
          <a:ln w="28575">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0" name="Freeform 9"/>
          <p:cNvSpPr/>
          <p:nvPr/>
        </p:nvSpPr>
        <p:spPr>
          <a:xfrm>
            <a:off x="6216599" y="2283724"/>
            <a:ext cx="613321" cy="1067932"/>
          </a:xfrm>
          <a:custGeom>
            <a:avLst/>
            <a:gdLst/>
            <a:ahLst/>
            <a:cxnLst/>
            <a:rect l="0" t="0" r="0" b="0"/>
            <a:pathLst>
              <a:path>
                <a:moveTo>
                  <a:pt x="0" y="0"/>
                </a:moveTo>
                <a:lnTo>
                  <a:pt x="0" y="1067932"/>
                </a:lnTo>
                <a:lnTo>
                  <a:pt x="613321" y="1067932"/>
                </a:lnTo>
              </a:path>
            </a:pathLst>
          </a:custGeom>
          <a:noFill/>
          <a:ln w="28575">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1" name="Freeform 10"/>
          <p:cNvSpPr/>
          <p:nvPr/>
        </p:nvSpPr>
        <p:spPr>
          <a:xfrm>
            <a:off x="6216599" y="2283724"/>
            <a:ext cx="613321" cy="534537"/>
          </a:xfrm>
          <a:custGeom>
            <a:avLst/>
            <a:gdLst/>
            <a:ahLst/>
            <a:cxnLst/>
            <a:rect l="0" t="0" r="0" b="0"/>
            <a:pathLst>
              <a:path>
                <a:moveTo>
                  <a:pt x="0" y="0"/>
                </a:moveTo>
                <a:lnTo>
                  <a:pt x="0" y="534537"/>
                </a:lnTo>
                <a:lnTo>
                  <a:pt x="613321" y="534537"/>
                </a:lnTo>
              </a:path>
            </a:pathLst>
          </a:custGeom>
          <a:noFill/>
          <a:ln w="28575">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2" name="Freeform 11"/>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ln w="28575">
            <a:solidFill>
              <a:schemeClr val="bg1"/>
            </a:solidFill>
          </a:ln>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3" name="Freeform 12"/>
          <p:cNvSpPr/>
          <p:nvPr/>
        </p:nvSpPr>
        <p:spPr>
          <a:xfrm>
            <a:off x="2445069" y="2283715"/>
            <a:ext cx="1524237" cy="383277"/>
          </a:xfrm>
          <a:custGeom>
            <a:avLst/>
            <a:gdLst/>
            <a:ahLst/>
            <a:cxnLst/>
            <a:rect l="0" t="0" r="0" b="0"/>
            <a:pathLst>
              <a:path>
                <a:moveTo>
                  <a:pt x="0" y="0"/>
                </a:moveTo>
                <a:lnTo>
                  <a:pt x="0" y="180126"/>
                </a:lnTo>
                <a:lnTo>
                  <a:pt x="1524237" y="180126"/>
                </a:lnTo>
                <a:lnTo>
                  <a:pt x="1524237" y="383277"/>
                </a:lnTo>
              </a:path>
            </a:pathLst>
          </a:custGeom>
          <a:noFill/>
          <a:ln w="28575">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4" name="Freeform 13"/>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ln w="28575">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5" name="Freeform 14"/>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ln w="28575">
            <a:solidFill>
              <a:schemeClr val="bg1"/>
            </a:solidFill>
          </a:ln>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6" name="Freeform 15"/>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ln w="28575">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PCF Element</a:t>
            </a:r>
            <a:endParaRPr lang="en-US" sz="1800" b="1" kern="1200" dirty="0">
              <a:solidFill>
                <a:sysClr val="windowText" lastClr="000000"/>
              </a:solidFill>
            </a:endParaRPr>
          </a:p>
        </p:txBody>
      </p:sp>
      <p:sp>
        <p:nvSpPr>
          <p:cNvPr id="17" name="Freeform 16"/>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ln w="28575">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solidFill>
                  <a:sysClr val="windowText" lastClr="000000"/>
                </a:solidFill>
              </a:rPr>
              <a:t>Widget</a:t>
            </a:r>
            <a:endParaRPr lang="en-US" sz="1800" b="1" kern="1200" dirty="0">
              <a:solidFill>
                <a:sysClr val="windowText" lastClr="000000"/>
              </a:solidFill>
            </a:endParaRPr>
          </a:p>
        </p:txBody>
      </p:sp>
      <p:sp>
        <p:nvSpPr>
          <p:cNvPr id="18" name="Freeform 17"/>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ln w="28575">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Atomic Widget</a:t>
            </a:r>
            <a:endParaRPr lang="en-US" sz="1800" b="1" kern="1200" dirty="0">
              <a:solidFill>
                <a:sysClr val="windowText" lastClr="000000"/>
              </a:solidFill>
            </a:endParaRPr>
          </a:p>
        </p:txBody>
      </p:sp>
      <p:sp>
        <p:nvSpPr>
          <p:cNvPr id="19" name="Freeform 18"/>
          <p:cNvSpPr/>
          <p:nvPr/>
        </p:nvSpPr>
        <p:spPr>
          <a:xfrm>
            <a:off x="2940756" y="2666992"/>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ln w="28575">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Container Widget</a:t>
            </a:r>
            <a:endParaRPr lang="en-US" sz="1800" b="1" kern="1200" dirty="0">
              <a:solidFill>
                <a:sysClr val="windowText" lastClr="000000"/>
              </a:solidFill>
            </a:endParaRPr>
          </a:p>
        </p:txBody>
      </p:sp>
      <p:sp>
        <p:nvSpPr>
          <p:cNvPr id="20" name="Freeform 19"/>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rgbClr val="D4EDD3"/>
          </a:solidFill>
          <a:ln w="28575">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solidFill>
                  <a:sysClr val="windowText" lastClr="000000"/>
                </a:solidFill>
              </a:rPr>
              <a:t>Location</a:t>
            </a:r>
          </a:p>
        </p:txBody>
      </p:sp>
      <p:sp>
        <p:nvSpPr>
          <p:cNvPr id="21" name="Freeform 20"/>
          <p:cNvSpPr/>
          <p:nvPr/>
        </p:nvSpPr>
        <p:spPr>
          <a:xfrm>
            <a:off x="6829921" y="2667001"/>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w="28575">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Location Group</a:t>
            </a:r>
            <a:endParaRPr lang="en-US" sz="1800" b="1" kern="1200" dirty="0">
              <a:solidFill>
                <a:sysClr val="windowText" lastClr="000000"/>
              </a:solidFill>
            </a:endParaRPr>
          </a:p>
        </p:txBody>
      </p:sp>
      <p:sp>
        <p:nvSpPr>
          <p:cNvPr id="22" name="Freeform 21"/>
          <p:cNvSpPr/>
          <p:nvPr/>
        </p:nvSpPr>
        <p:spPr>
          <a:xfrm>
            <a:off x="6829921" y="320039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w="28575">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Page</a:t>
            </a:r>
            <a:endParaRPr lang="en-US" sz="1800" b="1" kern="1200" dirty="0">
              <a:solidFill>
                <a:sysClr val="windowText" lastClr="000000"/>
              </a:solidFill>
            </a:endParaRPr>
          </a:p>
        </p:txBody>
      </p:sp>
      <p:sp>
        <p:nvSpPr>
          <p:cNvPr id="23" name="Freeform 22"/>
          <p:cNvSpPr/>
          <p:nvPr/>
        </p:nvSpPr>
        <p:spPr>
          <a:xfrm>
            <a:off x="6829921" y="3733802"/>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w="28575">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Wizard</a:t>
            </a:r>
            <a:endParaRPr lang="en-US" sz="1800" b="1" kern="1200" dirty="0">
              <a:solidFill>
                <a:sysClr val="windowText" lastClr="000000"/>
              </a:solidFill>
            </a:endParaRPr>
          </a:p>
        </p:txBody>
      </p:sp>
      <p:sp>
        <p:nvSpPr>
          <p:cNvPr id="24" name="Freeform 23"/>
          <p:cNvSpPr/>
          <p:nvPr/>
        </p:nvSpPr>
        <p:spPr>
          <a:xfrm>
            <a:off x="6841374" y="4264924"/>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w="28575">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Popup</a:t>
            </a:r>
            <a:endParaRPr lang="en-US" sz="1800" b="1" kern="1200" dirty="0">
              <a:solidFill>
                <a:sysClr val="windowText" lastClr="000000"/>
              </a:solidFill>
            </a:endParaRPr>
          </a:p>
        </p:txBody>
      </p:sp>
      <p:sp>
        <p:nvSpPr>
          <p:cNvPr id="25" name="Freeform 24"/>
          <p:cNvSpPr/>
          <p:nvPr/>
        </p:nvSpPr>
        <p:spPr>
          <a:xfrm>
            <a:off x="6841374" y="4802886"/>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w="28575">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Worksheet</a:t>
            </a:r>
            <a:endParaRPr lang="en-US" sz="1800" b="1" kern="1200" dirty="0">
              <a:solidFill>
                <a:sysClr val="windowText" lastClr="000000"/>
              </a:solidFill>
            </a:endParaRPr>
          </a:p>
        </p:txBody>
      </p:sp>
      <p:sp>
        <p:nvSpPr>
          <p:cNvPr id="26" name="Freeform 25"/>
          <p:cNvSpPr/>
          <p:nvPr/>
        </p:nvSpPr>
        <p:spPr>
          <a:xfrm>
            <a:off x="6829921" y="5332315"/>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w="28575">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Forward</a:t>
            </a:r>
            <a:endParaRPr lang="en-US" sz="1800" b="1" kern="1200" dirty="0">
              <a:solidFill>
                <a:sysClr val="windowText" lastClr="000000"/>
              </a:solidFill>
            </a:endParaRPr>
          </a:p>
        </p:txBody>
      </p:sp>
      <p:sp>
        <p:nvSpPr>
          <p:cNvPr id="27" name="Freeform 26"/>
          <p:cNvSpPr/>
          <p:nvPr/>
        </p:nvSpPr>
        <p:spPr>
          <a:xfrm>
            <a:off x="6829921" y="586967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w="28575">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Exit Point</a:t>
            </a:r>
            <a:endParaRPr lang="en-US" sz="1800" b="1" kern="1200" dirty="0">
              <a:solidFill>
                <a:sysClr val="windowText" lastClr="000000"/>
              </a:solidFill>
            </a:endParaRPr>
          </a:p>
        </p:txBody>
      </p:sp>
      <p:sp>
        <p:nvSpPr>
          <p:cNvPr id="28" name="Text Box 44"/>
          <p:cNvSpPr txBox="1">
            <a:spLocks noChangeArrowheads="1"/>
          </p:cNvSpPr>
          <p:nvPr/>
        </p:nvSpPr>
        <p:spPr bwMode="auto">
          <a:xfrm>
            <a:off x="7460673" y="914400"/>
            <a:ext cx="1422977"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PCF element one can navigate to</a:t>
            </a:r>
          </a:p>
        </p:txBody>
      </p:sp>
    </p:spTree>
    <p:extLst>
      <p:ext uri="{BB962C8B-B14F-4D97-AF65-F5344CB8AC3E}">
        <p14:creationId xmlns:p14="http://schemas.microsoft.com/office/powerpoint/2010/main" val="163226664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locations</a:t>
            </a:r>
          </a:p>
        </p:txBody>
      </p:sp>
      <p:sp>
        <p:nvSpPr>
          <p:cNvPr id="4" name="Content Placeholder 3"/>
          <p:cNvSpPr>
            <a:spLocks noGrp="1"/>
          </p:cNvSpPr>
          <p:nvPr>
            <p:ph sz="half" idx="1"/>
          </p:nvPr>
        </p:nvSpPr>
        <p:spPr/>
        <p:txBody>
          <a:bodyPr/>
          <a:lstStyle/>
          <a:p>
            <a:r>
              <a:rPr lang="en-US" dirty="0"/>
              <a:t>Primary difference between different types of locations:</a:t>
            </a:r>
          </a:p>
          <a:p>
            <a:pPr lvl="1"/>
            <a:r>
              <a:rPr lang="en-US" dirty="0"/>
              <a:t>How many screens can it reference?</a:t>
            </a:r>
          </a:p>
          <a:p>
            <a:pPr lvl="1"/>
            <a:r>
              <a:rPr lang="en-US" dirty="0"/>
              <a:t>Where are screens rendered?</a:t>
            </a:r>
          </a:p>
          <a:p>
            <a:pPr lvl="1"/>
            <a:r>
              <a:rPr lang="en-US" dirty="0"/>
              <a:t>Is previous location remembered?</a:t>
            </a:r>
          </a:p>
          <a:p>
            <a:endParaRPr lang="en-US" dirty="0"/>
          </a:p>
        </p:txBody>
      </p:sp>
      <p:sp>
        <p:nvSpPr>
          <p:cNvPr id="5" name="Freeform 4"/>
          <p:cNvSpPr/>
          <p:nvPr/>
        </p:nvSpPr>
        <p:spPr>
          <a:xfrm>
            <a:off x="6216599" y="2283724"/>
            <a:ext cx="613321" cy="3737212"/>
          </a:xfrm>
          <a:custGeom>
            <a:avLst/>
            <a:gdLst/>
            <a:ahLst/>
            <a:cxnLst/>
            <a:rect l="0" t="0" r="0" b="0"/>
            <a:pathLst>
              <a:path>
                <a:moveTo>
                  <a:pt x="0" y="0"/>
                </a:moveTo>
                <a:lnTo>
                  <a:pt x="0" y="3737212"/>
                </a:lnTo>
                <a:lnTo>
                  <a:pt x="613321" y="3737212"/>
                </a:lnTo>
              </a:path>
            </a:pathLst>
          </a:custGeom>
          <a:noFill/>
          <a:ln w="28575">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6" name="Freeform 5"/>
          <p:cNvSpPr/>
          <p:nvPr/>
        </p:nvSpPr>
        <p:spPr>
          <a:xfrm>
            <a:off x="6216599" y="2283724"/>
            <a:ext cx="613321" cy="3199850"/>
          </a:xfrm>
          <a:custGeom>
            <a:avLst/>
            <a:gdLst/>
            <a:ahLst/>
            <a:cxnLst/>
            <a:rect l="0" t="0" r="0" b="0"/>
            <a:pathLst>
              <a:path>
                <a:moveTo>
                  <a:pt x="0" y="0"/>
                </a:moveTo>
                <a:lnTo>
                  <a:pt x="0" y="3199850"/>
                </a:lnTo>
                <a:lnTo>
                  <a:pt x="613321" y="3199850"/>
                </a:lnTo>
              </a:path>
            </a:pathLst>
          </a:custGeom>
          <a:noFill/>
          <a:ln w="28575">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7" name="Freeform 6"/>
          <p:cNvSpPr/>
          <p:nvPr/>
        </p:nvSpPr>
        <p:spPr>
          <a:xfrm>
            <a:off x="6216599" y="2283724"/>
            <a:ext cx="624775" cy="2670421"/>
          </a:xfrm>
          <a:custGeom>
            <a:avLst/>
            <a:gdLst/>
            <a:ahLst/>
            <a:cxnLst/>
            <a:rect l="0" t="0" r="0" b="0"/>
            <a:pathLst>
              <a:path>
                <a:moveTo>
                  <a:pt x="0" y="0"/>
                </a:moveTo>
                <a:lnTo>
                  <a:pt x="0" y="2670421"/>
                </a:lnTo>
                <a:lnTo>
                  <a:pt x="624775" y="2670421"/>
                </a:lnTo>
              </a:path>
            </a:pathLst>
          </a:custGeom>
          <a:noFill/>
          <a:ln w="28575">
            <a:solidFill>
              <a:schemeClr val="bg1"/>
            </a:solidFill>
          </a:ln>
        </p:spPr>
        <p:style>
          <a:lnRef idx="2">
            <a:schemeClr val="dk1">
              <a:shade val="8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8" name="Freeform 7"/>
          <p:cNvSpPr/>
          <p:nvPr/>
        </p:nvSpPr>
        <p:spPr>
          <a:xfrm>
            <a:off x="6216599" y="2283724"/>
            <a:ext cx="624775" cy="2132459"/>
          </a:xfrm>
          <a:custGeom>
            <a:avLst/>
            <a:gdLst/>
            <a:ahLst/>
            <a:cxnLst/>
            <a:rect l="0" t="0" r="0" b="0"/>
            <a:pathLst>
              <a:path>
                <a:moveTo>
                  <a:pt x="0" y="0"/>
                </a:moveTo>
                <a:lnTo>
                  <a:pt x="0" y="2132459"/>
                </a:lnTo>
                <a:lnTo>
                  <a:pt x="624775" y="2132459"/>
                </a:lnTo>
              </a:path>
            </a:pathLst>
          </a:custGeom>
          <a:noFill/>
          <a:ln w="28575">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9" name="Freeform 8"/>
          <p:cNvSpPr/>
          <p:nvPr/>
        </p:nvSpPr>
        <p:spPr>
          <a:xfrm>
            <a:off x="6216599" y="2283724"/>
            <a:ext cx="613321" cy="1601337"/>
          </a:xfrm>
          <a:custGeom>
            <a:avLst/>
            <a:gdLst/>
            <a:ahLst/>
            <a:cxnLst/>
            <a:rect l="0" t="0" r="0" b="0"/>
            <a:pathLst>
              <a:path>
                <a:moveTo>
                  <a:pt x="0" y="0"/>
                </a:moveTo>
                <a:lnTo>
                  <a:pt x="0" y="1601337"/>
                </a:lnTo>
                <a:lnTo>
                  <a:pt x="613321" y="1601337"/>
                </a:lnTo>
              </a:path>
            </a:pathLst>
          </a:custGeom>
          <a:noFill/>
          <a:ln w="28575">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0" name="Freeform 9"/>
          <p:cNvSpPr/>
          <p:nvPr/>
        </p:nvSpPr>
        <p:spPr>
          <a:xfrm>
            <a:off x="6216599" y="2283724"/>
            <a:ext cx="613321" cy="1067932"/>
          </a:xfrm>
          <a:custGeom>
            <a:avLst/>
            <a:gdLst/>
            <a:ahLst/>
            <a:cxnLst/>
            <a:rect l="0" t="0" r="0" b="0"/>
            <a:pathLst>
              <a:path>
                <a:moveTo>
                  <a:pt x="0" y="0"/>
                </a:moveTo>
                <a:lnTo>
                  <a:pt x="0" y="1067932"/>
                </a:lnTo>
                <a:lnTo>
                  <a:pt x="613321" y="1067932"/>
                </a:lnTo>
              </a:path>
            </a:pathLst>
          </a:custGeom>
          <a:noFill/>
          <a:ln w="28575">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1" name="Freeform 10"/>
          <p:cNvSpPr/>
          <p:nvPr/>
        </p:nvSpPr>
        <p:spPr>
          <a:xfrm>
            <a:off x="6216599" y="2283724"/>
            <a:ext cx="613321" cy="534537"/>
          </a:xfrm>
          <a:custGeom>
            <a:avLst/>
            <a:gdLst/>
            <a:ahLst/>
            <a:cxnLst/>
            <a:rect l="0" t="0" r="0" b="0"/>
            <a:pathLst>
              <a:path>
                <a:moveTo>
                  <a:pt x="0" y="0"/>
                </a:moveTo>
                <a:lnTo>
                  <a:pt x="0" y="534537"/>
                </a:lnTo>
                <a:lnTo>
                  <a:pt x="613321" y="534537"/>
                </a:lnTo>
              </a:path>
            </a:pathLst>
          </a:custGeom>
          <a:noFill/>
          <a:ln w="28575">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2" name="Freeform 11"/>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rgbClr val="D4EDD3"/>
          </a:solidFill>
          <a:ln w="28575">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solidFill>
                  <a:sysClr val="windowText" lastClr="000000"/>
                </a:solidFill>
              </a:rPr>
              <a:t>Location</a:t>
            </a:r>
          </a:p>
        </p:txBody>
      </p:sp>
      <p:sp>
        <p:nvSpPr>
          <p:cNvPr id="13" name="Freeform 12"/>
          <p:cNvSpPr/>
          <p:nvPr/>
        </p:nvSpPr>
        <p:spPr>
          <a:xfrm>
            <a:off x="6829921" y="2667001"/>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w="28575">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Location Group</a:t>
            </a:r>
            <a:endParaRPr lang="en-US" sz="1800" b="1" kern="1200" dirty="0">
              <a:solidFill>
                <a:sysClr val="windowText" lastClr="000000"/>
              </a:solidFill>
            </a:endParaRPr>
          </a:p>
        </p:txBody>
      </p:sp>
      <p:sp>
        <p:nvSpPr>
          <p:cNvPr id="14" name="Freeform 13"/>
          <p:cNvSpPr/>
          <p:nvPr/>
        </p:nvSpPr>
        <p:spPr>
          <a:xfrm>
            <a:off x="6829921" y="320039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w="28575">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Page</a:t>
            </a:r>
            <a:endParaRPr lang="en-US" sz="1800" b="1" kern="1200" dirty="0">
              <a:solidFill>
                <a:sysClr val="windowText" lastClr="000000"/>
              </a:solidFill>
            </a:endParaRPr>
          </a:p>
        </p:txBody>
      </p:sp>
      <p:sp>
        <p:nvSpPr>
          <p:cNvPr id="15" name="Freeform 14"/>
          <p:cNvSpPr/>
          <p:nvPr/>
        </p:nvSpPr>
        <p:spPr>
          <a:xfrm>
            <a:off x="6829921" y="3733802"/>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w="28575">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Wizard</a:t>
            </a:r>
            <a:endParaRPr lang="en-US" sz="1800" b="1" kern="1200" dirty="0">
              <a:solidFill>
                <a:sysClr val="windowText" lastClr="000000"/>
              </a:solidFill>
            </a:endParaRPr>
          </a:p>
        </p:txBody>
      </p:sp>
      <p:sp>
        <p:nvSpPr>
          <p:cNvPr id="16" name="Freeform 15"/>
          <p:cNvSpPr/>
          <p:nvPr/>
        </p:nvSpPr>
        <p:spPr>
          <a:xfrm>
            <a:off x="6841374" y="4264924"/>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w="28575">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Popup</a:t>
            </a:r>
            <a:endParaRPr lang="en-US" sz="1800" b="1" kern="1200" dirty="0">
              <a:solidFill>
                <a:sysClr val="windowText" lastClr="000000"/>
              </a:solidFill>
            </a:endParaRPr>
          </a:p>
        </p:txBody>
      </p:sp>
      <p:sp>
        <p:nvSpPr>
          <p:cNvPr id="17" name="Freeform 16"/>
          <p:cNvSpPr/>
          <p:nvPr/>
        </p:nvSpPr>
        <p:spPr>
          <a:xfrm>
            <a:off x="6841374" y="4802886"/>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w="28575">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Worksheet</a:t>
            </a:r>
            <a:endParaRPr lang="en-US" sz="1800" b="1" kern="1200" dirty="0">
              <a:solidFill>
                <a:sysClr val="windowText" lastClr="000000"/>
              </a:solidFill>
            </a:endParaRPr>
          </a:p>
        </p:txBody>
      </p:sp>
      <p:sp>
        <p:nvSpPr>
          <p:cNvPr id="18" name="Freeform 17"/>
          <p:cNvSpPr/>
          <p:nvPr/>
        </p:nvSpPr>
        <p:spPr>
          <a:xfrm>
            <a:off x="6829921" y="5332315"/>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w="28575">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Forward</a:t>
            </a:r>
            <a:endParaRPr lang="en-US" sz="1800" b="1" kern="1200" dirty="0">
              <a:solidFill>
                <a:sysClr val="windowText" lastClr="000000"/>
              </a:solidFill>
            </a:endParaRPr>
          </a:p>
        </p:txBody>
      </p:sp>
      <p:sp>
        <p:nvSpPr>
          <p:cNvPr id="19" name="Freeform 18"/>
          <p:cNvSpPr/>
          <p:nvPr/>
        </p:nvSpPr>
        <p:spPr>
          <a:xfrm>
            <a:off x="6829921" y="586967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w="28575">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Exit Point</a:t>
            </a:r>
            <a:endParaRPr lang="en-US" sz="1800" b="1" kern="1200" dirty="0">
              <a:solidFill>
                <a:sysClr val="windowText" lastClr="000000"/>
              </a:solidFill>
            </a:endParaRPr>
          </a:p>
        </p:txBody>
      </p:sp>
    </p:spTree>
    <p:extLst>
      <p:ext uri="{BB962C8B-B14F-4D97-AF65-F5344CB8AC3E}">
        <p14:creationId xmlns:p14="http://schemas.microsoft.com/office/powerpoint/2010/main" val="353214048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widgets and locations</a:t>
            </a:r>
          </a:p>
        </p:txBody>
      </p:sp>
      <p:sp>
        <p:nvSpPr>
          <p:cNvPr id="3" name="Content Placeholder 2"/>
          <p:cNvSpPr>
            <a:spLocks noGrp="1"/>
          </p:cNvSpPr>
          <p:nvPr>
            <p:ph sz="half" idx="2"/>
          </p:nvPr>
        </p:nvSpPr>
        <p:spPr/>
        <p:txBody>
          <a:bodyPr/>
          <a:lstStyle/>
          <a:p>
            <a:r>
              <a:rPr lang="en-US" dirty="0"/>
              <a:t>A location references a specific screen</a:t>
            </a:r>
          </a:p>
          <a:p>
            <a:r>
              <a:rPr lang="en-US" dirty="0"/>
              <a:t>Screens form the bridge between what the application displays and how users work and navigate in the application</a:t>
            </a:r>
          </a:p>
          <a:p>
            <a:endParaRPr lang="en-US" dirty="0"/>
          </a:p>
          <a:p>
            <a:endParaRPr lang="en-US" dirty="0"/>
          </a:p>
        </p:txBody>
      </p:sp>
      <p:cxnSp>
        <p:nvCxnSpPr>
          <p:cNvPr id="4" name="Straight Arrow Connector 3"/>
          <p:cNvCxnSpPr/>
          <p:nvPr/>
        </p:nvCxnSpPr>
        <p:spPr bwMode="auto">
          <a:xfrm>
            <a:off x="2780721" y="4876799"/>
            <a:ext cx="0" cy="86677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sp>
        <p:nvSpPr>
          <p:cNvPr id="5" name="rec Screen"/>
          <p:cNvSpPr/>
          <p:nvPr/>
        </p:nvSpPr>
        <p:spPr bwMode="auto">
          <a:xfrm>
            <a:off x="2542596" y="914400"/>
            <a:ext cx="3505200" cy="1019175"/>
          </a:xfrm>
          <a:prstGeom prst="roundRect">
            <a:avLst>
              <a:gd name="adj" fmla="val 9190"/>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400" b="1" dirty="0" smtClean="0">
                <a:solidFill>
                  <a:schemeClr val="bg1"/>
                </a:solidFill>
              </a:rPr>
              <a:t>Screen</a:t>
            </a:r>
            <a:endParaRPr lang="en-US" sz="2400" b="1" dirty="0">
              <a:solidFill>
                <a:schemeClr val="bg1"/>
              </a:solidFill>
            </a:endParaRPr>
          </a:p>
        </p:txBody>
      </p:sp>
      <p:sp>
        <p:nvSpPr>
          <p:cNvPr id="6" name="rec CRV / :DV"/>
          <p:cNvSpPr/>
          <p:nvPr/>
        </p:nvSpPr>
        <p:spPr bwMode="auto">
          <a:xfrm>
            <a:off x="3129222" y="2344135"/>
            <a:ext cx="2331949" cy="1045780"/>
          </a:xfrm>
          <a:prstGeom prst="roundRect">
            <a:avLst>
              <a:gd name="adj" fmla="val 10291"/>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Card View </a:t>
            </a:r>
            <a:r>
              <a:rPr lang="en-US" sz="2000" b="1" dirty="0" smtClean="0">
                <a:solidFill>
                  <a:schemeClr val="bg1"/>
                </a:solidFill>
              </a:rPr>
              <a:t>Panel / </a:t>
            </a:r>
            <a:r>
              <a:rPr lang="en-US" sz="2000" b="1" dirty="0">
                <a:solidFill>
                  <a:schemeClr val="bg1"/>
                </a:solidFill>
              </a:rPr>
              <a:t/>
            </a:r>
            <a:br>
              <a:rPr lang="en-US" sz="2000" b="1" dirty="0">
                <a:solidFill>
                  <a:schemeClr val="bg1"/>
                </a:solidFill>
              </a:rPr>
            </a:br>
            <a:r>
              <a:rPr lang="en-US" sz="2000" b="1" dirty="0">
                <a:solidFill>
                  <a:schemeClr val="bg1"/>
                </a:solidFill>
              </a:rPr>
              <a:t>List Detail </a:t>
            </a:r>
            <a:r>
              <a:rPr lang="en-US" sz="2000" b="1" dirty="0" smtClean="0">
                <a:solidFill>
                  <a:schemeClr val="bg1"/>
                </a:solidFill>
              </a:rPr>
              <a:t>Panel</a:t>
            </a:r>
            <a:endParaRPr lang="en-US" sz="2000" b="1" dirty="0">
              <a:solidFill>
                <a:schemeClr val="bg1"/>
              </a:solidFill>
            </a:endParaRPr>
          </a:p>
        </p:txBody>
      </p:sp>
      <p:sp>
        <p:nvSpPr>
          <p:cNvPr id="7" name="rec DV"/>
          <p:cNvSpPr/>
          <p:nvPr/>
        </p:nvSpPr>
        <p:spPr bwMode="auto">
          <a:xfrm>
            <a:off x="2466975" y="3886200"/>
            <a:ext cx="1585880" cy="990600"/>
          </a:xfrm>
          <a:prstGeom prst="roundRect">
            <a:avLst>
              <a:gd name="adj" fmla="val 8013"/>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Detail </a:t>
            </a:r>
            <a:r>
              <a:rPr lang="en-US" sz="2000" b="1" dirty="0" smtClean="0">
                <a:solidFill>
                  <a:schemeClr val="bg1"/>
                </a:solidFill>
              </a:rPr>
              <a:t>View</a:t>
            </a:r>
            <a:br>
              <a:rPr lang="en-US" sz="2000" b="1" dirty="0" smtClean="0">
                <a:solidFill>
                  <a:schemeClr val="bg1"/>
                </a:solidFill>
              </a:rPr>
            </a:br>
            <a:r>
              <a:rPr lang="en-US" sz="2000" b="1" dirty="0" smtClean="0">
                <a:solidFill>
                  <a:schemeClr val="bg1"/>
                </a:solidFill>
              </a:rPr>
              <a:t>Panel</a:t>
            </a:r>
            <a:endParaRPr lang="en-US" sz="2000" b="1" dirty="0">
              <a:solidFill>
                <a:schemeClr val="bg1"/>
              </a:solidFill>
            </a:endParaRPr>
          </a:p>
        </p:txBody>
      </p:sp>
      <p:sp>
        <p:nvSpPr>
          <p:cNvPr id="8" name="rec LV"/>
          <p:cNvSpPr/>
          <p:nvPr/>
        </p:nvSpPr>
        <p:spPr bwMode="auto">
          <a:xfrm>
            <a:off x="4530694" y="3886200"/>
            <a:ext cx="1584356" cy="990600"/>
          </a:xfrm>
          <a:prstGeom prst="roundRect">
            <a:avLst>
              <a:gd name="adj" fmla="val 10898"/>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List </a:t>
            </a:r>
            <a:r>
              <a:rPr lang="en-US" sz="2000" b="1" dirty="0" smtClean="0">
                <a:solidFill>
                  <a:schemeClr val="bg1"/>
                </a:solidFill>
              </a:rPr>
              <a:t>View </a:t>
            </a:r>
            <a:br>
              <a:rPr lang="en-US" sz="2000" b="1" dirty="0" smtClean="0">
                <a:solidFill>
                  <a:schemeClr val="bg1"/>
                </a:solidFill>
              </a:rPr>
            </a:br>
            <a:r>
              <a:rPr lang="en-US" sz="2000" b="1" dirty="0" smtClean="0">
                <a:solidFill>
                  <a:schemeClr val="bg1"/>
                </a:solidFill>
              </a:rPr>
              <a:t>Panel</a:t>
            </a:r>
            <a:endParaRPr lang="en-US" sz="2000" b="1" dirty="0">
              <a:solidFill>
                <a:schemeClr val="bg1"/>
              </a:solidFill>
            </a:endParaRPr>
          </a:p>
        </p:txBody>
      </p:sp>
      <p:sp>
        <p:nvSpPr>
          <p:cNvPr id="9" name="rec IS"/>
          <p:cNvSpPr/>
          <p:nvPr/>
        </p:nvSpPr>
        <p:spPr bwMode="auto">
          <a:xfrm>
            <a:off x="2133600" y="5163127"/>
            <a:ext cx="1256143" cy="351848"/>
          </a:xfrm>
          <a:prstGeom prst="roundRect">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Input Sets</a:t>
            </a:r>
          </a:p>
        </p:txBody>
      </p:sp>
      <p:sp>
        <p:nvSpPr>
          <p:cNvPr id="10" name="rec AWs"/>
          <p:cNvSpPr/>
          <p:nvPr/>
        </p:nvSpPr>
        <p:spPr bwMode="auto">
          <a:xfrm>
            <a:off x="2207578" y="5743575"/>
            <a:ext cx="4179999" cy="457200"/>
          </a:xfrm>
          <a:prstGeom prst="roundRect">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Atomic Widgets</a:t>
            </a:r>
          </a:p>
        </p:txBody>
      </p:sp>
      <p:cxnSp>
        <p:nvCxnSpPr>
          <p:cNvPr id="11" name="Straight Arrow Connector 10"/>
          <p:cNvCxnSpPr/>
          <p:nvPr/>
        </p:nvCxnSpPr>
        <p:spPr bwMode="auto">
          <a:xfrm>
            <a:off x="4295196" y="1933575"/>
            <a:ext cx="1" cy="41056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Straight Arrow Connector 11"/>
          <p:cNvCxnSpPr/>
          <p:nvPr/>
        </p:nvCxnSpPr>
        <p:spPr bwMode="auto">
          <a:xfrm>
            <a:off x="4829175" y="3409457"/>
            <a:ext cx="0" cy="49628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Arrow Connector 12"/>
          <p:cNvCxnSpPr/>
          <p:nvPr/>
        </p:nvCxnSpPr>
        <p:spPr bwMode="auto">
          <a:xfrm>
            <a:off x="3762375" y="3409457"/>
            <a:ext cx="0" cy="49628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4" name="Elbow Connector 13"/>
          <p:cNvCxnSpPr/>
          <p:nvPr/>
        </p:nvCxnSpPr>
        <p:spPr bwMode="auto">
          <a:xfrm rot="16200000" flipV="1">
            <a:off x="2908923" y="3008463"/>
            <a:ext cx="406701" cy="333376"/>
          </a:xfrm>
          <a:prstGeom prst="bentConnector3">
            <a:avLst>
              <a:gd name="adj1" fmla="val -46024"/>
            </a:avLst>
          </a:prstGeom>
          <a:noFill/>
          <a:ln w="28575" cap="flat" cmpd="sng" algn="ctr">
            <a:solidFill>
              <a:schemeClr val="bg1"/>
            </a:solidFill>
            <a:prstDash val="solid"/>
            <a:round/>
            <a:headEnd type="none" w="lg" len="med"/>
            <a:tailEnd type="none" w="lg" len="med"/>
          </a:ln>
          <a:effectLst>
            <a:outerShdw blurRad="50800" dist="38100" dir="2700000" algn="tl" rotWithShape="0">
              <a:prstClr val="black">
                <a:alpha val="40000"/>
              </a:prstClr>
            </a:outerShdw>
          </a:effectLst>
        </p:spPr>
      </p:cxnSp>
      <p:cxnSp>
        <p:nvCxnSpPr>
          <p:cNvPr id="15" name="Elbow Connector 14"/>
          <p:cNvCxnSpPr/>
          <p:nvPr/>
        </p:nvCxnSpPr>
        <p:spPr bwMode="auto">
          <a:xfrm rot="5400000">
            <a:off x="2775577" y="2509384"/>
            <a:ext cx="649586" cy="319089"/>
          </a:xfrm>
          <a:prstGeom prst="bentConnector3">
            <a:avLst>
              <a:gd name="adj1" fmla="val -39445"/>
            </a:avLst>
          </a:prstGeom>
          <a:noFill/>
          <a:ln w="28575" cap="flat" cmpd="sng" algn="ctr">
            <a:solidFill>
              <a:schemeClr val="bg1"/>
            </a:solidFill>
            <a:prstDash val="solid"/>
            <a:round/>
            <a:headEnd type="arrow" w="lg" len="med"/>
            <a:tailEnd type="none" w="lg" len="med"/>
          </a:ln>
          <a:effectLst>
            <a:outerShdw blurRad="50800" dist="38100" dir="2700000" algn="tl" rotWithShape="0">
              <a:prstClr val="black">
                <a:alpha val="40000"/>
              </a:prstClr>
            </a:outerShdw>
          </a:effectLst>
        </p:spPr>
      </p:cxnSp>
      <p:cxnSp>
        <p:nvCxnSpPr>
          <p:cNvPr id="16" name="Straight Arrow Connector 15"/>
          <p:cNvCxnSpPr/>
          <p:nvPr/>
        </p:nvCxnSpPr>
        <p:spPr bwMode="auto">
          <a:xfrm>
            <a:off x="2695575" y="1948355"/>
            <a:ext cx="0" cy="193784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7" name="Straight Arrow Connector 16"/>
          <p:cNvCxnSpPr/>
          <p:nvPr/>
        </p:nvCxnSpPr>
        <p:spPr bwMode="auto">
          <a:xfrm>
            <a:off x="5743575" y="1948355"/>
            <a:ext cx="0" cy="193784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8" name="Straight Arrow Connector 17"/>
          <p:cNvCxnSpPr/>
          <p:nvPr/>
        </p:nvCxnSpPr>
        <p:spPr bwMode="auto">
          <a:xfrm>
            <a:off x="3886200" y="4876800"/>
            <a:ext cx="0" cy="86677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9" name="Straight Arrow Connector 18"/>
          <p:cNvCxnSpPr/>
          <p:nvPr/>
        </p:nvCxnSpPr>
        <p:spPr bwMode="auto">
          <a:xfrm>
            <a:off x="4676775" y="4876800"/>
            <a:ext cx="0" cy="86677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sp>
        <p:nvSpPr>
          <p:cNvPr id="20" name="Right Arrow 19"/>
          <p:cNvSpPr/>
          <p:nvPr/>
        </p:nvSpPr>
        <p:spPr bwMode="auto">
          <a:xfrm>
            <a:off x="1909755" y="1385887"/>
            <a:ext cx="897412" cy="322865"/>
          </a:xfrm>
          <a:prstGeom prst="rightArrow">
            <a:avLst/>
          </a:prstGeom>
          <a:solidFill>
            <a:srgbClr val="2F6A2B"/>
          </a:solidFill>
          <a:ln>
            <a:headEnd/>
            <a:tailEnd/>
          </a:ln>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grpSp>
        <p:nvGrpSpPr>
          <p:cNvPr id="21" name="Group 20"/>
          <p:cNvGrpSpPr/>
          <p:nvPr/>
        </p:nvGrpSpPr>
        <p:grpSpPr>
          <a:xfrm>
            <a:off x="457200" y="916681"/>
            <a:ext cx="1563997" cy="302519"/>
            <a:chOff x="8611096" y="2362197"/>
            <a:chExt cx="2011672" cy="302519"/>
          </a:xfrm>
          <a:solidFill>
            <a:srgbClr val="D4EDD3"/>
          </a:solidFill>
        </p:grpSpPr>
        <p:sp>
          <p:nvSpPr>
            <p:cNvPr id="22" name="Rectangle 21"/>
            <p:cNvSpPr/>
            <p:nvPr/>
          </p:nvSpPr>
          <p:spPr>
            <a:xfrm>
              <a:off x="8611096" y="2362197"/>
              <a:ext cx="2011672" cy="302519"/>
            </a:xfrm>
            <a:prstGeom prst="rect">
              <a:avLst/>
            </a:prstGeom>
            <a:grpFill/>
            <a:ln>
              <a:solidFill>
                <a:srgbClr val="2F6A2B"/>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3" name="Rectangle 22"/>
            <p:cNvSpPr/>
            <p:nvPr/>
          </p:nvSpPr>
          <p:spPr>
            <a:xfrm>
              <a:off x="8611096" y="2362197"/>
              <a:ext cx="2011672" cy="302519"/>
            </a:xfrm>
            <a:prstGeom prst="rect">
              <a:avLst/>
            </a:prstGeom>
            <a:grpFill/>
            <a:ln>
              <a:solidFill>
                <a:srgbClr val="2F6A2B"/>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rPr>
                <a:t>Page</a:t>
              </a:r>
              <a:endParaRPr lang="en-US" sz="1800" b="1" kern="1200" dirty="0">
                <a:solidFill>
                  <a:schemeClr val="bg1"/>
                </a:solidFill>
              </a:endParaRPr>
            </a:p>
          </p:txBody>
        </p:sp>
      </p:grpSp>
      <p:grpSp>
        <p:nvGrpSpPr>
          <p:cNvPr id="24" name="Group 23"/>
          <p:cNvGrpSpPr/>
          <p:nvPr/>
        </p:nvGrpSpPr>
        <p:grpSpPr>
          <a:xfrm>
            <a:off x="645803" y="1202431"/>
            <a:ext cx="1563997" cy="302519"/>
            <a:chOff x="8611096" y="2895602"/>
            <a:chExt cx="2011672" cy="302519"/>
          </a:xfrm>
          <a:solidFill>
            <a:srgbClr val="D4EDD3"/>
          </a:solidFill>
        </p:grpSpPr>
        <p:sp>
          <p:nvSpPr>
            <p:cNvPr id="25" name="Rectangle 24"/>
            <p:cNvSpPr/>
            <p:nvPr/>
          </p:nvSpPr>
          <p:spPr>
            <a:xfrm>
              <a:off x="8611096" y="2895602"/>
              <a:ext cx="2011672" cy="302519"/>
            </a:xfrm>
            <a:prstGeom prst="rect">
              <a:avLst/>
            </a:prstGeom>
            <a:grpFill/>
            <a:ln>
              <a:solidFill>
                <a:srgbClr val="2F6A2B"/>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6" name="Rectangle 25"/>
            <p:cNvSpPr/>
            <p:nvPr/>
          </p:nvSpPr>
          <p:spPr>
            <a:xfrm>
              <a:off x="8611096" y="2895602"/>
              <a:ext cx="2011672" cy="302519"/>
            </a:xfrm>
            <a:prstGeom prst="rect">
              <a:avLst/>
            </a:prstGeom>
            <a:grpFill/>
            <a:ln>
              <a:solidFill>
                <a:srgbClr val="2F6A2B"/>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rPr>
                <a:t>Wizard</a:t>
              </a:r>
              <a:endParaRPr lang="en-US" sz="1800" b="1" kern="1200" dirty="0">
                <a:solidFill>
                  <a:schemeClr val="bg1"/>
                </a:solidFill>
              </a:endParaRPr>
            </a:p>
          </p:txBody>
        </p:sp>
      </p:grpSp>
      <p:grpSp>
        <p:nvGrpSpPr>
          <p:cNvPr id="27" name="Group 26"/>
          <p:cNvGrpSpPr/>
          <p:nvPr/>
        </p:nvGrpSpPr>
        <p:grpSpPr>
          <a:xfrm>
            <a:off x="457200" y="1476375"/>
            <a:ext cx="1563997" cy="302519"/>
            <a:chOff x="8622549" y="3426724"/>
            <a:chExt cx="2011672" cy="302519"/>
          </a:xfrm>
          <a:solidFill>
            <a:srgbClr val="D4EDD3"/>
          </a:solidFill>
        </p:grpSpPr>
        <p:sp>
          <p:nvSpPr>
            <p:cNvPr id="28" name="Rectangle 27"/>
            <p:cNvSpPr/>
            <p:nvPr/>
          </p:nvSpPr>
          <p:spPr>
            <a:xfrm>
              <a:off x="8622549" y="3426724"/>
              <a:ext cx="2011672" cy="302519"/>
            </a:xfrm>
            <a:prstGeom prst="rect">
              <a:avLst/>
            </a:prstGeom>
            <a:grpFill/>
            <a:ln>
              <a:solidFill>
                <a:srgbClr val="2F6A2B"/>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9" name="Rectangle 28"/>
            <p:cNvSpPr/>
            <p:nvPr/>
          </p:nvSpPr>
          <p:spPr>
            <a:xfrm>
              <a:off x="8622549" y="3426724"/>
              <a:ext cx="2011672" cy="302519"/>
            </a:xfrm>
            <a:prstGeom prst="rect">
              <a:avLst/>
            </a:prstGeom>
            <a:grpFill/>
            <a:ln>
              <a:solidFill>
                <a:srgbClr val="2F6A2B"/>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rPr>
                <a:t>Popup</a:t>
              </a:r>
              <a:endParaRPr lang="en-US" sz="1800" b="1" kern="1200" dirty="0">
                <a:solidFill>
                  <a:schemeClr val="bg1"/>
                </a:solidFill>
              </a:endParaRPr>
            </a:p>
          </p:txBody>
        </p:sp>
      </p:grpSp>
      <p:grpSp>
        <p:nvGrpSpPr>
          <p:cNvPr id="30" name="Group 29"/>
          <p:cNvGrpSpPr/>
          <p:nvPr/>
        </p:nvGrpSpPr>
        <p:grpSpPr>
          <a:xfrm>
            <a:off x="645803" y="1764406"/>
            <a:ext cx="1563997" cy="302519"/>
            <a:chOff x="8622549" y="3964686"/>
            <a:chExt cx="2011672" cy="302519"/>
          </a:xfrm>
          <a:solidFill>
            <a:srgbClr val="D4EDD3"/>
          </a:solidFill>
        </p:grpSpPr>
        <p:sp>
          <p:nvSpPr>
            <p:cNvPr id="31" name="Rectangle 30"/>
            <p:cNvSpPr/>
            <p:nvPr/>
          </p:nvSpPr>
          <p:spPr>
            <a:xfrm>
              <a:off x="8622549" y="3964686"/>
              <a:ext cx="2011672" cy="302519"/>
            </a:xfrm>
            <a:prstGeom prst="rect">
              <a:avLst/>
            </a:prstGeom>
            <a:grpFill/>
            <a:ln>
              <a:solidFill>
                <a:srgbClr val="2F6A2B"/>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2" name="Rectangle 31"/>
            <p:cNvSpPr/>
            <p:nvPr/>
          </p:nvSpPr>
          <p:spPr>
            <a:xfrm>
              <a:off x="8622549" y="3964686"/>
              <a:ext cx="2011672" cy="302519"/>
            </a:xfrm>
            <a:prstGeom prst="rect">
              <a:avLst/>
            </a:prstGeom>
            <a:grpFill/>
            <a:ln>
              <a:solidFill>
                <a:srgbClr val="2F6A2B"/>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rPr>
                <a:t>Worksheet</a:t>
              </a:r>
              <a:endParaRPr lang="en-US" sz="1800" b="1" kern="1200" dirty="0">
                <a:solidFill>
                  <a:schemeClr val="bg1"/>
                </a:solidFill>
              </a:endParaRPr>
            </a:p>
          </p:txBody>
        </p:sp>
      </p:grpSp>
      <p:cxnSp>
        <p:nvCxnSpPr>
          <p:cNvPr id="33" name="Straight Arrow Connector 32"/>
          <p:cNvCxnSpPr>
            <a:stCxn id="7" idx="3"/>
            <a:endCxn id="8" idx="1"/>
          </p:cNvCxnSpPr>
          <p:nvPr/>
        </p:nvCxnSpPr>
        <p:spPr bwMode="auto">
          <a:xfrm>
            <a:off x="4052855" y="4381500"/>
            <a:ext cx="477839"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449139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 connect locations to panels</a:t>
            </a:r>
          </a:p>
        </p:txBody>
      </p:sp>
      <p:sp>
        <p:nvSpPr>
          <p:cNvPr id="43" name="Content Placeholder 42"/>
          <p:cNvSpPr>
            <a:spLocks noGrp="1"/>
          </p:cNvSpPr>
          <p:nvPr>
            <p:ph idx="1"/>
          </p:nvPr>
        </p:nvSpPr>
        <p:spPr>
          <a:xfrm>
            <a:off x="519113" y="4308474"/>
            <a:ext cx="8318500" cy="2092325"/>
          </a:xfrm>
        </p:spPr>
        <p:txBody>
          <a:bodyPr/>
          <a:lstStyle/>
          <a:p>
            <a:r>
              <a:rPr lang="en-US" dirty="0"/>
              <a:t>Screens connect locations and views</a:t>
            </a:r>
          </a:p>
          <a:p>
            <a:pPr lvl="1"/>
            <a:r>
              <a:rPr lang="en-US" dirty="0"/>
              <a:t>Almost every location contains a screen</a:t>
            </a:r>
          </a:p>
          <a:p>
            <a:pPr lvl="1"/>
            <a:r>
              <a:rPr lang="en-US" dirty="0"/>
              <a:t>Every view is contained within a screen</a:t>
            </a:r>
          </a:p>
          <a:p>
            <a:r>
              <a:rPr lang="en-US" dirty="0"/>
              <a:t>When you navigate to given location, its screen (or one of its screens) is displayed</a:t>
            </a:r>
          </a:p>
          <a:p>
            <a:endParaRPr lang="en-US" dirty="0"/>
          </a:p>
        </p:txBody>
      </p:sp>
      <p:grpSp>
        <p:nvGrpSpPr>
          <p:cNvPr id="4" name="Group 36"/>
          <p:cNvGrpSpPr>
            <a:grpSpLocks/>
          </p:cNvGrpSpPr>
          <p:nvPr/>
        </p:nvGrpSpPr>
        <p:grpSpPr bwMode="auto">
          <a:xfrm>
            <a:off x="3321483" y="1331913"/>
            <a:ext cx="2768294" cy="2555875"/>
            <a:chOff x="2371" y="1333"/>
            <a:chExt cx="1641" cy="1516"/>
          </a:xfrm>
        </p:grpSpPr>
        <p:sp>
          <p:nvSpPr>
            <p:cNvPr id="5" name="Freeform 37"/>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Rectangle 38"/>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 name="Freeform 39"/>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40"/>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41"/>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42"/>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43"/>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44"/>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45"/>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46"/>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 name="Rectangle 16"/>
          <p:cNvSpPr>
            <a:spLocks noChangeArrowheads="1"/>
          </p:cNvSpPr>
          <p:nvPr/>
        </p:nvSpPr>
        <p:spPr bwMode="auto">
          <a:xfrm>
            <a:off x="588963" y="1463675"/>
            <a:ext cx="1255712" cy="77470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6" name="Text Box 17"/>
          <p:cNvSpPr txBox="1">
            <a:spLocks noChangeArrowheads="1"/>
          </p:cNvSpPr>
          <p:nvPr/>
        </p:nvSpPr>
        <p:spPr bwMode="auto">
          <a:xfrm>
            <a:off x="587375" y="1141413"/>
            <a:ext cx="12715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page</a:t>
            </a:r>
          </a:p>
        </p:txBody>
      </p:sp>
      <p:sp>
        <p:nvSpPr>
          <p:cNvPr id="17" name="Rectangle 18"/>
          <p:cNvSpPr>
            <a:spLocks noChangeArrowheads="1"/>
          </p:cNvSpPr>
          <p:nvPr/>
        </p:nvSpPr>
        <p:spPr bwMode="auto">
          <a:xfrm>
            <a:off x="1746250" y="1844675"/>
            <a:ext cx="1255713" cy="77470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 name="Rectangle 19"/>
          <p:cNvSpPr>
            <a:spLocks noChangeArrowheads="1"/>
          </p:cNvSpPr>
          <p:nvPr/>
        </p:nvSpPr>
        <p:spPr bwMode="auto">
          <a:xfrm>
            <a:off x="646113" y="2473325"/>
            <a:ext cx="1255712" cy="77470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 name="Rectangle 20"/>
          <p:cNvSpPr>
            <a:spLocks noChangeArrowheads="1"/>
          </p:cNvSpPr>
          <p:nvPr/>
        </p:nvSpPr>
        <p:spPr bwMode="auto">
          <a:xfrm>
            <a:off x="1636713" y="2816225"/>
            <a:ext cx="1255712" cy="77470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 name="Text Box 21"/>
          <p:cNvSpPr txBox="1">
            <a:spLocks noChangeArrowheads="1"/>
          </p:cNvSpPr>
          <p:nvPr/>
        </p:nvSpPr>
        <p:spPr bwMode="auto">
          <a:xfrm>
            <a:off x="1739900" y="1570038"/>
            <a:ext cx="12715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popup</a:t>
            </a:r>
          </a:p>
        </p:txBody>
      </p:sp>
      <p:sp>
        <p:nvSpPr>
          <p:cNvPr id="21" name="Text Box 22"/>
          <p:cNvSpPr txBox="1">
            <a:spLocks noChangeArrowheads="1"/>
          </p:cNvSpPr>
          <p:nvPr/>
        </p:nvSpPr>
        <p:spPr bwMode="auto">
          <a:xfrm>
            <a:off x="476250" y="3251200"/>
            <a:ext cx="1271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wizard</a:t>
            </a:r>
          </a:p>
        </p:txBody>
      </p:sp>
      <p:sp>
        <p:nvSpPr>
          <p:cNvPr id="22" name="Text Box 23"/>
          <p:cNvSpPr txBox="1">
            <a:spLocks noChangeArrowheads="1"/>
          </p:cNvSpPr>
          <p:nvPr/>
        </p:nvSpPr>
        <p:spPr bwMode="auto">
          <a:xfrm>
            <a:off x="1670050" y="3613150"/>
            <a:ext cx="1271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worksheet</a:t>
            </a:r>
          </a:p>
        </p:txBody>
      </p:sp>
      <p:sp>
        <p:nvSpPr>
          <p:cNvPr id="23" name="Line 32"/>
          <p:cNvSpPr>
            <a:spLocks noChangeShapeType="1"/>
          </p:cNvSpPr>
          <p:nvPr/>
        </p:nvSpPr>
        <p:spPr bwMode="auto">
          <a:xfrm>
            <a:off x="2997200" y="2155825"/>
            <a:ext cx="669925" cy="0"/>
          </a:xfrm>
          <a:prstGeom prst="line">
            <a:avLst/>
          </a:prstGeom>
          <a:noFill/>
          <a:ln w="12700">
            <a:solidFill>
              <a:schemeClr val="bg1"/>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 name="Line 33"/>
          <p:cNvSpPr>
            <a:spLocks noChangeShapeType="1"/>
          </p:cNvSpPr>
          <p:nvPr/>
        </p:nvSpPr>
        <p:spPr bwMode="auto">
          <a:xfrm>
            <a:off x="1917700" y="2720975"/>
            <a:ext cx="1730375" cy="0"/>
          </a:xfrm>
          <a:prstGeom prst="line">
            <a:avLst/>
          </a:prstGeom>
          <a:noFill/>
          <a:ln w="12700">
            <a:solidFill>
              <a:schemeClr val="bg1"/>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 name="Line 34"/>
          <p:cNvSpPr>
            <a:spLocks noChangeShapeType="1"/>
          </p:cNvSpPr>
          <p:nvPr/>
        </p:nvSpPr>
        <p:spPr bwMode="auto">
          <a:xfrm>
            <a:off x="2897188" y="3263900"/>
            <a:ext cx="731837" cy="0"/>
          </a:xfrm>
          <a:prstGeom prst="line">
            <a:avLst/>
          </a:prstGeom>
          <a:noFill/>
          <a:ln w="12700">
            <a:solidFill>
              <a:schemeClr val="bg1"/>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26" name="Picture 40" descr="card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050" y="2886075"/>
            <a:ext cx="608013" cy="60801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41" descr="detail 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050" y="1276350"/>
            <a:ext cx="601663" cy="6016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42" descr="list vi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7050" y="2084388"/>
            <a:ext cx="595313" cy="5953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 Box 43"/>
          <p:cNvSpPr txBox="1">
            <a:spLocks noChangeArrowheads="1"/>
          </p:cNvSpPr>
          <p:nvPr/>
        </p:nvSpPr>
        <p:spPr bwMode="auto">
          <a:xfrm>
            <a:off x="7545389" y="1331913"/>
            <a:ext cx="12972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bg1"/>
                </a:solidFill>
              </a:rPr>
              <a:t>Detail</a:t>
            </a:r>
            <a:r>
              <a:rPr lang="en-US" sz="1600" dirty="0">
                <a:solidFill>
                  <a:schemeClr val="bg1"/>
                </a:solidFill>
              </a:rPr>
              <a:t/>
            </a:r>
            <a:br>
              <a:rPr lang="en-US" sz="1600" dirty="0">
                <a:solidFill>
                  <a:schemeClr val="bg1"/>
                </a:solidFill>
              </a:rPr>
            </a:br>
            <a:r>
              <a:rPr lang="en-US" sz="1600" dirty="0" smtClean="0">
                <a:solidFill>
                  <a:schemeClr val="bg1"/>
                </a:solidFill>
              </a:rPr>
              <a:t>View Panel</a:t>
            </a:r>
            <a:endParaRPr lang="en-US" sz="1600" dirty="0">
              <a:solidFill>
                <a:schemeClr val="bg1"/>
              </a:solidFill>
            </a:endParaRPr>
          </a:p>
        </p:txBody>
      </p:sp>
      <p:sp>
        <p:nvSpPr>
          <p:cNvPr id="30" name="Text Box 44"/>
          <p:cNvSpPr txBox="1">
            <a:spLocks noChangeArrowheads="1"/>
          </p:cNvSpPr>
          <p:nvPr/>
        </p:nvSpPr>
        <p:spPr bwMode="auto">
          <a:xfrm>
            <a:off x="7545388" y="2138363"/>
            <a:ext cx="12972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bg1"/>
                </a:solidFill>
              </a:rPr>
              <a:t>List View Panel</a:t>
            </a:r>
            <a:endParaRPr lang="en-US" sz="1600" dirty="0">
              <a:solidFill>
                <a:schemeClr val="bg1"/>
              </a:solidFill>
            </a:endParaRPr>
          </a:p>
        </p:txBody>
      </p:sp>
      <p:sp>
        <p:nvSpPr>
          <p:cNvPr id="31" name="Text Box 45"/>
          <p:cNvSpPr txBox="1">
            <a:spLocks noChangeArrowheads="1"/>
          </p:cNvSpPr>
          <p:nvPr/>
        </p:nvSpPr>
        <p:spPr bwMode="auto">
          <a:xfrm>
            <a:off x="7545388" y="2946400"/>
            <a:ext cx="12972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bg1"/>
                </a:solidFill>
              </a:rPr>
              <a:t>Card</a:t>
            </a:r>
            <a:r>
              <a:rPr lang="en-US" sz="1600" dirty="0">
                <a:solidFill>
                  <a:schemeClr val="bg1"/>
                </a:solidFill>
              </a:rPr>
              <a:t/>
            </a:r>
            <a:br>
              <a:rPr lang="en-US" sz="1600" dirty="0">
                <a:solidFill>
                  <a:schemeClr val="bg1"/>
                </a:solidFill>
              </a:rPr>
            </a:br>
            <a:r>
              <a:rPr lang="en-US" sz="1600" dirty="0" smtClean="0">
                <a:solidFill>
                  <a:schemeClr val="bg1"/>
                </a:solidFill>
              </a:rPr>
              <a:t>View Panel</a:t>
            </a:r>
            <a:endParaRPr lang="en-US" sz="1600" dirty="0">
              <a:solidFill>
                <a:schemeClr val="bg1"/>
              </a:solidFill>
            </a:endParaRPr>
          </a:p>
        </p:txBody>
      </p:sp>
      <p:pic>
        <p:nvPicPr>
          <p:cNvPr id="32" name="Picture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7050" y="3700463"/>
            <a:ext cx="608013" cy="6080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 Box 47"/>
          <p:cNvSpPr txBox="1">
            <a:spLocks noChangeArrowheads="1"/>
          </p:cNvSpPr>
          <p:nvPr/>
        </p:nvSpPr>
        <p:spPr bwMode="auto">
          <a:xfrm>
            <a:off x="7545388" y="3760788"/>
            <a:ext cx="12972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bg1"/>
                </a:solidFill>
              </a:rPr>
              <a:t>List Detail Panel</a:t>
            </a:r>
            <a:endParaRPr lang="en-US" sz="1600" dirty="0">
              <a:solidFill>
                <a:schemeClr val="bg1"/>
              </a:solidFill>
            </a:endParaRPr>
          </a:p>
        </p:txBody>
      </p:sp>
      <p:sp>
        <p:nvSpPr>
          <p:cNvPr id="34" name="Line 48"/>
          <p:cNvSpPr>
            <a:spLocks noChangeShapeType="1"/>
          </p:cNvSpPr>
          <p:nvPr/>
        </p:nvSpPr>
        <p:spPr bwMode="auto">
          <a:xfrm flipV="1">
            <a:off x="5795963" y="1533525"/>
            <a:ext cx="1093787" cy="110490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 name="Line 49"/>
          <p:cNvSpPr>
            <a:spLocks noChangeShapeType="1"/>
          </p:cNvSpPr>
          <p:nvPr/>
        </p:nvSpPr>
        <p:spPr bwMode="auto">
          <a:xfrm>
            <a:off x="5807075" y="3154363"/>
            <a:ext cx="1074738" cy="49212"/>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 name="Line 50"/>
          <p:cNvSpPr>
            <a:spLocks noChangeShapeType="1"/>
          </p:cNvSpPr>
          <p:nvPr/>
        </p:nvSpPr>
        <p:spPr bwMode="auto">
          <a:xfrm flipV="1">
            <a:off x="5807075" y="2373313"/>
            <a:ext cx="1055688" cy="523875"/>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 name="Line 51"/>
          <p:cNvSpPr>
            <a:spLocks noChangeShapeType="1"/>
          </p:cNvSpPr>
          <p:nvPr/>
        </p:nvSpPr>
        <p:spPr bwMode="auto">
          <a:xfrm>
            <a:off x="5807075" y="3497263"/>
            <a:ext cx="1036638" cy="522287"/>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3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73671" y="2816225"/>
            <a:ext cx="1090057" cy="109005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8006" y="1522476"/>
            <a:ext cx="608076" cy="60807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48996" y="2586893"/>
            <a:ext cx="548345" cy="550069"/>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 name="Picture 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970087" y="2869128"/>
            <a:ext cx="588963" cy="6688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71656" y="1893888"/>
            <a:ext cx="608076" cy="60807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 Box 39"/>
          <p:cNvSpPr txBox="1">
            <a:spLocks noChangeArrowheads="1"/>
          </p:cNvSpPr>
          <p:nvPr/>
        </p:nvSpPr>
        <p:spPr bwMode="auto">
          <a:xfrm>
            <a:off x="3938466" y="918731"/>
            <a:ext cx="14668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3200" dirty="0"/>
              <a:t>Screen</a:t>
            </a:r>
          </a:p>
        </p:txBody>
      </p:sp>
    </p:spTree>
    <p:extLst>
      <p:ext uri="{BB962C8B-B14F-4D97-AF65-F5344CB8AC3E}">
        <p14:creationId xmlns:p14="http://schemas.microsoft.com/office/powerpoint/2010/main" val="195653808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Pages</a:t>
            </a:r>
          </a:p>
        </p:txBody>
      </p:sp>
      <p:sp>
        <p:nvSpPr>
          <p:cNvPr id="4" name="Content Placeholder 3"/>
          <p:cNvSpPr>
            <a:spLocks noGrp="1"/>
          </p:cNvSpPr>
          <p:nvPr>
            <p:ph idx="1"/>
          </p:nvPr>
        </p:nvSpPr>
        <p:spPr/>
        <p:txBody>
          <a:bodyPr/>
          <a:lstStyle/>
          <a:p>
            <a:r>
              <a:rPr lang="en-US" dirty="0"/>
              <a:t>A </a:t>
            </a:r>
            <a:r>
              <a:rPr lang="en-US" b="1" dirty="0"/>
              <a:t>page</a:t>
            </a:r>
            <a:r>
              <a:rPr lang="en-US" dirty="0"/>
              <a:t> contains a single screen</a:t>
            </a:r>
          </a:p>
          <a:p>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3688" y="914400"/>
            <a:ext cx="1216152" cy="12161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449" y="2440090"/>
            <a:ext cx="8498287" cy="384685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rect Name"/>
          <p:cNvSpPr/>
          <p:nvPr/>
        </p:nvSpPr>
        <p:spPr bwMode="auto">
          <a:xfrm>
            <a:off x="519113" y="2451793"/>
            <a:ext cx="8487623" cy="3835155"/>
          </a:xfrm>
          <a:prstGeom prst="roundRect">
            <a:avLst>
              <a:gd name="adj" fmla="val 2910"/>
            </a:avLst>
          </a:prstGeom>
          <a:noFill/>
          <a:ln w="28575" algn="ctr">
            <a:solidFill>
              <a:srgbClr val="D8691E"/>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ect Name"/>
          <p:cNvSpPr/>
          <p:nvPr/>
        </p:nvSpPr>
        <p:spPr bwMode="auto">
          <a:xfrm>
            <a:off x="1011381" y="2165713"/>
            <a:ext cx="1307517" cy="357506"/>
          </a:xfrm>
          <a:prstGeom prst="roundRect">
            <a:avLst>
              <a:gd name="adj" fmla="val 7599"/>
            </a:avLst>
          </a:prstGeom>
          <a:solidFill>
            <a:schemeClr val="tx1"/>
          </a:solidFill>
          <a:ln w="28575" algn="ctr">
            <a:solidFill>
              <a:srgbClr val="D8691E"/>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Page</a:t>
            </a:r>
            <a:endParaRPr lang="en-US" b="1" dirty="0">
              <a:solidFill>
                <a:schemeClr val="bg1"/>
              </a:solidFill>
            </a:endParaRPr>
          </a:p>
        </p:txBody>
      </p:sp>
      <p:sp>
        <p:nvSpPr>
          <p:cNvPr id="9" name="rect Name"/>
          <p:cNvSpPr/>
          <p:nvPr/>
        </p:nvSpPr>
        <p:spPr bwMode="auto">
          <a:xfrm>
            <a:off x="2182091" y="3117274"/>
            <a:ext cx="6707749" cy="3086100"/>
          </a:xfrm>
          <a:prstGeom prst="roundRect">
            <a:avLst>
              <a:gd name="adj" fmla="val 2910"/>
            </a:avLst>
          </a:prstGeom>
          <a:noFill/>
          <a:ln w="28575" algn="ctr">
            <a:solidFill>
              <a:srgbClr val="2F6A2B"/>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ect Name"/>
          <p:cNvSpPr/>
          <p:nvPr/>
        </p:nvSpPr>
        <p:spPr bwMode="auto">
          <a:xfrm>
            <a:off x="6600881" y="2850571"/>
            <a:ext cx="1307517" cy="357506"/>
          </a:xfrm>
          <a:prstGeom prst="roundRect">
            <a:avLst>
              <a:gd name="adj" fmla="val 7599"/>
            </a:avLst>
          </a:prstGeom>
          <a:solidFill>
            <a:schemeClr val="tx1"/>
          </a:solidFill>
          <a:ln w="28575" algn="ctr">
            <a:solidFill>
              <a:srgbClr val="2F6A2B"/>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Screen</a:t>
            </a:r>
            <a:endParaRPr lang="en-US" b="1" dirty="0">
              <a:solidFill>
                <a:schemeClr val="bg1"/>
              </a:solidFill>
            </a:endParaRPr>
          </a:p>
        </p:txBody>
      </p:sp>
    </p:spTree>
    <p:extLst>
      <p:ext uri="{BB962C8B-B14F-4D97-AF65-F5344CB8AC3E}">
        <p14:creationId xmlns:p14="http://schemas.microsoft.com/office/powerpoint/2010/main" val="112377200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Location groups</a:t>
            </a:r>
          </a:p>
        </p:txBody>
      </p:sp>
      <p:sp>
        <p:nvSpPr>
          <p:cNvPr id="4" name="Content Placeholder 3"/>
          <p:cNvSpPr>
            <a:spLocks noGrp="1"/>
          </p:cNvSpPr>
          <p:nvPr>
            <p:ph idx="1"/>
          </p:nvPr>
        </p:nvSpPr>
        <p:spPr/>
        <p:txBody>
          <a:bodyPr/>
          <a:lstStyle/>
          <a:p>
            <a:r>
              <a:rPr lang="en-US" dirty="0"/>
              <a:t>A </a:t>
            </a:r>
            <a:r>
              <a:rPr lang="en-US" b="1" dirty="0"/>
              <a:t>location group </a:t>
            </a:r>
            <a:r>
              <a:rPr lang="en-US" dirty="0"/>
              <a:t>is a collection of pages used </a:t>
            </a:r>
            <a:br>
              <a:rPr lang="en-US" dirty="0"/>
            </a:br>
            <a:r>
              <a:rPr lang="en-US" dirty="0"/>
              <a:t>to view or modify data</a:t>
            </a:r>
          </a:p>
          <a:p>
            <a:pPr lvl="1"/>
            <a:r>
              <a:rPr lang="en-US" dirty="0"/>
              <a:t>Each group has single info bar, actions menu, </a:t>
            </a:r>
            <a:br>
              <a:rPr lang="en-US" dirty="0"/>
            </a:br>
            <a:r>
              <a:rPr lang="en-US" dirty="0"/>
              <a:t>and side bar</a:t>
            </a:r>
          </a:p>
          <a:p>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76285" y="914400"/>
            <a:ext cx="1215390" cy="121539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1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 y="2515611"/>
            <a:ext cx="6757988" cy="3932237"/>
          </a:xfrm>
          <a:prstGeom prst="rect">
            <a:avLst/>
          </a:prstGeom>
          <a:noFill/>
          <a:ln w="952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 Box 22"/>
          <p:cNvSpPr txBox="1">
            <a:spLocks noChangeArrowheads="1"/>
          </p:cNvSpPr>
          <p:nvPr/>
        </p:nvSpPr>
        <p:spPr bwMode="auto">
          <a:xfrm>
            <a:off x="3221989" y="3395086"/>
            <a:ext cx="22177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45720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rgbClr val="C00000"/>
                </a:solidFill>
              </a:rPr>
              <a:t>Summary page</a:t>
            </a:r>
          </a:p>
        </p:txBody>
      </p:sp>
      <p:sp>
        <p:nvSpPr>
          <p:cNvPr id="8" name="Text Box 23"/>
          <p:cNvSpPr txBox="1">
            <a:spLocks noChangeArrowheads="1"/>
          </p:cNvSpPr>
          <p:nvPr/>
        </p:nvSpPr>
        <p:spPr bwMode="auto">
          <a:xfrm>
            <a:off x="3221989" y="3834823"/>
            <a:ext cx="22177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45720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rgbClr val="C00000"/>
                </a:solidFill>
              </a:rPr>
              <a:t>Details page</a:t>
            </a:r>
          </a:p>
        </p:txBody>
      </p:sp>
      <p:sp>
        <p:nvSpPr>
          <p:cNvPr id="9" name="Text Box 24"/>
          <p:cNvSpPr txBox="1">
            <a:spLocks noChangeArrowheads="1"/>
          </p:cNvSpPr>
          <p:nvPr/>
        </p:nvSpPr>
        <p:spPr bwMode="auto">
          <a:xfrm>
            <a:off x="3221989" y="4276148"/>
            <a:ext cx="22177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45720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C00000"/>
                </a:solidFill>
              </a:rPr>
              <a:t>Addresses page</a:t>
            </a:r>
          </a:p>
        </p:txBody>
      </p:sp>
      <p:sp>
        <p:nvSpPr>
          <p:cNvPr id="10" name="Text Box 25"/>
          <p:cNvSpPr txBox="1">
            <a:spLocks noChangeArrowheads="1"/>
          </p:cNvSpPr>
          <p:nvPr/>
        </p:nvSpPr>
        <p:spPr bwMode="auto">
          <a:xfrm>
            <a:off x="3221989" y="4717473"/>
            <a:ext cx="22177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45720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rgbClr val="C00000"/>
                </a:solidFill>
              </a:rPr>
              <a:t>Notes page</a:t>
            </a:r>
          </a:p>
        </p:txBody>
      </p:sp>
      <p:sp>
        <p:nvSpPr>
          <p:cNvPr id="11" name="Text Box 26"/>
          <p:cNvSpPr txBox="1">
            <a:spLocks noChangeArrowheads="1"/>
          </p:cNvSpPr>
          <p:nvPr/>
        </p:nvSpPr>
        <p:spPr bwMode="auto">
          <a:xfrm>
            <a:off x="3221989" y="5158798"/>
            <a:ext cx="22177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45720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C00000"/>
                </a:solidFill>
              </a:rPr>
              <a:t>Analysis page</a:t>
            </a:r>
          </a:p>
        </p:txBody>
      </p:sp>
      <p:sp>
        <p:nvSpPr>
          <p:cNvPr id="12" name="Text Box 27"/>
          <p:cNvSpPr txBox="1">
            <a:spLocks noChangeArrowheads="1"/>
          </p:cNvSpPr>
          <p:nvPr/>
        </p:nvSpPr>
        <p:spPr bwMode="auto">
          <a:xfrm>
            <a:off x="3221989" y="5600123"/>
            <a:ext cx="22177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45720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C00000"/>
                </a:solidFill>
              </a:rPr>
              <a:t>Interactions page</a:t>
            </a:r>
          </a:p>
        </p:txBody>
      </p:sp>
      <p:sp>
        <p:nvSpPr>
          <p:cNvPr id="20" name="AutoShape 102"/>
          <p:cNvSpPr>
            <a:spLocks noChangeArrowheads="1"/>
          </p:cNvSpPr>
          <p:nvPr/>
        </p:nvSpPr>
        <p:spPr bwMode="auto">
          <a:xfrm>
            <a:off x="604076" y="2545246"/>
            <a:ext cx="6621716" cy="354345"/>
          </a:xfrm>
          <a:prstGeom prst="roundRect">
            <a:avLst>
              <a:gd name="adj" fmla="val 16667"/>
            </a:avLst>
          </a:prstGeom>
          <a:noFill/>
          <a:ln w="28575" algn="ctr">
            <a:solidFill>
              <a:schemeClr val="accent2">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 name="AutoShape 103"/>
          <p:cNvSpPr>
            <a:spLocks noChangeArrowheads="1"/>
          </p:cNvSpPr>
          <p:nvPr/>
        </p:nvSpPr>
        <p:spPr bwMode="auto">
          <a:xfrm>
            <a:off x="597351" y="3070029"/>
            <a:ext cx="1716035" cy="424544"/>
          </a:xfrm>
          <a:prstGeom prst="roundRect">
            <a:avLst>
              <a:gd name="adj" fmla="val 16667"/>
            </a:avLst>
          </a:prstGeom>
          <a:noFill/>
          <a:ln w="28575" algn="ctr">
            <a:solidFill>
              <a:schemeClr val="accent2">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2" name="Text Box 104"/>
          <p:cNvSpPr txBox="1">
            <a:spLocks noChangeArrowheads="1"/>
          </p:cNvSpPr>
          <p:nvPr/>
        </p:nvSpPr>
        <p:spPr bwMode="auto">
          <a:xfrm>
            <a:off x="1462988" y="2947950"/>
            <a:ext cx="996950" cy="274637"/>
          </a:xfrm>
          <a:prstGeom prst="rect">
            <a:avLst/>
          </a:prstGeom>
          <a:solidFill>
            <a:schemeClr val="tx1">
              <a:lumMod val="95000"/>
            </a:schemeClr>
          </a:solid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smtClean="0">
                <a:solidFill>
                  <a:srgbClr val="C00000"/>
                </a:solidFill>
              </a:rPr>
              <a:t>Menu</a:t>
            </a:r>
            <a:endParaRPr lang="en-US" sz="1800" dirty="0">
              <a:solidFill>
                <a:srgbClr val="C00000"/>
              </a:solidFill>
            </a:endParaRPr>
          </a:p>
        </p:txBody>
      </p:sp>
      <p:sp>
        <p:nvSpPr>
          <p:cNvPr id="24" name="AutoShape 106"/>
          <p:cNvSpPr>
            <a:spLocks noChangeArrowheads="1"/>
          </p:cNvSpPr>
          <p:nvPr/>
        </p:nvSpPr>
        <p:spPr bwMode="auto">
          <a:xfrm>
            <a:off x="581978" y="3563361"/>
            <a:ext cx="1816100" cy="2849562"/>
          </a:xfrm>
          <a:prstGeom prst="roundRect">
            <a:avLst>
              <a:gd name="adj" fmla="val 3507"/>
            </a:avLst>
          </a:prstGeom>
          <a:noFill/>
          <a:ln w="28575" algn="ctr">
            <a:solidFill>
              <a:srgbClr val="D8691E"/>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 name="Text Box 114"/>
          <p:cNvSpPr txBox="1">
            <a:spLocks noChangeArrowheads="1"/>
          </p:cNvSpPr>
          <p:nvPr/>
        </p:nvSpPr>
        <p:spPr bwMode="auto">
          <a:xfrm>
            <a:off x="3218814" y="6052561"/>
            <a:ext cx="22177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45720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C00000"/>
                </a:solidFill>
              </a:rPr>
              <a:t>History page</a:t>
            </a:r>
          </a:p>
        </p:txBody>
      </p:sp>
      <p:sp>
        <p:nvSpPr>
          <p:cNvPr id="19" name="Text Box 101"/>
          <p:cNvSpPr txBox="1">
            <a:spLocks noChangeArrowheads="1"/>
          </p:cNvSpPr>
          <p:nvPr/>
        </p:nvSpPr>
        <p:spPr bwMode="auto">
          <a:xfrm>
            <a:off x="2916911" y="2378292"/>
            <a:ext cx="996950" cy="274637"/>
          </a:xfrm>
          <a:prstGeom prst="rect">
            <a:avLst/>
          </a:prstGeom>
          <a:solidFill>
            <a:schemeClr val="tx1">
              <a:lumMod val="95000"/>
            </a:schemeClr>
          </a:solidFill>
          <a:ln>
            <a:noFill/>
          </a:ln>
          <a:extLst/>
        </p:spPr>
        <p:txBody>
          <a:bodyPr lIns="0" tIns="0" rIns="0" bIns="0">
            <a:spAutoFit/>
          </a:bodyPr>
          <a:lstStyle>
            <a:defPPr>
              <a:defRPr lang="en-US"/>
            </a:defPPr>
            <a:lvl1pPr algn="ctr">
              <a:defRPr b="1">
                <a:solidFill>
                  <a:srgbClr val="C0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r>
              <a:rPr lang="en-US" dirty="0"/>
              <a:t>Info bar</a:t>
            </a:r>
          </a:p>
        </p:txBody>
      </p:sp>
      <p:sp>
        <p:nvSpPr>
          <p:cNvPr id="23" name="Text Box 105"/>
          <p:cNvSpPr txBox="1">
            <a:spLocks noChangeArrowheads="1"/>
          </p:cNvSpPr>
          <p:nvPr/>
        </p:nvSpPr>
        <p:spPr bwMode="auto">
          <a:xfrm>
            <a:off x="548640" y="6171342"/>
            <a:ext cx="996950" cy="274638"/>
          </a:xfrm>
          <a:prstGeom prst="rect">
            <a:avLst/>
          </a:prstGeom>
          <a:solidFill>
            <a:schemeClr val="tx1">
              <a:lumMod val="95000"/>
            </a:schemeClr>
          </a:solidFill>
          <a:ln>
            <a:noFill/>
          </a:ln>
          <a:extLst/>
        </p:spPr>
        <p:txBody>
          <a:bodyPr lIns="0" tIns="0" rIns="0" bIns="0">
            <a:spAutoFit/>
          </a:bodyPr>
          <a:lstStyle>
            <a:defPPr>
              <a:defRPr lang="en-US"/>
            </a:defPPr>
            <a:lvl1pPr algn="ctr">
              <a:defRPr b="1">
                <a:solidFill>
                  <a:srgbClr val="C0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r>
              <a:rPr lang="en-US" dirty="0"/>
              <a:t>Side bar</a:t>
            </a:r>
          </a:p>
        </p:txBody>
      </p:sp>
      <p:cxnSp>
        <p:nvCxnSpPr>
          <p:cNvPr id="34" name="Elbow Connector 33"/>
          <p:cNvCxnSpPr>
            <a:endCxn id="7" idx="1"/>
          </p:cNvCxnSpPr>
          <p:nvPr/>
        </p:nvCxnSpPr>
        <p:spPr bwMode="auto">
          <a:xfrm flipV="1">
            <a:off x="2313386" y="3517324"/>
            <a:ext cx="908603" cy="317500"/>
          </a:xfrm>
          <a:prstGeom prst="bentConnector3">
            <a:avLst>
              <a:gd name="adj1" fmla="val 50000"/>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9" name="Elbow Connector 38"/>
          <p:cNvCxnSpPr>
            <a:endCxn id="8" idx="1"/>
          </p:cNvCxnSpPr>
          <p:nvPr/>
        </p:nvCxnSpPr>
        <p:spPr bwMode="auto">
          <a:xfrm flipV="1">
            <a:off x="2313385" y="3957061"/>
            <a:ext cx="908604" cy="112604"/>
          </a:xfrm>
          <a:prstGeom prst="bentConnector3">
            <a:avLst>
              <a:gd name="adj1" fmla="val 50000"/>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1" name="Elbow Connector 40"/>
          <p:cNvCxnSpPr>
            <a:endCxn id="9" idx="1"/>
          </p:cNvCxnSpPr>
          <p:nvPr/>
        </p:nvCxnSpPr>
        <p:spPr bwMode="auto">
          <a:xfrm>
            <a:off x="2310210" y="4276148"/>
            <a:ext cx="911779" cy="123111"/>
          </a:xfrm>
          <a:prstGeom prst="bentConnector3">
            <a:avLst>
              <a:gd name="adj1" fmla="val 50000"/>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4" name="Elbow Connector 43"/>
          <p:cNvCxnSpPr>
            <a:endCxn id="10" idx="1"/>
          </p:cNvCxnSpPr>
          <p:nvPr/>
        </p:nvCxnSpPr>
        <p:spPr bwMode="auto">
          <a:xfrm>
            <a:off x="2313386" y="4520623"/>
            <a:ext cx="908603" cy="319088"/>
          </a:xfrm>
          <a:prstGeom prst="bentConnector3">
            <a:avLst>
              <a:gd name="adj1" fmla="val 50000"/>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6" name="Elbow Connector 45"/>
          <p:cNvCxnSpPr>
            <a:endCxn id="11" idx="1"/>
          </p:cNvCxnSpPr>
          <p:nvPr/>
        </p:nvCxnSpPr>
        <p:spPr bwMode="auto">
          <a:xfrm>
            <a:off x="2310209" y="4795476"/>
            <a:ext cx="911780" cy="485560"/>
          </a:xfrm>
          <a:prstGeom prst="bentConnector3">
            <a:avLst>
              <a:gd name="adj1" fmla="val 50000"/>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8" name="Elbow Connector 47"/>
          <p:cNvCxnSpPr>
            <a:endCxn id="12" idx="1"/>
          </p:cNvCxnSpPr>
          <p:nvPr/>
        </p:nvCxnSpPr>
        <p:spPr bwMode="auto">
          <a:xfrm>
            <a:off x="2313386" y="5038255"/>
            <a:ext cx="908603" cy="684979"/>
          </a:xfrm>
          <a:prstGeom prst="bentConnector3">
            <a:avLst>
              <a:gd name="adj1" fmla="val 50000"/>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50" name="Elbow Connector 49"/>
          <p:cNvCxnSpPr>
            <a:endCxn id="30" idx="1"/>
          </p:cNvCxnSpPr>
          <p:nvPr/>
        </p:nvCxnSpPr>
        <p:spPr bwMode="auto">
          <a:xfrm>
            <a:off x="2310208" y="5281035"/>
            <a:ext cx="908606" cy="893764"/>
          </a:xfrm>
          <a:prstGeom prst="bentConnector3">
            <a:avLst>
              <a:gd name="adj1" fmla="val 50000"/>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6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06127" y="3371632"/>
            <a:ext cx="306515" cy="3065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06127" y="3803802"/>
            <a:ext cx="306515" cy="3065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5"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06127" y="4214108"/>
            <a:ext cx="306515" cy="3065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06127" y="4674483"/>
            <a:ext cx="306515" cy="3065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05269" y="5115078"/>
            <a:ext cx="306515" cy="3065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06127" y="5553636"/>
            <a:ext cx="306515" cy="3065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05268" y="6018085"/>
            <a:ext cx="306515" cy="3065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979476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FB29EADDD5C24B957691831FD266C3" ma:contentTypeVersion="21" ma:contentTypeDescription="Create a new document." ma:contentTypeScope="" ma:versionID="e03c0e4e201e76ee38d44cc5c5eec6aa">
  <xsd:schema xmlns:xsd="http://www.w3.org/2001/XMLSchema" xmlns:xs="http://www.w3.org/2001/XMLSchema" xmlns:p="http://schemas.microsoft.com/office/2006/metadata/properties" xmlns:ns1="http://schemas.microsoft.com/sharepoint/v3" xmlns:ns2="e5078fa1-82a5-4e8c-b2be-62dd9bc0bfe0" xmlns:ns3="22f6effe-36da-445d-a61d-dfc6432569d1" targetNamespace="http://schemas.microsoft.com/office/2006/metadata/properties" ma:root="true" ma:fieldsID="b574f926ffca8f1b3aa27ea98f5e7d87" ns1:_="" ns2:_="" ns3:_="">
    <xsd:import namespace="http://schemas.microsoft.com/sharepoint/v3"/>
    <xsd:import namespace="e5078fa1-82a5-4e8c-b2be-62dd9bc0bfe0"/>
    <xsd:import namespace="22f6effe-36da-445d-a61d-dfc6432569d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element ref="ns2:MediaServiceAutoKeyPoints" minOccurs="0"/>
                <xsd:element ref="ns2:MediaServiceKeyPoints" minOccurs="0"/>
                <xsd:element ref="ns2:Link" minOccurs="0"/>
                <xsd:element ref="ns3:TaxCatchAll" minOccurs="0"/>
                <xsd:element ref="ns2:lcf76f155ced4ddcb4097134ff3c332f"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078fa1-82a5-4e8c-b2be-62dd9bc0bf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Link" ma:index="22"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68ae7bf6-5ac9-4edb-a7e0-886d92fb71e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f6effe-36da-445d-a61d-dfc6432569d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96855dc-5817-4482-9940-e1e5c3b83b8f}" ma:internalName="TaxCatchAll" ma:showField="CatchAllData" ma:web="22f6effe-36da-445d-a61d-dfc6432569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ink xmlns="e5078fa1-82a5-4e8c-b2be-62dd9bc0bfe0">
      <Url xsi:nil="true"/>
      <Description xsi:nil="true"/>
    </Link>
    <SharedWithUsers xmlns="22f6effe-36da-445d-a61d-dfc6432569d1">
      <UserInfo>
        <DisplayName/>
        <AccountId xsi:nil="true"/>
        <AccountType/>
      </UserInfo>
    </SharedWithUsers>
    <MediaLengthInSeconds xmlns="e5078fa1-82a5-4e8c-b2be-62dd9bc0bfe0" xsi:nil="true"/>
    <lcf76f155ced4ddcb4097134ff3c332f xmlns="e5078fa1-82a5-4e8c-b2be-62dd9bc0bfe0">
      <Terms xmlns="http://schemas.microsoft.com/office/infopath/2007/PartnerControls"/>
    </lcf76f155ced4ddcb4097134ff3c332f>
    <TaxCatchAll xmlns="22f6effe-36da-445d-a61d-dfc6432569d1" xsi:nil="true"/>
  </documentManagement>
</p:properties>
</file>

<file path=customXml/itemProps1.xml><?xml version="1.0" encoding="utf-8"?>
<ds:datastoreItem xmlns:ds="http://schemas.openxmlformats.org/officeDocument/2006/customXml" ds:itemID="{C7C5CD3B-2825-4487-9EBC-E7035133DC68}"/>
</file>

<file path=customXml/itemProps2.xml><?xml version="1.0" encoding="utf-8"?>
<ds:datastoreItem xmlns:ds="http://schemas.openxmlformats.org/officeDocument/2006/customXml" ds:itemID="{883E5E1F-6F77-4294-9CA3-9D1D0B0DFAD8}"/>
</file>

<file path=customXml/itemProps3.xml><?xml version="1.0" encoding="utf-8"?>
<ds:datastoreItem xmlns:ds="http://schemas.openxmlformats.org/officeDocument/2006/customXml" ds:itemID="{4500E186-B72D-446A-8029-A544EFAB9379}"/>
</file>

<file path=docProps/app.xml><?xml version="1.0" encoding="utf-8"?>
<Properties xmlns="http://schemas.openxmlformats.org/officeDocument/2006/extended-properties" xmlns:vt="http://schemas.openxmlformats.org/officeDocument/2006/docPropsVTypes">
  <Template>Emerald_Template</Template>
  <TotalTime>191</TotalTime>
  <Words>2621</Words>
  <Application>Microsoft Office PowerPoint</Application>
  <PresentationFormat>On-screen Show (4:3)</PresentationFormat>
  <Paragraphs>374</Paragraphs>
  <Slides>35</Slides>
  <Notes>27</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Emerald_Template</vt:lpstr>
      <vt:lpstr>Introduction to Locations</vt:lpstr>
      <vt:lpstr>PowerPoint Presentation</vt:lpstr>
      <vt:lpstr>PowerPoint Presentation</vt:lpstr>
      <vt:lpstr>Locations</vt:lpstr>
      <vt:lpstr>Types of locations</vt:lpstr>
      <vt:lpstr>Container widgets and locations</vt:lpstr>
      <vt:lpstr>Screens connect locations to panels</vt:lpstr>
      <vt:lpstr>Pages</vt:lpstr>
      <vt:lpstr>Location groups</vt:lpstr>
      <vt:lpstr>Wizards</vt:lpstr>
      <vt:lpstr>Wizard example: ClaimCenter</vt:lpstr>
      <vt:lpstr>Wizard example: PolicyCenter</vt:lpstr>
      <vt:lpstr>Wizard example: BillingCenter</vt:lpstr>
      <vt:lpstr>Popups</vt:lpstr>
      <vt:lpstr>Worksheets</vt:lpstr>
      <vt:lpstr>Forwards</vt:lpstr>
      <vt:lpstr>Exit points </vt:lpstr>
      <vt:lpstr>Review of locations navigation </vt:lpstr>
      <vt:lpstr>Lessons on location configuration</vt:lpstr>
      <vt:lpstr>PowerPoint Presentation</vt:lpstr>
      <vt:lpstr>Atomic widget action property</vt:lpstr>
      <vt:lpstr>Atomic widgets that navigate</vt:lpstr>
      <vt:lpstr>Location entry points</vt:lpstr>
      <vt:lpstr>Location methods</vt:lpstr>
      <vt:lpstr>Enabling navigation for given widget</vt:lpstr>
      <vt:lpstr>Step 1: Open destination location's PCF file</vt:lpstr>
      <vt:lpstr>Step 2: Determine relevant entry point</vt:lpstr>
      <vt:lpstr>Step 3: Specify widget's action property</vt:lpstr>
      <vt:lpstr>Example of navigation configuration</vt:lpstr>
      <vt:lpstr>Location comparison</vt:lpstr>
      <vt:lpstr>Make project to see all PCF errors</vt:lpstr>
      <vt:lpstr>Step 4: Deploy PCFs</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Emerald PowerPoint 2010 Template</dc:subject>
  <dc:creator>Guidewire Education</dc:creator>
  <cp:keywords>Emerald;PowerPoint 2010;PowerPoint Template</cp:keywords>
  <cp:lastModifiedBy>Guidewire Education</cp:lastModifiedBy>
  <cp:revision>28</cp:revision>
  <dcterms:created xsi:type="dcterms:W3CDTF">2014-10-23T21:15:23Z</dcterms:created>
  <dcterms:modified xsi:type="dcterms:W3CDTF">2014-10-29T18:21:38Z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0x0101007CFB29EADDD5C24B957691831FD266C3</vt:lpwstr>
  </property>
  <property fmtid="{D5CDD505-2E9C-101B-9397-08002B2CF9AE}" pid="4" name="Order">
    <vt:r8>1487600</vt:r8>
  </property>
  <property fmtid="{D5CDD505-2E9C-101B-9397-08002B2CF9AE}" pid="5" name="_ExtendedDescription">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ies>
</file>