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2.wmf" ContentType="image/x-wmf"/>
  <Override PartName="/ppt/media/image10.png" ContentType="image/png"/>
  <Override PartName="/ppt/media/image23.wmf" ContentType="image/x-wmf"/>
  <Override PartName="/ppt/media/image11.png" ContentType="image/png"/>
  <Override PartName="/ppt/media/image24.wmf" ContentType="image/x-wmf"/>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wmf" ContentType="image/x-wmf"/>
  <Override PartName="/ppt/media/image21.wmf" ContentType="image/x-wmf"/>
  <Override PartName="/ppt/media/image25.png" ContentType="image/png"/>
  <Override PartName="/ppt/media/image26.png" ContentType="image/png"/>
  <Override PartName="/ppt/media/image27.png" ContentType="image/png"/>
  <Override PartName="/ppt/media/image50.wmf" ContentType="image/x-wmf"/>
  <Override PartName="/ppt/media/image28.png" ContentType="image/png"/>
  <Override PartName="/ppt/media/image51.wmf" ContentType="image/x-wmf"/>
  <Override PartName="/ppt/media/image29.png" ContentType="image/png"/>
  <Override PartName="/ppt/media/image30.png" ContentType="image/png"/>
  <Override PartName="/ppt/media/image31.png" ContentType="image/png"/>
  <Override PartName="/ppt/media/image32.wmf" ContentType="image/x-wmf"/>
  <Override PartName="/ppt/media/image33.png" ContentType="image/png"/>
  <Override PartName="/ppt/media/image34.png" ContentType="image/png"/>
  <Override PartName="/ppt/media/image47.wmf" ContentType="image/x-wmf"/>
  <Override PartName="/ppt/media/image35.png" ContentType="image/png"/>
  <Override PartName="/ppt/media/image48.wmf" ContentType="image/x-wmf"/>
  <Override PartName="/ppt/media/image36.png" ContentType="image/png"/>
  <Override PartName="/ppt/media/image49.wmf" ContentType="image/x-wmf"/>
  <Override PartName="/ppt/media/image37.png" ContentType="image/png"/>
  <Override PartName="/ppt/media/image38.png" ContentType="image/png"/>
  <Override PartName="/ppt/media/image39.png" ContentType="image/png"/>
  <Override PartName="/ppt/media/image52.wmf" ContentType="image/x-wmf"/>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word/media/hdphoto1.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customXml" Target="../customXml/item1.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2.xml"/><Relationship Id="rId11" Type="http://schemas.openxmlformats.org/officeDocument/2006/relationships/slideMaster" Target="slideMasters/slideMaster10.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5" Type="http://schemas.openxmlformats.org/officeDocument/2006/relationships/slideMaster" Target="slideMasters/slideMaster4.xml"/><Relationship Id="rId61" Type="http://schemas.openxmlformats.org/officeDocument/2006/relationships/slide" Target="slides/slide44.xml"/><Relationship Id="rId19" Type="http://schemas.openxmlformats.org/officeDocument/2006/relationships/slide" Target="slides/slide2.xml"/><Relationship Id="rId14" Type="http://schemas.openxmlformats.org/officeDocument/2006/relationships/slideMaster" Target="slideMasters/slideMaster13.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customXml" Target="../customXml/item2.xml"/><Relationship Id="rId8" Type="http://schemas.openxmlformats.org/officeDocument/2006/relationships/slideMaster" Target="slideMasters/slideMaster7.xml"/><Relationship Id="rId51" Type="http://schemas.openxmlformats.org/officeDocument/2006/relationships/slide" Target="slides/slide34.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notesMaster" Target="notesMasters/notesMaster1.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slideMaster" Target="slideMasters/slideMaster9.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customXml" Target="../customXml/item3.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 Target="slides/slide1.xml"/><Relationship Id="rId3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30"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31"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732"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733" name="PlaceHolder 5"/>
          <p:cNvSpPr>
            <a:spLocks noGrp="1"/>
          </p:cNvSpPr>
          <p:nvPr>
            <p:ph type="sldNum"/>
          </p:nvPr>
        </p:nvSpPr>
        <p:spPr>
          <a:xfrm>
            <a:off x="4399200" y="0"/>
            <a:ext cx="3372840" cy="502560"/>
          </a:xfrm>
          <a:prstGeom prst="rect">
            <a:avLst/>
          </a:prstGeom>
        </p:spPr>
        <p:txBody>
          <a:bodyPr lIns="0" rIns="0" tIns="0" bIns="0" anchor="b"/>
          <a:p>
            <a:pPr algn="r"/>
            <a:fld id="{29DB651F-E1DF-4FFA-A759-E9E10428ED5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955" name="TextShape 2"/>
          <p:cNvSpPr txBox="1"/>
          <p:nvPr/>
        </p:nvSpPr>
        <p:spPr>
          <a:xfrm>
            <a:off x="3884760" y="8775360"/>
            <a:ext cx="2971440" cy="302760"/>
          </a:xfrm>
          <a:prstGeom prst="rect">
            <a:avLst/>
          </a:prstGeom>
          <a:noFill/>
          <a:ln>
            <a:noFill/>
          </a:ln>
        </p:spPr>
        <p:txBody>
          <a:bodyPr anchor="b"/>
          <a:p>
            <a:pPr algn="r">
              <a:lnSpc>
                <a:spcPct val="100000"/>
              </a:lnSpc>
            </a:pPr>
            <a:fld id="{BB520A1E-AC5D-486E-8B86-B35D6BF442D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73" name="TextShape 2"/>
          <p:cNvSpPr txBox="1"/>
          <p:nvPr/>
        </p:nvSpPr>
        <p:spPr>
          <a:xfrm>
            <a:off x="3884760" y="8775360"/>
            <a:ext cx="2971440" cy="302760"/>
          </a:xfrm>
          <a:prstGeom prst="rect">
            <a:avLst/>
          </a:prstGeom>
          <a:noFill/>
          <a:ln>
            <a:noFill/>
          </a:ln>
        </p:spPr>
        <p:txBody>
          <a:bodyPr anchor="b"/>
          <a:p>
            <a:pPr algn="r">
              <a:lnSpc>
                <a:spcPct val="100000"/>
              </a:lnSpc>
            </a:pPr>
            <a:fld id="{CB777691-9CB5-48BC-B056-90997B91738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Gosu Scratchpad is a Guidewire Studio code editor that lets you write, run and debug Gosu code. </a:t>
            </a:r>
            <a:endParaRPr b="0" lang="en-US" sz="2000" spc="-1" strike="noStrike">
              <a:latin typeface="Arial"/>
            </a:endParaRPr>
          </a:p>
        </p:txBody>
      </p:sp>
      <p:sp>
        <p:nvSpPr>
          <p:cNvPr id="975" name="TextShape 2"/>
          <p:cNvSpPr txBox="1"/>
          <p:nvPr/>
        </p:nvSpPr>
        <p:spPr>
          <a:xfrm>
            <a:off x="3884760" y="8775360"/>
            <a:ext cx="2971440" cy="302760"/>
          </a:xfrm>
          <a:prstGeom prst="rect">
            <a:avLst/>
          </a:prstGeom>
          <a:noFill/>
          <a:ln>
            <a:noFill/>
          </a:ln>
        </p:spPr>
        <p:txBody>
          <a:bodyPr anchor="b"/>
          <a:p>
            <a:pPr algn="r">
              <a:lnSpc>
                <a:spcPct val="100000"/>
              </a:lnSpc>
            </a:pPr>
            <a:fld id="{B6D03185-9985-4698-A2B3-B5CEC44EE9D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can use Gosu scratchpad to run and debug Gosu code in Gosu Scratchpad or in to debug code in the Run Debug Process for the given Guidewire application project. </a:t>
            </a:r>
            <a:endParaRPr b="0" lang="en-US" sz="2000" spc="-1" strike="noStrike">
              <a:latin typeface="Arial"/>
            </a:endParaRPr>
          </a:p>
          <a:p>
            <a:endParaRPr b="0" lang="en-US" sz="2000" spc="-1" strike="noStrike">
              <a:latin typeface="Arial"/>
            </a:endParaRPr>
          </a:p>
        </p:txBody>
      </p:sp>
      <p:sp>
        <p:nvSpPr>
          <p:cNvPr id="977" name="TextShape 2"/>
          <p:cNvSpPr txBox="1"/>
          <p:nvPr/>
        </p:nvSpPr>
        <p:spPr>
          <a:xfrm>
            <a:off x="3884760" y="8775360"/>
            <a:ext cx="2971440" cy="302760"/>
          </a:xfrm>
          <a:prstGeom prst="rect">
            <a:avLst/>
          </a:prstGeom>
          <a:noFill/>
          <a:ln>
            <a:noFill/>
          </a:ln>
        </p:spPr>
        <p:txBody>
          <a:bodyPr anchor="b"/>
          <a:p>
            <a:pPr algn="r">
              <a:lnSpc>
                <a:spcPct val="100000"/>
              </a:lnSpc>
            </a:pPr>
            <a:fld id="{70A47A60-1E9A-420B-AF67-8CF215F678B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Studio provides several different ways of obtaining information about application objects and APIs to assist you in writing valid rules and Gosu code. </a:t>
            </a:r>
            <a:endParaRPr b="0" lang="en-US" sz="2000" spc="-1" strike="noStrike">
              <a:latin typeface="Arial"/>
            </a:endParaRPr>
          </a:p>
          <a:p>
            <a:br/>
            <a:br/>
            <a:endParaRPr b="0" lang="en-US" sz="2000" spc="-1" strike="noStrike">
              <a:latin typeface="Arial"/>
            </a:endParaRPr>
          </a:p>
          <a:p>
            <a:endParaRPr b="0" lang="en-US" sz="2000" spc="-1" strike="noStrike">
              <a:latin typeface="Arial"/>
            </a:endParaRPr>
          </a:p>
        </p:txBody>
      </p:sp>
      <p:sp>
        <p:nvSpPr>
          <p:cNvPr id="979" name="TextShape 2"/>
          <p:cNvSpPr txBox="1"/>
          <p:nvPr/>
        </p:nvSpPr>
        <p:spPr>
          <a:xfrm>
            <a:off x="3884760" y="8775360"/>
            <a:ext cx="2971440" cy="302760"/>
          </a:xfrm>
          <a:prstGeom prst="rect">
            <a:avLst/>
          </a:prstGeom>
          <a:noFill/>
          <a:ln>
            <a:noFill/>
          </a:ln>
        </p:spPr>
        <p:txBody>
          <a:bodyPr anchor="b"/>
          <a:p>
            <a:pPr algn="r">
              <a:lnSpc>
                <a:spcPct val="100000"/>
              </a:lnSpc>
            </a:pPr>
            <a:fld id="{15ACE867-C4B2-49DF-9CA0-979200930AC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can use Guidewire Studio to complete your code by placing your cursor at the end of a valid object  and typing a dot (.). </a:t>
            </a:r>
            <a:endParaRPr b="0" lang="en-US" sz="2000" spc="-1" strike="noStrike">
              <a:latin typeface="Arial"/>
            </a:endParaRPr>
          </a:p>
          <a:p>
            <a:endParaRPr b="0" lang="en-US" sz="2000" spc="-1" strike="noStrike">
              <a:latin typeface="Arial"/>
            </a:endParaRPr>
          </a:p>
          <a:p>
            <a:r>
              <a:rPr b="0" lang="en-US" sz="2000" spc="-1" strike="noStrike">
                <a:latin typeface="Arial"/>
              </a:rPr>
              <a:t>The dot notation action causes Studio to open a pop-up window that contains all the properties, methods, and objects that are possible for this context.  As you type, Studio filters this list to include only those choices that match what you have typed thus far. Use the down arrow to highlight the item you want and press Enter or Tab to select it. If the selection is not the initial default selection, you can also use the Space bar.</a:t>
            </a:r>
            <a:endParaRPr b="0" lang="en-US" sz="2000" spc="-1" strike="noStrike">
              <a:latin typeface="Arial"/>
            </a:endParaRPr>
          </a:p>
        </p:txBody>
      </p:sp>
      <p:sp>
        <p:nvSpPr>
          <p:cNvPr id="981" name="TextShape 2"/>
          <p:cNvSpPr txBox="1"/>
          <p:nvPr/>
        </p:nvSpPr>
        <p:spPr>
          <a:xfrm>
            <a:off x="3884760" y="8775360"/>
            <a:ext cx="2971440" cy="302760"/>
          </a:xfrm>
          <a:prstGeom prst="rect">
            <a:avLst/>
          </a:prstGeom>
          <a:noFill/>
          <a:ln>
            <a:noFill/>
          </a:ln>
        </p:spPr>
        <p:txBody>
          <a:bodyPr anchor="b"/>
          <a:p>
            <a:pPr algn="r">
              <a:lnSpc>
                <a:spcPct val="100000"/>
              </a:lnSpc>
            </a:pPr>
            <a:fld id="{B44FF9AE-4378-47C5-9056-B2F81033FD2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3" name="TextShape 2"/>
          <p:cNvSpPr txBox="1"/>
          <p:nvPr/>
        </p:nvSpPr>
        <p:spPr>
          <a:xfrm>
            <a:off x="3884760" y="8775360"/>
            <a:ext cx="2971440" cy="302760"/>
          </a:xfrm>
          <a:prstGeom prst="rect">
            <a:avLst/>
          </a:prstGeom>
          <a:noFill/>
          <a:ln>
            <a:noFill/>
          </a:ln>
        </p:spPr>
        <p:txBody>
          <a:bodyPr anchor="b"/>
          <a:p>
            <a:pPr algn="r">
              <a:lnSpc>
                <a:spcPct val="100000"/>
              </a:lnSpc>
            </a:pPr>
            <a:fld id="{E1217600-6D6B-41CA-B43A-B4A4CE679358}" type="slidenum">
              <a:rPr b="0" lang="en-US" sz="800" spc="-1" strike="noStrike">
                <a:latin typeface="Arial"/>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debugger enables you to execute your application step by step, examine program information related to variables, watches, or threads, and change your program without leaving Guidewire Studio. </a:t>
            </a:r>
            <a:endParaRPr b="0" lang="en-US" sz="2000" spc="-1" strike="noStrike">
              <a:latin typeface="Arial"/>
            </a:endParaRPr>
          </a:p>
        </p:txBody>
      </p:sp>
      <p:sp>
        <p:nvSpPr>
          <p:cNvPr id="985" name="TextShape 2"/>
          <p:cNvSpPr txBox="1"/>
          <p:nvPr/>
        </p:nvSpPr>
        <p:spPr>
          <a:xfrm>
            <a:off x="3884760" y="8775360"/>
            <a:ext cx="2971440" cy="302760"/>
          </a:xfrm>
          <a:prstGeom prst="rect">
            <a:avLst/>
          </a:prstGeom>
          <a:noFill/>
          <a:ln>
            <a:noFill/>
          </a:ln>
        </p:spPr>
        <p:txBody>
          <a:bodyPr anchor="b"/>
          <a:p>
            <a:pPr algn="r">
              <a:lnSpc>
                <a:spcPct val="100000"/>
              </a:lnSpc>
            </a:pPr>
            <a:fld id="{6F4BFAAB-ED3E-42B6-B5FD-5264BC8B9F6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7" name="TextShape 2"/>
          <p:cNvSpPr txBox="1"/>
          <p:nvPr/>
        </p:nvSpPr>
        <p:spPr>
          <a:xfrm>
            <a:off x="3884760" y="8775360"/>
            <a:ext cx="2971440" cy="302760"/>
          </a:xfrm>
          <a:prstGeom prst="rect">
            <a:avLst/>
          </a:prstGeom>
          <a:noFill/>
          <a:ln>
            <a:noFill/>
          </a:ln>
        </p:spPr>
        <p:txBody>
          <a:bodyPr anchor="b"/>
          <a:p>
            <a:pPr algn="r">
              <a:lnSpc>
                <a:spcPct val="100000"/>
              </a:lnSpc>
            </a:pPr>
            <a:fld id="{24969A64-8346-43F0-A570-E658B1F480E4}" type="slidenum">
              <a:rPr b="0" lang="en-US" sz="800" spc="-1" strike="noStrike">
                <a:latin typeface="Arial"/>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execute code in Gosu Scratchpad.gsp, open Gosu Scratchpad using Main menu </a:t>
            </a:r>
            <a:r>
              <a:rPr b="0" lang="en-US" sz="2000" spc="-1" strike="noStrike">
                <a:latin typeface="Wingdings"/>
              </a:rPr>
              <a:t> Tools  Gosu Scratchpad or with the keystroke ALT+SHIFT+S. </a:t>
            </a:r>
            <a:endParaRPr b="0" lang="en-US" sz="2000" spc="-1" strike="noStrike">
              <a:latin typeface="Arial"/>
            </a:endParaRPr>
          </a:p>
          <a:p>
            <a:endParaRPr b="0" lang="en-US" sz="2000" spc="-1" strike="noStrike">
              <a:latin typeface="Arial"/>
            </a:endParaRPr>
          </a:p>
          <a:p>
            <a:r>
              <a:rPr b="0" lang="en-US" sz="2000" spc="-1" strike="noStrike">
                <a:latin typeface="Wingdings"/>
              </a:rPr>
              <a:t>If the code in Gosu Scratchpad does not reference the data backed Guidewire API, it is not necessary to execute the code within a debug process (Run in Debug 'Server' process).  In the Gosu Scratchpad toolbar, click Run to execute the code and view the console output in the Run tools window. You can also select Run 'Gosu Scratchpad.gsp' from the main menu of Studio: Main menu  Run  Run 'Gosu Scratchpad.gsp'.   To debug, click Debug and view the console output on the Debug tools window. You can also select Debug 'Gosu Scratchpad.gsp' from the main menu of Studio: Main menu  Run  Debug 'Gosu Scratchpad.gsp'.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Wingdings"/>
              </a:rPr>
              <a:t>If the Gosu code does reference the data backed Guidewire API, you must first start the server in debug mode so that you can execute the code in a debug process.  To debug the server, select Main menu 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89" name="TextShape 2"/>
          <p:cNvSpPr txBox="1"/>
          <p:nvPr/>
        </p:nvSpPr>
        <p:spPr>
          <a:xfrm>
            <a:off x="3884760" y="8775360"/>
            <a:ext cx="2971440" cy="302760"/>
          </a:xfrm>
          <a:prstGeom prst="rect">
            <a:avLst/>
          </a:prstGeom>
          <a:noFill/>
          <a:ln>
            <a:noFill/>
          </a:ln>
        </p:spPr>
        <p:txBody>
          <a:bodyPr anchor="b"/>
          <a:p>
            <a:pPr algn="r">
              <a:lnSpc>
                <a:spcPct val="100000"/>
              </a:lnSpc>
            </a:pPr>
            <a:fld id="{A688CDAB-EBAB-4471-AD46-C1FB4796B40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Gosu Community Release is  also known as the open source Gosu. Learn more about this version of Gosu at http://gosu-lang.org. The </a:t>
            </a:r>
            <a:r>
              <a:rPr b="0" lang="en-US" sz="1200" spc="-1" strike="noStrike">
                <a:solidFill>
                  <a:srgbClr val="000000"/>
                </a:solidFill>
                <a:latin typeface="Arial"/>
                <a:ea typeface="+mn-ea"/>
              </a:rPr>
              <a:t>Gosu in the Guidewire Platform releases are incorporated into all Guidewire applications.</a:t>
            </a:r>
            <a:br/>
            <a:br/>
            <a:r>
              <a:rPr b="0" lang="en-US" sz="1200" spc="-1" strike="noStrike">
                <a:solidFill>
                  <a:srgbClr val="000000"/>
                </a:solidFill>
                <a:latin typeface="Arial"/>
                <a:ea typeface="+mn-ea"/>
              </a:rPr>
              <a:t>The coercion rules are different between the Platform and Community Release Gosu compilers. Generally speaking the community release rules are pretty strict and there are very few implicit coercions. Platform Gosu is more liberal and allows things such as a String being coerced to a decimal, for example.  </a:t>
            </a:r>
            <a:endParaRPr b="0" lang="en-US" sz="1200" spc="-1" strike="noStrike">
              <a:latin typeface="Arial"/>
            </a:endParaRPr>
          </a:p>
          <a:p>
            <a:endParaRPr b="0" lang="en-US" sz="1200" spc="-1" strike="noStrike">
              <a:latin typeface="Arial"/>
            </a:endParaRPr>
          </a:p>
          <a:p>
            <a:pPr>
              <a:lnSpc>
                <a:spcPct val="100000"/>
              </a:lnSpc>
            </a:pPr>
            <a:r>
              <a:rPr b="0" lang="en-US" sz="1200" spc="-1" strike="noStrike">
                <a:solidFill>
                  <a:srgbClr val="000000"/>
                </a:solidFill>
                <a:latin typeface="Arial"/>
                <a:ea typeface="+mn-ea"/>
              </a:rPr>
              <a:t>Another difference between platform and community Gosu is with null safety of comparator operators.  In Platform Gosu, the comparator operators such as "&lt;" and "&gt;" are null-safe. They will never generate a null pointer exception (NPE). In Community Release Gosu, the comparator operators such as "&lt;" and "&gt;" are NOT null-safe.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Also, the standard period "." operator for property access and method access works differently in an important way between Platform and Community Releases of Gosu.  In Platform Gosu, the period operator is null-safe for properties.  In Community Release Gosu, the period operator is NOT null-safe for properties.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mn-ea"/>
              </a:rPr>
              <a:t>In both Gosu versions, the new ?. operator is the null safe period operator for properties. Thus, in Platform Gosu it is redundant to compare to the regular period operator. </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991" name="TextShape 2"/>
          <p:cNvSpPr txBox="1"/>
          <p:nvPr/>
        </p:nvSpPr>
        <p:spPr>
          <a:xfrm>
            <a:off x="3884760" y="8775360"/>
            <a:ext cx="2971440" cy="302760"/>
          </a:xfrm>
          <a:prstGeom prst="rect">
            <a:avLst/>
          </a:prstGeom>
          <a:noFill/>
          <a:ln>
            <a:noFill/>
          </a:ln>
        </p:spPr>
        <p:txBody>
          <a:bodyPr anchor="b"/>
          <a:p>
            <a:pPr algn="r">
              <a:lnSpc>
                <a:spcPct val="100000"/>
              </a:lnSpc>
            </a:pPr>
            <a:fld id="{641DFFD3-048A-4B6C-9679-0DB2B984488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57" name="TextShape 2"/>
          <p:cNvSpPr txBox="1"/>
          <p:nvPr/>
        </p:nvSpPr>
        <p:spPr>
          <a:xfrm>
            <a:off x="3884760" y="8775360"/>
            <a:ext cx="2971440" cy="302760"/>
          </a:xfrm>
          <a:prstGeom prst="rect">
            <a:avLst/>
          </a:prstGeom>
          <a:noFill/>
          <a:ln>
            <a:noFill/>
          </a:ln>
        </p:spPr>
        <p:txBody>
          <a:bodyPr anchor="b"/>
          <a:p>
            <a:pPr algn="r">
              <a:lnSpc>
                <a:spcPct val="100000"/>
              </a:lnSpc>
            </a:pPr>
            <a:fld id="{AD471315-5759-4CD2-9A03-539B5B79389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To run in a debug process, you must first start the server in debug mode so that you can execute the code in a debug process.  To debug the server, select Main menu </a:t>
            </a:r>
            <a:r>
              <a:rPr b="0" lang="en-US" sz="2000" spc="-1" strike="noStrike">
                <a:latin typeface="Wingdings"/>
              </a:rPr>
              <a:t>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Wingdings"/>
              </a:rPr>
              <a:t>You can edit the Gosu Scratchpad program configurations to improve run times in certain cases.  To edit the configurations of Gosu Scratchpad, select Main menu  Run  Edit Configurations… .  In the Run/Debug Configurations dialog, in the navigation pane, select Gosu Program and then Gosu Scratchpad.gsp.  In the Before launch pane, remove Make.  Next, in the navigation pane, select Default, then Gosu Program, and then Gosu Scratchpad.gsp.  In the Before launch pane, remove Make.   Make refers to Make Project, a process in which Guidewire Studio makes the project according to the Project settings.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Wingdings"/>
              </a:rPr>
              <a:t>If your Gosu Scratchpad code references new or changed types (entities, classes, typekeys), removing Make can result in run-time compiler errors.  In addition, removing Make from other project settings can result in Studio caching issues.  To resolve cache corruption problems, invalidate Studio's caches and restart studio, a process which can take a long time as it involves rebuilding and indexing the project.</a:t>
            </a:r>
            <a:endParaRPr b="0" lang="en-US" sz="2000" spc="-1" strike="noStrike">
              <a:latin typeface="Arial"/>
            </a:endParaRPr>
          </a:p>
          <a:p>
            <a:pPr>
              <a:lnSpc>
                <a:spcPct val="100000"/>
              </a:lnSpc>
            </a:pPr>
            <a:endParaRPr b="0" lang="en-US" sz="2000" spc="-1" strike="noStrike">
              <a:latin typeface="Arial"/>
            </a:endParaRPr>
          </a:p>
        </p:txBody>
      </p:sp>
      <p:sp>
        <p:nvSpPr>
          <p:cNvPr id="993" name="TextShape 2"/>
          <p:cNvSpPr txBox="1"/>
          <p:nvPr/>
        </p:nvSpPr>
        <p:spPr>
          <a:xfrm>
            <a:off x="3884760" y="8775360"/>
            <a:ext cx="2971440" cy="302760"/>
          </a:xfrm>
          <a:prstGeom prst="rect">
            <a:avLst/>
          </a:prstGeom>
          <a:noFill/>
          <a:ln>
            <a:noFill/>
          </a:ln>
        </p:spPr>
        <p:txBody>
          <a:bodyPr anchor="b"/>
          <a:p>
            <a:pPr algn="r">
              <a:lnSpc>
                <a:spcPct val="100000"/>
              </a:lnSpc>
            </a:pPr>
            <a:fld id="{D1D6421D-9D8A-47C8-A454-B2D5B6C87CF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95" name="TextShape 2"/>
          <p:cNvSpPr txBox="1"/>
          <p:nvPr/>
        </p:nvSpPr>
        <p:spPr>
          <a:xfrm>
            <a:off x="3884760" y="8775360"/>
            <a:ext cx="2971440" cy="302760"/>
          </a:xfrm>
          <a:prstGeom prst="rect">
            <a:avLst/>
          </a:prstGeom>
          <a:noFill/>
          <a:ln>
            <a:noFill/>
          </a:ln>
        </p:spPr>
        <p:txBody>
          <a:bodyPr anchor="b"/>
          <a:p>
            <a:pPr algn="r">
              <a:lnSpc>
                <a:spcPct val="100000"/>
              </a:lnSpc>
            </a:pPr>
            <a:fld id="{519FBEDD-0058-489F-BCB4-5FB53C096B2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variable stores data, object, or collection of objects temporarily in memory. Each variable within has a name. You create a variable using the var keyword. When you declare a variable, you specify its type either directly or indirectly. To explicitly define the variable type, use a colon after the variable name followed by a type name.  </a:t>
            </a:r>
            <a:r>
              <a:rPr b="0" lang="en-US" sz="1200" spc="-1" strike="noStrike">
                <a:solidFill>
                  <a:srgbClr val="000000"/>
                </a:solidFill>
                <a:latin typeface="Arial"/>
                <a:ea typeface="+mn-ea"/>
              </a:rPr>
              <a:t>If a type is specified for a variable with a colon, the variable is considered strongly typed (line 1).  If a variable is initialized with a value, but no type is specified, the variable is strongly typed to the type of the value (line 2). </a:t>
            </a:r>
            <a:r>
              <a:rPr b="0" lang="en-US" sz="2000" spc="-1" strike="noStrike">
                <a:solidFill>
                  <a:srgbClr val="000000"/>
                </a:solidFill>
                <a:latin typeface="Arial"/>
                <a:ea typeface="+mn-ea"/>
              </a:rPr>
              <a:t>Gosu uses the standard programming assignment operator (=) to assign the value on the right-hand side of the statement to the item on the left-hand side of the statement.  Line 3 is an example of how to both declare a variable with a type and initial value.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In the slide example, counter1 is a variable of the type int. The type int is a Gosu primitive type. In Gosu, variables declared of a primitive type be null. Behind the scenes, the Gosu Guidewire Platform  compiler will coerce the primitive to not throw a Null Pointer Exception. The result is  that counter1 is not null, but rather, equal to 0!  However, if you execute this code in Gosu Scratchpad using the Community Release compiler, counter1 will throw a Null Pointer Exception.</a:t>
            </a:r>
            <a:endParaRPr b="0" lang="en-US" sz="2000" spc="-1" strike="noStrike">
              <a:latin typeface="Arial"/>
            </a:endParaRPr>
          </a:p>
          <a:p>
            <a:endParaRPr b="0" lang="en-US" sz="2000" spc="-1" strike="noStrike">
              <a:latin typeface="Arial"/>
            </a:endParaRPr>
          </a:p>
          <a:p>
            <a:pPr marL="216000" indent="-216000">
              <a:lnSpc>
                <a:spcPct val="100000"/>
              </a:lnSpc>
            </a:pPr>
            <a:r>
              <a:rPr b="0" lang="en-US" sz="2000" spc="-1" strike="noStrike">
                <a:solidFill>
                  <a:srgbClr val="000000"/>
                </a:solidFill>
                <a:latin typeface="Arial"/>
                <a:ea typeface="+mn-ea"/>
              </a:rPr>
              <a:t>To execute the code in the slide example, you must Run in a Debug process. To debug the server, select Main menu </a:t>
            </a:r>
            <a:r>
              <a:rPr b="0" lang="en-US" sz="2000" spc="-1" strike="noStrike">
                <a:solidFill>
                  <a:srgbClr val="000000"/>
                </a:solidFill>
                <a:latin typeface="Wingdings"/>
                <a:ea typeface="+mn-ea"/>
              </a:rPr>
              <a:t>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997" name="TextShape 2"/>
          <p:cNvSpPr txBox="1"/>
          <p:nvPr/>
        </p:nvSpPr>
        <p:spPr>
          <a:xfrm>
            <a:off x="3884760" y="8775360"/>
            <a:ext cx="2971440" cy="302760"/>
          </a:xfrm>
          <a:prstGeom prst="rect">
            <a:avLst/>
          </a:prstGeom>
          <a:noFill/>
          <a:ln>
            <a:noFill/>
          </a:ln>
        </p:spPr>
        <p:txBody>
          <a:bodyPr anchor="b"/>
          <a:p>
            <a:pPr algn="r">
              <a:lnSpc>
                <a:spcPct val="100000"/>
              </a:lnSpc>
            </a:pPr>
            <a:fld id="{A21EAAF2-D6EF-4CC6-BDAD-D1D0EF7240B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body"/>
          </p:nvPr>
        </p:nvSpPr>
        <p:spPr>
          <a:xfrm>
            <a:off x="152280" y="4343400"/>
            <a:ext cx="6552720" cy="4343040"/>
          </a:xfrm>
          <a:prstGeom prst="rect">
            <a:avLst/>
          </a:prstGeom>
        </p:spPr>
        <p:txBody>
          <a:bodyPr>
            <a:normAutofit/>
          </a:bodyPr>
          <a:p>
            <a:r>
              <a:rPr b="0" lang="en-US" sz="1200" spc="-1" strike="noStrike">
                <a:solidFill>
                  <a:srgbClr val="000000"/>
                </a:solidFill>
                <a:latin typeface="Arial"/>
                <a:ea typeface="+mn-ea"/>
              </a:rPr>
              <a:t>Gosu supports the following primitive types: int, char, byte, short, long, float, double, boolean, and the special value that means an empty object value: null.  Additionally, every Gosu primitive type (other than the special value null) has an equivalent object type defined in Java.</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For example, for int there is the java.lang.Integer type that descends from the Object class.  </a:t>
            </a:r>
            <a:r>
              <a:rPr b="0" lang="en-US" sz="2000" spc="-1" strike="noStrike">
                <a:solidFill>
                  <a:srgbClr val="000000"/>
                </a:solidFill>
                <a:latin typeface="Arial"/>
                <a:ea typeface="+mn-ea"/>
              </a:rPr>
              <a:t>The category of object types that represent the equivalent of primitive types are called boxed primitive types. In contrast, Gosu primitive types are called unboxed primitives. </a:t>
            </a:r>
            <a:r>
              <a:rPr b="0" lang="en-US" sz="1200" spc="-1" strike="noStrike">
                <a:solidFill>
                  <a:srgbClr val="000000"/>
                </a:solidFill>
                <a:latin typeface="Arial"/>
                <a:ea typeface="+mn-ea"/>
              </a:rPr>
              <a:t>In Gosu, primitive types such as int and boolean exist primarily for compatibility with the Java language. Gosu uses Java primitive types to support extending Java classes and implementing Java interfaces. From a Gosu language perspective, primitives are different only in subtle ways from object-based types such as Integer and Boolean. Primitive types can be automatically coerced (converted) to non-primitive versions or back again by the Gosu language in almost all cases. </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From Gosu you can access the Java object versions (non-primitives) of the Java primitive types. For example, java.lang.Boolean is an object type that wraps the behavior of the boolean primitive (hence the term boxing). Primitive types do not perform better in terms of performance or space compared to their object versions. In both Gosu and Java, the language primitive types like int and boolean work differently from objects (descendants of the root Object class). For example, you can add objects to a collection, but not primitives. </a:t>
            </a:r>
            <a:endParaRPr b="0" lang="en-US" sz="2000" spc="-1" strike="noStrike">
              <a:latin typeface="Arial"/>
            </a:endParaRPr>
          </a:p>
          <a:p>
            <a:endParaRPr b="0" lang="en-US" sz="2000" spc="-1" strike="noStrike">
              <a:latin typeface="Arial"/>
            </a:endParaRPr>
          </a:p>
          <a:p>
            <a:r>
              <a:rPr b="0" lang="en-US" sz="2000" spc="-1" strike="noStrike">
                <a:solidFill>
                  <a:srgbClr val="000000"/>
                </a:solidFill>
                <a:latin typeface="Arial"/>
                <a:ea typeface="+mn-ea"/>
              </a:rPr>
              <a:t>There are some subtleties about a running Guidewire application applies Gosu-to-Java-to-Gosu coercions. When executing Gosu code in a Guidewire application context, coercions are automatically applied, for example, in Gosu Rules.  But, if you execute Gosu code out of application context, for example, in Gosu Scratchpad that is NOT running in a debug process, no coercion takes place because Scratchpad is using the Gosu Community Release compiler.</a:t>
            </a:r>
            <a:endParaRPr b="0" lang="en-US" sz="2000" spc="-1" strike="noStrike">
              <a:latin typeface="Arial"/>
            </a:endParaRPr>
          </a:p>
        </p:txBody>
      </p:sp>
      <p:sp>
        <p:nvSpPr>
          <p:cNvPr id="999" name="TextShape 2"/>
          <p:cNvSpPr txBox="1"/>
          <p:nvPr/>
        </p:nvSpPr>
        <p:spPr>
          <a:xfrm>
            <a:off x="3884760" y="8775360"/>
            <a:ext cx="2971440" cy="302760"/>
          </a:xfrm>
          <a:prstGeom prst="rect">
            <a:avLst/>
          </a:prstGeom>
          <a:noFill/>
          <a:ln>
            <a:noFill/>
          </a:ln>
        </p:spPr>
        <p:txBody>
          <a:bodyPr anchor="b"/>
          <a:p>
            <a:pPr algn="r">
              <a:lnSpc>
                <a:spcPct val="100000"/>
              </a:lnSpc>
            </a:pPr>
            <a:fld id="{1A0FA980-D8BC-4146-A594-C3A9571C86F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In some programming languages, statements must be explicitly terminated. The semi-colon is one of the most common statement terminators, though some languages use other symbols and some use a carriage return.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Semicolons can be used in Gosu to terminate statements. A semicolon  is not required, however, because the compiler can parse statements without them. Given that they are not required, Guidewire recommends that you not use semicolons. Guidewire also recommends using carriage returns and white space to make it clear to others reading the code where a given statement ends. The semicolon is allowed (but ignored) as a line terminator.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You can execute the code in the slide example in either a Scratchpad context or Debug Server process. To execute in Scratchpad, select Main menu </a:t>
            </a:r>
            <a:r>
              <a:rPr b="0" lang="en-US" sz="2000" spc="-1" strike="noStrike">
                <a:latin typeface="Wingdings"/>
              </a:rPr>
              <a:t> Run  Run 'Gosu Scratchpad.gsp'. You can also select Debug 'Gosu Scratchpad.gsp' from the main menu of Studio: Main menu  Run  Debug 'Gosu Scratchpad.gsp'.  To debug the server, select Main menu 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1001" name="TextShape 2"/>
          <p:cNvSpPr txBox="1"/>
          <p:nvPr/>
        </p:nvSpPr>
        <p:spPr>
          <a:xfrm>
            <a:off x="3884760" y="8775360"/>
            <a:ext cx="2971440" cy="302760"/>
          </a:xfrm>
          <a:prstGeom prst="rect">
            <a:avLst/>
          </a:prstGeom>
          <a:noFill/>
          <a:ln>
            <a:noFill/>
          </a:ln>
        </p:spPr>
        <p:txBody>
          <a:bodyPr anchor="b"/>
          <a:p>
            <a:pPr algn="r">
              <a:lnSpc>
                <a:spcPct val="100000"/>
              </a:lnSpc>
            </a:pPr>
            <a:fld id="{CE0C5044-3A10-477F-8745-076583CBD47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comment is a set of characters that the compiler does not attempt to compile. Comments are used by the programmer to document some fact about the code, such as when it was written, what its purpose is, and so on. Comments are also used to make code more readable.</a:t>
            </a:r>
            <a:endParaRPr b="0" lang="en-US" sz="2000" spc="-1" strike="noStrike">
              <a:latin typeface="Arial"/>
            </a:endParaRPr>
          </a:p>
          <a:p>
            <a:endParaRPr b="0" lang="en-US" sz="2000" spc="-1" strike="noStrike">
              <a:latin typeface="Arial"/>
            </a:endParaRPr>
          </a:p>
          <a:p>
            <a:r>
              <a:rPr b="0" lang="en-US" sz="2000" spc="-1" strike="noStrike">
                <a:latin typeface="Arial"/>
              </a:rPr>
              <a:t>A "//" comments out the remainder of the line until a carriage return is encountered. A "/*" comments out all text until a "*/" is encountered.</a:t>
            </a:r>
            <a:endParaRPr b="0" lang="en-US" sz="2000" spc="-1" strike="noStrike">
              <a:latin typeface="Arial"/>
            </a:endParaRPr>
          </a:p>
          <a:p>
            <a:r>
              <a:rPr b="0" lang="en-US" sz="2000" spc="-1" strike="noStrike">
                <a:latin typeface="Arial"/>
              </a:rPr>
              <a:t>Gosu uses the same comment syntax as Java.</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003" name="TextShape 2"/>
          <p:cNvSpPr txBox="1"/>
          <p:nvPr/>
        </p:nvSpPr>
        <p:spPr>
          <a:xfrm>
            <a:off x="3884760" y="8775360"/>
            <a:ext cx="2971440" cy="302760"/>
          </a:xfrm>
          <a:prstGeom prst="rect">
            <a:avLst/>
          </a:prstGeom>
          <a:noFill/>
          <a:ln>
            <a:noFill/>
          </a:ln>
        </p:spPr>
        <p:txBody>
          <a:bodyPr anchor="b"/>
          <a:p>
            <a:pPr algn="r">
              <a:lnSpc>
                <a:spcPct val="100000"/>
              </a:lnSpc>
            </a:pPr>
            <a:fld id="{52924B4B-D8AA-4066-AC78-3DABB737625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Line 3 illustrates the syntax for concatenation in a variable assignment (+=).  Rather than writing out=out + "my string", you can write out += "my string".</a:t>
            </a:r>
            <a:endParaRPr b="0" lang="en-US" sz="2000" spc="-1" strike="noStrike">
              <a:latin typeface="Arial"/>
            </a:endParaRPr>
          </a:p>
          <a:p>
            <a:endParaRPr b="0" lang="en-US" sz="2000" spc="-1" strike="noStrike">
              <a:latin typeface="Arial"/>
            </a:endParaRPr>
          </a:p>
          <a:p>
            <a:endParaRPr b="0" lang="en-US" sz="2000" spc="-1" strike="noStrike">
              <a:latin typeface="Arial"/>
            </a:endParaRPr>
          </a:p>
          <a:p>
            <a:r>
              <a:rPr b="0" lang="en-US" sz="2000" spc="-1" strike="noStrike">
                <a:latin typeface="Arial"/>
              </a:rPr>
              <a:t>You can execute the code in the slide example in either a Scratchpad context or Debug Server process. To execute in Scratchpad, select Main menu </a:t>
            </a:r>
            <a:r>
              <a:rPr b="0" lang="en-US" sz="2000" spc="-1" strike="noStrike">
                <a:latin typeface="Wingdings"/>
              </a:rPr>
              <a:t> Run  Run 'Gosu Scratchpad.gsp'. You can also select Debug 'Gosu Scratchpad.gsp' from the main menu of Studio: Main menu  Run  Debug 'Gosu Scratchpad.gsp'.  To debug the server, select Main menu 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endParaRPr b="0" lang="en-US" sz="2000" spc="-1" strike="noStrike">
              <a:latin typeface="Arial"/>
            </a:endParaRPr>
          </a:p>
        </p:txBody>
      </p:sp>
      <p:sp>
        <p:nvSpPr>
          <p:cNvPr id="1005" name="TextShape 2"/>
          <p:cNvSpPr txBox="1"/>
          <p:nvPr/>
        </p:nvSpPr>
        <p:spPr>
          <a:xfrm>
            <a:off x="3884760" y="8775360"/>
            <a:ext cx="2971440" cy="302760"/>
          </a:xfrm>
          <a:prstGeom prst="rect">
            <a:avLst/>
          </a:prstGeom>
          <a:noFill/>
          <a:ln>
            <a:noFill/>
          </a:ln>
        </p:spPr>
        <p:txBody>
          <a:bodyPr anchor="b"/>
          <a:p>
            <a:pPr algn="r">
              <a:lnSpc>
                <a:spcPct val="100000"/>
              </a:lnSpc>
            </a:pPr>
            <a:fld id="{CF772826-AE48-45D0-870C-5EB4F983369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most commonly used statement block within the Gosu language is the if block. The if block uses a multi-part construction. The else block is optional. If there is more than one else, you can use else if.  </a:t>
            </a:r>
            <a:endParaRPr b="0" lang="en-US" sz="2000" spc="-1" strike="noStrike">
              <a:latin typeface="Arial"/>
            </a:endParaRPr>
          </a:p>
          <a:p>
            <a:endParaRPr b="0" lang="en-US" sz="2000" spc="-1" strike="noStrike">
              <a:latin typeface="Arial"/>
            </a:endParaRPr>
          </a:p>
          <a:p>
            <a:r>
              <a:rPr b="0" lang="en-US" sz="2000" spc="-1" strike="noStrike">
                <a:latin typeface="Arial"/>
              </a:rPr>
              <a:t>You can execute the code in the slide example in either a Scratchpad context or Debug Server process. To execute in Scratchpad, select Main menu </a:t>
            </a:r>
            <a:r>
              <a:rPr b="0" lang="en-US" sz="2000" spc="-1" strike="noStrike">
                <a:latin typeface="Wingdings"/>
              </a:rPr>
              <a:t> Run  Run 'Gosu Scratchpad.gsp'. You can also select Debug 'Gosu Scratchpad.gsp' from the main menu of Studio: Main menu  Run  Debug 'Gosu Scratchpad.gsp'.  To debug the server, select Main menu  Run  Debug 'Server' or Main menu  Run  Debug…   Server.  In the Debug tools window, confirm that the application is running and is ready (***** AppName ready *****).  Then, open Gosu Scratchpad using Main menu  Tools   Gosu Scratchpad or with the keystroke ALT+SHIFT+S.   In Gosu Scratchpad toolbar, click Run in Debug Process.</a:t>
            </a:r>
            <a:endParaRPr b="0" lang="en-US" sz="2000" spc="-1" strike="noStrike">
              <a:latin typeface="Arial"/>
            </a:endParaRPr>
          </a:p>
          <a:p>
            <a:endParaRPr b="0" lang="en-US" sz="2000" spc="-1" strike="noStrike">
              <a:latin typeface="Arial"/>
            </a:endParaRPr>
          </a:p>
        </p:txBody>
      </p:sp>
      <p:sp>
        <p:nvSpPr>
          <p:cNvPr id="1007" name="TextShape 2"/>
          <p:cNvSpPr txBox="1"/>
          <p:nvPr/>
        </p:nvSpPr>
        <p:spPr>
          <a:xfrm>
            <a:off x="3884760" y="8775360"/>
            <a:ext cx="2971440" cy="302760"/>
          </a:xfrm>
          <a:prstGeom prst="rect">
            <a:avLst/>
          </a:prstGeom>
          <a:noFill/>
          <a:ln>
            <a:noFill/>
          </a:ln>
        </p:spPr>
        <p:txBody>
          <a:bodyPr anchor="b"/>
          <a:p>
            <a:pPr algn="r">
              <a:lnSpc>
                <a:spcPct val="100000"/>
              </a:lnSpc>
            </a:pPr>
            <a:fld id="{817EE25F-EA72-4DFE-9627-A925CF18CA0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The AND (&amp;&amp;) and OR (||) operators can also be entered as "and" and "or" (using lower-case letters). As with most other scripting languages, in Gosu the "is equal to" comparison operator uses two equals signs ("=="), while the assignment operator uses one ("="). The != operator tests for relational inequality. The operands can be of any compatible types. The result is always Boolean. For example:</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var count = 3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Declare a new variable named "count" and</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assign it the number 3.</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count = 4</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Now assign it the number 4</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if (count == 4 )...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The if expression is true because "count"</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contains the number 4.</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if (3 == 4)...</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The if expression is false because 3 does</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not equal 4.</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if (3 != 4)...</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The if expression is true because 3 does</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not equal 4.</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3 = 4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This statement will not compile. You cannot</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assign a value (such as 4) to a number</a:t>
            </a:r>
            <a:endParaRPr b="0" lang="en-US" sz="2000" spc="-1" strike="noStrike">
              <a:latin typeface="Arial"/>
            </a:endParaRPr>
          </a:p>
          <a:p>
            <a:pPr marL="216000" indent="-216000">
              <a:lnSpc>
                <a:spcPct val="100000"/>
              </a:lnSpc>
              <a:spcBef>
                <a:spcPts val="119"/>
              </a:spcBef>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 (such as 3).</a:t>
            </a:r>
            <a:endParaRPr b="0" lang="en-US" sz="2000" spc="-1" strike="noStrike">
              <a:latin typeface="Arial"/>
            </a:endParaRPr>
          </a:p>
          <a:p>
            <a:pPr marL="216000" indent="-216000">
              <a:lnSpc>
                <a:spcPct val="100000"/>
              </a:lnSpc>
            </a:pPr>
            <a:r>
              <a:rPr b="0" lang="en-US" sz="2000" spc="-1" strike="noStrike">
                <a:solidFill>
                  <a:srgbClr val="000000"/>
                </a:solidFill>
                <a:latin typeface="Courier New"/>
                <a:ea typeface="Times New Roman"/>
              </a:rPr>
              <a:t>In the Gosu language, the == operator automatically calls </a:t>
            </a:r>
            <a:r>
              <a:rPr b="0" i="1" lang="en-US" sz="2000" spc="-1" strike="noStrike">
                <a:solidFill>
                  <a:srgbClr val="000000"/>
                </a:solidFill>
                <a:latin typeface="Courier New"/>
                <a:ea typeface="Times New Roman"/>
              </a:rPr>
              <a:t>object.</a:t>
            </a:r>
            <a:r>
              <a:rPr b="0" lang="en-US" sz="2000" spc="-1" strike="noStrike">
                <a:solidFill>
                  <a:srgbClr val="000000"/>
                </a:solidFill>
                <a:latin typeface="Courier New"/>
                <a:ea typeface="Times New Roman"/>
              </a:rPr>
              <a:t>equals() for comparison if you use it with reference types. In most cases, this is what you want for reference types. However, there are some cases in which you want to use identity reference, not simply comparing the values using the underlying object.equals() comparison. In other words, sometimes you want to know if two objects literally reference the same in-memory object. You can use the Gosu operator === (three equals signs) to compare object equality. This always compares whether both references point to the same in-memory object.  </a:t>
            </a:r>
            <a:endParaRPr b="0" lang="en-US" sz="2000" spc="-1" strike="noStrike">
              <a:latin typeface="Arial"/>
            </a:endParaRPr>
          </a:p>
        </p:txBody>
      </p:sp>
      <p:sp>
        <p:nvSpPr>
          <p:cNvPr id="1009" name="TextShape 2"/>
          <p:cNvSpPr txBox="1"/>
          <p:nvPr/>
        </p:nvSpPr>
        <p:spPr>
          <a:xfrm>
            <a:off x="3884760" y="8775360"/>
            <a:ext cx="2971440" cy="302760"/>
          </a:xfrm>
          <a:prstGeom prst="rect">
            <a:avLst/>
          </a:prstGeom>
          <a:noFill/>
          <a:ln>
            <a:noFill/>
          </a:ln>
        </p:spPr>
        <p:txBody>
          <a:bodyPr anchor="b"/>
          <a:p>
            <a:pPr algn="r">
              <a:lnSpc>
                <a:spcPct val="100000"/>
              </a:lnSpc>
            </a:pPr>
            <a:fld id="{0F577815-528E-44CE-B247-EC435E20721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Parentheses are not required around the condition of a ternary operator. They are often added for the sake of clarity or to establish an order of precedence, however.</a:t>
            </a:r>
            <a:endParaRPr b="0" lang="en-US" sz="2000" spc="-1" strike="noStrike">
              <a:latin typeface="Arial"/>
            </a:endParaRPr>
          </a:p>
          <a:p>
            <a:endParaRPr b="0" lang="en-US" sz="2000" spc="-1" strike="noStrike">
              <a:latin typeface="Arial"/>
            </a:endParaRPr>
          </a:p>
        </p:txBody>
      </p:sp>
      <p:sp>
        <p:nvSpPr>
          <p:cNvPr id="1011" name="TextShape 2"/>
          <p:cNvSpPr txBox="1"/>
          <p:nvPr/>
        </p:nvSpPr>
        <p:spPr>
          <a:xfrm>
            <a:off x="3884760" y="8775360"/>
            <a:ext cx="2971440" cy="302760"/>
          </a:xfrm>
          <a:prstGeom prst="rect">
            <a:avLst/>
          </a:prstGeom>
          <a:noFill/>
          <a:ln>
            <a:noFill/>
          </a:ln>
        </p:spPr>
        <p:txBody>
          <a:bodyPr anchor="b"/>
          <a:p>
            <a:pPr algn="r">
              <a:lnSpc>
                <a:spcPct val="100000"/>
              </a:lnSpc>
            </a:pPr>
            <a:fld id="{4A2B1511-90FE-4D30-94FD-079E256FDB8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59" name="TextShape 2"/>
          <p:cNvSpPr txBox="1"/>
          <p:nvPr/>
        </p:nvSpPr>
        <p:spPr>
          <a:xfrm>
            <a:off x="3884760" y="8775360"/>
            <a:ext cx="2971440" cy="302760"/>
          </a:xfrm>
          <a:prstGeom prst="rect">
            <a:avLst/>
          </a:prstGeom>
          <a:noFill/>
          <a:ln>
            <a:noFill/>
          </a:ln>
        </p:spPr>
        <p:txBody>
          <a:bodyPr anchor="b"/>
          <a:p>
            <a:pPr algn="r">
              <a:lnSpc>
                <a:spcPct val="100000"/>
              </a:lnSpc>
            </a:pPr>
            <a:fld id="{1461FC04-A405-4227-BBFF-2A6DCC02F10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2"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A static member means that the member exists only on the single type itself, not on </a:t>
            </a:r>
            <a:r>
              <a:rPr b="0" i="1" lang="en-US" sz="1200" spc="-1" strike="noStrike">
                <a:solidFill>
                  <a:srgbClr val="000000"/>
                </a:solidFill>
                <a:latin typeface="Arial"/>
                <a:ea typeface="+mn-ea"/>
              </a:rPr>
              <a:t>instances</a:t>
            </a:r>
            <a:r>
              <a:rPr b="0" lang="en-US" sz="1200" spc="-1" strike="noStrike">
                <a:solidFill>
                  <a:srgbClr val="000000"/>
                </a:solidFill>
                <a:latin typeface="Arial"/>
                <a:ea typeface="+mn-ea"/>
              </a:rPr>
              <a:t> of the type. Access static members on Java types just as you would native Gosu types. For Gosu code that accesses static members, you must qualify the class that declares the static member.</a:t>
            </a:r>
            <a:endParaRPr b="0" lang="en-US" sz="1200" spc="-1" strike="noStrike">
              <a:latin typeface="Arial"/>
            </a:endParaRPr>
          </a:p>
        </p:txBody>
      </p:sp>
      <p:sp>
        <p:nvSpPr>
          <p:cNvPr id="1013" name="TextShape 2"/>
          <p:cNvSpPr txBox="1"/>
          <p:nvPr/>
        </p:nvSpPr>
        <p:spPr>
          <a:xfrm>
            <a:off x="3884760" y="8775360"/>
            <a:ext cx="2971440" cy="302760"/>
          </a:xfrm>
          <a:prstGeom prst="rect">
            <a:avLst/>
          </a:prstGeom>
          <a:noFill/>
          <a:ln>
            <a:noFill/>
          </a:ln>
        </p:spPr>
        <p:txBody>
          <a:bodyPr anchor="b"/>
          <a:p>
            <a:pPr algn="r">
              <a:lnSpc>
                <a:spcPct val="100000"/>
              </a:lnSpc>
            </a:pPr>
            <a:fld id="{EB38D129-8E0F-4BD6-9ECF-87A946E597C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use types and namespaces in Gosu scripts without fully qualifying the full class name including the package, use the Gosu </a:t>
            </a:r>
            <a:r>
              <a:rPr b="1" lang="en-US" sz="2000" spc="-1" strike="noStrike">
                <a:latin typeface="Arial"/>
              </a:rPr>
              <a:t>uses</a:t>
            </a:r>
            <a:r>
              <a:rPr b="0" lang="en-US" sz="2000" spc="-1" strike="noStrike">
                <a:latin typeface="Arial"/>
              </a:rPr>
              <a:t> operator. By convention, put uses imports at the beginning of the file or script. The uses operator behaves in a similar fashion to the Java language’s import command, however, explicit types always have precedence over wildcard namespace references. Namespaces can be specified with an asterisk (*) character to indicate a hierarchy.</a:t>
            </a:r>
            <a:endParaRPr b="0" lang="en-US" sz="2000" spc="-1" strike="noStrike">
              <a:latin typeface="Arial"/>
            </a:endParaRPr>
          </a:p>
          <a:p>
            <a:endParaRPr b="0" lang="en-US" sz="2000" spc="-1" strike="noStrike">
              <a:latin typeface="Arial"/>
            </a:endParaRPr>
          </a:p>
          <a:p>
            <a:r>
              <a:rPr b="0" lang="en-US" sz="2000" spc="-1" strike="noStrike">
                <a:latin typeface="Arial"/>
              </a:rPr>
              <a:t>While the </a:t>
            </a:r>
            <a:r>
              <a:rPr b="1" lang="en-US" sz="2000" spc="-1" strike="noStrike">
                <a:latin typeface="Arial"/>
              </a:rPr>
              <a:t>uses</a:t>
            </a:r>
            <a:r>
              <a:rPr b="0" lang="en-US" sz="2000" spc="-1" strike="noStrike">
                <a:latin typeface="Arial"/>
              </a:rPr>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a:t>
            </a:r>
            <a:endParaRPr b="0" lang="en-US" sz="2000" spc="-1" strike="noStrike">
              <a:latin typeface="Arial"/>
            </a:endParaRPr>
          </a:p>
          <a:p>
            <a:endParaRPr b="0" lang="en-US" sz="2000" spc="-1" strike="noStrike">
              <a:latin typeface="Arial"/>
            </a:endParaRPr>
          </a:p>
          <a:p>
            <a:r>
              <a:rPr b="0" lang="en-US" sz="2000" spc="-1" strike="noStrike">
                <a:latin typeface="Arial"/>
              </a:rPr>
              <a:t>You can type in the class name and method and Studio will try to resolve the fully qualified name for you if the package or namespace has not been already declared. Use ALT+ENTER over the red squiggles to see the Import Class options.</a:t>
            </a:r>
            <a:endParaRPr b="0" lang="en-US" sz="2000" spc="-1" strike="noStrike">
              <a:latin typeface="Arial"/>
            </a:endParaRPr>
          </a:p>
        </p:txBody>
      </p:sp>
      <p:sp>
        <p:nvSpPr>
          <p:cNvPr id="1015" name="TextShape 2"/>
          <p:cNvSpPr txBox="1"/>
          <p:nvPr/>
        </p:nvSpPr>
        <p:spPr>
          <a:xfrm>
            <a:off x="3884760" y="8775360"/>
            <a:ext cx="2971440" cy="302760"/>
          </a:xfrm>
          <a:prstGeom prst="rect">
            <a:avLst/>
          </a:prstGeom>
          <a:noFill/>
          <a:ln>
            <a:noFill/>
          </a:ln>
        </p:spPr>
        <p:txBody>
          <a:bodyPr anchor="b"/>
          <a:p>
            <a:pPr algn="r">
              <a:lnSpc>
                <a:spcPct val="100000"/>
              </a:lnSpc>
            </a:pPr>
            <a:fld id="{8E4E188F-76CD-465F-BE2B-6BFDBE8E6A5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17" name="TextShape 2"/>
          <p:cNvSpPr txBox="1"/>
          <p:nvPr/>
        </p:nvSpPr>
        <p:spPr>
          <a:xfrm>
            <a:off x="3884760" y="8775360"/>
            <a:ext cx="2971440" cy="302760"/>
          </a:xfrm>
          <a:prstGeom prst="rect">
            <a:avLst/>
          </a:prstGeom>
          <a:noFill/>
          <a:ln>
            <a:noFill/>
          </a:ln>
        </p:spPr>
        <p:txBody>
          <a:bodyPr anchor="b"/>
          <a:p>
            <a:pPr algn="r">
              <a:lnSpc>
                <a:spcPct val="100000"/>
              </a:lnSpc>
            </a:pPr>
            <a:fld id="{CDB58440-D4DD-4C39-8DA0-BBEA822DA29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Gosu uses the </a:t>
            </a:r>
            <a:r>
              <a:rPr b="1" lang="en-US" sz="2000" spc="-1" strike="noStrike">
                <a:latin typeface="Arial"/>
              </a:rPr>
              <a:t>new</a:t>
            </a:r>
            <a:r>
              <a:rPr b="0" lang="en-US" sz="2000" spc="-1" strike="noStrike">
                <a:latin typeface="Arial"/>
              </a:rPr>
              <a:t> operator to create an instance of a type. The type can be a Gosu class, a Java class, an array, or a Guidewire entity type. </a:t>
            </a:r>
            <a:endParaRPr b="0" lang="en-US" sz="2000" spc="-1" strike="noStrike">
              <a:latin typeface="Arial"/>
            </a:endParaRPr>
          </a:p>
          <a:p>
            <a:endParaRPr b="0" lang="en-US" sz="2000" spc="-1" strike="noStrike">
              <a:latin typeface="Arial"/>
            </a:endParaRPr>
          </a:p>
          <a:p>
            <a:r>
              <a:rPr b="0" lang="en-US" sz="2000" spc="-1" strike="noStrike">
                <a:latin typeface="Arial"/>
              </a:rPr>
              <a:t>All Gosu values have a type. Object instances have types. The type of an instance of a class is the class itself.</a:t>
            </a:r>
            <a:endParaRPr b="0" lang="en-US" sz="2000" spc="-1" strike="noStrike">
              <a:latin typeface="Arial"/>
            </a:endParaRPr>
          </a:p>
          <a:p>
            <a:endParaRPr b="0" lang="en-US" sz="2000" spc="-1" strike="noStrike">
              <a:latin typeface="Arial"/>
            </a:endParaRPr>
          </a:p>
          <a:p>
            <a:r>
              <a:rPr b="0" lang="en-US" sz="2000" spc="-1" strike="noStrike">
                <a:latin typeface="Arial"/>
              </a:rPr>
              <a:t>You can use the new operator with any valid Gosu type, Java type, or an array. At least one constructor (creation function) must be exposed on a type to construct an instance of the type with the new operator.</a:t>
            </a:r>
            <a:endParaRPr b="0" lang="en-US" sz="2000" spc="-1" strike="noStrike">
              <a:latin typeface="Arial"/>
            </a:endParaRPr>
          </a:p>
          <a:p>
            <a:endParaRPr b="0" lang="en-US" sz="2000" spc="-1" strike="noStrike">
              <a:latin typeface="Arial"/>
            </a:endParaRPr>
          </a:p>
          <a:p>
            <a:pPr marL="216000" indent="-216000">
              <a:lnSpc>
                <a:spcPct val="100000"/>
              </a:lnSpc>
            </a:pPr>
            <a:r>
              <a:rPr b="0" lang="en-US" sz="1200" spc="-1" strike="noStrike">
                <a:solidFill>
                  <a:srgbClr val="000000"/>
                </a:solidFill>
                <a:latin typeface="Arial"/>
                <a:ea typeface="+mn-ea"/>
              </a:rPr>
              <a:t>Although the new operator is often used as an expression, it can also be a statement. For some types, this may not be useful. However, if the constructor for the object triggers code that saves a copy of the new object, the return value from new may be unnecessary. Ignoring the return value and using new as a statement may permit more concise code in some cases. For example, suppose that a constructor for a class that represents a book registers itself with a bookshelf object and saves the new object. Some code might simply create the book object and pass the bookshelf as a constructor argument.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In the slide example, line 1 imports the Rectangle class. Lines 3-4  instantiate two Rectangle objects, rectangle1 and rectangle2.</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019" name="TextShape 2"/>
          <p:cNvSpPr txBox="1"/>
          <p:nvPr/>
        </p:nvSpPr>
        <p:spPr>
          <a:xfrm>
            <a:off x="3884760" y="8775360"/>
            <a:ext cx="2971440" cy="302760"/>
          </a:xfrm>
          <a:prstGeom prst="rect">
            <a:avLst/>
          </a:prstGeom>
          <a:noFill/>
          <a:ln>
            <a:noFill/>
          </a:ln>
        </p:spPr>
        <p:txBody>
          <a:bodyPr anchor="b"/>
          <a:p>
            <a:pPr algn="r">
              <a:lnSpc>
                <a:spcPct val="100000"/>
              </a:lnSpc>
            </a:pPr>
            <a:fld id="{F4F2C609-1348-4BC3-8E27-A5185FE643A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Gosu classes can define properties. </a:t>
            </a:r>
            <a:r>
              <a:rPr b="0" lang="en-US" sz="2000" spc="-1" strike="noStrike">
                <a:solidFill>
                  <a:srgbClr val="000000"/>
                </a:solidFill>
                <a:latin typeface="Arial"/>
                <a:ea typeface="+mn-ea"/>
              </a:rPr>
              <a:t>A property can be thought of as a value associated with an object. A property has a type and its value can be retrieved or set. </a:t>
            </a:r>
            <a:r>
              <a:rPr b="0" lang="en-US" sz="1200" spc="-1" strike="noStrike">
                <a:solidFill>
                  <a:srgbClr val="000000"/>
                </a:solidFill>
                <a:latin typeface="Arial"/>
                <a:ea typeface="+mn-ea"/>
              </a:rPr>
              <a:t>Class properties appear to other objects like variables on the class.  Use the period symbol (.) to access a property by name.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The class Rectangle describes private variables for the Height, Width, and Label properties.  When a value is assigned to an object property, the data is stored in a private variable. Code that accesses the property data does not access the private instance variable directly.  Any code that wants to set the value can do so using the objectName.PropertyName = value syntax.</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You can also use  an object initializer syntax for setting object properties in the object constructor. An example of a simple object initializer is:</a:t>
            </a:r>
            <a:endParaRPr b="0" lang="en-US" sz="2000" spc="-1" strike="noStrike">
              <a:latin typeface="Arial"/>
            </a:endParaRPr>
          </a:p>
          <a:p>
            <a:r>
              <a:rPr b="0" lang="en-US" sz="2000" spc="-1" strike="noStrike">
                <a:solidFill>
                  <a:srgbClr val="000000"/>
                </a:solidFill>
                <a:latin typeface="Arial"/>
                <a:ea typeface="+mn-ea"/>
              </a:rPr>
              <a:t>var rectangle = new Rectangle() {:Height = 12, :Width =8, :Label = "My Rectangle"}</a:t>
            </a:r>
            <a:endParaRPr b="0" lang="en-US" sz="2000" spc="-1" strike="noStrike">
              <a:latin typeface="Arial"/>
            </a:endParaRPr>
          </a:p>
          <a:p>
            <a:endParaRPr b="0" lang="en-US" sz="2000" spc="-1" strike="noStrike">
              <a:latin typeface="Arial"/>
            </a:endParaRPr>
          </a:p>
          <a:p>
            <a:r>
              <a:rPr b="0" lang="en-US" sz="1200" spc="-1" strike="noStrike">
                <a:solidFill>
                  <a:srgbClr val="000000"/>
                </a:solidFill>
                <a:latin typeface="Arial"/>
                <a:ea typeface="+mn-ea"/>
              </a:rPr>
              <a:t>Object initializers comprise one or more property initializer expressions, separated by commas, and enclosed by curly braces. A property initializer expression is the following in order: a colon (:), a property name, an equals symbol (=), and a value or any expression that results in a value.</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In the slide example, lines 5-7 set values for the properties of rectangle1.  Line 8 sets rectangle2 to equal the characteristics of rectangle1.  </a:t>
            </a:r>
            <a:endParaRPr b="0" lang="en-US" sz="2000" spc="-1" strike="noStrike">
              <a:latin typeface="Arial"/>
            </a:endParaRPr>
          </a:p>
        </p:txBody>
      </p:sp>
      <p:sp>
        <p:nvSpPr>
          <p:cNvPr id="1021" name="TextShape 2"/>
          <p:cNvSpPr txBox="1"/>
          <p:nvPr/>
        </p:nvSpPr>
        <p:spPr>
          <a:xfrm>
            <a:off x="3884760" y="8775360"/>
            <a:ext cx="2971440" cy="302760"/>
          </a:xfrm>
          <a:prstGeom prst="rect">
            <a:avLst/>
          </a:prstGeom>
          <a:noFill/>
          <a:ln>
            <a:noFill/>
          </a:ln>
        </p:spPr>
        <p:txBody>
          <a:bodyPr anchor="b"/>
          <a:p>
            <a:pPr algn="r">
              <a:lnSpc>
                <a:spcPct val="100000"/>
              </a:lnSpc>
            </a:pPr>
            <a:fld id="{9582CABC-8D82-4803-A682-1D442AA92A8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Use the period symbol (.) to access a property by name.</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Arial"/>
                <a:ea typeface="+mn-ea"/>
              </a:rPr>
              <a:t>The class Rectangle describes private variables for the Height, Width, and Label properties.  When a value is assigned to an object property, the data is stored in a private variable. Code that accesses the property data does not access the private instance variable directly.  Any code that wants to access the value can do so using the objectName.PropertyName.</a:t>
            </a:r>
            <a:endParaRPr b="0" lang="en-US" sz="1200" spc="-1" strike="noStrike">
              <a:latin typeface="Arial"/>
            </a:endParaRPr>
          </a:p>
          <a:p>
            <a:endParaRPr b="0" lang="en-US" sz="1200" spc="-1" strike="noStrike">
              <a:latin typeface="Arial"/>
            </a:endParaRPr>
          </a:p>
          <a:p>
            <a:r>
              <a:rPr b="0" lang="en-US" sz="2000" spc="-1" strike="noStrike">
                <a:solidFill>
                  <a:srgbClr val="000000"/>
                </a:solidFill>
                <a:latin typeface="Arial"/>
                <a:ea typeface="+mn-ea"/>
              </a:rPr>
              <a:t>In the slide example, line 9 outputs a string of rectangle2 properties to the console.</a:t>
            </a:r>
            <a:endParaRPr b="0" lang="en-US" sz="2000" spc="-1" strike="noStrike">
              <a:latin typeface="Arial"/>
            </a:endParaRPr>
          </a:p>
        </p:txBody>
      </p:sp>
      <p:sp>
        <p:nvSpPr>
          <p:cNvPr id="1023" name="TextShape 2"/>
          <p:cNvSpPr txBox="1"/>
          <p:nvPr/>
        </p:nvSpPr>
        <p:spPr>
          <a:xfrm>
            <a:off x="3884760" y="8775360"/>
            <a:ext cx="2971440" cy="302760"/>
          </a:xfrm>
          <a:prstGeom prst="rect">
            <a:avLst/>
          </a:prstGeom>
          <a:noFill/>
          <a:ln>
            <a:noFill/>
          </a:ln>
        </p:spPr>
        <p:txBody>
          <a:bodyPr anchor="b"/>
          <a:p>
            <a:pPr algn="r">
              <a:lnSpc>
                <a:spcPct val="100000"/>
              </a:lnSpc>
            </a:pPr>
            <a:fld id="{3A7D6087-8541-4E6D-9079-5515A05778F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25" name="TextShape 2"/>
          <p:cNvSpPr txBox="1"/>
          <p:nvPr/>
        </p:nvSpPr>
        <p:spPr>
          <a:xfrm>
            <a:off x="3884760" y="8775360"/>
            <a:ext cx="2971440" cy="302760"/>
          </a:xfrm>
          <a:prstGeom prst="rect">
            <a:avLst/>
          </a:prstGeom>
          <a:noFill/>
          <a:ln>
            <a:noFill/>
          </a:ln>
        </p:spPr>
        <p:txBody>
          <a:bodyPr anchor="b"/>
          <a:p>
            <a:pPr algn="r">
              <a:lnSpc>
                <a:spcPct val="100000"/>
              </a:lnSpc>
            </a:pPr>
            <a:fld id="{F00F467B-15E3-42EF-BCF5-2B9B56439F3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subtype is an entity that is declared as a child of another "parent" entity. The child entity inherits all properties and methods of the parent. For example, in the slide example, ABPerson is a subtype of ABContact. An object of type ABPerson has FirstName and LastName properties which are declared explicitly in the ABPerson entity. An object of type ABPerson also inherits the properties of the supertype which is ABContact. EmailAddress is a property that ABPerson inherits from ABContact.</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Subtypes are useful when you have a hierarchical collection of objects where the same sort of information is needed for sets of objects. For example, all contacts have assigned users and email addresses. All person contacts (but not companies or places) have first names and last names. By creating ABPerson as a subtype of ABContact, you do not need to re-declare the fields shared by ABPerson, ABPlace, and ABCompany.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Create a new subtype only if you need to treat one set of entities differently from another. As much as possible, limit the number of subtypes for representing an entity.   </a:t>
            </a:r>
            <a:r>
              <a:rPr b="0" lang="en-US" sz="1200" spc="-1" strike="noStrike">
                <a:solidFill>
                  <a:srgbClr val="000000"/>
                </a:solidFill>
                <a:latin typeface="Arial"/>
                <a:ea typeface="+mn-ea"/>
              </a:rPr>
              <a:t>The main reason to limit creation of new subtypes is that the more you specialize the subtype hierarchy, the more restrictive and the less flexible your model becomes. For example, there are subtypes for AutoRepairShop and AutoTowingAgcy. If you work with an auto repair shop that also does towing, you cannot create a single contact that does both. The reason is that y</a:t>
            </a:r>
            <a:r>
              <a:rPr b="0" lang="en-US" sz="2000" spc="-1" strike="noStrike">
                <a:solidFill>
                  <a:srgbClr val="000000"/>
                </a:solidFill>
                <a:latin typeface="Arial"/>
                <a:ea typeface="+mn-ea"/>
              </a:rPr>
              <a:t>ou cannot create a subtype that inherits the fields of two or more entities directly. To create the subtype you want, you can select one entity or the other as the subtype. Then, add the fields that are missing from the other entity to you subtype. </a:t>
            </a:r>
            <a:br/>
            <a:endParaRPr b="0" lang="en-US" sz="2000" spc="-1" strike="noStrike">
              <a:latin typeface="Arial"/>
            </a:endParaRPr>
          </a:p>
          <a:p>
            <a:pPr>
              <a:lnSpc>
                <a:spcPct val="100000"/>
              </a:lnSpc>
            </a:pPr>
            <a:endParaRPr b="0" lang="en-US" sz="2000" spc="-1" strike="noStrike">
              <a:latin typeface="Arial"/>
            </a:endParaRPr>
          </a:p>
        </p:txBody>
      </p:sp>
      <p:sp>
        <p:nvSpPr>
          <p:cNvPr id="1027" name="TextShape 2"/>
          <p:cNvSpPr txBox="1"/>
          <p:nvPr/>
        </p:nvSpPr>
        <p:spPr>
          <a:xfrm>
            <a:off x="3884760" y="8775360"/>
            <a:ext cx="2971440" cy="302760"/>
          </a:xfrm>
          <a:prstGeom prst="rect">
            <a:avLst/>
          </a:prstGeom>
          <a:noFill/>
          <a:ln>
            <a:noFill/>
          </a:ln>
        </p:spPr>
        <p:txBody>
          <a:bodyPr anchor="b"/>
          <a:p>
            <a:pPr algn="r">
              <a:lnSpc>
                <a:spcPct val="100000"/>
              </a:lnSpc>
            </a:pPr>
            <a:fld id="{9B22E1D2-5EFF-4E2F-9B2E-EC7A0F27589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When a Guidewire application retrieves data from the database, it stores that data as an object in runtime memory. It works with the in-memory information until the data needs to be committed or re-retrieved from the database.</a:t>
            </a:r>
            <a:br/>
            <a:endParaRPr b="0" lang="en-US" sz="2000" spc="-1" strike="noStrike">
              <a:latin typeface="Arial"/>
            </a:endParaRPr>
          </a:p>
          <a:p>
            <a:r>
              <a:rPr b="0" lang="en-US" sz="2000" spc="-1" strike="noStrike">
                <a:latin typeface="Arial"/>
              </a:rPr>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ABPlace, ABCompany, or ABAttorney are irrelevant and ignored.</a:t>
            </a:r>
            <a:endParaRPr b="0" lang="en-US" sz="2000" spc="-1" strike="noStrike">
              <a:latin typeface="Arial"/>
            </a:endParaRPr>
          </a:p>
          <a:p>
            <a:br/>
            <a:r>
              <a:rPr b="0" lang="en-US" sz="2000" spc="-1" strike="noStrike">
                <a:latin typeface="Arial"/>
              </a:rPr>
              <a:t>When an object is referenced, the server uses the datatype of the reference to understand the structure of the information in memory. For example, assume that there is an object named "anABContact"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endParaRPr b="0" lang="en-US" sz="2000" spc="-1" strike="noStrike">
              <a:latin typeface="Arial"/>
            </a:endParaRPr>
          </a:p>
          <a:p>
            <a:br/>
            <a:r>
              <a:rPr b="0" lang="en-US" sz="2000" spc="-1" strike="noStrike">
                <a:latin typeface="Arial"/>
              </a:rPr>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uncasted reference cannot.</a:t>
            </a:r>
            <a:endParaRPr b="0" lang="en-US" sz="2000" spc="-1" strike="noStrike">
              <a:latin typeface="Arial"/>
            </a:endParaRPr>
          </a:p>
          <a:p>
            <a:endParaRPr b="0" lang="en-US" sz="2000" spc="-1" strike="noStrike">
              <a:latin typeface="Arial"/>
            </a:endParaRPr>
          </a:p>
        </p:txBody>
      </p:sp>
      <p:sp>
        <p:nvSpPr>
          <p:cNvPr id="1029" name="TextShape 2"/>
          <p:cNvSpPr txBox="1"/>
          <p:nvPr/>
        </p:nvSpPr>
        <p:spPr>
          <a:xfrm>
            <a:off x="3884760" y="8775360"/>
            <a:ext cx="2971440" cy="302760"/>
          </a:xfrm>
          <a:prstGeom prst="rect">
            <a:avLst/>
          </a:prstGeom>
          <a:noFill/>
          <a:ln>
            <a:noFill/>
          </a:ln>
        </p:spPr>
        <p:txBody>
          <a:bodyPr anchor="b"/>
          <a:p>
            <a:pPr algn="r">
              <a:lnSpc>
                <a:spcPct val="100000"/>
              </a:lnSpc>
            </a:pPr>
            <a:fld id="{F63C0F0E-CD05-4A29-87F1-547F9E975B0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the Gosu code retrieves two objects: anABDoctor of the type ABDoctor and anABContact of the type ABContact.  ABContact is the supertype of ABPerson; ABPerson is the supertype of ABPersonVendor; and ABPersonVendor is the supertype of ABDoctor. Expressed another way, ABDoctor is the subtype of ABPersonVendor; ABPersonVendor is the subtype of ABPerson; ABPerson is the subtype of ABContact.</a:t>
            </a:r>
            <a:endParaRPr b="0" lang="en-US" sz="2000" spc="-1" strike="noStrike">
              <a:latin typeface="Arial"/>
            </a:endParaRPr>
          </a:p>
          <a:p>
            <a:endParaRPr b="0" lang="en-US" sz="2000" spc="-1" strike="noStrike">
              <a:latin typeface="Arial"/>
            </a:endParaRPr>
          </a:p>
          <a:p>
            <a:r>
              <a:rPr b="0" lang="en-US" sz="2000" spc="-1" strike="noStrike">
                <a:latin typeface="Arial"/>
              </a:rPr>
              <a:t>Lines 5-8 illustrate that all the supertype properties of anABDoctor are accessible. </a:t>
            </a:r>
            <a:endParaRPr b="0" lang="en-US" sz="2000" spc="-1" strike="noStrike">
              <a:latin typeface="Arial"/>
            </a:endParaRPr>
          </a:p>
          <a:p>
            <a:r>
              <a:rPr b="0" lang="en-US" sz="2000" spc="-1" strike="noStrike">
                <a:latin typeface="Arial"/>
              </a:rPr>
              <a:t>Lines 14-16 illustrate that you cannot access the subtype properties when a supertype. </a:t>
            </a:r>
            <a:endParaRPr b="0" lang="en-US" sz="2000" spc="-1" strike="noStrike">
              <a:latin typeface="Arial"/>
            </a:endParaRPr>
          </a:p>
          <a:p>
            <a:endParaRPr b="0" lang="en-US" sz="2000" spc="-1" strike="noStrike">
              <a:latin typeface="Arial"/>
            </a:endParaRPr>
          </a:p>
          <a:p>
            <a:pPr marL="216000" indent="-216000">
              <a:lnSpc>
                <a:spcPct val="100000"/>
              </a:lnSpc>
            </a:pPr>
            <a:r>
              <a:rPr b="0" lang="en-US" sz="2000" spc="-1" strike="noStrike">
                <a:latin typeface="Arial"/>
              </a:rPr>
              <a:t>To execute the code in the slide example, you must Run in a Debug process. To debug the server, select Main menu </a:t>
            </a:r>
            <a:r>
              <a:rPr b="0" lang="en-US" sz="2000" spc="-1" strike="noStrike">
                <a:latin typeface="Wingdings"/>
              </a:rPr>
              <a:t> Run  Debug 'Server' or Main menu  Run  Debug…  Server. Then, open Gosu Scratchpad using Main menu  Tools  Gosu Scratchpad or with the keystroke ALT+SHIFT+S.   In Gosu Scratchpad toolbar, click Run in Debug Process.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031" name="TextShape 2"/>
          <p:cNvSpPr txBox="1"/>
          <p:nvPr/>
        </p:nvSpPr>
        <p:spPr>
          <a:xfrm>
            <a:off x="3884760" y="8775360"/>
            <a:ext cx="2971440" cy="302760"/>
          </a:xfrm>
          <a:prstGeom prst="rect">
            <a:avLst/>
          </a:prstGeom>
          <a:noFill/>
          <a:ln>
            <a:noFill/>
          </a:ln>
        </p:spPr>
        <p:txBody>
          <a:bodyPr anchor="b"/>
          <a:p>
            <a:pPr algn="r">
              <a:lnSpc>
                <a:spcPct val="100000"/>
              </a:lnSpc>
            </a:pPr>
            <a:fld id="{749C6493-FE97-4C26-BEE6-70B1172BA34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Gosu is Guidewire’s open-source, publicly available  programming language.  Gosu has elements of both procedural and object-oriented programming languages and is similar to JavaScript and Java.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Guidewire developed Gosu for several reasons.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Second, there was a desire to have code auto-complete features in Studio. This is possible only with a statically typed language. Most scripting languages, such as JavaScript, Perl, Python, and Ruby, are dynamically typed.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Prior to ClaimCenter 6.0, PolicyCenter 4.0, and BillingCenter 3.0, Gosu was known as GScript.</a:t>
            </a:r>
            <a:endParaRPr b="0" lang="en-US" sz="2000" spc="-1" strike="noStrike">
              <a:latin typeface="Arial"/>
            </a:endParaRPr>
          </a:p>
          <a:p>
            <a:pPr>
              <a:lnSpc>
                <a:spcPct val="100000"/>
              </a:lnSpc>
            </a:pPr>
            <a:endParaRPr b="0" lang="en-US" sz="2000" spc="-1" strike="noStrike">
              <a:latin typeface="Arial"/>
            </a:endParaRPr>
          </a:p>
        </p:txBody>
      </p:sp>
      <p:sp>
        <p:nvSpPr>
          <p:cNvPr id="961" name="TextShape 2"/>
          <p:cNvSpPr txBox="1"/>
          <p:nvPr/>
        </p:nvSpPr>
        <p:spPr>
          <a:xfrm>
            <a:off x="3884760" y="8775360"/>
            <a:ext cx="2971440" cy="302760"/>
          </a:xfrm>
          <a:prstGeom prst="rect">
            <a:avLst/>
          </a:prstGeom>
          <a:noFill/>
          <a:ln>
            <a:noFill/>
          </a:ln>
        </p:spPr>
        <p:txBody>
          <a:bodyPr anchor="b"/>
          <a:p>
            <a:pPr algn="r">
              <a:lnSpc>
                <a:spcPct val="100000"/>
              </a:lnSpc>
            </a:pPr>
            <a:fld id="{BF80BBF5-0B8D-4083-97E3-F63652DC107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Lines 14-16 illustrate that you can coerce to a subtype and access the subtype properties.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Gosu uses the "expression as TYPE" construction to cast an expression to a specific type which is known as coercion. The expression must be compatible with the type. If you try to cast an expression to an inappropriate type, Gosu throws an exception.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If an object has a compile-time type that is higher in the type hierarchy (it is a supertype) than you need, coerce it to the appropriate specific type. Before you can access properties or methods on the object defined in a subtype from a supertype, you must coerce the type to the subtype.  Gosu provides automatic downcasting to simplify your code in if statements and similar structures.</a:t>
            </a:r>
            <a:endParaRPr b="0" lang="en-US" sz="1200" spc="-1" strike="noStrike">
              <a:latin typeface="Arial"/>
            </a:endParaRPr>
          </a:p>
        </p:txBody>
      </p:sp>
      <p:sp>
        <p:nvSpPr>
          <p:cNvPr id="1033" name="TextShape 2"/>
          <p:cNvSpPr txBox="1"/>
          <p:nvPr/>
        </p:nvSpPr>
        <p:spPr>
          <a:xfrm>
            <a:off x="3884760" y="8775360"/>
            <a:ext cx="2971440" cy="302760"/>
          </a:xfrm>
          <a:prstGeom prst="rect">
            <a:avLst/>
          </a:prstGeom>
          <a:noFill/>
          <a:ln>
            <a:noFill/>
          </a:ln>
        </p:spPr>
        <p:txBody>
          <a:bodyPr anchor="b"/>
          <a:p>
            <a:pPr algn="r">
              <a:lnSpc>
                <a:spcPct val="100000"/>
              </a:lnSpc>
            </a:pPr>
            <a:fld id="{459B877F-8591-4661-AF68-1168463F3F4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The Subtype property identifies a particular subtype within a supertype table. Each subtype of a supertype has its own unique subtype value.   In the slide example, various condition statements contain expressions to determine if the anABContact object is a specify subtype. If the anABContact object is of the type ABDoctor, then all condition statements will be true. </a:t>
            </a:r>
            <a:endParaRPr b="0" lang="en-US" sz="2000" spc="-1" strike="noStrike">
              <a:latin typeface="Arial"/>
            </a:endParaRPr>
          </a:p>
          <a:p>
            <a:endParaRPr b="0" lang="en-US" sz="2000" spc="-1" strike="noStrike">
              <a:latin typeface="Arial"/>
            </a:endParaRPr>
          </a:p>
          <a:p>
            <a:r>
              <a:rPr b="0" lang="en-US" sz="2000" spc="-1" strike="noStrike">
                <a:latin typeface="Arial"/>
              </a:rPr>
              <a:t>Line 1 declares the out variable of type String with an empty value.</a:t>
            </a:r>
            <a:endParaRPr b="0" lang="en-US" sz="2000" spc="-1" strike="noStrike">
              <a:latin typeface="Arial"/>
            </a:endParaRPr>
          </a:p>
          <a:p>
            <a:r>
              <a:rPr b="0" lang="en-US" sz="2000" spc="-1" strike="noStrike">
                <a:latin typeface="Arial"/>
              </a:rPr>
              <a:t>Line 2 returns a contact from a query.  The findContact() method requires a string identifier as a parameter.</a:t>
            </a:r>
            <a:endParaRPr b="0" lang="en-US" sz="2000" spc="-1" strike="noStrike">
              <a:latin typeface="Arial"/>
            </a:endParaRPr>
          </a:p>
          <a:p>
            <a:endParaRPr b="0" lang="en-US" sz="2000" spc="-1" strike="noStrike">
              <a:latin typeface="Arial"/>
            </a:endParaRPr>
          </a:p>
          <a:p>
            <a:r>
              <a:rPr b="0" lang="en-US" sz="2000" spc="-1" strike="noStrike">
                <a:latin typeface="Arial"/>
              </a:rPr>
              <a:t>Line 3 concatenates the object's EmaillAddress1 property with the out string. All contacts are of the type ABContact, the supertype.</a:t>
            </a:r>
            <a:endParaRPr b="0" lang="en-US" sz="2000" spc="-1" strike="noStrike">
              <a:latin typeface="Arial"/>
            </a:endParaRPr>
          </a:p>
          <a:p>
            <a:endParaRPr b="0" lang="en-US" sz="2000" spc="-1" strike="noStrike">
              <a:latin typeface="Arial"/>
            </a:endParaRPr>
          </a:p>
          <a:p>
            <a:r>
              <a:rPr b="0" lang="en-US" sz="2000" spc="-1" strike="noStrike">
                <a:latin typeface="Arial"/>
              </a:rPr>
              <a:t>Lines 5-7 test to see if the anABContact object is of the subtype ABPerson. If anABContact is an ABPerson subtype, then the object is cast to ABPerson and the out string concatenates the object's Gender property.</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Lines 8-10 test to see if the anABContact object is of the subtype ABPersonVendor. If anABContact is an ABPersonVendor subtype, then the object is cast to ABPersonVendor and the out string concatenates the object's SelfEmployeed_Ext property.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Lines 11-13 test to see if the anABContact object is of the subtype ABDoctor. If anABContact is an ABDoctor subtype, then the object is cast to ABDoctor and the out string concatenates the object's Specialty property.</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35" name="TextShape 2"/>
          <p:cNvSpPr txBox="1"/>
          <p:nvPr/>
        </p:nvSpPr>
        <p:spPr>
          <a:xfrm>
            <a:off x="3884760" y="8775360"/>
            <a:ext cx="2971440" cy="302760"/>
          </a:xfrm>
          <a:prstGeom prst="rect">
            <a:avLst/>
          </a:prstGeom>
          <a:noFill/>
          <a:ln>
            <a:noFill/>
          </a:ln>
        </p:spPr>
        <p:txBody>
          <a:bodyPr anchor="b"/>
          <a:p>
            <a:pPr algn="r">
              <a:lnSpc>
                <a:spcPct val="100000"/>
              </a:lnSpc>
            </a:pPr>
            <a:fld id="{525E11A3-30A1-464F-8D3E-A9D9FB2E787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Gosu uses the typeis operator to compare an expression’s type with a specified type. The result is always Boolean. A typeis expression cannot be fully determined at compile time. For example, at run time the expression may evaluate to a more specific subtype than the variable's declared type.</a:t>
            </a:r>
            <a:endParaRPr b="0" lang="en-US" sz="1200" spc="-1" strike="noStrike">
              <a:latin typeface="Arial"/>
            </a:endParaRPr>
          </a:p>
          <a:p>
            <a:endParaRPr b="0" lang="en-US" sz="1200" spc="-1" strike="noStrike">
              <a:latin typeface="Arial"/>
            </a:endParaRPr>
          </a:p>
          <a:p>
            <a:pPr>
              <a:lnSpc>
                <a:spcPct val="100000"/>
              </a:lnSpc>
            </a:pPr>
            <a:r>
              <a:rPr b="0" lang="en-US" sz="2000" spc="-1" strike="noStrike">
                <a:solidFill>
                  <a:srgbClr val="000000"/>
                </a:solidFill>
                <a:latin typeface="Arial"/>
                <a:ea typeface="+mn-ea"/>
              </a:rPr>
              <a:t>Gosu automatically downcasts an object after a typeis expression if the type is a subtype of a given supertype. In other words, when using the typeis expression within the if block statement, you do not need to explicitly cast an object (as TYPE expressions) to that subtype. The typeis expression for a subtype implicitly considers that variable’s type to be the subtype within the scope of the "if block" of code. If you case the object explicitly, and Gosu provides a warning.</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mn-ea"/>
              </a:rPr>
              <a:t>Often, you need to check an object against a type or its subtypes, not just a single type.  In  such cases, it is better to use typeis instead of typeof. The typeof keyword returns the exact type. If you test this value with simple equality with another type, it returns false if the object is a subtype.</a:t>
            </a:r>
            <a:endParaRPr b="0" lang="en-US" sz="2000" spc="-1" strike="noStrike">
              <a:latin typeface="Arial"/>
            </a:endParaRPr>
          </a:p>
          <a:p>
            <a:pPr>
              <a:lnSpc>
                <a:spcPct val="100000"/>
              </a:lnSpc>
            </a:pPr>
            <a:endParaRPr b="0" lang="en-US" sz="2000" spc="-1" strike="noStrike">
              <a:latin typeface="Arial"/>
            </a:endParaRPr>
          </a:p>
        </p:txBody>
      </p:sp>
      <p:sp>
        <p:nvSpPr>
          <p:cNvPr id="1037" name="TextShape 2"/>
          <p:cNvSpPr txBox="1"/>
          <p:nvPr/>
        </p:nvSpPr>
        <p:spPr>
          <a:xfrm>
            <a:off x="3884760" y="8775360"/>
            <a:ext cx="2971440" cy="302760"/>
          </a:xfrm>
          <a:prstGeom prst="rect">
            <a:avLst/>
          </a:prstGeom>
          <a:noFill/>
          <a:ln>
            <a:noFill/>
          </a:ln>
        </p:spPr>
        <p:txBody>
          <a:bodyPr anchor="b"/>
          <a:p>
            <a:pPr algn="r">
              <a:lnSpc>
                <a:spcPct val="100000"/>
              </a:lnSpc>
            </a:pPr>
            <a:fld id="{96EB48CB-4FA4-4A40-8A0B-C74008ADACD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39" name="TextShape 2"/>
          <p:cNvSpPr txBox="1"/>
          <p:nvPr/>
        </p:nvSpPr>
        <p:spPr>
          <a:xfrm>
            <a:off x="3884760" y="8775360"/>
            <a:ext cx="2971440" cy="302760"/>
          </a:xfrm>
          <a:prstGeom prst="rect">
            <a:avLst/>
          </a:prstGeom>
          <a:noFill/>
          <a:ln>
            <a:noFill/>
          </a:ln>
        </p:spPr>
        <p:txBody>
          <a:bodyPr anchor="b"/>
          <a:p>
            <a:pPr algn="r">
              <a:lnSpc>
                <a:spcPct val="100000"/>
              </a:lnSpc>
            </a:pPr>
            <a:fld id="{E9B1259C-D49B-4430-A536-49406D1A00A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 Any of the following: </a:t>
            </a:r>
            <a:r>
              <a:rPr b="0" lang="en-US" sz="1200" spc="-1" strike="noStrike">
                <a:solidFill>
                  <a:srgbClr val="000000"/>
                </a:solidFill>
                <a:latin typeface="Arial"/>
                <a:ea typeface="+mn-ea"/>
              </a:rPr>
              <a:t>int, char, byte, short, long, float, double, boolean.</a:t>
            </a:r>
            <a:endParaRPr b="0" lang="en-US" sz="1200" spc="-1" strike="noStrike">
              <a:latin typeface="Arial"/>
            </a:endParaRPr>
          </a:p>
          <a:p>
            <a:r>
              <a:rPr b="0" lang="en-US" sz="2000" spc="-1" strike="noStrike">
                <a:solidFill>
                  <a:srgbClr val="000000"/>
                </a:solidFill>
                <a:latin typeface="Arial"/>
                <a:ea typeface="+mn-ea"/>
              </a:rPr>
              <a:t>2a)  When Gosu Scratchpad is running in its own process (debug or run), then Scratchpad uses the Gosu Guidewire Community Release compiler.</a:t>
            </a:r>
            <a:endParaRPr b="0" lang="en-US" sz="2000" spc="-1" strike="noStrike">
              <a:latin typeface="Arial"/>
            </a:endParaRPr>
          </a:p>
          <a:p>
            <a:pPr>
              <a:lnSpc>
                <a:spcPct val="100000"/>
              </a:lnSpc>
            </a:pPr>
            <a:r>
              <a:rPr b="0" lang="en-US" sz="2000" spc="-1" strike="noStrike">
                <a:solidFill>
                  <a:srgbClr val="000000"/>
                </a:solidFill>
                <a:latin typeface="Arial"/>
                <a:ea typeface="+mn-ea"/>
              </a:rPr>
              <a:t>2b) When Gosu Scratchpad is running in a Guidewire application process (Debug 'Server'), then Scratchpad uses the Gosu Guidewire Platform compiler.</a:t>
            </a:r>
            <a:endParaRPr b="0" lang="en-US" sz="2000" spc="-1" strike="noStrike">
              <a:latin typeface="Arial"/>
            </a:endParaRPr>
          </a:p>
          <a:p>
            <a:pPr>
              <a:lnSpc>
                <a:spcPct val="100000"/>
              </a:lnSpc>
            </a:pPr>
            <a:r>
              <a:rPr b="0" lang="en-US" sz="2000" spc="-1" strike="noStrike">
                <a:solidFill>
                  <a:srgbClr val="000000"/>
                </a:solidFill>
                <a:latin typeface="Arial"/>
                <a:ea typeface="+mn-ea"/>
              </a:rPr>
              <a:t>3) Import the fully qualified class name (package) with the uses operator at the top of the file.  </a:t>
            </a:r>
            <a:endParaRPr b="0" lang="en-US" sz="2000" spc="-1" strike="noStrike">
              <a:latin typeface="Arial"/>
            </a:endParaRPr>
          </a:p>
          <a:p>
            <a:pPr>
              <a:lnSpc>
                <a:spcPct val="100000"/>
              </a:lnSpc>
            </a:pPr>
            <a:r>
              <a:rPr b="0" lang="en-US" sz="2000" spc="-1" strike="noStrike">
                <a:solidFill>
                  <a:srgbClr val="000000"/>
                </a:solidFill>
                <a:latin typeface="Arial"/>
                <a:ea typeface="+mn-ea"/>
              </a:rPr>
              <a:t>4) Use an if-else condition statement with the typeis operator to downcast the object without throwing an exception.</a:t>
            </a:r>
            <a:endParaRPr b="0" lang="en-US" sz="2000" spc="-1" strike="noStrike">
              <a:latin typeface="Arial"/>
            </a:endParaRPr>
          </a:p>
        </p:txBody>
      </p:sp>
      <p:sp>
        <p:nvSpPr>
          <p:cNvPr id="1041" name="TextShape 2"/>
          <p:cNvSpPr txBox="1"/>
          <p:nvPr/>
        </p:nvSpPr>
        <p:spPr>
          <a:xfrm>
            <a:off x="3884760" y="8775360"/>
            <a:ext cx="2971440" cy="302760"/>
          </a:xfrm>
          <a:prstGeom prst="rect">
            <a:avLst/>
          </a:prstGeom>
          <a:noFill/>
          <a:ln>
            <a:noFill/>
          </a:ln>
        </p:spPr>
        <p:txBody>
          <a:bodyPr anchor="b"/>
          <a:p>
            <a:pPr algn="r">
              <a:lnSpc>
                <a:spcPct val="100000"/>
              </a:lnSpc>
            </a:pPr>
            <a:fld id="{6F99E55C-BF74-4BCD-8D06-4E22F778237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43" name="TextShape 2"/>
          <p:cNvSpPr txBox="1"/>
          <p:nvPr/>
        </p:nvSpPr>
        <p:spPr>
          <a:xfrm>
            <a:off x="3884760" y="8775360"/>
            <a:ext cx="2971440" cy="302760"/>
          </a:xfrm>
          <a:prstGeom prst="rect">
            <a:avLst/>
          </a:prstGeom>
          <a:noFill/>
          <a:ln>
            <a:noFill/>
          </a:ln>
        </p:spPr>
        <p:txBody>
          <a:bodyPr anchor="b"/>
          <a:p>
            <a:pPr algn="r">
              <a:lnSpc>
                <a:spcPct val="100000"/>
              </a:lnSpc>
            </a:pPr>
            <a:fld id="{71CCCE8E-5063-4B77-8B27-61E89E2CC08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3" name="TextShape 2"/>
          <p:cNvSpPr txBox="1"/>
          <p:nvPr/>
        </p:nvSpPr>
        <p:spPr>
          <a:xfrm>
            <a:off x="3884760" y="8775360"/>
            <a:ext cx="2971440" cy="302760"/>
          </a:xfrm>
          <a:prstGeom prst="rect">
            <a:avLst/>
          </a:prstGeom>
          <a:noFill/>
          <a:ln>
            <a:noFill/>
          </a:ln>
        </p:spPr>
        <p:txBody>
          <a:bodyPr anchor="b"/>
          <a:p>
            <a:pPr algn="r">
              <a:lnSpc>
                <a:spcPct val="100000"/>
              </a:lnSpc>
            </a:pPr>
            <a:fld id="{D6F4AEB3-F721-48D4-8D79-FC401BFEEAE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rule is a single decision in the following form of testing a condition and then taking an action: if {some conditions} then {take some action}. A rule set combines many individual rules into a useful set to consider as a group.</a:t>
            </a:r>
            <a:endParaRPr b="0" lang="en-US" sz="2000" spc="-1" strike="noStrike">
              <a:latin typeface="Arial"/>
            </a:endParaRPr>
          </a:p>
          <a:p>
            <a:endParaRPr b="0" lang="en-US" sz="2000" spc="-1" strike="noStrike">
              <a:latin typeface="Arial"/>
            </a:endParaRPr>
          </a:p>
          <a:p>
            <a:r>
              <a:rPr b="0" lang="en-US" sz="2000" spc="-1" strike="noStrike">
                <a:latin typeface="Arial"/>
              </a:rPr>
              <a:t>Gosu enhancements provide additional methods (functionality) on a Guidewire entity. For example, you can create an enhancement to the ABContact entity. Within enhancement, you add methods that support new functionality. Guidewire Studio will show the new method for an entity of the type ABContact.</a:t>
            </a:r>
            <a:endParaRPr b="0" lang="en-US" sz="2000" spc="-1" strike="noStrike">
              <a:latin typeface="Arial"/>
            </a:endParaRPr>
          </a:p>
        </p:txBody>
      </p:sp>
      <p:sp>
        <p:nvSpPr>
          <p:cNvPr id="965" name="TextShape 2"/>
          <p:cNvSpPr txBox="1"/>
          <p:nvPr/>
        </p:nvSpPr>
        <p:spPr>
          <a:xfrm>
            <a:off x="3884760" y="8775360"/>
            <a:ext cx="2971440" cy="302760"/>
          </a:xfrm>
          <a:prstGeom prst="rect">
            <a:avLst/>
          </a:prstGeom>
          <a:noFill/>
          <a:ln>
            <a:noFill/>
          </a:ln>
        </p:spPr>
        <p:txBody>
          <a:bodyPr anchor="b"/>
          <a:p>
            <a:pPr algn="r">
              <a:lnSpc>
                <a:spcPct val="100000"/>
              </a:lnSpc>
            </a:pPr>
            <a:fld id="{C0D378FC-FE45-4DAC-9CF1-EBD77E3BA11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Entity Names lesson covers how to create, modify, use, and deploy entity names.   The Gosu Classes lessons covers how to create, modify, reference, and deploy Gosu classes.</a:t>
            </a:r>
            <a:endParaRPr b="0" lang="en-US" sz="2000" spc="-1" strike="noStrike">
              <a:latin typeface="Arial"/>
            </a:endParaRPr>
          </a:p>
        </p:txBody>
      </p:sp>
      <p:sp>
        <p:nvSpPr>
          <p:cNvPr id="967" name="TextShape 2"/>
          <p:cNvSpPr txBox="1"/>
          <p:nvPr/>
        </p:nvSpPr>
        <p:spPr>
          <a:xfrm>
            <a:off x="3884760" y="8775360"/>
            <a:ext cx="2971440" cy="302760"/>
          </a:xfrm>
          <a:prstGeom prst="rect">
            <a:avLst/>
          </a:prstGeom>
          <a:noFill/>
          <a:ln>
            <a:noFill/>
          </a:ln>
        </p:spPr>
        <p:txBody>
          <a:bodyPr anchor="b"/>
          <a:p>
            <a:pPr algn="r">
              <a:lnSpc>
                <a:spcPct val="100000"/>
              </a:lnSpc>
            </a:pPr>
            <a:fld id="{0F0E46F8-77C9-4D5E-B751-932AB01DBDA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workflow executes processes whose execution is time-based or is triggered by events in external applications, or is both triggered and time-based.</a:t>
            </a:r>
            <a:endParaRPr b="0" lang="en-US" sz="2000" spc="-1" strike="noStrike">
              <a:latin typeface="Arial"/>
            </a:endParaRPr>
          </a:p>
          <a:p>
            <a:endParaRPr b="0" lang="en-US" sz="2000" spc="-1" strike="noStrike">
              <a:latin typeface="Arial"/>
            </a:endParaRPr>
          </a:p>
          <a:p>
            <a:r>
              <a:rPr b="0" lang="en-US" sz="2000" spc="-1" strike="noStrike">
                <a:latin typeface="Arial"/>
              </a:rPr>
              <a:t>Workflows are available in all three primary Guidewire applications. PolicyCenter uses workflows to manage policy transactions (such as renewals). BillingCenter uses workflows to manage account delinquency and agency bill cycles. Although the feature is available in ClaimCenter, the base configuration of ClaimCenter does not use workflows.</a:t>
            </a:r>
            <a:endParaRPr b="0" lang="en-US" sz="2000" spc="-1" strike="noStrike">
              <a:latin typeface="Arial"/>
            </a:endParaRPr>
          </a:p>
        </p:txBody>
      </p:sp>
      <p:sp>
        <p:nvSpPr>
          <p:cNvPr id="969" name="TextShape 2"/>
          <p:cNvSpPr txBox="1"/>
          <p:nvPr/>
        </p:nvSpPr>
        <p:spPr>
          <a:xfrm>
            <a:off x="3884760" y="8775360"/>
            <a:ext cx="2971440" cy="302760"/>
          </a:xfrm>
          <a:prstGeom prst="rect">
            <a:avLst/>
          </a:prstGeom>
          <a:noFill/>
          <a:ln>
            <a:noFill/>
          </a:ln>
        </p:spPr>
        <p:txBody>
          <a:bodyPr anchor="b"/>
          <a:p>
            <a:pPr algn="r">
              <a:lnSpc>
                <a:spcPct val="100000"/>
              </a:lnSpc>
            </a:pPr>
            <a:fld id="{F283664A-F2FA-44EA-8883-0DB533BF41F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0"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can regenerate the Gosu API Reference from the command window of the bin directory.   Use the command gwXX regen-gosudoc where XX is the application two letter abbreviation.</a:t>
            </a:r>
            <a:endParaRPr b="0" lang="en-US" sz="2000" spc="-1" strike="noStrike">
              <a:latin typeface="Arial"/>
            </a:endParaRPr>
          </a:p>
        </p:txBody>
      </p:sp>
      <p:sp>
        <p:nvSpPr>
          <p:cNvPr id="971" name="TextShape 2"/>
          <p:cNvSpPr txBox="1"/>
          <p:nvPr/>
        </p:nvSpPr>
        <p:spPr>
          <a:xfrm>
            <a:off x="3884760" y="8775360"/>
            <a:ext cx="2971440" cy="302760"/>
          </a:xfrm>
          <a:prstGeom prst="rect">
            <a:avLst/>
          </a:prstGeom>
          <a:noFill/>
          <a:ln>
            <a:noFill/>
          </a:ln>
        </p:spPr>
        <p:txBody>
          <a:bodyPr anchor="b"/>
          <a:p>
            <a:pPr algn="r">
              <a:lnSpc>
                <a:spcPct val="100000"/>
              </a:lnSpc>
            </a:pPr>
            <a:fld id="{AB3EABA8-7FF6-42B2-921A-21E1A6A8E6F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1BE9BBE-4CA1-4547-8608-E151DD63E4C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8" name="pic Logo Text" descr=""/>
          <p:cNvPicPr/>
          <p:nvPr/>
        </p:nvPicPr>
        <p:blipFill>
          <a:blip r:embed="rId2"/>
          <a:stretch/>
        </p:blipFill>
        <p:spPr>
          <a:xfrm>
            <a:off x="7412040" y="6543720"/>
            <a:ext cx="1607760" cy="136080"/>
          </a:xfrm>
          <a:prstGeom prst="rect">
            <a:avLst/>
          </a:prstGeom>
          <a:ln>
            <a:noFill/>
          </a:ln>
        </p:spPr>
      </p:pic>
      <p:sp>
        <p:nvSpPr>
          <p:cNvPr id="44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228A656-B363-4FD5-B985-B9702E62E91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5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1" name="PlaceHolder 10"/>
          <p:cNvSpPr>
            <a:spLocks noGrp="1"/>
          </p:cNvSpPr>
          <p:nvPr>
            <p:ph type="body"/>
          </p:nvPr>
        </p:nvSpPr>
        <p:spPr>
          <a:xfrm>
            <a:off x="519120" y="9144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8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5" name="pic Logo Text" descr=""/>
          <p:cNvPicPr/>
          <p:nvPr/>
        </p:nvPicPr>
        <p:blipFill>
          <a:blip r:embed="rId2"/>
          <a:stretch/>
        </p:blipFill>
        <p:spPr>
          <a:xfrm>
            <a:off x="7412040" y="6543720"/>
            <a:ext cx="1607760" cy="136080"/>
          </a:xfrm>
          <a:prstGeom prst="rect">
            <a:avLst/>
          </a:prstGeom>
          <a:ln>
            <a:noFill/>
          </a:ln>
        </p:spPr>
      </p:pic>
      <p:sp>
        <p:nvSpPr>
          <p:cNvPr id="49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D1F1A63-6038-4DEA-B439-698B894A645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8"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3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2" name="pic Logo Text" descr=""/>
          <p:cNvPicPr/>
          <p:nvPr/>
        </p:nvPicPr>
        <p:blipFill>
          <a:blip r:embed="rId2"/>
          <a:stretch/>
        </p:blipFill>
        <p:spPr>
          <a:xfrm>
            <a:off x="7412040" y="6543720"/>
            <a:ext cx="1607760" cy="136080"/>
          </a:xfrm>
          <a:prstGeom prst="rect">
            <a:avLst/>
          </a:prstGeom>
          <a:ln>
            <a:noFill/>
          </a:ln>
        </p:spPr>
      </p:pic>
      <p:sp>
        <p:nvSpPr>
          <p:cNvPr id="54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499A216-710C-4DF0-8835-BAD0ACEDA30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5"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8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89" name="pic Logo Text" descr=""/>
          <p:cNvPicPr/>
          <p:nvPr/>
        </p:nvPicPr>
        <p:blipFill>
          <a:blip r:embed="rId2"/>
          <a:stretch/>
        </p:blipFill>
        <p:spPr>
          <a:xfrm>
            <a:off x="7412040" y="6543720"/>
            <a:ext cx="1607760" cy="136080"/>
          </a:xfrm>
          <a:prstGeom prst="rect">
            <a:avLst/>
          </a:prstGeom>
          <a:ln>
            <a:noFill/>
          </a:ln>
        </p:spPr>
      </p:pic>
      <p:sp>
        <p:nvSpPr>
          <p:cNvPr id="59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133C753-B406-4CBD-AEC0-A971CA47BB1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1"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592"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593"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594"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8" name="pic Logo Text" descr=""/>
          <p:cNvPicPr/>
          <p:nvPr/>
        </p:nvPicPr>
        <p:blipFill>
          <a:blip r:embed="rId2"/>
          <a:stretch/>
        </p:blipFill>
        <p:spPr>
          <a:xfrm>
            <a:off x="7412040" y="6543720"/>
            <a:ext cx="1607760" cy="136080"/>
          </a:xfrm>
          <a:prstGeom prst="rect">
            <a:avLst/>
          </a:prstGeom>
          <a:ln>
            <a:noFill/>
          </a:ln>
        </p:spPr>
      </p:pic>
      <p:sp>
        <p:nvSpPr>
          <p:cNvPr id="63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C81EB88-1A98-4BBE-89EC-B5F40EDA441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4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41"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42"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4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7" name="pic Logo Text" descr=""/>
          <p:cNvPicPr/>
          <p:nvPr/>
        </p:nvPicPr>
        <p:blipFill>
          <a:blip r:embed="rId2"/>
          <a:stretch/>
        </p:blipFill>
        <p:spPr>
          <a:xfrm>
            <a:off x="7412040" y="6543720"/>
            <a:ext cx="1607760" cy="136080"/>
          </a:xfrm>
          <a:prstGeom prst="rect">
            <a:avLst/>
          </a:prstGeom>
          <a:ln>
            <a:noFill/>
          </a:ln>
        </p:spPr>
      </p:pic>
      <p:sp>
        <p:nvSpPr>
          <p:cNvPr id="68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9AC096E-B342-4F3D-BAEF-023F926AC72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690"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691"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92"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283421D-DA38-4A82-9455-107506A776B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C9839B4-60F6-4FD4-A7D7-A0EF38F2EF7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DAF6848-3CE4-422A-84E4-E1017BB9F71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1912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7517A82-42C9-494E-87A0-F26EDB2CAF3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14"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8" name="pic Logo Text" descr=""/>
          <p:cNvPicPr/>
          <p:nvPr/>
        </p:nvPicPr>
        <p:blipFill>
          <a:blip r:embed="rId2"/>
          <a:stretch/>
        </p:blipFill>
        <p:spPr>
          <a:xfrm>
            <a:off x="7412040" y="6543720"/>
            <a:ext cx="1607760" cy="136080"/>
          </a:xfrm>
          <a:prstGeom prst="rect">
            <a:avLst/>
          </a:prstGeom>
          <a:ln>
            <a:noFill/>
          </a:ln>
        </p:spPr>
      </p:pic>
      <p:sp>
        <p:nvSpPr>
          <p:cNvPr id="25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CCABA11-E44D-4ADB-9626-D712F5E06C6F}"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60"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1"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262"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3"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7" name="pic Logo Text" descr=""/>
          <p:cNvPicPr/>
          <p:nvPr/>
        </p:nvPicPr>
        <p:blipFill>
          <a:blip r:embed="rId2"/>
          <a:stretch/>
        </p:blipFill>
        <p:spPr>
          <a:xfrm>
            <a:off x="7412040" y="6543720"/>
            <a:ext cx="1607760" cy="136080"/>
          </a:xfrm>
          <a:prstGeom prst="rect">
            <a:avLst/>
          </a:prstGeom>
          <a:ln>
            <a:noFill/>
          </a:ln>
        </p:spPr>
      </p:pic>
      <p:sp>
        <p:nvSpPr>
          <p:cNvPr id="30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1137AAB2-36B6-4D1E-AAFB-796EF0B76DB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10"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4" name="pic Logo Text" descr=""/>
          <p:cNvPicPr/>
          <p:nvPr/>
        </p:nvPicPr>
        <p:blipFill>
          <a:blip r:embed="rId2"/>
          <a:stretch/>
        </p:blipFill>
        <p:spPr>
          <a:xfrm>
            <a:off x="7412040" y="6543720"/>
            <a:ext cx="1607760" cy="136080"/>
          </a:xfrm>
          <a:prstGeom prst="rect">
            <a:avLst/>
          </a:prstGeom>
          <a:ln>
            <a:noFill/>
          </a:ln>
        </p:spPr>
      </p:pic>
      <p:sp>
        <p:nvSpPr>
          <p:cNvPr id="35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24A2D40-1A38-4015-AF57-83966AF5757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7"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1" name="pic Logo Text" descr=""/>
          <p:cNvPicPr/>
          <p:nvPr/>
        </p:nvPicPr>
        <p:blipFill>
          <a:blip r:embed="rId2"/>
          <a:stretch/>
        </p:blipFill>
        <p:spPr>
          <a:xfrm>
            <a:off x="7412040" y="6543720"/>
            <a:ext cx="1607760" cy="136080"/>
          </a:xfrm>
          <a:prstGeom prst="rect">
            <a:avLst/>
          </a:prstGeom>
          <a:ln>
            <a:noFill/>
          </a:ln>
        </p:spPr>
      </p:pic>
      <p:sp>
        <p:nvSpPr>
          <p:cNvPr id="40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20339EC-0DAE-4412-8658-F3D803EC54B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4"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8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microsoft.com/office/2007/relationships/hdphoto" Target="media/hdphoto1.wdp"/><Relationship Id="rId3" Type="http://schemas.openxmlformats.org/officeDocument/2006/relationships/slideLayout" Target="../slideLayouts/slideLayout97.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97.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8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6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7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0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61.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6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37.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8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8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8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47.wmf"/><Relationship Id="rId2" Type="http://schemas.openxmlformats.org/officeDocument/2006/relationships/slideLayout" Target="../slideLayouts/slideLayout37.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 Id="rId4" Type="http://schemas.openxmlformats.org/officeDocument/2006/relationships/image" Target="../media/image51.wmf"/><Relationship Id="rId5" Type="http://schemas.openxmlformats.org/officeDocument/2006/relationships/image" Target="../media/image52.wmf"/><Relationship Id="rId6" Type="http://schemas.openxmlformats.org/officeDocument/2006/relationships/slideLayout" Target="../slideLayouts/slideLayout133.xml"/><Relationship Id="rId7"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slideLayout" Target="../slideLayouts/slideLayout6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image" Target="../media/image24.wmf"/><Relationship Id="rId4" Type="http://schemas.openxmlformats.org/officeDocument/2006/relationships/slideLayout" Target="../slideLayouts/slideLayout6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September 05, 2014</a:t>
            </a:r>
            <a:endParaRPr b="0" lang="en-US" sz="1600" spc="-1" strike="noStrike">
              <a:solidFill>
                <a:srgbClr val="000000"/>
              </a:solidFill>
              <a:latin typeface="Arial"/>
            </a:endParaRPr>
          </a:p>
        </p:txBody>
      </p:sp>
      <p:sp>
        <p:nvSpPr>
          <p:cNvPr id="735"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Introduction to Gosu</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overview</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Scratchpad</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statements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objects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subtypes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Start Gosu Scratchpad</a:t>
            </a:r>
            <a:endParaRPr b="0" lang="en-US" sz="3200" spc="-1" strike="noStrike">
              <a:solidFill>
                <a:srgbClr val="ffffff"/>
              </a:solidFill>
              <a:latin typeface="Arial"/>
            </a:endParaRPr>
          </a:p>
        </p:txBody>
      </p:sp>
      <p:sp>
        <p:nvSpPr>
          <p:cNvPr id="782"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Main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Tools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Gosu Scratchpad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ALT+SHIFT+S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code editor to write, run, and debug Gosu code</a:t>
            </a:r>
            <a:endParaRPr b="0" lang="en-US" sz="2400" spc="-1" strike="noStrike">
              <a:solidFill>
                <a:srgbClr val="000000"/>
              </a:solidFill>
              <a:latin typeface="Arial"/>
            </a:endParaRPr>
          </a:p>
        </p:txBody>
      </p:sp>
      <p:pic>
        <p:nvPicPr>
          <p:cNvPr id="783" name="Picture 2" descr=""/>
          <p:cNvPicPr/>
          <p:nvPr/>
        </p:nvPicPr>
        <p:blipFill>
          <a:blip r:embed="rId1"/>
          <a:stretch/>
        </p:blipFill>
        <p:spPr>
          <a:xfrm>
            <a:off x="457200" y="914400"/>
            <a:ext cx="8199720" cy="2385360"/>
          </a:xfrm>
          <a:prstGeom prst="rect">
            <a:avLst/>
          </a:prstGeom>
          <a:ln>
            <a:noFill/>
          </a:ln>
          <a:effectLst>
            <a:outerShdw algn="tl" blurRad="50800" dir="2700000" dist="38100" rotWithShape="0">
              <a:srgbClr val="000000">
                <a:alpha val="40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Scratchpad</a:t>
            </a:r>
            <a:endParaRPr b="0" lang="en-US" sz="3200" spc="-1" strike="noStrike">
              <a:solidFill>
                <a:srgbClr val="ffffff"/>
              </a:solidFill>
              <a:latin typeface="Arial"/>
            </a:endParaRPr>
          </a:p>
        </p:txBody>
      </p:sp>
      <p:sp>
        <p:nvSpPr>
          <p:cNvPr id="785"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Write, execute and debug Gosu code</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Common editor features supported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Gutter Area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Smart completion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Validation bar</a:t>
            </a: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Consists of</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Code editor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Debug window</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window</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786" name="Picture 6" descr=""/>
          <p:cNvPicPr/>
          <p:nvPr/>
        </p:nvPicPr>
        <p:blipFill>
          <a:blip r:embed="rId1">
            <a:extLst>
              <a:ext uri="{BEBA8EAE-BF5A-486C-A8C5-ECC9F3942E4B}">
                <a14:imgProps xmlns:a14="http://schemas.microsoft.com/office/drawing/2010/main">
                  <a14:imgLayer r:embed="rId2">
                    <a14:imgEffect>
                      <a14:brightnessContrast amount="15000" bright="-10000" contrast="10000"/>
                    </a14:imgEffect>
                  </a14:imgLayer>
                </a14:imgProps>
              </a:ext>
            </a:extLst>
          </a:blip>
          <a:stretch/>
        </p:blipFill>
        <p:spPr>
          <a:xfrm>
            <a:off x="189360" y="912600"/>
            <a:ext cx="4862880" cy="5051520"/>
          </a:xfrm>
          <a:prstGeom prst="rect">
            <a:avLst/>
          </a:prstGeom>
          <a:ln>
            <a:noFill/>
          </a:ln>
          <a:effectLst>
            <a:outerShdw algn="tr" blurRad="50800" dir="8100000" dist="38100" rotWithShape="0">
              <a:srgbClr val="000000">
                <a:alpha val="40000"/>
              </a:srgbClr>
            </a:outerShdw>
          </a:effectLst>
          <a:scene3d>
            <a:camera prst="perspectiveContrastingRightFacing"/>
            <a:lightRig dir="t" rig="threePt"/>
          </a:scene3d>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Scratchpad: code editor</a:t>
            </a:r>
            <a:endParaRPr b="0" lang="en-US" sz="3200" spc="-1" strike="noStrike">
              <a:solidFill>
                <a:srgbClr val="ffffff"/>
              </a:solidFill>
              <a:latin typeface="Arial"/>
            </a:endParaRPr>
          </a:p>
        </p:txBody>
      </p:sp>
      <p:sp>
        <p:nvSpPr>
          <p:cNvPr id="788"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Editor toolbar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and Debug</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Debug in application process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Gutter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Show Line Numbers, Indent Guides, and Use Soft wraps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Break points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Validation bar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Red marks syntax error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Code completion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Basic and smart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Paste Java as Gosu</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789" name="Picture 9" descr=""/>
          <p:cNvPicPr/>
          <p:nvPr/>
        </p:nvPicPr>
        <p:blipFill>
          <a:blip r:embed="rId1"/>
          <a:stretch/>
        </p:blipFill>
        <p:spPr>
          <a:xfrm>
            <a:off x="507240" y="3962520"/>
            <a:ext cx="4005720" cy="60912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790" name="Picture 10" descr=""/>
          <p:cNvPicPr/>
          <p:nvPr/>
        </p:nvPicPr>
        <p:blipFill>
          <a:blip r:embed="rId2"/>
          <a:srcRect l="0" t="0" r="0" b="32596"/>
          <a:stretch/>
        </p:blipFill>
        <p:spPr>
          <a:xfrm>
            <a:off x="533520" y="5334120"/>
            <a:ext cx="4015800" cy="9608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791" name="Picture 13" descr=""/>
          <p:cNvPicPr/>
          <p:nvPr/>
        </p:nvPicPr>
        <p:blipFill>
          <a:blip r:embed="rId3"/>
          <a:stretch/>
        </p:blipFill>
        <p:spPr>
          <a:xfrm>
            <a:off x="533520" y="914400"/>
            <a:ext cx="3979440" cy="281916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code completion</a:t>
            </a:r>
            <a:endParaRPr b="0" lang="en-US" sz="3200" spc="-1" strike="noStrike">
              <a:solidFill>
                <a:srgbClr val="ffffff"/>
              </a:solidFill>
              <a:latin typeface="Arial"/>
            </a:endParaRPr>
          </a:p>
        </p:txBody>
      </p:sp>
      <p:sp>
        <p:nvSpPr>
          <p:cNvPr id="793" name="TextShape 2"/>
          <p:cNvSpPr txBox="1"/>
          <p:nvPr/>
        </p:nvSpPr>
        <p:spPr>
          <a:xfrm>
            <a:off x="519120" y="4952880"/>
            <a:ext cx="8318160" cy="14475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Dot completion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Enter dot (.) after object name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Opens popup which lists its fields and methods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List is filtered as you type</a:t>
            </a:r>
            <a:endParaRPr b="0" lang="en-US" sz="2000" spc="-1" strike="noStrike">
              <a:solidFill>
                <a:srgbClr val="000000"/>
              </a:solidFill>
              <a:latin typeface="Arial"/>
            </a:endParaRPr>
          </a:p>
        </p:txBody>
      </p:sp>
      <p:pic>
        <p:nvPicPr>
          <p:cNvPr id="794" name="Picture 2" descr=""/>
          <p:cNvPicPr/>
          <p:nvPr/>
        </p:nvPicPr>
        <p:blipFill>
          <a:blip r:embed="rId1"/>
          <a:stretch/>
        </p:blipFill>
        <p:spPr>
          <a:xfrm>
            <a:off x="547920" y="914400"/>
            <a:ext cx="8305560" cy="3934080"/>
          </a:xfrm>
          <a:prstGeom prst="rect">
            <a:avLst/>
          </a:prstGeom>
          <a:ln w="9360">
            <a:noFill/>
          </a:ln>
          <a:effectLst>
            <a:outerShdw algn="tl" blurRad="50800" dir="2700000" dist="38100" rotWithShape="0">
              <a:srgbClr val="000000">
                <a:alpha val="40000"/>
              </a:srgbClr>
            </a:outerShdw>
          </a:effectLst>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Gosu code help</a:t>
            </a:r>
            <a:endParaRPr b="0" lang="en-US" sz="3200" spc="-1" strike="noStrike">
              <a:solidFill>
                <a:srgbClr val="ffffff"/>
              </a:solidFill>
              <a:latin typeface="Arial"/>
            </a:endParaRPr>
          </a:p>
        </p:txBody>
      </p:sp>
      <p:sp>
        <p:nvSpPr>
          <p:cNvPr id="796"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Keystrokes</a:t>
            </a:r>
            <a:endParaRPr b="0" lang="en-US" sz="2400" spc="-1" strike="noStrike">
              <a:latin typeface="Arial"/>
            </a:endParaRPr>
          </a:p>
        </p:txBody>
      </p:sp>
      <p:sp>
        <p:nvSpPr>
          <p:cNvPr id="797"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SmartHelp</a:t>
            </a:r>
            <a:endParaRPr b="0" lang="en-US" sz="2400" spc="-1" strike="noStrike">
              <a:solidFill>
                <a:srgbClr val="000000"/>
              </a:solidFill>
              <a:latin typeface="Arial"/>
            </a:endParaRPr>
          </a:p>
        </p:txBody>
      </p:sp>
      <p:sp>
        <p:nvSpPr>
          <p:cNvPr id="798"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Light bulb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Icon indicates</a:t>
            </a:r>
            <a:br/>
            <a:r>
              <a:rPr b="0" lang="en-US" sz="2000" spc="-1" strike="noStrike">
                <a:solidFill>
                  <a:srgbClr val="000000"/>
                </a:solidFill>
                <a:latin typeface="Arial"/>
                <a:ea typeface="Arial"/>
              </a:rPr>
              <a:t>that there is help with code completion</a:t>
            </a:r>
            <a:endParaRPr b="0" lang="en-US" sz="2000" spc="-1" strike="noStrike">
              <a:solidFill>
                <a:srgbClr val="000000"/>
              </a:solidFill>
              <a:latin typeface="Arial"/>
            </a:endParaRPr>
          </a:p>
        </p:txBody>
      </p:sp>
      <p:sp>
        <p:nvSpPr>
          <p:cNvPr id="799"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Code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ALT+ ENTER</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Import class / create method</a:t>
            </a:r>
            <a:endParaRPr b="0" lang="en-US" sz="18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CTRL+SPACE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Import class / suggest </a:t>
            </a:r>
            <a:endParaRPr b="0" lang="en-US" sz="18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Information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CTRL+P</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Show arguments for method</a:t>
            </a:r>
            <a:endParaRPr b="0" lang="en-US" sz="18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Navigate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CTRL+B</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Find symbol declaration</a:t>
            </a:r>
            <a:endParaRPr b="0" lang="en-US" sz="1800" spc="-1" strike="noStrike">
              <a:solidFill>
                <a:srgbClr val="000000"/>
              </a:solidFill>
              <a:latin typeface="Arial"/>
            </a:endParaRPr>
          </a:p>
          <a:p>
            <a:endParaRPr b="0" lang="en-US" sz="1800" spc="-1" strike="noStrike">
              <a:solidFill>
                <a:srgbClr val="000000"/>
              </a:solidFill>
              <a:latin typeface="Arial"/>
            </a:endParaRPr>
          </a:p>
        </p:txBody>
      </p:sp>
      <p:pic>
        <p:nvPicPr>
          <p:cNvPr id="800" name="Picture 4" descr=""/>
          <p:cNvPicPr/>
          <p:nvPr/>
        </p:nvPicPr>
        <p:blipFill>
          <a:blip r:embed="rId1"/>
          <a:stretch/>
        </p:blipFill>
        <p:spPr>
          <a:xfrm>
            <a:off x="7772400" y="1676520"/>
            <a:ext cx="561240" cy="837720"/>
          </a:xfrm>
          <a:prstGeom prst="rect">
            <a:avLst/>
          </a:prstGeom>
          <a:ln w="9360">
            <a:noFill/>
          </a:ln>
          <a:effectLst>
            <a:outerShdw algn="tl" blurRad="50800" dir="2700000" dist="38100" rotWithShape="0">
              <a:srgbClr val="000000">
                <a:alpha val="40000"/>
              </a:srgbClr>
            </a:outerShdw>
          </a:effectLst>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Debug tool window</a:t>
            </a:r>
            <a:endParaRPr b="0" lang="en-US" sz="3200" spc="-1" strike="noStrike">
              <a:solidFill>
                <a:srgbClr val="ffffff"/>
              </a:solidFill>
              <a:latin typeface="Arial"/>
            </a:endParaRPr>
          </a:p>
        </p:txBody>
      </p:sp>
      <p:sp>
        <p:nvSpPr>
          <p:cNvPr id="802"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ALT+5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Opens Debug window</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Debugger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Rerun, Resume, </a:t>
            </a:r>
            <a:br/>
            <a:r>
              <a:rPr b="0" lang="en-US" sz="2000" spc="-1" strike="noStrike">
                <a:solidFill>
                  <a:srgbClr val="000000"/>
                </a:solidFill>
                <a:latin typeface="Arial"/>
                <a:ea typeface="Arial"/>
              </a:rPr>
              <a:t>Pause, Stop</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View breakpoints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Step over, into and </a:t>
            </a:r>
            <a:br/>
            <a:r>
              <a:rPr b="0" lang="en-US" sz="2000" spc="-1" strike="noStrike">
                <a:solidFill>
                  <a:srgbClr val="000000"/>
                </a:solidFill>
                <a:latin typeface="Arial"/>
                <a:ea typeface="Arial"/>
              </a:rPr>
              <a:t>out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Inspect and watch</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Console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View output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803" name="Picture 6" descr=""/>
          <p:cNvPicPr/>
          <p:nvPr/>
        </p:nvPicPr>
        <p:blipFill>
          <a:blip r:embed="rId1"/>
          <a:stretch/>
        </p:blipFill>
        <p:spPr>
          <a:xfrm>
            <a:off x="4191120" y="990720"/>
            <a:ext cx="4590720" cy="32094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04" name="Picture 7" descr=""/>
          <p:cNvPicPr/>
          <p:nvPr/>
        </p:nvPicPr>
        <p:blipFill>
          <a:blip r:embed="rId2"/>
          <a:stretch/>
        </p:blipFill>
        <p:spPr>
          <a:xfrm>
            <a:off x="3886200" y="3200400"/>
            <a:ext cx="4571640" cy="3209400"/>
          </a:xfrm>
          <a:prstGeom prst="rect">
            <a:avLst/>
          </a:prstGeom>
          <a:ln w="9360">
            <a:solidFill>
              <a:schemeClr val="bg1"/>
            </a:solidFill>
            <a:miter/>
          </a:ln>
          <a:effectLst>
            <a:outerShdw algn="tl" blurRad="50800" dir="2700000" dist="38100" rotWithShape="0">
              <a:srgbClr val="000000">
                <a:alpha val="40000"/>
              </a:srgbClr>
            </a:outerShdw>
          </a:effectLst>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Run tool Window</a:t>
            </a:r>
            <a:endParaRPr b="0" lang="en-US" sz="3200" spc="-1" strike="noStrike">
              <a:solidFill>
                <a:srgbClr val="ffffff"/>
              </a:solidFill>
              <a:latin typeface="Arial"/>
            </a:endParaRPr>
          </a:p>
        </p:txBody>
      </p:sp>
      <p:sp>
        <p:nvSpPr>
          <p:cNvPr id="806"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ALT+4</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Opens Run window</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View Run 'Server' application log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Same as console window output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View console output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Gutter commands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Stop server, (Re)run server, Pause Output, Exit run</a:t>
            </a:r>
            <a:endParaRPr b="0" lang="en-US" sz="2000" spc="-1" strike="noStrike">
              <a:solidFill>
                <a:srgbClr val="000000"/>
              </a:solidFill>
              <a:latin typeface="Arial"/>
            </a:endParaRPr>
          </a:p>
        </p:txBody>
      </p:sp>
      <p:pic>
        <p:nvPicPr>
          <p:cNvPr id="807" name="Picture 3" descr=""/>
          <p:cNvPicPr/>
          <p:nvPr/>
        </p:nvPicPr>
        <p:blipFill>
          <a:blip r:embed="rId1"/>
          <a:stretch/>
        </p:blipFill>
        <p:spPr>
          <a:xfrm>
            <a:off x="533520" y="4038480"/>
            <a:ext cx="8180640" cy="2361960"/>
          </a:xfrm>
          <a:prstGeom prst="rect">
            <a:avLst/>
          </a:prstGeom>
          <a:ln>
            <a:noFill/>
          </a:ln>
          <a:effectLst>
            <a:outerShdw algn="tl" blurRad="50800" dir="2700000" dist="38100" rotWithShape="0">
              <a:srgbClr val="000000">
                <a:alpha val="40000"/>
              </a:srgbClr>
            </a:outerShdw>
          </a:effectLst>
        </p:spPr>
      </p:pic>
      <p:sp>
        <p:nvSpPr>
          <p:cNvPr id="808" name="CustomShape 3"/>
          <p:cNvSpPr/>
          <p:nvPr/>
        </p:nvSpPr>
        <p:spPr>
          <a:xfrm>
            <a:off x="533520" y="4267080"/>
            <a:ext cx="380520" cy="15235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API references in Scratchpad</a:t>
            </a:r>
            <a:endParaRPr b="0" lang="en-US" sz="3200" spc="-1" strike="noStrike">
              <a:solidFill>
                <a:srgbClr val="ffffff"/>
              </a:solidFill>
              <a:latin typeface="Arial"/>
            </a:endParaRPr>
          </a:p>
        </p:txBody>
      </p:sp>
      <p:sp>
        <p:nvSpPr>
          <p:cNvPr id="810"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No Guidewire API data backed references</a:t>
            </a:r>
            <a:endParaRPr b="0" lang="en-US" sz="2400" spc="-1" strike="noStrike">
              <a:latin typeface="Arial"/>
            </a:endParaRPr>
          </a:p>
        </p:txBody>
      </p:sp>
      <p:sp>
        <p:nvSpPr>
          <p:cNvPr id="811"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Guidewire API data backed references</a:t>
            </a:r>
            <a:endParaRPr b="0" lang="en-US" sz="2400" spc="-1" strike="noStrike">
              <a:solidFill>
                <a:srgbClr val="000000"/>
              </a:solidFill>
              <a:latin typeface="Arial"/>
            </a:endParaRPr>
          </a:p>
        </p:txBody>
      </p:sp>
      <p:sp>
        <p:nvSpPr>
          <p:cNvPr id="812" name="TextShape 4"/>
          <p:cNvSpPr txBox="1"/>
          <p:nvPr/>
        </p:nvSpPr>
        <p:spPr>
          <a:xfrm>
            <a:off x="4754520" y="2743200"/>
            <a:ext cx="4082760" cy="36460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Run in Debug Process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Requires Debug 'Server' running</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Output to Debug window</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Cannot hit break points in Scratchpad</a:t>
            </a:r>
            <a:endParaRPr b="0" lang="en-US" sz="2000" spc="-1" strike="noStrike">
              <a:solidFill>
                <a:srgbClr val="000000"/>
              </a:solidFill>
              <a:latin typeface="Arial"/>
            </a:endParaRPr>
          </a:p>
        </p:txBody>
      </p:sp>
      <p:sp>
        <p:nvSpPr>
          <p:cNvPr id="813" name="TextShape 5"/>
          <p:cNvSpPr txBox="1"/>
          <p:nvPr/>
        </p:nvSpPr>
        <p:spPr>
          <a:xfrm>
            <a:off x="519120" y="2743200"/>
            <a:ext cx="4082760" cy="36460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Run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Execute Gosu code </a:t>
            </a:r>
            <a:br/>
            <a:r>
              <a:rPr b="0" lang="en-US" sz="2000" spc="-1" strike="noStrike">
                <a:solidFill>
                  <a:srgbClr val="000000"/>
                </a:solidFill>
                <a:latin typeface="Arial"/>
                <a:ea typeface="Arial"/>
              </a:rPr>
              <a:t>without starting application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Output to Run window</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Debug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and hit break points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Execute Gosu code </a:t>
            </a:r>
            <a:br/>
            <a:r>
              <a:rPr b="0" lang="en-US" sz="2000" spc="-1" strike="noStrike">
                <a:solidFill>
                  <a:srgbClr val="000000"/>
                </a:solidFill>
                <a:latin typeface="Arial"/>
                <a:ea typeface="Arial"/>
              </a:rPr>
              <a:t>without starting application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Output to Debug window</a:t>
            </a:r>
            <a:endParaRPr b="0" lang="en-US" sz="2000" spc="-1" strike="noStrike">
              <a:solidFill>
                <a:srgbClr val="000000"/>
              </a:solidFill>
              <a:latin typeface="Arial"/>
            </a:endParaRPr>
          </a:p>
        </p:txBody>
      </p:sp>
      <p:pic>
        <p:nvPicPr>
          <p:cNvPr id="814" name="Picture 4" descr=""/>
          <p:cNvPicPr/>
          <p:nvPr/>
        </p:nvPicPr>
        <p:blipFill>
          <a:blip r:embed="rId1"/>
          <a:stretch/>
        </p:blipFill>
        <p:spPr>
          <a:xfrm>
            <a:off x="533520" y="1752480"/>
            <a:ext cx="2599560" cy="785520"/>
          </a:xfrm>
          <a:prstGeom prst="rect">
            <a:avLst/>
          </a:prstGeom>
          <a:ln>
            <a:noFill/>
          </a:ln>
          <a:effectLst>
            <a:outerShdw algn="tl" blurRad="50800" dir="2700000" dist="38100" rotWithShape="0">
              <a:srgbClr val="000000">
                <a:alpha val="40000"/>
              </a:srgbClr>
            </a:outerShdw>
          </a:effectLst>
        </p:spPr>
      </p:pic>
      <p:pic>
        <p:nvPicPr>
          <p:cNvPr id="815" name="Picture 6" descr=""/>
          <p:cNvPicPr/>
          <p:nvPr/>
        </p:nvPicPr>
        <p:blipFill>
          <a:blip r:embed="rId2"/>
          <a:stretch/>
        </p:blipFill>
        <p:spPr>
          <a:xfrm>
            <a:off x="4800600" y="1752480"/>
            <a:ext cx="2599560" cy="785520"/>
          </a:xfrm>
          <a:prstGeom prst="rect">
            <a:avLst/>
          </a:prstGeom>
          <a:ln>
            <a:noFill/>
          </a:ln>
          <a:effectLst>
            <a:outerShdw algn="tl" blurRad="50800" dir="2700000" dist="38100" rotWithShape="0">
              <a:srgbClr val="000000">
                <a:alpha val="40000"/>
              </a:srgbClr>
            </a:outerShdw>
          </a:effectLst>
        </p:spPr>
      </p:pic>
      <p:sp>
        <p:nvSpPr>
          <p:cNvPr id="816" name="CustomShape 6"/>
          <p:cNvSpPr/>
          <p:nvPr/>
        </p:nvSpPr>
        <p:spPr>
          <a:xfrm>
            <a:off x="5590080" y="2133000"/>
            <a:ext cx="444960" cy="395280"/>
          </a:xfrm>
          <a:prstGeom prst="roundRect">
            <a:avLst>
              <a:gd name="adj" fmla="val 16667"/>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pic>
        <p:nvPicPr>
          <p:cNvPr id="817" name="Picture 9" descr=""/>
          <p:cNvPicPr/>
          <p:nvPr/>
        </p:nvPicPr>
        <p:blipFill>
          <a:blip r:embed="rId3"/>
          <a:stretch/>
        </p:blipFill>
        <p:spPr>
          <a:xfrm>
            <a:off x="4800600" y="4952880"/>
            <a:ext cx="3733560" cy="1493280"/>
          </a:xfrm>
          <a:prstGeom prst="rect">
            <a:avLst/>
          </a:prstGeom>
          <a:ln>
            <a:noFill/>
          </a:ln>
          <a:effectLst>
            <a:outerShdw algn="tl" blurRad="50800" dir="2700000" dist="38100" rotWithShape="0">
              <a:srgbClr val="000000">
                <a:alpha val="40000"/>
              </a:srgbClr>
            </a:outerShdw>
          </a:effectLst>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Gosu Scratchpad compilers</a:t>
            </a:r>
            <a:endParaRPr b="0" lang="en-US" sz="3200" spc="-1" strike="noStrike">
              <a:solidFill>
                <a:srgbClr val="ffffff"/>
              </a:solidFill>
              <a:latin typeface="Arial"/>
            </a:endParaRPr>
          </a:p>
        </p:txBody>
      </p:sp>
      <p:sp>
        <p:nvSpPr>
          <p:cNvPr id="819"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Non-Guidewire application process</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820"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Guidewire application process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21"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Uses Gosu Guidewire Platform compiler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Coerces certain types behind the scenes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 coerced to 0 if null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coerced to false if null</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Available when application and when Scratchpad is running in debug process</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
        <p:nvSpPr>
          <p:cNvPr id="822"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Uses Gosu Community Release compiler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Strict adherence to strong typing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 cannot be null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cannot be null</a:t>
            </a:r>
            <a:endParaRPr b="0" lang="en-US" sz="20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Available in Gosu Scratchpad when </a:t>
            </a:r>
            <a:r>
              <a:rPr b="1" lang="en-US" sz="2400" spc="-1" strike="noStrike">
                <a:solidFill>
                  <a:srgbClr val="000000"/>
                </a:solidFill>
                <a:latin typeface="Arial"/>
                <a:ea typeface="Arial"/>
              </a:rPr>
              <a:t>NOT </a:t>
            </a:r>
            <a:r>
              <a:rPr b="0" lang="en-US" sz="2400" spc="-1" strike="noStrike">
                <a:solidFill>
                  <a:srgbClr val="000000"/>
                </a:solidFill>
                <a:latin typeface="Arial"/>
                <a:ea typeface="Arial"/>
              </a:rPr>
              <a:t>running in debug process</a:t>
            </a:r>
            <a:endParaRPr b="0" lang="en-US" sz="2400" spc="-1" strike="noStrike">
              <a:solidFill>
                <a:srgbClr val="000000"/>
              </a:solidFill>
              <a:latin typeface="Arial"/>
            </a:endParaRPr>
          </a:p>
        </p:txBody>
      </p:sp>
      <p:pic>
        <p:nvPicPr>
          <p:cNvPr id="823" name="icon GWRE app" descr=""/>
          <p:cNvPicPr/>
          <p:nvPr/>
        </p:nvPicPr>
        <p:blipFill>
          <a:blip r:embed="rId1"/>
          <a:stretch/>
        </p:blipFill>
        <p:spPr>
          <a:xfrm>
            <a:off x="6172200" y="2514600"/>
            <a:ext cx="1069560" cy="1066320"/>
          </a:xfrm>
          <a:prstGeom prst="rect">
            <a:avLst/>
          </a:prstGeom>
          <a:ln>
            <a:noFill/>
          </a:ln>
          <a:effectLst>
            <a:outerShdw algn="tl" blurRad="50800" dir="2700000" dist="38100" rotWithShape="0">
              <a:srgbClr val="000000">
                <a:alpha val="40000"/>
              </a:srgbClr>
            </a:outerShdw>
          </a:effectLst>
        </p:spPr>
      </p:pic>
      <p:pic>
        <p:nvPicPr>
          <p:cNvPr id="824" name="Picture 2" descr=""/>
          <p:cNvPicPr/>
          <p:nvPr/>
        </p:nvPicPr>
        <p:blipFill>
          <a:blip r:embed="rId2"/>
          <a:stretch/>
        </p:blipFill>
        <p:spPr>
          <a:xfrm>
            <a:off x="1752480" y="2863800"/>
            <a:ext cx="1637640" cy="459720"/>
          </a:xfrm>
          <a:prstGeom prst="rect">
            <a:avLst/>
          </a:prstGeom>
          <a:ln>
            <a:noFill/>
          </a:ln>
          <a:effectLst>
            <a:outerShdw algn="tl" blurRad="50800" dir="2700000" dist="38100" rotWithShape="0">
              <a:srgbClr val="000000">
                <a:alpha val="40000"/>
              </a:srgbClr>
            </a:outerShdw>
          </a:effectLst>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ways that Guidewire applications use Gosu</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Write Gosu using basic Gosu syntax</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Studio features that aid in the writing of Gosu</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run in a debug process</a:t>
            </a:r>
            <a:endParaRPr b="0" lang="en-US" sz="3200" spc="-1" strike="noStrike">
              <a:solidFill>
                <a:srgbClr val="ffffff"/>
              </a:solidFill>
              <a:latin typeface="Arial"/>
            </a:endParaRPr>
          </a:p>
        </p:txBody>
      </p:sp>
      <p:sp>
        <p:nvSpPr>
          <p:cNvPr id="826"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Debug Server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ALT+SHIFT+F9</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Select Server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Console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Verify output reads </a:t>
            </a:r>
            <a:br/>
            <a:r>
              <a:rPr b="0" lang="en-US" sz="2000" spc="-1" strike="noStrike">
                <a:solidFill>
                  <a:srgbClr val="000000"/>
                </a:solidFill>
                <a:latin typeface="Arial"/>
                <a:ea typeface="Arial"/>
              </a:rPr>
              <a:t>application ready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 Gosu scratchpad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ALT+SHIFT+S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Gosu code in scratchpad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Able to reference project entities, </a:t>
            </a:r>
            <a:br/>
            <a:r>
              <a:rPr b="0" lang="en-US" sz="2000" spc="-1" strike="noStrike">
                <a:solidFill>
                  <a:srgbClr val="000000"/>
                </a:solidFill>
                <a:latin typeface="Arial"/>
                <a:ea typeface="Arial"/>
              </a:rPr>
              <a:t>classes, libraries, and SDK</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Run in Debug Process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 connection dialog!</a:t>
            </a:r>
            <a:endParaRPr b="0" lang="en-US" sz="2000" spc="-1" strike="noStrike">
              <a:solidFill>
                <a:srgbClr val="000000"/>
              </a:solidFill>
              <a:latin typeface="Arial"/>
            </a:endParaRPr>
          </a:p>
        </p:txBody>
      </p:sp>
      <p:pic>
        <p:nvPicPr>
          <p:cNvPr id="827" name="Picture 2" descr=""/>
          <p:cNvPicPr/>
          <p:nvPr/>
        </p:nvPicPr>
        <p:blipFill>
          <a:blip r:embed="rId1"/>
          <a:stretch/>
        </p:blipFill>
        <p:spPr>
          <a:xfrm>
            <a:off x="6632280" y="990720"/>
            <a:ext cx="2151360" cy="1480320"/>
          </a:xfrm>
          <a:prstGeom prst="rect">
            <a:avLst/>
          </a:prstGeom>
          <a:ln>
            <a:noFill/>
          </a:ln>
          <a:effectLst>
            <a:outerShdw algn="tl" blurRad="50800" dir="2700000" dist="38100" rotWithShape="0">
              <a:srgbClr val="000000">
                <a:alpha val="40000"/>
              </a:srgbClr>
            </a:outerShdw>
          </a:effectLst>
        </p:spPr>
      </p:pic>
      <p:sp>
        <p:nvSpPr>
          <p:cNvPr id="828" name="CustomShape 3"/>
          <p:cNvSpPr/>
          <p:nvPr/>
        </p:nvSpPr>
        <p:spPr>
          <a:xfrm>
            <a:off x="5221440" y="2678040"/>
            <a:ext cx="3628080" cy="45684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US" sz="1800" spc="-1" strike="noStrike">
                <a:solidFill>
                  <a:srgbClr val="000000"/>
                </a:solidFill>
                <a:latin typeface="Courier New"/>
              </a:rPr>
              <a:t>*** ContactManager ready ***</a:t>
            </a:r>
            <a:endParaRPr b="0" lang="en-US" sz="1800" spc="-1" strike="noStrike">
              <a:latin typeface="Arial"/>
            </a:endParaRPr>
          </a:p>
          <a:p>
            <a:pPr algn="r">
              <a:lnSpc>
                <a:spcPct val="100000"/>
              </a:lnSpc>
            </a:pPr>
            <a:endParaRPr b="0" lang="en-US" sz="1800" spc="-1" strike="noStrike">
              <a:latin typeface="Arial"/>
            </a:endParaRPr>
          </a:p>
        </p:txBody>
      </p:sp>
      <p:pic>
        <p:nvPicPr>
          <p:cNvPr id="829" name="Picture 6" descr=""/>
          <p:cNvPicPr/>
          <p:nvPr/>
        </p:nvPicPr>
        <p:blipFill>
          <a:blip r:embed="rId2"/>
          <a:stretch/>
        </p:blipFill>
        <p:spPr>
          <a:xfrm>
            <a:off x="6013800" y="5334120"/>
            <a:ext cx="2599560" cy="785520"/>
          </a:xfrm>
          <a:prstGeom prst="rect">
            <a:avLst/>
          </a:prstGeom>
          <a:ln>
            <a:noFill/>
          </a:ln>
          <a:effectLst>
            <a:outerShdw algn="tl" blurRad="50800" dir="2700000" dist="38100" rotWithShape="0">
              <a:srgbClr val="000000">
                <a:alpha val="40000"/>
              </a:srgbClr>
            </a:outerShdw>
          </a:effectLst>
        </p:spPr>
      </p:pic>
      <p:sp>
        <p:nvSpPr>
          <p:cNvPr id="830" name="CustomShape 4"/>
          <p:cNvSpPr/>
          <p:nvPr/>
        </p:nvSpPr>
        <p:spPr>
          <a:xfrm>
            <a:off x="6803280" y="5714280"/>
            <a:ext cx="444960" cy="395280"/>
          </a:xfrm>
          <a:prstGeom prst="roundRect">
            <a:avLst>
              <a:gd name="adj" fmla="val 16667"/>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overview</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Scratchpad</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statements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objects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subtypes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Variables: var keyword</a:t>
            </a:r>
            <a:endParaRPr b="0" lang="en-US" sz="3200" spc="-1" strike="noStrike">
              <a:solidFill>
                <a:srgbClr val="ffffff"/>
              </a:solidFill>
              <a:latin typeface="Arial"/>
            </a:endParaRPr>
          </a:p>
        </p:txBody>
      </p:sp>
      <p:sp>
        <p:nvSpPr>
          <p:cNvPr id="833"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var variableName : datatype = initialValue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var keyword to declare variable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 to specify datatype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 to assign initial value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Unboxed primitives cannot be null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int, char, byte, short, long, float, double, boolean</a:t>
            </a:r>
            <a:endParaRPr b="0" lang="en-US" sz="2000" spc="-1" strike="noStrike">
              <a:solidFill>
                <a:srgbClr val="000000"/>
              </a:solidFill>
              <a:latin typeface="Arial"/>
            </a:endParaRPr>
          </a:p>
        </p:txBody>
      </p:sp>
      <p:sp>
        <p:nvSpPr>
          <p:cNvPr id="834" name="CustomShape 3"/>
          <p:cNvSpPr/>
          <p:nvPr/>
        </p:nvSpPr>
        <p:spPr>
          <a:xfrm>
            <a:off x="533520" y="919080"/>
            <a:ext cx="456840" cy="121644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35" name="CustomShape 4"/>
          <p:cNvSpPr/>
          <p:nvPr/>
        </p:nvSpPr>
        <p:spPr>
          <a:xfrm>
            <a:off x="457200" y="911160"/>
            <a:ext cx="8381520" cy="1132200"/>
          </a:xfrm>
          <a:prstGeom prst="rect">
            <a:avLst/>
          </a:prstGeom>
          <a:noFill/>
          <a:ln>
            <a:noFill/>
          </a:ln>
        </p:spPr>
        <p:style>
          <a:lnRef idx="0"/>
          <a:fillRef idx="0"/>
          <a:effectRef idx="0"/>
          <a:fontRef idx="minor"/>
        </p:style>
        <p:txBody>
          <a:bodyPr lIns="0" rIns="0" tIns="0" bIns="0"/>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counter1 : int = </a:t>
            </a:r>
            <a:r>
              <a:rPr b="1" lang="en-US" sz="1600" spc="-1" strike="noStrike">
                <a:solidFill>
                  <a:srgbClr val="000080"/>
                </a:solidFill>
                <a:latin typeface="Courier New"/>
                <a:ea typeface="Times New Roman"/>
              </a:rPr>
              <a:t>null</a:t>
            </a:r>
            <a:r>
              <a:rPr b="1" lang="en-US" sz="1600" spc="-1" strike="noStrike">
                <a:solidFill>
                  <a:srgbClr val="000000"/>
                </a:solidFill>
                <a:latin typeface="Courier New"/>
                <a:ea typeface="Times New Roman"/>
              </a:rPr>
              <a:t>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counter2 = </a:t>
            </a:r>
            <a:r>
              <a:rPr b="1" lang="en-US" sz="1600" spc="-1" strike="noStrike">
                <a:solidFill>
                  <a:srgbClr val="0000ff"/>
                </a:solidFill>
                <a:latin typeface="Courier New"/>
                <a:ea typeface="Times New Roman"/>
              </a:rPr>
              <a:t>0</a:t>
            </a:r>
            <a:r>
              <a:rPr b="1" lang="en-US" sz="1600" spc="-1" strike="noStrike">
                <a:solidFill>
                  <a:srgbClr val="000000"/>
                </a:solidFill>
                <a:latin typeface="Courier New"/>
                <a:ea typeface="Times New Roman"/>
              </a:rPr>
              <a:t>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3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counter3 : int = </a:t>
            </a:r>
            <a:r>
              <a:rPr b="1" lang="en-US" sz="1600" spc="-1" strike="noStrike">
                <a:solidFill>
                  <a:srgbClr val="0000ff"/>
                </a:solidFill>
                <a:latin typeface="Courier New"/>
                <a:ea typeface="Times New Roman"/>
              </a:rPr>
              <a:t>10</a:t>
            </a:r>
            <a:r>
              <a:rPr b="1" lang="en-US" sz="1600" spc="-1" strike="noStrike">
                <a:solidFill>
                  <a:srgbClr val="000000"/>
                </a:solidFill>
                <a:latin typeface="Courier New"/>
                <a:ea typeface="Times New Roman"/>
              </a:rPr>
              <a:t>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4  print(counter3)</a:t>
            </a:r>
            <a:endParaRPr b="0" lang="en-US" sz="16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primitive types</a:t>
            </a:r>
            <a:endParaRPr b="0" lang="en-US" sz="3200" spc="-1" strike="noStrike">
              <a:solidFill>
                <a:srgbClr val="ffffff"/>
              </a:solidFill>
              <a:latin typeface="Arial"/>
            </a:endParaRPr>
          </a:p>
        </p:txBody>
      </p:sp>
      <p:sp>
        <p:nvSpPr>
          <p:cNvPr id="837"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Exist for compatibility with the Java Language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Primitive types cannot hold the </a:t>
            </a:r>
            <a:r>
              <a:rPr b="1" lang="en-US" sz="2400" spc="-1" strike="noStrike">
                <a:solidFill>
                  <a:srgbClr val="000000"/>
                </a:solidFill>
                <a:latin typeface="Arial"/>
                <a:ea typeface="Arial"/>
              </a:rPr>
              <a:t>null</a:t>
            </a:r>
            <a:r>
              <a:rPr b="0" lang="en-US" sz="2400" spc="-1" strike="noStrike">
                <a:solidFill>
                  <a:srgbClr val="000000"/>
                </a:solidFill>
                <a:latin typeface="Arial"/>
                <a:ea typeface="Arial"/>
              </a:rPr>
              <a:t> value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Null is special value that means an empty object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Primitive types coerced to non-primitive versions or back again in Gosu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Gosu type conversion apply for </a:t>
            </a:r>
            <a:r>
              <a:rPr b="1" lang="en-US" sz="2000" spc="-1" strike="noStrike">
                <a:solidFill>
                  <a:srgbClr val="000000"/>
                </a:solidFill>
                <a:latin typeface="Arial"/>
                <a:ea typeface="Arial"/>
              </a:rPr>
              <a:t>null </a:t>
            </a:r>
            <a:r>
              <a:rPr b="0" lang="en-US" sz="2000" spc="-1" strike="noStrike">
                <a:solidFill>
                  <a:srgbClr val="000000"/>
                </a:solidFill>
                <a:latin typeface="Arial"/>
                <a:ea typeface="Arial"/>
              </a:rPr>
              <a:t>values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Example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null java.lang.Integer </a:t>
            </a:r>
            <a:br/>
            <a:r>
              <a:rPr b="0" lang="en-US" sz="1800" spc="-1" strike="noStrike">
                <a:solidFill>
                  <a:srgbClr val="000000"/>
                </a:solidFill>
                <a:latin typeface="Arial"/>
                <a:ea typeface="Arial"/>
              </a:rPr>
              <a:t>converts to 0 int</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838" name="CustomShape 3"/>
          <p:cNvSpPr/>
          <p:nvPr/>
        </p:nvSpPr>
        <p:spPr>
          <a:xfrm>
            <a:off x="7221960" y="762120"/>
            <a:ext cx="719640" cy="696240"/>
          </a:xfrm>
          <a:prstGeom prst="rect">
            <a:avLst/>
          </a:prstGeom>
          <a:solidFill>
            <a:schemeClr val="accent2">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int</a:t>
            </a:r>
            <a:endParaRPr b="0" lang="en-US" sz="2400" spc="-1" strike="noStrike">
              <a:latin typeface="Arial"/>
            </a:endParaRPr>
          </a:p>
        </p:txBody>
      </p:sp>
      <p:sp>
        <p:nvSpPr>
          <p:cNvPr id="839" name="CustomShape 4"/>
          <p:cNvSpPr/>
          <p:nvPr/>
        </p:nvSpPr>
        <p:spPr>
          <a:xfrm>
            <a:off x="7188120" y="1493640"/>
            <a:ext cx="787320" cy="696240"/>
          </a:xfrm>
          <a:prstGeom prst="rect">
            <a:avLst/>
          </a:prstGeom>
          <a:solidFill>
            <a:schemeClr val="accent3">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char</a:t>
            </a:r>
            <a:endParaRPr b="0" lang="en-US" sz="2400" spc="-1" strike="noStrike">
              <a:latin typeface="Arial"/>
            </a:endParaRPr>
          </a:p>
        </p:txBody>
      </p:sp>
      <p:sp>
        <p:nvSpPr>
          <p:cNvPr id="840" name="CustomShape 5"/>
          <p:cNvSpPr/>
          <p:nvPr/>
        </p:nvSpPr>
        <p:spPr>
          <a:xfrm>
            <a:off x="7199280" y="2225160"/>
            <a:ext cx="764640" cy="696240"/>
          </a:xfrm>
          <a:prstGeom prst="rect">
            <a:avLst/>
          </a:prstGeom>
          <a:solidFill>
            <a:schemeClr val="accent4">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byte</a:t>
            </a:r>
            <a:endParaRPr b="0" lang="en-US" sz="2400" spc="-1" strike="noStrike">
              <a:latin typeface="Arial"/>
            </a:endParaRPr>
          </a:p>
        </p:txBody>
      </p:sp>
      <p:sp>
        <p:nvSpPr>
          <p:cNvPr id="841" name="CustomShape 6"/>
          <p:cNvSpPr/>
          <p:nvPr/>
        </p:nvSpPr>
        <p:spPr>
          <a:xfrm>
            <a:off x="7131960" y="2956680"/>
            <a:ext cx="899640" cy="696240"/>
          </a:xfrm>
          <a:prstGeom prst="rect">
            <a:avLst/>
          </a:prstGeom>
          <a:solidFill>
            <a:schemeClr val="accent5">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short</a:t>
            </a:r>
            <a:endParaRPr b="0" lang="en-US" sz="2400" spc="-1" strike="noStrike">
              <a:latin typeface="Arial"/>
            </a:endParaRPr>
          </a:p>
        </p:txBody>
      </p:sp>
      <p:sp>
        <p:nvSpPr>
          <p:cNvPr id="842" name="CustomShape 7"/>
          <p:cNvSpPr/>
          <p:nvPr/>
        </p:nvSpPr>
        <p:spPr>
          <a:xfrm>
            <a:off x="7199280" y="3688200"/>
            <a:ext cx="764640" cy="696240"/>
          </a:xfrm>
          <a:prstGeom prst="rect">
            <a:avLst/>
          </a:prstGeom>
          <a:solidFill>
            <a:schemeClr val="accent6">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long</a:t>
            </a:r>
            <a:endParaRPr b="0" lang="en-US" sz="2400" spc="-1" strike="noStrike">
              <a:latin typeface="Arial"/>
            </a:endParaRPr>
          </a:p>
        </p:txBody>
      </p:sp>
      <p:sp>
        <p:nvSpPr>
          <p:cNvPr id="843" name="CustomShape 8"/>
          <p:cNvSpPr/>
          <p:nvPr/>
        </p:nvSpPr>
        <p:spPr>
          <a:xfrm>
            <a:off x="7188120" y="4419720"/>
            <a:ext cx="787320" cy="696240"/>
          </a:xfrm>
          <a:prstGeom prst="rect">
            <a:avLst/>
          </a:prstGeom>
          <a:solidFill>
            <a:schemeClr val="accent2">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float</a:t>
            </a:r>
            <a:endParaRPr b="0" lang="en-US" sz="2400" spc="-1" strike="noStrike">
              <a:latin typeface="Arial"/>
            </a:endParaRPr>
          </a:p>
        </p:txBody>
      </p:sp>
      <p:sp>
        <p:nvSpPr>
          <p:cNvPr id="844" name="CustomShape 9"/>
          <p:cNvSpPr/>
          <p:nvPr/>
        </p:nvSpPr>
        <p:spPr>
          <a:xfrm>
            <a:off x="7019280" y="5150880"/>
            <a:ext cx="1124640" cy="696240"/>
          </a:xfrm>
          <a:prstGeom prst="rect">
            <a:avLst/>
          </a:prstGeom>
          <a:solidFill>
            <a:schemeClr val="accent3">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double</a:t>
            </a:r>
            <a:endParaRPr b="0" lang="en-US" sz="2400" spc="-1" strike="noStrike">
              <a:latin typeface="Arial"/>
            </a:endParaRPr>
          </a:p>
        </p:txBody>
      </p:sp>
      <p:sp>
        <p:nvSpPr>
          <p:cNvPr id="845" name="CustomShape 10"/>
          <p:cNvSpPr/>
          <p:nvPr/>
        </p:nvSpPr>
        <p:spPr>
          <a:xfrm>
            <a:off x="6929280" y="5882400"/>
            <a:ext cx="1304640" cy="696240"/>
          </a:xfrm>
          <a:prstGeom prst="rect">
            <a:avLst/>
          </a:prstGeom>
          <a:solidFill>
            <a:schemeClr val="accent4">
              <a:hueOff val="0"/>
              <a:satOff val="0"/>
              <a:lumOff val="0"/>
              <a:alphaOff val="0"/>
            </a:schemeClr>
          </a:solidFill>
          <a:ln>
            <a:noFill/>
          </a:ln>
          <a:scene3d>
            <a:camera prst="orthographicFront"/>
            <a:lightRig rig="threePt" dir="t"/>
          </a:scene3d>
          <a:sp3d extrusionH="381000" contourW="38100" prstMaterial="matte">
            <a:contourClr>
              <a:schemeClr val="lt1"/>
            </a:contourClr>
          </a:sp3d>
        </p:spPr>
        <p:style>
          <a:lnRef idx="0"/>
          <a:fillRef idx="0"/>
          <a:effectRef idx="0"/>
          <a:fontRef idx="minor"/>
        </p:style>
        <p:txBody>
          <a:bodyPr lIns="60840" rIns="60840" tIns="60840" bIns="60840" anchor="ctr"/>
          <a:p>
            <a:pPr algn="ctr">
              <a:lnSpc>
                <a:spcPct val="90000"/>
              </a:lnSpc>
              <a:spcAft>
                <a:spcPts val="839"/>
              </a:spcAft>
            </a:pPr>
            <a:r>
              <a:rPr b="1" lang="en-US" sz="2400" spc="-1" strike="noStrike">
                <a:solidFill>
                  <a:srgbClr val="ffffff"/>
                </a:solidFill>
                <a:latin typeface="Arial"/>
              </a:rPr>
              <a:t>boolean</a:t>
            </a:r>
            <a:endParaRPr b="0" lang="en-US" sz="2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Statements</a:t>
            </a:r>
            <a:endParaRPr b="0" lang="en-US" sz="3200" spc="-1" strike="noStrike">
              <a:solidFill>
                <a:srgbClr val="ffffff"/>
              </a:solidFill>
              <a:latin typeface="Arial"/>
            </a:endParaRPr>
          </a:p>
        </p:txBody>
      </p:sp>
      <p:sp>
        <p:nvSpPr>
          <p:cNvPr id="847"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Compiler determines end of statement based on syntax</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No terminator required (lines 1, 2, 4)</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Semicolon is allowed (line 3), but ignored</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Guidewire recommendation is to </a:t>
            </a:r>
            <a:r>
              <a:rPr b="1" lang="en-US" sz="2000" spc="-1" strike="noStrike">
                <a:solidFill>
                  <a:srgbClr val="000000"/>
                </a:solidFill>
                <a:latin typeface="Arial"/>
                <a:ea typeface="Arial"/>
              </a:rPr>
              <a:t>NOT</a:t>
            </a:r>
            <a:r>
              <a:rPr b="0" lang="en-US" sz="2000" spc="-1" strike="noStrike">
                <a:solidFill>
                  <a:srgbClr val="000000"/>
                </a:solidFill>
                <a:latin typeface="Arial"/>
                <a:ea typeface="Arial"/>
              </a:rPr>
              <a:t> use semicolons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48" name="CustomShape 3"/>
          <p:cNvSpPr/>
          <p:nvPr/>
        </p:nvSpPr>
        <p:spPr>
          <a:xfrm>
            <a:off x="533520" y="919080"/>
            <a:ext cx="456840" cy="121644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49" name="CustomShape 4"/>
          <p:cNvSpPr/>
          <p:nvPr/>
        </p:nvSpPr>
        <p:spPr>
          <a:xfrm>
            <a:off x="457200" y="911160"/>
            <a:ext cx="8381520" cy="1224720"/>
          </a:xfrm>
          <a:prstGeom prst="rect">
            <a:avLst/>
          </a:prstGeom>
          <a:noFill/>
          <a:ln>
            <a:noFill/>
          </a:ln>
        </p:spPr>
        <p:style>
          <a:lnRef idx="0"/>
          <a:fillRef idx="0"/>
          <a:effectRef idx="0"/>
          <a:fontRef idx="minor"/>
        </p:style>
        <p:txBody>
          <a:bodyPr lIns="0" rIns="0" tIns="0" bIns="0"/>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counter1 : int</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counter2 = </a:t>
            </a:r>
            <a:r>
              <a:rPr b="1" lang="en-US" sz="1600" spc="-1" strike="noStrike">
                <a:solidFill>
                  <a:srgbClr val="0000ff"/>
                </a:solidFill>
                <a:latin typeface="Courier New"/>
                <a:ea typeface="Times New Roman"/>
              </a:rPr>
              <a:t>2</a:t>
            </a:r>
            <a:r>
              <a:rPr b="1" lang="en-US" sz="1600" spc="-1" strike="noStrike">
                <a:solidFill>
                  <a:srgbClr val="000000"/>
                </a:solidFill>
                <a:latin typeface="Courier New"/>
                <a:ea typeface="Times New Roman"/>
              </a:rPr>
              <a:t>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3  counter1 = counter2 + </a:t>
            </a:r>
            <a:r>
              <a:rPr b="1" lang="en-US" sz="1600" spc="-1" strike="noStrike">
                <a:solidFill>
                  <a:srgbClr val="0000ff"/>
                </a:solidFill>
                <a:latin typeface="Courier New"/>
                <a:ea typeface="Times New Roman"/>
              </a:rPr>
              <a:t>1</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 </a:t>
            </a:r>
            <a:endParaRPr b="0" lang="en-US" sz="1600" spc="-1" strike="noStrike">
              <a:latin typeface="Arial"/>
            </a:endParaRPr>
          </a:p>
          <a:p>
            <a:pPr>
              <a:lnSpc>
                <a:spcPct val="115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4  print(counter1)</a:t>
            </a:r>
            <a:endParaRPr b="0" lang="en-US" sz="16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Comments</a:t>
            </a:r>
            <a:endParaRPr b="0" lang="en-US" sz="3200" spc="-1" strike="noStrike">
              <a:solidFill>
                <a:srgbClr val="ffffff"/>
              </a:solidFill>
              <a:latin typeface="Arial"/>
            </a:endParaRPr>
          </a:p>
        </p:txBody>
      </p:sp>
      <p:sp>
        <p:nvSpPr>
          <p:cNvPr id="851"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comment is a set of characters that the compiler does not attempt to compile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End of line comments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Single-line comment with </a:t>
            </a:r>
            <a:r>
              <a:rPr b="1" lang="en-US" sz="2000" spc="-1" strike="noStrike">
                <a:solidFill>
                  <a:srgbClr val="000000"/>
                </a:solidFill>
                <a:latin typeface="Arial"/>
                <a:ea typeface="Arial"/>
              </a:rPr>
              <a:t>CTRL+/  </a:t>
            </a:r>
            <a:r>
              <a:rPr b="0" lang="en-US" sz="2000" spc="-1" strike="noStrike">
                <a:solidFill>
                  <a:srgbClr val="000000"/>
                </a:solidFill>
                <a:latin typeface="Arial"/>
                <a:ea typeface="Arial"/>
              </a:rPr>
              <a:t>(line 1)</a:t>
            </a:r>
            <a:r>
              <a:rPr b="0" lang="en-US" sz="2000" spc="-1" strike="noStrike">
                <a:solidFill>
                  <a:srgbClr val="000000"/>
                </a:solidFill>
                <a:latin typeface="Arial"/>
                <a:ea typeface="Arial"/>
              </a:rPr>
              <a:t>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Multiple-line comment with </a:t>
            </a:r>
            <a:r>
              <a:rPr b="1" lang="en-US" sz="2000" spc="-1" strike="noStrike">
                <a:solidFill>
                  <a:srgbClr val="000000"/>
                </a:solidFill>
                <a:latin typeface="Arial"/>
                <a:ea typeface="Arial"/>
              </a:rPr>
              <a:t>CTRL+SHIFT+/</a:t>
            </a:r>
            <a:r>
              <a:rPr b="0" lang="en-US" sz="2000" spc="-1" strike="noStrike">
                <a:solidFill>
                  <a:srgbClr val="000000"/>
                </a:solidFill>
                <a:latin typeface="Arial"/>
                <a:ea typeface="Arial"/>
              </a:rPr>
              <a:t>  (lines 3,4,5)</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Toggle single-line and multiple-line comments with keystrokes</a:t>
            </a:r>
            <a:endParaRPr b="0" lang="en-US" sz="2400" spc="-1" strike="noStrike">
              <a:solidFill>
                <a:srgbClr val="000000"/>
              </a:solidFill>
              <a:latin typeface="Arial"/>
            </a:endParaRPr>
          </a:p>
        </p:txBody>
      </p:sp>
      <p:sp>
        <p:nvSpPr>
          <p:cNvPr id="852" name="CustomShape 3"/>
          <p:cNvSpPr/>
          <p:nvPr/>
        </p:nvSpPr>
        <p:spPr>
          <a:xfrm>
            <a:off x="533520" y="919080"/>
            <a:ext cx="456840" cy="19839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53" name="CustomShape 4"/>
          <p:cNvSpPr/>
          <p:nvPr/>
        </p:nvSpPr>
        <p:spPr>
          <a:xfrm>
            <a:off x="457200" y="912240"/>
            <a:ext cx="8381520" cy="19695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i="1" lang="en-US" sz="1600" spc="-1" strike="noStrike">
                <a:solidFill>
                  <a:srgbClr val="808080"/>
                </a:solidFill>
                <a:latin typeface="Courier New"/>
                <a:ea typeface="Times New Roman"/>
              </a:rPr>
              <a:t>//  variables</a:t>
            </a:r>
            <a:endParaRPr b="0" lang="en-US" sz="1600" spc="-1" strike="noStrike">
              <a:latin typeface="Arial"/>
            </a:endParaRPr>
          </a:p>
          <a:p>
            <a:pPr>
              <a:lnSpc>
                <a:spcPct val="100000"/>
              </a:lnSpc>
            </a:pPr>
            <a:r>
              <a:rPr b="1" i="1" lang="en-US" sz="1600" spc="-1" strike="noStrike">
                <a:solidFill>
                  <a:srgbClr val="80808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counter1 : int </a:t>
            </a:r>
            <a:r>
              <a:rPr b="1" i="1" lang="en-US" sz="1600" spc="-1" strike="noStrike">
                <a:solidFill>
                  <a:srgbClr val="808080"/>
                </a:solidFill>
                <a:latin typeface="Courier New"/>
                <a:ea typeface="Times New Roman"/>
              </a:rPr>
              <a:t>// defaults to 0 because is an int</a:t>
            </a:r>
            <a:endParaRPr b="0" lang="en-US" sz="1600" spc="-1" strike="noStrike">
              <a:latin typeface="Arial"/>
            </a:endParaRPr>
          </a:p>
          <a:p>
            <a:pPr>
              <a:lnSpc>
                <a:spcPct val="100000"/>
              </a:lnSpc>
            </a:pPr>
            <a:r>
              <a:rPr b="1" i="1" lang="en-US" sz="1600" spc="-1" strike="noStrike">
                <a:solidFill>
                  <a:srgbClr val="808080"/>
                </a:solidFill>
                <a:latin typeface="Courier New"/>
                <a:ea typeface="Times New Roman"/>
              </a:rPr>
              <a:t>   </a:t>
            </a:r>
            <a:r>
              <a:rPr b="1" lang="en-US" sz="1600" spc="-1" strike="noStrike">
                <a:solidFill>
                  <a:srgbClr val="000000"/>
                </a:solidFill>
                <a:latin typeface="Courier New"/>
                <a:ea typeface="Times New Roman"/>
              </a:rPr>
              <a:t>3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counter2 = </a:t>
            </a:r>
            <a:r>
              <a:rPr b="1" lang="en-US" sz="1600" spc="-1" strike="noStrike">
                <a:solidFill>
                  <a:srgbClr val="0000ff"/>
                </a:solidFill>
                <a:latin typeface="Courier New"/>
                <a:ea typeface="Times New Roman"/>
              </a:rPr>
              <a:t>0</a:t>
            </a:r>
            <a:r>
              <a:rPr b="1" lang="en-US" sz="1600" spc="-1" strike="noStrike">
                <a:solidFill>
                  <a:srgbClr val="000000"/>
                </a:solidFill>
                <a:latin typeface="Courier New"/>
                <a:ea typeface="Times New Roman"/>
              </a:rPr>
              <a:t> </a:t>
            </a:r>
            <a:br/>
            <a:r>
              <a:rPr b="1" lang="en-US" sz="1600" spc="-1" strike="noStrike">
                <a:solidFill>
                  <a:srgbClr val="000000"/>
                </a:solidFill>
                <a:latin typeface="Courier New"/>
                <a:ea typeface="Times New Roman"/>
              </a:rPr>
              <a:t>   4  </a:t>
            </a:r>
            <a:r>
              <a:rPr b="1" i="1" lang="en-US" sz="1600" spc="-1" strike="noStrike">
                <a:solidFill>
                  <a:srgbClr val="808080"/>
                </a:solidFill>
                <a:latin typeface="Courier New"/>
                <a:ea typeface="Times New Roman"/>
              </a:rPr>
              <a:t>/* </a:t>
            </a:r>
            <a:endParaRPr b="0" lang="en-US" sz="1600" spc="-1" strike="noStrike">
              <a:latin typeface="Arial"/>
            </a:endParaRPr>
          </a:p>
          <a:p>
            <a:pPr>
              <a:lnSpc>
                <a:spcPct val="100000"/>
              </a:lnSpc>
            </a:pPr>
            <a:r>
              <a:rPr b="1" i="1" lang="en-US" sz="1600" spc="-1" strike="noStrike">
                <a:solidFill>
                  <a:srgbClr val="808080"/>
                </a:solidFill>
                <a:latin typeface="Courier New"/>
                <a:ea typeface="Times New Roman"/>
              </a:rPr>
              <a:t>   </a:t>
            </a:r>
            <a:r>
              <a:rPr b="1" lang="en-US" sz="1600" spc="-1" strike="noStrike">
                <a:solidFill>
                  <a:srgbClr val="000000"/>
                </a:solidFill>
                <a:latin typeface="Courier New"/>
                <a:ea typeface="Times New Roman"/>
              </a:rPr>
              <a:t>5  </a:t>
            </a:r>
            <a:r>
              <a:rPr b="1" i="1" lang="en-US" sz="1600" spc="-1" strike="noStrike">
                <a:solidFill>
                  <a:srgbClr val="808080"/>
                </a:solidFill>
                <a:latin typeface="Courier New"/>
                <a:ea typeface="Times New Roman"/>
              </a:rPr>
              <a:t>Begin Computation </a:t>
            </a:r>
            <a:endParaRPr b="0" lang="en-US" sz="1600" spc="-1" strike="noStrike">
              <a:latin typeface="Arial"/>
            </a:endParaRPr>
          </a:p>
          <a:p>
            <a:pPr>
              <a:lnSpc>
                <a:spcPct val="100000"/>
              </a:lnSpc>
            </a:pPr>
            <a:r>
              <a:rPr b="1" i="1" lang="en-US" sz="1600" spc="-1" strike="noStrike">
                <a:solidFill>
                  <a:srgbClr val="808080"/>
                </a:solidFill>
                <a:latin typeface="Courier New"/>
                <a:ea typeface="Times New Roman"/>
              </a:rPr>
              <a:t>   </a:t>
            </a:r>
            <a:r>
              <a:rPr b="1" lang="en-US" sz="1600" spc="-1" strike="noStrike">
                <a:solidFill>
                  <a:srgbClr val="000000"/>
                </a:solidFill>
                <a:latin typeface="Courier New"/>
                <a:ea typeface="Times New Roman"/>
              </a:rPr>
              <a:t>6  </a:t>
            </a:r>
            <a:r>
              <a:rPr b="1" i="1" lang="en-US" sz="1600" spc="-1" strike="noStrike">
                <a:solidFill>
                  <a:srgbClr val="808080"/>
                </a:solidFill>
                <a:latin typeface="Courier New"/>
                <a:ea typeface="Times New Roman"/>
              </a:rPr>
              <a:t>*/</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7  counter1 = counter2 + </a:t>
            </a:r>
            <a:r>
              <a:rPr b="1" lang="en-US" sz="1600" spc="-1" strike="noStrike">
                <a:solidFill>
                  <a:srgbClr val="0000ff"/>
                </a:solidFill>
                <a:latin typeface="Courier New"/>
                <a:ea typeface="Times New Roman"/>
              </a:rPr>
              <a:t>1</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print(counter1)</a:t>
            </a:r>
            <a:r>
              <a:rPr b="1" lang="en-US" sz="1600" spc="-1" strike="noStrike">
                <a:solidFill>
                  <a:srgbClr val="ffffff"/>
                </a:solidFill>
                <a:latin typeface="Courier New"/>
                <a:ea typeface="Times New Roman"/>
              </a:rPr>
              <a:t> </a:t>
            </a:r>
            <a:endParaRPr b="0" lang="en-US" sz="16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Concatenation operator</a:t>
            </a:r>
            <a:endParaRPr b="0" lang="en-US" sz="3200" spc="-1" strike="noStrike">
              <a:solidFill>
                <a:srgbClr val="ffffff"/>
              </a:solidFill>
              <a:latin typeface="Arial"/>
            </a:endParaRPr>
          </a:p>
        </p:txBody>
      </p:sp>
      <p:sp>
        <p:nvSpPr>
          <p:cNvPr id="855" name="TextShape 2"/>
          <p:cNvSpPr txBox="1"/>
          <p:nvPr/>
        </p:nvSpPr>
        <p:spPr>
          <a:xfrm>
            <a:off x="519120" y="4572000"/>
            <a:ext cx="8318160" cy="1785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 concatenates two or more values into a single string</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 concatenates variable with right side expression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  </a:t>
            </a:r>
            <a:r>
              <a:rPr b="1" lang="en-US" sz="2400" spc="-1" strike="noStrike">
                <a:solidFill>
                  <a:srgbClr val="000000"/>
                </a:solidFill>
                <a:latin typeface="Courier New"/>
                <a:ea typeface="Arial"/>
              </a:rPr>
              <a:t>variable += value + value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56" name="CustomShape 3"/>
          <p:cNvSpPr/>
          <p:nvPr/>
        </p:nvSpPr>
        <p:spPr>
          <a:xfrm>
            <a:off x="533520" y="919080"/>
            <a:ext cx="456840" cy="9856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57" name="CustomShape 4"/>
          <p:cNvSpPr/>
          <p:nvPr/>
        </p:nvSpPr>
        <p:spPr>
          <a:xfrm>
            <a:off x="457200" y="914400"/>
            <a:ext cx="8381520" cy="9903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 : int = </a:t>
            </a:r>
            <a:r>
              <a:rPr b="1" lang="en-US" sz="1600" spc="-1" strike="noStrike">
                <a:solidFill>
                  <a:srgbClr val="0000ff"/>
                </a:solidFill>
                <a:latin typeface="Courier New"/>
                <a:ea typeface="Times New Roman"/>
              </a:rPr>
              <a:t>7</a:t>
            </a:r>
            <a:endParaRPr b="0" lang="en-US" sz="1600" spc="-1" strike="noStrike">
              <a:latin typeface="Arial"/>
            </a:endParaRPr>
          </a:p>
          <a:p>
            <a:pPr>
              <a:lnSpc>
                <a:spcPct val="100000"/>
              </a:lnSpc>
            </a:pPr>
            <a:r>
              <a:rPr b="1" lang="en-US" sz="1600" spc="-1" strike="noStrike">
                <a:solidFill>
                  <a:srgbClr val="0000ff"/>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out : String = </a:t>
            </a:r>
            <a:r>
              <a:rPr b="1" lang="en-US" sz="1600" spc="-1" strike="noStrike">
                <a:solidFill>
                  <a:srgbClr val="008000"/>
                </a:solidFill>
                <a:latin typeface="Courier New"/>
                <a:ea typeface="Times New Roman"/>
              </a:rPr>
              <a:t>"Current Count: "</a:t>
            </a:r>
            <a:endParaRPr b="0" lang="en-US" sz="1600" spc="-1" strike="noStrike">
              <a:latin typeface="Arial"/>
            </a:endParaRPr>
          </a:p>
          <a:p>
            <a:pPr>
              <a:lnSpc>
                <a:spcPct val="100000"/>
              </a:lnSpc>
            </a:pPr>
            <a:r>
              <a:rPr b="1" lang="en-US" sz="1600" spc="-1" strike="noStrike">
                <a:solidFill>
                  <a:srgbClr val="008000"/>
                </a:solidFill>
                <a:latin typeface="Courier New"/>
                <a:ea typeface="Times New Roman"/>
              </a:rPr>
              <a:t>   </a:t>
            </a:r>
            <a:r>
              <a:rPr b="1" lang="en-US" sz="1600" spc="-1" strike="noStrike">
                <a:solidFill>
                  <a:srgbClr val="000000"/>
                </a:solidFill>
                <a:latin typeface="Courier New"/>
                <a:ea typeface="Times New Roman"/>
              </a:rPr>
              <a:t>3  out += </a:t>
            </a:r>
            <a:r>
              <a:rPr b="1" lang="en-US" sz="1600" spc="-1" strike="noStrike">
                <a:solidFill>
                  <a:srgbClr val="008000"/>
                </a:solidFill>
                <a:latin typeface="Courier New"/>
                <a:ea typeface="Times New Roman"/>
              </a:rPr>
              <a:t>"There are " </a:t>
            </a:r>
            <a:r>
              <a:rPr b="1" lang="en-US" sz="1600" spc="-1" strike="noStrike">
                <a:solidFill>
                  <a:srgbClr val="000000"/>
                </a:solidFill>
                <a:latin typeface="Courier New"/>
                <a:ea typeface="Times New Roman"/>
              </a:rPr>
              <a:t>+ count + </a:t>
            </a:r>
            <a:r>
              <a:rPr b="1" lang="en-US" sz="1600" spc="-1" strike="noStrike">
                <a:solidFill>
                  <a:srgbClr val="008000"/>
                </a:solidFill>
                <a:latin typeface="Courier New"/>
                <a:ea typeface="Times New Roman"/>
              </a:rPr>
              <a:t>" days in a week!"</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4  print(out)</a:t>
            </a:r>
            <a:r>
              <a:rPr b="1" lang="en-US" sz="1600" spc="-1" strike="noStrike">
                <a:solidFill>
                  <a:srgbClr val="ffffff"/>
                </a:solidFill>
                <a:latin typeface="Courier New"/>
                <a:ea typeface="Times New Roman"/>
              </a:rPr>
              <a:t> </a:t>
            </a:r>
            <a:endParaRPr b="0" lang="en-US" sz="1600" spc="-1" strike="noStrike">
              <a:latin typeface="Arial"/>
            </a:endParaRPr>
          </a:p>
        </p:txBody>
      </p:sp>
      <p:pic>
        <p:nvPicPr>
          <p:cNvPr id="858" name="Picture 3" descr=""/>
          <p:cNvPicPr/>
          <p:nvPr/>
        </p:nvPicPr>
        <p:blipFill>
          <a:blip r:embed="rId1"/>
          <a:stretch/>
        </p:blipFill>
        <p:spPr>
          <a:xfrm>
            <a:off x="533520" y="2514600"/>
            <a:ext cx="4786200" cy="19728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59" name="CustomShape 5"/>
          <p:cNvSpPr/>
          <p:nvPr/>
        </p:nvSpPr>
        <p:spPr>
          <a:xfrm>
            <a:off x="2743200" y="2230920"/>
            <a:ext cx="456840" cy="708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Statements: if-else</a:t>
            </a:r>
            <a:endParaRPr b="0" lang="en-US" sz="3200" spc="-1" strike="noStrike">
              <a:solidFill>
                <a:srgbClr val="ffffff"/>
              </a:solidFill>
              <a:latin typeface="Arial"/>
            </a:endParaRPr>
          </a:p>
        </p:txBody>
      </p:sp>
      <p:sp>
        <p:nvSpPr>
          <p:cNvPr id="861" name="TextShape 2"/>
          <p:cNvSpPr txBox="1"/>
          <p:nvPr/>
        </p:nvSpPr>
        <p:spPr>
          <a:xfrm>
            <a:off x="519120" y="391824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Evaluates condition to be true or false and is followed by a single statement or block of statements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a:t>
            </a:r>
            <a:endParaRPr b="0" lang="en-US" sz="2400" spc="-1" strike="noStrike">
              <a:solidFill>
                <a:srgbClr val="000000"/>
              </a:solidFill>
              <a:latin typeface="Arial"/>
            </a:endParaRPr>
          </a:p>
          <a:p>
            <a:r>
              <a:rPr b="1" lang="en-US" sz="1800" spc="-1" strike="noStrike">
                <a:solidFill>
                  <a:srgbClr val="000000"/>
                </a:solidFill>
                <a:latin typeface="Courier New"/>
                <a:ea typeface="Arial"/>
              </a:rPr>
              <a:t>if (condition)  </a:t>
            </a:r>
            <a:br/>
            <a:r>
              <a:rPr b="1" lang="en-US" sz="1800" spc="-1" strike="noStrike">
                <a:solidFill>
                  <a:srgbClr val="000000"/>
                </a:solidFill>
                <a:latin typeface="Courier New"/>
                <a:ea typeface="Arial"/>
              </a:rPr>
              <a:t>    statement_or_{block}</a:t>
            </a:r>
            <a:br/>
            <a:r>
              <a:rPr b="1" lang="en-US" sz="1800" spc="-1" strike="noStrike">
                <a:solidFill>
                  <a:srgbClr val="000000"/>
                </a:solidFill>
                <a:latin typeface="Courier New"/>
                <a:ea typeface="Arial"/>
              </a:rPr>
              <a:t>else </a:t>
            </a:r>
            <a:br/>
            <a:r>
              <a:rPr b="1" lang="en-US" sz="1800" spc="-1" strike="noStrike">
                <a:solidFill>
                  <a:srgbClr val="000000"/>
                </a:solidFill>
                <a:latin typeface="Courier New"/>
                <a:ea typeface="Arial"/>
              </a:rPr>
              <a:t>   statement_or_{block}</a:t>
            </a:r>
            <a:endParaRPr b="0" lang="en-US" sz="1800" spc="-1" strike="noStrike">
              <a:solidFill>
                <a:srgbClr val="000000"/>
              </a:solidFill>
              <a:latin typeface="Arial"/>
            </a:endParaRPr>
          </a:p>
          <a:p>
            <a:pPr>
              <a:lnSpc>
                <a:spcPct val="100000"/>
              </a:lnSpc>
              <a:spcBef>
                <a:spcPts val="961"/>
              </a:spcBef>
            </a:pPr>
            <a:endParaRPr b="0" lang="en-US" sz="1800" spc="-1" strike="noStrike">
              <a:solidFill>
                <a:srgbClr val="000000"/>
              </a:solidFill>
              <a:latin typeface="Arial"/>
            </a:endParaRPr>
          </a:p>
        </p:txBody>
      </p:sp>
      <p:sp>
        <p:nvSpPr>
          <p:cNvPr id="862" name="CustomShape 3"/>
          <p:cNvSpPr/>
          <p:nvPr/>
        </p:nvSpPr>
        <p:spPr>
          <a:xfrm>
            <a:off x="533520" y="919080"/>
            <a:ext cx="456840" cy="29667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63" name="CustomShape 4"/>
          <p:cNvSpPr/>
          <p:nvPr/>
        </p:nvSpPr>
        <p:spPr>
          <a:xfrm>
            <a:off x="457200" y="911520"/>
            <a:ext cx="8305560" cy="29541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a : boolean = </a:t>
            </a:r>
            <a:r>
              <a:rPr b="1" lang="en-US" sz="1600" spc="-1" strike="noStrike">
                <a:solidFill>
                  <a:srgbClr val="000080"/>
                </a:solidFill>
                <a:latin typeface="Courier New"/>
                <a:ea typeface="Times New Roman"/>
              </a:rPr>
              <a:t>true</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b = </a:t>
            </a:r>
            <a:r>
              <a:rPr b="1" lang="en-US" sz="1600" spc="-1" strike="noStrike">
                <a:solidFill>
                  <a:srgbClr val="000080"/>
                </a:solidFill>
                <a:latin typeface="Courier New"/>
                <a:ea typeface="Times New Roman"/>
              </a:rPr>
              <a:t>false</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3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 = </a:t>
            </a:r>
            <a:r>
              <a:rPr b="1" lang="en-US" sz="1600" spc="-1" strike="noStrike">
                <a:solidFill>
                  <a:srgbClr val="000080"/>
                </a:solidFill>
                <a:latin typeface="Courier New"/>
                <a:ea typeface="Times New Roman"/>
              </a:rPr>
              <a:t>false</a:t>
            </a:r>
            <a:endParaRPr b="0" lang="en-US" sz="1600" spc="-1" strike="noStrike">
              <a:latin typeface="Arial"/>
            </a:endParaRPr>
          </a:p>
          <a:p>
            <a:pPr>
              <a:lnSpc>
                <a:spcPct val="100000"/>
              </a:lnSpc>
            </a:pPr>
            <a:r>
              <a:rPr b="1" lang="en-US" sz="1600" spc="-1" strike="noStrike">
                <a:solidFill>
                  <a:srgbClr val="000080"/>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4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(a == b)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5    print(a)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6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7  </a:t>
            </a:r>
            <a:r>
              <a:rPr b="1" lang="en-US" sz="1600" spc="-1" strike="noStrike">
                <a:solidFill>
                  <a:srgbClr val="000080"/>
                </a:solidFill>
                <a:latin typeface="Courier New"/>
                <a:ea typeface="Times New Roman"/>
              </a:rPr>
              <a:t>else if </a:t>
            </a:r>
            <a:r>
              <a:rPr b="1" lang="en-US" sz="1600" spc="-1" strike="noStrike">
                <a:solidFill>
                  <a:srgbClr val="000000"/>
                </a:solidFill>
                <a:latin typeface="Courier New"/>
                <a:ea typeface="Times New Roman"/>
              </a:rPr>
              <a:t>(b == c)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print (c)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9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10  </a:t>
            </a:r>
            <a:r>
              <a:rPr b="1" lang="en-US" sz="1600" spc="-1" strike="noStrike">
                <a:solidFill>
                  <a:srgbClr val="000080"/>
                </a:solidFill>
                <a:latin typeface="Courier New"/>
                <a:ea typeface="Times New Roman"/>
              </a:rPr>
              <a:t>else </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11    print(</a:t>
            </a:r>
            <a:r>
              <a:rPr b="1" lang="en-US" sz="1600" spc="-1" strike="noStrike">
                <a:solidFill>
                  <a:srgbClr val="000080"/>
                </a:solidFill>
                <a:latin typeface="Courier New"/>
                <a:ea typeface="Times New Roman"/>
              </a:rPr>
              <a:t>null</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12  }</a:t>
            </a:r>
            <a:r>
              <a:rPr b="1" lang="en-US" sz="1600" spc="-1" strike="noStrike">
                <a:solidFill>
                  <a:srgbClr val="ffffff"/>
                </a:solidFill>
                <a:latin typeface="Courier New"/>
                <a:ea typeface="Times New Roman"/>
              </a:rPr>
              <a:t> </a:t>
            </a:r>
            <a:endParaRPr b="0" lang="en-US" sz="16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Conditions and comparison operators</a:t>
            </a:r>
            <a:endParaRPr b="0" lang="en-US" sz="3200" spc="-1" strike="noStrike">
              <a:solidFill>
                <a:srgbClr val="ffffff"/>
              </a:solidFill>
              <a:latin typeface="Arial"/>
            </a:endParaRPr>
          </a:p>
        </p:txBody>
      </p:sp>
      <p:sp>
        <p:nvSpPr>
          <p:cNvPr id="865"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Equality:</a:t>
            </a:r>
            <a:r>
              <a:rPr b="0" lang="en-US" sz="2400" spc="-1" strike="noStrike">
                <a:solidFill>
                  <a:srgbClr val="000000"/>
                </a:solidFill>
                <a:latin typeface="Arial"/>
                <a:ea typeface="Arial"/>
              </a:rPr>
              <a:t>	</a:t>
            </a:r>
            <a:r>
              <a:rPr b="0" lang="en-US" sz="2400" spc="-1" strike="noStrike">
                <a:solidFill>
                  <a:srgbClr val="000000"/>
                </a:solidFill>
                <a:latin typeface="Arial"/>
                <a:ea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Relational: </a:t>
            </a:r>
            <a:r>
              <a:rPr b="0" lang="en-US" sz="2400" spc="-1" strike="noStrike">
                <a:solidFill>
                  <a:srgbClr val="000000"/>
                </a:solidFill>
                <a:latin typeface="Arial"/>
                <a:ea typeface="Arial"/>
              </a:rPr>
              <a:t>	</a:t>
            </a:r>
            <a:r>
              <a:rPr b="0" lang="en-US" sz="2400" spc="-1" strike="noStrike">
                <a:solidFill>
                  <a:srgbClr val="000000"/>
                </a:solidFill>
                <a:latin typeface="Arial"/>
                <a:ea typeface="Arial"/>
              </a:rPr>
              <a:t>&gt;, &lt;, &gt;=, &lt;=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Compound:  &amp;&amp;, and, ||, or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66" name="CustomShape 3"/>
          <p:cNvSpPr/>
          <p:nvPr/>
        </p:nvSpPr>
        <p:spPr>
          <a:xfrm>
            <a:off x="533520" y="919080"/>
            <a:ext cx="456840" cy="29494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67" name="CustomShape 4"/>
          <p:cNvSpPr/>
          <p:nvPr/>
        </p:nvSpPr>
        <p:spPr>
          <a:xfrm>
            <a:off x="457200" y="914400"/>
            <a:ext cx="7652520" cy="2954160"/>
          </a:xfrm>
          <a:prstGeom prst="rect">
            <a:avLst/>
          </a:prstGeom>
          <a:noFill/>
          <a:ln>
            <a:noFill/>
          </a:ln>
        </p:spPr>
        <p:style>
          <a:lnRef idx="0"/>
          <a:fillRef idx="0"/>
          <a:effectRef idx="0"/>
          <a:fontRef idx="minor"/>
        </p:style>
        <p:txBody>
          <a:bodyPr wrap="none"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counter1 : int</a:t>
            </a:r>
            <a:br/>
            <a:r>
              <a:rPr b="1" lang="en-US" sz="1600" spc="-1" strike="noStrike">
                <a:solidFill>
                  <a:srgbClr val="000000"/>
                </a:solidFill>
                <a:latin typeface="Courier New"/>
                <a:ea typeface="Times New Roman"/>
              </a:rPr>
              <a:t>   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counter2 = </a:t>
            </a:r>
            <a:r>
              <a:rPr b="1" lang="en-US" sz="1600" spc="-1" strike="noStrike">
                <a:solidFill>
                  <a:srgbClr val="0000ff"/>
                </a:solidFill>
                <a:latin typeface="Courier New"/>
                <a:ea typeface="Times New Roman"/>
              </a:rPr>
              <a:t>0</a:t>
            </a:r>
            <a:br/>
            <a:r>
              <a:rPr b="1" lang="en-US" sz="1600" spc="-1" strike="noStrike">
                <a:solidFill>
                  <a:srgbClr val="000000"/>
                </a:solidFill>
                <a:latin typeface="Courier New"/>
                <a:ea typeface="Times New Roman"/>
              </a:rPr>
              <a:t>   3  counter1 = counter2 + </a:t>
            </a:r>
            <a:r>
              <a:rPr b="1" lang="en-US" sz="1600" spc="-1" strike="noStrike">
                <a:solidFill>
                  <a:srgbClr val="0000ff"/>
                </a:solidFill>
                <a:latin typeface="Courier New"/>
                <a:ea typeface="Times New Roman"/>
              </a:rPr>
              <a:t>1</a:t>
            </a:r>
            <a:br/>
            <a:r>
              <a:rPr b="1" lang="en-US" sz="1600" spc="-1" strike="noStrike">
                <a:solidFill>
                  <a:srgbClr val="000000"/>
                </a:solidFill>
                <a:latin typeface="Courier New"/>
                <a:ea typeface="Times New Roman"/>
              </a:rPr>
              <a:t>   4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(counter1 == </a:t>
            </a:r>
            <a:r>
              <a:rPr b="1" lang="en-US" sz="1600" spc="-1" strike="noStrike">
                <a:solidFill>
                  <a:srgbClr val="0000ff"/>
                </a:solidFill>
                <a:latin typeface="Courier New"/>
                <a:ea typeface="Times New Roman"/>
              </a:rPr>
              <a:t>1</a:t>
            </a:r>
            <a:r>
              <a:rPr b="1" lang="en-US" sz="1600" spc="-1" strike="noStrike">
                <a:solidFill>
                  <a:srgbClr val="000000"/>
                </a:solidFill>
                <a:latin typeface="Courier New"/>
                <a:ea typeface="Times New Roman"/>
              </a:rPr>
              <a:t>) print(</a:t>
            </a:r>
            <a:r>
              <a:rPr b="1" lang="en-US" sz="1600" spc="-1" strike="noStrike">
                <a:solidFill>
                  <a:srgbClr val="008000"/>
                </a:solidFill>
                <a:latin typeface="Courier New"/>
                <a:ea typeface="Times New Roman"/>
              </a:rPr>
              <a:t>"equal to 1"</a:t>
            </a:r>
            <a:r>
              <a:rPr b="1" lang="en-US" sz="1600" spc="-1" strike="noStrike">
                <a:solidFill>
                  <a:srgbClr val="000000"/>
                </a:solidFill>
                <a:latin typeface="Courier New"/>
                <a:ea typeface="Times New Roman"/>
              </a:rPr>
              <a:t>)</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5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(counter1 != counter2) print(</a:t>
            </a:r>
            <a:r>
              <a:rPr b="1" lang="en-US" sz="1600" spc="-1" strike="noStrike">
                <a:solidFill>
                  <a:srgbClr val="008000"/>
                </a:solidFill>
                <a:latin typeface="Courier New"/>
                <a:ea typeface="Times New Roman"/>
              </a:rPr>
              <a:t>"not equal to counter2"</a:t>
            </a:r>
            <a:r>
              <a:rPr b="1" lang="en-US" sz="1600" spc="-1" strike="noStrike">
                <a:solidFill>
                  <a:srgbClr val="000000"/>
                </a:solidFill>
                <a:latin typeface="Courier New"/>
                <a:ea typeface="Times New Roman"/>
              </a:rPr>
              <a:t>)</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6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((counter1 &gt; </a:t>
            </a:r>
            <a:r>
              <a:rPr b="1" lang="en-US" sz="1600" spc="-1" strike="noStrike">
                <a:solidFill>
                  <a:srgbClr val="0000ff"/>
                </a:solidFill>
                <a:latin typeface="Courier New"/>
                <a:ea typeface="Times New Roman"/>
              </a:rPr>
              <a:t>0</a:t>
            </a:r>
            <a:r>
              <a:rPr b="1" lang="en-US" sz="1600" spc="-1" strike="noStrike">
                <a:solidFill>
                  <a:srgbClr val="000000"/>
                </a:solidFill>
                <a:latin typeface="Courier New"/>
                <a:ea typeface="Times New Roman"/>
              </a:rPr>
              <a:t>) &amp;&amp; (counter1 &lt; </a:t>
            </a:r>
            <a:r>
              <a:rPr b="1" lang="en-US" sz="1600" spc="-1" strike="noStrike">
                <a:solidFill>
                  <a:srgbClr val="0000ff"/>
                </a:solidFill>
                <a:latin typeface="Courier New"/>
                <a:ea typeface="Times New Roman"/>
              </a:rPr>
              <a:t>10</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7    print(</a:t>
            </a:r>
            <a:r>
              <a:rPr b="1" lang="en-US" sz="1600" spc="-1" strike="noStrike">
                <a:solidFill>
                  <a:srgbClr val="008000"/>
                </a:solidFill>
                <a:latin typeface="Courier New"/>
                <a:ea typeface="Times New Roman"/>
              </a:rPr>
              <a:t>"greater than 0, less than 10"</a:t>
            </a:r>
            <a:r>
              <a:rPr b="1" lang="en-US" sz="1600" spc="-1" strike="noStrike">
                <a:solidFill>
                  <a:srgbClr val="000000"/>
                </a:solidFill>
                <a:latin typeface="Courier New"/>
                <a:ea typeface="Times New Roman"/>
              </a:rPr>
              <a:t>)</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9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((counter1 &gt;= </a:t>
            </a:r>
            <a:r>
              <a:rPr b="1" lang="en-US" sz="1600" spc="-1" strike="noStrike">
                <a:solidFill>
                  <a:srgbClr val="0000ff"/>
                </a:solidFill>
                <a:latin typeface="Courier New"/>
                <a:ea typeface="Times New Roman"/>
              </a:rPr>
              <a:t>0</a:t>
            </a:r>
            <a:r>
              <a:rPr b="1" lang="en-US" sz="1600" spc="-1" strike="noStrike">
                <a:solidFill>
                  <a:srgbClr val="000000"/>
                </a:solidFill>
                <a:latin typeface="Courier New"/>
                <a:ea typeface="Times New Roman"/>
              </a:rPr>
              <a:t>) || (counter1 &lt;= </a:t>
            </a:r>
            <a:r>
              <a:rPr b="1" lang="en-US" sz="1600" spc="-1" strike="noStrike">
                <a:solidFill>
                  <a:srgbClr val="0000ff"/>
                </a:solidFill>
                <a:latin typeface="Courier New"/>
                <a:ea typeface="Times New Roman"/>
              </a:rPr>
              <a:t>10</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10   print(</a:t>
            </a:r>
            <a:r>
              <a:rPr b="1" lang="en-US" sz="1600" spc="-1" strike="noStrike">
                <a:solidFill>
                  <a:srgbClr val="008000"/>
                </a:solidFill>
                <a:latin typeface="Courier New"/>
                <a:ea typeface="Times New Roman"/>
              </a:rPr>
              <a:t>"equal to or greater than 0"</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11   print(</a:t>
            </a:r>
            <a:r>
              <a:rPr b="1" lang="en-US" sz="1600" spc="-1" strike="noStrike">
                <a:solidFill>
                  <a:srgbClr val="008000"/>
                </a:solidFill>
                <a:latin typeface="Courier New"/>
                <a:ea typeface="Times New Roman"/>
              </a:rPr>
              <a:t>"or less than or equal to 10"</a:t>
            </a:r>
            <a:r>
              <a:rPr b="1" lang="en-US" sz="1600" spc="-1" strike="noStrike">
                <a:solidFill>
                  <a:srgbClr val="000000"/>
                </a:solidFill>
                <a:latin typeface="Courier New"/>
                <a:ea typeface="Times New Roman"/>
              </a:rPr>
              <a:t>)</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12  }</a:t>
            </a:r>
            <a:r>
              <a:rPr b="1" lang="en-US" sz="1600" spc="-1" strike="noStrike">
                <a:solidFill>
                  <a:srgbClr val="ffffff"/>
                </a:solidFill>
                <a:latin typeface="Courier New"/>
                <a:ea typeface="Times New Roman"/>
              </a:rPr>
              <a:t> </a:t>
            </a:r>
            <a:endParaRPr b="0" lang="en-US"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Ternary operator</a:t>
            </a:r>
            <a:endParaRPr b="0" lang="en-US" sz="3200" spc="-1" strike="noStrike">
              <a:solidFill>
                <a:srgbClr val="ffffff"/>
              </a:solidFill>
              <a:latin typeface="Arial"/>
            </a:endParaRPr>
          </a:p>
        </p:txBody>
      </p:sp>
      <p:sp>
        <p:nvSpPr>
          <p:cNvPr id="869"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Similar to if-else, but can only return expressions and cannot execute statements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Often widget properties will user ternary operator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If-else statements are cumbersome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70" name="CustomShape 3"/>
          <p:cNvSpPr/>
          <p:nvPr/>
        </p:nvSpPr>
        <p:spPr>
          <a:xfrm>
            <a:off x="533520" y="919080"/>
            <a:ext cx="456840" cy="131832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71" name="CustomShape 4"/>
          <p:cNvSpPr/>
          <p:nvPr/>
        </p:nvSpPr>
        <p:spPr>
          <a:xfrm>
            <a:off x="457200" y="916200"/>
            <a:ext cx="8457840" cy="123084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counter1 : int = </a:t>
            </a:r>
            <a:r>
              <a:rPr b="1" lang="en-US" sz="1600" spc="-1" strike="noStrike">
                <a:solidFill>
                  <a:srgbClr val="0000ff"/>
                </a:solidFill>
                <a:latin typeface="Courier New"/>
              </a:rPr>
              <a:t>100</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lang="en-US" sz="1600" spc="-1" strike="noStrike">
                <a:solidFill>
                  <a:srgbClr val="000080"/>
                </a:solidFill>
                <a:latin typeface="Courier New"/>
              </a:rPr>
              <a:t>var </a:t>
            </a:r>
            <a:r>
              <a:rPr b="1" lang="en-US" sz="1600" spc="-1" strike="noStrike">
                <a:solidFill>
                  <a:srgbClr val="000000"/>
                </a:solidFill>
                <a:latin typeface="Courier New"/>
              </a:rPr>
              <a:t>counter2 : int = </a:t>
            </a:r>
            <a:r>
              <a:rPr b="1" lang="en-US" sz="1600" spc="-1" strike="noStrike">
                <a:solidFill>
                  <a:srgbClr val="0000ff"/>
                </a:solidFill>
                <a:latin typeface="Courier New"/>
              </a:rPr>
              <a:t>200</a:t>
            </a:r>
            <a:endParaRPr b="0" lang="en-US" sz="1600" spc="-1" strike="noStrike">
              <a:latin typeface="Arial"/>
            </a:endParaRPr>
          </a:p>
          <a:p>
            <a:pPr>
              <a:lnSpc>
                <a:spcPct val="100000"/>
              </a:lnSpc>
            </a:pPr>
            <a:r>
              <a:rPr b="1" lang="en-US" sz="1600" spc="-1" strike="noStrike">
                <a:solidFill>
                  <a:srgbClr val="0000ff"/>
                </a:solidFill>
                <a:latin typeface="Courier New"/>
              </a:rPr>
              <a:t>   </a:t>
            </a:r>
            <a:r>
              <a:rPr b="1" lang="en-US" sz="1600" spc="-1" strike="noStrike">
                <a:solidFill>
                  <a:srgbClr val="000000"/>
                </a:solidFill>
                <a:latin typeface="Courier New"/>
              </a:rPr>
              <a:t>3  print((counter1 &gt; counter2)</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 </a:t>
            </a:r>
            <a:r>
              <a:rPr b="1" lang="en-US" sz="1600" spc="-1" strike="noStrike">
                <a:solidFill>
                  <a:srgbClr val="008000"/>
                </a:solidFill>
                <a:latin typeface="Courier New"/>
              </a:rPr>
              <a:t>"counter1 is larger than counter2"</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 </a:t>
            </a:r>
            <a:r>
              <a:rPr b="1" lang="en-US" sz="1600" spc="-1" strike="noStrike">
                <a:solidFill>
                  <a:srgbClr val="008000"/>
                </a:solidFill>
                <a:latin typeface="Courier New"/>
              </a:rPr>
              <a:t>"counter2 is larger than counter1"</a:t>
            </a:r>
            <a:r>
              <a:rPr b="1" lang="en-US" sz="1600" spc="-1" strike="noStrike">
                <a:solidFill>
                  <a:srgbClr val="000000"/>
                </a:solidFill>
                <a:latin typeface="Courier New"/>
              </a:rPr>
              <a:t>)</a:t>
            </a:r>
            <a:endParaRPr b="0" lang="en-US" sz="1600" spc="-1" strike="noStrike">
              <a:latin typeface="Arial"/>
            </a:endParaRPr>
          </a:p>
        </p:txBody>
      </p:sp>
      <p:pic>
        <p:nvPicPr>
          <p:cNvPr id="872" name="Picture 2" descr=""/>
          <p:cNvPicPr/>
          <p:nvPr/>
        </p:nvPicPr>
        <p:blipFill>
          <a:blip r:embed="rId1"/>
          <a:stretch/>
        </p:blipFill>
        <p:spPr>
          <a:xfrm>
            <a:off x="533520" y="2522520"/>
            <a:ext cx="4786200" cy="19728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73" name="CustomShape 5"/>
          <p:cNvSpPr/>
          <p:nvPr/>
        </p:nvSpPr>
        <p:spPr>
          <a:xfrm>
            <a:off x="2743200" y="2237760"/>
            <a:ext cx="456840" cy="708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overview</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Scratchpad</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statements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objects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subtypes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CustomShape 1"/>
          <p:cNvSpPr/>
          <p:nvPr/>
        </p:nvSpPr>
        <p:spPr>
          <a:xfrm>
            <a:off x="533520" y="919080"/>
            <a:ext cx="456840" cy="171864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7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Guidewire static method libraries</a:t>
            </a:r>
            <a:endParaRPr b="0" lang="en-US" sz="3200" spc="-1" strike="noStrike">
              <a:solidFill>
                <a:srgbClr val="ffffff"/>
              </a:solidFill>
              <a:latin typeface="Arial"/>
            </a:endParaRPr>
          </a:p>
        </p:txBody>
      </p:sp>
      <p:sp>
        <p:nvSpPr>
          <p:cNvPr id="876" name="TextShape 3"/>
          <p:cNvSpPr txBox="1"/>
          <p:nvPr/>
        </p:nvSpPr>
        <p:spPr>
          <a:xfrm>
            <a:off x="519120" y="3505320"/>
            <a:ext cx="8318160" cy="28951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Gosu supports static members on a 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Variables, functions, and property declarations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 class and static members</a:t>
            </a:r>
            <a:endParaRPr b="0" lang="en-US" sz="2400" spc="-1" strike="noStrike">
              <a:solidFill>
                <a:srgbClr val="000000"/>
              </a:solidFill>
              <a:latin typeface="Arial"/>
            </a:endParaRPr>
          </a:p>
        </p:txBody>
      </p:sp>
      <p:sp>
        <p:nvSpPr>
          <p:cNvPr id="877" name="CustomShape 4"/>
          <p:cNvSpPr/>
          <p:nvPr/>
        </p:nvSpPr>
        <p:spPr>
          <a:xfrm>
            <a:off x="457200" y="914400"/>
            <a:ext cx="8686440" cy="19695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currentDate = gw.api.util.DateUtil.currentDate()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2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randomNumber = gw.api.util.Math.random(</a:t>
            </a:r>
            <a:r>
              <a:rPr b="1" lang="en-US" sz="1600" spc="-1" strike="noStrike">
                <a:solidFill>
                  <a:srgbClr val="0000ff"/>
                </a:solidFill>
                <a:latin typeface="Courier New"/>
                <a:ea typeface="Times New Roman"/>
              </a:rPr>
              <a:t>1000</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3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output = gw.api.util.StringUtil.formatDate(currentDate,</a:t>
            </a:r>
            <a:br/>
            <a:r>
              <a:rPr b="1" lang="en-US" sz="1600" spc="-1" strike="noStrike">
                <a:solidFill>
                  <a:srgbClr val="000000"/>
                </a:solidFill>
                <a:latin typeface="Courier New"/>
                <a:ea typeface="Times New Roman"/>
              </a:rPr>
              <a:t>   4                                                 </a:t>
            </a:r>
            <a:r>
              <a:rPr b="1" lang="en-US" sz="1600" spc="-1" strike="noStrike">
                <a:solidFill>
                  <a:srgbClr val="008000"/>
                </a:solidFill>
                <a:latin typeface="Courier New"/>
                <a:ea typeface="Times New Roman"/>
              </a:rPr>
              <a:t>"YYYY-MM-DD"</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5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(randomNumber &gt; </a:t>
            </a:r>
            <a:r>
              <a:rPr b="1" lang="en-US" sz="1600" spc="-1" strike="noStrike">
                <a:solidFill>
                  <a:srgbClr val="0000ff"/>
                </a:solidFill>
                <a:latin typeface="Courier New"/>
                <a:ea typeface="Times New Roman"/>
              </a:rPr>
              <a:t>500</a:t>
            </a:r>
            <a:r>
              <a:rPr b="1" lang="en-US" sz="1600" spc="-1" strike="noStrike">
                <a:solidFill>
                  <a:srgbClr val="000000"/>
                </a:solidFill>
                <a:latin typeface="Courier New"/>
                <a:ea typeface="Times New Roman"/>
              </a:rPr>
              <a:t>)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6    print (currentDate + </a:t>
            </a:r>
            <a:r>
              <a:rPr b="1" lang="en-US" sz="1600" spc="-1" strike="noStrike">
                <a:solidFill>
                  <a:srgbClr val="008000"/>
                </a:solidFill>
                <a:latin typeface="Courier New"/>
                <a:ea typeface="Times New Roman"/>
              </a:rPr>
              <a:t>" " </a:t>
            </a:r>
            <a:r>
              <a:rPr b="1" lang="en-US" sz="1600" spc="-1" strike="noStrike">
                <a:solidFill>
                  <a:srgbClr val="000000"/>
                </a:solidFill>
                <a:latin typeface="Courier New"/>
                <a:ea typeface="Times New Roman"/>
              </a:rPr>
              <a:t>+ randomNumber + </a:t>
            </a:r>
            <a:r>
              <a:rPr b="1" lang="en-US" sz="1600" spc="-1" strike="noStrike">
                <a:solidFill>
                  <a:srgbClr val="008000"/>
                </a:solidFill>
                <a:latin typeface="Courier New"/>
                <a:ea typeface="Times New Roman"/>
              </a:rPr>
              <a:t>" " </a:t>
            </a:r>
            <a:r>
              <a:rPr b="1" lang="en-US" sz="1600" spc="-1" strike="noStrike">
                <a:solidFill>
                  <a:srgbClr val="000000"/>
                </a:solidFill>
                <a:latin typeface="Courier New"/>
                <a:ea typeface="Times New Roman"/>
              </a:rPr>
              <a:t>+ output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7  }</a:t>
            </a:r>
            <a:r>
              <a:rPr b="1" lang="en-US" sz="1600" spc="-1" strike="noStrike">
                <a:solidFill>
                  <a:srgbClr val="ffffff"/>
                </a:solidFill>
                <a:latin typeface="Courier New"/>
                <a:ea typeface="Times New Roman"/>
              </a:rPr>
              <a:t> </a:t>
            </a:r>
            <a:endParaRPr b="0" lang="en-US" sz="1600" spc="-1" strike="noStrike">
              <a:latin typeface="Arial"/>
            </a:endParaRPr>
          </a:p>
          <a:p>
            <a:pPr>
              <a:lnSpc>
                <a:spcPct val="100000"/>
              </a:lnSpc>
            </a:pPr>
            <a:endParaRPr b="0" lang="en-US" sz="16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CustomShape 1"/>
          <p:cNvSpPr/>
          <p:nvPr/>
        </p:nvSpPr>
        <p:spPr>
          <a:xfrm>
            <a:off x="533520" y="919080"/>
            <a:ext cx="456840" cy="22107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79"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Import packages: uses operator</a:t>
            </a:r>
            <a:endParaRPr b="0" lang="en-US" sz="3200" spc="-1" strike="noStrike">
              <a:solidFill>
                <a:srgbClr val="ffffff"/>
              </a:solidFill>
              <a:latin typeface="Arial"/>
            </a:endParaRPr>
          </a:p>
        </p:txBody>
      </p:sp>
      <p:sp>
        <p:nvSpPr>
          <p:cNvPr id="880" name="TextShape 3"/>
          <p:cNvSpPr txBox="1"/>
          <p:nvPr/>
        </p:nvSpPr>
        <p:spPr>
          <a:xfrm>
            <a:off x="519120" y="3276720"/>
            <a:ext cx="8318160" cy="3123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Imports fully qualified name and package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Not a static import (like Java), must reference class in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Asterisk (*) to import hierarchy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Studio will suggest class while typing class name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1" name="CustomShape 4"/>
          <p:cNvSpPr/>
          <p:nvPr/>
        </p:nvSpPr>
        <p:spPr>
          <a:xfrm>
            <a:off x="457200" y="914400"/>
            <a:ext cx="8393040" cy="2215800"/>
          </a:xfrm>
          <a:prstGeom prst="rect">
            <a:avLst/>
          </a:prstGeom>
          <a:noFill/>
          <a:ln>
            <a:noFill/>
          </a:ln>
        </p:spPr>
        <p:style>
          <a:lnRef idx="0"/>
          <a:fillRef idx="0"/>
          <a:effectRef idx="0"/>
          <a:fontRef idx="minor"/>
        </p:style>
        <p:txBody>
          <a:bodyPr wrap="none" lIns="0" rIns="0" tIns="0" bIns="0"/>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1  </a:t>
            </a:r>
            <a:r>
              <a:rPr b="1" lang="en-US" sz="1600" spc="-1" strike="noStrike">
                <a:solidFill>
                  <a:srgbClr val="000080"/>
                </a:solidFill>
                <a:latin typeface="Courier New"/>
                <a:ea typeface="Times New Roman"/>
              </a:rPr>
              <a:t>uses </a:t>
            </a:r>
            <a:r>
              <a:rPr b="1" lang="en-US" sz="1600" spc="-1" strike="noStrike">
                <a:solidFill>
                  <a:srgbClr val="000000"/>
                </a:solidFill>
                <a:latin typeface="Courier New"/>
                <a:ea typeface="Times New Roman"/>
              </a:rPr>
              <a:t>gw.api.util.DateUtil </a:t>
            </a:r>
            <a:br/>
            <a:r>
              <a:rPr b="1" lang="en-US" sz="1600" spc="-1" strike="noStrike">
                <a:solidFill>
                  <a:srgbClr val="000000"/>
                </a:solidFill>
                <a:latin typeface="Courier New"/>
                <a:ea typeface="Times New Roman"/>
              </a:rPr>
              <a:t>   2  </a:t>
            </a:r>
            <a:r>
              <a:rPr b="1" lang="en-US" sz="1600" spc="-1" strike="noStrike">
                <a:solidFill>
                  <a:srgbClr val="000080"/>
                </a:solidFill>
                <a:latin typeface="Courier New"/>
                <a:ea typeface="Times New Roman"/>
              </a:rPr>
              <a:t>uses </a:t>
            </a:r>
            <a:r>
              <a:rPr b="1" lang="en-US" sz="1600" spc="-1" strike="noStrike">
                <a:solidFill>
                  <a:srgbClr val="000000"/>
                </a:solidFill>
                <a:latin typeface="Courier New"/>
                <a:ea typeface="Times New Roman"/>
              </a:rPr>
              <a:t>gw.api.util.Math</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3  </a:t>
            </a:r>
            <a:r>
              <a:rPr b="1" lang="en-US" sz="1600" spc="-1" strike="noStrike">
                <a:solidFill>
                  <a:srgbClr val="000080"/>
                </a:solidFill>
                <a:latin typeface="Courier New"/>
                <a:ea typeface="Times New Roman"/>
              </a:rPr>
              <a:t>uses </a:t>
            </a:r>
            <a:r>
              <a:rPr b="1" lang="en-US" sz="1600" spc="-1" strike="noStrike">
                <a:solidFill>
                  <a:srgbClr val="000000"/>
                </a:solidFill>
                <a:latin typeface="Courier New"/>
                <a:ea typeface="Times New Roman"/>
              </a:rPr>
              <a:t>gw.api.util.StringUtil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4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currentDate = DateUtil.currentDate()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5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randomNumber = Math.random(</a:t>
            </a:r>
            <a:r>
              <a:rPr b="1" lang="en-US" sz="1600" spc="-1" strike="noStrike">
                <a:solidFill>
                  <a:srgbClr val="0000ff"/>
                </a:solidFill>
                <a:latin typeface="Courier New"/>
                <a:ea typeface="Times New Roman"/>
              </a:rPr>
              <a:t>1000</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6  </a:t>
            </a:r>
            <a:r>
              <a:rPr b="1" lang="en-US" sz="1600" spc="-1" strike="noStrike">
                <a:solidFill>
                  <a:srgbClr val="000080"/>
                </a:solidFill>
                <a:latin typeface="Courier New"/>
                <a:ea typeface="Times New Roman"/>
              </a:rPr>
              <a:t>var </a:t>
            </a:r>
            <a:r>
              <a:rPr b="1" lang="en-US" sz="1600" spc="-1" strike="noStrike">
                <a:solidFill>
                  <a:srgbClr val="000000"/>
                </a:solidFill>
                <a:latin typeface="Courier New"/>
                <a:ea typeface="Times New Roman"/>
              </a:rPr>
              <a:t>output = StringUtil.formatDate(currentDate, </a:t>
            </a:r>
            <a:r>
              <a:rPr b="1" lang="en-US" sz="1600" spc="-1" strike="noStrike">
                <a:solidFill>
                  <a:srgbClr val="008000"/>
                </a:solidFill>
                <a:latin typeface="Courier New"/>
                <a:ea typeface="Times New Roman"/>
              </a:rPr>
              <a:t>"YYYY-MM-DD"</a:t>
            </a:r>
            <a:r>
              <a:rPr b="1" lang="en-US" sz="1600" spc="-1" strike="noStrike">
                <a:solidFill>
                  <a:srgbClr val="000000"/>
                </a:solidFill>
                <a:latin typeface="Courier New"/>
                <a:ea typeface="Times New Roman"/>
              </a:rPr>
              <a:t>)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7  </a:t>
            </a:r>
            <a:r>
              <a:rPr b="1" lang="en-US" sz="1600" spc="-1" strike="noStrike">
                <a:solidFill>
                  <a:srgbClr val="000080"/>
                </a:solidFill>
                <a:latin typeface="Courier New"/>
                <a:ea typeface="Times New Roman"/>
              </a:rPr>
              <a:t>if </a:t>
            </a:r>
            <a:r>
              <a:rPr b="1" lang="en-US" sz="1600" spc="-1" strike="noStrike">
                <a:solidFill>
                  <a:srgbClr val="000000"/>
                </a:solidFill>
                <a:latin typeface="Courier New"/>
                <a:ea typeface="Times New Roman"/>
              </a:rPr>
              <a:t>(randomNumber &gt; </a:t>
            </a:r>
            <a:r>
              <a:rPr b="1" lang="en-US" sz="1600" spc="-1" strike="noStrike">
                <a:solidFill>
                  <a:srgbClr val="0000ff"/>
                </a:solidFill>
                <a:latin typeface="Courier New"/>
                <a:ea typeface="Times New Roman"/>
              </a:rPr>
              <a:t>500</a:t>
            </a:r>
            <a:r>
              <a:rPr b="1" lang="en-US" sz="1600" spc="-1" strike="noStrike">
                <a:solidFill>
                  <a:srgbClr val="000000"/>
                </a:solidFill>
                <a:latin typeface="Courier New"/>
                <a:ea typeface="Times New Roman"/>
              </a:rPr>
              <a:t>)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print (currentDate + </a:t>
            </a:r>
            <a:r>
              <a:rPr b="1" lang="en-US" sz="1600" spc="-1" strike="noStrike">
                <a:solidFill>
                  <a:srgbClr val="008000"/>
                </a:solidFill>
                <a:latin typeface="Courier New"/>
                <a:ea typeface="Times New Roman"/>
              </a:rPr>
              <a:t>" " </a:t>
            </a:r>
            <a:r>
              <a:rPr b="1" lang="en-US" sz="1600" spc="-1" strike="noStrike">
                <a:solidFill>
                  <a:srgbClr val="000000"/>
                </a:solidFill>
                <a:latin typeface="Courier New"/>
                <a:ea typeface="Times New Roman"/>
              </a:rPr>
              <a:t>+ randomNumber + </a:t>
            </a:r>
            <a:r>
              <a:rPr b="1" lang="en-US" sz="1600" spc="-1" strike="noStrike">
                <a:solidFill>
                  <a:srgbClr val="008000"/>
                </a:solidFill>
                <a:latin typeface="Courier New"/>
                <a:ea typeface="Times New Roman"/>
              </a:rPr>
              <a:t>" " </a:t>
            </a:r>
            <a:r>
              <a:rPr b="1" lang="en-US" sz="1600" spc="-1" strike="noStrike">
                <a:solidFill>
                  <a:srgbClr val="000000"/>
                </a:solidFill>
                <a:latin typeface="Courier New"/>
                <a:ea typeface="Times New Roman"/>
              </a:rPr>
              <a:t>+ output ) </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9  }</a:t>
            </a:r>
            <a:r>
              <a:rPr b="1" lang="en-US" sz="1600" spc="-1" strike="noStrike">
                <a:solidFill>
                  <a:srgbClr val="ffffff"/>
                </a:solidFill>
                <a:latin typeface="Courier New"/>
                <a:ea typeface="Times New Roman"/>
              </a:rPr>
              <a:t> </a:t>
            </a:r>
            <a:endParaRPr b="0" lang="en-US" sz="1600" spc="-1" strike="noStrike">
              <a:latin typeface="Arial"/>
            </a:endParaRPr>
          </a:p>
        </p:txBody>
      </p:sp>
      <p:pic>
        <p:nvPicPr>
          <p:cNvPr id="882" name="Picture 2" descr=""/>
          <p:cNvPicPr/>
          <p:nvPr/>
        </p:nvPicPr>
        <p:blipFill>
          <a:blip r:embed="rId1"/>
          <a:srcRect l="1078" t="0" r="0" b="0"/>
          <a:stretch/>
        </p:blipFill>
        <p:spPr>
          <a:xfrm>
            <a:off x="762120" y="4952880"/>
            <a:ext cx="6629040" cy="793080"/>
          </a:xfrm>
          <a:prstGeom prst="rect">
            <a:avLst/>
          </a:prstGeom>
          <a:ln w="3240">
            <a:solidFill>
              <a:schemeClr val="bg1"/>
            </a:solidFill>
            <a:miter/>
          </a:ln>
        </p:spPr>
      </p:pic>
      <p:pic>
        <p:nvPicPr>
          <p:cNvPr id="883" name="Picture 5" descr=""/>
          <p:cNvPicPr/>
          <p:nvPr/>
        </p:nvPicPr>
        <p:blipFill>
          <a:blip r:embed="rId2"/>
          <a:stretch/>
        </p:blipFill>
        <p:spPr>
          <a:xfrm>
            <a:off x="2476440" y="5219640"/>
            <a:ext cx="3390480" cy="1210680"/>
          </a:xfrm>
          <a:prstGeom prst="rect">
            <a:avLst/>
          </a:prstGeom>
          <a:ln>
            <a:noFill/>
          </a:ln>
          <a:effectLst>
            <a:outerShdw algn="tl" blurRad="50800" dir="2700000" dist="38100" rotWithShape="0">
              <a:srgbClr val="000000">
                <a:alpha val="40000"/>
              </a:srgbClr>
            </a:outerShdw>
          </a:effectLst>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overview</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Scratchpad</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statements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objects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subtypes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CustomShape 1"/>
          <p:cNvSpPr/>
          <p:nvPr/>
        </p:nvSpPr>
        <p:spPr>
          <a:xfrm>
            <a:off x="533520" y="919080"/>
            <a:ext cx="456840" cy="9856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86"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Instantiate objects: new operator</a:t>
            </a:r>
            <a:endParaRPr b="0" lang="en-US" sz="3200" spc="-1" strike="noStrike">
              <a:solidFill>
                <a:srgbClr val="ffffff"/>
              </a:solidFill>
              <a:latin typeface="Arial"/>
            </a:endParaRPr>
          </a:p>
        </p:txBody>
      </p:sp>
      <p:sp>
        <p:nvSpPr>
          <p:cNvPr id="887" name="TextShape 3"/>
          <p:cNvSpPr txBox="1"/>
          <p:nvPr/>
        </p:nvSpPr>
        <p:spPr>
          <a:xfrm>
            <a:off x="519120" y="3276720"/>
            <a:ext cx="8318160" cy="3123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 to create new variable: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var objectName = new Type()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Create an instance of a 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Gosu class, Java class, Array, Guidewire entity type</a:t>
            </a:r>
            <a:endParaRPr b="0" lang="en-US" sz="2000" spc="-1" strike="noStrike">
              <a:solidFill>
                <a:srgbClr val="000000"/>
              </a:solidFill>
              <a:latin typeface="Arial"/>
            </a:endParaRPr>
          </a:p>
          <a:p>
            <a:pPr>
              <a:lnSpc>
                <a:spcPct val="100000"/>
              </a:lnSpc>
              <a:spcBef>
                <a:spcPts val="799"/>
              </a:spcBef>
            </a:pPr>
            <a:endParaRPr b="0" lang="en-US" sz="2000" spc="-1" strike="noStrike">
              <a:solidFill>
                <a:srgbClr val="000000"/>
              </a:solidFill>
              <a:latin typeface="Arial"/>
            </a:endParaRPr>
          </a:p>
        </p:txBody>
      </p:sp>
      <p:sp>
        <p:nvSpPr>
          <p:cNvPr id="888" name="CustomShape 4"/>
          <p:cNvSpPr/>
          <p:nvPr/>
        </p:nvSpPr>
        <p:spPr>
          <a:xfrm>
            <a:off x="457200" y="914400"/>
            <a:ext cx="8152920" cy="24616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uses </a:t>
            </a:r>
            <a:r>
              <a:rPr b="1" lang="en-US" sz="1600" spc="-1" strike="noStrike">
                <a:solidFill>
                  <a:srgbClr val="000000"/>
                </a:solidFill>
                <a:latin typeface="Courier New"/>
              </a:rPr>
              <a:t>acme.ta.classes.Rectangle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var </a:t>
            </a:r>
            <a:r>
              <a:rPr b="1" lang="en-US" sz="1600" spc="-1" strike="noStrike">
                <a:solidFill>
                  <a:srgbClr val="000000"/>
                </a:solidFill>
                <a:latin typeface="Courier New"/>
              </a:rPr>
              <a:t>rectangle1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var </a:t>
            </a:r>
            <a:r>
              <a:rPr b="1" lang="en-US" sz="1600" spc="-1" strike="noStrike">
                <a:solidFill>
                  <a:srgbClr val="000000"/>
                </a:solidFill>
                <a:latin typeface="Courier New"/>
              </a:rPr>
              <a:t>rectangle2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endParaRPr b="0" lang="en-US" sz="16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CustomShape 1"/>
          <p:cNvSpPr/>
          <p:nvPr/>
        </p:nvSpPr>
        <p:spPr>
          <a:xfrm>
            <a:off x="533520" y="919080"/>
            <a:ext cx="456840" cy="20523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90"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Set variables and object properties</a:t>
            </a:r>
            <a:endParaRPr b="0" lang="en-US" sz="3200" spc="-1" strike="noStrike">
              <a:solidFill>
                <a:srgbClr val="ffffff"/>
              </a:solidFill>
              <a:latin typeface="Arial"/>
            </a:endParaRPr>
          </a:p>
        </p:txBody>
      </p:sp>
      <p:sp>
        <p:nvSpPr>
          <p:cNvPr id="891" name="TextShape 3"/>
          <p:cNvSpPr txBox="1"/>
          <p:nvPr/>
        </p:nvSpPr>
        <p:spPr>
          <a:xfrm>
            <a:off x="519120" y="3276720"/>
            <a:ext cx="8318160" cy="3123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 to set values to object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objectName.PropertyName = value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 to set variable to given object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objectName = someOtherObject</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892" name="CustomShape 4"/>
          <p:cNvSpPr/>
          <p:nvPr/>
        </p:nvSpPr>
        <p:spPr>
          <a:xfrm>
            <a:off x="457200" y="914400"/>
            <a:ext cx="8152920" cy="228564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uses </a:t>
            </a:r>
            <a:r>
              <a:rPr b="1" lang="en-US" sz="1600" spc="-1" strike="noStrike">
                <a:solidFill>
                  <a:srgbClr val="000000"/>
                </a:solidFill>
                <a:latin typeface="Courier New"/>
              </a:rPr>
              <a:t>acme.ta.classes.Rectangle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var </a:t>
            </a:r>
            <a:r>
              <a:rPr b="1" lang="en-US" sz="1600" spc="-1" strike="noStrike">
                <a:solidFill>
                  <a:srgbClr val="000000"/>
                </a:solidFill>
                <a:latin typeface="Courier New"/>
              </a:rPr>
              <a:t>rectangle1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var </a:t>
            </a:r>
            <a:r>
              <a:rPr b="1" lang="en-US" sz="1600" spc="-1" strike="noStrike">
                <a:solidFill>
                  <a:srgbClr val="000000"/>
                </a:solidFill>
                <a:latin typeface="Courier New"/>
              </a:rPr>
              <a:t>rectangle2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rectangle1.Height = </a:t>
            </a:r>
            <a:r>
              <a:rPr b="1" lang="en-US" sz="1600" spc="-1" strike="noStrike">
                <a:solidFill>
                  <a:srgbClr val="0000ff"/>
                </a:solidFill>
                <a:latin typeface="Courier New"/>
              </a:rPr>
              <a:t>12</a:t>
            </a:r>
            <a:endParaRPr b="0" lang="en-US" sz="1600" spc="-1" strike="noStrike">
              <a:latin typeface="Arial"/>
            </a:endParaRPr>
          </a:p>
          <a:p>
            <a:pPr>
              <a:lnSpc>
                <a:spcPct val="100000"/>
              </a:lnSpc>
            </a:pPr>
            <a:r>
              <a:rPr b="1" lang="en-US" sz="1600" spc="-1" strike="noStrike">
                <a:solidFill>
                  <a:srgbClr val="0000ff"/>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6  rectangle1.Width = </a:t>
            </a:r>
            <a:r>
              <a:rPr b="1" lang="en-US" sz="1600" spc="-1" strike="noStrike">
                <a:solidFill>
                  <a:srgbClr val="0000ff"/>
                </a:solidFill>
                <a:latin typeface="Courier New"/>
              </a:rPr>
              <a:t>8</a:t>
            </a:r>
            <a:endParaRPr b="0" lang="en-US" sz="1600" spc="-1" strike="noStrike">
              <a:latin typeface="Arial"/>
            </a:endParaRPr>
          </a:p>
          <a:p>
            <a:pPr>
              <a:lnSpc>
                <a:spcPct val="100000"/>
              </a:lnSpc>
            </a:pPr>
            <a:r>
              <a:rPr b="1" lang="en-US" sz="1600" spc="-1" strike="noStrike">
                <a:solidFill>
                  <a:srgbClr val="0000ff"/>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7  rectangle1.Label = </a:t>
            </a:r>
            <a:r>
              <a:rPr b="1" lang="en-US" sz="1600" spc="-1" strike="noStrike">
                <a:solidFill>
                  <a:srgbClr val="008000"/>
                </a:solidFill>
                <a:latin typeface="Courier New"/>
                <a:ea typeface="Times New Roman"/>
              </a:rPr>
              <a:t>"Big Rectangle"</a:t>
            </a:r>
            <a:endParaRPr b="0" lang="en-US" sz="1600" spc="-1" strike="noStrike">
              <a:latin typeface="Arial"/>
            </a:endParaRPr>
          </a:p>
          <a:p>
            <a:pPr>
              <a:lnSpc>
                <a:spcPct val="100000"/>
              </a:lnSpc>
            </a:pPr>
            <a:r>
              <a:rPr b="1" lang="en-US" sz="1600" spc="-1" strike="noStrike">
                <a:solidFill>
                  <a:srgbClr val="0000ff"/>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rectangle2 = rectangle1</a:t>
            </a:r>
            <a:endParaRPr b="0" lang="en-US" sz="16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CustomShape 1"/>
          <p:cNvSpPr/>
          <p:nvPr/>
        </p:nvSpPr>
        <p:spPr>
          <a:xfrm>
            <a:off x="533520" y="919080"/>
            <a:ext cx="456840" cy="23572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894"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Access object properties</a:t>
            </a:r>
            <a:endParaRPr b="0" lang="en-US" sz="3200" spc="-1" strike="noStrike">
              <a:solidFill>
                <a:srgbClr val="ffffff"/>
              </a:solidFill>
              <a:latin typeface="Arial"/>
            </a:endParaRPr>
          </a:p>
        </p:txBody>
      </p:sp>
      <p:sp>
        <p:nvSpPr>
          <p:cNvPr id="895" name="TextShape 3"/>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 to access object properties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objectName.PropertyName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Most objects have properties that describe the object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Properties for data backed objects (entities and typelists)  are accessible in Gosu</a:t>
            </a:r>
            <a:endParaRPr b="0" lang="en-US" sz="2400" spc="-1" strike="noStrike">
              <a:solidFill>
                <a:srgbClr val="000000"/>
              </a:solidFill>
              <a:latin typeface="Arial"/>
            </a:endParaRPr>
          </a:p>
        </p:txBody>
      </p:sp>
      <p:sp>
        <p:nvSpPr>
          <p:cNvPr id="896" name="CustomShape 4"/>
          <p:cNvSpPr/>
          <p:nvPr/>
        </p:nvSpPr>
        <p:spPr>
          <a:xfrm>
            <a:off x="457200" y="914400"/>
            <a:ext cx="8406360" cy="2057040"/>
          </a:xfrm>
          <a:prstGeom prst="rect">
            <a:avLst/>
          </a:prstGeom>
          <a:noFill/>
          <a:ln>
            <a:noFill/>
          </a:ln>
        </p:spPr>
        <p:style>
          <a:lnRef idx="0"/>
          <a:fillRef idx="0"/>
          <a:effectRef idx="0"/>
          <a:fontRef idx="minor"/>
        </p:style>
        <p:txBody>
          <a:bodyPr wrap="none"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uses </a:t>
            </a:r>
            <a:r>
              <a:rPr b="1" lang="en-US" sz="1600" spc="-1" strike="noStrike">
                <a:solidFill>
                  <a:srgbClr val="000000"/>
                </a:solidFill>
                <a:latin typeface="Courier New"/>
              </a:rPr>
              <a:t>acme.ta.classes.Rectangle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a:t>
            </a:r>
            <a:r>
              <a:rPr b="1" lang="en-US" sz="1600" spc="-1" strike="noStrike">
                <a:solidFill>
                  <a:srgbClr val="000080"/>
                </a:solidFill>
                <a:latin typeface="Courier New"/>
              </a:rPr>
              <a:t>var </a:t>
            </a:r>
            <a:r>
              <a:rPr b="1" lang="en-US" sz="1600" spc="-1" strike="noStrike">
                <a:solidFill>
                  <a:srgbClr val="000000"/>
                </a:solidFill>
                <a:latin typeface="Courier New"/>
              </a:rPr>
              <a:t>rectangle1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lang="en-US" sz="1600" spc="-1" strike="noStrike">
                <a:solidFill>
                  <a:srgbClr val="000080"/>
                </a:solidFill>
                <a:latin typeface="Courier New"/>
              </a:rPr>
              <a:t>var </a:t>
            </a:r>
            <a:r>
              <a:rPr b="1" lang="en-US" sz="1600" spc="-1" strike="noStrike">
                <a:solidFill>
                  <a:srgbClr val="000000"/>
                </a:solidFill>
                <a:latin typeface="Courier New"/>
              </a:rPr>
              <a:t>rectangle2 = </a:t>
            </a:r>
            <a:r>
              <a:rPr b="1" lang="en-US" sz="1600" spc="-1" strike="noStrike">
                <a:solidFill>
                  <a:srgbClr val="000080"/>
                </a:solidFill>
                <a:latin typeface="Courier New"/>
              </a:rPr>
              <a:t>new </a:t>
            </a:r>
            <a:r>
              <a:rPr b="1" lang="en-US" sz="1600" spc="-1" strike="noStrike">
                <a:solidFill>
                  <a:srgbClr val="000000"/>
                </a:solidFill>
                <a:latin typeface="Courier New"/>
              </a:rPr>
              <a:t>Rectangle()</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rectangle1.Height = </a:t>
            </a:r>
            <a:r>
              <a:rPr b="1" lang="en-US" sz="1600" spc="-1" strike="noStrike">
                <a:solidFill>
                  <a:srgbClr val="0000ff"/>
                </a:solidFill>
                <a:latin typeface="Courier New"/>
              </a:rPr>
              <a:t>12</a:t>
            </a:r>
            <a:endParaRPr b="0" lang="en-US" sz="1600" spc="-1" strike="noStrike">
              <a:latin typeface="Arial"/>
            </a:endParaRPr>
          </a:p>
          <a:p>
            <a:pPr>
              <a:lnSpc>
                <a:spcPct val="100000"/>
              </a:lnSpc>
            </a:pPr>
            <a:r>
              <a:rPr b="1" lang="en-US" sz="1600" spc="-1" strike="noStrike">
                <a:solidFill>
                  <a:srgbClr val="0000ff"/>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6  rectangle1.Width = </a:t>
            </a:r>
            <a:r>
              <a:rPr b="1" lang="en-US" sz="1600" spc="-1" strike="noStrike">
                <a:solidFill>
                  <a:srgbClr val="0000ff"/>
                </a:solidFill>
                <a:latin typeface="Courier New"/>
              </a:rPr>
              <a:t>8</a:t>
            </a:r>
            <a:endParaRPr b="0" lang="en-US" sz="1600" spc="-1" strike="noStrike">
              <a:latin typeface="Arial"/>
            </a:endParaRPr>
          </a:p>
          <a:p>
            <a:pPr>
              <a:lnSpc>
                <a:spcPct val="100000"/>
              </a:lnSpc>
            </a:pPr>
            <a:r>
              <a:rPr b="1" lang="en-US" sz="1600" spc="-1" strike="noStrike">
                <a:solidFill>
                  <a:srgbClr val="0000ff"/>
                </a:solidFill>
                <a:latin typeface="Courier New"/>
              </a:rPr>
              <a:t>  </a:t>
            </a:r>
            <a:r>
              <a:rPr b="1" lang="en-US" sz="1600" spc="-1" strike="noStrike">
                <a:solidFill>
                  <a:srgbClr val="000000"/>
                </a:solidFill>
                <a:latin typeface="Courier New"/>
              </a:rPr>
              <a:t> </a:t>
            </a:r>
            <a:r>
              <a:rPr b="1" lang="en-US" sz="1600" spc="-1" strike="noStrike">
                <a:solidFill>
                  <a:srgbClr val="000000"/>
                </a:solidFill>
                <a:latin typeface="Courier New"/>
              </a:rPr>
              <a:t>7  rectangle1.Label = </a:t>
            </a:r>
            <a:r>
              <a:rPr b="1" lang="en-US" sz="1600" spc="-1" strike="noStrike">
                <a:solidFill>
                  <a:srgbClr val="008000"/>
                </a:solidFill>
                <a:latin typeface="Courier New"/>
                <a:ea typeface="Times New Roman"/>
              </a:rPr>
              <a:t>"Big Rectangle"</a:t>
            </a:r>
            <a:endParaRPr b="0" lang="en-US" sz="1600" spc="-1" strike="noStrike">
              <a:latin typeface="Arial"/>
            </a:endParaRPr>
          </a:p>
          <a:p>
            <a:pPr>
              <a:lnSpc>
                <a:spcPct val="100000"/>
              </a:lnSpc>
            </a:pPr>
            <a:r>
              <a:rPr b="1" lang="en-US" sz="1600" spc="-1" strike="noStrike">
                <a:solidFill>
                  <a:srgbClr val="0000ff"/>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8  rectangle2 = rectangle1</a:t>
            </a:r>
            <a:endParaRPr b="0" lang="en-US" sz="1600" spc="-1" strike="noStrike">
              <a:latin typeface="Arial"/>
            </a:endParaRPr>
          </a:p>
          <a:p>
            <a:pPr>
              <a:lnSpc>
                <a:spcPct val="100000"/>
              </a:lnSpc>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9  print (rectangle2.Label + rectangle2.Height + rectangle2.Width)</a:t>
            </a:r>
            <a:endParaRPr b="0" lang="en-US" sz="16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overview</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Scratchpad</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statements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Gosu objects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Gosu subtypes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Subtyped entities</a:t>
            </a:r>
            <a:endParaRPr b="0" lang="en-US" sz="3200" spc="-1" strike="noStrike">
              <a:solidFill>
                <a:srgbClr val="ffffff"/>
              </a:solidFill>
              <a:latin typeface="Arial"/>
            </a:endParaRPr>
          </a:p>
        </p:txBody>
      </p:sp>
      <p:sp>
        <p:nvSpPr>
          <p:cNvPr id="899"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 entities may have subtypes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Each subtype inherits the properties and methods of all their supertypes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Subtypes typically have their own properties and/or methods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00" name="subtype" descr=""/>
          <p:cNvPicPr/>
          <p:nvPr/>
        </p:nvPicPr>
        <p:blipFill>
          <a:blip r:embed="rId1"/>
          <a:stretch/>
        </p:blipFill>
        <p:spPr>
          <a:xfrm>
            <a:off x="6796440" y="1346040"/>
            <a:ext cx="1992960" cy="4883040"/>
          </a:xfrm>
          <a:prstGeom prst="rect">
            <a:avLst/>
          </a:prstGeom>
          <a:ln w="9360">
            <a:noFill/>
          </a:ln>
          <a:effectLst>
            <a:outerShdw algn="tl" blurRad="50800" dir="2700000" dist="38100" rotWithShape="0">
              <a:srgbClr val="000000">
                <a:alpha val="40000"/>
              </a:srgbClr>
            </a:outerShdw>
          </a:effectLst>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CustomShape 1"/>
          <p:cNvSpPr/>
          <p:nvPr/>
        </p:nvSpPr>
        <p:spPr>
          <a:xfrm>
            <a:off x="6553080" y="1082880"/>
            <a:ext cx="2398680" cy="5317560"/>
          </a:xfrm>
          <a:prstGeom prst="roundRect">
            <a:avLst>
              <a:gd name="adj" fmla="val 6375"/>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02" name="CustomShape 2"/>
          <p:cNvSpPr/>
          <p:nvPr/>
        </p:nvSpPr>
        <p:spPr>
          <a:xfrm>
            <a:off x="6324480" y="911520"/>
            <a:ext cx="1904760" cy="332280"/>
          </a:xfrm>
          <a:prstGeom prst="roundRect">
            <a:avLst>
              <a:gd name="adj" fmla="val 25524"/>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b"/>
          <a:p>
            <a:pPr>
              <a:lnSpc>
                <a:spcPct val="100000"/>
              </a:lnSpc>
              <a:spcBef>
                <a:spcPts val="901"/>
              </a:spcBef>
              <a:spcAft>
                <a:spcPts val="541"/>
              </a:spcAft>
            </a:pPr>
            <a:r>
              <a:rPr b="1" lang="en-US" sz="1800" spc="-1" strike="noStrike">
                <a:solidFill>
                  <a:srgbClr val="000000"/>
                </a:solidFill>
                <a:latin typeface="Arial"/>
              </a:rPr>
              <a:t> </a:t>
            </a:r>
            <a:r>
              <a:rPr b="1" lang="en-US" sz="1600" spc="-1" strike="noStrike">
                <a:solidFill>
                  <a:srgbClr val="000000"/>
                </a:solidFill>
                <a:latin typeface="Arial"/>
              </a:rPr>
              <a:t>Entity subtypes</a:t>
            </a:r>
            <a:endParaRPr b="0" lang="en-US" sz="1600" spc="-1" strike="noStrike">
              <a:latin typeface="Arial"/>
            </a:endParaRPr>
          </a:p>
        </p:txBody>
      </p:sp>
      <p:sp>
        <p:nvSpPr>
          <p:cNvPr id="903" name="CustomShape 3"/>
          <p:cNvSpPr/>
          <p:nvPr/>
        </p:nvSpPr>
        <p:spPr>
          <a:xfrm>
            <a:off x="4578840" y="1082880"/>
            <a:ext cx="1517040" cy="5317560"/>
          </a:xfrm>
          <a:prstGeom prst="roundRect">
            <a:avLst>
              <a:gd name="adj" fmla="val 6375"/>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04" name="CustomShape 4"/>
          <p:cNvSpPr/>
          <p:nvPr/>
        </p:nvSpPr>
        <p:spPr>
          <a:xfrm>
            <a:off x="4343400" y="910080"/>
            <a:ext cx="1364400" cy="537480"/>
          </a:xfrm>
          <a:prstGeom prst="roundRect">
            <a:avLst>
              <a:gd name="adj" fmla="val 10264"/>
            </a:avLst>
          </a:prstGeom>
          <a:solidFill>
            <a:schemeClr val="tx1"/>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b"/>
          <a:p>
            <a:pPr algn="ctr">
              <a:lnSpc>
                <a:spcPct val="100000"/>
              </a:lnSpc>
              <a:spcBef>
                <a:spcPts val="901"/>
              </a:spcBef>
              <a:spcAft>
                <a:spcPts val="541"/>
              </a:spcAft>
            </a:pPr>
            <a:r>
              <a:rPr b="1" lang="en-US" sz="1800" spc="-1" strike="noStrike">
                <a:solidFill>
                  <a:srgbClr val="000000"/>
                </a:solidFill>
                <a:latin typeface="Arial"/>
              </a:rPr>
              <a:t> </a:t>
            </a:r>
            <a:r>
              <a:rPr b="1" lang="en-US" sz="1600" spc="-1" strike="noStrike">
                <a:solidFill>
                  <a:srgbClr val="000000"/>
                </a:solidFill>
                <a:latin typeface="Arial"/>
              </a:rPr>
              <a:t>Run-time </a:t>
            </a:r>
            <a:br/>
            <a:r>
              <a:rPr b="1" lang="en-US" sz="1600" spc="-1" strike="noStrike">
                <a:solidFill>
                  <a:srgbClr val="000000"/>
                </a:solidFill>
                <a:latin typeface="Arial"/>
              </a:rPr>
              <a:t>memory</a:t>
            </a:r>
            <a:endParaRPr b="0" lang="en-US" sz="1600" spc="-1" strike="noStrike">
              <a:latin typeface="Arial"/>
            </a:endParaRPr>
          </a:p>
        </p:txBody>
      </p:sp>
      <p:pic>
        <p:nvPicPr>
          <p:cNvPr id="905" name="subtype" descr=""/>
          <p:cNvPicPr/>
          <p:nvPr/>
        </p:nvPicPr>
        <p:blipFill>
          <a:blip r:embed="rId1"/>
          <a:stretch/>
        </p:blipFill>
        <p:spPr>
          <a:xfrm>
            <a:off x="6796440" y="1346040"/>
            <a:ext cx="1992960" cy="4883040"/>
          </a:xfrm>
          <a:prstGeom prst="rect">
            <a:avLst/>
          </a:prstGeom>
          <a:ln w="9360">
            <a:noFill/>
          </a:ln>
          <a:effectLst>
            <a:outerShdw algn="tl" blurRad="50800" dir="2700000" dist="38100" rotWithShape="0">
              <a:srgbClr val="000000">
                <a:alpha val="40000"/>
              </a:srgbClr>
            </a:outerShdw>
          </a:effectLst>
        </p:spPr>
      </p:pic>
      <p:sp>
        <p:nvSpPr>
          <p:cNvPr id="906"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Dot notation and subtype casting</a:t>
            </a:r>
            <a:endParaRPr b="0" lang="en-US" sz="3200" spc="-1" strike="noStrike">
              <a:solidFill>
                <a:srgbClr val="ffffff"/>
              </a:solidFill>
              <a:latin typeface="Arial"/>
            </a:endParaRPr>
          </a:p>
        </p:txBody>
      </p:sp>
      <p:sp>
        <p:nvSpPr>
          <p:cNvPr id="907" name="TextShape 6"/>
          <p:cNvSpPr txBox="1"/>
          <p:nvPr/>
        </p:nvSpPr>
        <p:spPr>
          <a:xfrm>
            <a:off x="519120" y="914400"/>
            <a:ext cx="35452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PCF specifies object</a:t>
            </a:r>
            <a:br/>
            <a:r>
              <a:rPr b="0" lang="en-US" sz="2400" spc="-1" strike="noStrike">
                <a:solidFill>
                  <a:srgbClr val="000000"/>
                </a:solidFill>
                <a:latin typeface="Arial"/>
                <a:ea typeface="Arial"/>
              </a:rPr>
              <a:t>variable datatype</a:t>
            </a:r>
            <a:b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Cast subtype reference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08" name="Picture 12" descr=""/>
          <p:cNvPicPr/>
          <p:nvPr/>
        </p:nvPicPr>
        <p:blipFill>
          <a:blip r:embed="rId2"/>
          <a:stretch/>
        </p:blipFill>
        <p:spPr>
          <a:xfrm>
            <a:off x="4821840" y="1484280"/>
            <a:ext cx="697680" cy="804960"/>
          </a:xfrm>
          <a:prstGeom prst="rect">
            <a:avLst/>
          </a:prstGeom>
          <a:ln w="9360">
            <a:noFill/>
          </a:ln>
          <a:effectLst>
            <a:outerShdw algn="tl" blurRad="50800" dir="2700000" dist="38100" rotWithShape="0">
              <a:srgbClr val="000000">
                <a:alpha val="40000"/>
              </a:srgbClr>
            </a:outerShdw>
          </a:effectLst>
        </p:spPr>
      </p:pic>
      <p:pic>
        <p:nvPicPr>
          <p:cNvPr id="909" name="Picture 15" descr=""/>
          <p:cNvPicPr/>
          <p:nvPr/>
        </p:nvPicPr>
        <p:blipFill>
          <a:blip r:embed="rId3"/>
          <a:stretch/>
        </p:blipFill>
        <p:spPr>
          <a:xfrm>
            <a:off x="4821840" y="2703240"/>
            <a:ext cx="697680" cy="804960"/>
          </a:xfrm>
          <a:prstGeom prst="rect">
            <a:avLst/>
          </a:prstGeom>
          <a:ln w="9360">
            <a:noFill/>
          </a:ln>
          <a:effectLst>
            <a:outerShdw algn="tl" blurRad="50800" dir="2700000" dist="38100" rotWithShape="0">
              <a:srgbClr val="000000">
                <a:alpha val="40000"/>
              </a:srgbClr>
            </a:outerShdw>
          </a:effectLst>
        </p:spPr>
      </p:pic>
      <p:pic>
        <p:nvPicPr>
          <p:cNvPr id="910" name="Picture 16" descr=""/>
          <p:cNvPicPr/>
          <p:nvPr/>
        </p:nvPicPr>
        <p:blipFill>
          <a:blip r:embed="rId4"/>
          <a:stretch/>
        </p:blipFill>
        <p:spPr>
          <a:xfrm>
            <a:off x="4821840" y="4151160"/>
            <a:ext cx="697680" cy="804960"/>
          </a:xfrm>
          <a:prstGeom prst="rect">
            <a:avLst/>
          </a:prstGeom>
          <a:ln w="9360">
            <a:noFill/>
          </a:ln>
          <a:effectLst>
            <a:outerShdw algn="tl" blurRad="50800" dir="2700000" dist="38100" rotWithShape="0">
              <a:srgbClr val="000000">
                <a:alpha val="40000"/>
              </a:srgbClr>
            </a:outerShdw>
          </a:effectLst>
        </p:spPr>
      </p:pic>
      <p:pic>
        <p:nvPicPr>
          <p:cNvPr id="911" name="Picture 17" descr=""/>
          <p:cNvPicPr/>
          <p:nvPr/>
        </p:nvPicPr>
        <p:blipFill>
          <a:blip r:embed="rId5"/>
          <a:stretch/>
        </p:blipFill>
        <p:spPr>
          <a:xfrm>
            <a:off x="4821840" y="5410080"/>
            <a:ext cx="697680" cy="804960"/>
          </a:xfrm>
          <a:prstGeom prst="rect">
            <a:avLst/>
          </a:prstGeom>
          <a:ln w="9360">
            <a:noFill/>
          </a:ln>
          <a:effectLst>
            <a:outerShdw algn="tl" blurRad="50800" dir="2700000" dist="38100" rotWithShape="0">
              <a:srgbClr val="000000">
                <a:alpha val="40000"/>
              </a:srgbClr>
            </a:outerShdw>
          </a:effectLst>
        </p:spPr>
      </p:pic>
      <p:sp>
        <p:nvSpPr>
          <p:cNvPr id="912" name="CustomShape 7"/>
          <p:cNvSpPr/>
          <p:nvPr/>
        </p:nvSpPr>
        <p:spPr>
          <a:xfrm>
            <a:off x="533520" y="1731960"/>
            <a:ext cx="4114440" cy="54900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000000"/>
                </a:solidFill>
                <a:latin typeface="Courier New"/>
              </a:rPr>
              <a:t>var anABContact : ABContact</a:t>
            </a:r>
            <a:endParaRPr b="0" lang="en-US" sz="1800" spc="-1" strike="noStrike">
              <a:latin typeface="Arial"/>
            </a:endParaRPr>
          </a:p>
          <a:p>
            <a:pPr>
              <a:lnSpc>
                <a:spcPct val="100000"/>
              </a:lnSpc>
            </a:pPr>
            <a:r>
              <a:rPr b="1" lang="en-US" sz="1800" spc="-1" strike="noStrike">
                <a:solidFill>
                  <a:srgbClr val="ac8b02"/>
                </a:solidFill>
                <a:latin typeface="Courier New"/>
              </a:rPr>
              <a:t>anABContact.EmailAddress</a:t>
            </a:r>
            <a:endParaRPr b="0" lang="en-US" sz="1800" spc="-1" strike="noStrike">
              <a:latin typeface="Arial"/>
            </a:endParaRPr>
          </a:p>
        </p:txBody>
      </p:sp>
      <p:sp>
        <p:nvSpPr>
          <p:cNvPr id="913" name="CustomShape 8"/>
          <p:cNvSpPr/>
          <p:nvPr/>
        </p:nvSpPr>
        <p:spPr>
          <a:xfrm>
            <a:off x="533520" y="3088800"/>
            <a:ext cx="40449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f6b2b"/>
                </a:solidFill>
                <a:latin typeface="Courier New"/>
              </a:rPr>
              <a:t>(anABContact as ABPerson)</a:t>
            </a:r>
            <a:br/>
            <a:r>
              <a:rPr b="1" lang="en-US" sz="1600" spc="-1" strike="noStrike">
                <a:solidFill>
                  <a:srgbClr val="2f6b2b"/>
                </a:solidFill>
                <a:latin typeface="Courier New"/>
              </a:rPr>
              <a:t>.Gender</a:t>
            </a:r>
            <a:endParaRPr b="0" lang="en-US" sz="1600" spc="-1" strike="noStrike">
              <a:latin typeface="Arial"/>
            </a:endParaRPr>
          </a:p>
        </p:txBody>
      </p:sp>
      <p:sp>
        <p:nvSpPr>
          <p:cNvPr id="914" name="CustomShape 9"/>
          <p:cNvSpPr/>
          <p:nvPr/>
        </p:nvSpPr>
        <p:spPr>
          <a:xfrm>
            <a:off x="533520" y="4384440"/>
            <a:ext cx="46371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4b426e"/>
                </a:solidFill>
                <a:latin typeface="Courier New"/>
              </a:rPr>
              <a:t>(anABContact as ABPersonVendor)</a:t>
            </a:r>
            <a:br/>
            <a:r>
              <a:rPr b="1" lang="en-US" sz="1600" spc="-1" strike="noStrike">
                <a:solidFill>
                  <a:srgbClr val="4b426e"/>
                </a:solidFill>
                <a:latin typeface="Courier New"/>
              </a:rPr>
              <a:t>.SelfEmployed_Ext</a:t>
            </a:r>
            <a:endParaRPr b="0" lang="en-US" sz="1600" spc="-1" strike="noStrike">
              <a:latin typeface="Arial"/>
            </a:endParaRPr>
          </a:p>
        </p:txBody>
      </p:sp>
      <p:sp>
        <p:nvSpPr>
          <p:cNvPr id="915" name="CustomShape 10"/>
          <p:cNvSpPr/>
          <p:nvPr/>
        </p:nvSpPr>
        <p:spPr>
          <a:xfrm>
            <a:off x="542520" y="5679720"/>
            <a:ext cx="381636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a24f16"/>
                </a:solidFill>
                <a:latin typeface="Courier New"/>
              </a:rPr>
              <a:t>(anABContact as ABDoctor)</a:t>
            </a:r>
            <a:endParaRPr b="0" lang="en-US" sz="1600" spc="-1" strike="noStrike">
              <a:latin typeface="Arial"/>
            </a:endParaRPr>
          </a:p>
          <a:p>
            <a:pPr>
              <a:lnSpc>
                <a:spcPct val="100000"/>
              </a:lnSpc>
            </a:pPr>
            <a:r>
              <a:rPr b="1" lang="en-US" sz="1600" spc="-1" strike="noStrike">
                <a:solidFill>
                  <a:srgbClr val="a24f16"/>
                </a:solidFill>
                <a:latin typeface="Courier New"/>
              </a:rPr>
              <a:t>.MedicalLicense</a:t>
            </a:r>
            <a:endParaRPr b="0" lang="en-US" sz="1600" spc="-1" strike="noStrike">
              <a:latin typeface="Arial"/>
            </a:endParaRPr>
          </a:p>
        </p:txBody>
      </p:sp>
      <p:sp>
        <p:nvSpPr>
          <p:cNvPr id="916" name="Line 11"/>
          <p:cNvSpPr/>
          <p:nvPr/>
        </p:nvSpPr>
        <p:spPr>
          <a:xfrm flipV="1">
            <a:off x="5257800" y="1447560"/>
            <a:ext cx="644040" cy="533520"/>
          </a:xfrm>
          <a:prstGeom prst="line">
            <a:avLst/>
          </a:prstGeom>
          <a:ln w="28440">
            <a:solidFill>
              <a:schemeClr val="accent2">
                <a:lumMod val="60000"/>
                <a:lumOff val="40000"/>
              </a:schemeClr>
            </a:solidFill>
            <a:round/>
          </a:ln>
        </p:spPr>
        <p:style>
          <a:lnRef idx="0"/>
          <a:fillRef idx="0"/>
          <a:effectRef idx="0"/>
          <a:fontRef idx="minor"/>
        </p:style>
      </p:sp>
      <p:sp>
        <p:nvSpPr>
          <p:cNvPr id="917" name="Line 12"/>
          <p:cNvSpPr/>
          <p:nvPr/>
        </p:nvSpPr>
        <p:spPr>
          <a:xfrm flipV="1">
            <a:off x="5257800" y="1981080"/>
            <a:ext cx="644040" cy="152280"/>
          </a:xfrm>
          <a:prstGeom prst="line">
            <a:avLst/>
          </a:prstGeom>
          <a:ln w="28440">
            <a:solidFill>
              <a:schemeClr val="accent2">
                <a:lumMod val="60000"/>
                <a:lumOff val="40000"/>
              </a:schemeClr>
            </a:solidFill>
            <a:round/>
          </a:ln>
        </p:spPr>
        <p:style>
          <a:lnRef idx="0"/>
          <a:fillRef idx="0"/>
          <a:effectRef idx="0"/>
          <a:fontRef idx="minor"/>
        </p:style>
      </p:sp>
      <p:sp>
        <p:nvSpPr>
          <p:cNvPr id="918" name="Line 13"/>
          <p:cNvSpPr/>
          <p:nvPr/>
        </p:nvSpPr>
        <p:spPr>
          <a:xfrm>
            <a:off x="5893920" y="1447560"/>
            <a:ext cx="887760" cy="0"/>
          </a:xfrm>
          <a:prstGeom prst="line">
            <a:avLst/>
          </a:prstGeom>
          <a:ln w="28440">
            <a:solidFill>
              <a:schemeClr val="accent2">
                <a:lumMod val="60000"/>
                <a:lumOff val="40000"/>
              </a:schemeClr>
            </a:solidFill>
            <a:round/>
          </a:ln>
        </p:spPr>
        <p:style>
          <a:lnRef idx="0"/>
          <a:fillRef idx="0"/>
          <a:effectRef idx="0"/>
          <a:fontRef idx="minor"/>
        </p:style>
      </p:sp>
      <p:sp>
        <p:nvSpPr>
          <p:cNvPr id="919" name="Line 14"/>
          <p:cNvSpPr/>
          <p:nvPr/>
        </p:nvSpPr>
        <p:spPr>
          <a:xfrm>
            <a:off x="5920920" y="1989360"/>
            <a:ext cx="860400" cy="360"/>
          </a:xfrm>
          <a:prstGeom prst="line">
            <a:avLst/>
          </a:prstGeom>
          <a:ln w="28440">
            <a:solidFill>
              <a:schemeClr val="accent2">
                <a:lumMod val="60000"/>
                <a:lumOff val="40000"/>
              </a:schemeClr>
            </a:solidFill>
            <a:round/>
          </a:ln>
        </p:spPr>
        <p:style>
          <a:lnRef idx="0"/>
          <a:fillRef idx="0"/>
          <a:effectRef idx="0"/>
          <a:fontRef idx="minor"/>
        </p:style>
      </p:sp>
      <p:sp>
        <p:nvSpPr>
          <p:cNvPr id="920" name="Line 15"/>
          <p:cNvSpPr/>
          <p:nvPr/>
        </p:nvSpPr>
        <p:spPr>
          <a:xfrm flipV="1">
            <a:off x="5257800" y="1566720"/>
            <a:ext cx="668880" cy="1633680"/>
          </a:xfrm>
          <a:prstGeom prst="line">
            <a:avLst/>
          </a:prstGeom>
          <a:ln w="28440">
            <a:solidFill>
              <a:schemeClr val="accent5">
                <a:lumMod val="60000"/>
                <a:lumOff val="40000"/>
              </a:schemeClr>
            </a:solidFill>
            <a:round/>
          </a:ln>
        </p:spPr>
        <p:style>
          <a:lnRef idx="0"/>
          <a:fillRef idx="0"/>
          <a:effectRef idx="0"/>
          <a:fontRef idx="minor"/>
        </p:style>
      </p:sp>
      <p:sp>
        <p:nvSpPr>
          <p:cNvPr id="921" name="Line 16"/>
          <p:cNvSpPr/>
          <p:nvPr/>
        </p:nvSpPr>
        <p:spPr>
          <a:xfrm>
            <a:off x="5257800" y="3352680"/>
            <a:ext cx="668880" cy="389160"/>
          </a:xfrm>
          <a:prstGeom prst="line">
            <a:avLst/>
          </a:prstGeom>
          <a:ln w="28440">
            <a:solidFill>
              <a:schemeClr val="accent5">
                <a:lumMod val="60000"/>
                <a:lumOff val="40000"/>
              </a:schemeClr>
            </a:solidFill>
            <a:round/>
          </a:ln>
        </p:spPr>
        <p:style>
          <a:lnRef idx="0"/>
          <a:fillRef idx="0"/>
          <a:effectRef idx="0"/>
          <a:fontRef idx="minor"/>
        </p:style>
      </p:sp>
      <p:sp>
        <p:nvSpPr>
          <p:cNvPr id="922" name="Line 17"/>
          <p:cNvSpPr/>
          <p:nvPr/>
        </p:nvSpPr>
        <p:spPr>
          <a:xfrm>
            <a:off x="5929560" y="1575000"/>
            <a:ext cx="838800" cy="0"/>
          </a:xfrm>
          <a:prstGeom prst="line">
            <a:avLst/>
          </a:prstGeom>
          <a:ln w="28440">
            <a:solidFill>
              <a:schemeClr val="accent5">
                <a:lumMod val="60000"/>
                <a:lumOff val="40000"/>
              </a:schemeClr>
            </a:solidFill>
            <a:round/>
          </a:ln>
        </p:spPr>
        <p:style>
          <a:lnRef idx="0"/>
          <a:fillRef idx="0"/>
          <a:effectRef idx="0"/>
          <a:fontRef idx="minor"/>
        </p:style>
      </p:sp>
      <p:sp>
        <p:nvSpPr>
          <p:cNvPr id="923" name="Line 18"/>
          <p:cNvSpPr/>
          <p:nvPr/>
        </p:nvSpPr>
        <p:spPr>
          <a:xfrm>
            <a:off x="5925240" y="3732480"/>
            <a:ext cx="871200" cy="360"/>
          </a:xfrm>
          <a:prstGeom prst="line">
            <a:avLst/>
          </a:prstGeom>
          <a:ln w="28440">
            <a:solidFill>
              <a:schemeClr val="accent5">
                <a:lumMod val="60000"/>
                <a:lumOff val="40000"/>
              </a:schemeClr>
            </a:solidFill>
            <a:round/>
          </a:ln>
        </p:spPr>
        <p:style>
          <a:lnRef idx="0"/>
          <a:fillRef idx="0"/>
          <a:effectRef idx="0"/>
          <a:fontRef idx="minor"/>
        </p:style>
      </p:sp>
      <p:sp>
        <p:nvSpPr>
          <p:cNvPr id="924" name="Line 19"/>
          <p:cNvSpPr/>
          <p:nvPr/>
        </p:nvSpPr>
        <p:spPr>
          <a:xfrm flipV="1">
            <a:off x="5333760" y="1710720"/>
            <a:ext cx="646560" cy="2895840"/>
          </a:xfrm>
          <a:prstGeom prst="line">
            <a:avLst/>
          </a:prstGeom>
          <a:ln w="28440">
            <a:solidFill>
              <a:schemeClr val="accent3">
                <a:lumMod val="60000"/>
                <a:lumOff val="40000"/>
              </a:schemeClr>
            </a:solidFill>
            <a:round/>
          </a:ln>
        </p:spPr>
        <p:style>
          <a:lnRef idx="0"/>
          <a:fillRef idx="0"/>
          <a:effectRef idx="0"/>
          <a:fontRef idx="minor"/>
        </p:style>
      </p:sp>
      <p:sp>
        <p:nvSpPr>
          <p:cNvPr id="925" name="Line 20"/>
          <p:cNvSpPr/>
          <p:nvPr/>
        </p:nvSpPr>
        <p:spPr>
          <a:xfrm>
            <a:off x="5980320" y="1710720"/>
            <a:ext cx="801360" cy="360"/>
          </a:xfrm>
          <a:prstGeom prst="line">
            <a:avLst/>
          </a:prstGeom>
          <a:ln w="28440">
            <a:solidFill>
              <a:schemeClr val="accent3">
                <a:lumMod val="60000"/>
                <a:lumOff val="40000"/>
              </a:schemeClr>
            </a:solidFill>
            <a:round/>
          </a:ln>
        </p:spPr>
        <p:style>
          <a:lnRef idx="0"/>
          <a:fillRef idx="0"/>
          <a:effectRef idx="0"/>
          <a:fontRef idx="minor"/>
        </p:style>
      </p:sp>
      <p:sp>
        <p:nvSpPr>
          <p:cNvPr id="926" name="Line 21"/>
          <p:cNvSpPr/>
          <p:nvPr/>
        </p:nvSpPr>
        <p:spPr>
          <a:xfrm flipV="1">
            <a:off x="5853240" y="4952880"/>
            <a:ext cx="906480" cy="3240"/>
          </a:xfrm>
          <a:prstGeom prst="line">
            <a:avLst/>
          </a:prstGeom>
          <a:ln w="28440">
            <a:solidFill>
              <a:schemeClr val="accent3">
                <a:lumMod val="60000"/>
                <a:lumOff val="40000"/>
              </a:schemeClr>
            </a:solidFill>
            <a:round/>
          </a:ln>
        </p:spPr>
        <p:style>
          <a:lnRef idx="0"/>
          <a:fillRef idx="0"/>
          <a:effectRef idx="0"/>
          <a:fontRef idx="minor"/>
        </p:style>
      </p:sp>
      <p:sp>
        <p:nvSpPr>
          <p:cNvPr id="927" name="Line 22"/>
          <p:cNvSpPr/>
          <p:nvPr/>
        </p:nvSpPr>
        <p:spPr>
          <a:xfrm flipV="1">
            <a:off x="5342040" y="1853280"/>
            <a:ext cx="726480" cy="3980520"/>
          </a:xfrm>
          <a:prstGeom prst="line">
            <a:avLst/>
          </a:prstGeom>
          <a:ln w="28440">
            <a:solidFill>
              <a:schemeClr val="accent4">
                <a:lumMod val="60000"/>
                <a:lumOff val="40000"/>
              </a:schemeClr>
            </a:solidFill>
            <a:round/>
          </a:ln>
        </p:spPr>
        <p:style>
          <a:lnRef idx="0"/>
          <a:fillRef idx="0"/>
          <a:effectRef idx="0"/>
          <a:fontRef idx="minor"/>
        </p:style>
      </p:sp>
      <p:sp>
        <p:nvSpPr>
          <p:cNvPr id="928" name="Line 23"/>
          <p:cNvSpPr/>
          <p:nvPr/>
        </p:nvSpPr>
        <p:spPr>
          <a:xfrm>
            <a:off x="6060240" y="1852920"/>
            <a:ext cx="741240" cy="360"/>
          </a:xfrm>
          <a:prstGeom prst="line">
            <a:avLst/>
          </a:prstGeom>
          <a:ln w="28440">
            <a:solidFill>
              <a:schemeClr val="accent4">
                <a:lumMod val="60000"/>
                <a:lumOff val="40000"/>
              </a:schemeClr>
            </a:solidFill>
            <a:round/>
          </a:ln>
        </p:spPr>
        <p:style>
          <a:lnRef idx="0"/>
          <a:fillRef idx="0"/>
          <a:effectRef idx="0"/>
          <a:fontRef idx="minor"/>
        </p:style>
      </p:sp>
      <p:sp>
        <p:nvSpPr>
          <p:cNvPr id="929" name="Line 24"/>
          <p:cNvSpPr/>
          <p:nvPr/>
        </p:nvSpPr>
        <p:spPr>
          <a:xfrm>
            <a:off x="6095880" y="6095880"/>
            <a:ext cx="698040" cy="360"/>
          </a:xfrm>
          <a:prstGeom prst="line">
            <a:avLst/>
          </a:prstGeom>
          <a:ln w="28440">
            <a:solidFill>
              <a:schemeClr val="accent4">
                <a:lumMod val="60000"/>
                <a:lumOff val="40000"/>
              </a:schemeClr>
            </a:solidFill>
            <a:round/>
          </a:ln>
        </p:spPr>
        <p:style>
          <a:lnRef idx="0"/>
          <a:fillRef idx="0"/>
          <a:effectRef idx="0"/>
          <a:fontRef idx="minor"/>
        </p:style>
      </p:sp>
      <p:sp>
        <p:nvSpPr>
          <p:cNvPr id="930" name="Line 25"/>
          <p:cNvSpPr/>
          <p:nvPr/>
        </p:nvSpPr>
        <p:spPr>
          <a:xfrm>
            <a:off x="5333760" y="4724280"/>
            <a:ext cx="516960" cy="231840"/>
          </a:xfrm>
          <a:prstGeom prst="line">
            <a:avLst/>
          </a:prstGeom>
          <a:ln w="28440">
            <a:solidFill>
              <a:schemeClr val="accent3">
                <a:lumMod val="60000"/>
                <a:lumOff val="40000"/>
              </a:schemeClr>
            </a:solidFill>
            <a:round/>
          </a:ln>
        </p:spPr>
        <p:style>
          <a:lnRef idx="0"/>
          <a:fillRef idx="0"/>
          <a:effectRef idx="0"/>
          <a:fontRef idx="minor"/>
        </p:style>
      </p:sp>
      <p:sp>
        <p:nvSpPr>
          <p:cNvPr id="931" name="Line 26"/>
          <p:cNvSpPr/>
          <p:nvPr/>
        </p:nvSpPr>
        <p:spPr>
          <a:xfrm>
            <a:off x="5370480" y="6019560"/>
            <a:ext cx="725400" cy="76320"/>
          </a:xfrm>
          <a:prstGeom prst="line">
            <a:avLst/>
          </a:prstGeom>
          <a:ln w="28440">
            <a:solidFill>
              <a:schemeClr val="accent4">
                <a:lumMod val="60000"/>
                <a:lumOff val="40000"/>
              </a:schemeClr>
            </a:solidFill>
            <a:round/>
          </a:ln>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CustomShape 1"/>
          <p:cNvSpPr/>
          <p:nvPr/>
        </p:nvSpPr>
        <p:spPr>
          <a:xfrm>
            <a:off x="533520" y="919080"/>
            <a:ext cx="456840" cy="41698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933"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Direct reference of subtype properties</a:t>
            </a:r>
            <a:endParaRPr b="0" lang="en-US" sz="3200" spc="-1" strike="noStrike">
              <a:solidFill>
                <a:srgbClr val="ffffff"/>
              </a:solidFill>
              <a:latin typeface="Arial"/>
            </a:endParaRPr>
          </a:p>
        </p:txBody>
      </p:sp>
      <p:sp>
        <p:nvSpPr>
          <p:cNvPr id="934" name="TextShape 3"/>
          <p:cNvSpPr txBox="1"/>
          <p:nvPr/>
        </p:nvSpPr>
        <p:spPr>
          <a:xfrm>
            <a:off x="519120" y="5257800"/>
            <a:ext cx="8318160" cy="1142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Only can reference properties at subtype and above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Lines 5-8 execute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Lines 13-16 won't execute: </a:t>
            </a:r>
            <a:r>
              <a:rPr b="0" i="1" lang="en-US" sz="2000" spc="-1" strike="noStrike">
                <a:solidFill>
                  <a:srgbClr val="000000"/>
                </a:solidFill>
                <a:latin typeface="Arial"/>
                <a:ea typeface="Arial"/>
              </a:rPr>
              <a:t>No property descriptor found</a:t>
            </a:r>
            <a:endParaRPr b="0" lang="en-US" sz="2000" spc="-1" strike="noStrike">
              <a:solidFill>
                <a:srgbClr val="000000"/>
              </a:solidFill>
              <a:latin typeface="Arial"/>
            </a:endParaRPr>
          </a:p>
        </p:txBody>
      </p:sp>
      <p:sp>
        <p:nvSpPr>
          <p:cNvPr id="935" name="CustomShape 4"/>
          <p:cNvSpPr/>
          <p:nvPr/>
        </p:nvSpPr>
        <p:spPr>
          <a:xfrm>
            <a:off x="457200" y="903600"/>
            <a:ext cx="8686440" cy="41374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out : String = </a:t>
            </a:r>
            <a:r>
              <a:rPr b="1" lang="en-US" sz="1600" spc="-1" strike="noStrike">
                <a:solidFill>
                  <a:srgbClr val="008000"/>
                </a:solidFill>
                <a:latin typeface="Courier New"/>
              </a:rPr>
              <a:t>""</a:t>
            </a:r>
            <a:br/>
            <a:r>
              <a:rPr b="1" lang="en-US" sz="1600" spc="-1" strike="noStrike">
                <a:solidFill>
                  <a:srgbClr val="000000"/>
                </a:solidFill>
                <a:latin typeface="Courier New"/>
              </a:rPr>
              <a:t>   2  </a:t>
            </a:r>
            <a:r>
              <a:rPr b="1" lang="en-US" sz="1600" spc="-1" strike="noStrike">
                <a:solidFill>
                  <a:srgbClr val="000080"/>
                </a:solidFill>
                <a:latin typeface="Courier New"/>
              </a:rPr>
              <a:t>var </a:t>
            </a:r>
            <a:r>
              <a:rPr b="1" lang="en-US" sz="1600" spc="-1" strike="noStrike">
                <a:solidFill>
                  <a:srgbClr val="000000"/>
                </a:solidFill>
                <a:latin typeface="Courier New"/>
              </a:rPr>
              <a:t>anABDoctor = ta.QueryUtil.findDoctor(</a:t>
            </a:r>
            <a:r>
              <a:rPr b="1" lang="en-US" sz="1600" spc="-1" strike="noStrike">
                <a:solidFill>
                  <a:srgbClr val="008000"/>
                </a:solidFill>
                <a:latin typeface="Courier New"/>
              </a:rPr>
              <a:t>"70"</a:t>
            </a:r>
            <a:r>
              <a:rPr b="1" lang="en-US" sz="1600" spc="-1" strike="noStrike">
                <a:solidFill>
                  <a:srgbClr val="000000"/>
                </a:solidFill>
                <a:latin typeface="Courier New"/>
              </a:rPr>
              <a:t>) </a:t>
            </a:r>
            <a:r>
              <a:rPr b="1" i="1" lang="en-US" sz="1600" spc="-1" strike="noStrike">
                <a:solidFill>
                  <a:srgbClr val="808080"/>
                </a:solidFill>
                <a:latin typeface="Courier New"/>
              </a:rPr>
              <a:t>//ABDoctor</a:t>
            </a:r>
            <a:r>
              <a:rPr b="1" lang="en-US" sz="1600" spc="-1" strike="noStrike">
                <a:solidFill>
                  <a:srgbClr val="000000"/>
                </a:solidFill>
                <a:latin typeface="Courier New"/>
              </a:rPr>
              <a:t> </a:t>
            </a:r>
            <a:br/>
            <a:r>
              <a:rPr b="1" lang="en-US" sz="1600" spc="-1" strike="noStrike">
                <a:solidFill>
                  <a:srgbClr val="000000"/>
                </a:solidFill>
                <a:latin typeface="Courier New"/>
              </a:rPr>
              <a:t>   3 </a:t>
            </a:r>
            <a:br/>
            <a:r>
              <a:rPr b="1" lang="en-US" sz="1600" spc="-1" strike="noStrike">
                <a:solidFill>
                  <a:srgbClr val="000000"/>
                </a:solidFill>
                <a:latin typeface="Courier New"/>
              </a:rPr>
              <a:t>   4  </a:t>
            </a:r>
            <a:r>
              <a:rPr b="1" lang="en-US" sz="1600" spc="-1" strike="noStrike">
                <a:solidFill>
                  <a:srgbClr val="000080"/>
                </a:solidFill>
                <a:latin typeface="Courier New"/>
              </a:rPr>
              <a:t>if </a:t>
            </a:r>
            <a:r>
              <a:rPr b="1" lang="en-US" sz="1600" spc="-1" strike="noStrike">
                <a:solidFill>
                  <a:srgbClr val="000000"/>
                </a:solidFill>
                <a:latin typeface="Courier New"/>
              </a:rPr>
              <a:t>(anABDoctor!=</a:t>
            </a:r>
            <a:r>
              <a:rPr b="1" lang="en-US" sz="1600" spc="-1" strike="noStrike">
                <a:solidFill>
                  <a:srgbClr val="000080"/>
                </a:solidFill>
                <a:latin typeface="Courier New"/>
              </a:rPr>
              <a:t>null</a:t>
            </a:r>
            <a:r>
              <a:rPr b="1" lang="en-US" sz="1600" spc="-1" strike="noStrike">
                <a:solidFill>
                  <a:srgbClr val="000000"/>
                </a:solidFill>
                <a:latin typeface="Courier New"/>
              </a:rPr>
              <a:t>) { </a:t>
            </a:r>
            <a:br/>
            <a:r>
              <a:rPr b="1" lang="en-US" sz="1600" spc="-1" strike="noStrike">
                <a:solidFill>
                  <a:srgbClr val="000000"/>
                </a:solidFill>
                <a:latin typeface="Courier New"/>
              </a:rPr>
              <a:t>   5    out += anABDoctor.EmailAddress1  </a:t>
            </a:r>
            <a:r>
              <a:rPr b="1" i="1" lang="en-US" sz="1600" spc="-1" strike="noStrike">
                <a:solidFill>
                  <a:srgbClr val="808080"/>
                </a:solidFill>
                <a:latin typeface="Courier New"/>
              </a:rPr>
              <a:t>//ABContact defines</a:t>
            </a:r>
            <a:r>
              <a:rPr b="1" lang="en-US" sz="1600" spc="-1" strike="noStrike">
                <a:solidFill>
                  <a:srgbClr val="000000"/>
                </a:solidFill>
                <a:latin typeface="Courier New"/>
              </a:rPr>
              <a:t> </a:t>
            </a:r>
            <a:br/>
            <a:r>
              <a:rPr b="1" lang="en-US" sz="1600" spc="-1" strike="noStrike">
                <a:solidFill>
                  <a:srgbClr val="000000"/>
                </a:solidFill>
                <a:latin typeface="Courier New"/>
              </a:rPr>
              <a:t>   6    out += anABDoctor.Gender  </a:t>
            </a:r>
            <a:r>
              <a:rPr b="1" i="1" lang="en-US" sz="1600" spc="-1" strike="noStrike">
                <a:solidFill>
                  <a:srgbClr val="808080"/>
                </a:solidFill>
                <a:latin typeface="Courier New"/>
              </a:rPr>
              <a:t>//ABPerson defines</a:t>
            </a:r>
            <a:r>
              <a:rPr b="1" lang="en-US" sz="1600" spc="-1" strike="noStrike">
                <a:solidFill>
                  <a:srgbClr val="000000"/>
                </a:solidFill>
                <a:latin typeface="Courier New"/>
              </a:rPr>
              <a:t> </a:t>
            </a:r>
            <a:br/>
            <a:r>
              <a:rPr b="1" lang="en-US" sz="1600" spc="-1" strike="noStrike">
                <a:solidFill>
                  <a:srgbClr val="000000"/>
                </a:solidFill>
                <a:latin typeface="Courier New"/>
              </a:rPr>
              <a:t>   7    out += anABDoctor.SelfEmployeed_Ext  </a:t>
            </a:r>
            <a:r>
              <a:rPr b="1" i="1" lang="en-US" sz="1600" spc="-1" strike="noStrike">
                <a:solidFill>
                  <a:srgbClr val="808080"/>
                </a:solidFill>
                <a:latin typeface="Courier New"/>
              </a:rPr>
              <a:t>//ABPersonVendor defines</a:t>
            </a:r>
            <a:r>
              <a:rPr b="1" lang="en-US" sz="1600" spc="-1" strike="noStrike">
                <a:solidFill>
                  <a:srgbClr val="000000"/>
                </a:solidFill>
                <a:latin typeface="Courier New"/>
              </a:rPr>
              <a:t> </a:t>
            </a:r>
            <a:br/>
            <a:r>
              <a:rPr b="1" lang="en-US" sz="1600" spc="-1" strike="noStrike">
                <a:solidFill>
                  <a:srgbClr val="000000"/>
                </a:solidFill>
                <a:latin typeface="Courier New"/>
              </a:rPr>
              <a:t>   8    out += anABDoctor.Specialty  </a:t>
            </a:r>
            <a:r>
              <a:rPr b="1" i="1" lang="en-US" sz="1600" spc="-1" strike="noStrike">
                <a:solidFill>
                  <a:srgbClr val="808080"/>
                </a:solidFill>
                <a:latin typeface="Courier New"/>
              </a:rPr>
              <a:t>//ABDoctor defines</a:t>
            </a:r>
            <a:r>
              <a:rPr b="1" lang="en-US" sz="1600" spc="-1" strike="noStrike">
                <a:solidFill>
                  <a:srgbClr val="000000"/>
                </a:solidFill>
                <a:latin typeface="Courier New"/>
              </a:rPr>
              <a:t> </a:t>
            </a:r>
            <a:br/>
            <a:r>
              <a:rPr b="1" lang="en-US" sz="1600" spc="-1" strike="noStrike">
                <a:solidFill>
                  <a:srgbClr val="000000"/>
                </a:solidFill>
                <a:latin typeface="Courier New"/>
              </a:rPr>
              <a:t>   9  } </a:t>
            </a:r>
            <a:br/>
            <a:r>
              <a:rPr b="1" lang="en-US" sz="1600" spc="-1" strike="noStrike">
                <a:solidFill>
                  <a:srgbClr val="000000"/>
                </a:solidFill>
                <a:latin typeface="Courier New"/>
              </a:rPr>
              <a:t>  10 </a:t>
            </a:r>
            <a:br/>
            <a:r>
              <a:rPr b="1" lang="en-US" sz="1600" spc="-1" strike="noStrike">
                <a:solidFill>
                  <a:srgbClr val="000000"/>
                </a:solidFill>
                <a:latin typeface="Courier New"/>
              </a:rPr>
              <a:t>  11  </a:t>
            </a:r>
            <a:r>
              <a:rPr b="1" lang="en-US" sz="1600" spc="-1" strike="noStrike">
                <a:solidFill>
                  <a:srgbClr val="000080"/>
                </a:solidFill>
                <a:latin typeface="Courier New"/>
              </a:rPr>
              <a:t>var </a:t>
            </a:r>
            <a:r>
              <a:rPr b="1" lang="en-US" sz="1600" spc="-1" strike="noStrike">
                <a:solidFill>
                  <a:srgbClr val="000000"/>
                </a:solidFill>
                <a:latin typeface="Courier New"/>
              </a:rPr>
              <a:t>anABContact = ta.QueryUtil.findContact(</a:t>
            </a:r>
            <a:r>
              <a:rPr b="1" lang="en-US" sz="1600" spc="-1" strike="noStrike">
                <a:solidFill>
                  <a:srgbClr val="008000"/>
                </a:solidFill>
                <a:latin typeface="Courier New"/>
              </a:rPr>
              <a:t>"70"</a:t>
            </a:r>
            <a:r>
              <a:rPr b="1" lang="en-US" sz="1600" spc="-1" strike="noStrike">
                <a:solidFill>
                  <a:srgbClr val="000000"/>
                </a:solidFill>
                <a:latin typeface="Courier New"/>
              </a:rPr>
              <a:t>)  </a:t>
            </a:r>
            <a:r>
              <a:rPr b="1" i="1" lang="en-US" sz="1600" spc="-1" strike="noStrike">
                <a:solidFill>
                  <a:srgbClr val="808080"/>
                </a:solidFill>
                <a:latin typeface="Courier New"/>
              </a:rPr>
              <a:t>//ABContact</a:t>
            </a:r>
            <a:r>
              <a:rPr b="1" lang="en-US" sz="1600" spc="-1" strike="noStrike">
                <a:solidFill>
                  <a:srgbClr val="000000"/>
                </a:solidFill>
                <a:latin typeface="Courier New"/>
              </a:rPr>
              <a:t> </a:t>
            </a:r>
            <a:br/>
            <a:r>
              <a:rPr b="1" lang="en-US" sz="1600" spc="-1" strike="noStrike">
                <a:solidFill>
                  <a:srgbClr val="000000"/>
                </a:solidFill>
                <a:latin typeface="Courier New"/>
              </a:rPr>
              <a:t>  12  </a:t>
            </a:r>
            <a:r>
              <a:rPr b="1" lang="en-US" sz="1600" spc="-1" strike="noStrike">
                <a:solidFill>
                  <a:srgbClr val="000080"/>
                </a:solidFill>
                <a:latin typeface="Courier New"/>
              </a:rPr>
              <a:t>if </a:t>
            </a:r>
            <a:r>
              <a:rPr b="1" lang="en-US" sz="1600" spc="-1" strike="noStrike">
                <a:solidFill>
                  <a:srgbClr val="000000"/>
                </a:solidFill>
                <a:latin typeface="Courier New"/>
              </a:rPr>
              <a:t>(anABContact!=</a:t>
            </a:r>
            <a:r>
              <a:rPr b="1" lang="en-US" sz="1600" spc="-1" strike="noStrike">
                <a:solidFill>
                  <a:srgbClr val="000080"/>
                </a:solidFill>
                <a:latin typeface="Courier New"/>
              </a:rPr>
              <a:t>null</a:t>
            </a:r>
            <a:r>
              <a:rPr b="1" lang="en-US" sz="1600" spc="-1" strike="noStrike">
                <a:solidFill>
                  <a:srgbClr val="000000"/>
                </a:solidFill>
                <a:latin typeface="Courier New"/>
              </a:rPr>
              <a:t>) { </a:t>
            </a:r>
            <a:br/>
            <a:r>
              <a:rPr b="1" lang="en-US" sz="1600" spc="-1" strike="noStrike">
                <a:solidFill>
                  <a:srgbClr val="000000"/>
                </a:solidFill>
                <a:latin typeface="Courier New"/>
              </a:rPr>
              <a:t>  13    out += anABContact.EmailAddress1  </a:t>
            </a:r>
            <a:r>
              <a:rPr b="1" i="1" lang="en-US" sz="1600" spc="-1" strike="noStrike">
                <a:solidFill>
                  <a:srgbClr val="808080"/>
                </a:solidFill>
                <a:latin typeface="Courier New"/>
              </a:rPr>
              <a:t>//ABContact defines</a:t>
            </a:r>
            <a:r>
              <a:rPr b="1" lang="en-US" sz="1600" spc="-1" strike="noStrike">
                <a:solidFill>
                  <a:srgbClr val="000000"/>
                </a:solidFill>
                <a:latin typeface="Courier New"/>
              </a:rPr>
              <a:t> </a:t>
            </a:r>
            <a:br/>
            <a:r>
              <a:rPr b="1" lang="en-US" sz="1600" spc="-1" strike="noStrike">
                <a:solidFill>
                  <a:srgbClr val="000000"/>
                </a:solidFill>
                <a:latin typeface="Courier New"/>
              </a:rPr>
              <a:t>  14    out += anABContact.Gender  </a:t>
            </a:r>
            <a:r>
              <a:rPr b="1" i="1" lang="en-US" sz="1600" spc="-1" strike="noStrike">
                <a:solidFill>
                  <a:srgbClr val="808080"/>
                </a:solidFill>
                <a:latin typeface="Courier New"/>
              </a:rPr>
              <a:t>//ABPerson defines</a:t>
            </a:r>
            <a:r>
              <a:rPr b="1" lang="en-US" sz="1600" spc="-1" strike="noStrike">
                <a:solidFill>
                  <a:srgbClr val="000000"/>
                </a:solidFill>
                <a:latin typeface="Courier New"/>
              </a:rPr>
              <a:t> </a:t>
            </a:r>
            <a:br/>
            <a:r>
              <a:rPr b="1" lang="en-US" sz="1600" spc="-1" strike="noStrike">
                <a:solidFill>
                  <a:srgbClr val="000000"/>
                </a:solidFill>
                <a:latin typeface="Courier New"/>
              </a:rPr>
              <a:t>  15    out += anABContact.SelfEmployeed_Ext  </a:t>
            </a:r>
            <a:r>
              <a:rPr b="1" i="1" lang="en-US" sz="1600" spc="-1" strike="noStrike">
                <a:solidFill>
                  <a:srgbClr val="808080"/>
                </a:solidFill>
                <a:latin typeface="Courier New"/>
              </a:rPr>
              <a:t>//ABPersonVendor defines</a:t>
            </a:r>
            <a:r>
              <a:rPr b="1" lang="en-US" sz="1600" spc="-1" strike="noStrike">
                <a:solidFill>
                  <a:srgbClr val="000000"/>
                </a:solidFill>
                <a:latin typeface="Courier New"/>
              </a:rPr>
              <a:t> </a:t>
            </a:r>
            <a:br/>
            <a:r>
              <a:rPr b="1" lang="en-US" sz="1600" spc="-1" strike="noStrike">
                <a:solidFill>
                  <a:srgbClr val="000000"/>
                </a:solidFill>
                <a:latin typeface="Courier New"/>
              </a:rPr>
              <a:t>  16    out += anABContact.Specialty  </a:t>
            </a:r>
            <a:r>
              <a:rPr b="1" i="1" lang="en-US" sz="1600" spc="-1" strike="noStrike">
                <a:solidFill>
                  <a:srgbClr val="808080"/>
                </a:solidFill>
                <a:latin typeface="Courier New"/>
              </a:rPr>
              <a:t>//ABDoctor defines</a:t>
            </a:r>
            <a:r>
              <a:rPr b="1" lang="en-US" sz="1600" spc="-1" strike="noStrike">
                <a:solidFill>
                  <a:srgbClr val="000000"/>
                </a:solidFill>
                <a:latin typeface="Courier New"/>
              </a:rPr>
              <a:t> </a:t>
            </a:r>
            <a:br/>
            <a:r>
              <a:rPr b="1" lang="en-US" sz="1600" spc="-1" strike="noStrike">
                <a:solidFill>
                  <a:srgbClr val="000000"/>
                </a:solidFill>
                <a:latin typeface="Courier New"/>
              </a:rPr>
              <a:t>  17  }</a:t>
            </a:r>
            <a:r>
              <a:rPr b="1" lang="en-US" sz="1600" spc="-1" strike="noStrike">
                <a:solidFill>
                  <a:srgbClr val="ffffff"/>
                </a:solidFill>
                <a:latin typeface="Courier New"/>
              </a:rPr>
              <a:t> </a:t>
            </a:r>
            <a:endParaRPr b="0" lang="en-US" sz="1600" spc="-1" strike="noStrike">
              <a:latin typeface="Arial"/>
            </a:endParaRPr>
          </a:p>
        </p:txBody>
      </p:sp>
      <p:sp>
        <p:nvSpPr>
          <p:cNvPr id="936" name="CustomShape 5"/>
          <p:cNvSpPr/>
          <p:nvPr/>
        </p:nvSpPr>
        <p:spPr>
          <a:xfrm>
            <a:off x="2286000" y="4048920"/>
            <a:ext cx="2209320" cy="243720"/>
          </a:xfrm>
          <a:prstGeom prst="rect">
            <a:avLst/>
          </a:prstGeom>
          <a:solidFill>
            <a:schemeClr val="accent1">
              <a:lumMod val="40000"/>
              <a:lumOff val="60000"/>
            </a:schemeClr>
          </a:solid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anABContact.Gender</a:t>
            </a:r>
            <a:endParaRPr b="0" lang="en-US" sz="1600" spc="-1" strike="noStrike">
              <a:latin typeface="Arial"/>
            </a:endParaRPr>
          </a:p>
        </p:txBody>
      </p:sp>
      <p:sp>
        <p:nvSpPr>
          <p:cNvPr id="937" name="CustomShape 6"/>
          <p:cNvSpPr/>
          <p:nvPr/>
        </p:nvSpPr>
        <p:spPr>
          <a:xfrm>
            <a:off x="2286000" y="4295160"/>
            <a:ext cx="3580920" cy="298080"/>
          </a:xfrm>
          <a:prstGeom prst="rect">
            <a:avLst/>
          </a:prstGeom>
          <a:solidFill>
            <a:schemeClr val="accent1">
              <a:lumMod val="40000"/>
              <a:lumOff val="60000"/>
            </a:schemeClr>
          </a:solidFill>
          <a:ln>
            <a:noFill/>
          </a:ln>
        </p:spPr>
        <p:style>
          <a:lnRef idx="0"/>
          <a:fillRef idx="0"/>
          <a:effectRef idx="0"/>
          <a:fontRef idx="minor"/>
        </p:style>
        <p:txBody>
          <a:bodyPr wrap="none" lIns="0" rIns="0" tIns="0" bIns="0"/>
          <a:p>
            <a:pPr>
              <a:lnSpc>
                <a:spcPct val="100000"/>
              </a:lnSpc>
            </a:pPr>
            <a:r>
              <a:rPr b="1" lang="en-US" sz="1600" spc="-1" strike="noStrike">
                <a:solidFill>
                  <a:srgbClr val="000000"/>
                </a:solidFill>
                <a:latin typeface="Courier New"/>
              </a:rPr>
              <a:t>anABContact.SelfEmployeed_Ext</a:t>
            </a:r>
            <a:endParaRPr b="0" lang="en-US" sz="1600" spc="-1" strike="noStrike">
              <a:latin typeface="Arial"/>
            </a:endParaRPr>
          </a:p>
        </p:txBody>
      </p:sp>
      <p:sp>
        <p:nvSpPr>
          <p:cNvPr id="938" name="CustomShape 7"/>
          <p:cNvSpPr/>
          <p:nvPr/>
        </p:nvSpPr>
        <p:spPr>
          <a:xfrm>
            <a:off x="2286000" y="4563000"/>
            <a:ext cx="2590560" cy="237240"/>
          </a:xfrm>
          <a:prstGeom prst="rect">
            <a:avLst/>
          </a:prstGeom>
          <a:solidFill>
            <a:schemeClr val="accent1">
              <a:lumMod val="40000"/>
              <a:lumOff val="60000"/>
            </a:schemeClr>
          </a:solid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anABContact.Specialty</a:t>
            </a:r>
            <a:endParaRPr b="0" lang="en-US" sz="1600" spc="-1" strike="noStrike">
              <a:latin typeface="Arial"/>
            </a:endParaRPr>
          </a:p>
        </p:txBody>
      </p:sp>
      <p:sp>
        <p:nvSpPr>
          <p:cNvPr id="939" name="CustomShape 8"/>
          <p:cNvSpPr/>
          <p:nvPr/>
        </p:nvSpPr>
        <p:spPr>
          <a:xfrm>
            <a:off x="438120" y="4112280"/>
            <a:ext cx="228240" cy="635040"/>
          </a:xfrm>
          <a:prstGeom prst="leftBrace">
            <a:avLst>
              <a:gd name="adj1" fmla="val 8333"/>
              <a:gd name="adj2" fmla="val 50000"/>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Guidewire Gosu</a:t>
            </a:r>
            <a:endParaRPr b="0" lang="en-US" sz="3200" spc="-1" strike="noStrike">
              <a:solidFill>
                <a:srgbClr val="ffffff"/>
              </a:solidFill>
              <a:latin typeface="Arial"/>
            </a:endParaRPr>
          </a:p>
        </p:txBody>
      </p:sp>
      <p:sp>
        <p:nvSpPr>
          <p:cNvPr id="739" name="TextShape 2"/>
          <p:cNvSpPr txBox="1"/>
          <p:nvPr/>
        </p:nvSpPr>
        <p:spPr>
          <a:xfrm>
            <a:off x="519120" y="914400"/>
            <a:ext cx="5531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Guidewire's programming language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Similar to Java and compatible with Java</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Has elements of both procedural </a:t>
            </a:r>
            <a:br/>
            <a:r>
              <a:rPr b="0" lang="en-US" sz="2000" spc="-1" strike="noStrike">
                <a:solidFill>
                  <a:srgbClr val="000000"/>
                </a:solidFill>
                <a:latin typeface="Arial"/>
                <a:ea typeface="Arial"/>
              </a:rPr>
              <a:t>and object-oriented programming languages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Executes fundamental application behavior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Manages complex business processes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Executes hierarchical business rules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Specifies dynamic user interface behavior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740" name="icon GWRE app" descr=""/>
          <p:cNvPicPr/>
          <p:nvPr/>
        </p:nvPicPr>
        <p:blipFill>
          <a:blip r:embed="rId1"/>
          <a:stretch/>
        </p:blipFill>
        <p:spPr>
          <a:xfrm>
            <a:off x="7348320" y="968400"/>
            <a:ext cx="1069560" cy="1066320"/>
          </a:xfrm>
          <a:prstGeom prst="rect">
            <a:avLst/>
          </a:prstGeom>
          <a:ln>
            <a:noFill/>
          </a:ln>
          <a:effectLst>
            <a:outerShdw algn="tl" blurRad="50800" dir="2700000" dist="38100" rotWithShape="0">
              <a:srgbClr val="000000">
                <a:alpha val="40000"/>
              </a:srgbClr>
            </a:outerShdw>
          </a:effectLst>
        </p:spPr>
      </p:pic>
      <p:pic>
        <p:nvPicPr>
          <p:cNvPr id="741" name="Picture 2" descr=""/>
          <p:cNvPicPr/>
          <p:nvPr/>
        </p:nvPicPr>
        <p:blipFill>
          <a:blip r:embed="rId2"/>
          <a:stretch/>
        </p:blipFill>
        <p:spPr>
          <a:xfrm>
            <a:off x="7064280" y="2265120"/>
            <a:ext cx="1637640" cy="459720"/>
          </a:xfrm>
          <a:prstGeom prst="rect">
            <a:avLst/>
          </a:prstGeom>
          <a:ln>
            <a:noFill/>
          </a:ln>
          <a:effectLst>
            <a:outerShdw algn="tl" blurRad="50800" dir="2700000" dist="38100" rotWithShape="0">
              <a:srgbClr val="000000">
                <a:alpha val="40000"/>
              </a:srgbClr>
            </a:outerShdw>
          </a:effectLst>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CustomShape 1"/>
          <p:cNvSpPr/>
          <p:nvPr/>
        </p:nvSpPr>
        <p:spPr>
          <a:xfrm>
            <a:off x="533520" y="919080"/>
            <a:ext cx="456840" cy="195372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941"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Indirect reference of subtype properties</a:t>
            </a:r>
            <a:endParaRPr b="0" lang="en-US" sz="3200" spc="-1" strike="noStrike">
              <a:solidFill>
                <a:srgbClr val="ffffff"/>
              </a:solidFill>
              <a:latin typeface="Arial"/>
            </a:endParaRPr>
          </a:p>
        </p:txBody>
      </p:sp>
      <p:sp>
        <p:nvSpPr>
          <p:cNvPr id="942" name="TextShape 3"/>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Possible to coerce from supertype to subtype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Access subtype properties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Lines 13-16 coerce from supertype to subtype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Affects type inference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Syntax:</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(object as childSubtype).propertyOrMethod</a:t>
            </a:r>
            <a:endParaRPr b="0" lang="en-US" sz="2000" spc="-1" strike="noStrike">
              <a:solidFill>
                <a:srgbClr val="000000"/>
              </a:solidFill>
              <a:latin typeface="Arial"/>
            </a:endParaRPr>
          </a:p>
        </p:txBody>
      </p:sp>
      <p:sp>
        <p:nvSpPr>
          <p:cNvPr id="943" name="CustomShape 4"/>
          <p:cNvSpPr/>
          <p:nvPr/>
        </p:nvSpPr>
        <p:spPr>
          <a:xfrm>
            <a:off x="457200" y="903600"/>
            <a:ext cx="8686440" cy="194724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out : String = </a:t>
            </a:r>
            <a:r>
              <a:rPr b="1" lang="en-US" sz="1600" spc="-1" strike="noStrike">
                <a:solidFill>
                  <a:srgbClr val="008000"/>
                </a:solidFill>
                <a:latin typeface="Courier New"/>
              </a:rPr>
              <a:t>""</a:t>
            </a:r>
            <a:br/>
            <a:r>
              <a:rPr b="1" lang="en-US" sz="1600" spc="-1" strike="noStrike">
                <a:solidFill>
                  <a:srgbClr val="000000"/>
                </a:solidFill>
                <a:latin typeface="Courier New"/>
              </a:rPr>
              <a:t>… 11  </a:t>
            </a:r>
            <a:r>
              <a:rPr b="1" lang="en-US" sz="1600" spc="-1" strike="noStrike">
                <a:solidFill>
                  <a:srgbClr val="000080"/>
                </a:solidFill>
                <a:latin typeface="Courier New"/>
              </a:rPr>
              <a:t>var </a:t>
            </a:r>
            <a:r>
              <a:rPr b="1" lang="en-US" sz="1600" spc="-1" strike="noStrike">
                <a:solidFill>
                  <a:srgbClr val="000000"/>
                </a:solidFill>
                <a:latin typeface="Courier New"/>
              </a:rPr>
              <a:t>anABContact = ta.QueryUtil.findContact(</a:t>
            </a:r>
            <a:r>
              <a:rPr b="1" lang="en-US" sz="1600" spc="-1" strike="noStrike">
                <a:solidFill>
                  <a:srgbClr val="008000"/>
                </a:solidFill>
                <a:latin typeface="Courier New"/>
              </a:rPr>
              <a:t>"70"</a:t>
            </a:r>
            <a:r>
              <a:rPr b="1" lang="en-US" sz="1600" spc="-1" strike="noStrike">
                <a:solidFill>
                  <a:srgbClr val="000000"/>
                </a:solidFill>
                <a:latin typeface="Courier New"/>
              </a:rPr>
              <a:t>)  </a:t>
            </a:r>
            <a:r>
              <a:rPr b="1" i="1" lang="en-US" sz="1600" spc="-1" strike="noStrike">
                <a:solidFill>
                  <a:srgbClr val="808080"/>
                </a:solidFill>
                <a:latin typeface="Courier New"/>
              </a:rPr>
              <a:t>//ABContact</a:t>
            </a:r>
            <a:r>
              <a:rPr b="1" lang="en-US" sz="1600" spc="-1" strike="noStrike">
                <a:solidFill>
                  <a:srgbClr val="000000"/>
                </a:solidFill>
                <a:latin typeface="Courier New"/>
              </a:rPr>
              <a:t> </a:t>
            </a:r>
            <a:br/>
            <a:r>
              <a:rPr b="1" lang="en-US" sz="1600" spc="-1" strike="noStrike">
                <a:solidFill>
                  <a:srgbClr val="000000"/>
                </a:solidFill>
                <a:latin typeface="Courier New"/>
              </a:rPr>
              <a:t>  12  </a:t>
            </a:r>
            <a:r>
              <a:rPr b="1" lang="en-US" sz="1600" spc="-1" strike="noStrike">
                <a:solidFill>
                  <a:srgbClr val="000080"/>
                </a:solidFill>
                <a:latin typeface="Courier New"/>
              </a:rPr>
              <a:t>if </a:t>
            </a:r>
            <a:r>
              <a:rPr b="1" lang="en-US" sz="1600" spc="-1" strike="noStrike">
                <a:solidFill>
                  <a:srgbClr val="000000"/>
                </a:solidFill>
                <a:latin typeface="Courier New"/>
              </a:rPr>
              <a:t>(anABContact!=</a:t>
            </a:r>
            <a:r>
              <a:rPr b="1" lang="en-US" sz="1600" spc="-1" strike="noStrike">
                <a:solidFill>
                  <a:srgbClr val="000080"/>
                </a:solidFill>
                <a:latin typeface="Courier New"/>
              </a:rPr>
              <a:t>null</a:t>
            </a:r>
            <a:r>
              <a:rPr b="1" lang="en-US" sz="1600" spc="-1" strike="noStrike">
                <a:solidFill>
                  <a:srgbClr val="000000"/>
                </a:solidFill>
                <a:latin typeface="Courier New"/>
              </a:rPr>
              <a:t>) { </a:t>
            </a:r>
            <a:br/>
            <a:r>
              <a:rPr b="1" lang="en-US" sz="1600" spc="-1" strike="noStrike">
                <a:solidFill>
                  <a:srgbClr val="000000"/>
                </a:solidFill>
                <a:latin typeface="Courier New"/>
              </a:rPr>
              <a:t>  13    out += anABContact.EmailAddress1</a:t>
            </a:r>
            <a:br/>
            <a:r>
              <a:rPr b="1" lang="en-US" sz="1600" spc="-1" strike="noStrike">
                <a:solidFill>
                  <a:srgbClr val="000000"/>
                </a:solidFill>
                <a:latin typeface="Courier New"/>
              </a:rPr>
              <a:t>  14    out += (anABContact </a:t>
            </a:r>
            <a:r>
              <a:rPr b="1" lang="en-US" sz="1600" spc="-1" strike="noStrike">
                <a:solidFill>
                  <a:srgbClr val="000080"/>
                </a:solidFill>
                <a:latin typeface="Courier New"/>
              </a:rPr>
              <a:t>as </a:t>
            </a:r>
            <a:r>
              <a:rPr b="1" lang="en-US" sz="1600" spc="-1" strike="noStrike">
                <a:solidFill>
                  <a:srgbClr val="000000"/>
                </a:solidFill>
                <a:latin typeface="Courier New"/>
              </a:rPr>
              <a:t>ABPerson).Gender</a:t>
            </a:r>
            <a:br/>
            <a:r>
              <a:rPr b="1" lang="en-US" sz="1600" spc="-1" strike="noStrike">
                <a:solidFill>
                  <a:srgbClr val="000000"/>
                </a:solidFill>
                <a:latin typeface="Courier New"/>
              </a:rPr>
              <a:t>  15    out += (anABContact</a:t>
            </a:r>
            <a:r>
              <a:rPr b="1" lang="en-US" sz="1600" spc="-1" strike="noStrike">
                <a:solidFill>
                  <a:srgbClr val="000080"/>
                </a:solidFill>
                <a:latin typeface="Courier New"/>
              </a:rPr>
              <a:t> as </a:t>
            </a:r>
            <a:r>
              <a:rPr b="1" lang="en-US" sz="1600" spc="-1" strike="noStrike">
                <a:solidFill>
                  <a:srgbClr val="000000"/>
                </a:solidFill>
                <a:latin typeface="Courier New"/>
              </a:rPr>
              <a:t>ABPersonVendor).SelfEmployeed_Ext</a:t>
            </a:r>
            <a:br/>
            <a:r>
              <a:rPr b="1" lang="en-US" sz="1600" spc="-1" strike="noStrike">
                <a:solidFill>
                  <a:srgbClr val="000000"/>
                </a:solidFill>
                <a:latin typeface="Courier New"/>
              </a:rPr>
              <a:t>  16    out += (anABContact </a:t>
            </a:r>
            <a:r>
              <a:rPr b="1" lang="en-US" sz="1600" spc="-1" strike="noStrike">
                <a:solidFill>
                  <a:srgbClr val="000080"/>
                </a:solidFill>
                <a:latin typeface="Courier New"/>
              </a:rPr>
              <a:t>as </a:t>
            </a:r>
            <a:r>
              <a:rPr b="1" lang="en-US" sz="1600" spc="-1" strike="noStrike">
                <a:solidFill>
                  <a:srgbClr val="000000"/>
                </a:solidFill>
                <a:latin typeface="Courier New"/>
              </a:rPr>
              <a:t>ABDoctor).Specialty</a:t>
            </a:r>
            <a:br/>
            <a:r>
              <a:rPr b="1" lang="en-US" sz="1600" spc="-1" strike="noStrike">
                <a:solidFill>
                  <a:srgbClr val="000000"/>
                </a:solidFill>
                <a:latin typeface="Courier New"/>
              </a:rPr>
              <a:t>  17  }</a:t>
            </a:r>
            <a:r>
              <a:rPr b="1" lang="en-US" sz="1600" spc="-1" strike="noStrike">
                <a:solidFill>
                  <a:srgbClr val="ffffff"/>
                </a:solidFill>
                <a:latin typeface="Courier New"/>
              </a:rPr>
              <a:t> </a:t>
            </a:r>
            <a:endParaRPr b="0" lang="en-US" sz="16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CustomShape 1"/>
          <p:cNvSpPr/>
          <p:nvPr/>
        </p:nvSpPr>
        <p:spPr>
          <a:xfrm>
            <a:off x="533520" y="919080"/>
            <a:ext cx="456840" cy="36525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945" name="TextShape 2"/>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 property</a:t>
            </a:r>
            <a:endParaRPr b="0" lang="en-US" sz="3200" spc="-1" strike="noStrike">
              <a:solidFill>
                <a:srgbClr val="ffffff"/>
              </a:solidFill>
              <a:latin typeface="Arial"/>
            </a:endParaRPr>
          </a:p>
        </p:txBody>
      </p:sp>
      <p:sp>
        <p:nvSpPr>
          <p:cNvPr id="946" name="TextShape 3"/>
          <p:cNvSpPr txBox="1"/>
          <p:nvPr/>
        </p:nvSpPr>
        <p:spPr>
          <a:xfrm>
            <a:off x="519120" y="5029200"/>
            <a:ext cx="8318160" cy="1371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An entity's Subtype property is a typekey field of the entity subtypes</a:t>
            </a:r>
            <a:endParaRPr b="0" lang="en-US" sz="2400" spc="-1" strike="noStrike">
              <a:solidFill>
                <a:srgbClr val="000000"/>
              </a:solidFill>
              <a:latin typeface="Arial"/>
            </a:endParaRPr>
          </a:p>
        </p:txBody>
      </p:sp>
      <p:sp>
        <p:nvSpPr>
          <p:cNvPr id="947" name="CustomShape 4"/>
          <p:cNvSpPr/>
          <p:nvPr/>
        </p:nvSpPr>
        <p:spPr>
          <a:xfrm>
            <a:off x="457200" y="914400"/>
            <a:ext cx="9149040" cy="36507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out : String = </a:t>
            </a:r>
            <a:r>
              <a:rPr b="1" lang="en-US" sz="1600" spc="-1" strike="noStrike">
                <a:solidFill>
                  <a:srgbClr val="008000"/>
                </a:solidFill>
                <a:latin typeface="Courier New"/>
              </a:rPr>
              <a:t>""</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lang="en-US" sz="1600" spc="-1" strike="noStrike">
                <a:solidFill>
                  <a:srgbClr val="000080"/>
                </a:solidFill>
                <a:latin typeface="Courier New"/>
              </a:rPr>
              <a:t>var </a:t>
            </a:r>
            <a:r>
              <a:rPr b="1" lang="en-US" sz="1600" spc="-1" strike="noStrike">
                <a:solidFill>
                  <a:srgbClr val="000000"/>
                </a:solidFill>
                <a:latin typeface="Courier New"/>
              </a:rPr>
              <a:t>anABContact = ta.QueryUtil.findContact(</a:t>
            </a:r>
            <a:r>
              <a:rPr b="1" lang="en-US" sz="1600" spc="-1" strike="noStrike">
                <a:solidFill>
                  <a:srgbClr val="008000"/>
                </a:solidFill>
                <a:latin typeface="Courier New"/>
              </a:rPr>
              <a:t>"70"</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out += anABContact.EmailAddress1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i="1" lang="en-US" sz="1600" spc="-1" strike="noStrike">
                <a:solidFill>
                  <a:srgbClr val="808080"/>
                </a:solidFill>
                <a:latin typeface="Courier New"/>
              </a:rPr>
              <a:t>/ * Begin condition statements for subtypes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a:t>
            </a:r>
            <a:r>
              <a:rPr b="1" lang="en-US" sz="1600" spc="-1" strike="noStrike">
                <a:solidFill>
                  <a:srgbClr val="000080"/>
                </a:solidFill>
                <a:latin typeface="Courier New"/>
              </a:rPr>
              <a:t>if </a:t>
            </a:r>
            <a:r>
              <a:rPr b="1" lang="en-US" sz="1600" spc="-1" strike="noStrike">
                <a:solidFill>
                  <a:srgbClr val="000000"/>
                </a:solidFill>
                <a:latin typeface="Courier New"/>
              </a:rPr>
              <a:t>(anABContact.Subtype==typekey.ABContact.TC_ABPERSON)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6    out += (anABContact </a:t>
            </a:r>
            <a:r>
              <a:rPr b="1" lang="en-US" sz="1600" spc="-1" strike="noStrike">
                <a:solidFill>
                  <a:srgbClr val="000080"/>
                </a:solidFill>
                <a:latin typeface="Courier New"/>
              </a:rPr>
              <a:t>as </a:t>
            </a:r>
            <a:r>
              <a:rPr b="1" lang="en-US" sz="1600" spc="-1" strike="noStrike">
                <a:solidFill>
                  <a:srgbClr val="000000"/>
                </a:solidFill>
                <a:latin typeface="Courier New"/>
              </a:rPr>
              <a:t>ABPerson).Gender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8  </a:t>
            </a:r>
            <a:r>
              <a:rPr b="1" lang="en-US" sz="1600" spc="-1" strike="noStrike">
                <a:solidFill>
                  <a:srgbClr val="000080"/>
                </a:solidFill>
                <a:latin typeface="Courier New"/>
              </a:rPr>
              <a:t>if </a:t>
            </a:r>
            <a:r>
              <a:rPr b="1" lang="en-US" sz="1600" spc="-1" strike="noStrike">
                <a:solidFill>
                  <a:srgbClr val="000000"/>
                </a:solidFill>
                <a:latin typeface="Courier New"/>
              </a:rPr>
              <a:t>(anABContact.Subtype==typekey.ABContact.TC_ABPERSONVENDOR)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9    out += (anABContact </a:t>
            </a:r>
            <a:r>
              <a:rPr b="1" lang="en-US" sz="1600" spc="-1" strike="noStrike">
                <a:solidFill>
                  <a:srgbClr val="000080"/>
                </a:solidFill>
                <a:latin typeface="Courier New"/>
              </a:rPr>
              <a:t>as </a:t>
            </a:r>
            <a:r>
              <a:rPr b="1" lang="en-US" sz="1600" spc="-1" strike="noStrike">
                <a:solidFill>
                  <a:srgbClr val="000000"/>
                </a:solidFill>
                <a:latin typeface="Courier New"/>
              </a:rPr>
              <a:t>ABPersonVendor).SelfEmployeed_Ext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10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11  </a:t>
            </a:r>
            <a:r>
              <a:rPr b="1" lang="en-US" sz="1600" spc="-1" strike="noStrike">
                <a:solidFill>
                  <a:srgbClr val="000080"/>
                </a:solidFill>
                <a:latin typeface="Courier New"/>
              </a:rPr>
              <a:t>if </a:t>
            </a:r>
            <a:r>
              <a:rPr b="1" lang="en-US" sz="1600" spc="-1" strike="noStrike">
                <a:solidFill>
                  <a:srgbClr val="000000"/>
                </a:solidFill>
                <a:latin typeface="Courier New"/>
              </a:rPr>
              <a:t>(anABContact.Subtype==typekey.ABContact.TC_ABDOCTOR)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12    out += (anABContact </a:t>
            </a:r>
            <a:r>
              <a:rPr b="1" lang="en-US" sz="1600" spc="-1" strike="noStrike">
                <a:solidFill>
                  <a:srgbClr val="000080"/>
                </a:solidFill>
                <a:latin typeface="Courier New"/>
              </a:rPr>
              <a:t>as </a:t>
            </a:r>
            <a:r>
              <a:rPr b="1" lang="en-US" sz="1600" spc="-1" strike="noStrike">
                <a:solidFill>
                  <a:srgbClr val="000000"/>
                </a:solidFill>
                <a:latin typeface="Courier New"/>
              </a:rPr>
              <a:t>ABDoctor).Specialty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13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14  </a:t>
            </a:r>
            <a:r>
              <a:rPr b="1" i="1" lang="en-US" sz="1600" spc="-1" strike="noStrike">
                <a:solidFill>
                  <a:srgbClr val="808080"/>
                </a:solidFill>
                <a:latin typeface="Courier New"/>
              </a:rPr>
              <a:t>/ * End condition statements for subtypes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15  print(out)</a:t>
            </a:r>
            <a:r>
              <a:rPr b="1" lang="en-US" sz="1600" spc="-1" strike="noStrike">
                <a:solidFill>
                  <a:srgbClr val="ffffff"/>
                </a:solidFill>
                <a:latin typeface="Courier New"/>
              </a:rPr>
              <a:t> </a:t>
            </a:r>
            <a:endParaRPr b="0" lang="en-US" sz="16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Type checking: typeis operator</a:t>
            </a:r>
            <a:endParaRPr b="0" lang="en-US" sz="3200" spc="-1" strike="noStrike">
              <a:solidFill>
                <a:srgbClr val="ffffff"/>
              </a:solidFill>
              <a:latin typeface="Arial"/>
            </a:endParaRPr>
          </a:p>
        </p:txBody>
      </p:sp>
      <p:sp>
        <p:nvSpPr>
          <p:cNvPr id="949" name="TextShape 2"/>
          <p:cNvSpPr txBox="1"/>
          <p:nvPr/>
        </p:nvSpPr>
        <p:spPr>
          <a:xfrm>
            <a:off x="519120" y="5029200"/>
            <a:ext cx="8318160" cy="1371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Compare an expression’s type with a specified type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Automatic downcasting when in expression of if block</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No need to cast the object explicitly</a:t>
            </a:r>
            <a:endParaRPr b="0" lang="en-US" sz="2000" spc="-1" strike="noStrike">
              <a:solidFill>
                <a:srgbClr val="000000"/>
              </a:solidFill>
              <a:latin typeface="Arial"/>
            </a:endParaRPr>
          </a:p>
        </p:txBody>
      </p:sp>
      <p:sp>
        <p:nvSpPr>
          <p:cNvPr id="950" name="CustomShape 3"/>
          <p:cNvSpPr/>
          <p:nvPr/>
        </p:nvSpPr>
        <p:spPr>
          <a:xfrm>
            <a:off x="533520" y="919080"/>
            <a:ext cx="456840" cy="36525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951" name="CustomShape 4"/>
          <p:cNvSpPr/>
          <p:nvPr/>
        </p:nvSpPr>
        <p:spPr>
          <a:xfrm>
            <a:off x="457200" y="914400"/>
            <a:ext cx="9149040" cy="365076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  </a:t>
            </a:r>
            <a:r>
              <a:rPr b="1" lang="en-US" sz="1600" spc="-1" strike="noStrike">
                <a:solidFill>
                  <a:srgbClr val="000080"/>
                </a:solidFill>
                <a:latin typeface="Courier New"/>
              </a:rPr>
              <a:t>var </a:t>
            </a:r>
            <a:r>
              <a:rPr b="1" lang="en-US" sz="1600" spc="-1" strike="noStrike">
                <a:solidFill>
                  <a:srgbClr val="000000"/>
                </a:solidFill>
                <a:latin typeface="Courier New"/>
              </a:rPr>
              <a:t>out : String = </a:t>
            </a:r>
            <a:r>
              <a:rPr b="1" lang="en-US" sz="1600" spc="-1" strike="noStrike">
                <a:solidFill>
                  <a:srgbClr val="008000"/>
                </a:solidFill>
                <a:latin typeface="Courier New"/>
              </a:rPr>
              <a:t>""</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2  </a:t>
            </a:r>
            <a:r>
              <a:rPr b="1" lang="en-US" sz="1600" spc="-1" strike="noStrike">
                <a:solidFill>
                  <a:srgbClr val="000080"/>
                </a:solidFill>
                <a:latin typeface="Courier New"/>
              </a:rPr>
              <a:t>var </a:t>
            </a:r>
            <a:r>
              <a:rPr b="1" lang="en-US" sz="1600" spc="-1" strike="noStrike">
                <a:solidFill>
                  <a:srgbClr val="000000"/>
                </a:solidFill>
                <a:latin typeface="Courier New"/>
              </a:rPr>
              <a:t>anABContact = ta.QueryUtil.findContact(</a:t>
            </a:r>
            <a:r>
              <a:rPr b="1" lang="en-US" sz="1600" spc="-1" strike="noStrike">
                <a:solidFill>
                  <a:srgbClr val="008000"/>
                </a:solidFill>
                <a:latin typeface="Courier New"/>
              </a:rPr>
              <a:t>"70"</a:t>
            </a:r>
            <a:r>
              <a:rPr b="1" lang="en-US" sz="1600" spc="-1" strike="noStrike">
                <a:solidFill>
                  <a:srgbClr val="000000"/>
                </a:solidFill>
                <a:latin typeface="Courier New"/>
              </a:rPr>
              <a:t>)</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out += anABContact.EmailAddress1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4  </a:t>
            </a:r>
            <a:r>
              <a:rPr b="1" i="1" lang="en-US" sz="1600" spc="-1" strike="noStrike">
                <a:solidFill>
                  <a:srgbClr val="808080"/>
                </a:solidFill>
                <a:latin typeface="Courier New"/>
              </a:rPr>
              <a:t>/ * Begin condition statements for subtype with downcasting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5  </a:t>
            </a:r>
            <a:r>
              <a:rPr b="1" lang="en-US" sz="1600" spc="-1" strike="noStrike">
                <a:solidFill>
                  <a:srgbClr val="000080"/>
                </a:solidFill>
                <a:latin typeface="Courier New"/>
              </a:rPr>
              <a:t>if </a:t>
            </a:r>
            <a:r>
              <a:rPr b="1" lang="en-US" sz="1600" spc="-1" strike="noStrike">
                <a:solidFill>
                  <a:srgbClr val="000000"/>
                </a:solidFill>
                <a:latin typeface="Courier New"/>
              </a:rPr>
              <a:t>(anABContact </a:t>
            </a:r>
            <a:r>
              <a:rPr b="1" lang="en-US" sz="1600" spc="-1" strike="noStrike">
                <a:solidFill>
                  <a:srgbClr val="000080"/>
                </a:solidFill>
                <a:latin typeface="Courier New"/>
              </a:rPr>
              <a:t>typeis </a:t>
            </a:r>
            <a:r>
              <a:rPr b="1" lang="en-US" sz="1600" spc="-1" strike="noStrike">
                <a:solidFill>
                  <a:srgbClr val="000000"/>
                </a:solidFill>
                <a:latin typeface="Courier New"/>
              </a:rPr>
              <a:t>ABPerson)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6    out += anABContact.Gender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7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8  </a:t>
            </a:r>
            <a:r>
              <a:rPr b="1" lang="en-US" sz="1600" spc="-1" strike="noStrike">
                <a:solidFill>
                  <a:srgbClr val="000080"/>
                </a:solidFill>
                <a:latin typeface="Courier New"/>
              </a:rPr>
              <a:t>if </a:t>
            </a:r>
            <a:r>
              <a:rPr b="1" lang="en-US" sz="1600" spc="-1" strike="noStrike">
                <a:solidFill>
                  <a:srgbClr val="000000"/>
                </a:solidFill>
                <a:latin typeface="Courier New"/>
              </a:rPr>
              <a:t>(anABContact </a:t>
            </a:r>
            <a:r>
              <a:rPr b="1" lang="en-US" sz="1600" spc="-1" strike="noStrike">
                <a:solidFill>
                  <a:srgbClr val="000080"/>
                </a:solidFill>
                <a:latin typeface="Courier New"/>
              </a:rPr>
              <a:t>typeis </a:t>
            </a:r>
            <a:r>
              <a:rPr b="1" lang="en-US" sz="1600" spc="-1" strike="noStrike">
                <a:solidFill>
                  <a:srgbClr val="000000"/>
                </a:solidFill>
                <a:latin typeface="Courier New"/>
              </a:rPr>
              <a:t>ABPersonVendor)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9    out += anABContact.SelfEmployeed_Ext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10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11  </a:t>
            </a:r>
            <a:r>
              <a:rPr b="1" lang="en-US" sz="1600" spc="-1" strike="noStrike">
                <a:solidFill>
                  <a:srgbClr val="000080"/>
                </a:solidFill>
                <a:latin typeface="Courier New"/>
              </a:rPr>
              <a:t>if </a:t>
            </a:r>
            <a:r>
              <a:rPr b="1" lang="en-US" sz="1600" spc="-1" strike="noStrike">
                <a:solidFill>
                  <a:srgbClr val="000000"/>
                </a:solidFill>
                <a:latin typeface="Courier New"/>
              </a:rPr>
              <a:t>(anABContact </a:t>
            </a:r>
            <a:r>
              <a:rPr b="1" lang="en-US" sz="1600" spc="-1" strike="noStrike">
                <a:solidFill>
                  <a:srgbClr val="000080"/>
                </a:solidFill>
                <a:latin typeface="Courier New"/>
              </a:rPr>
              <a:t>typeis </a:t>
            </a:r>
            <a:r>
              <a:rPr b="1" lang="en-US" sz="1600" spc="-1" strike="noStrike">
                <a:solidFill>
                  <a:srgbClr val="000000"/>
                </a:solidFill>
                <a:latin typeface="Courier New"/>
              </a:rPr>
              <a:t>ABDoctor)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12    out += anABContact.Specialty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13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14  </a:t>
            </a:r>
            <a:r>
              <a:rPr b="1" i="1" lang="en-US" sz="1600" spc="-1" strike="noStrike">
                <a:solidFill>
                  <a:srgbClr val="808080"/>
                </a:solidFill>
                <a:latin typeface="Courier New"/>
              </a:rPr>
              <a:t>/ * End condition statements for subtypes with downcasting*/</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15  print(out)</a:t>
            </a:r>
            <a:r>
              <a:rPr b="1" lang="en-US" sz="1600" spc="-1" strike="noStrike">
                <a:solidFill>
                  <a:srgbClr val="ffffff"/>
                </a:solidFill>
                <a:latin typeface="Courier New"/>
              </a:rPr>
              <a:t> </a:t>
            </a:r>
            <a:endParaRPr b="0" lang="en-US" sz="16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ways that Guidewire applications use Gosu</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Write Gosu using basic Gosu syntax</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Studio features that aid in the writing of Gosu</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Name three Gosu primitives.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When does Scratchpad use…</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the Gosu Guidewire Community Release compiler? </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the Gosu Guidewire Platform  compiler?</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For a class named DateUtil, Gosu Scratchpad suggests four different packages.  How can you specify which to use throughout your Gosu Scratchpad code?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Your code returns various subtype objects.  How can you test to see if a given object has a specific property without throwing an exception.</a:t>
            </a:r>
            <a:endParaRPr b="0" lang="en-US" sz="2400" spc="-1" strike="noStrike">
              <a:solidFill>
                <a:srgbClr val="000000"/>
              </a:solid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is now case-sensitive</a:t>
            </a:r>
            <a:endParaRPr b="0" lang="en-US" sz="3200" spc="-1" strike="noStrike">
              <a:solidFill>
                <a:srgbClr val="ffffff"/>
              </a:solidFill>
              <a:latin typeface="Arial"/>
            </a:endParaRPr>
          </a:p>
        </p:txBody>
      </p:sp>
      <p:sp>
        <p:nvSpPr>
          <p:cNvPr id="743" name="TextShape 2"/>
          <p:cNvSpPr txBox="1"/>
          <p:nvPr/>
        </p:nvSpPr>
        <p:spPr>
          <a:xfrm>
            <a:off x="6172200" y="914400"/>
            <a:ext cx="265140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Previous versions of </a:t>
            </a:r>
            <a:br/>
            <a:r>
              <a:rPr b="0" lang="en-US" sz="2400" spc="-1" strike="noStrike">
                <a:solidFill>
                  <a:srgbClr val="000000"/>
                </a:solidFill>
                <a:latin typeface="Arial"/>
              </a:rPr>
              <a:t>Gosu were </a:t>
            </a:r>
            <a:br/>
            <a:r>
              <a:rPr b="0" lang="en-US" sz="2400" spc="-1" strike="noStrike">
                <a:solidFill>
                  <a:srgbClr val="000000"/>
                </a:solidFill>
                <a:latin typeface="Arial"/>
              </a:rPr>
              <a:t>case-insensitive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Small, but noticeable performance compiler cost for case-insensitivity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44" name="TextShape 3"/>
          <p:cNvSpPr txBox="1"/>
          <p:nvPr/>
        </p:nvSpPr>
        <p:spPr>
          <a:xfrm>
            <a:off x="521280" y="5029200"/>
            <a:ext cx="8320680" cy="1371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 to variables, types, and symbols using exact casing</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Compiler warns about not being able to resolve a symbol</a:t>
            </a:r>
            <a:endParaRPr b="0" lang="en-US" sz="2400" spc="-1" strike="noStrike">
              <a:solidFill>
                <a:srgbClr val="000000"/>
              </a:solidFill>
              <a:latin typeface="Arial"/>
            </a:endParaRPr>
          </a:p>
        </p:txBody>
      </p:sp>
      <p:pic>
        <p:nvPicPr>
          <p:cNvPr id="745" name="Picture 4" descr=""/>
          <p:cNvPicPr/>
          <p:nvPr/>
        </p:nvPicPr>
        <p:blipFill>
          <a:blip r:embed="rId1"/>
          <a:stretch/>
        </p:blipFill>
        <p:spPr>
          <a:xfrm>
            <a:off x="523800" y="914400"/>
            <a:ext cx="5266800" cy="2708640"/>
          </a:xfrm>
          <a:prstGeom prst="rect">
            <a:avLst/>
          </a:prstGeom>
          <a:ln>
            <a:noFill/>
          </a:ln>
          <a:effectLst>
            <a:outerShdw algn="tl" blurRad="50800" dir="2700000" dist="38100" rotWithShape="0">
              <a:srgbClr val="000000">
                <a:alpha val="40000"/>
              </a:srgbClr>
            </a:outerShdw>
          </a:effectLst>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Gosu in Guidewire applications (1)</a:t>
            </a:r>
            <a:endParaRPr b="0" lang="en-US" sz="3200" spc="-1" strike="noStrike">
              <a:solidFill>
                <a:srgbClr val="ffffff"/>
              </a:solidFill>
              <a:latin typeface="Arial"/>
            </a:endParaRPr>
          </a:p>
        </p:txBody>
      </p:sp>
      <p:sp>
        <p:nvSpPr>
          <p:cNvPr id="747"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Business rules</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748"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Entity enhancements</a:t>
            </a:r>
            <a:endParaRPr b="0" lang="en-US" sz="2400" spc="-1" strike="noStrike">
              <a:solidFill>
                <a:srgbClr val="000000"/>
              </a:solidFill>
              <a:latin typeface="Arial"/>
            </a:endParaRPr>
          </a:p>
        </p:txBody>
      </p:sp>
      <p:sp>
        <p:nvSpPr>
          <p:cNvPr id="749"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Extend entity functionality with programming logic as entity methods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ABCompany.maskTaxId() </a:t>
            </a:r>
            <a:br/>
            <a:r>
              <a:rPr b="0" lang="en-US" sz="2000" spc="-1" strike="noStrike">
                <a:solidFill>
                  <a:srgbClr val="000000"/>
                </a:solidFill>
                <a:latin typeface="Arial"/>
                <a:ea typeface="Arial"/>
              </a:rPr>
              <a:t>returns a value with a mask for the first 5 characters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750"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Apply specific programming logic for testing a condition and performing an action</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Event Fired Rules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Pre-update Rules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Validation Rules</a:t>
            </a:r>
            <a:endParaRPr b="0" lang="en-US" sz="2000" spc="-1" strike="noStrike">
              <a:solidFill>
                <a:srgbClr val="000000"/>
              </a:solidFill>
              <a:latin typeface="Arial"/>
            </a:endParaRPr>
          </a:p>
          <a:p>
            <a:endParaRPr b="0" lang="en-US" sz="2000" spc="-1" strike="noStrike">
              <a:solidFill>
                <a:srgbClr val="000000"/>
              </a:solidFill>
              <a:latin typeface="Arial"/>
            </a:endParaRPr>
          </a:p>
        </p:txBody>
      </p:sp>
      <p:pic>
        <p:nvPicPr>
          <p:cNvPr id="751" name="Picture 3" descr=""/>
          <p:cNvPicPr/>
          <p:nvPr/>
        </p:nvPicPr>
        <p:blipFill>
          <a:blip r:embed="rId1"/>
          <a:stretch/>
        </p:blipFill>
        <p:spPr>
          <a:xfrm>
            <a:off x="895320" y="4966560"/>
            <a:ext cx="1122840" cy="1290600"/>
          </a:xfrm>
          <a:prstGeom prst="rect">
            <a:avLst/>
          </a:prstGeom>
          <a:ln>
            <a:noFill/>
          </a:ln>
          <a:effectLst>
            <a:outerShdw algn="tl" blurRad="50800" dir="2700000" dist="38100" rotWithShape="0">
              <a:srgbClr val="000000">
                <a:alpha val="40000"/>
              </a:srgbClr>
            </a:outerShdw>
          </a:effectLst>
        </p:spPr>
      </p:pic>
      <p:pic>
        <p:nvPicPr>
          <p:cNvPr id="752" name="Picture 5" descr=""/>
          <p:cNvPicPr/>
          <p:nvPr/>
        </p:nvPicPr>
        <p:blipFill>
          <a:blip r:embed="rId2"/>
          <a:stretch/>
        </p:blipFill>
        <p:spPr>
          <a:xfrm>
            <a:off x="5200560" y="4939200"/>
            <a:ext cx="1182960" cy="1384920"/>
          </a:xfrm>
          <a:prstGeom prst="rect">
            <a:avLst/>
          </a:prstGeom>
          <a:ln>
            <a:noFill/>
          </a:ln>
          <a:effectLst>
            <a:outerShdw algn="tl" blurRad="50800" dir="2700000" dist="38100" rotWithShape="0">
              <a:srgbClr val="000000">
                <a:alpha val="40000"/>
              </a:srgbClr>
            </a:outerShdw>
          </a:effectLst>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Gosu in Guidewire applications (2)</a:t>
            </a:r>
            <a:endParaRPr b="0" lang="en-US" sz="3200" spc="-1" strike="noStrike">
              <a:solidFill>
                <a:srgbClr val="ffffff"/>
              </a:solidFill>
              <a:latin typeface="Arial"/>
            </a:endParaRPr>
          </a:p>
        </p:txBody>
      </p:sp>
      <p:sp>
        <p:nvSpPr>
          <p:cNvPr id="754"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Entity names</a:t>
            </a:r>
            <a:endParaRPr b="0" lang="en-US" sz="2400" spc="-1" strike="noStrike">
              <a:latin typeface="Arial"/>
            </a:endParaRPr>
          </a:p>
        </p:txBody>
      </p:sp>
      <p:sp>
        <p:nvSpPr>
          <p:cNvPr id="755"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Gosu classes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56"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Encapsulate data and code for a specific purpose or function</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Utility helper classes for logging or string functions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Plugins for integrations with other applications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757"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Programming logic that defines how to display a name for an entity instance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Drop-down lists of contacts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DisplayName property of entity instance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758" name="Picture 6" descr=""/>
          <p:cNvPicPr/>
          <p:nvPr/>
        </p:nvPicPr>
        <p:blipFill>
          <a:blip r:embed="rId1"/>
          <a:stretch/>
        </p:blipFill>
        <p:spPr>
          <a:xfrm>
            <a:off x="6836760" y="4952880"/>
            <a:ext cx="1198800" cy="1380600"/>
          </a:xfrm>
          <a:prstGeom prst="rect">
            <a:avLst/>
          </a:prstGeom>
          <a:ln>
            <a:noFill/>
          </a:ln>
          <a:effectLst>
            <a:outerShdw algn="tl" blurRad="50800" dir="2700000" dist="38100" rotWithShape="0">
              <a:srgbClr val="000000">
                <a:alpha val="40000"/>
              </a:srgbClr>
            </a:outerShdw>
          </a:effectLst>
        </p:spPr>
      </p:pic>
      <p:sp>
        <p:nvSpPr>
          <p:cNvPr id="759" name="CustomShape 6"/>
          <p:cNvSpPr/>
          <p:nvPr/>
        </p:nvSpPr>
        <p:spPr>
          <a:xfrm>
            <a:off x="7081560" y="4923360"/>
            <a:ext cx="72000" cy="188640"/>
          </a:xfrm>
          <a:prstGeom prst="rect">
            <a:avLst/>
          </a:prstGeom>
          <a:solidFill>
            <a:srgbClr val="bac5d4"/>
          </a:solidFill>
          <a:ln w="19080">
            <a:solidFill>
              <a:schemeClr val="bg1"/>
            </a:solidFill>
            <a:miter/>
          </a:ln>
        </p:spPr>
        <p:style>
          <a:lnRef idx="0"/>
          <a:fillRef idx="0"/>
          <a:effectRef idx="0"/>
          <a:fontRef idx="minor"/>
        </p:style>
      </p:sp>
      <p:sp>
        <p:nvSpPr>
          <p:cNvPr id="760" name="CustomShape 7"/>
          <p:cNvSpPr/>
          <p:nvPr/>
        </p:nvSpPr>
        <p:spPr>
          <a:xfrm>
            <a:off x="7226640" y="4923360"/>
            <a:ext cx="72000" cy="188640"/>
          </a:xfrm>
          <a:prstGeom prst="rect">
            <a:avLst/>
          </a:prstGeom>
          <a:solidFill>
            <a:srgbClr val="bac5d4"/>
          </a:solidFill>
          <a:ln w="19080">
            <a:solidFill>
              <a:schemeClr val="bg1"/>
            </a:solidFill>
            <a:miter/>
          </a:ln>
        </p:spPr>
        <p:style>
          <a:lnRef idx="0"/>
          <a:fillRef idx="0"/>
          <a:effectRef idx="0"/>
          <a:fontRef idx="minor"/>
        </p:style>
      </p:sp>
      <p:sp>
        <p:nvSpPr>
          <p:cNvPr id="761" name="CustomShape 8"/>
          <p:cNvSpPr/>
          <p:nvPr/>
        </p:nvSpPr>
        <p:spPr>
          <a:xfrm>
            <a:off x="6818040" y="5248440"/>
            <a:ext cx="407880" cy="313560"/>
          </a:xfrm>
          <a:custGeom>
            <a:avLst/>
            <a:gdLst/>
            <a:ahLst/>
            <a:rect l="l" t="t" r="r" b="b"/>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p:spPr>
        <p:style>
          <a:lnRef idx="0"/>
          <a:fillRef idx="0"/>
          <a:effectRef idx="0"/>
          <a:fontRef idx="minor"/>
        </p:style>
      </p:sp>
      <p:sp>
        <p:nvSpPr>
          <p:cNvPr id="762" name="CustomShape 9"/>
          <p:cNvSpPr/>
          <p:nvPr/>
        </p:nvSpPr>
        <p:spPr>
          <a:xfrm>
            <a:off x="7015680" y="5112360"/>
            <a:ext cx="344160" cy="296280"/>
          </a:xfrm>
          <a:custGeom>
            <a:avLst/>
            <a:gdLst/>
            <a:ahLst/>
            <a:rect l="l" t="t" r="r" b="b"/>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80">
            <a:solidFill>
              <a:schemeClr val="bg1"/>
            </a:solidFill>
            <a:round/>
          </a:ln>
        </p:spPr>
        <p:style>
          <a:lnRef idx="0"/>
          <a:fillRef idx="0"/>
          <a:effectRef idx="0"/>
          <a:fontRef idx="minor"/>
        </p:style>
      </p:sp>
      <p:pic>
        <p:nvPicPr>
          <p:cNvPr id="763" name="Picture 6" descr=""/>
          <p:cNvPicPr/>
          <p:nvPr/>
        </p:nvPicPr>
        <p:blipFill>
          <a:blip r:embed="rId2"/>
          <a:stretch/>
        </p:blipFill>
        <p:spPr>
          <a:xfrm>
            <a:off x="5181480" y="4952880"/>
            <a:ext cx="1198800" cy="1380600"/>
          </a:xfrm>
          <a:prstGeom prst="rect">
            <a:avLst/>
          </a:prstGeom>
          <a:ln>
            <a:noFill/>
          </a:ln>
          <a:effectLst>
            <a:outerShdw algn="tl" blurRad="50800" dir="2700000" dist="38100" rotWithShape="0">
              <a:srgbClr val="000000">
                <a:alpha val="40000"/>
              </a:srgbClr>
            </a:outerShdw>
          </a:effectLst>
        </p:spPr>
      </p:pic>
      <p:pic>
        <p:nvPicPr>
          <p:cNvPr id="764" name="Picture 9" descr=""/>
          <p:cNvPicPr/>
          <p:nvPr/>
        </p:nvPicPr>
        <p:blipFill>
          <a:blip r:embed="rId3"/>
          <a:stretch/>
        </p:blipFill>
        <p:spPr>
          <a:xfrm>
            <a:off x="914400" y="4952880"/>
            <a:ext cx="1124280" cy="1279440"/>
          </a:xfrm>
          <a:prstGeom prst="rect">
            <a:avLst/>
          </a:prstGeom>
          <a:ln>
            <a:noFill/>
          </a:ln>
          <a:effectLst>
            <a:outerShdw algn="tl" blurRad="50800" dir="2700000" dist="38100" rotWithShape="0">
              <a:srgbClr val="000000">
                <a:alpha val="40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Gosu in Guidewire applications (3)</a:t>
            </a:r>
            <a:endParaRPr b="0" lang="en-US" sz="3200" spc="-1" strike="noStrike">
              <a:solidFill>
                <a:srgbClr val="ffffff"/>
              </a:solidFill>
              <a:latin typeface="Arial"/>
            </a:endParaRPr>
          </a:p>
        </p:txBody>
      </p:sp>
      <p:sp>
        <p:nvSpPr>
          <p:cNvPr id="766"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Workflows</a:t>
            </a:r>
            <a:endParaRPr b="0" lang="en-US" sz="2400" spc="-1" strike="noStrike">
              <a:latin typeface="Arial"/>
            </a:endParaRPr>
          </a:p>
        </p:txBody>
      </p:sp>
      <p:sp>
        <p:nvSpPr>
          <p:cNvPr id="767" name="TextShape 3"/>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Run custom business processes asynchronously, optionally with multiple states that transition over time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Renewal and cancelation workflows</a:t>
            </a:r>
            <a:endParaRPr b="0" lang="en-US" sz="2000" spc="-1" strike="noStrike">
              <a:solidFill>
                <a:srgbClr val="000000"/>
              </a:solidFill>
              <a:latin typeface="Arial"/>
            </a:endParaRPr>
          </a:p>
        </p:txBody>
      </p:sp>
      <p:sp>
        <p:nvSpPr>
          <p:cNvPr id="768" name="Line 4"/>
          <p:cNvSpPr/>
          <p:nvPr/>
        </p:nvSpPr>
        <p:spPr>
          <a:xfrm flipV="1">
            <a:off x="951840" y="5186160"/>
            <a:ext cx="360" cy="543960"/>
          </a:xfrm>
          <a:prstGeom prst="line">
            <a:avLst/>
          </a:prstGeom>
          <a:ln w="19080">
            <a:solidFill>
              <a:schemeClr val="bg1"/>
            </a:solidFill>
            <a:round/>
          </a:ln>
        </p:spPr>
        <p:style>
          <a:lnRef idx="0"/>
          <a:fillRef idx="0"/>
          <a:effectRef idx="0"/>
          <a:fontRef idx="minor"/>
        </p:style>
      </p:sp>
      <p:sp>
        <p:nvSpPr>
          <p:cNvPr id="769" name="Line 5"/>
          <p:cNvSpPr/>
          <p:nvPr/>
        </p:nvSpPr>
        <p:spPr>
          <a:xfrm>
            <a:off x="1289880" y="5951520"/>
            <a:ext cx="261000" cy="360"/>
          </a:xfrm>
          <a:prstGeom prst="line">
            <a:avLst/>
          </a:prstGeom>
          <a:ln w="19080">
            <a:solidFill>
              <a:schemeClr val="bg1"/>
            </a:solidFill>
            <a:round/>
          </a:ln>
        </p:spPr>
        <p:style>
          <a:lnRef idx="0"/>
          <a:fillRef idx="0"/>
          <a:effectRef idx="0"/>
          <a:fontRef idx="minor"/>
        </p:style>
      </p:sp>
      <p:sp>
        <p:nvSpPr>
          <p:cNvPr id="770" name="Line 6"/>
          <p:cNvSpPr/>
          <p:nvPr/>
        </p:nvSpPr>
        <p:spPr>
          <a:xfrm>
            <a:off x="1730520" y="5435640"/>
            <a:ext cx="360" cy="349560"/>
          </a:xfrm>
          <a:prstGeom prst="line">
            <a:avLst/>
          </a:prstGeom>
          <a:ln w="19080">
            <a:solidFill>
              <a:schemeClr val="bg1"/>
            </a:solidFill>
            <a:round/>
          </a:ln>
        </p:spPr>
        <p:style>
          <a:lnRef idx="0"/>
          <a:fillRef idx="0"/>
          <a:effectRef idx="0"/>
          <a:fontRef idx="minor"/>
        </p:style>
      </p:sp>
      <p:sp>
        <p:nvSpPr>
          <p:cNvPr id="771" name="Line 7"/>
          <p:cNvSpPr/>
          <p:nvPr/>
        </p:nvSpPr>
        <p:spPr>
          <a:xfrm>
            <a:off x="939960" y="5190480"/>
            <a:ext cx="291960" cy="360"/>
          </a:xfrm>
          <a:prstGeom prst="line">
            <a:avLst/>
          </a:prstGeom>
          <a:ln w="19080">
            <a:solidFill>
              <a:schemeClr val="bg1"/>
            </a:solidFill>
            <a:round/>
          </a:ln>
        </p:spPr>
        <p:style>
          <a:lnRef idx="0"/>
          <a:fillRef idx="0"/>
          <a:effectRef idx="0"/>
          <a:fontRef idx="minor"/>
        </p:style>
      </p:sp>
      <p:sp>
        <p:nvSpPr>
          <p:cNvPr id="772" name="CustomShape 8"/>
          <p:cNvSpPr/>
          <p:nvPr/>
        </p:nvSpPr>
        <p:spPr>
          <a:xfrm>
            <a:off x="1232280" y="4952880"/>
            <a:ext cx="668520" cy="498960"/>
          </a:xfrm>
          <a:prstGeom prst="rect">
            <a:avLst/>
          </a:prstGeom>
          <a:solidFill>
            <a:srgbClr val="ffffcc"/>
          </a:solidFill>
          <a:ln w="19080">
            <a:solidFill>
              <a:schemeClr val="bg1"/>
            </a:solidFill>
            <a:miter/>
          </a:ln>
        </p:spPr>
        <p:style>
          <a:lnRef idx="0"/>
          <a:fillRef idx="0"/>
          <a:effectRef idx="0"/>
          <a:fontRef idx="minor"/>
        </p:style>
      </p:sp>
      <p:sp>
        <p:nvSpPr>
          <p:cNvPr id="773" name="CustomShape 9"/>
          <p:cNvSpPr/>
          <p:nvPr/>
        </p:nvSpPr>
        <p:spPr>
          <a:xfrm>
            <a:off x="762120" y="5715360"/>
            <a:ext cx="527760" cy="498960"/>
          </a:xfrm>
          <a:prstGeom prst="rect">
            <a:avLst/>
          </a:prstGeom>
          <a:solidFill>
            <a:srgbClr val="ffffcc"/>
          </a:solidFill>
          <a:ln w="19080">
            <a:solidFill>
              <a:schemeClr val="bg1"/>
            </a:solidFill>
            <a:miter/>
          </a:ln>
        </p:spPr>
        <p:style>
          <a:lnRef idx="0"/>
          <a:fillRef idx="0"/>
          <a:effectRef idx="0"/>
          <a:fontRef idx="minor"/>
        </p:style>
      </p:sp>
      <p:sp>
        <p:nvSpPr>
          <p:cNvPr id="774" name="CustomShape 10"/>
          <p:cNvSpPr/>
          <p:nvPr/>
        </p:nvSpPr>
        <p:spPr>
          <a:xfrm>
            <a:off x="1551240" y="5773320"/>
            <a:ext cx="527760" cy="348840"/>
          </a:xfrm>
          <a:prstGeom prst="rect">
            <a:avLst/>
          </a:prstGeom>
          <a:solidFill>
            <a:srgbClr val="ffffcc"/>
          </a:solidFill>
          <a:ln w="19080">
            <a:solidFill>
              <a:schemeClr val="bg1"/>
            </a:solidFill>
            <a:miter/>
          </a:ln>
        </p:spPr>
        <p:style>
          <a:lnRef idx="0"/>
          <a:fillRef idx="0"/>
          <a:effectRef idx="0"/>
          <a:fontRef idx="minor"/>
        </p:style>
      </p:sp>
      <p:sp>
        <p:nvSpPr>
          <p:cNvPr id="775" name="TextShape 11"/>
          <p:cNvSpPr txBox="1"/>
          <p:nvPr/>
        </p:nvSpPr>
        <p:spPr>
          <a:xfrm>
            <a:off x="4754880" y="914400"/>
            <a:ext cx="4087080" cy="837720"/>
          </a:xfrm>
          <a:prstGeom prst="rect">
            <a:avLst/>
          </a:prstGeom>
          <a:noFill/>
          <a:ln>
            <a:noFill/>
          </a:ln>
        </p:spPr>
        <p:txBody>
          <a:bodyPr lIns="0" rIns="0" tIns="0" bIns="0"/>
          <a:p>
            <a:endParaRPr b="0" lang="en-US" sz="2400" spc="-1" strike="noStrike">
              <a:solidFill>
                <a:srgbClr val="000000"/>
              </a:solidFill>
              <a:latin typeface="Arial"/>
            </a:endParaRPr>
          </a:p>
        </p:txBody>
      </p:sp>
      <p:sp>
        <p:nvSpPr>
          <p:cNvPr id="776" name="TextShape 12"/>
          <p:cNvSpPr txBox="1"/>
          <p:nvPr/>
        </p:nvSpPr>
        <p:spPr>
          <a:xfrm>
            <a:off x="4754520" y="1752480"/>
            <a:ext cx="4082760" cy="4636800"/>
          </a:xfrm>
          <a:prstGeom prst="rect">
            <a:avLst/>
          </a:prstGeom>
          <a:noFill/>
          <a:ln>
            <a:noFill/>
          </a:ln>
        </p:spPr>
        <p:txBody>
          <a:bodyPr lIns="0" rIns="0" tIns="0" bIns="0"/>
          <a:p>
            <a:endParaRPr b="0" lang="en-US" sz="24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Gosu API Reference</a:t>
            </a:r>
            <a:endParaRPr b="0" lang="en-US" sz="3200" spc="-1" strike="noStrike">
              <a:solidFill>
                <a:srgbClr val="ffffff"/>
              </a:solidFill>
              <a:latin typeface="Arial"/>
            </a:endParaRPr>
          </a:p>
        </p:txBody>
      </p:sp>
      <p:sp>
        <p:nvSpPr>
          <p:cNvPr id="778" name="TextShape 2"/>
          <p:cNvSpPr txBox="1"/>
          <p:nvPr/>
        </p:nvSpPr>
        <p:spPr>
          <a:xfrm>
            <a:off x="519120" y="914400"/>
            <a:ext cx="38239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Contains navigable documentation for</a:t>
            </a:r>
            <a:endParaRPr b="0" lang="en-US" sz="24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Entities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Typelists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Display keys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Classes</a:t>
            </a:r>
            <a:endParaRPr b="0" lang="en-US" sz="18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Packages</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gwXX regen-gosudoc</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Run from bin command </a:t>
            </a:r>
            <a:br/>
            <a:r>
              <a:rPr b="0" lang="en-US" sz="2000" spc="-1" strike="noStrike">
                <a:solidFill>
                  <a:srgbClr val="000000"/>
                </a:solidFill>
                <a:latin typeface="Arial"/>
                <a:ea typeface="Arial"/>
              </a:rPr>
              <a:t>window where XX is application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Output is to </a:t>
            </a:r>
            <a:r>
              <a:rPr b="1" lang="en-US" sz="2000" spc="-1" strike="noStrike">
                <a:solidFill>
                  <a:srgbClr val="000000"/>
                </a:solidFill>
                <a:latin typeface="Courier New"/>
                <a:ea typeface="Arial"/>
              </a:rPr>
              <a:t>…\&lt;ApplicationRoot&gt;</a:t>
            </a:r>
            <a:br/>
            <a:r>
              <a:rPr b="1" lang="en-US" sz="2000" spc="-1" strike="noStrike">
                <a:solidFill>
                  <a:srgbClr val="000000"/>
                </a:solidFill>
                <a:latin typeface="Courier New"/>
                <a:ea typeface="Arial"/>
              </a:rPr>
              <a:t>\build\gosudoc\</a:t>
            </a:r>
            <a:br/>
            <a:r>
              <a:rPr b="1" lang="en-US" sz="2000" spc="-1" strike="noStrike">
                <a:solidFill>
                  <a:srgbClr val="000000"/>
                </a:solidFill>
                <a:latin typeface="Courier New"/>
                <a:ea typeface="Arial"/>
              </a:rPr>
              <a:t>index.html</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779" name="Picture 2" descr=""/>
          <p:cNvPicPr/>
          <p:nvPr/>
        </p:nvPicPr>
        <p:blipFill>
          <a:blip r:embed="rId1"/>
          <a:stretch/>
        </p:blipFill>
        <p:spPr>
          <a:xfrm>
            <a:off x="4495680" y="919800"/>
            <a:ext cx="4219200" cy="5285880"/>
          </a:xfrm>
          <a:prstGeom prst="rect">
            <a:avLst/>
          </a:prstGeom>
          <a:ln>
            <a:noFill/>
          </a:ln>
          <a:effectLst>
            <a:outerShdw algn="tl" blurRad="50800" dir="2700000" dist="38100" rotWithShape="0">
              <a:srgbClr val="000000">
                <a:alpha val="40000"/>
              </a:srgbClr>
            </a:outerShdw>
          </a:effectLst>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7905B114-6D61-4C81-BA9B-FDC459747C75}"/>
</file>

<file path=customXml/itemProps2.xml><?xml version="1.0" encoding="utf-8"?>
<ds:datastoreItem xmlns:ds="http://schemas.openxmlformats.org/officeDocument/2006/customXml" ds:itemID="{5D0368BC-4BBC-4C8D-9C65-D73575BC41AB}"/>
</file>

<file path=customXml/itemProps3.xml><?xml version="1.0" encoding="utf-8"?>
<ds:datastoreItem xmlns:ds="http://schemas.openxmlformats.org/officeDocument/2006/customXml" ds:itemID="{B989534B-500A-4857-BE53-7FCA38CF59CF}"/>
</file>

<file path=docProps/app.xml><?xml version="1.0" encoding="utf-8"?>
<Properties xmlns="http://schemas.openxmlformats.org/officeDocument/2006/extended-properties" xmlns:vt="http://schemas.openxmlformats.org/officeDocument/2006/docPropsVTypes">
  <Template>Emerald_Template</Template>
  <TotalTime>2283</TotalTime>
  <Application>LibreOffice/5.4.2.2$Windows_x86 LibreOffice_project/22b09f6418e8c2d508a9eaf86b2399209b0990f4</Application>
  <Words>5820</Words>
  <Paragraphs>628</Paragraphs>
  <Company>Guidewire,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Configuration Fundamentals; Gosu;</dc:subject>
  <dc:creator>Seth Luersen</dc:creator>
  <cp:keywords>Emerald Configuration Fundamentals Gosu</cp:keywords>
  <dc:description/>
  <cp:lastModifiedBy/>
  <cp:revision>221</cp:revision>
  <cp:lastPrinted>2014-02-21T19:23:52Z</cp:lastPrinted>
  <dcterms:created xsi:type="dcterms:W3CDTF">2014-02-19T17:12:18Z</dcterms:created>
  <dcterms:modified xsi:type="dcterms:W3CDTF">2018-02-19T13:27:48Z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Niemeyer</vt:lpwstr>
  </property>
  <property fmtid="{D5CDD505-2E9C-101B-9397-08002B2CF9AE}" pid="9" name="Notes">
    <vt:i4>45</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45</vt:i4>
  </property>
  <property fmtid="{D5CDD505-2E9C-101B-9397-08002B2CF9AE}" pid="14" name="_MarkAsFinal">
    <vt:bool>true</vt:bool>
  </property>
  <property fmtid="{D5CDD505-2E9C-101B-9397-08002B2CF9AE}" pid="15" name="category">
    <vt:lpwstr>8.0.1</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1495100</vt:r8>
  </property>
  <property fmtid="{D5CDD505-2E9C-101B-9397-08002B2CF9AE}" pid="19" name="_SourceUrl">
    <vt:lpwstr/>
  </property>
  <property fmtid="{D5CDD505-2E9C-101B-9397-08002B2CF9AE}" pid="20" name="_SharedFileIndex">
    <vt:lpwstr/>
  </property>
  <property fmtid="{D5CDD505-2E9C-101B-9397-08002B2CF9AE}" pid="21" name="ComplianceAssetId">
    <vt:lpwstr/>
  </property>
  <property fmtid="{D5CDD505-2E9C-101B-9397-08002B2CF9AE}" pid="22" name="_ExtendedDescription">
    <vt:lpwstr/>
  </property>
  <property fmtid="{D5CDD505-2E9C-101B-9397-08002B2CF9AE}" pid="23" name="TriggerFlowInfo">
    <vt:lpwstr/>
  </property>
</Properties>
</file>