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9.xml" ContentType="application/vnd.openxmlformats-officedocument.presentationml.slideLayout+xml"/>
  <Override PartName="/ppt/notesSlides/notesSlide12.xml" ContentType="application/vnd.openxmlformats-officedocument.presentationml.notesSlide+xml"/>
  <Override PartName="/ppt/slideLayouts/slideLayout38.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21"/>
  </p:notesMasterIdLst>
  <p:handoutMasterIdLst>
    <p:handoutMasterId r:id="rId22"/>
  </p:handoutMasterIdLst>
  <p:sldIdLst>
    <p:sldId id="256" r:id="rId2"/>
    <p:sldId id="257" r:id="rId3"/>
    <p:sldId id="258" r:id="rId4"/>
    <p:sldId id="266" r:id="rId5"/>
    <p:sldId id="274" r:id="rId6"/>
    <p:sldId id="275" r:id="rId7"/>
    <p:sldId id="276" r:id="rId8"/>
    <p:sldId id="270" r:id="rId9"/>
    <p:sldId id="268" r:id="rId10"/>
    <p:sldId id="267" r:id="rId11"/>
    <p:sldId id="264" r:id="rId12"/>
    <p:sldId id="259" r:id="rId13"/>
    <p:sldId id="279" r:id="rId14"/>
    <p:sldId id="281" r:id="rId15"/>
    <p:sldId id="278" r:id="rId16"/>
    <p:sldId id="277" r:id="rId17"/>
    <p:sldId id="260"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ata model arrays" id="{0CA6634F-C6FD-4BBA-B04E-9ED03905FDE5}">
          <p14:sldIdLst>
            <p14:sldId id="258"/>
            <p14:sldId id="266"/>
            <p14:sldId id="274"/>
            <p14:sldId id="275"/>
            <p14:sldId id="276"/>
            <p14:sldId id="270"/>
          </p14:sldIdLst>
        </p14:section>
        <p14:section name="Array expressions" id="{E58F3B71-6A23-4A40-A2CE-52BFC1537C6F}">
          <p14:sldIdLst>
            <p14:sldId id="268"/>
            <p14:sldId id="267"/>
            <p14:sldId id="264"/>
            <p14:sldId id="259"/>
            <p14:sldId id="279"/>
            <p14:sldId id="281"/>
            <p14:sldId id="278"/>
            <p14:sldId id="277"/>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71837" autoAdjust="0"/>
  </p:normalViewPr>
  <p:slideViewPr>
    <p:cSldViewPr showGuides="1">
      <p:cViewPr varScale="1">
        <p:scale>
          <a:sx n="99" d="100"/>
          <a:sy n="99" d="100"/>
        </p:scale>
        <p:origin x="-1236" y="-90"/>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105" d="100"/>
          <a:sy n="105" d="100"/>
        </p:scale>
        <p:origin x="-247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488871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a:t>
            </a:r>
            <a:r>
              <a:rPr lang="en-US" dirty="0"/>
              <a:t>are used in many situations where a method requires an expression as an input parameter, such </a:t>
            </a:r>
            <a:r>
              <a:rPr lang="en-US" dirty="0" smtClean="0"/>
              <a:t>as in arrays, queries,</a:t>
            </a:r>
            <a:r>
              <a:rPr lang="en-US" baseline="0" dirty="0" smtClean="0"/>
              <a:t> and Transaction bundles for database transactions.</a:t>
            </a:r>
            <a:endParaRPr lang="en-US" dirty="0" smtClean="0"/>
          </a:p>
          <a:p>
            <a:endParaRPr lang="en-US" dirty="0"/>
          </a:p>
          <a:p>
            <a:r>
              <a:rPr lang="en-US" b="1" dirty="0"/>
              <a:t>Arrays (discussed in Arrays lesson)</a:t>
            </a:r>
          </a:p>
          <a:p>
            <a:endParaRPr lang="en-US" dirty="0"/>
          </a:p>
          <a:p>
            <a:r>
              <a:rPr lang="en-US" b="1" dirty="0"/>
              <a:t>Queries (discussed in Queries lesson)</a:t>
            </a:r>
          </a:p>
          <a:p>
            <a:r>
              <a:rPr lang="en-US" dirty="0"/>
              <a:t>or() - used by queries objects to join multiple conditions together with OR logic</a:t>
            </a:r>
          </a:p>
          <a:p>
            <a:r>
              <a:rPr lang="en-US" dirty="0" err="1"/>
              <a:t>orderBy</a:t>
            </a:r>
            <a:r>
              <a:rPr lang="en-US" dirty="0"/>
              <a:t>() - used by result set objects to specify logic for how to order the results in the set (in ascending order)</a:t>
            </a:r>
          </a:p>
          <a:p>
            <a:r>
              <a:rPr lang="en-US" dirty="0" err="1"/>
              <a:t>orderByDescending</a:t>
            </a:r>
            <a:r>
              <a:rPr lang="en-US" dirty="0"/>
              <a:t>() - used by result set objects to specify logic for how to order the results in the set (in descending order</a:t>
            </a:r>
            <a:r>
              <a:rPr lang="en-US" dirty="0" smtClean="0"/>
              <a:t>)</a:t>
            </a:r>
          </a:p>
          <a:p>
            <a:endParaRPr lang="en-US" dirty="0"/>
          </a:p>
          <a:p>
            <a:r>
              <a:rPr lang="en-US" b="1" dirty="0"/>
              <a:t>Database transactions and bundles (discussed in Application courses)</a:t>
            </a:r>
          </a:p>
          <a:p>
            <a:r>
              <a:rPr lang="en-US" dirty="0" err="1"/>
              <a:t>runwithNewBundle</a:t>
            </a:r>
            <a:r>
              <a:rPr lang="en-US" dirty="0"/>
              <a:t>() - used to create a bundle of run-time objects and then commit data in those objects to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65660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772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hasMatch</a:t>
            </a:r>
            <a:r>
              <a:rPr lang="en-US" dirty="0" smtClean="0"/>
              <a:t>() method block for an entity data model </a:t>
            </a:r>
            <a:r>
              <a:rPr lang="en-US" dirty="0"/>
              <a:t>array. </a:t>
            </a:r>
            <a:r>
              <a:rPr lang="en-US" dirty="0" smtClean="0"/>
              <a:t> The </a:t>
            </a:r>
            <a:r>
              <a:rPr lang="en-US" dirty="0" err="1" smtClean="0"/>
              <a:t>hasMatch</a:t>
            </a:r>
            <a:r>
              <a:rPr lang="en-US" dirty="0" smtClean="0"/>
              <a:t>() method returns a boolean</a:t>
            </a:r>
            <a:r>
              <a:rPr lang="en-US" baseline="0" dirty="0" smtClean="0"/>
              <a:t> if any of </a:t>
            </a:r>
            <a:r>
              <a:rPr lang="en-US" dirty="0" smtClean="0"/>
              <a:t>the objects in the source </a:t>
            </a:r>
            <a:r>
              <a:rPr lang="en-US" dirty="0"/>
              <a:t>array that match a given </a:t>
            </a:r>
            <a:r>
              <a:rPr lang="en-US" dirty="0" smtClean="0"/>
              <a:t>condition. In Line 5, the condition statement tests to</a:t>
            </a:r>
            <a:r>
              <a:rPr lang="en-US" baseline="0" dirty="0" smtClean="0"/>
              <a:t> see if there is </a:t>
            </a:r>
            <a:r>
              <a:rPr lang="en-US" dirty="0" smtClean="0"/>
              <a:t>a </a:t>
            </a:r>
            <a:r>
              <a:rPr lang="en-US" dirty="0" err="1" smtClean="0"/>
              <a:t>ContactNote</a:t>
            </a:r>
            <a:r>
              <a:rPr lang="en-US" dirty="0" smtClean="0"/>
              <a:t> for a given contact that has a </a:t>
            </a:r>
            <a:r>
              <a:rPr lang="en-US" dirty="0" err="1" smtClean="0"/>
              <a:t>ContactNoteType</a:t>
            </a:r>
            <a:r>
              <a:rPr lang="en-US" dirty="0" smtClean="0"/>
              <a:t> with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5 illustrates an example of a </a:t>
            </a:r>
            <a:r>
              <a:rPr lang="en-US" dirty="0" err="1" smtClean="0"/>
              <a:t>countWhere</a:t>
            </a:r>
            <a:r>
              <a:rPr lang="en-US" dirty="0" smtClean="0"/>
              <a:t>() method block for an entity data model </a:t>
            </a:r>
            <a:r>
              <a:rPr lang="en-US" dirty="0"/>
              <a:t>array. </a:t>
            </a:r>
            <a:r>
              <a:rPr lang="en-US" dirty="0" smtClean="0"/>
              <a:t> The </a:t>
            </a:r>
            <a:r>
              <a:rPr lang="en-US" dirty="0" err="1" smtClean="0"/>
              <a:t>countWhere</a:t>
            </a:r>
            <a:r>
              <a:rPr lang="en-US" dirty="0" smtClean="0"/>
              <a:t>() method returns an</a:t>
            </a:r>
            <a:r>
              <a:rPr lang="en-US" baseline="0" dirty="0" smtClean="0"/>
              <a:t> integer for the count of </a:t>
            </a:r>
            <a:r>
              <a:rPr lang="en-US" dirty="0" smtClean="0"/>
              <a:t>all </a:t>
            </a:r>
            <a:r>
              <a:rPr lang="en-US" dirty="0"/>
              <a:t>the </a:t>
            </a:r>
            <a:r>
              <a:rPr lang="en-US" dirty="0" smtClean="0"/>
              <a:t>objects in </a:t>
            </a:r>
            <a:r>
              <a:rPr lang="en-US" dirty="0"/>
              <a:t>a source array that match a given </a:t>
            </a:r>
            <a:r>
              <a:rPr lang="en-US" dirty="0" smtClean="0"/>
              <a:t>condition. In Line 5, the condition statement </a:t>
            </a:r>
            <a:r>
              <a:rPr lang="en-US" baseline="0" dirty="0" smtClean="0"/>
              <a:t>is to determine if </a:t>
            </a:r>
            <a:r>
              <a:rPr lang="en-US" dirty="0" smtClean="0"/>
              <a:t>a </a:t>
            </a:r>
            <a:r>
              <a:rPr lang="en-US" dirty="0" err="1" smtClean="0"/>
              <a:t>ContactNote</a:t>
            </a:r>
            <a:r>
              <a:rPr lang="en-US" dirty="0" smtClean="0"/>
              <a:t> for a given contact has a </a:t>
            </a:r>
            <a:r>
              <a:rPr lang="en-US" dirty="0" err="1" smtClean="0"/>
              <a:t>ContactNoteType</a:t>
            </a:r>
            <a:r>
              <a:rPr lang="en-US" dirty="0" smtClean="0"/>
              <a:t> with the </a:t>
            </a:r>
            <a:r>
              <a:rPr lang="en-US" dirty="0" err="1" smtClean="0"/>
              <a:t>the</a:t>
            </a:r>
            <a:r>
              <a:rPr lang="en-US" dirty="0" smtClean="0"/>
              <a:t> </a:t>
            </a:r>
            <a:r>
              <a:rPr lang="en-US" dirty="0" err="1" smtClean="0"/>
              <a:t>TC_General</a:t>
            </a:r>
            <a:r>
              <a:rPr lang="en-US" dirty="0" smtClean="0"/>
              <a:t> typecode.</a:t>
            </a:r>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a:t>
            </a:r>
            <a:r>
              <a:rPr lang="en-US" dirty="0" err="1" smtClean="0"/>
              <a:t>firstWhere</a:t>
            </a:r>
            <a:r>
              <a:rPr lang="en-US" dirty="0" smtClean="0"/>
              <a:t>() method block for an entity data model </a:t>
            </a:r>
            <a:r>
              <a:rPr lang="en-US" dirty="0"/>
              <a:t>array. </a:t>
            </a:r>
            <a:r>
              <a:rPr lang="en-US" dirty="0" smtClean="0"/>
              <a:t> The </a:t>
            </a:r>
            <a:r>
              <a:rPr lang="en-US" dirty="0" err="1" smtClean="0"/>
              <a:t>firstwhere</a:t>
            </a:r>
            <a:r>
              <a:rPr lang="en-US" dirty="0" smtClean="0"/>
              <a:t>() method returns an object from the source </a:t>
            </a:r>
            <a:r>
              <a:rPr lang="en-US" dirty="0"/>
              <a:t>array that </a:t>
            </a:r>
            <a:r>
              <a:rPr lang="en-US" dirty="0" smtClean="0"/>
              <a:t>matches </a:t>
            </a:r>
            <a:r>
              <a:rPr lang="en-US" dirty="0"/>
              <a:t>a given </a:t>
            </a:r>
            <a:r>
              <a:rPr lang="en-US" dirty="0" smtClean="0"/>
              <a:t>condition. In Line 4, the condition is to return a</a:t>
            </a:r>
            <a:r>
              <a:rPr lang="en-US" baseline="0" dirty="0" smtClean="0"/>
              <a:t> </a:t>
            </a:r>
            <a:r>
              <a:rPr lang="en-US" dirty="0" err="1" smtClean="0"/>
              <a:t>ContactNote</a:t>
            </a:r>
            <a:r>
              <a:rPr lang="en-US" dirty="0" smtClean="0"/>
              <a:t> object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Line 4 illustrates an example of a where condition block for an entity data model </a:t>
            </a:r>
            <a:r>
              <a:rPr lang="en-US" dirty="0"/>
              <a:t>array. </a:t>
            </a:r>
            <a:r>
              <a:rPr lang="en-US" dirty="0" smtClean="0"/>
              <a:t> The where() method returns a target </a:t>
            </a:r>
            <a:r>
              <a:rPr lang="en-US" dirty="0"/>
              <a:t>array that consists of all the members of a source array that match a given </a:t>
            </a:r>
            <a:r>
              <a:rPr lang="en-US" dirty="0" smtClean="0"/>
              <a:t>condition. In Line 4, the condition is to return an array of </a:t>
            </a:r>
            <a:r>
              <a:rPr lang="en-US" dirty="0" err="1" smtClean="0"/>
              <a:t>ContactNotes</a:t>
            </a:r>
            <a:r>
              <a:rPr lang="en-US" dirty="0" smtClean="0"/>
              <a:t> for a given contact where the </a:t>
            </a:r>
            <a:r>
              <a:rPr lang="en-US" dirty="0" err="1" smtClean="0"/>
              <a:t>ContactNoteType</a:t>
            </a:r>
            <a:r>
              <a:rPr lang="en-US" dirty="0" smtClean="0"/>
              <a:t> uses the </a:t>
            </a:r>
            <a:r>
              <a:rPr lang="en-US" dirty="0" err="1" smtClean="0"/>
              <a:t>TC_General</a:t>
            </a:r>
            <a:r>
              <a:rPr lang="en-US" dirty="0" smtClean="0"/>
              <a:t> typecode.</a:t>
            </a:r>
            <a:endParaRPr lang="en-US" dirty="0"/>
          </a:p>
          <a:p>
            <a:endParaRPr lang="en-US" dirty="0"/>
          </a:p>
          <a:p>
            <a:r>
              <a:rPr lang="en-US" dirty="0" smtClean="0"/>
              <a:t>You </a:t>
            </a:r>
            <a:r>
              <a:rPr lang="en-US" dirty="0"/>
              <a:t>can execute the code in the slide example in the Debug Server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18878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var count</a:t>
            </a:r>
            <a:r>
              <a:rPr lang="en-US" baseline="0" dirty="0" smtClean="0"/>
              <a:t> = </a:t>
            </a:r>
            <a:r>
              <a:rPr lang="en-US" dirty="0" err="1" smtClean="0"/>
              <a:t>array.length</a:t>
            </a:r>
            <a:r>
              <a:rPr lang="en-US" baseline="0" dirty="0" smtClean="0"/>
              <a:t> or </a:t>
            </a:r>
            <a:r>
              <a:rPr lang="en-US" dirty="0" err="1" smtClean="0"/>
              <a:t>array.</a:t>
            </a:r>
            <a:r>
              <a:rPr lang="en-US" baseline="0" dirty="0" err="1" smtClean="0"/>
              <a:t>Count</a:t>
            </a:r>
            <a:r>
              <a:rPr lang="en-US" baseline="0" dirty="0" smtClean="0"/>
              <a:t>.  </a:t>
            </a:r>
          </a:p>
          <a:p>
            <a:r>
              <a:rPr lang="en-US" baseline="0" dirty="0" smtClean="0"/>
              <a:t>The total number of elements in the </a:t>
            </a:r>
            <a:r>
              <a:rPr lang="en-US" baseline="0" dirty="0" err="1" smtClean="0"/>
              <a:t>ContactNotes</a:t>
            </a:r>
            <a:r>
              <a:rPr lang="en-US" baseline="0" dirty="0" smtClean="0"/>
              <a:t> array is 5.</a:t>
            </a:r>
          </a:p>
          <a:p>
            <a:r>
              <a:rPr lang="en-US" baseline="0" dirty="0" smtClean="0"/>
              <a:t>2) var </a:t>
            </a:r>
            <a:r>
              <a:rPr lang="en-US" baseline="0" dirty="0" err="1" smtClean="0"/>
              <a:t>countNotes</a:t>
            </a:r>
            <a:r>
              <a:rPr lang="en-US" baseline="0" dirty="0" smtClean="0"/>
              <a:t> = </a:t>
            </a:r>
            <a:r>
              <a:rPr lang="en-US" baseline="0" dirty="0" err="1" smtClean="0"/>
              <a:t>notes</a:t>
            </a:r>
            <a:r>
              <a:rPr lang="en-US" dirty="0" err="1" smtClean="0"/>
              <a:t>.countWhere</a:t>
            </a:r>
            <a:r>
              <a:rPr lang="en-US" baseline="0" dirty="0" smtClean="0"/>
              <a:t>( \ note -&gt; </a:t>
            </a:r>
            <a:r>
              <a:rPr lang="en-US" baseline="0" dirty="0" err="1" smtClean="0"/>
              <a:t>note.ContactNoteType</a:t>
            </a:r>
            <a:r>
              <a:rPr lang="en-US" baseline="0" dirty="0" smtClean="0"/>
              <a:t> ==                 </a:t>
            </a:r>
            <a:r>
              <a:rPr lang="en-US" baseline="0" dirty="0" err="1" smtClean="0"/>
              <a:t>typekey.ContactNoteType.TC_PROBLEM</a:t>
            </a:r>
            <a:r>
              <a:rPr lang="en-US" baseline="0" dirty="0" smtClean="0"/>
              <a:t>)</a:t>
            </a:r>
          </a:p>
          <a:p>
            <a:r>
              <a:rPr lang="en-US" dirty="0"/>
              <a:t>The total number of elements in the </a:t>
            </a:r>
            <a:r>
              <a:rPr lang="en-US" dirty="0" err="1"/>
              <a:t>ContactNotes</a:t>
            </a:r>
            <a:r>
              <a:rPr lang="en-US" dirty="0"/>
              <a:t> array is </a:t>
            </a:r>
            <a:r>
              <a:rPr lang="en-US" dirty="0" smtClean="0"/>
              <a:t>1.</a:t>
            </a:r>
            <a:endParaRPr lang="en-US" dirty="0"/>
          </a:p>
          <a:p>
            <a:r>
              <a:rPr lang="en-US" dirty="0" smtClean="0"/>
              <a:t>3) </a:t>
            </a:r>
            <a:r>
              <a:rPr lang="en-US" dirty="0"/>
              <a:t>var </a:t>
            </a:r>
            <a:r>
              <a:rPr lang="en-US" dirty="0" err="1" smtClean="0"/>
              <a:t>filteredNotes</a:t>
            </a:r>
            <a:r>
              <a:rPr lang="en-US" dirty="0" smtClean="0"/>
              <a:t> = </a:t>
            </a:r>
            <a:r>
              <a:rPr lang="en-US" dirty="0" err="1"/>
              <a:t>notes.where</a:t>
            </a:r>
            <a:r>
              <a:rPr lang="en-US" dirty="0"/>
              <a:t>( \  note -&gt; </a:t>
            </a:r>
            <a:r>
              <a:rPr lang="en-US" dirty="0" err="1"/>
              <a:t>note.CreateTime</a:t>
            </a:r>
            <a:r>
              <a:rPr lang="en-US" dirty="0"/>
              <a:t> &gt;= "02/01/2014" as </a:t>
            </a:r>
            <a:r>
              <a:rPr lang="en-US" dirty="0" err="1"/>
              <a:t>java.util.Date</a:t>
            </a:r>
            <a:r>
              <a:rPr lang="en-US" dirty="0"/>
              <a:t> </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9974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1863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51727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10718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of Guidewire</a:t>
            </a:r>
            <a:r>
              <a:rPr lang="en-US" baseline="0" dirty="0" smtClean="0"/>
              <a:t> applications often focus on working with data model entity arrays. </a:t>
            </a:r>
            <a:r>
              <a:rPr lang="en-US" sz="1200" b="0" i="0" kern="1200" dirty="0" smtClean="0">
                <a:solidFill>
                  <a:schemeClr val="tx1"/>
                </a:solidFill>
                <a:effectLst/>
                <a:latin typeface="Arial" pitchFamily="34" charset="0"/>
                <a:ea typeface="+mn-ea"/>
                <a:cs typeface="Arial" pitchFamily="34" charset="0"/>
              </a:rPr>
              <a:t>An array defines a set of additional entities of the same type to associate with the main entity. </a:t>
            </a:r>
          </a:p>
          <a:p>
            <a:r>
              <a:rPr lang="en-US" dirty="0"/>
              <a:t>A related data model array is the associative array.  An associative array provides a mapping between a set of keys and </a:t>
            </a:r>
            <a:r>
              <a:rPr lang="en-US" dirty="0" smtClean="0"/>
              <a:t>the values</a:t>
            </a:r>
            <a:r>
              <a:rPr lang="en-US" dirty="0"/>
              <a:t> that the keys represent. A common example of this type of mapping is a telephone book, in which a name maps to a telephone number. Another common example is a dictionary, which maps terms to their definitions.</a:t>
            </a:r>
          </a:p>
          <a:p>
            <a:endParaRPr lang="en-US" dirty="0" smtClean="0"/>
          </a:p>
          <a:p>
            <a:r>
              <a:rPr lang="en-US" dirty="0"/>
              <a:t>An array is a collection of data values, with each element of the array associated with a number or index</a:t>
            </a:r>
            <a:r>
              <a:rPr lang="en-US" dirty="0" smtClean="0"/>
              <a:t>.</a:t>
            </a:r>
          </a:p>
          <a:p>
            <a:endParaRPr lang="en-US" dirty="0"/>
          </a:p>
          <a:p>
            <a:r>
              <a:rPr lang="en-US" dirty="0" smtClean="0"/>
              <a:t>In </a:t>
            </a:r>
            <a:r>
              <a:rPr lang="en-US" dirty="0"/>
              <a:t>typical Gosu code, simply use angle brackets after the type name, such as String[] to represent an array of String objects. Use a zero-based index number to access an array member. If you create an array, you must explicitly define the size of the array or implicitly define the size by simultaneously defining the array elements. To access the elements of an </a:t>
            </a:r>
            <a:r>
              <a:rPr lang="en-US" dirty="0" smtClean="0"/>
              <a:t>array, you use an index expression.</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64711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array.Coun</a:t>
            </a:r>
            <a:r>
              <a:rPr lang="en-US" baseline="0" dirty="0" err="1" smtClean="0"/>
              <a:t>t</a:t>
            </a:r>
            <a:r>
              <a:rPr lang="en-US" baseline="0" dirty="0" smtClean="0"/>
              <a:t> property is an </a:t>
            </a:r>
            <a:r>
              <a:rPr lang="en-US" baseline="0" dirty="0" err="1" smtClean="0"/>
              <a:t>ehancement</a:t>
            </a:r>
            <a:r>
              <a:rPr lang="en-US" baseline="0" dirty="0" smtClean="0"/>
              <a:t> property for determining the number of element (objects) in the array.</a:t>
            </a:r>
          </a:p>
          <a:p>
            <a:endParaRPr lang="en-US" dirty="0" smtClean="0"/>
          </a:p>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Many programming </a:t>
            </a:r>
            <a:r>
              <a:rPr lang="en-US" dirty="0" err="1" smtClean="0"/>
              <a:t>langauges</a:t>
            </a:r>
            <a:r>
              <a:rPr lang="en-US" dirty="0" smtClean="0"/>
              <a:t> create</a:t>
            </a:r>
            <a:r>
              <a:rPr lang="en-US" baseline="0" dirty="0" smtClean="0"/>
              <a:t> a loop using </a:t>
            </a:r>
            <a:r>
              <a:rPr lang="en-US" dirty="0" smtClean="0"/>
              <a:t>a counter variable, a condition, and a counter variable </a:t>
            </a:r>
            <a:r>
              <a:rPr lang="en-US" dirty="0" err="1" smtClean="0"/>
              <a:t>incrementer</a:t>
            </a:r>
            <a:r>
              <a:rPr lang="en-US" dirty="0" smtClean="0"/>
              <a:t>, such as:</a:t>
            </a:r>
          </a:p>
          <a:p>
            <a:pPr lvl="1"/>
            <a:r>
              <a:rPr lang="en-US" sz="1200" dirty="0" smtClean="0">
                <a:latin typeface="Courier New" pitchFamily="49" charset="0"/>
                <a:cs typeface="Courier New" pitchFamily="49" charset="0"/>
              </a:rPr>
              <a:t>for (x=0, x&lt;</a:t>
            </a:r>
            <a:r>
              <a:rPr lang="en-US" sz="1200" dirty="0" err="1" smtClean="0">
                <a:latin typeface="Courier New" pitchFamily="49" charset="0"/>
                <a:cs typeface="Courier New" pitchFamily="49" charset="0"/>
              </a:rPr>
              <a:t>anArray.length</a:t>
            </a:r>
            <a:r>
              <a:rPr lang="en-US" sz="1200" dirty="0" smtClean="0">
                <a:latin typeface="Courier New" pitchFamily="49" charset="0"/>
                <a:cs typeface="Courier New" pitchFamily="49" charset="0"/>
              </a:rPr>
              <a:t>, x++) {</a:t>
            </a:r>
          </a:p>
          <a:p>
            <a:pPr lvl="1"/>
            <a:r>
              <a:rPr lang="en-US" sz="1200" dirty="0" smtClean="0">
                <a:latin typeface="Courier New" pitchFamily="49" charset="0"/>
                <a:cs typeface="Courier New" pitchFamily="49" charset="0"/>
              </a:rPr>
              <a:t>   // statements referencing </a:t>
            </a:r>
            <a:r>
              <a:rPr lang="en-US" sz="1200" dirty="0" err="1" smtClean="0">
                <a:latin typeface="Courier New" pitchFamily="49" charset="0"/>
                <a:cs typeface="Courier New" pitchFamily="49" charset="0"/>
              </a:rPr>
              <a:t>anArray</a:t>
            </a:r>
            <a:r>
              <a:rPr lang="en-US" sz="1200" dirty="0" smtClean="0">
                <a:latin typeface="Courier New" pitchFamily="49" charset="0"/>
                <a:cs typeface="Courier New" pitchFamily="49" charset="0"/>
              </a:rPr>
              <a:t>[x]</a:t>
            </a:r>
          </a:p>
          <a:p>
            <a:pPr lvl="1"/>
            <a:r>
              <a:rPr lang="en-US" sz="1200" dirty="0" smtClean="0">
                <a:latin typeface="Courier New" pitchFamily="49" charset="0"/>
                <a:cs typeface="Courier New" pitchFamily="49" charset="0"/>
              </a:rPr>
              <a:t>}</a:t>
            </a:r>
          </a:p>
          <a:p>
            <a:pPr eaLnBrk="1" hangingPunct="1"/>
            <a:endParaRPr lang="en-US" dirty="0" smtClean="0"/>
          </a:p>
          <a:p>
            <a:pPr eaLnBrk="1" hangingPunct="1"/>
            <a:r>
              <a:rPr lang="en-US" dirty="0" smtClean="0"/>
              <a:t>The</a:t>
            </a:r>
            <a:r>
              <a:rPr lang="en-US" baseline="0" dirty="0" smtClean="0"/>
              <a:t> syntax for Gosu </a:t>
            </a:r>
            <a:r>
              <a:rPr lang="en-US" dirty="0" smtClean="0"/>
              <a:t>loops does not require a counter,</a:t>
            </a:r>
            <a:r>
              <a:rPr lang="en-US" baseline="0" dirty="0" smtClean="0"/>
              <a:t> condition, and </a:t>
            </a:r>
            <a:r>
              <a:rPr lang="en-US" baseline="0" dirty="0" err="1" smtClean="0"/>
              <a:t>incrementer</a:t>
            </a:r>
            <a:r>
              <a:rPr lang="en-US" baseline="0" dirty="0" smtClean="0"/>
              <a:t>.</a:t>
            </a:r>
            <a:r>
              <a:rPr lang="en-US" dirty="0" smtClean="0"/>
              <a:t>  You</a:t>
            </a:r>
            <a:r>
              <a:rPr lang="en-US" baseline="0" dirty="0" smtClean="0"/>
              <a:t> only need s</a:t>
            </a:r>
            <a:r>
              <a:rPr lang="en-US" dirty="0" smtClean="0"/>
              <a:t>pecify a name for the current object (the </a:t>
            </a:r>
            <a:r>
              <a:rPr lang="en-US" dirty="0" err="1" smtClean="0"/>
              <a:t>currentObject</a:t>
            </a:r>
            <a:r>
              <a:rPr lang="en-US" dirty="0" smtClean="0"/>
              <a:t> placeholder). The name of the object automatically references the current object in the array.</a:t>
            </a:r>
            <a:r>
              <a:rPr lang="en-US" baseline="0" dirty="0" smtClean="0"/>
              <a:t>  T</a:t>
            </a:r>
            <a:r>
              <a:rPr lang="en-US" dirty="0" smtClean="0"/>
              <a:t>he for loop inherently advances to the next object in the array when the end of the loop is reached. </a:t>
            </a:r>
          </a:p>
          <a:p>
            <a:pPr eaLnBrk="1" hangingPunct="1"/>
            <a:endParaRPr lang="en-US" dirty="0" smtClean="0"/>
          </a:p>
          <a:p>
            <a:pPr eaLnBrk="1" hangingPunct="1"/>
            <a:r>
              <a:rPr lang="en-US" dirty="0" smtClean="0"/>
              <a:t>Gosu also supports these While and Do…While loops, but in practice they are often not needed. For more information, refer to the </a:t>
            </a:r>
            <a:r>
              <a:rPr lang="en-US" i="1" dirty="0" smtClean="0"/>
              <a:t>Gosu Reference Guide</a:t>
            </a:r>
          </a:p>
          <a:p>
            <a:endParaRPr lang="en-US" dirty="0" smtClean="0"/>
          </a:p>
          <a:p>
            <a:r>
              <a:rPr lang="en-US" dirty="0" smtClean="0"/>
              <a:t>You can execute the code in the slide example in the Debug Server process.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execute the code in the slide example </a:t>
            </a:r>
            <a:r>
              <a:rPr lang="en-US" dirty="0" smtClean="0"/>
              <a:t>in the Debug </a:t>
            </a:r>
            <a:r>
              <a:rPr lang="en-US" dirty="0"/>
              <a:t>Server process. </a:t>
            </a:r>
            <a:r>
              <a:rPr lang="en-US" dirty="0" smtClean="0"/>
              <a:t>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addTo</a:t>
            </a:r>
            <a:r>
              <a:rPr lang="en-US" dirty="0" smtClean="0"/>
              <a:t>...() and </a:t>
            </a:r>
            <a:r>
              <a:rPr lang="en-US" dirty="0" err="1" smtClean="0"/>
              <a:t>removeFrom</a:t>
            </a:r>
            <a:r>
              <a:rPr lang="en-US" dirty="0" smtClean="0"/>
              <a:t>...() methods work only for arrays that are declared in the data model</a:t>
            </a:r>
            <a:r>
              <a:rPr lang="en-US" baseline="0" dirty="0" smtClean="0"/>
              <a:t> entities.</a:t>
            </a:r>
          </a:p>
          <a:p>
            <a:endParaRPr lang="en-US" dirty="0" smtClean="0"/>
          </a:p>
          <a:p>
            <a:r>
              <a:rPr lang="en-US" dirty="0" smtClean="0"/>
              <a:t>The slide example is from the </a:t>
            </a:r>
            <a:r>
              <a:rPr lang="en-US" dirty="0" err="1" smtClean="0"/>
              <a:t>BankAccountsLV</a:t>
            </a:r>
            <a:r>
              <a:rPr lang="en-US" dirty="0" smtClean="0"/>
              <a:t> row iterator. The list view panel is The</a:t>
            </a:r>
            <a:r>
              <a:rPr lang="en-US" baseline="0" dirty="0" smtClean="0"/>
              <a:t> parent container </a:t>
            </a:r>
            <a:r>
              <a:rPr lang="en-US" dirty="0" smtClean="0"/>
              <a:t>has a toolbar with Edit buttons and references</a:t>
            </a:r>
            <a:r>
              <a:rPr lang="en-US" baseline="0" dirty="0" smtClean="0"/>
              <a:t> the </a:t>
            </a:r>
            <a:r>
              <a:rPr lang="en-US" baseline="0" dirty="0" err="1" smtClean="0"/>
              <a:t>BankAccountLV</a:t>
            </a:r>
            <a:r>
              <a:rPr lang="en-US" dirty="0" smtClean="0"/>
              <a:t>. </a:t>
            </a:r>
          </a:p>
          <a:p>
            <a:endParaRPr lang="en-US" dirty="0" smtClean="0"/>
          </a:p>
          <a:p>
            <a:r>
              <a:rPr lang="en-US" dirty="0" smtClean="0"/>
              <a:t>Clicking the Add button creates a new bank account object which can be referred to as </a:t>
            </a:r>
            <a:r>
              <a:rPr lang="en-US" dirty="0" err="1" smtClean="0"/>
              <a:t>currentBankAccount</a:t>
            </a:r>
            <a:r>
              <a:rPr lang="en-US" dirty="0" smtClean="0"/>
              <a:t>. The </a:t>
            </a:r>
            <a:r>
              <a:rPr lang="en-US" dirty="0" err="1" smtClean="0"/>
              <a:t>toAdd</a:t>
            </a:r>
            <a:r>
              <a:rPr lang="en-US" dirty="0" smtClean="0"/>
              <a:t> property specifies the Gosu to add the object to the </a:t>
            </a:r>
            <a:r>
              <a:rPr lang="en-US" dirty="0" err="1" smtClean="0"/>
              <a:t>BankAccounts</a:t>
            </a:r>
            <a:r>
              <a:rPr lang="en-US" dirty="0" smtClean="0"/>
              <a:t> array on anABContact.</a:t>
            </a:r>
          </a:p>
          <a:p>
            <a:endParaRPr lang="en-US" dirty="0" smtClean="0"/>
          </a:p>
          <a:p>
            <a:r>
              <a:rPr lang="en-US" dirty="0" smtClean="0"/>
              <a:t>The </a:t>
            </a:r>
            <a:r>
              <a:rPr lang="en-US" dirty="0" err="1" smtClean="0"/>
              <a:t>addTo</a:t>
            </a:r>
            <a:r>
              <a:rPr lang="en-US" dirty="0" smtClean="0"/>
              <a:t> and </a:t>
            </a:r>
            <a:r>
              <a:rPr lang="en-US" dirty="0" err="1" smtClean="0"/>
              <a:t>removeFrom</a:t>
            </a:r>
            <a:r>
              <a:rPr lang="en-US" dirty="0" smtClean="0"/>
              <a:t> methods are available </a:t>
            </a:r>
            <a:r>
              <a:rPr lang="en-US" dirty="0" err="1" smtClean="0"/>
              <a:t>whe</a:t>
            </a:r>
            <a:r>
              <a:rPr lang="en-US" dirty="0" smtClean="0"/>
              <a:t> Gosu runs in an application context with a current editable object. If you</a:t>
            </a:r>
            <a:r>
              <a:rPr lang="en-US" baseline="0" dirty="0" smtClean="0"/>
              <a:t> call these methods in Gosu Scratchpad, Scratchpad needs to run in a debug server process and the object needs to be within a bundle transaction scope.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1196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1988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17, </a:t>
            </a:r>
            <a:r>
              <a:rPr lang="en-US" dirty="0" smtClean="0"/>
              <a:t>2014</a:t>
            </a:r>
            <a:endParaRPr lang="en-US" dirty="0"/>
          </a:p>
        </p:txBody>
      </p:sp>
      <p:sp>
        <p:nvSpPr>
          <p:cNvPr id="3" name="Title 2"/>
          <p:cNvSpPr>
            <a:spLocks noGrp="1"/>
          </p:cNvSpPr>
          <p:nvPr>
            <p:ph type="ctrTitle"/>
          </p:nvPr>
        </p:nvSpPr>
        <p:spPr/>
        <p:txBody>
          <a:bodyPr/>
          <a:lstStyle/>
          <a:p>
            <a:r>
              <a:rPr lang="en-US" dirty="0"/>
              <a:t>Arrays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 that require logic</a:t>
            </a:r>
          </a:p>
        </p:txBody>
      </p:sp>
      <p:sp>
        <p:nvSpPr>
          <p:cNvPr id="3" name="Content Placeholder 2"/>
          <p:cNvSpPr>
            <a:spLocks noGrp="1"/>
          </p:cNvSpPr>
          <p:nvPr>
            <p:ph idx="1"/>
          </p:nvPr>
        </p:nvSpPr>
        <p:spPr/>
        <p:txBody>
          <a:bodyPr/>
          <a:lstStyle/>
          <a:p>
            <a:r>
              <a:rPr lang="en-US" dirty="0" smtClean="0"/>
              <a:t>Array methods include</a:t>
            </a:r>
            <a:endParaRPr lang="en-US" dirty="0"/>
          </a:p>
          <a:p>
            <a:pPr lvl="1"/>
            <a:r>
              <a:rPr lang="en-US" dirty="0" smtClean="0"/>
              <a:t>Getting </a:t>
            </a:r>
            <a:r>
              <a:rPr lang="en-US" dirty="0"/>
              <a:t>information about the array</a:t>
            </a:r>
          </a:p>
          <a:p>
            <a:pPr lvl="1"/>
            <a:r>
              <a:rPr lang="en-US" dirty="0" smtClean="0"/>
              <a:t>Getting </a:t>
            </a:r>
            <a:r>
              <a:rPr lang="en-US" dirty="0"/>
              <a:t>members of the array that match a given condition </a:t>
            </a:r>
          </a:p>
          <a:p>
            <a:r>
              <a:rPr lang="en-US" dirty="0" smtClean="0"/>
              <a:t>Some methods </a:t>
            </a:r>
            <a:r>
              <a:rPr lang="en-US" dirty="0"/>
              <a:t>require an </a:t>
            </a:r>
            <a:r>
              <a:rPr lang="en-US" dirty="0" smtClean="0"/>
              <a:t>argument</a:t>
            </a:r>
          </a:p>
          <a:p>
            <a:r>
              <a:rPr lang="en-US" dirty="0" smtClean="0"/>
              <a:t>Argument must </a:t>
            </a:r>
            <a:r>
              <a:rPr lang="en-US" dirty="0"/>
              <a:t>be an expression of a condition</a:t>
            </a:r>
            <a:r>
              <a:rPr lang="en-US" dirty="0" smtClean="0"/>
              <a:t>, such as:</a:t>
            </a:r>
          </a:p>
          <a:p>
            <a:pPr lvl="1"/>
            <a:r>
              <a:rPr lang="en-US" dirty="0" smtClean="0"/>
              <a:t>Returns true if any row in the array matches the condition</a:t>
            </a:r>
          </a:p>
          <a:p>
            <a:pPr lvl="1"/>
            <a:r>
              <a:rPr lang="en-US" dirty="0" smtClean="0"/>
              <a:t>Returns the first row that matches the condition</a:t>
            </a:r>
          </a:p>
          <a:p>
            <a:pPr lvl="1"/>
            <a:r>
              <a:rPr lang="en-US" dirty="0"/>
              <a:t>Returns all rows that match the condition</a:t>
            </a:r>
          </a:p>
          <a:p>
            <a:r>
              <a:rPr lang="en-US" dirty="0" smtClean="0"/>
              <a:t>Argument must be a Gosu block expression</a:t>
            </a:r>
            <a:endParaRPr lang="en-US" dirty="0"/>
          </a:p>
        </p:txBody>
      </p:sp>
    </p:spTree>
    <p:extLst>
      <p:ext uri="{BB962C8B-B14F-4D97-AF65-F5344CB8AC3E}">
        <p14:creationId xmlns:p14="http://schemas.microsoft.com/office/powerpoint/2010/main" val="4549670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Blocks </a:t>
            </a:r>
            <a:r>
              <a:rPr lang="en-US" dirty="0" smtClean="0"/>
              <a:t>argument expression</a:t>
            </a:r>
            <a:endParaRPr lang="en-US" dirty="0"/>
          </a:p>
        </p:txBody>
      </p:sp>
      <p:sp>
        <p:nvSpPr>
          <p:cNvPr id="11" name="txt Top"/>
          <p:cNvSpPr>
            <a:spLocks noGrp="1"/>
          </p:cNvSpPr>
          <p:nvPr>
            <p:ph idx="1"/>
          </p:nvPr>
        </p:nvSpPr>
        <p:spPr>
          <a:xfrm>
            <a:off x="519113" y="2819400"/>
            <a:ext cx="8318500" cy="3581400"/>
          </a:xfrm>
        </p:spPr>
        <p:txBody>
          <a:bodyPr/>
          <a:lstStyle/>
          <a:p>
            <a:r>
              <a:rPr lang="en-US" dirty="0"/>
              <a:t>A </a:t>
            </a:r>
            <a:r>
              <a:rPr lang="en-US" b="1" dirty="0"/>
              <a:t>block</a:t>
            </a:r>
            <a:r>
              <a:rPr lang="en-US" dirty="0"/>
              <a:t> is an expression of logic passed to a method as an argument</a:t>
            </a:r>
          </a:p>
          <a:p>
            <a:r>
              <a:rPr lang="en-US" dirty="0"/>
              <a:t>Some array methods require conditions using a </a:t>
            </a:r>
            <a:r>
              <a:rPr lang="en-US" dirty="0" smtClean="0"/>
              <a:t>block</a:t>
            </a:r>
          </a:p>
          <a:p>
            <a:r>
              <a:rPr lang="en-US" dirty="0"/>
              <a:t>The block consists of four parts:</a:t>
            </a:r>
          </a:p>
          <a:p>
            <a:pPr marL="857250" lvl="1" indent="-457200">
              <a:buFont typeface="+mj-lt"/>
              <a:buAutoNum type="arabicPeriod"/>
            </a:pPr>
            <a:r>
              <a:rPr lang="en-US" dirty="0"/>
              <a:t> </a:t>
            </a:r>
            <a:r>
              <a:rPr lang="en-US" b="1" dirty="0"/>
              <a:t>\</a:t>
            </a:r>
            <a:r>
              <a:rPr lang="en-US" dirty="0"/>
              <a:t> , which identifies that the following is a block</a:t>
            </a:r>
          </a:p>
          <a:p>
            <a:pPr marL="857250" lvl="1" indent="-457200">
              <a:buFont typeface="+mj-lt"/>
              <a:buAutoNum type="arabicPeriod"/>
            </a:pPr>
            <a:r>
              <a:rPr lang="en-US" dirty="0"/>
              <a:t> An element name representing each element of the array</a:t>
            </a:r>
          </a:p>
          <a:p>
            <a:pPr marL="857250" lvl="1" indent="-457200">
              <a:buFont typeface="+mj-lt"/>
              <a:buAutoNum type="arabicPeriod"/>
            </a:pPr>
            <a:r>
              <a:rPr lang="en-US" dirty="0"/>
              <a:t> </a:t>
            </a:r>
            <a:r>
              <a:rPr lang="en-US" b="1" dirty="0"/>
              <a:t>-&gt;</a:t>
            </a:r>
            <a:r>
              <a:rPr lang="en-US" dirty="0"/>
              <a:t>, which identifies the start of the condition</a:t>
            </a:r>
          </a:p>
          <a:p>
            <a:pPr marL="857250" lvl="1" indent="-457200">
              <a:buFont typeface="+mj-lt"/>
              <a:buAutoNum type="arabicPeriod"/>
            </a:pPr>
            <a:r>
              <a:rPr lang="en-US" dirty="0"/>
              <a:t> A condition, which relates to the element</a:t>
            </a:r>
          </a:p>
          <a:p>
            <a:endParaRPr lang="en-US" dirty="0"/>
          </a:p>
          <a:p>
            <a:endParaRPr lang="en-US" dirty="0"/>
          </a:p>
          <a:p>
            <a:endParaRPr lang="en-US" dirty="0"/>
          </a:p>
          <a:p>
            <a:endParaRPr lang="en-US" dirty="0"/>
          </a:p>
        </p:txBody>
      </p:sp>
      <p:sp>
        <p:nvSpPr>
          <p:cNvPr id="5" name="rec Code"/>
          <p:cNvSpPr/>
          <p:nvPr/>
        </p:nvSpPr>
        <p:spPr>
          <a:xfrm>
            <a:off x="533400" y="1143000"/>
            <a:ext cx="8991600" cy="1200329"/>
          </a:xfrm>
          <a:prstGeom prst="rect">
            <a:avLst/>
          </a:prstGeom>
        </p:spPr>
        <p:txBody>
          <a:bodyPr wrap="square">
            <a:spAutoFit/>
          </a:bodyPr>
          <a:lstStyle/>
          <a:p>
            <a:r>
              <a:rPr lang="en-US" b="1" dirty="0" smtClean="0" bmk="">
                <a:solidFill>
                  <a:srgbClr val="000080"/>
                </a:solidFill>
                <a:latin typeface="Courier New" pitchFamily="49" charset="0"/>
                <a:cs typeface="Courier New" pitchFamily="49" charset="0"/>
              </a:rPr>
              <a:t>var </a:t>
            </a:r>
            <a:r>
              <a:rPr lang="en-US" b="1" dirty="0" smtClean="0" bmk="">
                <a:solidFill>
                  <a:srgbClr val="000000"/>
                </a:solidFill>
                <a:latin typeface="Courier New" pitchFamily="49" charset="0"/>
                <a:cs typeface="Courier New" pitchFamily="49" charset="0"/>
              </a:rPr>
              <a:t>notes = </a:t>
            </a:r>
            <a:r>
              <a:rPr lang="en-US" b="1" dirty="0" err="1" bmk="">
                <a:solidFill>
                  <a:srgbClr val="000000"/>
                </a:solidFill>
                <a:latin typeface="Courier New" pitchFamily="49" charset="0"/>
                <a:cs typeface="Courier New" pitchFamily="49" charset="0"/>
              </a:rPr>
              <a:t>someNotes.where</a:t>
            </a:r>
            <a:r>
              <a:rPr lang="en-US" b="1" dirty="0" bmk="">
                <a:solidFill>
                  <a:srgbClr val="000000"/>
                </a:solidFill>
                <a:latin typeface="Courier New" pitchFamily="49" charset="0"/>
                <a:cs typeface="Courier New" pitchFamily="49" charset="0"/>
              </a:rPr>
              <a:t>( \ note -&gt;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note.NoteType</a:t>
            </a:r>
            <a:r>
              <a:rPr lang="en-US" b="1" dirty="0" smtClean="0" bmk="">
                <a:solidFill>
                  <a:srgbClr val="000000"/>
                </a:solidFill>
                <a:latin typeface="Courier New" pitchFamily="49" charset="0"/>
                <a:cs typeface="Courier New" pitchFamily="49" charset="0"/>
              </a:rPr>
              <a:t> </a:t>
            </a:r>
            <a:r>
              <a:rPr lang="en-US" b="1" dirty="0" bmk="">
                <a:solidFill>
                  <a:srgbClr val="000000"/>
                </a:solidFill>
                <a:latin typeface="Courier New" pitchFamily="49" charset="0"/>
                <a:cs typeface="Courier New" pitchFamily="49" charset="0"/>
              </a:rPr>
              <a:t>== </a:t>
            </a:r>
            <a:endParaRPr lang="en-US" b="1" dirty="0" smtClean="0" bmk="">
              <a:solidFill>
                <a:srgbClr val="000000"/>
              </a:solidFill>
              <a:latin typeface="Courier New" pitchFamily="49" charset="0"/>
              <a:cs typeface="Courier New" pitchFamily="49" charset="0"/>
            </a:endParaRPr>
          </a:p>
          <a:p>
            <a:r>
              <a:rPr lang="en-US" b="1" dirty="0" bmk="">
                <a:solidFill>
                  <a:srgbClr val="000000"/>
                </a:solidFill>
                <a:latin typeface="Courier New" pitchFamily="49" charset="0"/>
                <a:cs typeface="Courier New" pitchFamily="49" charset="0"/>
              </a:rPr>
              <a:t> </a:t>
            </a:r>
            <a:r>
              <a:rPr lang="en-US" b="1" dirty="0" smtClean="0" bmk="">
                <a:solidFill>
                  <a:srgbClr val="000000"/>
                </a:solidFill>
                <a:latin typeface="Courier New" pitchFamily="49" charset="0"/>
                <a:cs typeface="Courier New" pitchFamily="49" charset="0"/>
              </a:rPr>
              <a:t>                              </a:t>
            </a:r>
            <a:r>
              <a:rPr lang="en-US" b="1" dirty="0" err="1" smtClean="0" bmk="">
                <a:solidFill>
                  <a:srgbClr val="000000"/>
                </a:solidFill>
                <a:latin typeface="Courier New" pitchFamily="49" charset="0"/>
                <a:cs typeface="Courier New" pitchFamily="49" charset="0"/>
              </a:rPr>
              <a:t>typekey.NoteType.TC_GENERAL</a:t>
            </a:r>
            <a:r>
              <a:rPr lang="en-US" b="1" dirty="0" smtClean="0" bmk="">
                <a:solidFill>
                  <a:srgbClr val="000000"/>
                </a:solidFill>
                <a:latin typeface="Courier New" pitchFamily="49" charset="0"/>
                <a:cs typeface="Courier New" pitchFamily="49" charset="0"/>
              </a:rPr>
              <a:t>                        	                     )  </a:t>
            </a:r>
            <a:endParaRPr lang="en-US" dirty="0"/>
          </a:p>
        </p:txBody>
      </p:sp>
      <p:sp>
        <p:nvSpPr>
          <p:cNvPr id="6" name="num1"/>
          <p:cNvSpPr/>
          <p:nvPr/>
        </p:nvSpPr>
        <p:spPr bwMode="auto">
          <a:xfrm>
            <a:off x="4419600"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 name="num2"/>
          <p:cNvSpPr/>
          <p:nvPr/>
        </p:nvSpPr>
        <p:spPr bwMode="auto">
          <a:xfrm>
            <a:off x="4823988" y="91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8" name="num3"/>
          <p:cNvSpPr/>
          <p:nvPr/>
        </p:nvSpPr>
        <p:spPr bwMode="auto">
          <a:xfrm>
            <a:off x="5486400" y="91892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9" name="num4"/>
          <p:cNvSpPr/>
          <p:nvPr/>
        </p:nvSpPr>
        <p:spPr bwMode="auto">
          <a:xfrm>
            <a:off x="3962400" y="16552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Left Brace 9"/>
          <p:cNvSpPr/>
          <p:nvPr/>
        </p:nvSpPr>
        <p:spPr bwMode="auto">
          <a:xfrm rot="10800000" flipH="1">
            <a:off x="4333658" y="1522596"/>
            <a:ext cx="228600" cy="441136"/>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03322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array methods</a:t>
            </a:r>
            <a:endParaRPr lang="en-US" dirty="0"/>
          </a:p>
        </p:txBody>
      </p:sp>
      <p:sp>
        <p:nvSpPr>
          <p:cNvPr id="4" name="Content Placeholder 3"/>
          <p:cNvSpPr>
            <a:spLocks noGrp="1"/>
          </p:cNvSpPr>
          <p:nvPr>
            <p:ph idx="1"/>
          </p:nvPr>
        </p:nvSpPr>
        <p:spPr/>
        <p:txBody>
          <a:bodyPr/>
          <a:lstStyle/>
          <a:p>
            <a:r>
              <a:rPr lang="en-US" b="1" dirty="0" err="1" smtClean="0">
                <a:latin typeface="Courier New" pitchFamily="49" charset="0"/>
                <a:cs typeface="Courier New" pitchFamily="49" charset="0"/>
              </a:rPr>
              <a:t>hasMatch</a:t>
            </a:r>
            <a:r>
              <a:rPr lang="en-US" b="1" dirty="0" smtClean="0">
                <a:latin typeface="Courier New" pitchFamily="49" charset="0"/>
                <a:cs typeface="Courier New" pitchFamily="49" charset="0"/>
              </a:rPr>
              <a:t>(condition) </a:t>
            </a:r>
          </a:p>
          <a:p>
            <a:pPr lvl="1"/>
            <a:r>
              <a:rPr lang="en-US" dirty="0" smtClean="0"/>
              <a:t>Determine </a:t>
            </a:r>
            <a:r>
              <a:rPr lang="en-US" dirty="0"/>
              <a:t>if any element in an array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array.hasMatch</a:t>
            </a:r>
            <a:r>
              <a:rPr lang="en-US" b="1" dirty="0" smtClean="0">
                <a:latin typeface="Courier New" pitchFamily="49" charset="0"/>
                <a:cs typeface="Courier New" pitchFamily="49" charset="0"/>
              </a:rPr>
              <a:t>(\ 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smtClean="0"/>
          </a:p>
          <a:p>
            <a:r>
              <a:rPr lang="en-US" b="1" dirty="0" err="1" smtClean="0">
                <a:latin typeface="Courier New" pitchFamily="49" charset="0"/>
                <a:cs typeface="Courier New" pitchFamily="49" charset="0"/>
              </a:rPr>
              <a:t>countWhere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p>
          <a:p>
            <a:pPr lvl="1"/>
            <a:r>
              <a:rPr lang="en-US" dirty="0" smtClean="0"/>
              <a:t>Returns count of elements that match a given condition in an array</a:t>
            </a:r>
          </a:p>
          <a:p>
            <a:pPr lvl="1"/>
            <a:r>
              <a:rPr lang="en-US" dirty="0" smtClean="0"/>
              <a:t>Syntax: </a:t>
            </a:r>
            <a:r>
              <a:rPr lang="en-US" b="1" dirty="0" err="1" smtClean="0">
                <a:latin typeface="Courier New" pitchFamily="49" charset="0"/>
                <a:cs typeface="Courier New" pitchFamily="49" charset="0"/>
              </a:rPr>
              <a:t>array.countWhere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name -&gt;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dirty="0"/>
          </a:p>
          <a:p>
            <a:r>
              <a:rPr lang="en-US" b="1" dirty="0" err="1" smtClean="0">
                <a:latin typeface="Courier New" pitchFamily="49" charset="0"/>
                <a:cs typeface="Courier New" pitchFamily="49" charset="0"/>
              </a:rPr>
              <a:t>firstWhere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lvl="1"/>
            <a:r>
              <a:rPr lang="en-US" dirty="0"/>
              <a:t>Retrieve the first element in an array that matches a given </a:t>
            </a:r>
            <a:r>
              <a:rPr lang="en-US" dirty="0" smtClean="0"/>
              <a:t>condition</a:t>
            </a:r>
          </a:p>
          <a:p>
            <a:pPr lvl="1"/>
            <a:r>
              <a:rPr lang="en-US" dirty="0" smtClean="0"/>
              <a:t>Syntax: </a:t>
            </a:r>
            <a:r>
              <a:rPr lang="en-US" b="1" dirty="0" err="1" smtClean="0">
                <a:latin typeface="Courier New" pitchFamily="49" charset="0"/>
                <a:cs typeface="Courier New" pitchFamily="49" charset="0"/>
              </a:rPr>
              <a:t>array.firstWhere</a:t>
            </a:r>
            <a:r>
              <a:rPr lang="en-US" b="1" dirty="0" smtClean="0">
                <a:latin typeface="Courier New" pitchFamily="49" charset="0"/>
                <a:cs typeface="Courier New" pitchFamily="49" charset="0"/>
              </a:rPr>
              <a:t>(\ name </a:t>
            </a:r>
            <a:r>
              <a:rPr lang="en-US" b="1" dirty="0">
                <a:latin typeface="Courier New" pitchFamily="49" charset="0"/>
                <a:cs typeface="Courier New" pitchFamily="49" charset="0"/>
              </a:rPr>
              <a:t>-&gt; </a:t>
            </a:r>
            <a:r>
              <a:rPr lang="en-US" b="1" dirty="0" err="1" smtClean="0">
                <a:latin typeface="Courier New" pitchFamily="49" charset="0"/>
                <a:cs typeface="Courier New" pitchFamily="49" charset="0"/>
              </a:rPr>
              <a:t>conditionToMatch</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where</a:t>
            </a:r>
            <a:r>
              <a:rPr lang="en-US" b="1" dirty="0">
                <a:latin typeface="Courier New" pitchFamily="49" charset="0"/>
                <a:cs typeface="Courier New" pitchFamily="49" charset="0"/>
              </a:rPr>
              <a:t>(condition</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Retrieves a </a:t>
            </a:r>
            <a:r>
              <a:rPr lang="en-US" dirty="0"/>
              <a:t>target array that consists of all the members of a source array that match a given </a:t>
            </a:r>
            <a:r>
              <a:rPr lang="en-US" dirty="0" smtClean="0"/>
              <a:t>condition</a:t>
            </a:r>
          </a:p>
          <a:p>
            <a:pPr lvl="1"/>
            <a:r>
              <a:rPr lang="en-US" dirty="0"/>
              <a:t>Syntax: </a:t>
            </a:r>
            <a:r>
              <a:rPr lang="en-US" b="1" dirty="0" err="1" smtClean="0">
                <a:latin typeface="Courier New" pitchFamily="49" charset="0"/>
                <a:cs typeface="Courier New" pitchFamily="49" charset="0"/>
              </a:rPr>
              <a:t>array.where</a:t>
            </a:r>
            <a:r>
              <a:rPr lang="en-US" b="1" dirty="0">
                <a:latin typeface="Courier New" pitchFamily="49" charset="0"/>
                <a:cs typeface="Courier New" pitchFamily="49" charset="0"/>
              </a:rPr>
              <a:t>(\ name -&gt; </a:t>
            </a:r>
            <a:r>
              <a:rPr lang="en-US" b="1" dirty="0" err="1">
                <a:latin typeface="Courier New" pitchFamily="49" charset="0"/>
                <a:cs typeface="Courier New" pitchFamily="49" charset="0"/>
              </a:rPr>
              <a:t>conditionToMatch</a:t>
            </a:r>
            <a:r>
              <a:rPr lang="en-US" b="1" dirty="0">
                <a:latin typeface="Courier New" pitchFamily="49" charset="0"/>
                <a:cs typeface="Courier New" pitchFamily="49" charset="0"/>
              </a:rPr>
              <a:t>)</a:t>
            </a:r>
          </a:p>
          <a:p>
            <a:pPr lvl="1"/>
            <a:endParaRPr lang="en-US" dirty="0" smtClean="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hasMatch</a:t>
            </a:r>
            <a:r>
              <a:rPr lang="en-US" dirty="0" smtClean="0"/>
              <a:t>()</a:t>
            </a:r>
            <a:endParaRPr lang="en-US" dirty="0"/>
          </a:p>
        </p:txBody>
      </p:sp>
      <p:sp>
        <p:nvSpPr>
          <p:cNvPr id="5" name="rec LineNumbers"/>
          <p:cNvSpPr/>
          <p:nvPr/>
        </p:nvSpPr>
        <p:spPr bwMode="auto">
          <a:xfrm>
            <a:off x="533400" y="919105"/>
            <a:ext cx="457200" cy="276492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76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  </a:t>
            </a:r>
            <a:r>
              <a:rPr lang="en-US" sz="1600" b="1" dirty="0" smtClean="0" bmk="">
                <a:solidFill>
                  <a:srgbClr val="000080"/>
                </a:solidFill>
                <a:latin typeface="Courier New" pitchFamily="49" charset="0"/>
                <a:cs typeface="Courier New" pitchFamily="49" charset="0"/>
              </a:rPr>
              <a:t>if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notes.hasMatch</a:t>
            </a:r>
            <a:r>
              <a:rPr lang="en-US" sz="1600" b="1" dirty="0" smtClean="0" bmk="">
                <a:solidFill>
                  <a:srgbClr val="000000"/>
                </a:solidFill>
                <a:latin typeface="Courier New" pitchFamily="49" charset="0"/>
                <a:cs typeface="Courier New" pitchFamily="49" charset="0"/>
              </a:rPr>
              <a:t>( \ note -&gt;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"Array has General notes"</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8</a:t>
            </a:r>
            <a:r>
              <a:rPr lang="en-US" sz="1600" b="1" dirty="0" smtClean="0" bmk="">
                <a:solidFill>
                  <a:srgbClr val="000000"/>
                </a:solidFill>
                <a:latin typeface="Courier New" pitchFamily="49" charset="0"/>
                <a:cs typeface="Courier New" pitchFamily="49" charset="0"/>
              </a:rPr>
              <a:t>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Array has General notes</a:t>
            </a:r>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3092855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countWhere</a:t>
            </a:r>
            <a:r>
              <a:rPr lang="en-US" dirty="0" smtClean="0"/>
              <a:t>() </a:t>
            </a:r>
            <a:endParaRPr lang="en-US" dirty="0"/>
          </a:p>
        </p:txBody>
      </p:sp>
      <p:sp>
        <p:nvSpPr>
          <p:cNvPr id="5" name="rec LineNumbers"/>
          <p:cNvSpPr/>
          <p:nvPr/>
        </p:nvSpPr>
        <p:spPr bwMode="auto">
          <a:xfrm>
            <a:off x="533400" y="919105"/>
            <a:ext cx="457200" cy="28146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81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notes = </a:t>
            </a:r>
            <a:r>
              <a:rPr lang="en-US" sz="1600" b="1" dirty="0" err="1" smtClean="0" bmk="">
                <a:solidFill>
                  <a:srgbClr val="000000"/>
                </a:solidFill>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notes.countWhere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out = </a:t>
            </a:r>
            <a:r>
              <a:rPr lang="en-US" sz="1600" b="1" dirty="0" smtClean="0" bmk="">
                <a:solidFill>
                  <a:srgbClr val="008000"/>
                </a:solidFill>
                <a:latin typeface="Courier New" pitchFamily="49" charset="0"/>
                <a:cs typeface="Courier New" pitchFamily="49" charset="0"/>
              </a:rPr>
              <a:t>"Number of notes: " </a:t>
            </a: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notes.</a:t>
            </a:r>
            <a:r>
              <a:rPr lang="en-US" sz="1600" b="1" dirty="0" err="1" smtClean="0" bmk="">
                <a:solidFill>
                  <a:srgbClr val="000080"/>
                </a:solidFill>
                <a:latin typeface="Courier New" pitchFamily="49" charset="0"/>
                <a:cs typeface="Courier New" pitchFamily="49" charset="0"/>
              </a:rPr>
              <a:t>length</a:t>
            </a:r>
            <a:r>
              <a:rPr lang="en-US" sz="1600" b="1" dirty="0" smtClean="0" bmk="">
                <a:solidFill>
                  <a:srgbClr val="000080"/>
                </a:solidFill>
                <a:latin typeface="Courier New" pitchFamily="49" charset="0"/>
                <a:cs typeface="Courier New" pitchFamily="49" charset="0"/>
              </a:rPr>
              <a:t> </a:t>
            </a:r>
            <a:br>
              <a:rPr lang="en-US" sz="1600" b="1" dirty="0" smtClean="0" bmk="">
                <a:solidFill>
                  <a:srgbClr val="000080"/>
                </a:solidFill>
                <a:latin typeface="Courier New" pitchFamily="49" charset="0"/>
                <a:cs typeface="Courier New" pitchFamily="49" charset="0"/>
              </a:rPr>
            </a:br>
            <a:r>
              <a:rPr lang="en-US" sz="1600" b="1" dirty="0" smtClean="0" bmk="">
                <a:solidFill>
                  <a:srgbClr val="00008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n</a:t>
            </a: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Number </a:t>
            </a:r>
            <a:r>
              <a:rPr lang="en-US" sz="1600" b="1" dirty="0" bmk="">
                <a:solidFill>
                  <a:srgbClr val="008000"/>
                </a:solidFill>
                <a:latin typeface="Courier New" pitchFamily="49" charset="0"/>
                <a:cs typeface="Courier New" pitchFamily="49" charset="0"/>
              </a:rPr>
              <a:t>of </a:t>
            </a:r>
            <a:r>
              <a:rPr lang="en-US" sz="1600" b="1" dirty="0" smtClean="0" bmk="">
                <a:solidFill>
                  <a:srgbClr val="008000"/>
                </a:solidFill>
                <a:latin typeface="Courier New" pitchFamily="49" charset="0"/>
                <a:cs typeface="Courier New" pitchFamily="49" charset="0"/>
              </a:rPr>
              <a:t>General notes</a:t>
            </a:r>
            <a:r>
              <a:rPr lang="en-US" sz="1600" b="1" dirty="0" bmk="">
                <a:solidFill>
                  <a:srgbClr val="008000"/>
                </a:solidFill>
                <a:latin typeface="Courier New" pitchFamily="49" charset="0"/>
                <a:cs typeface="Courier New" pitchFamily="49" charset="0"/>
              </a:rPr>
              <a:t>: " </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count</a:t>
            </a:r>
            <a:r>
              <a:rPr lang="en-US" sz="1600" b="1" dirty="0" smtClean="0" bmk="">
                <a:solidFill>
                  <a:srgbClr val="008000"/>
                </a:solidFill>
                <a:latin typeface="Courier New" pitchFamily="49" charset="0"/>
                <a:cs typeface="Courier New" pitchFamily="49" charset="0"/>
              </a:rPr>
              <a:t> </a:t>
            </a:r>
          </a:p>
          <a:p>
            <a:pPr fontAlgn="base">
              <a:spcBef>
                <a:spcPct val="0"/>
              </a:spcBef>
              <a:spcAft>
                <a:spcPct val="0"/>
              </a:spcAf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7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a:solidFill>
                  <a:schemeClr val="bg1"/>
                </a:solidFill>
                <a:latin typeface="Courier New" pitchFamily="49" charset="0"/>
                <a:cs typeface="Courier New" pitchFamily="49" charset="0"/>
              </a:rPr>
              <a:t>Number of notes: 5</a:t>
            </a:r>
          </a:p>
          <a:p>
            <a:r>
              <a:rPr lang="en-US" sz="1400" b="1" dirty="0">
                <a:solidFill>
                  <a:schemeClr val="bg1"/>
                </a:solidFill>
                <a:latin typeface="Courier New" pitchFamily="49" charset="0"/>
                <a:cs typeface="Courier New" pitchFamily="49" charset="0"/>
              </a:rPr>
              <a:t>Number of </a:t>
            </a:r>
            <a:r>
              <a:rPr lang="en-US" sz="1400" b="1" dirty="0" smtClean="0">
                <a:solidFill>
                  <a:schemeClr val="bg1"/>
                </a:solidFill>
                <a:latin typeface="Courier New" pitchFamily="49" charset="0"/>
                <a:cs typeface="Courier New" pitchFamily="49" charset="0"/>
              </a:rPr>
              <a:t>General </a:t>
            </a:r>
            <a:r>
              <a:rPr lang="en-US" sz="1400" b="1" dirty="0">
                <a:solidFill>
                  <a:schemeClr val="bg1"/>
                </a:solidFill>
                <a:latin typeface="Courier New" pitchFamily="49" charset="0"/>
                <a:cs typeface="Courier New" pitchFamily="49" charset="0"/>
              </a:rPr>
              <a:t>notes: </a:t>
            </a:r>
            <a:r>
              <a:rPr lang="en-US" sz="1400" b="1" dirty="0" smtClean="0">
                <a:solidFill>
                  <a:schemeClr val="bg1"/>
                </a:solidFill>
                <a:latin typeface="Courier New" pitchFamily="49" charset="0"/>
                <a:cs typeface="Courier New" pitchFamily="49" charset="0"/>
              </a:rPr>
              <a:t>3</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0043548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firstWhere</a:t>
            </a:r>
            <a:endParaRPr lang="en-US" dirty="0"/>
          </a:p>
        </p:txBody>
      </p:sp>
      <p:sp>
        <p:nvSpPr>
          <p:cNvPr id="5" name="rec LineNumbers"/>
          <p:cNvSpPr/>
          <p:nvPr/>
        </p:nvSpPr>
        <p:spPr bwMode="auto">
          <a:xfrm>
            <a:off x="533400" y="919105"/>
            <a:ext cx="457200" cy="2281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dirty="0" smtClean="0" bmk="">
                <a:solidFill>
                  <a:srgbClr val="000080"/>
                </a:solidFill>
                <a:latin typeface="Courier New" pitchFamily="49" charset="0"/>
                <a:cs typeface="Courier New" pitchFamily="49" charset="0"/>
              </a:rPr>
              <a:t>var </a:t>
            </a:r>
            <a:r>
              <a:rPr lang="en-US" sz="1600" b="1" dirty="0" err="1" bmk="">
                <a:solidFill>
                  <a:srgbClr val="000000"/>
                </a:solidFill>
                <a:latin typeface="Courier New" pitchFamily="49" charset="0"/>
                <a:cs typeface="Courier New" pitchFamily="49" charset="0"/>
              </a:rPr>
              <a:t>aNote</a:t>
            </a: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smtClean="0" bmk="">
                <a:solidFill>
                  <a:schemeClr val="bg1"/>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smtClean="0" bmk="">
                <a:solidFill>
                  <a:srgbClr val="000000"/>
                </a:solidFill>
                <a:latin typeface="Courier New" pitchFamily="49" charset="0"/>
                <a:cs typeface="Courier New" pitchFamily="49" charset="0"/>
              </a:rPr>
              <a:t>out = </a:t>
            </a:r>
            <a:r>
              <a:rPr lang="en-US" sz="1600" b="1" dirty="0" err="1" smtClean="0" bmk="">
                <a:solidFill>
                  <a:srgbClr val="000000"/>
                </a:solidFill>
                <a:latin typeface="Courier New" pitchFamily="49" charset="0"/>
                <a:cs typeface="Courier New" pitchFamily="49" charset="0"/>
              </a:rPr>
              <a:t>aNote.CreateTime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6390"/>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099873"/>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25506377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where() </a:t>
            </a:r>
            <a:endParaRPr lang="en-US" dirty="0"/>
          </a:p>
        </p:txBody>
      </p:sp>
      <p:sp>
        <p:nvSpPr>
          <p:cNvPr id="5" name="rec LineNumbers"/>
          <p:cNvSpPr/>
          <p:nvPr/>
        </p:nvSpPr>
        <p:spPr bwMode="auto">
          <a:xfrm>
            <a:off x="533400" y="919105"/>
            <a:ext cx="457200" cy="3043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r>
              <a:rPr lang="en-US" sz="1600" b="1" dirty="0" smtClean="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8000"/>
                </a:solidFill>
                <a:latin typeface="Courier New" pitchFamily="49" charset="0"/>
                <a:cs typeface="Courier New" pitchFamily="49" charset="0"/>
              </a:rPr>
              <a:t>""</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r>
              <a:rPr lang="en-US" sz="1600" b="1" dirty="0" err="1" bmk="">
                <a:solidFill>
                  <a:srgbClr val="000080"/>
                </a:solidFill>
                <a:latin typeface="Courier New" pitchFamily="49" charset="0"/>
                <a:cs typeface="Courier New" pitchFamily="49" charset="0"/>
              </a:rPr>
              <a:t>where</a:t>
            </a:r>
            <a:r>
              <a:rPr lang="en-US" sz="1600" b="1" dirty="0" bmk="">
                <a:solidFill>
                  <a:srgbClr val="000000"/>
                </a:solidFill>
                <a:latin typeface="Courier New" pitchFamily="49" charset="0"/>
                <a:cs typeface="Courier New" pitchFamily="49" charset="0"/>
              </a:rPr>
              <a:t>( \ note -&gt; </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typekey.ContactNoteType.TC_GENERAL</a:t>
            </a: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aNote</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smtClean="0"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 (i+</a:t>
            </a:r>
            <a:r>
              <a:rPr lang="en-US" sz="1600" b="1" dirty="0" smtClean="0" bmk="">
                <a:solidFill>
                  <a:srgbClr val="000080"/>
                </a:solidFill>
                <a:latin typeface="Courier New" pitchFamily="49" charset="0"/>
                <a:cs typeface="Courier New" pitchFamily="49" charset="0"/>
              </a:rPr>
              <a:t>1</a:t>
            </a:r>
            <a:r>
              <a:rPr lang="en-US" sz="1600" b="1" dirty="0" smtClean="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 " </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aNote.CreateTime</a:t>
            </a:r>
            <a:r>
              <a:rPr lang="en-US" sz="1600" b="1" dirty="0" smtClean="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 </a:t>
            </a:r>
            <a:r>
              <a:rPr lang="en-US" sz="1600" b="1" dirty="0" err="1" smtClean="0" bmk="">
                <a:solidFill>
                  <a:srgbClr val="000000"/>
                </a:solidFill>
                <a:latin typeface="Courier New" pitchFamily="49" charset="0"/>
                <a:cs typeface="Courier New" pitchFamily="49" charset="0"/>
              </a:rPr>
              <a:t>aNote.Subject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bwMode="auto">
          <a:xfrm>
            <a:off x="2743200" y="3862864"/>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1295400" y="5105400"/>
            <a:ext cx="5638800" cy="990600"/>
          </a:xfrm>
          <a:prstGeom prst="rect">
            <a:avLst/>
          </a:prstGeom>
          <a:noFill/>
        </p:spPr>
        <p:txBody>
          <a:bodyPr wrap="square" rtlCol="0">
            <a:noAutofit/>
          </a:bodyPr>
          <a:lstStyle/>
          <a:p>
            <a:r>
              <a:rPr lang="en-US" sz="1400" b="1" dirty="0" smtClean="0">
                <a:solidFill>
                  <a:schemeClr val="bg1"/>
                </a:solidFill>
                <a:latin typeface="Courier New" pitchFamily="49" charset="0"/>
                <a:cs typeface="Courier New" pitchFamily="49" charset="0"/>
              </a:rPr>
              <a:t>1) 2014-01-22: </a:t>
            </a:r>
            <a:r>
              <a:rPr lang="en-US" sz="1400" b="1" dirty="0">
                <a:solidFill>
                  <a:schemeClr val="bg1"/>
                </a:solidFill>
                <a:latin typeface="Courier New" pitchFamily="49" charset="0"/>
                <a:cs typeface="Courier New" pitchFamily="49" charset="0"/>
              </a:rPr>
              <a:t>Andy has an </a:t>
            </a:r>
            <a:r>
              <a:rPr lang="en-US" sz="1400" b="1" dirty="0" smtClean="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2) 2014-01-23: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another </a:t>
            </a:r>
            <a:r>
              <a:rPr lang="en-US" sz="1400" b="1" dirty="0">
                <a:solidFill>
                  <a:schemeClr val="bg1"/>
                </a:solidFill>
                <a:latin typeface="Courier New" pitchFamily="49" charset="0"/>
                <a:cs typeface="Courier New" pitchFamily="49" charset="0"/>
              </a:rPr>
              <a:t>inquiry</a:t>
            </a:r>
          </a:p>
          <a:p>
            <a:r>
              <a:rPr lang="en-US" sz="1400" b="1" dirty="0" smtClean="0">
                <a:solidFill>
                  <a:schemeClr val="bg1"/>
                </a:solidFill>
                <a:latin typeface="Courier New" pitchFamily="49" charset="0"/>
                <a:cs typeface="Courier New" pitchFamily="49" charset="0"/>
              </a:rPr>
              <a:t>3) 2014-01-29: </a:t>
            </a:r>
            <a:r>
              <a:rPr lang="en-US" sz="1400" b="1" dirty="0">
                <a:solidFill>
                  <a:schemeClr val="bg1"/>
                </a:solidFill>
                <a:latin typeface="Courier New" pitchFamily="49" charset="0"/>
                <a:cs typeface="Courier New" pitchFamily="49" charset="0"/>
              </a:rPr>
              <a:t>Andy has </a:t>
            </a:r>
            <a:r>
              <a:rPr lang="en-US" sz="1400" b="1" dirty="0" smtClean="0">
                <a:solidFill>
                  <a:schemeClr val="bg1"/>
                </a:solidFill>
                <a:latin typeface="Courier New" pitchFamily="49" charset="0"/>
                <a:cs typeface="Courier New" pitchFamily="49" charset="0"/>
              </a:rPr>
              <a:t>a question</a:t>
            </a:r>
            <a:endParaRPr lang="en-US" sz="1400" b="1" dirty="0">
              <a:solidFill>
                <a:schemeClr val="bg1"/>
              </a:solidFill>
              <a:latin typeface="Courier New" pitchFamily="49" charset="0"/>
              <a:cs typeface="Courier New" pitchFamily="49" charset="0"/>
            </a:endParaRPr>
          </a:p>
          <a:p>
            <a:endParaRPr lang="en-US" sz="1400" b="1"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1922745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an array</a:t>
            </a:r>
          </a:p>
          <a:p>
            <a:pPr lvl="1"/>
            <a:r>
              <a:rPr lang="en-US" dirty="0"/>
              <a:t>Determine the number of elements in an array</a:t>
            </a:r>
          </a:p>
          <a:p>
            <a:pPr lvl="1"/>
            <a:r>
              <a:rPr lang="en-US" dirty="0"/>
              <a:t>Loop through each object in an array</a:t>
            </a:r>
          </a:p>
          <a:p>
            <a:pPr lvl="1"/>
            <a:r>
              <a:rPr lang="en-US" dirty="0"/>
              <a:t>Add object to (and remove object from) an array</a:t>
            </a:r>
          </a:p>
          <a:p>
            <a:pPr lvl="1"/>
            <a:r>
              <a:rPr lang="en-US" dirty="0"/>
              <a:t>Determine if any objects with a given criterion exists in an array</a:t>
            </a:r>
          </a:p>
          <a:p>
            <a:pPr lvl="1"/>
            <a:r>
              <a:rPr lang="en-US" dirty="0"/>
              <a:t>Retrieve objects in an array that match a given criterion</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What is the array method to return the number of objects in the </a:t>
            </a:r>
            <a:r>
              <a:rPr lang="en-US" dirty="0" err="1" smtClean="0"/>
              <a:t>ContactNotes</a:t>
            </a:r>
            <a:r>
              <a:rPr lang="en-US" dirty="0" smtClean="0"/>
              <a:t> array? What is the value?</a:t>
            </a:r>
          </a:p>
          <a:p>
            <a:r>
              <a:rPr lang="en-US" dirty="0" smtClean="0"/>
              <a:t>What is the expression to return the count of notes that are regarding a problem? What is the count value?</a:t>
            </a:r>
          </a:p>
          <a:p>
            <a:r>
              <a:rPr lang="en-US" dirty="0" smtClean="0"/>
              <a:t>What is an expression to return an array of </a:t>
            </a:r>
            <a:r>
              <a:rPr lang="en-US" dirty="0" err="1" smtClean="0"/>
              <a:t>ContactNotes</a:t>
            </a:r>
            <a:r>
              <a:rPr lang="en-US" dirty="0" smtClean="0"/>
              <a:t> where the note was created after January 31, 2014?</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2000" cy="262860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43400" y="1524000"/>
            <a:ext cx="4495800" cy="334771"/>
          </a:xfrm>
          <a:prstGeom prst="rect">
            <a:avLst/>
          </a:prstGeom>
          <a:solidFill>
            <a:schemeClr val="tx1">
              <a:lumMod val="65000"/>
              <a:alpha val="37000"/>
            </a:schemeClr>
          </a:solidFill>
        </p:spPr>
        <p:txBody>
          <a:bodyPr wrap="square" rtlCol="0" anchor="ctr">
            <a:noAutofit/>
          </a:bodyPr>
          <a:lstStyle/>
          <a:p>
            <a:pPr algn="ctr"/>
            <a:r>
              <a:rPr lang="en-US" b="1" dirty="0" smtClean="0">
                <a:solidFill>
                  <a:srgbClr val="C00000"/>
                </a:solidFill>
                <a:latin typeface="Arial" pitchFamily="32" charset="0"/>
                <a:cs typeface="Arial" pitchFamily="32" charset="0"/>
              </a:rPr>
              <a:t>Use screenshot to answer questions</a:t>
            </a:r>
          </a:p>
        </p:txBody>
      </p:sp>
    </p:spTree>
    <p:extLst>
      <p:ext uri="{BB962C8B-B14F-4D97-AF65-F5344CB8AC3E}">
        <p14:creationId xmlns:p14="http://schemas.microsoft.com/office/powerpoint/2010/main" val="22089166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what is an array</a:t>
            </a:r>
          </a:p>
          <a:p>
            <a:pPr lvl="1"/>
            <a:r>
              <a:rPr lang="en-US" dirty="0"/>
              <a:t>D</a:t>
            </a:r>
            <a:r>
              <a:rPr lang="en-US" dirty="0" smtClean="0"/>
              <a:t>etermine </a:t>
            </a:r>
            <a:r>
              <a:rPr lang="en-US" dirty="0"/>
              <a:t>the number of elements in an array</a:t>
            </a:r>
          </a:p>
          <a:p>
            <a:pPr lvl="1"/>
            <a:r>
              <a:rPr lang="en-US" dirty="0"/>
              <a:t>Loop through each </a:t>
            </a:r>
            <a:r>
              <a:rPr lang="en-US" dirty="0" smtClean="0"/>
              <a:t>object </a:t>
            </a:r>
            <a:r>
              <a:rPr lang="en-US" dirty="0"/>
              <a:t>in an array</a:t>
            </a:r>
          </a:p>
          <a:p>
            <a:pPr lvl="1"/>
            <a:r>
              <a:rPr lang="en-US" dirty="0"/>
              <a:t>Add </a:t>
            </a:r>
            <a:r>
              <a:rPr lang="en-US" dirty="0" smtClean="0"/>
              <a:t>object </a:t>
            </a:r>
            <a:r>
              <a:rPr lang="en-US" dirty="0"/>
              <a:t>to (and remove </a:t>
            </a:r>
            <a:r>
              <a:rPr lang="en-US" dirty="0" smtClean="0"/>
              <a:t>object from</a:t>
            </a:r>
            <a:r>
              <a:rPr lang="en-US" dirty="0"/>
              <a:t>) an array</a:t>
            </a:r>
          </a:p>
          <a:p>
            <a:pPr lvl="1"/>
            <a:r>
              <a:rPr lang="en-US" dirty="0"/>
              <a:t>Determine if any </a:t>
            </a:r>
            <a:r>
              <a:rPr lang="en-US" dirty="0" smtClean="0"/>
              <a:t>objects with </a:t>
            </a:r>
            <a:r>
              <a:rPr lang="en-US" dirty="0"/>
              <a:t>a given criterion exists in an array</a:t>
            </a:r>
          </a:p>
          <a:p>
            <a:pPr lvl="1"/>
            <a:r>
              <a:rPr lang="en-US" dirty="0"/>
              <a:t>Retrieve </a:t>
            </a:r>
            <a:r>
              <a:rPr lang="en-US" dirty="0" smtClean="0"/>
              <a:t>objects in an </a:t>
            </a:r>
            <a:r>
              <a:rPr lang="en-US" dirty="0"/>
              <a:t>array that match a given criterion</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Arrays</a:t>
            </a:r>
          </a:p>
          <a:p>
            <a:r>
              <a:rPr lang="en-US" dirty="0" smtClean="0"/>
              <a:t>Array method expressions</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Arrays</a:t>
            </a:r>
            <a:endParaRPr lang="en-US" dirty="0"/>
          </a:p>
        </p:txBody>
      </p:sp>
      <p:sp>
        <p:nvSpPr>
          <p:cNvPr id="5" name="Content Placeholder 4"/>
          <p:cNvSpPr>
            <a:spLocks noGrp="1"/>
          </p:cNvSpPr>
          <p:nvPr>
            <p:ph sz="half" idx="1"/>
          </p:nvPr>
        </p:nvSpPr>
        <p:spPr/>
        <p:txBody>
          <a:bodyPr/>
          <a:lstStyle/>
          <a:p>
            <a:r>
              <a:rPr lang="en-US" dirty="0" smtClean="0"/>
              <a:t>&lt;array /&gt;  on parent entity to array entity</a:t>
            </a:r>
          </a:p>
          <a:p>
            <a:r>
              <a:rPr lang="en-US" dirty="0" smtClean="0"/>
              <a:t>&lt;</a:t>
            </a:r>
            <a:r>
              <a:rPr lang="en-US" dirty="0" err="1" smtClean="0"/>
              <a:t>foreignkey</a:t>
            </a:r>
            <a:r>
              <a:rPr lang="en-US" dirty="0" smtClean="0"/>
              <a:t> /&gt; on array entity to parent entity</a:t>
            </a:r>
          </a:p>
          <a:p>
            <a:r>
              <a:rPr lang="en-US" dirty="0" smtClean="0"/>
              <a:t>Example:</a:t>
            </a:r>
          </a:p>
          <a:p>
            <a:pPr lvl="1"/>
            <a:r>
              <a:rPr lang="en-US" dirty="0" smtClean="0"/>
              <a:t>ABContact defines </a:t>
            </a:r>
            <a:r>
              <a:rPr lang="en-US" dirty="0" err="1" smtClean="0"/>
              <a:t>FlagEntries</a:t>
            </a:r>
            <a:r>
              <a:rPr lang="en-US" dirty="0" smtClean="0"/>
              <a:t> array</a:t>
            </a:r>
            <a:endParaRPr lang="en-US" dirty="0"/>
          </a:p>
        </p:txBody>
      </p:sp>
      <p:sp>
        <p:nvSpPr>
          <p:cNvPr id="7" name="Content Placeholder 6"/>
          <p:cNvSpPr>
            <a:spLocks noGrp="1"/>
          </p:cNvSpPr>
          <p:nvPr>
            <p:ph sz="half" idx="10"/>
          </p:nvPr>
        </p:nvSpPr>
        <p:spPr/>
        <p:txBody>
          <a:bodyPr/>
          <a:lstStyle/>
          <a:p>
            <a:r>
              <a:rPr lang="en-US" dirty="0" smtClean="0"/>
              <a:t>Entity enhancement </a:t>
            </a:r>
            <a:br>
              <a:rPr lang="en-US" dirty="0" smtClean="0"/>
            </a:br>
            <a:r>
              <a:rPr lang="en-US" dirty="0" smtClean="0"/>
              <a:t>or </a:t>
            </a:r>
            <a:br>
              <a:rPr lang="en-US" dirty="0" smtClean="0"/>
            </a:br>
            <a:r>
              <a:rPr lang="en-US" dirty="0" smtClean="0"/>
              <a:t>Guidewire API</a:t>
            </a:r>
          </a:p>
          <a:p>
            <a:pPr marL="0" indent="0">
              <a:buNone/>
            </a:pPr>
            <a:r>
              <a:rPr lang="en-US" dirty="0" smtClean="0"/>
              <a:t/>
            </a:r>
            <a:br>
              <a:rPr lang="en-US" dirty="0" smtClean="0"/>
            </a:br>
            <a:endParaRPr lang="en-US" dirty="0" smtClean="0"/>
          </a:p>
          <a:p>
            <a:r>
              <a:rPr lang="en-US" dirty="0"/>
              <a:t>Example:</a:t>
            </a:r>
          </a:p>
          <a:p>
            <a:pPr lvl="1"/>
            <a:r>
              <a:rPr lang="en-US" dirty="0"/>
              <a:t>ABContact </a:t>
            </a:r>
            <a:r>
              <a:rPr lang="en-US" dirty="0" err="1" smtClean="0"/>
              <a:t>AllAddresses</a:t>
            </a:r>
            <a:r>
              <a:rPr lang="en-US" dirty="0" smtClean="0"/>
              <a:t> property returns an Address array</a:t>
            </a:r>
          </a:p>
        </p:txBody>
      </p:sp>
      <p:sp>
        <p:nvSpPr>
          <p:cNvPr id="6" name="Content Placeholder 5"/>
          <p:cNvSpPr>
            <a:spLocks noGrp="1"/>
          </p:cNvSpPr>
          <p:nvPr>
            <p:ph sz="half" idx="2"/>
          </p:nvPr>
        </p:nvSpPr>
        <p:spPr/>
        <p:txBody>
          <a:bodyPr/>
          <a:lstStyle/>
          <a:p>
            <a:r>
              <a:rPr lang="en-US" dirty="0" smtClean="0"/>
              <a:t>A set of values are of the same type in a single collection</a:t>
            </a:r>
            <a:br>
              <a:rPr lang="en-US" dirty="0" smtClean="0"/>
            </a:br>
            <a:endParaRPr lang="en-US" dirty="0" smtClean="0"/>
          </a:p>
          <a:p>
            <a:endParaRPr lang="en-US" dirty="0" smtClean="0"/>
          </a:p>
          <a:p>
            <a:r>
              <a:rPr lang="en-US" dirty="0" smtClean="0"/>
              <a:t>Examples</a:t>
            </a:r>
          </a:p>
          <a:p>
            <a:pPr lvl="1"/>
            <a:r>
              <a:rPr lang="en-US" dirty="0" smtClean="0"/>
              <a:t>var a = new </a:t>
            </a:r>
            <a:r>
              <a:rPr lang="en-US" dirty="0" err="1" smtClean="0"/>
              <a:t>int</a:t>
            </a:r>
            <a:r>
              <a:rPr lang="en-US" dirty="0" smtClean="0"/>
              <a:t>[3] </a:t>
            </a:r>
          </a:p>
          <a:p>
            <a:pPr lvl="1"/>
            <a:r>
              <a:rPr lang="en-US" dirty="0" smtClean="0"/>
              <a:t>var b = new </a:t>
            </a:r>
            <a:r>
              <a:rPr lang="en-US" dirty="0" err="1" smtClean="0"/>
              <a:t>int</a:t>
            </a:r>
            <a:r>
              <a:rPr lang="en-US" dirty="0" smtClean="0"/>
              <a:t>[ ] {1,2,3}</a:t>
            </a:r>
          </a:p>
          <a:p>
            <a:pPr lvl="1"/>
            <a:r>
              <a:rPr lang="en-US" dirty="0" smtClean="0"/>
              <a:t>var c : </a:t>
            </a:r>
            <a:r>
              <a:rPr lang="en-US" dirty="0" err="1" smtClean="0"/>
              <a:t>int</a:t>
            </a:r>
            <a:r>
              <a:rPr lang="en-US" dirty="0" smtClean="0"/>
              <a:t>[ ] = {1,2,3}</a:t>
            </a:r>
          </a:p>
        </p:txBody>
      </p:sp>
      <p:sp>
        <p:nvSpPr>
          <p:cNvPr id="8" name="Subtitle 7"/>
          <p:cNvSpPr>
            <a:spLocks noGrp="1"/>
          </p:cNvSpPr>
          <p:nvPr>
            <p:ph type="subTitle" idx="11"/>
          </p:nvPr>
        </p:nvSpPr>
        <p:spPr/>
        <p:txBody>
          <a:bodyPr/>
          <a:lstStyle/>
          <a:p>
            <a:r>
              <a:rPr lang="en-US" dirty="0"/>
              <a:t>D</a:t>
            </a:r>
            <a:r>
              <a:rPr lang="en-US" dirty="0" smtClean="0"/>
              <a:t>ata model </a:t>
            </a:r>
            <a:br>
              <a:rPr lang="en-US" dirty="0" smtClean="0"/>
            </a:br>
            <a:r>
              <a:rPr lang="en-US" dirty="0" smtClean="0"/>
              <a:t>entity array</a:t>
            </a:r>
          </a:p>
          <a:p>
            <a:endParaRPr lang="en-US" dirty="0"/>
          </a:p>
        </p:txBody>
      </p:sp>
      <p:sp>
        <p:nvSpPr>
          <p:cNvPr id="9" name="Text Placeholder 8"/>
          <p:cNvSpPr>
            <a:spLocks noGrp="1"/>
          </p:cNvSpPr>
          <p:nvPr>
            <p:ph type="body" sz="quarter" idx="12"/>
          </p:nvPr>
        </p:nvSpPr>
        <p:spPr/>
        <p:txBody>
          <a:bodyPr/>
          <a:lstStyle/>
          <a:p>
            <a:r>
              <a:rPr lang="en-US" dirty="0" smtClean="0"/>
              <a:t>Derived API</a:t>
            </a:r>
            <a:br>
              <a:rPr lang="en-US" dirty="0" smtClean="0"/>
            </a:br>
            <a:r>
              <a:rPr lang="en-US" dirty="0" smtClean="0"/>
              <a:t>entity array</a:t>
            </a:r>
          </a:p>
          <a:p>
            <a:endParaRPr lang="en-US" dirty="0"/>
          </a:p>
        </p:txBody>
      </p:sp>
      <p:sp>
        <p:nvSpPr>
          <p:cNvPr id="10" name="Text Placeholder 9"/>
          <p:cNvSpPr>
            <a:spLocks noGrp="1"/>
          </p:cNvSpPr>
          <p:nvPr>
            <p:ph type="body" sz="quarter" idx="13"/>
          </p:nvPr>
        </p:nvSpPr>
        <p:spPr/>
        <p:txBody>
          <a:bodyPr/>
          <a:lstStyle/>
          <a:p>
            <a:r>
              <a:rPr lang="en-US" dirty="0" smtClean="0"/>
              <a:t>Gosu datatype and</a:t>
            </a:r>
            <a:br>
              <a:rPr lang="en-US" dirty="0" smtClean="0"/>
            </a:br>
            <a:r>
              <a:rPr lang="en-US" dirty="0" smtClean="0"/>
              <a:t>object array</a:t>
            </a:r>
          </a:p>
          <a:p>
            <a:endParaRPr lang="en-US" dirty="0"/>
          </a:p>
        </p:txBody>
      </p:sp>
    </p:spTree>
    <p:extLst>
      <p:ext uri="{BB962C8B-B14F-4D97-AF65-F5344CB8AC3E}">
        <p14:creationId xmlns:p14="http://schemas.microsoft.com/office/powerpoint/2010/main" val="18843397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3" y="2667000"/>
            <a:ext cx="5261905" cy="208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Array length</a:t>
            </a:r>
          </a:p>
        </p:txBody>
      </p:sp>
      <p:sp>
        <p:nvSpPr>
          <p:cNvPr id="3" name="Content Placeholder 2"/>
          <p:cNvSpPr>
            <a:spLocks noGrp="1"/>
          </p:cNvSpPr>
          <p:nvPr>
            <p:ph idx="1"/>
          </p:nvPr>
        </p:nvSpPr>
        <p:spPr>
          <a:xfrm>
            <a:off x="519113" y="5029200"/>
            <a:ext cx="8318500" cy="1403499"/>
          </a:xfrm>
        </p:spPr>
        <p:txBody>
          <a:bodyPr/>
          <a:lstStyle/>
          <a:p>
            <a:r>
              <a:rPr lang="en-US" dirty="0" smtClean="0"/>
              <a:t>Determine the length (size) of an array</a:t>
            </a:r>
          </a:p>
          <a:p>
            <a:r>
              <a:rPr lang="en-US" dirty="0" smtClean="0"/>
              <a:t>Syntax:</a:t>
            </a:r>
          </a:p>
          <a:p>
            <a:pPr marL="741363" lvl="2" indent="0">
              <a:buNone/>
            </a:pPr>
            <a:r>
              <a:rPr lang="en-US" b="1" dirty="0" err="1" smtClean="0">
                <a:latin typeface="Courier New" pitchFamily="49" charset="0"/>
                <a:cs typeface="Courier New" pitchFamily="49" charset="0"/>
              </a:rPr>
              <a:t>arrayName.length</a:t>
            </a:r>
            <a:endParaRPr lang="en-US" b="1" dirty="0" smtClean="0">
              <a:latin typeface="Courier New" pitchFamily="49" charset="0"/>
              <a:cs typeface="Courier New" pitchFamily="49" charset="0"/>
            </a:endParaRPr>
          </a:p>
          <a:p>
            <a:endParaRPr lang="en-US" dirty="0"/>
          </a:p>
        </p:txBody>
      </p:sp>
      <p:sp>
        <p:nvSpPr>
          <p:cNvPr id="5" name="Rectangle 4"/>
          <p:cNvSpPr/>
          <p:nvPr/>
        </p:nvSpPr>
        <p:spPr bwMode="auto">
          <a:xfrm>
            <a:off x="533400" y="919105"/>
            <a:ext cx="457200" cy="131196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412480" cy="131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 </a:t>
            </a:r>
            <a:r>
              <a:rPr lang="en-US" sz="1600" b="1" dirty="0" smtClean="0" bmk="">
                <a:solidFill>
                  <a:srgbClr val="008000"/>
                </a:solidFill>
                <a:latin typeface="Courier New" pitchFamily="49" charset="0"/>
                <a:ea typeface="Times New Roman" pitchFamily="18" charset="0"/>
                <a:cs typeface="Courier New" pitchFamily="49" charset="0"/>
              </a:rPr>
              <a:t>"Number of notes: "</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print(</a:t>
            </a:r>
            <a:r>
              <a:rPr lang="en-US" sz="1600" b="1" dirty="0" bmk="">
                <a:solidFill>
                  <a:srgbClr val="000000"/>
                </a:solidFill>
                <a:latin typeface="Courier New" pitchFamily="49" charset="0"/>
                <a:ea typeface="Times New Roman" pitchFamily="18" charset="0"/>
                <a:cs typeface="Courier New" pitchFamily="49" charset="0"/>
              </a:rPr>
              <a:t>out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notes</a:t>
            </a:r>
            <a:r>
              <a:rPr lang="en-US" sz="1600" b="1" dirty="0" err="1" smtClean="0" bmk="">
                <a:solidFill>
                  <a:srgbClr val="000000"/>
                </a:solidFill>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531402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through array with a loop</a:t>
            </a:r>
          </a:p>
        </p:txBody>
      </p:sp>
      <p:sp>
        <p:nvSpPr>
          <p:cNvPr id="3" name="Content Placeholder 2"/>
          <p:cNvSpPr>
            <a:spLocks noGrp="1"/>
          </p:cNvSpPr>
          <p:nvPr>
            <p:ph idx="1"/>
          </p:nvPr>
        </p:nvSpPr>
        <p:spPr>
          <a:xfrm>
            <a:off x="519113" y="3657600"/>
            <a:ext cx="8318500" cy="2775099"/>
          </a:xfrm>
        </p:spPr>
        <p:txBody>
          <a:bodyPr/>
          <a:lstStyle/>
          <a:p>
            <a:r>
              <a:rPr lang="en-US" dirty="0" smtClean="0"/>
              <a:t>Use loop structure to iterate through array</a:t>
            </a:r>
          </a:p>
          <a:p>
            <a:pPr lvl="1"/>
            <a:r>
              <a:rPr lang="en-US" dirty="0" smtClean="0"/>
              <a:t>Entity array, object array, collection</a:t>
            </a:r>
          </a:p>
          <a:p>
            <a:pPr lvl="1"/>
            <a:r>
              <a:rPr lang="en-US" dirty="0" smtClean="0"/>
              <a:t>Counter </a:t>
            </a:r>
            <a:r>
              <a:rPr lang="en-US" dirty="0" err="1" smtClean="0"/>
              <a:t>varaible</a:t>
            </a:r>
            <a:r>
              <a:rPr lang="en-US" dirty="0" smtClean="0"/>
              <a:t>, condition, and variable </a:t>
            </a:r>
            <a:r>
              <a:rPr lang="en-US" dirty="0" err="1" smtClean="0"/>
              <a:t>incrementer</a:t>
            </a:r>
            <a:r>
              <a:rPr lang="en-US" dirty="0" smtClean="0"/>
              <a:t> not needed</a:t>
            </a:r>
          </a:p>
          <a:p>
            <a:r>
              <a:rPr lang="en-US" dirty="0" smtClean="0"/>
              <a:t>Syntax:</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anArrayOfObjects</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9916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a:t>
            </a:r>
            <a:r>
              <a:rPr lang="en-US" sz="1600" b="1" dirty="0" smtClean="0" bmk="">
                <a:solidFill>
                  <a:srgbClr val="000000"/>
                </a:solidFill>
                <a:latin typeface="Courier New" pitchFamily="49" charset="0"/>
                <a:ea typeface="Times New Roman" pitchFamily="18" charset="0"/>
                <a:cs typeface="Courier New" pitchFamily="49" charset="0"/>
              </a:rPr>
              <a:t>String</a:t>
            </a:r>
            <a:endParaRPr lang="en-US" sz="1600" b="1" dirty="0" bmk="">
              <a:solidFill>
                <a:srgbClr val="008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note.ContactNoteType</a:t>
            </a:r>
            <a:r>
              <a:rPr lang="en-US" sz="1600" b="1" dirty="0" bmk="">
                <a:solidFill>
                  <a:srgbClr val="000000"/>
                </a:solidFill>
                <a:latin typeface="Courier New" pitchFamily="49" charset="0"/>
                <a:cs typeface="Courier New" pitchFamily="49" charset="0"/>
              </a:rPr>
              <a:t> +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2845632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 index for a </a:t>
            </a:r>
            <a:r>
              <a:rPr lang="en-US" dirty="0"/>
              <a:t>loop</a:t>
            </a:r>
          </a:p>
        </p:txBody>
      </p:sp>
      <p:sp>
        <p:nvSpPr>
          <p:cNvPr id="3" name="Content Placeholder 2"/>
          <p:cNvSpPr>
            <a:spLocks noGrp="1"/>
          </p:cNvSpPr>
          <p:nvPr>
            <p:ph idx="1"/>
          </p:nvPr>
        </p:nvSpPr>
        <p:spPr>
          <a:xfrm>
            <a:off x="519113" y="3657600"/>
            <a:ext cx="8318500" cy="2775099"/>
          </a:xfrm>
        </p:spPr>
        <p:txBody>
          <a:bodyPr/>
          <a:lstStyle/>
          <a:p>
            <a:r>
              <a:rPr lang="en-US" dirty="0" smtClean="0"/>
              <a:t>Add an index using the index keyword</a:t>
            </a:r>
          </a:p>
          <a:p>
            <a:r>
              <a:rPr lang="en-US" dirty="0" smtClean="0"/>
              <a:t>Syntax:</a:t>
            </a:r>
          </a:p>
          <a:p>
            <a:pPr marL="741363" lvl="2" indent="0">
              <a:buNone/>
            </a:pPr>
            <a:r>
              <a:rPr lang="en-US" b="1" dirty="0">
                <a:solidFill>
                  <a:srgbClr val="000080"/>
                </a:solidFill>
                <a:latin typeface="Courier New" pitchFamily="49" charset="0"/>
                <a:cs typeface="Courier New" pitchFamily="49" charset="0"/>
              </a:rPr>
              <a:t>for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aObject</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anArrayOfObjects</a:t>
            </a:r>
            <a:r>
              <a:rPr lang="en-US" b="1" dirty="0">
                <a:latin typeface="Courier New" pitchFamily="49" charset="0"/>
                <a:cs typeface="Courier New" pitchFamily="49" charset="0"/>
              </a:rPr>
              <a:t> </a:t>
            </a:r>
            <a:r>
              <a:rPr lang="en-US" b="1" dirty="0">
                <a:solidFill>
                  <a:srgbClr val="000080"/>
                </a:solidFill>
                <a:latin typeface="Courier New" pitchFamily="49" charset="0"/>
                <a:cs typeface="Courier New" pitchFamily="49" charset="0"/>
              </a:rPr>
              <a:t>index</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indexVariable</a:t>
            </a:r>
            <a:r>
              <a:rPr lang="en-US" b="1" dirty="0" smtClean="0">
                <a:latin typeface="Courier New" pitchFamily="49" charset="0"/>
                <a:cs typeface="Courier New" pitchFamily="49" charset="0"/>
              </a:rPr>
              <a:t>) {</a:t>
            </a:r>
          </a:p>
          <a:p>
            <a:pPr marL="741363" lvl="2" indent="0">
              <a:buNone/>
            </a:pPr>
            <a:r>
              <a:rPr lang="en-US" b="1" dirty="0">
                <a:latin typeface="Courier New" pitchFamily="49" charset="0"/>
                <a:cs typeface="Courier New" pitchFamily="49" charset="0"/>
              </a:rPr>
              <a:t>	</a:t>
            </a:r>
            <a:r>
              <a:rPr lang="en-US" b="1" i="1" dirty="0" smtClean="0">
                <a:latin typeface="Courier New" pitchFamily="49" charset="0"/>
                <a:cs typeface="Courier New" pitchFamily="49" charset="0"/>
              </a:rPr>
              <a:t>//statements referencing </a:t>
            </a:r>
            <a:r>
              <a:rPr lang="en-US" b="1" i="1" dirty="0" err="1" smtClean="0">
                <a:latin typeface="Courier New" pitchFamily="49" charset="0"/>
                <a:cs typeface="Courier New" pitchFamily="49" charset="0"/>
              </a:rPr>
              <a:t>aObject</a:t>
            </a:r>
            <a:endParaRPr lang="en-US" b="1" i="1" dirty="0" smtClean="0">
              <a:latin typeface="Courier New" pitchFamily="49" charset="0"/>
              <a:cs typeface="Courier New" pitchFamily="49" charset="0"/>
            </a:endParaRPr>
          </a:p>
          <a:p>
            <a:pPr marL="741363" lvl="2" indent="0">
              <a:buNone/>
            </a:pP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9105"/>
            <a:ext cx="457200" cy="200496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533400" y="914399"/>
            <a:ext cx="8839200" cy="200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ea typeface="Times New Roman" pitchFamily="18" charset="0"/>
                <a:cs typeface="Courier New" pitchFamily="49" charset="0"/>
              </a:rPr>
              <a:t>2  </a:t>
            </a:r>
            <a:r>
              <a:rPr lang="en-US" sz="1600" b="1" dirty="0" bmk="">
                <a:solidFill>
                  <a:srgbClr val="000080"/>
                </a:solidFill>
                <a:latin typeface="Courier New" pitchFamily="49" charset="0"/>
                <a:ea typeface="Times New Roman" pitchFamily="18" charset="0"/>
                <a:cs typeface="Courier New" pitchFamily="49" charset="0"/>
              </a:rPr>
              <a:t>var </a:t>
            </a:r>
            <a:r>
              <a:rPr lang="en-US" sz="1600" b="1" dirty="0" bmk="">
                <a:solidFill>
                  <a:srgbClr val="000000"/>
                </a:solidFill>
                <a:latin typeface="Courier New" pitchFamily="49" charset="0"/>
                <a:ea typeface="Times New Roman" pitchFamily="18" charset="0"/>
                <a:cs typeface="Courier New" pitchFamily="49" charset="0"/>
              </a:rPr>
              <a:t>out : String </a:t>
            </a:r>
            <a:endParaRPr lang="en-US" sz="1600" b="1" dirty="0" smtClean="0" bmk="">
              <a:solidFill>
                <a:srgbClr val="000000"/>
              </a:solidFill>
              <a:latin typeface="Courier New" pitchFamily="49" charset="0"/>
              <a:ea typeface="Times New Roman" pitchFamily="18" charset="0"/>
              <a:cs typeface="Courier New" pitchFamily="49" charset="0"/>
            </a:endParaRPr>
          </a:p>
          <a:p>
            <a:pPr fontAlgn="base">
              <a:spcBef>
                <a:spcPct val="0"/>
              </a:spcBef>
              <a:spcAft>
                <a:spcPct val="0"/>
              </a:spcAft>
            </a:pPr>
            <a:r>
              <a:rPr kumimoji="0" lang="en-US" sz="1600" b="1" i="0" u="none" strike="noStrike" cap="none" normalizeH="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notes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anABContact.ContactNotes</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5  </a:t>
            </a:r>
            <a:r>
              <a:rPr lang="en-US" sz="1600" b="1" dirty="0" bmk="">
                <a:solidFill>
                  <a:srgbClr val="000080"/>
                </a:solidFill>
                <a:latin typeface="Courier New" pitchFamily="49" charset="0"/>
                <a:cs typeface="Courier New" pitchFamily="49" charset="0"/>
              </a:rPr>
              <a:t>for</a:t>
            </a:r>
            <a:r>
              <a:rPr lang="en-US" sz="1600" b="1" dirty="0" bmk="">
                <a:solidFill>
                  <a:srgbClr val="000000"/>
                </a:solidFill>
                <a:latin typeface="Courier New" pitchFamily="49" charset="0"/>
                <a:cs typeface="Courier New" pitchFamily="49" charset="0"/>
              </a:rPr>
              <a:t> (note </a:t>
            </a:r>
            <a:r>
              <a:rPr lang="en-US" sz="1600" b="1" dirty="0" bmk="">
                <a:solidFill>
                  <a:srgbClr val="000080"/>
                </a:solidFill>
                <a:latin typeface="Courier New" pitchFamily="49" charset="0"/>
                <a:cs typeface="Courier New" pitchFamily="49" charset="0"/>
              </a:rPr>
              <a:t>in</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notes </a:t>
            </a:r>
            <a:r>
              <a:rPr lang="en-US" sz="1600" b="1" dirty="0" smtClean="0" bmk="">
                <a:solidFill>
                  <a:srgbClr val="000080"/>
                </a:solidFill>
                <a:latin typeface="Courier New" pitchFamily="49" charset="0"/>
                <a:cs typeface="Courier New" pitchFamily="49" charset="0"/>
              </a:rPr>
              <a:t>index </a:t>
            </a:r>
            <a:r>
              <a:rPr lang="en-US" sz="1600" b="1" dirty="0" err="1" bmk="">
                <a:solidFill>
                  <a:srgbClr val="000000"/>
                </a:solidFill>
                <a:latin typeface="Courier New" pitchFamily="49" charset="0"/>
                <a:cs typeface="Courier New" pitchFamily="49" charset="0"/>
              </a:rPr>
              <a:t>i</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6    out </a:t>
            </a:r>
            <a:r>
              <a:rPr lang="en-US" sz="1600" b="1" dirty="0" bmk="">
                <a:solidFill>
                  <a:srgbClr val="000000"/>
                </a:solidFill>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i</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note.ContactNoteType</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note.Subject</a:t>
            </a:r>
            <a:r>
              <a:rPr lang="en-US" sz="1600" b="1" dirty="0" bmk="">
                <a:solidFill>
                  <a:srgbClr val="000000"/>
                </a:solidFill>
                <a:latin typeface="Courier New" pitchFamily="49" charset="0"/>
                <a:cs typeface="Courier New" pitchFamily="49" charset="0"/>
              </a:rPr>
              <a:t> + </a:t>
            </a:r>
            <a:r>
              <a:rPr lang="en-US" sz="1600" b="1" dirty="0" bmk="">
                <a:solidFill>
                  <a:srgbClr val="008000"/>
                </a:solidFill>
                <a:latin typeface="Courier New" pitchFamily="49" charset="0"/>
                <a:cs typeface="Courier New" pitchFamily="49" charset="0"/>
              </a:rPr>
              <a:t>"\n</a:t>
            </a:r>
            <a:r>
              <a:rPr lang="en-US" sz="1600" b="1" dirty="0" smtClean="0" bmk="">
                <a:solidFill>
                  <a:srgbClr val="008000"/>
                </a:solidFill>
                <a:latin typeface="Courier New" pitchFamily="49" charset="0"/>
                <a:cs typeface="Courier New" pitchFamily="49" charset="0"/>
              </a:rPr>
              <a:t>"</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7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8  print(</a:t>
            </a:r>
            <a:r>
              <a:rPr lang="en-US" sz="1600" b="1" dirty="0" smtClean="0" bmk="">
                <a:solidFill>
                  <a:srgbClr val="000000"/>
                </a:solidFill>
                <a:latin typeface="Courier New" pitchFamily="49" charset="0"/>
                <a:ea typeface="Times New Roman" pitchFamily="18" charset="0"/>
                <a:cs typeface="Courier New" pitchFamily="49" charset="0"/>
              </a:rPr>
              <a:t>out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6489946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3" name="Picture 11" descr="C:\Users\sluersen\AppData\Local\Temp\SNAGHTML1c0cc7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66" y="914399"/>
            <a:ext cx="6971134" cy="40080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Row iterator array methods </a:t>
            </a:r>
            <a:endParaRPr lang="en-US" dirty="0"/>
          </a:p>
        </p:txBody>
      </p:sp>
      <p:sp>
        <p:nvSpPr>
          <p:cNvPr id="7" name="Content Placeholder 6"/>
          <p:cNvSpPr>
            <a:spLocks noGrp="1"/>
          </p:cNvSpPr>
          <p:nvPr>
            <p:ph idx="1"/>
          </p:nvPr>
        </p:nvSpPr>
        <p:spPr>
          <a:xfrm>
            <a:off x="519113" y="5029200"/>
            <a:ext cx="8318500" cy="1371600"/>
          </a:xfrm>
        </p:spPr>
        <p:txBody>
          <a:bodyPr/>
          <a:lstStyle/>
          <a:p>
            <a:r>
              <a:rPr lang="en-US" dirty="0" smtClean="0"/>
              <a:t>Define expressions in row iterator properties to add and to remove elements from data model entity array</a:t>
            </a:r>
          </a:p>
          <a:p>
            <a:pPr lvl="1"/>
            <a:r>
              <a:rPr lang="en-US" dirty="0" err="1" smtClean="0"/>
              <a:t>addTo</a:t>
            </a:r>
            <a:r>
              <a:rPr lang="en-US" dirty="0" smtClean="0"/>
              <a:t>...()  and </a:t>
            </a:r>
            <a:r>
              <a:rPr lang="en-US" dirty="0" err="1" smtClean="0"/>
              <a:t>removeFrom</a:t>
            </a:r>
            <a:r>
              <a:rPr lang="en-US" dirty="0" smtClean="0"/>
              <a:t>...() methods</a:t>
            </a:r>
            <a:endParaRPr lang="en-US" dirty="0"/>
          </a:p>
        </p:txBody>
      </p:sp>
      <p:sp>
        <p:nvSpPr>
          <p:cNvPr id="8" name="Rounded Rectangle 7"/>
          <p:cNvSpPr/>
          <p:nvPr/>
        </p:nvSpPr>
        <p:spPr bwMode="auto">
          <a:xfrm>
            <a:off x="723149" y="4316708"/>
            <a:ext cx="6343522" cy="55429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38672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Arrays</a:t>
            </a:r>
          </a:p>
          <a:p>
            <a:r>
              <a:rPr lang="en-US" dirty="0">
                <a:solidFill>
                  <a:schemeClr val="bg1"/>
                </a:solidFill>
              </a:rPr>
              <a:t>Array method expressions</a:t>
            </a:r>
          </a:p>
          <a:p>
            <a:endParaRPr lang="en-US" dirty="0"/>
          </a:p>
        </p:txBody>
      </p:sp>
    </p:spTree>
    <p:extLst>
      <p:ext uri="{BB962C8B-B14F-4D97-AF65-F5344CB8AC3E}">
        <p14:creationId xmlns:p14="http://schemas.microsoft.com/office/powerpoint/2010/main" val="309102776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E26138C4-A9EF-4BB8-BA37-1D1B1BAC563F}"/>
</file>

<file path=customXml/itemProps2.xml><?xml version="1.0" encoding="utf-8"?>
<ds:datastoreItem xmlns:ds="http://schemas.openxmlformats.org/officeDocument/2006/customXml" ds:itemID="{9250F2F9-2E3B-457F-ADF3-746742EAC3D2}"/>
</file>

<file path=customXml/itemProps3.xml><?xml version="1.0" encoding="utf-8"?>
<ds:datastoreItem xmlns:ds="http://schemas.openxmlformats.org/officeDocument/2006/customXml" ds:itemID="{7EFFB7FA-8100-42D5-9F9D-DF7508ED5CE1}"/>
</file>

<file path=docProps/app.xml><?xml version="1.0" encoding="utf-8"?>
<Properties xmlns="http://schemas.openxmlformats.org/officeDocument/2006/extended-properties" xmlns:vt="http://schemas.openxmlformats.org/officeDocument/2006/docPropsVTypes">
  <Template>Emerald_Template</Template>
  <TotalTime>539</TotalTime>
  <Words>2213</Words>
  <Application>Microsoft Office PowerPoint</Application>
  <PresentationFormat>On-screen Show (4:3)</PresentationFormat>
  <Paragraphs>231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Emerald_Template</vt:lpstr>
      <vt:lpstr>Arrays</vt:lpstr>
      <vt:lpstr>PowerPoint Presentation</vt:lpstr>
      <vt:lpstr>PowerPoint Presentation</vt:lpstr>
      <vt:lpstr>Arrays</vt:lpstr>
      <vt:lpstr>Array length</vt:lpstr>
      <vt:lpstr>Iterate through array with a loop</vt:lpstr>
      <vt:lpstr>Add an index for a loop</vt:lpstr>
      <vt:lpstr>Row iterator array methods </vt:lpstr>
      <vt:lpstr>PowerPoint Presentation</vt:lpstr>
      <vt:lpstr>Array methods that require logic</vt:lpstr>
      <vt:lpstr>Blocks argument expression</vt:lpstr>
      <vt:lpstr>Common array methods</vt:lpstr>
      <vt:lpstr>Example: hasMatch()</vt:lpstr>
      <vt:lpstr>Example: countWhere() </vt:lpstr>
      <vt:lpstr>Example: firstWhere</vt:lpstr>
      <vt:lpstr>Example: where() </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Gosu Arrays</dc:subject>
  <dc:creator>Seth Luersen</dc:creator>
  <cp:keywords>Emerald;Configuration Fundamentals;Gosu</cp:keywords>
  <dc:description>Drop 4b</dc:description>
  <cp:lastModifiedBy>Guidewire Education</cp:lastModifiedBy>
  <cp:revision>70</cp:revision>
  <dcterms:created xsi:type="dcterms:W3CDTF">2014-02-24T18:57:27Z</dcterms:created>
  <dcterms:modified xsi:type="dcterms:W3CDTF">2014-10-25T00:43:51Z</dcterms:modified>
  <cp:category>Emerald;Configuration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1498100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