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9" r:id="rId11"/>
    <p:sldMasterId id="2147483752" r:id="rId12"/>
    <p:sldMasterId id="2147483765" r:id="rId13"/>
    <p:sldMasterId id="2147483778" r:id="rId14"/>
    <p:sldMasterId id="2147483791" r:id="rId15"/>
    <p:sldMasterId id="2147483804" r:id="rId16"/>
    <p:sldMasterId id="2147483817" r:id="rId17"/>
    <p:sldMasterId id="2147483830" r:id="rId18"/>
    <p:sldMasterId id="2147483843" r:id="rId19"/>
    <p:sldMasterId id="2147483856" r:id="rId20"/>
    <p:sldMasterId id="2147483869" r:id="rId21"/>
  </p:sldMasterIdLst>
  <p:notesMasterIdLst>
    <p:notesMasterId r:id="rId65"/>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ADBA0-13F0-49CE-9DC7-EE501BA5C0CD}" v="9" dt="2023-10-25T20:33:52.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18.xml"/><Relationship Id="rId42" Type="http://schemas.openxmlformats.org/officeDocument/2006/relationships/slide" Target="slides/slide21.xml"/><Relationship Id="rId47" Type="http://schemas.openxmlformats.org/officeDocument/2006/relationships/slide" Target="slides/slide26.xml"/><Relationship Id="rId63" Type="http://schemas.openxmlformats.org/officeDocument/2006/relationships/slide" Target="slides/slide42.xml"/><Relationship Id="rId68" Type="http://schemas.openxmlformats.org/officeDocument/2006/relationships/theme" Target="theme/theme1.xml"/><Relationship Id="rId7" Type="http://schemas.openxmlformats.org/officeDocument/2006/relationships/slideMaster" Target="slideMasters/slideMaster4.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8.xml"/><Relationship Id="rId11" Type="http://schemas.openxmlformats.org/officeDocument/2006/relationships/slideMaster" Target="slideMasters/slideMaster8.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40.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0.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viewProps" Target="viewProps.xml"/><Relationship Id="rId20" Type="http://schemas.openxmlformats.org/officeDocument/2006/relationships/slideMaster" Target="slideMasters/slideMaster17.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7.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8.xml"/><Relationship Id="rId34" Type="http://schemas.openxmlformats.org/officeDocument/2006/relationships/slide" Target="slides/slide13.xml"/><Relationship Id="rId50" Type="http://schemas.openxmlformats.org/officeDocument/2006/relationships/slide" Target="slides/slide29.xml"/><Relationship Id="rId5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milo Lopez Martinez" userId="S::jclopezm@sura.com.co::73cdf956-1917-457e-9d12-5c0a3288bf28" providerId="AD" clId="Web-{85CADBA0-13F0-49CE-9DC7-EE501BA5C0CD}"/>
    <pc:docChg chg="modSld">
      <pc:chgData name="Juan Camilo Lopez Martinez" userId="S::jclopezm@sura.com.co::73cdf956-1917-457e-9d12-5c0a3288bf28" providerId="AD" clId="Web-{85CADBA0-13F0-49CE-9DC7-EE501BA5C0CD}" dt="2023-10-25T20:33:52.737" v="8" actId="20577"/>
      <pc:docMkLst>
        <pc:docMk/>
      </pc:docMkLst>
      <pc:sldChg chg="modSp">
        <pc:chgData name="Juan Camilo Lopez Martinez" userId="S::jclopezm@sura.com.co::73cdf956-1917-457e-9d12-5c0a3288bf28" providerId="AD" clId="Web-{85CADBA0-13F0-49CE-9DC7-EE501BA5C0CD}" dt="2023-10-25T20:33:52.737" v="8" actId="20577"/>
        <pc:sldMkLst>
          <pc:docMk/>
          <pc:sldMk cId="0" sldId="261"/>
        </pc:sldMkLst>
        <pc:spChg chg="mod">
          <ac:chgData name="Juan Camilo Lopez Martinez" userId="S::jclopezm@sura.com.co::73cdf956-1917-457e-9d12-5c0a3288bf28" providerId="AD" clId="Web-{85CADBA0-13F0-49CE-9DC7-EE501BA5C0CD}" dt="2023-10-25T20:33:47.783" v="7" actId="20577"/>
          <ac:spMkLst>
            <pc:docMk/>
            <pc:sldMk cId="0" sldId="261"/>
            <ac:spMk id="909" creationId="{00000000-0000-0000-0000-000000000000}"/>
          </ac:spMkLst>
        </pc:spChg>
        <pc:spChg chg="mod">
          <ac:chgData name="Juan Camilo Lopez Martinez" userId="S::jclopezm@sura.com.co::73cdf956-1917-457e-9d12-5c0a3288bf28" providerId="AD" clId="Web-{85CADBA0-13F0-49CE-9DC7-EE501BA5C0CD}" dt="2023-10-25T20:33:24.251" v="2" actId="20577"/>
          <ac:spMkLst>
            <pc:docMk/>
            <pc:sldMk cId="0" sldId="261"/>
            <ac:spMk id="910" creationId="{00000000-0000-0000-0000-000000000000}"/>
          </ac:spMkLst>
        </pc:spChg>
        <pc:spChg chg="mod">
          <ac:chgData name="Juan Camilo Lopez Martinez" userId="S::jclopezm@sura.com.co::73cdf956-1917-457e-9d12-5c0a3288bf28" providerId="AD" clId="Web-{85CADBA0-13F0-49CE-9DC7-EE501BA5C0CD}" dt="2023-10-25T20:33:34.720" v="6" actId="20577"/>
          <ac:spMkLst>
            <pc:docMk/>
            <pc:sldMk cId="0" sldId="261"/>
            <ac:spMk id="911" creationId="{00000000-0000-0000-0000-000000000000}"/>
          </ac:spMkLst>
        </pc:spChg>
        <pc:spChg chg="mod">
          <ac:chgData name="Juan Camilo Lopez Martinez" userId="S::jclopezm@sura.com.co::73cdf956-1917-457e-9d12-5c0a3288bf28" providerId="AD" clId="Web-{85CADBA0-13F0-49CE-9DC7-EE501BA5C0CD}" dt="2023-10-25T20:33:52.737" v="8" actId="20577"/>
          <ac:spMkLst>
            <pc:docMk/>
            <pc:sldMk cId="0" sldId="261"/>
            <ac:spMk id="9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6"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877" name="PlaceHolder 2"/>
          <p:cNvSpPr>
            <a:spLocks noGrp="1"/>
          </p:cNvSpPr>
          <p:nvPr>
            <p:ph type="hdr"/>
          </p:nvPr>
        </p:nvSpPr>
        <p:spPr>
          <a:xfrm>
            <a:off x="1554480" y="5532120"/>
            <a:ext cx="6217560" cy="4525920"/>
          </a:xfrm>
          <a:prstGeom prst="rect">
            <a:avLst/>
          </a:prstGeom>
        </p:spPr>
        <p:txBody>
          <a:bodyPr lIns="0" tIns="0" rIns="0" bIns="0"/>
          <a:lstStyle/>
          <a:p>
            <a:r>
              <a:rPr lang="en-US" sz="1400" b="0" strike="noStrike" spc="-1">
                <a:latin typeface="Times New Roman"/>
              </a:rPr>
              <a:t>&lt;header&gt;</a:t>
            </a:r>
          </a:p>
        </p:txBody>
      </p:sp>
      <p:sp>
        <p:nvSpPr>
          <p:cNvPr id="878" name="PlaceHolder 3"/>
          <p:cNvSpPr>
            <a:spLocks noGrp="1"/>
          </p:cNvSpPr>
          <p:nvPr>
            <p:ph type="dt"/>
          </p:nvPr>
        </p:nvSpPr>
        <p:spPr>
          <a:xfrm>
            <a:off x="0" y="9555480"/>
            <a:ext cx="3372840" cy="502560"/>
          </a:xfrm>
          <a:prstGeom prst="rect">
            <a:avLst/>
          </a:prstGeom>
        </p:spPr>
        <p:txBody>
          <a:bodyPr lIns="0" tIns="0" rIns="0" bIns="0"/>
          <a:lstStyle/>
          <a:p>
            <a:pPr algn="r"/>
            <a:r>
              <a:rPr lang="en-US" sz="1400" b="0" strike="noStrike" spc="-1">
                <a:latin typeface="Times New Roman"/>
              </a:rPr>
              <a:t>&lt;date/time&gt;</a:t>
            </a:r>
          </a:p>
        </p:txBody>
      </p:sp>
      <p:sp>
        <p:nvSpPr>
          <p:cNvPr id="879" name="PlaceHolder 4"/>
          <p:cNvSpPr>
            <a:spLocks noGrp="1"/>
          </p:cNvSpPr>
          <p:nvPr>
            <p:ph type="ftr"/>
          </p:nvPr>
        </p:nvSpPr>
        <p:spPr>
          <a:xfrm>
            <a:off x="0" y="0"/>
            <a:ext cx="3372840" cy="502560"/>
          </a:xfrm>
          <a:prstGeom prst="rect">
            <a:avLst/>
          </a:prstGeom>
        </p:spPr>
        <p:txBody>
          <a:bodyPr lIns="0" tIns="0" rIns="0" bIns="0" anchor="b"/>
          <a:lstStyle/>
          <a:p>
            <a:r>
              <a:rPr lang="en-US" sz="1400" b="0" strike="noStrike" spc="-1">
                <a:latin typeface="Times New Roman"/>
              </a:rPr>
              <a:t>&lt;footer&gt;</a:t>
            </a:r>
          </a:p>
        </p:txBody>
      </p:sp>
      <p:sp>
        <p:nvSpPr>
          <p:cNvPr id="880" name="PlaceHolder 5"/>
          <p:cNvSpPr>
            <a:spLocks noGrp="1"/>
          </p:cNvSpPr>
          <p:nvPr>
            <p:ph type="sldNum"/>
          </p:nvPr>
        </p:nvSpPr>
        <p:spPr>
          <a:xfrm>
            <a:off x="4399200" y="0"/>
            <a:ext cx="3372840" cy="502560"/>
          </a:xfrm>
          <a:prstGeom prst="rect">
            <a:avLst/>
          </a:prstGeom>
        </p:spPr>
        <p:txBody>
          <a:bodyPr lIns="0" tIns="0" rIns="0" bIns="0" anchor="b"/>
          <a:lstStyle/>
          <a:p>
            <a:pPr algn="r"/>
            <a:fld id="{CEA9C43F-D3A4-4CAC-A0B8-05569FF78A64}"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|EON~001|</a:t>
            </a:r>
            <a:endParaRPr lang="en-US" sz="100" b="0" strike="noStrike" spc="-1">
              <a:latin typeface="Arial"/>
            </a:endParaRPr>
          </a:p>
        </p:txBody>
      </p:sp>
      <p:sp>
        <p:nvSpPr>
          <p:cNvPr id="1191"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a:lnSpc>
                <a:spcPct val="100000"/>
              </a:lnSpc>
            </a:pPr>
            <a:endParaRPr lang="en-US" sz="2000" b="0" strike="noStrike" spc="-1">
              <a:latin typeface="Arial"/>
            </a:endParaRPr>
          </a:p>
        </p:txBody>
      </p:sp>
      <p:sp>
        <p:nvSpPr>
          <p:cNvPr id="1192" name="TextShape 3"/>
          <p:cNvSpPr txBox="1"/>
          <p:nvPr/>
        </p:nvSpPr>
        <p:spPr>
          <a:xfrm>
            <a:off x="3884760" y="8775360"/>
            <a:ext cx="2971440" cy="302760"/>
          </a:xfrm>
          <a:prstGeom prst="rect">
            <a:avLst/>
          </a:prstGeom>
          <a:noFill/>
          <a:ln>
            <a:noFill/>
          </a:ln>
        </p:spPr>
        <p:txBody>
          <a:bodyPr anchor="b"/>
          <a:lstStyle/>
          <a:p>
            <a:pPr algn="r">
              <a:lnSpc>
                <a:spcPct val="100000"/>
              </a:lnSpc>
            </a:pPr>
            <a:fld id="{78E0BAB1-2A97-4155-A491-AC5243B9E477}" type="slidenum">
              <a:rPr lang="en-US" sz="800" b="0" strike="noStrike" spc="-1">
                <a:solidFill>
                  <a:srgbClr val="000000"/>
                </a:solidFill>
                <a:latin typeface="Arial"/>
                <a:ea typeface="+mn-ea"/>
              </a:rPr>
              <a:t>1</a:t>
            </a:fld>
            <a:endParaRPr lang="en-US" sz="8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|EON~010|</a:t>
            </a:r>
            <a:endParaRPr lang="en-US" sz="100" b="0" strike="noStrike" spc="-1">
              <a:latin typeface="Arial"/>
            </a:endParaRPr>
          </a:p>
        </p:txBody>
      </p:sp>
      <p:sp>
        <p:nvSpPr>
          <p:cNvPr id="1218" name="PlaceHolder 2"/>
          <p:cNvSpPr>
            <a:spLocks noGrp="1"/>
          </p:cNvSpPr>
          <p:nvPr>
            <p:ph type="body"/>
          </p:nvPr>
        </p:nvSpPr>
        <p:spPr>
          <a:xfrm>
            <a:off x="152280" y="4343400"/>
            <a:ext cx="6552720" cy="4343040"/>
          </a:xfrm>
          <a:prstGeom prst="rect">
            <a:avLst/>
          </a:prstGeom>
        </p:spPr>
        <p:txBody>
          <a:bodyPr/>
          <a:lstStyle/>
          <a:p>
            <a:r>
              <a:rPr lang="en-US" sz="1200" b="0" strike="noStrike" spc="-1">
                <a:solidFill>
                  <a:srgbClr val="000000"/>
                </a:solidFill>
                <a:latin typeface="Arial"/>
                <a:ea typeface="+mn-ea"/>
              </a:rPr>
              <a:t>In Project View, the icon for a Rule Set is a Gosu class icon.  A rule set is a Gosu class file with the extension file .grs. You can think of a rule set as a logical grouping of rules that are specific to a business function. You organize the rules in a rule set into a hierarchy that fits your business model.  In other words, a rule set combines many individual rules into a useful set to consider as a group.  One way that Guidewire helps you define the organization of rules is with a root entity and common triggers.  A rule set is a collection of rules that share the same root entity and share comm</a:t>
            </a:r>
            <a:r>
              <a:rPr lang="en-US" sz="2000" b="0" strike="noStrike" spc="-1">
                <a:solidFill>
                  <a:srgbClr val="000000"/>
                </a:solidFill>
                <a:latin typeface="Arial"/>
                <a:ea typeface="+mn-ea"/>
              </a:rPr>
              <a:t>on triggers</a:t>
            </a:r>
            <a:r>
              <a:rPr lang="en-US" sz="1200" b="0" strike="noStrike" spc="-1">
                <a:solidFill>
                  <a:srgbClr val="000000"/>
                </a:solidFill>
                <a:latin typeface="Arial"/>
                <a:ea typeface="+mn-ea"/>
              </a:rPr>
              <a:t>.  You write code for new rule set categories to define the triggers associated with a rule set.  If you create rule sets for an existing rule set category (Event Messaging, Pre-update, and Validation), you do not need write trigger code.</a:t>
            </a:r>
            <a:endParaRPr lang="en-US" sz="1200" b="0" strike="noStrike" spc="-1">
              <a:latin typeface="Arial"/>
            </a:endParaRPr>
          </a:p>
          <a:p>
            <a:endParaRPr lang="en-US" sz="1200" b="0" strike="noStrike" spc="-1">
              <a:latin typeface="Arial"/>
            </a:endParaRPr>
          </a:p>
          <a:p>
            <a:r>
              <a:rPr lang="en-US" sz="2000" b="0" strike="noStrike" spc="-1">
                <a:solidFill>
                  <a:srgbClr val="000000"/>
                </a:solidFill>
                <a:latin typeface="Arial"/>
                <a:ea typeface="+mn-ea"/>
              </a:rPr>
              <a:t>Execution of rules always occurs at the rule set level. Unless the rules engine encounters an exit() command, all rules in the rule set are executed.</a:t>
            </a:r>
            <a:endParaRPr lang="en-US" sz="2000" b="0" strike="noStrike" spc="-1">
              <a:latin typeface="Arial"/>
            </a:endParaRPr>
          </a:p>
          <a:p>
            <a:endParaRPr lang="en-US" sz="2000" b="0" strike="noStrike" spc="-1">
              <a:latin typeface="Arial"/>
            </a:endParaRPr>
          </a:p>
          <a:p>
            <a:r>
              <a:rPr lang="en-US" sz="2000" b="0" strike="noStrike" spc="-1">
                <a:solidFill>
                  <a:srgbClr val="000000"/>
                </a:solidFill>
                <a:latin typeface="Arial"/>
                <a:ea typeface="+mn-ea"/>
              </a:rPr>
              <a:t>TrainingApp is built by heavily customizing an instance of ContactManager, and therefore has the same rule sets as ContactManager. These include:</a:t>
            </a:r>
            <a:endParaRPr lang="en-US" sz="2000" b="0" strike="noStrike" spc="-1">
              <a:latin typeface="Arial"/>
            </a:endParaRPr>
          </a:p>
          <a:p>
            <a:pPr marL="171360" indent="-171000">
              <a:lnSpc>
                <a:spcPct val="100000"/>
              </a:lnSpc>
              <a:buClr>
                <a:srgbClr val="000000"/>
              </a:buClr>
              <a:buFont typeface="Arial"/>
              <a:buChar char="•"/>
            </a:pPr>
            <a:r>
              <a:rPr lang="en-US" sz="2000" b="0" strike="noStrike" spc="-1">
                <a:solidFill>
                  <a:srgbClr val="000000"/>
                </a:solidFill>
                <a:latin typeface="Arial"/>
                <a:ea typeface="+mn-ea"/>
              </a:rPr>
              <a:t>The Event Fired rule set, which is associated with MessageContext and triggers when a MessageContext object fires an integration event.</a:t>
            </a:r>
            <a:endParaRPr lang="en-US" sz="2000" b="0" strike="noStrike" spc="-1">
              <a:latin typeface="Arial"/>
            </a:endParaRPr>
          </a:p>
          <a:p>
            <a:pPr marL="171360" indent="-171000">
              <a:lnSpc>
                <a:spcPct val="100000"/>
              </a:lnSpc>
              <a:buClr>
                <a:srgbClr val="000000"/>
              </a:buClr>
              <a:buFont typeface="Arial"/>
              <a:buChar char="•"/>
            </a:pPr>
            <a:r>
              <a:rPr lang="en-US" sz="2000" b="0" strike="noStrike" spc="-1">
                <a:solidFill>
                  <a:srgbClr val="000000"/>
                </a:solidFill>
                <a:latin typeface="Arial"/>
                <a:ea typeface="+mn-ea"/>
              </a:rPr>
              <a:t>The ABContact Validation rule set, which is associated with ABContact and triggers when an ABContact object is created or modified. ABContact Validation rules are designed to identify invalid changes to ABContacts. ABContact Pre-update rules are designed to take actions required because of changes to an ABContact.</a:t>
            </a:r>
            <a:endParaRPr lang="en-US" sz="2000" b="0" strike="noStrike" spc="-1">
              <a:latin typeface="Arial"/>
            </a:endParaRPr>
          </a:p>
          <a:p>
            <a:pPr marL="171360" indent="-171000">
              <a:lnSpc>
                <a:spcPct val="100000"/>
              </a:lnSpc>
              <a:buClr>
                <a:srgbClr val="000000"/>
              </a:buClr>
              <a:buFont typeface="Arial"/>
              <a:buChar char="•"/>
            </a:pPr>
            <a:r>
              <a:rPr lang="en-US" sz="2000" b="0" strike="noStrike" spc="-1">
                <a:solidFill>
                  <a:srgbClr val="000000"/>
                </a:solidFill>
                <a:latin typeface="Arial"/>
                <a:ea typeface="+mn-ea"/>
              </a:rPr>
              <a:t>The Region Validation rule set, which is associated with Region and triggers when a Region object is created or modified.</a:t>
            </a:r>
            <a:endParaRPr lang="en-US" sz="2000" b="0" strike="noStrike" spc="-1">
              <a:latin typeface="Arial"/>
            </a:endParaRPr>
          </a:p>
        </p:txBody>
      </p:sp>
      <p:sp>
        <p:nvSpPr>
          <p:cNvPr id="1219" name="TextShape 3"/>
          <p:cNvSpPr txBox="1"/>
          <p:nvPr/>
        </p:nvSpPr>
        <p:spPr>
          <a:xfrm>
            <a:off x="3884760" y="8775360"/>
            <a:ext cx="2971440" cy="302760"/>
          </a:xfrm>
          <a:prstGeom prst="rect">
            <a:avLst/>
          </a:prstGeom>
          <a:noFill/>
          <a:ln>
            <a:noFill/>
          </a:ln>
        </p:spPr>
        <p:txBody>
          <a:bodyPr anchor="b"/>
          <a:lstStyle/>
          <a:p>
            <a:pPr algn="r">
              <a:lnSpc>
                <a:spcPct val="100000"/>
              </a:lnSpc>
            </a:pPr>
            <a:fld id="{D2185755-2F2C-4A09-AFAF-CD71A5CDBDF5}" type="slidenum">
              <a:rPr lang="en-US" sz="800" b="0" strike="noStrike" spc="-1">
                <a:solidFill>
                  <a:srgbClr val="000000"/>
                </a:solidFill>
                <a:latin typeface="Arial"/>
                <a:ea typeface="+mn-ea"/>
              </a:rPr>
              <a:t>10</a:t>
            </a:fld>
            <a:endParaRPr lang="en-US" sz="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|EON~011|</a:t>
            </a:r>
            <a:endParaRPr lang="en-US" sz="100" b="0" strike="noStrike" spc="-1">
              <a:latin typeface="Arial"/>
            </a:endParaRPr>
          </a:p>
        </p:txBody>
      </p:sp>
      <p:sp>
        <p:nvSpPr>
          <p:cNvPr id="1221"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 the slide example, the root entity of the ABContact Preupdate rule set is an ABContact entity and a common trigger is already associated with the rule set category. </a:t>
            </a:r>
          </a:p>
          <a:p>
            <a:endParaRPr lang="en-US" sz="2000" b="0" strike="noStrike" spc="-1">
              <a:latin typeface="Arial"/>
            </a:endParaRPr>
          </a:p>
          <a:p>
            <a:r>
              <a:rPr lang="en-US" sz="2000" b="0" strike="noStrike" spc="-1">
                <a:latin typeface="Arial"/>
              </a:rPr>
              <a:t>You can create new rule sets. To create a new rule set, right-click the appropriate rule set category node, select New </a:t>
            </a:r>
            <a:r>
              <a:rPr lang="en-US" sz="2000" b="0" strike="noStrike" spc="-1">
                <a:latin typeface="Wingdings"/>
              </a:rPr>
              <a:t> Rule Set, and associate an entity type.</a:t>
            </a:r>
            <a:endParaRPr lang="en-US" sz="2000" b="0" strike="noStrike" spc="-1">
              <a:latin typeface="Arial"/>
            </a:endParaRPr>
          </a:p>
          <a:p>
            <a:endParaRPr lang="en-US" sz="2000" b="0" strike="noStrike" spc="-1">
              <a:latin typeface="Arial"/>
            </a:endParaRPr>
          </a:p>
          <a:p>
            <a:r>
              <a:rPr lang="en-US" sz="2000" b="0" strike="noStrike" spc="-1">
                <a:latin typeface="Wingdings"/>
              </a:rPr>
              <a:t>For custom entities, you can create new pre-update and validation rule sets that are triggered whenever an instance of that entity is created, changed, removed, or retired. If an entity has an associated child entity that is set to trigger validation, then changes to a child object trigger validation and pre-update rules for the parent object.</a:t>
            </a:r>
            <a:endParaRPr lang="en-US" sz="2000" b="0" strike="noStrike" spc="-1">
              <a:latin typeface="Arial"/>
            </a:endParaRPr>
          </a:p>
          <a:p>
            <a:endParaRPr lang="en-US" sz="2000" b="0" strike="noStrike" spc="-1">
              <a:latin typeface="Arial"/>
            </a:endParaRPr>
          </a:p>
          <a:p>
            <a:r>
              <a:rPr lang="en-US" sz="2000" b="0" strike="noStrike" spc="-1">
                <a:latin typeface="Wingdings"/>
              </a:rPr>
              <a:t>You can also create non-pre-update, non-validation rule sets. These rule sets will not be triggered automatically, however. You must also write the code necessary to trigger the rule sets. For more information on creating new pre-update, validation, or other rule sets, consult the Rules Guide.</a:t>
            </a:r>
            <a:endParaRPr lang="en-US" sz="2000" b="0" strike="noStrike" spc="-1">
              <a:latin typeface="Arial"/>
            </a:endParaRPr>
          </a:p>
          <a:p>
            <a:endParaRPr lang="en-US" sz="2000" b="0" strike="noStrike" spc="-1">
              <a:latin typeface="Arial"/>
            </a:endParaRPr>
          </a:p>
        </p:txBody>
      </p:sp>
      <p:sp>
        <p:nvSpPr>
          <p:cNvPr id="1222" name="TextShape 3"/>
          <p:cNvSpPr txBox="1"/>
          <p:nvPr/>
        </p:nvSpPr>
        <p:spPr>
          <a:xfrm>
            <a:off x="3884760" y="8775360"/>
            <a:ext cx="2971440" cy="302760"/>
          </a:xfrm>
          <a:prstGeom prst="rect">
            <a:avLst/>
          </a:prstGeom>
          <a:noFill/>
          <a:ln>
            <a:noFill/>
          </a:ln>
        </p:spPr>
        <p:txBody>
          <a:bodyPr anchor="b"/>
          <a:lstStyle/>
          <a:p>
            <a:pPr algn="r">
              <a:lnSpc>
                <a:spcPct val="100000"/>
              </a:lnSpc>
            </a:pPr>
            <a:fld id="{979F0C11-283F-4289-9F56-36CD58E755C1}" type="slidenum">
              <a:rPr lang="en-US" sz="800" b="0" strike="noStrike" spc="-1">
                <a:solidFill>
                  <a:srgbClr val="000000"/>
                </a:solidFill>
                <a:latin typeface="Arial"/>
                <a:ea typeface="+mn-ea"/>
              </a:rPr>
              <a:t>11</a:t>
            </a:fld>
            <a:endParaRPr lang="en-US" sz="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|EON~012|</a:t>
            </a:r>
            <a:endParaRPr lang="en-US" sz="100" b="0" strike="noStrike" spc="-1">
              <a:latin typeface="Arial"/>
            </a:endParaRPr>
          </a:p>
        </p:txBody>
      </p:sp>
      <p:sp>
        <p:nvSpPr>
          <p:cNvPr id="1224"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If a rule has child rules, but the parent rule condition is false, neither the parent action nor the child rules are executed. In the slide example, the active (checked check box) rules are executed in the following hierarchy:</a:t>
            </a:r>
          </a:p>
          <a:p>
            <a:pPr marL="171360" indent="-171000">
              <a:lnSpc>
                <a:spcPct val="100000"/>
              </a:lnSpc>
              <a:buClr>
                <a:srgbClr val="000000"/>
              </a:buClr>
              <a:buFont typeface="Arial"/>
              <a:buChar char="•"/>
            </a:pPr>
            <a:r>
              <a:rPr lang="en-US" sz="2000" b="0" strike="noStrike" spc="-1">
                <a:latin typeface="Arial"/>
              </a:rPr>
              <a:t>ABPU1000 gathers together the rules relevant for all contacts. The child rules are executed only if this condition is true.</a:t>
            </a:r>
          </a:p>
          <a:p>
            <a:pPr marL="399960" lvl="1" indent="-171000">
              <a:lnSpc>
                <a:spcPct val="100000"/>
              </a:lnSpc>
              <a:buClr>
                <a:srgbClr val="000000"/>
              </a:buClr>
              <a:buFont typeface="Arial"/>
              <a:buChar char="•"/>
            </a:pPr>
            <a:r>
              <a:rPr lang="en-US" sz="2000" b="0" strike="noStrike" spc="-1">
                <a:latin typeface="Arial"/>
              </a:rPr>
              <a:t>ABPU1010 creates a new history event when a contact is created.</a:t>
            </a:r>
          </a:p>
          <a:p>
            <a:pPr marL="399960" lvl="1" indent="-171000">
              <a:lnSpc>
                <a:spcPct val="100000"/>
              </a:lnSpc>
              <a:buClr>
                <a:srgbClr val="000000"/>
              </a:buClr>
              <a:buFont typeface="Arial"/>
              <a:buChar char="•"/>
            </a:pPr>
            <a:r>
              <a:rPr lang="en-US" sz="2000" b="0" strike="noStrike" spc="-1">
                <a:latin typeface="Arial"/>
              </a:rPr>
              <a:t>ABPU1020 executes the necessary actions when a contact's assigned user changes (such as creating a note to record the change).</a:t>
            </a:r>
          </a:p>
          <a:p>
            <a:pPr marL="399960" lvl="1" indent="-171000">
              <a:lnSpc>
                <a:spcPct val="100000"/>
              </a:lnSpc>
              <a:buClr>
                <a:srgbClr val="000000"/>
              </a:buClr>
              <a:buFont typeface="Arial"/>
              <a:buChar char="•"/>
            </a:pPr>
            <a:r>
              <a:rPr lang="en-US" sz="2000" b="0" strike="noStrike" spc="-1">
                <a:latin typeface="Arial"/>
              </a:rPr>
              <a:t>ABPU1030 executes the necessary actions when a flagged contact is unflagged (such as creating a note to record who unflagged the contact).</a:t>
            </a:r>
          </a:p>
          <a:p>
            <a:pPr marL="171360" indent="-171000">
              <a:lnSpc>
                <a:spcPct val="100000"/>
              </a:lnSpc>
              <a:buClr>
                <a:srgbClr val="000000"/>
              </a:buClr>
              <a:buFont typeface="Arial"/>
              <a:buChar char="•"/>
            </a:pPr>
            <a:r>
              <a:rPr lang="en-US" sz="2000" b="0" strike="noStrike" spc="-1">
                <a:latin typeface="Arial"/>
              </a:rPr>
              <a:t>ABPU2000 checks to see if the contact is an ABPerson. The child rules are executed only if this condition is true.</a:t>
            </a:r>
          </a:p>
          <a:p>
            <a:pPr marL="399960" lvl="1" indent="-171000">
              <a:lnSpc>
                <a:spcPct val="100000"/>
              </a:lnSpc>
              <a:buClr>
                <a:srgbClr val="000000"/>
              </a:buClr>
              <a:buFont typeface="Arial"/>
              <a:buChar char="•"/>
            </a:pPr>
            <a:r>
              <a:rPr lang="en-US" sz="2000" b="0" strike="noStrike" spc="-1">
                <a:latin typeface="Arial"/>
              </a:rPr>
              <a:t>ABPU2010 flags any person who does not have an email address.</a:t>
            </a:r>
          </a:p>
          <a:p>
            <a:pPr marL="399960" lvl="1" indent="-171000">
              <a:lnSpc>
                <a:spcPct val="100000"/>
              </a:lnSpc>
              <a:buClr>
                <a:srgbClr val="000000"/>
              </a:buClr>
              <a:buFont typeface="Arial"/>
              <a:buChar char="•"/>
            </a:pPr>
            <a:r>
              <a:rPr lang="en-US" sz="2000" b="0" strike="noStrike" spc="-1">
                <a:latin typeface="Arial"/>
              </a:rPr>
              <a:t>ABPU2020 sets a company's Primary Contact to null if the original Primary Contact no longer works for the company.</a:t>
            </a:r>
          </a:p>
          <a:p>
            <a:pPr marL="171360" indent="-171000">
              <a:lnSpc>
                <a:spcPct val="100000"/>
              </a:lnSpc>
              <a:buClr>
                <a:srgbClr val="000000"/>
              </a:buClr>
              <a:buFont typeface="Arial"/>
              <a:buChar char="•"/>
            </a:pPr>
            <a:r>
              <a:rPr lang="en-US" sz="2000" b="0" strike="noStrike" spc="-1">
                <a:latin typeface="Arial"/>
              </a:rPr>
              <a:t>ABPU3000 checks to see if the contact is an ABPersonVendor or ABCompanyVendor. </a:t>
            </a:r>
          </a:p>
          <a:p>
            <a:pPr marL="171360" indent="-171000">
              <a:lnSpc>
                <a:spcPct val="100000"/>
              </a:lnSpc>
              <a:buClr>
                <a:srgbClr val="000000"/>
              </a:buClr>
              <a:buFont typeface="Arial"/>
              <a:buChar char="•"/>
            </a:pPr>
            <a:r>
              <a:rPr lang="en-US" sz="2000" b="0" strike="noStrike" spc="-1">
                <a:latin typeface="Arial"/>
              </a:rPr>
              <a:t>ABPU3010 (not shown) sets the preferred vendor flag if the contact's score is not null.</a:t>
            </a:r>
          </a:p>
          <a:p>
            <a:pPr>
              <a:lnSpc>
                <a:spcPct val="100000"/>
              </a:lnSpc>
            </a:pPr>
            <a:endParaRPr lang="en-US" sz="2000" b="0" strike="noStrike" spc="-1">
              <a:latin typeface="Arial"/>
            </a:endParaRPr>
          </a:p>
          <a:p>
            <a:pPr>
              <a:lnSpc>
                <a:spcPct val="100000"/>
              </a:lnSpc>
            </a:pPr>
            <a:r>
              <a:rPr lang="en-US" sz="2000" b="0" strike="noStrike" spc="-1">
                <a:latin typeface="Arial"/>
              </a:rPr>
              <a:t>You can create new business rules. By providing an appropriate rule condition, you can also configure whether a given rule's action is executed or not.</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1225" name="TextShape 3"/>
          <p:cNvSpPr txBox="1"/>
          <p:nvPr/>
        </p:nvSpPr>
        <p:spPr>
          <a:xfrm>
            <a:off x="3884760" y="8775360"/>
            <a:ext cx="2971440" cy="302760"/>
          </a:xfrm>
          <a:prstGeom prst="rect">
            <a:avLst/>
          </a:prstGeom>
          <a:noFill/>
          <a:ln>
            <a:noFill/>
          </a:ln>
        </p:spPr>
        <p:txBody>
          <a:bodyPr anchor="b"/>
          <a:lstStyle/>
          <a:p>
            <a:pPr algn="r">
              <a:lnSpc>
                <a:spcPct val="100000"/>
              </a:lnSpc>
            </a:pPr>
            <a:fld id="{77EA5BB1-BC9B-4F24-86BD-D41B99A2282F}" type="slidenum">
              <a:rPr lang="en-US" sz="800" b="0" strike="noStrike" spc="-1">
                <a:solidFill>
                  <a:srgbClr val="000000"/>
                </a:solidFill>
                <a:latin typeface="Arial"/>
                <a:ea typeface="+mn-ea"/>
              </a:rPr>
              <a:t>12</a:t>
            </a:fld>
            <a:endParaRPr lang="en-US" sz="8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|EON~013|</a:t>
            </a:r>
            <a:endParaRPr lang="en-US" sz="100" b="0" strike="noStrike" spc="-1">
              <a:latin typeface="Arial"/>
            </a:endParaRPr>
          </a:p>
        </p:txBody>
      </p:sp>
      <p:sp>
        <p:nvSpPr>
          <p:cNvPr id="1227"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28" name="TextShape 3"/>
          <p:cNvSpPr txBox="1"/>
          <p:nvPr/>
        </p:nvSpPr>
        <p:spPr>
          <a:xfrm>
            <a:off x="3884760" y="8775360"/>
            <a:ext cx="2971440" cy="302760"/>
          </a:xfrm>
          <a:prstGeom prst="rect">
            <a:avLst/>
          </a:prstGeom>
          <a:noFill/>
          <a:ln>
            <a:noFill/>
          </a:ln>
        </p:spPr>
        <p:txBody>
          <a:bodyPr anchor="b"/>
          <a:lstStyle/>
          <a:p>
            <a:pPr algn="r">
              <a:lnSpc>
                <a:spcPct val="100000"/>
              </a:lnSpc>
            </a:pPr>
            <a:fld id="{F965FC8F-08BF-48A7-8946-55894E938FAB}" type="slidenum">
              <a:rPr lang="en-US" sz="800" b="0" strike="noStrike" spc="-1">
                <a:solidFill>
                  <a:srgbClr val="000000"/>
                </a:solidFill>
                <a:latin typeface="Arial"/>
                <a:ea typeface="+mn-ea"/>
              </a:rPr>
              <a:t>13</a:t>
            </a:fld>
            <a:endParaRPr lang="en-US" sz="8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|EON~014|</a:t>
            </a:r>
            <a:endParaRPr lang="en-US" sz="100" b="0" strike="noStrike" spc="-1">
              <a:latin typeface="Arial"/>
            </a:endParaRPr>
          </a:p>
        </p:txBody>
      </p:sp>
      <p:sp>
        <p:nvSpPr>
          <p:cNvPr id="1230"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root entity identifies the entity with which the rule set is associated. Every rule has access to the object that triggered the rule set. The object always has the same name as the root entity. For example, all ABContact preupdate rules have access to an object named "ABContact", which is the ABContact that has just been created or modified and which triggered the pre-update rule set.</a:t>
            </a:r>
          </a:p>
          <a:p>
            <a:endParaRPr lang="en-US" sz="2000" b="0" strike="noStrike" spc="-1">
              <a:latin typeface="Arial"/>
            </a:endParaRPr>
          </a:p>
        </p:txBody>
      </p:sp>
      <p:sp>
        <p:nvSpPr>
          <p:cNvPr id="1231" name="TextShape 3"/>
          <p:cNvSpPr txBox="1"/>
          <p:nvPr/>
        </p:nvSpPr>
        <p:spPr>
          <a:xfrm>
            <a:off x="-3960" y="0"/>
            <a:ext cx="6861600" cy="228240"/>
          </a:xfrm>
          <a:prstGeom prst="rect">
            <a:avLst/>
          </a:prstGeom>
          <a:noFill/>
          <a:ln>
            <a:noFill/>
          </a:ln>
        </p:spPr>
        <p:txBody>
          <a:bodyPr/>
          <a:lstStyle/>
          <a:p>
            <a:pPr>
              <a:lnSpc>
                <a:spcPct val="100000"/>
              </a:lnSpc>
            </a:pPr>
            <a:r>
              <a:rPr lang="en-US" sz="1200" b="0" strike="noStrike" spc="-1">
                <a:solidFill>
                  <a:srgbClr val="000000"/>
                </a:solidFill>
                <a:latin typeface="Arial"/>
                <a:ea typeface="+mn-ea"/>
              </a:rPr>
              <a:t>	</a:t>
            </a:r>
            <a:endParaRPr lang="en-US" sz="1200" b="0" strike="noStrike" spc="-1">
              <a:latin typeface="Times New Roman"/>
            </a:endParaRPr>
          </a:p>
        </p:txBody>
      </p:sp>
      <p:sp>
        <p:nvSpPr>
          <p:cNvPr id="1232" name="TextShape 4"/>
          <p:cNvSpPr txBox="1"/>
          <p:nvPr/>
        </p:nvSpPr>
        <p:spPr>
          <a:xfrm>
            <a:off x="3884760" y="8775360"/>
            <a:ext cx="2971440" cy="302760"/>
          </a:xfrm>
          <a:prstGeom prst="rect">
            <a:avLst/>
          </a:prstGeom>
          <a:noFill/>
          <a:ln>
            <a:noFill/>
          </a:ln>
        </p:spPr>
        <p:txBody>
          <a:bodyPr anchor="b"/>
          <a:lstStyle/>
          <a:p>
            <a:pPr algn="r">
              <a:lnSpc>
                <a:spcPct val="100000"/>
              </a:lnSpc>
            </a:pPr>
            <a:fld id="{CA95E626-CD69-4D7D-8607-E9FF233A6223}" type="slidenum">
              <a:rPr lang="en-US" sz="800" b="0" strike="noStrike" spc="-1">
                <a:latin typeface="Arial"/>
              </a:rPr>
              <a:t>14</a:t>
            </a:fld>
            <a:endParaRPr lang="en-US" sz="8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|EON~015|</a:t>
            </a:r>
            <a:endParaRPr lang="en-US" sz="100" b="0" strike="noStrike" spc="-1">
              <a:latin typeface="Arial"/>
            </a:endParaRPr>
          </a:p>
        </p:txBody>
      </p:sp>
      <p:sp>
        <p:nvSpPr>
          <p:cNvPr id="1234"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For business rules where often the getOriginalValue() method is called, the feature literal supports the property reference method signature.  This means that the method returns a properly typed reference and not just a reference to the Object type. </a:t>
            </a:r>
          </a:p>
          <a:p>
            <a:pPr>
              <a:lnSpc>
                <a:spcPct val="100000"/>
              </a:lnSpc>
            </a:pPr>
            <a:endParaRPr lang="en-US" sz="2000" b="0" strike="noStrike" spc="-1">
              <a:latin typeface="Arial"/>
            </a:endParaRPr>
          </a:p>
          <a:p>
            <a:pPr>
              <a:lnSpc>
                <a:spcPct val="100000"/>
              </a:lnSpc>
            </a:pPr>
            <a:r>
              <a:rPr lang="en-US" sz="2000" b="0" strike="noStrike" spc="-1">
                <a:latin typeface="Arial"/>
              </a:rPr>
              <a:t>Any place you need to refer to a property or method on a type and want it to be type safe, use feature literals.  You can refer to the "features" of a type using the # operator in the Gosu Language.</a:t>
            </a:r>
          </a:p>
          <a:p>
            <a:pPr>
              <a:lnSpc>
                <a:spcPct val="100000"/>
              </a:lnSpc>
            </a:pPr>
            <a:endParaRPr lang="en-US" sz="2000" b="0" strike="noStrike" spc="-1">
              <a:latin typeface="Arial"/>
            </a:endParaRPr>
          </a:p>
          <a:p>
            <a:pPr>
              <a:lnSpc>
                <a:spcPct val="100000"/>
              </a:lnSpc>
            </a:pPr>
            <a:r>
              <a:rPr lang="en-US" sz="2000" b="0" strike="noStrike" spc="-1">
                <a:latin typeface="Arial"/>
              </a:rPr>
              <a:t>Here are a few examples for why feature literals for the Gosu language are useful:</a:t>
            </a:r>
          </a:p>
          <a:p>
            <a:pPr marL="171360" indent="-171000">
              <a:lnSpc>
                <a:spcPct val="100000"/>
              </a:lnSpc>
              <a:buClr>
                <a:srgbClr val="000000"/>
              </a:buClr>
              <a:buFont typeface="Arial"/>
              <a:buChar char="•"/>
            </a:pPr>
            <a:r>
              <a:rPr lang="en-US" sz="2000" b="0" strike="noStrike" spc="-1">
                <a:latin typeface="Arial"/>
              </a:rPr>
              <a:t>Mapping between properties of two types (mapping layer)</a:t>
            </a:r>
          </a:p>
          <a:p>
            <a:pPr marL="171360" indent="-171000">
              <a:lnSpc>
                <a:spcPct val="100000"/>
              </a:lnSpc>
              <a:buClr>
                <a:srgbClr val="000000"/>
              </a:buClr>
              <a:buFont typeface="Arial"/>
              <a:buChar char="•"/>
            </a:pPr>
            <a:r>
              <a:rPr lang="en-US" sz="2000" b="0" strike="noStrike" spc="-1">
                <a:latin typeface="Arial"/>
              </a:rPr>
              <a:t>Creating data-binding (data layer)</a:t>
            </a:r>
          </a:p>
          <a:p>
            <a:pPr marL="171360" indent="-171000">
              <a:lnSpc>
                <a:spcPct val="100000"/>
              </a:lnSpc>
              <a:buClr>
                <a:srgbClr val="000000"/>
              </a:buClr>
              <a:buFont typeface="Arial"/>
              <a:buChar char="•"/>
            </a:pPr>
            <a:r>
              <a:rPr lang="en-US" sz="2000" b="0" strike="noStrike" spc="-1">
                <a:latin typeface="Arial"/>
              </a:rPr>
              <a:t>Specify type-safe bean paths (query layer)</a:t>
            </a:r>
          </a:p>
        </p:txBody>
      </p:sp>
      <p:sp>
        <p:nvSpPr>
          <p:cNvPr id="1235" name="TextShape 3"/>
          <p:cNvSpPr txBox="1"/>
          <p:nvPr/>
        </p:nvSpPr>
        <p:spPr>
          <a:xfrm>
            <a:off x="3884760" y="8775360"/>
            <a:ext cx="2971440" cy="302760"/>
          </a:xfrm>
          <a:prstGeom prst="rect">
            <a:avLst/>
          </a:prstGeom>
          <a:noFill/>
          <a:ln>
            <a:noFill/>
          </a:ln>
        </p:spPr>
        <p:txBody>
          <a:bodyPr anchor="b"/>
          <a:lstStyle/>
          <a:p>
            <a:pPr algn="r">
              <a:lnSpc>
                <a:spcPct val="100000"/>
              </a:lnSpc>
            </a:pPr>
            <a:fld id="{15134F3D-BED6-4912-8A2C-7018439526C7}" type="slidenum">
              <a:rPr lang="en-US" sz="800" b="0" strike="noStrike" spc="-1">
                <a:solidFill>
                  <a:srgbClr val="000000"/>
                </a:solidFill>
                <a:latin typeface="Arial"/>
                <a:ea typeface="+mn-ea"/>
              </a:rPr>
              <a:t>15</a:t>
            </a:fld>
            <a:endParaRPr lang="en-US" sz="8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|EON~016|</a:t>
            </a:r>
            <a:endParaRPr lang="en-US" sz="100" b="0" strike="noStrike" spc="-1">
              <a:latin typeface="Arial"/>
            </a:endParaRPr>
          </a:p>
        </p:txBody>
      </p:sp>
      <p:sp>
        <p:nvSpPr>
          <p:cNvPr id="1237"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38" name="TextShape 3"/>
          <p:cNvSpPr txBox="1"/>
          <p:nvPr/>
        </p:nvSpPr>
        <p:spPr>
          <a:xfrm>
            <a:off x="3884760" y="8775360"/>
            <a:ext cx="2971440" cy="302760"/>
          </a:xfrm>
          <a:prstGeom prst="rect">
            <a:avLst/>
          </a:prstGeom>
          <a:noFill/>
          <a:ln>
            <a:noFill/>
          </a:ln>
        </p:spPr>
        <p:txBody>
          <a:bodyPr anchor="b"/>
          <a:lstStyle/>
          <a:p>
            <a:pPr algn="r">
              <a:lnSpc>
                <a:spcPct val="100000"/>
              </a:lnSpc>
            </a:pPr>
            <a:fld id="{4331F52C-1E8B-418D-A52E-8525926EEA14}" type="slidenum">
              <a:rPr lang="en-US" sz="800" b="0" strike="noStrike" spc="-1">
                <a:solidFill>
                  <a:srgbClr val="000000"/>
                </a:solidFill>
                <a:latin typeface="Arial"/>
                <a:ea typeface="+mn-ea"/>
              </a:rPr>
              <a:t>16</a:t>
            </a:fld>
            <a:endParaRPr lang="en-US" sz="8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|EON~017|</a:t>
            </a:r>
            <a:endParaRPr lang="en-US" sz="100" b="0" strike="noStrike" spc="-1">
              <a:latin typeface="Arial"/>
            </a:endParaRPr>
          </a:p>
        </p:txBody>
      </p:sp>
      <p:sp>
        <p:nvSpPr>
          <p:cNvPr id="1240"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41" name="TextShape 3"/>
          <p:cNvSpPr txBox="1"/>
          <p:nvPr/>
        </p:nvSpPr>
        <p:spPr>
          <a:xfrm>
            <a:off x="3884760" y="8775360"/>
            <a:ext cx="2971440" cy="302760"/>
          </a:xfrm>
          <a:prstGeom prst="rect">
            <a:avLst/>
          </a:prstGeom>
          <a:noFill/>
          <a:ln>
            <a:noFill/>
          </a:ln>
        </p:spPr>
        <p:txBody>
          <a:bodyPr anchor="b"/>
          <a:lstStyle/>
          <a:p>
            <a:pPr algn="r">
              <a:lnSpc>
                <a:spcPct val="100000"/>
              </a:lnSpc>
            </a:pPr>
            <a:fld id="{550D9AAF-FA33-4B45-9C86-F34B082DCE8C}" type="slidenum">
              <a:rPr lang="en-US" sz="800" b="0" strike="noStrike" spc="-1">
                <a:solidFill>
                  <a:srgbClr val="000000"/>
                </a:solidFill>
                <a:latin typeface="Arial"/>
                <a:ea typeface="+mn-ea"/>
              </a:rPr>
              <a:t>17</a:t>
            </a:fld>
            <a:endParaRPr lang="en-US" sz="8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|EON~018|</a:t>
            </a:r>
            <a:endParaRPr lang="en-US" sz="100" b="0" strike="noStrike" spc="-1">
              <a:latin typeface="Arial"/>
            </a:endParaRPr>
          </a:p>
        </p:txBody>
      </p:sp>
      <p:sp>
        <p:nvSpPr>
          <p:cNvPr id="1243"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 the slide example, you can find the ClaimSegmentationRules.grs file in ClaimCenter.  </a:t>
            </a:r>
          </a:p>
          <a:p>
            <a:endParaRPr lang="en-US" sz="2000" b="0" strike="noStrike" spc="-1">
              <a:latin typeface="Arial"/>
            </a:endParaRPr>
          </a:p>
          <a:p>
            <a:r>
              <a:rPr lang="en-US" sz="2000" b="0" strike="noStrike" spc="-1">
                <a:latin typeface="Arial"/>
              </a:rPr>
              <a:t>The actions object has multiple exit methods. Exit commands almost always need to exit the entire rule set, and therefore configuration developers often use the actions.exit() method exclusively. </a:t>
            </a:r>
          </a:p>
          <a:p>
            <a:endParaRPr lang="en-US" sz="2000" b="0" strike="noStrike" spc="-1">
              <a:latin typeface="Arial"/>
            </a:endParaRPr>
          </a:p>
          <a:p>
            <a:r>
              <a:rPr lang="en-US" sz="2000" b="0" strike="noStrike" spc="-1">
                <a:latin typeface="Arial"/>
              </a:rPr>
              <a:t>The available exit methods include:</a:t>
            </a:r>
          </a:p>
          <a:p>
            <a:pPr marL="171360" indent="-171000">
              <a:lnSpc>
                <a:spcPct val="100000"/>
              </a:lnSpc>
              <a:buClr>
                <a:srgbClr val="000000"/>
              </a:buClr>
              <a:buFont typeface="Arial"/>
              <a:buChar char="•"/>
            </a:pPr>
            <a:r>
              <a:rPr lang="en-US" sz="2000" b="0" strike="noStrike" spc="-1">
                <a:latin typeface="Arial"/>
              </a:rPr>
              <a:t>actions.exit() - Exit the entire rule set</a:t>
            </a:r>
          </a:p>
          <a:p>
            <a:pPr marL="171360" indent="-171000">
              <a:lnSpc>
                <a:spcPct val="100000"/>
              </a:lnSpc>
              <a:buClr>
                <a:srgbClr val="000000"/>
              </a:buClr>
              <a:buFont typeface="Arial"/>
              <a:buChar char="•"/>
            </a:pPr>
            <a:r>
              <a:rPr lang="en-US" sz="2000" b="0" strike="noStrike" spc="-1">
                <a:latin typeface="Arial"/>
              </a:rPr>
              <a:t>actions.exitAfter() - Execute this rule's child rules and then exit the rule set</a:t>
            </a:r>
          </a:p>
          <a:p>
            <a:pPr marL="171360" indent="-171000">
              <a:lnSpc>
                <a:spcPct val="100000"/>
              </a:lnSpc>
              <a:buClr>
                <a:srgbClr val="000000"/>
              </a:buClr>
              <a:buFont typeface="Arial"/>
              <a:buChar char="•"/>
            </a:pPr>
            <a:r>
              <a:rPr lang="en-US" sz="2000" b="0" strike="noStrike" spc="-1">
                <a:latin typeface="Arial"/>
              </a:rPr>
              <a:t>actions.exitToNextParent() - Skip to the next rule that is at the same level as this rule's parent</a:t>
            </a:r>
          </a:p>
          <a:p>
            <a:pPr marL="171360" indent="-171000">
              <a:lnSpc>
                <a:spcPct val="100000"/>
              </a:lnSpc>
              <a:buClr>
                <a:srgbClr val="000000"/>
              </a:buClr>
              <a:buFont typeface="Arial"/>
              <a:buChar char="•"/>
            </a:pPr>
            <a:r>
              <a:rPr lang="en-US" sz="2000" b="0" strike="noStrike" spc="-1">
                <a:latin typeface="Arial"/>
              </a:rPr>
              <a:t>actions.exitToNextRoot() - Skip to the next top-level rule</a:t>
            </a:r>
          </a:p>
          <a:p>
            <a:pPr marL="171360" indent="-171000">
              <a:lnSpc>
                <a:spcPct val="100000"/>
              </a:lnSpc>
              <a:buClr>
                <a:srgbClr val="000000"/>
              </a:buClr>
              <a:buFont typeface="Arial"/>
              <a:buChar char="•"/>
            </a:pPr>
            <a:r>
              <a:rPr lang="en-US" sz="2000" b="0" strike="noStrike" spc="-1">
                <a:latin typeface="Arial"/>
              </a:rPr>
              <a:t>actions.exitToNext() - Stop processing the current rule and immediately go to the next peer rule (the next rule at the same level in the hierarchy)</a:t>
            </a:r>
          </a:p>
          <a:p>
            <a:pPr>
              <a:lnSpc>
                <a:spcPct val="100000"/>
              </a:lnSpc>
            </a:pPr>
            <a:endParaRPr lang="en-US" sz="2000" b="0" strike="noStrike" spc="-1">
              <a:latin typeface="Arial"/>
            </a:endParaRPr>
          </a:p>
        </p:txBody>
      </p:sp>
      <p:sp>
        <p:nvSpPr>
          <p:cNvPr id="1244" name="TextShape 3"/>
          <p:cNvSpPr txBox="1"/>
          <p:nvPr/>
        </p:nvSpPr>
        <p:spPr>
          <a:xfrm>
            <a:off x="3884760" y="8775360"/>
            <a:ext cx="2971440" cy="302760"/>
          </a:xfrm>
          <a:prstGeom prst="rect">
            <a:avLst/>
          </a:prstGeom>
          <a:noFill/>
          <a:ln>
            <a:noFill/>
          </a:ln>
        </p:spPr>
        <p:txBody>
          <a:bodyPr anchor="b"/>
          <a:lstStyle/>
          <a:p>
            <a:pPr algn="r">
              <a:lnSpc>
                <a:spcPct val="100000"/>
              </a:lnSpc>
            </a:pPr>
            <a:fld id="{12DFF125-0714-473E-BD4B-00331E046479}" type="slidenum">
              <a:rPr lang="en-US" sz="800" b="0" strike="noStrike" spc="-1">
                <a:solidFill>
                  <a:srgbClr val="000000"/>
                </a:solidFill>
                <a:latin typeface="Arial"/>
                <a:ea typeface="+mn-ea"/>
              </a:rPr>
              <a:t>18</a:t>
            </a:fld>
            <a:endParaRPr lang="en-US" sz="8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|EON~019|</a:t>
            </a:r>
            <a:endParaRPr lang="en-US" sz="100" b="0" strike="noStrike" spc="-1">
              <a:latin typeface="Arial"/>
            </a:endParaRPr>
          </a:p>
        </p:txBody>
      </p:sp>
      <p:sp>
        <p:nvSpPr>
          <p:cNvPr id="1246"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47" name="TextShape 3"/>
          <p:cNvSpPr txBox="1"/>
          <p:nvPr/>
        </p:nvSpPr>
        <p:spPr>
          <a:xfrm>
            <a:off x="3884760" y="8775360"/>
            <a:ext cx="2971440" cy="302760"/>
          </a:xfrm>
          <a:prstGeom prst="rect">
            <a:avLst/>
          </a:prstGeom>
          <a:noFill/>
          <a:ln>
            <a:noFill/>
          </a:ln>
        </p:spPr>
        <p:txBody>
          <a:bodyPr anchor="b"/>
          <a:lstStyle/>
          <a:p>
            <a:pPr algn="r">
              <a:lnSpc>
                <a:spcPct val="100000"/>
              </a:lnSpc>
            </a:pPr>
            <a:fld id="{B0A4D684-0E72-45F2-8AD5-2F60BFD8CF59}" type="slidenum">
              <a:rPr lang="en-US" sz="800" b="0" strike="noStrike" spc="-1">
                <a:solidFill>
                  <a:srgbClr val="000000"/>
                </a:solidFill>
                <a:latin typeface="Arial"/>
                <a:ea typeface="+mn-ea"/>
              </a:rPr>
              <a:t>19</a:t>
            </a:fld>
            <a:endParaRPr lang="en-US" sz="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|EON~002|</a:t>
            </a:r>
            <a:endParaRPr lang="en-US" sz="100" b="0" strike="noStrike" spc="-1">
              <a:latin typeface="Arial"/>
            </a:endParaRPr>
          </a:p>
        </p:txBody>
      </p:sp>
      <p:sp>
        <p:nvSpPr>
          <p:cNvPr id="1194"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195" name="TextShape 3"/>
          <p:cNvSpPr txBox="1"/>
          <p:nvPr/>
        </p:nvSpPr>
        <p:spPr>
          <a:xfrm>
            <a:off x="3884760" y="8775360"/>
            <a:ext cx="2971440" cy="302760"/>
          </a:xfrm>
          <a:prstGeom prst="rect">
            <a:avLst/>
          </a:prstGeom>
          <a:noFill/>
          <a:ln>
            <a:noFill/>
          </a:ln>
        </p:spPr>
        <p:txBody>
          <a:bodyPr anchor="b"/>
          <a:lstStyle/>
          <a:p>
            <a:pPr algn="r">
              <a:lnSpc>
                <a:spcPct val="100000"/>
              </a:lnSpc>
            </a:pPr>
            <a:fld id="{FD13117E-95C5-44A4-B9AA-C8B20B3BC136}" type="slidenum">
              <a:rPr lang="en-US" sz="800" b="0" strike="noStrike" spc="-1">
                <a:solidFill>
                  <a:srgbClr val="000000"/>
                </a:solidFill>
                <a:latin typeface="Arial"/>
                <a:ea typeface="+mn-ea"/>
              </a:rPr>
              <a:t>2</a:t>
            </a:fld>
            <a:endParaRPr lang="en-US" sz="8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|EON~020|</a:t>
            </a:r>
            <a:endParaRPr lang="en-US" sz="100" b="0" strike="noStrike" spc="-1">
              <a:latin typeface="Arial"/>
            </a:endParaRPr>
          </a:p>
        </p:txBody>
      </p:sp>
      <p:sp>
        <p:nvSpPr>
          <p:cNvPr id="1249"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2000" b="0" strike="noStrike" spc="-1">
              <a:latin typeface="Arial"/>
            </a:endParaRPr>
          </a:p>
          <a:p>
            <a:r>
              <a:rPr lang="en-US" sz="2000" b="0" strike="noStrike" spc="-1">
                <a:latin typeface="Arial"/>
              </a:rPr>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p:txBody>
      </p:sp>
      <p:sp>
        <p:nvSpPr>
          <p:cNvPr id="1250" name="TextShape 3"/>
          <p:cNvSpPr txBox="1"/>
          <p:nvPr/>
        </p:nvSpPr>
        <p:spPr>
          <a:xfrm>
            <a:off x="3884760" y="8775360"/>
            <a:ext cx="2971440" cy="302760"/>
          </a:xfrm>
          <a:prstGeom prst="rect">
            <a:avLst/>
          </a:prstGeom>
          <a:noFill/>
          <a:ln>
            <a:noFill/>
          </a:ln>
        </p:spPr>
        <p:txBody>
          <a:bodyPr anchor="b"/>
          <a:lstStyle/>
          <a:p>
            <a:pPr algn="r">
              <a:lnSpc>
                <a:spcPct val="100000"/>
              </a:lnSpc>
            </a:pPr>
            <a:fld id="{435EC6FB-9DCD-47A2-94AE-9A674EF4714E}" type="slidenum">
              <a:rPr lang="en-US" sz="800" b="0" strike="noStrike" spc="-1">
                <a:solidFill>
                  <a:srgbClr val="000000"/>
                </a:solidFill>
                <a:latin typeface="Arial"/>
                <a:ea typeface="+mn-ea"/>
              </a:rPr>
              <a:t>20</a:t>
            </a:fld>
            <a:endParaRPr lang="en-US" sz="8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|EON~021|</a:t>
            </a:r>
            <a:endParaRPr lang="en-US" sz="100" b="0" strike="noStrike" spc="-1">
              <a:latin typeface="Arial"/>
            </a:endParaRPr>
          </a:p>
        </p:txBody>
      </p:sp>
      <p:sp>
        <p:nvSpPr>
          <p:cNvPr id="1252"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a:t>
            </a:r>
          </a:p>
          <a:p>
            <a:endParaRPr lang="en-US" sz="2000" b="0" strike="noStrike" spc="-1">
              <a:latin typeface="Arial"/>
            </a:endParaRPr>
          </a:p>
          <a:p>
            <a:r>
              <a:rPr lang="en-US" sz="2000" b="0" strike="noStrike" spc="-1">
                <a:latin typeface="Arial"/>
              </a:rPr>
              <a:t>To delete or rename a rule, right-click the rule and select the appropriate command from the context menu.</a:t>
            </a:r>
          </a:p>
          <a:p>
            <a:endParaRPr lang="en-US" sz="2000" b="0" strike="noStrike" spc="-1">
              <a:latin typeface="Arial"/>
            </a:endParaRPr>
          </a:p>
          <a:p>
            <a:pPr>
              <a:lnSpc>
                <a:spcPct val="100000"/>
              </a:lnSpc>
            </a:pPr>
            <a:r>
              <a:rPr lang="en-US" sz="1200" b="0" strike="noStrike" spc="-1">
                <a:solidFill>
                  <a:srgbClr val="000000"/>
                </a:solidFill>
                <a:latin typeface="Arial"/>
                <a:ea typeface="+mn-ea"/>
              </a:rPr>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a:t>
            </a:r>
            <a:r>
              <a:rPr lang="en-US" sz="2000" b="0" strike="noStrike" spc="-1">
                <a:solidFill>
                  <a:srgbClr val="000000"/>
                </a:solidFill>
                <a:latin typeface="Arial"/>
                <a:ea typeface="+mn-ea"/>
              </a:rPr>
              <a:t>.  However, the naming scheme for rules corresponds to the file structure on disk. So, if it has too many levels customers can run into problems with file names being too long on Windows.</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Arial"/>
                <a:ea typeface="+mn-ea"/>
              </a:rPr>
              <a:t>To move a rule, click and drag the rule to the desired position.</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1253" name="TextShape 3"/>
          <p:cNvSpPr txBox="1"/>
          <p:nvPr/>
        </p:nvSpPr>
        <p:spPr>
          <a:xfrm>
            <a:off x="3884760" y="8775360"/>
            <a:ext cx="2971440" cy="302760"/>
          </a:xfrm>
          <a:prstGeom prst="rect">
            <a:avLst/>
          </a:prstGeom>
          <a:noFill/>
          <a:ln>
            <a:noFill/>
          </a:ln>
        </p:spPr>
        <p:txBody>
          <a:bodyPr anchor="b"/>
          <a:lstStyle/>
          <a:p>
            <a:pPr algn="r">
              <a:lnSpc>
                <a:spcPct val="100000"/>
              </a:lnSpc>
            </a:pPr>
            <a:fld id="{D6E5C2B0-2E66-4453-ACC4-1FDC979D0228}" type="slidenum">
              <a:rPr lang="en-US" sz="800" b="0" strike="noStrike" spc="-1">
                <a:solidFill>
                  <a:srgbClr val="000000"/>
                </a:solidFill>
                <a:latin typeface="Arial"/>
                <a:ea typeface="+mn-ea"/>
              </a:rPr>
              <a:t>21</a:t>
            </a:fld>
            <a:endParaRPr lang="en-US" sz="8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|EON~022|</a:t>
            </a:r>
            <a:endParaRPr lang="en-US" sz="100" b="0" strike="noStrike" spc="-1">
              <a:latin typeface="Arial"/>
            </a:endParaRPr>
          </a:p>
        </p:txBody>
      </p:sp>
      <p:sp>
        <p:nvSpPr>
          <p:cNvPr id="1255"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name of the argument for both the condition and action functions is aBContact.  Use a rule condition to indicate if rule action should be executed, control whether or not child rules are executed, and if the rule should always be executed, set the condition to true. If the rule condition is true, then the code in the rule action is executed. This can contain any type of Gosu. For rules without child rules, the rule condition is intended to improve the readability of the code. </a:t>
            </a:r>
          </a:p>
          <a:p>
            <a:endParaRPr lang="en-US" sz="2000" b="0" strike="noStrike" spc="-1">
              <a:latin typeface="Arial"/>
            </a:endParaRPr>
          </a:p>
          <a:p>
            <a:r>
              <a:rPr lang="en-US" sz="2000" b="0" strike="noStrike" spc="-1">
                <a:latin typeface="Arial"/>
              </a:rPr>
              <a:t>You could ignore the condition and put all of the code in the actions.</a:t>
            </a:r>
          </a:p>
          <a:p>
            <a:r>
              <a:rPr lang="en-US" sz="2000" b="0" strike="noStrike" spc="-1">
                <a:latin typeface="Arial"/>
              </a:rPr>
              <a:t>Condition:	ABContact.score != null</a:t>
            </a:r>
          </a:p>
          <a:p>
            <a:r>
              <a:rPr lang="en-US" sz="2000" b="0" strike="noStrike" spc="-1">
                <a:latin typeface="Arial"/>
              </a:rPr>
              <a:t>Action:	ABContact.preferred = (ABContact.score &gt;= 90)</a:t>
            </a:r>
          </a:p>
          <a:p>
            <a:r>
              <a:rPr lang="en-US" sz="2000" b="0" strike="noStrike" spc="-1">
                <a:latin typeface="Arial"/>
              </a:rPr>
              <a:t>...could be written as...</a:t>
            </a:r>
          </a:p>
          <a:p>
            <a:r>
              <a:rPr lang="en-US" sz="2000" b="0" strike="noStrike" spc="-1">
                <a:latin typeface="Arial"/>
              </a:rPr>
              <a:t>Condition:	true</a:t>
            </a:r>
          </a:p>
          <a:p>
            <a:r>
              <a:rPr lang="en-US" sz="2000" b="0" strike="noStrike" spc="-1">
                <a:latin typeface="Arial"/>
              </a:rPr>
              <a:t>Action:	if ABContact.score != null {</a:t>
            </a:r>
          </a:p>
          <a:p>
            <a:r>
              <a:rPr lang="en-US" sz="2000" b="0" strike="noStrike" spc="-1">
                <a:latin typeface="Arial"/>
              </a:rPr>
              <a:t>		ABContact.preferred = (ABContact.score &gt;= 90)</a:t>
            </a:r>
          </a:p>
          <a:p>
            <a:r>
              <a:rPr lang="en-US" sz="2000" b="0" strike="noStrike" spc="-1">
                <a:latin typeface="Arial"/>
              </a:rPr>
              <a:t>	}</a:t>
            </a:r>
          </a:p>
          <a:p>
            <a:endParaRPr lang="en-US" sz="2000" b="0" strike="noStrike" spc="-1">
              <a:latin typeface="Arial"/>
            </a:endParaRPr>
          </a:p>
          <a:p>
            <a:r>
              <a:rPr lang="en-US" sz="2000" b="0" strike="noStrike" spc="-1">
                <a:latin typeface="Arial"/>
              </a:rPr>
              <a:t>Putting the entire condition in the action is not recommended as it makes the purpose of the rule less apparent. That said, you will often see conditions in the rule action so as to specific the control of flow.</a:t>
            </a:r>
          </a:p>
        </p:txBody>
      </p:sp>
      <p:sp>
        <p:nvSpPr>
          <p:cNvPr id="1256" name="TextShape 3"/>
          <p:cNvSpPr txBox="1"/>
          <p:nvPr/>
        </p:nvSpPr>
        <p:spPr>
          <a:xfrm>
            <a:off x="3884760" y="8775360"/>
            <a:ext cx="2971440" cy="302760"/>
          </a:xfrm>
          <a:prstGeom prst="rect">
            <a:avLst/>
          </a:prstGeom>
          <a:noFill/>
          <a:ln>
            <a:noFill/>
          </a:ln>
        </p:spPr>
        <p:txBody>
          <a:bodyPr anchor="b"/>
          <a:lstStyle/>
          <a:p>
            <a:pPr algn="r">
              <a:lnSpc>
                <a:spcPct val="100000"/>
              </a:lnSpc>
            </a:pPr>
            <a:fld id="{B5E5DF2B-70AC-4776-A4BB-10F59FCD88DD}" type="slidenum">
              <a:rPr lang="en-US" sz="800" b="0" strike="noStrike" spc="-1">
                <a:solidFill>
                  <a:srgbClr val="000000"/>
                </a:solidFill>
                <a:latin typeface="Arial"/>
                <a:ea typeface="+mn-ea"/>
              </a:rPr>
              <a:t>22</a:t>
            </a:fld>
            <a:endParaRPr lang="en-US" sz="8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|EON~023|</a:t>
            </a:r>
            <a:endParaRPr lang="en-US" sz="100" b="0" strike="noStrike" spc="-1">
              <a:latin typeface="Arial"/>
            </a:endParaRPr>
          </a:p>
        </p:txBody>
      </p:sp>
      <p:sp>
        <p:nvSpPr>
          <p:cNvPr id="1258"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1200" b="0" strike="noStrike" spc="-1">
                <a:solidFill>
                  <a:srgbClr val="000000"/>
                </a:solidFill>
                <a:latin typeface="Arial"/>
                <a:ea typeface="+mn-ea"/>
              </a:rPr>
              <a:t>Guidewire strongly recommends that you implement a rule-naming scheme that is hierarchal in nature.  A hierarchal naming convention will reflect the hierarchal structure when you create rules and organize rules into a hierarchy</a:t>
            </a:r>
            <a:r>
              <a:rPr lang="en-US" sz="2000" b="0" strike="noStrike" spc="-1">
                <a:solidFill>
                  <a:srgbClr val="000000"/>
                </a:solidFill>
                <a:latin typeface="Arial"/>
                <a:ea typeface="+mn-ea"/>
              </a:rPr>
              <a:t>.  However, the naming scheme for rules corresponds to the file structure on disk. So, if it has too many levels customers can run into problems with file names being too long on Windows.</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1200" b="0" strike="noStrike" spc="-1">
                <a:solidFill>
                  <a:srgbClr val="000000"/>
                </a:solidFill>
                <a:latin typeface="Arial"/>
                <a:ea typeface="+mn-ea"/>
              </a:rPr>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endParaRPr lang="en-US" sz="1200" b="0" strike="noStrike" spc="-1">
              <a:latin typeface="Arial"/>
            </a:endParaRPr>
          </a:p>
          <a:p>
            <a:pPr>
              <a:lnSpc>
                <a:spcPct val="100000"/>
              </a:lnSpc>
            </a:pPr>
            <a:endParaRPr lang="en-US" sz="1200" b="0" strike="noStrike" spc="-1">
              <a:latin typeface="Arial"/>
            </a:endParaRPr>
          </a:p>
        </p:txBody>
      </p:sp>
      <p:sp>
        <p:nvSpPr>
          <p:cNvPr id="1259" name="TextShape 3"/>
          <p:cNvSpPr txBox="1"/>
          <p:nvPr/>
        </p:nvSpPr>
        <p:spPr>
          <a:xfrm>
            <a:off x="3884760" y="8775360"/>
            <a:ext cx="2971440" cy="302760"/>
          </a:xfrm>
          <a:prstGeom prst="rect">
            <a:avLst/>
          </a:prstGeom>
          <a:noFill/>
          <a:ln>
            <a:noFill/>
          </a:ln>
        </p:spPr>
        <p:txBody>
          <a:bodyPr anchor="b"/>
          <a:lstStyle/>
          <a:p>
            <a:pPr algn="r">
              <a:lnSpc>
                <a:spcPct val="100000"/>
              </a:lnSpc>
            </a:pPr>
            <a:fld id="{42CF8887-B3A4-4BE2-AAC2-B33BD7D7ED3E}" type="slidenum">
              <a:rPr lang="en-US" sz="800" b="0" strike="noStrike" spc="-1">
                <a:solidFill>
                  <a:srgbClr val="000000"/>
                </a:solidFill>
                <a:latin typeface="Arial"/>
                <a:ea typeface="+mn-ea"/>
              </a:rPr>
              <a:t>23</a:t>
            </a:fld>
            <a:endParaRPr lang="en-US" sz="8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|EON~024|</a:t>
            </a:r>
            <a:endParaRPr lang="en-US" sz="100" b="0" strike="noStrike" spc="-1">
              <a:latin typeface="Arial"/>
            </a:endParaRPr>
          </a:p>
        </p:txBody>
      </p:sp>
      <p:sp>
        <p:nvSpPr>
          <p:cNvPr id="1261"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If the new rule exists in a new rule set, then you must restart the server. </a:t>
            </a:r>
          </a:p>
          <a:p>
            <a:pPr>
              <a:lnSpc>
                <a:spcPct val="100000"/>
              </a:lnSpc>
            </a:pPr>
            <a:endParaRPr lang="en-US" sz="2000" b="0" strike="noStrike" spc="-1">
              <a:latin typeface="Arial"/>
            </a:endParaRPr>
          </a:p>
        </p:txBody>
      </p:sp>
      <p:sp>
        <p:nvSpPr>
          <p:cNvPr id="1262" name="TextShape 3"/>
          <p:cNvSpPr txBox="1"/>
          <p:nvPr/>
        </p:nvSpPr>
        <p:spPr>
          <a:xfrm>
            <a:off x="3884760" y="8775360"/>
            <a:ext cx="2971440" cy="302760"/>
          </a:xfrm>
          <a:prstGeom prst="rect">
            <a:avLst/>
          </a:prstGeom>
          <a:noFill/>
          <a:ln>
            <a:noFill/>
          </a:ln>
        </p:spPr>
        <p:txBody>
          <a:bodyPr anchor="b"/>
          <a:lstStyle/>
          <a:p>
            <a:pPr algn="r">
              <a:lnSpc>
                <a:spcPct val="100000"/>
              </a:lnSpc>
            </a:pPr>
            <a:fld id="{DD720A29-40ED-4D97-BA50-32BE758F074E}" type="slidenum">
              <a:rPr lang="en-US" sz="800" b="0" strike="noStrike" spc="-1">
                <a:solidFill>
                  <a:srgbClr val="000000"/>
                </a:solidFill>
                <a:latin typeface="Arial"/>
                <a:ea typeface="+mn-ea"/>
              </a:rPr>
              <a:t>24</a:t>
            </a:fld>
            <a:endParaRPr lang="en-US" sz="8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|EON~025|</a:t>
            </a:r>
            <a:endParaRPr lang="en-US" sz="100" b="0" strike="noStrike" spc="-1">
              <a:latin typeface="Arial"/>
            </a:endParaRPr>
          </a:p>
        </p:txBody>
      </p:sp>
      <p:sp>
        <p:nvSpPr>
          <p:cNvPr id="1264"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You can deploy modified rules when the server is running in run or debug server process. If the rules exists in a new rule set, then you must restart the server. </a:t>
            </a:r>
          </a:p>
          <a:p>
            <a:pPr>
              <a:lnSpc>
                <a:spcPct val="100000"/>
              </a:lnSpc>
            </a:pPr>
            <a:endParaRPr lang="en-US" sz="2000" b="0" strike="noStrike" spc="-1">
              <a:latin typeface="Arial"/>
            </a:endParaRPr>
          </a:p>
          <a:p>
            <a:pPr>
              <a:lnSpc>
                <a:spcPct val="100000"/>
              </a:lnSpc>
            </a:pPr>
            <a:r>
              <a:rPr lang="en-US" sz="2000" b="0" strike="noStrike" spc="-1">
                <a:latin typeface="Arial"/>
              </a:rPr>
              <a:t>When you activate a deactivated rule in a rule set or deactivate an activated rule in a rule set, you have modified the rule set (.grs) class.</a:t>
            </a:r>
          </a:p>
          <a:p>
            <a:pPr>
              <a:lnSpc>
                <a:spcPct val="100000"/>
              </a:lnSpc>
            </a:pPr>
            <a:endParaRPr lang="en-US" sz="2000" b="0" strike="noStrike" spc="-1">
              <a:latin typeface="Arial"/>
            </a:endParaRPr>
          </a:p>
          <a:p>
            <a:pPr>
              <a:lnSpc>
                <a:spcPct val="100000"/>
              </a:lnSpc>
            </a:pPr>
            <a:r>
              <a:rPr lang="en-US" sz="2000" b="0" strike="noStrike" spc="-1">
                <a:latin typeface="Arial"/>
              </a:rPr>
              <a:t>If your modified rule (.gr) contains a new displaykey, then you will also need to reload PCF files using ALT+SHIFT+L, the Guidewire API and/or internal server tools.  </a:t>
            </a:r>
          </a:p>
        </p:txBody>
      </p:sp>
      <p:sp>
        <p:nvSpPr>
          <p:cNvPr id="1265" name="TextShape 3"/>
          <p:cNvSpPr txBox="1"/>
          <p:nvPr/>
        </p:nvSpPr>
        <p:spPr>
          <a:xfrm>
            <a:off x="3884760" y="8775360"/>
            <a:ext cx="2971440" cy="302760"/>
          </a:xfrm>
          <a:prstGeom prst="rect">
            <a:avLst/>
          </a:prstGeom>
          <a:noFill/>
          <a:ln>
            <a:noFill/>
          </a:ln>
        </p:spPr>
        <p:txBody>
          <a:bodyPr anchor="b"/>
          <a:lstStyle/>
          <a:p>
            <a:pPr algn="r">
              <a:lnSpc>
                <a:spcPct val="100000"/>
              </a:lnSpc>
            </a:pPr>
            <a:fld id="{687873B1-189A-47EC-BEDC-4011D7B1EF6C}" type="slidenum">
              <a:rPr lang="en-US" sz="800" b="0" strike="noStrike" spc="-1">
                <a:solidFill>
                  <a:srgbClr val="000000"/>
                </a:solidFill>
                <a:latin typeface="Arial"/>
                <a:ea typeface="+mn-ea"/>
              </a:rPr>
              <a:t>25</a:t>
            </a:fld>
            <a:endParaRPr lang="en-US" sz="8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|EON~026|</a:t>
            </a:r>
            <a:endParaRPr lang="en-US" sz="100" b="0" strike="noStrike" spc="-1">
              <a:latin typeface="Arial"/>
            </a:endParaRPr>
          </a:p>
        </p:txBody>
      </p:sp>
      <p:sp>
        <p:nvSpPr>
          <p:cNvPr id="1267"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68" name="TextShape 3"/>
          <p:cNvSpPr txBox="1"/>
          <p:nvPr/>
        </p:nvSpPr>
        <p:spPr>
          <a:xfrm>
            <a:off x="3884760" y="8775360"/>
            <a:ext cx="2971440" cy="302760"/>
          </a:xfrm>
          <a:prstGeom prst="rect">
            <a:avLst/>
          </a:prstGeom>
          <a:noFill/>
          <a:ln>
            <a:noFill/>
          </a:ln>
        </p:spPr>
        <p:txBody>
          <a:bodyPr anchor="b"/>
          <a:lstStyle/>
          <a:p>
            <a:pPr algn="r">
              <a:lnSpc>
                <a:spcPct val="100000"/>
              </a:lnSpc>
            </a:pPr>
            <a:fld id="{6533D85C-1373-452C-BDAF-1BD9A2FC27BF}" type="slidenum">
              <a:rPr lang="en-US" sz="800" b="0" strike="noStrike" spc="-1">
                <a:solidFill>
                  <a:srgbClr val="000000"/>
                </a:solidFill>
                <a:latin typeface="Arial"/>
                <a:ea typeface="+mn-ea"/>
              </a:rPr>
              <a:t>26</a:t>
            </a:fld>
            <a:endParaRPr lang="en-US" sz="8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|EON~027|</a:t>
            </a:r>
            <a:endParaRPr lang="en-US" sz="100" b="0" strike="noStrike" spc="-1">
              <a:latin typeface="Arial"/>
            </a:endParaRPr>
          </a:p>
        </p:txBody>
      </p:sp>
      <p:sp>
        <p:nvSpPr>
          <p:cNvPr id="1270"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71" name="TextShape 3"/>
          <p:cNvSpPr txBox="1"/>
          <p:nvPr/>
        </p:nvSpPr>
        <p:spPr>
          <a:xfrm>
            <a:off x="3884760" y="8775360"/>
            <a:ext cx="2971440" cy="302760"/>
          </a:xfrm>
          <a:prstGeom prst="rect">
            <a:avLst/>
          </a:prstGeom>
          <a:noFill/>
          <a:ln>
            <a:noFill/>
          </a:ln>
        </p:spPr>
        <p:txBody>
          <a:bodyPr anchor="b"/>
          <a:lstStyle/>
          <a:p>
            <a:pPr algn="r">
              <a:lnSpc>
                <a:spcPct val="100000"/>
              </a:lnSpc>
            </a:pPr>
            <a:fld id="{5A8496BC-2E90-403C-A39F-CF71FA9DC6A7}" type="slidenum">
              <a:rPr lang="en-US" sz="800" b="0" strike="noStrike" spc="-1">
                <a:solidFill>
                  <a:srgbClr val="000000"/>
                </a:solidFill>
                <a:latin typeface="Arial"/>
                <a:ea typeface="+mn-ea"/>
              </a:rPr>
              <a:t>27</a:t>
            </a:fld>
            <a:endParaRPr lang="en-US" sz="8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|EON~028|</a:t>
            </a:r>
            <a:endParaRPr lang="en-US" sz="100" b="0" strike="noStrike" spc="-1">
              <a:latin typeface="Arial"/>
            </a:endParaRPr>
          </a:p>
        </p:txBody>
      </p:sp>
      <p:sp>
        <p:nvSpPr>
          <p:cNvPr id="1273"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Because you can step through lines, you normally need only one breakpoint for each section of code you want to investigate. </a:t>
            </a:r>
          </a:p>
        </p:txBody>
      </p:sp>
      <p:sp>
        <p:nvSpPr>
          <p:cNvPr id="1274" name="TextShape 3"/>
          <p:cNvSpPr txBox="1"/>
          <p:nvPr/>
        </p:nvSpPr>
        <p:spPr>
          <a:xfrm>
            <a:off x="3884760" y="8775360"/>
            <a:ext cx="2971440" cy="302760"/>
          </a:xfrm>
          <a:prstGeom prst="rect">
            <a:avLst/>
          </a:prstGeom>
          <a:noFill/>
          <a:ln>
            <a:noFill/>
          </a:ln>
        </p:spPr>
        <p:txBody>
          <a:bodyPr anchor="b"/>
          <a:lstStyle/>
          <a:p>
            <a:pPr algn="r">
              <a:lnSpc>
                <a:spcPct val="100000"/>
              </a:lnSpc>
            </a:pPr>
            <a:fld id="{A07023E6-C253-4646-BDC6-A3493DC8AD6E}" type="slidenum">
              <a:rPr lang="en-US" sz="800" b="0" strike="noStrike" spc="-1">
                <a:solidFill>
                  <a:srgbClr val="000000"/>
                </a:solidFill>
                <a:latin typeface="Arial"/>
                <a:ea typeface="+mn-ea"/>
              </a:rPr>
              <a:t>28</a:t>
            </a:fld>
            <a:endParaRPr lang="en-US" sz="8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|EON~029|</a:t>
            </a:r>
            <a:endParaRPr lang="en-US" sz="100" b="0" strike="noStrike" spc="-1">
              <a:latin typeface="Arial"/>
            </a:endParaRPr>
          </a:p>
        </p:txBody>
      </p:sp>
      <p:sp>
        <p:nvSpPr>
          <p:cNvPr id="1276"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You can set a breakpoint by clicking in gutter for the given line in the editor. You can also select the line and then select Main menu </a:t>
            </a:r>
            <a:r>
              <a:rPr lang="en-US" sz="2000" b="0" strike="noStrike" spc="-1">
                <a:latin typeface="Wingdings"/>
              </a:rPr>
              <a:t> Run  Toggle Line Breakpoint or use the CTRL+F8 keystroke.</a:t>
            </a:r>
            <a:endParaRPr lang="en-US" sz="2000" b="0" strike="noStrike" spc="-1">
              <a:latin typeface="Arial"/>
            </a:endParaRPr>
          </a:p>
          <a:p>
            <a:endParaRPr lang="en-US" sz="2000" b="0" strike="noStrike" spc="-1">
              <a:latin typeface="Arial"/>
            </a:endParaRPr>
          </a:p>
          <a:p>
            <a:endParaRPr lang="en-US" sz="2000" b="0" strike="noStrike" spc="-1">
              <a:latin typeface="Arial"/>
            </a:endParaRPr>
          </a:p>
          <a:p>
            <a:endParaRPr lang="en-US" sz="2000" b="0" strike="noStrike" spc="-1">
              <a:latin typeface="Arial"/>
            </a:endParaRPr>
          </a:p>
          <a:p>
            <a:endParaRPr lang="en-US" sz="2000" b="0" strike="noStrike" spc="-1">
              <a:latin typeface="Arial"/>
            </a:endParaRPr>
          </a:p>
        </p:txBody>
      </p:sp>
      <p:sp>
        <p:nvSpPr>
          <p:cNvPr id="1277" name="TextShape 3"/>
          <p:cNvSpPr txBox="1"/>
          <p:nvPr/>
        </p:nvSpPr>
        <p:spPr>
          <a:xfrm>
            <a:off x="3884760" y="8775360"/>
            <a:ext cx="2971440" cy="302760"/>
          </a:xfrm>
          <a:prstGeom prst="rect">
            <a:avLst/>
          </a:prstGeom>
          <a:noFill/>
          <a:ln>
            <a:noFill/>
          </a:ln>
        </p:spPr>
        <p:txBody>
          <a:bodyPr anchor="b"/>
          <a:lstStyle/>
          <a:p>
            <a:pPr algn="r">
              <a:lnSpc>
                <a:spcPct val="100000"/>
              </a:lnSpc>
            </a:pPr>
            <a:fld id="{7926FAE5-0C37-4223-9228-065AA990EE8D}" type="slidenum">
              <a:rPr lang="en-US" sz="800" b="0" strike="noStrike" spc="-1">
                <a:solidFill>
                  <a:srgbClr val="000000"/>
                </a:solidFill>
                <a:latin typeface="Arial"/>
                <a:ea typeface="+mn-ea"/>
              </a:rPr>
              <a:t>29</a:t>
            </a:fld>
            <a:endParaRPr lang="en-US" sz="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|EON~003|</a:t>
            </a:r>
            <a:endParaRPr lang="en-US" sz="100" b="0" strike="noStrike" spc="-1">
              <a:latin typeface="Arial"/>
            </a:endParaRPr>
          </a:p>
        </p:txBody>
      </p:sp>
      <p:sp>
        <p:nvSpPr>
          <p:cNvPr id="1197"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198" name="TextShape 3"/>
          <p:cNvSpPr txBox="1"/>
          <p:nvPr/>
        </p:nvSpPr>
        <p:spPr>
          <a:xfrm>
            <a:off x="3884760" y="8775360"/>
            <a:ext cx="2971440" cy="302760"/>
          </a:xfrm>
          <a:prstGeom prst="rect">
            <a:avLst/>
          </a:prstGeom>
          <a:noFill/>
          <a:ln>
            <a:noFill/>
          </a:ln>
        </p:spPr>
        <p:txBody>
          <a:bodyPr anchor="b"/>
          <a:lstStyle/>
          <a:p>
            <a:pPr algn="r">
              <a:lnSpc>
                <a:spcPct val="100000"/>
              </a:lnSpc>
            </a:pPr>
            <a:fld id="{4B98C37D-D217-4D4F-A232-E33F8A1537F7}" type="slidenum">
              <a:rPr lang="en-US" sz="800" b="0" strike="noStrike" spc="-1">
                <a:solidFill>
                  <a:srgbClr val="000000"/>
                </a:solidFill>
                <a:latin typeface="Arial"/>
                <a:ea typeface="+mn-ea"/>
              </a:rPr>
              <a:t>3</a:t>
            </a:fld>
            <a:endParaRPr lang="en-US" sz="8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|EON~030|</a:t>
            </a:r>
            <a:endParaRPr lang="en-US" sz="100" b="0" strike="noStrike" spc="-1">
              <a:latin typeface="Arial"/>
            </a:endParaRPr>
          </a:p>
        </p:txBody>
      </p:sp>
      <p:sp>
        <p:nvSpPr>
          <p:cNvPr id="1279"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 addition to Ctrl-Shift-F8, right-clicking on the breakpoint also displays a menu with choices to Edit, Disable, Remove, or View Breakpoints. This screen shows the Edit breakpoint options. </a:t>
            </a:r>
          </a:p>
          <a:p>
            <a:endParaRPr lang="en-US" sz="2000" b="0" strike="noStrike" spc="-1">
              <a:latin typeface="Arial"/>
            </a:endParaRPr>
          </a:p>
          <a:p>
            <a:r>
              <a:rPr lang="en-US" sz="2000" b="0" strike="noStrike" spc="-1">
                <a:latin typeface="Arial"/>
              </a:rPr>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Gosu or Java. You can also specify actions, such as logging the evaluated expression.</a:t>
            </a:r>
          </a:p>
          <a:p>
            <a:endParaRPr lang="en-US" sz="2000" b="0" strike="noStrike" spc="-1">
              <a:latin typeface="Arial"/>
            </a:endParaRPr>
          </a:p>
        </p:txBody>
      </p:sp>
      <p:sp>
        <p:nvSpPr>
          <p:cNvPr id="1280" name="TextShape 3"/>
          <p:cNvSpPr txBox="1"/>
          <p:nvPr/>
        </p:nvSpPr>
        <p:spPr>
          <a:xfrm>
            <a:off x="3884760" y="8775360"/>
            <a:ext cx="2971440" cy="302760"/>
          </a:xfrm>
          <a:prstGeom prst="rect">
            <a:avLst/>
          </a:prstGeom>
          <a:noFill/>
          <a:ln>
            <a:noFill/>
          </a:ln>
        </p:spPr>
        <p:txBody>
          <a:bodyPr anchor="b"/>
          <a:lstStyle/>
          <a:p>
            <a:pPr algn="r">
              <a:lnSpc>
                <a:spcPct val="100000"/>
              </a:lnSpc>
            </a:pPr>
            <a:fld id="{8016BE89-AC84-4D90-A26F-A7A2035A7F2C}" type="slidenum">
              <a:rPr lang="en-US" sz="800" b="0" strike="noStrike" spc="-1">
                <a:solidFill>
                  <a:srgbClr val="000000"/>
                </a:solidFill>
                <a:latin typeface="Arial"/>
                <a:ea typeface="+mn-ea"/>
              </a:rPr>
              <a:t>30</a:t>
            </a:fld>
            <a:endParaRPr lang="en-US" sz="8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|EON~031|</a:t>
            </a:r>
            <a:endParaRPr lang="en-US" sz="100" b="0" strike="noStrike" spc="-1">
              <a:latin typeface="Arial"/>
            </a:endParaRPr>
          </a:p>
        </p:txBody>
      </p:sp>
      <p:sp>
        <p:nvSpPr>
          <p:cNvPr id="1282"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To debug the server, select Main menu </a:t>
            </a:r>
            <a:r>
              <a:rPr lang="en-US" sz="2000" b="0" strike="noStrike" spc="-1">
                <a:latin typeface="Wingdings"/>
              </a:rPr>
              <a:t> Run  Debug 'Server' or Main menu  Run  Debug…  Server.  In the Debug tools window, confirm that the application is running and is ready (***** AppName ready *****).  </a:t>
            </a:r>
            <a:endParaRPr lang="en-US" sz="2000" b="0" strike="noStrike" spc="-1">
              <a:latin typeface="Arial"/>
            </a:endParaRPr>
          </a:p>
        </p:txBody>
      </p:sp>
      <p:sp>
        <p:nvSpPr>
          <p:cNvPr id="1283" name="TextShape 3"/>
          <p:cNvSpPr txBox="1"/>
          <p:nvPr/>
        </p:nvSpPr>
        <p:spPr>
          <a:xfrm>
            <a:off x="3884760" y="8775360"/>
            <a:ext cx="2971440" cy="302760"/>
          </a:xfrm>
          <a:prstGeom prst="rect">
            <a:avLst/>
          </a:prstGeom>
          <a:noFill/>
          <a:ln>
            <a:noFill/>
          </a:ln>
        </p:spPr>
        <p:txBody>
          <a:bodyPr anchor="b"/>
          <a:lstStyle/>
          <a:p>
            <a:pPr algn="r">
              <a:lnSpc>
                <a:spcPct val="100000"/>
              </a:lnSpc>
            </a:pPr>
            <a:fld id="{91A7A968-5506-4778-8812-9A948995F87B}" type="slidenum">
              <a:rPr lang="en-US" sz="800" b="0" strike="noStrike" spc="-1">
                <a:solidFill>
                  <a:srgbClr val="000000"/>
                </a:solidFill>
                <a:latin typeface="Arial"/>
                <a:ea typeface="+mn-ea"/>
              </a:rPr>
              <a:t>31</a:t>
            </a:fld>
            <a:endParaRPr lang="en-US" sz="8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|EON~032|</a:t>
            </a:r>
            <a:endParaRPr lang="en-US" sz="100" b="0" strike="noStrike" spc="-1">
              <a:latin typeface="Arial"/>
            </a:endParaRPr>
          </a:p>
        </p:txBody>
      </p:sp>
      <p:sp>
        <p:nvSpPr>
          <p:cNvPr id="1285"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debugger enables you to execute your application step by step, examine program information related to variables, watches, or threads, and change your program without leaving Guidewire Studio. Gosu Scratchpad</a:t>
            </a:r>
          </a:p>
          <a:p>
            <a:endParaRPr lang="en-US" sz="2000" b="0" strike="noStrike" spc="-1">
              <a:latin typeface="Arial"/>
            </a:endParaRPr>
          </a:p>
        </p:txBody>
      </p:sp>
      <p:sp>
        <p:nvSpPr>
          <p:cNvPr id="1286" name="TextShape 3"/>
          <p:cNvSpPr txBox="1"/>
          <p:nvPr/>
        </p:nvSpPr>
        <p:spPr>
          <a:xfrm>
            <a:off x="3884760" y="8775360"/>
            <a:ext cx="2971440" cy="302760"/>
          </a:xfrm>
          <a:prstGeom prst="rect">
            <a:avLst/>
          </a:prstGeom>
          <a:noFill/>
          <a:ln>
            <a:noFill/>
          </a:ln>
        </p:spPr>
        <p:txBody>
          <a:bodyPr anchor="b"/>
          <a:lstStyle/>
          <a:p>
            <a:pPr algn="r">
              <a:lnSpc>
                <a:spcPct val="100000"/>
              </a:lnSpc>
            </a:pPr>
            <a:fld id="{BA3C599A-D372-4C26-8FF1-508156D1CBBE}" type="slidenum">
              <a:rPr lang="en-US" sz="800" b="0" strike="noStrike" spc="-1">
                <a:solidFill>
                  <a:srgbClr val="000000"/>
                </a:solidFill>
                <a:latin typeface="Arial"/>
                <a:ea typeface="+mn-ea"/>
              </a:rPr>
              <a:t>32</a:t>
            </a:fld>
            <a:endParaRPr lang="en-US" sz="8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|EON~033|</a:t>
            </a:r>
            <a:endParaRPr lang="en-US" sz="100" b="0" strike="noStrike" spc="-1">
              <a:latin typeface="Arial"/>
            </a:endParaRPr>
          </a:p>
        </p:txBody>
      </p:sp>
      <p:sp>
        <p:nvSpPr>
          <p:cNvPr id="1288"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To hit breakpoints, you must run the application in a debug 'server' process.</a:t>
            </a:r>
          </a:p>
          <a:p>
            <a:pPr>
              <a:lnSpc>
                <a:spcPct val="100000"/>
              </a:lnSpc>
            </a:pPr>
            <a:endParaRPr lang="en-US" sz="2000" b="0" strike="noStrike" spc="-1">
              <a:latin typeface="Arial"/>
            </a:endParaRPr>
          </a:p>
          <a:p>
            <a:pPr>
              <a:lnSpc>
                <a:spcPct val="100000"/>
              </a:lnSpc>
            </a:pPr>
            <a:r>
              <a:rPr lang="en-US" sz="2000" b="0" strike="noStrike" spc="-1">
                <a:latin typeface="Arial"/>
              </a:rPr>
              <a:t>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pPr>
              <a:lnSpc>
                <a:spcPct val="100000"/>
              </a:lnSpc>
            </a:pPr>
            <a:endParaRPr lang="en-US" sz="2000" b="0" strike="noStrike" spc="-1">
              <a:latin typeface="Arial"/>
            </a:endParaRPr>
          </a:p>
          <a:p>
            <a:pPr>
              <a:lnSpc>
                <a:spcPct val="100000"/>
              </a:lnSpc>
            </a:pPr>
            <a:r>
              <a:rPr lang="en-US" sz="2000" b="0" strike="noStrike" spc="-1">
                <a:latin typeface="Arial"/>
              </a:rPr>
              <a:t>The Frame tab lists the object passed to the code (for business rules, this is the root entity). Variable values at the breakpoint are visible in the Variables window. Frames shows the sequence of actions executed until the breakpoint.</a:t>
            </a:r>
          </a:p>
        </p:txBody>
      </p:sp>
      <p:sp>
        <p:nvSpPr>
          <p:cNvPr id="1289" name="TextShape 3"/>
          <p:cNvSpPr txBox="1"/>
          <p:nvPr/>
        </p:nvSpPr>
        <p:spPr>
          <a:xfrm>
            <a:off x="3884760" y="8775360"/>
            <a:ext cx="2971440" cy="302760"/>
          </a:xfrm>
          <a:prstGeom prst="rect">
            <a:avLst/>
          </a:prstGeom>
          <a:noFill/>
          <a:ln>
            <a:noFill/>
          </a:ln>
        </p:spPr>
        <p:txBody>
          <a:bodyPr anchor="b"/>
          <a:lstStyle/>
          <a:p>
            <a:pPr algn="r">
              <a:lnSpc>
                <a:spcPct val="100000"/>
              </a:lnSpc>
            </a:pPr>
            <a:fld id="{8A40D39F-3E60-4CF2-B0F2-42B69C86171D}" type="slidenum">
              <a:rPr lang="en-US" sz="800" b="0" strike="noStrike" spc="-1">
                <a:solidFill>
                  <a:srgbClr val="000000"/>
                </a:solidFill>
                <a:latin typeface="Arial"/>
                <a:ea typeface="+mn-ea"/>
              </a:rPr>
              <a:t>33</a:t>
            </a:fld>
            <a:endParaRPr lang="en-US" sz="8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|EON~034|</a:t>
            </a:r>
            <a:endParaRPr lang="en-US" sz="100" b="0" strike="noStrike" spc="-1">
              <a:latin typeface="Arial"/>
            </a:endParaRPr>
          </a:p>
        </p:txBody>
      </p:sp>
      <p:sp>
        <p:nvSpPr>
          <p:cNvPr id="1291"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Once the debugger pauses execution, you can step through the code in one of several ways. The most basic is to stepping through code one line at a time using Step Over (F8). </a:t>
            </a:r>
          </a:p>
          <a:p>
            <a:endParaRPr lang="en-US" sz="2000" b="0" strike="noStrike" spc="-1">
              <a:latin typeface="Arial"/>
            </a:endParaRPr>
          </a:p>
        </p:txBody>
      </p:sp>
      <p:sp>
        <p:nvSpPr>
          <p:cNvPr id="1292" name="TextShape 3"/>
          <p:cNvSpPr txBox="1"/>
          <p:nvPr/>
        </p:nvSpPr>
        <p:spPr>
          <a:xfrm>
            <a:off x="3884760" y="8775360"/>
            <a:ext cx="2971440" cy="302760"/>
          </a:xfrm>
          <a:prstGeom prst="rect">
            <a:avLst/>
          </a:prstGeom>
          <a:noFill/>
          <a:ln>
            <a:noFill/>
          </a:ln>
        </p:spPr>
        <p:txBody>
          <a:bodyPr anchor="b"/>
          <a:lstStyle/>
          <a:p>
            <a:pPr algn="r">
              <a:lnSpc>
                <a:spcPct val="100000"/>
              </a:lnSpc>
            </a:pPr>
            <a:fld id="{68390CD4-869B-41BC-A959-C5D68DC1DAE1}" type="slidenum">
              <a:rPr lang="en-US" sz="800" b="0" strike="noStrike" spc="-1">
                <a:solidFill>
                  <a:srgbClr val="000000"/>
                </a:solidFill>
                <a:latin typeface="Arial"/>
                <a:ea typeface="+mn-ea"/>
              </a:rPr>
              <a:t>34</a:t>
            </a:fld>
            <a:endParaRPr lang="en-US" sz="8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|EON~035|</a:t>
            </a:r>
            <a:endParaRPr lang="en-US" sz="100" b="0" strike="noStrike" spc="-1">
              <a:latin typeface="Arial"/>
            </a:endParaRPr>
          </a:p>
        </p:txBody>
      </p:sp>
      <p:sp>
        <p:nvSpPr>
          <p:cNvPr id="1294" name="PlaceHolder 2"/>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When the Debug 'Server' process hits a breakpoint in Gosu code, the debugger suspends the normal execution of code until you resume it. When you resume the debugger, code executes as normal until the debugger hits another breakpoint.</a:t>
            </a: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1295" name="TextShape 3"/>
          <p:cNvSpPr txBox="1"/>
          <p:nvPr/>
        </p:nvSpPr>
        <p:spPr>
          <a:xfrm>
            <a:off x="3884760" y="8775360"/>
            <a:ext cx="2971440" cy="302760"/>
          </a:xfrm>
          <a:prstGeom prst="rect">
            <a:avLst/>
          </a:prstGeom>
          <a:noFill/>
          <a:ln>
            <a:noFill/>
          </a:ln>
        </p:spPr>
        <p:txBody>
          <a:bodyPr anchor="b"/>
          <a:lstStyle/>
          <a:p>
            <a:pPr algn="r">
              <a:lnSpc>
                <a:spcPct val="100000"/>
              </a:lnSpc>
            </a:pPr>
            <a:fld id="{A8874242-BC6E-4141-97F8-0867B1A677A9}" type="slidenum">
              <a:rPr lang="en-US" sz="800" b="0" strike="noStrike" spc="-1">
                <a:solidFill>
                  <a:srgbClr val="000000"/>
                </a:solidFill>
                <a:latin typeface="Arial"/>
                <a:ea typeface="+mn-ea"/>
              </a:rPr>
              <a:t>35</a:t>
            </a:fld>
            <a:endParaRPr lang="en-US" sz="8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|EON~036|</a:t>
            </a:r>
            <a:endParaRPr lang="en-US" sz="100" b="0" strike="noStrike" spc="-1">
              <a:latin typeface="Arial"/>
            </a:endParaRPr>
          </a:p>
        </p:txBody>
      </p:sp>
      <p:sp>
        <p:nvSpPr>
          <p:cNvPr id="1297"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Frames pane enables you to gain access to the list of threads running in your application, export threads to a text file, and customize the thread presentation. </a:t>
            </a:r>
          </a:p>
          <a:p>
            <a:endParaRPr lang="en-US" sz="2000" b="0" strike="noStrike" spc="-1">
              <a:latin typeface="Arial"/>
            </a:endParaRPr>
          </a:p>
          <a:p>
            <a:r>
              <a:rPr lang="en-US" sz="2000" b="0" strike="noStrike" spc="-1">
                <a:latin typeface="Arial"/>
              </a:rPr>
              <a:t>For each thread, you can view the stack frame, examine frames, navigate between frames, and automatically jump to the source code of a frame in the editor. </a:t>
            </a:r>
          </a:p>
          <a:p>
            <a:endParaRPr lang="en-US" sz="2000" b="0" strike="noStrike" spc="-1">
              <a:latin typeface="Arial"/>
            </a:endParaRPr>
          </a:p>
          <a:p>
            <a:r>
              <a:rPr lang="en-US" sz="2000" b="0" strike="noStrike" spc="-1">
                <a:latin typeface="Arial"/>
              </a:rPr>
              <a:t>A thread can be chosen via a thread selector drop-down list on top of the pane. The status and type of a thread is indicated by the special icon and textual note next to the thread's name.</a:t>
            </a:r>
          </a:p>
          <a:p>
            <a:endParaRPr lang="en-US" sz="2000" b="0" strike="noStrike" spc="-1">
              <a:latin typeface="Arial"/>
            </a:endParaRPr>
          </a:p>
          <a:p>
            <a:r>
              <a:rPr lang="en-US" sz="2000" b="0" strike="noStrike" spc="-1">
                <a:latin typeface="Arial"/>
              </a:rPr>
              <a:t>To examine the values stored in a frame, use the Variables pane of the Debug tool window.</a:t>
            </a:r>
          </a:p>
        </p:txBody>
      </p:sp>
      <p:sp>
        <p:nvSpPr>
          <p:cNvPr id="1298" name="TextShape 3"/>
          <p:cNvSpPr txBox="1"/>
          <p:nvPr/>
        </p:nvSpPr>
        <p:spPr>
          <a:xfrm>
            <a:off x="3884760" y="8775360"/>
            <a:ext cx="2971440" cy="302760"/>
          </a:xfrm>
          <a:prstGeom prst="rect">
            <a:avLst/>
          </a:prstGeom>
          <a:noFill/>
          <a:ln>
            <a:noFill/>
          </a:ln>
        </p:spPr>
        <p:txBody>
          <a:bodyPr anchor="b"/>
          <a:lstStyle/>
          <a:p>
            <a:pPr algn="r">
              <a:lnSpc>
                <a:spcPct val="100000"/>
              </a:lnSpc>
            </a:pPr>
            <a:fld id="{E98162EC-1B66-4D87-A5B8-40DC1B86B276}" type="slidenum">
              <a:rPr lang="en-US" sz="800" b="0" strike="noStrike" spc="-1">
                <a:solidFill>
                  <a:srgbClr val="000000"/>
                </a:solidFill>
                <a:latin typeface="Arial"/>
                <a:ea typeface="+mn-ea"/>
              </a:rPr>
              <a:t>36</a:t>
            </a:fld>
            <a:endParaRPr lang="en-US" sz="800" b="0" strike="noStrike" spc="-1">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|EON~037|</a:t>
            </a:r>
            <a:endParaRPr lang="en-US" sz="100" b="0" strike="noStrike" spc="-1">
              <a:latin typeface="Arial"/>
            </a:endParaRPr>
          </a:p>
        </p:txBody>
      </p:sp>
      <p:sp>
        <p:nvSpPr>
          <p:cNvPr id="1300"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When a stack frame is selected in the Frames pane, the Variables pane displays all the data within its scope (method parameters, local and instance variables). </a:t>
            </a:r>
            <a:r>
              <a:rPr lang="en-US" sz="1200" b="0" strike="noStrike" spc="-1">
                <a:solidFill>
                  <a:srgbClr val="000000"/>
                </a:solidFill>
                <a:latin typeface="Arial"/>
                <a:ea typeface="+mn-ea"/>
              </a:rPr>
              <a:t>In the variables pane you can set labels for the objects, inspect objects, evaluate expressions, add variables to watches and more. You can examine s</a:t>
            </a:r>
            <a:r>
              <a:rPr lang="en-US" sz="2000" b="0" strike="noStrike" spc="-1">
                <a:solidFill>
                  <a:srgbClr val="000000"/>
                </a:solidFill>
                <a:latin typeface="Arial"/>
                <a:ea typeface="+mn-ea"/>
              </a:rPr>
              <a:t>tatic variables, fields, arrays, primitive types, and objects.</a:t>
            </a:r>
            <a:endParaRPr lang="en-US" sz="2000" b="0" strike="noStrike" spc="-1">
              <a:latin typeface="Arial"/>
            </a:endParaRPr>
          </a:p>
          <a:p>
            <a:endParaRPr lang="en-US" sz="2000" b="0" strike="noStrike" spc="-1">
              <a:latin typeface="Arial"/>
            </a:endParaRPr>
          </a:p>
          <a:p>
            <a:r>
              <a:rPr lang="en-US" sz="2000" b="0" strike="noStrike" spc="-1">
                <a:solidFill>
                  <a:srgbClr val="000000"/>
                </a:solidFill>
                <a:latin typeface="Arial"/>
                <a:ea typeface="+mn-ea"/>
              </a:rPr>
              <a:t>Enable Enhance Entities Visualization in Guidewire Studio to view all entity properties.  In the Menu, select File, then Settings. In The Settings dialog, in IDE Settings, select Guidewire Studio. Then, under Debugger Settings, check the Enhance Entities Visualization checkbox.  </a:t>
            </a:r>
            <a:endParaRPr lang="en-US" sz="2000" b="0" strike="noStrike" spc="-1">
              <a:latin typeface="Arial"/>
            </a:endParaRPr>
          </a:p>
          <a:p>
            <a:endParaRPr lang="en-US" sz="2000" b="0" strike="noStrike" spc="-1">
              <a:latin typeface="Arial"/>
            </a:endParaRPr>
          </a:p>
        </p:txBody>
      </p:sp>
      <p:sp>
        <p:nvSpPr>
          <p:cNvPr id="1301" name="TextShape 3"/>
          <p:cNvSpPr txBox="1"/>
          <p:nvPr/>
        </p:nvSpPr>
        <p:spPr>
          <a:xfrm>
            <a:off x="3884760" y="8775360"/>
            <a:ext cx="2971440" cy="302760"/>
          </a:xfrm>
          <a:prstGeom prst="rect">
            <a:avLst/>
          </a:prstGeom>
          <a:noFill/>
          <a:ln>
            <a:noFill/>
          </a:ln>
        </p:spPr>
        <p:txBody>
          <a:bodyPr anchor="b"/>
          <a:lstStyle/>
          <a:p>
            <a:pPr algn="r">
              <a:lnSpc>
                <a:spcPct val="100000"/>
              </a:lnSpc>
            </a:pPr>
            <a:fld id="{5498900C-9BD0-48FC-A74D-8A1A8E0BAF18}" type="slidenum">
              <a:rPr lang="en-US" sz="800" b="0" strike="noStrike" spc="-1">
                <a:solidFill>
                  <a:srgbClr val="000000"/>
                </a:solidFill>
                <a:latin typeface="Arial"/>
                <a:ea typeface="+mn-ea"/>
              </a:rPr>
              <a:t>37</a:t>
            </a:fld>
            <a:endParaRPr lang="en-US" sz="800" b="0" strike="noStrike" spc="-1">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|EON~038|</a:t>
            </a:r>
            <a:endParaRPr lang="en-US" sz="100" b="0" strike="noStrike" spc="-1">
              <a:latin typeface="Arial"/>
            </a:endParaRPr>
          </a:p>
        </p:txBody>
      </p:sp>
      <p:sp>
        <p:nvSpPr>
          <p:cNvPr id="1303" name="PlaceHolder 2"/>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1200" b="0" strike="noStrike" spc="-1">
                <a:solidFill>
                  <a:srgbClr val="000000"/>
                </a:solidFill>
                <a:latin typeface="Arial"/>
                <a:ea typeface="+mn-ea"/>
              </a:rPr>
              <a:t>In the Watches pane you can evaluate any number of variables or expressions in the context of the current stack frame. The values are updated with each step through the application and become visible every time the application is suspended.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2000" b="0" strike="noStrike" spc="-1">
                <a:solidFill>
                  <a:srgbClr val="000000"/>
                </a:solidFill>
                <a:latin typeface="Arial"/>
                <a:ea typeface="+mn-ea"/>
              </a:rPr>
              <a:t>The easiest way to populate the Watches pane is to run the code to a desired point, then drag the object or property to the Watches pane.</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US" sz="2000" b="1" strike="noStrike" spc="-1">
                <a:solidFill>
                  <a:srgbClr val="000000"/>
                </a:solidFill>
                <a:latin typeface="Arial"/>
                <a:ea typeface="+mn-ea"/>
              </a:rPr>
              <a:t>IMPORTANT: </a:t>
            </a:r>
            <a:r>
              <a:rPr lang="en-US" sz="2000" b="0" strike="noStrike" spc="-1">
                <a:solidFill>
                  <a:srgbClr val="000000"/>
                </a:solidFill>
                <a:latin typeface="Arial"/>
                <a:ea typeface="+mn-ea"/>
              </a:rPr>
              <a:t>The default language for the Watches panel is Java.  To change the language to Gosu, when debugging at a breakpoint, open the Evaluate Expressions dialog (ALT+F8 or click the Evaluate Expressions icon in the Debugger toolbar). In the Expression field, click the Java icon, then select Gosu in the Choose Language context menu. Click Evaluate and Close.  Now, you will be able to add a Watch in the Watches pane that is in the Gosu language.</a:t>
            </a:r>
            <a:endParaRPr lang="en-US" sz="2000" b="0" strike="noStrike" spc="-1">
              <a:latin typeface="Arial"/>
            </a:endParaRPr>
          </a:p>
          <a:p>
            <a:pPr marL="216000" indent="-216000">
              <a:lnSpc>
                <a:spcPct val="100000"/>
              </a:lnSpc>
            </a:pPr>
            <a:endParaRPr lang="en-US" sz="2000" b="0" strike="noStrike" spc="-1">
              <a:latin typeface="Arial"/>
            </a:endParaRPr>
          </a:p>
        </p:txBody>
      </p:sp>
      <p:sp>
        <p:nvSpPr>
          <p:cNvPr id="1304" name="TextShape 3"/>
          <p:cNvSpPr txBox="1"/>
          <p:nvPr/>
        </p:nvSpPr>
        <p:spPr>
          <a:xfrm>
            <a:off x="3884760" y="8775360"/>
            <a:ext cx="2971440" cy="302760"/>
          </a:xfrm>
          <a:prstGeom prst="rect">
            <a:avLst/>
          </a:prstGeom>
          <a:noFill/>
          <a:ln>
            <a:noFill/>
          </a:ln>
        </p:spPr>
        <p:txBody>
          <a:bodyPr anchor="b"/>
          <a:lstStyle/>
          <a:p>
            <a:pPr algn="r">
              <a:lnSpc>
                <a:spcPct val="100000"/>
              </a:lnSpc>
            </a:pPr>
            <a:fld id="{B7C8B18C-FAF7-43EE-B493-B79EAAD6F62D}" type="slidenum">
              <a:rPr lang="en-US" sz="800" b="0" strike="noStrike" spc="-1">
                <a:solidFill>
                  <a:srgbClr val="000000"/>
                </a:solidFill>
                <a:latin typeface="Arial"/>
                <a:ea typeface="+mn-ea"/>
              </a:rPr>
              <a:t>38</a:t>
            </a:fld>
            <a:endParaRPr lang="en-US" sz="800" b="0" strike="noStrike" spc="-1">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|EON~039|</a:t>
            </a:r>
            <a:endParaRPr lang="en-US" sz="100" b="0" strike="noStrike" spc="-1">
              <a:latin typeface="Arial"/>
            </a:endParaRPr>
          </a:p>
        </p:txBody>
      </p:sp>
      <p:sp>
        <p:nvSpPr>
          <p:cNvPr id="1306"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307" name="TextShape 3"/>
          <p:cNvSpPr txBox="1"/>
          <p:nvPr/>
        </p:nvSpPr>
        <p:spPr>
          <a:xfrm>
            <a:off x="3884760" y="8775360"/>
            <a:ext cx="2971440" cy="302760"/>
          </a:xfrm>
          <a:prstGeom prst="rect">
            <a:avLst/>
          </a:prstGeom>
          <a:noFill/>
          <a:ln>
            <a:noFill/>
          </a:ln>
        </p:spPr>
        <p:txBody>
          <a:bodyPr anchor="b"/>
          <a:lstStyle/>
          <a:p>
            <a:pPr algn="r">
              <a:lnSpc>
                <a:spcPct val="100000"/>
              </a:lnSpc>
            </a:pPr>
            <a:fld id="{E0C43B9E-433E-42BB-AAE4-9AA4CF86C1DE}" type="slidenum">
              <a:rPr lang="en-US" sz="800" b="0" strike="noStrike" spc="-1">
                <a:solidFill>
                  <a:srgbClr val="000000"/>
                </a:solidFill>
                <a:latin typeface="Arial"/>
                <a:ea typeface="+mn-ea"/>
              </a:rPr>
              <a:t>39</a:t>
            </a:fld>
            <a:endParaRPr lang="en-US" sz="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|EON~004|</a:t>
            </a:r>
            <a:endParaRPr lang="en-US" sz="100" b="0" strike="noStrike" spc="-1">
              <a:latin typeface="Arial"/>
            </a:endParaRPr>
          </a:p>
        </p:txBody>
      </p:sp>
      <p:sp>
        <p:nvSpPr>
          <p:cNvPr id="1200"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 rule is a single decision in the following form of testing a condition and then taking an action: if {some conditions} then {take some action}. A business rule is Gosu code that accomplishes some task for given entity, and executes when specific event occurs to instance of that entity</a:t>
            </a:r>
          </a:p>
          <a:p>
            <a:endParaRPr lang="en-US" sz="2000" b="0" strike="noStrike" spc="-1">
              <a:latin typeface="Arial"/>
            </a:endParaRPr>
          </a:p>
          <a:p>
            <a:r>
              <a:rPr lang="en-US" sz="2000" b="0" strike="noStrike" spc="-1">
                <a:latin typeface="Arial"/>
              </a:rPr>
              <a:t>A rule set combines many individual rules into a useful set to consider as a group.</a:t>
            </a:r>
          </a:p>
          <a:p>
            <a:endParaRPr lang="en-US" sz="2000" b="0" strike="noStrike" spc="-1">
              <a:latin typeface="Arial"/>
            </a:endParaRPr>
          </a:p>
          <a:p>
            <a:r>
              <a:rPr lang="en-US" sz="2000" b="0" strike="noStrike" spc="-1">
                <a:latin typeface="Arial"/>
              </a:rPr>
              <a:t>A rule set category organizes rule sets.</a:t>
            </a:r>
          </a:p>
          <a:p>
            <a:endParaRPr lang="en-US" sz="2000" b="0" strike="noStrike" spc="-1">
              <a:latin typeface="Arial"/>
            </a:endParaRPr>
          </a:p>
          <a:p>
            <a:r>
              <a:rPr lang="en-US" sz="2000" b="0" strike="noStrike" spc="-1">
                <a:latin typeface="Arial"/>
              </a:rPr>
              <a:t>In TrainingApp, Preupdate is a rule set category that organizes various rule sets. The ABContactPreupdate rule set organizes various rules for the ABContact entity.  When an update occurs to an ABContact, a Guidewire application executes these rules, such as:</a:t>
            </a:r>
          </a:p>
          <a:p>
            <a:pPr marL="171360" indent="-171000">
              <a:lnSpc>
                <a:spcPct val="100000"/>
              </a:lnSpc>
              <a:buClr>
                <a:srgbClr val="000000"/>
              </a:buClr>
              <a:buFont typeface="Arial"/>
              <a:buChar char="•"/>
            </a:pPr>
            <a:r>
              <a:rPr lang="en-US" sz="2000" b="0" strike="noStrike" spc="-1">
                <a:latin typeface="Arial"/>
              </a:rPr>
              <a:t>Creating history entry to record change of assigned user</a:t>
            </a:r>
          </a:p>
          <a:p>
            <a:pPr marL="171360" indent="-171000">
              <a:lnSpc>
                <a:spcPct val="100000"/>
              </a:lnSpc>
              <a:buClr>
                <a:srgbClr val="000000"/>
              </a:buClr>
              <a:buFont typeface="Arial"/>
              <a:buChar char="•"/>
            </a:pPr>
            <a:r>
              <a:rPr lang="en-US" sz="2000" b="0" strike="noStrike" spc="-1">
                <a:latin typeface="Arial"/>
              </a:rPr>
              <a:t>Setting a company's Primary Contact to null if the original Primary Contact no longer works for the company</a:t>
            </a:r>
          </a:p>
          <a:p>
            <a:pPr>
              <a:lnSpc>
                <a:spcPct val="100000"/>
              </a:lnSpc>
            </a:pPr>
            <a:endParaRPr lang="en-US" sz="2000" b="0" strike="noStrike" spc="-1">
              <a:latin typeface="Arial"/>
            </a:endParaRPr>
          </a:p>
        </p:txBody>
      </p:sp>
      <p:sp>
        <p:nvSpPr>
          <p:cNvPr id="1201" name="TextShape 3"/>
          <p:cNvSpPr txBox="1"/>
          <p:nvPr/>
        </p:nvSpPr>
        <p:spPr>
          <a:xfrm>
            <a:off x="3884760" y="8775360"/>
            <a:ext cx="2971440" cy="302760"/>
          </a:xfrm>
          <a:prstGeom prst="rect">
            <a:avLst/>
          </a:prstGeom>
          <a:noFill/>
          <a:ln>
            <a:noFill/>
          </a:ln>
        </p:spPr>
        <p:txBody>
          <a:bodyPr anchor="b"/>
          <a:lstStyle/>
          <a:p>
            <a:pPr algn="r">
              <a:lnSpc>
                <a:spcPct val="100000"/>
              </a:lnSpc>
            </a:pPr>
            <a:fld id="{390B4B69-311D-42C2-B9A8-4C610E4F8438}" type="slidenum">
              <a:rPr lang="en-US" sz="800" b="0" strike="noStrike" spc="-1">
                <a:solidFill>
                  <a:srgbClr val="000000"/>
                </a:solidFill>
                <a:latin typeface="Arial"/>
                <a:ea typeface="+mn-ea"/>
              </a:rPr>
              <a:t>4</a:t>
            </a:fld>
            <a:endParaRPr lang="en-US" sz="8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|EON~040|</a:t>
            </a:r>
            <a:endParaRPr lang="en-US" sz="100" b="0" strike="noStrike" spc="-1">
              <a:latin typeface="Arial"/>
            </a:endParaRPr>
          </a:p>
        </p:txBody>
      </p:sp>
      <p:sp>
        <p:nvSpPr>
          <p:cNvPr id="1309"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310" name="TextShape 3"/>
          <p:cNvSpPr txBox="1"/>
          <p:nvPr/>
        </p:nvSpPr>
        <p:spPr>
          <a:xfrm>
            <a:off x="3884760" y="8775360"/>
            <a:ext cx="2971440" cy="302760"/>
          </a:xfrm>
          <a:prstGeom prst="rect">
            <a:avLst/>
          </a:prstGeom>
          <a:noFill/>
          <a:ln>
            <a:noFill/>
          </a:ln>
        </p:spPr>
        <p:txBody>
          <a:bodyPr anchor="b"/>
          <a:lstStyle/>
          <a:p>
            <a:pPr algn="r">
              <a:lnSpc>
                <a:spcPct val="100000"/>
              </a:lnSpc>
            </a:pPr>
            <a:r>
              <a:rPr lang="en-US" sz="1200" b="0" strike="noStrike" spc="-1">
                <a:solidFill>
                  <a:srgbClr val="000000"/>
                </a:solidFill>
                <a:latin typeface="Arial"/>
              </a:rPr>
              <a:t>	Business Rules - </a:t>
            </a:r>
            <a:fld id="{686B1654-6657-4728-AAC1-F02DC447B656}" type="slidenum">
              <a:rPr lang="en-US" sz="1200" b="0" strike="noStrike" spc="-1">
                <a:solidFill>
                  <a:srgbClr val="000000"/>
                </a:solidFill>
                <a:latin typeface="Arial"/>
              </a:rPr>
              <a:t>40</a:t>
            </a:fld>
            <a:endParaRPr lang="en-US" sz="1200" b="0" strike="noStrike" spc="-1">
              <a:latin typeface="Times New Roman"/>
            </a:endParaRPr>
          </a:p>
        </p:txBody>
      </p:sp>
      <p:sp>
        <p:nvSpPr>
          <p:cNvPr id="1311" name="TextShape 4"/>
          <p:cNvSpPr txBox="1"/>
          <p:nvPr/>
        </p:nvSpPr>
        <p:spPr>
          <a:xfrm>
            <a:off x="-3960" y="0"/>
            <a:ext cx="6861600" cy="228240"/>
          </a:xfrm>
          <a:prstGeom prst="rect">
            <a:avLst/>
          </a:prstGeom>
          <a:noFill/>
          <a:ln>
            <a:noFill/>
          </a:ln>
        </p:spPr>
        <p:txBody>
          <a:bodyPr/>
          <a:lstStyle/>
          <a:p>
            <a:pPr>
              <a:lnSpc>
                <a:spcPct val="100000"/>
              </a:lnSpc>
            </a:pPr>
            <a:r>
              <a:rPr lang="en-US" sz="1200" b="0" strike="noStrike" spc="-1">
                <a:solidFill>
                  <a:srgbClr val="000000"/>
                </a:solidFill>
                <a:latin typeface="Arial"/>
                <a:ea typeface="+mn-ea"/>
              </a:rPr>
              <a:t>	</a:t>
            </a:r>
            <a:endParaRPr lang="en-US" sz="1200" b="0" strike="noStrike" spc="-1">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|EON~041|</a:t>
            </a:r>
            <a:endParaRPr lang="en-US" sz="100" b="0" strike="noStrike" spc="-1">
              <a:latin typeface="Arial"/>
            </a:endParaRPr>
          </a:p>
        </p:txBody>
      </p:sp>
      <p:sp>
        <p:nvSpPr>
          <p:cNvPr id="1313"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314" name="TextShape 3"/>
          <p:cNvSpPr txBox="1"/>
          <p:nvPr/>
        </p:nvSpPr>
        <p:spPr>
          <a:xfrm>
            <a:off x="3884760" y="8775360"/>
            <a:ext cx="2971440" cy="302760"/>
          </a:xfrm>
          <a:prstGeom prst="rect">
            <a:avLst/>
          </a:prstGeom>
          <a:noFill/>
          <a:ln>
            <a:noFill/>
          </a:ln>
        </p:spPr>
        <p:txBody>
          <a:bodyPr anchor="b"/>
          <a:lstStyle/>
          <a:p>
            <a:pPr algn="r">
              <a:lnSpc>
                <a:spcPct val="100000"/>
              </a:lnSpc>
            </a:pPr>
            <a:fld id="{E505AC61-F190-4948-AF8D-33AF12F224B6}" type="slidenum">
              <a:rPr lang="en-US" sz="800" b="0" strike="noStrike" spc="-1">
                <a:solidFill>
                  <a:srgbClr val="000000"/>
                </a:solidFill>
                <a:latin typeface="Arial"/>
                <a:ea typeface="+mn-ea"/>
              </a:rPr>
              <a:t>41</a:t>
            </a:fld>
            <a:endParaRPr lang="en-US" sz="800" b="0" strike="noStrike" spc="-1">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|EON~042|</a:t>
            </a:r>
            <a:endParaRPr lang="en-US" sz="100" b="0" strike="noStrike" spc="-1">
              <a:latin typeface="Arial"/>
            </a:endParaRPr>
          </a:p>
        </p:txBody>
      </p:sp>
      <p:sp>
        <p:nvSpPr>
          <p:cNvPr id="1316"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Answers</a:t>
            </a:r>
          </a:p>
          <a:p>
            <a:r>
              <a:rPr lang="en-US" sz="2000" b="0" strike="noStrike" spc="-1">
                <a:latin typeface="Arial"/>
              </a:rPr>
              <a:t>1) Every rule set is tied to an entity, known as the root entity. This determines which class of objects the rule set is tied to. It also determines the object available to the rules in the rule set when the rule set is triggered.</a:t>
            </a:r>
          </a:p>
          <a:p>
            <a:r>
              <a:rPr lang="en-US" sz="2000" b="0" strike="noStrike" spc="-1">
                <a:latin typeface="Arial"/>
              </a:rPr>
              <a:t>2) A rule set is triggered when a given event occurs to any instance of the root entity. The actual event varies from rule set to rule set.</a:t>
            </a:r>
          </a:p>
          <a:p>
            <a:r>
              <a:rPr lang="en-US" sz="2000" b="0" strike="noStrike" spc="-1">
                <a:latin typeface="Arial"/>
              </a:rPr>
              <a:t>3) The rule action is executed and the child rules (if any) are executed.</a:t>
            </a:r>
          </a:p>
          <a:p>
            <a:r>
              <a:rPr lang="en-US" sz="2000" b="0" strike="noStrike" spc="-1">
                <a:latin typeface="Arial"/>
              </a:rPr>
              <a:t>4)  In an "execute all" rule set, all rules are executed. For example, validation rule sets are execute all. All validation conditions are checked, regardless of how many are true. In an "exit after first action" rule set, you do not typically execute all rules. When the first true condition is found, the action associated with that condition is taken and the rule set is exited. For example, assignment rule sets are exit after first action. Once an assignment is made, the rule set exits so that later code doesn't reassign the object.</a:t>
            </a:r>
          </a:p>
          <a:p>
            <a:r>
              <a:rPr lang="en-US" sz="2000" b="0" strike="noStrike" spc="-1">
                <a:latin typeface="Arial"/>
              </a:rPr>
              <a:t>5) The rule is not executed by the rules engine, which is useful in development for turning rules "on" and "off".</a:t>
            </a:r>
          </a:p>
          <a:p>
            <a:r>
              <a:rPr lang="en-US" sz="2000" b="0" strike="noStrike" spc="-1">
                <a:latin typeface="Arial"/>
              </a:rPr>
              <a:t>6) Restart the server.</a:t>
            </a:r>
          </a:p>
          <a:p>
            <a:r>
              <a:rPr lang="en-US" sz="2000" b="0" strike="noStrike" spc="-1">
                <a:latin typeface="Arial"/>
              </a:rPr>
              <a:t>7) Reload changed classes or Compile the rule set.</a:t>
            </a:r>
          </a:p>
          <a:p>
            <a:pPr>
              <a:lnSpc>
                <a:spcPct val="100000"/>
              </a:lnSpc>
            </a:pPr>
            <a:r>
              <a:rPr lang="en-US" sz="2000" b="0" strike="noStrike" spc="-1">
                <a:latin typeface="Arial"/>
              </a:rPr>
              <a:t>8) Reload changed classes or Compile the rule set.</a:t>
            </a:r>
          </a:p>
          <a:p>
            <a:pPr>
              <a:lnSpc>
                <a:spcPct val="100000"/>
              </a:lnSpc>
            </a:pPr>
            <a:r>
              <a:rPr lang="en-US" sz="2000" b="0" strike="noStrike" spc="-1">
                <a:latin typeface="Arial"/>
              </a:rPr>
              <a:t> </a:t>
            </a:r>
          </a:p>
        </p:txBody>
      </p:sp>
      <p:sp>
        <p:nvSpPr>
          <p:cNvPr id="1317" name="TextShape 3"/>
          <p:cNvSpPr txBox="1"/>
          <p:nvPr/>
        </p:nvSpPr>
        <p:spPr>
          <a:xfrm>
            <a:off x="3884760" y="8775360"/>
            <a:ext cx="2971440" cy="302760"/>
          </a:xfrm>
          <a:prstGeom prst="rect">
            <a:avLst/>
          </a:prstGeom>
          <a:noFill/>
          <a:ln>
            <a:noFill/>
          </a:ln>
        </p:spPr>
        <p:txBody>
          <a:bodyPr anchor="b"/>
          <a:lstStyle/>
          <a:p>
            <a:pPr algn="r">
              <a:lnSpc>
                <a:spcPct val="100000"/>
              </a:lnSpc>
            </a:pPr>
            <a:fld id="{5FF72B69-E085-4628-9683-00DC92C9EEC0}" type="slidenum">
              <a:rPr lang="en-US" sz="800" b="0" strike="noStrike" spc="-1">
                <a:solidFill>
                  <a:srgbClr val="000000"/>
                </a:solidFill>
                <a:latin typeface="Arial"/>
                <a:ea typeface="+mn-ea"/>
              </a:rPr>
              <a:t>42</a:t>
            </a:fld>
            <a:endParaRPr lang="en-US" sz="800" b="0" strike="noStrike" spc="-1">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|EON~043|</a:t>
            </a:r>
            <a:endParaRPr lang="en-US" sz="100" b="0" strike="noStrike" spc="-1">
              <a:latin typeface="Arial"/>
            </a:endParaRPr>
          </a:p>
        </p:txBody>
      </p:sp>
      <p:sp>
        <p:nvSpPr>
          <p:cNvPr id="1319"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320" name="TextShape 3"/>
          <p:cNvSpPr txBox="1"/>
          <p:nvPr/>
        </p:nvSpPr>
        <p:spPr>
          <a:xfrm>
            <a:off x="3884760" y="8775360"/>
            <a:ext cx="2971440" cy="302760"/>
          </a:xfrm>
          <a:prstGeom prst="rect">
            <a:avLst/>
          </a:prstGeom>
          <a:noFill/>
          <a:ln>
            <a:noFill/>
          </a:ln>
        </p:spPr>
        <p:txBody>
          <a:bodyPr anchor="b"/>
          <a:lstStyle/>
          <a:p>
            <a:pPr algn="r">
              <a:lnSpc>
                <a:spcPct val="100000"/>
              </a:lnSpc>
            </a:pPr>
            <a:fld id="{80FCEB4A-DB2A-43F4-9E81-8086F9EE0704}" type="slidenum">
              <a:rPr lang="en-US" sz="800" b="0" strike="noStrike" spc="-1">
                <a:solidFill>
                  <a:srgbClr val="000000"/>
                </a:solidFill>
                <a:latin typeface="Arial"/>
                <a:ea typeface="+mn-ea"/>
              </a:rPr>
              <a:t>43</a:t>
            </a:fld>
            <a:endParaRPr lang="en-US" sz="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|EON~005|</a:t>
            </a:r>
            <a:endParaRPr lang="en-US" sz="100" b="0" strike="noStrike" spc="-1">
              <a:latin typeface="Arial"/>
            </a:endParaRPr>
          </a:p>
        </p:txBody>
      </p:sp>
      <p:sp>
        <p:nvSpPr>
          <p:cNvPr id="1203" name="PlaceHolder 2"/>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1204" name="TextShape 3"/>
          <p:cNvSpPr txBox="1"/>
          <p:nvPr/>
        </p:nvSpPr>
        <p:spPr>
          <a:xfrm>
            <a:off x="3884760" y="8775360"/>
            <a:ext cx="2971440" cy="302760"/>
          </a:xfrm>
          <a:prstGeom prst="rect">
            <a:avLst/>
          </a:prstGeom>
          <a:noFill/>
          <a:ln>
            <a:noFill/>
          </a:ln>
        </p:spPr>
        <p:txBody>
          <a:bodyPr anchor="b"/>
          <a:lstStyle/>
          <a:p>
            <a:pPr algn="r">
              <a:lnSpc>
                <a:spcPct val="100000"/>
              </a:lnSpc>
            </a:pPr>
            <a:fld id="{AB21D8F8-4090-4C44-A108-4367B5B7182C}" type="slidenum">
              <a:rPr lang="en-US" sz="800" b="0" strike="noStrike" spc="-1">
                <a:solidFill>
                  <a:srgbClr val="000000"/>
                </a:solidFill>
                <a:latin typeface="Arial"/>
                <a:ea typeface="+mn-ea"/>
              </a:rPr>
              <a:t>5</a:t>
            </a:fld>
            <a:endParaRPr lang="en-US" sz="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|EON~006|</a:t>
            </a:r>
            <a:endParaRPr lang="en-US" sz="100" b="0" strike="noStrike" spc="-1">
              <a:latin typeface="Arial"/>
            </a:endParaRPr>
          </a:p>
        </p:txBody>
      </p:sp>
      <p:sp>
        <p:nvSpPr>
          <p:cNvPr id="1206"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Setting a rule condition to "true" means that the action will always performed whenever the rule is evaluated.</a:t>
            </a:r>
          </a:p>
          <a:p>
            <a:endParaRPr lang="en-US" sz="2000" b="0" strike="noStrike" spc="-1">
              <a:latin typeface="Arial"/>
            </a:endParaRPr>
          </a:p>
          <a:p>
            <a:r>
              <a:rPr lang="en-US" sz="2000" b="0" strike="noStrike" spc="-1">
                <a:latin typeface="Arial"/>
              </a:rPr>
              <a:t>Notice that there is no "if" in the condition. This is assumed. The only valid condition is a boolean expression.</a:t>
            </a:r>
          </a:p>
          <a:p>
            <a:endParaRPr lang="en-US" sz="2000" b="0" strike="noStrike" spc="-1">
              <a:latin typeface="Arial"/>
            </a:endParaRPr>
          </a:p>
        </p:txBody>
      </p:sp>
      <p:sp>
        <p:nvSpPr>
          <p:cNvPr id="1207" name="TextShape 3"/>
          <p:cNvSpPr txBox="1"/>
          <p:nvPr/>
        </p:nvSpPr>
        <p:spPr>
          <a:xfrm>
            <a:off x="3884760" y="8775360"/>
            <a:ext cx="2971440" cy="302760"/>
          </a:xfrm>
          <a:prstGeom prst="rect">
            <a:avLst/>
          </a:prstGeom>
          <a:noFill/>
          <a:ln>
            <a:noFill/>
          </a:ln>
        </p:spPr>
        <p:txBody>
          <a:bodyPr anchor="b"/>
          <a:lstStyle/>
          <a:p>
            <a:pPr algn="r">
              <a:lnSpc>
                <a:spcPct val="100000"/>
              </a:lnSpc>
            </a:pPr>
            <a:fld id="{4BF36C18-08C0-4F2F-876B-DFA0876B907D}" type="slidenum">
              <a:rPr lang="en-US" sz="800" b="0" strike="noStrike" spc="-1">
                <a:solidFill>
                  <a:srgbClr val="000000"/>
                </a:solidFill>
                <a:latin typeface="Arial"/>
                <a:ea typeface="+mn-ea"/>
              </a:rPr>
              <a:t>6</a:t>
            </a:fld>
            <a:endParaRPr lang="en-US" sz="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|EON~007|</a:t>
            </a:r>
            <a:endParaRPr lang="en-US" sz="100" b="0" strike="noStrike" spc="-1">
              <a:latin typeface="Arial"/>
            </a:endParaRPr>
          </a:p>
        </p:txBody>
      </p:sp>
      <p:sp>
        <p:nvSpPr>
          <p:cNvPr id="1209"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Guidewire applications organize rules into a hierarchy.  Rule set categories are at the top of hierarchy. For a given rule set category there are one or more rule sets.  For each rule set there is one or more rules.  In the slide example, Preupdate is the rule set category.  The child rule set is ABContact Preupdate.  ABPU1000 and ABPU2000 are child rules of ABContact Preupdate.  The example is specific to TrainingApp.</a:t>
            </a:r>
          </a:p>
        </p:txBody>
      </p:sp>
      <p:sp>
        <p:nvSpPr>
          <p:cNvPr id="1210" name="TextShape 3"/>
          <p:cNvSpPr txBox="1"/>
          <p:nvPr/>
        </p:nvSpPr>
        <p:spPr>
          <a:xfrm>
            <a:off x="3884760" y="8775360"/>
            <a:ext cx="2971440" cy="302760"/>
          </a:xfrm>
          <a:prstGeom prst="rect">
            <a:avLst/>
          </a:prstGeom>
          <a:noFill/>
          <a:ln>
            <a:noFill/>
          </a:ln>
        </p:spPr>
        <p:txBody>
          <a:bodyPr anchor="b"/>
          <a:lstStyle/>
          <a:p>
            <a:pPr algn="r">
              <a:lnSpc>
                <a:spcPct val="100000"/>
              </a:lnSpc>
            </a:pPr>
            <a:fld id="{4BFF900B-FF69-43F8-87B6-9D92026A6DE0}" type="slidenum">
              <a:rPr lang="en-US" sz="800" b="0" strike="noStrike" spc="-1">
                <a:solidFill>
                  <a:srgbClr val="000000"/>
                </a:solidFill>
                <a:latin typeface="Arial"/>
                <a:ea typeface="+mn-ea"/>
              </a:rPr>
              <a:t>7</a:t>
            </a:fld>
            <a:endParaRPr lang="en-US" sz="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|EON~008|</a:t>
            </a:r>
            <a:endParaRPr lang="en-US" sz="100" b="0" strike="noStrike" spc="-1">
              <a:latin typeface="Arial"/>
            </a:endParaRPr>
          </a:p>
        </p:txBody>
      </p:sp>
      <p:sp>
        <p:nvSpPr>
          <p:cNvPr id="1212"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You can create new rule set categories. This is recommended only in the uncommon situation of an implementation that needs a new type of rule set category that is completely unlike any existing rule set category, however. To create a new rule set category, right-click the Rule Sets node and select New &gt; Rule Set Category. You can also create a rule set category as a child node of an existing rule set category if there is a need to subgroup rule sets.</a:t>
            </a:r>
          </a:p>
          <a:p>
            <a:endParaRPr lang="en-US" sz="2000" b="0" strike="noStrike" spc="-1">
              <a:latin typeface="Arial"/>
            </a:endParaRPr>
          </a:p>
          <a:p>
            <a:r>
              <a:rPr lang="en-US" sz="2000" b="0" strike="noStrike" spc="-1">
                <a:latin typeface="Arial"/>
              </a:rPr>
              <a:t>Guidewire applications contain the triggers for event messaging, preupdate, and validation.  These triggers are associated with their respective rule set categories. This is true of all Guidewire applications and not just TrainingApp. If you create a new rule set category, you must also write the code necessary to trigger the rule sets in the rule set category. For more information, consult the Rules Guide in documentation.</a:t>
            </a:r>
          </a:p>
        </p:txBody>
      </p:sp>
      <p:sp>
        <p:nvSpPr>
          <p:cNvPr id="1213" name="TextShape 3"/>
          <p:cNvSpPr txBox="1"/>
          <p:nvPr/>
        </p:nvSpPr>
        <p:spPr>
          <a:xfrm>
            <a:off x="3884760" y="8775360"/>
            <a:ext cx="2971440" cy="302760"/>
          </a:xfrm>
          <a:prstGeom prst="rect">
            <a:avLst/>
          </a:prstGeom>
          <a:noFill/>
          <a:ln>
            <a:noFill/>
          </a:ln>
        </p:spPr>
        <p:txBody>
          <a:bodyPr anchor="b"/>
          <a:lstStyle/>
          <a:p>
            <a:pPr algn="r">
              <a:lnSpc>
                <a:spcPct val="100000"/>
              </a:lnSpc>
            </a:pPr>
            <a:fld id="{CE62264A-FD78-4814-B3FA-70BC14918F4C}" type="slidenum">
              <a:rPr lang="en-US" sz="800" b="0" strike="noStrike" spc="-1">
                <a:solidFill>
                  <a:srgbClr val="000000"/>
                </a:solidFill>
                <a:latin typeface="Arial"/>
                <a:ea typeface="+mn-ea"/>
              </a:rPr>
              <a:t>8</a:t>
            </a:fld>
            <a:endParaRPr lang="en-US" sz="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hidden="1"/>
          <p:cNvSpPr/>
          <p:nvPr/>
        </p:nvSpPr>
        <p:spPr>
          <a:xfrm>
            <a:off x="6477120" y="9016920"/>
            <a:ext cx="317160" cy="10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 b="0" strike="noStrike" spc="-1">
                <a:solidFill>
                  <a:srgbClr val="FFFFFF"/>
                </a:solidFill>
                <a:latin typeface="Arial"/>
                <a:ea typeface="+mn-ea"/>
              </a:rPr>
              <a:t>|EON~009|</a:t>
            </a:r>
            <a:endParaRPr lang="en-US" sz="100" b="0" strike="noStrike" spc="-1">
              <a:latin typeface="Arial"/>
            </a:endParaRPr>
          </a:p>
        </p:txBody>
      </p:sp>
      <p:sp>
        <p:nvSpPr>
          <p:cNvPr id="1215" name="PlaceHolder 2"/>
          <p:cNvSpPr>
            <a:spLocks noGrp="1"/>
          </p:cNvSpPr>
          <p:nvPr>
            <p:ph type="body"/>
          </p:nvPr>
        </p:nvSpPr>
        <p:spPr>
          <a:xfrm>
            <a:off x="152280" y="4343400"/>
            <a:ext cx="6552720" cy="4343040"/>
          </a:xfrm>
          <a:prstGeom prst="rect">
            <a:avLst/>
          </a:prstGeom>
        </p:spPr>
        <p:txBody>
          <a:bodyPr/>
          <a:lstStyle/>
          <a:p>
            <a:r>
              <a:rPr lang="en-US" sz="2000" b="0" strike="noStrike" spc="-1">
                <a:latin typeface="Arial"/>
              </a:rPr>
              <a:t>In the base configuration for a Guidewire application, there is the Event Fired rule set in the Event Message rule set category. The rules in this rule set perform event processing and generate messages about events that have occurred.  An entity for associated with an event messaging rule must declare an EventAware attribute. In addition, an active message destination must subscribe to the entity event. Guidewire applications call the Event Fired rules if an entity involved in a bundle commit triggers an event for which a message destination has subscribed.</a:t>
            </a:r>
          </a:p>
          <a:p>
            <a:endParaRPr lang="en-US" sz="2000" b="0" strike="noStrike" spc="-1">
              <a:latin typeface="Arial"/>
            </a:endParaRPr>
          </a:p>
          <a:p>
            <a:r>
              <a:rPr lang="en-US" sz="1200" b="0" strike="noStrike" spc="-1">
                <a:solidFill>
                  <a:srgbClr val="000000"/>
                </a:solidFill>
                <a:latin typeface="Arial"/>
                <a:ea typeface="+mn-ea"/>
              </a:rPr>
              <a:t>Use the Preupdate rule sets to perform domain logic or validation that must be performed before the entity in question is committed. Only a change to an entity marked as validatable in its definition can trigger a preupdate rule. </a:t>
            </a:r>
            <a:endParaRPr lang="en-US" sz="1200" b="0" strike="noStrike" spc="-1">
              <a:latin typeface="Arial"/>
            </a:endParaRPr>
          </a:p>
          <a:p>
            <a:endParaRPr lang="en-US" sz="1200" b="0" strike="noStrike" spc="-1">
              <a:latin typeface="Arial"/>
            </a:endParaRPr>
          </a:p>
          <a:p>
            <a:r>
              <a:rPr lang="en-US" sz="1200" b="0" strike="noStrike" spc="-1">
                <a:solidFill>
                  <a:srgbClr val="000000"/>
                </a:solidFill>
                <a:latin typeface="Arial"/>
                <a:ea typeface="+mn-ea"/>
              </a:rPr>
              <a:t>For an entity to trigger the validation rules, it must implement the Validatable delegate. This is true for an entity in the base configuration or for a custom entity that you create. </a:t>
            </a:r>
            <a:r>
              <a:rPr lang="en-US" sz="2000" b="0" strike="noStrike" spc="-1">
                <a:solidFill>
                  <a:srgbClr val="000000"/>
                </a:solidFill>
                <a:latin typeface="Arial"/>
                <a:ea typeface="+mn-ea"/>
              </a:rPr>
              <a:t>Guidewire applications runs the validation and preupdate rules:</a:t>
            </a:r>
            <a:endParaRPr lang="en-US" sz="2000" b="0" strike="noStrike" spc="-1">
              <a:latin typeface="Arial"/>
            </a:endParaRPr>
          </a:p>
          <a:p>
            <a:r>
              <a:rPr lang="en-US" sz="2000" b="0" strike="noStrike" spc="-1">
                <a:solidFill>
                  <a:srgbClr val="000000"/>
                </a:solidFill>
                <a:latin typeface="Arial"/>
                <a:ea typeface="+mn-ea"/>
              </a:rPr>
              <a:t>a) when an instance of a validatable entity is created, modified, or retired</a:t>
            </a:r>
            <a:endParaRPr lang="en-US" sz="2000" b="0" strike="noStrike" spc="-1">
              <a:latin typeface="Arial"/>
            </a:endParaRPr>
          </a:p>
          <a:p>
            <a:r>
              <a:rPr lang="en-US" sz="2000" b="0" strike="noStrike" spc="-1">
                <a:solidFill>
                  <a:srgbClr val="000000"/>
                </a:solidFill>
                <a:latin typeface="Arial"/>
                <a:ea typeface="+mn-ea"/>
              </a:rPr>
              <a:t>b) when  a subentity of a validatable entity is created, modified, or retired and the validatable entity is connected to the subentity through a triggersValidation="true" attribute</a:t>
            </a:r>
            <a:endParaRPr lang="en-US" sz="2000" b="0" strike="noStrike" spc="-1">
              <a:latin typeface="Arial"/>
            </a:endParaRPr>
          </a:p>
        </p:txBody>
      </p:sp>
      <p:sp>
        <p:nvSpPr>
          <p:cNvPr id="1216" name="TextShape 3"/>
          <p:cNvSpPr txBox="1"/>
          <p:nvPr/>
        </p:nvSpPr>
        <p:spPr>
          <a:xfrm>
            <a:off x="3884760" y="8775360"/>
            <a:ext cx="2971440" cy="302760"/>
          </a:xfrm>
          <a:prstGeom prst="rect">
            <a:avLst/>
          </a:prstGeom>
          <a:noFill/>
          <a:ln>
            <a:noFill/>
          </a:ln>
        </p:spPr>
        <p:txBody>
          <a:bodyPr anchor="b"/>
          <a:lstStyle/>
          <a:p>
            <a:pPr algn="r">
              <a:lnSpc>
                <a:spcPct val="100000"/>
              </a:lnSpc>
            </a:pPr>
            <a:fld id="{3BB80F83-B90C-4955-99C1-C9677ED15468}" type="slidenum">
              <a:rPr lang="en-US" sz="800" b="0" strike="noStrike" spc="-1">
                <a:solidFill>
                  <a:srgbClr val="000000"/>
                </a:solidFill>
                <a:latin typeface="Arial"/>
                <a:ea typeface="+mn-ea"/>
              </a:rPr>
              <a:t>9</a:t>
            </a:fld>
            <a:endParaRPr lang="en-US" sz="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4"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5"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1"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8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6"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8"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0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2"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3"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9"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3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4"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6"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0"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1"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7"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2"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84"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2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2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3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3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3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3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7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8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9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4"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5"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0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0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1"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2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6"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28"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4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5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6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7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7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9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9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9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9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02"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03"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0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1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9"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2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4"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6"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7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7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4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4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4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5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5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5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5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9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9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0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4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0"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1"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7"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2"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4"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hidden="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2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 name="pic Logo Text"/>
          <p:cNvPicPr/>
          <p:nvPr/>
        </p:nvPicPr>
        <p:blipFill>
          <a:blip r:embed="rId14"/>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A98628E-BC53-4FE3-985D-2D7A50F5C15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scrgbClr r="0" g="0" b="0"/>
          </a:lnRef>
          <a:fillRef idx="0">
            <a:scrgbClr r="0" g="0" b="0"/>
          </a:fillRef>
          <a:effectRef idx="0">
            <a:scrgbClr r="0" g="0" b="0"/>
          </a:effectRef>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1" name="CustomShape 11"/>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2" name="CustomShape 12"/>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3" name="CustomShape 13"/>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4" name="CustomShape 14"/>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5" name="CustomShape 15"/>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sp>
        <p:nvSpPr>
          <p:cNvPr id="16" name="CustomShape 16"/>
          <p:cNvSpPr/>
          <p:nvPr/>
        </p:nvSpPr>
        <p:spPr>
          <a:xfrm>
            <a:off x="5410080" y="6553080"/>
            <a:ext cx="3409560" cy="183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spcBef>
                <a:spcPts val="601"/>
              </a:spcBef>
            </a:pPr>
            <a:r>
              <a:rPr lang="en-US" sz="600" b="0" strike="noStrike" spc="-1">
                <a:solidFill>
                  <a:srgbClr val="FFFFFF"/>
                </a:solidFill>
                <a:latin typeface="Arial"/>
              </a:rPr>
              <a:t>© Guidewire Software, Inc. 2001-2015. All rights reserved.</a:t>
            </a:r>
            <a:br/>
            <a:r>
              <a:rPr lang="en-US" sz="600" b="0" strike="noStrike" spc="-1">
                <a:solidFill>
                  <a:srgbClr val="FFFFFF"/>
                </a:solidFill>
                <a:latin typeface="Arial"/>
              </a:rPr>
              <a:t>Do not distribute without permission.</a:t>
            </a:r>
            <a:endParaRPr lang="en-US" sz="600" b="0" strike="noStrike" spc="-1">
              <a:latin typeface="Arial"/>
            </a:endParaRPr>
          </a:p>
        </p:txBody>
      </p:sp>
      <p:pic>
        <p:nvPicPr>
          <p:cNvPr id="17" name="pic Logo 2013 small"/>
          <p:cNvPicPr/>
          <p:nvPr/>
        </p:nvPicPr>
        <p:blipFill>
          <a:blip r:embed="rId15"/>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tIns="0" rIns="0" bIns="0"/>
          <a:lstStyle/>
          <a:p>
            <a:pPr marL="285840" indent="-285480" algn="r">
              <a:lnSpc>
                <a:spcPct val="100000"/>
              </a:lnSpc>
              <a:spcBef>
                <a:spcPts val="641"/>
              </a:spcBef>
            </a:pPr>
            <a:r>
              <a:rPr lang="en-US" sz="1600" b="0" strike="noStrike" spc="-1">
                <a:solidFill>
                  <a:srgbClr val="FFFFFF"/>
                </a:solidFill>
                <a:latin typeface="Arial"/>
                <a:ea typeface="Arial"/>
              </a:rPr>
              <a:t>Click to edit Master text styles</a:t>
            </a:r>
            <a:endParaRPr lang="en-US" sz="1600" b="0" strike="noStrike" spc="-1">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tIns="0" rIns="0" bIns="0"/>
          <a:lstStyle/>
          <a:p>
            <a:pPr algn="r">
              <a:lnSpc>
                <a:spcPct val="100000"/>
              </a:lnSpc>
              <a:spcAft>
                <a:spcPts val="720"/>
              </a:spcAft>
            </a:pPr>
            <a:r>
              <a:rPr lang="en-US" sz="3600" b="1" strike="noStrike" spc="-1">
                <a:solidFill>
                  <a:srgbClr val="FFFFFF"/>
                </a:solidFill>
                <a:latin typeface="Arial"/>
                <a:ea typeface="Arial"/>
              </a:rPr>
              <a:t>Click to edit Master title style</a:t>
            </a:r>
            <a:endParaRPr lang="en-US" sz="36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443"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44"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45"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46"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47"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48"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49" name="pic Logo Text"/>
          <p:cNvPicPr/>
          <p:nvPr/>
        </p:nvPicPr>
        <p:blipFill>
          <a:blip r:embed="rId14"/>
          <a:stretch/>
        </p:blipFill>
        <p:spPr>
          <a:xfrm>
            <a:off x="7412040" y="6543720"/>
            <a:ext cx="1607760" cy="136080"/>
          </a:xfrm>
          <a:prstGeom prst="rect">
            <a:avLst/>
          </a:prstGeom>
          <a:ln>
            <a:noFill/>
          </a:ln>
        </p:spPr>
      </p:pic>
      <p:sp>
        <p:nvSpPr>
          <p:cNvPr id="450"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209DE31B-A97F-418F-872D-3A8EF3D155A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51"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52" name="PlaceHolder 10"/>
          <p:cNvSpPr>
            <a:spLocks noGrp="1"/>
          </p:cNvSpPr>
          <p:nvPr>
            <p:ph type="body"/>
          </p:nvPr>
        </p:nvSpPr>
        <p:spPr>
          <a:xfrm>
            <a:off x="519120" y="4572000"/>
            <a:ext cx="831816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9"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490"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91"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92"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93"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94"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95"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96" name="pic Logo Text"/>
          <p:cNvPicPr/>
          <p:nvPr/>
        </p:nvPicPr>
        <p:blipFill>
          <a:blip r:embed="rId14"/>
          <a:stretch/>
        </p:blipFill>
        <p:spPr>
          <a:xfrm>
            <a:off x="7412040" y="6543720"/>
            <a:ext cx="1607760" cy="136080"/>
          </a:xfrm>
          <a:prstGeom prst="rect">
            <a:avLst/>
          </a:prstGeom>
          <a:ln>
            <a:noFill/>
          </a:ln>
        </p:spPr>
      </p:pic>
      <p:sp>
        <p:nvSpPr>
          <p:cNvPr id="497"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DCE16688-8B2F-4285-A9EC-858AE3E0E1B3}"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98"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99" name="PlaceHolder 10"/>
          <p:cNvSpPr>
            <a:spLocks noGrp="1"/>
          </p:cNvSpPr>
          <p:nvPr>
            <p:ph type="body"/>
          </p:nvPr>
        </p:nvSpPr>
        <p:spPr>
          <a:xfrm>
            <a:off x="6172200" y="914400"/>
            <a:ext cx="2651400" cy="36572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500" name="PlaceHolder 11"/>
          <p:cNvSpPr>
            <a:spLocks noGrp="1"/>
          </p:cNvSpPr>
          <p:nvPr>
            <p:ph type="body"/>
          </p:nvPr>
        </p:nvSpPr>
        <p:spPr>
          <a:xfrm>
            <a:off x="521280" y="4572000"/>
            <a:ext cx="832068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7"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538"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39"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40"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41"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42"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43"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44" name="pic Logo Text"/>
          <p:cNvPicPr/>
          <p:nvPr/>
        </p:nvPicPr>
        <p:blipFill>
          <a:blip r:embed="rId14"/>
          <a:stretch/>
        </p:blipFill>
        <p:spPr>
          <a:xfrm>
            <a:off x="7412040" y="6543720"/>
            <a:ext cx="1607760" cy="136080"/>
          </a:xfrm>
          <a:prstGeom prst="rect">
            <a:avLst/>
          </a:prstGeom>
          <a:ln>
            <a:noFill/>
          </a:ln>
        </p:spPr>
      </p:pic>
      <p:sp>
        <p:nvSpPr>
          <p:cNvPr id="545"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EE7D333C-9D0D-4AA3-9DA1-06DF074070FF}"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46"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47" name="PlaceHolder 10"/>
          <p:cNvSpPr>
            <a:spLocks noGrp="1"/>
          </p:cNvSpPr>
          <p:nvPr>
            <p:ph type="body"/>
          </p:nvPr>
        </p:nvSpPr>
        <p:spPr>
          <a:xfrm>
            <a:off x="519120" y="914400"/>
            <a:ext cx="408276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548" name="PlaceHolder 11"/>
          <p:cNvSpPr>
            <a:spLocks noGrp="1"/>
          </p:cNvSpPr>
          <p:nvPr>
            <p:ph type="body"/>
          </p:nvPr>
        </p:nvSpPr>
        <p:spPr>
          <a:xfrm>
            <a:off x="4754520" y="914400"/>
            <a:ext cx="408276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5"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586"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7"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88"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89"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90"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91"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92" name="pic Logo Text"/>
          <p:cNvPicPr/>
          <p:nvPr/>
        </p:nvPicPr>
        <p:blipFill>
          <a:blip r:embed="rId14"/>
          <a:stretch/>
        </p:blipFill>
        <p:spPr>
          <a:xfrm>
            <a:off x="7412040" y="6543720"/>
            <a:ext cx="1607760" cy="136080"/>
          </a:xfrm>
          <a:prstGeom prst="rect">
            <a:avLst/>
          </a:prstGeom>
          <a:ln>
            <a:noFill/>
          </a:ln>
        </p:spPr>
      </p:pic>
      <p:sp>
        <p:nvSpPr>
          <p:cNvPr id="593"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BDE4A29-25B6-4376-A451-21E8C09ECA53}"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94" name="PlaceHolder 9"/>
          <p:cNvSpPr>
            <a:spLocks noGrp="1"/>
          </p:cNvSpPr>
          <p:nvPr>
            <p:ph type="title"/>
          </p:nvPr>
        </p:nvSpPr>
        <p:spPr>
          <a:xfrm>
            <a:off x="493920" y="118800"/>
            <a:ext cx="8320680" cy="742680"/>
          </a:xfrm>
          <a:prstGeom prst="rect">
            <a:avLst/>
          </a:prstGeom>
        </p:spPr>
        <p:txBody>
          <a:bodyPr lIns="0" tIns="0" rIns="0" bIns="0"/>
          <a:lstStyle/>
          <a:p>
            <a:pPr>
              <a:lnSpc>
                <a:spcPct val="9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95" name="PlaceHolder 10"/>
          <p:cNvSpPr>
            <a:spLocks noGrp="1"/>
          </p:cNvSpPr>
          <p:nvPr>
            <p:ph type="body"/>
          </p:nvPr>
        </p:nvSpPr>
        <p:spPr>
          <a:xfrm>
            <a:off x="4754880" y="914400"/>
            <a:ext cx="4087080" cy="837720"/>
          </a:xfrm>
          <a:prstGeom prst="rect">
            <a:avLst/>
          </a:prstGeom>
        </p:spPr>
        <p:txBody>
          <a:bodyPr lIns="0" tIns="0" rIns="0" bIns="0"/>
          <a:lstStyle/>
          <a:p>
            <a:pPr>
              <a:lnSpc>
                <a:spcPct val="100000"/>
              </a:lnSpc>
              <a:spcBef>
                <a:spcPts val="961"/>
              </a:spcBef>
            </a:pPr>
            <a:r>
              <a:rPr lang="en-US" sz="2400" b="0" strike="noStrike" spc="-1">
                <a:solidFill>
                  <a:srgbClr val="000000"/>
                </a:solidFill>
                <a:latin typeface="Arial"/>
                <a:ea typeface="Arial"/>
              </a:rPr>
              <a:t>Click to edit Right Column Subtitle</a:t>
            </a:r>
            <a:endParaRPr lang="en-US" sz="2400" b="0" strike="noStrike" spc="-1">
              <a:solidFill>
                <a:srgbClr val="000000"/>
              </a:solidFill>
              <a:latin typeface="Arial"/>
            </a:endParaRPr>
          </a:p>
        </p:txBody>
      </p:sp>
      <p:sp>
        <p:nvSpPr>
          <p:cNvPr id="596" name="PlaceHolder 11"/>
          <p:cNvSpPr>
            <a:spLocks noGrp="1"/>
          </p:cNvSpPr>
          <p:nvPr>
            <p:ph type="body"/>
          </p:nvPr>
        </p:nvSpPr>
        <p:spPr>
          <a:xfrm>
            <a:off x="47545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597" name="PlaceHolder 12"/>
          <p:cNvSpPr>
            <a:spLocks noGrp="1"/>
          </p:cNvSpPr>
          <p:nvPr>
            <p:ph type="body"/>
          </p:nvPr>
        </p:nvSpPr>
        <p:spPr>
          <a:xfrm>
            <a:off x="5191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635"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636"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637"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38"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39"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40"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41" name="pic Logo Text"/>
          <p:cNvPicPr/>
          <p:nvPr/>
        </p:nvPicPr>
        <p:blipFill>
          <a:blip r:embed="rId14"/>
          <a:stretch/>
        </p:blipFill>
        <p:spPr>
          <a:xfrm>
            <a:off x="7412040" y="6543720"/>
            <a:ext cx="1607760" cy="136080"/>
          </a:xfrm>
          <a:prstGeom prst="rect">
            <a:avLst/>
          </a:prstGeom>
          <a:ln>
            <a:noFill/>
          </a:ln>
        </p:spPr>
      </p:pic>
      <p:sp>
        <p:nvSpPr>
          <p:cNvPr id="642"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B0DDBE19-EBA5-41E3-8755-5523D44C80A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43"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644" name="PlaceHolder 10"/>
          <p:cNvSpPr>
            <a:spLocks noGrp="1"/>
          </p:cNvSpPr>
          <p:nvPr>
            <p:ph type="body"/>
          </p:nvPr>
        </p:nvSpPr>
        <p:spPr>
          <a:xfrm>
            <a:off x="519120" y="914400"/>
            <a:ext cx="831816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1"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682"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683"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684"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85"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86"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87"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88" name="pic Logo Text"/>
          <p:cNvPicPr/>
          <p:nvPr/>
        </p:nvPicPr>
        <p:blipFill>
          <a:blip r:embed="rId14"/>
          <a:stretch/>
        </p:blipFill>
        <p:spPr>
          <a:xfrm>
            <a:off x="7412040" y="6543720"/>
            <a:ext cx="1607760" cy="136080"/>
          </a:xfrm>
          <a:prstGeom prst="rect">
            <a:avLst/>
          </a:prstGeom>
          <a:ln>
            <a:noFill/>
          </a:ln>
        </p:spPr>
      </p:pic>
      <p:sp>
        <p:nvSpPr>
          <p:cNvPr id="689"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5D51F3B1-0257-4407-BE06-5AC39BDB37B5}"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90"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691" name="PlaceHolder 10"/>
          <p:cNvSpPr>
            <a:spLocks noGrp="1"/>
          </p:cNvSpPr>
          <p:nvPr>
            <p:ph type="body"/>
          </p:nvPr>
        </p:nvSpPr>
        <p:spPr>
          <a:xfrm>
            <a:off x="6172200" y="2743200"/>
            <a:ext cx="2651400" cy="36572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692" name="PlaceHolder 11"/>
          <p:cNvSpPr>
            <a:spLocks noGrp="1"/>
          </p:cNvSpPr>
          <p:nvPr>
            <p:ph type="body"/>
          </p:nvPr>
        </p:nvSpPr>
        <p:spPr>
          <a:xfrm>
            <a:off x="521280" y="914400"/>
            <a:ext cx="832068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9"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730"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731"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732"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733"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734"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735"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36" name="pic Logo Text"/>
          <p:cNvPicPr/>
          <p:nvPr/>
        </p:nvPicPr>
        <p:blipFill>
          <a:blip r:embed="rId14"/>
          <a:stretch/>
        </p:blipFill>
        <p:spPr>
          <a:xfrm>
            <a:off x="7412040" y="6543720"/>
            <a:ext cx="1607760" cy="136080"/>
          </a:xfrm>
          <a:prstGeom prst="rect">
            <a:avLst/>
          </a:prstGeom>
          <a:ln>
            <a:noFill/>
          </a:ln>
        </p:spPr>
      </p:pic>
      <p:sp>
        <p:nvSpPr>
          <p:cNvPr id="737"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A33097CB-CE66-4539-A4E9-69BC977ACF0D}"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738"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objectives review</a:t>
            </a:r>
            <a:endParaRPr lang="en-US" sz="3200" b="0" strike="noStrike" spc="-1">
              <a:latin typeface="Arial"/>
            </a:endParaRPr>
          </a:p>
        </p:txBody>
      </p:sp>
      <p:sp>
        <p:nvSpPr>
          <p:cNvPr id="739" name="CustomShape 10"/>
          <p:cNvSpPr/>
          <p:nvPr/>
        </p:nvSpPr>
        <p:spPr>
          <a:xfrm>
            <a:off x="521280" y="914400"/>
            <a:ext cx="8320680" cy="52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You should now be able to:</a:t>
            </a:r>
            <a:endParaRPr lang="en-US" sz="2400" b="0" strike="noStrike" spc="-1">
              <a:latin typeface="Arial"/>
            </a:endParaRPr>
          </a:p>
        </p:txBody>
      </p:sp>
      <p:sp>
        <p:nvSpPr>
          <p:cNvPr id="740" name="PlaceHolder 11"/>
          <p:cNvSpPr>
            <a:spLocks noGrp="1"/>
          </p:cNvSpPr>
          <p:nvPr>
            <p:ph type="body"/>
          </p:nvPr>
        </p:nvSpPr>
        <p:spPr>
          <a:xfrm>
            <a:off x="520560" y="1344240"/>
            <a:ext cx="8320680" cy="5056200"/>
          </a:xfrm>
          <a:prstGeom prst="rect">
            <a:avLst/>
          </a:prstGeom>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Click to add text…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Describe…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Identify…</a:t>
            </a:r>
            <a:endParaRPr lang="en-US" sz="2000" b="0" strike="noStrike" spc="-1">
              <a:solidFill>
                <a:srgbClr val="000000"/>
              </a:solidFill>
              <a:latin typeface="Arial"/>
            </a:endParaRPr>
          </a:p>
        </p:txBody>
      </p:sp>
      <p:sp>
        <p:nvSpPr>
          <p:cNvPr id="741" name="PlaceHolder 1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779"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780"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781"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782"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783"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784"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85" name="pic Logo Text"/>
          <p:cNvPicPr/>
          <p:nvPr/>
        </p:nvPicPr>
        <p:blipFill>
          <a:blip r:embed="rId14"/>
          <a:stretch/>
        </p:blipFill>
        <p:spPr>
          <a:xfrm>
            <a:off x="7412040" y="6543720"/>
            <a:ext cx="1607760" cy="136080"/>
          </a:xfrm>
          <a:prstGeom prst="rect">
            <a:avLst/>
          </a:prstGeom>
          <a:ln>
            <a:noFill/>
          </a:ln>
        </p:spPr>
      </p:pic>
      <p:sp>
        <p:nvSpPr>
          <p:cNvPr id="786"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80E7CF78-2B40-4735-8CCC-974510802F65}"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787"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788" name="PlaceHolder 10"/>
          <p:cNvSpPr>
            <a:spLocks noGrp="1"/>
          </p:cNvSpPr>
          <p:nvPr>
            <p:ph type="body"/>
          </p:nvPr>
        </p:nvSpPr>
        <p:spPr>
          <a:xfrm>
            <a:off x="519120" y="914400"/>
            <a:ext cx="8318160" cy="5486040"/>
          </a:xfrm>
          <a:prstGeom prst="rect">
            <a:avLst/>
          </a:prstGeom>
        </p:spPr>
        <p:txBody>
          <a:bodyPr lIns="0" tIns="0" rIns="0" bIns="0"/>
          <a:lstStyle/>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789"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790" name="PlaceHolder 1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7"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828"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829"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830"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831"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832"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833"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834" name="pic Logo Text"/>
          <p:cNvPicPr/>
          <p:nvPr/>
        </p:nvPicPr>
        <p:blipFill>
          <a:blip r:embed="rId14"/>
          <a:stretch/>
        </p:blipFill>
        <p:spPr>
          <a:xfrm>
            <a:off x="7412040" y="6543720"/>
            <a:ext cx="1607760" cy="136080"/>
          </a:xfrm>
          <a:prstGeom prst="rect">
            <a:avLst/>
          </a:prstGeom>
          <a:ln>
            <a:noFill/>
          </a:ln>
        </p:spPr>
      </p:pic>
      <p:sp>
        <p:nvSpPr>
          <p:cNvPr id="835"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39512569-1E07-4BB5-AD83-6C97A032EDEF}"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836"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Notices</a:t>
            </a:r>
            <a:endParaRPr lang="en-US" sz="3200" b="0" strike="noStrike" spc="-1">
              <a:latin typeface="Arial"/>
            </a:endParaRPr>
          </a:p>
        </p:txBody>
      </p:sp>
      <p:sp>
        <p:nvSpPr>
          <p:cNvPr id="837" name="CustomShape 10"/>
          <p:cNvSpPr/>
          <p:nvPr/>
        </p:nvSpPr>
        <p:spPr>
          <a:xfrm>
            <a:off x="521280" y="914400"/>
            <a:ext cx="8289000" cy="5409720"/>
          </a:xfrm>
          <a:prstGeom prst="rect">
            <a:avLst/>
          </a:prstGeom>
          <a:noFill/>
          <a:ln w="9360">
            <a:solidFill>
              <a:schemeClr val="tx1"/>
            </a:solidFill>
            <a:round/>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1" strike="noStrike" spc="-1">
                <a:solidFill>
                  <a:srgbClr val="000000"/>
                </a:solidFill>
                <a:latin typeface="Arial"/>
              </a:rPr>
              <a:t>Copyright © 2001-2015 Guidewire Software, Inc. All rights reserved.</a:t>
            </a:r>
            <a:br/>
            <a:endParaRPr lang="en-US" sz="1600" b="0" strike="noStrike" spc="-1">
              <a:latin typeface="Arial"/>
            </a:endParaRPr>
          </a:p>
          <a:p>
            <a:pPr>
              <a:lnSpc>
                <a:spcPct val="100000"/>
              </a:lnSpc>
            </a:pPr>
            <a:r>
              <a:rPr lang="en-US" sz="1400" b="0" strike="noStrike" spc="-1">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lang="en-US" sz="1400" b="0" strike="noStrike" spc="-1">
              <a:latin typeface="Arial"/>
            </a:endParaRPr>
          </a:p>
          <a:p>
            <a:pPr>
              <a:lnSpc>
                <a:spcPct val="100000"/>
              </a:lnSpc>
            </a:pPr>
            <a:r>
              <a:rPr lang="en-US" sz="1400" b="0" strike="noStrike" spc="-1">
                <a:solidFill>
                  <a:srgbClr val="000000"/>
                </a:solidFill>
                <a:latin typeface="Arial"/>
              </a:rPr>
              <a:t>All other trademarks are the property of their respective owners.</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600" b="1" strike="noStrike" spc="-1">
                <a:solidFill>
                  <a:srgbClr val="000000"/>
                </a:solidFill>
                <a:latin typeface="Arial"/>
              </a:rPr>
              <a:t>This material is confidential and proprietary to Guidewire and subject to the confidentiality terms in the applicable license agreement and/or separate nondisclosure agreement.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400" b="0" strike="noStrike" spc="-1">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lang="en-US" sz="1400" b="0" strike="noStrike" spc="-1">
              <a:latin typeface="Arial"/>
            </a:endParaRPr>
          </a:p>
          <a:p>
            <a:pPr>
              <a:lnSpc>
                <a:spcPct val="100000"/>
              </a:lnSpc>
            </a:pPr>
            <a:r>
              <a:rPr lang="en-US" sz="1400" b="0" strike="noStrike" spc="-1">
                <a:solidFill>
                  <a:srgbClr val="000000"/>
                </a:solidFill>
                <a:latin typeface="Arial"/>
              </a:rPr>
              <a:t>Guidewire products are protected by one or more United States patents.</a:t>
            </a:r>
            <a:endParaRPr lang="en-US" sz="1400" b="0" strike="noStrike" spc="-1">
              <a:latin typeface="Arial"/>
            </a:endParaRPr>
          </a:p>
        </p:txBody>
      </p:sp>
      <p:sp>
        <p:nvSpPr>
          <p:cNvPr id="838" name="PlaceHolder 1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
        <p:nvSpPr>
          <p:cNvPr id="839"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3" name="pic Logo Text"/>
          <p:cNvPicPr/>
          <p:nvPr/>
        </p:nvPicPr>
        <p:blipFill>
          <a:blip r:embed="rId14"/>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6EB6EAEE-79E5-4248-80DD-4696D684920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objectives</a:t>
            </a:r>
            <a:endParaRPr lang="en-US" sz="3200" b="0" strike="noStrike" spc="-1">
              <a:latin typeface="Arial"/>
            </a:endParaRPr>
          </a:p>
        </p:txBody>
      </p:sp>
      <p:sp>
        <p:nvSpPr>
          <p:cNvPr id="66" name="CustomShape 10"/>
          <p:cNvSpPr/>
          <p:nvPr/>
        </p:nvSpPr>
        <p:spPr>
          <a:xfrm>
            <a:off x="533520" y="5791320"/>
            <a:ext cx="8305560" cy="979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320"/>
              </a:spcBef>
            </a:pPr>
            <a:r>
              <a:rPr lang="en-US" sz="1600" b="0" strike="noStrike" spc="-1">
                <a:solidFill>
                  <a:srgbClr val="D33941"/>
                </a:solidFill>
                <a:latin typeface="Arial"/>
              </a:rPr>
              <a:t>This lesson uses the notes section for additional explanation and information. </a:t>
            </a:r>
            <a:br/>
            <a:r>
              <a:rPr lang="en-US" sz="1600" b="0" strike="noStrike" spc="-1">
                <a:solidFill>
                  <a:srgbClr val="D33941"/>
                </a:solidFill>
                <a:latin typeface="Arial"/>
              </a:rPr>
              <a:t>To view the notes in PowerPoint, select View </a:t>
            </a:r>
            <a:r>
              <a:rPr lang="en-US" sz="1600" b="0" strike="noStrike" spc="-1">
                <a:solidFill>
                  <a:srgbClr val="D33941"/>
                </a:solidFill>
                <a:latin typeface="Wingdings"/>
              </a:rPr>
              <a:t></a:t>
            </a:r>
            <a:r>
              <a:rPr lang="en-US" sz="1600" b="0" strike="noStrike" spc="-1">
                <a:solidFill>
                  <a:srgbClr val="D33941"/>
                </a:solidFill>
                <a:latin typeface="Arial"/>
              </a:rPr>
              <a:t> Normal or View </a:t>
            </a:r>
            <a:r>
              <a:rPr lang="en-US" sz="1600" b="0" strike="noStrike" spc="-1">
                <a:solidFill>
                  <a:srgbClr val="D33941"/>
                </a:solidFill>
                <a:latin typeface="Wingdings"/>
              </a:rPr>
              <a:t></a:t>
            </a:r>
            <a:r>
              <a:rPr lang="en-US" sz="1600" b="0" strike="noStrike" spc="-1">
                <a:solidFill>
                  <a:srgbClr val="D33941"/>
                </a:solidFill>
                <a:latin typeface="Arial"/>
              </a:rPr>
              <a:t> Notes Page. </a:t>
            </a:r>
            <a:br/>
            <a:r>
              <a:rPr lang="en-US" sz="1600" b="0" strike="noStrike" spc="-1">
                <a:solidFill>
                  <a:srgbClr val="D33941"/>
                </a:solidFill>
                <a:latin typeface="Arial"/>
              </a:rPr>
              <a:t>When printing notes, select Note Pages and Print hidden slides.</a:t>
            </a:r>
            <a:endParaRPr lang="en-US" sz="1600" b="0" strike="noStrike" spc="-1">
              <a:latin typeface="Arial"/>
            </a:endParaRPr>
          </a:p>
          <a:p>
            <a:pPr marL="457200">
              <a:lnSpc>
                <a:spcPct val="100000"/>
              </a:lnSpc>
              <a:spcBef>
                <a:spcPts val="281"/>
              </a:spcBef>
            </a:pPr>
            <a:endParaRPr lang="en-US" sz="1600" b="0" strike="noStrike" spc="-1">
              <a:latin typeface="Arial"/>
            </a:endParaRPr>
          </a:p>
        </p:txBody>
      </p:sp>
      <p:sp>
        <p:nvSpPr>
          <p:cNvPr id="67" name="CustomShape 11"/>
          <p:cNvSpPr/>
          <p:nvPr/>
        </p:nvSpPr>
        <p:spPr>
          <a:xfrm>
            <a:off x="521280" y="914400"/>
            <a:ext cx="8320680" cy="529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By the end of this lesson, you should be able to:</a:t>
            </a:r>
            <a:endParaRPr lang="en-US" sz="2400" b="0" strike="noStrike" spc="-1">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Click to add text…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Describe…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Identify…</a:t>
            </a:r>
            <a:endParaRPr lang="en-US" sz="2000" b="0" strike="noStrike" spc="-1">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0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0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1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1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1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13" name="pic Logo Text"/>
          <p:cNvPicPr/>
          <p:nvPr/>
        </p:nvPicPr>
        <p:blipFill>
          <a:blip r:embed="rId14"/>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2D87A898-64E8-484C-AB01-23F7B3D3A062}"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1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tIns="0" rIns="0" bIns="0"/>
          <a:lstStyle/>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01 (Current topic = black font color)</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02</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03</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04</a:t>
            </a:r>
            <a:endParaRPr lang="en-US" sz="2800" b="0" strike="noStrike" spc="-1">
              <a:solidFill>
                <a:srgbClr val="000000"/>
              </a:solidFill>
              <a:latin typeface="Arial"/>
            </a:endParaRPr>
          </a:p>
          <a:p>
            <a:pPr>
              <a:lnSpc>
                <a:spcPct val="100000"/>
              </a:lnSpc>
              <a:spcBef>
                <a:spcPts val="1120"/>
              </a:spcBef>
            </a:pPr>
            <a:endParaRPr lang="en-US" sz="2800" b="0" strike="noStrike" spc="-1">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8" name="CustomShape 12"/>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5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5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6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6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6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63" name="pic Logo Text"/>
          <p:cNvPicPr/>
          <p:nvPr/>
        </p:nvPicPr>
        <p:blipFill>
          <a:blip r:embed="rId14"/>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46F0BCCD-7480-4597-A0F0-B27C81ED3A3F}"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166" name="PlaceHolder 10"/>
          <p:cNvSpPr>
            <a:spLocks noGrp="1"/>
          </p:cNvSpPr>
          <p:nvPr>
            <p:ph type="body"/>
          </p:nvPr>
        </p:nvSpPr>
        <p:spPr>
          <a:xfrm>
            <a:off x="4754520" y="914400"/>
            <a:ext cx="4082760" cy="547488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05"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06"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07"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08"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09"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10" name="pic Logo Text"/>
          <p:cNvPicPr/>
          <p:nvPr/>
        </p:nvPicPr>
        <p:blipFill>
          <a:blip r:embed="rId14"/>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8A4653D-6652-4403-8CFE-5944019E0834}"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13" name="PlaceHolder 10"/>
          <p:cNvSpPr>
            <a:spLocks noGrp="1"/>
          </p:cNvSpPr>
          <p:nvPr>
            <p:ph type="body"/>
          </p:nvPr>
        </p:nvSpPr>
        <p:spPr>
          <a:xfrm>
            <a:off x="519120" y="1752480"/>
            <a:ext cx="265140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214" name="PlaceHolder 11"/>
          <p:cNvSpPr>
            <a:spLocks noGrp="1"/>
          </p:cNvSpPr>
          <p:nvPr>
            <p:ph type="body"/>
          </p:nvPr>
        </p:nvSpPr>
        <p:spPr>
          <a:xfrm>
            <a:off x="3352680" y="1752480"/>
            <a:ext cx="265140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215" name="PlaceHolder 12"/>
          <p:cNvSpPr>
            <a:spLocks noGrp="1"/>
          </p:cNvSpPr>
          <p:nvPr>
            <p:ph type="body"/>
          </p:nvPr>
        </p:nvSpPr>
        <p:spPr>
          <a:xfrm>
            <a:off x="6172200" y="1752480"/>
            <a:ext cx="265140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216" name="PlaceHolder 13"/>
          <p:cNvSpPr>
            <a:spLocks noGrp="1"/>
          </p:cNvSpPr>
          <p:nvPr>
            <p:ph type="body"/>
          </p:nvPr>
        </p:nvSpPr>
        <p:spPr>
          <a:xfrm>
            <a:off x="3355920" y="914400"/>
            <a:ext cx="2651400" cy="840960"/>
          </a:xfrm>
          <a:prstGeom prst="rect">
            <a:avLst/>
          </a:prstGeom>
        </p:spPr>
        <p:txBody>
          <a:bodyPr lIns="0" tIns="0" rIns="0" bIns="0"/>
          <a:lstStyle/>
          <a:p>
            <a:pPr>
              <a:lnSpc>
                <a:spcPct val="100000"/>
              </a:lnSpc>
              <a:spcBef>
                <a:spcPts val="961"/>
              </a:spcBef>
            </a:pPr>
            <a:r>
              <a:rPr lang="en-US" sz="2400" b="0" strike="noStrike" spc="-1">
                <a:solidFill>
                  <a:srgbClr val="000000"/>
                </a:solidFill>
                <a:latin typeface="Arial"/>
                <a:ea typeface="Arial"/>
              </a:rPr>
              <a:t>Click to edit Center Column Subtitle</a:t>
            </a:r>
            <a:endParaRPr lang="en-US" sz="2400" b="0" strike="noStrike" spc="-1">
              <a:solidFill>
                <a:srgbClr val="000000"/>
              </a:solidFill>
              <a:latin typeface="Arial"/>
            </a:endParaRPr>
          </a:p>
        </p:txBody>
      </p:sp>
      <p:sp>
        <p:nvSpPr>
          <p:cNvPr id="217" name="PlaceHolder 14"/>
          <p:cNvSpPr>
            <a:spLocks noGrp="1"/>
          </p:cNvSpPr>
          <p:nvPr>
            <p:ph type="body"/>
          </p:nvPr>
        </p:nvSpPr>
        <p:spPr>
          <a:xfrm>
            <a:off x="6172200" y="914400"/>
            <a:ext cx="2651400" cy="840960"/>
          </a:xfrm>
          <a:prstGeom prst="rect">
            <a:avLst/>
          </a:prstGeom>
        </p:spPr>
        <p:txBody>
          <a:bodyPr lIns="0" tIns="0" rIns="0" bIns="0"/>
          <a:lstStyle/>
          <a:p>
            <a:pPr>
              <a:lnSpc>
                <a:spcPct val="100000"/>
              </a:lnSpc>
              <a:spcBef>
                <a:spcPts val="961"/>
              </a:spcBef>
            </a:pPr>
            <a:r>
              <a:rPr lang="en-US" sz="2400" b="0" strike="noStrike" spc="-1">
                <a:solidFill>
                  <a:srgbClr val="000000"/>
                </a:solidFill>
                <a:latin typeface="Arial"/>
                <a:ea typeface="Arial"/>
              </a:rPr>
              <a:t>Click to edit Right Column Subtitle</a:t>
            </a:r>
            <a:endParaRPr lang="en-US" sz="2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255"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56"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57"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58"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59"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60"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61" name="pic Logo Text"/>
          <p:cNvPicPr/>
          <p:nvPr/>
        </p:nvPicPr>
        <p:blipFill>
          <a:blip r:embed="rId14"/>
          <a:stretch/>
        </p:blipFill>
        <p:spPr>
          <a:xfrm>
            <a:off x="7412040" y="6543720"/>
            <a:ext cx="1607760" cy="136080"/>
          </a:xfrm>
          <a:prstGeom prst="rect">
            <a:avLst/>
          </a:prstGeom>
          <a:ln>
            <a:noFill/>
          </a:ln>
        </p:spPr>
      </p:pic>
      <p:sp>
        <p:nvSpPr>
          <p:cNvPr id="262"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4D2108AB-4370-442D-B32B-4B92EA2FE20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63"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64" name="PlaceHolder 10"/>
          <p:cNvSpPr>
            <a:spLocks noGrp="1"/>
          </p:cNvSpPr>
          <p:nvPr>
            <p:ph type="body"/>
          </p:nvPr>
        </p:nvSpPr>
        <p:spPr>
          <a:xfrm>
            <a:off x="519120" y="914400"/>
            <a:ext cx="8318160" cy="27428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302"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03"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04"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05"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06"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07"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08" name="pic Logo Text"/>
          <p:cNvPicPr/>
          <p:nvPr/>
        </p:nvPicPr>
        <p:blipFill>
          <a:blip r:embed="rId14"/>
          <a:stretch/>
        </p:blipFill>
        <p:spPr>
          <a:xfrm>
            <a:off x="7412040" y="6543720"/>
            <a:ext cx="1607760" cy="136080"/>
          </a:xfrm>
          <a:prstGeom prst="rect">
            <a:avLst/>
          </a:prstGeom>
          <a:ln>
            <a:noFill/>
          </a:ln>
        </p:spPr>
      </p:pic>
      <p:sp>
        <p:nvSpPr>
          <p:cNvPr id="309"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9AB9C7A0-9107-4408-BE46-AACF40B6F8F3}"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10"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11" name="PlaceHolder 10"/>
          <p:cNvSpPr>
            <a:spLocks noGrp="1"/>
          </p:cNvSpPr>
          <p:nvPr>
            <p:ph type="body"/>
          </p:nvPr>
        </p:nvSpPr>
        <p:spPr>
          <a:xfrm>
            <a:off x="521280" y="914400"/>
            <a:ext cx="832068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349"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50"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51"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52"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53"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54"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55" name="pic Logo Text"/>
          <p:cNvPicPr/>
          <p:nvPr/>
        </p:nvPicPr>
        <p:blipFill>
          <a:blip r:embed="rId14"/>
          <a:stretch/>
        </p:blipFill>
        <p:spPr>
          <a:xfrm>
            <a:off x="7412040" y="6543720"/>
            <a:ext cx="1607760" cy="136080"/>
          </a:xfrm>
          <a:prstGeom prst="rect">
            <a:avLst/>
          </a:prstGeom>
          <a:ln>
            <a:noFill/>
          </a:ln>
        </p:spPr>
      </p:pic>
      <p:sp>
        <p:nvSpPr>
          <p:cNvPr id="356"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E060F92E-3F89-474B-84E6-3D3263CD7257}"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57"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58" name="PlaceHolder 10"/>
          <p:cNvSpPr>
            <a:spLocks noGrp="1"/>
          </p:cNvSpPr>
          <p:nvPr>
            <p:ph type="body"/>
          </p:nvPr>
        </p:nvSpPr>
        <p:spPr>
          <a:xfrm>
            <a:off x="519120" y="3657600"/>
            <a:ext cx="8318160" cy="27428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5"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2001-2015. All rights reserved. Do not distribute without permission.</a:t>
            </a:r>
            <a:endParaRPr lang="en-US" sz="600" b="0" strike="noStrike" spc="-1">
              <a:latin typeface="Arial"/>
            </a:endParaRPr>
          </a:p>
        </p:txBody>
      </p:sp>
      <p:sp>
        <p:nvSpPr>
          <p:cNvPr id="396"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97"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98"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99"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00"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01"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02" name="pic Logo Text"/>
          <p:cNvPicPr/>
          <p:nvPr/>
        </p:nvPicPr>
        <p:blipFill>
          <a:blip r:embed="rId14"/>
          <a:stretch/>
        </p:blipFill>
        <p:spPr>
          <a:xfrm>
            <a:off x="7412040" y="6543720"/>
            <a:ext cx="1607760" cy="136080"/>
          </a:xfrm>
          <a:prstGeom prst="rect">
            <a:avLst/>
          </a:prstGeom>
          <a:ln>
            <a:noFill/>
          </a:ln>
        </p:spPr>
      </p:pic>
      <p:sp>
        <p:nvSpPr>
          <p:cNvPr id="403"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0D06C90B-C564-4CC2-B369-CBBD4F8A5113}"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04"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05" name="PlaceHolder 10"/>
          <p:cNvSpPr>
            <a:spLocks noGrp="1"/>
          </p:cNvSpPr>
          <p:nvPr>
            <p:ph type="body"/>
          </p:nvPr>
        </p:nvSpPr>
        <p:spPr>
          <a:xfrm>
            <a:off x="519120" y="914400"/>
            <a:ext cx="4082760" cy="547488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0.wmf"/><Relationship Id="rId5" Type="http://schemas.openxmlformats.org/officeDocument/2006/relationships/image" Target="../media/image5.w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5.xml"/><Relationship Id="rId5" Type="http://schemas.openxmlformats.org/officeDocument/2006/relationships/image" Target="../media/image11.wmf"/><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0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145.x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5.xml"/><Relationship Id="rId1" Type="http://schemas.openxmlformats.org/officeDocument/2006/relationships/slideLayout" Target="../slideLayouts/slideLayout145.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97.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09.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36.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97.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73.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57.xml"/></Relationships>
</file>

<file path=ppt/slides/_rels/slide3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5.xml"/><Relationship Id="rId1" Type="http://schemas.openxmlformats.org/officeDocument/2006/relationships/slideLayout" Target="../slideLayouts/slideLayout85.x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37.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69.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8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85.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61.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61.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73.xml"/><Relationship Id="rId5" Type="http://schemas.openxmlformats.org/officeDocument/2006/relationships/image" Target="../media/image9.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|EOS~001|</a:t>
            </a:r>
            <a:endParaRPr lang="en-US" sz="100" b="0" strike="noStrike" spc="-1">
              <a:latin typeface="Arial"/>
            </a:endParaRPr>
          </a:p>
        </p:txBody>
      </p:sp>
      <p:sp>
        <p:nvSpPr>
          <p:cNvPr id="882" name="TextShape 2"/>
          <p:cNvSpPr txBox="1"/>
          <p:nvPr/>
        </p:nvSpPr>
        <p:spPr>
          <a:xfrm>
            <a:off x="5718240" y="5946480"/>
            <a:ext cx="3088800" cy="272880"/>
          </a:xfrm>
          <a:prstGeom prst="rect">
            <a:avLst/>
          </a:prstGeom>
          <a:noFill/>
          <a:ln>
            <a:noFill/>
          </a:ln>
        </p:spPr>
        <p:txBody>
          <a:bodyPr lIns="0" tIns="0" rIns="0" bIns="0"/>
          <a:lstStyle/>
          <a:p>
            <a:pPr marL="285840" indent="-285480" algn="r">
              <a:lnSpc>
                <a:spcPct val="100000"/>
              </a:lnSpc>
              <a:spcBef>
                <a:spcPts val="641"/>
              </a:spcBef>
            </a:pPr>
            <a:r>
              <a:rPr lang="en-US" sz="1600" b="0" strike="noStrike" spc="-1">
                <a:solidFill>
                  <a:srgbClr val="FFFFFF"/>
                </a:solidFill>
                <a:latin typeface="Arial"/>
                <a:ea typeface="Arial"/>
              </a:rPr>
              <a:t>November 13, 2015</a:t>
            </a:r>
            <a:endParaRPr lang="en-US" sz="1600" b="0" strike="noStrike" spc="-1">
              <a:solidFill>
                <a:srgbClr val="000000"/>
              </a:solidFill>
              <a:latin typeface="Arial"/>
            </a:endParaRPr>
          </a:p>
        </p:txBody>
      </p:sp>
      <p:sp>
        <p:nvSpPr>
          <p:cNvPr id="883" name="TextShape 3"/>
          <p:cNvSpPr txBox="1"/>
          <p:nvPr/>
        </p:nvSpPr>
        <p:spPr>
          <a:xfrm>
            <a:off x="458640" y="2957400"/>
            <a:ext cx="8348400" cy="699840"/>
          </a:xfrm>
          <a:prstGeom prst="rect">
            <a:avLst/>
          </a:prstGeom>
          <a:noFill/>
          <a:ln>
            <a:noFill/>
          </a:ln>
        </p:spPr>
        <p:txBody>
          <a:bodyPr lIns="0" tIns="0" rIns="0" bIns="0"/>
          <a:lstStyle/>
          <a:p>
            <a:pPr algn="r">
              <a:lnSpc>
                <a:spcPct val="100000"/>
              </a:lnSpc>
              <a:spcAft>
                <a:spcPts val="720"/>
              </a:spcAft>
            </a:pPr>
            <a:r>
              <a:rPr lang="en-US" sz="3600" b="1" strike="noStrike" spc="-1">
                <a:solidFill>
                  <a:srgbClr val="FFFFFF"/>
                </a:solidFill>
                <a:latin typeface="Arial"/>
                <a:ea typeface="Arial"/>
              </a:rPr>
              <a:t>Business Rules</a:t>
            </a:r>
            <a:endParaRPr lang="en-US" sz="3600" b="0" strike="noStrike" spc="-1">
              <a:solidFill>
                <a:srgbClr val="FFFFFF"/>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|EOS~010|</a:t>
            </a:r>
            <a:endParaRPr lang="en-US" sz="100" b="0" strike="noStrike" spc="-1">
              <a:latin typeface="Arial"/>
            </a:endParaRPr>
          </a:p>
        </p:txBody>
      </p:sp>
      <p:sp>
        <p:nvSpPr>
          <p:cNvPr id="939"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Hierarchy: rule sets (1)</a:t>
            </a:r>
            <a:endParaRPr lang="en-US" sz="3200" b="0" strike="noStrike" spc="-1">
              <a:solidFill>
                <a:srgbClr val="FFFFFF"/>
              </a:solidFill>
              <a:latin typeface="Arial"/>
            </a:endParaRPr>
          </a:p>
        </p:txBody>
      </p:sp>
      <p:sp>
        <p:nvSpPr>
          <p:cNvPr id="940" name="TextShape 3"/>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A </a:t>
            </a:r>
            <a:r>
              <a:rPr lang="en-US" sz="2400" b="1" strike="noStrike" spc="-1">
                <a:solidFill>
                  <a:srgbClr val="000000"/>
                </a:solidFill>
                <a:latin typeface="Arial"/>
              </a:rPr>
              <a:t>rule set </a:t>
            </a:r>
            <a:r>
              <a:rPr lang="en-US" sz="2400" b="0" strike="noStrike" spc="-1">
                <a:solidFill>
                  <a:srgbClr val="000000"/>
                </a:solidFill>
                <a:latin typeface="Arial"/>
              </a:rPr>
              <a:t>is a type ofGosu class that represents a collection of rules that are attached to the same entity and share common triggers</a:t>
            </a:r>
          </a:p>
          <a:p>
            <a:pPr>
              <a:lnSpc>
                <a:spcPct val="100000"/>
              </a:lnSpc>
              <a:spcBef>
                <a:spcPts val="961"/>
              </a:spcBef>
            </a:pPr>
            <a:endParaRPr lang="en-US" sz="2400" b="0" strike="noStrike" spc="-1">
              <a:solidFill>
                <a:srgbClr val="000000"/>
              </a:solidFill>
              <a:latin typeface="Arial"/>
            </a:endParaRPr>
          </a:p>
        </p:txBody>
      </p:sp>
      <p:pic>
        <p:nvPicPr>
          <p:cNvPr id="941" name="Picture 2"/>
          <p:cNvPicPr/>
          <p:nvPr/>
        </p:nvPicPr>
        <p:blipFill>
          <a:blip r:embed="rId3"/>
          <a:stretch/>
        </p:blipFill>
        <p:spPr>
          <a:xfrm>
            <a:off x="7277040" y="4788000"/>
            <a:ext cx="1714320" cy="1536480"/>
          </a:xfrm>
          <a:prstGeom prst="rect">
            <a:avLst/>
          </a:prstGeom>
          <a:ln>
            <a:noFill/>
          </a:ln>
          <a:effectLst>
            <a:outerShdw blurRad="50800" dist="38100" dir="2700000" algn="tl" rotWithShape="0">
              <a:srgbClr val="000000">
                <a:alpha val="40000"/>
              </a:srgbClr>
            </a:outerShdw>
          </a:effectLst>
        </p:spPr>
      </p:pic>
      <p:pic>
        <p:nvPicPr>
          <p:cNvPr id="942" name="Picture 4"/>
          <p:cNvPicPr/>
          <p:nvPr/>
        </p:nvPicPr>
        <p:blipFill>
          <a:blip r:embed="rId4"/>
          <a:stretch/>
        </p:blipFill>
        <p:spPr>
          <a:xfrm>
            <a:off x="533520" y="918720"/>
            <a:ext cx="3741120" cy="381816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943" name="CustomShape 4"/>
          <p:cNvSpPr/>
          <p:nvPr/>
        </p:nvSpPr>
        <p:spPr>
          <a:xfrm>
            <a:off x="1795320" y="2573640"/>
            <a:ext cx="2426760" cy="1007640"/>
          </a:xfrm>
          <a:prstGeom prst="roundRect">
            <a:avLst>
              <a:gd name="adj" fmla="val 3011"/>
            </a:avLst>
          </a:prstGeom>
          <a:no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944" name="Picture 4"/>
          <p:cNvPicPr/>
          <p:nvPr/>
        </p:nvPicPr>
        <p:blipFill>
          <a:blip r:embed="rId5"/>
          <a:stretch/>
        </p:blipFill>
        <p:spPr>
          <a:xfrm>
            <a:off x="5746320" y="3384720"/>
            <a:ext cx="1009080" cy="1159920"/>
          </a:xfrm>
          <a:prstGeom prst="rect">
            <a:avLst/>
          </a:prstGeom>
          <a:ln>
            <a:noFill/>
          </a:ln>
          <a:effectLst>
            <a:outerShdw blurRad="50800" dist="38100" dir="2700000" algn="tl" rotWithShape="0">
              <a:srgbClr val="000000">
                <a:alpha val="40000"/>
              </a:srgbClr>
            </a:outerShdw>
          </a:effectLst>
        </p:spPr>
      </p:pic>
      <p:sp>
        <p:nvSpPr>
          <p:cNvPr id="945" name="CustomShape 5"/>
          <p:cNvSpPr/>
          <p:nvPr/>
        </p:nvSpPr>
        <p:spPr>
          <a:xfrm>
            <a:off x="533520" y="4952880"/>
            <a:ext cx="4601160" cy="144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C00000"/>
                </a:solidFill>
                <a:latin typeface="Arial"/>
              </a:rPr>
              <a:t>PreUpdate rule sets must be named:</a:t>
            </a:r>
            <a:endParaRPr lang="en-US" sz="1800" b="0" strike="noStrike" spc="-1">
              <a:latin typeface="Arial"/>
            </a:endParaRPr>
          </a:p>
          <a:p>
            <a:pPr>
              <a:lnSpc>
                <a:spcPct val="100000"/>
              </a:lnSpc>
            </a:pPr>
            <a:r>
              <a:rPr lang="en-US" sz="1800" b="1" strike="noStrike" spc="-1">
                <a:solidFill>
                  <a:srgbClr val="C00000"/>
                </a:solidFill>
                <a:latin typeface="Arial"/>
              </a:rPr>
              <a:t>&lt;EntityName&gt;Preupdate</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C00000"/>
                </a:solidFill>
                <a:latin typeface="Arial"/>
              </a:rPr>
              <a:t>Validation rules sets must be named</a:t>
            </a:r>
            <a:endParaRPr lang="en-US" sz="1800" b="0" strike="noStrike" spc="-1">
              <a:latin typeface="Arial"/>
            </a:endParaRPr>
          </a:p>
          <a:p>
            <a:pPr>
              <a:lnSpc>
                <a:spcPct val="100000"/>
              </a:lnSpc>
            </a:pPr>
            <a:r>
              <a:rPr lang="en-US" sz="1800" b="1" strike="noStrike" spc="-1">
                <a:solidFill>
                  <a:srgbClr val="C00000"/>
                </a:solidFill>
                <a:latin typeface="Arial"/>
              </a:rPr>
              <a:t>&lt;EntityName&gt;ValidationRules</a:t>
            </a:r>
            <a:endParaRPr lang="en-US" sz="1800" b="0" strike="noStrike" spc="-1">
              <a:latin typeface="Arial"/>
            </a:endParaRPr>
          </a:p>
        </p:txBody>
      </p:sp>
      <p:pic>
        <p:nvPicPr>
          <p:cNvPr id="946" name="Picture 9"/>
          <p:cNvPicPr/>
          <p:nvPr/>
        </p:nvPicPr>
        <p:blipFill>
          <a:blip r:embed="rId6"/>
          <a:stretch/>
        </p:blipFill>
        <p:spPr>
          <a:xfrm>
            <a:off x="5524920" y="4406400"/>
            <a:ext cx="1409400" cy="2172960"/>
          </a:xfrm>
          <a:prstGeom prst="rect">
            <a:avLst/>
          </a:prstGeom>
          <a:ln>
            <a:noFill/>
          </a:ln>
          <a:effectLst>
            <a:outerShdw blurRad="50800" dist="38100" dir="2700000" algn="tl" rotWithShape="0">
              <a:srgbClr val="000000">
                <a:alpha val="40000"/>
              </a:srgbClr>
            </a:outerShdw>
          </a:effectLst>
        </p:spPr>
      </p:pic>
      <p:sp>
        <p:nvSpPr>
          <p:cNvPr id="947" name="CustomShape 6"/>
          <p:cNvSpPr/>
          <p:nvPr/>
        </p:nvSpPr>
        <p:spPr>
          <a:xfrm>
            <a:off x="5565240" y="449856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Entity</a:t>
            </a:r>
            <a:endParaRPr lang="en-US" sz="1800" b="0" strike="noStrike" spc="-1">
              <a:latin typeface="Arial"/>
            </a:endParaRPr>
          </a:p>
        </p:txBody>
      </p:sp>
      <p:sp>
        <p:nvSpPr>
          <p:cNvPr id="948" name="CustomShape 7"/>
          <p:cNvSpPr/>
          <p:nvPr/>
        </p:nvSpPr>
        <p:spPr>
          <a:xfrm>
            <a:off x="6553080" y="5943600"/>
            <a:ext cx="865440" cy="304560"/>
          </a:xfrm>
          <a:prstGeom prst="leftRightArrow">
            <a:avLst>
              <a:gd name="adj1" fmla="val 50000"/>
              <a:gd name="adj2" fmla="val 50000"/>
            </a:avLst>
          </a:prstGeom>
          <a:ln>
            <a:round/>
          </a:ln>
          <a:effectLst>
            <a:glow rad="63500">
              <a:schemeClr val="accent1">
                <a:alpha val="45000"/>
                <a:satMod val="120000"/>
              </a:schemeClr>
            </a:glow>
            <a:outerShdw blurRad="50800" dist="38100" dir="2700000" algn="tl" rotWithShape="0">
              <a:srgbClr val="000000">
                <a:alpha val="40000"/>
              </a:srgbClr>
            </a:outerShdw>
          </a:effectLst>
        </p:spPr>
        <p:style>
          <a:lnRef idx="3">
            <a:schemeClr val="lt1"/>
          </a:lnRef>
          <a:fillRef idx="1">
            <a:schemeClr val="accent1"/>
          </a:fillRef>
          <a:effectRef idx="1">
            <a:schemeClr val="accent1"/>
          </a:effectRef>
          <a:fontRef idx="minor"/>
        </p:style>
      </p:sp>
      <p:pic>
        <p:nvPicPr>
          <p:cNvPr id="949" name="Picture 8"/>
          <p:cNvPicPr/>
          <p:nvPr/>
        </p:nvPicPr>
        <p:blipFill>
          <a:blip r:embed="rId7"/>
          <a:stretch/>
        </p:blipFill>
        <p:spPr>
          <a:xfrm>
            <a:off x="7289280" y="3507480"/>
            <a:ext cx="1071000" cy="919800"/>
          </a:xfrm>
          <a:prstGeom prst="rect">
            <a:avLst/>
          </a:prstGeom>
          <a:ln>
            <a:noFill/>
          </a:ln>
          <a:effectLst>
            <a:outerShdw blurRad="50800" dist="38100" dir="2700000" algn="tl" rotWithShape="0">
              <a:srgbClr val="000000">
                <a:alpha val="40000"/>
              </a:srgbClr>
            </a:outerShdw>
          </a:effectLst>
        </p:spPr>
      </p:pic>
      <p:sp>
        <p:nvSpPr>
          <p:cNvPr id="950" name="CustomShape 8"/>
          <p:cNvSpPr/>
          <p:nvPr/>
        </p:nvSpPr>
        <p:spPr>
          <a:xfrm>
            <a:off x="7175520" y="449856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Trigger</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|EOS~011|</a:t>
            </a:r>
            <a:endParaRPr lang="en-US" sz="100" b="0" strike="noStrike" spc="-1">
              <a:latin typeface="Arial"/>
            </a:endParaRPr>
          </a:p>
        </p:txBody>
      </p:sp>
      <p:pic>
        <p:nvPicPr>
          <p:cNvPr id="952" name="Picture 6"/>
          <p:cNvPicPr/>
          <p:nvPr/>
        </p:nvPicPr>
        <p:blipFill>
          <a:blip r:embed="rId3"/>
          <a:stretch/>
        </p:blipFill>
        <p:spPr>
          <a:xfrm>
            <a:off x="523440" y="914400"/>
            <a:ext cx="8425080" cy="2612520"/>
          </a:xfrm>
          <a:prstGeom prst="rect">
            <a:avLst/>
          </a:prstGeom>
          <a:ln>
            <a:noFill/>
          </a:ln>
          <a:effectLst>
            <a:outerShdw blurRad="50800" dist="38100" dir="2700000" algn="tl" rotWithShape="0">
              <a:srgbClr val="000000">
                <a:alpha val="40000"/>
              </a:srgbClr>
            </a:outerShdw>
          </a:effectLst>
        </p:spPr>
      </p:pic>
      <p:sp>
        <p:nvSpPr>
          <p:cNvPr id="953"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Hiearchy: rule sets (2)</a:t>
            </a:r>
            <a:endParaRPr lang="en-US" sz="3200" b="0" strike="noStrike" spc="-1">
              <a:solidFill>
                <a:srgbClr val="FFFFFF"/>
              </a:solidFill>
              <a:latin typeface="Arial"/>
            </a:endParaRPr>
          </a:p>
        </p:txBody>
      </p:sp>
      <p:sp>
        <p:nvSpPr>
          <p:cNvPr id="954" name="TextShape 3"/>
          <p:cNvSpPr txBox="1"/>
          <p:nvPr/>
        </p:nvSpPr>
        <p:spPr>
          <a:xfrm>
            <a:off x="519120" y="3962520"/>
            <a:ext cx="4433400" cy="24379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Select a rule set in project view to  opens the</a:t>
            </a:r>
            <a:br/>
            <a:r>
              <a:rPr lang="en-US" sz="2400" b="0" strike="noStrike" spc="-1">
                <a:solidFill>
                  <a:srgbClr val="000000"/>
                </a:solidFill>
                <a:latin typeface="Arial"/>
                <a:ea typeface="Arial"/>
              </a:rPr>
              <a:t>Rule Set Editor</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Shows description of rule set,  root entity and the rule hierarchy in the rule set</a:t>
            </a:r>
            <a:endParaRPr lang="en-US" sz="2400" b="0" strike="noStrike" spc="-1">
              <a:solidFill>
                <a:srgbClr val="000000"/>
              </a:solidFill>
              <a:latin typeface="Arial"/>
            </a:endParaRPr>
          </a:p>
        </p:txBody>
      </p:sp>
      <p:pic>
        <p:nvPicPr>
          <p:cNvPr id="955" name="Picture 4"/>
          <p:cNvPicPr/>
          <p:nvPr/>
        </p:nvPicPr>
        <p:blipFill>
          <a:blip r:embed="rId4"/>
          <a:stretch/>
        </p:blipFill>
        <p:spPr>
          <a:xfrm>
            <a:off x="5298120" y="4219200"/>
            <a:ext cx="1407240" cy="1617120"/>
          </a:xfrm>
          <a:prstGeom prst="rect">
            <a:avLst/>
          </a:prstGeom>
          <a:ln>
            <a:noFill/>
          </a:ln>
          <a:effectLst>
            <a:outerShdw blurRad="50800" dist="38100" dir="2700000" algn="tl" rotWithShape="0">
              <a:srgbClr val="000000">
                <a:alpha val="40000"/>
              </a:srgbClr>
            </a:outerShdw>
          </a:effectLst>
        </p:spPr>
      </p:pic>
      <p:sp>
        <p:nvSpPr>
          <p:cNvPr id="956" name="CustomShape 4"/>
          <p:cNvSpPr/>
          <p:nvPr/>
        </p:nvSpPr>
        <p:spPr>
          <a:xfrm>
            <a:off x="5316120" y="608436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ABContact</a:t>
            </a:r>
            <a:endParaRPr lang="en-US" sz="1800" b="0" strike="noStrike" spc="-1">
              <a:latin typeface="Arial"/>
            </a:endParaRPr>
          </a:p>
        </p:txBody>
      </p:sp>
      <p:pic>
        <p:nvPicPr>
          <p:cNvPr id="957" name="Picture 8"/>
          <p:cNvPicPr/>
          <p:nvPr/>
        </p:nvPicPr>
        <p:blipFill>
          <a:blip r:embed="rId5"/>
          <a:stretch/>
        </p:blipFill>
        <p:spPr>
          <a:xfrm>
            <a:off x="7315200" y="4365360"/>
            <a:ext cx="1541880" cy="1324080"/>
          </a:xfrm>
          <a:prstGeom prst="rect">
            <a:avLst/>
          </a:prstGeom>
          <a:ln>
            <a:noFill/>
          </a:ln>
          <a:effectLst>
            <a:outerShdw blurRad="50800" dist="38100" dir="2700000" algn="tl" rotWithShape="0">
              <a:srgbClr val="000000">
                <a:alpha val="40000"/>
              </a:srgbClr>
            </a:outerShdw>
          </a:effectLst>
        </p:spPr>
      </p:pic>
      <p:sp>
        <p:nvSpPr>
          <p:cNvPr id="958" name="CustomShape 5"/>
          <p:cNvSpPr/>
          <p:nvPr/>
        </p:nvSpPr>
        <p:spPr>
          <a:xfrm>
            <a:off x="7400520" y="605556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Preupdate</a:t>
            </a:r>
            <a:endParaRPr lang="en-US" sz="1800" b="0" strike="noStrike" spc="-1">
              <a:latin typeface="Arial"/>
            </a:endParaRPr>
          </a:p>
        </p:txBody>
      </p:sp>
      <p:sp>
        <p:nvSpPr>
          <p:cNvPr id="959" name="CustomShape 6"/>
          <p:cNvSpPr/>
          <p:nvPr/>
        </p:nvSpPr>
        <p:spPr>
          <a:xfrm>
            <a:off x="523440" y="1211040"/>
            <a:ext cx="2828880" cy="2315880"/>
          </a:xfrm>
          <a:prstGeom prst="roundRect">
            <a:avLst>
              <a:gd name="adj" fmla="val 2402"/>
            </a:avLst>
          </a:prstGeom>
          <a:noFill/>
          <a:ln w="28440">
            <a:solidFill>
              <a:schemeClr val="accent6"/>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60" name="CustomShape 7"/>
          <p:cNvSpPr/>
          <p:nvPr/>
        </p:nvSpPr>
        <p:spPr>
          <a:xfrm>
            <a:off x="1938240" y="3431520"/>
            <a:ext cx="2105640" cy="345600"/>
          </a:xfrm>
          <a:prstGeom prst="roundRect">
            <a:avLst>
              <a:gd name="adj" fmla="val 16667"/>
            </a:avLst>
          </a:prstGeom>
          <a:solidFill>
            <a:schemeClr val="tx1"/>
          </a:solidFill>
          <a:ln w="28440">
            <a:solidFill>
              <a:schemeClr val="accent6"/>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Rule Hierarchy</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|EOS~012|</a:t>
            </a:r>
            <a:endParaRPr lang="en-US" sz="100" b="0" strike="noStrike" spc="-1">
              <a:latin typeface="Arial"/>
            </a:endParaRPr>
          </a:p>
        </p:txBody>
      </p:sp>
      <p:pic>
        <p:nvPicPr>
          <p:cNvPr id="962" name="Picture 4"/>
          <p:cNvPicPr/>
          <p:nvPr/>
        </p:nvPicPr>
        <p:blipFill>
          <a:blip r:embed="rId3"/>
          <a:stretch/>
        </p:blipFill>
        <p:spPr>
          <a:xfrm>
            <a:off x="533520" y="914400"/>
            <a:ext cx="3689280" cy="2514240"/>
          </a:xfrm>
          <a:prstGeom prst="rect">
            <a:avLst/>
          </a:prstGeom>
          <a:ln>
            <a:noFill/>
          </a:ln>
          <a:effectLst>
            <a:outerShdw blurRad="50800" dist="38100" dir="2700000" algn="tl" rotWithShape="0">
              <a:srgbClr val="000000">
                <a:alpha val="40000"/>
              </a:srgbClr>
            </a:outerShdw>
          </a:effectLst>
        </p:spPr>
      </p:pic>
      <p:sp>
        <p:nvSpPr>
          <p:cNvPr id="963"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Hierarchy: rules</a:t>
            </a:r>
            <a:endParaRPr lang="en-US" sz="3200" b="0" strike="noStrike" spc="-1">
              <a:solidFill>
                <a:srgbClr val="FFFFFF"/>
              </a:solidFill>
              <a:latin typeface="Arial"/>
            </a:endParaRPr>
          </a:p>
        </p:txBody>
      </p:sp>
      <p:sp>
        <p:nvSpPr>
          <p:cNvPr id="964" name="TextShape 3"/>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A </a:t>
            </a:r>
            <a:r>
              <a:rPr lang="en-US" sz="2400" b="1" strike="noStrike" spc="-1">
                <a:solidFill>
                  <a:srgbClr val="000000"/>
                </a:solidFill>
                <a:latin typeface="Arial"/>
              </a:rPr>
              <a:t>business rule </a:t>
            </a:r>
            <a:r>
              <a:rPr lang="en-US" sz="2400" b="0" strike="noStrike" spc="-1">
                <a:solidFill>
                  <a:srgbClr val="000000"/>
                </a:solidFill>
                <a:latin typeface="Arial"/>
              </a:rPr>
              <a:t>consists of root entity, an expression that resolves to true or false, and an action that is executed if the condition is true</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Rules can have child rules</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If parent condition is true, Guidewire executes action and then executes all child rules</a:t>
            </a:r>
          </a:p>
        </p:txBody>
      </p:sp>
      <p:pic>
        <p:nvPicPr>
          <p:cNvPr id="965" name="Picture 3"/>
          <p:cNvPicPr/>
          <p:nvPr/>
        </p:nvPicPr>
        <p:blipFill>
          <a:blip r:embed="rId4"/>
          <a:stretch/>
        </p:blipFill>
        <p:spPr>
          <a:xfrm>
            <a:off x="7297920" y="5181480"/>
            <a:ext cx="1122840" cy="1290600"/>
          </a:xfrm>
          <a:prstGeom prst="rect">
            <a:avLst/>
          </a:prstGeom>
          <a:ln>
            <a:noFill/>
          </a:ln>
          <a:effectLst>
            <a:outerShdw blurRad="50800" dist="38100" dir="2700000" algn="tl" rotWithShape="0">
              <a:srgbClr val="000000">
                <a:alpha val="40000"/>
              </a:srgbClr>
            </a:outerShdw>
          </a:effectLst>
        </p:spPr>
      </p:pic>
      <p:sp>
        <p:nvSpPr>
          <p:cNvPr id="966" name="CustomShape 4"/>
          <p:cNvSpPr/>
          <p:nvPr/>
        </p:nvSpPr>
        <p:spPr>
          <a:xfrm>
            <a:off x="533520" y="4952880"/>
            <a:ext cx="3741120" cy="13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Arial"/>
              </a:rPr>
              <a:t>Only the Rule Set Editor exposes individual rules.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C00000"/>
                </a:solidFill>
                <a:latin typeface="Arial"/>
              </a:rPr>
              <a:t>A rule is a Gosu class with the file extension .gr.</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|EOS~013|</a:t>
            </a:r>
            <a:endParaRPr lang="en-US" sz="100" b="0" strike="noStrike" spc="-1">
              <a:latin typeface="Arial"/>
            </a:endParaRPr>
          </a:p>
        </p:txBody>
      </p:sp>
      <p:sp>
        <p:nvSpPr>
          <p:cNvPr id="968" name="TextShape 2"/>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Business rules overview</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Rules-specific Gosu</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Working with rules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Debugging rules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|EOS~014|</a:t>
            </a:r>
            <a:endParaRPr lang="en-US" sz="100" b="0" strike="noStrike" spc="-1">
              <a:latin typeface="Arial"/>
            </a:endParaRPr>
          </a:p>
        </p:txBody>
      </p:sp>
      <p:pic>
        <p:nvPicPr>
          <p:cNvPr id="970" name="Picture 5"/>
          <p:cNvPicPr/>
          <p:nvPr/>
        </p:nvPicPr>
        <p:blipFill>
          <a:blip r:embed="rId3"/>
          <a:stretch/>
        </p:blipFill>
        <p:spPr>
          <a:xfrm>
            <a:off x="533520" y="4455000"/>
            <a:ext cx="8313120" cy="196632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971" name="Picture 2"/>
          <p:cNvPicPr/>
          <p:nvPr/>
        </p:nvPicPr>
        <p:blipFill>
          <a:blip r:embed="rId4"/>
          <a:stretch/>
        </p:blipFill>
        <p:spPr>
          <a:xfrm>
            <a:off x="4514040" y="1240920"/>
            <a:ext cx="1292040" cy="1158120"/>
          </a:xfrm>
          <a:prstGeom prst="rect">
            <a:avLst/>
          </a:prstGeom>
          <a:ln>
            <a:noFill/>
          </a:ln>
          <a:effectLst>
            <a:outerShdw blurRad="50800" dist="38100" dir="2700000" algn="tl" rotWithShape="0">
              <a:srgbClr val="000000">
                <a:alpha val="40000"/>
              </a:srgbClr>
            </a:outerShdw>
          </a:effectLst>
        </p:spPr>
      </p:pic>
      <p:sp>
        <p:nvSpPr>
          <p:cNvPr id="972"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Root entity object instance</a:t>
            </a:r>
            <a:endParaRPr lang="en-US" sz="3200" b="0" strike="noStrike" spc="-1">
              <a:solidFill>
                <a:srgbClr val="FFFFFF"/>
              </a:solidFill>
              <a:latin typeface="Arial"/>
            </a:endParaRPr>
          </a:p>
        </p:txBody>
      </p:sp>
      <p:sp>
        <p:nvSpPr>
          <p:cNvPr id="973" name="TextShape 3"/>
          <p:cNvSpPr txBox="1"/>
          <p:nvPr/>
        </p:nvSpPr>
        <p:spPr>
          <a:xfrm>
            <a:off x="519120" y="914400"/>
            <a:ext cx="839592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Rule set associated with </a:t>
            </a:r>
            <a:br/>
            <a:r>
              <a:rPr lang="en-US" sz="2400" b="0" strike="noStrike" spc="-1">
                <a:solidFill>
                  <a:srgbClr val="000000"/>
                </a:solidFill>
                <a:latin typeface="Arial"/>
                <a:ea typeface="Arial"/>
              </a:rPr>
              <a:t>a root entity</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Every rule in rule set has </a:t>
            </a:r>
            <a:br/>
            <a:r>
              <a:rPr lang="en-US" sz="2400" b="0" strike="noStrike" spc="-1">
                <a:solidFill>
                  <a:srgbClr val="000000"/>
                </a:solidFill>
                <a:latin typeface="Arial"/>
                <a:ea typeface="Arial"/>
              </a:rPr>
              <a:t>access to entity instance </a:t>
            </a:r>
            <a:br/>
            <a:r>
              <a:rPr lang="en-US" sz="2400" b="0" strike="noStrike" spc="-1">
                <a:solidFill>
                  <a:srgbClr val="000000"/>
                </a:solidFill>
                <a:latin typeface="Arial"/>
                <a:ea typeface="Arial"/>
              </a:rPr>
              <a:t>that  triggers the rule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Object is root entity name with lower case first letter</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aBContact is of type ABContact</a:t>
            </a:r>
            <a:endParaRPr lang="en-US" sz="2000" b="0" strike="noStrike" spc="-1">
              <a:solidFill>
                <a:srgbClr val="000000"/>
              </a:solidFill>
              <a:latin typeface="Arial"/>
            </a:endParaRPr>
          </a:p>
        </p:txBody>
      </p:sp>
      <p:pic>
        <p:nvPicPr>
          <p:cNvPr id="974" name="Picture 4"/>
          <p:cNvPicPr/>
          <p:nvPr/>
        </p:nvPicPr>
        <p:blipFill>
          <a:blip r:embed="rId5"/>
          <a:stretch/>
        </p:blipFill>
        <p:spPr>
          <a:xfrm>
            <a:off x="6353280" y="1688040"/>
            <a:ext cx="1009080" cy="1159920"/>
          </a:xfrm>
          <a:prstGeom prst="rect">
            <a:avLst/>
          </a:prstGeom>
          <a:ln>
            <a:noFill/>
          </a:ln>
          <a:effectLst>
            <a:outerShdw blurRad="50800" dist="38100" dir="2700000" algn="tl" rotWithShape="0">
              <a:srgbClr val="000000">
                <a:alpha val="40000"/>
              </a:srgbClr>
            </a:outerShdw>
          </a:effectLst>
        </p:spPr>
      </p:pic>
      <p:sp>
        <p:nvSpPr>
          <p:cNvPr id="975" name="CustomShape 4"/>
          <p:cNvSpPr/>
          <p:nvPr/>
        </p:nvSpPr>
        <p:spPr>
          <a:xfrm>
            <a:off x="6172200" y="130680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Root Entity</a:t>
            </a:r>
            <a:endParaRPr lang="en-US" sz="1800" b="0" strike="noStrike" spc="-1">
              <a:latin typeface="Arial"/>
            </a:endParaRPr>
          </a:p>
        </p:txBody>
      </p:sp>
      <p:sp>
        <p:nvSpPr>
          <p:cNvPr id="976" name="CustomShape 5"/>
          <p:cNvSpPr/>
          <p:nvPr/>
        </p:nvSpPr>
        <p:spPr>
          <a:xfrm>
            <a:off x="4473720" y="91440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Rule Set</a:t>
            </a:r>
            <a:endParaRPr lang="en-US" sz="1800" b="0" strike="noStrike" spc="-1">
              <a:latin typeface="Arial"/>
            </a:endParaRPr>
          </a:p>
        </p:txBody>
      </p:sp>
      <p:pic>
        <p:nvPicPr>
          <p:cNvPr id="977" name="Picture 3"/>
          <p:cNvPicPr/>
          <p:nvPr/>
        </p:nvPicPr>
        <p:blipFill>
          <a:blip r:embed="rId6"/>
          <a:stretch/>
        </p:blipFill>
        <p:spPr>
          <a:xfrm>
            <a:off x="7848720" y="2228400"/>
            <a:ext cx="997920" cy="1146960"/>
          </a:xfrm>
          <a:prstGeom prst="rect">
            <a:avLst/>
          </a:prstGeom>
          <a:ln>
            <a:noFill/>
          </a:ln>
          <a:effectLst>
            <a:outerShdw blurRad="50800" dist="38100" dir="2700000" algn="tl" rotWithShape="0">
              <a:srgbClr val="000000">
                <a:alpha val="40000"/>
              </a:srgbClr>
            </a:outerShdw>
          </a:effectLst>
        </p:spPr>
      </p:pic>
      <p:sp>
        <p:nvSpPr>
          <p:cNvPr id="978" name="CustomShape 6"/>
          <p:cNvSpPr/>
          <p:nvPr/>
        </p:nvSpPr>
        <p:spPr>
          <a:xfrm>
            <a:off x="7661880" y="1497600"/>
            <a:ext cx="1371240" cy="685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entity</a:t>
            </a:r>
            <a:br/>
            <a:r>
              <a:rPr lang="en-US" sz="1800" b="1" strike="noStrike" spc="-1">
                <a:solidFill>
                  <a:srgbClr val="C00000"/>
                </a:solidFill>
                <a:latin typeface="Arial"/>
              </a:rPr>
              <a:t>instance</a:t>
            </a:r>
            <a:endParaRPr lang="en-US" sz="1800" b="0" strike="noStrike" spc="-1">
              <a:latin typeface="Arial"/>
            </a:endParaRPr>
          </a:p>
        </p:txBody>
      </p:sp>
      <p:sp>
        <p:nvSpPr>
          <p:cNvPr id="979" name="CustomShape 7"/>
          <p:cNvSpPr/>
          <p:nvPr/>
        </p:nvSpPr>
        <p:spPr>
          <a:xfrm>
            <a:off x="5806800" y="1820160"/>
            <a:ext cx="546120" cy="447480"/>
          </a:xfrm>
          <a:prstGeom prst="bentConnector3">
            <a:avLst>
              <a:gd name="adj1" fmla="val 50000"/>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80" name="CustomShape 8"/>
          <p:cNvSpPr/>
          <p:nvPr/>
        </p:nvSpPr>
        <p:spPr>
          <a:xfrm>
            <a:off x="7362720" y="2268000"/>
            <a:ext cx="485280" cy="533520"/>
          </a:xfrm>
          <a:prstGeom prst="bentConnector3">
            <a:avLst>
              <a:gd name="adj1" fmla="val 50000"/>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81" name="CustomShape 9"/>
          <p:cNvSpPr/>
          <p:nvPr/>
        </p:nvSpPr>
        <p:spPr>
          <a:xfrm>
            <a:off x="4077720" y="4343400"/>
            <a:ext cx="1371240" cy="380520"/>
          </a:xfrm>
          <a:prstGeom prst="rect">
            <a:avLst/>
          </a:prstGeom>
          <a:solidFill>
            <a:schemeClr val="tx1">
              <a:lumMod val="85000"/>
              <a:alpha val="90000"/>
            </a:schemeClr>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Root Entity</a:t>
            </a:r>
            <a:endParaRPr lang="en-US" sz="1800" b="0" strike="noStrike" spc="-1">
              <a:latin typeface="Arial"/>
            </a:endParaRPr>
          </a:p>
        </p:txBody>
      </p:sp>
      <p:sp>
        <p:nvSpPr>
          <p:cNvPr id="982" name="CustomShape 10"/>
          <p:cNvSpPr/>
          <p:nvPr/>
        </p:nvSpPr>
        <p:spPr>
          <a:xfrm>
            <a:off x="1861200" y="4343400"/>
            <a:ext cx="1752120" cy="380520"/>
          </a:xfrm>
          <a:prstGeom prst="rect">
            <a:avLst/>
          </a:prstGeom>
          <a:solidFill>
            <a:schemeClr val="tx1">
              <a:lumMod val="85000"/>
              <a:alpha val="90000"/>
            </a:schemeClr>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Entity instance</a:t>
            </a:r>
            <a:endParaRPr lang="en-US" sz="1800" b="0" strike="noStrike" spc="-1">
              <a:latin typeface="Arial"/>
            </a:endParaRPr>
          </a:p>
        </p:txBody>
      </p:sp>
      <p:sp>
        <p:nvSpPr>
          <p:cNvPr id="983" name="CustomShape 11"/>
          <p:cNvSpPr/>
          <p:nvPr/>
        </p:nvSpPr>
        <p:spPr>
          <a:xfrm rot="5400000">
            <a:off x="2568600" y="4358880"/>
            <a:ext cx="338040" cy="1000080"/>
          </a:xfrm>
          <a:prstGeom prst="leftBrace">
            <a:avLst>
              <a:gd name="adj1" fmla="val 8333"/>
              <a:gd name="adj2" fmla="val 50000"/>
            </a:avLst>
          </a:prstGeom>
          <a:no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84" name="CustomShape 12"/>
          <p:cNvSpPr/>
          <p:nvPr/>
        </p:nvSpPr>
        <p:spPr>
          <a:xfrm rot="5400000">
            <a:off x="4594680" y="3909240"/>
            <a:ext cx="338040" cy="1862640"/>
          </a:xfrm>
          <a:prstGeom prst="leftBrace">
            <a:avLst>
              <a:gd name="adj1" fmla="val 8333"/>
              <a:gd name="adj2" fmla="val 50000"/>
            </a:avLst>
          </a:prstGeom>
          <a:no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|EOS~015|</a:t>
            </a:r>
            <a:endParaRPr lang="en-US" sz="100" b="0" strike="noStrike" spc="-1">
              <a:latin typeface="Arial"/>
            </a:endParaRPr>
          </a:p>
        </p:txBody>
      </p:sp>
      <p:sp>
        <p:nvSpPr>
          <p:cNvPr id="986" name="CustomShape 2"/>
          <p:cNvSpPr/>
          <p:nvPr/>
        </p:nvSpPr>
        <p:spPr>
          <a:xfrm>
            <a:off x="304920" y="914400"/>
            <a:ext cx="580680" cy="1142640"/>
          </a:xfrm>
          <a:prstGeom prst="rect">
            <a:avLst/>
          </a:prstGeom>
          <a:solidFill>
            <a:schemeClr val="tx1">
              <a:lumMod val="85000"/>
            </a:schemeClr>
          </a:solidFill>
          <a:ln w="19080">
            <a:solidFill>
              <a:schemeClr val="tx1">
                <a:lumMod val="85000"/>
              </a:schemeClr>
            </a:solidFill>
            <a:round/>
          </a:ln>
        </p:spPr>
        <p:style>
          <a:lnRef idx="0">
            <a:scrgbClr r="0" g="0" b="0"/>
          </a:lnRef>
          <a:fillRef idx="0">
            <a:scrgbClr r="0" g="0" b="0"/>
          </a:fillRef>
          <a:effectRef idx="0">
            <a:scrgbClr r="0" g="0" b="0"/>
          </a:effectRef>
          <a:fontRef idx="minor"/>
        </p:style>
      </p:sp>
      <p:sp>
        <p:nvSpPr>
          <p:cNvPr id="987" name="TextShape 3"/>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Methods for field changes</a:t>
            </a:r>
            <a:endParaRPr lang="en-US" sz="3200" b="0" strike="noStrike" spc="-1">
              <a:solidFill>
                <a:srgbClr val="FFFFFF"/>
              </a:solidFill>
              <a:latin typeface="Arial"/>
            </a:endParaRPr>
          </a:p>
        </p:txBody>
      </p:sp>
      <p:sp>
        <p:nvSpPr>
          <p:cNvPr id="988" name="TextShape 4"/>
          <p:cNvSpPr txBox="1"/>
          <p:nvPr/>
        </p:nvSpPr>
        <p:spPr>
          <a:xfrm>
            <a:off x="519120" y="2438280"/>
            <a:ext cx="8318160" cy="39621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Courier New"/>
                <a:ea typeface="Arial"/>
              </a:rPr>
              <a:t>isFieldChanged()</a:t>
            </a:r>
            <a:r>
              <a:rPr lang="en-US" sz="2400" b="0" strike="noStrike" spc="-1">
                <a:solidFill>
                  <a:srgbClr val="000000"/>
                </a:solidFill>
                <a:latin typeface="Arial"/>
                <a:ea typeface="Arial"/>
              </a:rPr>
              <a:t> returns true when the field has been updated</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Field name as string, "WorkPhone"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Field name with feature literal syntax, </a:t>
            </a:r>
            <a:r>
              <a:rPr lang="en-US" sz="2000" b="1" strike="noStrike" spc="-1">
                <a:solidFill>
                  <a:srgbClr val="000000"/>
                </a:solidFill>
                <a:latin typeface="Courier New"/>
                <a:ea typeface="Arial"/>
              </a:rPr>
              <a:t>ABContact#WorkPhone</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Courier New"/>
                <a:ea typeface="Arial"/>
              </a:rPr>
              <a:t>getOriginalValue("FieldName") </a:t>
            </a:r>
            <a:r>
              <a:rPr lang="en-US" sz="2400" b="0" strike="noStrike" spc="-1">
                <a:solidFill>
                  <a:srgbClr val="000000"/>
                </a:solidFill>
                <a:latin typeface="Arial"/>
                <a:ea typeface="Arial"/>
              </a:rPr>
              <a:t>returns a java.lang.Object as the value before a change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1" strike="noStrike" spc="-1">
                <a:solidFill>
                  <a:srgbClr val="000000"/>
                </a:solidFill>
                <a:latin typeface="Courier New"/>
                <a:ea typeface="Arial"/>
              </a:rPr>
              <a:t>getOriginalValue(Entity#Property) </a:t>
            </a:r>
            <a:r>
              <a:rPr lang="en-US" sz="2400" b="0" strike="noStrike" spc="-1">
                <a:solidFill>
                  <a:srgbClr val="000000"/>
                </a:solidFill>
                <a:latin typeface="Arial"/>
                <a:ea typeface="Arial"/>
              </a:rPr>
              <a:t>can return  a properly typed reference to the correct value</a:t>
            </a:r>
            <a:endParaRPr lang="en-US" sz="2400" b="0" strike="noStrike" spc="-1">
              <a:solidFill>
                <a:srgbClr val="000000"/>
              </a:solidFill>
              <a:latin typeface="Arial"/>
            </a:endParaRPr>
          </a:p>
          <a:p>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989" name="CustomShape 5"/>
          <p:cNvSpPr/>
          <p:nvPr/>
        </p:nvSpPr>
        <p:spPr>
          <a:xfrm>
            <a:off x="304920" y="914400"/>
            <a:ext cx="8762760" cy="2742840"/>
          </a:xfrm>
          <a:prstGeom prst="rect">
            <a:avLst/>
          </a:prstGeom>
          <a:noFill/>
          <a:ln>
            <a:noFill/>
          </a:ln>
        </p:spPr>
        <p:style>
          <a:lnRef idx="0">
            <a:scrgbClr r="0" g="0" b="0"/>
          </a:lnRef>
          <a:fillRef idx="0">
            <a:scrgbClr r="0" g="0" b="0"/>
          </a:fillRef>
          <a:effectRef idx="0">
            <a:scrgbClr r="0" g="0" b="0"/>
          </a:effectRef>
          <a:fontRef idx="minor"/>
        </p:style>
        <p:txBody>
          <a:bodyPr wrap="none"/>
          <a:lstStyle/>
          <a:p>
            <a:pPr>
              <a:lnSpc>
                <a:spcPct val="100000"/>
              </a:lnSpc>
            </a:pPr>
            <a:r>
              <a:rPr lang="en-US" sz="1600" b="1" strike="noStrike" spc="-1">
                <a:solidFill>
                  <a:srgbClr val="000000"/>
                </a:solidFill>
                <a:latin typeface="Courier New"/>
              </a:rPr>
              <a:t>   1  </a:t>
            </a:r>
            <a:r>
              <a:rPr lang="en-US" sz="1600" b="1" strike="noStrike" spc="-1">
                <a:solidFill>
                  <a:srgbClr val="000080"/>
                </a:solidFill>
                <a:latin typeface="Courier New"/>
              </a:rPr>
              <a:t>if </a:t>
            </a:r>
            <a:r>
              <a:rPr lang="en-US" sz="1600" b="1" strike="noStrike" spc="-1">
                <a:solidFill>
                  <a:srgbClr val="000000"/>
                </a:solidFill>
                <a:latin typeface="Courier New"/>
              </a:rPr>
              <a:t>(aBContact.isFieldChanged(ABContact#WorkPhone) {</a:t>
            </a:r>
            <a:endParaRPr lang="en-US" sz="1600" b="0" strike="noStrike" spc="-1">
              <a:latin typeface="Arial"/>
            </a:endParaRPr>
          </a:p>
          <a:p>
            <a:pPr>
              <a:lnSpc>
                <a:spcPct val="100000"/>
              </a:lnSpc>
            </a:pPr>
            <a:r>
              <a:rPr lang="en-US" sz="1600" b="1" strike="noStrike" spc="-1">
                <a:solidFill>
                  <a:srgbClr val="000000"/>
                </a:solidFill>
                <a:latin typeface="Courier New"/>
              </a:rPr>
              <a:t>   2    </a:t>
            </a:r>
            <a:r>
              <a:rPr lang="en-US" sz="1600" b="1" strike="noStrike" spc="-1">
                <a:solidFill>
                  <a:srgbClr val="000080"/>
                </a:solidFill>
                <a:latin typeface="Courier New"/>
              </a:rPr>
              <a:t>var </a:t>
            </a:r>
            <a:r>
              <a:rPr lang="en-US" sz="1600" b="1" strike="noStrike" spc="-1">
                <a:solidFill>
                  <a:srgbClr val="000000"/>
                </a:solidFill>
                <a:latin typeface="Courier New"/>
              </a:rPr>
              <a:t>origValue = aBContact.getOriginalValue(ABContact#WorkPhone)</a:t>
            </a:r>
            <a:br/>
            <a:r>
              <a:rPr lang="en-US" sz="1600" b="1" strike="noStrike" spc="-1">
                <a:solidFill>
                  <a:srgbClr val="000000"/>
                </a:solidFill>
                <a:latin typeface="Courier New"/>
              </a:rPr>
              <a:t>  …9  }</a:t>
            </a:r>
            <a:endParaRPr lang="en-US" sz="1600" b="0" strike="noStrike" spc="-1">
              <a:latin typeface="Arial"/>
            </a:endParaRPr>
          </a:p>
          <a:p>
            <a:pPr>
              <a:lnSpc>
                <a:spcPct val="100000"/>
              </a:lnSpc>
            </a:pPr>
            <a:br/>
            <a:endParaRPr lang="en-US" sz="1600" b="0" strike="noStrike" spc="-1">
              <a:latin typeface="Arial"/>
            </a:endParaRPr>
          </a:p>
        </p:txBody>
      </p:sp>
      <p:sp>
        <p:nvSpPr>
          <p:cNvPr id="990" name="CustomShape 6"/>
          <p:cNvSpPr/>
          <p:nvPr/>
        </p:nvSpPr>
        <p:spPr>
          <a:xfrm>
            <a:off x="228600" y="1295280"/>
            <a:ext cx="251280" cy="360"/>
          </a:xfrm>
          <a:custGeom>
            <a:avLst/>
            <a:gdLst/>
            <a:ahLst/>
            <a:cxnLst/>
            <a:rect l="l" t="t" r="r" b="b"/>
            <a:pathLst>
              <a:path w="21600" h="21600">
                <a:moveTo>
                  <a:pt x="0" y="0"/>
                </a:moveTo>
                <a:lnTo>
                  <a:pt x="21600" y="21600"/>
                </a:lnTo>
              </a:path>
            </a:pathLst>
          </a:custGeom>
          <a:noFill/>
          <a:ln w="28440">
            <a:solidFill>
              <a:srgbClr val="C00000"/>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91" name="CustomShape 7"/>
          <p:cNvSpPr/>
          <p:nvPr/>
        </p:nvSpPr>
        <p:spPr>
          <a:xfrm>
            <a:off x="228600" y="1066680"/>
            <a:ext cx="251280" cy="360"/>
          </a:xfrm>
          <a:custGeom>
            <a:avLst/>
            <a:gdLst/>
            <a:ahLst/>
            <a:cxnLst/>
            <a:rect l="l" t="t" r="r" b="b"/>
            <a:pathLst>
              <a:path w="21600" h="21600">
                <a:moveTo>
                  <a:pt x="0" y="0"/>
                </a:moveTo>
                <a:lnTo>
                  <a:pt x="21600" y="21600"/>
                </a:lnTo>
              </a:path>
            </a:pathLst>
          </a:custGeom>
          <a:noFill/>
          <a:ln w="28440">
            <a:solidFill>
              <a:srgbClr val="C00000"/>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|EOS~016|</a:t>
            </a:r>
            <a:endParaRPr lang="en-US" sz="100" b="0" strike="noStrike" spc="-1">
              <a:latin typeface="Arial"/>
            </a:endParaRPr>
          </a:p>
        </p:txBody>
      </p:sp>
      <p:sp>
        <p:nvSpPr>
          <p:cNvPr id="993"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Rule execution: execute all</a:t>
            </a:r>
            <a:endParaRPr lang="en-US" sz="3200" b="0" strike="noStrike" spc="-1">
              <a:solidFill>
                <a:srgbClr val="FFFFFF"/>
              </a:solidFill>
              <a:latin typeface="Arial"/>
            </a:endParaRPr>
          </a:p>
        </p:txBody>
      </p:sp>
      <p:sp>
        <p:nvSpPr>
          <p:cNvPr id="994" name="TextShape 3"/>
          <p:cNvSpPr txBox="1"/>
          <p:nvPr/>
        </p:nvSpPr>
        <p:spPr>
          <a:xfrm>
            <a:off x="6172200" y="914400"/>
            <a:ext cx="2819160" cy="36572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When triggering occurs, Guidewire executes </a:t>
            </a:r>
            <a:r>
              <a:rPr lang="en-US" sz="2400" b="1" strike="noStrike" spc="-1">
                <a:solidFill>
                  <a:srgbClr val="000000"/>
                </a:solidFill>
                <a:latin typeface="Arial"/>
              </a:rPr>
              <a:t>ALL</a:t>
            </a:r>
            <a:r>
              <a:rPr lang="en-US" sz="2400" b="0" strike="noStrike" spc="-1">
                <a:solidFill>
                  <a:srgbClr val="000000"/>
                </a:solidFill>
                <a:latin typeface="Arial"/>
              </a:rPr>
              <a:t> rules in rule set</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Executed in order of hierarchy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If parent rule condition is true, parent action executed first, then child rules executed</a:t>
            </a:r>
            <a:endParaRPr lang="en-US" sz="2000" b="0" strike="noStrike" spc="-1">
              <a:solidFill>
                <a:srgbClr val="000000"/>
              </a:solidFill>
              <a:latin typeface="Arial"/>
            </a:endParaRPr>
          </a:p>
          <a:p>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95" name="TextShape 4"/>
          <p:cNvSpPr txBox="1"/>
          <p:nvPr/>
        </p:nvSpPr>
        <p:spPr>
          <a:xfrm>
            <a:off x="521280" y="5181480"/>
            <a:ext cx="8320680" cy="12189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 Validation Rules in ContactManager</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All validation conditions are checked</a:t>
            </a:r>
            <a:endParaRPr lang="en-US" sz="2000" b="0" strike="noStrike" spc="-1">
              <a:solidFill>
                <a:srgbClr val="000000"/>
              </a:solidFill>
              <a:latin typeface="Arial"/>
            </a:endParaRPr>
          </a:p>
        </p:txBody>
      </p:sp>
      <p:pic>
        <p:nvPicPr>
          <p:cNvPr id="996" name="Picture 4"/>
          <p:cNvPicPr/>
          <p:nvPr/>
        </p:nvPicPr>
        <p:blipFill>
          <a:blip r:embed="rId3"/>
          <a:stretch/>
        </p:blipFill>
        <p:spPr>
          <a:xfrm>
            <a:off x="533520" y="914400"/>
            <a:ext cx="4984560" cy="3396960"/>
          </a:xfrm>
          <a:prstGeom prst="rect">
            <a:avLst/>
          </a:prstGeom>
          <a:ln>
            <a:noFill/>
          </a:ln>
          <a:effectLst>
            <a:outerShdw blurRad="50800" dist="38100" dir="2700000" algn="tl" rotWithShape="0">
              <a:srgbClr val="000000">
                <a:alpha val="40000"/>
              </a:srgbClr>
            </a:outerShdw>
          </a:effectLst>
        </p:spPr>
      </p:pic>
      <p:sp>
        <p:nvSpPr>
          <p:cNvPr id="997" name="CustomShape 5"/>
          <p:cNvSpPr/>
          <p:nvPr/>
        </p:nvSpPr>
        <p:spPr>
          <a:xfrm>
            <a:off x="5210280" y="167400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1</a:t>
            </a:r>
            <a:endParaRPr lang="en-US" sz="1800" b="0" strike="noStrike" spc="-1">
              <a:latin typeface="Arial"/>
            </a:endParaRPr>
          </a:p>
        </p:txBody>
      </p:sp>
      <p:sp>
        <p:nvSpPr>
          <p:cNvPr id="998" name="CustomShape 6"/>
          <p:cNvSpPr/>
          <p:nvPr/>
        </p:nvSpPr>
        <p:spPr>
          <a:xfrm>
            <a:off x="5410080" y="192960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a</a:t>
            </a:r>
            <a:endParaRPr lang="en-US" sz="1800" b="0" strike="noStrike" spc="-1">
              <a:latin typeface="Arial"/>
            </a:endParaRPr>
          </a:p>
        </p:txBody>
      </p:sp>
      <p:sp>
        <p:nvSpPr>
          <p:cNvPr id="999" name="CustomShape 7"/>
          <p:cNvSpPr/>
          <p:nvPr/>
        </p:nvSpPr>
        <p:spPr>
          <a:xfrm>
            <a:off x="5410080" y="222516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b</a:t>
            </a:r>
            <a:endParaRPr lang="en-US" sz="1800" b="0" strike="noStrike" spc="-1">
              <a:latin typeface="Arial"/>
            </a:endParaRPr>
          </a:p>
        </p:txBody>
      </p:sp>
      <p:sp>
        <p:nvSpPr>
          <p:cNvPr id="1000" name="CustomShape 8"/>
          <p:cNvSpPr/>
          <p:nvPr/>
        </p:nvSpPr>
        <p:spPr>
          <a:xfrm>
            <a:off x="5410080" y="252972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c</a:t>
            </a:r>
            <a:endParaRPr lang="en-US" sz="1800" b="0" strike="noStrike" spc="-1">
              <a:latin typeface="Arial"/>
            </a:endParaRPr>
          </a:p>
        </p:txBody>
      </p:sp>
      <p:sp>
        <p:nvSpPr>
          <p:cNvPr id="1001" name="CustomShape 9"/>
          <p:cNvSpPr/>
          <p:nvPr/>
        </p:nvSpPr>
        <p:spPr>
          <a:xfrm>
            <a:off x="5410080" y="282600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d</a:t>
            </a:r>
            <a:endParaRPr lang="en-US" sz="1800" b="0" strike="noStrike" spc="-1">
              <a:latin typeface="Arial"/>
            </a:endParaRPr>
          </a:p>
        </p:txBody>
      </p:sp>
      <p:sp>
        <p:nvSpPr>
          <p:cNvPr id="1002" name="CustomShape 10"/>
          <p:cNvSpPr/>
          <p:nvPr/>
        </p:nvSpPr>
        <p:spPr>
          <a:xfrm>
            <a:off x="5181480" y="307368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2</a:t>
            </a:r>
            <a:endParaRPr lang="en-US" sz="1800" b="0" strike="noStrike" spc="-1">
              <a:latin typeface="Arial"/>
            </a:endParaRPr>
          </a:p>
        </p:txBody>
      </p:sp>
      <p:sp>
        <p:nvSpPr>
          <p:cNvPr id="1003" name="CustomShape 11"/>
          <p:cNvSpPr/>
          <p:nvPr/>
        </p:nvSpPr>
        <p:spPr>
          <a:xfrm>
            <a:off x="5410080" y="337752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a</a:t>
            </a:r>
            <a:endParaRPr lang="en-US" sz="1800" b="0" strike="noStrike" spc="-1">
              <a:latin typeface="Arial"/>
            </a:endParaRPr>
          </a:p>
        </p:txBody>
      </p:sp>
      <p:sp>
        <p:nvSpPr>
          <p:cNvPr id="1004" name="CustomShape 12"/>
          <p:cNvSpPr/>
          <p:nvPr/>
        </p:nvSpPr>
        <p:spPr>
          <a:xfrm>
            <a:off x="5210280" y="374904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3</a:t>
            </a:r>
            <a:endParaRPr lang="en-US" sz="1800" b="0" strike="noStrike" spc="-1">
              <a:latin typeface="Arial"/>
            </a:endParaRPr>
          </a:p>
        </p:txBody>
      </p:sp>
      <p:sp>
        <p:nvSpPr>
          <p:cNvPr id="1005" name="CustomShape 13"/>
          <p:cNvSpPr/>
          <p:nvPr/>
        </p:nvSpPr>
        <p:spPr>
          <a:xfrm>
            <a:off x="5210280" y="403164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4</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|EOS~017|</a:t>
            </a:r>
            <a:endParaRPr lang="en-US" sz="100" b="0" strike="noStrike" spc="-1">
              <a:latin typeface="Arial"/>
            </a:endParaRPr>
          </a:p>
        </p:txBody>
      </p:sp>
      <p:pic>
        <p:nvPicPr>
          <p:cNvPr id="1007" name="pic CC Rules"/>
          <p:cNvPicPr/>
          <p:nvPr/>
        </p:nvPicPr>
        <p:blipFill>
          <a:blip r:embed="rId3"/>
          <a:stretch/>
        </p:blipFill>
        <p:spPr>
          <a:xfrm>
            <a:off x="533520" y="914400"/>
            <a:ext cx="4984560" cy="3396960"/>
          </a:xfrm>
          <a:prstGeom prst="rect">
            <a:avLst/>
          </a:prstGeom>
          <a:ln>
            <a:noFill/>
          </a:ln>
          <a:effectLst>
            <a:outerShdw blurRad="50800" dist="38100" dir="2700000" algn="tl" rotWithShape="0">
              <a:srgbClr val="000000">
                <a:alpha val="40000"/>
              </a:srgbClr>
            </a:outerShdw>
          </a:effectLst>
        </p:spPr>
      </p:pic>
      <p:sp>
        <p:nvSpPr>
          <p:cNvPr id="1008"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Rule execution: exit after first action</a:t>
            </a:r>
            <a:endParaRPr lang="en-US" sz="3200" b="0" strike="noStrike" spc="-1">
              <a:solidFill>
                <a:srgbClr val="FFFFFF"/>
              </a:solidFill>
              <a:latin typeface="Arial"/>
            </a:endParaRPr>
          </a:p>
        </p:txBody>
      </p:sp>
      <p:sp>
        <p:nvSpPr>
          <p:cNvPr id="1009" name="TextShape 3"/>
          <p:cNvSpPr txBox="1"/>
          <p:nvPr/>
        </p:nvSpPr>
        <p:spPr>
          <a:xfrm>
            <a:off x="6172200" y="914400"/>
            <a:ext cx="2819160" cy="36572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When triggering occurs, Guidewire executes rules in rule set until </a:t>
            </a:r>
            <a:r>
              <a:rPr lang="en-US" sz="2400" b="1" strike="noStrike" spc="-1">
                <a:solidFill>
                  <a:srgbClr val="000000"/>
                </a:solidFill>
                <a:latin typeface="Arial"/>
              </a:rPr>
              <a:t>exit</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Executed in order of hierarchy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If parent rule condition is true, parent action executed first, then child rules executed</a:t>
            </a:r>
            <a:endParaRPr lang="en-US" sz="2000" b="0" strike="noStrike" spc="-1">
              <a:solidFill>
                <a:srgbClr val="000000"/>
              </a:solidFill>
              <a:latin typeface="Arial"/>
            </a:endParaRPr>
          </a:p>
          <a:p>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1010" name="TextShape 4"/>
          <p:cNvSpPr txBox="1"/>
          <p:nvPr/>
        </p:nvSpPr>
        <p:spPr>
          <a:xfrm>
            <a:off x="521280" y="5181480"/>
            <a:ext cx="8320680" cy="12189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 Claim Segmentation Rules in ClaimCenter</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Segment the claim in the manner of  the exposure and </a:t>
            </a:r>
            <a:br/>
            <a:r>
              <a:rPr lang="en-US" sz="2000" b="0" strike="noStrike" spc="-1">
                <a:solidFill>
                  <a:srgbClr val="000000"/>
                </a:solidFill>
                <a:latin typeface="Arial"/>
                <a:ea typeface="Arial"/>
              </a:rPr>
              <a:t>then exit rule set</a:t>
            </a:r>
            <a:endParaRPr lang="en-US" sz="2000" b="0" strike="noStrike" spc="-1">
              <a:solidFill>
                <a:srgbClr val="000000"/>
              </a:solidFill>
              <a:latin typeface="Arial"/>
            </a:endParaRPr>
          </a:p>
        </p:txBody>
      </p:sp>
      <p:sp>
        <p:nvSpPr>
          <p:cNvPr id="1011" name="CustomShape 5"/>
          <p:cNvSpPr/>
          <p:nvPr/>
        </p:nvSpPr>
        <p:spPr>
          <a:xfrm>
            <a:off x="4648320" y="168408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1</a:t>
            </a:r>
            <a:endParaRPr lang="en-US" sz="1800" b="0" strike="noStrike" spc="-1">
              <a:latin typeface="Arial"/>
            </a:endParaRPr>
          </a:p>
        </p:txBody>
      </p:sp>
      <p:sp>
        <p:nvSpPr>
          <p:cNvPr id="1012" name="CustomShape 6"/>
          <p:cNvSpPr/>
          <p:nvPr/>
        </p:nvSpPr>
        <p:spPr>
          <a:xfrm>
            <a:off x="4648320" y="1969560"/>
            <a:ext cx="228240" cy="228240"/>
          </a:xfrm>
          <a:prstGeom prst="ellipse">
            <a:avLst/>
          </a:prstGeom>
          <a:solidFill>
            <a:schemeClr val="tx1"/>
          </a:solid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spcBef>
                <a:spcPts val="901"/>
              </a:spcBef>
              <a:spcAft>
                <a:spcPts val="541"/>
              </a:spcAft>
            </a:pPr>
            <a:r>
              <a:rPr lang="en-US" sz="1800" b="0" strike="noStrike" spc="-1">
                <a:solidFill>
                  <a:srgbClr val="D33941"/>
                </a:solidFill>
                <a:latin typeface="Arial"/>
              </a:rPr>
              <a:t>2</a:t>
            </a:r>
            <a:endParaRPr lang="en-US" sz="1800" b="0" strike="noStrike" spc="-1">
              <a:latin typeface="Arial"/>
            </a:endParaRPr>
          </a:p>
        </p:txBody>
      </p:sp>
      <p:sp>
        <p:nvSpPr>
          <p:cNvPr id="1013" name="CustomShape 7"/>
          <p:cNvSpPr/>
          <p:nvPr/>
        </p:nvSpPr>
        <p:spPr>
          <a:xfrm>
            <a:off x="5073480" y="1801080"/>
            <a:ext cx="565200" cy="565200"/>
          </a:xfrm>
          <a:prstGeom prst="octagon">
            <a:avLst>
              <a:gd name="adj" fmla="val 29289"/>
            </a:avLst>
          </a:prstGeom>
          <a:solidFill>
            <a:schemeClr val="tx1"/>
          </a:solidFill>
          <a:ln w="1908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1" strike="noStrike" spc="-1">
                <a:solidFill>
                  <a:srgbClr val="A4252B"/>
                </a:solidFill>
                <a:latin typeface="Arial"/>
              </a:rPr>
              <a:t>Exit</a:t>
            </a:r>
            <a:endParaRPr lang="en-US" sz="1800" b="0" strike="noStrike" spc="-1">
              <a:latin typeface="Arial"/>
            </a:endParaRPr>
          </a:p>
        </p:txBody>
      </p:sp>
      <p:sp>
        <p:nvSpPr>
          <p:cNvPr id="1014" name="CustomShape 8"/>
          <p:cNvSpPr/>
          <p:nvPr/>
        </p:nvSpPr>
        <p:spPr>
          <a:xfrm>
            <a:off x="4876920" y="2083680"/>
            <a:ext cx="196200" cy="360"/>
          </a:xfrm>
          <a:custGeom>
            <a:avLst/>
            <a:gdLst/>
            <a:ahLst/>
            <a:cxnLst/>
            <a:rect l="l" t="t" r="r" b="b"/>
            <a:pathLst>
              <a:path w="21600" h="21600">
                <a:moveTo>
                  <a:pt x="0" y="0"/>
                </a:moveTo>
                <a:lnTo>
                  <a:pt x="21600" y="21600"/>
                </a:lnTo>
              </a:path>
            </a:pathLst>
          </a:cu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|EOS~018|</a:t>
            </a:r>
            <a:endParaRPr lang="en-US" sz="100" b="0" strike="noStrike" spc="-1">
              <a:latin typeface="Arial"/>
            </a:endParaRPr>
          </a:p>
        </p:txBody>
      </p:sp>
      <p:sp>
        <p:nvSpPr>
          <p:cNvPr id="1016"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Exiting a rule set</a:t>
            </a:r>
            <a:endParaRPr lang="en-US" sz="3200" b="0" strike="noStrike" spc="-1">
              <a:solidFill>
                <a:srgbClr val="FFFFFF"/>
              </a:solidFill>
              <a:latin typeface="Arial"/>
            </a:endParaRPr>
          </a:p>
        </p:txBody>
      </p:sp>
      <p:sp>
        <p:nvSpPr>
          <p:cNvPr id="1017" name="TextShape 3"/>
          <p:cNvSpPr txBox="1"/>
          <p:nvPr/>
        </p:nvSpPr>
        <p:spPr>
          <a:xfrm>
            <a:off x="521280" y="914400"/>
            <a:ext cx="832068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Exit after first action rules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Syntax: </a:t>
            </a:r>
            <a:r>
              <a:rPr lang="en-US" sz="2400" b="1" strike="noStrike" spc="-1">
                <a:solidFill>
                  <a:srgbClr val="000000"/>
                </a:solidFill>
                <a:latin typeface="Courier New"/>
                <a:ea typeface="Arial"/>
              </a:rPr>
              <a:t>actions.exit()</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 of ClaimCenter Claim Segmentation rule set rules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Condition:</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If claim.Segment is null</a:t>
            </a:r>
            <a:endParaRPr lang="en-US" sz="18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Action:</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Assign "auto_low" to Segement</a:t>
            </a:r>
            <a:endParaRPr lang="en-US" sz="18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Exit rule set</a:t>
            </a:r>
            <a:endParaRPr lang="en-US" sz="1800" b="0" strike="noStrike" spc="-1">
              <a:solidFill>
                <a:srgbClr val="000000"/>
              </a:solidFill>
              <a:latin typeface="Arial"/>
            </a:endParaRPr>
          </a:p>
        </p:txBody>
      </p:sp>
      <p:pic>
        <p:nvPicPr>
          <p:cNvPr id="1018" name="Picture 2"/>
          <p:cNvPicPr/>
          <p:nvPr/>
        </p:nvPicPr>
        <p:blipFill>
          <a:blip r:embed="rId3"/>
          <a:stretch/>
        </p:blipFill>
        <p:spPr>
          <a:xfrm>
            <a:off x="533520" y="4286160"/>
            <a:ext cx="8286480" cy="2190240"/>
          </a:xfrm>
          <a:prstGeom prst="rect">
            <a:avLst/>
          </a:prstGeom>
          <a:ln w="9360">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|EOS~019|</a:t>
            </a:r>
            <a:endParaRPr lang="en-US" sz="100" b="0" strike="noStrike" spc="-1">
              <a:latin typeface="Arial"/>
            </a:endParaRPr>
          </a:p>
        </p:txBody>
      </p:sp>
      <p:sp>
        <p:nvSpPr>
          <p:cNvPr id="1020" name="TextShape 2"/>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Business rules overview</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Rules-specific Gosu</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Working with rules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Debugging rules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|EOS~002|</a:t>
            </a:r>
            <a:endParaRPr lang="en-US" sz="100" b="0" strike="noStrike" spc="-1">
              <a:latin typeface="Arial"/>
            </a:endParaRPr>
          </a:p>
        </p:txBody>
      </p:sp>
      <p:sp>
        <p:nvSpPr>
          <p:cNvPr id="885" name="TextShape 2"/>
          <p:cNvSpPr txBox="1"/>
          <p:nvPr/>
        </p:nvSpPr>
        <p:spPr>
          <a:xfrm>
            <a:off x="520560" y="1344240"/>
            <a:ext cx="8320680" cy="4343040"/>
          </a:xfrm>
          <a:prstGeom prst="rect">
            <a:avLst/>
          </a:prstGeom>
          <a:noFill/>
          <a:ln>
            <a:noFill/>
          </a:ln>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Explain the functionality of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Describe the Gosu techniques unique to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Write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Use Studio debugger to debug business rules</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|EOS~020|</a:t>
            </a:r>
            <a:endParaRPr lang="en-US" sz="100" b="0" strike="noStrike" spc="-1">
              <a:latin typeface="Arial"/>
            </a:endParaRPr>
          </a:p>
        </p:txBody>
      </p:sp>
      <p:pic>
        <p:nvPicPr>
          <p:cNvPr id="1022" name="pic RuleSetEditor"/>
          <p:cNvPicPr/>
          <p:nvPr/>
        </p:nvPicPr>
        <p:blipFill>
          <a:blip r:embed="rId3"/>
          <a:stretch/>
        </p:blipFill>
        <p:spPr>
          <a:xfrm>
            <a:off x="491400" y="2066760"/>
            <a:ext cx="8377920" cy="2428560"/>
          </a:xfrm>
          <a:prstGeom prst="rect">
            <a:avLst/>
          </a:prstGeom>
          <a:ln>
            <a:noFill/>
          </a:ln>
          <a:effectLst>
            <a:outerShdw blurRad="50800" dist="38100" dir="2700000" algn="tl" rotWithShape="0">
              <a:srgbClr val="000000">
                <a:alpha val="40000"/>
              </a:srgbClr>
            </a:outerShdw>
          </a:effectLst>
        </p:spPr>
      </p:pic>
      <p:pic>
        <p:nvPicPr>
          <p:cNvPr id="1023" name="Picture 2"/>
          <p:cNvPicPr/>
          <p:nvPr/>
        </p:nvPicPr>
        <p:blipFill>
          <a:blip r:embed="rId4"/>
          <a:stretch/>
        </p:blipFill>
        <p:spPr>
          <a:xfrm>
            <a:off x="523800" y="2030400"/>
            <a:ext cx="8284680" cy="2557080"/>
          </a:xfrm>
          <a:prstGeom prst="rect">
            <a:avLst/>
          </a:prstGeom>
          <a:ln>
            <a:noFill/>
          </a:ln>
          <a:effectLst>
            <a:outerShdw blurRad="50800" dist="38100" dir="2700000" algn="tl" rotWithShape="0">
              <a:srgbClr val="000000">
                <a:alpha val="40000"/>
              </a:srgbClr>
            </a:outerShdw>
          </a:effectLst>
        </p:spPr>
      </p:pic>
      <p:sp>
        <p:nvSpPr>
          <p:cNvPr id="1024"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Rule set editor</a:t>
            </a:r>
            <a:endParaRPr lang="en-US" sz="3200" b="0" strike="noStrike" spc="-1">
              <a:solidFill>
                <a:srgbClr val="FFFFFF"/>
              </a:solidFill>
              <a:latin typeface="Arial"/>
            </a:endParaRPr>
          </a:p>
        </p:txBody>
      </p:sp>
      <p:sp>
        <p:nvSpPr>
          <p:cNvPr id="1025" name="TextShape 3"/>
          <p:cNvSpPr txBox="1"/>
          <p:nvPr/>
        </p:nvSpPr>
        <p:spPr>
          <a:xfrm>
            <a:off x="519120" y="4648320"/>
            <a:ext cx="4082760" cy="17521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Rule Hierarchy</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Context menu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Activate/Deactivate checkbox</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Drag-and-drop ordering</a:t>
            </a:r>
            <a:endParaRPr lang="en-US" sz="2000" b="0" strike="noStrike" spc="-1">
              <a:solidFill>
                <a:srgbClr val="000000"/>
              </a:solidFill>
              <a:latin typeface="Arial"/>
            </a:endParaRPr>
          </a:p>
        </p:txBody>
      </p:sp>
      <p:sp>
        <p:nvSpPr>
          <p:cNvPr id="1026" name="TextShape 4"/>
          <p:cNvSpPr txBox="1"/>
          <p:nvPr/>
        </p:nvSpPr>
        <p:spPr>
          <a:xfrm>
            <a:off x="4754520" y="4648320"/>
            <a:ext cx="4082760" cy="1599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Rule Editor</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Overlays segment Uses, Condition, and Action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Gosu code for condition and actions</a:t>
            </a:r>
            <a:endParaRPr lang="en-US" sz="2000" b="0" strike="noStrike" spc="-1">
              <a:solidFill>
                <a:srgbClr val="000000"/>
              </a:solidFill>
              <a:latin typeface="Arial"/>
            </a:endParaRPr>
          </a:p>
          <a:p>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1027" name="CustomShape 5"/>
          <p:cNvSpPr/>
          <p:nvPr/>
        </p:nvSpPr>
        <p:spPr>
          <a:xfrm>
            <a:off x="3124080" y="2249640"/>
            <a:ext cx="5684400" cy="2179080"/>
          </a:xfrm>
          <a:prstGeom prst="roundRect">
            <a:avLst>
              <a:gd name="adj" fmla="val 2476"/>
            </a:avLst>
          </a:prstGeom>
          <a:noFill/>
          <a:ln w="28440">
            <a:solidFill>
              <a:schemeClr val="accent4"/>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028" name="CustomShape 6"/>
          <p:cNvSpPr/>
          <p:nvPr/>
        </p:nvSpPr>
        <p:spPr>
          <a:xfrm>
            <a:off x="541440" y="2252520"/>
            <a:ext cx="2506320" cy="2192400"/>
          </a:xfrm>
          <a:prstGeom prst="roundRect">
            <a:avLst>
              <a:gd name="adj" fmla="val 2402"/>
            </a:avLst>
          </a:prstGeom>
          <a:noFill/>
          <a:ln w="28440">
            <a:solidFill>
              <a:schemeClr val="accent6"/>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029" name="CustomShape 7"/>
          <p:cNvSpPr/>
          <p:nvPr/>
        </p:nvSpPr>
        <p:spPr>
          <a:xfrm>
            <a:off x="425880" y="3871440"/>
            <a:ext cx="1752120" cy="304560"/>
          </a:xfrm>
          <a:prstGeom prst="roundRect">
            <a:avLst>
              <a:gd name="adj" fmla="val 16667"/>
            </a:avLst>
          </a:prstGeom>
          <a:solidFill>
            <a:schemeClr val="tx1"/>
          </a:solidFill>
          <a:ln w="28440">
            <a:solidFill>
              <a:schemeClr val="accent6"/>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Rule Hierarchy</a:t>
            </a:r>
            <a:endParaRPr lang="en-US" sz="1800" b="0" strike="noStrike" spc="-1">
              <a:latin typeface="Arial"/>
            </a:endParaRPr>
          </a:p>
        </p:txBody>
      </p:sp>
      <p:sp>
        <p:nvSpPr>
          <p:cNvPr id="1030" name="CustomShape 8"/>
          <p:cNvSpPr/>
          <p:nvPr/>
        </p:nvSpPr>
        <p:spPr>
          <a:xfrm>
            <a:off x="6629400" y="2133720"/>
            <a:ext cx="1828440" cy="304560"/>
          </a:xfrm>
          <a:prstGeom prst="roundRect">
            <a:avLst>
              <a:gd name="adj" fmla="val 16667"/>
            </a:avLst>
          </a:prstGeom>
          <a:solidFill>
            <a:schemeClr val="tx1"/>
          </a:solidFill>
          <a:ln w="28440">
            <a:solidFill>
              <a:schemeClr val="accent4"/>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Rule Editor</a:t>
            </a:r>
            <a:endParaRPr lang="en-US" sz="1800" b="0" strike="noStrike" spc="-1">
              <a:latin typeface="Arial"/>
            </a:endParaRPr>
          </a:p>
        </p:txBody>
      </p:sp>
      <p:sp>
        <p:nvSpPr>
          <p:cNvPr id="1031" name="CustomShape 9"/>
          <p:cNvSpPr/>
          <p:nvPr/>
        </p:nvSpPr>
        <p:spPr>
          <a:xfrm>
            <a:off x="425880" y="914400"/>
            <a:ext cx="8320680" cy="121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Select Rule Set in Project View to open Rule Set Editor</a:t>
            </a:r>
            <a:endParaRPr lang="en-US" sz="2400" b="0" strike="noStrike" spc="-1">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Calibri"/>
              </a:rPr>
              <a:t>Select Rule in rule hierarchy to edit rule in rule editor</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|EOS~021|</a:t>
            </a:r>
            <a:endParaRPr lang="en-US" sz="100" b="0" strike="noStrike" spc="-1">
              <a:latin typeface="Arial"/>
            </a:endParaRPr>
          </a:p>
        </p:txBody>
      </p:sp>
      <p:sp>
        <p:nvSpPr>
          <p:cNvPr id="1033"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Rule set editor: rules hierarchy</a:t>
            </a:r>
            <a:endParaRPr lang="en-US" sz="3200" b="0" strike="noStrike" spc="-1">
              <a:solidFill>
                <a:srgbClr val="FFFFFF"/>
              </a:solidFill>
              <a:latin typeface="Arial"/>
            </a:endParaRPr>
          </a:p>
        </p:txBody>
      </p:sp>
      <p:sp>
        <p:nvSpPr>
          <p:cNvPr id="1034" name="TextShape 3"/>
          <p:cNvSpPr txBox="1"/>
          <p:nvPr/>
        </p:nvSpPr>
        <p:spPr>
          <a:xfrm>
            <a:off x="51912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Checkbox controls state</a:t>
            </a:r>
            <a:endParaRPr lang="en-US" sz="24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Inactive rule is not executed</a:t>
            </a:r>
            <a:endParaRPr lang="en-US" sz="24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If parent inactive, so are children</a:t>
            </a:r>
            <a:endParaRPr lang="en-US" sz="2400" b="0" strike="noStrike" spc="-1">
              <a:solidFill>
                <a:srgbClr val="000000"/>
              </a:solidFill>
              <a:latin typeface="Arial"/>
            </a:endParaRPr>
          </a:p>
        </p:txBody>
      </p:sp>
      <p:sp>
        <p:nvSpPr>
          <p:cNvPr id="1035" name="TextShape 4"/>
          <p:cNvSpPr txBox="1"/>
          <p:nvPr/>
        </p:nvSpPr>
        <p:spPr>
          <a:xfrm>
            <a:off x="335268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Deleting parent also deletes children</a:t>
            </a: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Renaming requires name to be unique</a:t>
            </a:r>
          </a:p>
        </p:txBody>
      </p:sp>
      <p:sp>
        <p:nvSpPr>
          <p:cNvPr id="1036" name="TextShape 5"/>
          <p:cNvSpPr txBox="1"/>
          <p:nvPr/>
        </p:nvSpPr>
        <p:spPr>
          <a:xfrm>
            <a:off x="617220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Drag and drop to new place in hierarchy</a:t>
            </a: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Moving parent also moves children</a:t>
            </a:r>
          </a:p>
        </p:txBody>
      </p:sp>
      <p:sp>
        <p:nvSpPr>
          <p:cNvPr id="1037" name="TextShape 6"/>
          <p:cNvSpPr txBox="1"/>
          <p:nvPr/>
        </p:nvSpPr>
        <p:spPr>
          <a:xfrm>
            <a:off x="521280" y="914400"/>
            <a:ext cx="265140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Activate / Deactivate</a:t>
            </a:r>
            <a:endParaRPr lang="en-US" sz="2400" b="0" strike="noStrike" spc="-1">
              <a:latin typeface="Arial"/>
            </a:endParaRPr>
          </a:p>
        </p:txBody>
      </p:sp>
      <p:sp>
        <p:nvSpPr>
          <p:cNvPr id="1038" name="TextShape 7"/>
          <p:cNvSpPr txBox="1"/>
          <p:nvPr/>
        </p:nvSpPr>
        <p:spPr>
          <a:xfrm>
            <a:off x="335592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Delete and Rename</a:t>
            </a:r>
            <a:endParaRPr lang="en-US" sz="2400" b="0" strike="noStrike" spc="-1">
              <a:solidFill>
                <a:srgbClr val="000000"/>
              </a:solidFill>
              <a:latin typeface="Arial"/>
            </a:endParaRPr>
          </a:p>
        </p:txBody>
      </p:sp>
      <p:sp>
        <p:nvSpPr>
          <p:cNvPr id="1039" name="TextShape 8"/>
          <p:cNvSpPr txBox="1"/>
          <p:nvPr/>
        </p:nvSpPr>
        <p:spPr>
          <a:xfrm>
            <a:off x="617220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Moving</a:t>
            </a:r>
            <a:endParaRPr lang="en-US" sz="2400" b="0" strike="noStrike" spc="-1">
              <a:solidFill>
                <a:srgbClr val="000000"/>
              </a:solidFill>
              <a:latin typeface="Arial"/>
            </a:endParaRPr>
          </a:p>
        </p:txBody>
      </p:sp>
      <p:pic>
        <p:nvPicPr>
          <p:cNvPr id="1040" name="Picture 4"/>
          <p:cNvPicPr/>
          <p:nvPr/>
        </p:nvPicPr>
        <p:blipFill>
          <a:blip r:embed="rId3"/>
          <a:stretch/>
        </p:blipFill>
        <p:spPr>
          <a:xfrm>
            <a:off x="3352680" y="4495680"/>
            <a:ext cx="2590560" cy="713880"/>
          </a:xfrm>
          <a:prstGeom prst="rect">
            <a:avLst/>
          </a:prstGeom>
          <a:ln w="3240">
            <a:solidFill>
              <a:schemeClr val="bg1"/>
            </a:solidFill>
            <a:miter/>
          </a:ln>
          <a:effectLst>
            <a:outerShdw blurRad="50800" dist="38100" dir="2700000" algn="tl" rotWithShape="0">
              <a:srgbClr val="000000">
                <a:alpha val="40000"/>
              </a:srgbClr>
            </a:outerShdw>
          </a:effectLst>
        </p:spPr>
      </p:pic>
      <p:pic>
        <p:nvPicPr>
          <p:cNvPr id="1041" name="Picture 5"/>
          <p:cNvPicPr/>
          <p:nvPr/>
        </p:nvPicPr>
        <p:blipFill>
          <a:blip r:embed="rId4"/>
          <a:stretch/>
        </p:blipFill>
        <p:spPr>
          <a:xfrm>
            <a:off x="533520" y="4495680"/>
            <a:ext cx="2590560" cy="713880"/>
          </a:xfrm>
          <a:prstGeom prst="rect">
            <a:avLst/>
          </a:prstGeom>
          <a:ln w="3240">
            <a:solidFill>
              <a:schemeClr val="bg1"/>
            </a:solidFill>
            <a:miter/>
          </a:ln>
          <a:effectLst>
            <a:outerShdw blurRad="50800" dist="38100" dir="2700000" algn="tl" rotWithShape="0">
              <a:srgbClr val="000000">
                <a:alpha val="40000"/>
              </a:srgbClr>
            </a:outerShdw>
          </a:effectLst>
        </p:spPr>
      </p:pic>
      <p:pic>
        <p:nvPicPr>
          <p:cNvPr id="1042" name="Picture 6"/>
          <p:cNvPicPr/>
          <p:nvPr/>
        </p:nvPicPr>
        <p:blipFill>
          <a:blip r:embed="rId5"/>
          <a:stretch/>
        </p:blipFill>
        <p:spPr>
          <a:xfrm>
            <a:off x="4495680" y="5029200"/>
            <a:ext cx="1342800" cy="1390320"/>
          </a:xfrm>
          <a:prstGeom prst="rect">
            <a:avLst/>
          </a:prstGeom>
          <a:ln w="3240">
            <a:solidFill>
              <a:schemeClr val="bg1"/>
            </a:solidFill>
            <a:miter/>
          </a:ln>
          <a:effectLst>
            <a:outerShdw blurRad="50800" dist="38100" dir="2700000" algn="tl" rotWithShape="0">
              <a:srgbClr val="000000">
                <a:alpha val="40000"/>
              </a:srgbClr>
            </a:outerShdw>
          </a:effectLst>
        </p:spPr>
      </p:pic>
      <p:pic>
        <p:nvPicPr>
          <p:cNvPr id="1043" name="Picture 7"/>
          <p:cNvPicPr/>
          <p:nvPr/>
        </p:nvPicPr>
        <p:blipFill>
          <a:blip r:embed="rId6"/>
          <a:stretch/>
        </p:blipFill>
        <p:spPr>
          <a:xfrm>
            <a:off x="6238800" y="5791320"/>
            <a:ext cx="2590560" cy="552240"/>
          </a:xfrm>
          <a:prstGeom prst="rect">
            <a:avLst/>
          </a:prstGeom>
          <a:ln w="3240">
            <a:solidFill>
              <a:schemeClr val="bg1"/>
            </a:solidFill>
            <a:miter/>
          </a:ln>
          <a:effectLst>
            <a:outerShdw blurRad="50800" dist="38100" dir="2700000" algn="tl" rotWithShape="0">
              <a:srgbClr val="000000">
                <a:alpha val="40000"/>
              </a:srgbClr>
            </a:outerShdw>
          </a:effectLst>
        </p:spPr>
      </p:pic>
      <p:pic>
        <p:nvPicPr>
          <p:cNvPr id="1044" name="Picture 8"/>
          <p:cNvPicPr/>
          <p:nvPr/>
        </p:nvPicPr>
        <p:blipFill>
          <a:blip r:embed="rId7"/>
          <a:stretch/>
        </p:blipFill>
        <p:spPr>
          <a:xfrm>
            <a:off x="6248520" y="4486320"/>
            <a:ext cx="2580840" cy="542520"/>
          </a:xfrm>
          <a:prstGeom prst="rect">
            <a:avLst/>
          </a:prstGeom>
          <a:ln w="3240">
            <a:solidFill>
              <a:schemeClr val="bg1"/>
            </a:solidFill>
            <a:miter/>
          </a:ln>
          <a:effectLst>
            <a:outerShdw blurRad="50800" dist="38100" dir="2700000" algn="tl" rotWithShape="0">
              <a:srgbClr val="000000">
                <a:alpha val="40000"/>
              </a:srgbClr>
            </a:outerShdw>
          </a:effectLst>
        </p:spPr>
      </p:pic>
      <p:sp>
        <p:nvSpPr>
          <p:cNvPr id="1045" name="CustomShape 9"/>
          <p:cNvSpPr/>
          <p:nvPr/>
        </p:nvSpPr>
        <p:spPr>
          <a:xfrm rot="5400000">
            <a:off x="7277400" y="5295600"/>
            <a:ext cx="609120" cy="380520"/>
          </a:xfrm>
          <a:prstGeom prst="rightArrow">
            <a:avLst>
              <a:gd name="adj1" fmla="val 50000"/>
              <a:gd name="adj2" fmla="val 50000"/>
            </a:avLst>
          </a:prstGeom>
          <a:ln>
            <a:round/>
          </a:ln>
          <a:effectLst>
            <a:glow rad="63500">
              <a:schemeClr val="accent1">
                <a:alpha val="45000"/>
                <a:satMod val="120000"/>
              </a:schemeClr>
            </a:glow>
            <a:outerShdw blurRad="50800" dist="38100" dir="2700000" algn="tl" rotWithShape="0">
              <a:srgbClr val="000000">
                <a:alpha val="40000"/>
              </a:srgbClr>
            </a:outerShdw>
          </a:effectLst>
        </p:spPr>
        <p:style>
          <a:lnRef idx="3">
            <a:schemeClr val="lt1"/>
          </a:lnRef>
          <a:fillRef idx="1">
            <a:schemeClr val="accent1"/>
          </a:fillRef>
          <a:effectRef idx="1">
            <a:schemeClr val="accent1"/>
          </a:effectRef>
          <a:fontRef idx="minor"/>
        </p:style>
      </p:sp>
      <p:sp>
        <p:nvSpPr>
          <p:cNvPr id="1046" name="CustomShape 10"/>
          <p:cNvSpPr/>
          <p:nvPr/>
        </p:nvSpPr>
        <p:spPr>
          <a:xfrm rot="10284600" flipH="1">
            <a:off x="8037720" y="4586040"/>
            <a:ext cx="608400" cy="360720"/>
          </a:xfrm>
          <a:prstGeom prst="arc">
            <a:avLst>
              <a:gd name="adj1" fmla="val 15383809"/>
              <a:gd name="adj2" fmla="val 5852236"/>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|EOS~022|</a:t>
            </a:r>
            <a:endParaRPr lang="en-US" sz="100" b="0" strike="noStrike" spc="-1">
              <a:latin typeface="Arial"/>
            </a:endParaRPr>
          </a:p>
        </p:txBody>
      </p:sp>
      <p:sp>
        <p:nvSpPr>
          <p:cNvPr id="1048"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Rule set editor: rule editor</a:t>
            </a:r>
            <a:endParaRPr lang="en-US" sz="3200" b="0" strike="noStrike" spc="-1">
              <a:solidFill>
                <a:srgbClr val="FFFFFF"/>
              </a:solidFill>
              <a:latin typeface="Arial"/>
            </a:endParaRPr>
          </a:p>
        </p:txBody>
      </p:sp>
      <p:sp>
        <p:nvSpPr>
          <p:cNvPr id="1049" name="TextShape 3"/>
          <p:cNvSpPr txBox="1"/>
          <p:nvPr/>
        </p:nvSpPr>
        <p:spPr>
          <a:xfrm>
            <a:off x="519120" y="3657600"/>
            <a:ext cx="8318160" cy="2742840"/>
          </a:xfrm>
          <a:prstGeom prst="rect">
            <a:avLst/>
          </a:prstGeom>
          <a:noFill/>
          <a:ln>
            <a:noFill/>
          </a:ln>
        </p:spPr>
        <p:txBody>
          <a:bodyPr lIns="0" tIns="0" rIns="0" bIns="0"/>
          <a:lstStyle/>
          <a:p>
            <a:pPr marL="285840" indent="-285480">
              <a:lnSpc>
                <a:spcPct val="100000"/>
              </a:lnSpc>
              <a:spcBef>
                <a:spcPts val="799"/>
              </a:spcBef>
              <a:buClr>
                <a:srgbClr val="04628C"/>
              </a:buClr>
              <a:buSzPct val="90000"/>
              <a:buFont typeface="Arial"/>
              <a:buChar char="•"/>
            </a:pPr>
            <a:r>
              <a:rPr lang="en-US" sz="2000" b="0" strike="noStrike" spc="-1">
                <a:solidFill>
                  <a:srgbClr val="000000"/>
                </a:solidFill>
                <a:latin typeface="Arial"/>
                <a:ea typeface="Arial"/>
              </a:rPr>
              <a:t>Uses is to import classes</a:t>
            </a:r>
            <a:endParaRPr lang="en-US" sz="2000" b="0" strike="noStrike" spc="-1">
              <a:solidFill>
                <a:srgbClr val="000000"/>
              </a:solidFill>
              <a:latin typeface="Arial"/>
            </a:endParaRPr>
          </a:p>
          <a:p>
            <a:pPr marL="285840" indent="-285480">
              <a:lnSpc>
                <a:spcPct val="100000"/>
              </a:lnSpc>
              <a:spcBef>
                <a:spcPts val="799"/>
              </a:spcBef>
              <a:buClr>
                <a:srgbClr val="04628C"/>
              </a:buClr>
              <a:buSzPct val="90000"/>
              <a:buFont typeface="Arial"/>
              <a:buChar char="•"/>
            </a:pPr>
            <a:r>
              <a:rPr lang="en-US" sz="2000" b="0" strike="noStrike" spc="-1">
                <a:solidFill>
                  <a:srgbClr val="000000"/>
                </a:solidFill>
                <a:latin typeface="Arial"/>
                <a:ea typeface="Arial"/>
              </a:rPr>
              <a:t>Condition </a:t>
            </a:r>
            <a:endParaRPr lang="en-US" sz="2000" b="0" strike="noStrike" spc="-1">
              <a:solidFill>
                <a:srgbClr val="000000"/>
              </a:solidFill>
              <a:latin typeface="Arial"/>
            </a:endParaRPr>
          </a:p>
          <a:p>
            <a:pPr marL="628560" lvl="1" indent="-228240">
              <a:lnSpc>
                <a:spcPct val="100000"/>
              </a:lnSpc>
              <a:spcBef>
                <a:spcPts val="360"/>
              </a:spcBef>
              <a:buClr>
                <a:srgbClr val="04628C"/>
              </a:buClr>
              <a:buSzPct val="90000"/>
              <a:buFont typeface="Arial"/>
              <a:buChar char="•"/>
            </a:pPr>
            <a:r>
              <a:rPr lang="en-US" sz="1800" b="0" strike="noStrike" spc="-1">
                <a:solidFill>
                  <a:srgbClr val="000000"/>
                </a:solidFill>
                <a:latin typeface="Arial"/>
                <a:ea typeface="Arial"/>
              </a:rPr>
              <a:t>Returns true or false</a:t>
            </a:r>
            <a:endParaRPr lang="en-US" sz="1800" b="0" strike="noStrike" spc="-1">
              <a:solidFill>
                <a:srgbClr val="000000"/>
              </a:solidFill>
              <a:latin typeface="Arial"/>
            </a:endParaRPr>
          </a:p>
          <a:p>
            <a:pPr marL="628560" lvl="1" indent="-228240">
              <a:lnSpc>
                <a:spcPct val="100000"/>
              </a:lnSpc>
              <a:spcBef>
                <a:spcPts val="360"/>
              </a:spcBef>
              <a:buClr>
                <a:srgbClr val="04628C"/>
              </a:buClr>
              <a:buSzPct val="90000"/>
              <a:buFont typeface="Arial"/>
              <a:buChar char="•"/>
            </a:pPr>
            <a:r>
              <a:rPr lang="en-US" sz="1800" b="0" strike="noStrike" spc="-1">
                <a:solidFill>
                  <a:srgbClr val="000000"/>
                </a:solidFill>
                <a:latin typeface="Arial"/>
                <a:ea typeface="Arial"/>
              </a:rPr>
              <a:t>If rule should always be executed, set condition to true</a:t>
            </a:r>
            <a:endParaRPr lang="en-US" sz="1800" b="0" strike="noStrike" spc="-1">
              <a:solidFill>
                <a:srgbClr val="000000"/>
              </a:solidFill>
              <a:latin typeface="Arial"/>
            </a:endParaRPr>
          </a:p>
          <a:p>
            <a:pPr marL="628560" lvl="1" indent="-228240">
              <a:lnSpc>
                <a:spcPct val="100000"/>
              </a:lnSpc>
              <a:spcBef>
                <a:spcPts val="360"/>
              </a:spcBef>
              <a:buClr>
                <a:srgbClr val="04628C"/>
              </a:buClr>
              <a:buSzPct val="90000"/>
              <a:buFont typeface="Calibri"/>
              <a:buChar char="-"/>
            </a:pPr>
            <a:r>
              <a:rPr lang="en-US" sz="1800" b="0" strike="noStrike" spc="-1">
                <a:solidFill>
                  <a:srgbClr val="000000"/>
                </a:solidFill>
                <a:latin typeface="Arial"/>
                <a:ea typeface="Arial"/>
              </a:rPr>
              <a:t>If parent rule, control whether or not child rules are executed</a:t>
            </a:r>
            <a:endParaRPr lang="en-US" sz="1800" b="0" strike="noStrike" spc="-1">
              <a:solidFill>
                <a:srgbClr val="000000"/>
              </a:solidFill>
              <a:latin typeface="Arial"/>
            </a:endParaRPr>
          </a:p>
          <a:p>
            <a:pPr marL="285840" indent="-285480">
              <a:lnSpc>
                <a:spcPct val="100000"/>
              </a:lnSpc>
              <a:spcBef>
                <a:spcPts val="799"/>
              </a:spcBef>
              <a:buClr>
                <a:srgbClr val="04628C"/>
              </a:buClr>
              <a:buSzPct val="90000"/>
              <a:buFont typeface="Arial"/>
              <a:buChar char="•"/>
            </a:pPr>
            <a:r>
              <a:rPr lang="en-US" sz="2000" b="0" strike="noStrike" spc="-1">
                <a:solidFill>
                  <a:srgbClr val="000000"/>
                </a:solidFill>
                <a:latin typeface="Arial"/>
                <a:ea typeface="Arial"/>
              </a:rPr>
              <a:t>Action</a:t>
            </a:r>
            <a:endParaRPr lang="en-US" sz="2000" b="0" strike="noStrike" spc="-1">
              <a:solidFill>
                <a:srgbClr val="000000"/>
              </a:solidFill>
              <a:latin typeface="Arial"/>
            </a:endParaRPr>
          </a:p>
          <a:p>
            <a:pPr marL="628560" lvl="1" indent="-228240">
              <a:lnSpc>
                <a:spcPct val="100000"/>
              </a:lnSpc>
              <a:spcBef>
                <a:spcPts val="360"/>
              </a:spcBef>
              <a:buClr>
                <a:srgbClr val="04628C"/>
              </a:buClr>
              <a:buSzPct val="90000"/>
              <a:buFont typeface="Arial"/>
              <a:buChar char="•"/>
            </a:pPr>
            <a:r>
              <a:rPr lang="en-US" sz="1800" b="0" strike="noStrike" spc="-1">
                <a:solidFill>
                  <a:srgbClr val="000000"/>
                </a:solidFill>
                <a:latin typeface="Arial"/>
                <a:ea typeface="Arial"/>
              </a:rPr>
              <a:t>Within transaction scope </a:t>
            </a:r>
            <a:endParaRPr lang="en-US" sz="1800" b="0" strike="noStrike" spc="-1">
              <a:solidFill>
                <a:srgbClr val="000000"/>
              </a:solidFill>
              <a:latin typeface="Arial"/>
            </a:endParaRPr>
          </a:p>
          <a:p>
            <a:pPr marL="628560" lvl="1" indent="-228240">
              <a:lnSpc>
                <a:spcPct val="100000"/>
              </a:lnSpc>
              <a:spcBef>
                <a:spcPts val="360"/>
              </a:spcBef>
              <a:buClr>
                <a:srgbClr val="04628C"/>
              </a:buClr>
              <a:buSzPct val="90000"/>
              <a:buFont typeface="Arial"/>
              <a:buChar char="•"/>
            </a:pPr>
            <a:r>
              <a:rPr lang="en-US" sz="1800" b="0" strike="noStrike" spc="-1">
                <a:solidFill>
                  <a:srgbClr val="000000"/>
                </a:solidFill>
                <a:latin typeface="Arial"/>
                <a:ea typeface="Arial"/>
              </a:rPr>
              <a:t>Possible to create new entities related to object such as entity for array</a:t>
            </a:r>
            <a:endParaRPr lang="en-US" sz="1800" b="0" strike="noStrike" spc="-1">
              <a:solidFill>
                <a:srgbClr val="000000"/>
              </a:solidFill>
              <a:latin typeface="Arial"/>
            </a:endParaRPr>
          </a:p>
          <a:p>
            <a:endParaRPr lang="en-US" sz="1800" b="0" strike="noStrike" spc="-1">
              <a:solidFill>
                <a:srgbClr val="000000"/>
              </a:solidFill>
              <a:latin typeface="Arial"/>
            </a:endParaRPr>
          </a:p>
        </p:txBody>
      </p:sp>
      <p:pic>
        <p:nvPicPr>
          <p:cNvPr id="1050" name="Picture 2"/>
          <p:cNvPicPr/>
          <p:nvPr/>
        </p:nvPicPr>
        <p:blipFill>
          <a:blip r:embed="rId3"/>
          <a:stretch/>
        </p:blipFill>
        <p:spPr>
          <a:xfrm>
            <a:off x="533520" y="914400"/>
            <a:ext cx="8305560" cy="258660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1051" name="CustomShape 4"/>
          <p:cNvSpPr/>
          <p:nvPr/>
        </p:nvSpPr>
        <p:spPr>
          <a:xfrm>
            <a:off x="5410080" y="914400"/>
            <a:ext cx="3352320" cy="304560"/>
          </a:xfrm>
          <a:prstGeom prst="roundRect">
            <a:avLst>
              <a:gd name="adj" fmla="val 16667"/>
            </a:avLst>
          </a:prstGeom>
          <a:solidFill>
            <a:schemeClr val="tx1"/>
          </a:solidFill>
          <a:ln w="28440">
            <a:solidFill>
              <a:schemeClr val="accent4"/>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ABPU1010 – Contact Created</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|EOS~023|</a:t>
            </a:r>
            <a:endParaRPr lang="en-US" sz="100" b="0" strike="noStrike" spc="-1">
              <a:latin typeface="Arial"/>
            </a:endParaRPr>
          </a:p>
        </p:txBody>
      </p:sp>
      <p:pic>
        <p:nvPicPr>
          <p:cNvPr id="1053" name="Picture 13"/>
          <p:cNvPicPr/>
          <p:nvPr/>
        </p:nvPicPr>
        <p:blipFill>
          <a:blip r:embed="rId3"/>
          <a:stretch/>
        </p:blipFill>
        <p:spPr>
          <a:xfrm>
            <a:off x="529200" y="1905120"/>
            <a:ext cx="3499560" cy="1685520"/>
          </a:xfrm>
          <a:prstGeom prst="rect">
            <a:avLst/>
          </a:prstGeom>
          <a:ln>
            <a:noFill/>
          </a:ln>
          <a:effectLst>
            <a:outerShdw blurRad="50800" dist="38100" dir="2700000" algn="tl" rotWithShape="0">
              <a:srgbClr val="000000">
                <a:alpha val="40000"/>
              </a:srgbClr>
            </a:outerShdw>
          </a:effectLst>
        </p:spPr>
      </p:pic>
      <p:sp>
        <p:nvSpPr>
          <p:cNvPr id="1054"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Create rule</a:t>
            </a:r>
            <a:endParaRPr lang="en-US" sz="3200" b="0" strike="noStrike" spc="-1">
              <a:solidFill>
                <a:srgbClr val="FFFFFF"/>
              </a:solidFill>
              <a:latin typeface="Arial"/>
            </a:endParaRPr>
          </a:p>
        </p:txBody>
      </p:sp>
      <p:sp>
        <p:nvSpPr>
          <p:cNvPr id="1055" name="TextShape 3"/>
          <p:cNvSpPr txBox="1"/>
          <p:nvPr/>
        </p:nvSpPr>
        <p:spPr>
          <a:xfrm>
            <a:off x="519120" y="4343400"/>
            <a:ext cx="8318160" cy="2057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In the Rule Set Editor, select the rule set name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Main 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Rule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New Rule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Context 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New Rule</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Enter a Rule Name using a rule naming convention</a:t>
            </a:r>
            <a:endParaRPr lang="en-US" sz="2400" b="0" strike="noStrike" spc="-1">
              <a:solidFill>
                <a:srgbClr val="000000"/>
              </a:solidFill>
              <a:latin typeface="Arial"/>
            </a:endParaRPr>
          </a:p>
        </p:txBody>
      </p:sp>
      <p:pic>
        <p:nvPicPr>
          <p:cNvPr id="1056" name="Picture 7"/>
          <p:cNvPicPr/>
          <p:nvPr/>
        </p:nvPicPr>
        <p:blipFill>
          <a:blip r:embed="rId4"/>
          <a:stretch/>
        </p:blipFill>
        <p:spPr>
          <a:xfrm>
            <a:off x="2724480" y="2057400"/>
            <a:ext cx="1999800" cy="2071080"/>
          </a:xfrm>
          <a:prstGeom prst="rect">
            <a:avLst/>
          </a:prstGeom>
          <a:ln>
            <a:noFill/>
          </a:ln>
          <a:effectLst>
            <a:outerShdw blurRad="50800" dist="38100" dir="2700000" algn="tl" rotWithShape="0">
              <a:srgbClr val="000000">
                <a:alpha val="40000"/>
              </a:srgbClr>
            </a:outerShdw>
          </a:effectLst>
        </p:spPr>
      </p:pic>
      <p:pic>
        <p:nvPicPr>
          <p:cNvPr id="1057" name="Picture 19"/>
          <p:cNvPicPr/>
          <p:nvPr/>
        </p:nvPicPr>
        <p:blipFill>
          <a:blip r:embed="rId5"/>
          <a:stretch/>
        </p:blipFill>
        <p:spPr>
          <a:xfrm>
            <a:off x="529200" y="914400"/>
            <a:ext cx="7156800" cy="1185480"/>
          </a:xfrm>
          <a:prstGeom prst="rect">
            <a:avLst/>
          </a:prstGeom>
          <a:ln>
            <a:noFill/>
          </a:ln>
          <a:effectLst>
            <a:outerShdw blurRad="50800" dist="38100" dir="2700000" algn="tl" rotWithShape="0">
              <a:srgbClr val="000000">
                <a:alpha val="40000"/>
              </a:srgbClr>
            </a:outerShdw>
          </a:effectLst>
        </p:spPr>
      </p:pic>
      <p:pic>
        <p:nvPicPr>
          <p:cNvPr id="1058" name="Picture 17"/>
          <p:cNvPicPr/>
          <p:nvPr/>
        </p:nvPicPr>
        <p:blipFill>
          <a:blip r:embed="rId6"/>
          <a:stretch/>
        </p:blipFill>
        <p:spPr>
          <a:xfrm>
            <a:off x="5064840" y="2381400"/>
            <a:ext cx="3831840" cy="1733040"/>
          </a:xfrm>
          <a:prstGeom prst="rect">
            <a:avLst/>
          </a:prstGeom>
          <a:ln>
            <a:noFill/>
          </a:ln>
          <a:effectLst>
            <a:outerShdw blurRad="50800" dist="38100" dir="2700000" algn="tl" rotWithShape="0">
              <a:srgbClr val="000000">
                <a:alpha val="40000"/>
              </a:srgbClr>
            </a:outerShdw>
          </a:effectLst>
        </p:spPr>
      </p:pic>
      <p:sp>
        <p:nvSpPr>
          <p:cNvPr id="1059" name="CustomShape 4"/>
          <p:cNvSpPr/>
          <p:nvPr/>
        </p:nvSpPr>
        <p:spPr>
          <a:xfrm rot="5400000">
            <a:off x="7381800" y="2019240"/>
            <a:ext cx="609120" cy="380520"/>
          </a:xfrm>
          <a:prstGeom prst="rightArrow">
            <a:avLst>
              <a:gd name="adj1" fmla="val 50000"/>
              <a:gd name="adj2" fmla="val 50000"/>
            </a:avLst>
          </a:prstGeom>
          <a:ln>
            <a:round/>
          </a:ln>
          <a:effectLst>
            <a:glow rad="63500">
              <a:schemeClr val="accent1">
                <a:alpha val="45000"/>
                <a:satMod val="120000"/>
              </a:schemeClr>
            </a:glow>
            <a:outerShdw blurRad="50800" dist="38100" dir="2700000" algn="tl" rotWithShape="0">
              <a:srgbClr val="000000">
                <a:alpha val="40000"/>
              </a:srgbClr>
            </a:outerShdw>
          </a:effectLst>
        </p:spPr>
        <p:style>
          <a:lnRef idx="3">
            <a:schemeClr val="lt1"/>
          </a:lnRef>
          <a:fillRef idx="1">
            <a:schemeClr val="accent1"/>
          </a:fillRef>
          <a:effectRef idx="1">
            <a:schemeClr val="accent1"/>
          </a:effectRef>
          <a:fontRef idx="minor"/>
        </p:style>
      </p:sp>
      <p:sp>
        <p:nvSpPr>
          <p:cNvPr id="1060" name="CustomShape 5"/>
          <p:cNvSpPr/>
          <p:nvPr/>
        </p:nvSpPr>
        <p:spPr>
          <a:xfrm>
            <a:off x="4504680" y="2766240"/>
            <a:ext cx="609120" cy="380520"/>
          </a:xfrm>
          <a:prstGeom prst="rightArrow">
            <a:avLst>
              <a:gd name="adj1" fmla="val 50000"/>
              <a:gd name="adj2" fmla="val 50000"/>
            </a:avLst>
          </a:prstGeom>
          <a:ln>
            <a:round/>
          </a:ln>
          <a:effectLst>
            <a:glow rad="63500">
              <a:schemeClr val="accent1">
                <a:alpha val="45000"/>
                <a:satMod val="120000"/>
              </a:schemeClr>
            </a:glow>
            <a:outerShdw blurRad="50800" dist="38100" dir="2700000" algn="tl" rotWithShape="0">
              <a:srgbClr val="000000">
                <a:alpha val="40000"/>
              </a:srgbClr>
            </a:outerShdw>
          </a:effectLst>
        </p:spPr>
        <p:style>
          <a:lnRef idx="3">
            <a:schemeClr val="lt1"/>
          </a:lnRef>
          <a:fillRef idx="1">
            <a:schemeClr val="accent1"/>
          </a:fillRef>
          <a:effectRef idx="1">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|EOS~024|</a:t>
            </a:r>
            <a:endParaRPr lang="en-US" sz="100" b="0" strike="noStrike" spc="-1">
              <a:latin typeface="Arial"/>
            </a:endParaRPr>
          </a:p>
        </p:txBody>
      </p:sp>
      <p:sp>
        <p:nvSpPr>
          <p:cNvPr id="1062" name="TextShape 2"/>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Deploy *new* rule set and rule</a:t>
            </a:r>
            <a:endParaRPr lang="en-US" sz="3200" b="0" strike="noStrike" spc="-1">
              <a:solidFill>
                <a:srgbClr val="FFFFFF"/>
              </a:solidFill>
              <a:latin typeface="Arial"/>
            </a:endParaRPr>
          </a:p>
        </p:txBody>
      </p:sp>
      <p:sp>
        <p:nvSpPr>
          <p:cNvPr id="1063" name="TextShape 3"/>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Restart Server</a:t>
            </a:r>
            <a:endParaRPr lang="en-US" sz="2400" b="0" strike="noStrike" spc="-1">
              <a:latin typeface="Arial"/>
            </a:endParaRPr>
          </a:p>
        </p:txBody>
      </p:sp>
      <p:sp>
        <p:nvSpPr>
          <p:cNvPr id="1064" name="TextShape 4"/>
          <p:cNvSpPr txBox="1"/>
          <p:nvPr/>
        </p:nvSpPr>
        <p:spPr>
          <a:xfrm>
            <a:off x="519120" y="1752480"/>
            <a:ext cx="367164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Rule set class and rule class loaded at server startup</a:t>
            </a:r>
            <a:endParaRPr lang="en-US" sz="2400" b="0" strike="noStrike" spc="-1">
              <a:solidFill>
                <a:srgbClr val="000000"/>
              </a:solidFill>
              <a:latin typeface="Arial"/>
            </a:endParaRPr>
          </a:p>
        </p:txBody>
      </p:sp>
      <p:sp>
        <p:nvSpPr>
          <p:cNvPr id="1065" name="CustomShape 5"/>
          <p:cNvSpPr/>
          <p:nvPr/>
        </p:nvSpPr>
        <p:spPr>
          <a:xfrm>
            <a:off x="493920" y="486000"/>
            <a:ext cx="8320680" cy="380520"/>
          </a:xfrm>
          <a:prstGeom prst="rect">
            <a:avLst/>
          </a:prstGeom>
          <a:noFill/>
          <a:ln>
            <a:noFill/>
          </a:ln>
        </p:spPr>
        <p:style>
          <a:lnRef idx="0">
            <a:scrgbClr r="0" g="0" b="0"/>
          </a:lnRef>
          <a:fillRef idx="0">
            <a:scrgbClr r="0" g="0" b="0"/>
          </a:fillRef>
          <a:effectRef idx="0">
            <a:scrgbClr r="0" g="0" b="0"/>
          </a:effectRef>
          <a:fontRef idx="minor"/>
        </p:style>
      </p:sp>
      <p:sp>
        <p:nvSpPr>
          <p:cNvPr id="1066" name="CustomShape 6"/>
          <p:cNvSpPr/>
          <p:nvPr/>
        </p:nvSpPr>
        <p:spPr>
          <a:xfrm>
            <a:off x="561960" y="3581280"/>
            <a:ext cx="3628440" cy="2742840"/>
          </a:xfrm>
          <a:prstGeom prst="roundRect">
            <a:avLst>
              <a:gd name="adj" fmla="val 8642"/>
            </a:avLst>
          </a:prstGeom>
          <a:ln w="28440">
            <a:round/>
          </a:ln>
          <a:effectLst>
            <a:outerShdw blurRad="50800" dist="38100" dir="2700000" algn="tl" rotWithShape="0">
              <a:srgbClr val="000000">
                <a:alpha val="40000"/>
              </a:srgbClr>
            </a:outerShdw>
          </a:effectLst>
        </p:spPr>
        <p:style>
          <a:lnRef idx="2">
            <a:schemeClr val="accent1"/>
          </a:lnRef>
          <a:fillRef idx="1">
            <a:schemeClr val="lt1"/>
          </a:fillRef>
          <a:effectRef idx="0">
            <a:schemeClr val="accent1"/>
          </a:effectRef>
          <a:fontRef idx="minor"/>
        </p:style>
      </p:sp>
      <p:pic>
        <p:nvPicPr>
          <p:cNvPr id="1067" name="icon Rule Class"/>
          <p:cNvPicPr/>
          <p:nvPr/>
        </p:nvPicPr>
        <p:blipFill>
          <a:blip r:embed="rId3"/>
          <a:stretch/>
        </p:blipFill>
        <p:spPr>
          <a:xfrm>
            <a:off x="2674800" y="3809160"/>
            <a:ext cx="1337040" cy="1535760"/>
          </a:xfrm>
          <a:prstGeom prst="rect">
            <a:avLst/>
          </a:prstGeom>
          <a:ln>
            <a:noFill/>
          </a:ln>
          <a:effectLst>
            <a:outerShdw blurRad="50800" dist="38100" dir="2700000" algn="tl" rotWithShape="0">
              <a:srgbClr val="000000">
                <a:alpha val="40000"/>
              </a:srgbClr>
            </a:outerShdw>
          </a:effectLst>
        </p:spPr>
      </p:pic>
      <p:sp>
        <p:nvSpPr>
          <p:cNvPr id="1068" name="CustomShape 7"/>
          <p:cNvSpPr/>
          <p:nvPr/>
        </p:nvSpPr>
        <p:spPr>
          <a:xfrm>
            <a:off x="2609280" y="5334120"/>
            <a:ext cx="127656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a:t>
            </a:r>
            <a:br/>
            <a:r>
              <a:rPr lang="en-US" sz="1600" b="1" strike="noStrike" spc="-1">
                <a:solidFill>
                  <a:srgbClr val="000000"/>
                </a:solidFill>
                <a:latin typeface="Arial"/>
              </a:rPr>
              <a:t>Class (.gr)</a:t>
            </a:r>
            <a:endParaRPr lang="en-US" sz="1600" b="0" strike="noStrike" spc="-1">
              <a:latin typeface="Arial"/>
            </a:endParaRPr>
          </a:p>
        </p:txBody>
      </p:sp>
      <p:pic>
        <p:nvPicPr>
          <p:cNvPr id="1069" name="icon Rule Set Class"/>
          <p:cNvPicPr/>
          <p:nvPr/>
        </p:nvPicPr>
        <p:blipFill>
          <a:blip r:embed="rId4"/>
          <a:stretch/>
        </p:blipFill>
        <p:spPr>
          <a:xfrm>
            <a:off x="917280" y="3724560"/>
            <a:ext cx="1515600" cy="1356480"/>
          </a:xfrm>
          <a:prstGeom prst="rect">
            <a:avLst/>
          </a:prstGeom>
          <a:ln>
            <a:noFill/>
          </a:ln>
          <a:effectLst>
            <a:outerShdw blurRad="50800" dist="38100" dir="2700000" algn="tl" rotWithShape="0">
              <a:srgbClr val="000000">
                <a:alpha val="40000"/>
              </a:srgbClr>
            </a:outerShdw>
          </a:effectLst>
        </p:spPr>
      </p:pic>
      <p:sp>
        <p:nvSpPr>
          <p:cNvPr id="1070" name="CustomShape 8"/>
          <p:cNvSpPr/>
          <p:nvPr/>
        </p:nvSpPr>
        <p:spPr>
          <a:xfrm>
            <a:off x="917280" y="5336280"/>
            <a:ext cx="1459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Set </a:t>
            </a:r>
            <a:br/>
            <a:r>
              <a:rPr lang="en-US" sz="1600" b="1" strike="noStrike" spc="-1">
                <a:solidFill>
                  <a:srgbClr val="000000"/>
                </a:solidFill>
                <a:latin typeface="Arial"/>
              </a:rPr>
              <a:t>Class (.grs)</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|EOS~025|</a:t>
            </a:r>
            <a:endParaRPr lang="en-US" sz="100" b="0" strike="noStrike" spc="-1">
              <a:latin typeface="Arial"/>
            </a:endParaRPr>
          </a:p>
        </p:txBody>
      </p:sp>
      <p:sp>
        <p:nvSpPr>
          <p:cNvPr id="1072" name="CustomShape 2"/>
          <p:cNvSpPr/>
          <p:nvPr/>
        </p:nvSpPr>
        <p:spPr>
          <a:xfrm>
            <a:off x="4800600" y="3581280"/>
            <a:ext cx="3809520" cy="2742840"/>
          </a:xfrm>
          <a:prstGeom prst="roundRect">
            <a:avLst>
              <a:gd name="adj" fmla="val 8642"/>
            </a:avLst>
          </a:prstGeom>
          <a:ln w="28440">
            <a:solidFill>
              <a:schemeClr val="accent6"/>
            </a:solidFill>
            <a:round/>
          </a:ln>
          <a:effectLst>
            <a:outerShdw blurRad="50800" dist="38100" dir="2700000" algn="tl" rotWithShape="0">
              <a:srgbClr val="000000">
                <a:alpha val="40000"/>
              </a:srgbClr>
            </a:outerShdw>
          </a:effectLst>
        </p:spPr>
        <p:style>
          <a:lnRef idx="2">
            <a:schemeClr val="accent1"/>
          </a:lnRef>
          <a:fillRef idx="1">
            <a:schemeClr val="lt1"/>
          </a:fillRef>
          <a:effectRef idx="0">
            <a:schemeClr val="accent1"/>
          </a:effectRef>
          <a:fontRef idx="minor"/>
        </p:style>
      </p:sp>
      <p:sp>
        <p:nvSpPr>
          <p:cNvPr id="1073" name="CustomShape 3"/>
          <p:cNvSpPr/>
          <p:nvPr/>
        </p:nvSpPr>
        <p:spPr>
          <a:xfrm>
            <a:off x="561960" y="3581280"/>
            <a:ext cx="3628440" cy="2742840"/>
          </a:xfrm>
          <a:prstGeom prst="roundRect">
            <a:avLst>
              <a:gd name="adj" fmla="val 8642"/>
            </a:avLst>
          </a:prstGeom>
          <a:ln w="28440">
            <a:round/>
          </a:ln>
          <a:effectLst>
            <a:outerShdw blurRad="50800" dist="38100" dir="2700000" algn="tl" rotWithShape="0">
              <a:srgbClr val="000000">
                <a:alpha val="40000"/>
              </a:srgbClr>
            </a:outerShdw>
          </a:effectLst>
        </p:spPr>
        <p:style>
          <a:lnRef idx="2">
            <a:schemeClr val="accent1"/>
          </a:lnRef>
          <a:fillRef idx="1">
            <a:schemeClr val="lt1"/>
          </a:fillRef>
          <a:effectRef idx="0">
            <a:schemeClr val="accent1"/>
          </a:effectRef>
          <a:fontRef idx="minor"/>
        </p:style>
      </p:sp>
      <p:sp>
        <p:nvSpPr>
          <p:cNvPr id="1074" name="TextShape 4"/>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Deploy *modified* rule set and rule</a:t>
            </a:r>
            <a:br/>
            <a:endParaRPr lang="en-US" sz="3200" b="0" strike="noStrike" spc="-1">
              <a:solidFill>
                <a:srgbClr val="FFFFFF"/>
              </a:solidFill>
              <a:latin typeface="Arial"/>
            </a:endParaRPr>
          </a:p>
        </p:txBody>
      </p:sp>
      <p:sp>
        <p:nvSpPr>
          <p:cNvPr id="1075" name="TextShape 5"/>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Reload changed classes</a:t>
            </a:r>
            <a:endParaRPr lang="en-US" sz="2400" b="0" strike="noStrike" spc="-1">
              <a:latin typeface="Arial"/>
            </a:endParaRPr>
          </a:p>
        </p:txBody>
      </p:sp>
      <p:sp>
        <p:nvSpPr>
          <p:cNvPr id="1076" name="TextShape 6"/>
          <p:cNvSpPr txBox="1"/>
          <p:nvPr/>
        </p:nvSpPr>
        <p:spPr>
          <a:xfrm>
            <a:off x="47548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Compile classes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1077" name="TextShape 7"/>
          <p:cNvSpPr txBox="1"/>
          <p:nvPr/>
        </p:nvSpPr>
        <p:spPr>
          <a:xfrm>
            <a:off x="4754520" y="1752480"/>
            <a:ext cx="438912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Main Menu </a:t>
            </a:r>
            <a:r>
              <a:rPr lang="en-US" sz="2400" b="0" strike="noStrike" spc="-1">
                <a:solidFill>
                  <a:srgbClr val="000000"/>
                </a:solidFill>
                <a:latin typeface="Wingdings"/>
              </a:rPr>
              <a:t></a:t>
            </a:r>
            <a:r>
              <a:rPr lang="en-US" sz="2400" b="0" strike="noStrike" spc="-1">
                <a:solidFill>
                  <a:srgbClr val="000000"/>
                </a:solidFill>
                <a:latin typeface="Arial"/>
              </a:rPr>
              <a:t>  Build </a:t>
            </a:r>
            <a:r>
              <a:rPr lang="en-US" sz="2400" b="0" strike="noStrike" spc="-1">
                <a:solidFill>
                  <a:srgbClr val="000000"/>
                </a:solidFill>
                <a:latin typeface="Wingdings"/>
              </a:rPr>
              <a:t></a:t>
            </a:r>
            <a:r>
              <a:rPr lang="en-US" sz="2400" b="0" strike="noStrike" spc="-1">
                <a:solidFill>
                  <a:srgbClr val="000000"/>
                </a:solidFill>
                <a:latin typeface="Arial"/>
              </a:rPr>
              <a:t> Compile </a:t>
            </a:r>
          </a:p>
          <a:p>
            <a:pPr marL="285840" indent="-285480" algn="just">
              <a:lnSpc>
                <a:spcPct val="100000"/>
              </a:lnSpc>
              <a:spcBef>
                <a:spcPts val="961"/>
              </a:spcBef>
              <a:buClr>
                <a:srgbClr val="800000"/>
              </a:buClr>
              <a:buSzPct val="90000"/>
              <a:buFont typeface="Arial"/>
              <a:buChar char="•"/>
            </a:pPr>
            <a:r>
              <a:rPr lang="en-US" sz="2400" b="0" strike="noStrike" spc="-1">
                <a:solidFill>
                  <a:srgbClr val="000000"/>
                </a:solidFill>
                <a:latin typeface="Arial"/>
              </a:rPr>
              <a:t>CTRL+SHIFT+F9</a:t>
            </a:r>
          </a:p>
        </p:txBody>
      </p:sp>
      <p:sp>
        <p:nvSpPr>
          <p:cNvPr id="1078" name="TextShape 8"/>
          <p:cNvSpPr txBox="1"/>
          <p:nvPr/>
        </p:nvSpPr>
        <p:spPr>
          <a:xfrm>
            <a:off x="519120" y="1752480"/>
            <a:ext cx="367164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Main Menu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Run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Reload Changed Classes</a:t>
            </a:r>
            <a:endParaRPr lang="en-US" sz="2400" b="0" strike="noStrike" spc="-1">
              <a:solidFill>
                <a:srgbClr val="000000"/>
              </a:solidFill>
              <a:latin typeface="Arial"/>
            </a:endParaRPr>
          </a:p>
        </p:txBody>
      </p:sp>
      <p:pic>
        <p:nvPicPr>
          <p:cNvPr id="1079" name="icon Rule Class"/>
          <p:cNvPicPr/>
          <p:nvPr/>
        </p:nvPicPr>
        <p:blipFill>
          <a:blip r:embed="rId3"/>
          <a:stretch/>
        </p:blipFill>
        <p:spPr>
          <a:xfrm>
            <a:off x="2674800" y="3809160"/>
            <a:ext cx="1337040" cy="1535760"/>
          </a:xfrm>
          <a:prstGeom prst="rect">
            <a:avLst/>
          </a:prstGeom>
          <a:ln>
            <a:noFill/>
          </a:ln>
          <a:effectLst>
            <a:outerShdw blurRad="50800" dist="38100" dir="2700000" algn="tl" rotWithShape="0">
              <a:srgbClr val="000000">
                <a:alpha val="40000"/>
              </a:srgbClr>
            </a:outerShdw>
          </a:effectLst>
        </p:spPr>
      </p:pic>
      <p:sp>
        <p:nvSpPr>
          <p:cNvPr id="1080" name="CustomShape 9"/>
          <p:cNvSpPr/>
          <p:nvPr/>
        </p:nvSpPr>
        <p:spPr>
          <a:xfrm>
            <a:off x="2609280" y="5334120"/>
            <a:ext cx="127656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a:t>
            </a:r>
            <a:br/>
            <a:r>
              <a:rPr lang="en-US" sz="1600" b="1" strike="noStrike" spc="-1">
                <a:solidFill>
                  <a:srgbClr val="000000"/>
                </a:solidFill>
                <a:latin typeface="Arial"/>
              </a:rPr>
              <a:t>Class (.gr)</a:t>
            </a:r>
            <a:endParaRPr lang="en-US" sz="1600" b="0" strike="noStrike" spc="-1">
              <a:latin typeface="Arial"/>
            </a:endParaRPr>
          </a:p>
        </p:txBody>
      </p:sp>
      <p:pic>
        <p:nvPicPr>
          <p:cNvPr id="1081" name="icon Rule Set Class"/>
          <p:cNvPicPr/>
          <p:nvPr/>
        </p:nvPicPr>
        <p:blipFill>
          <a:blip r:embed="rId4"/>
          <a:stretch/>
        </p:blipFill>
        <p:spPr>
          <a:xfrm>
            <a:off x="917280" y="3724560"/>
            <a:ext cx="1515600" cy="1356480"/>
          </a:xfrm>
          <a:prstGeom prst="rect">
            <a:avLst/>
          </a:prstGeom>
          <a:ln>
            <a:noFill/>
          </a:ln>
          <a:effectLst>
            <a:outerShdw blurRad="50800" dist="38100" dir="2700000" algn="tl" rotWithShape="0">
              <a:srgbClr val="000000">
                <a:alpha val="40000"/>
              </a:srgbClr>
            </a:outerShdw>
          </a:effectLst>
        </p:spPr>
      </p:pic>
      <p:sp>
        <p:nvSpPr>
          <p:cNvPr id="1082" name="CustomShape 10"/>
          <p:cNvSpPr/>
          <p:nvPr/>
        </p:nvSpPr>
        <p:spPr>
          <a:xfrm>
            <a:off x="917280" y="5336280"/>
            <a:ext cx="1459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Set </a:t>
            </a:r>
            <a:br/>
            <a:r>
              <a:rPr lang="en-US" sz="1600" b="1" strike="noStrike" spc="-1">
                <a:solidFill>
                  <a:srgbClr val="000000"/>
                </a:solidFill>
                <a:latin typeface="Arial"/>
              </a:rPr>
              <a:t>Class (.grs)</a:t>
            </a:r>
            <a:endParaRPr lang="en-US" sz="1600" b="0" strike="noStrike" spc="-1">
              <a:latin typeface="Arial"/>
            </a:endParaRPr>
          </a:p>
        </p:txBody>
      </p:sp>
      <p:pic>
        <p:nvPicPr>
          <p:cNvPr id="1083" name="icon Rule Class 1"/>
          <p:cNvPicPr/>
          <p:nvPr/>
        </p:nvPicPr>
        <p:blipFill>
          <a:blip r:embed="rId3"/>
          <a:stretch/>
        </p:blipFill>
        <p:spPr>
          <a:xfrm>
            <a:off x="6862680" y="3809160"/>
            <a:ext cx="1337040" cy="1535760"/>
          </a:xfrm>
          <a:prstGeom prst="rect">
            <a:avLst/>
          </a:prstGeom>
          <a:ln>
            <a:noFill/>
          </a:ln>
          <a:effectLst>
            <a:outerShdw blurRad="50800" dist="38100" dir="2700000" algn="tl" rotWithShape="0">
              <a:srgbClr val="000000">
                <a:alpha val="40000"/>
              </a:srgbClr>
            </a:outerShdw>
          </a:effectLst>
        </p:spPr>
      </p:pic>
      <p:sp>
        <p:nvSpPr>
          <p:cNvPr id="1084" name="CustomShape 11"/>
          <p:cNvSpPr/>
          <p:nvPr/>
        </p:nvSpPr>
        <p:spPr>
          <a:xfrm>
            <a:off x="6830280" y="5334120"/>
            <a:ext cx="1315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a:t>
            </a:r>
            <a:br/>
            <a:r>
              <a:rPr lang="en-US" sz="1600" b="1" strike="noStrike" spc="-1">
                <a:solidFill>
                  <a:srgbClr val="000000"/>
                </a:solidFill>
                <a:latin typeface="Arial"/>
              </a:rPr>
              <a:t>Class (.gr)</a:t>
            </a:r>
            <a:endParaRPr lang="en-US" sz="1600" b="0" strike="noStrike" spc="-1">
              <a:latin typeface="Arial"/>
            </a:endParaRPr>
          </a:p>
        </p:txBody>
      </p:sp>
      <p:pic>
        <p:nvPicPr>
          <p:cNvPr id="1085" name="icon Rule Set Class 1"/>
          <p:cNvPicPr/>
          <p:nvPr/>
        </p:nvPicPr>
        <p:blipFill>
          <a:blip r:embed="rId4"/>
          <a:stretch/>
        </p:blipFill>
        <p:spPr>
          <a:xfrm>
            <a:off x="5105520" y="3724560"/>
            <a:ext cx="1515600" cy="1356480"/>
          </a:xfrm>
          <a:prstGeom prst="rect">
            <a:avLst/>
          </a:prstGeom>
          <a:ln>
            <a:noFill/>
          </a:ln>
          <a:effectLst>
            <a:outerShdw blurRad="50800" dist="38100" dir="2700000" algn="tl" rotWithShape="0">
              <a:srgbClr val="000000">
                <a:alpha val="40000"/>
              </a:srgbClr>
            </a:outerShdw>
          </a:effectLst>
        </p:spPr>
      </p:pic>
      <p:sp>
        <p:nvSpPr>
          <p:cNvPr id="1086" name="CustomShape 12"/>
          <p:cNvSpPr/>
          <p:nvPr/>
        </p:nvSpPr>
        <p:spPr>
          <a:xfrm>
            <a:off x="5105520" y="5336280"/>
            <a:ext cx="1459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Rule Set</a:t>
            </a:r>
            <a:br/>
            <a:r>
              <a:rPr lang="en-US" sz="1600" b="1" strike="noStrike" spc="-1">
                <a:solidFill>
                  <a:srgbClr val="000000"/>
                </a:solidFill>
                <a:latin typeface="Arial"/>
              </a:rPr>
              <a:t>Class (.grs)</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|EOS~026|</a:t>
            </a:r>
            <a:endParaRPr lang="en-US" sz="100" b="0" strike="noStrike" spc="-1">
              <a:latin typeface="Arial"/>
            </a:endParaRPr>
          </a:p>
        </p:txBody>
      </p:sp>
      <p:sp>
        <p:nvSpPr>
          <p:cNvPr id="1088" name="TextShape 2"/>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Business rules overview</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Rules-specific Gosu</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Working with rules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Debugging rules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|EOS~027|</a:t>
            </a:r>
            <a:endParaRPr lang="en-US" sz="100" b="0" strike="noStrike" spc="-1">
              <a:latin typeface="Arial"/>
            </a:endParaRPr>
          </a:p>
        </p:txBody>
      </p:sp>
      <p:sp>
        <p:nvSpPr>
          <p:cNvPr id="1090"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Steps to debug rules</a:t>
            </a:r>
            <a:endParaRPr lang="en-US" sz="3200" b="0" strike="noStrike" spc="-1">
              <a:solidFill>
                <a:srgbClr val="FFFFFF"/>
              </a:solidFill>
              <a:latin typeface="Arial"/>
            </a:endParaRPr>
          </a:p>
        </p:txBody>
      </p:sp>
      <p:sp>
        <p:nvSpPr>
          <p:cNvPr id="1091" name="TextShape 3"/>
          <p:cNvSpPr txBox="1"/>
          <p:nvPr/>
        </p:nvSpPr>
        <p:spPr>
          <a:xfrm>
            <a:off x="5191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Set breakpoints in rule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Debug Server</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ALT+SHIFT+F9</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Select Server</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Console tab</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Verify output reads </a:t>
            </a:r>
            <a:endParaRPr lang="en-US" sz="2000" b="0" strike="noStrike" spc="-1">
              <a:solidFill>
                <a:srgbClr val="000000"/>
              </a:solidFill>
              <a:latin typeface="Arial"/>
            </a:endParaRPr>
          </a:p>
          <a:p>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Perform actions to hit breakpoint </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In Debug tool window, review Debugger</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Resume program</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F9</a:t>
            </a:r>
            <a:br/>
            <a:r>
              <a:rPr lang="en-US" sz="2000" b="0" strike="noStrike" spc="-1">
                <a:solidFill>
                  <a:srgbClr val="000000"/>
                </a:solidFill>
                <a:latin typeface="Arial"/>
              </a:rPr>
              <a:t> </a:t>
            </a:r>
          </a:p>
        </p:txBody>
      </p:sp>
      <p:pic>
        <p:nvPicPr>
          <p:cNvPr id="1092" name="Picture 2"/>
          <p:cNvPicPr/>
          <p:nvPr/>
        </p:nvPicPr>
        <p:blipFill>
          <a:blip r:embed="rId3"/>
          <a:stretch/>
        </p:blipFill>
        <p:spPr>
          <a:xfrm>
            <a:off x="6687720" y="1948320"/>
            <a:ext cx="2151360" cy="1480320"/>
          </a:xfrm>
          <a:prstGeom prst="rect">
            <a:avLst/>
          </a:prstGeom>
          <a:ln>
            <a:noFill/>
          </a:ln>
          <a:effectLst>
            <a:outerShdw blurRad="50800" dist="38100" dir="2700000" algn="tl" rotWithShape="0">
              <a:srgbClr val="000000">
                <a:alpha val="40000"/>
              </a:srgbClr>
            </a:outerShdw>
          </a:effectLst>
        </p:spPr>
      </p:pic>
      <p:sp>
        <p:nvSpPr>
          <p:cNvPr id="1093" name="CustomShape 4"/>
          <p:cNvSpPr/>
          <p:nvPr/>
        </p:nvSpPr>
        <p:spPr>
          <a:xfrm>
            <a:off x="762120" y="3505320"/>
            <a:ext cx="4114440" cy="456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latin typeface="Courier New"/>
              </a:rPr>
              <a:t>*** AppName ready ***</a:t>
            </a:r>
            <a:endParaRPr lang="en-US" sz="1800" b="0" strike="noStrike" spc="-1">
              <a:latin typeface="Arial"/>
            </a:endParaRPr>
          </a:p>
          <a:p>
            <a:pPr algn="r">
              <a:lnSpc>
                <a:spcPct val="100000"/>
              </a:lnSpc>
            </a:pPr>
            <a:endParaRPr lang="en-US" sz="1800" b="0" strike="noStrike" spc="-1">
              <a:latin typeface="Arial"/>
            </a:endParaRPr>
          </a:p>
        </p:txBody>
      </p:sp>
      <p:pic>
        <p:nvPicPr>
          <p:cNvPr id="1094" name="Picture 2"/>
          <p:cNvPicPr/>
          <p:nvPr/>
        </p:nvPicPr>
        <p:blipFill>
          <a:blip r:embed="rId4"/>
          <a:stretch/>
        </p:blipFill>
        <p:spPr>
          <a:xfrm>
            <a:off x="5111640" y="914400"/>
            <a:ext cx="3708360" cy="900720"/>
          </a:xfrm>
          <a:prstGeom prst="rect">
            <a:avLst/>
          </a:prstGeom>
          <a:ln>
            <a:noFill/>
          </a:ln>
          <a:effectLst>
            <a:outerShdw blurRad="50800" dist="38100" dir="2700000" algn="tl" rotWithShape="0">
              <a:srgbClr val="000000">
                <a:alpha val="40000"/>
              </a:srgbClr>
            </a:outerShdw>
          </a:effectLst>
        </p:spPr>
      </p:pic>
      <p:pic>
        <p:nvPicPr>
          <p:cNvPr id="1095" name="Picture 3"/>
          <p:cNvPicPr/>
          <p:nvPr/>
        </p:nvPicPr>
        <p:blipFill>
          <a:blip r:embed="rId5"/>
          <a:stretch/>
        </p:blipFill>
        <p:spPr>
          <a:xfrm>
            <a:off x="4591080" y="4800600"/>
            <a:ext cx="4257360" cy="152352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|EOS~028|</a:t>
            </a:r>
            <a:endParaRPr lang="en-US" sz="100" b="0" strike="noStrike" spc="-1">
              <a:latin typeface="Arial"/>
            </a:endParaRPr>
          </a:p>
        </p:txBody>
      </p:sp>
      <p:sp>
        <p:nvSpPr>
          <p:cNvPr id="1097"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Breakpoints</a:t>
            </a:r>
            <a:endParaRPr lang="en-US" sz="3200" b="0" strike="noStrike" spc="-1">
              <a:solidFill>
                <a:srgbClr val="FFFFFF"/>
              </a:solidFill>
              <a:latin typeface="Arial"/>
            </a:endParaRPr>
          </a:p>
        </p:txBody>
      </p:sp>
      <p:sp>
        <p:nvSpPr>
          <p:cNvPr id="1098" name="TextShape 3"/>
          <p:cNvSpPr txBox="1"/>
          <p:nvPr/>
        </p:nvSpPr>
        <p:spPr>
          <a:xfrm>
            <a:off x="519120" y="5105520"/>
            <a:ext cx="8318160" cy="12949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 </a:t>
            </a:r>
            <a:r>
              <a:rPr lang="en-US" sz="2400" b="1" strike="noStrike" spc="-1">
                <a:solidFill>
                  <a:srgbClr val="000000"/>
                </a:solidFill>
                <a:latin typeface="Arial"/>
                <a:ea typeface="Arial"/>
              </a:rPr>
              <a:t>breakpoint</a:t>
            </a:r>
            <a:r>
              <a:rPr lang="en-US" sz="2400" b="0" strike="noStrike" spc="-1">
                <a:solidFill>
                  <a:srgbClr val="000000"/>
                </a:solidFill>
                <a:latin typeface="Arial"/>
                <a:ea typeface="Arial"/>
              </a:rPr>
              <a:t> indicates a place where you want to suspend the execution of Gosu code</a:t>
            </a:r>
            <a:endParaRPr lang="en-US" sz="2400" b="0" strike="noStrike" spc="-1">
              <a:solidFill>
                <a:srgbClr val="000000"/>
              </a:solidFill>
              <a:latin typeface="Arial"/>
            </a:endParaRPr>
          </a:p>
        </p:txBody>
      </p:sp>
      <p:pic>
        <p:nvPicPr>
          <p:cNvPr id="1099" name="Picture 3"/>
          <p:cNvPicPr/>
          <p:nvPr/>
        </p:nvPicPr>
        <p:blipFill>
          <a:blip r:embed="rId3"/>
          <a:stretch/>
        </p:blipFill>
        <p:spPr>
          <a:xfrm>
            <a:off x="533520" y="914400"/>
            <a:ext cx="8305560" cy="394056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|EOS~029|</a:t>
            </a:r>
            <a:endParaRPr lang="en-US" sz="100" b="0" strike="noStrike" spc="-1">
              <a:latin typeface="Arial"/>
            </a:endParaRPr>
          </a:p>
        </p:txBody>
      </p:sp>
      <p:sp>
        <p:nvSpPr>
          <p:cNvPr id="110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Setting breakpoints</a:t>
            </a:r>
            <a:endParaRPr lang="en-US" sz="3200" b="0" strike="noStrike" spc="-1">
              <a:solidFill>
                <a:srgbClr val="FFFFFF"/>
              </a:solidFill>
              <a:latin typeface="Arial"/>
            </a:endParaRPr>
          </a:p>
        </p:txBody>
      </p:sp>
      <p:sp>
        <p:nvSpPr>
          <p:cNvPr id="1102" name="TextShape 3"/>
          <p:cNvSpPr txBox="1"/>
          <p:nvPr/>
        </p:nvSpPr>
        <p:spPr>
          <a:xfrm>
            <a:off x="519120" y="914400"/>
            <a:ext cx="4082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in the gutter for the given line</a:t>
            </a:r>
            <a:endParaRPr lang="en-US" sz="2400" b="0" strike="noStrike" spc="-1">
              <a:solidFill>
                <a:srgbClr val="000000"/>
              </a:solidFill>
              <a:latin typeface="Arial"/>
            </a:endParaRPr>
          </a:p>
        </p:txBody>
      </p:sp>
      <p:sp>
        <p:nvSpPr>
          <p:cNvPr id="1103" name="TextShape 4"/>
          <p:cNvSpPr txBox="1"/>
          <p:nvPr/>
        </p:nvSpPr>
        <p:spPr>
          <a:xfrm>
            <a:off x="4754520" y="914400"/>
            <a:ext cx="4082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Select line</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Main 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Run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Toggle Line Breakpoint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CTRL+F8 </a:t>
            </a:r>
            <a:endParaRPr lang="en-US" sz="2000" b="0" strike="noStrike" spc="-1">
              <a:solidFill>
                <a:srgbClr val="000000"/>
              </a:solidFill>
              <a:latin typeface="Arial"/>
            </a:endParaRPr>
          </a:p>
        </p:txBody>
      </p:sp>
      <p:pic>
        <p:nvPicPr>
          <p:cNvPr id="1104" name="Picture 6"/>
          <p:cNvPicPr/>
          <p:nvPr/>
        </p:nvPicPr>
        <p:blipFill>
          <a:blip r:embed="rId3"/>
          <a:stretch/>
        </p:blipFill>
        <p:spPr>
          <a:xfrm>
            <a:off x="4876920" y="2600280"/>
            <a:ext cx="3809520" cy="3860280"/>
          </a:xfrm>
          <a:prstGeom prst="rect">
            <a:avLst/>
          </a:prstGeom>
          <a:ln>
            <a:noFill/>
          </a:ln>
          <a:effectLst>
            <a:outerShdw blurRad="50800" dist="38100" dir="2700000" algn="tl" rotWithShape="0">
              <a:srgbClr val="000000">
                <a:alpha val="40000"/>
              </a:srgbClr>
            </a:outerShdw>
          </a:effectLst>
        </p:spPr>
      </p:pic>
      <p:pic>
        <p:nvPicPr>
          <p:cNvPr id="1105" name="Picture 8"/>
          <p:cNvPicPr/>
          <p:nvPr/>
        </p:nvPicPr>
        <p:blipFill>
          <a:blip r:embed="rId4"/>
          <a:stretch/>
        </p:blipFill>
        <p:spPr>
          <a:xfrm>
            <a:off x="523800" y="2600280"/>
            <a:ext cx="3666600" cy="3346560"/>
          </a:xfrm>
          <a:prstGeom prst="rect">
            <a:avLst/>
          </a:prstGeom>
          <a:ln w="3240">
            <a:solidFill>
              <a:schemeClr val="bg1"/>
            </a:solidFill>
            <a:miter/>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|EOS~003|</a:t>
            </a:r>
            <a:endParaRPr lang="en-US" sz="100" b="0" strike="noStrike" spc="-1">
              <a:latin typeface="Arial"/>
            </a:endParaRPr>
          </a:p>
        </p:txBody>
      </p:sp>
      <p:sp>
        <p:nvSpPr>
          <p:cNvPr id="887" name="TextShape 2"/>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Business rules overview</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Rules-specific Gosu</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Working with rules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Debugging rules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|EOS~030|</a:t>
            </a:r>
            <a:endParaRPr lang="en-US" sz="100" b="0" strike="noStrike" spc="-1">
              <a:latin typeface="Arial"/>
            </a:endParaRPr>
          </a:p>
        </p:txBody>
      </p:sp>
      <p:sp>
        <p:nvSpPr>
          <p:cNvPr id="1107"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View all breakpoints</a:t>
            </a:r>
            <a:endParaRPr lang="en-US" sz="3200" b="0" strike="noStrike" spc="-1">
              <a:solidFill>
                <a:srgbClr val="FFFFFF"/>
              </a:solidFill>
              <a:latin typeface="Arial"/>
            </a:endParaRPr>
          </a:p>
        </p:txBody>
      </p:sp>
      <p:sp>
        <p:nvSpPr>
          <p:cNvPr id="1108" name="TextShape 3"/>
          <p:cNvSpPr txBox="1"/>
          <p:nvPr/>
        </p:nvSpPr>
        <p:spPr>
          <a:xfrm>
            <a:off x="519120" y="9144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Run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View Breakpoints… or CTRL+SHIFT+F8</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Enable, disable, define action and conditions</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1109" name="Picture 5"/>
          <p:cNvPicPr/>
          <p:nvPr/>
        </p:nvPicPr>
        <p:blipFill>
          <a:blip r:embed="rId3"/>
          <a:stretch/>
        </p:blipFill>
        <p:spPr>
          <a:xfrm>
            <a:off x="533520" y="1981080"/>
            <a:ext cx="8305560" cy="4244400"/>
          </a:xfrm>
          <a:prstGeom prst="rect">
            <a:avLst/>
          </a:prstGeom>
          <a:ln w="3240">
            <a:solidFill>
              <a:schemeClr val="bg1"/>
            </a:solidFill>
            <a:round/>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|EOS~031|</a:t>
            </a:r>
            <a:endParaRPr lang="en-US" sz="100" b="0" strike="noStrike" spc="-1">
              <a:latin typeface="Arial"/>
            </a:endParaRPr>
          </a:p>
        </p:txBody>
      </p:sp>
      <p:sp>
        <p:nvSpPr>
          <p:cNvPr id="111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 'Server'</a:t>
            </a:r>
            <a:endParaRPr lang="en-US" sz="3200" b="0" strike="noStrike" spc="-1">
              <a:solidFill>
                <a:srgbClr val="FFFFFF"/>
              </a:solidFill>
              <a:latin typeface="Arial"/>
            </a:endParaRPr>
          </a:p>
        </p:txBody>
      </p:sp>
      <p:sp>
        <p:nvSpPr>
          <p:cNvPr id="1112" name="TextShape 3"/>
          <p:cNvSpPr txBox="1"/>
          <p:nvPr/>
        </p:nvSpPr>
        <p:spPr>
          <a:xfrm>
            <a:off x="5191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Start debug Server</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ALT+SHIFT+F9</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Select Server</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Console tab</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Verify output reads</a:t>
            </a:r>
            <a:endParaRPr lang="en-US" sz="2000" b="0" strike="noStrike" spc="-1">
              <a:solidFill>
                <a:srgbClr val="000000"/>
              </a:solidFill>
              <a:latin typeface="Arial"/>
            </a:endParaRPr>
          </a:p>
        </p:txBody>
      </p:sp>
      <p:pic>
        <p:nvPicPr>
          <p:cNvPr id="1113" name="Picture 2"/>
          <p:cNvPicPr/>
          <p:nvPr/>
        </p:nvPicPr>
        <p:blipFill>
          <a:blip r:embed="rId3"/>
          <a:stretch/>
        </p:blipFill>
        <p:spPr>
          <a:xfrm>
            <a:off x="6687720" y="914400"/>
            <a:ext cx="2151360" cy="1480320"/>
          </a:xfrm>
          <a:prstGeom prst="rect">
            <a:avLst/>
          </a:prstGeom>
          <a:ln>
            <a:noFill/>
          </a:ln>
          <a:effectLst>
            <a:outerShdw blurRad="50800" dist="38100" dir="2700000" algn="tl" rotWithShape="0">
              <a:srgbClr val="000000">
                <a:alpha val="40000"/>
              </a:srgbClr>
            </a:outerShdw>
          </a:effectLst>
        </p:spPr>
      </p:pic>
      <p:sp>
        <p:nvSpPr>
          <p:cNvPr id="1114" name="CustomShape 4"/>
          <p:cNvSpPr/>
          <p:nvPr/>
        </p:nvSpPr>
        <p:spPr>
          <a:xfrm>
            <a:off x="1084680" y="2971800"/>
            <a:ext cx="6153840" cy="456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latin typeface="Courier New"/>
              </a:rPr>
              <a:t>*** &lt;GuidewireApplication ready ***</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|EOS~032|</a:t>
            </a:r>
            <a:endParaRPr lang="en-US" sz="100" b="0" strike="noStrike" spc="-1">
              <a:latin typeface="Arial"/>
            </a:endParaRPr>
          </a:p>
        </p:txBody>
      </p:sp>
      <p:sp>
        <p:nvSpPr>
          <p:cNvPr id="1116"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 tool window</a:t>
            </a:r>
            <a:endParaRPr lang="en-US" sz="3200" b="0" strike="noStrike" spc="-1">
              <a:solidFill>
                <a:srgbClr val="FFFFFF"/>
              </a:solidFill>
              <a:latin typeface="Arial"/>
            </a:endParaRPr>
          </a:p>
        </p:txBody>
      </p:sp>
      <p:sp>
        <p:nvSpPr>
          <p:cNvPr id="1117" name="TextShape 3"/>
          <p:cNvSpPr txBox="1"/>
          <p:nvPr/>
        </p:nvSpPr>
        <p:spPr>
          <a:xfrm>
            <a:off x="5191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ALT+5 </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Opens Debug window</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Debugger tab</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Rerun, Resume, </a:t>
            </a:r>
            <a:br/>
            <a:r>
              <a:rPr lang="en-US" sz="2000" b="0" strike="noStrike" spc="-1">
                <a:solidFill>
                  <a:srgbClr val="000000"/>
                </a:solidFill>
                <a:latin typeface="Arial"/>
                <a:ea typeface="Arial"/>
              </a:rPr>
              <a:t>Pause, 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View breakpoints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Step over, into and </a:t>
            </a:r>
            <a:br/>
            <a:r>
              <a:rPr lang="en-US" sz="2000" b="0" strike="noStrike" spc="-1">
                <a:solidFill>
                  <a:srgbClr val="000000"/>
                </a:solidFill>
                <a:latin typeface="Arial"/>
                <a:ea typeface="Arial"/>
              </a:rPr>
              <a:t>out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Inspect and watch</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Console tab</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View output</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1118" name="Picture 6"/>
          <p:cNvPicPr/>
          <p:nvPr/>
        </p:nvPicPr>
        <p:blipFill>
          <a:blip r:embed="rId3"/>
          <a:stretch/>
        </p:blipFill>
        <p:spPr>
          <a:xfrm>
            <a:off x="4191120" y="990720"/>
            <a:ext cx="4590720" cy="320940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1119" name="Picture 7"/>
          <p:cNvPicPr/>
          <p:nvPr/>
        </p:nvPicPr>
        <p:blipFill>
          <a:blip r:embed="rId4"/>
          <a:stretch/>
        </p:blipFill>
        <p:spPr>
          <a:xfrm>
            <a:off x="3886200" y="3200400"/>
            <a:ext cx="4571640" cy="3209400"/>
          </a:xfrm>
          <a:prstGeom prst="rect">
            <a:avLst/>
          </a:prstGeom>
          <a:ln w="9360">
            <a:solidFill>
              <a:schemeClr val="bg1"/>
            </a:solidFill>
            <a:miter/>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|EOS~033|</a:t>
            </a:r>
            <a:endParaRPr lang="en-US" sz="100" b="0" strike="noStrike" spc="-1">
              <a:latin typeface="Arial"/>
            </a:endParaRPr>
          </a:p>
        </p:txBody>
      </p:sp>
      <p:sp>
        <p:nvSpPr>
          <p:cNvPr id="112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When application hits a breakpoint…</a:t>
            </a:r>
            <a:br/>
            <a:endParaRPr lang="en-US" sz="3200" b="0" strike="noStrike" spc="-1">
              <a:solidFill>
                <a:srgbClr val="FFFFFF"/>
              </a:solidFill>
              <a:latin typeface="Arial"/>
            </a:endParaRPr>
          </a:p>
        </p:txBody>
      </p:sp>
      <p:sp>
        <p:nvSpPr>
          <p:cNvPr id="1122" name="TextShape 3"/>
          <p:cNvSpPr txBox="1"/>
          <p:nvPr/>
        </p:nvSpPr>
        <p:spPr>
          <a:xfrm>
            <a:off x="521280" y="914400"/>
            <a:ext cx="832068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Guidewire Studio suspends code execution</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File with breakpoint opens in Studio</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Breakpoint line highlighted in blue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Debug tool window opens</a:t>
            </a:r>
            <a:endParaRPr lang="en-US" sz="2400" b="0" strike="noStrike" spc="-1">
              <a:solidFill>
                <a:srgbClr val="000000"/>
              </a:solidFill>
              <a:latin typeface="Arial"/>
            </a:endParaRPr>
          </a:p>
        </p:txBody>
      </p:sp>
      <p:pic>
        <p:nvPicPr>
          <p:cNvPr id="1123" name="Picture 8"/>
          <p:cNvPicPr/>
          <p:nvPr/>
        </p:nvPicPr>
        <p:blipFill>
          <a:blip r:embed="rId3"/>
          <a:stretch/>
        </p:blipFill>
        <p:spPr>
          <a:xfrm>
            <a:off x="533520" y="2971800"/>
            <a:ext cx="6663240" cy="1551960"/>
          </a:xfrm>
          <a:prstGeom prst="rect">
            <a:avLst/>
          </a:prstGeom>
          <a:ln>
            <a:noFill/>
          </a:ln>
          <a:effectLst>
            <a:outerShdw blurRad="50800" dist="38100" dir="2700000" algn="tl" rotWithShape="0">
              <a:srgbClr val="000000">
                <a:alpha val="40000"/>
              </a:srgbClr>
            </a:outerShdw>
          </a:effectLst>
        </p:spPr>
      </p:pic>
      <p:pic>
        <p:nvPicPr>
          <p:cNvPr id="1124" name="Picture 10"/>
          <p:cNvPicPr/>
          <p:nvPr/>
        </p:nvPicPr>
        <p:blipFill>
          <a:blip r:embed="rId4"/>
          <a:stretch/>
        </p:blipFill>
        <p:spPr>
          <a:xfrm>
            <a:off x="4495680" y="3581280"/>
            <a:ext cx="4257360" cy="2876040"/>
          </a:xfrm>
          <a:prstGeom prst="rect">
            <a:avLst/>
          </a:prstGeom>
          <a:ln>
            <a:noFill/>
          </a:ln>
          <a:effectLst>
            <a:outerShdw blurRad="50800" dist="38100" dir="2700000" algn="tl" rotWithShape="0">
              <a:srgbClr val="000000">
                <a:alpha val="40000"/>
              </a:srgbClr>
            </a:outerShdw>
          </a:effectLst>
        </p:spPr>
      </p:pic>
      <p:sp>
        <p:nvSpPr>
          <p:cNvPr id="1125" name="CustomShape 4"/>
          <p:cNvSpPr/>
          <p:nvPr/>
        </p:nvSpPr>
        <p:spPr>
          <a:xfrm>
            <a:off x="5257800" y="3029040"/>
            <a:ext cx="1752120" cy="304560"/>
          </a:xfrm>
          <a:prstGeom prst="roundRect">
            <a:avLst>
              <a:gd name="adj" fmla="val 16667"/>
            </a:avLst>
          </a:prstGeom>
          <a:solidFill>
            <a:schemeClr val="tx1"/>
          </a:solid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Break point file</a:t>
            </a:r>
            <a:endParaRPr lang="en-US" sz="1800" b="0" strike="noStrike" spc="-1">
              <a:latin typeface="Arial"/>
            </a:endParaRPr>
          </a:p>
        </p:txBody>
      </p:sp>
      <p:sp>
        <p:nvSpPr>
          <p:cNvPr id="1126" name="CustomShape 5"/>
          <p:cNvSpPr/>
          <p:nvPr/>
        </p:nvSpPr>
        <p:spPr>
          <a:xfrm>
            <a:off x="6657840" y="5791320"/>
            <a:ext cx="2180880" cy="304560"/>
          </a:xfrm>
          <a:prstGeom prst="roundRect">
            <a:avLst>
              <a:gd name="adj" fmla="val 16667"/>
            </a:avLst>
          </a:prstGeom>
          <a:solidFill>
            <a:schemeClr val="tx1"/>
          </a:solid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Debug Tool Window</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|EOS~034|</a:t>
            </a:r>
            <a:endParaRPr lang="en-US" sz="100" b="0" strike="noStrike" spc="-1">
              <a:latin typeface="Arial"/>
            </a:endParaRPr>
          </a:p>
        </p:txBody>
      </p:sp>
      <p:sp>
        <p:nvSpPr>
          <p:cNvPr id="1128"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Stepping through code</a:t>
            </a:r>
            <a:endParaRPr lang="en-US" sz="3200" b="0" strike="noStrike" spc="-1">
              <a:solidFill>
                <a:srgbClr val="FFFFFF"/>
              </a:solidFill>
              <a:latin typeface="Arial"/>
            </a:endParaRPr>
          </a:p>
        </p:txBody>
      </p:sp>
      <p:sp>
        <p:nvSpPr>
          <p:cNvPr id="1129" name="TextShape 3"/>
          <p:cNvSpPr txBox="1"/>
          <p:nvPr/>
        </p:nvSpPr>
        <p:spPr>
          <a:xfrm>
            <a:off x="519120" y="914400"/>
            <a:ext cx="8318160" cy="18284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Several step tools are available to help in debugging</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1130" name="Picture 2"/>
          <p:cNvPicPr/>
          <p:nvPr/>
        </p:nvPicPr>
        <p:blipFill>
          <a:blip r:embed="rId3"/>
          <a:stretch/>
        </p:blipFill>
        <p:spPr>
          <a:xfrm>
            <a:off x="930240" y="1752480"/>
            <a:ext cx="6586560" cy="501480"/>
          </a:xfrm>
          <a:prstGeom prst="rect">
            <a:avLst/>
          </a:prstGeom>
          <a:ln w="9360">
            <a:solidFill>
              <a:schemeClr val="bg1"/>
            </a:solidFill>
            <a:miter/>
          </a:ln>
        </p:spPr>
      </p:pic>
      <p:sp>
        <p:nvSpPr>
          <p:cNvPr id="1131" name="CustomShape 4"/>
          <p:cNvSpPr/>
          <p:nvPr/>
        </p:nvSpPr>
        <p:spPr>
          <a:xfrm>
            <a:off x="4343400" y="1752480"/>
            <a:ext cx="1523520" cy="501480"/>
          </a:xfrm>
          <a:prstGeom prst="roundRect">
            <a:avLst>
              <a:gd name="adj" fmla="val 16667"/>
            </a:avLst>
          </a:prstGeom>
          <a:noFill/>
          <a:ln w="19080">
            <a:solidFill>
              <a:srgbClr val="D33941"/>
            </a:solidFill>
            <a:round/>
          </a:ln>
        </p:spPr>
        <p:style>
          <a:lnRef idx="0">
            <a:scrgbClr r="0" g="0" b="0"/>
          </a:lnRef>
          <a:fillRef idx="0">
            <a:scrgbClr r="0" g="0" b="0"/>
          </a:fillRef>
          <a:effectRef idx="0">
            <a:scrgbClr r="0" g="0" b="0"/>
          </a:effectRef>
          <a:fontRef idx="minor"/>
        </p:style>
      </p:sp>
      <p:pic>
        <p:nvPicPr>
          <p:cNvPr id="1132" name="Picture 2"/>
          <p:cNvPicPr/>
          <p:nvPr/>
        </p:nvPicPr>
        <p:blipFill>
          <a:blip r:embed="rId3"/>
          <a:srcRect l="50388" r="42636"/>
          <a:stretch/>
        </p:blipFill>
        <p:spPr>
          <a:xfrm>
            <a:off x="930240" y="2748960"/>
            <a:ext cx="459360" cy="501480"/>
          </a:xfrm>
          <a:prstGeom prst="rect">
            <a:avLst/>
          </a:prstGeom>
          <a:ln w="9360">
            <a:solidFill>
              <a:schemeClr val="bg1"/>
            </a:solidFill>
            <a:miter/>
          </a:ln>
        </p:spPr>
      </p:pic>
      <p:pic>
        <p:nvPicPr>
          <p:cNvPr id="1133" name="Picture 2"/>
          <p:cNvPicPr/>
          <p:nvPr/>
        </p:nvPicPr>
        <p:blipFill>
          <a:blip r:embed="rId3"/>
          <a:srcRect l="57364" r="36255"/>
          <a:stretch/>
        </p:blipFill>
        <p:spPr>
          <a:xfrm>
            <a:off x="930240" y="3581280"/>
            <a:ext cx="420120" cy="501480"/>
          </a:xfrm>
          <a:prstGeom prst="rect">
            <a:avLst/>
          </a:prstGeom>
          <a:ln w="9360">
            <a:solidFill>
              <a:schemeClr val="bg1"/>
            </a:solidFill>
            <a:miter/>
          </a:ln>
        </p:spPr>
      </p:pic>
      <p:pic>
        <p:nvPicPr>
          <p:cNvPr id="1134" name="Picture 2"/>
          <p:cNvPicPr/>
          <p:nvPr/>
        </p:nvPicPr>
        <p:blipFill>
          <a:blip r:embed="rId3"/>
          <a:srcRect l="62121" r="31541"/>
          <a:stretch/>
        </p:blipFill>
        <p:spPr>
          <a:xfrm>
            <a:off x="930240" y="4495680"/>
            <a:ext cx="417240" cy="501480"/>
          </a:xfrm>
          <a:prstGeom prst="rect">
            <a:avLst/>
          </a:prstGeom>
          <a:ln w="9360">
            <a:solidFill>
              <a:schemeClr val="bg1"/>
            </a:solidFill>
            <a:miter/>
          </a:ln>
        </p:spPr>
      </p:pic>
      <p:pic>
        <p:nvPicPr>
          <p:cNvPr id="1135" name="Picture 2"/>
          <p:cNvPicPr/>
          <p:nvPr/>
        </p:nvPicPr>
        <p:blipFill>
          <a:blip r:embed="rId3"/>
          <a:srcRect l="68634" r="25072"/>
          <a:stretch/>
        </p:blipFill>
        <p:spPr>
          <a:xfrm>
            <a:off x="930240" y="5410080"/>
            <a:ext cx="414360" cy="501480"/>
          </a:xfrm>
          <a:prstGeom prst="rect">
            <a:avLst/>
          </a:prstGeom>
          <a:ln w="9360">
            <a:solidFill>
              <a:schemeClr val="bg1"/>
            </a:solidFill>
            <a:miter/>
          </a:ln>
        </p:spPr>
      </p:pic>
      <p:sp>
        <p:nvSpPr>
          <p:cNvPr id="1136" name="CustomShape 5"/>
          <p:cNvSpPr/>
          <p:nvPr/>
        </p:nvSpPr>
        <p:spPr>
          <a:xfrm>
            <a:off x="1523880" y="2720520"/>
            <a:ext cx="5916600" cy="529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Step over (F8) advances you to the next line in the file</a:t>
            </a:r>
            <a:endParaRPr lang="en-US" sz="1800" b="0" strike="noStrike" spc="-1">
              <a:latin typeface="Arial"/>
            </a:endParaRPr>
          </a:p>
        </p:txBody>
      </p:sp>
      <p:sp>
        <p:nvSpPr>
          <p:cNvPr id="1137" name="CustomShape 6"/>
          <p:cNvSpPr/>
          <p:nvPr/>
        </p:nvSpPr>
        <p:spPr>
          <a:xfrm>
            <a:off x="1523880" y="3581280"/>
            <a:ext cx="5916600" cy="529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Step into (F7) advances you to the next line executed</a:t>
            </a:r>
            <a:endParaRPr lang="en-US" sz="1800" b="0" strike="noStrike" spc="-1">
              <a:latin typeface="Arial"/>
            </a:endParaRPr>
          </a:p>
        </p:txBody>
      </p:sp>
      <p:sp>
        <p:nvSpPr>
          <p:cNvPr id="1138" name="CustomShape 7"/>
          <p:cNvSpPr/>
          <p:nvPr/>
        </p:nvSpPr>
        <p:spPr>
          <a:xfrm>
            <a:off x="1523880" y="4419720"/>
            <a:ext cx="6705360" cy="68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rPr>
              <a:t>Force step into (Alt+Shift+F7) steps into, ignore stepping filters for libraries, constructors, etc. </a:t>
            </a:r>
            <a:endParaRPr lang="en-US" sz="1800" b="0" strike="noStrike" spc="-1">
              <a:latin typeface="Arial"/>
            </a:endParaRPr>
          </a:p>
        </p:txBody>
      </p:sp>
      <p:sp>
        <p:nvSpPr>
          <p:cNvPr id="1139" name="CustomShape 8"/>
          <p:cNvSpPr/>
          <p:nvPr/>
        </p:nvSpPr>
        <p:spPr>
          <a:xfrm>
            <a:off x="1523880" y="5334120"/>
            <a:ext cx="5398560" cy="71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rPr>
              <a:t>Step out(Shift+F8) step to the first line executed after returning from this method</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|EOS~035|</a:t>
            </a:r>
            <a:endParaRPr lang="en-US" sz="100" b="0" strike="noStrike" spc="-1">
              <a:latin typeface="Arial"/>
            </a:endParaRPr>
          </a:p>
        </p:txBody>
      </p:sp>
      <p:sp>
        <p:nvSpPr>
          <p:cNvPr id="114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Debugger</a:t>
            </a:r>
            <a:endParaRPr lang="en-US" sz="3200" b="0" strike="noStrike" spc="-1">
              <a:solidFill>
                <a:srgbClr val="FFFFFF"/>
              </a:solidFill>
              <a:latin typeface="Arial"/>
            </a:endParaRPr>
          </a:p>
        </p:txBody>
      </p:sp>
      <p:sp>
        <p:nvSpPr>
          <p:cNvPr id="1142" name="TextShape 3"/>
          <p:cNvSpPr txBox="1"/>
          <p:nvPr/>
        </p:nvSpPr>
        <p:spPr>
          <a:xfrm>
            <a:off x="519120" y="36576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For breakpoint, debugger shows how code executes </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Debug Gosu code running in the Debug 'Server' process</a:t>
            </a:r>
            <a:endParaRPr lang="en-US" sz="2400" b="0" strike="noStrike" spc="-1">
              <a:solidFill>
                <a:srgbClr val="000000"/>
              </a:solidFill>
              <a:latin typeface="Arial"/>
            </a:endParaRPr>
          </a:p>
        </p:txBody>
      </p:sp>
      <p:pic>
        <p:nvPicPr>
          <p:cNvPr id="1143" name="icn Classes"/>
          <p:cNvPicPr/>
          <p:nvPr/>
        </p:nvPicPr>
        <p:blipFill>
          <a:blip r:embed="rId3"/>
          <a:stretch/>
        </p:blipFill>
        <p:spPr>
          <a:xfrm>
            <a:off x="1477080" y="4797000"/>
            <a:ext cx="861840" cy="992880"/>
          </a:xfrm>
          <a:prstGeom prst="rect">
            <a:avLst/>
          </a:prstGeom>
          <a:ln>
            <a:noFill/>
          </a:ln>
          <a:effectLst>
            <a:outerShdw blurRad="50800" dist="38100" dir="2700000" algn="tl" rotWithShape="0">
              <a:srgbClr val="000000">
                <a:alpha val="40000"/>
              </a:srgbClr>
            </a:outerShdw>
          </a:effectLst>
        </p:spPr>
      </p:pic>
      <p:pic>
        <p:nvPicPr>
          <p:cNvPr id="1144" name="icn Rules"/>
          <p:cNvPicPr/>
          <p:nvPr/>
        </p:nvPicPr>
        <p:blipFill>
          <a:blip r:embed="rId4"/>
          <a:stretch/>
        </p:blipFill>
        <p:spPr>
          <a:xfrm>
            <a:off x="6902280" y="4797000"/>
            <a:ext cx="825840" cy="948240"/>
          </a:xfrm>
          <a:prstGeom prst="rect">
            <a:avLst/>
          </a:prstGeom>
          <a:ln>
            <a:noFill/>
          </a:ln>
          <a:effectLst>
            <a:outerShdw blurRad="50800" dist="38100" dir="2700000" algn="tl" rotWithShape="0">
              <a:srgbClr val="000000">
                <a:alpha val="40000"/>
              </a:srgbClr>
            </a:outerShdw>
          </a:effectLst>
        </p:spPr>
      </p:pic>
      <p:pic>
        <p:nvPicPr>
          <p:cNvPr id="1145" name="icn Enhancement"/>
          <p:cNvPicPr/>
          <p:nvPr/>
        </p:nvPicPr>
        <p:blipFill>
          <a:blip r:embed="rId5"/>
          <a:stretch/>
        </p:blipFill>
        <p:spPr>
          <a:xfrm>
            <a:off x="3989160" y="4797000"/>
            <a:ext cx="860760" cy="1004400"/>
          </a:xfrm>
          <a:prstGeom prst="rect">
            <a:avLst/>
          </a:prstGeom>
          <a:ln>
            <a:noFill/>
          </a:ln>
          <a:effectLst>
            <a:outerShdw blurRad="50800" dist="38100" dir="2700000" algn="tl" rotWithShape="0">
              <a:srgbClr val="000000">
                <a:alpha val="40000"/>
              </a:srgbClr>
            </a:outerShdw>
          </a:effectLst>
        </p:spPr>
      </p:pic>
      <p:pic>
        <p:nvPicPr>
          <p:cNvPr id="1146" name="pic Debugger"/>
          <p:cNvPicPr/>
          <p:nvPr/>
        </p:nvPicPr>
        <p:blipFill>
          <a:blip r:embed="rId6"/>
          <a:stretch/>
        </p:blipFill>
        <p:spPr>
          <a:xfrm>
            <a:off x="533520" y="914400"/>
            <a:ext cx="8325000" cy="2666520"/>
          </a:xfrm>
          <a:prstGeom prst="rect">
            <a:avLst/>
          </a:prstGeom>
          <a:ln>
            <a:noFill/>
          </a:ln>
          <a:effectLst>
            <a:outerShdw blurRad="50800" dist="38100" dir="2700000" algn="tl" rotWithShape="0">
              <a:srgbClr val="000000">
                <a:alpha val="40000"/>
              </a:srgbClr>
            </a:outerShdw>
          </a:effectLst>
        </p:spPr>
      </p:pic>
      <p:sp>
        <p:nvSpPr>
          <p:cNvPr id="1147" name="CustomShape 4"/>
          <p:cNvSpPr/>
          <p:nvPr/>
        </p:nvSpPr>
        <p:spPr>
          <a:xfrm>
            <a:off x="990720" y="5896080"/>
            <a:ext cx="1828440" cy="3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C00000"/>
                </a:solidFill>
                <a:latin typeface="Arial"/>
              </a:rPr>
              <a:t>Class</a:t>
            </a:r>
            <a:endParaRPr lang="en-US" sz="1800" b="0" strike="noStrike" spc="-1">
              <a:latin typeface="Arial"/>
            </a:endParaRPr>
          </a:p>
        </p:txBody>
      </p:sp>
      <p:sp>
        <p:nvSpPr>
          <p:cNvPr id="1148" name="CustomShape 5"/>
          <p:cNvSpPr/>
          <p:nvPr/>
        </p:nvSpPr>
        <p:spPr>
          <a:xfrm>
            <a:off x="3505320" y="5896080"/>
            <a:ext cx="1828440" cy="3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C00000"/>
                </a:solidFill>
                <a:latin typeface="Arial"/>
              </a:rPr>
              <a:t>Enhancement</a:t>
            </a:r>
            <a:endParaRPr lang="en-US" sz="1800" b="0" strike="noStrike" spc="-1">
              <a:latin typeface="Arial"/>
            </a:endParaRPr>
          </a:p>
        </p:txBody>
      </p:sp>
      <p:sp>
        <p:nvSpPr>
          <p:cNvPr id="1149" name="CustomShape 6"/>
          <p:cNvSpPr/>
          <p:nvPr/>
        </p:nvSpPr>
        <p:spPr>
          <a:xfrm>
            <a:off x="6400800" y="5896080"/>
            <a:ext cx="1828440" cy="3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C00000"/>
                </a:solidFill>
                <a:latin typeface="Arial"/>
              </a:rPr>
              <a:t>Rule</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|EOS~036|</a:t>
            </a:r>
            <a:endParaRPr lang="en-US" sz="100" b="0" strike="noStrike" spc="-1">
              <a:latin typeface="Arial"/>
            </a:endParaRPr>
          </a:p>
        </p:txBody>
      </p:sp>
      <p:sp>
        <p:nvSpPr>
          <p:cNvPr id="115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Debugger: Frames pane</a:t>
            </a:r>
            <a:endParaRPr lang="en-US" sz="3200" b="0" strike="noStrike" spc="-1">
              <a:solidFill>
                <a:srgbClr val="FFFFFF"/>
              </a:solidFill>
              <a:latin typeface="Arial"/>
            </a:endParaRPr>
          </a:p>
        </p:txBody>
      </p:sp>
      <p:sp>
        <p:nvSpPr>
          <p:cNvPr id="1152" name="TextShape 3"/>
          <p:cNvSpPr txBox="1"/>
          <p:nvPr/>
        </p:nvSpPr>
        <p:spPr>
          <a:xfrm>
            <a:off x="5410080" y="914400"/>
            <a:ext cx="342720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Shows list of threads in your application</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Select a thread and view the stack frame</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Navigate between frames</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Navigate to source of frame code</a:t>
            </a:r>
          </a:p>
          <a:p>
            <a:pPr>
              <a:lnSpc>
                <a:spcPct val="100000"/>
              </a:lnSpc>
              <a:spcBef>
                <a:spcPts val="961"/>
              </a:spcBef>
            </a:pPr>
            <a:endParaRPr lang="en-US" sz="2400" b="0" strike="noStrike" spc="-1">
              <a:solidFill>
                <a:srgbClr val="000000"/>
              </a:solidFill>
              <a:latin typeface="Arial"/>
            </a:endParaRPr>
          </a:p>
        </p:txBody>
      </p:sp>
      <p:pic>
        <p:nvPicPr>
          <p:cNvPr id="1153" name="Picture 3"/>
          <p:cNvPicPr/>
          <p:nvPr/>
        </p:nvPicPr>
        <p:blipFill>
          <a:blip r:embed="rId3"/>
          <a:stretch/>
        </p:blipFill>
        <p:spPr>
          <a:xfrm>
            <a:off x="533520" y="914400"/>
            <a:ext cx="4640760" cy="4074840"/>
          </a:xfrm>
          <a:prstGeom prst="rect">
            <a:avLst/>
          </a:prstGeom>
          <a:ln>
            <a:noFill/>
          </a:ln>
          <a:effectLst>
            <a:outerShdw blurRad="50800" dist="38100" dir="2700000" algn="tl" rotWithShape="0">
              <a:srgbClr val="000000">
                <a:alpha val="40000"/>
              </a:srgbClr>
            </a:outerShdw>
          </a:effectLst>
        </p:spPr>
      </p:pic>
      <p:pic>
        <p:nvPicPr>
          <p:cNvPr id="1154" name="Picture 6"/>
          <p:cNvPicPr/>
          <p:nvPr/>
        </p:nvPicPr>
        <p:blipFill>
          <a:blip r:embed="rId4"/>
          <a:stretch/>
        </p:blipFill>
        <p:spPr>
          <a:xfrm>
            <a:off x="1066680" y="4838760"/>
            <a:ext cx="7772040" cy="1527120"/>
          </a:xfrm>
          <a:prstGeom prst="rect">
            <a:avLst/>
          </a:prstGeom>
          <a:ln>
            <a:noFill/>
          </a:ln>
          <a:effectLst>
            <a:outerShdw blurRad="50800" dist="38100" dir="2700000" algn="tl" rotWithShape="0">
              <a:srgbClr val="000000">
                <a:alpha val="40000"/>
              </a:srgbClr>
            </a:outerShdw>
          </a:effectLst>
        </p:spPr>
      </p:pic>
      <p:sp>
        <p:nvSpPr>
          <p:cNvPr id="1155" name="CustomShape 4"/>
          <p:cNvSpPr/>
          <p:nvPr/>
        </p:nvSpPr>
        <p:spPr>
          <a:xfrm>
            <a:off x="533520" y="3305160"/>
            <a:ext cx="4038120" cy="23112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56" name="CustomShape 5"/>
          <p:cNvSpPr/>
          <p:nvPr/>
        </p:nvSpPr>
        <p:spPr>
          <a:xfrm>
            <a:off x="3124080" y="3047040"/>
            <a:ext cx="1752120" cy="304560"/>
          </a:xfrm>
          <a:prstGeom prst="roundRect">
            <a:avLst>
              <a:gd name="adj" fmla="val 16667"/>
            </a:avLst>
          </a:prstGeom>
          <a:solidFill>
            <a:schemeClr val="tx1"/>
          </a:solid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Frame</a:t>
            </a:r>
            <a:endParaRPr lang="en-US" sz="1800" b="0" strike="noStrike" spc="-1">
              <a:latin typeface="Arial"/>
            </a:endParaRPr>
          </a:p>
        </p:txBody>
      </p:sp>
      <p:sp>
        <p:nvSpPr>
          <p:cNvPr id="1157" name="CustomShape 6"/>
          <p:cNvSpPr/>
          <p:nvPr/>
        </p:nvSpPr>
        <p:spPr>
          <a:xfrm>
            <a:off x="7086600" y="4989600"/>
            <a:ext cx="1752120" cy="304560"/>
          </a:xfrm>
          <a:prstGeom prst="roundRect">
            <a:avLst>
              <a:gd name="adj" fmla="val 16667"/>
            </a:avLst>
          </a:prstGeom>
          <a:solidFill>
            <a:schemeClr val="tx1"/>
          </a:solid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File Source</a:t>
            </a:r>
            <a:endParaRPr lang="en-US" sz="1800" b="0" strike="noStrike" spc="-1">
              <a:latin typeface="Arial"/>
            </a:endParaRPr>
          </a:p>
        </p:txBody>
      </p:sp>
      <p:sp>
        <p:nvSpPr>
          <p:cNvPr id="1158" name="CustomShape 7"/>
          <p:cNvSpPr/>
          <p:nvPr/>
        </p:nvSpPr>
        <p:spPr>
          <a:xfrm>
            <a:off x="4572000" y="3421080"/>
            <a:ext cx="304560" cy="1760400"/>
          </a:xfrm>
          <a:prstGeom prst="bentConnector2">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|EOS~037|</a:t>
            </a:r>
            <a:endParaRPr lang="en-US" sz="100" b="0" strike="noStrike" spc="-1">
              <a:latin typeface="Arial"/>
            </a:endParaRPr>
          </a:p>
        </p:txBody>
      </p:sp>
      <p:pic>
        <p:nvPicPr>
          <p:cNvPr id="1160" name="pic Variables"/>
          <p:cNvPicPr/>
          <p:nvPr/>
        </p:nvPicPr>
        <p:blipFill>
          <a:blip r:embed="rId3"/>
          <a:stretch/>
        </p:blipFill>
        <p:spPr>
          <a:xfrm>
            <a:off x="532080" y="3587040"/>
            <a:ext cx="5402160" cy="2611800"/>
          </a:xfrm>
          <a:prstGeom prst="rect">
            <a:avLst/>
          </a:prstGeom>
          <a:ln>
            <a:noFill/>
          </a:ln>
          <a:effectLst>
            <a:outerShdw blurRad="50800" dist="38100" dir="2700000" algn="tl" rotWithShape="0">
              <a:srgbClr val="000000">
                <a:alpha val="40000"/>
              </a:srgbClr>
            </a:outerShdw>
          </a:effectLst>
        </p:spPr>
      </p:pic>
      <p:pic>
        <p:nvPicPr>
          <p:cNvPr id="1161" name="pic Frame"/>
          <p:cNvPicPr/>
          <p:nvPr/>
        </p:nvPicPr>
        <p:blipFill>
          <a:blip r:embed="rId4"/>
          <a:stretch/>
        </p:blipFill>
        <p:spPr>
          <a:xfrm>
            <a:off x="532080" y="1826280"/>
            <a:ext cx="3732840" cy="1159560"/>
          </a:xfrm>
          <a:prstGeom prst="rect">
            <a:avLst/>
          </a:prstGeom>
          <a:ln>
            <a:noFill/>
          </a:ln>
          <a:effectLst>
            <a:outerShdw blurRad="50800" dist="38100" dir="2700000" algn="tl" rotWithShape="0">
              <a:srgbClr val="000000">
                <a:alpha val="40000"/>
              </a:srgbClr>
            </a:outerShdw>
          </a:effectLst>
        </p:spPr>
      </p:pic>
      <p:sp>
        <p:nvSpPr>
          <p:cNvPr id="1162"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Debugger: Variables pane</a:t>
            </a:r>
            <a:endParaRPr lang="en-US" sz="3200" b="0" strike="noStrike" spc="-1">
              <a:solidFill>
                <a:srgbClr val="FFFFFF"/>
              </a:solidFill>
              <a:latin typeface="Arial"/>
            </a:endParaRPr>
          </a:p>
        </p:txBody>
      </p:sp>
      <p:sp>
        <p:nvSpPr>
          <p:cNvPr id="1163" name="TextShape 3"/>
          <p:cNvSpPr txBox="1"/>
          <p:nvPr/>
        </p:nvSpPr>
        <p:spPr>
          <a:xfrm>
            <a:off x="6172200" y="1826280"/>
            <a:ext cx="2651400" cy="45741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Enable Enhance Entities Visualization to view all entity properties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File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Settings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Guidewire  Studio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Debugger Settings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Add variable to watches</a:t>
            </a:r>
            <a:endParaRPr lang="en-US" sz="2400" b="0" strike="noStrike" spc="-1">
              <a:solidFill>
                <a:srgbClr val="000000"/>
              </a:solidFill>
              <a:latin typeface="Arial"/>
            </a:endParaRPr>
          </a:p>
        </p:txBody>
      </p:sp>
      <p:sp>
        <p:nvSpPr>
          <p:cNvPr id="1164" name="TextShape 4"/>
          <p:cNvSpPr txBox="1"/>
          <p:nvPr/>
        </p:nvSpPr>
        <p:spPr>
          <a:xfrm>
            <a:off x="521280" y="914400"/>
            <a:ext cx="8320680" cy="18284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Examine variables, fields, arrays, primitive types, and object of a selected frame </a:t>
            </a:r>
            <a:endParaRPr lang="en-US" sz="2400" b="0" strike="noStrike" spc="-1">
              <a:solidFill>
                <a:srgbClr val="000000"/>
              </a:solidFill>
              <a:latin typeface="Arial"/>
            </a:endParaRPr>
          </a:p>
        </p:txBody>
      </p:sp>
      <p:sp>
        <p:nvSpPr>
          <p:cNvPr id="1165" name="CustomShape 5"/>
          <p:cNvSpPr/>
          <p:nvPr/>
        </p:nvSpPr>
        <p:spPr>
          <a:xfrm>
            <a:off x="533520" y="2486880"/>
            <a:ext cx="3580920" cy="23112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66" name="CustomShape 6"/>
          <p:cNvSpPr/>
          <p:nvPr/>
        </p:nvSpPr>
        <p:spPr>
          <a:xfrm rot="16200000" flipH="1">
            <a:off x="1891800" y="2959560"/>
            <a:ext cx="1015200" cy="533160"/>
          </a:xfrm>
          <a:prstGeom prst="bentConnector3">
            <a:avLst>
              <a:gd name="adj1" fmla="val 36868"/>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67" name="CustomShape 7"/>
          <p:cNvSpPr/>
          <p:nvPr/>
        </p:nvSpPr>
        <p:spPr>
          <a:xfrm>
            <a:off x="2487600" y="2921400"/>
            <a:ext cx="1752120" cy="304560"/>
          </a:xfrm>
          <a:prstGeom prst="roundRect">
            <a:avLst>
              <a:gd name="adj" fmla="val 16667"/>
            </a:avLst>
          </a:prstGeom>
          <a:solidFill>
            <a:schemeClr val="tx1"/>
          </a:solid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a:solidFill>
                  <a:srgbClr val="000000"/>
                </a:solidFill>
                <a:latin typeface="Arial"/>
              </a:rPr>
              <a:t>Frame</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|EOS~038|</a:t>
            </a:r>
            <a:endParaRPr lang="en-US" sz="100" b="0" strike="noStrike" spc="-1">
              <a:latin typeface="Arial"/>
            </a:endParaRPr>
          </a:p>
        </p:txBody>
      </p:sp>
      <p:sp>
        <p:nvSpPr>
          <p:cNvPr id="1169"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Debugger: Watches pane</a:t>
            </a:r>
            <a:endParaRPr lang="en-US" sz="3200" b="0" strike="noStrike" spc="-1">
              <a:solidFill>
                <a:srgbClr val="FFFFFF"/>
              </a:solidFill>
              <a:latin typeface="Arial"/>
            </a:endParaRPr>
          </a:p>
        </p:txBody>
      </p:sp>
      <p:sp>
        <p:nvSpPr>
          <p:cNvPr id="1170" name="TextShape 3"/>
          <p:cNvSpPr txBox="1"/>
          <p:nvPr/>
        </p:nvSpPr>
        <p:spPr>
          <a:xfrm>
            <a:off x="519120" y="4038480"/>
            <a:ext cx="8318160" cy="23619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 </a:t>
            </a:r>
            <a:r>
              <a:rPr lang="en-US" sz="2400" b="1" strike="noStrike" spc="-1">
                <a:solidFill>
                  <a:srgbClr val="000000"/>
                </a:solidFill>
                <a:latin typeface="Arial"/>
                <a:ea typeface="Arial"/>
              </a:rPr>
              <a:t>watch</a:t>
            </a:r>
            <a:r>
              <a:rPr lang="en-US" sz="2400" b="0" strike="noStrike" spc="-1">
                <a:solidFill>
                  <a:srgbClr val="000000"/>
                </a:solidFill>
                <a:latin typeface="Arial"/>
                <a:ea typeface="Arial"/>
              </a:rPr>
              <a:t> is an expression whose value you wish to observe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 add a watch, any of the following:</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Click Add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Enter property or expression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Drag object or property from the Variable pane to watches pane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Drag variable and property expression from rule editor to watches pane</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1171" name="Picture 4"/>
          <p:cNvPicPr/>
          <p:nvPr/>
        </p:nvPicPr>
        <p:blipFill>
          <a:blip r:embed="rId3"/>
          <a:stretch/>
        </p:blipFill>
        <p:spPr>
          <a:xfrm>
            <a:off x="533520" y="914400"/>
            <a:ext cx="8305560" cy="285048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|EOS~039|</a:t>
            </a:r>
            <a:endParaRPr lang="en-US" sz="100" b="0" strike="noStrike" spc="-1">
              <a:latin typeface="Arial"/>
            </a:endParaRPr>
          </a:p>
        </p:txBody>
      </p:sp>
      <p:sp>
        <p:nvSpPr>
          <p:cNvPr id="1173"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Resume debugging</a:t>
            </a:r>
            <a:endParaRPr lang="en-US" sz="3200" b="0" strike="noStrike" spc="-1">
              <a:solidFill>
                <a:srgbClr val="FFFFFF"/>
              </a:solidFill>
              <a:latin typeface="Arial"/>
            </a:endParaRPr>
          </a:p>
        </p:txBody>
      </p:sp>
      <p:sp>
        <p:nvSpPr>
          <p:cNvPr id="1174" name="TextShape 3"/>
          <p:cNvSpPr txBox="1"/>
          <p:nvPr/>
        </p:nvSpPr>
        <p:spPr>
          <a:xfrm>
            <a:off x="519120" y="36576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 resume the execution of code…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Main 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Run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Resume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F9</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Or, in the Debug Tool Window, </a:t>
            </a:r>
            <a:br/>
            <a:r>
              <a:rPr lang="en-US" sz="2000" b="0" strike="noStrike" spc="-1">
                <a:solidFill>
                  <a:srgbClr val="000000"/>
                </a:solidFill>
                <a:latin typeface="Arial"/>
                <a:ea typeface="Arial"/>
              </a:rPr>
              <a:t>click Resume </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Code continues to hitting </a:t>
            </a:r>
            <a:br/>
            <a:r>
              <a:rPr lang="en-US" sz="2400" b="0" strike="noStrike" spc="-1">
                <a:solidFill>
                  <a:srgbClr val="000000"/>
                </a:solidFill>
                <a:latin typeface="Arial"/>
                <a:ea typeface="Arial"/>
              </a:rPr>
              <a:t>next breakpoint</a:t>
            </a:r>
            <a:endParaRPr lang="en-US" sz="2400" b="0" strike="noStrike" spc="-1">
              <a:solidFill>
                <a:srgbClr val="000000"/>
              </a:solidFill>
              <a:latin typeface="Arial"/>
            </a:endParaRPr>
          </a:p>
        </p:txBody>
      </p:sp>
      <p:pic>
        <p:nvPicPr>
          <p:cNvPr id="1175" name="Picture 8"/>
          <p:cNvPicPr/>
          <p:nvPr/>
        </p:nvPicPr>
        <p:blipFill>
          <a:blip r:embed="rId3"/>
          <a:stretch/>
        </p:blipFill>
        <p:spPr>
          <a:xfrm>
            <a:off x="533520" y="914400"/>
            <a:ext cx="8305560" cy="1934640"/>
          </a:xfrm>
          <a:prstGeom prst="rect">
            <a:avLst/>
          </a:prstGeom>
          <a:ln>
            <a:noFill/>
          </a:ln>
          <a:effectLst>
            <a:outerShdw blurRad="50800" dist="38100" dir="2700000" algn="tl" rotWithShape="0">
              <a:srgbClr val="000000">
                <a:alpha val="40000"/>
              </a:srgbClr>
            </a:outerShdw>
          </a:effectLst>
        </p:spPr>
      </p:pic>
      <p:pic>
        <p:nvPicPr>
          <p:cNvPr id="1176" name="Picture 2"/>
          <p:cNvPicPr/>
          <p:nvPr/>
        </p:nvPicPr>
        <p:blipFill>
          <a:blip r:embed="rId4"/>
          <a:stretch/>
        </p:blipFill>
        <p:spPr>
          <a:xfrm>
            <a:off x="5553000" y="4114800"/>
            <a:ext cx="3276360" cy="2167920"/>
          </a:xfrm>
          <a:prstGeom prst="rect">
            <a:avLst/>
          </a:prstGeom>
          <a:ln w="3240">
            <a:solidFill>
              <a:schemeClr val="bg1"/>
            </a:solidFill>
            <a:miter/>
          </a:ln>
          <a:effectLst>
            <a:outerShdw blurRad="50800" dist="38100" dir="2700000" algn="tl" rotWithShape="0">
              <a:srgbClr val="000000">
                <a:alpha val="40000"/>
              </a:srgbClr>
            </a:outerShdw>
          </a:effectLst>
        </p:spPr>
      </p:pic>
      <p:sp>
        <p:nvSpPr>
          <p:cNvPr id="1177" name="CustomShape 4"/>
          <p:cNvSpPr/>
          <p:nvPr/>
        </p:nvSpPr>
        <p:spPr>
          <a:xfrm>
            <a:off x="5585760" y="4732920"/>
            <a:ext cx="296640" cy="31212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|EOS~004|</a:t>
            </a:r>
            <a:endParaRPr lang="en-US" sz="100" b="0" strike="noStrike" spc="-1">
              <a:latin typeface="Arial"/>
            </a:endParaRPr>
          </a:p>
        </p:txBody>
      </p:sp>
      <p:sp>
        <p:nvSpPr>
          <p:cNvPr id="889" name="CustomShape 2"/>
          <p:cNvSpPr/>
          <p:nvPr/>
        </p:nvSpPr>
        <p:spPr>
          <a:xfrm>
            <a:off x="876240" y="3616560"/>
            <a:ext cx="609120" cy="231120"/>
          </a:xfrm>
          <a:prstGeom prst="roundRect">
            <a:avLst>
              <a:gd name="adj" fmla="val 16667"/>
            </a:avLst>
          </a:prstGeom>
          <a:solidFill>
            <a:schemeClr val="tx1"/>
          </a:solidFill>
          <a:ln w="28440">
            <a:solidFill>
              <a:schemeClr val="tx1"/>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890" name="TextShape 3"/>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Business rules</a:t>
            </a:r>
            <a:endParaRPr lang="en-US" sz="3200" b="0" strike="noStrike" spc="-1">
              <a:solidFill>
                <a:srgbClr val="FFFFFF"/>
              </a:solidFill>
              <a:latin typeface="Arial"/>
            </a:endParaRPr>
          </a:p>
        </p:txBody>
      </p:sp>
      <p:sp>
        <p:nvSpPr>
          <p:cNvPr id="891" name="TextShape 4"/>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A </a:t>
            </a:r>
            <a:r>
              <a:rPr lang="en-US" sz="2400" b="1" strike="noStrike" spc="-1">
                <a:solidFill>
                  <a:srgbClr val="000000"/>
                </a:solidFill>
                <a:latin typeface="Arial"/>
              </a:rPr>
              <a:t>business rule</a:t>
            </a:r>
            <a:r>
              <a:rPr lang="en-US" sz="2400" b="0" strike="noStrike" spc="-1">
                <a:solidFill>
                  <a:srgbClr val="000000"/>
                </a:solidFill>
                <a:latin typeface="Arial"/>
              </a:rPr>
              <a:t> performs an action based on a condition for a given entity when a specific event occurs to an instance of that entity</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Example: ABPU2010 – </a:t>
            </a:r>
            <a:br/>
            <a:r>
              <a:rPr lang="en-US" sz="2000" b="0" strike="noStrike" spc="-1">
                <a:solidFill>
                  <a:srgbClr val="000000"/>
                </a:solidFill>
                <a:latin typeface="Arial"/>
                <a:ea typeface="Arial"/>
              </a:rPr>
              <a:t>Flag lack of  email address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Rule set organize rules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Example: ABContactPreupdate</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Rule set categories organize rule sets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Example: Preupdate</a:t>
            </a:r>
            <a:endParaRPr lang="en-US" sz="2000" b="0" strike="noStrike" spc="-1">
              <a:solidFill>
                <a:srgbClr val="000000"/>
              </a:solidFill>
              <a:latin typeface="Arial"/>
            </a:endParaRPr>
          </a:p>
        </p:txBody>
      </p:sp>
      <p:pic>
        <p:nvPicPr>
          <p:cNvPr id="892" name="pic PV"/>
          <p:cNvPicPr/>
          <p:nvPr/>
        </p:nvPicPr>
        <p:blipFill>
          <a:blip r:embed="rId3"/>
          <a:stretch/>
        </p:blipFill>
        <p:spPr>
          <a:xfrm>
            <a:off x="533520" y="918720"/>
            <a:ext cx="3741120" cy="381816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893" name="Picture 4"/>
          <p:cNvPicPr/>
          <p:nvPr/>
        </p:nvPicPr>
        <p:blipFill>
          <a:blip r:embed="rId4"/>
          <a:stretch/>
        </p:blipFill>
        <p:spPr>
          <a:xfrm>
            <a:off x="838080" y="3581280"/>
            <a:ext cx="3689280" cy="2514240"/>
          </a:xfrm>
          <a:prstGeom prst="rect">
            <a:avLst/>
          </a:prstGeom>
          <a:ln>
            <a:noFill/>
          </a:ln>
          <a:effectLst>
            <a:outerShdw blurRad="50800" dist="38100" dir="2700000" algn="tl" rotWithShape="0">
              <a:srgbClr val="000000">
                <a:alpha val="40000"/>
              </a:srgbClr>
            </a:outerShdw>
          </a:effectLst>
        </p:spPr>
      </p:pic>
      <p:sp>
        <p:nvSpPr>
          <p:cNvPr id="894" name="CustomShape 5"/>
          <p:cNvSpPr/>
          <p:nvPr/>
        </p:nvSpPr>
        <p:spPr>
          <a:xfrm rot="10800000" flipV="1">
            <a:off x="1743120" y="3731760"/>
            <a:ext cx="866520" cy="776520"/>
          </a:xfrm>
          <a:prstGeom prst="bentConnector3">
            <a:avLst>
              <a:gd name="adj1" fmla="val 126374"/>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895" name="CustomShape 6"/>
          <p:cNvSpPr/>
          <p:nvPr/>
        </p:nvSpPr>
        <p:spPr>
          <a:xfrm>
            <a:off x="1299240" y="5373000"/>
            <a:ext cx="2746800" cy="23112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|EOS~040|</a:t>
            </a:r>
            <a:endParaRPr lang="en-US" sz="100" b="0" strike="noStrike" spc="-1">
              <a:latin typeface="Arial"/>
            </a:endParaRPr>
          </a:p>
        </p:txBody>
      </p:sp>
      <p:sp>
        <p:nvSpPr>
          <p:cNvPr id="1179"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Stopping debug server</a:t>
            </a:r>
            <a:endParaRPr lang="en-US" sz="3200" b="0" strike="noStrike" spc="-1">
              <a:solidFill>
                <a:srgbClr val="FFFFFF"/>
              </a:solidFill>
              <a:latin typeface="Arial"/>
            </a:endParaRPr>
          </a:p>
        </p:txBody>
      </p:sp>
      <p:sp>
        <p:nvSpPr>
          <p:cNvPr id="1180" name="TextShape 3"/>
          <p:cNvSpPr txBox="1"/>
          <p:nvPr/>
        </p:nvSpPr>
        <p:spPr>
          <a:xfrm>
            <a:off x="519120" y="9144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To stop the debug server process…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Main menu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Run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Stop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CTRL+F2</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Or, in the Debug Tool Window, click Stop </a:t>
            </a:r>
            <a:endParaRPr lang="en-US" sz="2000" b="0" strike="noStrike" spc="-1">
              <a:solidFill>
                <a:srgbClr val="000000"/>
              </a:solidFill>
              <a:latin typeface="Arial"/>
            </a:endParaRPr>
          </a:p>
        </p:txBody>
      </p:sp>
      <p:pic>
        <p:nvPicPr>
          <p:cNvPr id="1181" name="Picture 2"/>
          <p:cNvPicPr/>
          <p:nvPr/>
        </p:nvPicPr>
        <p:blipFill>
          <a:blip r:embed="rId3"/>
          <a:stretch/>
        </p:blipFill>
        <p:spPr>
          <a:xfrm>
            <a:off x="4952880" y="3657600"/>
            <a:ext cx="3771000" cy="2571120"/>
          </a:xfrm>
          <a:prstGeom prst="rect">
            <a:avLst/>
          </a:prstGeom>
          <a:ln>
            <a:noFill/>
          </a:ln>
          <a:effectLst>
            <a:outerShdw blurRad="50800" dist="38100" dir="2700000" algn="tl" rotWithShape="0">
              <a:srgbClr val="000000">
                <a:alpha val="40000"/>
              </a:srgbClr>
            </a:outerShdw>
          </a:effectLst>
        </p:spPr>
      </p:pic>
      <p:sp>
        <p:nvSpPr>
          <p:cNvPr id="1182" name="CustomShape 4"/>
          <p:cNvSpPr/>
          <p:nvPr/>
        </p:nvSpPr>
        <p:spPr>
          <a:xfrm>
            <a:off x="4984560" y="5082840"/>
            <a:ext cx="344520" cy="34812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1183" name="Picture 4"/>
          <p:cNvPicPr/>
          <p:nvPr/>
        </p:nvPicPr>
        <p:blipFill>
          <a:blip r:embed="rId4"/>
          <a:stretch/>
        </p:blipFill>
        <p:spPr>
          <a:xfrm>
            <a:off x="523800" y="3657600"/>
            <a:ext cx="3485520" cy="2285280"/>
          </a:xfrm>
          <a:prstGeom prst="rect">
            <a:avLst/>
          </a:prstGeom>
          <a:ln>
            <a:noFill/>
          </a:ln>
          <a:effectLst>
            <a:outerShdw blurRad="50800" dist="38100" dir="2700000" algn="tl" rotWithShape="0">
              <a:srgbClr val="000000">
                <a:alpha val="40000"/>
              </a:srgbClr>
            </a:outerShdw>
          </a:effectLst>
        </p:spPr>
      </p:pic>
      <p:sp>
        <p:nvSpPr>
          <p:cNvPr id="1184" name="CustomShape 5"/>
          <p:cNvSpPr/>
          <p:nvPr/>
        </p:nvSpPr>
        <p:spPr>
          <a:xfrm>
            <a:off x="595080" y="5329440"/>
            <a:ext cx="331200" cy="315360"/>
          </a:xfrm>
          <a:prstGeom prst="roundRect">
            <a:avLst>
              <a:gd name="adj" fmla="val 16667"/>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|EOS~041|</a:t>
            </a:r>
            <a:endParaRPr lang="en-US" sz="100" b="0" strike="noStrike" spc="-1">
              <a:latin typeface="Arial"/>
            </a:endParaRPr>
          </a:p>
        </p:txBody>
      </p:sp>
      <p:sp>
        <p:nvSpPr>
          <p:cNvPr id="1186" name="TextShape 2"/>
          <p:cNvSpPr txBox="1"/>
          <p:nvPr/>
        </p:nvSpPr>
        <p:spPr>
          <a:xfrm>
            <a:off x="520560" y="1344240"/>
            <a:ext cx="8320680" cy="5056200"/>
          </a:xfrm>
          <a:prstGeom prst="rect">
            <a:avLst/>
          </a:prstGeom>
          <a:noFill/>
          <a:ln>
            <a:noFill/>
          </a:ln>
        </p:spPr>
        <p:txBody>
          <a:bodyPr lIns="0" tIns="0" rIns="0" bIns="0"/>
          <a:lstStyle/>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Explain the functionality of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Describe the Gosu techniques unique to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Write business rules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Calibri"/>
              </a:rPr>
              <a:t>Use Studio debugger to debug business rules</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|EOS~042|</a:t>
            </a:r>
            <a:endParaRPr lang="en-US" sz="100" b="0" strike="noStrike" spc="-1">
              <a:latin typeface="Arial"/>
            </a:endParaRPr>
          </a:p>
        </p:txBody>
      </p:sp>
      <p:sp>
        <p:nvSpPr>
          <p:cNvPr id="1188" name="TextShape 2"/>
          <p:cNvSpPr txBox="1"/>
          <p:nvPr/>
        </p:nvSpPr>
        <p:spPr>
          <a:xfrm>
            <a:off x="519120" y="914400"/>
            <a:ext cx="8318160" cy="548604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is the significance of a rule set's root entity?</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triggers a rule set?</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two things are done for a rule whose condition is true that are not done for a rule whose condition is false?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is the difference between an "execute all" rule set and an "exit after first action" rule set?</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is the effect of deactivating a rule?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How can you deploy a new rule?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For a server running a debug 'server' process, how can you deploy changes to a rule?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For a server running a debug 'server' process, how can you deploy a newly deactivated rule?</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|EOS~043|</a:t>
            </a:r>
            <a:endParaRPr lang="en-US" sz="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|EOS~005|</a:t>
            </a:r>
            <a:endParaRPr lang="en-US" sz="100" b="0" strike="noStrike" spc="-1">
              <a:latin typeface="Arial"/>
            </a:endParaRPr>
          </a:p>
        </p:txBody>
      </p:sp>
      <p:sp>
        <p:nvSpPr>
          <p:cNvPr id="897"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Examples in Guidewire applications</a:t>
            </a:r>
            <a:endParaRPr lang="en-US" sz="3200" b="0" strike="noStrike" spc="-1">
              <a:solidFill>
                <a:srgbClr val="FFFFFF"/>
              </a:solidFill>
              <a:latin typeface="Arial"/>
            </a:endParaRPr>
          </a:p>
        </p:txBody>
      </p:sp>
      <p:sp>
        <p:nvSpPr>
          <p:cNvPr id="898" name="TextShape 3"/>
          <p:cNvSpPr txBox="1"/>
          <p:nvPr/>
        </p:nvSpPr>
        <p:spPr>
          <a:xfrm>
            <a:off x="51912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Account validation rules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Verify that account is valid before committing it to database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Triggered when account is created or modified</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899" name="TextShape 4"/>
          <p:cNvSpPr txBox="1"/>
          <p:nvPr/>
        </p:nvSpPr>
        <p:spPr>
          <a:xfrm>
            <a:off x="335268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Activity escalation rules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Escalate activity that is open for too long</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Triggered when activity is open past its escalation date</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00" name="TextShape 5"/>
          <p:cNvSpPr txBox="1"/>
          <p:nvPr/>
        </p:nvSpPr>
        <p:spPr>
          <a:xfrm>
            <a:off x="617220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Claim assignment rules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Assign given claim to a group and user</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Triggered when claim is created or needs reassignment</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01" name="TextShape 6"/>
          <p:cNvSpPr txBox="1"/>
          <p:nvPr/>
        </p:nvSpPr>
        <p:spPr>
          <a:xfrm>
            <a:off x="521280" y="914400"/>
            <a:ext cx="265140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BillingCenter</a:t>
            </a:r>
            <a:endParaRPr lang="en-US" sz="2400" b="0" strike="noStrike" spc="-1">
              <a:latin typeface="Arial"/>
            </a:endParaRPr>
          </a:p>
        </p:txBody>
      </p:sp>
      <p:sp>
        <p:nvSpPr>
          <p:cNvPr id="902" name="TextShape 7"/>
          <p:cNvSpPr txBox="1"/>
          <p:nvPr/>
        </p:nvSpPr>
        <p:spPr>
          <a:xfrm>
            <a:off x="335592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ClaimCenter</a:t>
            </a:r>
            <a:endParaRPr lang="en-US" sz="2400" b="0" strike="noStrike" spc="-1">
              <a:solidFill>
                <a:srgbClr val="000000"/>
              </a:solidFill>
              <a:latin typeface="Arial"/>
            </a:endParaRPr>
          </a:p>
        </p:txBody>
      </p:sp>
      <p:sp>
        <p:nvSpPr>
          <p:cNvPr id="903" name="TextShape 8"/>
          <p:cNvSpPr txBox="1"/>
          <p:nvPr/>
        </p:nvSpPr>
        <p:spPr>
          <a:xfrm>
            <a:off x="617220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PolicyCenter</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|EOS~006|</a:t>
            </a:r>
            <a:endParaRPr lang="en-US" sz="100" b="0" strike="noStrike" spc="-1">
              <a:latin typeface="Arial"/>
            </a:endParaRPr>
          </a:p>
        </p:txBody>
      </p:sp>
      <p:sp>
        <p:nvSpPr>
          <p:cNvPr id="905"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Business rule anatomy</a:t>
            </a:r>
            <a:endParaRPr lang="en-US" sz="3200" b="0" strike="noStrike" spc="-1">
              <a:solidFill>
                <a:srgbClr val="FFFFFF"/>
              </a:solidFill>
              <a:latin typeface="Arial"/>
            </a:endParaRPr>
          </a:p>
        </p:txBody>
      </p:sp>
      <p:sp>
        <p:nvSpPr>
          <p:cNvPr id="906" name="TextShape 3"/>
          <p:cNvSpPr txBox="1"/>
          <p:nvPr/>
        </p:nvSpPr>
        <p:spPr>
          <a:xfrm>
            <a:off x="519120" y="914400"/>
            <a:ext cx="831816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Root entity instance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Object instance of root entity</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Name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Unique and follows naming convention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Example: ABPU1010 – Contact Created</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Condition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Expression that resolves to true or false</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Action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If condition is true, Guidewire executes action</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907" name="CustomShape 4"/>
          <p:cNvSpPr/>
          <p:nvPr/>
        </p:nvSpPr>
        <p:spPr>
          <a:xfrm>
            <a:off x="3276360" y="5832360"/>
            <a:ext cx="2398680" cy="274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1800" b="1" strike="noStrike" spc="-1">
                <a:solidFill>
                  <a:srgbClr val="2F6A2B"/>
                </a:solidFill>
                <a:latin typeface="Arial"/>
              </a:rPr>
              <a:t>true, execute action</a:t>
            </a:r>
            <a:endParaRPr lang="en-US" sz="1800" b="0" strike="noStrike" spc="-1">
              <a:latin typeface="Arial"/>
            </a:endParaRPr>
          </a:p>
        </p:txBody>
      </p:sp>
      <p:sp>
        <p:nvSpPr>
          <p:cNvPr id="908" name="CustomShape 5"/>
          <p:cNvSpPr/>
          <p:nvPr/>
        </p:nvSpPr>
        <p:spPr>
          <a:xfrm>
            <a:off x="3323160" y="5703480"/>
            <a:ext cx="2419200" cy="3240"/>
          </a:xfrm>
          <a:custGeom>
            <a:avLst/>
            <a:gdLst/>
            <a:ahLst/>
            <a:cxnLst/>
            <a:rect l="l" t="t" r="r" b="b"/>
            <a:pathLst>
              <a:path w="21600" h="21600">
                <a:moveTo>
                  <a:pt x="0" y="0"/>
                </a:moveTo>
                <a:lnTo>
                  <a:pt x="21600" y="21600"/>
                </a:lnTo>
              </a:path>
            </a:pathLst>
          </a:custGeom>
          <a:noFill/>
          <a:ln w="28440">
            <a:solidFill>
              <a:srgbClr val="2F6A2B"/>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09" name="CustomShape 6"/>
          <p:cNvSpPr/>
          <p:nvPr/>
        </p:nvSpPr>
        <p:spPr>
          <a:xfrm>
            <a:off x="5483160" y="5013720"/>
            <a:ext cx="2593800" cy="1386360"/>
          </a:xfrm>
          <a:prstGeom prst="flowChartInputOutput">
            <a:avLst/>
          </a:prstGeom>
          <a:solidFill>
            <a:schemeClr val="tx1"/>
          </a:solidFill>
          <a:ln w="28440">
            <a:solidFill>
              <a:schemeClr val="bg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600" b="1" strike="noStrike" spc="-1" dirty="0">
                <a:solidFill>
                  <a:schemeClr val="bg1"/>
                </a:solidFill>
                <a:latin typeface="Arial"/>
              </a:rPr>
              <a:t>Create new </a:t>
            </a:r>
            <a:br>
              <a:rPr dirty="0">
                <a:solidFill>
                  <a:schemeClr val="bg1"/>
                </a:solidFill>
              </a:rPr>
            </a:br>
            <a:r>
              <a:rPr lang="en-US" sz="1600" b="1" strike="noStrike" spc="-1" dirty="0">
                <a:solidFill>
                  <a:schemeClr val="bg1"/>
                </a:solidFill>
                <a:latin typeface="Arial"/>
              </a:rPr>
              <a:t>history entry</a:t>
            </a:r>
            <a:endParaRPr lang="en-US" sz="1600" b="0" strike="noStrike" spc="-1" dirty="0">
              <a:solidFill>
                <a:schemeClr val="bg1"/>
              </a:solidFill>
              <a:latin typeface="Arial"/>
            </a:endParaRPr>
          </a:p>
        </p:txBody>
      </p:sp>
      <p:sp>
        <p:nvSpPr>
          <p:cNvPr id="910" name="CustomShape 7"/>
          <p:cNvSpPr/>
          <p:nvPr/>
        </p:nvSpPr>
        <p:spPr>
          <a:xfrm>
            <a:off x="1299600" y="4853520"/>
            <a:ext cx="2023200" cy="1699200"/>
          </a:xfrm>
          <a:prstGeom prst="flowChartDecision">
            <a:avLst/>
          </a:prstGeom>
          <a:solidFill>
            <a:schemeClr val="tx1"/>
          </a:solidFill>
          <a:ln w="28440">
            <a:solidFill>
              <a:schemeClr val="bg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n-US" sz="1600" b="1" strike="noStrike" spc="-1" dirty="0">
                <a:solidFill>
                  <a:schemeClr val="bg1"/>
                </a:solidFill>
                <a:latin typeface="Arial"/>
              </a:rPr>
              <a:t>Contact </a:t>
            </a:r>
            <a:br>
              <a:rPr dirty="0">
                <a:solidFill>
                  <a:schemeClr val="bg1"/>
                </a:solidFill>
              </a:rPr>
            </a:br>
            <a:r>
              <a:rPr lang="en-US" sz="1600" b="1" strike="noStrike" spc="-1" dirty="0">
                <a:solidFill>
                  <a:schemeClr val="bg1"/>
                </a:solidFill>
                <a:latin typeface="Arial"/>
              </a:rPr>
              <a:t>Created</a:t>
            </a:r>
            <a:r>
              <a:rPr lang="en-US" sz="1600" b="1" strike="noStrike" spc="-1" dirty="0">
                <a:solidFill>
                  <a:srgbClr val="000000"/>
                </a:solidFill>
                <a:latin typeface="Arial"/>
              </a:rPr>
              <a:t>?</a:t>
            </a:r>
            <a:endParaRPr lang="en-US" sz="1600" b="0" strike="noStrike" spc="-1" dirty="0">
              <a:latin typeface="Arial"/>
            </a:endParaRPr>
          </a:p>
        </p:txBody>
      </p:sp>
      <p:sp>
        <p:nvSpPr>
          <p:cNvPr id="911" name="CustomShape 8"/>
          <p:cNvSpPr/>
          <p:nvPr/>
        </p:nvSpPr>
        <p:spPr>
          <a:xfrm>
            <a:off x="685800" y="5082120"/>
            <a:ext cx="1524240" cy="304560"/>
          </a:xfrm>
          <a:prstGeom prst="roundRect">
            <a:avLst>
              <a:gd name="adj" fmla="val 16667"/>
            </a:avLst>
          </a:prstGeom>
          <a:solidFill>
            <a:schemeClr val="tx1"/>
          </a:solidFill>
          <a:ln w="28440">
            <a:solidFill>
              <a:schemeClr val="bg1">
                <a:lumMod val="50000"/>
                <a:lumOff val="50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b="0" strike="noStrike" spc="-1" dirty="0">
                <a:solidFill>
                  <a:schemeClr val="bg1"/>
                </a:solidFill>
                <a:latin typeface="Arial"/>
              </a:rPr>
              <a:t>condition</a:t>
            </a:r>
          </a:p>
        </p:txBody>
      </p:sp>
      <p:sp>
        <p:nvSpPr>
          <p:cNvPr id="912" name="CustomShape 9"/>
          <p:cNvSpPr/>
          <p:nvPr/>
        </p:nvSpPr>
        <p:spPr>
          <a:xfrm>
            <a:off x="7299360" y="5970600"/>
            <a:ext cx="1524240" cy="304560"/>
          </a:xfrm>
          <a:prstGeom prst="roundRect">
            <a:avLst>
              <a:gd name="adj" fmla="val 16667"/>
            </a:avLst>
          </a:prstGeom>
          <a:solidFill>
            <a:schemeClr val="tx1"/>
          </a:solidFill>
          <a:ln w="28440">
            <a:solidFill>
              <a:schemeClr val="bg1">
                <a:lumMod val="50000"/>
                <a:lumOff val="50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spcBef>
                <a:spcPts val="901"/>
              </a:spcBef>
              <a:spcAft>
                <a:spcPts val="541"/>
              </a:spcAft>
            </a:pPr>
            <a:r>
              <a:rPr lang="en-US" sz="1800" b="0" strike="noStrike" spc="-1" dirty="0">
                <a:solidFill>
                  <a:schemeClr val="bg1"/>
                </a:solidFill>
                <a:latin typeface="Arial"/>
              </a:rPr>
              <a:t>action</a:t>
            </a:r>
          </a:p>
        </p:txBody>
      </p:sp>
      <p:pic>
        <p:nvPicPr>
          <p:cNvPr id="913" name="Picture 4"/>
          <p:cNvPicPr/>
          <p:nvPr/>
        </p:nvPicPr>
        <p:blipFill>
          <a:blip r:embed="rId3"/>
          <a:stretch/>
        </p:blipFill>
        <p:spPr>
          <a:xfrm>
            <a:off x="6353280" y="1295280"/>
            <a:ext cx="1009080" cy="1159920"/>
          </a:xfrm>
          <a:prstGeom prst="rect">
            <a:avLst/>
          </a:prstGeom>
          <a:ln>
            <a:noFill/>
          </a:ln>
          <a:effectLst>
            <a:outerShdw blurRad="50800" dist="38100" dir="2700000" algn="tl" rotWithShape="0">
              <a:srgbClr val="000000">
                <a:alpha val="40000"/>
              </a:srgbClr>
            </a:outerShdw>
          </a:effectLst>
        </p:spPr>
      </p:pic>
      <p:sp>
        <p:nvSpPr>
          <p:cNvPr id="914" name="CustomShape 10"/>
          <p:cNvSpPr/>
          <p:nvPr/>
        </p:nvSpPr>
        <p:spPr>
          <a:xfrm>
            <a:off x="6172200" y="914400"/>
            <a:ext cx="1371240" cy="380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Root Entity</a:t>
            </a:r>
            <a:endParaRPr lang="en-US" sz="1800" b="0" strike="noStrike" spc="-1">
              <a:latin typeface="Arial"/>
            </a:endParaRPr>
          </a:p>
        </p:txBody>
      </p:sp>
      <p:pic>
        <p:nvPicPr>
          <p:cNvPr id="915" name="Picture 3"/>
          <p:cNvPicPr/>
          <p:nvPr/>
        </p:nvPicPr>
        <p:blipFill>
          <a:blip r:embed="rId4"/>
          <a:stretch/>
        </p:blipFill>
        <p:spPr>
          <a:xfrm>
            <a:off x="7848720" y="1835640"/>
            <a:ext cx="997920" cy="1146960"/>
          </a:xfrm>
          <a:prstGeom prst="rect">
            <a:avLst/>
          </a:prstGeom>
          <a:ln>
            <a:noFill/>
          </a:ln>
          <a:effectLst>
            <a:outerShdw blurRad="50800" dist="38100" dir="2700000" algn="tl" rotWithShape="0">
              <a:srgbClr val="000000">
                <a:alpha val="40000"/>
              </a:srgbClr>
            </a:outerShdw>
          </a:effectLst>
        </p:spPr>
      </p:pic>
      <p:sp>
        <p:nvSpPr>
          <p:cNvPr id="916" name="CustomShape 11"/>
          <p:cNvSpPr/>
          <p:nvPr/>
        </p:nvSpPr>
        <p:spPr>
          <a:xfrm>
            <a:off x="7661880" y="1104840"/>
            <a:ext cx="1371240" cy="685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1">
                <a:solidFill>
                  <a:srgbClr val="C00000"/>
                </a:solidFill>
                <a:latin typeface="Arial"/>
              </a:rPr>
              <a:t>entity</a:t>
            </a:r>
            <a:br/>
            <a:r>
              <a:rPr lang="en-US" sz="1800" b="1" strike="noStrike" spc="-1">
                <a:solidFill>
                  <a:srgbClr val="C00000"/>
                </a:solidFill>
                <a:latin typeface="Arial"/>
              </a:rPr>
              <a:t>instance</a:t>
            </a:r>
            <a:endParaRPr lang="en-US" sz="1800" b="0" strike="noStrike" spc="-1">
              <a:latin typeface="Arial"/>
            </a:endParaRPr>
          </a:p>
        </p:txBody>
      </p:sp>
      <p:sp>
        <p:nvSpPr>
          <p:cNvPr id="917" name="CustomShape 12"/>
          <p:cNvSpPr/>
          <p:nvPr/>
        </p:nvSpPr>
        <p:spPr>
          <a:xfrm>
            <a:off x="7362720" y="1875600"/>
            <a:ext cx="485280" cy="533520"/>
          </a:xfrm>
          <a:prstGeom prst="bentConnector3">
            <a:avLst>
              <a:gd name="adj1" fmla="val 50000"/>
            </a:avLst>
          </a:prstGeom>
          <a:noFill/>
          <a:ln w="28440">
            <a:solidFill>
              <a:schemeClr val="accent1">
                <a:lumMod val="75000"/>
              </a:schemeClr>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|EOS~007|</a:t>
            </a:r>
            <a:endParaRPr lang="en-US" sz="100" b="0" strike="noStrike" spc="-1">
              <a:latin typeface="Arial"/>
            </a:endParaRPr>
          </a:p>
        </p:txBody>
      </p:sp>
      <p:sp>
        <p:nvSpPr>
          <p:cNvPr id="919"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Business rule hierarchy</a:t>
            </a:r>
            <a:endParaRPr lang="en-US" sz="3200" b="0" strike="noStrike" spc="-1">
              <a:solidFill>
                <a:srgbClr val="FFFFFF"/>
              </a:solidFill>
              <a:latin typeface="Arial"/>
            </a:endParaRPr>
          </a:p>
        </p:txBody>
      </p:sp>
      <p:pic>
        <p:nvPicPr>
          <p:cNvPr id="920" name="Picture 3"/>
          <p:cNvPicPr/>
          <p:nvPr/>
        </p:nvPicPr>
        <p:blipFill>
          <a:blip r:embed="rId3"/>
          <a:stretch/>
        </p:blipFill>
        <p:spPr>
          <a:xfrm>
            <a:off x="533520" y="4869360"/>
            <a:ext cx="1218960" cy="1400760"/>
          </a:xfrm>
          <a:prstGeom prst="rect">
            <a:avLst/>
          </a:prstGeom>
          <a:ln>
            <a:noFill/>
          </a:ln>
          <a:effectLst>
            <a:outerShdw blurRad="50800" dist="38100" dir="2700000" algn="tl" rotWithShape="0">
              <a:srgbClr val="000000">
                <a:alpha val="40000"/>
              </a:srgbClr>
            </a:outerShdw>
          </a:effectLst>
        </p:spPr>
      </p:pic>
      <p:pic>
        <p:nvPicPr>
          <p:cNvPr id="921" name="Picture 3"/>
          <p:cNvPicPr/>
          <p:nvPr/>
        </p:nvPicPr>
        <p:blipFill>
          <a:blip r:embed="rId4"/>
          <a:stretch/>
        </p:blipFill>
        <p:spPr>
          <a:xfrm>
            <a:off x="527040" y="990720"/>
            <a:ext cx="1154520" cy="1036800"/>
          </a:xfrm>
          <a:prstGeom prst="rect">
            <a:avLst/>
          </a:prstGeom>
          <a:ln>
            <a:noFill/>
          </a:ln>
          <a:effectLst>
            <a:outerShdw blurRad="50800" dist="38100" dir="2700000" algn="tl" rotWithShape="0">
              <a:srgbClr val="000000">
                <a:alpha val="40000"/>
              </a:srgbClr>
            </a:outerShdw>
          </a:effectLst>
        </p:spPr>
      </p:pic>
      <p:pic>
        <p:nvPicPr>
          <p:cNvPr id="922" name="Picture 2"/>
          <p:cNvPicPr/>
          <p:nvPr/>
        </p:nvPicPr>
        <p:blipFill>
          <a:blip r:embed="rId5"/>
          <a:stretch/>
        </p:blipFill>
        <p:spPr>
          <a:xfrm>
            <a:off x="502920" y="2895480"/>
            <a:ext cx="1324800" cy="118728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|EOS~008|</a:t>
            </a:r>
            <a:endParaRPr lang="en-US" sz="100" b="0" strike="noStrike" spc="-1">
              <a:latin typeface="Arial"/>
            </a:endParaRPr>
          </a:p>
        </p:txBody>
      </p:sp>
      <p:sp>
        <p:nvSpPr>
          <p:cNvPr id="924"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Hierarchy: rule set category (1)</a:t>
            </a:r>
            <a:endParaRPr lang="en-US" sz="3200" b="0" strike="noStrike" spc="-1">
              <a:solidFill>
                <a:srgbClr val="FFFFFF"/>
              </a:solidFill>
              <a:latin typeface="Arial"/>
            </a:endParaRPr>
          </a:p>
        </p:txBody>
      </p:sp>
      <p:sp>
        <p:nvSpPr>
          <p:cNvPr id="925" name="TextShape 3"/>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A </a:t>
            </a:r>
            <a:r>
              <a:rPr lang="en-US" sz="2400" b="1" strike="noStrike" spc="-1">
                <a:solidFill>
                  <a:srgbClr val="000000"/>
                </a:solidFill>
                <a:latin typeface="Arial"/>
              </a:rPr>
              <a:t>rule set category </a:t>
            </a:r>
            <a:r>
              <a:rPr lang="en-US" sz="2400" b="0" strike="noStrike" spc="-1">
                <a:solidFill>
                  <a:srgbClr val="000000"/>
                </a:solidFill>
                <a:latin typeface="Arial"/>
              </a:rPr>
              <a:t>is a collection of rules sets that have common high-level business purpose</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Examples: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Event messaging</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Preupdate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Validation</a:t>
            </a:r>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p:txBody>
      </p:sp>
      <p:pic>
        <p:nvPicPr>
          <p:cNvPr id="926" name="Picture 3"/>
          <p:cNvPicPr/>
          <p:nvPr/>
        </p:nvPicPr>
        <p:blipFill>
          <a:blip r:embed="rId3"/>
          <a:stretch/>
        </p:blipFill>
        <p:spPr>
          <a:xfrm>
            <a:off x="7268760" y="4982760"/>
            <a:ext cx="1494000" cy="1341720"/>
          </a:xfrm>
          <a:prstGeom prst="rect">
            <a:avLst/>
          </a:prstGeom>
          <a:ln>
            <a:noFill/>
          </a:ln>
          <a:effectLst>
            <a:outerShdw blurRad="50800" dist="38100" dir="2700000" algn="tl" rotWithShape="0">
              <a:srgbClr val="000000">
                <a:alpha val="40000"/>
              </a:srgbClr>
            </a:outerShdw>
          </a:effectLst>
        </p:spPr>
      </p:pic>
      <p:pic>
        <p:nvPicPr>
          <p:cNvPr id="927" name="Picture 4"/>
          <p:cNvPicPr/>
          <p:nvPr/>
        </p:nvPicPr>
        <p:blipFill>
          <a:blip r:embed="rId4"/>
          <a:stretch/>
        </p:blipFill>
        <p:spPr>
          <a:xfrm>
            <a:off x="533520" y="918720"/>
            <a:ext cx="3741120" cy="381816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928" name="CustomShape 4"/>
          <p:cNvSpPr/>
          <p:nvPr/>
        </p:nvSpPr>
        <p:spPr>
          <a:xfrm>
            <a:off x="1523880" y="2370960"/>
            <a:ext cx="1904760" cy="219240"/>
          </a:xfrm>
          <a:prstGeom prst="roundRect">
            <a:avLst>
              <a:gd name="adj" fmla="val 16667"/>
            </a:avLst>
          </a:prstGeom>
          <a:noFill/>
          <a:ln w="28440">
            <a:solidFill>
              <a:schemeClr val="accent1">
                <a:lumMod val="75000"/>
              </a:schemeClr>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29" name="CustomShape 5"/>
          <p:cNvSpPr/>
          <p:nvPr/>
        </p:nvSpPr>
        <p:spPr>
          <a:xfrm>
            <a:off x="533520" y="5208840"/>
            <a:ext cx="3758400" cy="12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C00000"/>
                </a:solidFill>
                <a:latin typeface="Arial"/>
              </a:rPr>
              <a:t>In Project View, the top level node is Rule Sets, a misnomer. The physical folder is …\config\rules\. </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CustomShape 1" hidden="1"/>
          <p:cNvSpPr/>
          <p:nvPr/>
        </p:nvSpPr>
        <p:spPr>
          <a:xfrm>
            <a:off x="8826480" y="6756480"/>
            <a:ext cx="253800" cy="126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 b="0" strike="noStrike" spc="-1">
                <a:solidFill>
                  <a:srgbClr val="FFFFFF"/>
                </a:solidFill>
                <a:latin typeface="Arial"/>
              </a:rPr>
              <a:t>|EOS~009|</a:t>
            </a:r>
            <a:endParaRPr lang="en-US" sz="100" b="0" strike="noStrike" spc="-1">
              <a:latin typeface="Arial"/>
            </a:endParaRPr>
          </a:p>
        </p:txBody>
      </p:sp>
      <p:sp>
        <p:nvSpPr>
          <p:cNvPr id="931" name="TextShape 2"/>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Hierarchy: rule set category (2)</a:t>
            </a:r>
            <a:endParaRPr lang="en-US" sz="3200" b="0" strike="noStrike" spc="-1">
              <a:solidFill>
                <a:srgbClr val="FFFFFF"/>
              </a:solidFill>
              <a:latin typeface="Arial"/>
            </a:endParaRPr>
          </a:p>
        </p:txBody>
      </p:sp>
      <p:sp>
        <p:nvSpPr>
          <p:cNvPr id="932" name="TextShape 3"/>
          <p:cNvSpPr txBox="1"/>
          <p:nvPr/>
        </p:nvSpPr>
        <p:spPr>
          <a:xfrm>
            <a:off x="519120" y="175248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Perform event processing and generate messages about events that have occurred</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An entity for associated with an event messaging rule must declare an EventAware attribute</a:t>
            </a:r>
            <a:endParaRPr lang="en-US" sz="2000" b="0" strike="noStrike" spc="-1">
              <a:solidFill>
                <a:srgbClr val="000000"/>
              </a:solidFill>
              <a:latin typeface="Arial"/>
            </a:endParaRPr>
          </a:p>
        </p:txBody>
      </p:sp>
      <p:sp>
        <p:nvSpPr>
          <p:cNvPr id="933" name="TextShape 4"/>
          <p:cNvSpPr txBox="1"/>
          <p:nvPr/>
        </p:nvSpPr>
        <p:spPr>
          <a:xfrm>
            <a:off x="3383640" y="1764000"/>
            <a:ext cx="265140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Perform domain logic or validation that must come before committing </a:t>
            </a:r>
            <a:br/>
            <a:r>
              <a:rPr lang="en-US" sz="2400" b="0" strike="noStrike" spc="-1">
                <a:solidFill>
                  <a:srgbClr val="000000"/>
                </a:solidFill>
                <a:latin typeface="Arial"/>
              </a:rPr>
              <a:t>entity</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Must implement validatable delegate</a:t>
            </a:r>
            <a:endParaRPr lang="en-US" sz="2000" b="0" strike="noStrike" spc="-1">
              <a:solidFill>
                <a:srgbClr val="000000"/>
              </a:solidFill>
              <a:latin typeface="Arial"/>
            </a:endParaRPr>
          </a:p>
        </p:txBody>
      </p:sp>
      <p:sp>
        <p:nvSpPr>
          <p:cNvPr id="934" name="TextShape 5"/>
          <p:cNvSpPr txBox="1"/>
          <p:nvPr/>
        </p:nvSpPr>
        <p:spPr>
          <a:xfrm>
            <a:off x="6172200" y="1752480"/>
            <a:ext cx="281916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Perform </a:t>
            </a:r>
            <a:br/>
            <a:r>
              <a:rPr lang="en-US" sz="2400" b="0" strike="noStrike" spc="-1">
                <a:solidFill>
                  <a:srgbClr val="000000"/>
                </a:solidFill>
                <a:latin typeface="Arial"/>
              </a:rPr>
              <a:t>validation that must come before committing entity that ensure data is valid</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Must implement validatable delegate</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
        <p:nvSpPr>
          <p:cNvPr id="935" name="TextShape 6"/>
          <p:cNvSpPr txBox="1"/>
          <p:nvPr/>
        </p:nvSpPr>
        <p:spPr>
          <a:xfrm>
            <a:off x="521280" y="914400"/>
            <a:ext cx="265140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EventMessage</a:t>
            </a:r>
            <a:endParaRPr lang="en-US" sz="2400" b="0" strike="noStrike" spc="-1">
              <a:latin typeface="Arial"/>
            </a:endParaRPr>
          </a:p>
        </p:txBody>
      </p:sp>
      <p:sp>
        <p:nvSpPr>
          <p:cNvPr id="936" name="TextShape 7"/>
          <p:cNvSpPr txBox="1"/>
          <p:nvPr/>
        </p:nvSpPr>
        <p:spPr>
          <a:xfrm>
            <a:off x="335592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Preupdate</a:t>
            </a:r>
            <a:endParaRPr lang="en-US" sz="2400" b="0" strike="noStrike" spc="-1">
              <a:solidFill>
                <a:srgbClr val="000000"/>
              </a:solidFill>
              <a:latin typeface="Arial"/>
            </a:endParaRPr>
          </a:p>
        </p:txBody>
      </p:sp>
      <p:sp>
        <p:nvSpPr>
          <p:cNvPr id="937" name="TextShape 8"/>
          <p:cNvSpPr txBox="1"/>
          <p:nvPr/>
        </p:nvSpPr>
        <p:spPr>
          <a:xfrm>
            <a:off x="6172200" y="914400"/>
            <a:ext cx="2651400" cy="84096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Validation</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2" ma:contentTypeDescription="Create a new document." ma:contentTypeScope="" ma:versionID="bad15e363b82e8d9ebdf8eaadc42738c">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d819b0a5a8045a330d34cbed839a6012"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19E2ED-A258-4EA1-AB1D-D12FB9930FF2}">
  <ds:schemaRefs>
    <ds:schemaRef ds:uri="http://schemas.microsoft.com/office/2006/metadata/properties"/>
    <ds:schemaRef ds:uri="http://schemas.microsoft.com/office/infopath/2007/PartnerControls"/>
    <ds:schemaRef ds:uri="http://schemas.microsoft.com/sharepoint/v3"/>
    <ds:schemaRef ds:uri="e5078fa1-82a5-4e8c-b2be-62dd9bc0bfe0"/>
    <ds:schemaRef ds:uri="22f6effe-36da-445d-a61d-dfc6432569d1"/>
  </ds:schemaRefs>
</ds:datastoreItem>
</file>

<file path=customXml/itemProps2.xml><?xml version="1.0" encoding="utf-8"?>
<ds:datastoreItem xmlns:ds="http://schemas.openxmlformats.org/officeDocument/2006/customXml" ds:itemID="{ACE25756-A264-4E99-A099-4068875DC8FF}">
  <ds:schemaRefs>
    <ds:schemaRef ds:uri="http://schemas.microsoft.com/sharepoint/v3/contenttype/forms"/>
  </ds:schemaRefs>
</ds:datastoreItem>
</file>

<file path=customXml/itemProps3.xml><?xml version="1.0" encoding="utf-8"?>
<ds:datastoreItem xmlns:ds="http://schemas.openxmlformats.org/officeDocument/2006/customXml" ds:itemID="{DBFADEE9-6CA4-49C4-8C52-38390C09DA4A}"/>
</file>

<file path=docProps/app.xml><?xml version="1.0" encoding="utf-8"?>
<Properties xmlns="http://schemas.openxmlformats.org/officeDocument/2006/extended-properties" xmlns:vt="http://schemas.openxmlformats.org/officeDocument/2006/docPropsVTypes">
  <Template>Emerald_Template</Template>
  <TotalTime>2229</TotalTime>
  <Words>5293</Words>
  <Application>Microsoft Office PowerPoint</Application>
  <PresentationFormat>Presentación en pantalla (4:3)</PresentationFormat>
  <Paragraphs>589</Paragraphs>
  <Slides>43</Slides>
  <Notes>43</Notes>
  <HiddenSlides>0</HiddenSlides>
  <ScaleCrop>false</ScaleCrop>
  <HeadingPairs>
    <vt:vector size="4" baseType="variant">
      <vt:variant>
        <vt:lpstr>Tema</vt:lpstr>
      </vt:variant>
      <vt:variant>
        <vt:i4>18</vt:i4>
      </vt:variant>
      <vt:variant>
        <vt:lpstr>Títulos de diapositiva</vt:lpstr>
      </vt:variant>
      <vt:variant>
        <vt:i4>43</vt:i4>
      </vt:variant>
    </vt:vector>
  </HeadingPairs>
  <TitlesOfParts>
    <vt:vector size="61"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Emerald PowerPoint 2010 Template</dc:subject>
  <dc:creator>Seth Luersen</dc:creator>
  <cp:keywords>Emerald Configuration Fundamentals Gosu</cp:keywords>
  <dc:description/>
  <cp:lastModifiedBy/>
  <cp:revision>206</cp:revision>
  <dcterms:created xsi:type="dcterms:W3CDTF">2014-02-26T17:18:24Z</dcterms:created>
  <dcterms:modified xsi:type="dcterms:W3CDTF">2023-10-25T20:33:54Z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43</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43</vt:i4>
  </property>
  <property fmtid="{D5CDD505-2E9C-101B-9397-08002B2CF9AE}" pid="13" name="category">
    <vt:lpwstr>8.0.1</vt:lpwstr>
  </property>
  <property fmtid="{D5CDD505-2E9C-101B-9397-08002B2CF9AE}" pid="14" name="ContentTypeId">
    <vt:lpwstr>0x0101007CFB29EADDD5C24B957691831FD266C3</vt:lpwstr>
  </property>
  <property fmtid="{D5CDD505-2E9C-101B-9397-08002B2CF9AE}" pid="15" name="Order">
    <vt:r8>1487900</vt:r8>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y fmtid="{D5CDD505-2E9C-101B-9397-08002B2CF9AE}" pid="20" name="_ExtendedDescription">
    <vt:lpwstr/>
  </property>
  <property fmtid="{D5CDD505-2E9C-101B-9397-08002B2CF9AE}" pid="21" name="MediaServiceImageTags">
    <vt:lpwstr/>
  </property>
</Properties>
</file>