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2.wmf" ContentType="image/x-wmf"/>
  <Override PartName="/ppt/media/image1.png" ContentType="image/png"/>
  <Override PartName="/ppt/media/image9.wmf" ContentType="image/x-wmf"/>
  <Override PartName="/ppt/media/image2.png" ContentType="image/png"/>
  <Override PartName="/ppt/media/image14.wmf" ContentType="image/x-wmf"/>
  <Override PartName="/ppt/media/image3.png" ContentType="image/png"/>
  <Override PartName="/ppt/media/image4.png" ContentType="image/png"/>
  <Override PartName="/ppt/media/image5.png" ContentType="image/png"/>
  <Override PartName="/ppt/media/image6.wmf" ContentType="image/x-wmf"/>
  <Override PartName="/ppt/media/image19.wmf" ContentType="image/x-wmf"/>
  <Override PartName="/ppt/media/image8.png" ContentType="image/png"/>
  <Override PartName="/ppt/media/image7.wmf" ContentType="image/x-wmf"/>
  <Override PartName="/ppt/media/image10.wmf" ContentType="image/x-wmf"/>
  <Override PartName="/ppt/media/image23.wmf" ContentType="image/x-wmf"/>
  <Override PartName="/ppt/media/image11.png" ContentType="image/png"/>
  <Override PartName="/ppt/media/image13.png" ContentType="image/png"/>
  <Override PartName="/ppt/media/image15.png" ContentType="image/png"/>
  <Override PartName="/ppt/media/image16.png" ContentType="image/png"/>
  <Override PartName="/ppt/media/image17.wmf" ContentType="image/x-wmf"/>
  <Override PartName="/ppt/media/image18.wmf" ContentType="image/x-wmf"/>
  <Override PartName="/ppt/media/image20.wmf" ContentType="image/x-wmf"/>
  <Override PartName="/ppt/media/image21.png" ContentType="image/png"/>
  <Override PartName="/ppt/media/image22.png" ContentType="image/png"/>
  <Override PartName="/ppt/media/image24.wmf" ContentType="image/x-wmf"/>
  <Override PartName="/ppt/media/image25.png" ContentType="image/png"/>
  <Override PartName="/ppt/media/image26.jpeg" ContentType="image/jpe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jpeg" ContentType="image/jpeg"/>
  <Override PartName="/ppt/media/image34.png" ContentType="image/png"/>
  <Override PartName="/ppt/media/image35.wmf" ContentType="image/x-wmf"/>
  <Override PartName="/ppt/media/image36.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word/media/hdphoto1.wdp" ContentType="image/vnd.ms-photo"/>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presentation>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ustomXml" Target="../customXml/item3.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ustomXml" Target="../customXml/item2.xml"/></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7"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98"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99"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00" name="PlaceHolder 5"/>
          <p:cNvSpPr>
            <a:spLocks noGrp="1"/>
          </p:cNvSpPr>
          <p:nvPr>
            <p:ph type="sldNum"/>
          </p:nvPr>
        </p:nvSpPr>
        <p:spPr>
          <a:xfrm>
            <a:off x="4399200" y="0"/>
            <a:ext cx="3372840" cy="502560"/>
          </a:xfrm>
          <a:prstGeom prst="rect">
            <a:avLst/>
          </a:prstGeom>
        </p:spPr>
        <p:txBody>
          <a:bodyPr lIns="0" rIns="0" tIns="0" bIns="0" anchor="b"/>
          <a:p>
            <a:pPr algn="r"/>
            <a:fld id="{38D1FF59-6A9A-4248-B807-54D294E0492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685800" y="4400640"/>
            <a:ext cx="5486040" cy="3600000"/>
          </a:xfrm>
          <a:prstGeom prst="rect">
            <a:avLst/>
          </a:prstGeom>
        </p:spPr>
        <p:txBody>
          <a:bodyPr/>
          <a:p>
            <a:br/>
            <a:r>
              <a:rPr b="0" lang="en-US" sz="1200" spc="-1" strike="noStrike">
                <a:solidFill>
                  <a:srgbClr val="000000"/>
                </a:solidFill>
                <a:latin typeface="+mn-lt"/>
                <a:ea typeface="+mn-ea"/>
              </a:rPr>
              <a:t>En el ejemplo de diapositiva, el usuario asignado (4) para Autoworks Europe es Alice Applegate. El usuario asignado (3) para 3M y Express Auto es System User. El usuario asignado (2) de United Natural Foods Inc es Super User y Default Owner no tiene ninguna asignación.</a:t>
            </a:r>
            <a:endParaRPr b="0" lang="en-US" sz="1200" spc="-1" strike="noStrike">
              <a:latin typeface="Arial"/>
            </a:endParaRPr>
          </a:p>
        </p:txBody>
      </p:sp>
      <p:sp>
        <p:nvSpPr>
          <p:cNvPr id="297" name="TextShape 2"/>
          <p:cNvSpPr txBox="1"/>
          <p:nvPr/>
        </p:nvSpPr>
        <p:spPr>
          <a:xfrm>
            <a:off x="3884760" y="8685360"/>
            <a:ext cx="2971440" cy="458280"/>
          </a:xfrm>
          <a:prstGeom prst="rect">
            <a:avLst/>
          </a:prstGeom>
          <a:noFill/>
          <a:ln>
            <a:noFill/>
          </a:ln>
        </p:spPr>
        <p:txBody>
          <a:bodyPr anchor="b"/>
          <a:p>
            <a:pPr algn="r">
              <a:lnSpc>
                <a:spcPct val="100000"/>
              </a:lnSpc>
            </a:pPr>
            <a:fld id="{AB0B7E38-E81E-4FB5-8536-F0B901471F68}"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Las claves de arreglo se administran durante el tiempo de ejecución por código que consulta la base de datos en busca de objetos de un tipo determinado con claves externas que apuntan al arreglo padre.</a:t>
            </a:r>
            <a:endParaRPr b="0" lang="en-US" sz="2000" spc="-1" strike="noStrike">
              <a:latin typeface="Arial"/>
            </a:endParaRPr>
          </a:p>
          <a:p>
            <a:endParaRPr b="0" lang="en-US" sz="2000" spc="-1" strike="noStrike">
              <a:latin typeface="Arial"/>
            </a:endParaRPr>
          </a:p>
          <a:p>
            <a:r>
              <a:rPr b="0" lang="en-US" sz="2000" spc="-1" strike="noStrike">
                <a:latin typeface="Arial"/>
              </a:rPr>
              <a:t>Por ejemplo, suponga que tiene un objeto ABContact denominado ericAndy que almacena los datos de ABContact para Eric Andy. Cada vez que hace referencia a EricAndy.ContactNotes, Guidewire consulta la base de datos para todos los objetos ContactNote cuyo campo ABContact señala a Eric Andy y devuelve esos objetos en un arreglo.</a:t>
            </a:r>
            <a:endParaRPr b="0" lang="en-US" sz="2000" spc="-1" strike="noStrike">
              <a:latin typeface="Arial"/>
            </a:endParaRPr>
          </a:p>
        </p:txBody>
      </p:sp>
      <p:sp>
        <p:nvSpPr>
          <p:cNvPr id="299" name="TextShape 2"/>
          <p:cNvSpPr txBox="1"/>
          <p:nvPr/>
        </p:nvSpPr>
        <p:spPr>
          <a:xfrm>
            <a:off x="3884760" y="8685360"/>
            <a:ext cx="2971440" cy="458280"/>
          </a:xfrm>
          <a:prstGeom prst="rect">
            <a:avLst/>
          </a:prstGeom>
          <a:noFill/>
          <a:ln>
            <a:noFill/>
          </a:ln>
        </p:spPr>
        <p:txBody>
          <a:bodyPr anchor="b"/>
          <a:p>
            <a:pPr algn="r">
              <a:lnSpc>
                <a:spcPct val="100000"/>
              </a:lnSpc>
            </a:pPr>
            <a:fld id="{C612672F-3300-4449-A581-A023C2B2C5E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01" name="TextShape 2"/>
          <p:cNvSpPr txBox="1"/>
          <p:nvPr/>
        </p:nvSpPr>
        <p:spPr>
          <a:xfrm>
            <a:off x="3884760" y="8685360"/>
            <a:ext cx="2971440" cy="458280"/>
          </a:xfrm>
          <a:prstGeom prst="rect">
            <a:avLst/>
          </a:prstGeom>
          <a:noFill/>
          <a:ln>
            <a:noFill/>
          </a:ln>
        </p:spPr>
        <p:txBody>
          <a:bodyPr anchor="b"/>
          <a:p>
            <a:pPr algn="r">
              <a:lnSpc>
                <a:spcPct val="100000"/>
              </a:lnSpc>
            </a:pPr>
            <a:fld id="{96A0AC94-A9DD-462F-B0B0-8D88EC140F44}"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03" name="TextShape 2"/>
          <p:cNvSpPr txBox="1"/>
          <p:nvPr/>
        </p:nvSpPr>
        <p:spPr>
          <a:xfrm>
            <a:off x="3884760" y="8685360"/>
            <a:ext cx="2971440" cy="458280"/>
          </a:xfrm>
          <a:prstGeom prst="rect">
            <a:avLst/>
          </a:prstGeom>
          <a:noFill/>
          <a:ln>
            <a:noFill/>
          </a:ln>
        </p:spPr>
        <p:txBody>
          <a:bodyPr anchor="b"/>
          <a:p>
            <a:pPr algn="r">
              <a:lnSpc>
                <a:spcPct val="100000"/>
              </a:lnSpc>
            </a:pPr>
            <a:fld id="{684F016D-E2FB-4BA7-8344-64C55BA8793C}"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05" name="TextShape 2"/>
          <p:cNvSpPr txBox="1"/>
          <p:nvPr/>
        </p:nvSpPr>
        <p:spPr>
          <a:xfrm>
            <a:off x="3884760" y="8685360"/>
            <a:ext cx="2971440" cy="458280"/>
          </a:xfrm>
          <a:prstGeom prst="rect">
            <a:avLst/>
          </a:prstGeom>
          <a:noFill/>
          <a:ln>
            <a:noFill/>
          </a:ln>
        </p:spPr>
        <p:txBody>
          <a:bodyPr anchor="b"/>
          <a:p>
            <a:pPr algn="r">
              <a:lnSpc>
                <a:spcPct val="100000"/>
              </a:lnSpc>
            </a:pPr>
            <a:fld id="{43E91C99-876E-47E6-A938-B6106D1591F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07" name="TextShape 2"/>
          <p:cNvSpPr txBox="1"/>
          <p:nvPr/>
        </p:nvSpPr>
        <p:spPr>
          <a:xfrm>
            <a:off x="3884760" y="8685360"/>
            <a:ext cx="2971440" cy="458280"/>
          </a:xfrm>
          <a:prstGeom prst="rect">
            <a:avLst/>
          </a:prstGeom>
          <a:noFill/>
          <a:ln>
            <a:noFill/>
          </a:ln>
        </p:spPr>
        <p:txBody>
          <a:bodyPr anchor="b"/>
          <a:p>
            <a:pPr algn="r">
              <a:lnSpc>
                <a:spcPct val="100000"/>
              </a:lnSpc>
            </a:pPr>
            <a:fld id="{96CA1DA0-49D1-416D-BBC0-5E9AA6185E8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09" name="TextShape 2"/>
          <p:cNvSpPr txBox="1"/>
          <p:nvPr/>
        </p:nvSpPr>
        <p:spPr>
          <a:xfrm>
            <a:off x="3884760" y="8685360"/>
            <a:ext cx="2971440" cy="458280"/>
          </a:xfrm>
          <a:prstGeom prst="rect">
            <a:avLst/>
          </a:prstGeom>
          <a:noFill/>
          <a:ln>
            <a:noFill/>
          </a:ln>
        </p:spPr>
        <p:txBody>
          <a:bodyPr anchor="b"/>
          <a:p>
            <a:pPr algn="r">
              <a:lnSpc>
                <a:spcPct val="100000"/>
              </a:lnSpc>
            </a:pPr>
            <a:fld id="{B55CD2CE-472B-475E-B910-CF068EFF55B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11" name="TextShape 2"/>
          <p:cNvSpPr txBox="1"/>
          <p:nvPr/>
        </p:nvSpPr>
        <p:spPr>
          <a:xfrm>
            <a:off x="3884760" y="8685360"/>
            <a:ext cx="2971440" cy="458280"/>
          </a:xfrm>
          <a:prstGeom prst="rect">
            <a:avLst/>
          </a:prstGeom>
          <a:noFill/>
          <a:ln>
            <a:noFill/>
          </a:ln>
        </p:spPr>
        <p:txBody>
          <a:bodyPr anchor="b"/>
          <a:p>
            <a:pPr algn="r">
              <a:lnSpc>
                <a:spcPct val="100000"/>
              </a:lnSpc>
            </a:pPr>
            <a:fld id="{6E73551B-4380-450A-95D2-D6145BE9DFB6}"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13" name="TextShape 2"/>
          <p:cNvSpPr txBox="1"/>
          <p:nvPr/>
        </p:nvSpPr>
        <p:spPr>
          <a:xfrm>
            <a:off x="3884760" y="8685360"/>
            <a:ext cx="2971440" cy="458280"/>
          </a:xfrm>
          <a:prstGeom prst="rect">
            <a:avLst/>
          </a:prstGeom>
          <a:noFill/>
          <a:ln>
            <a:noFill/>
          </a:ln>
        </p:spPr>
        <p:txBody>
          <a:bodyPr anchor="b"/>
          <a:p>
            <a:pPr algn="r">
              <a:lnSpc>
                <a:spcPct val="100000"/>
              </a:lnSpc>
            </a:pPr>
            <a:fld id="{F62E52EE-2258-438E-8A42-CB9645DA9B2C}"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15" name="TextShape 2"/>
          <p:cNvSpPr txBox="1"/>
          <p:nvPr/>
        </p:nvSpPr>
        <p:spPr>
          <a:xfrm>
            <a:off x="3884760" y="8685360"/>
            <a:ext cx="2971440" cy="458280"/>
          </a:xfrm>
          <a:prstGeom prst="rect">
            <a:avLst/>
          </a:prstGeom>
          <a:noFill/>
          <a:ln>
            <a:noFill/>
          </a:ln>
        </p:spPr>
        <p:txBody>
          <a:bodyPr anchor="b"/>
          <a:p>
            <a:pPr algn="r">
              <a:lnSpc>
                <a:spcPct val="100000"/>
              </a:lnSpc>
            </a:pPr>
            <a:fld id="{F0E11C08-1665-4886-8221-DD6CB979FB5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81" name="TextShape 2"/>
          <p:cNvSpPr txBox="1"/>
          <p:nvPr/>
        </p:nvSpPr>
        <p:spPr>
          <a:xfrm>
            <a:off x="3884760" y="8685360"/>
            <a:ext cx="2971440" cy="458280"/>
          </a:xfrm>
          <a:prstGeom prst="rect">
            <a:avLst/>
          </a:prstGeom>
          <a:noFill/>
          <a:ln>
            <a:noFill/>
          </a:ln>
        </p:spPr>
        <p:txBody>
          <a:bodyPr anchor="b"/>
          <a:p>
            <a:pPr algn="r">
              <a:lnSpc>
                <a:spcPct val="100000"/>
              </a:lnSpc>
            </a:pPr>
            <a:fld id="{24B3C429-5953-4B71-9FFE-57BBC82D723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17" name="TextShape 2"/>
          <p:cNvSpPr txBox="1"/>
          <p:nvPr/>
        </p:nvSpPr>
        <p:spPr>
          <a:xfrm>
            <a:off x="3884760" y="8685360"/>
            <a:ext cx="2971440" cy="458280"/>
          </a:xfrm>
          <a:prstGeom prst="rect">
            <a:avLst/>
          </a:prstGeom>
          <a:noFill/>
          <a:ln>
            <a:noFill/>
          </a:ln>
        </p:spPr>
        <p:txBody>
          <a:bodyPr anchor="b"/>
          <a:p>
            <a:pPr algn="r">
              <a:lnSpc>
                <a:spcPct val="100000"/>
              </a:lnSpc>
            </a:pPr>
            <a:fld id="{4EB329B8-3D72-4B2A-B62B-DEFCDD6FFA84}"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19" name="TextShape 2"/>
          <p:cNvSpPr txBox="1"/>
          <p:nvPr/>
        </p:nvSpPr>
        <p:spPr>
          <a:xfrm>
            <a:off x="3884760" y="8685360"/>
            <a:ext cx="2971440" cy="458280"/>
          </a:xfrm>
          <a:prstGeom prst="rect">
            <a:avLst/>
          </a:prstGeom>
          <a:noFill/>
          <a:ln>
            <a:noFill/>
          </a:ln>
        </p:spPr>
        <p:txBody>
          <a:bodyPr anchor="b"/>
          <a:p>
            <a:pPr algn="r">
              <a:lnSpc>
                <a:spcPct val="100000"/>
              </a:lnSpc>
            </a:pPr>
            <a:fld id="{60B66597-2352-4816-859E-9A7F2576054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21" name="TextShape 2"/>
          <p:cNvSpPr txBox="1"/>
          <p:nvPr/>
        </p:nvSpPr>
        <p:spPr>
          <a:xfrm>
            <a:off x="3884760" y="8685360"/>
            <a:ext cx="2971440" cy="458280"/>
          </a:xfrm>
          <a:prstGeom prst="rect">
            <a:avLst/>
          </a:prstGeom>
          <a:noFill/>
          <a:ln>
            <a:noFill/>
          </a:ln>
        </p:spPr>
        <p:txBody>
          <a:bodyPr anchor="b"/>
          <a:p>
            <a:pPr algn="r">
              <a:lnSpc>
                <a:spcPct val="100000"/>
              </a:lnSpc>
            </a:pPr>
            <a:fld id="{52835CA6-5200-4E23-8190-6D1FE976986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23" name="TextShape 2"/>
          <p:cNvSpPr txBox="1"/>
          <p:nvPr/>
        </p:nvSpPr>
        <p:spPr>
          <a:xfrm>
            <a:off x="3884760" y="8685360"/>
            <a:ext cx="2971440" cy="458280"/>
          </a:xfrm>
          <a:prstGeom prst="rect">
            <a:avLst/>
          </a:prstGeom>
          <a:noFill/>
          <a:ln>
            <a:noFill/>
          </a:ln>
        </p:spPr>
        <p:txBody>
          <a:bodyPr anchor="b"/>
          <a:p>
            <a:pPr algn="r">
              <a:lnSpc>
                <a:spcPct val="100000"/>
              </a:lnSpc>
            </a:pPr>
            <a:fld id="{9CE2112E-B6CE-43C4-A001-5F37131C961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25" name="TextShape 2"/>
          <p:cNvSpPr txBox="1"/>
          <p:nvPr/>
        </p:nvSpPr>
        <p:spPr>
          <a:xfrm>
            <a:off x="3884760" y="8685360"/>
            <a:ext cx="2971440" cy="458280"/>
          </a:xfrm>
          <a:prstGeom prst="rect">
            <a:avLst/>
          </a:prstGeom>
          <a:noFill/>
          <a:ln>
            <a:noFill/>
          </a:ln>
        </p:spPr>
        <p:txBody>
          <a:bodyPr anchor="b"/>
          <a:p>
            <a:pPr algn="r">
              <a:lnSpc>
                <a:spcPct val="100000"/>
              </a:lnSpc>
            </a:pPr>
            <a:fld id="{02874EBE-F865-4FFD-8493-022424EBD31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83" name="TextShape 2"/>
          <p:cNvSpPr txBox="1"/>
          <p:nvPr/>
        </p:nvSpPr>
        <p:spPr>
          <a:xfrm>
            <a:off x="3884760" y="8685360"/>
            <a:ext cx="2971440" cy="458280"/>
          </a:xfrm>
          <a:prstGeom prst="rect">
            <a:avLst/>
          </a:prstGeom>
          <a:noFill/>
          <a:ln>
            <a:noFill/>
          </a:ln>
        </p:spPr>
        <p:txBody>
          <a:bodyPr anchor="b"/>
          <a:p>
            <a:pPr algn="r">
              <a:lnSpc>
                <a:spcPct val="100000"/>
              </a:lnSpc>
            </a:pPr>
            <a:fld id="{81B64D60-904D-43A9-B91F-A4ACBD86F9A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85" name="TextShape 2"/>
          <p:cNvSpPr txBox="1"/>
          <p:nvPr/>
        </p:nvSpPr>
        <p:spPr>
          <a:xfrm>
            <a:off x="3884760" y="8685360"/>
            <a:ext cx="2971440" cy="458280"/>
          </a:xfrm>
          <a:prstGeom prst="rect">
            <a:avLst/>
          </a:prstGeom>
          <a:noFill/>
          <a:ln>
            <a:noFill/>
          </a:ln>
        </p:spPr>
        <p:txBody>
          <a:bodyPr anchor="b"/>
          <a:p>
            <a:pPr algn="r">
              <a:lnSpc>
                <a:spcPct val="100000"/>
              </a:lnSpc>
            </a:pPr>
            <a:fld id="{DB416BC4-DBE0-4C45-B3CD-EA5702A5B4B6}"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Hay dos excepciones a la generalización anterior: entidades virtuales y de subtipos. </a:t>
            </a:r>
            <a:endParaRPr b="0" lang="en-US" sz="2000" spc="-1" strike="noStrike">
              <a:latin typeface="Arial"/>
            </a:endParaRPr>
          </a:p>
          <a:p>
            <a:endParaRPr b="0" lang="en-US" sz="2000" spc="-1" strike="noStrike">
              <a:latin typeface="Arial"/>
            </a:endParaRPr>
          </a:p>
          <a:p>
            <a:r>
              <a:rPr b="0" lang="en-US" sz="2000" spc="-1" strike="noStrike">
                <a:latin typeface="Arial"/>
              </a:rPr>
              <a:t>Virtual. Las entidades no persistentes son entidades construidas enteramente con código. Existen durante el tiempo de ejecución y cuando la aplicación Guidewire se cierra, los datos no se guardan en la base de datos. Un ejemplo de una entidad no persistente es ABContactSearchCriteria en TrainingApp. </a:t>
            </a:r>
            <a:endParaRPr b="0" lang="en-US" sz="2000" spc="-1" strike="noStrike">
              <a:latin typeface="Arial"/>
            </a:endParaRPr>
          </a:p>
          <a:p>
            <a:endParaRPr b="0" lang="en-US" sz="2000" spc="-1" strike="noStrike">
              <a:latin typeface="Arial"/>
            </a:endParaRPr>
          </a:p>
          <a:p>
            <a:r>
              <a:rPr b="0" lang="en-US" sz="2000" spc="-1" strike="noStrike">
                <a:latin typeface="Arial"/>
              </a:rPr>
              <a:t>Las entidades subtipificadas son entidades que son hijas de una entidad supertype (principal). Todos los campos de la entidad principal son heredados por la entidad secundaria. Una entidad de supertipo de nivel superior y todos sus subtipos secundarios se almacenan en una única tabla de base de datos. De esta manera, todas las entidades comparten la misma tabla de base de datos.</a:t>
            </a:r>
            <a:endParaRPr b="0" lang="en-US" sz="2000" spc="-1" strike="noStrike">
              <a:latin typeface="Arial"/>
            </a:endParaRPr>
          </a:p>
        </p:txBody>
      </p:sp>
      <p:sp>
        <p:nvSpPr>
          <p:cNvPr id="287" name="TextShape 2"/>
          <p:cNvSpPr txBox="1"/>
          <p:nvPr/>
        </p:nvSpPr>
        <p:spPr>
          <a:xfrm>
            <a:off x="3884760" y="8685360"/>
            <a:ext cx="2971440" cy="458280"/>
          </a:xfrm>
          <a:prstGeom prst="rect">
            <a:avLst/>
          </a:prstGeom>
          <a:noFill/>
          <a:ln>
            <a:noFill/>
          </a:ln>
        </p:spPr>
        <p:txBody>
          <a:bodyPr anchor="b"/>
          <a:p>
            <a:pPr algn="r">
              <a:lnSpc>
                <a:spcPct val="100000"/>
              </a:lnSpc>
            </a:pPr>
            <a:fld id="{EB59B55B-0382-4DF1-9DF5-083A1C426541}"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ABContact es una entidad supertype de nivel superior. La entidad ABContact es una entidad abstracta (abstract = true). Las entidades abstractas no pueden ser instanciadas, pero pueden ser subtipificadas. En otras palabras, esto significa que no puede crear instancias de un ABContact, pero puede crear instancias de entidad de sus subtipos, como instancias de ABPerson, ABCompany, ABPersonVendor, ABPolicyPerson, ABAjudicator, ABAttorney y ABDocotor. </a:t>
            </a:r>
            <a:endParaRPr b="0" lang="en-US" sz="2000" spc="-1" strike="noStrike">
              <a:latin typeface="Arial"/>
            </a:endParaRPr>
          </a:p>
          <a:p>
            <a:endParaRPr b="0" lang="en-US" sz="2000" spc="-1" strike="noStrike">
              <a:latin typeface="Arial"/>
            </a:endParaRPr>
          </a:p>
          <a:p>
            <a:r>
              <a:rPr b="0" lang="en-US" sz="2000" spc="-1" strike="noStrike">
                <a:latin typeface="Arial"/>
              </a:rPr>
              <a:t>No todas las entidades supertype de nivel superior son abstractas. También es posible tener entidades de subtipos que sean abstractas Otra forma de describir una entidad supertipo es usar el término entidad "subtipificada". En el ejemplo de la diapositiva, hay varias entidades subtipadas incluyendo ABContact, ABPerson y ABPersonVendor. </a:t>
            </a:r>
            <a:endParaRPr b="0" lang="en-US" sz="2000" spc="-1" strike="noStrike">
              <a:latin typeface="Arial"/>
            </a:endParaRPr>
          </a:p>
          <a:p>
            <a:endParaRPr b="0" lang="en-US" sz="2000" spc="-1" strike="noStrike">
              <a:latin typeface="Arial"/>
            </a:endParaRPr>
          </a:p>
          <a:p>
            <a:r>
              <a:rPr b="0" lang="en-US" sz="2000" spc="-1" strike="noStrike">
                <a:latin typeface="Arial"/>
              </a:rPr>
              <a:t>El diagrama de diapositivas no refleja todas las entidades supertipo y subtipo en TrainingApp. </a:t>
            </a:r>
            <a:endParaRPr b="0" lang="en-US" sz="2000" spc="-1" strike="noStrike">
              <a:latin typeface="Arial"/>
            </a:endParaRPr>
          </a:p>
          <a:p>
            <a:endParaRPr b="0" lang="en-US" sz="2000" spc="-1" strike="noStrike">
              <a:latin typeface="Arial"/>
            </a:endParaRPr>
          </a:p>
          <a:p>
            <a:r>
              <a:rPr b="0" lang="en-US" sz="2000" spc="-1" strike="noStrike">
                <a:latin typeface="Arial"/>
              </a:rPr>
              <a:t>Las entidades Supertype en ClaimCenter Contact, Incident, y Transaction. Contact y Transaction son entidades abstractas. </a:t>
            </a:r>
            <a:endParaRPr b="0" lang="en-US" sz="2000" spc="-1" strike="noStrike">
              <a:latin typeface="Arial"/>
            </a:endParaRPr>
          </a:p>
          <a:p>
            <a:endParaRPr b="0" lang="en-US" sz="2000" spc="-1" strike="noStrike">
              <a:latin typeface="Arial"/>
            </a:endParaRPr>
          </a:p>
          <a:p>
            <a:r>
              <a:rPr b="0" lang="en-US" sz="2000" spc="-1" strike="noStrike">
                <a:latin typeface="Arial"/>
              </a:rPr>
              <a:t>Las entidades Supertype en PolicyCenter incluyen Contact, Job y Workflow. Las tres entidades son abstractas. </a:t>
            </a:r>
            <a:endParaRPr b="0" lang="en-US" sz="2000" spc="-1" strike="noStrike">
              <a:latin typeface="Arial"/>
            </a:endParaRPr>
          </a:p>
          <a:p>
            <a:endParaRPr b="0" lang="en-US" sz="2000" spc="-1" strike="noStrike">
              <a:latin typeface="Arial"/>
            </a:endParaRPr>
          </a:p>
          <a:p>
            <a:r>
              <a:rPr b="0" lang="en-US" sz="2000" spc="-1" strike="noStrike">
                <a:latin typeface="Arial"/>
              </a:rPr>
              <a:t>Las entidades Supertype en BillingCenter incluyen Contact, Activity, Plan, Invoice, and Workflow. Contact, Plan, Invoice, y Workflow de trabajo son entidades abstractas.</a:t>
            </a:r>
            <a:endParaRPr b="0" lang="en-US" sz="2000" spc="-1" strike="noStrike">
              <a:latin typeface="Arial"/>
            </a:endParaRPr>
          </a:p>
        </p:txBody>
      </p:sp>
      <p:sp>
        <p:nvSpPr>
          <p:cNvPr id="289" name="TextShape 2"/>
          <p:cNvSpPr txBox="1"/>
          <p:nvPr/>
        </p:nvSpPr>
        <p:spPr>
          <a:xfrm>
            <a:off x="3884760" y="8685360"/>
            <a:ext cx="2971440" cy="458280"/>
          </a:xfrm>
          <a:prstGeom prst="rect">
            <a:avLst/>
          </a:prstGeom>
          <a:noFill/>
          <a:ln>
            <a:noFill/>
          </a:ln>
        </p:spPr>
        <p:txBody>
          <a:bodyPr anchor="b"/>
          <a:p>
            <a:pPr algn="r">
              <a:lnSpc>
                <a:spcPct val="100000"/>
              </a:lnSpc>
            </a:pPr>
            <a:fld id="{665D19CF-9BE2-44DB-B0CD-B1A421059709}"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La tabla ab_abcontact es la tabla primaria o la tabla supertype que almacena todas las instancias de ABContact y sus subtipos. La tabla ABContact tiene columnas para todos los campos definidos en el nivel padre y, por lo tanto, es relevante para todos los subtipos secundarios (como TAXID). También tiene columnas para todos los campos definidos en cualquiera de los niveles de subtipo. Esto incluye columnas definidas en el nivel ABPerson (como FIRSTNAME y LASTNAME) y columnas definidas en el nivel ABCompany (como NAME). Los valores nulos aparecen para columnas que no son relevantes para el subtipo de una fila dada. Un valor de fila de columna de subtipo 3 es para el subtipo ABAutoRepairShop.</a:t>
            </a:r>
            <a:endParaRPr b="0" lang="en-US" sz="2000" spc="-1" strike="noStrike">
              <a:latin typeface="Arial"/>
            </a:endParaRPr>
          </a:p>
        </p:txBody>
      </p:sp>
      <p:sp>
        <p:nvSpPr>
          <p:cNvPr id="291" name="TextShape 2"/>
          <p:cNvSpPr txBox="1"/>
          <p:nvPr/>
        </p:nvSpPr>
        <p:spPr>
          <a:xfrm>
            <a:off x="3884760" y="8685360"/>
            <a:ext cx="2971440" cy="458280"/>
          </a:xfrm>
          <a:prstGeom prst="rect">
            <a:avLst/>
          </a:prstGeom>
          <a:noFill/>
          <a:ln>
            <a:noFill/>
          </a:ln>
        </p:spPr>
        <p:txBody>
          <a:bodyPr anchor="b"/>
          <a:p>
            <a:pPr algn="r">
              <a:lnSpc>
                <a:spcPct val="100000"/>
              </a:lnSpc>
            </a:pPr>
            <a:fld id="{C4781A68-D97C-4A26-BD2A-4058EF5F1691}"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latin typeface="+mn-lt"/>
                <a:ea typeface="+mn-ea"/>
              </a:rPr>
              <a:t>Los campos de datos se definen en XML para un archivo de entidad con un elemento &lt;column&gt;. Por lo tanto, a veces se refieren a un "campo de columna". Sin embargo, hay otros tipos de campos que van más allá de los campos de valores primitivos que se almacenan en columnas de tablas de bases de datos. Por lo tanto, no se debe suponer que los únicos campos que corresponden a las columnas de la base de datos son los "campos de columna". Este curso utiliza el término "campos de datos" para evitar este posible punto de confusión.</a:t>
            </a:r>
            <a:endParaRPr b="0" lang="en-US" sz="1200" spc="-1" strike="noStrike">
              <a:latin typeface="Arial"/>
            </a:endParaRPr>
          </a:p>
        </p:txBody>
      </p:sp>
      <p:sp>
        <p:nvSpPr>
          <p:cNvPr id="293" name="TextShape 2"/>
          <p:cNvSpPr txBox="1"/>
          <p:nvPr/>
        </p:nvSpPr>
        <p:spPr>
          <a:xfrm>
            <a:off x="3884760" y="8685360"/>
            <a:ext cx="2971440" cy="458280"/>
          </a:xfrm>
          <a:prstGeom prst="rect">
            <a:avLst/>
          </a:prstGeom>
          <a:noFill/>
          <a:ln>
            <a:noFill/>
          </a:ln>
        </p:spPr>
        <p:txBody>
          <a:bodyPr anchor="b"/>
          <a:p>
            <a:pPr algn="r">
              <a:lnSpc>
                <a:spcPct val="100000"/>
              </a:lnSpc>
            </a:pPr>
            <a:fld id="{540DF1F5-3DE4-49E8-8915-A70C7FB5512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685800" y="4400640"/>
            <a:ext cx="5486040" cy="3600000"/>
          </a:xfrm>
          <a:prstGeom prst="rect">
            <a:avLst/>
          </a:prstGeom>
        </p:spPr>
        <p:txBody>
          <a:bodyPr/>
          <a:p>
            <a:br/>
            <a:r>
              <a:rPr b="0" lang="en-US" sz="1200" spc="-1" strike="noStrike">
                <a:solidFill>
                  <a:srgbClr val="000000"/>
                </a:solidFill>
                <a:latin typeface="+mn-lt"/>
                <a:ea typeface="+mn-ea"/>
              </a:rPr>
              <a:t>Los campos de datos se definen en el XML de la entidad como un elemento &lt;column&gt;.  Sin embargo, hay otros tipos de campos que van más allá de los campos de valores primitivos que se almacenan en las columnas de la tabla de la base de datos. Por lo tanto, no se debe suponer que los únicos campos que corresponden a las columnas de la base de datos son los "campos de columna“ (</a:t>
            </a:r>
            <a:r>
              <a:rPr b="1" lang="en-US" sz="1200" spc="-1" strike="noStrike">
                <a:solidFill>
                  <a:srgbClr val="000000"/>
                </a:solidFill>
                <a:latin typeface="+mn-lt"/>
                <a:ea typeface="+mn-ea"/>
              </a:rPr>
              <a:t>column</a:t>
            </a:r>
            <a:r>
              <a:rPr b="0" lang="en-US" sz="1200" spc="-1" strike="noStrike">
                <a:solidFill>
                  <a:srgbClr val="000000"/>
                </a:solidFill>
                <a:latin typeface="+mn-lt"/>
                <a:ea typeface="+mn-ea"/>
              </a:rPr>
              <a:t> </a:t>
            </a:r>
            <a:r>
              <a:rPr b="1" lang="en-US" sz="1200" spc="-1" strike="noStrike">
                <a:solidFill>
                  <a:srgbClr val="000000"/>
                </a:solidFill>
                <a:latin typeface="+mn-lt"/>
                <a:ea typeface="+mn-ea"/>
              </a:rPr>
              <a:t>fields</a:t>
            </a:r>
            <a:r>
              <a:rPr b="0" lang="en-US" sz="1200" spc="-1" strike="noStrike">
                <a:solidFill>
                  <a:srgbClr val="000000"/>
                </a:solidFill>
                <a:latin typeface="+mn-lt"/>
                <a:ea typeface="+mn-ea"/>
              </a:rPr>
              <a:t>). Este curso utiliza el término "campos de datos“ (</a:t>
            </a:r>
            <a:r>
              <a:rPr b="1" lang="en-US" sz="1200" spc="-1" strike="noStrike">
                <a:solidFill>
                  <a:srgbClr val="000000"/>
                </a:solidFill>
                <a:latin typeface="+mn-lt"/>
                <a:ea typeface="+mn-ea"/>
              </a:rPr>
              <a:t>data</a:t>
            </a:r>
            <a:r>
              <a:rPr b="0" lang="en-US" sz="1200" spc="-1" strike="noStrike">
                <a:solidFill>
                  <a:srgbClr val="000000"/>
                </a:solidFill>
                <a:latin typeface="+mn-lt"/>
                <a:ea typeface="+mn-ea"/>
              </a:rPr>
              <a:t> </a:t>
            </a:r>
            <a:r>
              <a:rPr b="1" lang="en-US" sz="1200" spc="-1" strike="noStrike">
                <a:solidFill>
                  <a:srgbClr val="000000"/>
                </a:solidFill>
                <a:latin typeface="+mn-lt"/>
                <a:ea typeface="+mn-ea"/>
              </a:rPr>
              <a:t>field</a:t>
            </a:r>
            <a:r>
              <a:rPr b="0" lang="en-US" sz="1200" spc="-1" strike="noStrike">
                <a:solidFill>
                  <a:srgbClr val="000000"/>
                </a:solidFill>
                <a:latin typeface="+mn-lt"/>
                <a:ea typeface="+mn-ea"/>
              </a:rPr>
              <a:t>) para evitar este posible punto de confusión.</a:t>
            </a:r>
            <a:endParaRPr b="0" lang="en-US" sz="1200" spc="-1" strike="noStrike">
              <a:latin typeface="Arial"/>
            </a:endParaRPr>
          </a:p>
          <a:p>
            <a:endParaRPr b="0" lang="en-US" sz="1200" spc="-1" strike="noStrike">
              <a:latin typeface="Arial"/>
            </a:endParaRPr>
          </a:p>
          <a:p>
            <a:r>
              <a:rPr b="0" lang="en-US" sz="2000" spc="-1" strike="noStrike">
                <a:solidFill>
                  <a:srgbClr val="000000"/>
                </a:solidFill>
                <a:latin typeface="+mn-lt"/>
                <a:ea typeface="+mn-ea"/>
              </a:rPr>
              <a:t>En el ejemplo anterior, el campo FullName es un campo virtual o propiedad. FullName concatena el FirstName, MiddleName y LastName. </a:t>
            </a:r>
            <a:endParaRPr b="0" lang="en-US" sz="2000" spc="-1" strike="noStrike">
              <a:latin typeface="Arial"/>
            </a:endParaRPr>
          </a:p>
        </p:txBody>
      </p:sp>
      <p:sp>
        <p:nvSpPr>
          <p:cNvPr id="295" name="TextShape 2"/>
          <p:cNvSpPr txBox="1"/>
          <p:nvPr/>
        </p:nvSpPr>
        <p:spPr>
          <a:xfrm>
            <a:off x="3884760" y="8685360"/>
            <a:ext cx="2971440" cy="458280"/>
          </a:xfrm>
          <a:prstGeom prst="rect">
            <a:avLst/>
          </a:prstGeom>
          <a:noFill/>
          <a:ln>
            <a:noFill/>
          </a:ln>
        </p:spPr>
        <p:txBody>
          <a:bodyPr anchor="b"/>
          <a:p>
            <a:pPr algn="r">
              <a:lnSpc>
                <a:spcPct val="100000"/>
              </a:lnSpc>
            </a:pPr>
            <a:fld id="{81C552A5-B6FC-45A6-B215-6966D51EC62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577800" y="642600"/>
            <a:ext cx="7844400" cy="3575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1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577800" y="642600"/>
            <a:ext cx="7844400" cy="3575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2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2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054240" y="0"/>
            <a:ext cx="9137520" cy="6857640"/>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613440" y="50544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2" name="PlaceHolder 3"/>
          <p:cNvSpPr>
            <a:spLocks noGrp="1"/>
          </p:cNvSpPr>
          <p:nvPr>
            <p:ph type="body"/>
          </p:nvPr>
        </p:nvSpPr>
        <p:spPr>
          <a:xfrm>
            <a:off x="0" y="0"/>
            <a:ext cx="3079800" cy="6857640"/>
          </a:xfrm>
          <a:prstGeom prst="rect">
            <a:avLst/>
          </a:prstGeom>
        </p:spPr>
        <p:txBody>
          <a:bodyPr lIns="90000" rIns="90000" tIns="45000" bIns="45000" anchor="ctr"/>
          <a:p>
            <a:pPr algn="ctr">
              <a:lnSpc>
                <a:spcPct val="100000"/>
              </a:lnSpc>
            </a:pPr>
            <a:r>
              <a:rPr b="1" lang="en-US" sz="1600" spc="-1" strike="noStrike">
                <a:solidFill>
                  <a:srgbClr val="222222"/>
                </a:solidFill>
                <a:latin typeface="Source Sans Pro"/>
                <a:ea typeface="Source Sans Pro"/>
              </a:rPr>
              <a:t>Arrastre y suelte su imagen aquí </a:t>
            </a:r>
            <a:endParaRPr b="0" lang="en-US" sz="1600" spc="-1" strike="noStrike">
              <a:solidFill>
                <a:srgbClr val="222222"/>
              </a:solidFill>
              <a:latin typeface="Open Sans Light"/>
            </a:endParaRPr>
          </a:p>
        </p:txBody>
      </p:sp>
      <p:sp>
        <p:nvSpPr>
          <p:cNvPr id="3" name="Line 4"/>
          <p:cNvSpPr/>
          <p:nvPr/>
        </p:nvSpPr>
        <p:spPr>
          <a:xfrm>
            <a:off x="3513960" y="6089040"/>
            <a:ext cx="436320" cy="360"/>
          </a:xfrm>
          <a:prstGeom prst="line">
            <a:avLst/>
          </a:prstGeom>
          <a:ln w="38160">
            <a:solidFill>
              <a:srgbClr val="b0c048"/>
            </a:solidFill>
          </a:ln>
        </p:spPr>
        <p:style>
          <a:lnRef idx="1">
            <a:schemeClr val="accent1"/>
          </a:lnRef>
          <a:fillRef idx="0">
            <a:schemeClr val="accent1"/>
          </a:fillRef>
          <a:effectRef idx="0">
            <a:schemeClr val="accent1"/>
          </a:effectRef>
          <a:fontRef idx="minor"/>
        </p:style>
      </p:sp>
      <p:sp>
        <p:nvSpPr>
          <p:cNvPr id="4" name="CustomShape 5"/>
          <p:cNvSpPr/>
          <p:nvPr/>
        </p:nvSpPr>
        <p:spPr>
          <a:xfrm>
            <a:off x="10607400" y="74304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5" name="Line 6"/>
          <p:cNvSpPr/>
          <p:nvPr/>
        </p:nvSpPr>
        <p:spPr>
          <a:xfrm>
            <a:off x="10674000" y="1266120"/>
            <a:ext cx="747720" cy="360"/>
          </a:xfrm>
          <a:prstGeom prst="line">
            <a:avLst/>
          </a:prstGeom>
          <a:ln w="38160">
            <a:solidFill>
              <a:srgbClr val="b0c048"/>
            </a:solidFill>
          </a:ln>
        </p:spPr>
        <p:style>
          <a:lnRef idx="1">
            <a:schemeClr val="accent1"/>
          </a:lnRef>
          <a:fillRef idx="0">
            <a:schemeClr val="accent1"/>
          </a:fillRef>
          <a:effectRef idx="0">
            <a:schemeClr val="accent1"/>
          </a:effectRef>
          <a:fontRef idx="minor"/>
        </p:style>
      </p:sp>
      <p:pic>
        <p:nvPicPr>
          <p:cNvPr id="6" name="Picture 11" descr=""/>
          <p:cNvPicPr/>
          <p:nvPr/>
        </p:nvPicPr>
        <p:blipFill>
          <a:blip r:embed="rId2"/>
          <a:stretch/>
        </p:blipFill>
        <p:spPr>
          <a:xfrm>
            <a:off x="14760" y="0"/>
            <a:ext cx="3079800" cy="6857640"/>
          </a:xfrm>
          <a:prstGeom prst="rect">
            <a:avLst/>
          </a:prstGeom>
          <a:ln>
            <a:noFill/>
          </a:ln>
        </p:spPr>
      </p:pic>
      <p:sp>
        <p:nvSpPr>
          <p:cNvPr id="7" name="Line 7"/>
          <p:cNvSpPr/>
          <p:nvPr/>
        </p:nvSpPr>
        <p:spPr>
          <a:xfrm>
            <a:off x="3513960" y="6089040"/>
            <a:ext cx="436320" cy="360"/>
          </a:xfrm>
          <a:prstGeom prst="line">
            <a:avLst/>
          </a:prstGeom>
          <a:ln w="38160">
            <a:solidFill>
              <a:srgbClr val="b0c048"/>
            </a:solidFill>
          </a:ln>
        </p:spPr>
        <p:style>
          <a:lnRef idx="1">
            <a:schemeClr val="accent1"/>
          </a:lnRef>
          <a:fillRef idx="0">
            <a:schemeClr val="accent1"/>
          </a:fillRef>
          <a:effectRef idx="0">
            <a:schemeClr val="accent1"/>
          </a:effectRef>
          <a:fontRef idx="minor"/>
        </p:style>
      </p:sp>
      <p:sp>
        <p:nvSpPr>
          <p:cNvPr id="8" name="CustomShape 8"/>
          <p:cNvSpPr/>
          <p:nvPr/>
        </p:nvSpPr>
        <p:spPr>
          <a:xfrm>
            <a:off x="10607400" y="74304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9" name="Line 9"/>
          <p:cNvSpPr/>
          <p:nvPr/>
        </p:nvSpPr>
        <p:spPr>
          <a:xfrm>
            <a:off x="10674000" y="1266120"/>
            <a:ext cx="747720" cy="360"/>
          </a:xfrm>
          <a:prstGeom prst="line">
            <a:avLst/>
          </a:prstGeom>
          <a:ln w="38160">
            <a:solidFill>
              <a:srgbClr val="b0c048"/>
            </a:solidFill>
          </a:ln>
        </p:spPr>
        <p:style>
          <a:lnRef idx="1">
            <a:schemeClr val="accent1"/>
          </a:lnRef>
          <a:fillRef idx="0">
            <a:schemeClr val="accent1"/>
          </a:fillRef>
          <a:effectRef idx="0">
            <a:schemeClr val="accent1"/>
          </a:effectRef>
          <a:fontRef idx="minor"/>
        </p:style>
      </p:sp>
      <p:pic>
        <p:nvPicPr>
          <p:cNvPr id="10" name="Picture 13" descr=""/>
          <p:cNvPicPr/>
          <p:nvPr/>
        </p:nvPicPr>
        <p:blipFill>
          <a:blip r:embed="rId3"/>
          <a:stretch/>
        </p:blipFill>
        <p:spPr>
          <a:xfrm>
            <a:off x="14760" y="0"/>
            <a:ext cx="3079800" cy="6857640"/>
          </a:xfrm>
          <a:prstGeom prst="rect">
            <a:avLst/>
          </a:prstGeom>
          <a:ln>
            <a:noFill/>
          </a:ln>
        </p:spPr>
      </p:pic>
      <p:sp>
        <p:nvSpPr>
          <p:cNvPr id="11" name="PlaceHolder 10"/>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222222"/>
                </a:solidFill>
                <a:latin typeface="Open Sans Light"/>
              </a:rPr>
              <a:t>Click to edit the title text format</a:t>
            </a:r>
            <a:endParaRPr b="0" lang="en-US" sz="1800" spc="-1" strike="noStrike">
              <a:solidFill>
                <a:srgbClr val="222222"/>
              </a:solidFill>
              <a:latin typeface="Open Sans Ligh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3054240" y="0"/>
            <a:ext cx="9137520" cy="6857640"/>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p:style>
      </p:sp>
      <p:sp>
        <p:nvSpPr>
          <p:cNvPr id="49" name="CustomShape 2"/>
          <p:cNvSpPr/>
          <p:nvPr/>
        </p:nvSpPr>
        <p:spPr>
          <a:xfrm>
            <a:off x="613440" y="50544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50" name="PlaceHolder 3"/>
          <p:cNvSpPr>
            <a:spLocks noGrp="1"/>
          </p:cNvSpPr>
          <p:nvPr>
            <p:ph type="title"/>
          </p:nvPr>
        </p:nvSpPr>
        <p:spPr>
          <a:xfrm>
            <a:off x="577800" y="642600"/>
            <a:ext cx="7844400" cy="771120"/>
          </a:xfrm>
          <a:prstGeom prst="rect">
            <a:avLst/>
          </a:prstGeom>
        </p:spPr>
        <p:txBody>
          <a:bodyPr lIns="90000" rIns="90000" tIns="45000" bIns="45000"/>
          <a:p>
            <a:pPr>
              <a:lnSpc>
                <a:spcPct val="75000"/>
              </a:lnSpc>
            </a:pPr>
            <a:r>
              <a:rPr b="1" lang="en-US" sz="4800" spc="-1" strike="noStrike">
                <a:solidFill>
                  <a:srgbClr val="525252"/>
                </a:solidFill>
                <a:latin typeface="Bebas Neue"/>
                <a:ea typeface="Bebas Neue"/>
              </a:rPr>
              <a:t>Click para editar títulos maestros</a:t>
            </a:r>
            <a:endParaRPr b="0" lang="en-US" sz="4800" spc="-1" strike="noStrike">
              <a:solidFill>
                <a:srgbClr val="222222"/>
              </a:solidFill>
              <a:latin typeface="Open Sans Light"/>
            </a:endParaRPr>
          </a:p>
        </p:txBody>
      </p:sp>
      <p:sp>
        <p:nvSpPr>
          <p:cNvPr id="51" name="Line 4"/>
          <p:cNvSpPr/>
          <p:nvPr/>
        </p:nvSpPr>
        <p:spPr>
          <a:xfrm>
            <a:off x="685800" y="1272240"/>
            <a:ext cx="436320" cy="360"/>
          </a:xfrm>
          <a:prstGeom prst="line">
            <a:avLst/>
          </a:prstGeom>
          <a:ln w="38160">
            <a:solidFill>
              <a:srgbClr val="b0c048"/>
            </a:solidFill>
          </a:ln>
        </p:spPr>
        <p:style>
          <a:lnRef idx="1">
            <a:schemeClr val="accent1"/>
          </a:lnRef>
          <a:fillRef idx="0">
            <a:schemeClr val="accent1"/>
          </a:fillRef>
          <a:effectRef idx="0">
            <a:schemeClr val="accent1"/>
          </a:effectRef>
          <a:fontRef idx="minor"/>
        </p:style>
      </p:sp>
      <p:sp>
        <p:nvSpPr>
          <p:cNvPr id="52" name="CustomShape 5"/>
          <p:cNvSpPr/>
          <p:nvPr/>
        </p:nvSpPr>
        <p:spPr>
          <a:xfrm>
            <a:off x="10865160" y="595332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53" name="Line 6"/>
          <p:cNvSpPr/>
          <p:nvPr/>
        </p:nvSpPr>
        <p:spPr>
          <a:xfrm>
            <a:off x="10931760" y="6476400"/>
            <a:ext cx="747360" cy="360"/>
          </a:xfrm>
          <a:prstGeom prst="line">
            <a:avLst/>
          </a:prstGeom>
          <a:ln w="38160">
            <a:solidFill>
              <a:srgbClr val="b0c048"/>
            </a:solidFill>
          </a:ln>
        </p:spPr>
        <p:style>
          <a:lnRef idx="1">
            <a:schemeClr val="accent1"/>
          </a:lnRef>
          <a:fillRef idx="0">
            <a:schemeClr val="accent1"/>
          </a:fillRef>
          <a:effectRef idx="0">
            <a:schemeClr val="accent1"/>
          </a:effectRef>
          <a:fontRef idx="minor"/>
        </p:style>
      </p:sp>
      <p:pic>
        <p:nvPicPr>
          <p:cNvPr id="54" name="Picture 10" descr=""/>
          <p:cNvPicPr/>
          <p:nvPr/>
        </p:nvPicPr>
        <p:blipFill>
          <a:blip r:embed="rId2"/>
          <a:srcRect l="-63843" t="0" r="0" b="-618"/>
          <a:stretch/>
        </p:blipFill>
        <p:spPr>
          <a:xfrm>
            <a:off x="-1420200" y="42120"/>
            <a:ext cx="3682080" cy="6857640"/>
          </a:xfrm>
          <a:prstGeom prst="rect">
            <a:avLst/>
          </a:prstGeom>
          <a:ln>
            <a:noFill/>
          </a:ln>
        </p:spPr>
      </p:pic>
      <p:sp>
        <p:nvSpPr>
          <p:cNvPr id="55" name="Line 7"/>
          <p:cNvSpPr/>
          <p:nvPr/>
        </p:nvSpPr>
        <p:spPr>
          <a:xfrm>
            <a:off x="685800" y="1272240"/>
            <a:ext cx="436320" cy="360"/>
          </a:xfrm>
          <a:prstGeom prst="line">
            <a:avLst/>
          </a:prstGeom>
          <a:ln w="38160">
            <a:solidFill>
              <a:srgbClr val="b0c048"/>
            </a:solidFill>
          </a:ln>
        </p:spPr>
        <p:style>
          <a:lnRef idx="1">
            <a:schemeClr val="accent1"/>
          </a:lnRef>
          <a:fillRef idx="0">
            <a:schemeClr val="accent1"/>
          </a:fillRef>
          <a:effectRef idx="0">
            <a:schemeClr val="accent1"/>
          </a:effectRef>
          <a:fontRef idx="minor"/>
        </p:style>
      </p:sp>
      <p:sp>
        <p:nvSpPr>
          <p:cNvPr id="56" name="CustomShape 8"/>
          <p:cNvSpPr/>
          <p:nvPr/>
        </p:nvSpPr>
        <p:spPr>
          <a:xfrm>
            <a:off x="10865160" y="595332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57" name="Line 9"/>
          <p:cNvSpPr/>
          <p:nvPr/>
        </p:nvSpPr>
        <p:spPr>
          <a:xfrm>
            <a:off x="10931760" y="6476400"/>
            <a:ext cx="747360" cy="360"/>
          </a:xfrm>
          <a:prstGeom prst="line">
            <a:avLst/>
          </a:prstGeom>
          <a:ln w="38160">
            <a:solidFill>
              <a:srgbClr val="b0c048"/>
            </a:solidFill>
          </a:ln>
        </p:spPr>
        <p:style>
          <a:lnRef idx="1">
            <a:schemeClr val="accent1"/>
          </a:lnRef>
          <a:fillRef idx="0">
            <a:schemeClr val="accent1"/>
          </a:fillRef>
          <a:effectRef idx="0">
            <a:schemeClr val="accent1"/>
          </a:effectRef>
          <a:fontRef idx="minor"/>
        </p:style>
      </p:sp>
      <p:pic>
        <p:nvPicPr>
          <p:cNvPr id="58" name="Picture 12" descr=""/>
          <p:cNvPicPr/>
          <p:nvPr/>
        </p:nvPicPr>
        <p:blipFill>
          <a:blip r:embed="rId3"/>
          <a:srcRect l="-63843" t="0" r="0" b="-618"/>
          <a:stretch/>
        </p:blipFill>
        <p:spPr>
          <a:xfrm>
            <a:off x="-1420200" y="42120"/>
            <a:ext cx="3682080" cy="6857640"/>
          </a:xfrm>
          <a:prstGeom prst="rect">
            <a:avLst/>
          </a:prstGeom>
          <a:ln>
            <a:noFill/>
          </a:ln>
        </p:spPr>
      </p:pic>
      <p:sp>
        <p:nvSpPr>
          <p:cNvPr id="59"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222222"/>
                </a:solidFill>
                <a:latin typeface="Open Sans Light"/>
              </a:rPr>
              <a:t>Click to edit the outline text format</a:t>
            </a:r>
            <a:endParaRPr b="0" lang="en-US" sz="2800" spc="-1" strike="noStrike">
              <a:solidFill>
                <a:srgbClr val="222222"/>
              </a:solidFill>
              <a:latin typeface="Open Sans Light"/>
            </a:endParaRPr>
          </a:p>
          <a:p>
            <a:pPr lvl="1" marL="864000" indent="-324000">
              <a:spcBef>
                <a:spcPts val="1134"/>
              </a:spcBef>
              <a:buClr>
                <a:srgbClr val="000000"/>
              </a:buClr>
              <a:buSzPct val="75000"/>
              <a:buFont typeface="Symbol" charset="2"/>
              <a:buChar char=""/>
            </a:pPr>
            <a:r>
              <a:rPr b="0" lang="en-US" sz="2000" spc="-1" strike="noStrike">
                <a:solidFill>
                  <a:srgbClr val="222222"/>
                </a:solidFill>
                <a:latin typeface="Open Sans Light"/>
              </a:rPr>
              <a:t>Second Outline Level</a:t>
            </a:r>
            <a:endParaRPr b="0" lang="en-US" sz="2000" spc="-1" strike="noStrike">
              <a:solidFill>
                <a:srgbClr val="222222"/>
              </a:solidFill>
              <a:latin typeface="Open Sans Light"/>
            </a:endParaRPr>
          </a:p>
          <a:p>
            <a:pPr lvl="2" marL="1296000" indent="-288000">
              <a:spcBef>
                <a:spcPts val="850"/>
              </a:spcBef>
              <a:buClr>
                <a:srgbClr val="000000"/>
              </a:buClr>
              <a:buSzPct val="45000"/>
              <a:buFont typeface="Wingdings" charset="2"/>
              <a:buChar char=""/>
            </a:pPr>
            <a:r>
              <a:rPr b="0" lang="en-US" sz="1800" spc="-1" strike="noStrike">
                <a:solidFill>
                  <a:srgbClr val="222222"/>
                </a:solidFill>
                <a:latin typeface="Open Sans Light"/>
              </a:rPr>
              <a:t>Third Outline Level</a:t>
            </a:r>
            <a:endParaRPr b="0" lang="en-US" sz="1800" spc="-1" strike="noStrike">
              <a:solidFill>
                <a:srgbClr val="222222"/>
              </a:solidFill>
              <a:latin typeface="Open Sans Light"/>
            </a:endParaRPr>
          </a:p>
          <a:p>
            <a:pPr lvl="3" marL="1728000" indent="-216000">
              <a:spcBef>
                <a:spcPts val="567"/>
              </a:spcBef>
              <a:buClr>
                <a:srgbClr val="000000"/>
              </a:buClr>
              <a:buSzPct val="75000"/>
              <a:buFont typeface="Symbol" charset="2"/>
              <a:buChar char=""/>
            </a:pPr>
            <a:r>
              <a:rPr b="0" lang="en-US" sz="1800" spc="-1" strike="noStrike">
                <a:solidFill>
                  <a:srgbClr val="222222"/>
                </a:solidFill>
                <a:latin typeface="Open Sans Light"/>
              </a:rPr>
              <a:t>Fourth Outline Level</a:t>
            </a:r>
            <a:endParaRPr b="0" lang="en-US" sz="1800" spc="-1" strike="noStrike">
              <a:solidFill>
                <a:srgbClr val="222222"/>
              </a:solidFill>
              <a:latin typeface="Open Sans Light"/>
            </a:endParaRPr>
          </a:p>
          <a:p>
            <a:pPr lvl="4" marL="2160000" indent="-216000">
              <a:spcBef>
                <a:spcPts val="283"/>
              </a:spcBef>
              <a:buClr>
                <a:srgbClr val="000000"/>
              </a:buClr>
              <a:buSzPct val="45000"/>
              <a:buFont typeface="Wingdings" charset="2"/>
              <a:buChar char=""/>
            </a:pPr>
            <a:r>
              <a:rPr b="0" lang="en-US" sz="2000" spc="-1" strike="noStrike">
                <a:solidFill>
                  <a:srgbClr val="222222"/>
                </a:solidFill>
                <a:latin typeface="Open Sans Light"/>
              </a:rPr>
              <a:t>Fifth Outline Level</a:t>
            </a:r>
            <a:endParaRPr b="0" lang="en-US" sz="2000" spc="-1" strike="noStrike">
              <a:solidFill>
                <a:srgbClr val="222222"/>
              </a:solidFill>
              <a:latin typeface="Open Sans Light"/>
            </a:endParaRPr>
          </a:p>
          <a:p>
            <a:pPr lvl="5" marL="2592000" indent="-216000">
              <a:spcBef>
                <a:spcPts val="283"/>
              </a:spcBef>
              <a:buClr>
                <a:srgbClr val="000000"/>
              </a:buClr>
              <a:buSzPct val="45000"/>
              <a:buFont typeface="Wingdings" charset="2"/>
              <a:buChar char=""/>
            </a:pPr>
            <a:r>
              <a:rPr b="0" lang="en-US" sz="2000" spc="-1" strike="noStrike">
                <a:solidFill>
                  <a:srgbClr val="222222"/>
                </a:solidFill>
                <a:latin typeface="Open Sans Light"/>
              </a:rPr>
              <a:t>Sixth Outline Level</a:t>
            </a:r>
            <a:endParaRPr b="0" lang="en-US" sz="2000" spc="-1" strike="noStrike">
              <a:solidFill>
                <a:srgbClr val="222222"/>
              </a:solidFill>
              <a:latin typeface="Open Sans Light"/>
            </a:endParaRPr>
          </a:p>
          <a:p>
            <a:pPr lvl="6" marL="3024000" indent="-216000">
              <a:spcBef>
                <a:spcPts val="283"/>
              </a:spcBef>
              <a:buClr>
                <a:srgbClr val="000000"/>
              </a:buClr>
              <a:buSzPct val="45000"/>
              <a:buFont typeface="Wingdings" charset="2"/>
              <a:buChar char=""/>
            </a:pPr>
            <a:r>
              <a:rPr b="0" lang="en-US" sz="2000" spc="-1" strike="noStrike">
                <a:solidFill>
                  <a:srgbClr val="222222"/>
                </a:solidFill>
                <a:latin typeface="Open Sans Light"/>
              </a:rPr>
              <a:t>Seventh Outline Level</a:t>
            </a:r>
            <a:endParaRPr b="0" lang="en-US" sz="2000" spc="-1" strike="noStrike">
              <a:solidFill>
                <a:srgbClr val="222222"/>
              </a:solidFill>
              <a:latin typeface="Open Sans Light"/>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wmf"/><Relationship Id="rId4" Type="http://schemas.openxmlformats.org/officeDocument/2006/relationships/slideLayout" Target="../slideLayouts/slideLayout13.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wmf"/><Relationship Id="rId6" Type="http://schemas.openxmlformats.org/officeDocument/2006/relationships/image" Target="../media/image24.wmf"/><Relationship Id="rId7" Type="http://schemas.openxmlformats.org/officeDocument/2006/relationships/slideLayout" Target="../slideLayouts/slideLayout13.xml"/><Relationship Id="rId8"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jpe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microsoft.com/office/2007/relationships/hdphoto" Target="media/hdphoto1.wdp"/><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4.png"/><Relationship Id="rId3" Type="http://schemas.openxmlformats.org/officeDocument/2006/relationships/image" Target="../media/image35.wmf"/><Relationship Id="rId4" Type="http://schemas.openxmlformats.org/officeDocument/2006/relationships/slideLayout" Target="../slideLayouts/slideLayout13.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wmf"/><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wmf"/><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769400" y="2455560"/>
            <a:ext cx="9461160" cy="1884240"/>
          </a:xfrm>
          <a:prstGeom prst="rect">
            <a:avLst/>
          </a:prstGeom>
          <a:noFill/>
          <a:ln>
            <a:noFill/>
          </a:ln>
        </p:spPr>
        <p:style>
          <a:lnRef idx="0"/>
          <a:fillRef idx="0"/>
          <a:effectRef idx="0"/>
          <a:fontRef idx="minor"/>
        </p:style>
        <p:txBody>
          <a:bodyPr lIns="90000" rIns="90000" tIns="45000" bIns="45000"/>
          <a:p>
            <a:pPr>
              <a:lnSpc>
                <a:spcPct val="75000"/>
              </a:lnSpc>
            </a:pPr>
            <a:r>
              <a:rPr b="1" lang="en-US" sz="7200" spc="-1" strike="noStrike">
                <a:solidFill>
                  <a:srgbClr val="92d050"/>
                </a:solidFill>
                <a:latin typeface="Bebas Neue"/>
                <a:ea typeface="Bebas Neue"/>
              </a:rPr>
              <a:t>Introduccion al modelo de datos</a:t>
            </a:r>
            <a:endParaRPr b="0" lang="en-US" sz="7200" spc="-1" strike="noStrike">
              <a:latin typeface="Arial"/>
            </a:endParaRPr>
          </a:p>
        </p:txBody>
      </p:sp>
      <p:sp>
        <p:nvSpPr>
          <p:cNvPr id="102" name="CustomShape 2"/>
          <p:cNvSpPr/>
          <p:nvPr/>
        </p:nvSpPr>
        <p:spPr>
          <a:xfrm>
            <a:off x="10235520" y="376560"/>
            <a:ext cx="1990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b0c048"/>
                </a:solidFill>
                <a:latin typeface="Source Sans Pro Semibold"/>
                <a:ea typeface="Source Sans Pro Semibold"/>
              </a:rPr>
              <a:t>www.ceiba.co</a:t>
            </a:r>
            <a:endParaRPr b="0" lang="en-US" sz="1800" spc="-1" strike="noStrike">
              <a:latin typeface="Arial"/>
            </a:endParaRPr>
          </a:p>
        </p:txBody>
      </p:sp>
      <p:pic>
        <p:nvPicPr>
          <p:cNvPr id="103" name="Imagen 11" descr=""/>
          <p:cNvPicPr/>
          <p:nvPr/>
        </p:nvPicPr>
        <p:blipFill>
          <a:blip r:embed="rId1"/>
          <a:stretch/>
        </p:blipFill>
        <p:spPr>
          <a:xfrm>
            <a:off x="2607480" y="5175000"/>
            <a:ext cx="2095920" cy="1178640"/>
          </a:xfrm>
          <a:prstGeom prst="rect">
            <a:avLst/>
          </a:prstGeom>
          <a:ln>
            <a:noFill/>
          </a:ln>
        </p:spPr>
      </p:pic>
    </p:spTree>
  </p:cSld>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2" presetSubtype="2">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repl">
                                        <p:cTn id="7" dur="1500" fill="hold"/>
                                        <p:tgtEl>
                                          <p:spTgt spid="101"/>
                                        </p:tgtEl>
                                        <p:attrNameLst>
                                          <p:attrName>ppt_x</p:attrName>
                                        </p:attrNameLst>
                                      </p:cBhvr>
                                      <p:tavLst>
                                        <p:tav tm="0">
                                          <p:val>
                                            <p:strVal val="1+#ppt_w/2"/>
                                          </p:val>
                                        </p:tav>
                                        <p:tav tm="100000">
                                          <p:val>
                                            <p:strVal val="#ppt_x"/>
                                          </p:val>
                                        </p:tav>
                                      </p:tavLst>
                                    </p:anim>
                                    <p:anim calcmode="lin" valueType="num">
                                      <p:cBhvr additive="repl">
                                        <p:cTn id="8" dur="1500" fill="hold"/>
                                        <p:tgtEl>
                                          <p:spTgt spid="101"/>
                                        </p:tgtEl>
                                        <p:attrNameLst>
                                          <p:attrName>ppt_y</p:attrName>
                                        </p:attrNameLst>
                                      </p:cBhvr>
                                      <p:tavLst>
                                        <p:tav tm="0">
                                          <p:val>
                                            <p:strVal val="#ppt_y"/>
                                          </p:val>
                                        </p:tav>
                                        <p:tav tm="100000">
                                          <p:val>
                                            <p:strVal val="#ppt_y"/>
                                          </p:val>
                                        </p:tav>
                                      </p:tavLst>
                                    </p:anim>
                                  </p:childTnLst>
                                </p:cTn>
                              </p:par>
                              <p:par>
                                <p:cTn id="9" nodeType="withEffect" fill="hold" presetClass="entr" presetID="22" presetSubtype="4">
                                  <p:stCondLst>
                                    <p:cond delay="400"/>
                                  </p:stCondLst>
                                  <p:childTnLst>
                                    <p:set>
                                      <p:cBhvr>
                                        <p:cTn id="10" dur="1" fill="hold">
                                          <p:stCondLst>
                                            <p:cond delay="0"/>
                                          </p:stCondLst>
                                        </p:cTn>
                                        <p:tgtEl>
                                          <p:spTgt spid="102"/>
                                        </p:tgtEl>
                                        <p:attrNameLst>
                                          <p:attrName>style.visibility</p:attrName>
                                        </p:attrNameLst>
                                      </p:cBhvr>
                                      <p:to>
                                        <p:strVal val="visible"/>
                                      </p:to>
                                    </p:set>
                                    <p:animEffect filter="wipe(down)" transition="out">
                                      <p:cBhvr additive="repl">
                                        <p:cTn id="11" dur="500"/>
                                        <p:tgtEl>
                                          <p:spTgt spid="102"/>
                                        </p:tgtEl>
                                      </p:cBhvr>
                                    </p:animEffect>
                                  </p:childTnLst>
                                </p:cTn>
                              </p:par>
                              <p:par>
                                <p:cTn id="12" nodeType="withEffect" fill="hold" presetClass="entr" presetID="10">
                                  <p:stCondLst>
                                    <p:cond delay="0"/>
                                  </p:stCondLst>
                                  <p:childTnLst>
                                    <p:set>
                                      <p:cBhvr>
                                        <p:cTn id="13" dur="1" fill="hold">
                                          <p:stCondLst>
                                            <p:cond delay="0"/>
                                          </p:stCondLst>
                                        </p:cTn>
                                        <p:tgtEl>
                                          <p:spTgt spid="103"/>
                                        </p:tgtEl>
                                        <p:attrNameLst>
                                          <p:attrName>style.visibility</p:attrName>
                                        </p:attrNameLst>
                                      </p:cBhvr>
                                      <p:to>
                                        <p:strVal val="visible"/>
                                      </p:to>
                                    </p:set>
                                    <p:animEffect filter="fade" transition="in">
                                      <p:cBhvr additive="repl">
                                        <p:cTn id="14" dur="500"/>
                                        <p:tgtEl>
                                          <p:spTgt spid="10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Llaves foraneas en la base de datos</a:t>
            </a:r>
            <a:endParaRPr b="0" lang="en-US" sz="4800" spc="-1" strike="noStrike">
              <a:solidFill>
                <a:srgbClr val="222222"/>
              </a:solidFill>
              <a:latin typeface="Open Sans Light"/>
            </a:endParaRPr>
          </a:p>
        </p:txBody>
      </p:sp>
      <p:pic>
        <p:nvPicPr>
          <p:cNvPr id="141" name="Picture 8" descr=""/>
          <p:cNvPicPr/>
          <p:nvPr/>
        </p:nvPicPr>
        <p:blipFill>
          <a:blip r:embed="rId1"/>
          <a:srcRect l="0" t="0" r="0" b="52831"/>
          <a:stretch/>
        </p:blipFill>
        <p:spPr>
          <a:xfrm>
            <a:off x="4388760" y="5290920"/>
            <a:ext cx="3852720" cy="13568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42" name="Picture 7" descr=""/>
          <p:cNvPicPr/>
          <p:nvPr/>
        </p:nvPicPr>
        <p:blipFill>
          <a:blip r:embed="rId2"/>
          <a:srcRect l="0" t="0" r="0" b="32781"/>
          <a:stretch/>
        </p:blipFill>
        <p:spPr>
          <a:xfrm>
            <a:off x="6753600" y="4033080"/>
            <a:ext cx="3561480" cy="13680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43" name="CustomShape 2"/>
          <p:cNvSpPr/>
          <p:nvPr/>
        </p:nvSpPr>
        <p:spPr>
          <a:xfrm>
            <a:off x="7158240" y="5180040"/>
            <a:ext cx="3156840" cy="22104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44" name="CustomShape 3"/>
          <p:cNvSpPr/>
          <p:nvPr/>
        </p:nvSpPr>
        <p:spPr>
          <a:xfrm>
            <a:off x="7342920" y="6419520"/>
            <a:ext cx="916920" cy="21096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45" name="CustomShape 4"/>
          <p:cNvSpPr/>
          <p:nvPr/>
        </p:nvSpPr>
        <p:spPr>
          <a:xfrm flipV="1">
            <a:off x="8260200" y="5290200"/>
            <a:ext cx="2054880" cy="1233720"/>
          </a:xfrm>
          <a:prstGeom prst="bentConnector3">
            <a:avLst>
              <a:gd name="adj1" fmla="val 108085"/>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pic>
        <p:nvPicPr>
          <p:cNvPr id="146" name="Picture 2" descr=""/>
          <p:cNvPicPr/>
          <p:nvPr/>
        </p:nvPicPr>
        <p:blipFill>
          <a:blip r:embed="rId3"/>
          <a:stretch/>
        </p:blipFill>
        <p:spPr>
          <a:xfrm>
            <a:off x="4388760" y="2996640"/>
            <a:ext cx="5434200" cy="1211760"/>
          </a:xfrm>
          <a:prstGeom prst="rect">
            <a:avLst/>
          </a:prstGeom>
          <a:ln w="9360">
            <a:noFill/>
          </a:ln>
          <a:effectLst>
            <a:outerShdw algn="tl" blurRad="50800" dir="2700000" dist="38100" rotWithShape="0">
              <a:srgbClr val="000000">
                <a:alpha val="40000"/>
              </a:srgbClr>
            </a:outerShdw>
          </a:effectLst>
        </p:spPr>
      </p:pic>
      <p:sp>
        <p:nvSpPr>
          <p:cNvPr id="147" name="CustomShape 5"/>
          <p:cNvSpPr/>
          <p:nvPr/>
        </p:nvSpPr>
        <p:spPr>
          <a:xfrm>
            <a:off x="0" y="1299600"/>
            <a:ext cx="12191760" cy="325440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Las llaves foraneas (Foreign key) son almacenadas como columnas de llaves externas (foreign key columns)</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Una llave foranea almacena una referencia a un objeto relacionado en el modelo de datos.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Campos de claves de arreglo (Array key store)</a:t>
            </a:r>
            <a:endParaRPr b="0" lang="en-US" sz="4800" spc="-1" strike="noStrike">
              <a:solidFill>
                <a:srgbClr val="222222"/>
              </a:solidFill>
              <a:latin typeface="Open Sans Light"/>
            </a:endParaRPr>
          </a:p>
        </p:txBody>
      </p:sp>
      <p:pic>
        <p:nvPicPr>
          <p:cNvPr id="149" name="Picture 2" descr=""/>
          <p:cNvPicPr/>
          <p:nvPr/>
        </p:nvPicPr>
        <p:blipFill>
          <a:blip r:embed="rId1"/>
          <a:stretch/>
        </p:blipFill>
        <p:spPr>
          <a:xfrm>
            <a:off x="2332800" y="4556160"/>
            <a:ext cx="8010000" cy="2301480"/>
          </a:xfrm>
          <a:prstGeom prst="rect">
            <a:avLst/>
          </a:prstGeom>
          <a:ln w="9360">
            <a:noFill/>
          </a:ln>
          <a:effectLst>
            <a:outerShdw algn="tl" blurRad="50800" dir="2700000" dist="38100" rotWithShape="0">
              <a:srgbClr val="000000">
                <a:alpha val="40000"/>
              </a:srgbClr>
            </a:outerShdw>
          </a:effectLst>
        </p:spPr>
      </p:pic>
      <p:sp>
        <p:nvSpPr>
          <p:cNvPr id="150" name="CustomShape 2"/>
          <p:cNvSpPr/>
          <p:nvPr/>
        </p:nvSpPr>
        <p:spPr>
          <a:xfrm>
            <a:off x="1439640" y="1500840"/>
            <a:ext cx="8318160" cy="27428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  campo de clave de arreglo almacena referencias a un conjunto de objetos relacionados en el modelo de datos</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No se almacena en la base de datos</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Se carga en tiempo de ejecucion usando consultas</a:t>
            </a:r>
            <a:endParaRPr b="0" lang="en-US" sz="2800" spc="-1" strike="noStrike">
              <a:latin typeface="Arial"/>
            </a:endParaRPr>
          </a:p>
        </p:txBody>
      </p:sp>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Typelist en las bases de datos</a:t>
            </a:r>
            <a:endParaRPr b="0" lang="en-US" sz="4800" spc="-1" strike="noStrike">
              <a:solidFill>
                <a:srgbClr val="222222"/>
              </a:solidFill>
              <a:latin typeface="Open Sans Light"/>
            </a:endParaRPr>
          </a:p>
        </p:txBody>
      </p:sp>
      <p:sp>
        <p:nvSpPr>
          <p:cNvPr id="152" name="CustomShape 2"/>
          <p:cNvSpPr/>
          <p:nvPr/>
        </p:nvSpPr>
        <p:spPr>
          <a:xfrm>
            <a:off x="9153720" y="3920040"/>
            <a:ext cx="1071000" cy="30456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377947"/>
                </a:solidFill>
                <a:latin typeface="Arial"/>
              </a:rPr>
              <a:t>typelist</a:t>
            </a:r>
            <a:endParaRPr b="0" lang="en-US" sz="2000" spc="-1" strike="noStrike">
              <a:latin typeface="Arial"/>
            </a:endParaRPr>
          </a:p>
        </p:txBody>
      </p:sp>
      <p:pic>
        <p:nvPicPr>
          <p:cNvPr id="153" name="Picture 4" descr=""/>
          <p:cNvPicPr/>
          <p:nvPr/>
        </p:nvPicPr>
        <p:blipFill>
          <a:blip r:embed="rId1"/>
          <a:stretch/>
        </p:blipFill>
        <p:spPr>
          <a:xfrm>
            <a:off x="9598320" y="3993840"/>
            <a:ext cx="2593080" cy="2634840"/>
          </a:xfrm>
          <a:prstGeom prst="rect">
            <a:avLst/>
          </a:prstGeom>
          <a:ln>
            <a:noFill/>
          </a:ln>
          <a:effectLst>
            <a:outerShdw algn="tl" blurRad="50800" dir="2700000" dist="38100" rotWithShape="0">
              <a:srgbClr val="000000">
                <a:alpha val="40000"/>
              </a:srgbClr>
            </a:outerShdw>
          </a:effectLst>
        </p:spPr>
      </p:pic>
      <p:pic>
        <p:nvPicPr>
          <p:cNvPr id="154" name="Picture 4" descr=""/>
          <p:cNvPicPr/>
          <p:nvPr/>
        </p:nvPicPr>
        <p:blipFill>
          <a:blip r:embed="rId2"/>
          <a:stretch/>
        </p:blipFill>
        <p:spPr>
          <a:xfrm>
            <a:off x="6411960" y="4026240"/>
            <a:ext cx="2148120" cy="2365560"/>
          </a:xfrm>
          <a:prstGeom prst="rect">
            <a:avLst/>
          </a:prstGeom>
          <a:ln w="9360">
            <a:noFill/>
          </a:ln>
          <a:effectLst>
            <a:outerShdw algn="tl" blurRad="50800" dir="2700000" dist="38100" rotWithShape="0">
              <a:srgbClr val="000000">
                <a:alpha val="40000"/>
              </a:srgbClr>
            </a:outerShdw>
          </a:effectLst>
        </p:spPr>
      </p:pic>
      <p:sp>
        <p:nvSpPr>
          <p:cNvPr id="155" name="CustomShape 3"/>
          <p:cNvSpPr/>
          <p:nvPr/>
        </p:nvSpPr>
        <p:spPr>
          <a:xfrm>
            <a:off x="6427800" y="5844600"/>
            <a:ext cx="2017080" cy="24912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56" name="CustomShape 4"/>
          <p:cNvSpPr/>
          <p:nvPr/>
        </p:nvSpPr>
        <p:spPr>
          <a:xfrm>
            <a:off x="6878520" y="6098040"/>
            <a:ext cx="1739520" cy="30528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377947"/>
                </a:solidFill>
                <a:latin typeface="Arial"/>
              </a:rPr>
              <a:t>typekey field</a:t>
            </a:r>
            <a:endParaRPr b="0" lang="en-US" sz="2000" spc="-1" strike="noStrike">
              <a:latin typeface="Arial"/>
            </a:endParaRPr>
          </a:p>
        </p:txBody>
      </p:sp>
      <p:sp>
        <p:nvSpPr>
          <p:cNvPr id="157" name="CustomShape 5"/>
          <p:cNvSpPr/>
          <p:nvPr/>
        </p:nvSpPr>
        <p:spPr>
          <a:xfrm>
            <a:off x="10105200" y="4207680"/>
            <a:ext cx="1522800" cy="17830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u="sng">
                <a:solidFill>
                  <a:srgbClr val="222222"/>
                </a:solidFill>
                <a:uFillTx/>
                <a:latin typeface="Open Sans Light"/>
              </a:rPr>
              <a:t>VendorType</a:t>
            </a:r>
            <a:br/>
            <a:r>
              <a:rPr b="0" lang="en-US" sz="1800" spc="-1" strike="noStrike">
                <a:solidFill>
                  <a:srgbClr val="222222"/>
                </a:solidFill>
                <a:latin typeface="Open Sans Light"/>
              </a:rPr>
              <a:t>Auto Repair </a:t>
            </a:r>
            <a:br/>
            <a:r>
              <a:rPr b="0" lang="en-US" sz="1800" spc="-1" strike="noStrike">
                <a:solidFill>
                  <a:srgbClr val="222222"/>
                </a:solidFill>
                <a:latin typeface="Open Sans Light"/>
              </a:rPr>
              <a:t>Auto Glass </a:t>
            </a:r>
            <a:br/>
            <a:r>
              <a:rPr b="0" lang="en-US" sz="1800" spc="-1" strike="noStrike">
                <a:solidFill>
                  <a:srgbClr val="222222"/>
                </a:solidFill>
                <a:latin typeface="Open Sans Light"/>
              </a:rPr>
              <a:t>Towing Service </a:t>
            </a:r>
            <a:endParaRPr b="0" lang="en-US" sz="1800" spc="-1" strike="noStrike">
              <a:latin typeface="Arial"/>
            </a:endParaRPr>
          </a:p>
          <a:p>
            <a:pPr>
              <a:lnSpc>
                <a:spcPct val="100000"/>
              </a:lnSpc>
            </a:pPr>
            <a:r>
              <a:rPr b="0" lang="en-US" sz="1800" spc="-1" strike="noStrike">
                <a:solidFill>
                  <a:srgbClr val="222222"/>
                </a:solidFill>
                <a:latin typeface="Open Sans Light"/>
              </a:rPr>
              <a:t>Fire Inspector</a:t>
            </a:r>
            <a:br/>
            <a:r>
              <a:rPr b="0" lang="en-US" sz="1800" spc="-1" strike="noStrike">
                <a:solidFill>
                  <a:srgbClr val="222222"/>
                </a:solidFill>
                <a:latin typeface="Open Sans Light"/>
              </a:rPr>
              <a:t>Building Con</a:t>
            </a:r>
            <a:br/>
            <a:br/>
            <a:r>
              <a:rPr b="0" lang="en-US" sz="1800" spc="-1" strike="noStrike">
                <a:solidFill>
                  <a:srgbClr val="222222"/>
                </a:solidFill>
                <a:latin typeface="Open Sans Light"/>
              </a:rPr>
              <a:t> …</a:t>
            </a:r>
            <a:endParaRPr b="0" lang="en-US" sz="1800" spc="-1" strike="noStrike">
              <a:latin typeface="Arial"/>
            </a:endParaRPr>
          </a:p>
          <a:p>
            <a:pPr>
              <a:lnSpc>
                <a:spcPct val="100000"/>
              </a:lnSpc>
            </a:pPr>
            <a:endParaRPr b="0" lang="en-US" sz="1800" spc="-1" strike="noStrike">
              <a:latin typeface="Arial"/>
            </a:endParaRPr>
          </a:p>
        </p:txBody>
      </p:sp>
      <p:sp>
        <p:nvSpPr>
          <p:cNvPr id="158" name="CustomShape 6"/>
          <p:cNvSpPr/>
          <p:nvPr/>
        </p:nvSpPr>
        <p:spPr>
          <a:xfrm flipH="1">
            <a:off x="8444880" y="5099400"/>
            <a:ext cx="1243800" cy="869760"/>
          </a:xfrm>
          <a:prstGeom prst="bentConnector3">
            <a:avLst>
              <a:gd name="adj1" fmla="val 30491"/>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59" name="CustomShape 7"/>
          <p:cNvSpPr/>
          <p:nvPr/>
        </p:nvSpPr>
        <p:spPr>
          <a:xfrm flipH="1">
            <a:off x="9688680" y="4465440"/>
            <a:ext cx="254520" cy="1267200"/>
          </a:xfrm>
          <a:prstGeom prst="rightBrace">
            <a:avLst>
              <a:gd name="adj1" fmla="val 28333"/>
              <a:gd name="adj2"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60" name="CustomShape 8"/>
          <p:cNvSpPr/>
          <p:nvPr/>
        </p:nvSpPr>
        <p:spPr>
          <a:xfrm>
            <a:off x="-17640" y="1279440"/>
            <a:ext cx="12191760" cy="218592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Una </a:t>
            </a:r>
            <a:r>
              <a:rPr b="1" lang="en-US" sz="2800" spc="-1" strike="noStrike">
                <a:solidFill>
                  <a:srgbClr val="222222"/>
                </a:solidFill>
                <a:latin typeface="Open Sans Light"/>
              </a:rPr>
              <a:t>typelist</a:t>
            </a:r>
            <a:r>
              <a:rPr b="0" lang="en-US" sz="2800" spc="-1" strike="noStrike">
                <a:solidFill>
                  <a:srgbClr val="222222"/>
                </a:solidFill>
                <a:latin typeface="Open Sans Light"/>
              </a:rPr>
              <a:t> es una lista de valores predefinidos que componen un campo</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 </a:t>
            </a:r>
            <a:r>
              <a:rPr b="1" lang="en-US" sz="2800" spc="-1" strike="noStrike">
                <a:solidFill>
                  <a:srgbClr val="222222"/>
                </a:solidFill>
                <a:latin typeface="Open Sans Light"/>
              </a:rPr>
              <a:t>typekey</a:t>
            </a:r>
            <a:r>
              <a:rPr b="0" lang="en-US" sz="2800" spc="-1" strike="noStrike">
                <a:solidFill>
                  <a:srgbClr val="222222"/>
                </a:solidFill>
                <a:latin typeface="Open Sans Light"/>
              </a:rPr>
              <a:t> es un campo asociado a un typelist especifico.</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 typelist define los posibles valores de un typekey (campo)</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Cada typelist es almacenado en su propia table y cada typekey is una llave foranea,</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61" name="Picture 2" descr=""/>
          <p:cNvPicPr/>
          <p:nvPr/>
        </p:nvPicPr>
        <p:blipFill>
          <a:blip r:embed="rId3"/>
          <a:stretch/>
        </p:blipFill>
        <p:spPr>
          <a:xfrm>
            <a:off x="4301640" y="4197600"/>
            <a:ext cx="1884600" cy="25225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62" name="Picture 6" descr=""/>
          <p:cNvPicPr/>
          <p:nvPr/>
        </p:nvPicPr>
        <p:blipFill>
          <a:blip r:embed="rId4"/>
          <a:stretch/>
        </p:blipFill>
        <p:spPr>
          <a:xfrm>
            <a:off x="75240" y="4197600"/>
            <a:ext cx="3623400" cy="25416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63" name="CustomShape 9"/>
          <p:cNvSpPr/>
          <p:nvPr/>
        </p:nvSpPr>
        <p:spPr>
          <a:xfrm flipV="1">
            <a:off x="4674960" y="4626720"/>
            <a:ext cx="1511280" cy="18108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64" name="CustomShape 10"/>
          <p:cNvSpPr/>
          <p:nvPr/>
        </p:nvSpPr>
        <p:spPr>
          <a:xfrm>
            <a:off x="2980440" y="5085000"/>
            <a:ext cx="718200" cy="15588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65" name="CustomShape 11"/>
          <p:cNvSpPr/>
          <p:nvPr/>
        </p:nvSpPr>
        <p:spPr>
          <a:xfrm flipV="1">
            <a:off x="3699000" y="4717800"/>
            <a:ext cx="975600" cy="444600"/>
          </a:xfrm>
          <a:prstGeom prst="bentConnector3">
            <a:avLst>
              <a:gd name="adj1" fmla="val 50000"/>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pic>
        <p:nvPicPr>
          <p:cNvPr id="166" name="Picture 3" descr=""/>
          <p:cNvPicPr/>
          <p:nvPr/>
        </p:nvPicPr>
        <p:blipFill>
          <a:blip r:embed="rId5"/>
          <a:stretch/>
        </p:blipFill>
        <p:spPr>
          <a:xfrm>
            <a:off x="2539080" y="3901320"/>
            <a:ext cx="1348920" cy="395640"/>
          </a:xfrm>
          <a:prstGeom prst="rect">
            <a:avLst/>
          </a:prstGeom>
          <a:ln w="9360">
            <a:noFill/>
          </a:ln>
          <a:effectLst>
            <a:outerShdw algn="tl" blurRad="50800" dir="2700000" dist="38100" rotWithShape="0">
              <a:srgbClr val="000000">
                <a:alpha val="40000"/>
              </a:srgbClr>
            </a:outerShdw>
          </a:effectLst>
        </p:spPr>
      </p:pic>
      <p:pic>
        <p:nvPicPr>
          <p:cNvPr id="167" name="Picture 4" descr=""/>
          <p:cNvPicPr/>
          <p:nvPr/>
        </p:nvPicPr>
        <p:blipFill>
          <a:blip r:embed="rId6"/>
          <a:stretch/>
        </p:blipFill>
        <p:spPr>
          <a:xfrm>
            <a:off x="4966920" y="3679200"/>
            <a:ext cx="554400" cy="539280"/>
          </a:xfrm>
          <a:prstGeom prst="rect">
            <a:avLst/>
          </a:prstGeom>
          <a:ln>
            <a:noFill/>
          </a:ln>
          <a:effectLst>
            <a:outerShdw algn="tl" blurRad="50800" dir="2700000" dist="38100" rotWithShape="0">
              <a:srgbClr val="000000">
                <a:alpha val="40000"/>
              </a:srgbClr>
            </a:outerShdw>
          </a:effectLst>
        </p:spPr>
      </p:pic>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439640" y="417240"/>
            <a:ext cx="10752120" cy="771120"/>
          </a:xfrm>
          <a:prstGeom prst="rect">
            <a:avLst/>
          </a:prstGeom>
          <a:noFill/>
          <a:ln>
            <a:noFill/>
          </a:ln>
        </p:spPr>
        <p:txBody>
          <a:bodyPr lIns="90000" rIns="90000" tIns="45000" bIns="45000"/>
          <a:p>
            <a:endParaRPr b="0" lang="en-US" sz="1800" spc="-1" strike="noStrike">
              <a:solidFill>
                <a:srgbClr val="222222"/>
              </a:solidFill>
              <a:latin typeface="Open Sans Light"/>
            </a:endParaRPr>
          </a:p>
        </p:txBody>
      </p:sp>
      <p:pic>
        <p:nvPicPr>
          <p:cNvPr id="169" name="Picture 11" descr=""/>
          <p:cNvPicPr/>
          <p:nvPr/>
        </p:nvPicPr>
        <p:blipFill>
          <a:blip r:embed="rId1"/>
          <a:srcRect l="0" t="0" r="0" b="37728"/>
          <a:stretch/>
        </p:blipFill>
        <p:spPr>
          <a:xfrm>
            <a:off x="2438280" y="4294800"/>
            <a:ext cx="8093160" cy="2562840"/>
          </a:xfrm>
          <a:prstGeom prst="rect">
            <a:avLst/>
          </a:prstGeom>
          <a:ln w="12600">
            <a:solidFill>
              <a:schemeClr val="bg1"/>
            </a:solidFill>
            <a:miter/>
          </a:ln>
          <a:effectLst>
            <a:outerShdw algn="tl" blurRad="50800" dir="2700000" dist="38100" rotWithShape="0">
              <a:srgbClr val="000000">
                <a:alpha val="40000"/>
              </a:srgbClr>
            </a:outerShdw>
          </a:effectLst>
        </p:spPr>
      </p:pic>
      <p:pic>
        <p:nvPicPr>
          <p:cNvPr id="170" name="Picture 6" descr=""/>
          <p:cNvPicPr/>
          <p:nvPr/>
        </p:nvPicPr>
        <p:blipFill>
          <a:blip r:embed="rId2"/>
          <a:srcRect l="149" t="182" r="-149" b="73773"/>
          <a:stretch/>
        </p:blipFill>
        <p:spPr>
          <a:xfrm>
            <a:off x="8520120" y="1424880"/>
            <a:ext cx="1986120" cy="1523880"/>
          </a:xfrm>
          <a:prstGeom prst="rect">
            <a:avLst/>
          </a:prstGeom>
          <a:ln w="12600">
            <a:solidFill>
              <a:schemeClr val="bg1"/>
            </a:solidFill>
            <a:miter/>
          </a:ln>
          <a:effectLst>
            <a:outerShdw algn="tl" blurRad="50800" dir="2700000" dist="38100" rotWithShape="0">
              <a:srgbClr val="000000">
                <a:alpha val="40000"/>
              </a:srgbClr>
            </a:outerShdw>
          </a:effectLst>
        </p:spPr>
      </p:pic>
      <p:sp>
        <p:nvSpPr>
          <p:cNvPr id="171" name="CustomShape 2"/>
          <p:cNvSpPr/>
          <p:nvPr/>
        </p:nvSpPr>
        <p:spPr>
          <a:xfrm>
            <a:off x="9686520" y="5668920"/>
            <a:ext cx="820080" cy="116568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72" name="CustomShape 3"/>
          <p:cNvSpPr/>
          <p:nvPr/>
        </p:nvSpPr>
        <p:spPr>
          <a:xfrm>
            <a:off x="8520120" y="2643840"/>
            <a:ext cx="2011680" cy="30456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73" name="CustomShape 4"/>
          <p:cNvSpPr/>
          <p:nvPr/>
        </p:nvSpPr>
        <p:spPr>
          <a:xfrm flipH="1">
            <a:off x="10506600" y="2796120"/>
            <a:ext cx="25200" cy="3455280"/>
          </a:xfrm>
          <a:prstGeom prst="bentConnector3">
            <a:avLst>
              <a:gd name="adj1" fmla="val -900000"/>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74" name="CustomShape 5"/>
          <p:cNvSpPr/>
          <p:nvPr/>
        </p:nvSpPr>
        <p:spPr>
          <a:xfrm>
            <a:off x="0" y="1272240"/>
            <a:ext cx="8724600" cy="27428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Una entidad de tipo subtipo crea automaticamente la table de subtipos para un typelist.</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Tabla de todos los subtipos para el supertipo parent</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El valor entero ID identifica de forma unica el subtipo</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El typecode describe el subtipo</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La columna de subtipo en la table de supertipos apunta a la fila ID unica en la table de lista de tipos,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1427760" y="64260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Lecciónes</a:t>
            </a:r>
            <a:endParaRPr b="0" lang="en-US" sz="4800" spc="-1" strike="noStrike">
              <a:solidFill>
                <a:srgbClr val="222222"/>
              </a:solidFill>
              <a:latin typeface="Open Sans Light"/>
            </a:endParaRPr>
          </a:p>
        </p:txBody>
      </p:sp>
      <p:sp>
        <p:nvSpPr>
          <p:cNvPr id="176" name="CustomShape 2"/>
          <p:cNvSpPr/>
          <p:nvPr/>
        </p:nvSpPr>
        <p:spPr>
          <a:xfrm>
            <a:off x="994680" y="1495440"/>
            <a:ext cx="8320680" cy="5486040"/>
          </a:xfrm>
          <a:prstGeom prst="rect">
            <a:avLst/>
          </a:prstGeom>
          <a:noFill/>
          <a:ln>
            <a:noFill/>
          </a:ln>
        </p:spPr>
        <p:style>
          <a:lnRef idx="0"/>
          <a:fillRef idx="0"/>
          <a:effectRef idx="0"/>
          <a:fontRef idx="minor"/>
        </p:style>
        <p:txBody>
          <a:bodyPr lIns="90000" rIns="90000" tIns="45000" bIns="45000"/>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Introduccion al modelo de datos</a:t>
            </a:r>
            <a:endParaRPr b="0" lang="en-US" sz="2800" spc="-1" strike="noStrike">
              <a:latin typeface="Arial"/>
            </a:endParaRPr>
          </a:p>
          <a:p>
            <a:pPr marL="228600" indent="-228240">
              <a:lnSpc>
                <a:spcPct val="150000"/>
              </a:lnSpc>
              <a:spcBef>
                <a:spcPts val="1001"/>
              </a:spcBef>
              <a:buClr>
                <a:srgbClr val="377947"/>
              </a:buClr>
              <a:buFont typeface="Arial"/>
              <a:buChar char="•"/>
            </a:pPr>
            <a:r>
              <a:rPr b="0" lang="en-US" sz="2800" spc="-1" strike="noStrike">
                <a:solidFill>
                  <a:srgbClr val="377947"/>
                </a:solidFill>
                <a:latin typeface="Bebas Neue"/>
              </a:rPr>
              <a:t>Diccionario de datos</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Objetos y el modelo de datos</a:t>
            </a:r>
            <a:endParaRPr b="0" lang="en-US" sz="2800" spc="-1" strike="noStrike">
              <a:latin typeface="Arial"/>
            </a:endParaRPr>
          </a:p>
        </p:txBody>
      </p:sp>
      <p:sp>
        <p:nvSpPr>
          <p:cNvPr id="177" name="CustomShape 3"/>
          <p:cNvSpPr/>
          <p:nvPr/>
        </p:nvSpPr>
        <p:spPr>
          <a:xfrm flipV="1">
            <a:off x="1172160" y="2842560"/>
            <a:ext cx="4851360" cy="104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Diccionario de datos</a:t>
            </a:r>
            <a:endParaRPr b="0" lang="en-US" sz="4800" spc="-1" strike="noStrike">
              <a:solidFill>
                <a:srgbClr val="222222"/>
              </a:solidFill>
              <a:latin typeface="Open Sans Light"/>
            </a:endParaRPr>
          </a:p>
        </p:txBody>
      </p:sp>
      <p:sp>
        <p:nvSpPr>
          <p:cNvPr id="179" name="CustomShape 2"/>
          <p:cNvSpPr/>
          <p:nvPr/>
        </p:nvSpPr>
        <p:spPr>
          <a:xfrm>
            <a:off x="6591240" y="1188720"/>
            <a:ext cx="5600520" cy="5474880"/>
          </a:xfrm>
          <a:prstGeom prst="rect">
            <a:avLst/>
          </a:prstGeom>
          <a:noFill/>
          <a:ln>
            <a:noFill/>
          </a:ln>
        </p:spPr>
        <p:style>
          <a:lnRef idx="0"/>
          <a:fillRef idx="0"/>
          <a:effectRef idx="0"/>
          <a:fontRef idx="minor"/>
        </p:style>
        <p:txBody>
          <a:bodyPr lIns="90000" rIns="90000" tIns="45000" bIns="45000"/>
          <a:p>
            <a:pPr marL="228600" indent="-228240">
              <a:lnSpc>
                <a:spcPct val="100000"/>
              </a:lnSpc>
              <a:spcBef>
                <a:spcPts val="1001"/>
              </a:spcBef>
              <a:buClr>
                <a:srgbClr val="222222"/>
              </a:buClr>
              <a:buFont typeface="Arial"/>
              <a:buChar char="•"/>
            </a:pPr>
            <a:r>
              <a:rPr b="0" lang="en-US" sz="2800" spc="-1" strike="noStrike">
                <a:solidFill>
                  <a:srgbClr val="222222"/>
                </a:solidFill>
                <a:latin typeface="Open Sans Light"/>
              </a:rPr>
              <a:t>Documenta las entidades y los typelist de las aplicaciones de GW:</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Aplicacion base</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Extensiones creadas</a:t>
            </a:r>
            <a:endParaRPr b="0" lang="en-US" sz="2400" spc="-1" strike="noStrike">
              <a:latin typeface="Arial"/>
            </a:endParaRPr>
          </a:p>
          <a:p>
            <a:pPr marL="228600" indent="-228240">
              <a:lnSpc>
                <a:spcPct val="100000"/>
              </a:lnSpc>
              <a:spcBef>
                <a:spcPts val="1001"/>
              </a:spcBef>
              <a:buClr>
                <a:srgbClr val="222222"/>
              </a:buClr>
              <a:buFont typeface="Arial"/>
              <a:buChar char="•"/>
            </a:pPr>
            <a:r>
              <a:rPr b="0" lang="en-US" sz="2800" spc="-1" strike="noStrike">
                <a:solidFill>
                  <a:srgbClr val="222222"/>
                </a:solidFill>
                <a:latin typeface="Open Sans Light"/>
              </a:rPr>
              <a:t>Entidades en tres vistas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Full</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Base de datos</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Migracion</a:t>
            </a:r>
            <a:endParaRPr b="0" lang="en-US" sz="2400" spc="-1" strike="noStrike">
              <a:latin typeface="Arial"/>
            </a:endParaRPr>
          </a:p>
          <a:p>
            <a:pPr lvl="1" marL="285840" indent="-285480">
              <a:lnSpc>
                <a:spcPct val="100000"/>
              </a:lnSpc>
              <a:spcBef>
                <a:spcPts val="961"/>
              </a:spcBef>
              <a:buClr>
                <a:srgbClr val="222222"/>
              </a:buClr>
              <a:buFont typeface="Arial"/>
              <a:buChar char="•"/>
            </a:pPr>
            <a:r>
              <a:rPr b="0" lang="en-US" sz="2400" spc="-1" strike="noStrike">
                <a:solidFill>
                  <a:srgbClr val="222222"/>
                </a:solidFill>
                <a:latin typeface="Open Sans Light"/>
              </a:rPr>
              <a:t>Regenerar el diccionario de datos</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Ver en el navegador</a:t>
            </a:r>
            <a:endParaRPr b="0" lang="en-US" sz="2800" spc="-1" strike="noStrike">
              <a:latin typeface="Arial"/>
            </a:endParaRPr>
          </a:p>
          <a:p>
            <a:pPr lvl="1" marL="685800" indent="-228240">
              <a:lnSpc>
                <a:spcPct val="100000"/>
              </a:lnSpc>
              <a:spcBef>
                <a:spcPts val="499"/>
              </a:spcBef>
              <a:buClr>
                <a:srgbClr val="222222"/>
              </a:buClr>
              <a:buFont typeface="Arial"/>
              <a:buChar char="•"/>
            </a:pPr>
            <a:r>
              <a:rPr b="1" lang="en-US" sz="2400" spc="-1" strike="noStrike">
                <a:solidFill>
                  <a:srgbClr val="222222"/>
                </a:solidFill>
                <a:latin typeface="Courier New"/>
              </a:rPr>
              <a:t>…</a:t>
            </a:r>
            <a:r>
              <a:rPr b="1" lang="en-US" sz="2400" spc="-1" strike="noStrike">
                <a:solidFill>
                  <a:srgbClr val="222222"/>
                </a:solidFill>
                <a:latin typeface="Courier New"/>
              </a:rPr>
              <a:t>\build\dictionary</a:t>
            </a:r>
            <a:br/>
            <a:r>
              <a:rPr b="1" lang="en-US" sz="2400" spc="-1" strike="noStrike">
                <a:solidFill>
                  <a:srgbClr val="222222"/>
                </a:solidFill>
                <a:latin typeface="Courier New"/>
              </a:rPr>
              <a:t>\data\index.html</a:t>
            </a:r>
            <a:endParaRPr b="0" lang="en-US" sz="2400" spc="-1" strike="noStrike">
              <a:latin typeface="Arial"/>
            </a:endParaRPr>
          </a:p>
        </p:txBody>
      </p:sp>
      <p:pic>
        <p:nvPicPr>
          <p:cNvPr id="180" name="Picture 2" descr=""/>
          <p:cNvPicPr/>
          <p:nvPr/>
        </p:nvPicPr>
        <p:blipFill>
          <a:blip r:embed="rId1">
            <a:extLst>
              <a:ext uri="{BEBA8EAE-BF5A-486C-A8C5-ECC9F3942E4B}">
                <a14:imgProps xmlns:a14="http://schemas.microsoft.com/office/drawing/2010/main">
                  <a14:imgLayer r:embed="rId2">
                    <a14:imgEffect>
                      <a14:brightnessContrast amount="15000" bright="-10000" contrast="15000"/>
                    </a14:imgEffect>
                  </a14:imgLayer>
                </a14:imgProps>
              </a:ext>
            </a:extLst>
          </a:blip>
          <a:stretch/>
        </p:blipFill>
        <p:spPr>
          <a:xfrm>
            <a:off x="182880" y="1659600"/>
            <a:ext cx="6381360" cy="4466880"/>
          </a:xfrm>
          <a:prstGeom prst="rect">
            <a:avLst/>
          </a:prstGeom>
          <a:ln>
            <a:noFill/>
          </a:ln>
          <a:effectLst>
            <a:outerShdw algn="tl" blurRad="50800" dir="2700000" dist="38100" rotWithShape="0">
              <a:srgbClr val="000000">
                <a:alpha val="40000"/>
              </a:srgbClr>
            </a:outerShdw>
          </a:effectLst>
          <a:scene3d>
            <a:camera prst="perspectiveContrastingRightFacing"/>
            <a:lightRig dir="t" rig="threePt"/>
          </a:scene3d>
        </p:spPr>
      </p:pic>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1371600" y="14328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Entidades en el diccionario de datos</a:t>
            </a:r>
            <a:endParaRPr b="0" lang="en-US" sz="4800" spc="-1" strike="noStrike">
              <a:solidFill>
                <a:srgbClr val="222222"/>
              </a:solidFill>
              <a:latin typeface="Open Sans Light"/>
            </a:endParaRPr>
          </a:p>
        </p:txBody>
      </p:sp>
      <p:pic>
        <p:nvPicPr>
          <p:cNvPr id="182" name="Picture 2" descr=""/>
          <p:cNvPicPr/>
          <p:nvPr/>
        </p:nvPicPr>
        <p:blipFill>
          <a:blip r:embed="rId1"/>
          <a:srcRect l="0" t="928" r="0" b="42180"/>
          <a:stretch/>
        </p:blipFill>
        <p:spPr>
          <a:xfrm>
            <a:off x="2381400" y="3912480"/>
            <a:ext cx="7372080" cy="2945160"/>
          </a:xfrm>
          <a:prstGeom prst="rect">
            <a:avLst/>
          </a:prstGeom>
          <a:ln>
            <a:solidFill>
              <a:schemeClr val="bg1"/>
            </a:solidFill>
          </a:ln>
          <a:effectLst>
            <a:outerShdw algn="tl" blurRad="50800" dir="2700000" dist="38100" rotWithShape="0">
              <a:srgbClr val="000000">
                <a:alpha val="40000"/>
              </a:srgbClr>
            </a:outerShdw>
          </a:effectLst>
        </p:spPr>
      </p:pic>
      <p:sp>
        <p:nvSpPr>
          <p:cNvPr id="183" name="CustomShape 2"/>
          <p:cNvSpPr/>
          <p:nvPr/>
        </p:nvSpPr>
        <p:spPr>
          <a:xfrm>
            <a:off x="2381400" y="5132880"/>
            <a:ext cx="804600" cy="17460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84" name="CustomShape 3"/>
          <p:cNvSpPr/>
          <p:nvPr/>
        </p:nvSpPr>
        <p:spPr>
          <a:xfrm>
            <a:off x="3186360" y="5220360"/>
            <a:ext cx="957240" cy="164520"/>
          </a:xfrm>
          <a:prstGeom prst="bentConnector3">
            <a:avLst>
              <a:gd name="adj1" fmla="val 50000"/>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85" name="CustomShape 4"/>
          <p:cNvSpPr/>
          <p:nvPr/>
        </p:nvSpPr>
        <p:spPr>
          <a:xfrm>
            <a:off x="4152600" y="3995280"/>
            <a:ext cx="5600880" cy="948960"/>
          </a:xfrm>
          <a:prstGeom prst="roundRect">
            <a:avLst>
              <a:gd name="adj" fmla="val 7408"/>
            </a:avLst>
          </a:prstGeom>
          <a:noFill/>
          <a:ln w="28440">
            <a:solidFill>
              <a:srgbClr val="ffff00"/>
            </a:solidFill>
            <a:round/>
          </a:ln>
          <a:effectLst>
            <a:outerShdw algn="tl" blurRad="50800" dir="2700000" dist="38100" rotWithShape="0">
              <a:srgbClr val="000000">
                <a:alpha val="40000"/>
              </a:srgbClr>
            </a:outerShdw>
          </a:effectLst>
        </p:spPr>
        <p:style>
          <a:lnRef idx="0"/>
          <a:fillRef idx="0"/>
          <a:effectRef idx="0"/>
          <a:fontRef idx="minor"/>
        </p:style>
      </p:sp>
      <p:sp>
        <p:nvSpPr>
          <p:cNvPr id="186" name="CustomShape 5"/>
          <p:cNvSpPr/>
          <p:nvPr/>
        </p:nvSpPr>
        <p:spPr>
          <a:xfrm>
            <a:off x="0" y="1252080"/>
            <a:ext cx="12191760" cy="27428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400" spc="-1" strike="noStrike">
                <a:solidFill>
                  <a:srgbClr val="222222"/>
                </a:solidFill>
                <a:latin typeface="Open Sans Light"/>
              </a:rPr>
              <a:t>A la izquierda encontrara el listado de entidades, para ver el detalle de clic en una de las entidades.</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400" spc="-1" strike="noStrike">
                <a:solidFill>
                  <a:srgbClr val="222222"/>
                </a:solidFill>
                <a:latin typeface="Open Sans Light"/>
              </a:rPr>
              <a:t>Todo el document es completamente navegable usando los enlaces.</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400" spc="-1" strike="noStrike">
                <a:solidFill>
                  <a:srgbClr val="222222"/>
                </a:solidFill>
                <a:latin typeface="Open Sans Light"/>
              </a:rPr>
              <a:t>Cuando accede a la entidad encontrara el encabezado de la entidad (Amarillo) con informacion relevante sobre la misma, como el nombre de la entidad y el nombre en base de datos, entidades delegadas, atributos (para definicion clic en “?”), llaves foreaneas y otras definiciones de la entidad.</a:t>
            </a:r>
            <a:endParaRPr b="0" lang="en-US" sz="2400" spc="-1" strike="noStrike">
              <a:latin typeface="Arial"/>
            </a:endParaRPr>
          </a:p>
        </p:txBody>
      </p:sp>
    </p:spTree>
  </p:cSld>
  <p:transition spd="med">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1439640" y="518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Lista de subtipos en el diccionario de datos</a:t>
            </a:r>
            <a:endParaRPr b="0" lang="en-US" sz="4800" spc="-1" strike="noStrike">
              <a:solidFill>
                <a:srgbClr val="222222"/>
              </a:solidFill>
              <a:latin typeface="Open Sans Light"/>
            </a:endParaRPr>
          </a:p>
        </p:txBody>
      </p:sp>
      <p:sp>
        <p:nvSpPr>
          <p:cNvPr id="188" name="CustomShape 2"/>
          <p:cNvSpPr/>
          <p:nvPr/>
        </p:nvSpPr>
        <p:spPr>
          <a:xfrm>
            <a:off x="6095880" y="1382760"/>
            <a:ext cx="3960360" cy="547488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Si una entidad es subtipo, esta aparecera en el listado de subtipos.</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Identifique facil todos los subtipos</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Se incluye un enlace a cada subtipo</a:t>
            </a:r>
            <a:endParaRPr b="0" lang="en-US" sz="2800" spc="-1" strike="noStrike">
              <a:latin typeface="Arial"/>
            </a:endParaRPr>
          </a:p>
        </p:txBody>
      </p:sp>
      <p:pic>
        <p:nvPicPr>
          <p:cNvPr id="189" name="Picture 5" descr=""/>
          <p:cNvPicPr/>
          <p:nvPr/>
        </p:nvPicPr>
        <p:blipFill>
          <a:blip r:embed="rId1"/>
          <a:stretch/>
        </p:blipFill>
        <p:spPr>
          <a:xfrm>
            <a:off x="1763280" y="1361160"/>
            <a:ext cx="4096800" cy="5225760"/>
          </a:xfrm>
          <a:prstGeom prst="rect">
            <a:avLst/>
          </a:prstGeom>
          <a:ln>
            <a:solidFill>
              <a:schemeClr val="bg1"/>
            </a:solidFill>
          </a:ln>
          <a:effectLst>
            <a:outerShdw algn="tl" blurRad="50800" dir="2700000" dist="38100" rotWithShape="0">
              <a:srgbClr val="000000">
                <a:alpha val="40000"/>
              </a:srgbClr>
            </a:outerShdw>
          </a:effectLst>
        </p:spPr>
      </p:pic>
    </p:spTree>
  </p:cSld>
  <p:transition spd="med">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Los campos</a:t>
            </a:r>
            <a:endParaRPr b="0" lang="en-US" sz="4800" spc="-1" strike="noStrike">
              <a:solidFill>
                <a:srgbClr val="222222"/>
              </a:solidFill>
              <a:latin typeface="Open Sans Light"/>
            </a:endParaRPr>
          </a:p>
        </p:txBody>
      </p:sp>
      <p:pic>
        <p:nvPicPr>
          <p:cNvPr id="191" name="Picture 48" descr=""/>
          <p:cNvPicPr/>
          <p:nvPr/>
        </p:nvPicPr>
        <p:blipFill>
          <a:blip r:embed="rId1"/>
          <a:stretch/>
        </p:blipFill>
        <p:spPr>
          <a:xfrm>
            <a:off x="1914480" y="1779480"/>
            <a:ext cx="6883200" cy="50781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92" name="Line 2"/>
          <p:cNvSpPr/>
          <p:nvPr/>
        </p:nvSpPr>
        <p:spPr>
          <a:xfrm flipV="1">
            <a:off x="4897080" y="1598400"/>
            <a:ext cx="449280" cy="981000"/>
          </a:xfrm>
          <a:prstGeom prst="line">
            <a:avLst/>
          </a:prstGeom>
          <a:ln w="28440">
            <a:solidFill>
              <a:srgbClr val="990099"/>
            </a:solidFill>
            <a:round/>
          </a:ln>
        </p:spPr>
        <p:style>
          <a:lnRef idx="0"/>
          <a:fillRef idx="0"/>
          <a:effectRef idx="0"/>
          <a:fontRef idx="minor"/>
        </p:style>
      </p:sp>
      <p:sp>
        <p:nvSpPr>
          <p:cNvPr id="193" name="Line 3"/>
          <p:cNvSpPr/>
          <p:nvPr/>
        </p:nvSpPr>
        <p:spPr>
          <a:xfrm flipH="1">
            <a:off x="4743360" y="2544480"/>
            <a:ext cx="2901960" cy="681120"/>
          </a:xfrm>
          <a:prstGeom prst="line">
            <a:avLst/>
          </a:prstGeom>
          <a:ln w="28440">
            <a:solidFill>
              <a:schemeClr val="accent1"/>
            </a:solidFill>
            <a:round/>
          </a:ln>
        </p:spPr>
        <p:style>
          <a:lnRef idx="0"/>
          <a:fillRef idx="0"/>
          <a:effectRef idx="0"/>
          <a:fontRef idx="minor"/>
        </p:style>
      </p:sp>
      <p:sp>
        <p:nvSpPr>
          <p:cNvPr id="194" name="CustomShape 4"/>
          <p:cNvSpPr/>
          <p:nvPr/>
        </p:nvSpPr>
        <p:spPr>
          <a:xfrm>
            <a:off x="7650000" y="2293920"/>
            <a:ext cx="2590560" cy="640440"/>
          </a:xfrm>
          <a:prstGeom prst="rect">
            <a:avLst/>
          </a:prstGeom>
          <a:solidFill>
            <a:schemeClr val="bg1"/>
          </a:solidFill>
          <a:ln w="28440">
            <a:solidFill>
              <a:schemeClr val="accent1"/>
            </a:solidFill>
            <a:miter/>
          </a:ln>
          <a:effectLst>
            <a:outerShdw algn="tl" blurRad="50800" dir="2700000" dist="38100" rotWithShape="0">
              <a:srgbClr val="000000">
                <a:alpha val="40000"/>
              </a:srgbClr>
            </a:outerShdw>
          </a:effectLst>
        </p:spPr>
        <p:style>
          <a:lnRef idx="0"/>
          <a:fillRef idx="0"/>
          <a:effectRef idx="0"/>
          <a:fontRef idx="minor"/>
        </p:style>
        <p:txBody>
          <a:bodyPr/>
          <a:p>
            <a:pPr>
              <a:lnSpc>
                <a:spcPct val="100000"/>
              </a:lnSpc>
            </a:pPr>
            <a:r>
              <a:rPr b="0" lang="en-US" sz="1800" spc="-1" strike="noStrike">
                <a:solidFill>
                  <a:srgbClr val="377947"/>
                </a:solidFill>
                <a:latin typeface="Open Sans Light"/>
              </a:rPr>
              <a:t>Llaves foraneas tienen enlace</a:t>
            </a:r>
            <a:endParaRPr b="0" lang="en-US" sz="1800" spc="-1" strike="noStrike">
              <a:latin typeface="Arial"/>
            </a:endParaRPr>
          </a:p>
        </p:txBody>
      </p:sp>
      <p:sp>
        <p:nvSpPr>
          <p:cNvPr id="195" name="CustomShape 5"/>
          <p:cNvSpPr/>
          <p:nvPr/>
        </p:nvSpPr>
        <p:spPr>
          <a:xfrm>
            <a:off x="3008160" y="1311120"/>
            <a:ext cx="1433160" cy="27468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990099"/>
                </a:solidFill>
                <a:latin typeface="Open Sans Light"/>
              </a:rPr>
              <a:t>Tipo de dato</a:t>
            </a:r>
            <a:endParaRPr b="0" lang="en-US" sz="1800" spc="-1" strike="noStrike">
              <a:latin typeface="Arial"/>
            </a:endParaRPr>
          </a:p>
        </p:txBody>
      </p:sp>
      <p:sp>
        <p:nvSpPr>
          <p:cNvPr id="196" name="CustomShape 6"/>
          <p:cNvSpPr/>
          <p:nvPr/>
        </p:nvSpPr>
        <p:spPr>
          <a:xfrm>
            <a:off x="1924200" y="1311120"/>
            <a:ext cx="856800" cy="54828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990099"/>
                </a:solidFill>
                <a:latin typeface="Open Sans Light"/>
              </a:rPr>
              <a:t>Nombre</a:t>
            </a:r>
            <a:endParaRPr b="0" lang="en-US" sz="1800" spc="-1" strike="noStrike">
              <a:latin typeface="Arial"/>
            </a:endParaRPr>
          </a:p>
        </p:txBody>
      </p:sp>
      <p:sp>
        <p:nvSpPr>
          <p:cNvPr id="197" name="Line 7"/>
          <p:cNvSpPr/>
          <p:nvPr/>
        </p:nvSpPr>
        <p:spPr>
          <a:xfrm>
            <a:off x="3724200" y="1618920"/>
            <a:ext cx="233280" cy="917640"/>
          </a:xfrm>
          <a:prstGeom prst="line">
            <a:avLst/>
          </a:prstGeom>
          <a:ln w="28440">
            <a:solidFill>
              <a:srgbClr val="990099"/>
            </a:solidFill>
            <a:round/>
          </a:ln>
        </p:spPr>
        <p:style>
          <a:lnRef idx="0"/>
          <a:fillRef idx="0"/>
          <a:effectRef idx="0"/>
          <a:fontRef idx="minor"/>
        </p:style>
      </p:sp>
      <p:sp>
        <p:nvSpPr>
          <p:cNvPr id="198" name="CustomShape 8"/>
          <p:cNvSpPr/>
          <p:nvPr/>
        </p:nvSpPr>
        <p:spPr>
          <a:xfrm>
            <a:off x="4599000" y="1311120"/>
            <a:ext cx="1537920" cy="27468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990099"/>
                </a:solidFill>
                <a:latin typeface="Open Sans Light"/>
              </a:rPr>
              <a:t>Propiedades</a:t>
            </a:r>
            <a:endParaRPr b="0" lang="en-US" sz="1800" spc="-1" strike="noStrike">
              <a:latin typeface="Arial"/>
            </a:endParaRPr>
          </a:p>
        </p:txBody>
      </p:sp>
      <p:sp>
        <p:nvSpPr>
          <p:cNvPr id="199" name="CustomShape 9"/>
          <p:cNvSpPr/>
          <p:nvPr/>
        </p:nvSpPr>
        <p:spPr>
          <a:xfrm>
            <a:off x="6566040" y="1311120"/>
            <a:ext cx="1445760" cy="27468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990099"/>
                </a:solidFill>
                <a:latin typeface="Open Sans Light"/>
              </a:rPr>
              <a:t>Descripcion</a:t>
            </a:r>
            <a:endParaRPr b="0" lang="en-US" sz="1800" spc="-1" strike="noStrike">
              <a:latin typeface="Arial"/>
            </a:endParaRPr>
          </a:p>
        </p:txBody>
      </p:sp>
      <p:sp>
        <p:nvSpPr>
          <p:cNvPr id="200" name="Line 10"/>
          <p:cNvSpPr/>
          <p:nvPr/>
        </p:nvSpPr>
        <p:spPr>
          <a:xfrm flipV="1">
            <a:off x="5305320" y="1631880"/>
            <a:ext cx="1801800" cy="1130040"/>
          </a:xfrm>
          <a:prstGeom prst="line">
            <a:avLst/>
          </a:prstGeom>
          <a:ln w="28440">
            <a:solidFill>
              <a:srgbClr val="990099"/>
            </a:solidFill>
            <a:round/>
          </a:ln>
        </p:spPr>
        <p:style>
          <a:lnRef idx="0"/>
          <a:fillRef idx="0"/>
          <a:effectRef idx="0"/>
          <a:fontRef idx="minor"/>
        </p:style>
      </p:sp>
      <p:sp>
        <p:nvSpPr>
          <p:cNvPr id="201" name="CustomShape 11"/>
          <p:cNvSpPr/>
          <p:nvPr/>
        </p:nvSpPr>
        <p:spPr>
          <a:xfrm>
            <a:off x="7651800" y="3083040"/>
            <a:ext cx="2587320" cy="914760"/>
          </a:xfrm>
          <a:prstGeom prst="rect">
            <a:avLst/>
          </a:prstGeom>
          <a:solidFill>
            <a:schemeClr val="bg1"/>
          </a:solidFill>
          <a:ln w="28440">
            <a:solidFill>
              <a:schemeClr val="accent1"/>
            </a:solidFill>
            <a:miter/>
          </a:ln>
          <a:effectLst>
            <a:outerShdw algn="tl" blurRad="50800" dir="2700000" dist="38100" rotWithShape="0">
              <a:srgbClr val="000000">
                <a:alpha val="40000"/>
              </a:srgbClr>
            </a:outerShdw>
          </a:effectLst>
        </p:spPr>
        <p:style>
          <a:lnRef idx="0"/>
          <a:fillRef idx="0"/>
          <a:effectRef idx="0"/>
          <a:fontRef idx="minor"/>
        </p:style>
        <p:txBody>
          <a:bodyPr rIns="45720"/>
          <a:p>
            <a:pPr>
              <a:lnSpc>
                <a:spcPct val="100000"/>
              </a:lnSpc>
            </a:pPr>
            <a:r>
              <a:rPr b="0" lang="en-US" sz="1800" spc="-1" strike="noStrike">
                <a:solidFill>
                  <a:srgbClr val="377947"/>
                </a:solidFill>
                <a:latin typeface="Open Sans Light"/>
              </a:rPr>
              <a:t>Lista de archivos que usan el campo en la interfaz de usuario</a:t>
            </a:r>
            <a:endParaRPr b="0" lang="en-US" sz="1800" spc="-1" strike="noStrike">
              <a:latin typeface="Arial"/>
            </a:endParaRPr>
          </a:p>
        </p:txBody>
      </p:sp>
      <p:sp>
        <p:nvSpPr>
          <p:cNvPr id="202" name="CustomShape 12"/>
          <p:cNvSpPr/>
          <p:nvPr/>
        </p:nvSpPr>
        <p:spPr>
          <a:xfrm>
            <a:off x="7647120" y="4143240"/>
            <a:ext cx="2593440" cy="640440"/>
          </a:xfrm>
          <a:prstGeom prst="rect">
            <a:avLst/>
          </a:prstGeom>
          <a:solidFill>
            <a:schemeClr val="bg1"/>
          </a:solidFill>
          <a:ln w="28440">
            <a:solidFill>
              <a:schemeClr val="accent1"/>
            </a:solidFill>
            <a:miter/>
          </a:ln>
          <a:effectLst>
            <a:outerShdw algn="tl" blurRad="50800" dir="2700000" dist="38100" rotWithShape="0">
              <a:srgbClr val="000000">
                <a:alpha val="40000"/>
              </a:srgbClr>
            </a:outerShdw>
          </a:effectLst>
        </p:spPr>
        <p:style>
          <a:lnRef idx="0"/>
          <a:fillRef idx="0"/>
          <a:effectRef idx="0"/>
          <a:fontRef idx="minor"/>
        </p:style>
        <p:txBody>
          <a:bodyPr rIns="45720"/>
          <a:p>
            <a:pPr>
              <a:lnSpc>
                <a:spcPct val="100000"/>
              </a:lnSpc>
            </a:pPr>
            <a:r>
              <a:rPr b="0" lang="en-US" sz="1800" spc="-1" strike="noStrike">
                <a:solidFill>
                  <a:srgbClr val="377947"/>
                </a:solidFill>
                <a:latin typeface="Open Sans Light"/>
              </a:rPr>
              <a:t>Extensiones de una entidad en azul oscuro</a:t>
            </a:r>
            <a:endParaRPr b="0" lang="en-US" sz="1800" spc="-1" strike="noStrike">
              <a:latin typeface="Arial"/>
            </a:endParaRPr>
          </a:p>
        </p:txBody>
      </p:sp>
      <p:sp>
        <p:nvSpPr>
          <p:cNvPr id="203" name="Line 13"/>
          <p:cNvSpPr/>
          <p:nvPr/>
        </p:nvSpPr>
        <p:spPr>
          <a:xfrm flipH="1">
            <a:off x="5305320" y="6137280"/>
            <a:ext cx="2340000" cy="158400"/>
          </a:xfrm>
          <a:prstGeom prst="line">
            <a:avLst/>
          </a:prstGeom>
          <a:ln w="28440">
            <a:solidFill>
              <a:schemeClr val="accent1"/>
            </a:solidFill>
            <a:round/>
          </a:ln>
        </p:spPr>
        <p:style>
          <a:lnRef idx="0"/>
          <a:fillRef idx="0"/>
          <a:effectRef idx="0"/>
          <a:fontRef idx="minor"/>
        </p:style>
      </p:sp>
      <p:sp>
        <p:nvSpPr>
          <p:cNvPr id="204" name="Line 14"/>
          <p:cNvSpPr/>
          <p:nvPr/>
        </p:nvSpPr>
        <p:spPr>
          <a:xfrm flipH="1">
            <a:off x="5065560" y="5289480"/>
            <a:ext cx="2576520" cy="333360"/>
          </a:xfrm>
          <a:prstGeom prst="line">
            <a:avLst/>
          </a:prstGeom>
          <a:ln w="28440">
            <a:solidFill>
              <a:schemeClr val="accent1"/>
            </a:solidFill>
            <a:round/>
          </a:ln>
        </p:spPr>
        <p:style>
          <a:lnRef idx="0"/>
          <a:fillRef idx="0"/>
          <a:effectRef idx="0"/>
          <a:fontRef idx="minor"/>
        </p:style>
      </p:sp>
      <p:sp>
        <p:nvSpPr>
          <p:cNvPr id="205" name="CustomShape 15"/>
          <p:cNvSpPr/>
          <p:nvPr/>
        </p:nvSpPr>
        <p:spPr>
          <a:xfrm flipH="1" rot="16200000">
            <a:off x="2247120" y="1693440"/>
            <a:ext cx="865800" cy="655200"/>
          </a:xfrm>
          <a:prstGeom prst="bentConnector3">
            <a:avLst>
              <a:gd name="adj1" fmla="val 7105"/>
            </a:avLst>
          </a:prstGeom>
          <a:noFill/>
          <a:ln w="28440">
            <a:solidFill>
              <a:srgbClr val="990099"/>
            </a:solidFill>
            <a:round/>
          </a:ln>
          <a:effectLst>
            <a:outerShdw algn="tl" blurRad="50800" dir="2700000" dist="38100" rotWithShape="0">
              <a:srgbClr val="000000">
                <a:alpha val="40000"/>
              </a:srgbClr>
            </a:outerShdw>
          </a:effectLst>
        </p:spPr>
        <p:style>
          <a:lnRef idx="0"/>
          <a:fillRef idx="0"/>
          <a:effectRef idx="0"/>
          <a:fontRef idx="minor"/>
        </p:style>
      </p:sp>
      <p:sp>
        <p:nvSpPr>
          <p:cNvPr id="206" name="CustomShape 16"/>
          <p:cNvSpPr/>
          <p:nvPr/>
        </p:nvSpPr>
        <p:spPr>
          <a:xfrm flipV="1" rot="10800000">
            <a:off x="7651800" y="4610880"/>
            <a:ext cx="2754000" cy="1066680"/>
          </a:xfrm>
          <a:prstGeom prst="bentConnector3">
            <a:avLst>
              <a:gd name="adj1"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207" name="CustomShape 17"/>
          <p:cNvSpPr/>
          <p:nvPr/>
        </p:nvSpPr>
        <p:spPr>
          <a:xfrm flipV="1" rot="10800000">
            <a:off x="7647120" y="4892040"/>
            <a:ext cx="2903040" cy="425880"/>
          </a:xfrm>
          <a:prstGeom prst="bentConnector3">
            <a:avLst>
              <a:gd name="adj1"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208" name="CustomShape 18"/>
          <p:cNvSpPr/>
          <p:nvPr/>
        </p:nvSpPr>
        <p:spPr>
          <a:xfrm>
            <a:off x="7645320" y="4892760"/>
            <a:ext cx="2595240" cy="640440"/>
          </a:xfrm>
          <a:prstGeom prst="rect">
            <a:avLst/>
          </a:prstGeom>
          <a:solidFill>
            <a:schemeClr val="bg1"/>
          </a:solidFill>
          <a:ln w="28440">
            <a:solidFill>
              <a:schemeClr val="accent1"/>
            </a:solidFill>
            <a:miter/>
          </a:ln>
          <a:effectLst>
            <a:outerShdw algn="tl" blurRad="50800" dir="2700000" dist="38100" rotWithShape="0">
              <a:srgbClr val="000000">
                <a:alpha val="40000"/>
              </a:srgbClr>
            </a:outerShdw>
          </a:effectLst>
        </p:spPr>
        <p:style>
          <a:lnRef idx="0"/>
          <a:fillRef idx="0"/>
          <a:effectRef idx="0"/>
          <a:fontRef idx="minor"/>
        </p:style>
        <p:txBody>
          <a:bodyPr rIns="45720"/>
          <a:p>
            <a:pPr>
              <a:lnSpc>
                <a:spcPct val="100000"/>
              </a:lnSpc>
            </a:pPr>
            <a:r>
              <a:rPr b="0" lang="en-US" sz="1800" spc="-1" strike="noStrike">
                <a:solidFill>
                  <a:srgbClr val="377947"/>
                </a:solidFill>
                <a:latin typeface="Open Sans Light"/>
              </a:rPr>
              <a:t>Identificacion de propiedades virtuales</a:t>
            </a:r>
            <a:endParaRPr b="0" lang="en-US" sz="1800" spc="-1" strike="noStrike">
              <a:latin typeface="Arial"/>
            </a:endParaRPr>
          </a:p>
        </p:txBody>
      </p:sp>
      <p:sp>
        <p:nvSpPr>
          <p:cNvPr id="209" name="CustomShape 19"/>
          <p:cNvSpPr/>
          <p:nvPr/>
        </p:nvSpPr>
        <p:spPr>
          <a:xfrm>
            <a:off x="7647120" y="5973840"/>
            <a:ext cx="2593440" cy="640440"/>
          </a:xfrm>
          <a:prstGeom prst="rect">
            <a:avLst/>
          </a:prstGeom>
          <a:solidFill>
            <a:schemeClr val="bg1"/>
          </a:solidFill>
          <a:ln w="28440">
            <a:solidFill>
              <a:schemeClr val="accent1"/>
            </a:solidFill>
            <a:miter/>
          </a:ln>
          <a:effectLst>
            <a:outerShdw algn="tl" blurRad="50800" dir="2700000" dist="38100" rotWithShape="0">
              <a:srgbClr val="000000">
                <a:alpha val="40000"/>
              </a:srgbClr>
            </a:outerShdw>
          </a:effectLst>
        </p:spPr>
        <p:style>
          <a:lnRef idx="0"/>
          <a:fillRef idx="0"/>
          <a:effectRef idx="0"/>
          <a:fontRef idx="minor"/>
        </p:style>
        <p:txBody>
          <a:bodyPr rIns="45720"/>
          <a:p>
            <a:pPr>
              <a:lnSpc>
                <a:spcPct val="100000"/>
              </a:lnSpc>
            </a:pPr>
            <a:r>
              <a:rPr b="0" lang="en-US" sz="1800" spc="-1" strike="noStrike">
                <a:solidFill>
                  <a:srgbClr val="377947"/>
                </a:solidFill>
                <a:latin typeface="Open Sans Light"/>
              </a:rPr>
              <a:t>Los typekey tienen enlace a sus typelist</a:t>
            </a:r>
            <a:endParaRPr b="0" lang="en-US" sz="1800" spc="-1" strike="noStrike">
              <a:latin typeface="Arial"/>
            </a:endParaRPr>
          </a:p>
        </p:txBody>
      </p:sp>
    </p:spTree>
  </p:cSld>
  <p:transition spd="med">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439640" y="14328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Los typelist en el diccionario de datos</a:t>
            </a:r>
            <a:endParaRPr b="0" lang="en-US" sz="4800" spc="-1" strike="noStrike">
              <a:solidFill>
                <a:srgbClr val="222222"/>
              </a:solidFill>
              <a:latin typeface="Open Sans Light"/>
            </a:endParaRPr>
          </a:p>
        </p:txBody>
      </p:sp>
      <p:pic>
        <p:nvPicPr>
          <p:cNvPr id="211" name="Picture 3" descr=""/>
          <p:cNvPicPr/>
          <p:nvPr/>
        </p:nvPicPr>
        <p:blipFill>
          <a:blip r:embed="rId1"/>
          <a:stretch/>
        </p:blipFill>
        <p:spPr>
          <a:xfrm>
            <a:off x="1714680" y="2276640"/>
            <a:ext cx="8505000" cy="424764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212" name="CustomShape 2"/>
          <p:cNvSpPr/>
          <p:nvPr/>
        </p:nvSpPr>
        <p:spPr>
          <a:xfrm flipV="1">
            <a:off x="3524400" y="2327040"/>
            <a:ext cx="6694920" cy="4168800"/>
          </a:xfrm>
          <a:prstGeom prst="roundRect">
            <a:avLst>
              <a:gd name="adj" fmla="val 3380"/>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213" name="CustomShape 3"/>
          <p:cNvSpPr/>
          <p:nvPr/>
        </p:nvSpPr>
        <p:spPr>
          <a:xfrm flipV="1">
            <a:off x="3200400" y="4410720"/>
            <a:ext cx="323640" cy="639000"/>
          </a:xfrm>
          <a:prstGeom prst="bentConnector3">
            <a:avLst>
              <a:gd name="adj1" fmla="val 64706"/>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214" name="CustomShape 4"/>
          <p:cNvSpPr/>
          <p:nvPr/>
        </p:nvSpPr>
        <p:spPr>
          <a:xfrm>
            <a:off x="1752480" y="4933800"/>
            <a:ext cx="1447560" cy="23328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215" name="CustomShape 5"/>
          <p:cNvSpPr/>
          <p:nvPr/>
        </p:nvSpPr>
        <p:spPr>
          <a:xfrm>
            <a:off x="309600" y="1444320"/>
            <a:ext cx="11882160" cy="18284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La seccion de typelists lista cada typelist y sus typecodes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Para ver informacion detallada de cada typelist de clic en el enlace.</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ransition spd="med">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427760" y="64260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Lecciónes</a:t>
            </a:r>
            <a:endParaRPr b="0" lang="en-US" sz="4800" spc="-1" strike="noStrike">
              <a:solidFill>
                <a:srgbClr val="222222"/>
              </a:solidFill>
              <a:latin typeface="Open Sans Light"/>
            </a:endParaRPr>
          </a:p>
        </p:txBody>
      </p:sp>
      <p:sp>
        <p:nvSpPr>
          <p:cNvPr id="105" name="CustomShape 2"/>
          <p:cNvSpPr/>
          <p:nvPr/>
        </p:nvSpPr>
        <p:spPr>
          <a:xfrm>
            <a:off x="994680" y="1495440"/>
            <a:ext cx="8320680" cy="5486040"/>
          </a:xfrm>
          <a:prstGeom prst="rect">
            <a:avLst/>
          </a:prstGeom>
          <a:noFill/>
          <a:ln>
            <a:noFill/>
          </a:ln>
        </p:spPr>
        <p:style>
          <a:lnRef idx="0"/>
          <a:fillRef idx="0"/>
          <a:effectRef idx="0"/>
          <a:fontRef idx="minor"/>
        </p:style>
        <p:txBody>
          <a:bodyPr lIns="90000" rIns="90000" tIns="45000" bIns="45000"/>
          <a:p>
            <a:pPr marL="228600" indent="-228240">
              <a:lnSpc>
                <a:spcPct val="150000"/>
              </a:lnSpc>
              <a:spcBef>
                <a:spcPts val="1001"/>
              </a:spcBef>
              <a:buClr>
                <a:srgbClr val="377947"/>
              </a:buClr>
              <a:buFont typeface="Arial"/>
              <a:buChar char="•"/>
            </a:pPr>
            <a:r>
              <a:rPr b="0" lang="en-US" sz="2800" spc="-1" strike="noStrike">
                <a:solidFill>
                  <a:srgbClr val="377947"/>
                </a:solidFill>
                <a:latin typeface="Bebas Neue"/>
              </a:rPr>
              <a:t>Introduccion al modelo de datos</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Diccionario de datos</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Objetos y el modelo de datos</a:t>
            </a:r>
            <a:endParaRPr b="0" lang="en-US" sz="2800" spc="-1" strike="noStrike">
              <a:latin typeface="Arial"/>
            </a:endParaRPr>
          </a:p>
        </p:txBody>
      </p:sp>
      <p:sp>
        <p:nvSpPr>
          <p:cNvPr id="106" name="CustomShape 3"/>
          <p:cNvSpPr/>
          <p:nvPr/>
        </p:nvSpPr>
        <p:spPr>
          <a:xfrm flipV="1">
            <a:off x="1172160" y="2118600"/>
            <a:ext cx="4851360" cy="104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Generar el diccionario de datos</a:t>
            </a:r>
            <a:endParaRPr b="0" lang="en-US" sz="4800" spc="-1" strike="noStrike">
              <a:solidFill>
                <a:srgbClr val="222222"/>
              </a:solidFill>
              <a:latin typeface="Open Sans Light"/>
            </a:endParaRPr>
          </a:p>
        </p:txBody>
      </p:sp>
      <p:pic>
        <p:nvPicPr>
          <p:cNvPr id="217" name="Picture 2" descr=""/>
          <p:cNvPicPr/>
          <p:nvPr/>
        </p:nvPicPr>
        <p:blipFill>
          <a:blip r:embed="rId1"/>
          <a:stretch/>
        </p:blipFill>
        <p:spPr>
          <a:xfrm>
            <a:off x="1733400" y="1409760"/>
            <a:ext cx="8205120" cy="28951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218" name="CustomShape 2"/>
          <p:cNvSpPr/>
          <p:nvPr/>
        </p:nvSpPr>
        <p:spPr>
          <a:xfrm>
            <a:off x="0" y="4419720"/>
            <a:ext cx="13544280" cy="243792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Puedes (re)generar el diccionario de datos: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Despues de instalar (el diccionario no viene generado)</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Cuando realices un cambio en el modelo de datos.</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Para generar el diccionario, desde el directorio bin, ejecutar:</a:t>
            </a:r>
            <a:endParaRPr b="0" lang="en-US" sz="2800" spc="-1" strike="noStrike">
              <a:latin typeface="Arial"/>
            </a:endParaRPr>
          </a:p>
          <a:p>
            <a:pPr lvl="1" marL="685800" indent="-228240">
              <a:lnSpc>
                <a:spcPct val="100000"/>
              </a:lnSpc>
              <a:spcBef>
                <a:spcPts val="499"/>
              </a:spcBef>
              <a:buClr>
                <a:srgbClr val="222222"/>
              </a:buClr>
              <a:buFont typeface="Arial"/>
              <a:buChar char="•"/>
            </a:pPr>
            <a:r>
              <a:rPr b="1" lang="en-US" sz="2400" spc="-1" strike="noStrike">
                <a:solidFill>
                  <a:srgbClr val="222222"/>
                </a:solidFill>
                <a:latin typeface="Courier New"/>
              </a:rPr>
              <a:t>gwXX regen-dictionary donde XX es el codigo de aplicacion</a:t>
            </a:r>
            <a:r>
              <a:rPr b="0" lang="en-US" sz="2400" spc="-1" strike="noStrike">
                <a:solidFill>
                  <a:srgbClr val="222222"/>
                </a:solidFill>
                <a:latin typeface="Open Sans Light"/>
              </a:rPr>
              <a:t>,</a:t>
            </a:r>
            <a:endParaRPr b="0" lang="en-US" sz="2400" spc="-1" strike="noStrike">
              <a:latin typeface="Arial"/>
            </a:endParaRPr>
          </a:p>
        </p:txBody>
      </p:sp>
    </p:spTree>
  </p:cSld>
  <p:transition spd="med">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427760" y="64260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Lecciónes</a:t>
            </a:r>
            <a:endParaRPr b="0" lang="en-US" sz="4800" spc="-1" strike="noStrike">
              <a:solidFill>
                <a:srgbClr val="222222"/>
              </a:solidFill>
              <a:latin typeface="Open Sans Light"/>
            </a:endParaRPr>
          </a:p>
        </p:txBody>
      </p:sp>
      <p:sp>
        <p:nvSpPr>
          <p:cNvPr id="220" name="CustomShape 2"/>
          <p:cNvSpPr/>
          <p:nvPr/>
        </p:nvSpPr>
        <p:spPr>
          <a:xfrm>
            <a:off x="994680" y="1495440"/>
            <a:ext cx="8320680" cy="5486040"/>
          </a:xfrm>
          <a:prstGeom prst="rect">
            <a:avLst/>
          </a:prstGeom>
          <a:noFill/>
          <a:ln>
            <a:noFill/>
          </a:ln>
        </p:spPr>
        <p:style>
          <a:lnRef idx="0"/>
          <a:fillRef idx="0"/>
          <a:effectRef idx="0"/>
          <a:fontRef idx="minor"/>
        </p:style>
        <p:txBody>
          <a:bodyPr lIns="90000" rIns="90000" tIns="45000" bIns="45000"/>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Introduccion al modelo de datos</a:t>
            </a:r>
            <a:endParaRPr b="0" lang="en-US" sz="2800" spc="-1" strike="noStrike">
              <a:latin typeface="Arial"/>
            </a:endParaRPr>
          </a:p>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Diccionario de datos</a:t>
            </a:r>
            <a:endParaRPr b="0" lang="en-US" sz="2800" spc="-1" strike="noStrike">
              <a:latin typeface="Arial"/>
            </a:endParaRPr>
          </a:p>
          <a:p>
            <a:pPr marL="228600" indent="-228240">
              <a:lnSpc>
                <a:spcPct val="150000"/>
              </a:lnSpc>
              <a:spcBef>
                <a:spcPts val="1001"/>
              </a:spcBef>
              <a:buClr>
                <a:srgbClr val="377947"/>
              </a:buClr>
              <a:buFont typeface="Arial"/>
              <a:buChar char="•"/>
            </a:pPr>
            <a:r>
              <a:rPr b="0" lang="en-US" sz="2800" spc="-1" strike="noStrike">
                <a:solidFill>
                  <a:srgbClr val="377947"/>
                </a:solidFill>
                <a:latin typeface="Bebas Neue"/>
              </a:rPr>
              <a:t>Objetos y el modelo de datos</a:t>
            </a:r>
            <a:endParaRPr b="0" lang="en-US" sz="2800" spc="-1" strike="noStrike">
              <a:latin typeface="Arial"/>
            </a:endParaRPr>
          </a:p>
        </p:txBody>
      </p:sp>
      <p:sp>
        <p:nvSpPr>
          <p:cNvPr id="221" name="CustomShape 3"/>
          <p:cNvSpPr/>
          <p:nvPr/>
        </p:nvSpPr>
        <p:spPr>
          <a:xfrm flipV="1">
            <a:off x="1172160" y="3661560"/>
            <a:ext cx="4851360" cy="104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Tree>
  </p:cSld>
  <p:transition spd="med">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1296000" y="0"/>
            <a:ext cx="10896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Modelo de datos en entidades - arquitectura</a:t>
            </a:r>
            <a:endParaRPr b="0" lang="en-US" sz="4800" spc="-1" strike="noStrike">
              <a:solidFill>
                <a:srgbClr val="222222"/>
              </a:solidFill>
              <a:latin typeface="Open Sans Light"/>
            </a:endParaRPr>
          </a:p>
        </p:txBody>
      </p:sp>
      <p:graphicFrame>
        <p:nvGraphicFramePr>
          <p:cNvPr id="223" name="Table 2"/>
          <p:cNvGraphicFramePr/>
          <p:nvPr/>
        </p:nvGraphicFramePr>
        <p:xfrm>
          <a:off x="2049120" y="5440680"/>
          <a:ext cx="1599840" cy="1136880"/>
        </p:xfrm>
        <a:graphic>
          <a:graphicData uri="http://schemas.openxmlformats.org/drawingml/2006/table">
            <a:tbl>
              <a:tblPr/>
              <a:tblGrid>
                <a:gridCol w="533160"/>
                <a:gridCol w="533160"/>
                <a:gridCol w="533520"/>
              </a:tblGrid>
              <a:tr h="367560">
                <a:tc gridSpan="3">
                  <a:txBody>
                    <a:bodyPr/>
                    <a:p>
                      <a:pPr algn="ctr">
                        <a:lnSpc>
                          <a:spcPct val="100000"/>
                        </a:lnSpc>
                      </a:pPr>
                      <a:r>
                        <a:rPr b="0" lang="en-US" sz="1600" spc="-1" strike="noStrike">
                          <a:solidFill>
                            <a:srgbClr val="222222"/>
                          </a:solidFill>
                          <a:latin typeface="Open Sans Light"/>
                        </a:rPr>
                        <a:t>ab_abcontact</a:t>
                      </a:r>
                      <a:endParaRPr b="0" lang="en-US" sz="1600" spc="-1" strike="noStrike">
                        <a:latin typeface="Arial"/>
                      </a:endParaRPr>
                    </a:p>
                  </a:txBody>
                  <a:tcPr marL="91440" marR="91440">
                    <a:noFill/>
                  </a:tcPr>
                </a:tc>
                <a:tc hMerge="1">
                  <a:tcPr>
                    <a:solidFill>
                      <a:srgbClr val="729fcf"/>
                    </a:solidFill>
                  </a:tcPr>
                </a:tc>
                <a:tc hMerge="1">
                  <a:tcPr>
                    <a:solidFill>
                      <a:srgbClr val="729fcf"/>
                    </a:solidFill>
                  </a:tcPr>
                </a:tc>
              </a:tr>
              <a:tr h="428760">
                <a:tc>
                  <a:tcPr marL="91440" marR="91440">
                    <a:noFill/>
                  </a:tcPr>
                </a:tc>
                <a:tc>
                  <a:tcPr marL="91440" marR="91440">
                    <a:noFill/>
                  </a:tcPr>
                </a:tc>
                <a:tc>
                  <a:tcPr marL="91440" marR="91440">
                    <a:noFill/>
                  </a:tcPr>
                </a:tc>
              </a:tr>
              <a:tr h="428760">
                <a:tc>
                  <a:tcPr marL="91440" marR="91440">
                    <a:solidFill>
                      <a:srgbClr val="d3ecb9"/>
                    </a:solidFill>
                  </a:tcPr>
                </a:tc>
                <a:tc>
                  <a:tcPr marL="91440" marR="91440">
                    <a:solidFill>
                      <a:srgbClr val="d3ecb9"/>
                    </a:solidFill>
                  </a:tcPr>
                </a:tc>
                <a:tc>
                  <a:tcPr marL="91440" marR="91440">
                    <a:solidFill>
                      <a:srgbClr val="d3ecb9"/>
                    </a:solidFill>
                  </a:tcPr>
                </a:tc>
              </a:tr>
              <a:tr h="428760">
                <a:tc>
                  <a:tcPr marL="91440" marR="91440">
                    <a:noFill/>
                  </a:tcPr>
                </a:tc>
                <a:tc>
                  <a:tcPr marL="91440" marR="91440">
                    <a:noFill/>
                  </a:tcPr>
                </a:tc>
                <a:tc>
                  <a:tcPr marL="91440" marR="91440">
                    <a:noFill/>
                  </a:tcPr>
                </a:tc>
              </a:tr>
              <a:tr h="428760">
                <a:tc>
                  <a:tcPr marL="91440" marR="91440">
                    <a:noFill/>
                  </a:tcPr>
                </a:tc>
                <a:tc>
                  <a:tcPr marL="91440" marR="91440">
                    <a:noFill/>
                  </a:tcPr>
                </a:tc>
                <a:tc>
                  <a:tcPr marL="91440" marR="91440">
                    <a:noFill/>
                  </a:tcPr>
                </a:tc>
              </a:tr>
            </a:tbl>
          </a:graphicData>
        </a:graphic>
      </p:graphicFrame>
      <p:sp>
        <p:nvSpPr>
          <p:cNvPr id="224" name="CustomShape 3"/>
          <p:cNvSpPr/>
          <p:nvPr/>
        </p:nvSpPr>
        <p:spPr>
          <a:xfrm flipV="1">
            <a:off x="4603680" y="2325600"/>
            <a:ext cx="2025360" cy="1918800"/>
          </a:xfrm>
          <a:prstGeom prst="foldedCorner">
            <a:avLst>
              <a:gd name="adj" fmla="val 13333"/>
            </a:avLst>
          </a:prstGeom>
          <a:solidFill>
            <a:schemeClr val="bg1"/>
          </a:solidFill>
          <a:ln w="28440">
            <a:solidFill>
              <a:srgbClr val="7030a0"/>
            </a:solidFill>
            <a:round/>
          </a:ln>
          <a:effectLst>
            <a:outerShdw algn="tl" blurRad="50800" dir="2700000" dist="38100" rotWithShape="0">
              <a:srgbClr val="000000">
                <a:alpha val="40000"/>
              </a:srgbClr>
            </a:outerShdw>
          </a:effectLst>
        </p:spPr>
        <p:style>
          <a:lnRef idx="0"/>
          <a:fillRef idx="0"/>
          <a:effectRef idx="0"/>
          <a:fontRef idx="minor"/>
        </p:style>
      </p:sp>
      <p:sp>
        <p:nvSpPr>
          <p:cNvPr id="225" name="CustomShape 4"/>
          <p:cNvSpPr/>
          <p:nvPr/>
        </p:nvSpPr>
        <p:spPr>
          <a:xfrm>
            <a:off x="4616280" y="2287440"/>
            <a:ext cx="1998360" cy="4824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7030a0"/>
                </a:solidFill>
                <a:latin typeface="Open Sans Light"/>
                <a:ea typeface="Calibri"/>
              </a:rPr>
              <a:t>ABContact</a:t>
            </a:r>
            <a:endParaRPr b="0" lang="en-US" sz="1600" spc="-1" strike="noStrike">
              <a:latin typeface="Arial"/>
            </a:endParaRPr>
          </a:p>
        </p:txBody>
      </p:sp>
      <p:sp>
        <p:nvSpPr>
          <p:cNvPr id="226" name="CustomShape 5"/>
          <p:cNvSpPr/>
          <p:nvPr/>
        </p:nvSpPr>
        <p:spPr>
          <a:xfrm>
            <a:off x="4792320" y="5583240"/>
            <a:ext cx="1717200" cy="7394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600" spc="-1" strike="noStrike">
                <a:solidFill>
                  <a:srgbClr val="7030a0"/>
                </a:solidFill>
                <a:latin typeface="Open Sans Light"/>
                <a:ea typeface="Calibri"/>
              </a:rPr>
              <a:t>anABContact</a:t>
            </a:r>
            <a:endParaRPr b="0" lang="en-US" sz="1600" spc="-1" strike="noStrike">
              <a:latin typeface="Arial"/>
            </a:endParaRPr>
          </a:p>
        </p:txBody>
      </p:sp>
      <p:sp>
        <p:nvSpPr>
          <p:cNvPr id="227" name="CustomShape 6"/>
          <p:cNvSpPr/>
          <p:nvPr/>
        </p:nvSpPr>
        <p:spPr>
          <a:xfrm rot="16200000">
            <a:off x="1150560" y="5694480"/>
            <a:ext cx="1452240" cy="874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377947"/>
                </a:solidFill>
                <a:latin typeface="Open Sans Light"/>
                <a:ea typeface="Calibri"/>
              </a:rPr>
              <a:t>Database </a:t>
            </a:r>
            <a:br/>
            <a:r>
              <a:rPr b="1" lang="en-US" sz="1600" spc="-1" strike="noStrike">
                <a:solidFill>
                  <a:srgbClr val="377947"/>
                </a:solidFill>
                <a:latin typeface="Open Sans Light"/>
                <a:ea typeface="Calibri"/>
              </a:rPr>
              <a:t>table row</a:t>
            </a:r>
            <a:endParaRPr b="0" lang="en-US" sz="1600" spc="-1" strike="noStrike">
              <a:latin typeface="Arial"/>
            </a:endParaRPr>
          </a:p>
        </p:txBody>
      </p:sp>
      <p:sp>
        <p:nvSpPr>
          <p:cNvPr id="228" name="CustomShape 7"/>
          <p:cNvSpPr/>
          <p:nvPr/>
        </p:nvSpPr>
        <p:spPr>
          <a:xfrm>
            <a:off x="4603680" y="6294600"/>
            <a:ext cx="2010960" cy="448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7030a0"/>
                </a:solidFill>
                <a:latin typeface="Open Sans Light"/>
                <a:ea typeface="Calibri"/>
              </a:rPr>
              <a:t>instance of</a:t>
            </a:r>
            <a:br/>
            <a:r>
              <a:rPr b="1" lang="en-US" sz="1600" spc="-1" strike="noStrike">
                <a:solidFill>
                  <a:srgbClr val="7030a0"/>
                </a:solidFill>
                <a:latin typeface="Open Sans Light"/>
                <a:ea typeface="Calibri"/>
              </a:rPr>
              <a:t>Gosu class</a:t>
            </a:r>
            <a:endParaRPr b="0" lang="en-US" sz="1600" spc="-1" strike="noStrike">
              <a:latin typeface="Arial"/>
            </a:endParaRPr>
          </a:p>
        </p:txBody>
      </p:sp>
      <p:sp>
        <p:nvSpPr>
          <p:cNvPr id="229" name="CustomShape 8"/>
          <p:cNvSpPr/>
          <p:nvPr/>
        </p:nvSpPr>
        <p:spPr>
          <a:xfrm>
            <a:off x="1841400" y="1828800"/>
            <a:ext cx="2190240" cy="366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377947"/>
                </a:solidFill>
                <a:latin typeface="Open Sans Light"/>
                <a:ea typeface="Calibri"/>
              </a:rPr>
              <a:t>data model entity</a:t>
            </a:r>
            <a:endParaRPr b="0" lang="en-US" sz="1600" spc="-1" strike="noStrike">
              <a:latin typeface="Arial"/>
            </a:endParaRPr>
          </a:p>
        </p:txBody>
      </p:sp>
      <p:sp>
        <p:nvSpPr>
          <p:cNvPr id="230" name="CustomShape 9"/>
          <p:cNvSpPr/>
          <p:nvPr/>
        </p:nvSpPr>
        <p:spPr>
          <a:xfrm>
            <a:off x="4390920" y="1828800"/>
            <a:ext cx="2355480" cy="504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7030a0"/>
                </a:solidFill>
                <a:latin typeface="Open Sans Light"/>
                <a:ea typeface="Calibri"/>
              </a:rPr>
              <a:t>internal Gosu class</a:t>
            </a:r>
            <a:endParaRPr b="0" lang="en-US" sz="1600" spc="-1" strike="noStrike">
              <a:latin typeface="Arial"/>
            </a:endParaRPr>
          </a:p>
        </p:txBody>
      </p:sp>
      <p:sp>
        <p:nvSpPr>
          <p:cNvPr id="231" name="CustomShape 10"/>
          <p:cNvSpPr/>
          <p:nvPr/>
        </p:nvSpPr>
        <p:spPr>
          <a:xfrm>
            <a:off x="2592360" y="4253040"/>
            <a:ext cx="628560" cy="1260000"/>
          </a:xfrm>
          <a:prstGeom prst="downArrow">
            <a:avLst>
              <a:gd name="adj1" fmla="val 50000"/>
              <a:gd name="adj2" fmla="val 49992"/>
            </a:avLst>
          </a:prstGeom>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
        <p:nvSpPr>
          <p:cNvPr id="232" name="CustomShape 11"/>
          <p:cNvSpPr/>
          <p:nvPr/>
        </p:nvSpPr>
        <p:spPr>
          <a:xfrm>
            <a:off x="5302080" y="4253040"/>
            <a:ext cx="628560" cy="1260000"/>
          </a:xfrm>
          <a:prstGeom prst="downArrow">
            <a:avLst>
              <a:gd name="adj1" fmla="val 50000"/>
              <a:gd name="adj2" fmla="val 49992"/>
            </a:avLst>
          </a:prstGeom>
          <a:ln/>
          <a:effectLst>
            <a:glow rad="63500">
              <a:schemeClr val="accent3">
                <a:alpha val="45000"/>
                <a:satMod val="120000"/>
              </a:schemeClr>
            </a:glow>
            <a:outerShdw algn="tl" blurRad="50800" dir="2700000" dist="38100" rotWithShape="0">
              <a:srgbClr val="000000">
                <a:alpha val="40000"/>
              </a:srgbClr>
            </a:outerShdw>
          </a:effectLst>
        </p:spPr>
        <p:style>
          <a:lnRef idx="3">
            <a:schemeClr val="lt1"/>
          </a:lnRef>
          <a:fillRef idx="1">
            <a:schemeClr val="accent3"/>
          </a:fillRef>
          <a:effectRef idx="1">
            <a:schemeClr val="accent3"/>
          </a:effectRef>
          <a:fontRef idx="minor"/>
        </p:style>
      </p:sp>
      <p:sp>
        <p:nvSpPr>
          <p:cNvPr id="233" name="Line 12"/>
          <p:cNvSpPr/>
          <p:nvPr/>
        </p:nvSpPr>
        <p:spPr>
          <a:xfrm flipH="1">
            <a:off x="4159080" y="1228680"/>
            <a:ext cx="1440" cy="5543280"/>
          </a:xfrm>
          <a:prstGeom prst="line">
            <a:avLst/>
          </a:prstGeom>
          <a:ln cap="rnd" w="28440">
            <a:solidFill>
              <a:schemeClr val="tx1">
                <a:lumMod val="50000"/>
              </a:schemeClr>
            </a:solidFill>
            <a:custDash>
              <a:ds d="400000" sp="300000"/>
            </a:custDash>
            <a:round/>
          </a:ln>
        </p:spPr>
        <p:style>
          <a:lnRef idx="0"/>
          <a:fillRef idx="0"/>
          <a:effectRef idx="0"/>
          <a:fontRef idx="minor"/>
        </p:style>
      </p:sp>
      <p:sp>
        <p:nvSpPr>
          <p:cNvPr id="234" name="CustomShape 13"/>
          <p:cNvSpPr/>
          <p:nvPr/>
        </p:nvSpPr>
        <p:spPr>
          <a:xfrm>
            <a:off x="1939680" y="1298520"/>
            <a:ext cx="1931760" cy="53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u="sng">
                <a:solidFill>
                  <a:srgbClr val="377947"/>
                </a:solidFill>
                <a:uFillTx/>
                <a:latin typeface="Calibri"/>
                <a:ea typeface="Calibri"/>
              </a:rPr>
              <a:t>database</a:t>
            </a:r>
            <a:endParaRPr b="0" lang="en-US" sz="2400" spc="-1" strike="noStrike">
              <a:latin typeface="Arial"/>
            </a:endParaRPr>
          </a:p>
        </p:txBody>
      </p:sp>
      <p:sp>
        <p:nvSpPr>
          <p:cNvPr id="235" name="CustomShape 14"/>
          <p:cNvSpPr/>
          <p:nvPr/>
        </p:nvSpPr>
        <p:spPr>
          <a:xfrm>
            <a:off x="4252680" y="1298520"/>
            <a:ext cx="2646000" cy="556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u="sng">
                <a:solidFill>
                  <a:srgbClr val="7030a0"/>
                </a:solidFill>
                <a:uFillTx/>
                <a:latin typeface="Calibri"/>
                <a:ea typeface="Calibri"/>
              </a:rPr>
              <a:t>application server</a:t>
            </a:r>
            <a:endParaRPr b="0" lang="en-US" sz="2400" spc="-1" strike="noStrike">
              <a:latin typeface="Arial"/>
            </a:endParaRPr>
          </a:p>
        </p:txBody>
      </p:sp>
      <p:sp>
        <p:nvSpPr>
          <p:cNvPr id="236" name="CustomShape 15"/>
          <p:cNvSpPr/>
          <p:nvPr/>
        </p:nvSpPr>
        <p:spPr>
          <a:xfrm>
            <a:off x="3698640" y="6024600"/>
            <a:ext cx="102348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237" name="Line 16"/>
          <p:cNvSpPr/>
          <p:nvPr/>
        </p:nvSpPr>
        <p:spPr>
          <a:xfrm flipH="1">
            <a:off x="6957720" y="1228680"/>
            <a:ext cx="1440" cy="5543280"/>
          </a:xfrm>
          <a:prstGeom prst="line">
            <a:avLst/>
          </a:prstGeom>
          <a:ln cap="rnd" w="28440">
            <a:solidFill>
              <a:schemeClr val="tx1">
                <a:lumMod val="50000"/>
              </a:schemeClr>
            </a:solidFill>
            <a:custDash>
              <a:ds d="400000" sp="300000"/>
            </a:custDash>
            <a:round/>
          </a:ln>
        </p:spPr>
        <p:style>
          <a:lnRef idx="0"/>
          <a:fillRef idx="0"/>
          <a:effectRef idx="0"/>
          <a:fontRef idx="minor"/>
        </p:style>
      </p:sp>
      <p:sp>
        <p:nvSpPr>
          <p:cNvPr id="238" name="CustomShape 17"/>
          <p:cNvSpPr/>
          <p:nvPr/>
        </p:nvSpPr>
        <p:spPr>
          <a:xfrm>
            <a:off x="6510240" y="6022800"/>
            <a:ext cx="72036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239" name="CustomShape 18"/>
          <p:cNvSpPr/>
          <p:nvPr/>
        </p:nvSpPr>
        <p:spPr>
          <a:xfrm>
            <a:off x="7553160" y="1298520"/>
            <a:ext cx="2185560" cy="585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u="sng">
                <a:solidFill>
                  <a:srgbClr val="008000"/>
                </a:solidFill>
                <a:uFillTx/>
                <a:latin typeface="Calibri"/>
                <a:ea typeface="Calibri"/>
              </a:rPr>
              <a:t>user interface</a:t>
            </a:r>
            <a:endParaRPr b="0" lang="en-US" sz="2400" spc="-1" strike="noStrike">
              <a:latin typeface="Arial"/>
            </a:endParaRPr>
          </a:p>
        </p:txBody>
      </p:sp>
      <p:sp>
        <p:nvSpPr>
          <p:cNvPr id="240" name="CustomShape 19"/>
          <p:cNvSpPr/>
          <p:nvPr/>
        </p:nvSpPr>
        <p:spPr>
          <a:xfrm>
            <a:off x="3684240" y="6162840"/>
            <a:ext cx="931680" cy="360"/>
          </a:xfrm>
          <a:custGeom>
            <a:avLst/>
            <a:gdLst/>
            <a:ahLst/>
            <a:rect l="l" t="t" r="r" b="b"/>
            <a:pathLst>
              <a:path w="21600" h="21600">
                <a:moveTo>
                  <a:pt x="0" y="0"/>
                </a:moveTo>
                <a:lnTo>
                  <a:pt x="21600" y="21600"/>
                </a:lnTo>
              </a:path>
            </a:pathLst>
          </a:cu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241" name="CustomShape 20"/>
          <p:cNvSpPr/>
          <p:nvPr/>
        </p:nvSpPr>
        <p:spPr>
          <a:xfrm>
            <a:off x="6510240" y="6159600"/>
            <a:ext cx="704520" cy="360"/>
          </a:xfrm>
          <a:custGeom>
            <a:avLst/>
            <a:gdLst/>
            <a:ahLst/>
            <a:rect l="l" t="t" r="r" b="b"/>
            <a:pathLst>
              <a:path w="21600" h="21600">
                <a:moveTo>
                  <a:pt x="0" y="0"/>
                </a:moveTo>
                <a:lnTo>
                  <a:pt x="21600" y="21600"/>
                </a:lnTo>
              </a:path>
            </a:pathLst>
          </a:cu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242" name="CustomShape 21"/>
          <p:cNvSpPr/>
          <p:nvPr/>
        </p:nvSpPr>
        <p:spPr>
          <a:xfrm>
            <a:off x="7205400" y="1828800"/>
            <a:ext cx="3042720" cy="504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8000"/>
                </a:solidFill>
                <a:latin typeface="Open Sans Light"/>
                <a:ea typeface="Calibri"/>
              </a:rPr>
              <a:t>page configuration file</a:t>
            </a:r>
            <a:endParaRPr b="0" lang="en-US" sz="1600" spc="-1" strike="noStrike">
              <a:latin typeface="Arial"/>
            </a:endParaRPr>
          </a:p>
        </p:txBody>
      </p:sp>
      <p:sp>
        <p:nvSpPr>
          <p:cNvPr id="243" name="CustomShape 22"/>
          <p:cNvSpPr/>
          <p:nvPr/>
        </p:nvSpPr>
        <p:spPr>
          <a:xfrm>
            <a:off x="7805520" y="4960800"/>
            <a:ext cx="2472840" cy="410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8000"/>
                </a:solidFill>
                <a:latin typeface="Open Sans Light"/>
                <a:ea typeface="Calibri"/>
              </a:rPr>
              <a:t>UI form with data</a:t>
            </a:r>
            <a:endParaRPr b="0" lang="en-US" sz="1600" spc="-1" strike="noStrike">
              <a:latin typeface="Arial"/>
            </a:endParaRPr>
          </a:p>
        </p:txBody>
      </p:sp>
      <p:sp>
        <p:nvSpPr>
          <p:cNvPr id="244" name="CustomShape 23"/>
          <p:cNvSpPr/>
          <p:nvPr/>
        </p:nvSpPr>
        <p:spPr>
          <a:xfrm>
            <a:off x="4722480" y="2685960"/>
            <a:ext cx="1787040" cy="15807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u="sng">
                <a:solidFill>
                  <a:srgbClr val="7030a0"/>
                </a:solidFill>
                <a:uFillTx/>
                <a:latin typeface="Open Sans Light"/>
                <a:ea typeface="Calibri"/>
              </a:rPr>
              <a:t>Fields</a:t>
            </a:r>
            <a:br/>
            <a:r>
              <a:rPr b="1" lang="en-US" sz="1600" spc="-1" strike="noStrike">
                <a:solidFill>
                  <a:srgbClr val="7030a0"/>
                </a:solidFill>
                <a:latin typeface="Open Sans Light"/>
                <a:ea typeface="Calibri"/>
              </a:rPr>
              <a:t>Name</a:t>
            </a:r>
            <a:br/>
            <a:r>
              <a:rPr b="1" lang="en-US" sz="1600" spc="-1" strike="noStrike">
                <a:solidFill>
                  <a:srgbClr val="7030a0"/>
                </a:solidFill>
                <a:latin typeface="Open Sans Light"/>
                <a:ea typeface="Calibri"/>
              </a:rPr>
              <a:t>PublicID</a:t>
            </a:r>
            <a:br/>
            <a:r>
              <a:rPr b="1" lang="en-US" sz="1600" spc="-1" strike="noStrike">
                <a:solidFill>
                  <a:srgbClr val="7030a0"/>
                </a:solidFill>
                <a:latin typeface="Open Sans Light"/>
                <a:ea typeface="Calibri"/>
              </a:rPr>
              <a:t>CreateTime</a:t>
            </a:r>
            <a:br/>
            <a:r>
              <a:rPr b="1" lang="en-US" sz="1600" spc="-1" strike="noStrike">
                <a:solidFill>
                  <a:srgbClr val="7030a0"/>
                </a:solidFill>
                <a:latin typeface="Open Sans Light"/>
                <a:ea typeface="Calibri"/>
              </a:rPr>
              <a:t>...</a:t>
            </a:r>
            <a:endParaRPr b="0" lang="en-US" sz="1600" spc="-1" strike="noStrike">
              <a:latin typeface="Arial"/>
            </a:endParaRPr>
          </a:p>
        </p:txBody>
      </p:sp>
      <p:pic>
        <p:nvPicPr>
          <p:cNvPr id="245" name="Picture 2" descr=""/>
          <p:cNvPicPr/>
          <p:nvPr/>
        </p:nvPicPr>
        <p:blipFill>
          <a:blip r:embed="rId1"/>
          <a:stretch/>
        </p:blipFill>
        <p:spPr>
          <a:xfrm>
            <a:off x="7251480" y="5353200"/>
            <a:ext cx="2936520" cy="1174320"/>
          </a:xfrm>
          <a:prstGeom prst="rect">
            <a:avLst/>
          </a:prstGeom>
          <a:ln w="9360">
            <a:solidFill>
              <a:schemeClr val="bg1"/>
            </a:solidFill>
            <a:miter/>
          </a:ln>
        </p:spPr>
      </p:pic>
      <p:pic>
        <p:nvPicPr>
          <p:cNvPr id="246" name="Picture 6" descr=""/>
          <p:cNvPicPr/>
          <p:nvPr/>
        </p:nvPicPr>
        <p:blipFill>
          <a:blip r:embed="rId2"/>
          <a:stretch/>
        </p:blipFill>
        <p:spPr>
          <a:xfrm>
            <a:off x="7090560" y="2359080"/>
            <a:ext cx="3000960" cy="1907640"/>
          </a:xfrm>
          <a:prstGeom prst="rect">
            <a:avLst/>
          </a:prstGeom>
          <a:ln>
            <a:noFill/>
          </a:ln>
          <a:effectLst>
            <a:outerShdw algn="tl" blurRad="50800" dir="2700000" dist="38100" rotWithShape="0">
              <a:srgbClr val="000000">
                <a:alpha val="40000"/>
              </a:srgbClr>
            </a:outerShdw>
          </a:effectLst>
        </p:spPr>
      </p:pic>
      <p:sp>
        <p:nvSpPr>
          <p:cNvPr id="247" name="CustomShape 24"/>
          <p:cNvSpPr/>
          <p:nvPr/>
        </p:nvSpPr>
        <p:spPr>
          <a:xfrm>
            <a:off x="7372080" y="4245120"/>
            <a:ext cx="628200" cy="1074240"/>
          </a:xfrm>
          <a:prstGeom prst="downArrow">
            <a:avLst>
              <a:gd name="adj1" fmla="val 50000"/>
              <a:gd name="adj2" fmla="val 49929"/>
            </a:avLst>
          </a:prstGeom>
          <a:ln/>
          <a:effectLst>
            <a:glow rad="63500">
              <a:schemeClr val="accent5">
                <a:alpha val="45000"/>
                <a:satMod val="120000"/>
              </a:schemeClr>
            </a:glow>
            <a:outerShdw algn="tl" blurRad="50800" dir="2700000" dist="38100" rotWithShape="0">
              <a:srgbClr val="000000">
                <a:alpha val="40000"/>
              </a:srgbClr>
            </a:outerShdw>
          </a:effectLst>
        </p:spPr>
        <p:style>
          <a:lnRef idx="3">
            <a:schemeClr val="lt1"/>
          </a:lnRef>
          <a:fillRef idx="1">
            <a:schemeClr val="accent5"/>
          </a:fillRef>
          <a:effectRef idx="1">
            <a:schemeClr val="accent5"/>
          </a:effectRef>
          <a:fontRef idx="minor"/>
        </p:style>
      </p:sp>
      <p:pic>
        <p:nvPicPr>
          <p:cNvPr id="248" name="Picture 2" descr=""/>
          <p:cNvPicPr/>
          <p:nvPr/>
        </p:nvPicPr>
        <p:blipFill>
          <a:blip r:embed="rId3"/>
          <a:stretch/>
        </p:blipFill>
        <p:spPr>
          <a:xfrm>
            <a:off x="1583280" y="2287440"/>
            <a:ext cx="2468880" cy="1554840"/>
          </a:xfrm>
          <a:prstGeom prst="rect">
            <a:avLst/>
          </a:prstGeom>
          <a:ln w="9360">
            <a:noFill/>
          </a:ln>
          <a:effectLst>
            <a:outerShdw algn="tl" blurRad="50800" dir="2700000" dist="38100" rotWithShape="0">
              <a:srgbClr val="000000">
                <a:alpha val="40000"/>
              </a:srgbClr>
            </a:outerShdw>
          </a:effectLst>
        </p:spPr>
      </p:pic>
    </p:spTree>
  </p:cSld>
  <p:transition spd="med">
    <p:fad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Notacion del punto</a:t>
            </a:r>
            <a:endParaRPr b="0" lang="en-US" sz="4800" spc="-1" strike="noStrike">
              <a:solidFill>
                <a:srgbClr val="222222"/>
              </a:solidFill>
              <a:latin typeface="Open Sans Light"/>
            </a:endParaRPr>
          </a:p>
        </p:txBody>
      </p:sp>
      <p:pic>
        <p:nvPicPr>
          <p:cNvPr id="250" name="Picture 2" descr=""/>
          <p:cNvPicPr/>
          <p:nvPr/>
        </p:nvPicPr>
        <p:blipFill>
          <a:blip r:embed="rId1"/>
          <a:stretch/>
        </p:blipFill>
        <p:spPr>
          <a:xfrm>
            <a:off x="8097840" y="1604880"/>
            <a:ext cx="3579480" cy="31842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251" name="CustomShape 2"/>
          <p:cNvSpPr/>
          <p:nvPr/>
        </p:nvSpPr>
        <p:spPr>
          <a:xfrm>
            <a:off x="8113680" y="3075120"/>
            <a:ext cx="3528720" cy="4363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252" name="CustomShape 3"/>
          <p:cNvSpPr/>
          <p:nvPr/>
        </p:nvSpPr>
        <p:spPr>
          <a:xfrm>
            <a:off x="7867800" y="5203800"/>
            <a:ext cx="3809520" cy="3996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377947"/>
                </a:solidFill>
                <a:latin typeface="Arial"/>
                <a:ea typeface="Calibri"/>
              </a:rPr>
              <a:t>anABContact.FaxPhone</a:t>
            </a:r>
            <a:endParaRPr b="0" lang="en-US" sz="2400" spc="-1" strike="noStrike">
              <a:latin typeface="Arial"/>
            </a:endParaRPr>
          </a:p>
        </p:txBody>
      </p:sp>
      <p:sp>
        <p:nvSpPr>
          <p:cNvPr id="253" name="Line 4"/>
          <p:cNvSpPr/>
          <p:nvPr/>
        </p:nvSpPr>
        <p:spPr>
          <a:xfrm>
            <a:off x="10950480" y="3503160"/>
            <a:ext cx="14040" cy="1758960"/>
          </a:xfrm>
          <a:prstGeom prst="line">
            <a:avLst/>
          </a:prstGeom>
          <a:ln w="28440">
            <a:solidFill>
              <a:schemeClr val="accent1"/>
            </a:solidFill>
            <a:round/>
          </a:ln>
        </p:spPr>
        <p:style>
          <a:lnRef idx="0"/>
          <a:fillRef idx="0"/>
          <a:effectRef idx="0"/>
          <a:fontRef idx="minor"/>
        </p:style>
      </p:sp>
      <p:sp>
        <p:nvSpPr>
          <p:cNvPr id="254" name="CustomShape 5"/>
          <p:cNvSpPr/>
          <p:nvPr/>
        </p:nvSpPr>
        <p:spPr>
          <a:xfrm>
            <a:off x="178200" y="1604880"/>
            <a:ext cx="8320680" cy="5486040"/>
          </a:xfrm>
          <a:prstGeom prst="rect">
            <a:avLst/>
          </a:prstGeom>
          <a:noFill/>
          <a:ln>
            <a:noFill/>
          </a:ln>
        </p:spPr>
        <p:style>
          <a:lnRef idx="0"/>
          <a:fillRef idx="0"/>
          <a:effectRef idx="0"/>
          <a:fontRef idx="minor"/>
        </p:style>
        <p:txBody>
          <a:bodyPr lIns="90000" rIns="90000" tIns="45000" bIns="45000"/>
          <a:p>
            <a:pPr marL="228600" indent="-228240">
              <a:lnSpc>
                <a:spcPct val="100000"/>
              </a:lnSpc>
              <a:spcBef>
                <a:spcPts val="1001"/>
              </a:spcBef>
              <a:buClr>
                <a:srgbClr val="222222"/>
              </a:buClr>
              <a:buFont typeface="Arial"/>
              <a:buChar char="•"/>
            </a:pPr>
            <a:r>
              <a:rPr b="1" lang="en-US" sz="2800" spc="-1" strike="noStrike">
                <a:solidFill>
                  <a:srgbClr val="222222"/>
                </a:solidFill>
                <a:latin typeface="Open Sans Light"/>
              </a:rPr>
              <a:t>La notacion del punto </a:t>
            </a:r>
            <a:r>
              <a:rPr b="0" lang="en-US" sz="2800" spc="-1" strike="noStrike">
                <a:solidFill>
                  <a:srgbClr val="222222"/>
                </a:solidFill>
                <a:latin typeface="Open Sans Light"/>
              </a:rPr>
              <a:t>es  una sintaxis de Gosu usada para identificar los objetos y las propiedades,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Inicia con un objeto y termina con un campo, un objeto relacionado o un arreglo asociado.</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Depende del modelo de datos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No se usa para configurar el modelo de datos</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Disponible para la interfaz de usuario y las clases de Gosu.</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Ejemplo: anABContact.FaxPhone accede al campo FaxPhone del objeto anAbContact.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ransition spd="med">
    <p:fade/>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1371600" y="914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Sintaxis de la notacion del punto</a:t>
            </a:r>
            <a:endParaRPr b="0" lang="en-US" sz="4800" spc="-1" strike="noStrike">
              <a:solidFill>
                <a:srgbClr val="222222"/>
              </a:solidFill>
              <a:latin typeface="Open Sans Light"/>
            </a:endParaRPr>
          </a:p>
        </p:txBody>
      </p:sp>
      <p:sp>
        <p:nvSpPr>
          <p:cNvPr id="256" name="CustomShape 2"/>
          <p:cNvSpPr/>
          <p:nvPr/>
        </p:nvSpPr>
        <p:spPr>
          <a:xfrm>
            <a:off x="0" y="1371600"/>
            <a:ext cx="8320680" cy="54860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000" spc="-1" strike="noStrike">
                <a:solidFill>
                  <a:srgbClr val="222222"/>
                </a:solidFill>
                <a:latin typeface="Open Sans Light"/>
              </a:rPr>
              <a:t>Campo de datos en un objeto dado</a:t>
            </a:r>
            <a:endParaRPr b="0" lang="en-US" sz="2000" spc="-1" strike="noStrike">
              <a:latin typeface="Arial"/>
            </a:endParaRPr>
          </a:p>
          <a:p>
            <a:pPr lvl="1" marL="685800" indent="-228240">
              <a:lnSpc>
                <a:spcPct val="100000"/>
              </a:lnSpc>
              <a:spcBef>
                <a:spcPts val="499"/>
              </a:spcBef>
              <a:buClr>
                <a:srgbClr val="222222"/>
              </a:buClr>
              <a:buFont typeface="Arial"/>
              <a:buChar char="•"/>
            </a:pPr>
            <a:r>
              <a:rPr b="0" lang="en-US" sz="1800" spc="-1" strike="noStrike">
                <a:solidFill>
                  <a:srgbClr val="222222"/>
                </a:solidFill>
                <a:latin typeface="Open Sans Light"/>
              </a:rPr>
              <a:t>object.field</a:t>
            </a:r>
            <a:br/>
            <a:br/>
            <a:br/>
            <a:br/>
            <a:r>
              <a:rPr b="0" lang="en-US" sz="1800" spc="-1" strike="noStrike">
                <a:solidFill>
                  <a:srgbClr val="222222"/>
                </a:solidFill>
                <a:latin typeface="Open Sans Light"/>
              </a:rPr>
              <a:t> </a:t>
            </a:r>
            <a:endParaRPr b="0" lang="en-US" sz="1800" spc="-1" strike="noStrike">
              <a:latin typeface="Arial"/>
            </a:endParaRPr>
          </a:p>
          <a:p>
            <a:pPr marL="399960">
              <a:lnSpc>
                <a:spcPct val="100000"/>
              </a:lnSpc>
              <a:spcBef>
                <a:spcPts val="499"/>
              </a:spcBef>
            </a:pPr>
            <a:r>
              <a:rPr b="1" lang="en-US" sz="1800" spc="-1" strike="noStrike">
                <a:solidFill>
                  <a:srgbClr val="222222"/>
                </a:solidFill>
                <a:latin typeface="Courier New"/>
              </a:rPr>
              <a:t>anABContact.FaxPhone</a:t>
            </a:r>
            <a:br/>
            <a:endParaRPr b="0" lang="en-US" sz="1800" spc="-1" strike="noStrike">
              <a:latin typeface="Arial"/>
            </a:endParaRPr>
          </a:p>
          <a:p>
            <a:pPr marL="228600" indent="-228240">
              <a:lnSpc>
                <a:spcPct val="90000"/>
              </a:lnSpc>
              <a:spcBef>
                <a:spcPts val="1001"/>
              </a:spcBef>
              <a:buClr>
                <a:srgbClr val="222222"/>
              </a:buClr>
              <a:buFont typeface="Arial"/>
              <a:buChar char="•"/>
            </a:pPr>
            <a:r>
              <a:rPr b="0" lang="en-US" sz="2000" spc="-1" strike="noStrike">
                <a:solidFill>
                  <a:srgbClr val="222222"/>
                </a:solidFill>
                <a:latin typeface="Open Sans Light"/>
              </a:rPr>
              <a:t>Campo de datos en una llave foranea</a:t>
            </a:r>
            <a:endParaRPr b="0" lang="en-US" sz="2000" spc="-1" strike="noStrike">
              <a:latin typeface="Arial"/>
            </a:endParaRPr>
          </a:p>
          <a:p>
            <a:pPr lvl="1" marL="685800" indent="-228240">
              <a:lnSpc>
                <a:spcPct val="100000"/>
              </a:lnSpc>
              <a:spcBef>
                <a:spcPts val="499"/>
              </a:spcBef>
              <a:buClr>
                <a:srgbClr val="222222"/>
              </a:buClr>
              <a:buFont typeface="Arial"/>
              <a:buChar char="•"/>
            </a:pPr>
            <a:r>
              <a:rPr b="0" lang="en-US" sz="1800" spc="-1" strike="noStrike">
                <a:solidFill>
                  <a:srgbClr val="222222"/>
                </a:solidFill>
                <a:latin typeface="Open Sans Light"/>
              </a:rPr>
              <a:t>object.foreignKey.field</a:t>
            </a:r>
            <a:br/>
            <a:r>
              <a:rPr b="0" lang="en-US" sz="1800" spc="-1" strike="noStrike">
                <a:solidFill>
                  <a:srgbClr val="222222"/>
                </a:solidFill>
                <a:latin typeface="Open Sans Light"/>
              </a:rPr>
              <a:t> </a:t>
            </a:r>
            <a:endParaRPr b="0" lang="en-US" sz="1800" spc="-1" strike="noStrike">
              <a:latin typeface="Arial"/>
            </a:endParaRPr>
          </a:p>
          <a:p>
            <a:pPr marL="399960">
              <a:lnSpc>
                <a:spcPct val="100000"/>
              </a:lnSpc>
              <a:spcBef>
                <a:spcPts val="499"/>
              </a:spcBef>
            </a:pPr>
            <a:br/>
            <a:br/>
            <a:br/>
            <a:endParaRPr b="0" lang="en-US" sz="1800" spc="-1" strike="noStrike">
              <a:latin typeface="Arial"/>
            </a:endParaRPr>
          </a:p>
          <a:p>
            <a:pPr marL="399960">
              <a:lnSpc>
                <a:spcPct val="100000"/>
              </a:lnSpc>
              <a:spcBef>
                <a:spcPts val="499"/>
              </a:spcBef>
            </a:pPr>
            <a:r>
              <a:rPr b="1" lang="en-US" sz="1800" spc="-1" strike="noStrike">
                <a:solidFill>
                  <a:srgbClr val="222222"/>
                </a:solidFill>
                <a:latin typeface="Courier New"/>
              </a:rPr>
              <a:t>anABContact.AssignedUser.JobTitle</a:t>
            </a: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257" name="CustomShape 3"/>
          <p:cNvSpPr/>
          <p:nvPr/>
        </p:nvSpPr>
        <p:spPr>
          <a:xfrm>
            <a:off x="556200" y="5000040"/>
            <a:ext cx="1830960" cy="546120"/>
          </a:xfrm>
          <a:prstGeom prst="roundRect">
            <a:avLst>
              <a:gd name="adj" fmla="val 16667"/>
            </a:avLst>
          </a:prstGeom>
          <a:solidFill>
            <a:schemeClr val="bg2"/>
          </a:solidFill>
          <a:ln w="1908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258" name="CustomShape 4"/>
          <p:cNvSpPr/>
          <p:nvPr/>
        </p:nvSpPr>
        <p:spPr>
          <a:xfrm>
            <a:off x="578160" y="4583160"/>
            <a:ext cx="1803240" cy="3668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Open Sans Light"/>
                <a:ea typeface="Calibri"/>
              </a:rPr>
              <a:t>anABContact</a:t>
            </a:r>
            <a:endParaRPr b="0" lang="en-US" sz="1600" spc="-1" strike="noStrike">
              <a:latin typeface="Arial"/>
            </a:endParaRPr>
          </a:p>
        </p:txBody>
      </p:sp>
      <p:sp>
        <p:nvSpPr>
          <p:cNvPr id="259" name="CustomShape 5"/>
          <p:cNvSpPr/>
          <p:nvPr/>
        </p:nvSpPr>
        <p:spPr>
          <a:xfrm>
            <a:off x="563400" y="5030640"/>
            <a:ext cx="1825200" cy="3668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Open Sans Light"/>
                <a:ea typeface="Calibri"/>
              </a:rPr>
              <a:t>AssignedUser</a:t>
            </a:r>
            <a:endParaRPr b="0" lang="en-US" sz="1600" spc="-1" strike="noStrike">
              <a:latin typeface="Arial"/>
            </a:endParaRPr>
          </a:p>
        </p:txBody>
      </p:sp>
      <p:sp>
        <p:nvSpPr>
          <p:cNvPr id="260" name="CustomShape 6"/>
          <p:cNvSpPr/>
          <p:nvPr/>
        </p:nvSpPr>
        <p:spPr>
          <a:xfrm>
            <a:off x="3384000" y="4583160"/>
            <a:ext cx="1803240" cy="3668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Open Sans Light"/>
                <a:ea typeface="Calibri"/>
              </a:rPr>
              <a:t>(User object)</a:t>
            </a:r>
            <a:endParaRPr b="0" lang="en-US" sz="1600" spc="-1" strike="noStrike">
              <a:latin typeface="Arial"/>
            </a:endParaRPr>
          </a:p>
        </p:txBody>
      </p:sp>
      <p:sp>
        <p:nvSpPr>
          <p:cNvPr id="261" name="CustomShape 7"/>
          <p:cNvSpPr/>
          <p:nvPr/>
        </p:nvSpPr>
        <p:spPr>
          <a:xfrm>
            <a:off x="3389760" y="5000040"/>
            <a:ext cx="1829520" cy="546120"/>
          </a:xfrm>
          <a:prstGeom prst="roundRect">
            <a:avLst>
              <a:gd name="adj" fmla="val 16667"/>
            </a:avLst>
          </a:prstGeom>
          <a:solidFill>
            <a:schemeClr val="bg2"/>
          </a:solidFill>
          <a:ln w="1908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262" name="CustomShape 8"/>
          <p:cNvSpPr/>
          <p:nvPr/>
        </p:nvSpPr>
        <p:spPr>
          <a:xfrm>
            <a:off x="3427560" y="5019120"/>
            <a:ext cx="1443600" cy="3668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Open Sans Light"/>
                <a:ea typeface="Calibri"/>
              </a:rPr>
              <a:t>JobTitle</a:t>
            </a:r>
            <a:endParaRPr b="0" lang="en-US" sz="1600" spc="-1" strike="noStrike">
              <a:latin typeface="Arial"/>
            </a:endParaRPr>
          </a:p>
        </p:txBody>
      </p:sp>
      <p:sp>
        <p:nvSpPr>
          <p:cNvPr id="263" name="CustomShape 9"/>
          <p:cNvSpPr/>
          <p:nvPr/>
        </p:nvSpPr>
        <p:spPr>
          <a:xfrm>
            <a:off x="553320" y="2363040"/>
            <a:ext cx="1830960" cy="546120"/>
          </a:xfrm>
          <a:prstGeom prst="roundRect">
            <a:avLst>
              <a:gd name="adj" fmla="val 16667"/>
            </a:avLst>
          </a:prstGeom>
          <a:solidFill>
            <a:schemeClr val="bg2"/>
          </a:solidFill>
          <a:ln w="1908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264" name="CustomShape 10"/>
          <p:cNvSpPr/>
          <p:nvPr/>
        </p:nvSpPr>
        <p:spPr>
          <a:xfrm>
            <a:off x="544680" y="2000160"/>
            <a:ext cx="1803240" cy="3668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Open Sans Light"/>
                <a:ea typeface="Calibri"/>
              </a:rPr>
              <a:t>anABContact</a:t>
            </a:r>
            <a:endParaRPr b="0" lang="en-US" sz="1600" spc="-1" strike="noStrike">
              <a:latin typeface="Arial"/>
            </a:endParaRPr>
          </a:p>
        </p:txBody>
      </p:sp>
      <p:sp>
        <p:nvSpPr>
          <p:cNvPr id="265" name="CustomShape 11"/>
          <p:cNvSpPr/>
          <p:nvPr/>
        </p:nvSpPr>
        <p:spPr>
          <a:xfrm>
            <a:off x="553320" y="2392200"/>
            <a:ext cx="1443600" cy="3668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Open Sans Light"/>
                <a:ea typeface="Calibri"/>
              </a:rPr>
              <a:t>FaxPhone</a:t>
            </a:r>
            <a:endParaRPr b="0" lang="en-US" sz="1600" spc="-1" strike="noStrike">
              <a:latin typeface="Arial"/>
            </a:endParaRPr>
          </a:p>
        </p:txBody>
      </p:sp>
      <p:sp>
        <p:nvSpPr>
          <p:cNvPr id="266" name="CustomShape 12"/>
          <p:cNvSpPr/>
          <p:nvPr/>
        </p:nvSpPr>
        <p:spPr>
          <a:xfrm>
            <a:off x="2388960" y="5238720"/>
            <a:ext cx="99468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267" name="CustomShape 13"/>
          <p:cNvSpPr/>
          <p:nvPr/>
        </p:nvSpPr>
        <p:spPr>
          <a:xfrm>
            <a:off x="5512320" y="1371600"/>
            <a:ext cx="6486480" cy="54860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000" spc="-1" strike="noStrike">
                <a:solidFill>
                  <a:srgbClr val="222222"/>
                </a:solidFill>
                <a:latin typeface="Open Sans Light"/>
              </a:rPr>
              <a:t>Referencia a un arreglo en un objeto dado</a:t>
            </a:r>
            <a:endParaRPr b="0" lang="en-US" sz="2000" spc="-1" strike="noStrike">
              <a:latin typeface="Arial"/>
            </a:endParaRPr>
          </a:p>
          <a:p>
            <a:pPr lvl="1" marL="685800" indent="-228240">
              <a:lnSpc>
                <a:spcPct val="100000"/>
              </a:lnSpc>
              <a:spcBef>
                <a:spcPts val="499"/>
              </a:spcBef>
              <a:buClr>
                <a:srgbClr val="222222"/>
              </a:buClr>
              <a:buFont typeface="Arial"/>
              <a:buChar char="•"/>
            </a:pPr>
            <a:r>
              <a:rPr b="0" lang="en-US" sz="1800" spc="-1" strike="noStrike">
                <a:solidFill>
                  <a:srgbClr val="222222"/>
                </a:solidFill>
                <a:latin typeface="Open Sans Light"/>
              </a:rPr>
              <a:t>object.array</a:t>
            </a:r>
            <a:br/>
            <a:br/>
            <a:br/>
            <a:br/>
            <a:br/>
            <a:r>
              <a:rPr b="0" lang="en-US" sz="1800" spc="-1" strike="noStrike">
                <a:solidFill>
                  <a:srgbClr val="222222"/>
                </a:solidFill>
                <a:latin typeface="Open Sans Light"/>
              </a:rPr>
              <a:t> </a:t>
            </a:r>
            <a:endParaRPr b="0" lang="en-US" sz="1800" spc="-1" strike="noStrike">
              <a:latin typeface="Arial"/>
            </a:endParaRPr>
          </a:p>
          <a:p>
            <a:pPr marL="399960">
              <a:lnSpc>
                <a:spcPct val="100000"/>
              </a:lnSpc>
              <a:spcBef>
                <a:spcPts val="499"/>
              </a:spcBef>
            </a:pPr>
            <a:r>
              <a:rPr b="1" lang="en-US" sz="1800" spc="-1" strike="noStrike">
                <a:solidFill>
                  <a:srgbClr val="222222"/>
                </a:solidFill>
                <a:latin typeface="Courier New"/>
              </a:rPr>
              <a:t>anABContact.BankAccounts</a:t>
            </a:r>
            <a:endParaRPr b="0" lang="en-US" sz="1800" spc="-1" strike="noStrike">
              <a:latin typeface="Arial"/>
            </a:endParaRPr>
          </a:p>
          <a:p>
            <a:pPr marL="228600" indent="-228240">
              <a:lnSpc>
                <a:spcPct val="90000"/>
              </a:lnSpc>
              <a:spcBef>
                <a:spcPts val="1001"/>
              </a:spcBef>
              <a:buClr>
                <a:srgbClr val="222222"/>
              </a:buClr>
              <a:buFont typeface="Arial"/>
              <a:buChar char="•"/>
            </a:pPr>
            <a:r>
              <a:rPr b="0" lang="en-US" sz="2000" spc="-1" strike="noStrike">
                <a:solidFill>
                  <a:srgbClr val="222222"/>
                </a:solidFill>
                <a:latin typeface="Open Sans Light"/>
              </a:rPr>
              <a:t>Referencia de un campo de datos a un nivel inferior (subtipo)</a:t>
            </a:r>
            <a:endParaRPr b="0" lang="en-US" sz="2000" spc="-1" strike="noStrike">
              <a:latin typeface="Arial"/>
            </a:endParaRPr>
          </a:p>
          <a:p>
            <a:pPr lvl="1" marL="685800" indent="-228240">
              <a:lnSpc>
                <a:spcPct val="100000"/>
              </a:lnSpc>
              <a:spcBef>
                <a:spcPts val="499"/>
              </a:spcBef>
              <a:buClr>
                <a:srgbClr val="222222"/>
              </a:buClr>
              <a:buFont typeface="Arial"/>
              <a:buChar char="•"/>
            </a:pPr>
            <a:r>
              <a:rPr b="0" lang="en-US" sz="1800" spc="-1" strike="noStrike">
                <a:solidFill>
                  <a:srgbClr val="222222"/>
                </a:solidFill>
                <a:latin typeface="Open Sans Light"/>
              </a:rPr>
              <a:t>(object as subtype).field</a:t>
            </a:r>
            <a:br/>
            <a:r>
              <a:rPr b="0" lang="en-US" sz="1800" spc="-1" strike="noStrike">
                <a:solidFill>
                  <a:srgbClr val="222222"/>
                </a:solidFill>
                <a:latin typeface="Open Sans Light"/>
              </a:rPr>
              <a:t> </a:t>
            </a:r>
            <a:endParaRPr b="0" lang="en-US" sz="1800" spc="-1" strike="noStrike">
              <a:latin typeface="Arial"/>
            </a:endParaRPr>
          </a:p>
          <a:p>
            <a:pPr marL="399960">
              <a:lnSpc>
                <a:spcPct val="100000"/>
              </a:lnSpc>
              <a:spcBef>
                <a:spcPts val="499"/>
              </a:spcBef>
            </a:pPr>
            <a:br/>
            <a:br/>
            <a:br/>
            <a:endParaRPr b="0" lang="en-US" sz="1800" spc="-1" strike="noStrike">
              <a:latin typeface="Arial"/>
            </a:endParaRPr>
          </a:p>
          <a:p>
            <a:pPr marL="399960">
              <a:lnSpc>
                <a:spcPct val="100000"/>
              </a:lnSpc>
              <a:spcBef>
                <a:spcPts val="499"/>
              </a:spcBef>
            </a:pPr>
            <a:r>
              <a:rPr b="1" lang="en-US" sz="1800" spc="-1" strike="noStrike">
                <a:solidFill>
                  <a:srgbClr val="222222"/>
                </a:solidFill>
                <a:latin typeface="Courier New"/>
              </a:rPr>
              <a:t>(anABContact as ABPerson).DateOfBirth</a:t>
            </a: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268" name="CustomShape 14"/>
          <p:cNvSpPr/>
          <p:nvPr/>
        </p:nvSpPr>
        <p:spPr>
          <a:xfrm>
            <a:off x="5732280" y="2351880"/>
            <a:ext cx="1688760" cy="503640"/>
          </a:xfrm>
          <a:prstGeom prst="roundRect">
            <a:avLst>
              <a:gd name="adj" fmla="val 16667"/>
            </a:avLst>
          </a:prstGeom>
          <a:solidFill>
            <a:schemeClr val="bg2"/>
          </a:solidFill>
          <a:ln w="1908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269" name="CustomShape 15"/>
          <p:cNvSpPr/>
          <p:nvPr/>
        </p:nvSpPr>
        <p:spPr>
          <a:xfrm>
            <a:off x="5732280" y="2380320"/>
            <a:ext cx="1683360" cy="3384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Arial"/>
                <a:ea typeface="Calibri"/>
              </a:rPr>
              <a:t>BankAccounts</a:t>
            </a:r>
            <a:endParaRPr b="0" lang="en-US" sz="1600" spc="-1" strike="noStrike">
              <a:latin typeface="Arial"/>
            </a:endParaRPr>
          </a:p>
        </p:txBody>
      </p:sp>
      <p:sp>
        <p:nvSpPr>
          <p:cNvPr id="270" name="CustomShape 16"/>
          <p:cNvSpPr/>
          <p:nvPr/>
        </p:nvSpPr>
        <p:spPr>
          <a:xfrm>
            <a:off x="8405640" y="1967760"/>
            <a:ext cx="3593160" cy="3384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Arial"/>
                <a:ea typeface="Calibri"/>
              </a:rPr>
              <a:t>(array of BankAccount objects)</a:t>
            </a:r>
            <a:endParaRPr b="0" lang="en-US" sz="1600" spc="-1" strike="noStrike">
              <a:latin typeface="Arial"/>
            </a:endParaRPr>
          </a:p>
        </p:txBody>
      </p:sp>
      <p:sp>
        <p:nvSpPr>
          <p:cNvPr id="271" name="CustomShape 17"/>
          <p:cNvSpPr/>
          <p:nvPr/>
        </p:nvSpPr>
        <p:spPr>
          <a:xfrm>
            <a:off x="8337960" y="2351880"/>
            <a:ext cx="1688760" cy="503640"/>
          </a:xfrm>
          <a:prstGeom prst="roundRect">
            <a:avLst>
              <a:gd name="adj" fmla="val 16667"/>
            </a:avLst>
          </a:prstGeom>
          <a:solidFill>
            <a:schemeClr val="bg2"/>
          </a:solidFill>
          <a:ln w="1908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272" name="CustomShape 18"/>
          <p:cNvSpPr/>
          <p:nvPr/>
        </p:nvSpPr>
        <p:spPr>
          <a:xfrm>
            <a:off x="8466840" y="2481120"/>
            <a:ext cx="1688760" cy="503640"/>
          </a:xfrm>
          <a:prstGeom prst="roundRect">
            <a:avLst>
              <a:gd name="adj" fmla="val 16667"/>
            </a:avLst>
          </a:prstGeom>
          <a:solidFill>
            <a:schemeClr val="bg2"/>
          </a:solidFill>
          <a:ln w="1908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273" name="CustomShape 19"/>
          <p:cNvSpPr/>
          <p:nvPr/>
        </p:nvSpPr>
        <p:spPr>
          <a:xfrm>
            <a:off x="8595720" y="2610000"/>
            <a:ext cx="1688760" cy="503640"/>
          </a:xfrm>
          <a:prstGeom prst="roundRect">
            <a:avLst>
              <a:gd name="adj" fmla="val 16667"/>
            </a:avLst>
          </a:prstGeom>
          <a:solidFill>
            <a:schemeClr val="bg2"/>
          </a:solidFill>
          <a:ln w="1908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274" name="CustomShape 20"/>
          <p:cNvSpPr/>
          <p:nvPr/>
        </p:nvSpPr>
        <p:spPr>
          <a:xfrm>
            <a:off x="8057160" y="1998360"/>
            <a:ext cx="291240" cy="1184760"/>
          </a:xfrm>
          <a:prstGeom prst="leftBrace">
            <a:avLst>
              <a:gd name="adj1" fmla="val 38726"/>
              <a:gd name="adj2" fmla="val 50000"/>
            </a:avLst>
          </a:prstGeom>
          <a:noFill/>
          <a:ln w="2844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275" name="CustomShape 21"/>
          <p:cNvSpPr/>
          <p:nvPr/>
        </p:nvSpPr>
        <p:spPr>
          <a:xfrm>
            <a:off x="7383600" y="2592360"/>
            <a:ext cx="641880" cy="1080"/>
          </a:xfrm>
          <a:custGeom>
            <a:avLst/>
            <a:gdLst/>
            <a:ahLst/>
            <a:rect l="l" t="t" r="r" b="b"/>
            <a:pathLst>
              <a:path w="21600" h="21600">
                <a:moveTo>
                  <a:pt x="0" y="0"/>
                </a:moveTo>
                <a:lnTo>
                  <a:pt x="21600" y="21600"/>
                </a:lnTo>
              </a:path>
            </a:pathLst>
          </a:custGeom>
          <a:noFill/>
          <a:ln w="28440">
            <a:solidFill>
              <a:schemeClr val="tx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276" name="CustomShape 22"/>
          <p:cNvSpPr/>
          <p:nvPr/>
        </p:nvSpPr>
        <p:spPr>
          <a:xfrm>
            <a:off x="5833080" y="1970640"/>
            <a:ext cx="1964880" cy="3996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Arial"/>
                <a:ea typeface="Calibri"/>
              </a:rPr>
              <a:t>anABContact</a:t>
            </a:r>
            <a:endParaRPr b="0" lang="en-US" sz="1600" spc="-1" strike="noStrike">
              <a:latin typeface="Arial"/>
            </a:endParaRPr>
          </a:p>
        </p:txBody>
      </p:sp>
      <p:sp>
        <p:nvSpPr>
          <p:cNvPr id="277" name="CustomShape 23"/>
          <p:cNvSpPr/>
          <p:nvPr/>
        </p:nvSpPr>
        <p:spPr>
          <a:xfrm>
            <a:off x="6180480" y="4987440"/>
            <a:ext cx="1995120" cy="839520"/>
          </a:xfrm>
          <a:prstGeom prst="roundRect">
            <a:avLst>
              <a:gd name="adj" fmla="val 16667"/>
            </a:avLst>
          </a:prstGeom>
          <a:solidFill>
            <a:schemeClr val="bg2"/>
          </a:solidFill>
          <a:ln w="19080">
            <a:solidFill>
              <a:schemeClr val="tx1"/>
            </a:solidFill>
            <a:round/>
          </a:ln>
          <a:effectLst>
            <a:outerShdw algn="tl" blurRad="50800" dir="2700000" dist="38100" rotWithShape="0">
              <a:srgbClr val="000000">
                <a:alpha val="40000"/>
              </a:srgbClr>
            </a:outerShdw>
          </a:effectLst>
        </p:spPr>
        <p:style>
          <a:lnRef idx="0"/>
          <a:fillRef idx="0"/>
          <a:effectRef idx="0"/>
          <a:fontRef idx="minor"/>
        </p:style>
      </p:sp>
      <p:sp>
        <p:nvSpPr>
          <p:cNvPr id="278" name="CustomShape 24"/>
          <p:cNvSpPr/>
          <p:nvPr/>
        </p:nvSpPr>
        <p:spPr>
          <a:xfrm>
            <a:off x="6379200" y="4686480"/>
            <a:ext cx="1964880" cy="3996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Arial"/>
                <a:ea typeface="Calibri"/>
              </a:rPr>
              <a:t>anABContact</a:t>
            </a:r>
            <a:endParaRPr b="0" lang="en-US" sz="1600" spc="-1" strike="noStrike">
              <a:latin typeface="Arial"/>
            </a:endParaRPr>
          </a:p>
        </p:txBody>
      </p:sp>
      <p:sp>
        <p:nvSpPr>
          <p:cNvPr id="279" name="CustomShape 25"/>
          <p:cNvSpPr/>
          <p:nvPr/>
        </p:nvSpPr>
        <p:spPr>
          <a:xfrm>
            <a:off x="6319800" y="5186160"/>
            <a:ext cx="1580760" cy="40464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0" lang="en-US" sz="1600" spc="-1" strike="noStrike">
                <a:solidFill>
                  <a:srgbClr val="222222"/>
                </a:solidFill>
                <a:latin typeface="Arial"/>
                <a:ea typeface="Calibri"/>
              </a:rPr>
              <a:t>DateOfBirth</a:t>
            </a:r>
            <a:endParaRPr b="0" lang="en-US" sz="1600" spc="-1" strike="noStrike">
              <a:latin typeface="Arial"/>
            </a:endParaRPr>
          </a:p>
        </p:txBody>
      </p:sp>
    </p:spTree>
  </p:cSld>
  <p:transition spd="med">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Modelo de datos</a:t>
            </a:r>
            <a:endParaRPr b="0" lang="en-US" sz="4800" spc="-1" strike="noStrike">
              <a:solidFill>
                <a:srgbClr val="222222"/>
              </a:solidFill>
              <a:latin typeface="Open Sans Light"/>
            </a:endParaRPr>
          </a:p>
        </p:txBody>
      </p:sp>
      <p:pic>
        <p:nvPicPr>
          <p:cNvPr id="108" name="Picture 6" descr=""/>
          <p:cNvPicPr/>
          <p:nvPr/>
        </p:nvPicPr>
        <p:blipFill>
          <a:blip r:embed="rId1"/>
          <a:stretch/>
        </p:blipFill>
        <p:spPr>
          <a:xfrm>
            <a:off x="293760" y="1657080"/>
            <a:ext cx="5412960" cy="4722480"/>
          </a:xfrm>
          <a:prstGeom prst="rect">
            <a:avLst/>
          </a:prstGeom>
          <a:ln w="9360">
            <a:noFill/>
          </a:ln>
          <a:effectLst>
            <a:outerShdw algn="tl" blurRad="50800" dir="2700000" dist="38100" rotWithShape="0">
              <a:srgbClr val="000000">
                <a:alpha val="40000"/>
              </a:srgbClr>
            </a:outerShdw>
          </a:effectLst>
        </p:spPr>
      </p:pic>
      <p:sp>
        <p:nvSpPr>
          <p:cNvPr id="109" name="CustomShape 2"/>
          <p:cNvSpPr/>
          <p:nvPr/>
        </p:nvSpPr>
        <p:spPr>
          <a:xfrm>
            <a:off x="6069960" y="2918160"/>
            <a:ext cx="5749560" cy="390888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Consiste en entidades, campos de entidad, tipologias y claves de tipo.</a:t>
            </a:r>
            <a:endParaRPr b="0" lang="en-US" sz="2800" spc="-1" strike="noStrike">
              <a:latin typeface="Arial"/>
            </a:endParaRPr>
          </a:p>
        </p:txBody>
      </p:sp>
      <p:sp>
        <p:nvSpPr>
          <p:cNvPr id="110" name="CustomShape 3"/>
          <p:cNvSpPr/>
          <p:nvPr/>
        </p:nvSpPr>
        <p:spPr>
          <a:xfrm>
            <a:off x="3517200" y="1188720"/>
            <a:ext cx="8320680" cy="157356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Para cada aplicación Guidewire, el modelo de datos es el conjunto de objetos de datos y sus relaciones</a:t>
            </a:r>
            <a:endParaRPr b="0" lang="en-US" sz="2800" spc="-1" strike="noStrike">
              <a:latin typeface="Arial"/>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Entidades del modelo de datos</a:t>
            </a:r>
            <a:endParaRPr b="0" lang="en-US" sz="4800" spc="-1" strike="noStrike">
              <a:solidFill>
                <a:srgbClr val="222222"/>
              </a:solidFill>
              <a:latin typeface="Open Sans Light"/>
            </a:endParaRPr>
          </a:p>
        </p:txBody>
      </p:sp>
      <p:sp>
        <p:nvSpPr>
          <p:cNvPr id="112" name="CustomShape 2"/>
          <p:cNvSpPr/>
          <p:nvPr/>
        </p:nvSpPr>
        <p:spPr>
          <a:xfrm>
            <a:off x="1744920" y="1371600"/>
            <a:ext cx="8318160" cy="18284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Una entidad de modelo de datos es una definicion abstracta de un grupo de objetos de negocio utilizados por la aplicacion</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Ejemplo: ABContact y User</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13" name="Picture 2" descr=""/>
          <p:cNvPicPr/>
          <p:nvPr/>
        </p:nvPicPr>
        <p:blipFill>
          <a:blip r:embed="rId1"/>
          <a:stretch/>
        </p:blipFill>
        <p:spPr>
          <a:xfrm>
            <a:off x="2063880" y="3455640"/>
            <a:ext cx="7561080" cy="3402000"/>
          </a:xfrm>
          <a:prstGeom prst="rect">
            <a:avLst/>
          </a:prstGeom>
          <a:ln w="9360">
            <a:noFill/>
          </a:ln>
          <a:effectLst>
            <a:outerShdw algn="tl" blurRad="50800" dir="2700000" dist="38100" rotWithShape="0">
              <a:srgbClr val="000000">
                <a:alpha val="40000"/>
              </a:srgbClr>
            </a:outerShdw>
          </a:effectLst>
        </p:spPr>
      </p:pic>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83560" y="417240"/>
            <a:ext cx="1160784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Entidades del modelo de datos en una base de datos</a:t>
            </a:r>
            <a:endParaRPr b="0" lang="en-US" sz="4800" spc="-1" strike="noStrike">
              <a:solidFill>
                <a:srgbClr val="222222"/>
              </a:solidFill>
              <a:latin typeface="Open Sans Light"/>
            </a:endParaRPr>
          </a:p>
        </p:txBody>
      </p:sp>
      <p:pic>
        <p:nvPicPr>
          <p:cNvPr id="115" name="Picture 8" descr=""/>
          <p:cNvPicPr/>
          <p:nvPr/>
        </p:nvPicPr>
        <p:blipFill>
          <a:blip r:embed="rId1"/>
          <a:srcRect l="0" t="0" r="0" b="37241"/>
          <a:stretch/>
        </p:blipFill>
        <p:spPr>
          <a:xfrm>
            <a:off x="869400" y="1616400"/>
            <a:ext cx="8134920" cy="22093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16" name="Picture 3" descr=""/>
          <p:cNvPicPr/>
          <p:nvPr/>
        </p:nvPicPr>
        <p:blipFill>
          <a:blip r:embed="rId2"/>
          <a:stretch/>
        </p:blipFill>
        <p:spPr>
          <a:xfrm>
            <a:off x="9379080" y="1616400"/>
            <a:ext cx="2567160" cy="2826720"/>
          </a:xfrm>
          <a:prstGeom prst="rect">
            <a:avLst/>
          </a:prstGeom>
          <a:ln w="9360">
            <a:noFill/>
          </a:ln>
          <a:effectLst>
            <a:outerShdw algn="tl" blurRad="50800" dir="2700000" dist="38100" rotWithShape="0">
              <a:srgbClr val="000000">
                <a:alpha val="40000"/>
              </a:srgbClr>
            </a:outerShdw>
          </a:effectLst>
        </p:spPr>
      </p:pic>
      <p:sp>
        <p:nvSpPr>
          <p:cNvPr id="117" name="CustomShape 2"/>
          <p:cNvSpPr/>
          <p:nvPr/>
        </p:nvSpPr>
        <p:spPr>
          <a:xfrm>
            <a:off x="869400" y="3991680"/>
            <a:ext cx="8682840" cy="27428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Una entidad almacena datos en una table de base de datos nombrada por la entidad:</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 </a:t>
            </a:r>
            <a:r>
              <a:rPr b="0" lang="en-US" sz="2400" spc="-1" strike="noStrike">
                <a:solidFill>
                  <a:srgbClr val="222222"/>
                </a:solidFill>
                <a:latin typeface="Open Sans Light"/>
              </a:rPr>
              <a:t>ABContact  es entidad de ab_abcontact</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Excepciones: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Entidades que comparten columnas en una table como subtipos</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Las entidades virtuales no persisten</a:t>
            </a:r>
            <a:endParaRPr b="0" lang="en-US" sz="2400" spc="-1" strike="noStrike">
              <a:latin typeface="Arial"/>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Entidades Supertype y subtyped </a:t>
            </a:r>
            <a:endParaRPr b="0" lang="en-US" sz="4800" spc="-1" strike="noStrike">
              <a:solidFill>
                <a:srgbClr val="222222"/>
              </a:solidFill>
              <a:latin typeface="Open Sans Light"/>
            </a:endParaRPr>
          </a:p>
        </p:txBody>
      </p:sp>
      <p:pic>
        <p:nvPicPr>
          <p:cNvPr id="119" name="Picture 2" descr=""/>
          <p:cNvPicPr/>
          <p:nvPr/>
        </p:nvPicPr>
        <p:blipFill>
          <a:blip r:embed="rId1"/>
          <a:stretch/>
        </p:blipFill>
        <p:spPr>
          <a:xfrm>
            <a:off x="3900600" y="1613160"/>
            <a:ext cx="8291160" cy="5097240"/>
          </a:xfrm>
          <a:prstGeom prst="rect">
            <a:avLst/>
          </a:prstGeom>
          <a:ln w="9360">
            <a:noFill/>
          </a:ln>
          <a:effectLst>
            <a:outerShdw algn="tl" blurRad="50800" dir="2700000" dist="38100" rotWithShape="0">
              <a:srgbClr val="000000">
                <a:alpha val="40000"/>
              </a:srgbClr>
            </a:outerShdw>
          </a:effectLst>
        </p:spPr>
      </p:pic>
      <p:sp>
        <p:nvSpPr>
          <p:cNvPr id="120" name="CustomShape 2"/>
          <p:cNvSpPr/>
          <p:nvPr/>
        </p:nvSpPr>
        <p:spPr>
          <a:xfrm>
            <a:off x="324720" y="1482120"/>
            <a:ext cx="7612920" cy="547488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Los campos de entidades de supertipo se heredan por entidades de subtipo.</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ABAttorney hereda de ABContact</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Algunas entidades supertipo de nivel superior son abstractas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No es possible crear una instancia de una entidad abstracta</a:t>
            </a:r>
            <a:endParaRPr b="0" lang="en-US" sz="2400" spc="-1" strike="noStrike">
              <a:latin typeface="Arial"/>
            </a:endParaRPr>
          </a:p>
          <a:p>
            <a:pPr marL="399960">
              <a:lnSpc>
                <a:spcPct val="100000"/>
              </a:lnSpc>
              <a:spcBef>
                <a:spcPts val="499"/>
              </a:spcBef>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Datos de una entidad subtipo</a:t>
            </a:r>
            <a:endParaRPr b="0" lang="en-US" sz="4800" spc="-1" strike="noStrike">
              <a:solidFill>
                <a:srgbClr val="222222"/>
              </a:solidFill>
              <a:latin typeface="Open Sans Light"/>
            </a:endParaRPr>
          </a:p>
        </p:txBody>
      </p:sp>
      <p:pic>
        <p:nvPicPr>
          <p:cNvPr id="122" name="Picture 11" descr=""/>
          <p:cNvPicPr/>
          <p:nvPr/>
        </p:nvPicPr>
        <p:blipFill>
          <a:blip r:embed="rId1"/>
          <a:srcRect l="0" t="0" r="0" b="37728"/>
          <a:stretch/>
        </p:blipFill>
        <p:spPr>
          <a:xfrm>
            <a:off x="1984320" y="4152600"/>
            <a:ext cx="8093160" cy="2562840"/>
          </a:xfrm>
          <a:prstGeom prst="rect">
            <a:avLst/>
          </a:prstGeom>
          <a:ln w="12600">
            <a:solidFill>
              <a:schemeClr val="bg1"/>
            </a:solidFill>
            <a:miter/>
          </a:ln>
          <a:effectLst>
            <a:outerShdw algn="tl" blurRad="50800" dir="2700000" dist="38100" rotWithShape="0">
              <a:srgbClr val="000000">
                <a:alpha val="40000"/>
              </a:srgbClr>
            </a:outerShdw>
          </a:effectLst>
        </p:spPr>
      </p:pic>
      <p:sp>
        <p:nvSpPr>
          <p:cNvPr id="123" name="CustomShape 2"/>
          <p:cNvSpPr/>
          <p:nvPr/>
        </p:nvSpPr>
        <p:spPr>
          <a:xfrm>
            <a:off x="6480000" y="5549760"/>
            <a:ext cx="3504960" cy="116568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24" name="CustomShape 3"/>
          <p:cNvSpPr/>
          <p:nvPr/>
        </p:nvSpPr>
        <p:spPr>
          <a:xfrm>
            <a:off x="136080" y="1422000"/>
            <a:ext cx="11789640" cy="296352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Las entidades super tipo almacenan todas las instancias de si mismo y sus subtipos: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Campos irrelevantes son nulos para subtipos especificos</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La columna de subtipo identifica el subtipo</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Ejemplo: </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Primer nombre y Segundo nombre son siempre nulos para el subtipo 3</a:t>
            </a:r>
            <a:endParaRPr b="0" lang="en-US" sz="2400" spc="-1" strike="noStrike">
              <a:latin typeface="Arial"/>
            </a:endParaRPr>
          </a:p>
        </p:txBody>
      </p:sp>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Campo de una entidad y campo de datos</a:t>
            </a:r>
            <a:endParaRPr b="0" lang="en-US" sz="4800" spc="-1" strike="noStrike">
              <a:solidFill>
                <a:srgbClr val="222222"/>
              </a:solidFill>
              <a:latin typeface="Open Sans Light"/>
            </a:endParaRPr>
          </a:p>
        </p:txBody>
      </p:sp>
      <p:sp>
        <p:nvSpPr>
          <p:cNvPr id="126" name="CustomShape 2"/>
          <p:cNvSpPr/>
          <p:nvPr/>
        </p:nvSpPr>
        <p:spPr>
          <a:xfrm>
            <a:off x="0" y="1188720"/>
            <a:ext cx="4883040" cy="566892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 </a:t>
            </a:r>
            <a:r>
              <a:rPr b="1" lang="en-US" sz="2800" spc="-1" strike="noStrike">
                <a:solidFill>
                  <a:srgbClr val="222222"/>
                </a:solidFill>
                <a:latin typeface="Open Sans Light"/>
              </a:rPr>
              <a:t>campo de una entidad </a:t>
            </a:r>
            <a:r>
              <a:rPr b="0" lang="en-US" sz="2800" spc="-1" strike="noStrike">
                <a:solidFill>
                  <a:srgbClr val="222222"/>
                </a:solidFill>
                <a:latin typeface="Open Sans Light"/>
              </a:rPr>
              <a:t>es un valor (o set de valores) usados para definer el estado o la naturaleza de una instancia especifica de una entidad</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Example: Campo nombre de ABContact</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Cuatro tipos de campos generales de una entidad</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Data</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Foreign key</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Array key</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Typekey</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27" name="CustomShape 3"/>
          <p:cNvSpPr/>
          <p:nvPr/>
        </p:nvSpPr>
        <p:spPr>
          <a:xfrm>
            <a:off x="4727520" y="1188720"/>
            <a:ext cx="7314840" cy="227160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Un </a:t>
            </a:r>
            <a:r>
              <a:rPr b="1" lang="en-US" sz="2800" spc="-1" strike="noStrike">
                <a:solidFill>
                  <a:srgbClr val="222222"/>
                </a:solidFill>
                <a:latin typeface="Open Sans Light"/>
              </a:rPr>
              <a:t>campo de datos </a:t>
            </a:r>
            <a:r>
              <a:rPr b="0" lang="en-US" sz="2800" spc="-1" strike="noStrike">
                <a:solidFill>
                  <a:srgbClr val="222222"/>
                </a:solidFill>
                <a:latin typeface="Open Sans Light"/>
              </a:rPr>
              <a:t>almacena un valor unico que no hace referencia a ningun otro tipo de objeto o table.</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Ejemplo de valores unicos: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El nombre es un String</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CreateTime es un datetime</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PrefersContactByEmail es                                         un bit</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Score es un integer</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128" name="Picture 5" descr=""/>
          <p:cNvPicPr/>
          <p:nvPr/>
        </p:nvPicPr>
        <p:blipFill>
          <a:blip r:embed="rId1"/>
          <a:stretch/>
        </p:blipFill>
        <p:spPr>
          <a:xfrm>
            <a:off x="9202680" y="3730680"/>
            <a:ext cx="2840040" cy="3126960"/>
          </a:xfrm>
          <a:prstGeom prst="rect">
            <a:avLst/>
          </a:prstGeom>
          <a:ln w="9360">
            <a:noFill/>
          </a:ln>
          <a:effectLst>
            <a:outerShdw algn="tl" blurRad="50800" dir="2700000" dist="38100" rotWithShape="0">
              <a:srgbClr val="000000">
                <a:alpha val="40000"/>
              </a:srgbClr>
            </a:outerShdw>
          </a:effectLst>
        </p:spPr>
      </p:pic>
      <p:sp>
        <p:nvSpPr>
          <p:cNvPr id="129" name="CustomShape 4"/>
          <p:cNvSpPr/>
          <p:nvPr/>
        </p:nvSpPr>
        <p:spPr>
          <a:xfrm>
            <a:off x="7380000" y="5121360"/>
            <a:ext cx="1250640" cy="60948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377947"/>
                </a:solidFill>
                <a:latin typeface="Arial"/>
              </a:rPr>
              <a:t>entity</a:t>
            </a:r>
            <a:br/>
            <a:r>
              <a:rPr b="1" lang="en-US" sz="2000" spc="-1" strike="noStrike">
                <a:solidFill>
                  <a:srgbClr val="377947"/>
                </a:solidFill>
                <a:latin typeface="Arial"/>
              </a:rPr>
              <a:t>fields</a:t>
            </a:r>
            <a:endParaRPr b="0" lang="en-US" sz="2000" spc="-1" strike="noStrike">
              <a:latin typeface="Arial"/>
            </a:endParaRPr>
          </a:p>
        </p:txBody>
      </p:sp>
      <p:sp>
        <p:nvSpPr>
          <p:cNvPr id="130" name="CustomShape 5"/>
          <p:cNvSpPr/>
          <p:nvPr/>
        </p:nvSpPr>
        <p:spPr>
          <a:xfrm>
            <a:off x="8364240" y="4264200"/>
            <a:ext cx="837720" cy="2323440"/>
          </a:xfrm>
          <a:prstGeom prst="leftBrace">
            <a:avLst>
              <a:gd name="adj1" fmla="val 13188"/>
              <a:gd name="adj2"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439640" y="417240"/>
            <a:ext cx="1075212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Campos en la base de datos</a:t>
            </a:r>
            <a:endParaRPr b="0" lang="en-US" sz="4800" spc="-1" strike="noStrike">
              <a:solidFill>
                <a:srgbClr val="222222"/>
              </a:solidFill>
              <a:latin typeface="Open Sans Light"/>
            </a:endParaRPr>
          </a:p>
        </p:txBody>
      </p:sp>
      <p:pic>
        <p:nvPicPr>
          <p:cNvPr id="132" name="Picture 7" descr=""/>
          <p:cNvPicPr/>
          <p:nvPr/>
        </p:nvPicPr>
        <p:blipFill>
          <a:blip r:embed="rId1"/>
          <a:srcRect l="0" t="0" r="16437" b="0"/>
          <a:stretch/>
        </p:blipFill>
        <p:spPr>
          <a:xfrm>
            <a:off x="6011640" y="3384000"/>
            <a:ext cx="3796920" cy="2200320"/>
          </a:xfrm>
          <a:prstGeom prst="rect">
            <a:avLst/>
          </a:prstGeom>
          <a:ln w="9360">
            <a:noFill/>
          </a:ln>
          <a:effectLst>
            <a:outerShdw algn="tl" blurRad="50800" dir="2700000" dist="38100" rotWithShape="0">
              <a:srgbClr val="000000">
                <a:alpha val="40000"/>
              </a:srgbClr>
            </a:outerShdw>
          </a:effectLst>
        </p:spPr>
      </p:pic>
      <p:sp>
        <p:nvSpPr>
          <p:cNvPr id="133" name="CustomShape 2"/>
          <p:cNvSpPr/>
          <p:nvPr/>
        </p:nvSpPr>
        <p:spPr>
          <a:xfrm>
            <a:off x="1758960" y="6348240"/>
            <a:ext cx="7808400" cy="54828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222222"/>
                </a:solidFill>
                <a:latin typeface="Courier New"/>
              </a:rPr>
              <a:t>FullName = FirstName + " " +  MiddleName + " " + LastName</a:t>
            </a:r>
            <a:endParaRPr b="0" lang="en-US" sz="1800" spc="-1" strike="noStrike">
              <a:latin typeface="Arial"/>
            </a:endParaRPr>
          </a:p>
        </p:txBody>
      </p:sp>
      <p:pic>
        <p:nvPicPr>
          <p:cNvPr id="134" name="Picture 3" descr=""/>
          <p:cNvPicPr/>
          <p:nvPr/>
        </p:nvPicPr>
        <p:blipFill>
          <a:blip r:embed="rId2"/>
          <a:stretch/>
        </p:blipFill>
        <p:spPr>
          <a:xfrm>
            <a:off x="1439640" y="3384000"/>
            <a:ext cx="2919240" cy="2364840"/>
          </a:xfrm>
          <a:prstGeom prst="rect">
            <a:avLst/>
          </a:prstGeom>
          <a:ln w="9360">
            <a:noFill/>
          </a:ln>
          <a:effectLst>
            <a:outerShdw algn="tl" blurRad="50800" dir="2700000" dist="38100" rotWithShape="0">
              <a:srgbClr val="000000">
                <a:alpha val="40000"/>
              </a:srgbClr>
            </a:outerShdw>
          </a:effectLst>
        </p:spPr>
      </p:pic>
      <p:sp>
        <p:nvSpPr>
          <p:cNvPr id="135" name="CustomShape 3"/>
          <p:cNvSpPr/>
          <p:nvPr/>
        </p:nvSpPr>
        <p:spPr>
          <a:xfrm>
            <a:off x="6545160" y="3719160"/>
            <a:ext cx="3123720" cy="181908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36" name="CustomShape 4"/>
          <p:cNvSpPr/>
          <p:nvPr/>
        </p:nvSpPr>
        <p:spPr>
          <a:xfrm>
            <a:off x="1503360" y="4129200"/>
            <a:ext cx="2742840" cy="84636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37" name="Line 5"/>
          <p:cNvSpPr/>
          <p:nvPr/>
        </p:nvSpPr>
        <p:spPr>
          <a:xfrm>
            <a:off x="4246200" y="4628880"/>
            <a:ext cx="2298600" cy="360"/>
          </a:xfrm>
          <a:prstGeom prst="line">
            <a:avLst/>
          </a:prstGeom>
          <a:ln w="28440">
            <a:solidFill>
              <a:srgbClr val="d33941"/>
            </a:solidFill>
            <a:round/>
          </a:ln>
        </p:spPr>
        <p:style>
          <a:lnRef idx="0"/>
          <a:fillRef idx="0"/>
          <a:effectRef idx="0"/>
          <a:fontRef idx="minor"/>
        </p:style>
      </p:sp>
      <p:sp>
        <p:nvSpPr>
          <p:cNvPr id="138" name="CustomShape 6"/>
          <p:cNvSpPr/>
          <p:nvPr/>
        </p:nvSpPr>
        <p:spPr>
          <a:xfrm rot="5400000">
            <a:off x="4933440" y="1965240"/>
            <a:ext cx="1229040" cy="8089560"/>
          </a:xfrm>
          <a:prstGeom prst="leftBrace">
            <a:avLst>
              <a:gd name="adj1" fmla="val 11702"/>
              <a:gd name="adj2" fmla="val 8499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39" name="CustomShape 7"/>
          <p:cNvSpPr/>
          <p:nvPr/>
        </p:nvSpPr>
        <p:spPr>
          <a:xfrm>
            <a:off x="0" y="1443600"/>
            <a:ext cx="12191760" cy="27428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Los campos de datos pueden ser fisicos o virtuales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El modelo de datos define campos fisicos como columnas en una table de base de datos</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El codigo define campos virtuales y no hay ninguna columna de base de datos fisica.</a:t>
            </a:r>
            <a:endParaRPr b="0" lang="en-US" sz="2400" spc="-1" strike="noStrike">
              <a:latin typeface="Arial"/>
            </a:endParaRPr>
          </a:p>
        </p:txBody>
      </p:sp>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2" ma:contentTypeDescription="Create a new document." ma:contentTypeScope="" ma:versionID="bad15e363b82e8d9ebdf8eaadc42738c">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d819b0a5a8045a330d34cbed839a6012"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076D216C-168B-4E81-9ED4-0D1BEEBBEBAE}"/>
</file>

<file path=customXml/itemProps2.xml><?xml version="1.0" encoding="utf-8"?>
<ds:datastoreItem xmlns:ds="http://schemas.openxmlformats.org/officeDocument/2006/customXml" ds:itemID="{7452C10F-C81E-4203-8BC5-D28242E1E27A}"/>
</file>

<file path=customXml/itemProps3.xml><?xml version="1.0" encoding="utf-8"?>
<ds:datastoreItem xmlns:ds="http://schemas.openxmlformats.org/officeDocument/2006/customXml" ds:itemID="{2EE24B70-21EB-4327-BBC5-61C71F99A7A6}"/>
</file>

<file path=docProps/app.xml><?xml version="1.0" encoding="utf-8"?>
<Properties xmlns="http://schemas.openxmlformats.org/officeDocument/2006/extended-properties" xmlns:vt="http://schemas.openxmlformats.org/officeDocument/2006/docPropsVTypes">
  <Template/>
  <TotalTime>2579</TotalTime>
  <Application>LibreOffice/5.4.2.2$Windows_x86 LibreOffice_project/22b09f6418e8c2d508a9eaf86b2399209b0990f4</Application>
  <Words>1763</Words>
  <Paragraphs>212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Juan Pablo Osorio Restrepo - Ceiba Software</dc:creator>
  <dc:description/>
  <cp:lastModifiedBy/>
  <cp:revision>113</cp:revision>
  <dcterms:created xsi:type="dcterms:W3CDTF">2017-05-29T18:54:02Z</dcterms:created>
  <dcterms:modified xsi:type="dcterms:W3CDTF">2018-02-14T11:34:20Z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y fmtid="{D5CDD505-2E9C-101B-9397-08002B2CF9AE}" pid="12" name="_MarkAsFinal">
    <vt:bool>true</vt:bool>
  </property>
  <property fmtid="{D5CDD505-2E9C-101B-9397-08002B2CF9AE}" pid="13" name="contentStatus">
    <vt:lpwstr>Final</vt:lpwstr>
  </property>
  <property fmtid="{D5CDD505-2E9C-101B-9397-08002B2CF9AE}" pid="14" name="ContentTypeId">
    <vt:lpwstr>0x0101007CFB29EADDD5C24B957691831FD266C3</vt:lpwstr>
  </property>
  <property fmtid="{D5CDD505-2E9C-101B-9397-08002B2CF9AE}" pid="15" name="Order">
    <vt:r8>1489400</vt:r8>
  </property>
  <property fmtid="{D5CDD505-2E9C-101B-9397-08002B2CF9AE}" pid="16" name="TriggerFlowInfo">
    <vt:lpwstr/>
  </property>
  <property fmtid="{D5CDD505-2E9C-101B-9397-08002B2CF9AE}" pid="17" name="_SourceUrl">
    <vt:lpwstr/>
  </property>
  <property fmtid="{D5CDD505-2E9C-101B-9397-08002B2CF9AE}" pid="18" name="_SharedFileIndex">
    <vt:lpwstr/>
  </property>
  <property fmtid="{D5CDD505-2E9C-101B-9397-08002B2CF9AE}" pid="19" name="ComplianceAssetId">
    <vt:lpwstr/>
  </property>
  <property fmtid="{D5CDD505-2E9C-101B-9397-08002B2CF9AE}" pid="20" name="_ExtendedDescription">
    <vt:lpwstr/>
  </property>
</Properties>
</file>