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notesSlides/notesSlide9.xml" ContentType="application/vnd.openxmlformats-officedocument.presentationml.notesSlide+xml"/>
  <Override PartName="/ppt/notesSlides/notesSlide5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45.xml.rels" ContentType="application/vnd.openxmlformats-package.relationships+xml"/>
  <Override PartName="/ppt/notesSlides/_rels/notesSlide2.xml.rels" ContentType="application/vnd.openxmlformats-package.relationships+xml"/>
  <Override PartName="/ppt/notesSlides/_rels/notesSlide46.xml.rels" ContentType="application/vnd.openxmlformats-package.relationships+xml"/>
  <Override PartName="/ppt/notesSlides/_rels/notesSlide3.xml.rels" ContentType="application/vnd.openxmlformats-package.relationships+xml"/>
  <Override PartName="/ppt/notesSlides/_rels/notesSlide47.xml.rels" ContentType="application/vnd.openxmlformats-package.relationships+xml"/>
  <Override PartName="/ppt/notesSlides/_rels/notesSlide4.xml.rels" ContentType="application/vnd.openxmlformats-package.relationships+xml"/>
  <Override PartName="/ppt/notesSlides/_rels/notesSlide48.xml.rels" ContentType="application/vnd.openxmlformats-package.relationships+xml"/>
  <Override PartName="/ppt/notesSlides/_rels/notesSlide5.xml.rels" ContentType="application/vnd.openxmlformats-package.relationships+xml"/>
  <Override PartName="/ppt/notesSlides/_rels/notesSlide49.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50.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53.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media/image30.wmf" ContentType="image/x-wmf"/>
  <Override PartName="/ppt/media/image75.png" ContentType="image/png"/>
  <Override PartName="/ppt/media/image9.png" ContentType="image/png"/>
  <Override PartName="/ppt/media/image57.png" ContentType="image/png"/>
  <Override PartName="/ppt/media/image1.png" ContentType="image/png"/>
  <Override PartName="/ppt/media/image58.png" ContentType="image/png"/>
  <Override PartName="/ppt/media/image80.wmf" ContentType="image/x-wmf"/>
  <Override PartName="/ppt/media/image2.png" ContentType="image/png"/>
  <Override PartName="/ppt/media/image59.png" ContentType="image/png"/>
  <Override PartName="/ppt/media/image3.png" ContentType="image/png"/>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10.png" ContentType="image/png"/>
  <Override PartName="/ppt/media/image22.wmf" ContentType="image/x-wmf"/>
  <Override PartName="/ppt/media/image11.png" ContentType="image/png"/>
  <Override PartName="/ppt/media/image12.png" ContentType="image/png"/>
  <Override PartName="/ppt/media/image13.png" ContentType="image/png"/>
  <Override PartName="/ppt/media/image25.wmf" ContentType="image/x-wmf"/>
  <Override PartName="/ppt/media/image14.png" ContentType="image/png"/>
  <Override PartName="/ppt/media/image26.wmf" ContentType="image/x-wmf"/>
  <Override PartName="/ppt/media/image15.png" ContentType="image/png"/>
  <Override PartName="/ppt/media/image27.wmf" ContentType="image/x-wmf"/>
  <Override PartName="/ppt/media/image16.png" ContentType="image/png"/>
  <Override PartName="/ppt/media/image28.wmf" ContentType="image/x-wmf"/>
  <Override PartName="/ppt/media/image17.png" ContentType="image/png"/>
  <Override PartName="/ppt/media/image29.wmf" ContentType="image/x-wmf"/>
  <Override PartName="/ppt/media/image40.wmf" ContentType="image/x-wmf"/>
  <Override PartName="/ppt/media/image18.png" ContentType="image/png"/>
  <Override PartName="/ppt/media/image41.wmf" ContentType="image/x-wmf"/>
  <Override PartName="/ppt/media/image19.png" ContentType="image/png"/>
  <Override PartName="/ppt/media/image20.png" ContentType="image/png"/>
  <Override PartName="/ppt/media/image32.wmf" ContentType="image/x-wmf"/>
  <Override PartName="/ppt/media/image21.wmf" ContentType="image/x-wmf"/>
  <Override PartName="/ppt/media/image23.png" ContentType="image/png"/>
  <Override PartName="/ppt/media/image24.png" ContentType="image/png"/>
  <Override PartName="/ppt/media/image31.png" ContentType="image/png"/>
  <Override PartName="/ppt/media/image33.wmf" ContentType="image/x-wmf"/>
  <Override PartName="/ppt/media/image34.wmf" ContentType="image/x-wmf"/>
  <Override PartName="/ppt/media/image35.png" ContentType="image/png"/>
  <Override PartName="/ppt/media/image36.png" ContentType="image/png"/>
  <Override PartName="/ppt/media/image37.wmf" ContentType="image/x-wmf"/>
  <Override PartName="/ppt/media/image38.wmf" ContentType="image/x-wmf"/>
  <Override PartName="/ppt/media/image39.wmf" ContentType="image/x-wmf"/>
  <Override PartName="/ppt/media/image42.wmf" ContentType="image/x-wmf"/>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wmf" ContentType="image/x-wmf"/>
  <Override PartName="/ppt/media/image52.wmf" ContentType="image/x-wmf"/>
  <Override PartName="/ppt/media/image53.wmf" ContentType="image/x-wmf"/>
  <Override PartName="/ppt/media/image54.wmf" ContentType="image/x-wmf"/>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78.wmf" ContentType="image/x-wmf"/>
  <Override PartName="/ppt/media/image66.png" ContentType="image/png"/>
  <Override PartName="/ppt/media/image79.wmf" ContentType="image/x-wmf"/>
  <Override PartName="/ppt/media/image67.png" ContentType="image/png"/>
  <Override PartName="/ppt/media/image68.png" ContentType="image/png"/>
  <Override PartName="/ppt/media/image69.png" ContentType="image/png"/>
  <Override PartName="/ppt/media/image76.png" ContentType="image/png"/>
  <Override PartName="/ppt/media/image77.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wmf" ContentType="image/x-wmf"/>
  <Override PartName="/ppt/media/image92.png" ContentType="image/png"/>
  <Override PartName="/ppt/media/image93.png" ContentType="image/png"/>
  <Override PartName="/ppt/media/image94.png" ContentType="image/png"/>
  <Override PartName="/ppt/media/image95.png" ContentType="image/png"/>
  <Override PartName="/ppt/media/image96.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205.xml.rels" ContentType="application/vnd.openxmlformats-package.relationships+xml"/>
  <Override PartName="/ppt/slideLayouts/_rels/slideLayout66.xml.rels" ContentType="application/vnd.openxmlformats-package.relationships+xml"/>
  <Override PartName="/ppt/slideLayouts/_rels/slideLayout206.xml.rels" ContentType="application/vnd.openxmlformats-package.relationships+xml"/>
  <Override PartName="/ppt/slideLayouts/_rels/slideLayout67.xml.rels" ContentType="application/vnd.openxmlformats-package.relationships+xml"/>
  <Override PartName="/ppt/slideLayouts/_rels/slideLayout207.xml.rels" ContentType="application/vnd.openxmlformats-package.relationships+xml"/>
  <Override PartName="/ppt/slideLayouts/_rels/slideLayout68.xml.rels" ContentType="application/vnd.openxmlformats-package.relationships+xml"/>
  <Override PartName="/ppt/slideLayouts/_rels/slideLayout20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210.xml.rels" ContentType="application/vnd.openxmlformats-package.relationships+xml"/>
  <Override PartName="/ppt/slideLayouts/_rels/slideLayout71.xml.rels" ContentType="application/vnd.openxmlformats-package.relationships+xml"/>
  <Override PartName="/ppt/slideLayouts/_rels/slideLayout211.xml.rels" ContentType="application/vnd.openxmlformats-package.relationships+xml"/>
  <Override PartName="/ppt/slideLayouts/_rels/slideLayout72.xml.rels" ContentType="application/vnd.openxmlformats-package.relationships+xml"/>
  <Override PartName="/ppt/slideLayouts/_rels/slideLayout212.xml.rels" ContentType="application/vnd.openxmlformats-package.relationships+xml"/>
  <Override PartName="/ppt/slideLayouts/_rels/slideLayout73.xml.rels" ContentType="application/vnd.openxmlformats-package.relationships+xml"/>
  <Override PartName="/ppt/slideLayouts/_rels/slideLayout213.xml.rels" ContentType="application/vnd.openxmlformats-package.relationships+xml"/>
  <Override PartName="/ppt/slideLayouts/_rels/slideLayout74.xml.rels" ContentType="application/vnd.openxmlformats-package.relationships+xml"/>
  <Override PartName="/ppt/slideLayouts/_rels/slideLayout214.xml.rels" ContentType="application/vnd.openxmlformats-package.relationships+xml"/>
  <Override PartName="/ppt/slideLayouts/_rels/slideLayout75.xml.rels" ContentType="application/vnd.openxmlformats-package.relationships+xml"/>
  <Override PartName="/ppt/slideLayouts/_rels/slideLayout215.xml.rels" ContentType="application/vnd.openxmlformats-package.relationships+xml"/>
  <Override PartName="/ppt/slideLayouts/_rels/slideLayout76.xml.rels" ContentType="application/vnd.openxmlformats-package.relationships+xml"/>
  <Override PartName="/ppt/slideLayouts/_rels/slideLayout216.xml.rels" ContentType="application/vnd.openxmlformats-package.relationships+xml"/>
  <Override PartName="/ppt/slideLayouts/_rels/slideLayout77.xml.rels" ContentType="application/vnd.openxmlformats-package.relationships+xml"/>
  <Override PartName="/ppt/slideLayouts/_rels/slideLayout217.xml.rels" ContentType="application/vnd.openxmlformats-package.relationships+xml"/>
  <Override PartName="/ppt/slideLayouts/_rels/slideLayout78.xml.rels" ContentType="application/vnd.openxmlformats-package.relationships+xml"/>
  <Override PartName="/ppt/slideLayouts/_rels/slideLayout21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220.xml.rels" ContentType="application/vnd.openxmlformats-package.relationships+xml"/>
  <Override PartName="/ppt/slideLayouts/_rels/slideLayout81.xml.rels" ContentType="application/vnd.openxmlformats-package.relationships+xml"/>
  <Override PartName="/ppt/slideLayouts/_rels/slideLayout221.xml.rels" ContentType="application/vnd.openxmlformats-package.relationships+xml"/>
  <Override PartName="/ppt/slideLayouts/_rels/slideLayout82.xml.rels" ContentType="application/vnd.openxmlformats-package.relationships+xml"/>
  <Override PartName="/ppt/slideLayouts/_rels/slideLayout222.xml.rels" ContentType="application/vnd.openxmlformats-package.relationships+xml"/>
  <Override PartName="/ppt/slideLayouts/_rels/slideLayout83.xml.rels" ContentType="application/vnd.openxmlformats-package.relationships+xml"/>
  <Override PartName="/ppt/slideLayouts/_rels/slideLayout223.xml.rels" ContentType="application/vnd.openxmlformats-package.relationships+xml"/>
  <Override PartName="/ppt/slideLayouts/_rels/slideLayout84.xml.rels" ContentType="application/vnd.openxmlformats-package.relationships+xml"/>
  <Override PartName="/ppt/slideLayouts/_rels/slideLayout224.xml.rels" ContentType="application/vnd.openxmlformats-package.relationships+xml"/>
  <Override PartName="/ppt/slideLayouts/_rels/slideLayout85.xml.rels" ContentType="application/vnd.openxmlformats-package.relationships+xml"/>
  <Override PartName="/ppt/slideLayouts/_rels/slideLayout225.xml.rels" ContentType="application/vnd.openxmlformats-package.relationships+xml"/>
  <Override PartName="/ppt/slideLayouts/_rels/slideLayout86.xml.rels" ContentType="application/vnd.openxmlformats-package.relationships+xml"/>
  <Override PartName="/ppt/slideLayouts/_rels/slideLayout226.xml.rels" ContentType="application/vnd.openxmlformats-package.relationships+xml"/>
  <Override PartName="/ppt/slideLayouts/_rels/slideLayout87.xml.rels" ContentType="application/vnd.openxmlformats-package.relationships+xml"/>
  <Override PartName="/ppt/slideLayouts/_rels/slideLayout227.xml.rels" ContentType="application/vnd.openxmlformats-package.relationships+xml"/>
  <Override PartName="/ppt/slideLayouts/_rels/slideLayout88.xml.rels" ContentType="application/vnd.openxmlformats-package.relationships+xml"/>
  <Override PartName="/ppt/slideLayouts/_rels/slideLayout22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Lst>
  <p:notesMasterIdLst>
    <p:notesMasterId r:id="rId21"/>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Lst>
  <p:sldSz cx="9144000" cy="6858000"/>
  <p:notesSz cx="6858000" cy="9144000"/>
</p:presentation>
</file>

<file path=ppt/_rels/presentation.xml.rels><?xml version="1.0" encoding="UTF-8" standalone="yes"?>
<Relationships xmlns="http://schemas.openxmlformats.org/package/2006/relationships"><Relationship Id="rId26" Type="http://schemas.openxmlformats.org/officeDocument/2006/relationships/slide" Target="slides/slide5.xml"/><Relationship Id="rId21" Type="http://schemas.openxmlformats.org/officeDocument/2006/relationships/notesMaster" Target="notesMasters/notesMaster1.xml"/><Relationship Id="rId42" Type="http://schemas.openxmlformats.org/officeDocument/2006/relationships/slide" Target="slides/slide21.xml"/><Relationship Id="rId47" Type="http://schemas.openxmlformats.org/officeDocument/2006/relationships/slide" Target="slides/slide26.xml"/><Relationship Id="rId63" Type="http://schemas.openxmlformats.org/officeDocument/2006/relationships/slide" Target="slides/slide42.xml"/><Relationship Id="rId68" Type="http://schemas.openxmlformats.org/officeDocument/2006/relationships/slide" Target="slides/slide47.xml"/><Relationship Id="rId16" Type="http://schemas.openxmlformats.org/officeDocument/2006/relationships/slideMaster" Target="slideMasters/slideMaster15.xml"/><Relationship Id="rId11" Type="http://schemas.openxmlformats.org/officeDocument/2006/relationships/slideMaster" Target="slideMasters/slideMaster10.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slide" Target="slides/slide45.xml"/><Relationship Id="rId74" Type="http://schemas.openxmlformats.org/officeDocument/2006/relationships/slide" Target="slides/slide53.xml"/><Relationship Id="rId5" Type="http://schemas.openxmlformats.org/officeDocument/2006/relationships/slideMaster" Target="slideMasters/slideMaster4.xml"/><Relationship Id="rId61" Type="http://schemas.openxmlformats.org/officeDocument/2006/relationships/slide" Target="slides/slide40.xml"/><Relationship Id="rId19" Type="http://schemas.openxmlformats.org/officeDocument/2006/relationships/slideMaster" Target="slideMasters/slideMaster18.xml"/><Relationship Id="rId14" Type="http://schemas.openxmlformats.org/officeDocument/2006/relationships/slideMaster" Target="slideMasters/slideMaster13.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slide" Target="slides/slide43.xml"/><Relationship Id="rId69" Type="http://schemas.openxmlformats.org/officeDocument/2006/relationships/slide" Target="slides/slide48.xml"/><Relationship Id="rId77" Type="http://schemas.openxmlformats.org/officeDocument/2006/relationships/customXml" Target="../customXml/item3.xml"/><Relationship Id="rId8" Type="http://schemas.openxmlformats.org/officeDocument/2006/relationships/slideMaster" Target="slideMasters/slideMaster7.xml"/><Relationship Id="rId51" Type="http://schemas.openxmlformats.org/officeDocument/2006/relationships/slide" Target="slides/slide30.xml"/><Relationship Id="rId72" Type="http://schemas.openxmlformats.org/officeDocument/2006/relationships/slide" Target="slides/slide51.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slide" Target="slides/slide46.xml"/><Relationship Id="rId20" Type="http://schemas.openxmlformats.org/officeDocument/2006/relationships/slideMaster" Target="slideMasters/slideMaster19.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70" Type="http://schemas.openxmlformats.org/officeDocument/2006/relationships/slide" Target="slides/slide49.xml"/><Relationship Id="rId75"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Master" Target="slideMasters/slideMaster5.xml"/><Relationship Id="rId15" Type="http://schemas.openxmlformats.org/officeDocument/2006/relationships/slideMaster" Target="slideMasters/slideMaster14.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10" Type="http://schemas.openxmlformats.org/officeDocument/2006/relationships/slideMaster" Target="slideMasters/slideMaster9.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slide" Target="slides/slide44.xml"/><Relationship Id="rId73" Type="http://schemas.openxmlformats.org/officeDocument/2006/relationships/slide" Target="slides/slide52.xml"/><Relationship Id="rId4" Type="http://schemas.openxmlformats.org/officeDocument/2006/relationships/slideMaster" Target="slideMasters/slideMaster3.xml"/><Relationship Id="rId9" Type="http://schemas.openxmlformats.org/officeDocument/2006/relationships/slideMaster" Target="slideMasters/slideMaster8.xml"/><Relationship Id="rId13" Type="http://schemas.openxmlformats.org/officeDocument/2006/relationships/slideMaster" Target="slideMasters/slideMaster12.xml"/><Relationship Id="rId18" Type="http://schemas.openxmlformats.org/officeDocument/2006/relationships/slideMaster" Target="slideMasters/slideMaster17.xml"/><Relationship Id="rId39" Type="http://schemas.openxmlformats.org/officeDocument/2006/relationships/slide" Target="slides/slide18.xml"/><Relationship Id="rId34" Type="http://schemas.openxmlformats.org/officeDocument/2006/relationships/slide" Target="slides/slide13.xml"/><Relationship Id="rId50" Type="http://schemas.openxmlformats.org/officeDocument/2006/relationships/slide" Target="slides/slide29.xml"/><Relationship Id="rId55" Type="http://schemas.openxmlformats.org/officeDocument/2006/relationships/slide" Target="slides/slide34.xml"/><Relationship Id="rId76" Type="http://schemas.openxmlformats.org/officeDocument/2006/relationships/customXml" Target="../customXml/item2.xml"/><Relationship Id="rId7" Type="http://schemas.openxmlformats.org/officeDocument/2006/relationships/slideMaster" Target="slideMasters/slideMaster6.xml"/><Relationship Id="rId71" Type="http://schemas.openxmlformats.org/officeDocument/2006/relationships/slide" Target="slides/slide50.xml"/><Relationship Id="rId2" Type="http://schemas.openxmlformats.org/officeDocument/2006/relationships/slideMaster" Target="slideMasters/slideMaster1.xml"/><Relationship Id="rId29"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24"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925"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926"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927" name="PlaceHolder 5"/>
          <p:cNvSpPr>
            <a:spLocks noGrp="1"/>
          </p:cNvSpPr>
          <p:nvPr>
            <p:ph type="sldNum"/>
          </p:nvPr>
        </p:nvSpPr>
        <p:spPr>
          <a:xfrm>
            <a:off x="4399200" y="0"/>
            <a:ext cx="3372840" cy="502560"/>
          </a:xfrm>
          <a:prstGeom prst="rect">
            <a:avLst/>
          </a:prstGeom>
        </p:spPr>
        <p:txBody>
          <a:bodyPr lIns="0" rIns="0" tIns="0" bIns="0" anchor="b"/>
          <a:p>
            <a:pPr algn="r"/>
            <a:fld id="{C1A7AD0F-86BF-4277-B02C-B91232B69A0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0"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|EON~001|</a:t>
            </a:r>
            <a:endParaRPr b="0" lang="en-US" sz="100" spc="-1" strike="noStrike">
              <a:latin typeface="Arial"/>
            </a:endParaRPr>
          </a:p>
        </p:txBody>
      </p:sp>
      <p:sp>
        <p:nvSpPr>
          <p:cNvPr id="1241"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1242" name="TextShape 3"/>
          <p:cNvSpPr txBox="1"/>
          <p:nvPr/>
        </p:nvSpPr>
        <p:spPr>
          <a:xfrm>
            <a:off x="3884760" y="8775360"/>
            <a:ext cx="2971440" cy="302760"/>
          </a:xfrm>
          <a:prstGeom prst="rect">
            <a:avLst/>
          </a:prstGeom>
          <a:noFill/>
          <a:ln>
            <a:noFill/>
          </a:ln>
        </p:spPr>
        <p:txBody>
          <a:bodyPr anchor="b"/>
          <a:p>
            <a:pPr algn="r">
              <a:lnSpc>
                <a:spcPct val="100000"/>
              </a:lnSpc>
            </a:pPr>
            <a:fld id="{402BEE4C-E516-4702-A6C3-5B242F3AE1C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7"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|EON~010|</a:t>
            </a:r>
            <a:endParaRPr b="0" lang="en-US" sz="100" spc="-1" strike="noStrike">
              <a:latin typeface="Arial"/>
            </a:endParaRPr>
          </a:p>
        </p:txBody>
      </p:sp>
      <p:sp>
        <p:nvSpPr>
          <p:cNvPr id="1268"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A getter is appropriate when you can derive a value and the derived value does not need to be stored in the database. In the slide example, ABPersonEnhancement.gsx is the enhancement file that extends the ABPerson entity with an Age property.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69" name="TextShape 3"/>
          <p:cNvSpPr txBox="1"/>
          <p:nvPr/>
        </p:nvSpPr>
        <p:spPr>
          <a:xfrm>
            <a:off x="3884760" y="8775360"/>
            <a:ext cx="2971440" cy="302760"/>
          </a:xfrm>
          <a:prstGeom prst="rect">
            <a:avLst/>
          </a:prstGeom>
          <a:noFill/>
          <a:ln>
            <a:noFill/>
          </a:ln>
        </p:spPr>
        <p:txBody>
          <a:bodyPr anchor="b"/>
          <a:p>
            <a:pPr algn="r">
              <a:lnSpc>
                <a:spcPct val="100000"/>
              </a:lnSpc>
            </a:pPr>
            <a:fld id="{D27684C7-862A-48DF-8C5B-D6F5F865321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0"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|EON~011|</a:t>
            </a:r>
            <a:endParaRPr b="0" lang="en-US" sz="100" spc="-1" strike="noStrike">
              <a:latin typeface="Arial"/>
            </a:endParaRPr>
          </a:p>
        </p:txBody>
      </p:sp>
      <p:sp>
        <p:nvSpPr>
          <p:cNvPr id="1271"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For all enhancement logic, the this keyword represents the object from which the getter, setter, or method is called.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ABPersonEnhancement.gsx is the enhancement file that extends the ABPerson entity with an Age property.   Line 7 declares the type to enhance.</a:t>
            </a:r>
            <a:endParaRPr b="0" lang="en-US" sz="2000" spc="-1" strike="noStrike">
              <a:latin typeface="Arial"/>
            </a:endParaRPr>
          </a:p>
        </p:txBody>
      </p:sp>
      <p:sp>
        <p:nvSpPr>
          <p:cNvPr id="1272" name="TextShape 3"/>
          <p:cNvSpPr txBox="1"/>
          <p:nvPr/>
        </p:nvSpPr>
        <p:spPr>
          <a:xfrm>
            <a:off x="3884760" y="8775360"/>
            <a:ext cx="2971440" cy="302760"/>
          </a:xfrm>
          <a:prstGeom prst="rect">
            <a:avLst/>
          </a:prstGeom>
          <a:noFill/>
          <a:ln>
            <a:noFill/>
          </a:ln>
        </p:spPr>
        <p:txBody>
          <a:bodyPr anchor="b"/>
          <a:p>
            <a:pPr algn="r">
              <a:lnSpc>
                <a:spcPct val="100000"/>
              </a:lnSpc>
            </a:pPr>
            <a:fld id="{7B8F3E98-52D9-4459-A9F0-8F445109D85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3"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|EON~012|</a:t>
            </a:r>
            <a:endParaRPr b="0" lang="en-US" sz="100" spc="-1" strike="noStrike">
              <a:latin typeface="Arial"/>
            </a:endParaRPr>
          </a:p>
        </p:txBody>
      </p:sp>
      <p:sp>
        <p:nvSpPr>
          <p:cNvPr id="1274"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the slide example, work is the primary phone typekey for the contact. The new number will update the work phone field rather than the cell, fax, or home phone fields. ResetPrimaryPhoneWorksheet.pcf contains the setter reference.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ABPersonEnhancement.gsx is the enhancement file that extends the ABPerson entity with the NewPrimaryPhone setter property.   </a:t>
            </a:r>
            <a:endParaRPr b="0" lang="en-US" sz="2000" spc="-1" strike="noStrike">
              <a:latin typeface="Arial"/>
            </a:endParaRPr>
          </a:p>
        </p:txBody>
      </p:sp>
      <p:sp>
        <p:nvSpPr>
          <p:cNvPr id="1275" name="TextShape 3"/>
          <p:cNvSpPr txBox="1"/>
          <p:nvPr/>
        </p:nvSpPr>
        <p:spPr>
          <a:xfrm>
            <a:off x="3884760" y="8775360"/>
            <a:ext cx="2971440" cy="302760"/>
          </a:xfrm>
          <a:prstGeom prst="rect">
            <a:avLst/>
          </a:prstGeom>
          <a:noFill/>
          <a:ln>
            <a:noFill/>
          </a:ln>
        </p:spPr>
        <p:txBody>
          <a:bodyPr anchor="b"/>
          <a:p>
            <a:pPr algn="r">
              <a:lnSpc>
                <a:spcPct val="100000"/>
              </a:lnSpc>
            </a:pPr>
            <a:fld id="{68C8781F-CF17-43C9-B644-474D7BED6E2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6"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|EON~013|</a:t>
            </a:r>
            <a:endParaRPr b="0" lang="en-US" sz="100" spc="-1" strike="noStrike">
              <a:latin typeface="Arial"/>
            </a:endParaRPr>
          </a:p>
        </p:txBody>
      </p:sp>
      <p:sp>
        <p:nvSpPr>
          <p:cNvPr id="1277"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An implementation of any Guidewire application will have a small number of setters because of the limiting criteria for use. A setter is appropriate only when you need to set one or more fields based on a single input value and—if there is a single field to be set—it is a field that cannot be set by simply assigning the input value to the field.</a:t>
            </a:r>
            <a:endParaRPr b="0" lang="en-US" sz="2000" spc="-1" strike="noStrike">
              <a:latin typeface="Arial"/>
            </a:endParaRPr>
          </a:p>
          <a:p>
            <a:endParaRPr b="0" lang="en-US" sz="2000" spc="-1" strike="noStrike">
              <a:latin typeface="Arial"/>
            </a:endParaRPr>
          </a:p>
          <a:p>
            <a:r>
              <a:rPr b="0" lang="en-US" sz="2000" spc="-1" strike="noStrike">
                <a:latin typeface="Arial"/>
              </a:rPr>
              <a:t>Possible use cases for setters could include: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Adding a value to one field out of several possible fields (such as adding a new phone number to either Work Phone, Home Phone, or Cell Phone).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Adding an object to an array and making that value the primary object (such as adding a new employee to an ABCompany and making that employee the primary contact).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Adding a value to a field that must be converted to a different unit (such as receiving a dollar amount in Euros but needing to store that amount as dollars).</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Converting an integer value to a typekey value (such as receiving an integer that represents the number of employees and using that to set a CompanySize typekey value which could be: Under 100, 101 to 500, 501 to 1000, Over 1000).</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ABPolicyPersonEnhancement.gsx is the enhancement file that extends the ABPolicyPerson entity with the HeightInInches setter property.   </a:t>
            </a:r>
            <a:endParaRPr b="0" lang="en-US" sz="2000" spc="-1" strike="noStrike">
              <a:latin typeface="Arial"/>
            </a:endParaRPr>
          </a:p>
          <a:p>
            <a:pPr>
              <a:lnSpc>
                <a:spcPct val="100000"/>
              </a:lnSpc>
            </a:pPr>
            <a:endParaRPr b="0" lang="en-US" sz="2000" spc="-1" strike="noStrike">
              <a:latin typeface="Arial"/>
            </a:endParaRPr>
          </a:p>
        </p:txBody>
      </p:sp>
      <p:sp>
        <p:nvSpPr>
          <p:cNvPr id="1278" name="TextShape 3"/>
          <p:cNvSpPr txBox="1"/>
          <p:nvPr/>
        </p:nvSpPr>
        <p:spPr>
          <a:xfrm>
            <a:off x="3884760" y="8775360"/>
            <a:ext cx="2971440" cy="302760"/>
          </a:xfrm>
          <a:prstGeom prst="rect">
            <a:avLst/>
          </a:prstGeom>
          <a:noFill/>
          <a:ln>
            <a:noFill/>
          </a:ln>
        </p:spPr>
        <p:txBody>
          <a:bodyPr anchor="b"/>
          <a:p>
            <a:pPr algn="r">
              <a:lnSpc>
                <a:spcPct val="100000"/>
              </a:lnSpc>
            </a:pPr>
            <a:fld id="{F7C89B35-A743-4596-91D4-2DAABFD8400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9"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|EON~014|</a:t>
            </a:r>
            <a:endParaRPr b="0" lang="en-US" sz="100" spc="-1" strike="noStrike">
              <a:latin typeface="Arial"/>
            </a:endParaRPr>
          </a:p>
        </p:txBody>
      </p:sp>
      <p:sp>
        <p:nvSpPr>
          <p:cNvPr id="1280"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For all enhancement logic, the this keyword represents the object from which the getter, setter, or method is called.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ABPersonEnhancement.gsx is the enhancement file that extends the ABPerson entity with an NewPrimaryPhone setter property.   Line 7 declares the type to enhance.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81" name="TextShape 3"/>
          <p:cNvSpPr txBox="1"/>
          <p:nvPr/>
        </p:nvSpPr>
        <p:spPr>
          <a:xfrm>
            <a:off x="3884760" y="8775360"/>
            <a:ext cx="2971440" cy="302760"/>
          </a:xfrm>
          <a:prstGeom prst="rect">
            <a:avLst/>
          </a:prstGeom>
          <a:noFill/>
          <a:ln>
            <a:noFill/>
          </a:ln>
        </p:spPr>
        <p:txBody>
          <a:bodyPr anchor="b"/>
          <a:p>
            <a:pPr algn="r">
              <a:lnSpc>
                <a:spcPct val="100000"/>
              </a:lnSpc>
            </a:pPr>
            <a:fld id="{AE1EB0F8-BD2E-4539-AFA1-2D2C1F939FC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2"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|EON~015|</a:t>
            </a:r>
            <a:endParaRPr b="0" lang="en-US" sz="100" spc="-1" strike="noStrike">
              <a:latin typeface="Arial"/>
            </a:endParaRPr>
          </a:p>
        </p:txBody>
      </p:sp>
      <p:sp>
        <p:nvSpPr>
          <p:cNvPr id="1283"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There are two elements that alter data: setters and methods. Each is appropriate under different circumstances.</a:t>
            </a:r>
            <a:endParaRPr b="0" lang="en-US" sz="2000" spc="-1" strike="noStrike">
              <a:latin typeface="Arial"/>
            </a:endParaRPr>
          </a:p>
          <a:p>
            <a:endParaRPr b="0" lang="en-US" sz="2000" spc="-1" strike="noStrike">
              <a:latin typeface="Arial"/>
            </a:endParaRPr>
          </a:p>
          <a:p>
            <a:r>
              <a:rPr b="0" lang="en-US" sz="2000" spc="-1" strike="noStrike">
                <a:latin typeface="Arial"/>
              </a:rPr>
              <a:t>A setter is appropriate when you are making a change to the object, the change "feels like" you are setting a field, a single input value is used to determine how to set the value, and no other objects get changed. An example of a setter is  Contact.PrimaryAddress(anAddress).  The setter adds anAddress to the contact's array of addresses (if necessary) and then sets that address to be the primary address.</a:t>
            </a:r>
            <a:endParaRPr b="0" lang="en-US" sz="2000" spc="-1" strike="noStrike">
              <a:latin typeface="Arial"/>
            </a:endParaRPr>
          </a:p>
          <a:p>
            <a:endParaRPr b="0" lang="en-US" sz="2000" spc="-1" strike="noStrike">
              <a:latin typeface="Arial"/>
            </a:endParaRPr>
          </a:p>
          <a:p>
            <a:r>
              <a:rPr b="0" lang="en-US" sz="2000" spc="-1" strike="noStrike">
                <a:latin typeface="Arial"/>
              </a:rPr>
              <a:t>A method is appropriate when you need to make a change and either the change doesn't feel like you are setting a field, you need multiple parameters, and/or there are changes that include other objects  An example of a method is Contact.CreateFraudCase(Reason). The method creates an activity associated to the contact and creates a note associated to the activity that includes the Reason in the note body.</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284" name="TextShape 3"/>
          <p:cNvSpPr txBox="1"/>
          <p:nvPr/>
        </p:nvSpPr>
        <p:spPr>
          <a:xfrm>
            <a:off x="3884760" y="8775360"/>
            <a:ext cx="2971440" cy="302760"/>
          </a:xfrm>
          <a:prstGeom prst="rect">
            <a:avLst/>
          </a:prstGeom>
          <a:noFill/>
          <a:ln>
            <a:noFill/>
          </a:ln>
        </p:spPr>
        <p:txBody>
          <a:bodyPr anchor="b"/>
          <a:p>
            <a:pPr algn="r">
              <a:lnSpc>
                <a:spcPct val="100000"/>
              </a:lnSpc>
            </a:pPr>
            <a:fld id="{B295A69D-8C93-46BE-83C8-AA8741F0497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5"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|EON~016|</a:t>
            </a:r>
            <a:endParaRPr b="0" lang="en-US" sz="100" spc="-1" strike="noStrike">
              <a:latin typeface="Arial"/>
            </a:endParaRPr>
          </a:p>
        </p:txBody>
      </p:sp>
      <p:sp>
        <p:nvSpPr>
          <p:cNvPr id="1286"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For all enhancement logic, the this keyword represents the object from which the getter, setter, or method is called.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ABPersonEnhancement.gsx defines the assignDefaultOccupation() enhancement method.</a:t>
            </a:r>
            <a:endParaRPr b="0" lang="en-US" sz="2000" spc="-1" strike="noStrike">
              <a:latin typeface="Arial"/>
            </a:endParaRPr>
          </a:p>
          <a:p>
            <a:pPr>
              <a:lnSpc>
                <a:spcPct val="100000"/>
              </a:lnSpc>
            </a:pPr>
            <a:endParaRPr b="0" lang="en-US" sz="2000" spc="-1" strike="noStrike">
              <a:latin typeface="Arial"/>
            </a:endParaRPr>
          </a:p>
        </p:txBody>
      </p:sp>
      <p:sp>
        <p:nvSpPr>
          <p:cNvPr id="1287" name="TextShape 3"/>
          <p:cNvSpPr txBox="1"/>
          <p:nvPr/>
        </p:nvSpPr>
        <p:spPr>
          <a:xfrm>
            <a:off x="3884760" y="8775360"/>
            <a:ext cx="2971440" cy="302760"/>
          </a:xfrm>
          <a:prstGeom prst="rect">
            <a:avLst/>
          </a:prstGeom>
          <a:noFill/>
          <a:ln>
            <a:noFill/>
          </a:ln>
        </p:spPr>
        <p:txBody>
          <a:bodyPr anchor="b"/>
          <a:p>
            <a:pPr algn="r">
              <a:lnSpc>
                <a:spcPct val="100000"/>
              </a:lnSpc>
            </a:pPr>
            <a:fld id="{EB480D44-9432-4DC5-BFCA-5B00F257534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8"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|EON~017|</a:t>
            </a:r>
            <a:endParaRPr b="0" lang="en-US" sz="100" spc="-1" strike="noStrike">
              <a:latin typeface="Arial"/>
            </a:endParaRPr>
          </a:p>
        </p:txBody>
      </p:sp>
      <p:sp>
        <p:nvSpPr>
          <p:cNvPr id="1289"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the slide example, ABContactEnhancement.gsx defines the addContactNote() enhancement method for the ABContact entity. Line 5 declares the type to enhance.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90" name="TextShape 3"/>
          <p:cNvSpPr txBox="1"/>
          <p:nvPr/>
        </p:nvSpPr>
        <p:spPr>
          <a:xfrm>
            <a:off x="3884760" y="8775360"/>
            <a:ext cx="2971440" cy="302760"/>
          </a:xfrm>
          <a:prstGeom prst="rect">
            <a:avLst/>
          </a:prstGeom>
          <a:noFill/>
          <a:ln>
            <a:noFill/>
          </a:ln>
        </p:spPr>
        <p:txBody>
          <a:bodyPr anchor="b"/>
          <a:p>
            <a:pPr algn="r">
              <a:lnSpc>
                <a:spcPct val="100000"/>
              </a:lnSpc>
            </a:pPr>
            <a:fld id="{30F0A9EB-AF49-4AFE-9182-EBCF8CD49C8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|EON~018|</a:t>
            </a:r>
            <a:endParaRPr b="0" lang="en-US" sz="100" spc="-1" strike="noStrike">
              <a:latin typeface="Arial"/>
            </a:endParaRPr>
          </a:p>
        </p:txBody>
      </p:sp>
      <p:sp>
        <p:nvSpPr>
          <p:cNvPr id="1292"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93" name="TextShape 3"/>
          <p:cNvSpPr txBox="1"/>
          <p:nvPr/>
        </p:nvSpPr>
        <p:spPr>
          <a:xfrm>
            <a:off x="3884760" y="8775360"/>
            <a:ext cx="2971440" cy="302760"/>
          </a:xfrm>
          <a:prstGeom prst="rect">
            <a:avLst/>
          </a:prstGeom>
          <a:noFill/>
          <a:ln>
            <a:noFill/>
          </a:ln>
        </p:spPr>
        <p:txBody>
          <a:bodyPr anchor="b"/>
          <a:p>
            <a:pPr algn="r">
              <a:lnSpc>
                <a:spcPct val="100000"/>
              </a:lnSpc>
            </a:pPr>
            <a:fld id="{FCCFF23A-B7D1-4327-9EB4-E461D1DAE08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4"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|EON~019|</a:t>
            </a:r>
            <a:endParaRPr b="0" lang="en-US" sz="100" spc="-1" strike="noStrike">
              <a:latin typeface="Arial"/>
            </a:endParaRPr>
          </a:p>
        </p:txBody>
      </p:sp>
      <p:sp>
        <p:nvSpPr>
          <p:cNvPr id="1295"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96" name="TextShape 3"/>
          <p:cNvSpPr txBox="1"/>
          <p:nvPr/>
        </p:nvSpPr>
        <p:spPr>
          <a:xfrm>
            <a:off x="3884760" y="8775360"/>
            <a:ext cx="2971440" cy="302760"/>
          </a:xfrm>
          <a:prstGeom prst="rect">
            <a:avLst/>
          </a:prstGeom>
          <a:noFill/>
          <a:ln>
            <a:noFill/>
          </a:ln>
        </p:spPr>
        <p:txBody>
          <a:bodyPr anchor="b"/>
          <a:p>
            <a:pPr algn="r">
              <a:lnSpc>
                <a:spcPct val="100000"/>
              </a:lnSpc>
            </a:pPr>
            <a:fld id="{4A07C449-5EF5-4D36-AF8C-F61F529B835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3"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|EON~002|</a:t>
            </a:r>
            <a:endParaRPr b="0" lang="en-US" sz="100" spc="-1" strike="noStrike">
              <a:latin typeface="Arial"/>
            </a:endParaRPr>
          </a:p>
        </p:txBody>
      </p:sp>
      <p:sp>
        <p:nvSpPr>
          <p:cNvPr id="1244"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45" name="TextShape 3"/>
          <p:cNvSpPr txBox="1"/>
          <p:nvPr/>
        </p:nvSpPr>
        <p:spPr>
          <a:xfrm>
            <a:off x="3884760" y="8775360"/>
            <a:ext cx="2971440" cy="302760"/>
          </a:xfrm>
          <a:prstGeom prst="rect">
            <a:avLst/>
          </a:prstGeom>
          <a:noFill/>
          <a:ln>
            <a:noFill/>
          </a:ln>
        </p:spPr>
        <p:txBody>
          <a:bodyPr anchor="b"/>
          <a:p>
            <a:pPr algn="r">
              <a:lnSpc>
                <a:spcPct val="100000"/>
              </a:lnSpc>
            </a:pPr>
            <a:fld id="{A17CE04E-A85F-40C4-8E5A-03CF9AF8B16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|EON~020|</a:t>
            </a:r>
            <a:endParaRPr b="0" lang="en-US" sz="100" spc="-1" strike="noStrike">
              <a:latin typeface="Arial"/>
            </a:endParaRPr>
          </a:p>
        </p:txBody>
      </p:sp>
      <p:sp>
        <p:nvSpPr>
          <p:cNvPr id="1298"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In the slide example, the package name – </a:t>
            </a:r>
            <a:r>
              <a:rPr b="1" lang="en-US" sz="2000" spc="-1" strike="noStrike">
                <a:latin typeface="Courier New"/>
              </a:rPr>
              <a:t>acme.ta.enhancements.entity</a:t>
            </a:r>
            <a:r>
              <a:rPr b="0" lang="en-US" sz="2000" spc="-1" strike="noStrike">
                <a:latin typeface="Courier New"/>
              </a:rPr>
              <a:t> – represents a customer implmentation of a package hierarchy in TrainingApp. Packages are always arranged in a hierarchy. When naming a package, the package name must be unique for the given parent package or \gsrc folder. Package names should always be entirely in lower case. Never create child packages in com.guidewire or gw packages.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Courier New"/>
              </a:rPr>
              <a:t>You create customer enhancements in packages related to your customer implementation.  </a:t>
            </a:r>
            <a:endParaRPr b="0" lang="en-US" sz="2000" spc="-1" strike="noStrike">
              <a:latin typeface="Arial"/>
            </a:endParaRPr>
          </a:p>
          <a:p>
            <a:pPr>
              <a:lnSpc>
                <a:spcPct val="100000"/>
              </a:lnSpc>
            </a:pPr>
            <a:r>
              <a:rPr b="0" lang="en-US" sz="2000" spc="-1" strike="noStrike">
                <a:latin typeface="Courier New"/>
              </a:rPr>
              <a:t>The package hiearchy represents the recommended naming convention of &lt;company&gt;.&lt;app_code&gt;.&lt;mechanism&gt;.&lt;functional_area&gt; as follows:</a:t>
            </a:r>
            <a:endParaRPr b="0" lang="en-US" sz="2000" spc="-1" strike="noStrike">
              <a:latin typeface="Arial"/>
            </a:endParaRPr>
          </a:p>
          <a:p>
            <a:pPr>
              <a:lnSpc>
                <a:spcPct val="100000"/>
              </a:lnSpc>
            </a:pP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For &lt;company&gt;, the name is </a:t>
            </a:r>
            <a:r>
              <a:rPr b="1" lang="en-US" sz="2000" spc="-1" strike="noStrike">
                <a:latin typeface="Courier New"/>
              </a:rPr>
              <a:t>acme</a:t>
            </a:r>
            <a:r>
              <a:rPr b="0" lang="en-US" sz="2000" spc="-1" strike="noStrike">
                <a:latin typeface="Courier New"/>
              </a:rPr>
              <a:t>.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For &lt;app_code&gt;, the name is </a:t>
            </a:r>
            <a:r>
              <a:rPr b="1" lang="en-US" sz="2000" spc="-1" strike="noStrike">
                <a:latin typeface="Courier New"/>
              </a:rPr>
              <a:t>ta</a:t>
            </a:r>
            <a:r>
              <a:rPr b="0" lang="en-US" sz="2000" spc="-1" strike="noStrike">
                <a:latin typeface="Courier New"/>
              </a:rPr>
              <a: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For &lt;mechanism&gt;, the name is </a:t>
            </a:r>
            <a:r>
              <a:rPr b="1" lang="en-US" sz="2000" spc="-1" strike="noStrike">
                <a:latin typeface="Courier New"/>
              </a:rPr>
              <a:t>enhancements</a:t>
            </a:r>
            <a:r>
              <a:rPr b="0" lang="en-US" sz="2000" spc="-1" strike="noStrike">
                <a:latin typeface="Courier New"/>
              </a:rPr>
              <a: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For &lt;functional_area&gt;, the name is </a:t>
            </a:r>
            <a:r>
              <a:rPr b="1" lang="en-US" sz="2000" spc="-1" strike="noStrike">
                <a:latin typeface="Courier New"/>
              </a:rPr>
              <a:t>entity</a:t>
            </a:r>
            <a:r>
              <a:rPr b="0" lang="en-US" sz="2000" spc="-1" strike="noStrike">
                <a:latin typeface="Courier New"/>
              </a:rPr>
              <a:t> as the customer is creating an entity enhancement.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99" name="TextShape 3"/>
          <p:cNvSpPr txBox="1"/>
          <p:nvPr/>
        </p:nvSpPr>
        <p:spPr>
          <a:xfrm>
            <a:off x="3884760" y="8775360"/>
            <a:ext cx="2971440" cy="302760"/>
          </a:xfrm>
          <a:prstGeom prst="rect">
            <a:avLst/>
          </a:prstGeom>
          <a:noFill/>
          <a:ln>
            <a:noFill/>
          </a:ln>
        </p:spPr>
        <p:txBody>
          <a:bodyPr anchor="b"/>
          <a:p>
            <a:pPr algn="r">
              <a:lnSpc>
                <a:spcPct val="100000"/>
              </a:lnSpc>
            </a:pPr>
            <a:fld id="{87BB7745-BFCA-4525-98E8-B74904CE795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0"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|EON~021|</a:t>
            </a:r>
            <a:endParaRPr b="0" lang="en-US" sz="100" spc="-1" strike="noStrike">
              <a:latin typeface="Arial"/>
            </a:endParaRPr>
          </a:p>
        </p:txBody>
      </p:sp>
      <p:sp>
        <p:nvSpPr>
          <p:cNvPr id="1301"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Guidewire recommends that you create an enhancement in a custom package hierarchy named after your company using the package naming convention of &lt;company&gt;.&lt;app_code&gt;.&lt;mechanism&gt;.&lt;functional_area&gt;.   The recommended naming convention for an enhancements is:  &lt;EntityName&gt; + &lt;AdditionalTextWhenNeeded&gt; + Enhancement.  For the name, use Pascal case. In Pascal case, the first letter in the identifier and the first letter of each subsequent concatenated word are capitalized.   In the slide example, the fully qualified name for the enhancement is </a:t>
            </a:r>
            <a:r>
              <a:rPr b="1" lang="en-US" sz="2000" spc="-1" strike="noStrike">
                <a:latin typeface="Courier New"/>
              </a:rPr>
              <a:t>acme.ta.enhancements.entity.ABPersonEnhancement</a:t>
            </a:r>
            <a:r>
              <a:rPr b="0" lang="en-US" sz="2000" spc="-1" strike="noStrike">
                <a:latin typeface="Courier New"/>
              </a:rPr>
              <a:t>.  The fully qualified name consists of the package hierarchy and the enhancement names.  </a:t>
            </a:r>
            <a:endParaRPr b="0" lang="en-US" sz="2000" spc="-1" strike="noStrike">
              <a:latin typeface="Arial"/>
            </a:endParaRPr>
          </a:p>
          <a:p>
            <a:endParaRPr b="0" lang="en-US" sz="2000" spc="-1" strike="noStrike">
              <a:latin typeface="Arial"/>
            </a:endParaRPr>
          </a:p>
          <a:p>
            <a:r>
              <a:rPr b="0" lang="en-US" sz="2000" spc="-1" strike="noStrike">
                <a:latin typeface="Courier New"/>
              </a:rPr>
              <a:t>In the slide example, the </a:t>
            </a:r>
            <a:r>
              <a:rPr b="1" lang="en-US" sz="2000" spc="-1" strike="noStrike">
                <a:latin typeface="Courier New"/>
              </a:rPr>
              <a:t>ABPersonEnhancement </a:t>
            </a:r>
            <a:r>
              <a:rPr b="0" lang="en-US" sz="2000" spc="-1" strike="noStrike">
                <a:latin typeface="Courier New"/>
              </a:rPr>
              <a:t>name does not have the &lt;AdditioanlTextWhenNeeded&gt; name component.  In some cases, you may need to have multiple enhancements for a single entity.  Use the &lt;AdditionalTextWhenNeeded&gt; to specify the difference between the enhancements.   For example, the PolicyPeriod entity in Guidewire PolicyCenter has the following enhancement files:</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PolicyPeriod</a:t>
            </a:r>
            <a:r>
              <a:rPr b="1" lang="en-US" sz="2000" spc="-1" strike="noStrike">
                <a:latin typeface="Courier New"/>
              </a:rPr>
              <a:t>Audit</a:t>
            </a:r>
            <a:r>
              <a:rPr b="0" lang="en-US" sz="2000" spc="-1" strike="noStrike">
                <a:latin typeface="Courier New"/>
              </a:rPr>
              <a:t>Enhancement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PolicyPeriod</a:t>
            </a:r>
            <a:r>
              <a:rPr b="1" lang="en-US" sz="2000" spc="-1" strike="noStrike">
                <a:latin typeface="Courier New"/>
              </a:rPr>
              <a:t>Base</a:t>
            </a:r>
            <a:r>
              <a:rPr b="0" lang="en-US" sz="2000" spc="-1" strike="noStrike">
                <a:latin typeface="Courier New"/>
              </a:rPr>
              <a:t>Enhancement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PolicyPeriod</a:t>
            </a:r>
            <a:r>
              <a:rPr b="1" lang="en-US" sz="2000" spc="-1" strike="noStrike">
                <a:latin typeface="Courier New"/>
              </a:rPr>
              <a:t>Forms</a:t>
            </a:r>
            <a:r>
              <a:rPr b="0" lang="en-US" sz="2000" spc="-1" strike="noStrike">
                <a:latin typeface="Courier New"/>
              </a:rPr>
              <a:t>Enhancement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PolicyPeriod</a:t>
            </a:r>
            <a:r>
              <a:rPr b="1" lang="en-US" sz="2000" spc="-1" strike="noStrike">
                <a:latin typeface="Courier New"/>
              </a:rPr>
              <a:t>Offering</a:t>
            </a:r>
            <a:r>
              <a:rPr b="0" lang="en-US" sz="2000" spc="-1" strike="noStrike">
                <a:latin typeface="Courier New"/>
              </a:rPr>
              <a:t>Enhancement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PolicyPeriod</a:t>
            </a:r>
            <a:r>
              <a:rPr b="1" lang="en-US" sz="2000" spc="-1" strike="noStrike">
                <a:latin typeface="Courier New"/>
              </a:rPr>
              <a:t>SideBySide</a:t>
            </a:r>
            <a:r>
              <a:rPr b="0" lang="en-US" sz="2000" spc="-1" strike="noStrike">
                <a:latin typeface="Courier New"/>
              </a:rPr>
              <a:t>Enhancement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Courier New"/>
              </a:rPr>
              <a:t>PolicyPeriod</a:t>
            </a:r>
            <a:r>
              <a:rPr b="1" lang="en-US" sz="2000" spc="-1" strike="noStrike">
                <a:latin typeface="Courier New"/>
              </a:rPr>
              <a:t>Summary</a:t>
            </a:r>
            <a:r>
              <a:rPr b="0" lang="en-US" sz="2000" spc="-1" strike="noStrike">
                <a:latin typeface="Courier New"/>
              </a:rPr>
              <a:t>Enhancement</a:t>
            </a:r>
            <a:endParaRPr b="0" lang="en-US" sz="2000" spc="-1" strike="noStrike">
              <a:latin typeface="Arial"/>
            </a:endParaRPr>
          </a:p>
          <a:p>
            <a:pPr>
              <a:lnSpc>
                <a:spcPct val="100000"/>
              </a:lnSpc>
            </a:pPr>
            <a:endParaRPr b="0" lang="en-US" sz="2000" spc="-1" strike="noStrike">
              <a:latin typeface="Arial"/>
            </a:endParaRPr>
          </a:p>
        </p:txBody>
      </p:sp>
      <p:sp>
        <p:nvSpPr>
          <p:cNvPr id="1302" name="TextShape 3"/>
          <p:cNvSpPr txBox="1"/>
          <p:nvPr/>
        </p:nvSpPr>
        <p:spPr>
          <a:xfrm>
            <a:off x="3884760" y="8775360"/>
            <a:ext cx="2971440" cy="302760"/>
          </a:xfrm>
          <a:prstGeom prst="rect">
            <a:avLst/>
          </a:prstGeom>
          <a:noFill/>
          <a:ln>
            <a:noFill/>
          </a:ln>
        </p:spPr>
        <p:txBody>
          <a:bodyPr anchor="b"/>
          <a:p>
            <a:pPr algn="r">
              <a:lnSpc>
                <a:spcPct val="100000"/>
              </a:lnSpc>
            </a:pPr>
            <a:fld id="{C243256F-ADC5-4018-8137-9C4494AF32F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|EON~022|</a:t>
            </a:r>
            <a:endParaRPr b="0" lang="en-US" sz="100" spc="-1" strike="noStrike">
              <a:latin typeface="Arial"/>
            </a:endParaRPr>
          </a:p>
        </p:txBody>
      </p:sp>
      <p:sp>
        <p:nvSpPr>
          <p:cNvPr id="1304" name="PlaceHolder 2"/>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Guidewire recommends that the property name should be in Pascal case. Pascal case is a style of capitalization in which multiple words are joined together with the first character of each word capitalized. Examples include the names "ClaimCenter" and "JavaScript". </a:t>
            </a:r>
            <a:endParaRPr b="0" lang="en-US" sz="1200" spc="-1" strike="noStrike">
              <a:latin typeface="Arial"/>
            </a:endParaRPr>
          </a:p>
          <a:p>
            <a:endParaRPr b="0" lang="en-US" sz="1200" spc="-1" strike="noStrike">
              <a:latin typeface="Arial"/>
            </a:endParaRPr>
          </a:p>
          <a:p>
            <a:r>
              <a:rPr b="0" lang="en-US" sz="2000" spc="-1" strike="noStrike">
                <a:solidFill>
                  <a:srgbClr val="000000"/>
                </a:solidFill>
                <a:latin typeface="Arial"/>
                <a:ea typeface="+mn-ea"/>
              </a:rPr>
              <a:t>You can precede the property keyword with one or more modifier keywords. Guidewire modifiers include public and private, which are access modifiers. A property is public by default, meaning that it can be referenced from anywhere in a Guidewire application that uses Gosu.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In contrast, a private property can be referenced only within the library in which it is defined. Because the public keyword is optional, it has been omitted in the slide example.</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For more information about modifiers, see the Gosu Reference Guide.</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305" name="TextShape 3"/>
          <p:cNvSpPr txBox="1"/>
          <p:nvPr/>
        </p:nvSpPr>
        <p:spPr>
          <a:xfrm>
            <a:off x="3884760" y="8775360"/>
            <a:ext cx="2971440" cy="302760"/>
          </a:xfrm>
          <a:prstGeom prst="rect">
            <a:avLst/>
          </a:prstGeom>
          <a:noFill/>
          <a:ln>
            <a:noFill/>
          </a:ln>
        </p:spPr>
        <p:txBody>
          <a:bodyPr anchor="b"/>
          <a:p>
            <a:pPr algn="r">
              <a:lnSpc>
                <a:spcPct val="100000"/>
              </a:lnSpc>
            </a:pPr>
            <a:fld id="{426E6AF8-333F-446C-973F-527EA9F8E86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6"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|EON~023|</a:t>
            </a:r>
            <a:endParaRPr b="0" lang="en-US" sz="100" spc="-1" strike="noStrike">
              <a:latin typeface="Arial"/>
            </a:endParaRPr>
          </a:p>
        </p:txBody>
      </p:sp>
      <p:sp>
        <p:nvSpPr>
          <p:cNvPr id="1307" name="PlaceHolder 2"/>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Guidewire recommends that the property name should be in Pascal case. Pascal case is a style of capitalization in which multiple words are joined together with the first character of each word capitalized. Examples include the names "ClaimCenter" and "JavaScript". </a:t>
            </a:r>
            <a:endParaRPr b="0" lang="en-US" sz="1200" spc="-1" strike="noStrike">
              <a:latin typeface="Arial"/>
            </a:endParaRPr>
          </a:p>
          <a:p>
            <a:endParaRPr b="0" lang="en-US" sz="1200" spc="-1" strike="noStrike">
              <a:latin typeface="Arial"/>
            </a:endParaRPr>
          </a:p>
          <a:p>
            <a:r>
              <a:rPr b="0" lang="en-US" sz="2000" spc="-1" strike="noStrike">
                <a:solidFill>
                  <a:srgbClr val="000000"/>
                </a:solidFill>
                <a:latin typeface="Arial"/>
                <a:ea typeface="+mn-ea"/>
              </a:rPr>
              <a:t>You can precede the property keyword with one or more modifier keywords. Guidewire modifiers include public and private, which are access modifiers. A property is public by default, meaning that it can be referenced from anywhere in a Guidewire application that uses Gosu.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In contrast, a private property can be referenced only within the library in which it is defined. Because the public keyword is optional, it has been omitted in the slide example.</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For more information about modifiers, see the Gosu Reference Guide.</a:t>
            </a:r>
            <a:endParaRPr b="0" lang="en-US" sz="2000" spc="-1" strike="noStrike">
              <a:latin typeface="Arial"/>
            </a:endParaRPr>
          </a:p>
          <a:p>
            <a:endParaRPr b="0" lang="en-US" sz="2000" spc="-1" strike="noStrike">
              <a:latin typeface="Arial"/>
            </a:endParaRPr>
          </a:p>
        </p:txBody>
      </p:sp>
      <p:sp>
        <p:nvSpPr>
          <p:cNvPr id="1308" name="TextShape 3"/>
          <p:cNvSpPr txBox="1"/>
          <p:nvPr/>
        </p:nvSpPr>
        <p:spPr>
          <a:xfrm>
            <a:off x="3884760" y="8775360"/>
            <a:ext cx="2971440" cy="302760"/>
          </a:xfrm>
          <a:prstGeom prst="rect">
            <a:avLst/>
          </a:prstGeom>
          <a:noFill/>
          <a:ln>
            <a:noFill/>
          </a:ln>
        </p:spPr>
        <p:txBody>
          <a:bodyPr anchor="b"/>
          <a:p>
            <a:pPr algn="r">
              <a:lnSpc>
                <a:spcPct val="100000"/>
              </a:lnSpc>
            </a:pPr>
            <a:fld id="{77E5A1C9-F79B-43D5-8798-7E88331A0B3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|EON~024|</a:t>
            </a:r>
            <a:endParaRPr b="0" lang="en-US" sz="100" spc="-1" strike="noStrike">
              <a:latin typeface="Arial"/>
            </a:endParaRPr>
          </a:p>
        </p:txBody>
      </p:sp>
      <p:sp>
        <p:nvSpPr>
          <p:cNvPr id="1310"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The recommended capitalization convention for methods is to use Camel Case. In Camel Case, t</a:t>
            </a:r>
            <a:r>
              <a:rPr b="0" lang="en-US" sz="1200" spc="-1" strike="noStrike">
                <a:solidFill>
                  <a:srgbClr val="000000"/>
                </a:solidFill>
                <a:latin typeface="Arial"/>
                <a:ea typeface="+mn-ea"/>
              </a:rPr>
              <a:t>he first letter of an identifier is lowercase and the first letter of each subsequent concatenated word is capitalized. Examples include </a:t>
            </a:r>
            <a:r>
              <a:rPr b="0" lang="en-US" sz="2000" spc="-1" strike="noStrike">
                <a:solidFill>
                  <a:srgbClr val="000000"/>
                </a:solidFill>
                <a:latin typeface="Arial"/>
                <a:ea typeface="+mn-ea"/>
              </a:rPr>
              <a:t>popupButtonText, calculateAvailability, or assignToNextAvailableUser.</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A method can return any type of value available in Gosu, including Boolean, String, and Integer.</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Like the property keyword, you can precede the function keyword with one or more modifier keywords. Guidewire modifiers include public and private, which are access modifiers. A method is public by default, meaning that it can be referenced from anywhere in a Guidewire application that uses Gosu.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In object-oriented languages such as Gosu, you can create overload a method in the same class. Overloading means creating multiple methods with the same name and the same return type, but each method signature has a different number of input parameters and/or different data types.</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If editing a base entity enhancement, only to create new methods. Do not to overload existing methods that exist already within the application.</a:t>
            </a:r>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311" name="TextShape 3"/>
          <p:cNvSpPr txBox="1"/>
          <p:nvPr/>
        </p:nvSpPr>
        <p:spPr>
          <a:xfrm>
            <a:off x="3884760" y="8775360"/>
            <a:ext cx="2971440" cy="302760"/>
          </a:xfrm>
          <a:prstGeom prst="rect">
            <a:avLst/>
          </a:prstGeom>
          <a:noFill/>
          <a:ln>
            <a:noFill/>
          </a:ln>
        </p:spPr>
        <p:txBody>
          <a:bodyPr anchor="b"/>
          <a:p>
            <a:pPr algn="r">
              <a:lnSpc>
                <a:spcPct val="100000"/>
              </a:lnSpc>
            </a:pPr>
            <a:fld id="{F431B602-4495-4A29-BC6A-A31135160E7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|EON~025|</a:t>
            </a:r>
            <a:endParaRPr b="0" lang="en-US" sz="100" spc="-1" strike="noStrike">
              <a:latin typeface="Arial"/>
            </a:endParaRPr>
          </a:p>
        </p:txBody>
      </p:sp>
      <p:sp>
        <p:nvSpPr>
          <p:cNvPr id="1313"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If the new enhancement exists in a new package, then you must restart the server to deploy the enhancement.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If the enhancement is new but exists in an previously deployed package that contains Gosu code, then the enhancement is considered to be a modified enhancement.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14" name="TextShape 3"/>
          <p:cNvSpPr txBox="1"/>
          <p:nvPr/>
        </p:nvSpPr>
        <p:spPr>
          <a:xfrm>
            <a:off x="3884760" y="8775360"/>
            <a:ext cx="2971440" cy="302760"/>
          </a:xfrm>
          <a:prstGeom prst="rect">
            <a:avLst/>
          </a:prstGeom>
          <a:noFill/>
          <a:ln>
            <a:noFill/>
          </a:ln>
        </p:spPr>
        <p:txBody>
          <a:bodyPr anchor="b"/>
          <a:p>
            <a:pPr algn="r">
              <a:lnSpc>
                <a:spcPct val="100000"/>
              </a:lnSpc>
            </a:pPr>
            <a:fld id="{7C1FB1C2-FAEF-4964-9B0C-CE00F1EF1BA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5"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|EON~026|</a:t>
            </a:r>
            <a:endParaRPr b="0" lang="en-US" sz="100" spc="-1" strike="noStrike">
              <a:latin typeface="Arial"/>
            </a:endParaRPr>
          </a:p>
        </p:txBody>
      </p:sp>
      <p:sp>
        <p:nvSpPr>
          <p:cNvPr id="1316"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You can deploy modified enhancements when the server is running in run or debug server process. If the enhancement is new but exists in an previously deployed package that contains Gosu code, then you can also deploy the new enhancement that is the previously deployed package when the server is running in run or debug server process.  In both cases, you can reload changed classes or compile the class.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If the enhancement exists in a new package, then you must restart the server to deploy the enhancement.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If your modified enhancement (.gsx) contains a new displaykey, then you will also need to reload PCF files using ALT+SHIFT+L, the Guidewire API and/or internal server tools.  </a:t>
            </a:r>
            <a:endParaRPr b="0" lang="en-US" sz="2000" spc="-1" strike="noStrike">
              <a:latin typeface="Arial"/>
            </a:endParaRPr>
          </a:p>
        </p:txBody>
      </p:sp>
      <p:sp>
        <p:nvSpPr>
          <p:cNvPr id="1317" name="TextShape 3"/>
          <p:cNvSpPr txBox="1"/>
          <p:nvPr/>
        </p:nvSpPr>
        <p:spPr>
          <a:xfrm>
            <a:off x="3884760" y="8775360"/>
            <a:ext cx="2971440" cy="302760"/>
          </a:xfrm>
          <a:prstGeom prst="rect">
            <a:avLst/>
          </a:prstGeom>
          <a:noFill/>
          <a:ln>
            <a:noFill/>
          </a:ln>
        </p:spPr>
        <p:txBody>
          <a:bodyPr anchor="b"/>
          <a:p>
            <a:pPr algn="r">
              <a:lnSpc>
                <a:spcPct val="100000"/>
              </a:lnSpc>
            </a:pPr>
            <a:fld id="{75D2F2EB-C738-461B-B080-8D4A335D520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8"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|EON~027|</a:t>
            </a:r>
            <a:endParaRPr b="0" lang="en-US" sz="100" spc="-1" strike="noStrike">
              <a:latin typeface="Arial"/>
            </a:endParaRPr>
          </a:p>
        </p:txBody>
      </p:sp>
      <p:sp>
        <p:nvSpPr>
          <p:cNvPr id="1319"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20" name="TextShape 3"/>
          <p:cNvSpPr txBox="1"/>
          <p:nvPr/>
        </p:nvSpPr>
        <p:spPr>
          <a:xfrm>
            <a:off x="3884760" y="8775360"/>
            <a:ext cx="2971440" cy="302760"/>
          </a:xfrm>
          <a:prstGeom prst="rect">
            <a:avLst/>
          </a:prstGeom>
          <a:noFill/>
          <a:ln>
            <a:noFill/>
          </a:ln>
        </p:spPr>
        <p:txBody>
          <a:bodyPr anchor="b"/>
          <a:p>
            <a:pPr algn="r">
              <a:lnSpc>
                <a:spcPct val="100000"/>
              </a:lnSpc>
            </a:pPr>
            <a:fld id="{7189091E-1E8C-43F7-95E3-32EFADD282A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1"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|EON~028|</a:t>
            </a:r>
            <a:endParaRPr b="0" lang="en-US" sz="100" spc="-1" strike="noStrike">
              <a:latin typeface="Arial"/>
            </a:endParaRPr>
          </a:p>
        </p:txBody>
      </p:sp>
      <p:sp>
        <p:nvSpPr>
          <p:cNvPr id="1322"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Entity enhancement elements are referenced using the same syntax as base application entity elements. In the slide example, ABPersonEnhancement.gsx defines the Age property.  The getter calculates the age using the date of birth date value.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23" name="TextShape 3"/>
          <p:cNvSpPr txBox="1"/>
          <p:nvPr/>
        </p:nvSpPr>
        <p:spPr>
          <a:xfrm>
            <a:off x="3884760" y="8775360"/>
            <a:ext cx="2971440" cy="302760"/>
          </a:xfrm>
          <a:prstGeom prst="rect">
            <a:avLst/>
          </a:prstGeom>
          <a:noFill/>
          <a:ln>
            <a:noFill/>
          </a:ln>
        </p:spPr>
        <p:txBody>
          <a:bodyPr anchor="b"/>
          <a:p>
            <a:pPr algn="r">
              <a:lnSpc>
                <a:spcPct val="100000"/>
              </a:lnSpc>
            </a:pPr>
            <a:fld id="{BA2EE31B-43A3-44A1-A76E-ACB2D76D957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4"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|EON~029|</a:t>
            </a:r>
            <a:endParaRPr b="0" lang="en-US" sz="100" spc="-1" strike="noStrike">
              <a:latin typeface="Arial"/>
            </a:endParaRPr>
          </a:p>
        </p:txBody>
      </p:sp>
      <p:sp>
        <p:nvSpPr>
          <p:cNvPr id="1325"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Entity enhancement elements are referenced using the same syntax as base application entity elements. In the slide example, ABPersonEnhancement.gsx defines the NewPrimaryPhone setter enhancement property. The setter updates the number per the type PrimaryPhone type key prior to committing the data to the database.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26" name="TextShape 3"/>
          <p:cNvSpPr txBox="1"/>
          <p:nvPr/>
        </p:nvSpPr>
        <p:spPr>
          <a:xfrm>
            <a:off x="3884760" y="8775360"/>
            <a:ext cx="2971440" cy="302760"/>
          </a:xfrm>
          <a:prstGeom prst="rect">
            <a:avLst/>
          </a:prstGeom>
          <a:noFill/>
          <a:ln>
            <a:noFill/>
          </a:ln>
        </p:spPr>
        <p:txBody>
          <a:bodyPr anchor="b"/>
          <a:p>
            <a:pPr algn="r">
              <a:lnSpc>
                <a:spcPct val="100000"/>
              </a:lnSpc>
            </a:pPr>
            <a:fld id="{7A8759F8-95B2-4CBE-9D15-E4B34E0C1EB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6"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|EON~003|</a:t>
            </a:r>
            <a:endParaRPr b="0" lang="en-US" sz="100" spc="-1" strike="noStrike">
              <a:latin typeface="Arial"/>
            </a:endParaRPr>
          </a:p>
        </p:txBody>
      </p:sp>
      <p:sp>
        <p:nvSpPr>
          <p:cNvPr id="1247"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48" name="TextShape 3"/>
          <p:cNvSpPr txBox="1"/>
          <p:nvPr/>
        </p:nvSpPr>
        <p:spPr>
          <a:xfrm>
            <a:off x="3884760" y="8775360"/>
            <a:ext cx="2971440" cy="302760"/>
          </a:xfrm>
          <a:prstGeom prst="rect">
            <a:avLst/>
          </a:prstGeom>
          <a:noFill/>
          <a:ln>
            <a:noFill/>
          </a:ln>
        </p:spPr>
        <p:txBody>
          <a:bodyPr anchor="b"/>
          <a:p>
            <a:pPr algn="r">
              <a:lnSpc>
                <a:spcPct val="100000"/>
              </a:lnSpc>
            </a:pPr>
            <a:fld id="{6CDDE461-C248-4FB7-A21D-06B4A1853ED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7"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|EON~030|</a:t>
            </a:r>
            <a:endParaRPr b="0" lang="en-US" sz="100" spc="-1" strike="noStrike">
              <a:latin typeface="Arial"/>
            </a:endParaRPr>
          </a:p>
        </p:txBody>
      </p:sp>
      <p:sp>
        <p:nvSpPr>
          <p:cNvPr id="1328"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Entity enhancement elements are referenced using the same syntax as base application entity elements.  The addContactNote method is used to create a new, empty contact note related to anABContact.   You can find the method referenced in ContactNoteWorksheet.pcf</a:t>
            </a:r>
            <a:endParaRPr b="0" lang="en-US" sz="2000" spc="-1" strike="noStrike">
              <a:latin typeface="Arial"/>
            </a:endParaRPr>
          </a:p>
        </p:txBody>
      </p:sp>
      <p:sp>
        <p:nvSpPr>
          <p:cNvPr id="1329" name="TextShape 3"/>
          <p:cNvSpPr txBox="1"/>
          <p:nvPr/>
        </p:nvSpPr>
        <p:spPr>
          <a:xfrm>
            <a:off x="3884760" y="8775360"/>
            <a:ext cx="2971440" cy="302760"/>
          </a:xfrm>
          <a:prstGeom prst="rect">
            <a:avLst/>
          </a:prstGeom>
          <a:noFill/>
          <a:ln>
            <a:noFill/>
          </a:ln>
        </p:spPr>
        <p:txBody>
          <a:bodyPr anchor="b"/>
          <a:p>
            <a:pPr algn="r">
              <a:lnSpc>
                <a:spcPct val="100000"/>
              </a:lnSpc>
            </a:pPr>
            <a:fld id="{3E2F8B1C-DBC5-49D9-AFB6-17674D7388F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0"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|EON~031|</a:t>
            </a:r>
            <a:endParaRPr b="0" lang="en-US" sz="100" spc="-1" strike="noStrike">
              <a:latin typeface="Arial"/>
            </a:endParaRPr>
          </a:p>
        </p:txBody>
      </p:sp>
      <p:sp>
        <p:nvSpPr>
          <p:cNvPr id="1331"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32" name="TextShape 3"/>
          <p:cNvSpPr txBox="1"/>
          <p:nvPr/>
        </p:nvSpPr>
        <p:spPr>
          <a:xfrm>
            <a:off x="3884760" y="8775360"/>
            <a:ext cx="2971440" cy="302760"/>
          </a:xfrm>
          <a:prstGeom prst="rect">
            <a:avLst/>
          </a:prstGeom>
          <a:noFill/>
          <a:ln>
            <a:noFill/>
          </a:ln>
        </p:spPr>
        <p:txBody>
          <a:bodyPr anchor="b"/>
          <a:p>
            <a:pPr algn="r">
              <a:lnSpc>
                <a:spcPct val="100000"/>
              </a:lnSpc>
            </a:pPr>
            <a:fld id="{1CA30EAE-05E8-480D-BE82-9B5C6597BCC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|EON~032|</a:t>
            </a:r>
            <a:endParaRPr b="0" lang="en-US" sz="100" spc="-1" strike="noStrike">
              <a:latin typeface="Arial"/>
            </a:endParaRPr>
          </a:p>
        </p:txBody>
      </p:sp>
      <p:sp>
        <p:nvSpPr>
          <p:cNvPr id="1334"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35" name="TextShape 3"/>
          <p:cNvSpPr txBox="1"/>
          <p:nvPr/>
        </p:nvSpPr>
        <p:spPr>
          <a:xfrm>
            <a:off x="3884760" y="8775360"/>
            <a:ext cx="2971440" cy="302760"/>
          </a:xfrm>
          <a:prstGeom prst="rect">
            <a:avLst/>
          </a:prstGeom>
          <a:noFill/>
          <a:ln>
            <a:noFill/>
          </a:ln>
        </p:spPr>
        <p:txBody>
          <a:bodyPr anchor="b"/>
          <a:p>
            <a:pPr algn="r">
              <a:lnSpc>
                <a:spcPct val="100000"/>
              </a:lnSpc>
            </a:pPr>
            <a:fld id="{0127EB70-017C-4017-9D3C-AA81C9FC668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6"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|EON~033|</a:t>
            </a:r>
            <a:endParaRPr b="0" lang="en-US" sz="100" spc="-1" strike="noStrike">
              <a:latin typeface="Arial"/>
            </a:endParaRPr>
          </a:p>
        </p:txBody>
      </p:sp>
      <p:sp>
        <p:nvSpPr>
          <p:cNvPr id="1337"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Because you can step through lines, you normally need only one breakpoint for each section of code you want to investigate. </a:t>
            </a:r>
            <a:endParaRPr b="0" lang="en-US" sz="2000" spc="-1" strike="noStrike">
              <a:latin typeface="Arial"/>
            </a:endParaRPr>
          </a:p>
        </p:txBody>
      </p:sp>
      <p:sp>
        <p:nvSpPr>
          <p:cNvPr id="1338" name="TextShape 3"/>
          <p:cNvSpPr txBox="1"/>
          <p:nvPr/>
        </p:nvSpPr>
        <p:spPr>
          <a:xfrm>
            <a:off x="3884760" y="8775360"/>
            <a:ext cx="2971440" cy="302760"/>
          </a:xfrm>
          <a:prstGeom prst="rect">
            <a:avLst/>
          </a:prstGeom>
          <a:noFill/>
          <a:ln>
            <a:noFill/>
          </a:ln>
        </p:spPr>
        <p:txBody>
          <a:bodyPr anchor="b"/>
          <a:p>
            <a:pPr algn="r">
              <a:lnSpc>
                <a:spcPct val="100000"/>
              </a:lnSpc>
            </a:pPr>
            <a:fld id="{47CB5756-84DE-41D5-B040-8CF781E3DD8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|EON~034|</a:t>
            </a:r>
            <a:endParaRPr b="0" lang="en-US" sz="100" spc="-1" strike="noStrike">
              <a:latin typeface="Arial"/>
            </a:endParaRPr>
          </a:p>
        </p:txBody>
      </p:sp>
      <p:sp>
        <p:nvSpPr>
          <p:cNvPr id="1340"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You can set a breakpoint by clicking in gutter for the given line in the editor. You can also select the line and then select Main menu </a:t>
            </a:r>
            <a:r>
              <a:rPr b="0" lang="en-US" sz="2000" spc="-1" strike="noStrike">
                <a:latin typeface="Wingdings"/>
              </a:rPr>
              <a:t> Run  Toggle Line Breakpoint or use the CTRL+F8 keystroke.</a:t>
            </a:r>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341" name="TextShape 3"/>
          <p:cNvSpPr txBox="1"/>
          <p:nvPr/>
        </p:nvSpPr>
        <p:spPr>
          <a:xfrm>
            <a:off x="3884760" y="8775360"/>
            <a:ext cx="2971440" cy="302760"/>
          </a:xfrm>
          <a:prstGeom prst="rect">
            <a:avLst/>
          </a:prstGeom>
          <a:noFill/>
          <a:ln>
            <a:noFill/>
          </a:ln>
        </p:spPr>
        <p:txBody>
          <a:bodyPr anchor="b"/>
          <a:p>
            <a:pPr algn="r">
              <a:lnSpc>
                <a:spcPct val="100000"/>
              </a:lnSpc>
            </a:pPr>
            <a:fld id="{9C462465-3551-4541-96FF-F1723DF0127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2"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|EON~035|</a:t>
            </a:r>
            <a:endParaRPr b="0" lang="en-US" sz="100" spc="-1" strike="noStrike">
              <a:latin typeface="Arial"/>
            </a:endParaRPr>
          </a:p>
        </p:txBody>
      </p:sp>
      <p:sp>
        <p:nvSpPr>
          <p:cNvPr id="1343"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In addition to CTRL+SHIFT+F8, right-clicking on the breakpoint also displays a menu with choices to Edit, Disable, Remove, or View Breakpoints. In the slide example, the View Breakpoints dialog shows all the breakpoint options. </a:t>
            </a:r>
            <a:endParaRPr b="0" lang="en-US" sz="2000" spc="-1" strike="noStrike">
              <a:latin typeface="Arial"/>
            </a:endParaRPr>
          </a:p>
          <a:p>
            <a:endParaRPr b="0" lang="en-US" sz="2000" spc="-1" strike="noStrike">
              <a:latin typeface="Arial"/>
            </a:endParaRPr>
          </a:p>
          <a:p>
            <a:r>
              <a:rPr b="0" lang="en-US" sz="2000" spc="-1" strike="noStrike">
                <a:latin typeface="Arial"/>
              </a:rPr>
              <a:t>The Breakpoint options dialog allows you to review all breakpoints.  In the Toolbar, you can add a breakpoint, remove a breakpoint, display breakpoints under their respective packages rather than under their types,  display breakpoints under their respective classes, and display breakpoints under their respective files. There are various Breakpoint options to set.  You can enable a suspend policy for a breakpoint. For example, for a Thread policy the thread where the breakpoint is hit is suspended. You can also specify a condition in either Gosu or Java. You can also specify actions, such as logging the evaluated expression.</a:t>
            </a:r>
            <a:endParaRPr b="0" lang="en-US" sz="2000" spc="-1" strike="noStrike">
              <a:latin typeface="Arial"/>
            </a:endParaRPr>
          </a:p>
          <a:p>
            <a:endParaRPr b="0" lang="en-US" sz="2000" spc="-1" strike="noStrike">
              <a:latin typeface="Arial"/>
            </a:endParaRPr>
          </a:p>
        </p:txBody>
      </p:sp>
      <p:sp>
        <p:nvSpPr>
          <p:cNvPr id="1344" name="TextShape 3"/>
          <p:cNvSpPr txBox="1"/>
          <p:nvPr/>
        </p:nvSpPr>
        <p:spPr>
          <a:xfrm>
            <a:off x="3884760" y="8775360"/>
            <a:ext cx="2971440" cy="302760"/>
          </a:xfrm>
          <a:prstGeom prst="rect">
            <a:avLst/>
          </a:prstGeom>
          <a:noFill/>
          <a:ln>
            <a:noFill/>
          </a:ln>
        </p:spPr>
        <p:txBody>
          <a:bodyPr anchor="b"/>
          <a:p>
            <a:pPr algn="r">
              <a:lnSpc>
                <a:spcPct val="100000"/>
              </a:lnSpc>
            </a:pPr>
            <a:fld id="{8B6B1603-D7E1-4F54-B40D-8C12E713F23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5"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|EON~036|</a:t>
            </a:r>
            <a:endParaRPr b="0" lang="en-US" sz="100" spc="-1" strike="noStrike">
              <a:latin typeface="Arial"/>
            </a:endParaRPr>
          </a:p>
        </p:txBody>
      </p:sp>
      <p:sp>
        <p:nvSpPr>
          <p:cNvPr id="1346"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To debug the server, select Main menu </a:t>
            </a:r>
            <a:r>
              <a:rPr b="0" lang="en-US" sz="2000" spc="-1" strike="noStrike">
                <a:latin typeface="Wingdings"/>
              </a:rPr>
              <a:t> Run  Debug 'Server' or Main menu  Run  Debug…  Server.  In the Debug tools window, confirm that the application is running and is ready (***** AppName ready *****).  </a:t>
            </a:r>
            <a:endParaRPr b="0" lang="en-US" sz="2000" spc="-1" strike="noStrike">
              <a:latin typeface="Arial"/>
            </a:endParaRPr>
          </a:p>
        </p:txBody>
      </p:sp>
      <p:sp>
        <p:nvSpPr>
          <p:cNvPr id="1347" name="TextShape 3"/>
          <p:cNvSpPr txBox="1"/>
          <p:nvPr/>
        </p:nvSpPr>
        <p:spPr>
          <a:xfrm>
            <a:off x="3884760" y="8775360"/>
            <a:ext cx="2971440" cy="302760"/>
          </a:xfrm>
          <a:prstGeom prst="rect">
            <a:avLst/>
          </a:prstGeom>
          <a:noFill/>
          <a:ln>
            <a:noFill/>
          </a:ln>
        </p:spPr>
        <p:txBody>
          <a:bodyPr anchor="b"/>
          <a:p>
            <a:pPr algn="r">
              <a:lnSpc>
                <a:spcPct val="100000"/>
              </a:lnSpc>
            </a:pPr>
            <a:fld id="{DCEE9960-3812-4E0B-A2A3-9EF5499B0D0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8"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|EON~037|</a:t>
            </a:r>
            <a:endParaRPr b="0" lang="en-US" sz="100" spc="-1" strike="noStrike">
              <a:latin typeface="Arial"/>
            </a:endParaRPr>
          </a:p>
        </p:txBody>
      </p:sp>
      <p:sp>
        <p:nvSpPr>
          <p:cNvPr id="1349"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The debugger enables you to execute your application step by step, examine program information related to variables, watches, or threads, and change your program without leaving Guidewire Studio. </a:t>
            </a:r>
            <a:endParaRPr b="0" lang="en-US" sz="2000" spc="-1" strike="noStrike">
              <a:latin typeface="Arial"/>
            </a:endParaRPr>
          </a:p>
        </p:txBody>
      </p:sp>
      <p:sp>
        <p:nvSpPr>
          <p:cNvPr id="1350" name="TextShape 3"/>
          <p:cNvSpPr txBox="1"/>
          <p:nvPr/>
        </p:nvSpPr>
        <p:spPr>
          <a:xfrm>
            <a:off x="3884760" y="8775360"/>
            <a:ext cx="2971440" cy="302760"/>
          </a:xfrm>
          <a:prstGeom prst="rect">
            <a:avLst/>
          </a:prstGeom>
          <a:noFill/>
          <a:ln>
            <a:noFill/>
          </a:ln>
        </p:spPr>
        <p:txBody>
          <a:bodyPr anchor="b"/>
          <a:p>
            <a:pPr algn="r">
              <a:lnSpc>
                <a:spcPct val="100000"/>
              </a:lnSpc>
            </a:pPr>
            <a:fld id="{EB2E2122-A777-4551-8197-9E7D3AD2545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1"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|EON~038|</a:t>
            </a:r>
            <a:endParaRPr b="0" lang="en-US" sz="100" spc="-1" strike="noStrike">
              <a:latin typeface="Arial"/>
            </a:endParaRPr>
          </a:p>
        </p:txBody>
      </p:sp>
      <p:sp>
        <p:nvSpPr>
          <p:cNvPr id="1352"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To hit breakpoints, you must run the application in a debug 'server' process.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Because you can step through lines, you normally need only one breakpoint for each section of code you want to investigate. There is no advantage to having breakpoints on multiple consecutive lines because the first breakpoint suspends normal execution and normal execution does not resume until you request it to.</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Frame tab lists the object passed to the code (for enhancements, this is the root entity or class). Variable values at the breakpoint are visible in the Variables window. Frames shows the sequence of actions executed until the breakpoint.</a:t>
            </a:r>
            <a:endParaRPr b="0" lang="en-US" sz="2000" spc="-1" strike="noStrike">
              <a:latin typeface="Arial"/>
            </a:endParaRPr>
          </a:p>
        </p:txBody>
      </p:sp>
      <p:sp>
        <p:nvSpPr>
          <p:cNvPr id="1353" name="TextShape 3"/>
          <p:cNvSpPr txBox="1"/>
          <p:nvPr/>
        </p:nvSpPr>
        <p:spPr>
          <a:xfrm>
            <a:off x="3884760" y="8775360"/>
            <a:ext cx="2971440" cy="302760"/>
          </a:xfrm>
          <a:prstGeom prst="rect">
            <a:avLst/>
          </a:prstGeom>
          <a:noFill/>
          <a:ln>
            <a:noFill/>
          </a:ln>
        </p:spPr>
        <p:txBody>
          <a:bodyPr anchor="b"/>
          <a:p>
            <a:pPr algn="r">
              <a:lnSpc>
                <a:spcPct val="100000"/>
              </a:lnSpc>
            </a:pPr>
            <a:fld id="{15566ABF-03A6-4B1B-B536-1DEA24D2830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4"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|EON~039|</a:t>
            </a:r>
            <a:endParaRPr b="0" lang="en-US" sz="100" spc="-1" strike="noStrike">
              <a:latin typeface="Arial"/>
            </a:endParaRPr>
          </a:p>
        </p:txBody>
      </p:sp>
      <p:sp>
        <p:nvSpPr>
          <p:cNvPr id="1355" name="TextShape 2"/>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1356" name="PlaceHolder 3"/>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Once the debugger pauses execution, you can step through the code in one of several ways. The most basic is to stepping through code one line at a time using Step Over (F8). </a:t>
            </a:r>
            <a:endParaRPr b="0" lang="en-US" sz="2000" spc="-1" strike="noStrike">
              <a:latin typeface="Arial"/>
            </a:endParaRPr>
          </a:p>
        </p:txBody>
      </p:sp>
      <p:sp>
        <p:nvSpPr>
          <p:cNvPr id="1357" name="TextShape 4"/>
          <p:cNvSpPr txBox="1"/>
          <p:nvPr/>
        </p:nvSpPr>
        <p:spPr>
          <a:xfrm>
            <a:off x="3884760" y="8775360"/>
            <a:ext cx="2971440" cy="302760"/>
          </a:xfrm>
          <a:prstGeom prst="rect">
            <a:avLst/>
          </a:prstGeom>
          <a:noFill/>
          <a:ln>
            <a:noFill/>
          </a:ln>
        </p:spPr>
        <p:txBody>
          <a:bodyPr anchor="b"/>
          <a:p>
            <a:pPr algn="r">
              <a:lnSpc>
                <a:spcPct val="100000"/>
              </a:lnSpc>
            </a:pPr>
            <a:fld id="{099E42DE-FF9C-4D57-A2F3-57FD32A6B9E7}" type="slidenum">
              <a:rPr b="0" lang="en-US" sz="800" spc="-1" strike="noStrike">
                <a:latin typeface="Arial"/>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9"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|EON~004|</a:t>
            </a:r>
            <a:endParaRPr b="0" lang="en-US" sz="100" spc="-1" strike="noStrike">
              <a:latin typeface="Arial"/>
            </a:endParaRPr>
          </a:p>
        </p:txBody>
      </p:sp>
      <p:sp>
        <p:nvSpPr>
          <p:cNvPr id="1250" name="PlaceHolder 2"/>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Guidewire types that can be enhanced include entities, Java classes, permissions, and SOAP entities.  </a:t>
            </a:r>
            <a:r>
              <a:rPr b="0" lang="en-US" sz="1200" spc="-1" strike="noStrike">
                <a:solidFill>
                  <a:srgbClr val="000000"/>
                </a:solidFill>
                <a:latin typeface="Arial"/>
                <a:ea typeface="+mn-ea"/>
              </a:rPr>
              <a:t>A fundamental reason for enhancing an entity is to add behaviors to a type that would not be appropriate to do by creating a subtype.</a:t>
            </a:r>
            <a:endParaRPr b="0" lang="en-US" sz="1200" spc="-1" strike="noStrike">
              <a:latin typeface="Arial"/>
            </a:endParaRPr>
          </a:p>
        </p:txBody>
      </p:sp>
      <p:sp>
        <p:nvSpPr>
          <p:cNvPr id="1251" name="TextShape 3"/>
          <p:cNvSpPr txBox="1"/>
          <p:nvPr/>
        </p:nvSpPr>
        <p:spPr>
          <a:xfrm>
            <a:off x="3884760" y="8775360"/>
            <a:ext cx="2971440" cy="302760"/>
          </a:xfrm>
          <a:prstGeom prst="rect">
            <a:avLst/>
          </a:prstGeom>
          <a:noFill/>
          <a:ln>
            <a:noFill/>
          </a:ln>
        </p:spPr>
        <p:txBody>
          <a:bodyPr anchor="b"/>
          <a:p>
            <a:pPr algn="r">
              <a:lnSpc>
                <a:spcPct val="100000"/>
              </a:lnSpc>
            </a:pPr>
            <a:fld id="{CB1E7373-1C80-48D0-B95D-4E390D35382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8"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|EON~040|</a:t>
            </a:r>
            <a:endParaRPr b="0" lang="en-US" sz="100" spc="-1" strike="noStrike">
              <a:latin typeface="Arial"/>
            </a:endParaRPr>
          </a:p>
        </p:txBody>
      </p:sp>
      <p:sp>
        <p:nvSpPr>
          <p:cNvPr id="1359"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When the Debug 'Server' process hits a breakpoint in Gosu code, the debugger suspends the normal execution of code until you resume it. When you resume the debugger, code executes as normal until the debugger hits another breakpoint.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60" name="TextShape 3"/>
          <p:cNvSpPr txBox="1"/>
          <p:nvPr/>
        </p:nvSpPr>
        <p:spPr>
          <a:xfrm>
            <a:off x="3884760" y="8775360"/>
            <a:ext cx="2971440" cy="302760"/>
          </a:xfrm>
          <a:prstGeom prst="rect">
            <a:avLst/>
          </a:prstGeom>
          <a:noFill/>
          <a:ln>
            <a:noFill/>
          </a:ln>
        </p:spPr>
        <p:txBody>
          <a:bodyPr anchor="b"/>
          <a:p>
            <a:pPr algn="r">
              <a:lnSpc>
                <a:spcPct val="100000"/>
              </a:lnSpc>
            </a:pPr>
            <a:fld id="{62BA4E9C-A857-4841-8B7A-008BAFB69B8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1"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|EON~041|</a:t>
            </a:r>
            <a:endParaRPr b="0" lang="en-US" sz="100" spc="-1" strike="noStrike">
              <a:latin typeface="Arial"/>
            </a:endParaRPr>
          </a:p>
        </p:txBody>
      </p:sp>
      <p:sp>
        <p:nvSpPr>
          <p:cNvPr id="1362"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The Frames pane enables you to gain access to the list of threads running in your application, export threads to a text file, and customize the thread presentation. </a:t>
            </a:r>
            <a:endParaRPr b="0" lang="en-US" sz="2000" spc="-1" strike="noStrike">
              <a:latin typeface="Arial"/>
            </a:endParaRPr>
          </a:p>
          <a:p>
            <a:endParaRPr b="0" lang="en-US" sz="2000" spc="-1" strike="noStrike">
              <a:latin typeface="Arial"/>
            </a:endParaRPr>
          </a:p>
          <a:p>
            <a:r>
              <a:rPr b="0" lang="en-US" sz="2000" spc="-1" strike="noStrike">
                <a:latin typeface="Arial"/>
              </a:rPr>
              <a:t>For each thread, you can view the stack frame, examine frames, navigate between frames, and automatically jump to the source code of a frame in the editor. </a:t>
            </a:r>
            <a:endParaRPr b="0" lang="en-US" sz="2000" spc="-1" strike="noStrike">
              <a:latin typeface="Arial"/>
            </a:endParaRPr>
          </a:p>
          <a:p>
            <a:endParaRPr b="0" lang="en-US" sz="2000" spc="-1" strike="noStrike">
              <a:latin typeface="Arial"/>
            </a:endParaRPr>
          </a:p>
          <a:p>
            <a:r>
              <a:rPr b="0" lang="en-US" sz="2000" spc="-1" strike="noStrike">
                <a:latin typeface="Arial"/>
              </a:rPr>
              <a:t>A thread can be chosen via a thread selector drop-down list on top of the pane. The status and type of a thread is indicated by the special icon and textual note next to the thread's name.</a:t>
            </a:r>
            <a:endParaRPr b="0" lang="en-US" sz="2000" spc="-1" strike="noStrike">
              <a:latin typeface="Arial"/>
            </a:endParaRPr>
          </a:p>
          <a:p>
            <a:endParaRPr b="0" lang="en-US" sz="2000" spc="-1" strike="noStrike">
              <a:latin typeface="Arial"/>
            </a:endParaRPr>
          </a:p>
          <a:p>
            <a:r>
              <a:rPr b="0" lang="en-US" sz="2000" spc="-1" strike="noStrike">
                <a:latin typeface="Arial"/>
              </a:rPr>
              <a:t>To examine the values stored in a frame, use the Variables pane of the Debug tool window.</a:t>
            </a:r>
            <a:endParaRPr b="0" lang="en-US" sz="2000" spc="-1" strike="noStrike">
              <a:latin typeface="Arial"/>
            </a:endParaRPr>
          </a:p>
        </p:txBody>
      </p:sp>
      <p:sp>
        <p:nvSpPr>
          <p:cNvPr id="1363" name="TextShape 3"/>
          <p:cNvSpPr txBox="1"/>
          <p:nvPr/>
        </p:nvSpPr>
        <p:spPr>
          <a:xfrm>
            <a:off x="3884760" y="8775360"/>
            <a:ext cx="2971440" cy="302760"/>
          </a:xfrm>
          <a:prstGeom prst="rect">
            <a:avLst/>
          </a:prstGeom>
          <a:noFill/>
          <a:ln>
            <a:noFill/>
          </a:ln>
        </p:spPr>
        <p:txBody>
          <a:bodyPr anchor="b"/>
          <a:p>
            <a:pPr algn="r">
              <a:lnSpc>
                <a:spcPct val="100000"/>
              </a:lnSpc>
            </a:pPr>
            <a:fld id="{0214CB74-C032-43D7-9747-ED70A7B3C46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4"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|EON~042|</a:t>
            </a:r>
            <a:endParaRPr b="0" lang="en-US" sz="100" spc="-1" strike="noStrike">
              <a:latin typeface="Arial"/>
            </a:endParaRPr>
          </a:p>
        </p:txBody>
      </p:sp>
      <p:sp>
        <p:nvSpPr>
          <p:cNvPr id="1365"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When a stack frame is selected in the Frames pane, the Variables pane displays all the data within its scope (method parameters, local and instance variables). </a:t>
            </a:r>
            <a:r>
              <a:rPr b="0" lang="en-US" sz="1200" spc="-1" strike="noStrike">
                <a:solidFill>
                  <a:srgbClr val="000000"/>
                </a:solidFill>
                <a:latin typeface="Arial"/>
                <a:ea typeface="+mn-ea"/>
              </a:rPr>
              <a:t>In the variables pane you can set labels for the objects, inspect objects, evaluate expressions, add variables to watches and more. You can examine s</a:t>
            </a:r>
            <a:r>
              <a:rPr b="0" lang="en-US" sz="2000" spc="-1" strike="noStrike">
                <a:solidFill>
                  <a:srgbClr val="000000"/>
                </a:solidFill>
                <a:latin typeface="Arial"/>
                <a:ea typeface="+mn-ea"/>
              </a:rPr>
              <a:t>tatic variables, fields, arrays, primitive types, and objects.</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Enable Enhance Entities Visualization in Guidewire Studio to view all entity properties. In Project Settings, in IDE Settings, select Guidewire  Studio. Then, in Debugger Settings, check the Enhance Entities Visualization checkbox.  </a:t>
            </a:r>
            <a:endParaRPr b="0" lang="en-US" sz="2000" spc="-1" strike="noStrike">
              <a:latin typeface="Arial"/>
            </a:endParaRPr>
          </a:p>
          <a:p>
            <a:endParaRPr b="0" lang="en-US" sz="2000" spc="-1" strike="noStrike">
              <a:latin typeface="Arial"/>
            </a:endParaRPr>
          </a:p>
        </p:txBody>
      </p:sp>
      <p:sp>
        <p:nvSpPr>
          <p:cNvPr id="1366" name="TextShape 3"/>
          <p:cNvSpPr txBox="1"/>
          <p:nvPr/>
        </p:nvSpPr>
        <p:spPr>
          <a:xfrm>
            <a:off x="3884760" y="8775360"/>
            <a:ext cx="2971440" cy="302760"/>
          </a:xfrm>
          <a:prstGeom prst="rect">
            <a:avLst/>
          </a:prstGeom>
          <a:noFill/>
          <a:ln>
            <a:noFill/>
          </a:ln>
        </p:spPr>
        <p:txBody>
          <a:bodyPr anchor="b"/>
          <a:p>
            <a:pPr algn="r">
              <a:lnSpc>
                <a:spcPct val="100000"/>
              </a:lnSpc>
            </a:pPr>
            <a:fld id="{89822A3B-6173-4361-BE55-39259148E85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7"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|EON~043|</a:t>
            </a:r>
            <a:endParaRPr b="0" lang="en-US" sz="100" spc="-1" strike="noStrike">
              <a:latin typeface="Arial"/>
            </a:endParaRPr>
          </a:p>
        </p:txBody>
      </p:sp>
      <p:sp>
        <p:nvSpPr>
          <p:cNvPr id="1368" name="PlaceHolder 2"/>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1200" spc="-1" strike="noStrike">
                <a:solidFill>
                  <a:srgbClr val="000000"/>
                </a:solidFill>
                <a:latin typeface="Arial"/>
                <a:ea typeface="+mn-ea"/>
              </a:rPr>
              <a:t>In the Watches pane you can evaluate any number of variables or expressions in the context of the current stack frame. The values are updated with each step through the application and become visible every time the application is suspended.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solidFill>
                  <a:srgbClr val="000000"/>
                </a:solidFill>
                <a:latin typeface="Arial"/>
                <a:ea typeface="+mn-ea"/>
              </a:rPr>
              <a:t>The easiest way to populate the Watches pane is to run the code to a desired point, then drag the object or property from the variables to the Watches pane.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1" lang="en-US" sz="2000" spc="-1" strike="noStrike">
                <a:solidFill>
                  <a:srgbClr val="000000"/>
                </a:solidFill>
                <a:latin typeface="Arial"/>
                <a:ea typeface="+mn-ea"/>
              </a:rPr>
              <a:t>IMPORTANT: </a:t>
            </a:r>
            <a:r>
              <a:rPr b="0" lang="en-US" sz="2000" spc="-1" strike="noStrike">
                <a:solidFill>
                  <a:srgbClr val="000000"/>
                </a:solidFill>
                <a:latin typeface="Arial"/>
                <a:ea typeface="+mn-ea"/>
              </a:rPr>
              <a:t>The default language for the Watches panel is Java.  To change the language to Gosu, when debugging at a breakpoint, open the Evaluate Expressions dialog (ALT+F8 or click the Evaluate Expressions icon in the Debugger toolbar). In the Expression field, click the Java icon, then select Gosu in the Choose Language context menu. Click Evaluate and Close.  Now, you will be able to add a Watch in the Watches pane that is in the Gosu language.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69" name="TextShape 3"/>
          <p:cNvSpPr txBox="1"/>
          <p:nvPr/>
        </p:nvSpPr>
        <p:spPr>
          <a:xfrm>
            <a:off x="3884760" y="8775360"/>
            <a:ext cx="2971440" cy="302760"/>
          </a:xfrm>
          <a:prstGeom prst="rect">
            <a:avLst/>
          </a:prstGeom>
          <a:noFill/>
          <a:ln>
            <a:noFill/>
          </a:ln>
        </p:spPr>
        <p:txBody>
          <a:bodyPr anchor="b"/>
          <a:p>
            <a:pPr algn="r">
              <a:lnSpc>
                <a:spcPct val="100000"/>
              </a:lnSpc>
            </a:pPr>
            <a:fld id="{6DCE03B5-933D-46C8-A28D-02C78023C47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0"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|EON~044|</a:t>
            </a:r>
            <a:endParaRPr b="0" lang="en-US" sz="100" spc="-1" strike="noStrike">
              <a:latin typeface="Arial"/>
            </a:endParaRPr>
          </a:p>
        </p:txBody>
      </p:sp>
      <p:sp>
        <p:nvSpPr>
          <p:cNvPr id="1371"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72" name="TextShape 3"/>
          <p:cNvSpPr txBox="1"/>
          <p:nvPr/>
        </p:nvSpPr>
        <p:spPr>
          <a:xfrm>
            <a:off x="3884760" y="8775360"/>
            <a:ext cx="2971440" cy="302760"/>
          </a:xfrm>
          <a:prstGeom prst="rect">
            <a:avLst/>
          </a:prstGeom>
          <a:noFill/>
          <a:ln>
            <a:noFill/>
          </a:ln>
        </p:spPr>
        <p:txBody>
          <a:bodyPr anchor="b"/>
          <a:p>
            <a:pPr algn="r">
              <a:lnSpc>
                <a:spcPct val="100000"/>
              </a:lnSpc>
            </a:pPr>
            <a:fld id="{A66A0183-A67B-44F0-B802-1BC05591997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3"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|EON~045|</a:t>
            </a:r>
            <a:endParaRPr b="0" lang="en-US" sz="100" spc="-1" strike="noStrike">
              <a:latin typeface="Arial"/>
            </a:endParaRPr>
          </a:p>
        </p:txBody>
      </p:sp>
      <p:sp>
        <p:nvSpPr>
          <p:cNvPr id="1374"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75" name="TextShape 3"/>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1376" name="TextShape 4"/>
          <p:cNvSpPr txBox="1"/>
          <p:nvPr/>
        </p:nvSpPr>
        <p:spPr>
          <a:xfrm>
            <a:off x="3884760" y="8775360"/>
            <a:ext cx="2971440" cy="302760"/>
          </a:xfrm>
          <a:prstGeom prst="rect">
            <a:avLst/>
          </a:prstGeom>
          <a:noFill/>
          <a:ln>
            <a:noFill/>
          </a:ln>
        </p:spPr>
        <p:txBody>
          <a:bodyPr anchor="b"/>
          <a:p>
            <a:pPr algn="r">
              <a:lnSpc>
                <a:spcPct val="100000"/>
              </a:lnSpc>
            </a:pPr>
            <a:fld id="{477BA67D-4B6D-4BCA-90E9-97CD1662C3F2}" type="slidenum">
              <a:rPr b="0" lang="en-US" sz="800" spc="-1" strike="noStrike">
                <a:latin typeface="Arial"/>
              </a:rPr>
              <a:t>&lt;number&gt;</a:t>
            </a:fld>
            <a:endParaRPr b="0" lang="en-US" sz="8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7"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|EON~046|</a:t>
            </a:r>
            <a:endParaRPr b="0" lang="en-US" sz="100" spc="-1" strike="noStrike">
              <a:latin typeface="Arial"/>
            </a:endParaRPr>
          </a:p>
        </p:txBody>
      </p:sp>
      <p:sp>
        <p:nvSpPr>
          <p:cNvPr id="1378"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79" name="TextShape 3"/>
          <p:cNvSpPr txBox="1"/>
          <p:nvPr/>
        </p:nvSpPr>
        <p:spPr>
          <a:xfrm>
            <a:off x="3884760" y="8775360"/>
            <a:ext cx="2971440" cy="302760"/>
          </a:xfrm>
          <a:prstGeom prst="rect">
            <a:avLst/>
          </a:prstGeom>
          <a:noFill/>
          <a:ln>
            <a:noFill/>
          </a:ln>
        </p:spPr>
        <p:txBody>
          <a:bodyPr anchor="b"/>
          <a:p>
            <a:pPr algn="r">
              <a:lnSpc>
                <a:spcPct val="100000"/>
              </a:lnSpc>
            </a:pPr>
            <a:fld id="{8FD270C1-8A15-4D56-B2A2-7F29564C363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0"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|EON~047|</a:t>
            </a:r>
            <a:endParaRPr b="0" lang="en-US" sz="100" spc="-1" strike="noStrike">
              <a:latin typeface="Arial"/>
            </a:endParaRPr>
          </a:p>
        </p:txBody>
      </p:sp>
      <p:sp>
        <p:nvSpPr>
          <p:cNvPr id="1381"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You call static methods directly from the class itself as opposed to creating an instance of the class.</a:t>
            </a:r>
            <a:endParaRPr b="0" lang="en-US" sz="2000" spc="-1" strike="noStrike">
              <a:latin typeface="Arial"/>
            </a:endParaRPr>
          </a:p>
          <a:p>
            <a:pPr>
              <a:lnSpc>
                <a:spcPct val="100000"/>
              </a:lnSpc>
            </a:pPr>
            <a:endParaRPr b="0" lang="en-US" sz="2000" spc="-1" strike="noStrike">
              <a:latin typeface="Arial"/>
            </a:endParaRPr>
          </a:p>
        </p:txBody>
      </p:sp>
      <p:sp>
        <p:nvSpPr>
          <p:cNvPr id="1382" name="TextShape 3"/>
          <p:cNvSpPr txBox="1"/>
          <p:nvPr/>
        </p:nvSpPr>
        <p:spPr>
          <a:xfrm>
            <a:off x="3884760" y="8775360"/>
            <a:ext cx="2971440" cy="302760"/>
          </a:xfrm>
          <a:prstGeom prst="rect">
            <a:avLst/>
          </a:prstGeom>
          <a:noFill/>
          <a:ln>
            <a:noFill/>
          </a:ln>
        </p:spPr>
        <p:txBody>
          <a:bodyPr anchor="b"/>
          <a:p>
            <a:pPr algn="r">
              <a:lnSpc>
                <a:spcPct val="100000"/>
              </a:lnSpc>
            </a:pPr>
            <a:fld id="{5C4386F9-7DD9-434F-9EA9-8568377C618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3"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|EON~048|</a:t>
            </a:r>
            <a:endParaRPr b="0" lang="en-US" sz="100" spc="-1" strike="noStrike">
              <a:latin typeface="Arial"/>
            </a:endParaRPr>
          </a:p>
        </p:txBody>
      </p:sp>
      <p:sp>
        <p:nvSpPr>
          <p:cNvPr id="1384"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For third party APIs, check the Include non-project classes check box in the New Gosu Enahncement checkbox.</a:t>
            </a:r>
            <a:endParaRPr b="0" lang="en-US" sz="2000" spc="-1" strike="noStrike">
              <a:latin typeface="Arial"/>
            </a:endParaRPr>
          </a:p>
          <a:p>
            <a:endParaRPr b="0" lang="en-US" sz="2000" spc="-1" strike="noStrike">
              <a:latin typeface="Arial"/>
            </a:endParaRPr>
          </a:p>
          <a:p>
            <a:r>
              <a:rPr b="0" lang="en-US" sz="2000" spc="-1" strike="noStrike">
                <a:latin typeface="Arial"/>
              </a:rPr>
              <a:t>Guidewire recommends that you create an enhancement in a custom package named after your company.  For example, if you are implementing an application for Acme Insurance, then you would create all custom enhancements in a package named Acme or in sub-packages of an Acme package.</a:t>
            </a:r>
            <a:endParaRPr b="0" lang="en-US" sz="2000" spc="-1" strike="noStrike">
              <a:latin typeface="Arial"/>
            </a:endParaRPr>
          </a:p>
          <a:p>
            <a:endParaRPr b="0" lang="en-US" sz="2000" spc="-1" strike="noStrike">
              <a:latin typeface="Arial"/>
            </a:endParaRPr>
          </a:p>
          <a:p>
            <a:r>
              <a:rPr b="0" lang="en-US" sz="2000" spc="-1" strike="noStrike">
                <a:latin typeface="Arial"/>
              </a:rPr>
              <a:t>The recommended naming convention for Java Enhancements is &lt;TypeName&gt; + &lt;AdditionalTextWhenNeeded&gt; + Enhancement. In some cases, you may need to have multiple enhancements for a single class. In this case, the &lt;AdditionalTextWhenNeeded&gt; should be used to clarify the difference between the enhancements.</a:t>
            </a:r>
            <a:endParaRPr b="0" lang="en-US" sz="2000" spc="-1" strike="noStrike">
              <a:latin typeface="Arial"/>
            </a:endParaRPr>
          </a:p>
          <a:p>
            <a:endParaRPr b="0" lang="en-US" sz="2000" spc="-1" strike="noStrike">
              <a:latin typeface="Arial"/>
            </a:endParaRPr>
          </a:p>
        </p:txBody>
      </p:sp>
      <p:sp>
        <p:nvSpPr>
          <p:cNvPr id="1385" name="TextShape 3"/>
          <p:cNvSpPr txBox="1"/>
          <p:nvPr/>
        </p:nvSpPr>
        <p:spPr>
          <a:xfrm>
            <a:off x="3884760" y="8775360"/>
            <a:ext cx="2971440" cy="302760"/>
          </a:xfrm>
          <a:prstGeom prst="rect">
            <a:avLst/>
          </a:prstGeom>
          <a:noFill/>
          <a:ln>
            <a:noFill/>
          </a:ln>
        </p:spPr>
        <p:txBody>
          <a:bodyPr anchor="b"/>
          <a:p>
            <a:pPr algn="r">
              <a:lnSpc>
                <a:spcPct val="100000"/>
              </a:lnSpc>
            </a:pPr>
            <a:fld id="{AD984536-D85D-4478-AD5A-E7E451B81B3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6"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|EON~049|</a:t>
            </a:r>
            <a:endParaRPr b="0" lang="en-US" sz="100" spc="-1" strike="noStrike">
              <a:latin typeface="Arial"/>
            </a:endParaRPr>
          </a:p>
        </p:txBody>
      </p:sp>
      <p:sp>
        <p:nvSpPr>
          <p:cNvPr id="1387"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Static methods are not called from instances. Because static methods do not work off an instance, there is no need use the this keyword in a static Gosu enhancement method of a Java class.</a:t>
            </a:r>
            <a:endParaRPr b="0" lang="en-US" sz="2000" spc="-1" strike="noStrike">
              <a:latin typeface="Arial"/>
            </a:endParaRPr>
          </a:p>
        </p:txBody>
      </p:sp>
      <p:sp>
        <p:nvSpPr>
          <p:cNvPr id="1388" name="TextShape 3"/>
          <p:cNvSpPr txBox="1"/>
          <p:nvPr/>
        </p:nvSpPr>
        <p:spPr>
          <a:xfrm>
            <a:off x="3884760" y="8775360"/>
            <a:ext cx="2971440" cy="302760"/>
          </a:xfrm>
          <a:prstGeom prst="rect">
            <a:avLst/>
          </a:prstGeom>
          <a:noFill/>
          <a:ln>
            <a:noFill/>
          </a:ln>
        </p:spPr>
        <p:txBody>
          <a:bodyPr anchor="b"/>
          <a:p>
            <a:pPr algn="r">
              <a:lnSpc>
                <a:spcPct val="100000"/>
              </a:lnSpc>
            </a:pPr>
            <a:fld id="{5629D12C-9D17-4EFA-932C-8ACC9AB406D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2"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|EON~005|</a:t>
            </a:r>
            <a:endParaRPr b="0" lang="en-US" sz="100" spc="-1" strike="noStrike">
              <a:latin typeface="Arial"/>
            </a:endParaRPr>
          </a:p>
        </p:txBody>
      </p:sp>
      <p:sp>
        <p:nvSpPr>
          <p:cNvPr id="1253"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A package contains classes, enhancements, and other types of Gosu code files. A package is an aspect of object oriented programming languages and represents a collection of grouped code files. Often, the files in a package have a similar function or related purpose.  </a:t>
            </a:r>
            <a:endParaRPr b="0" lang="en-US" sz="2000" spc="-1" strike="noStrike">
              <a:latin typeface="Arial"/>
            </a:endParaRPr>
          </a:p>
          <a:p>
            <a:endParaRPr b="0" lang="en-US" sz="2000" spc="-1" strike="noStrike">
              <a:latin typeface="Arial"/>
            </a:endParaRPr>
          </a:p>
          <a:p>
            <a:r>
              <a:rPr b="0" lang="en-US" sz="2000" spc="-1" strike="noStrike">
                <a:latin typeface="Arial"/>
              </a:rPr>
              <a:t>For the Acme's customer implementation of TrainingApp, packages are  created in the acme.ta. package. In the slide example, the naming convention for packages for entity enhancements is </a:t>
            </a:r>
            <a:r>
              <a:rPr b="1" lang="en-US" sz="2000" spc="-1" strike="noStrike">
                <a:latin typeface="Courier New"/>
              </a:rPr>
              <a:t>acme.ta.enhancements.entity.</a:t>
            </a:r>
            <a:endParaRPr b="0" lang="en-US" sz="2000" spc="-1" strike="noStrike">
              <a:latin typeface="Arial"/>
            </a:endParaRPr>
          </a:p>
          <a:p>
            <a:endParaRPr b="0" lang="en-US" sz="2000" spc="-1" strike="noStrike">
              <a:latin typeface="Arial"/>
            </a:endParaRPr>
          </a:p>
          <a:p>
            <a:r>
              <a:rPr b="1" lang="en-US" sz="2000" spc="-1" strike="noStrike">
                <a:latin typeface="Courier New"/>
              </a:rPr>
              <a:t>&lt;company&gt; </a:t>
            </a:r>
            <a:r>
              <a:rPr b="0" lang="en-US" sz="2000" spc="-1" strike="noStrike">
                <a:latin typeface="Courier New"/>
              </a:rPr>
              <a:t>is the company's name or a suitable abbreviation.</a:t>
            </a:r>
            <a:endParaRPr b="0" lang="en-US" sz="2000" spc="-1" strike="noStrike">
              <a:latin typeface="Arial"/>
            </a:endParaRPr>
          </a:p>
          <a:p>
            <a:r>
              <a:rPr b="1" lang="en-US" sz="2000" spc="-1" strike="noStrike">
                <a:latin typeface="Courier New"/>
              </a:rPr>
              <a:t>&lt;app-abbrv&gt; </a:t>
            </a:r>
            <a:r>
              <a:rPr b="0" lang="en-US" sz="2000" spc="-1" strike="noStrike">
                <a:latin typeface="Courier New"/>
              </a:rPr>
              <a:t>is the Guidewire application's two-letter abbreviation, for example PolicyCenter is pc, BillingCenter is bc, ClaimCenter is cc, ContactManager is ab or cm.</a:t>
            </a:r>
            <a:endParaRPr b="0" lang="en-US" sz="2000" spc="-1" strike="noStrike">
              <a:latin typeface="Arial"/>
            </a:endParaRPr>
          </a:p>
          <a:p>
            <a:r>
              <a:rPr b="1" lang="en-US" sz="2000" spc="-1" strike="noStrike">
                <a:latin typeface="Courier New"/>
              </a:rPr>
              <a:t>&lt;mechanism&gt;</a:t>
            </a:r>
            <a:r>
              <a:rPr b="0" lang="en-US" sz="2000" spc="-1" strike="noStrike">
                <a:latin typeface="Courier New"/>
              </a:rPr>
              <a:t> can be enhancements, batch, messaging, plugin (for predefined non-messaging, non-startable plugins), startable, webservice, or class(es)</a:t>
            </a:r>
            <a:endParaRPr b="0" lang="en-US" sz="2000" spc="-1" strike="noStrike">
              <a:latin typeface="Arial"/>
            </a:endParaRPr>
          </a:p>
          <a:p>
            <a:r>
              <a:rPr b="1" lang="en-US" sz="2000" spc="-1" strike="noStrike">
                <a:latin typeface="Courier New"/>
              </a:rPr>
              <a:t>&lt;functional_area&gt; </a:t>
            </a:r>
            <a:r>
              <a:rPr b="0" lang="en-US" sz="2000" spc="-1" strike="noStrike">
                <a:latin typeface="Courier New"/>
              </a:rPr>
              <a:t>is the functional area of the application.</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54" name="TextShape 3"/>
          <p:cNvSpPr txBox="1"/>
          <p:nvPr/>
        </p:nvSpPr>
        <p:spPr>
          <a:xfrm>
            <a:off x="3884760" y="8775360"/>
            <a:ext cx="2971440" cy="302760"/>
          </a:xfrm>
          <a:prstGeom prst="rect">
            <a:avLst/>
          </a:prstGeom>
          <a:noFill/>
          <a:ln>
            <a:noFill/>
          </a:ln>
        </p:spPr>
        <p:txBody>
          <a:bodyPr anchor="b"/>
          <a:p>
            <a:pPr algn="r">
              <a:lnSpc>
                <a:spcPct val="100000"/>
              </a:lnSpc>
            </a:pPr>
            <a:fld id="{AE4B5031-43BD-406F-980D-9055F7899E8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9"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|EON~050|</a:t>
            </a:r>
            <a:endParaRPr b="0" lang="en-US" sz="100" spc="-1" strike="noStrike">
              <a:latin typeface="Arial"/>
            </a:endParaRPr>
          </a:p>
        </p:txBody>
      </p:sp>
      <p:sp>
        <p:nvSpPr>
          <p:cNvPr id="1390"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In the slide example, Gosu Scratchpad executes code that references the static method. The code outputs to the console in Studio.</a:t>
            </a:r>
            <a:endParaRPr b="0" lang="en-US" sz="2000" spc="-1" strike="noStrike">
              <a:latin typeface="Arial"/>
            </a:endParaRPr>
          </a:p>
          <a:p>
            <a:r>
              <a:rPr b="0" lang="en-US" sz="2000" spc="-1" strike="noStrike">
                <a:latin typeface="Arial"/>
              </a:rPr>
              <a:t>Line 3 declares a loop that iterates through a range of values and instantiates an iterator variable (i).</a:t>
            </a:r>
            <a:endParaRPr b="0" lang="en-US" sz="2000" spc="-1" strike="noStrike">
              <a:latin typeface="Arial"/>
            </a:endParaRPr>
          </a:p>
          <a:p>
            <a:r>
              <a:rPr b="0" lang="en-US" sz="2000" spc="-1" strike="noStrike">
                <a:latin typeface="Arial"/>
              </a:rPr>
              <a:t>Line 4 references the isLeapYear() enhancement function for the Java Calendar class. The iterator variable (i) is the argument value for the isLeapYear() static function.</a:t>
            </a:r>
            <a:endParaRPr b="0" lang="en-US" sz="2000" spc="-1" strike="noStrike">
              <a:latin typeface="Arial"/>
            </a:endParaRPr>
          </a:p>
          <a:p>
            <a:r>
              <a:rPr b="0" lang="en-US" sz="2000" spc="-1" strike="noStrike">
                <a:latin typeface="Arial"/>
              </a:rPr>
              <a:t>Line 5 concatenates a string using the String.format() function.  The function creates a string using the iterator value and the boolean variable.</a:t>
            </a:r>
            <a:endParaRPr b="0" lang="en-US" sz="2000" spc="-1" strike="noStrike">
              <a:latin typeface="Arial"/>
            </a:endParaRPr>
          </a:p>
          <a:p>
            <a:r>
              <a:rPr b="0" lang="en-US" sz="2000" spc="-1" strike="noStrike">
                <a:latin typeface="Arial"/>
              </a:rPr>
              <a:t>Line 7 outputs the string to the console.</a:t>
            </a:r>
            <a:endParaRPr b="0" lang="en-US" sz="2000" spc="-1" strike="noStrike">
              <a:latin typeface="Arial"/>
            </a:endParaRPr>
          </a:p>
          <a:p>
            <a:endParaRPr b="0" lang="en-US" sz="2000" spc="-1" strike="noStrike">
              <a:latin typeface="Arial"/>
            </a:endParaRPr>
          </a:p>
        </p:txBody>
      </p:sp>
      <p:sp>
        <p:nvSpPr>
          <p:cNvPr id="1391" name="TextShape 3"/>
          <p:cNvSpPr txBox="1"/>
          <p:nvPr/>
        </p:nvSpPr>
        <p:spPr>
          <a:xfrm>
            <a:off x="3884760" y="8775360"/>
            <a:ext cx="2971440" cy="302760"/>
          </a:xfrm>
          <a:prstGeom prst="rect">
            <a:avLst/>
          </a:prstGeom>
          <a:noFill/>
          <a:ln>
            <a:noFill/>
          </a:ln>
        </p:spPr>
        <p:txBody>
          <a:bodyPr anchor="b"/>
          <a:p>
            <a:pPr algn="r">
              <a:lnSpc>
                <a:spcPct val="100000"/>
              </a:lnSpc>
            </a:pPr>
            <a:fld id="{CDCBFACF-771E-446F-BB14-5FAA669DF5F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2"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|EON~051|</a:t>
            </a:r>
            <a:endParaRPr b="0" lang="en-US" sz="100" spc="-1" strike="noStrike">
              <a:latin typeface="Arial"/>
            </a:endParaRPr>
          </a:p>
        </p:txBody>
      </p:sp>
      <p:sp>
        <p:nvSpPr>
          <p:cNvPr id="1393"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94" name="TextShape 3"/>
          <p:cNvSpPr txBox="1"/>
          <p:nvPr/>
        </p:nvSpPr>
        <p:spPr>
          <a:xfrm>
            <a:off x="3884760" y="8775360"/>
            <a:ext cx="2971440" cy="302760"/>
          </a:xfrm>
          <a:prstGeom prst="rect">
            <a:avLst/>
          </a:prstGeom>
          <a:noFill/>
          <a:ln>
            <a:noFill/>
          </a:ln>
        </p:spPr>
        <p:txBody>
          <a:bodyPr anchor="b"/>
          <a:p>
            <a:pPr algn="r">
              <a:lnSpc>
                <a:spcPct val="100000"/>
              </a:lnSpc>
            </a:pPr>
            <a:fld id="{BE3AE985-6626-4807-85C2-516B367DC7C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5"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|EON~052|</a:t>
            </a:r>
            <a:endParaRPr b="0" lang="en-US" sz="100" spc="-1" strike="noStrike">
              <a:latin typeface="Arial"/>
            </a:endParaRPr>
          </a:p>
        </p:txBody>
      </p:sp>
      <p:sp>
        <p:nvSpPr>
          <p:cNvPr id="1396"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Answers</a:t>
            </a:r>
            <a:endParaRPr b="0" lang="en-US" sz="2000" spc="-1" strike="noStrike">
              <a:latin typeface="Arial"/>
            </a:endParaRPr>
          </a:p>
          <a:p>
            <a:r>
              <a:rPr b="0" lang="en-US" sz="2000" spc="-1" strike="noStrike">
                <a:latin typeface="Arial"/>
              </a:rPr>
              <a:t>1) Create enhancements in an Guidewire application project in Guidewire Studio in …\configuration\gsrc\.</a:t>
            </a:r>
            <a:endParaRPr b="0" lang="en-US" sz="2000" spc="-1" strike="noStrike">
              <a:latin typeface="Arial"/>
            </a:endParaRPr>
          </a:p>
          <a:p>
            <a:r>
              <a:rPr b="0" lang="en-US" sz="2000" spc="-1" strike="noStrike">
                <a:latin typeface="Arial"/>
              </a:rPr>
              <a:t>2) Getter: Logic that returns a derived value and does not take parameters or change other data. Setter: Logic that takes a single input value and uses that to modify some other field or set of fields on the given object. Method: Logic that requires parameters, changes data, or otherwise does more than simply deriving or setting a value.</a:t>
            </a:r>
            <a:endParaRPr b="0" lang="en-US" sz="2000" spc="-1" strike="noStrike">
              <a:latin typeface="Arial"/>
            </a:endParaRPr>
          </a:p>
          <a:p>
            <a:r>
              <a:rPr b="0" lang="en-US" sz="2000" spc="-1" strike="noStrike">
                <a:latin typeface="Arial"/>
              </a:rPr>
              <a:t>3) Studio automatically creates the package statement and the enhancement declaration statement and the type reference.</a:t>
            </a:r>
            <a:endParaRPr b="0" lang="en-US" sz="2000" spc="-1" strike="noStrike">
              <a:latin typeface="Arial"/>
            </a:endParaRPr>
          </a:p>
          <a:p>
            <a:r>
              <a:rPr b="0" lang="en-US" sz="2000" spc="-1" strike="noStrike">
                <a:latin typeface="Arial"/>
              </a:rPr>
              <a:t>4) this.AssignedUser</a:t>
            </a:r>
            <a:endParaRPr b="0" lang="en-US" sz="2000" spc="-1" strike="noStrike">
              <a:latin typeface="Arial"/>
            </a:endParaRPr>
          </a:p>
          <a:p>
            <a:r>
              <a:rPr b="0" lang="en-US" sz="2000" spc="-1" strike="noStrike">
                <a:latin typeface="Arial"/>
              </a:rPr>
              <a:t>5) You would create the method and optionally specify a return type of void.</a:t>
            </a:r>
            <a:endParaRPr b="0" lang="en-US" sz="2000" spc="-1" strike="noStrike">
              <a:latin typeface="Arial"/>
            </a:endParaRPr>
          </a:p>
          <a:p>
            <a:r>
              <a:rPr b="0" lang="en-US" sz="2000" spc="-1" strike="noStrike">
                <a:latin typeface="Arial"/>
              </a:rPr>
              <a:t>6) You reference enhancement properties and methods using the same syntax as base application entity properties and methods: object.propertyOrMethodName.</a:t>
            </a:r>
            <a:endParaRPr b="0" lang="en-US" sz="2000" spc="-1" strike="noStrike">
              <a:latin typeface="Arial"/>
            </a:endParaRPr>
          </a:p>
          <a:p>
            <a:endParaRPr b="0" lang="en-US" sz="2000" spc="-1" strike="noStrike">
              <a:latin typeface="Arial"/>
            </a:endParaRPr>
          </a:p>
        </p:txBody>
      </p:sp>
      <p:sp>
        <p:nvSpPr>
          <p:cNvPr id="1397" name="TextShape 3"/>
          <p:cNvSpPr txBox="1"/>
          <p:nvPr/>
        </p:nvSpPr>
        <p:spPr>
          <a:xfrm>
            <a:off x="3884760" y="8775360"/>
            <a:ext cx="2971440" cy="302760"/>
          </a:xfrm>
          <a:prstGeom prst="rect">
            <a:avLst/>
          </a:prstGeom>
          <a:noFill/>
          <a:ln>
            <a:noFill/>
          </a:ln>
        </p:spPr>
        <p:txBody>
          <a:bodyPr anchor="b"/>
          <a:p>
            <a:pPr algn="r">
              <a:lnSpc>
                <a:spcPct val="100000"/>
              </a:lnSpc>
            </a:pPr>
            <a:fld id="{95B2C57B-2023-4287-8090-0624159CB2E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8"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|EON~053|</a:t>
            </a:r>
            <a:endParaRPr b="0" lang="en-US" sz="100" spc="-1" strike="noStrike">
              <a:latin typeface="Arial"/>
            </a:endParaRPr>
          </a:p>
        </p:txBody>
      </p:sp>
      <p:sp>
        <p:nvSpPr>
          <p:cNvPr id="1399"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400" name="TextShape 3"/>
          <p:cNvSpPr txBox="1"/>
          <p:nvPr/>
        </p:nvSpPr>
        <p:spPr>
          <a:xfrm>
            <a:off x="3884760" y="8775360"/>
            <a:ext cx="2971440" cy="302760"/>
          </a:xfrm>
          <a:prstGeom prst="rect">
            <a:avLst/>
          </a:prstGeom>
          <a:noFill/>
          <a:ln>
            <a:noFill/>
          </a:ln>
        </p:spPr>
        <p:txBody>
          <a:bodyPr anchor="b"/>
          <a:p>
            <a:pPr algn="r">
              <a:lnSpc>
                <a:spcPct val="100000"/>
              </a:lnSpc>
            </a:pPr>
            <a:fld id="{3FB9A74F-5ACA-4605-BF55-D5003D7813D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5"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|EON~006|</a:t>
            </a:r>
            <a:endParaRPr b="0" lang="en-US" sz="100" spc="-1" strike="noStrike">
              <a:latin typeface="Arial"/>
            </a:endParaRPr>
          </a:p>
        </p:txBody>
      </p:sp>
      <p:sp>
        <p:nvSpPr>
          <p:cNvPr id="1256"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A package can contain any number of enhancements and Gosu code files.  In many Guidewire applications, you can find enhancements in the …\gsrc\libraries\  package and in …\gsrc\gw\ sub-packages.  </a:t>
            </a:r>
            <a:endParaRPr b="0" lang="en-US" sz="2000" spc="-1" strike="noStrike">
              <a:latin typeface="Arial"/>
            </a:endParaRPr>
          </a:p>
          <a:p>
            <a:endParaRPr b="0" lang="en-US" sz="2000" spc="-1" strike="noStrike">
              <a:latin typeface="Arial"/>
            </a:endParaRPr>
          </a:p>
          <a:p>
            <a:r>
              <a:rPr b="0" lang="en-US" sz="2000" spc="-1" strike="noStrike">
                <a:latin typeface="Arial"/>
              </a:rPr>
              <a:t>For the Acme's customer implementation of TrainingApp, enhancements are created in the acme.ta.enhancements package. </a:t>
            </a:r>
            <a:endParaRPr b="0" lang="en-US" sz="2000" spc="-1" strike="noStrike">
              <a:latin typeface="Arial"/>
            </a:endParaRPr>
          </a:p>
          <a:p>
            <a:endParaRPr b="0" lang="en-US" sz="2000" spc="-1" strike="noStrike">
              <a:latin typeface="Arial"/>
            </a:endParaRPr>
          </a:p>
          <a:p>
            <a:r>
              <a:rPr b="0" lang="en-US" sz="2000" spc="-1" strike="noStrike">
                <a:latin typeface="Arial"/>
              </a:rPr>
              <a:t>In the slide example, the ABPersonEnhancement file is in the hierarchy of the acme package. The fully qualified name is acme.ta.enhancements.entity.ABPersonEnhancement.   </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You reference an enhancement in a package with a fully qualified name. A fully qualified name details the package hierarchy. Per package hierarchy, you can only have one unique name.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57" name="TextShape 3"/>
          <p:cNvSpPr txBox="1"/>
          <p:nvPr/>
        </p:nvSpPr>
        <p:spPr>
          <a:xfrm>
            <a:off x="3884760" y="8775360"/>
            <a:ext cx="2971440" cy="302760"/>
          </a:xfrm>
          <a:prstGeom prst="rect">
            <a:avLst/>
          </a:prstGeom>
          <a:noFill/>
          <a:ln>
            <a:noFill/>
          </a:ln>
        </p:spPr>
        <p:txBody>
          <a:bodyPr anchor="b"/>
          <a:p>
            <a:pPr algn="r">
              <a:lnSpc>
                <a:spcPct val="100000"/>
              </a:lnSpc>
            </a:pPr>
            <a:fld id="{62E7B08E-99FC-4590-A47A-703856805C1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8"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|EON~007|</a:t>
            </a:r>
            <a:endParaRPr b="0" lang="en-US" sz="100" spc="-1" strike="noStrike">
              <a:latin typeface="Arial"/>
            </a:endParaRPr>
          </a:p>
        </p:txBody>
      </p:sp>
      <p:sp>
        <p:nvSpPr>
          <p:cNvPr id="1259"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the slide example, ABPersonEnhancement.gsx is the enhancement file that enhances the ABPerson entity with an Age property.  The property is available to any ABPerson or any object that is a subtype of ABPerson such as ABDoctor. </a:t>
            </a:r>
            <a:endParaRPr b="0" lang="en-US" sz="2000" spc="-1" strike="noStrike">
              <a:latin typeface="Arial"/>
            </a:endParaRPr>
          </a:p>
        </p:txBody>
      </p:sp>
      <p:sp>
        <p:nvSpPr>
          <p:cNvPr id="1260" name="TextShape 3"/>
          <p:cNvSpPr txBox="1"/>
          <p:nvPr/>
        </p:nvSpPr>
        <p:spPr>
          <a:xfrm>
            <a:off x="3884760" y="8775360"/>
            <a:ext cx="2971440" cy="302760"/>
          </a:xfrm>
          <a:prstGeom prst="rect">
            <a:avLst/>
          </a:prstGeom>
          <a:noFill/>
          <a:ln>
            <a:noFill/>
          </a:ln>
        </p:spPr>
        <p:txBody>
          <a:bodyPr anchor="b"/>
          <a:p>
            <a:pPr algn="r">
              <a:lnSpc>
                <a:spcPct val="100000"/>
              </a:lnSpc>
            </a:pPr>
            <a:fld id="{B599EFC7-F474-4EEC-8B08-971FDCB6BB2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1"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|EON~008|</a:t>
            </a:r>
            <a:endParaRPr b="0" lang="en-US" sz="100" spc="-1" strike="noStrike">
              <a:latin typeface="Arial"/>
            </a:endParaRPr>
          </a:p>
        </p:txBody>
      </p:sp>
      <p:sp>
        <p:nvSpPr>
          <p:cNvPr id="1262" name="PlaceHolder 2"/>
          <p:cNvSpPr>
            <a:spLocks noGrp="1"/>
          </p:cNvSpPr>
          <p:nvPr>
            <p:ph type="body"/>
          </p:nvPr>
        </p:nvSpPr>
        <p:spPr>
          <a:xfrm>
            <a:off x="152280" y="4343400"/>
            <a:ext cx="6552720" cy="4343040"/>
          </a:xfrm>
          <a:prstGeom prst="rect">
            <a:avLst/>
          </a:prstGeom>
        </p:spPr>
        <p:txBody>
          <a:bodyPr/>
          <a:p>
            <a:r>
              <a:rPr b="0" lang="en-US" sz="2000" spc="-1" strike="noStrike">
                <a:latin typeface="Arial"/>
              </a:rPr>
              <a:t>Enhancements can have any number of the following: getters, setters, and methods. </a:t>
            </a:r>
            <a:endParaRPr b="0" lang="en-US" sz="2000" spc="-1" strike="noStrike">
              <a:latin typeface="Arial"/>
            </a:endParaRPr>
          </a:p>
          <a:p>
            <a:endParaRPr b="0" lang="en-US" sz="2000" spc="-1" strike="noStrike">
              <a:latin typeface="Arial"/>
            </a:endParaRPr>
          </a:p>
        </p:txBody>
      </p:sp>
      <p:sp>
        <p:nvSpPr>
          <p:cNvPr id="1263" name="TextShape 3"/>
          <p:cNvSpPr txBox="1"/>
          <p:nvPr/>
        </p:nvSpPr>
        <p:spPr>
          <a:xfrm>
            <a:off x="3884760" y="8775360"/>
            <a:ext cx="2971440" cy="302760"/>
          </a:xfrm>
          <a:prstGeom prst="rect">
            <a:avLst/>
          </a:prstGeom>
          <a:noFill/>
          <a:ln>
            <a:noFill/>
          </a:ln>
        </p:spPr>
        <p:txBody>
          <a:bodyPr anchor="b"/>
          <a:p>
            <a:pPr algn="r">
              <a:lnSpc>
                <a:spcPct val="100000"/>
              </a:lnSpc>
            </a:pPr>
            <a:fld id="{05D3F7C1-5F0E-4E11-A6DB-025EAE1EDB0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4" name="CustomShape 1" hidden="1"/>
          <p:cNvSpPr/>
          <p:nvPr/>
        </p:nvSpPr>
        <p:spPr>
          <a:xfrm>
            <a:off x="6477120" y="9016920"/>
            <a:ext cx="317160" cy="10548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latin typeface="Arial"/>
                <a:ea typeface="+mn-ea"/>
              </a:rPr>
              <a:t>|EON~009|</a:t>
            </a:r>
            <a:endParaRPr b="0" lang="en-US" sz="100" spc="-1" strike="noStrike">
              <a:latin typeface="Arial"/>
            </a:endParaRPr>
          </a:p>
        </p:txBody>
      </p:sp>
      <p:sp>
        <p:nvSpPr>
          <p:cNvPr id="1265" name="PlaceHolder 2"/>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the slide example, ABPersonEnhancement.gsx is the enhancement file that extends the ABPerson entity with an Age property. </a:t>
            </a:r>
            <a:endParaRPr b="0" lang="en-US" sz="2000" spc="-1" strike="noStrike">
              <a:latin typeface="Arial"/>
            </a:endParaRPr>
          </a:p>
          <a:p>
            <a:pPr>
              <a:lnSpc>
                <a:spcPct val="100000"/>
              </a:lnSpc>
            </a:pPr>
            <a:endParaRPr b="0" lang="en-US" sz="2000" spc="-1" strike="noStrike">
              <a:latin typeface="Arial"/>
            </a:endParaRPr>
          </a:p>
        </p:txBody>
      </p:sp>
      <p:sp>
        <p:nvSpPr>
          <p:cNvPr id="1266" name="TextShape 3"/>
          <p:cNvSpPr txBox="1"/>
          <p:nvPr/>
        </p:nvSpPr>
        <p:spPr>
          <a:xfrm>
            <a:off x="3884760" y="8775360"/>
            <a:ext cx="2971440" cy="302760"/>
          </a:xfrm>
          <a:prstGeom prst="rect">
            <a:avLst/>
          </a:prstGeom>
          <a:noFill/>
          <a:ln>
            <a:noFill/>
          </a:ln>
        </p:spPr>
        <p:txBody>
          <a:bodyPr anchor="b"/>
          <a:p>
            <a:pPr algn="r">
              <a:lnSpc>
                <a:spcPct val="100000"/>
              </a:lnSpc>
            </a:pPr>
            <a:fld id="{62141F62-771C-4795-9B0A-64A22D7CC88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8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9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4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4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9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9.png"/><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 Id="rId11" Type="http://schemas.openxmlformats.org/officeDocument/2006/relationships/slideLayout" Target="../slideLayouts/slideLayout213.xml"/><Relationship Id="rId12" Type="http://schemas.openxmlformats.org/officeDocument/2006/relationships/slideLayout" Target="../slideLayouts/slideLayout214.xml"/><Relationship Id="rId13" Type="http://schemas.openxmlformats.org/officeDocument/2006/relationships/slideLayout" Target="../slideLayouts/slideLayout215.xml"/><Relationship Id="rId14"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20.png"/><Relationship Id="rId3" Type="http://schemas.openxmlformats.org/officeDocument/2006/relationships/slideLayout" Target="../slideLayouts/slideLayout217.xml"/><Relationship Id="rId4" Type="http://schemas.openxmlformats.org/officeDocument/2006/relationships/slideLayout" Target="../slideLayouts/slideLayout218.xml"/><Relationship Id="rId5" Type="http://schemas.openxmlformats.org/officeDocument/2006/relationships/slideLayout" Target="../slideLayouts/slideLayout219.xml"/><Relationship Id="rId6" Type="http://schemas.openxmlformats.org/officeDocument/2006/relationships/slideLayout" Target="../slideLayouts/slideLayout220.xml"/><Relationship Id="rId7" Type="http://schemas.openxmlformats.org/officeDocument/2006/relationships/slideLayout" Target="../slideLayouts/slideLayout221.xml"/><Relationship Id="rId8" Type="http://schemas.openxmlformats.org/officeDocument/2006/relationships/slideLayout" Target="../slideLayouts/slideLayout222.xml"/><Relationship Id="rId9" Type="http://schemas.openxmlformats.org/officeDocument/2006/relationships/slideLayout" Target="../slideLayouts/slideLayout223.xml"/><Relationship Id="rId10" Type="http://schemas.openxmlformats.org/officeDocument/2006/relationships/slideLayout" Target="../slideLayouts/slideLayout224.xml"/><Relationship Id="rId11" Type="http://schemas.openxmlformats.org/officeDocument/2006/relationships/slideLayout" Target="../slideLayouts/slideLayout225.xml"/><Relationship Id="rId12" Type="http://schemas.openxmlformats.org/officeDocument/2006/relationships/slideLayout" Target="../slideLayouts/slideLayout226.xml"/><Relationship Id="rId13" Type="http://schemas.openxmlformats.org/officeDocument/2006/relationships/slideLayout" Target="../slideLayouts/slideLayout227.xml"/><Relationship Id="rId14"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AE47ACA-0805-43C6-BA82-D12CAD7E4FD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0">
                <a:srgbClr val="04628c"/>
              </a:gs>
              <a:gs pos="100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buClr>
                <a:srgbClr val="000000"/>
              </a:buClr>
              <a:buSzPct val="45000"/>
              <a:buFont typeface="Wingdings" charset="2"/>
              <a:buChar char=""/>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50" name="pic Logo Text" descr=""/>
          <p:cNvPicPr/>
          <p:nvPr/>
        </p:nvPicPr>
        <p:blipFill>
          <a:blip r:embed="rId2"/>
          <a:stretch/>
        </p:blipFill>
        <p:spPr>
          <a:xfrm>
            <a:off x="7412040" y="6543720"/>
            <a:ext cx="1607760" cy="136080"/>
          </a:xfrm>
          <a:prstGeom prst="rect">
            <a:avLst/>
          </a:prstGeom>
          <a:ln>
            <a:noFill/>
          </a:ln>
        </p:spPr>
      </p:pic>
      <p:sp>
        <p:nvSpPr>
          <p:cNvPr id="45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BDA2C48-C77B-47DB-B059-9431825FEC8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52"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53" name="PlaceHolder 10"/>
          <p:cNvSpPr>
            <a:spLocks noGrp="1"/>
          </p:cNvSpPr>
          <p:nvPr>
            <p:ph type="body"/>
          </p:nvPr>
        </p:nvSpPr>
        <p:spPr>
          <a:xfrm>
            <a:off x="4754880" y="914400"/>
            <a:ext cx="4087080" cy="83772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454"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455"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9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9" name="pic Logo Text" descr=""/>
          <p:cNvPicPr/>
          <p:nvPr/>
        </p:nvPicPr>
        <p:blipFill>
          <a:blip r:embed="rId2"/>
          <a:stretch/>
        </p:blipFill>
        <p:spPr>
          <a:xfrm>
            <a:off x="7412040" y="6543720"/>
            <a:ext cx="1607760" cy="136080"/>
          </a:xfrm>
          <a:prstGeom prst="rect">
            <a:avLst/>
          </a:prstGeom>
          <a:ln>
            <a:noFill/>
          </a:ln>
        </p:spPr>
      </p:pic>
      <p:sp>
        <p:nvSpPr>
          <p:cNvPr id="50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FD9FE52-B002-47BE-AE4D-487309AFC557}"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0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02" name="PlaceHolder 10"/>
          <p:cNvSpPr>
            <a:spLocks noGrp="1"/>
          </p:cNvSpPr>
          <p:nvPr>
            <p:ph type="body"/>
          </p:nvPr>
        </p:nvSpPr>
        <p:spPr>
          <a:xfrm>
            <a:off x="519120" y="914400"/>
            <a:ext cx="4082760" cy="547488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4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4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4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4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6" name="pic Logo Text" descr=""/>
          <p:cNvPicPr/>
          <p:nvPr/>
        </p:nvPicPr>
        <p:blipFill>
          <a:blip r:embed="rId2"/>
          <a:stretch/>
        </p:blipFill>
        <p:spPr>
          <a:xfrm>
            <a:off x="7412040" y="6543720"/>
            <a:ext cx="1607760" cy="136080"/>
          </a:xfrm>
          <a:prstGeom prst="rect">
            <a:avLst/>
          </a:prstGeom>
          <a:ln>
            <a:noFill/>
          </a:ln>
        </p:spPr>
      </p:pic>
      <p:sp>
        <p:nvSpPr>
          <p:cNvPr id="54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3563CA8-3536-48D4-BBB2-29F85CCCA38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4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49" name="PlaceHolder 10"/>
          <p:cNvSpPr>
            <a:spLocks noGrp="1"/>
          </p:cNvSpPr>
          <p:nvPr>
            <p:ph type="body"/>
          </p:nvPr>
        </p:nvSpPr>
        <p:spPr>
          <a:xfrm>
            <a:off x="519120" y="914400"/>
            <a:ext cx="4082760" cy="548604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550" name="PlaceHolder 11"/>
          <p:cNvSpPr>
            <a:spLocks noGrp="1"/>
          </p:cNvSpPr>
          <p:nvPr>
            <p:ph type="body"/>
          </p:nvPr>
        </p:nvSpPr>
        <p:spPr>
          <a:xfrm>
            <a:off x="47545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8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9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9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9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94" name="pic Logo Text" descr=""/>
          <p:cNvPicPr/>
          <p:nvPr/>
        </p:nvPicPr>
        <p:blipFill>
          <a:blip r:embed="rId2"/>
          <a:stretch/>
        </p:blipFill>
        <p:spPr>
          <a:xfrm>
            <a:off x="7412040" y="6543720"/>
            <a:ext cx="1607760" cy="136080"/>
          </a:xfrm>
          <a:prstGeom prst="rect">
            <a:avLst/>
          </a:prstGeom>
          <a:ln>
            <a:noFill/>
          </a:ln>
        </p:spPr>
      </p:pic>
      <p:sp>
        <p:nvSpPr>
          <p:cNvPr id="59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9317658-FC18-47F4-A6B1-407DD0E1412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9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97" name="PlaceHolder 10"/>
          <p:cNvSpPr>
            <a:spLocks noGrp="1"/>
          </p:cNvSpPr>
          <p:nvPr>
            <p:ph type="body"/>
          </p:nvPr>
        </p:nvSpPr>
        <p:spPr>
          <a:xfrm>
            <a:off x="519120" y="914400"/>
            <a:ext cx="8318160" cy="274284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3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3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4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41" name="pic Logo Text" descr=""/>
          <p:cNvPicPr/>
          <p:nvPr/>
        </p:nvPicPr>
        <p:blipFill>
          <a:blip r:embed="rId2"/>
          <a:stretch/>
        </p:blipFill>
        <p:spPr>
          <a:xfrm>
            <a:off x="7412040" y="6543720"/>
            <a:ext cx="1607760" cy="136080"/>
          </a:xfrm>
          <a:prstGeom prst="rect">
            <a:avLst/>
          </a:prstGeom>
          <a:ln>
            <a:noFill/>
          </a:ln>
        </p:spPr>
      </p:pic>
      <p:sp>
        <p:nvSpPr>
          <p:cNvPr id="64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431EDDA-6A2D-4164-917B-0D2EFB556D3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4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44" name="PlaceHolder 10"/>
          <p:cNvSpPr>
            <a:spLocks noGrp="1"/>
          </p:cNvSpPr>
          <p:nvPr>
            <p:ph type="body"/>
          </p:nvPr>
        </p:nvSpPr>
        <p:spPr>
          <a:xfrm>
            <a:off x="4754520" y="914400"/>
            <a:ext cx="4082760" cy="547488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8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8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8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8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8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88" name="pic Logo Text" descr=""/>
          <p:cNvPicPr/>
          <p:nvPr/>
        </p:nvPicPr>
        <p:blipFill>
          <a:blip r:embed="rId2"/>
          <a:stretch/>
        </p:blipFill>
        <p:spPr>
          <a:xfrm>
            <a:off x="7412040" y="6543720"/>
            <a:ext cx="1607760" cy="136080"/>
          </a:xfrm>
          <a:prstGeom prst="rect">
            <a:avLst/>
          </a:prstGeom>
          <a:ln>
            <a:noFill/>
          </a:ln>
        </p:spPr>
      </p:pic>
      <p:sp>
        <p:nvSpPr>
          <p:cNvPr id="68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72BE1953-9E30-4106-BBCF-525057B9924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9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91" name="PlaceHolder 10"/>
          <p:cNvSpPr>
            <a:spLocks noGrp="1"/>
          </p:cNvSpPr>
          <p:nvPr>
            <p:ph type="body"/>
          </p:nvPr>
        </p:nvSpPr>
        <p:spPr>
          <a:xfrm>
            <a:off x="6172200" y="2743200"/>
            <a:ext cx="2651400" cy="365724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692" name="PlaceHolder 11"/>
          <p:cNvSpPr>
            <a:spLocks noGrp="1"/>
          </p:cNvSpPr>
          <p:nvPr>
            <p:ph type="body"/>
          </p:nvPr>
        </p:nvSpPr>
        <p:spPr>
          <a:xfrm>
            <a:off x="521280" y="9144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3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3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3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3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3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3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36" name="pic Logo Text" descr=""/>
          <p:cNvPicPr/>
          <p:nvPr/>
        </p:nvPicPr>
        <p:blipFill>
          <a:blip r:embed="rId2"/>
          <a:stretch/>
        </p:blipFill>
        <p:spPr>
          <a:xfrm>
            <a:off x="7412040" y="6543720"/>
            <a:ext cx="1607760" cy="136080"/>
          </a:xfrm>
          <a:prstGeom prst="rect">
            <a:avLst/>
          </a:prstGeom>
          <a:ln>
            <a:noFill/>
          </a:ln>
        </p:spPr>
      </p:pic>
      <p:sp>
        <p:nvSpPr>
          <p:cNvPr id="73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74B34F7-6F97-4584-B955-40BA345F0A07}"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3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739" name="PlaceHolder 10"/>
          <p:cNvSpPr>
            <a:spLocks noGrp="1"/>
          </p:cNvSpPr>
          <p:nvPr>
            <p:ph type="body"/>
          </p:nvPr>
        </p:nvSpPr>
        <p:spPr>
          <a:xfrm>
            <a:off x="519120" y="914400"/>
            <a:ext cx="2651400" cy="547488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7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7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7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8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8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8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83" name="pic Logo Text" descr=""/>
          <p:cNvPicPr/>
          <p:nvPr/>
        </p:nvPicPr>
        <p:blipFill>
          <a:blip r:embed="rId2"/>
          <a:stretch/>
        </p:blipFill>
        <p:spPr>
          <a:xfrm>
            <a:off x="7412040" y="6543720"/>
            <a:ext cx="1607760" cy="136080"/>
          </a:xfrm>
          <a:prstGeom prst="rect">
            <a:avLst/>
          </a:prstGeom>
          <a:ln>
            <a:noFill/>
          </a:ln>
        </p:spPr>
      </p:pic>
      <p:sp>
        <p:nvSpPr>
          <p:cNvPr id="78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B479694-9013-44BD-B991-9E67AD08850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8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786"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787" name="PlaceHolder 11"/>
          <p:cNvSpPr>
            <a:spLocks noGrp="1"/>
          </p:cNvSpPr>
          <p:nvPr>
            <p:ph type="body"/>
          </p:nvPr>
        </p:nvSpPr>
        <p:spPr>
          <a:xfrm>
            <a:off x="520560" y="1344240"/>
            <a:ext cx="8320680" cy="505620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788"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82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82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82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82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83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83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832" name="pic Logo Text" descr=""/>
          <p:cNvPicPr/>
          <p:nvPr/>
        </p:nvPicPr>
        <p:blipFill>
          <a:blip r:embed="rId2"/>
          <a:stretch/>
        </p:blipFill>
        <p:spPr>
          <a:xfrm>
            <a:off x="7412040" y="6543720"/>
            <a:ext cx="1607760" cy="136080"/>
          </a:xfrm>
          <a:prstGeom prst="rect">
            <a:avLst/>
          </a:prstGeom>
          <a:ln>
            <a:noFill/>
          </a:ln>
        </p:spPr>
      </p:pic>
      <p:sp>
        <p:nvSpPr>
          <p:cNvPr id="83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7B188FB-5D8B-4CB1-A779-4446285CE61A}"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834"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835" name="PlaceHolder 10"/>
          <p:cNvSpPr>
            <a:spLocks noGrp="1"/>
          </p:cNvSpPr>
          <p:nvPr>
            <p:ph type="body"/>
          </p:nvPr>
        </p:nvSpPr>
        <p:spPr>
          <a:xfrm>
            <a:off x="519120" y="914400"/>
            <a:ext cx="8318160" cy="548604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ea typeface="Arial"/>
              </a:rPr>
              <a:t> </a:t>
            </a:r>
            <a:endParaRPr b="0" lang="en-US" sz="2400" spc="-1" strike="noStrike">
              <a:solidFill>
                <a:srgbClr val="000000"/>
              </a:solidFill>
              <a:latin typeface="Arial"/>
            </a:endParaRPr>
          </a:p>
        </p:txBody>
      </p:sp>
      <p:sp>
        <p:nvSpPr>
          <p:cNvPr id="836"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837"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87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87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87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87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87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88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881" name="pic Logo Text" descr=""/>
          <p:cNvPicPr/>
          <p:nvPr/>
        </p:nvPicPr>
        <p:blipFill>
          <a:blip r:embed="rId2"/>
          <a:stretch/>
        </p:blipFill>
        <p:spPr>
          <a:xfrm>
            <a:off x="7412040" y="6543720"/>
            <a:ext cx="1607760" cy="136080"/>
          </a:xfrm>
          <a:prstGeom prst="rect">
            <a:avLst/>
          </a:prstGeom>
          <a:ln>
            <a:noFill/>
          </a:ln>
        </p:spPr>
      </p:pic>
      <p:sp>
        <p:nvSpPr>
          <p:cNvPr id="88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1E0C665-8361-4EB4-8557-CC240FFA71B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883"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884" name="CustomShape 10"/>
          <p:cNvSpPr/>
          <p:nvPr/>
        </p:nvSpPr>
        <p:spPr>
          <a:xfrm>
            <a:off x="521280" y="914400"/>
            <a:ext cx="8289000" cy="5409720"/>
          </a:xfrm>
          <a:prstGeom prst="rect">
            <a:avLst/>
          </a:prstGeom>
          <a:noFill/>
          <a:ln w="9360">
            <a:solidFill>
              <a:srgbClr val="ffffff"/>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885"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886"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0728B7E-F721-49B2-AA91-6AF442CCFFC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56F31C3-CF6D-423A-9FBD-3B54E7BA1C1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432000" indent="-324000">
              <a:lnSpc>
                <a:spcPct val="100000"/>
              </a:lnSpc>
              <a:spcBef>
                <a:spcPts val="1120"/>
              </a:spcBef>
              <a:buClr>
                <a:srgbClr val="000000"/>
              </a:buClr>
              <a:buSzPct val="45000"/>
              <a:buFont typeface="Wingdings" charset="2"/>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c0c0c0"/>
                </a:solidFill>
                <a:latin typeface="Arial"/>
                <a:ea typeface="Calibri"/>
              </a:rPr>
              <a:t> </a:t>
            </a: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7BC58AB0-6BA0-42D3-8FFE-B562DDCCF0A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519120" y="914400"/>
            <a:ext cx="5531760" cy="548604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7356BB4-F16E-40FA-A18D-A81C120DD22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6172200" y="914400"/>
            <a:ext cx="2651400" cy="365724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14"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8" name="pic Logo Text" descr=""/>
          <p:cNvPicPr/>
          <p:nvPr/>
        </p:nvPicPr>
        <p:blipFill>
          <a:blip r:embed="rId2"/>
          <a:stretch/>
        </p:blipFill>
        <p:spPr>
          <a:xfrm>
            <a:off x="7412040" y="6543720"/>
            <a:ext cx="1607760" cy="136080"/>
          </a:xfrm>
          <a:prstGeom prst="rect">
            <a:avLst/>
          </a:prstGeom>
          <a:ln>
            <a:noFill/>
          </a:ln>
        </p:spPr>
      </p:pic>
      <p:sp>
        <p:nvSpPr>
          <p:cNvPr id="25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EB00363-4684-41C4-A87F-AB7ABEA298A7}"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6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1" name="PlaceHolder 10"/>
          <p:cNvSpPr>
            <a:spLocks noGrp="1"/>
          </p:cNvSpPr>
          <p:nvPr>
            <p:ph type="body"/>
          </p:nvPr>
        </p:nvSpPr>
        <p:spPr>
          <a:xfrm>
            <a:off x="519120" y="3657600"/>
            <a:ext cx="8318160" cy="274284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9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5" name="pic Logo Text" descr=""/>
          <p:cNvPicPr/>
          <p:nvPr/>
        </p:nvPicPr>
        <p:blipFill>
          <a:blip r:embed="rId2"/>
          <a:stretch/>
        </p:blipFill>
        <p:spPr>
          <a:xfrm>
            <a:off x="7412040" y="6543720"/>
            <a:ext cx="1607760" cy="136080"/>
          </a:xfrm>
          <a:prstGeom prst="rect">
            <a:avLst/>
          </a:prstGeom>
          <a:ln>
            <a:noFill/>
          </a:ln>
        </p:spPr>
      </p:pic>
      <p:sp>
        <p:nvSpPr>
          <p:cNvPr id="30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63AE3EB-7706-4E1E-B8BA-227B7284531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0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08" name="PlaceHolder 10"/>
          <p:cNvSpPr>
            <a:spLocks noGrp="1"/>
          </p:cNvSpPr>
          <p:nvPr>
            <p:ph type="body"/>
          </p:nvPr>
        </p:nvSpPr>
        <p:spPr>
          <a:xfrm>
            <a:off x="519120" y="1752480"/>
            <a:ext cx="2651400" cy="463680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09" name="PlaceHolder 11"/>
          <p:cNvSpPr>
            <a:spLocks noGrp="1"/>
          </p:cNvSpPr>
          <p:nvPr>
            <p:ph type="body"/>
          </p:nvPr>
        </p:nvSpPr>
        <p:spPr>
          <a:xfrm>
            <a:off x="335268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10" name="PlaceHolder 12"/>
          <p:cNvSpPr>
            <a:spLocks noGrp="1"/>
          </p:cNvSpPr>
          <p:nvPr>
            <p:ph type="body"/>
          </p:nvPr>
        </p:nvSpPr>
        <p:spPr>
          <a:xfrm>
            <a:off x="617220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11" name="PlaceHolder 13"/>
          <p:cNvSpPr>
            <a:spLocks noGrp="1"/>
          </p:cNvSpPr>
          <p:nvPr>
            <p:ph type="body"/>
          </p:nvPr>
        </p:nvSpPr>
        <p:spPr>
          <a:xfrm>
            <a:off x="3355920" y="914400"/>
            <a:ext cx="2651400" cy="84096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Center Column Subtitle</a:t>
            </a:r>
            <a:endParaRPr b="0" lang="en-US" sz="2400" spc="-1" strike="noStrike">
              <a:solidFill>
                <a:srgbClr val="000000"/>
              </a:solidFill>
              <a:latin typeface="Arial"/>
            </a:endParaRPr>
          </a:p>
        </p:txBody>
      </p:sp>
      <p:sp>
        <p:nvSpPr>
          <p:cNvPr id="312" name="PlaceHolder 14"/>
          <p:cNvSpPr>
            <a:spLocks noGrp="1"/>
          </p:cNvSpPr>
          <p:nvPr>
            <p:ph type="body"/>
          </p:nvPr>
        </p:nvSpPr>
        <p:spPr>
          <a:xfrm>
            <a:off x="6172200" y="914400"/>
            <a:ext cx="2651400" cy="84096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5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5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5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6" name="pic Logo Text" descr=""/>
          <p:cNvPicPr/>
          <p:nvPr/>
        </p:nvPicPr>
        <p:blipFill>
          <a:blip r:embed="rId2"/>
          <a:stretch/>
        </p:blipFill>
        <p:spPr>
          <a:xfrm>
            <a:off x="7412040" y="6543720"/>
            <a:ext cx="1607760" cy="136080"/>
          </a:xfrm>
          <a:prstGeom prst="rect">
            <a:avLst/>
          </a:prstGeom>
          <a:ln>
            <a:noFill/>
          </a:ln>
        </p:spPr>
      </p:pic>
      <p:sp>
        <p:nvSpPr>
          <p:cNvPr id="35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7BE7F6A-0E7A-4957-9235-E1D2F3B0B468}"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5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9" name="PlaceHolder 10"/>
          <p:cNvSpPr>
            <a:spLocks noGrp="1"/>
          </p:cNvSpPr>
          <p:nvPr>
            <p:ph type="body"/>
          </p:nvPr>
        </p:nvSpPr>
        <p:spPr>
          <a:xfrm>
            <a:off x="521280" y="914400"/>
            <a:ext cx="8320680" cy="548604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0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0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0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3" name="pic Logo Text" descr=""/>
          <p:cNvPicPr/>
          <p:nvPr/>
        </p:nvPicPr>
        <p:blipFill>
          <a:blip r:embed="rId2"/>
          <a:stretch/>
        </p:blipFill>
        <p:spPr>
          <a:xfrm>
            <a:off x="7412040" y="6543720"/>
            <a:ext cx="1607760" cy="136080"/>
          </a:xfrm>
          <a:prstGeom prst="rect">
            <a:avLst/>
          </a:prstGeom>
          <a:ln>
            <a:noFill/>
          </a:ln>
        </p:spPr>
      </p:pic>
      <p:sp>
        <p:nvSpPr>
          <p:cNvPr id="40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55F7897-FC69-443D-B52A-946C6F3E867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0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6" name="PlaceHolder 10"/>
          <p:cNvSpPr>
            <a:spLocks noGrp="1"/>
          </p:cNvSpPr>
          <p:nvPr>
            <p:ph type="body"/>
          </p:nvPr>
        </p:nvSpPr>
        <p:spPr>
          <a:xfrm>
            <a:off x="519120" y="4572000"/>
            <a:ext cx="8318160" cy="1828440"/>
          </a:xfrm>
          <a:prstGeom prst="rect">
            <a:avLst/>
          </a:prstGeom>
        </p:spPr>
        <p:txBody>
          <a:bodyPr lIns="0" rIns="0" tIns="0" bIns="0"/>
          <a:p>
            <a:pPr marL="432000" indent="-324000">
              <a:lnSpc>
                <a:spcPct val="100000"/>
              </a:lnSpc>
              <a:spcBef>
                <a:spcPts val="961"/>
              </a:spcBef>
              <a:buClr>
                <a:srgbClr val="000000"/>
              </a:buClr>
              <a:buSzPct val="45000"/>
              <a:buFont typeface="Wingdings" charset="2"/>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728000" indent="-216000">
              <a:lnSpc>
                <a:spcPct val="100000"/>
              </a:lnSpc>
              <a:spcBef>
                <a:spcPts val="320"/>
              </a:spcBef>
              <a:buClr>
                <a:srgbClr val="000000"/>
              </a:buClr>
              <a:buSzPct val="75000"/>
              <a:buFont typeface="Symbol" charset="2"/>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8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slideLayout" Target="../slideLayouts/slideLayout9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wmf"/><Relationship Id="rId4" Type="http://schemas.openxmlformats.org/officeDocument/2006/relationships/slideLayout" Target="../slideLayouts/slideLayout97.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8.wmf"/><Relationship Id="rId2" Type="http://schemas.openxmlformats.org/officeDocument/2006/relationships/slideLayout" Target="../slideLayouts/slideLayout8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9.wmf"/><Relationship Id="rId2" Type="http://schemas.openxmlformats.org/officeDocument/2006/relationships/slideLayout" Target="../slideLayouts/slideLayout97.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0.wmf"/><Relationship Id="rId2" Type="http://schemas.openxmlformats.org/officeDocument/2006/relationships/slideLayout" Target="../slideLayouts/slideLayout8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1.wmf"/><Relationship Id="rId2" Type="http://schemas.openxmlformats.org/officeDocument/2006/relationships/slideLayout" Target="../slideLayouts/slideLayout97.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2.wmf"/><Relationship Id="rId2" Type="http://schemas.openxmlformats.org/officeDocument/2006/relationships/slideLayout" Target="../slideLayouts/slideLayout97.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61.xml"/><Relationship Id="rId6"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slideLayout" Target="../slideLayouts/slideLayout61.xml"/><Relationship Id="rId6"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 Id="rId3" Type="http://schemas.openxmlformats.org/officeDocument/2006/relationships/slideLayout" Target="../slideLayouts/slideLayout109.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wmf"/><Relationship Id="rId3" Type="http://schemas.openxmlformats.org/officeDocument/2006/relationships/slideLayout" Target="../slideLayouts/slideLayout109.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49.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49.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49.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21.xml"/><Relationship Id="rId5"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97.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136.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4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21.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slideLayout" Target="../slideLayouts/slideLayout121.xml"/><Relationship Id="rId4"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85.xml"/><Relationship Id="rId4"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slideLayout" Target="../slideLayouts/slideLayout85.xml"/><Relationship Id="rId7"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78.wmf"/><Relationship Id="rId2" Type="http://schemas.openxmlformats.org/officeDocument/2006/relationships/image" Target="../media/image79.wmf"/><Relationship Id="rId3" Type="http://schemas.openxmlformats.org/officeDocument/2006/relationships/image" Target="../media/image80.wmf"/><Relationship Id="rId4" Type="http://schemas.openxmlformats.org/officeDocument/2006/relationships/image" Target="../media/image81.png"/><Relationship Id="rId5" Type="http://schemas.openxmlformats.org/officeDocument/2006/relationships/slideLayout" Target="../slideLayouts/slideLayout61.xml"/><Relationship Id="rId6"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slideLayout" Target="../slideLayouts/slideLayout157.xml"/><Relationship Id="rId4"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slideLayout" Target="../slideLayouts/slideLayout169.xml"/><Relationship Id="rId4"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181.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png"/><Relationship Id="rId3" Type="http://schemas.openxmlformats.org/officeDocument/2006/relationships/slideLayout" Target="../slideLayouts/slideLayout61.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slideLayout" Target="../slideLayouts/slideLayout145.xml"/><Relationship Id="rId4"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91.wmf"/><Relationship Id="rId2" Type="http://schemas.openxmlformats.org/officeDocument/2006/relationships/slideLayout" Target="../slideLayouts/slideLayout85.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image" Target="../media/image93.png"/><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slideLayout" Target="../slideLayouts/slideLayout61.xml"/><Relationship Id="rId6"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png"/><Relationship Id="rId3" Type="http://schemas.openxmlformats.org/officeDocument/2006/relationships/slideLayout" Target="../slideLayouts/slideLayout49.xml"/><Relationship Id="rId4"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slideLayout" Target="../slideLayouts/slideLayout97.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05.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17.xml"/><Relationship Id="rId2" Type="http://schemas.openxmlformats.org/officeDocument/2006/relationships/notesSlide" Target="../notesSlides/notesSlide53.xml"/>
</Relationships>
</file>

<file path=ppt/slides/_rels/slide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wmf"/><Relationship Id="rId3" Type="http://schemas.openxmlformats.org/officeDocument/2006/relationships/slideLayout" Target="../slideLayouts/slideLayout49.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slideLayout" Target="../slideLayouts/slideLayout6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 Id="rId3" Type="http://schemas.openxmlformats.org/officeDocument/2006/relationships/image" Target="../media/image30.wmf"/><Relationship Id="rId4" Type="http://schemas.openxmlformats.org/officeDocument/2006/relationships/slideLayout" Target="../slideLayouts/slideLayout7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wmf"/><Relationship Id="rId3" Type="http://schemas.openxmlformats.org/officeDocument/2006/relationships/slideLayout" Target="../slideLayouts/slideLayout49.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|EOS~001|</a:t>
            </a:r>
            <a:endParaRPr b="0" lang="en-US" sz="100" spc="-1" strike="noStrike">
              <a:latin typeface="Arial"/>
            </a:endParaRPr>
          </a:p>
        </p:txBody>
      </p:sp>
      <p:sp>
        <p:nvSpPr>
          <p:cNvPr id="929" name="TextShape 2"/>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May 11, 2015</a:t>
            </a:r>
            <a:endParaRPr b="0" lang="en-US" sz="1600" spc="-1" strike="noStrike">
              <a:solidFill>
                <a:srgbClr val="000000"/>
              </a:solidFill>
              <a:latin typeface="Arial"/>
            </a:endParaRPr>
          </a:p>
        </p:txBody>
      </p:sp>
      <p:sp>
        <p:nvSpPr>
          <p:cNvPr id="930" name="TextShape 3"/>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Enhancements</a:t>
            </a:r>
            <a:endParaRPr b="0" lang="en-US" sz="3600" spc="-1" strike="noStrike">
              <a:solidFill>
                <a:srgbClr val="ffffff"/>
              </a:solid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|EOS~010|</a:t>
            </a:r>
            <a:endParaRPr b="0" lang="en-US" sz="100" spc="-1" strike="noStrike">
              <a:latin typeface="Arial"/>
            </a:endParaRPr>
          </a:p>
        </p:txBody>
      </p:sp>
      <p:sp>
        <p:nvSpPr>
          <p:cNvPr id="984"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Getter properties</a:t>
            </a:r>
            <a:endParaRPr b="0" lang="en-US" sz="3200" spc="-1" strike="noStrike">
              <a:solidFill>
                <a:srgbClr val="ffffff"/>
              </a:solidFill>
              <a:latin typeface="Arial"/>
            </a:endParaRPr>
          </a:p>
        </p:txBody>
      </p:sp>
      <p:sp>
        <p:nvSpPr>
          <p:cNvPr id="985" name="TextShape 3"/>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getter property </a:t>
            </a:r>
            <a:r>
              <a:rPr b="0" lang="en-US" sz="2400" spc="-1" strike="noStrike">
                <a:solidFill>
                  <a:srgbClr val="000000"/>
                </a:solidFill>
                <a:latin typeface="Arial"/>
                <a:ea typeface="Arial"/>
              </a:rPr>
              <a:t>is used to calculate </a:t>
            </a:r>
            <a:br/>
            <a:r>
              <a:rPr b="0" lang="en-US" sz="2400" spc="-1" strike="noStrike">
                <a:solidFill>
                  <a:srgbClr val="000000"/>
                </a:solidFill>
                <a:latin typeface="Arial"/>
                <a:ea typeface="Arial"/>
              </a:rPr>
              <a:t>a derived value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Property not declared at data model level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Value not stored in database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Code cannot receive input parameters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Code can only returns a value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Should not be used to alter any data</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Null safe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a:t>
            </a:r>
            <a:r>
              <a:rPr b="1" lang="en-US" sz="2400" spc="-1" strike="noStrike">
                <a:solidFill>
                  <a:srgbClr val="000000"/>
                </a:solidFill>
                <a:latin typeface="Courier New"/>
                <a:ea typeface="Arial"/>
              </a:rPr>
              <a:t>ABPerson.Age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Derive value by calculating number of years between date of birth and current date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Returns "Unknown" if date of birth is null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Storing Age in database is redundant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86" name="Picture 5" descr=""/>
          <p:cNvPicPr/>
          <p:nvPr/>
        </p:nvPicPr>
        <p:blipFill>
          <a:blip r:embed="rId1"/>
          <a:stretch/>
        </p:blipFill>
        <p:spPr>
          <a:xfrm>
            <a:off x="7570080" y="838080"/>
            <a:ext cx="1268640" cy="1268640"/>
          </a:xfrm>
          <a:prstGeom prst="rect">
            <a:avLst/>
          </a:prstGeom>
          <a:ln>
            <a:noFill/>
          </a:ln>
          <a:effectLst>
            <a:outerShdw dist="37674" dir="2700000">
              <a:srgbClr val="000000">
                <a:alpha val="40000"/>
              </a:srgbClr>
            </a:outerShdw>
          </a:effectLst>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7"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|EOS~011|</a:t>
            </a:r>
            <a:endParaRPr b="0" lang="en-US" sz="100" spc="-1" strike="noStrike">
              <a:latin typeface="Arial"/>
            </a:endParaRPr>
          </a:p>
        </p:txBody>
      </p:sp>
      <p:sp>
        <p:nvSpPr>
          <p:cNvPr id="988" name="CustomShape 2"/>
          <p:cNvSpPr/>
          <p:nvPr/>
        </p:nvSpPr>
        <p:spPr>
          <a:xfrm>
            <a:off x="452160" y="914400"/>
            <a:ext cx="433440" cy="3292920"/>
          </a:xfrm>
          <a:prstGeom prst="rect">
            <a:avLst/>
          </a:prstGeom>
          <a:solidFill>
            <a:srgbClr val="d9d9d9"/>
          </a:solidFill>
          <a:ln w="19080">
            <a:solidFill>
              <a:srgbClr val="d9d9d9"/>
            </a:solidFill>
            <a:round/>
          </a:ln>
        </p:spPr>
        <p:style>
          <a:lnRef idx="0"/>
          <a:fillRef idx="0"/>
          <a:effectRef idx="0"/>
          <a:fontRef idx="minor"/>
        </p:style>
      </p:sp>
      <p:sp>
        <p:nvSpPr>
          <p:cNvPr id="989"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 getter: ABPerson.Age</a:t>
            </a:r>
            <a:endParaRPr b="0" lang="en-US" sz="3200" spc="-1" strike="noStrike">
              <a:solidFill>
                <a:srgbClr val="ffffff"/>
              </a:solidFill>
              <a:latin typeface="Arial"/>
            </a:endParaRPr>
          </a:p>
        </p:txBody>
      </p:sp>
      <p:sp>
        <p:nvSpPr>
          <p:cNvPr id="990" name="TextShape 4"/>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Line 7: Enhancement declaration </a:t>
            </a:r>
            <a:br/>
            <a:r>
              <a:rPr b="0" lang="en-US" sz="2400" spc="-1" strike="noStrike">
                <a:solidFill>
                  <a:srgbClr val="000000"/>
                </a:solidFill>
                <a:latin typeface="Arial"/>
                <a:ea typeface="Arial"/>
              </a:rPr>
              <a:t>identifies the type to enhance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Keyword </a:t>
            </a:r>
            <a:r>
              <a:rPr b="1" lang="en-US" sz="2400" spc="-1" strike="noStrike">
                <a:solidFill>
                  <a:srgbClr val="000000"/>
                </a:solidFill>
                <a:latin typeface="Courier New"/>
                <a:ea typeface="Arial"/>
              </a:rPr>
              <a:t>this</a:t>
            </a:r>
            <a:r>
              <a:rPr b="0" lang="en-US" sz="2400" spc="-1" strike="noStrike">
                <a:solidFill>
                  <a:srgbClr val="000000"/>
                </a:solidFill>
                <a:latin typeface="Arial"/>
                <a:ea typeface="Arial"/>
              </a:rPr>
              <a:t> represents the object from which to call the enhancement property</a:t>
            </a:r>
            <a:endParaRPr b="0" lang="en-US" sz="2400" spc="-1" strike="noStrike">
              <a:solidFill>
                <a:srgbClr val="000000"/>
              </a:solidFill>
              <a:latin typeface="Arial"/>
            </a:endParaRPr>
          </a:p>
          <a:p>
            <a:pPr>
              <a:lnSpc>
                <a:spcPct val="100000"/>
              </a:lnSpc>
              <a:spcBef>
                <a:spcPts val="961"/>
              </a:spcBef>
            </a:pPr>
            <a:br/>
            <a:endParaRPr b="0" lang="en-US" sz="2400" spc="-1" strike="noStrike">
              <a:solidFill>
                <a:srgbClr val="000000"/>
              </a:solidFill>
              <a:latin typeface="Arial"/>
            </a:endParaRPr>
          </a:p>
        </p:txBody>
      </p:sp>
      <p:sp>
        <p:nvSpPr>
          <p:cNvPr id="991" name="CustomShape 5"/>
          <p:cNvSpPr/>
          <p:nvPr/>
        </p:nvSpPr>
        <p:spPr>
          <a:xfrm>
            <a:off x="460440" y="914400"/>
            <a:ext cx="8109000" cy="3255480"/>
          </a:xfrm>
          <a:prstGeom prst="rect">
            <a:avLst/>
          </a:prstGeom>
          <a:noFill/>
          <a:ln>
            <a:noFill/>
          </a:ln>
        </p:spPr>
        <p:style>
          <a:lnRef idx="0"/>
          <a:fillRef idx="0"/>
          <a:effectRef idx="0"/>
          <a:fontRef idx="minor"/>
        </p:style>
        <p:txBody>
          <a:bodyPr wrap="none"/>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  </a:t>
            </a:r>
            <a:r>
              <a:rPr b="1" lang="en-US" sz="1600" spc="-1" strike="noStrike">
                <a:solidFill>
                  <a:srgbClr val="000080"/>
                </a:solidFill>
                <a:latin typeface="Courier New"/>
              </a:rPr>
              <a:t>enhancement</a:t>
            </a:r>
            <a:r>
              <a:rPr b="1" lang="en-US" sz="1600" spc="-1" strike="noStrike">
                <a:solidFill>
                  <a:srgbClr val="000000"/>
                </a:solidFill>
                <a:latin typeface="Courier New"/>
              </a:rPr>
              <a:t> ABPersonEnhancement: entity.ABPerson {</a:t>
            </a:r>
            <a:endParaRPr b="0" lang="en-US" sz="1600" spc="-1" strike="noStrike">
              <a:latin typeface="Arial"/>
            </a:endParaRPr>
          </a:p>
          <a:p>
            <a:pPr>
              <a:lnSpc>
                <a:spcPct val="100000"/>
              </a:lnSpc>
            </a:pPr>
            <a:r>
              <a:rPr b="1" lang="en-US" sz="1600" spc="-1" strike="noStrike">
                <a:solidFill>
                  <a:srgbClr val="000000"/>
                </a:solidFill>
                <a:latin typeface="Courier New"/>
              </a:rPr>
              <a:t>…</a:t>
            </a:r>
            <a:r>
              <a:rPr b="1" lang="en-US" sz="1600" spc="-1" strike="noStrike">
                <a:solidFill>
                  <a:srgbClr val="000000"/>
                </a:solidFill>
                <a:latin typeface="Courier New"/>
              </a:rPr>
              <a:t>27    </a:t>
            </a:r>
            <a:r>
              <a:rPr b="1" lang="en-US" sz="1600" spc="-1" strike="noStrike">
                <a:solidFill>
                  <a:srgbClr val="000080"/>
                </a:solidFill>
                <a:latin typeface="Courier New"/>
              </a:rPr>
              <a:t>property get </a:t>
            </a:r>
            <a:r>
              <a:rPr b="1" lang="en-US" sz="1600" spc="-1" strike="noStrike">
                <a:solidFill>
                  <a:srgbClr val="000000"/>
                </a:solidFill>
                <a:latin typeface="Courier New"/>
              </a:rPr>
              <a:t>Age(): String {</a:t>
            </a:r>
            <a:br/>
            <a:r>
              <a:rPr b="1" lang="en-US" sz="1600" spc="-1" strike="noStrike">
                <a:solidFill>
                  <a:srgbClr val="000000"/>
                </a:solidFill>
                <a:latin typeface="Courier New"/>
              </a:rPr>
              <a:t> 28      </a:t>
            </a:r>
            <a:r>
              <a:rPr b="1" lang="en-US" sz="1600" spc="-1" strike="noStrike">
                <a:solidFill>
                  <a:srgbClr val="000080"/>
                </a:solidFill>
                <a:latin typeface="Courier New"/>
              </a:rPr>
              <a:t>if </a:t>
            </a:r>
            <a:r>
              <a:rPr b="1" lang="en-US" sz="1600" spc="-1" strike="noStrike">
                <a:solidFill>
                  <a:srgbClr val="000000"/>
                </a:solidFill>
                <a:latin typeface="Courier New"/>
              </a:rPr>
              <a:t>(</a:t>
            </a:r>
            <a:r>
              <a:rPr b="1" lang="en-US" sz="1600" spc="-1" strike="noStrike">
                <a:solidFill>
                  <a:srgbClr val="000080"/>
                </a:solidFill>
                <a:latin typeface="Courier New"/>
              </a:rPr>
              <a:t>this</a:t>
            </a:r>
            <a:r>
              <a:rPr b="1" lang="en-US" sz="1600" spc="-1" strike="noStrike">
                <a:solidFill>
                  <a:srgbClr val="000000"/>
                </a:solidFill>
                <a:latin typeface="Courier New"/>
              </a:rPr>
              <a:t>.DateOfBirth == </a:t>
            </a:r>
            <a:r>
              <a:rPr b="1" lang="en-US" sz="1600" spc="-1" strike="noStrike">
                <a:solidFill>
                  <a:srgbClr val="000080"/>
                </a:solidFill>
                <a:latin typeface="Courier New"/>
              </a:rPr>
              <a:t>null</a:t>
            </a:r>
            <a:r>
              <a:rPr b="1" lang="en-US" sz="1600" spc="-1" strike="noStrike">
                <a:solidFill>
                  <a:srgbClr val="000000"/>
                </a:solidFill>
                <a:latin typeface="Courier New"/>
              </a:rPr>
              <a:t>) {</a:t>
            </a:r>
            <a:br/>
            <a:r>
              <a:rPr b="1" lang="en-US" sz="1600" spc="-1" strike="noStrike">
                <a:solidFill>
                  <a:srgbClr val="000000"/>
                </a:solidFill>
                <a:latin typeface="Courier New"/>
              </a:rPr>
              <a:t> 29        </a:t>
            </a:r>
            <a:r>
              <a:rPr b="1" lang="en-US" sz="1600" spc="-1" strike="noStrike">
                <a:solidFill>
                  <a:srgbClr val="000080"/>
                </a:solidFill>
                <a:latin typeface="Courier New"/>
              </a:rPr>
              <a:t>return </a:t>
            </a:r>
            <a:r>
              <a:rPr b="1" lang="en-US" sz="1600" spc="-1" strike="noStrike">
                <a:solidFill>
                  <a:srgbClr val="008000"/>
                </a:solidFill>
                <a:latin typeface="Courier New"/>
              </a:rPr>
              <a:t>"Unknown"</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30      } </a:t>
            </a:r>
            <a:r>
              <a:rPr b="1" lang="en-US" sz="1600" spc="-1" strike="noStrike">
                <a:solidFill>
                  <a:srgbClr val="000080"/>
                </a:solidFill>
                <a:latin typeface="Courier New"/>
              </a:rPr>
              <a:t>else </a:t>
            </a:r>
            <a:r>
              <a:rPr b="1" lang="en-US" sz="1600" spc="-1" strike="noStrike">
                <a:solidFill>
                  <a:srgbClr val="000000"/>
                </a:solidFill>
                <a:latin typeface="Courier New"/>
              </a:rPr>
              <a:t>{</a:t>
            </a:r>
            <a:br/>
            <a:r>
              <a:rPr b="1" lang="en-US" sz="1600" spc="-1" strike="noStrike">
                <a:solidFill>
                  <a:srgbClr val="000000"/>
                </a:solidFill>
                <a:latin typeface="Courier New"/>
              </a:rPr>
              <a:t> 31        </a:t>
            </a:r>
            <a:r>
              <a:rPr b="1" lang="en-US" sz="1600" spc="-1" strike="noStrike">
                <a:solidFill>
                  <a:srgbClr val="000080"/>
                </a:solidFill>
                <a:latin typeface="Courier New"/>
              </a:rPr>
              <a:t>var </a:t>
            </a:r>
            <a:r>
              <a:rPr b="1" lang="en-US" sz="1600" spc="-1" strike="noStrike">
                <a:solidFill>
                  <a:srgbClr val="000000"/>
                </a:solidFill>
                <a:latin typeface="Courier New"/>
              </a:rPr>
              <a:t>today = DateUtil.currentDate()</a:t>
            </a:r>
            <a:br/>
            <a:r>
              <a:rPr b="1" lang="en-US" sz="1600" spc="-1" strike="noStrike">
                <a:solidFill>
                  <a:srgbClr val="000000"/>
                </a:solidFill>
                <a:latin typeface="Courier New"/>
              </a:rPr>
              <a:t> 32        </a:t>
            </a:r>
            <a:r>
              <a:rPr b="1" lang="en-US" sz="1600" spc="-1" strike="noStrike">
                <a:solidFill>
                  <a:srgbClr val="000080"/>
                </a:solidFill>
                <a:latin typeface="Courier New"/>
              </a:rPr>
              <a:t>var </a:t>
            </a:r>
            <a:r>
              <a:rPr b="1" lang="en-US" sz="1600" spc="-1" strike="noStrike">
                <a:solidFill>
                  <a:srgbClr val="000000"/>
                </a:solidFill>
                <a:latin typeface="Courier New"/>
              </a:rPr>
              <a:t>ageInDays = DateUtil.daysBetween(</a:t>
            </a:r>
            <a:r>
              <a:rPr b="1" lang="en-US" sz="1600" spc="-1" strike="noStrike">
                <a:solidFill>
                  <a:srgbClr val="000080"/>
                </a:solidFill>
                <a:latin typeface="Courier New"/>
              </a:rPr>
              <a:t>this</a:t>
            </a:r>
            <a:r>
              <a:rPr b="1" lang="en-US" sz="1600" spc="-1" strike="noStrike">
                <a:solidFill>
                  <a:srgbClr val="000000"/>
                </a:solidFill>
                <a:latin typeface="Courier New"/>
              </a:rPr>
              <a:t>.DateOfBirth,</a:t>
            </a:r>
            <a:br/>
            <a:r>
              <a:rPr b="1" lang="en-US" sz="1600" spc="-1" strike="noStrike">
                <a:solidFill>
                  <a:srgbClr val="000000"/>
                </a:solidFill>
                <a:latin typeface="Courier New"/>
              </a:rPr>
              <a:t>                           today)</a:t>
            </a:r>
            <a:br/>
            <a:r>
              <a:rPr b="1" lang="en-US" sz="1600" spc="-1" strike="noStrike">
                <a:solidFill>
                  <a:srgbClr val="000000"/>
                </a:solidFill>
                <a:latin typeface="Courier New"/>
              </a:rPr>
              <a:t> 33        </a:t>
            </a:r>
            <a:r>
              <a:rPr b="1" lang="en-US" sz="1600" spc="-1" strike="noStrike">
                <a:solidFill>
                  <a:srgbClr val="000080"/>
                </a:solidFill>
                <a:latin typeface="Courier New"/>
              </a:rPr>
              <a:t>var </a:t>
            </a:r>
            <a:r>
              <a:rPr b="1" lang="en-US" sz="1600" spc="-1" strike="noStrike">
                <a:solidFill>
                  <a:srgbClr val="000000"/>
                </a:solidFill>
                <a:latin typeface="Courier New"/>
              </a:rPr>
              <a:t>ageInYears = Math.roundDown(ageInDays / </a:t>
            </a:r>
            <a:r>
              <a:rPr b="1" lang="en-US" sz="1600" spc="-1" strike="noStrike">
                <a:solidFill>
                  <a:srgbClr val="0000ff"/>
                </a:solidFill>
                <a:latin typeface="Courier New"/>
              </a:rPr>
              <a:t>365</a:t>
            </a:r>
            <a:r>
              <a:rPr b="1" lang="en-US" sz="1600" spc="-1" strike="noStrike">
                <a:solidFill>
                  <a:srgbClr val="000000"/>
                </a:solidFill>
                <a:latin typeface="Courier New"/>
              </a:rPr>
              <a:t>)</a:t>
            </a:r>
            <a:br/>
            <a:r>
              <a:rPr b="1" lang="en-US" sz="1600" spc="-1" strike="noStrike">
                <a:solidFill>
                  <a:srgbClr val="000000"/>
                </a:solidFill>
                <a:latin typeface="Courier New"/>
              </a:rPr>
              <a:t> 34        </a:t>
            </a:r>
            <a:r>
              <a:rPr b="1" lang="en-US" sz="1600" spc="-1" strike="noStrike">
                <a:solidFill>
                  <a:srgbClr val="000080"/>
                </a:solidFill>
                <a:latin typeface="Courier New"/>
              </a:rPr>
              <a:t>return </a:t>
            </a:r>
            <a:r>
              <a:rPr b="1" lang="en-US" sz="1600" spc="-1" strike="noStrike">
                <a:solidFill>
                  <a:srgbClr val="000000"/>
                </a:solidFill>
                <a:latin typeface="Courier New"/>
              </a:rPr>
              <a:t>ageInYears </a:t>
            </a:r>
            <a:r>
              <a:rPr b="1" lang="en-US" sz="1600" spc="-1" strike="noStrike">
                <a:solidFill>
                  <a:srgbClr val="000080"/>
                </a:solidFill>
                <a:latin typeface="Courier New"/>
              </a:rPr>
              <a:t>as </a:t>
            </a:r>
            <a:r>
              <a:rPr b="1" lang="en-US" sz="1600" spc="-1" strike="noStrike">
                <a:solidFill>
                  <a:srgbClr val="000000"/>
                </a:solidFill>
                <a:latin typeface="Courier New"/>
              </a:rPr>
              <a:t>java.lang.String</a:t>
            </a:r>
            <a:br/>
            <a:r>
              <a:rPr b="1" lang="en-US" sz="1600" spc="-1" strike="noStrike">
                <a:solidFill>
                  <a:srgbClr val="000000"/>
                </a:solidFill>
                <a:latin typeface="Courier New"/>
              </a:rPr>
              <a:t> 35      }</a:t>
            </a:r>
            <a:br/>
            <a:r>
              <a:rPr b="1" lang="en-US" sz="1600" spc="-1" strike="noStrike">
                <a:solidFill>
                  <a:srgbClr val="000000"/>
                </a:solidFill>
                <a:latin typeface="Courier New"/>
              </a:rPr>
              <a:t> 36    } </a:t>
            </a:r>
            <a:br/>
            <a:r>
              <a:rPr b="1" lang="en-US" sz="1600" spc="-1" strike="noStrike">
                <a:solidFill>
                  <a:srgbClr val="000000"/>
                </a:solidFill>
                <a:latin typeface="Courier New"/>
              </a:rPr>
              <a:t>…85  }</a:t>
            </a:r>
            <a:endParaRPr b="0" lang="en-US" sz="1600" spc="-1" strike="noStrike">
              <a:latin typeface="Arial"/>
            </a:endParaRPr>
          </a:p>
        </p:txBody>
      </p:sp>
      <p:pic>
        <p:nvPicPr>
          <p:cNvPr id="992" name="Picture 4" descr=""/>
          <p:cNvPicPr/>
          <p:nvPr/>
        </p:nvPicPr>
        <p:blipFill>
          <a:blip r:embed="rId1"/>
          <a:stretch/>
        </p:blipFill>
        <p:spPr>
          <a:xfrm>
            <a:off x="6172200" y="4572000"/>
            <a:ext cx="2351520" cy="837720"/>
          </a:xfrm>
          <a:prstGeom prst="rect">
            <a:avLst/>
          </a:prstGeom>
          <a:ln>
            <a:noFill/>
          </a:ln>
          <a:effectLst>
            <a:outerShdw dist="37674" dir="2700000">
              <a:srgbClr val="000000">
                <a:alpha val="40000"/>
              </a:srgbClr>
            </a:outerShdw>
          </a:effectLst>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|EOS~012|</a:t>
            </a:r>
            <a:endParaRPr b="0" lang="en-US" sz="100" spc="-1" strike="noStrike">
              <a:latin typeface="Arial"/>
            </a:endParaRPr>
          </a:p>
        </p:txBody>
      </p:sp>
      <p:pic>
        <p:nvPicPr>
          <p:cNvPr id="994" name="Picture 2" descr=""/>
          <p:cNvPicPr/>
          <p:nvPr/>
        </p:nvPicPr>
        <p:blipFill>
          <a:blip r:embed="rId1"/>
          <a:stretch/>
        </p:blipFill>
        <p:spPr>
          <a:xfrm>
            <a:off x="533520" y="914400"/>
            <a:ext cx="3868560" cy="2714040"/>
          </a:xfrm>
          <a:prstGeom prst="rect">
            <a:avLst/>
          </a:prstGeom>
          <a:ln w="9360">
            <a:solidFill>
              <a:srgbClr val="000000"/>
            </a:solidFill>
            <a:miter/>
          </a:ln>
          <a:effectLst>
            <a:outerShdw dist="37674" dir="2700000">
              <a:srgbClr val="000000">
                <a:alpha val="40000"/>
              </a:srgbClr>
            </a:outerShdw>
          </a:effectLst>
        </p:spPr>
      </p:pic>
      <p:sp>
        <p:nvSpPr>
          <p:cNvPr id="99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Enhancements to set values</a:t>
            </a:r>
            <a:endParaRPr b="0" lang="en-US" sz="3200" spc="-1" strike="noStrike">
              <a:solidFill>
                <a:srgbClr val="ffffff"/>
              </a:solidFill>
              <a:latin typeface="Arial"/>
            </a:endParaRPr>
          </a:p>
        </p:txBody>
      </p:sp>
      <p:sp>
        <p:nvSpPr>
          <p:cNvPr id="996" name="TextShape 3"/>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ABPersonEnhancement.gsx </a:t>
            </a:r>
            <a:br/>
            <a:r>
              <a:rPr b="0" lang="en-US" sz="2400" spc="-1" strike="noStrike">
                <a:solidFill>
                  <a:srgbClr val="000000"/>
                </a:solidFill>
                <a:latin typeface="Arial"/>
                <a:ea typeface="Arial"/>
              </a:rPr>
              <a:t>enhances ABPerson entity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 setters to modify values for calling object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Setter determines which phone field to update using the primary phone typekey for an ABPerson object</a:t>
            </a: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97" name="Picture 5" descr=""/>
          <p:cNvPicPr/>
          <p:nvPr/>
        </p:nvPicPr>
        <p:blipFill>
          <a:blip r:embed="rId2"/>
          <a:stretch/>
        </p:blipFill>
        <p:spPr>
          <a:xfrm>
            <a:off x="5565240" y="914400"/>
            <a:ext cx="3273480" cy="1951920"/>
          </a:xfrm>
          <a:prstGeom prst="rect">
            <a:avLst/>
          </a:prstGeom>
          <a:ln w="9360">
            <a:solidFill>
              <a:srgbClr val="000000"/>
            </a:solidFill>
            <a:miter/>
          </a:ln>
          <a:effectLst>
            <a:outerShdw dist="37674" dir="2700000">
              <a:srgbClr val="000000">
                <a:alpha val="40000"/>
              </a:srgbClr>
            </a:outerShdw>
          </a:effectLst>
        </p:spPr>
      </p:pic>
      <p:sp>
        <p:nvSpPr>
          <p:cNvPr id="998" name="CustomShape 4"/>
          <p:cNvSpPr/>
          <p:nvPr/>
        </p:nvSpPr>
        <p:spPr>
          <a:xfrm>
            <a:off x="2920320" y="1962000"/>
            <a:ext cx="1270440" cy="28800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sp>
        <p:nvSpPr>
          <p:cNvPr id="999" name="CustomShape 5"/>
          <p:cNvSpPr/>
          <p:nvPr/>
        </p:nvSpPr>
        <p:spPr>
          <a:xfrm>
            <a:off x="2915640" y="3206160"/>
            <a:ext cx="1466280" cy="38448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sp>
        <p:nvSpPr>
          <p:cNvPr id="1000" name="CustomShape 6"/>
          <p:cNvSpPr/>
          <p:nvPr/>
        </p:nvSpPr>
        <p:spPr>
          <a:xfrm flipV="1">
            <a:off x="4648320" y="2664720"/>
            <a:ext cx="975960" cy="249840"/>
          </a:xfrm>
          <a:prstGeom prst="bentConnector3">
            <a:avLst>
              <a:gd name="adj1" fmla="val 50000"/>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
        <p:nvSpPr>
          <p:cNvPr id="1001" name="CustomShape 7"/>
          <p:cNvSpPr/>
          <p:nvPr/>
        </p:nvSpPr>
        <p:spPr>
          <a:xfrm>
            <a:off x="5624280" y="2507040"/>
            <a:ext cx="2911680" cy="31500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sp>
        <p:nvSpPr>
          <p:cNvPr id="1002" name="CustomShape 8"/>
          <p:cNvSpPr/>
          <p:nvPr/>
        </p:nvSpPr>
        <p:spPr>
          <a:xfrm>
            <a:off x="4191120" y="2106360"/>
            <a:ext cx="190800" cy="1291680"/>
          </a:xfrm>
          <a:prstGeom prst="bentConnector3">
            <a:avLst>
              <a:gd name="adj1" fmla="val 219561"/>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pic>
        <p:nvPicPr>
          <p:cNvPr id="1003" name="Picture 4" descr=""/>
          <p:cNvPicPr/>
          <p:nvPr/>
        </p:nvPicPr>
        <p:blipFill>
          <a:blip r:embed="rId3"/>
          <a:stretch/>
        </p:blipFill>
        <p:spPr>
          <a:xfrm>
            <a:off x="6172200" y="4572000"/>
            <a:ext cx="2351520" cy="837720"/>
          </a:xfrm>
          <a:prstGeom prst="rect">
            <a:avLst/>
          </a:prstGeom>
          <a:ln>
            <a:noFill/>
          </a:ln>
          <a:effectLst>
            <a:outerShdw dist="37674" dir="2700000">
              <a:srgbClr val="000000">
                <a:alpha val="40000"/>
              </a:srgbClr>
            </a:outerShdw>
          </a:effectLst>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4"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|EOS~013|</a:t>
            </a:r>
            <a:endParaRPr b="0" lang="en-US" sz="100" spc="-1" strike="noStrike">
              <a:latin typeface="Arial"/>
            </a:endParaRPr>
          </a:p>
        </p:txBody>
      </p:sp>
      <p:sp>
        <p:nvSpPr>
          <p:cNvPr id="100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Setter property</a:t>
            </a:r>
            <a:endParaRPr b="0" lang="en-US" sz="3200" spc="-1" strike="noStrike">
              <a:solidFill>
                <a:srgbClr val="ffffff"/>
              </a:solidFill>
              <a:latin typeface="Arial"/>
            </a:endParaRPr>
          </a:p>
        </p:txBody>
      </p:sp>
      <p:sp>
        <p:nvSpPr>
          <p:cNvPr id="1006" name="TextShape 3"/>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setter property </a:t>
            </a:r>
            <a:r>
              <a:rPr b="0" lang="en-US" sz="2400" spc="-1" strike="noStrike">
                <a:solidFill>
                  <a:srgbClr val="000000"/>
                </a:solidFill>
                <a:latin typeface="Arial"/>
                <a:ea typeface="Arial"/>
              </a:rPr>
              <a:t>takes a single input</a:t>
            </a:r>
            <a:br/>
            <a:r>
              <a:rPr b="0" lang="en-US" sz="2400" spc="-1" strike="noStrike">
                <a:solidFill>
                  <a:srgbClr val="000000"/>
                </a:solidFill>
                <a:latin typeface="Arial"/>
                <a:ea typeface="Arial"/>
              </a:rPr>
              <a:t> value and uses it to modify the </a:t>
            </a:r>
            <a:br/>
            <a:r>
              <a:rPr b="0" lang="en-US" sz="2400" spc="-1" strike="noStrike">
                <a:solidFill>
                  <a:srgbClr val="000000"/>
                </a:solidFill>
                <a:latin typeface="Arial"/>
                <a:ea typeface="Arial"/>
              </a:rPr>
              <a:t>associated object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Property not declared at data model level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Value given to setter may or may not be stored in database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Values manipulated by setter are typically stored in database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Code must receive exactly one input parameter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Should not be used to alter other objects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a:t>
            </a:r>
            <a:r>
              <a:rPr b="1" lang="en-US" sz="2400" spc="-1" strike="noStrike">
                <a:solidFill>
                  <a:srgbClr val="000000"/>
                </a:solidFill>
                <a:latin typeface="Courier New"/>
                <a:ea typeface="Arial"/>
              </a:rPr>
              <a:t>ABPolicyPerson.HeightInInches(arg)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Getter takes height from database (in meters) and converts it to inches (so, for example, it can be displayed in UI)</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Setter takes height (in inches) and converts it to meters before saving it to database</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007" name="Picture 5" descr=""/>
          <p:cNvPicPr/>
          <p:nvPr/>
        </p:nvPicPr>
        <p:blipFill>
          <a:blip r:embed="rId1"/>
          <a:stretch/>
        </p:blipFill>
        <p:spPr>
          <a:xfrm>
            <a:off x="7570080" y="838080"/>
            <a:ext cx="1268640" cy="1268640"/>
          </a:xfrm>
          <a:prstGeom prst="rect">
            <a:avLst/>
          </a:prstGeom>
          <a:ln>
            <a:noFill/>
          </a:ln>
          <a:effectLst>
            <a:outerShdw dist="37674" dir="2700000">
              <a:srgbClr val="000000">
                <a:alpha val="40000"/>
              </a:srgbClr>
            </a:outerShdw>
          </a:effectLst>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8"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|EOS~014|</a:t>
            </a:r>
            <a:endParaRPr b="0" lang="en-US" sz="100" spc="-1" strike="noStrike">
              <a:latin typeface="Arial"/>
            </a:endParaRPr>
          </a:p>
        </p:txBody>
      </p:sp>
      <p:sp>
        <p:nvSpPr>
          <p:cNvPr id="1009" name="CustomShape 2"/>
          <p:cNvSpPr/>
          <p:nvPr/>
        </p:nvSpPr>
        <p:spPr>
          <a:xfrm>
            <a:off x="452160" y="914400"/>
            <a:ext cx="433440" cy="3504960"/>
          </a:xfrm>
          <a:prstGeom prst="rect">
            <a:avLst/>
          </a:prstGeom>
          <a:solidFill>
            <a:srgbClr val="d9d9d9"/>
          </a:solidFill>
          <a:ln w="19080">
            <a:solidFill>
              <a:srgbClr val="d9d9d9"/>
            </a:solidFill>
            <a:round/>
          </a:ln>
        </p:spPr>
        <p:style>
          <a:lnRef idx="0"/>
          <a:fillRef idx="0"/>
          <a:effectRef idx="0"/>
          <a:fontRef idx="minor"/>
        </p:style>
      </p:sp>
      <p:sp>
        <p:nvSpPr>
          <p:cNvPr id="1010"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 setter</a:t>
            </a:r>
            <a:endParaRPr b="0" lang="en-US" sz="3200" spc="-1" strike="noStrike">
              <a:solidFill>
                <a:srgbClr val="ffffff"/>
              </a:solidFill>
              <a:latin typeface="Arial"/>
            </a:endParaRPr>
          </a:p>
        </p:txBody>
      </p:sp>
      <p:sp>
        <p:nvSpPr>
          <p:cNvPr id="1011" name="TextShape 4"/>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Must receive exactly one value, </a:t>
            </a:r>
            <a:br/>
            <a:r>
              <a:rPr b="0" lang="en-US" sz="2400" spc="-1" strike="noStrike">
                <a:solidFill>
                  <a:srgbClr val="000000"/>
                </a:solidFill>
                <a:latin typeface="Arial"/>
                <a:ea typeface="Arial"/>
              </a:rPr>
              <a:t>which is value to set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Keyword </a:t>
            </a:r>
            <a:r>
              <a:rPr b="1" lang="en-US" sz="2400" spc="-1" strike="noStrike">
                <a:solidFill>
                  <a:srgbClr val="000000"/>
                </a:solidFill>
                <a:latin typeface="Courier New"/>
                <a:ea typeface="Arial"/>
              </a:rPr>
              <a:t>this</a:t>
            </a:r>
            <a:r>
              <a:rPr b="0" lang="en-US" sz="2400" spc="-1" strike="noStrike">
                <a:solidFill>
                  <a:srgbClr val="000000"/>
                </a:solidFill>
                <a:latin typeface="Arial"/>
                <a:ea typeface="Arial"/>
              </a:rPr>
              <a:t> represents the object from which to call the property</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12" name="CustomShape 5"/>
          <p:cNvSpPr/>
          <p:nvPr/>
        </p:nvSpPr>
        <p:spPr>
          <a:xfrm>
            <a:off x="525960" y="914400"/>
            <a:ext cx="8718840" cy="3255480"/>
          </a:xfrm>
          <a:prstGeom prst="rect">
            <a:avLst/>
          </a:prstGeom>
          <a:noFill/>
          <a:ln>
            <a:noFill/>
          </a:ln>
        </p:spPr>
        <p:style>
          <a:lnRef idx="0"/>
          <a:fillRef idx="0"/>
          <a:effectRef idx="0"/>
          <a:fontRef idx="minor"/>
        </p:style>
        <p:txBody>
          <a:bodyPr wrap="none"/>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  </a:t>
            </a:r>
            <a:r>
              <a:rPr b="1" lang="en-US" sz="1600" spc="-1" strike="noStrike">
                <a:solidFill>
                  <a:srgbClr val="000080"/>
                </a:solidFill>
                <a:latin typeface="Courier New"/>
              </a:rPr>
              <a:t>enhancement</a:t>
            </a:r>
            <a:r>
              <a:rPr b="1" lang="en-US" sz="1600" spc="-1" strike="noStrike">
                <a:solidFill>
                  <a:srgbClr val="000000"/>
                </a:solidFill>
                <a:latin typeface="Courier New"/>
              </a:rPr>
              <a:t> ABPersonEnhancement: entity.ABPerson {</a:t>
            </a:r>
            <a:endParaRPr b="0" lang="en-US" sz="1600" spc="-1" strike="noStrike">
              <a:latin typeface="Arial"/>
            </a:endParaRPr>
          </a:p>
          <a:p>
            <a:pPr>
              <a:lnSpc>
                <a:spcPct val="100000"/>
              </a:lnSpc>
            </a:pPr>
            <a:r>
              <a:rPr b="1" lang="en-US" sz="1600" spc="-1" strike="noStrike">
                <a:solidFill>
                  <a:srgbClr val="000000"/>
                </a:solidFill>
                <a:latin typeface="Courier New"/>
              </a:rPr>
              <a:t>…</a:t>
            </a:r>
            <a:r>
              <a:rPr b="1" lang="en-US" sz="1600" spc="-1" strike="noStrike">
                <a:solidFill>
                  <a:srgbClr val="000000"/>
                </a:solidFill>
                <a:latin typeface="Courier New"/>
              </a:rPr>
              <a:t>44   </a:t>
            </a:r>
            <a:r>
              <a:rPr b="1" lang="en-US" sz="1600" spc="-1" strike="noStrike">
                <a:solidFill>
                  <a:srgbClr val="000080"/>
                </a:solidFill>
                <a:latin typeface="Courier New"/>
              </a:rPr>
              <a:t>property set </a:t>
            </a:r>
            <a:r>
              <a:rPr b="1" lang="en-US" sz="1600" spc="-1" strike="noStrike">
                <a:solidFill>
                  <a:srgbClr val="000000"/>
                </a:solidFill>
                <a:latin typeface="Courier New"/>
              </a:rPr>
              <a:t>NewPrimaryPhone(newPhoneNumber: String)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45     </a:t>
            </a:r>
            <a:r>
              <a:rPr b="1" lang="en-US" sz="1600" spc="-1" strike="noStrike">
                <a:solidFill>
                  <a:srgbClr val="000080"/>
                </a:solidFill>
                <a:latin typeface="Courier New"/>
              </a:rPr>
              <a:t>if </a:t>
            </a:r>
            <a:r>
              <a:rPr b="1" lang="en-US" sz="1600" spc="-1" strike="noStrike">
                <a:solidFill>
                  <a:srgbClr val="000000"/>
                </a:solidFill>
                <a:latin typeface="Courier New"/>
              </a:rPr>
              <a:t>(</a:t>
            </a:r>
            <a:r>
              <a:rPr b="1" lang="en-US" sz="1600" spc="-1" strike="noStrike">
                <a:solidFill>
                  <a:srgbClr val="000080"/>
                </a:solidFill>
                <a:latin typeface="Courier New"/>
              </a:rPr>
              <a:t>this</a:t>
            </a:r>
            <a:r>
              <a:rPr b="1" lang="en-US" sz="1600" spc="-1" strike="noStrike">
                <a:solidFill>
                  <a:srgbClr val="000000"/>
                </a:solidFill>
                <a:latin typeface="Courier New"/>
              </a:rPr>
              <a:t>.PrimaryPhone == typekey.PrimaryPhoneType.TC_HOME)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46       </a:t>
            </a:r>
            <a:r>
              <a:rPr b="1" lang="en-US" sz="1600" spc="-1" strike="noStrike">
                <a:solidFill>
                  <a:srgbClr val="000080"/>
                </a:solidFill>
                <a:latin typeface="Courier New"/>
              </a:rPr>
              <a:t>this</a:t>
            </a:r>
            <a:r>
              <a:rPr b="1" lang="en-US" sz="1600" spc="-1" strike="noStrike">
                <a:solidFill>
                  <a:srgbClr val="000000"/>
                </a:solidFill>
                <a:latin typeface="Courier New"/>
              </a:rPr>
              <a:t>.HomePhone = newPhoneNumber</a:t>
            </a:r>
            <a:br/>
            <a:r>
              <a:rPr b="1" lang="en-US" sz="1600" spc="-1" strike="noStrike">
                <a:solidFill>
                  <a:srgbClr val="000000"/>
                </a:solidFill>
                <a:latin typeface="Courier New"/>
              </a:rPr>
              <a:t> 47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48     </a:t>
            </a:r>
            <a:r>
              <a:rPr b="1" lang="en-US" sz="1600" spc="-1" strike="noStrike">
                <a:solidFill>
                  <a:srgbClr val="000080"/>
                </a:solidFill>
                <a:latin typeface="Courier New"/>
              </a:rPr>
              <a:t>if </a:t>
            </a:r>
            <a:r>
              <a:rPr b="1" lang="en-US" sz="1600" spc="-1" strike="noStrike">
                <a:solidFill>
                  <a:srgbClr val="000000"/>
                </a:solidFill>
                <a:latin typeface="Courier New"/>
              </a:rPr>
              <a:t>(</a:t>
            </a:r>
            <a:r>
              <a:rPr b="1" lang="en-US" sz="1600" spc="-1" strike="noStrike">
                <a:solidFill>
                  <a:srgbClr val="000080"/>
                </a:solidFill>
                <a:latin typeface="Courier New"/>
              </a:rPr>
              <a:t>this</a:t>
            </a:r>
            <a:r>
              <a:rPr b="1" lang="en-US" sz="1600" spc="-1" strike="noStrike">
                <a:solidFill>
                  <a:srgbClr val="000000"/>
                </a:solidFill>
                <a:latin typeface="Courier New"/>
              </a:rPr>
              <a:t>.PrimaryPhone == typekey.PrimaryPhoneType.TC_WORK)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49       </a:t>
            </a:r>
            <a:r>
              <a:rPr b="1" lang="en-US" sz="1600" spc="-1" strike="noStrike">
                <a:solidFill>
                  <a:srgbClr val="000080"/>
                </a:solidFill>
                <a:latin typeface="Courier New"/>
              </a:rPr>
              <a:t>this</a:t>
            </a:r>
            <a:r>
              <a:rPr b="1" lang="en-US" sz="1600" spc="-1" strike="noStrike">
                <a:solidFill>
                  <a:srgbClr val="000000"/>
                </a:solidFill>
                <a:latin typeface="Courier New"/>
              </a:rPr>
              <a:t>.WorkPhone = newPhoneNumber</a:t>
            </a:r>
            <a:br/>
            <a:r>
              <a:rPr b="1" lang="en-US" sz="1600" spc="-1" strike="noStrike">
                <a:solidFill>
                  <a:srgbClr val="000000"/>
                </a:solidFill>
                <a:latin typeface="Courier New"/>
              </a:rPr>
              <a:t> 50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51     </a:t>
            </a:r>
            <a:r>
              <a:rPr b="1" lang="en-US" sz="1600" spc="-1" strike="noStrike">
                <a:solidFill>
                  <a:srgbClr val="000080"/>
                </a:solidFill>
                <a:latin typeface="Courier New"/>
              </a:rPr>
              <a:t>if </a:t>
            </a:r>
            <a:r>
              <a:rPr b="1" lang="en-US" sz="1600" spc="-1" strike="noStrike">
                <a:solidFill>
                  <a:srgbClr val="000000"/>
                </a:solidFill>
                <a:latin typeface="Courier New"/>
              </a:rPr>
              <a:t>(</a:t>
            </a:r>
            <a:r>
              <a:rPr b="1" lang="en-US" sz="1600" spc="-1" strike="noStrike">
                <a:solidFill>
                  <a:srgbClr val="000080"/>
                </a:solidFill>
                <a:latin typeface="Courier New"/>
              </a:rPr>
              <a:t>this</a:t>
            </a:r>
            <a:r>
              <a:rPr b="1" lang="en-US" sz="1600" spc="-1" strike="noStrike">
                <a:solidFill>
                  <a:srgbClr val="000000"/>
                </a:solidFill>
                <a:latin typeface="Courier New"/>
              </a:rPr>
              <a:t>.PrimaryPhone == typekey.PrimaryPhoneType.TC_MOBILE)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52       </a:t>
            </a:r>
            <a:r>
              <a:rPr b="1" lang="en-US" sz="1600" spc="-1" strike="noStrike">
                <a:solidFill>
                  <a:srgbClr val="000080"/>
                </a:solidFill>
                <a:latin typeface="Courier New"/>
              </a:rPr>
              <a:t>this</a:t>
            </a:r>
            <a:r>
              <a:rPr b="1" lang="en-US" sz="1600" spc="-1" strike="noStrike">
                <a:solidFill>
                  <a:srgbClr val="000000"/>
                </a:solidFill>
                <a:latin typeface="Courier New"/>
              </a:rPr>
              <a:t>.CellPhone = newPhoneNumber</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53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54   } </a:t>
            </a:r>
            <a:br/>
            <a:r>
              <a:rPr b="1" lang="en-US" sz="1600" spc="-1" strike="noStrike">
                <a:solidFill>
                  <a:srgbClr val="000000"/>
                </a:solidFill>
                <a:latin typeface="Courier New"/>
              </a:rPr>
              <a:t>…69 }</a:t>
            </a:r>
            <a:endParaRPr b="0" lang="en-US" sz="1600" spc="-1" strike="noStrike">
              <a:latin typeface="Arial"/>
            </a:endParaRPr>
          </a:p>
        </p:txBody>
      </p:sp>
      <p:pic>
        <p:nvPicPr>
          <p:cNvPr id="1013" name="Picture 4" descr=""/>
          <p:cNvPicPr/>
          <p:nvPr/>
        </p:nvPicPr>
        <p:blipFill>
          <a:blip r:embed="rId1"/>
          <a:stretch/>
        </p:blipFill>
        <p:spPr>
          <a:xfrm>
            <a:off x="6172200" y="4572000"/>
            <a:ext cx="2351520" cy="837720"/>
          </a:xfrm>
          <a:prstGeom prst="rect">
            <a:avLst/>
          </a:prstGeom>
          <a:ln>
            <a:noFill/>
          </a:ln>
          <a:effectLst>
            <a:outerShdw dist="37674" dir="2700000">
              <a:srgbClr val="000000">
                <a:alpha val="40000"/>
              </a:srgbClr>
            </a:outerShdw>
          </a:effectLst>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|EOS~015|</a:t>
            </a:r>
            <a:endParaRPr b="0" lang="en-US" sz="100" spc="-1" strike="noStrike">
              <a:latin typeface="Arial"/>
            </a:endParaRPr>
          </a:p>
        </p:txBody>
      </p:sp>
      <p:sp>
        <p:nvSpPr>
          <p:cNvPr id="101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Enhancement methods</a:t>
            </a:r>
            <a:endParaRPr b="0" lang="en-US" sz="3200" spc="-1" strike="noStrike">
              <a:solidFill>
                <a:srgbClr val="ffffff"/>
              </a:solidFill>
              <a:latin typeface="Arial"/>
            </a:endParaRPr>
          </a:p>
        </p:txBody>
      </p:sp>
      <p:sp>
        <p:nvSpPr>
          <p:cNvPr id="1016" name="TextShape 3"/>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method</a:t>
            </a:r>
            <a:r>
              <a:rPr b="0" lang="en-US" sz="2400" spc="-1" strike="noStrike">
                <a:solidFill>
                  <a:srgbClr val="000000"/>
                </a:solidFill>
                <a:latin typeface="Arial"/>
                <a:ea typeface="Arial"/>
              </a:rPr>
              <a:t> is a set of statements that </a:t>
            </a:r>
            <a:br/>
            <a:r>
              <a:rPr b="0" lang="en-US" sz="2400" spc="-1" strike="noStrike">
                <a:solidFill>
                  <a:srgbClr val="000000"/>
                </a:solidFill>
                <a:latin typeface="Arial"/>
                <a:ea typeface="Arial"/>
              </a:rPr>
              <a:t>executes a logical unit of work</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Can receive any number of parameters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Can optionally return a value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Create when your code…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Requires multiple input parameters, and/or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Modifies multiple unrelated fields on given object, and/or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Creates or modifies other objects, and/or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Does not "feel like" a setter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a:t>
            </a:r>
            <a:r>
              <a:rPr b="1" lang="en-US" sz="2400" spc="-1" strike="noStrike">
                <a:solidFill>
                  <a:srgbClr val="000000"/>
                </a:solidFill>
                <a:latin typeface="Courier New"/>
                <a:ea typeface="Arial"/>
              </a:rPr>
              <a:t>ABPerson.createWorkByOccupation()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ABPersonEnhancement.gsx enhances ABPerson entity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Uses information known about object to assign employer</a:t>
            </a:r>
            <a:endParaRPr b="0" lang="en-US" sz="2000" spc="-1" strike="noStrike">
              <a:solidFill>
                <a:srgbClr val="000000"/>
              </a:solidFill>
              <a:latin typeface="Arial"/>
            </a:endParaRPr>
          </a:p>
        </p:txBody>
      </p:sp>
      <p:pic>
        <p:nvPicPr>
          <p:cNvPr id="1017" name="Picture 6" descr=""/>
          <p:cNvPicPr/>
          <p:nvPr/>
        </p:nvPicPr>
        <p:blipFill>
          <a:blip r:embed="rId1"/>
          <a:stretch/>
        </p:blipFill>
        <p:spPr>
          <a:xfrm>
            <a:off x="7563600" y="571680"/>
            <a:ext cx="1268640" cy="1497240"/>
          </a:xfrm>
          <a:prstGeom prst="rect">
            <a:avLst/>
          </a:prstGeom>
          <a:ln>
            <a:noFill/>
          </a:ln>
          <a:effectLst>
            <a:outerShdw dist="37674" dir="2700000">
              <a:srgbClr val="000000">
                <a:alpha val="40000"/>
              </a:srgbClr>
            </a:outerShdw>
          </a:effectLst>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|EOS~016|</a:t>
            </a:r>
            <a:endParaRPr b="0" lang="en-US" sz="100" spc="-1" strike="noStrike">
              <a:latin typeface="Arial"/>
            </a:endParaRPr>
          </a:p>
        </p:txBody>
      </p:sp>
      <p:sp>
        <p:nvSpPr>
          <p:cNvPr id="1019" name="CustomShape 2"/>
          <p:cNvSpPr/>
          <p:nvPr/>
        </p:nvSpPr>
        <p:spPr>
          <a:xfrm>
            <a:off x="452160" y="914400"/>
            <a:ext cx="433440" cy="4770000"/>
          </a:xfrm>
          <a:prstGeom prst="rect">
            <a:avLst/>
          </a:prstGeom>
          <a:solidFill>
            <a:srgbClr val="d9d9d9"/>
          </a:solidFill>
          <a:ln w="19080">
            <a:solidFill>
              <a:srgbClr val="d9d9d9"/>
            </a:solidFill>
            <a:round/>
          </a:ln>
        </p:spPr>
        <p:style>
          <a:lnRef idx="0"/>
          <a:fillRef idx="0"/>
          <a:effectRef idx="0"/>
          <a:fontRef idx="minor"/>
        </p:style>
      </p:sp>
      <p:sp>
        <p:nvSpPr>
          <p:cNvPr id="1020"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 method (1)</a:t>
            </a:r>
            <a:endParaRPr b="0" lang="en-US" sz="3200" spc="-1" strike="noStrike">
              <a:solidFill>
                <a:srgbClr val="ffffff"/>
              </a:solidFill>
              <a:latin typeface="Arial"/>
            </a:endParaRPr>
          </a:p>
        </p:txBody>
      </p:sp>
      <p:sp>
        <p:nvSpPr>
          <p:cNvPr id="1021" name="TextShape 4"/>
          <p:cNvSpPr txBox="1"/>
          <p:nvPr/>
        </p:nvSpPr>
        <p:spPr>
          <a:xfrm>
            <a:off x="519120" y="5791320"/>
            <a:ext cx="8318160" cy="6091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Keyword </a:t>
            </a:r>
            <a:r>
              <a:rPr b="1" lang="en-US" sz="2400" spc="-1" strike="noStrike">
                <a:solidFill>
                  <a:srgbClr val="000000"/>
                </a:solidFill>
                <a:latin typeface="Courier New"/>
                <a:ea typeface="Arial"/>
              </a:rPr>
              <a:t>this</a:t>
            </a:r>
            <a:r>
              <a:rPr b="0" lang="en-US" sz="2400" spc="-1" strike="noStrike">
                <a:solidFill>
                  <a:srgbClr val="000000"/>
                </a:solidFill>
                <a:latin typeface="Arial"/>
                <a:ea typeface="Arial"/>
              </a:rPr>
              <a:t> represents the object from which to call the property</a:t>
            </a:r>
            <a:endParaRPr b="0" lang="en-US" sz="2400" spc="-1" strike="noStrike">
              <a:solidFill>
                <a:srgbClr val="000000"/>
              </a:solidFill>
              <a:latin typeface="Arial"/>
            </a:endParaRPr>
          </a:p>
        </p:txBody>
      </p:sp>
      <p:sp>
        <p:nvSpPr>
          <p:cNvPr id="1022" name="CustomShape 5"/>
          <p:cNvSpPr/>
          <p:nvPr/>
        </p:nvSpPr>
        <p:spPr>
          <a:xfrm>
            <a:off x="411480" y="914400"/>
            <a:ext cx="8838720" cy="4715640"/>
          </a:xfrm>
          <a:prstGeom prst="rect">
            <a:avLst/>
          </a:prstGeom>
          <a:noFill/>
          <a:ln>
            <a:noFill/>
          </a:ln>
        </p:spPr>
        <p:style>
          <a:lnRef idx="0"/>
          <a:fillRef idx="0"/>
          <a:effectRef idx="0"/>
          <a:fontRef idx="minor"/>
        </p:style>
        <p:txBody>
          <a:bodyPr/>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  </a:t>
            </a:r>
            <a:r>
              <a:rPr b="1" lang="en-US" sz="1600" spc="-1" strike="noStrike">
                <a:solidFill>
                  <a:srgbClr val="000080"/>
                </a:solidFill>
                <a:latin typeface="Courier New"/>
              </a:rPr>
              <a:t>enhancement</a:t>
            </a:r>
            <a:r>
              <a:rPr b="1" lang="en-US" sz="1600" spc="-1" strike="noStrike">
                <a:solidFill>
                  <a:srgbClr val="000000"/>
                </a:solidFill>
                <a:latin typeface="Courier New"/>
              </a:rPr>
              <a:t> ABPersonEnhancement: entity.ABPerson {</a:t>
            </a:r>
            <a:endParaRPr b="0" lang="en-US" sz="1600" spc="-1" strike="noStrike">
              <a:latin typeface="Arial"/>
            </a:endParaRPr>
          </a:p>
          <a:p>
            <a:pPr>
              <a:lnSpc>
                <a:spcPct val="100000"/>
              </a:lnSpc>
            </a:pPr>
            <a:r>
              <a:rPr b="1" lang="en-US" sz="1600" spc="-1" strike="noStrike">
                <a:solidFill>
                  <a:srgbClr val="000000"/>
                </a:solidFill>
                <a:latin typeface="Courier New"/>
              </a:rPr>
              <a:t>…</a:t>
            </a:r>
            <a:r>
              <a:rPr b="1" lang="en-US" sz="1600" spc="-1" strike="noStrike">
                <a:solidFill>
                  <a:srgbClr val="000000"/>
                </a:solidFill>
                <a:latin typeface="Courier New"/>
              </a:rPr>
              <a:t>64    </a:t>
            </a:r>
            <a:r>
              <a:rPr b="1" lang="en-US" sz="1600" spc="-1" strike="noStrike">
                <a:solidFill>
                  <a:srgbClr val="000080"/>
                </a:solidFill>
                <a:latin typeface="Courier New"/>
              </a:rPr>
              <a:t>function </a:t>
            </a:r>
            <a:r>
              <a:rPr b="1" lang="en-US" sz="1600" spc="-1" strike="noStrike">
                <a:solidFill>
                  <a:srgbClr val="000000"/>
                </a:solidFill>
                <a:latin typeface="Courier New"/>
              </a:rPr>
              <a:t>assignDefaultOccupation(): </a:t>
            </a:r>
            <a:r>
              <a:rPr b="1" lang="en-US" sz="1600" spc="-1" strike="noStrike">
                <a:solidFill>
                  <a:srgbClr val="000080"/>
                </a:solidFill>
                <a:latin typeface="Courier New"/>
              </a:rPr>
              <a:t>void </a:t>
            </a:r>
            <a:r>
              <a:rPr b="1" lang="en-US" sz="1600" spc="-1" strike="noStrike">
                <a:solidFill>
                  <a:srgbClr val="000000"/>
                </a:solidFill>
                <a:latin typeface="Courier New"/>
              </a:rPr>
              <a:t>{</a:t>
            </a:r>
            <a:br/>
            <a:r>
              <a:rPr b="1" lang="en-US" sz="1600" spc="-1" strike="noStrike">
                <a:solidFill>
                  <a:srgbClr val="000000"/>
                </a:solidFill>
                <a:latin typeface="Courier New"/>
              </a:rPr>
              <a:t> 65      </a:t>
            </a:r>
            <a:r>
              <a:rPr b="1" lang="en-US" sz="1600" spc="-1" strike="noStrike">
                <a:solidFill>
                  <a:srgbClr val="000080"/>
                </a:solidFill>
                <a:latin typeface="Courier New"/>
              </a:rPr>
              <a:t>if </a:t>
            </a:r>
            <a:r>
              <a:rPr b="1" lang="en-US" sz="1600" spc="-1" strike="noStrike">
                <a:solidFill>
                  <a:srgbClr val="000000"/>
                </a:solidFill>
                <a:latin typeface="Courier New"/>
              </a:rPr>
              <a:t>(</a:t>
            </a:r>
            <a:r>
              <a:rPr b="1" lang="en-US" sz="1600" spc="-1" strike="noStrike">
                <a:solidFill>
                  <a:srgbClr val="000080"/>
                </a:solidFill>
                <a:latin typeface="Courier New"/>
              </a:rPr>
              <a:t>this</a:t>
            </a:r>
            <a:r>
              <a:rPr b="1" lang="en-US" sz="1600" spc="-1" strike="noStrike">
                <a:solidFill>
                  <a:srgbClr val="000000"/>
                </a:solidFill>
                <a:latin typeface="Courier New"/>
              </a:rPr>
              <a:t>.Occupation == </a:t>
            </a:r>
            <a:r>
              <a:rPr b="1" lang="en-US" sz="1600" spc="-1" strike="noStrike">
                <a:solidFill>
                  <a:srgbClr val="000080"/>
                </a:solidFill>
                <a:latin typeface="Courier New"/>
              </a:rPr>
              <a:t>null</a:t>
            </a:r>
            <a:r>
              <a:rPr b="1" lang="en-US" sz="1600" spc="-1" strike="noStrike">
                <a:solidFill>
                  <a:srgbClr val="000000"/>
                </a:solidFill>
                <a:latin typeface="Courier New"/>
              </a:rPr>
              <a:t>) {</a:t>
            </a:r>
            <a:br/>
            <a:r>
              <a:rPr b="1" lang="en-US" sz="1600" spc="-1" strike="noStrike">
                <a:solidFill>
                  <a:srgbClr val="000000"/>
                </a:solidFill>
                <a:latin typeface="Courier New"/>
              </a:rPr>
              <a:t> 66        </a:t>
            </a:r>
            <a:r>
              <a:rPr b="1" lang="en-US" sz="1600" spc="-1" strike="noStrike">
                <a:solidFill>
                  <a:srgbClr val="000080"/>
                </a:solidFill>
                <a:latin typeface="Courier New"/>
              </a:rPr>
              <a:t>if </a:t>
            </a:r>
            <a:r>
              <a:rPr b="1" lang="en-US" sz="1600" spc="-1" strike="noStrike">
                <a:solidFill>
                  <a:srgbClr val="000000"/>
                </a:solidFill>
                <a:latin typeface="Courier New"/>
              </a:rPr>
              <a:t>(</a:t>
            </a:r>
            <a:r>
              <a:rPr b="1" lang="en-US" sz="1600" spc="-1" strike="noStrike">
                <a:solidFill>
                  <a:srgbClr val="000080"/>
                </a:solidFill>
                <a:latin typeface="Courier New"/>
              </a:rPr>
              <a:t>this</a:t>
            </a:r>
            <a:r>
              <a:rPr b="1" lang="en-US" sz="1600" spc="-1" strike="noStrike">
                <a:solidFill>
                  <a:srgbClr val="000000"/>
                </a:solidFill>
                <a:latin typeface="Courier New"/>
              </a:rPr>
              <a:t>.Subtype == typekey.ABContact.TC_ABATTORNEY) {</a:t>
            </a:r>
            <a:br/>
            <a:r>
              <a:rPr b="1" lang="en-US" sz="1600" spc="-1" strike="noStrike">
                <a:solidFill>
                  <a:srgbClr val="000000"/>
                </a:solidFill>
                <a:latin typeface="Courier New"/>
              </a:rPr>
              <a:t> 67          </a:t>
            </a:r>
            <a:r>
              <a:rPr b="1" lang="en-US" sz="1600" spc="-1" strike="noStrike">
                <a:solidFill>
                  <a:srgbClr val="000080"/>
                </a:solidFill>
                <a:latin typeface="Courier New"/>
              </a:rPr>
              <a:t>this</a:t>
            </a:r>
            <a:r>
              <a:rPr b="1" lang="en-US" sz="1600" spc="-1" strike="noStrike">
                <a:solidFill>
                  <a:srgbClr val="000000"/>
                </a:solidFill>
                <a:latin typeface="Courier New"/>
              </a:rPr>
              <a:t>.Occupation = </a:t>
            </a:r>
            <a:r>
              <a:rPr b="1" lang="en-US" sz="1600" spc="-1" strike="noStrike">
                <a:solidFill>
                  <a:srgbClr val="008000"/>
                </a:solidFill>
                <a:latin typeface="Courier New"/>
              </a:rPr>
              <a:t>"Attorney"</a:t>
            </a:r>
            <a:br/>
            <a:r>
              <a:rPr b="1" lang="en-US" sz="1600" spc="-1" strike="noStrike">
                <a:solidFill>
                  <a:srgbClr val="000000"/>
                </a:solidFill>
                <a:latin typeface="Courier New"/>
              </a:rPr>
              <a:t> 68        } </a:t>
            </a:r>
            <a:r>
              <a:rPr b="1" lang="en-US" sz="1600" spc="-1" strike="noStrike">
                <a:solidFill>
                  <a:srgbClr val="000080"/>
                </a:solidFill>
                <a:latin typeface="Courier New"/>
              </a:rPr>
              <a:t>else </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69          </a:t>
            </a:r>
            <a:r>
              <a:rPr b="1" lang="en-US" sz="1600" spc="-1" strike="noStrike">
                <a:solidFill>
                  <a:srgbClr val="000080"/>
                </a:solidFill>
                <a:latin typeface="Courier New"/>
              </a:rPr>
              <a:t>if </a:t>
            </a:r>
            <a:r>
              <a:rPr b="1" lang="en-US" sz="1600" spc="-1" strike="noStrike">
                <a:solidFill>
                  <a:srgbClr val="000000"/>
                </a:solidFill>
                <a:latin typeface="Courier New"/>
              </a:rPr>
              <a:t>(</a:t>
            </a:r>
            <a:r>
              <a:rPr b="1" lang="en-US" sz="1600" spc="-1" strike="noStrike">
                <a:solidFill>
                  <a:srgbClr val="000080"/>
                </a:solidFill>
                <a:latin typeface="Courier New"/>
              </a:rPr>
              <a:t>this</a:t>
            </a:r>
            <a:r>
              <a:rPr b="1" lang="en-US" sz="1600" spc="-1" strike="noStrike">
                <a:solidFill>
                  <a:srgbClr val="000000"/>
                </a:solidFill>
                <a:latin typeface="Courier New"/>
              </a:rPr>
              <a:t>.Subtype == typekey.ABContact.TC_ABDOCTOR) {</a:t>
            </a:r>
            <a:br/>
            <a:r>
              <a:rPr b="1" lang="en-US" sz="1600" spc="-1" strike="noStrike">
                <a:solidFill>
                  <a:srgbClr val="000000"/>
                </a:solidFill>
                <a:latin typeface="Courier New"/>
              </a:rPr>
              <a:t> 70            </a:t>
            </a:r>
            <a:r>
              <a:rPr b="1" lang="en-US" sz="1600" spc="-1" strike="noStrike">
                <a:solidFill>
                  <a:srgbClr val="000080"/>
                </a:solidFill>
                <a:latin typeface="Courier New"/>
              </a:rPr>
              <a:t>this</a:t>
            </a:r>
            <a:r>
              <a:rPr b="1" lang="en-US" sz="1600" spc="-1" strike="noStrike">
                <a:solidFill>
                  <a:srgbClr val="000000"/>
                </a:solidFill>
                <a:latin typeface="Courier New"/>
              </a:rPr>
              <a:t>.Occupation = </a:t>
            </a:r>
            <a:r>
              <a:rPr b="1" lang="en-US" sz="1600" spc="-1" strike="noStrike">
                <a:solidFill>
                  <a:srgbClr val="008000"/>
                </a:solidFill>
                <a:latin typeface="Courier New"/>
              </a:rPr>
              <a:t>"Doctor"</a:t>
            </a:r>
            <a:br/>
            <a:r>
              <a:rPr b="1" lang="en-US" sz="1600" spc="-1" strike="noStrike">
                <a:solidFill>
                  <a:srgbClr val="000000"/>
                </a:solidFill>
                <a:latin typeface="Courier New"/>
              </a:rPr>
              <a:t> 71          } </a:t>
            </a:r>
            <a:r>
              <a:rPr b="1" lang="en-US" sz="1600" spc="-1" strike="noStrike">
                <a:solidFill>
                  <a:srgbClr val="000080"/>
                </a:solidFill>
                <a:latin typeface="Courier New"/>
              </a:rPr>
              <a:t>else </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72            </a:t>
            </a:r>
            <a:r>
              <a:rPr b="1" lang="en-US" sz="1600" spc="-1" strike="noStrike">
                <a:solidFill>
                  <a:srgbClr val="000080"/>
                </a:solidFill>
                <a:latin typeface="Courier New"/>
              </a:rPr>
              <a:t>if </a:t>
            </a:r>
            <a:r>
              <a:rPr b="1" lang="en-US" sz="1600" spc="-1" strike="noStrike">
                <a:solidFill>
                  <a:srgbClr val="000000"/>
                </a:solidFill>
                <a:latin typeface="Courier New"/>
              </a:rPr>
              <a:t>(</a:t>
            </a:r>
            <a:r>
              <a:rPr b="1" lang="en-US" sz="1600" spc="-1" strike="noStrike">
                <a:solidFill>
                  <a:srgbClr val="000080"/>
                </a:solidFill>
                <a:latin typeface="Courier New"/>
              </a:rPr>
              <a:t>this</a:t>
            </a:r>
            <a:r>
              <a:rPr b="1" lang="en-US" sz="1600" spc="-1" strike="noStrike">
                <a:solidFill>
                  <a:srgbClr val="000000"/>
                </a:solidFill>
                <a:latin typeface="Courier New"/>
              </a:rPr>
              <a:t>.Employer != </a:t>
            </a:r>
            <a:r>
              <a:rPr b="1" lang="en-US" sz="1600" spc="-1" strike="noStrike">
                <a:solidFill>
                  <a:srgbClr val="000080"/>
                </a:solidFill>
                <a:latin typeface="Courier New"/>
              </a:rPr>
              <a:t>null</a:t>
            </a:r>
            <a:r>
              <a:rPr b="1" lang="en-US" sz="1600" spc="-1" strike="noStrike">
                <a:solidFill>
                  <a:srgbClr val="000000"/>
                </a:solidFill>
                <a:latin typeface="Courier New"/>
              </a:rPr>
              <a:t>) {</a:t>
            </a:r>
            <a:br/>
            <a:r>
              <a:rPr b="1" lang="en-US" sz="1600" spc="-1" strike="noStrike">
                <a:solidFill>
                  <a:srgbClr val="000000"/>
                </a:solidFill>
                <a:latin typeface="Courier New"/>
              </a:rPr>
              <a:t> 73              </a:t>
            </a:r>
            <a:r>
              <a:rPr b="1" lang="en-US" sz="1600" spc="-1" strike="noStrike">
                <a:solidFill>
                  <a:srgbClr val="000080"/>
                </a:solidFill>
                <a:latin typeface="Courier New"/>
              </a:rPr>
              <a:t>this</a:t>
            </a:r>
            <a:r>
              <a:rPr b="1" lang="en-US" sz="1600" spc="-1" strike="noStrike">
                <a:solidFill>
                  <a:srgbClr val="000000"/>
                </a:solidFill>
                <a:latin typeface="Courier New"/>
              </a:rPr>
              <a:t>.Occupation = </a:t>
            </a:r>
            <a:r>
              <a:rPr b="1" lang="en-US" sz="1600" spc="-1" strike="noStrike">
                <a:solidFill>
                  <a:srgbClr val="008000"/>
                </a:solidFill>
                <a:latin typeface="Courier New"/>
              </a:rPr>
              <a:t>"Employee of " </a:t>
            </a:r>
            <a:r>
              <a:rPr b="1" lang="en-US" sz="1600" spc="-1" strike="noStrike">
                <a:solidFill>
                  <a:srgbClr val="000000"/>
                </a:solidFill>
                <a:latin typeface="Courier New"/>
              </a:rPr>
              <a:t>+ </a:t>
            </a:r>
            <a:r>
              <a:rPr b="1" lang="en-US" sz="1600" spc="-1" strike="noStrike">
                <a:solidFill>
                  <a:srgbClr val="000080"/>
                </a:solidFill>
                <a:latin typeface="Courier New"/>
              </a:rPr>
              <a:t>this</a:t>
            </a:r>
            <a:r>
              <a:rPr b="1" lang="en-US" sz="1600" spc="-1" strike="noStrike">
                <a:solidFill>
                  <a:srgbClr val="000000"/>
                </a:solidFill>
                <a:latin typeface="Courier New"/>
              </a:rPr>
              <a:t>.Employer.Name</a:t>
            </a:r>
            <a:br/>
            <a:r>
              <a:rPr b="1" lang="en-US" sz="1600" spc="-1" strike="noStrike">
                <a:solidFill>
                  <a:srgbClr val="000000"/>
                </a:solidFill>
                <a:latin typeface="Courier New"/>
              </a:rPr>
              <a:t> 74            } </a:t>
            </a:r>
            <a:r>
              <a:rPr b="1" lang="en-US" sz="1600" spc="-1" strike="noStrike">
                <a:solidFill>
                  <a:srgbClr val="000080"/>
                </a:solidFill>
                <a:latin typeface="Courier New"/>
              </a:rPr>
              <a:t>else </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75              </a:t>
            </a:r>
            <a:r>
              <a:rPr b="1" lang="en-US" sz="1600" spc="-1" strike="noStrike">
                <a:solidFill>
                  <a:srgbClr val="000080"/>
                </a:solidFill>
                <a:latin typeface="Courier New"/>
              </a:rPr>
              <a:t>this</a:t>
            </a:r>
            <a:r>
              <a:rPr b="1" lang="en-US" sz="1600" spc="-1" strike="noStrike">
                <a:solidFill>
                  <a:srgbClr val="000000"/>
                </a:solidFill>
                <a:latin typeface="Courier New"/>
              </a:rPr>
              <a:t>.Occupation = </a:t>
            </a:r>
            <a:r>
              <a:rPr b="1" lang="en-US" sz="1600" spc="-1" strike="noStrike">
                <a:solidFill>
                  <a:srgbClr val="008000"/>
                </a:solidFill>
                <a:latin typeface="Courier New"/>
              </a:rPr>
              <a:t>"Unknown"</a:t>
            </a:r>
            <a:r>
              <a:rPr b="1" lang="en-US" sz="1600" spc="-1" strike="noStrike">
                <a:solidFill>
                  <a:srgbClr val="000000"/>
                </a:solidFill>
                <a:latin typeface="Courier New"/>
              </a:rPr>
              <a: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76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77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78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79      }</a:t>
            </a:r>
            <a:endParaRPr b="0" lang="en-US" sz="1600" spc="-1" strike="noStrike">
              <a:latin typeface="Arial"/>
            </a:endParaRPr>
          </a:p>
          <a:p>
            <a:pPr>
              <a:lnSpc>
                <a:spcPct val="100000"/>
              </a:lnSpc>
            </a:pPr>
            <a:r>
              <a:rPr b="1" lang="en-US" sz="1600" spc="-1" strike="noStrike">
                <a:solidFill>
                  <a:srgbClr val="000000"/>
                </a:solidFill>
                <a:latin typeface="Courier New"/>
              </a:rPr>
              <a:t>…</a:t>
            </a:r>
            <a:r>
              <a:rPr b="1" lang="en-US" sz="1600" spc="-1" strike="noStrike">
                <a:solidFill>
                  <a:srgbClr val="000000"/>
                </a:solidFill>
                <a:latin typeface="Courier New"/>
              </a:rPr>
              <a:t>81    } </a:t>
            </a:r>
            <a:endParaRPr b="0" lang="en-US" sz="1600" spc="-1" strike="noStrike">
              <a:latin typeface="Arial"/>
            </a:endParaRPr>
          </a:p>
          <a:p>
            <a:pPr>
              <a:lnSpc>
                <a:spcPct val="100000"/>
              </a:lnSpc>
            </a:pPr>
            <a:r>
              <a:rPr b="1" lang="en-US" sz="1600" spc="-1" strike="noStrike">
                <a:solidFill>
                  <a:srgbClr val="000000"/>
                </a:solidFill>
                <a:latin typeface="Courier New"/>
              </a:rPr>
              <a:t>…</a:t>
            </a:r>
            <a:r>
              <a:rPr b="1" lang="en-US" sz="1600" spc="-1" strike="noStrike">
                <a:solidFill>
                  <a:srgbClr val="000000"/>
                </a:solidFill>
                <a:latin typeface="Courier New"/>
              </a:rPr>
              <a:t>86 }</a:t>
            </a:r>
            <a:r>
              <a:rPr b="1" lang="en-US" sz="1600" spc="-1" strike="noStrike">
                <a:solidFill>
                  <a:srgbClr val="ffffff"/>
                </a:solidFill>
                <a:latin typeface="Courier New"/>
              </a:rPr>
              <a:t> </a:t>
            </a:r>
            <a:endParaRPr b="0" lang="en-US" sz="1600" spc="-1" strike="noStrike">
              <a:latin typeface="Arial"/>
            </a:endParaRPr>
          </a:p>
        </p:txBody>
      </p:sp>
      <p:pic>
        <p:nvPicPr>
          <p:cNvPr id="1023" name="Picture 4" descr=""/>
          <p:cNvPicPr/>
          <p:nvPr/>
        </p:nvPicPr>
        <p:blipFill>
          <a:blip r:embed="rId1"/>
          <a:stretch/>
        </p:blipFill>
        <p:spPr>
          <a:xfrm>
            <a:off x="6172200" y="4572000"/>
            <a:ext cx="2351520" cy="837720"/>
          </a:xfrm>
          <a:prstGeom prst="rect">
            <a:avLst/>
          </a:prstGeom>
          <a:ln>
            <a:noFill/>
          </a:ln>
          <a:effectLst>
            <a:outerShdw dist="37674" dir="2700000">
              <a:srgbClr val="000000">
                <a:alpha val="40000"/>
              </a:srgbClr>
            </a:outerShdw>
          </a:effectLst>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4"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|EOS~017|</a:t>
            </a:r>
            <a:endParaRPr b="0" lang="en-US" sz="100" spc="-1" strike="noStrike">
              <a:latin typeface="Arial"/>
            </a:endParaRPr>
          </a:p>
        </p:txBody>
      </p:sp>
      <p:sp>
        <p:nvSpPr>
          <p:cNvPr id="1025" name="CustomShape 2"/>
          <p:cNvSpPr/>
          <p:nvPr/>
        </p:nvSpPr>
        <p:spPr>
          <a:xfrm>
            <a:off x="304920" y="914400"/>
            <a:ext cx="580680" cy="1752120"/>
          </a:xfrm>
          <a:prstGeom prst="rect">
            <a:avLst/>
          </a:prstGeom>
          <a:solidFill>
            <a:srgbClr val="d9d9d9"/>
          </a:solidFill>
          <a:ln w="19080">
            <a:solidFill>
              <a:srgbClr val="d9d9d9"/>
            </a:solidFill>
            <a:round/>
          </a:ln>
        </p:spPr>
        <p:style>
          <a:lnRef idx="0"/>
          <a:fillRef idx="0"/>
          <a:effectRef idx="0"/>
          <a:fontRef idx="minor"/>
        </p:style>
      </p:sp>
      <p:sp>
        <p:nvSpPr>
          <p:cNvPr id="1026"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 method (2)</a:t>
            </a:r>
            <a:endParaRPr b="0" lang="en-US" sz="3200" spc="-1" strike="noStrike">
              <a:solidFill>
                <a:srgbClr val="ffffff"/>
              </a:solidFill>
              <a:latin typeface="Arial"/>
            </a:endParaRPr>
          </a:p>
        </p:txBody>
      </p:sp>
      <p:sp>
        <p:nvSpPr>
          <p:cNvPr id="1027" name="TextShape 4"/>
          <p:cNvSpPr txBox="1"/>
          <p:nvPr/>
        </p:nvSpPr>
        <p:spPr>
          <a:xfrm>
            <a:off x="519120" y="2730240"/>
            <a:ext cx="8318160" cy="36702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Create a new instance of an entity (object) in method and  relate the new object to an existing object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Set one object's foreign key to the other object (harder)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 the new object to an existing array (easy)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Line 5: Declares the type to enhance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Line 88: Declare method</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Line 89: Creates new object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Line 90: Adds new object to the object that called the method with the </a:t>
            </a:r>
            <a:r>
              <a:rPr b="1" lang="en-US" sz="2000" spc="-1" strike="noStrike">
                <a:solidFill>
                  <a:srgbClr val="000000"/>
                </a:solidFill>
                <a:latin typeface="Courier New"/>
                <a:ea typeface="Arial"/>
              </a:rPr>
              <a:t>this</a:t>
            </a:r>
            <a:r>
              <a:rPr b="0" lang="en-US" sz="2000" spc="-1" strike="noStrike">
                <a:solidFill>
                  <a:srgbClr val="000000"/>
                </a:solidFill>
                <a:latin typeface="Arial"/>
                <a:ea typeface="Arial"/>
              </a:rPr>
              <a:t> keyword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028" name="CustomShape 5"/>
          <p:cNvSpPr/>
          <p:nvPr/>
        </p:nvSpPr>
        <p:spPr>
          <a:xfrm>
            <a:off x="285120" y="914400"/>
            <a:ext cx="8552880" cy="1795320"/>
          </a:xfrm>
          <a:prstGeom prst="rect">
            <a:avLst/>
          </a:prstGeom>
          <a:noFill/>
          <a:ln>
            <a:noFill/>
          </a:ln>
        </p:spPr>
        <p:style>
          <a:lnRef idx="0"/>
          <a:fillRef idx="0"/>
          <a:effectRef idx="0"/>
          <a:fontRef idx="minor"/>
        </p:style>
        <p:txBody>
          <a:bodyPr/>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  </a:t>
            </a:r>
            <a:r>
              <a:rPr b="1" lang="en-US" sz="1600" spc="-1" strike="noStrike">
                <a:solidFill>
                  <a:srgbClr val="000080"/>
                </a:solidFill>
                <a:latin typeface="Courier New"/>
              </a:rPr>
              <a:t>enhancement</a:t>
            </a:r>
            <a:r>
              <a:rPr b="1" lang="en-US" sz="1600" spc="-1" strike="noStrike">
                <a:solidFill>
                  <a:srgbClr val="000000"/>
                </a:solidFill>
                <a:latin typeface="Courier New"/>
              </a:rPr>
              <a:t> ABContactEnhancement: entity.ABContact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88    </a:t>
            </a:r>
            <a:r>
              <a:rPr b="1" lang="en-US" sz="1600" spc="-1" strike="noStrike">
                <a:solidFill>
                  <a:srgbClr val="000080"/>
                </a:solidFill>
                <a:latin typeface="Courier New"/>
              </a:rPr>
              <a:t>function </a:t>
            </a:r>
            <a:r>
              <a:rPr b="1" lang="en-US" sz="1600" spc="-1" strike="noStrike">
                <a:solidFill>
                  <a:srgbClr val="000000"/>
                </a:solidFill>
                <a:latin typeface="Courier New"/>
              </a:rPr>
              <a:t>addContactNote(): ContactNote {</a:t>
            </a:r>
            <a:br/>
            <a:r>
              <a:rPr b="1" lang="en-US" sz="1600" spc="-1" strike="noStrike">
                <a:solidFill>
                  <a:srgbClr val="000000"/>
                </a:solidFill>
                <a:latin typeface="Courier New"/>
              </a:rPr>
              <a:t>  89      </a:t>
            </a:r>
            <a:r>
              <a:rPr b="1" lang="en-US" sz="1600" spc="-1" strike="noStrike">
                <a:solidFill>
                  <a:srgbClr val="000080"/>
                </a:solidFill>
                <a:latin typeface="Courier New"/>
              </a:rPr>
              <a:t>var </a:t>
            </a:r>
            <a:r>
              <a:rPr b="1" lang="en-US" sz="1600" spc="-1" strike="noStrike">
                <a:solidFill>
                  <a:srgbClr val="000000"/>
                </a:solidFill>
                <a:latin typeface="Courier New"/>
              </a:rPr>
              <a:t>newContactNote = </a:t>
            </a:r>
            <a:r>
              <a:rPr b="1" lang="en-US" sz="1600" spc="-1" strike="noStrike">
                <a:solidFill>
                  <a:srgbClr val="000080"/>
                </a:solidFill>
                <a:latin typeface="Courier New"/>
              </a:rPr>
              <a:t>new </a:t>
            </a:r>
            <a:r>
              <a:rPr b="1" lang="en-US" sz="1600" spc="-1" strike="noStrike">
                <a:solidFill>
                  <a:srgbClr val="000000"/>
                </a:solidFill>
                <a:latin typeface="Courier New"/>
              </a:rPr>
              <a:t>ContactNote()</a:t>
            </a:r>
            <a:br/>
            <a:r>
              <a:rPr b="1" lang="en-US" sz="1600" spc="-1" strike="noStrike">
                <a:solidFill>
                  <a:srgbClr val="000000"/>
                </a:solidFill>
                <a:latin typeface="Courier New"/>
              </a:rPr>
              <a:t>  90      </a:t>
            </a:r>
            <a:r>
              <a:rPr b="1" lang="en-US" sz="1600" spc="-1" strike="noStrike">
                <a:solidFill>
                  <a:srgbClr val="000080"/>
                </a:solidFill>
                <a:latin typeface="Courier New"/>
              </a:rPr>
              <a:t>this</a:t>
            </a:r>
            <a:r>
              <a:rPr b="1" lang="en-US" sz="1600" spc="-1" strike="noStrike">
                <a:solidFill>
                  <a:srgbClr val="000000"/>
                </a:solidFill>
                <a:latin typeface="Courier New"/>
              </a:rPr>
              <a:t>.addToContactNotes(newContactNote)</a:t>
            </a:r>
            <a:br/>
            <a:r>
              <a:rPr b="1" lang="en-US" sz="1600" spc="-1" strike="noStrike">
                <a:solidFill>
                  <a:srgbClr val="000000"/>
                </a:solidFill>
                <a:latin typeface="Courier New"/>
              </a:rPr>
              <a:t>  91      </a:t>
            </a:r>
            <a:r>
              <a:rPr b="1" lang="en-US" sz="1600" spc="-1" strike="noStrike">
                <a:solidFill>
                  <a:srgbClr val="000080"/>
                </a:solidFill>
                <a:latin typeface="Courier New"/>
              </a:rPr>
              <a:t>return </a:t>
            </a:r>
            <a:r>
              <a:rPr b="1" lang="en-US" sz="1600" spc="-1" strike="noStrike">
                <a:solidFill>
                  <a:srgbClr val="000000"/>
                </a:solidFill>
                <a:latin typeface="Courier New"/>
              </a:rPr>
              <a:t>newContactNote</a:t>
            </a:r>
            <a:br/>
            <a:r>
              <a:rPr b="1" lang="en-US" sz="1600" spc="-1" strike="noStrike">
                <a:solidFill>
                  <a:srgbClr val="000000"/>
                </a:solidFill>
                <a:latin typeface="Courier New"/>
              </a:rPr>
              <a:t>  92    }</a:t>
            </a:r>
            <a:br/>
            <a:r>
              <a:rPr b="1" lang="en-US" sz="1600" spc="-1" strike="noStrike">
                <a:solidFill>
                  <a:srgbClr val="000000"/>
                </a:solidFill>
                <a:latin typeface="Courier New"/>
              </a:rPr>
              <a:t>…111  }</a:t>
            </a:r>
            <a:r>
              <a:rPr b="1" lang="en-US" sz="1600" spc="-1" strike="noStrike">
                <a:solidFill>
                  <a:srgbClr val="ffffff"/>
                </a:solidFill>
                <a:latin typeface="Courier New"/>
              </a:rPr>
              <a:t> </a:t>
            </a:r>
            <a:endParaRPr b="0" lang="en-US" sz="1600" spc="-1" strike="noStrike">
              <a:latin typeface="Arial"/>
            </a:endParaRPr>
          </a:p>
        </p:txBody>
      </p:sp>
      <p:pic>
        <p:nvPicPr>
          <p:cNvPr id="1029" name="Picture 3" descr=""/>
          <p:cNvPicPr/>
          <p:nvPr/>
        </p:nvPicPr>
        <p:blipFill>
          <a:blip r:embed="rId1"/>
          <a:stretch/>
        </p:blipFill>
        <p:spPr>
          <a:xfrm>
            <a:off x="6172200" y="4572000"/>
            <a:ext cx="2840040" cy="840240"/>
          </a:xfrm>
          <a:prstGeom prst="rect">
            <a:avLst/>
          </a:prstGeom>
          <a:ln>
            <a:noFill/>
          </a:ln>
          <a:effectLst>
            <a:outerShdw dist="37674" dir="2700000">
              <a:srgbClr val="000000">
                <a:alpha val="40000"/>
              </a:srgbClr>
            </a:outerShdw>
          </a:effectLst>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0"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|EOS~018|</a:t>
            </a:r>
            <a:endParaRPr b="0" lang="en-US" sz="100" spc="-1" strike="noStrike">
              <a:latin typeface="Arial"/>
            </a:endParaRPr>
          </a:p>
        </p:txBody>
      </p:sp>
      <p:sp>
        <p:nvSpPr>
          <p:cNvPr id="1031" name="TextShape 2"/>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Entity enhancement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Creating entity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Referencing enhancement properties and methods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Debugging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enhancements for Java</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2"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|EOS~019|</a:t>
            </a:r>
            <a:endParaRPr b="0" lang="en-US" sz="100" spc="-1" strike="noStrike">
              <a:latin typeface="Arial"/>
            </a:endParaRPr>
          </a:p>
        </p:txBody>
      </p:sp>
      <p:sp>
        <p:nvSpPr>
          <p:cNvPr id="1033"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an enhancement</a:t>
            </a:r>
            <a:endParaRPr b="0" lang="en-US" sz="3200" spc="-1" strike="noStrike">
              <a:solidFill>
                <a:srgbClr val="ffffff"/>
              </a:solidFill>
              <a:latin typeface="Arial"/>
            </a:endParaRPr>
          </a:p>
        </p:txBody>
      </p:sp>
      <p:sp>
        <p:nvSpPr>
          <p:cNvPr id="1034" name="TextShape 3"/>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[Optional] Create a new package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Create a new enhancement file </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Code getter properties, setter properties, methods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Deploy the enhancement</a:t>
            </a:r>
            <a:endParaRPr b="0" lang="en-US" sz="24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|EOS~002|</a:t>
            </a:r>
            <a:endParaRPr b="0" lang="en-US" sz="100" spc="-1" strike="noStrike">
              <a:latin typeface="Arial"/>
            </a:endParaRPr>
          </a:p>
        </p:txBody>
      </p:sp>
      <p:sp>
        <p:nvSpPr>
          <p:cNvPr id="932" name="TextShape 2"/>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purpose and functionality of Gosu enhancements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entity enhancements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Reference entity enhancement properties and methods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Gosu enhancements for Java classes and interfaces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Debug enhancements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5"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|EOS~020|</a:t>
            </a:r>
            <a:endParaRPr b="0" lang="en-US" sz="100" spc="-1" strike="noStrike">
              <a:latin typeface="Arial"/>
            </a:endParaRPr>
          </a:p>
        </p:txBody>
      </p:sp>
      <p:pic>
        <p:nvPicPr>
          <p:cNvPr id="1036" name="pic Project View" descr=""/>
          <p:cNvPicPr/>
          <p:nvPr/>
        </p:nvPicPr>
        <p:blipFill>
          <a:blip r:embed="rId1"/>
          <a:stretch/>
        </p:blipFill>
        <p:spPr>
          <a:xfrm>
            <a:off x="533520" y="914400"/>
            <a:ext cx="3265200" cy="1439640"/>
          </a:xfrm>
          <a:prstGeom prst="rect">
            <a:avLst/>
          </a:prstGeom>
          <a:ln>
            <a:noFill/>
          </a:ln>
          <a:effectLst>
            <a:outerShdw dist="37674" dir="2700000">
              <a:srgbClr val="000000">
                <a:alpha val="40000"/>
              </a:srgbClr>
            </a:outerShdw>
          </a:effectLst>
        </p:spPr>
      </p:pic>
      <p:sp>
        <p:nvSpPr>
          <p:cNvPr id="1037"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[Optional] Create a package</a:t>
            </a:r>
            <a:endParaRPr b="0" lang="en-US" sz="3200" spc="-1" strike="noStrike">
              <a:solidFill>
                <a:srgbClr val="ffffff"/>
              </a:solidFill>
              <a:latin typeface="Arial"/>
            </a:endParaRPr>
          </a:p>
        </p:txBody>
      </p:sp>
      <p:sp>
        <p:nvSpPr>
          <p:cNvPr id="1038" name="TextShape 3"/>
          <p:cNvSpPr txBox="1"/>
          <p:nvPr/>
        </p:nvSpPr>
        <p:spPr>
          <a:xfrm>
            <a:off x="519120" y="3718440"/>
            <a:ext cx="8624520" cy="26665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Project View, select gsrc </a:t>
            </a:r>
            <a:br/>
            <a:r>
              <a:rPr b="0" lang="en-US" sz="2400" spc="-1" strike="noStrike">
                <a:solidFill>
                  <a:srgbClr val="000000"/>
                </a:solidFill>
                <a:latin typeface="Arial"/>
                <a:ea typeface="Arial"/>
              </a:rPr>
              <a:t>or an existing package in</a:t>
            </a:r>
            <a:br/>
            <a:r>
              <a:rPr b="0" lang="en-US" sz="2400" spc="-1" strike="noStrike">
                <a:solidFill>
                  <a:srgbClr val="000000"/>
                </a:solidFill>
                <a:latin typeface="Arial"/>
                <a:ea typeface="Arial"/>
              </a:rPr>
              <a:t> </a:t>
            </a:r>
            <a:r>
              <a:rPr b="1" lang="en-US" sz="2400" spc="-1" strike="noStrike">
                <a:solidFill>
                  <a:srgbClr val="000000"/>
                </a:solidFill>
                <a:latin typeface="Courier New"/>
                <a:ea typeface="Arial"/>
              </a:rPr>
              <a:t>…\configuration\gsrc\</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Context menu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New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Package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Enter the package name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 dot notation to create a package hierarchy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&lt;company&gt;.&lt;app_code&gt;.enhancements.&lt;functional_area&gt;</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039" name="pic Menu 1" descr=""/>
          <p:cNvPicPr/>
          <p:nvPr/>
        </p:nvPicPr>
        <p:blipFill>
          <a:blip r:embed="rId2"/>
          <a:stretch/>
        </p:blipFill>
        <p:spPr>
          <a:xfrm>
            <a:off x="2341080" y="1429920"/>
            <a:ext cx="2636640" cy="1497600"/>
          </a:xfrm>
          <a:prstGeom prst="rect">
            <a:avLst/>
          </a:prstGeom>
          <a:ln>
            <a:noFill/>
          </a:ln>
          <a:effectLst>
            <a:outerShdw dist="37674" dir="2700000">
              <a:srgbClr val="000000">
                <a:alpha val="40000"/>
              </a:srgbClr>
            </a:outerShdw>
          </a:effectLst>
        </p:spPr>
      </p:pic>
      <p:pic>
        <p:nvPicPr>
          <p:cNvPr id="1040" name="pic Menu Package" descr=""/>
          <p:cNvPicPr/>
          <p:nvPr/>
        </p:nvPicPr>
        <p:blipFill>
          <a:blip r:embed="rId3"/>
          <a:stretch/>
        </p:blipFill>
        <p:spPr>
          <a:xfrm>
            <a:off x="4724280" y="1031040"/>
            <a:ext cx="1869120" cy="2550240"/>
          </a:xfrm>
          <a:prstGeom prst="rect">
            <a:avLst/>
          </a:prstGeom>
          <a:ln>
            <a:noFill/>
          </a:ln>
          <a:effectLst>
            <a:outerShdw dist="37674" dir="2700000">
              <a:srgbClr val="000000">
                <a:alpha val="40000"/>
              </a:srgbClr>
            </a:outerShdw>
          </a:effectLst>
        </p:spPr>
      </p:pic>
      <p:pic>
        <p:nvPicPr>
          <p:cNvPr id="1041" name="Picture 6" descr=""/>
          <p:cNvPicPr/>
          <p:nvPr/>
        </p:nvPicPr>
        <p:blipFill>
          <a:blip r:embed="rId4"/>
          <a:stretch/>
        </p:blipFill>
        <p:spPr>
          <a:xfrm>
            <a:off x="5585040" y="3200400"/>
            <a:ext cx="3405960" cy="1542600"/>
          </a:xfrm>
          <a:prstGeom prst="rect">
            <a:avLst/>
          </a:prstGeom>
          <a:ln>
            <a:noFill/>
          </a:ln>
          <a:effectLst>
            <a:outerShdw dist="37674" dir="2700000">
              <a:srgbClr val="000000">
                <a:alpha val="40000"/>
              </a:srgbClr>
            </a:outerShdw>
          </a:effectLst>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|EOS~021|</a:t>
            </a:r>
            <a:endParaRPr b="0" lang="en-US" sz="100" spc="-1" strike="noStrike">
              <a:latin typeface="Arial"/>
            </a:endParaRPr>
          </a:p>
        </p:txBody>
      </p:sp>
      <p:pic>
        <p:nvPicPr>
          <p:cNvPr id="1043" name="Picture 2" descr=""/>
          <p:cNvPicPr/>
          <p:nvPr/>
        </p:nvPicPr>
        <p:blipFill>
          <a:blip r:embed="rId1"/>
          <a:stretch/>
        </p:blipFill>
        <p:spPr>
          <a:xfrm>
            <a:off x="533520" y="914400"/>
            <a:ext cx="3946680" cy="2661120"/>
          </a:xfrm>
          <a:prstGeom prst="rect">
            <a:avLst/>
          </a:prstGeom>
          <a:ln>
            <a:noFill/>
          </a:ln>
          <a:effectLst>
            <a:outerShdw dist="37674" dir="2700000">
              <a:srgbClr val="000000">
                <a:alpha val="40000"/>
              </a:srgbClr>
            </a:outerShdw>
          </a:effectLst>
        </p:spPr>
      </p:pic>
      <p:sp>
        <p:nvSpPr>
          <p:cNvPr id="1044"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Create an enhancement file</a:t>
            </a:r>
            <a:endParaRPr b="0" lang="en-US" sz="3200" spc="-1" strike="noStrike">
              <a:solidFill>
                <a:srgbClr val="ffffff"/>
              </a:solidFill>
              <a:latin typeface="Arial"/>
            </a:endParaRPr>
          </a:p>
        </p:txBody>
      </p:sp>
      <p:sp>
        <p:nvSpPr>
          <p:cNvPr id="1045" name="TextShape 3"/>
          <p:cNvSpPr txBox="1"/>
          <p:nvPr/>
        </p:nvSpPr>
        <p:spPr>
          <a:xfrm>
            <a:off x="519120" y="3741480"/>
            <a:ext cx="8318160" cy="26665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Project View, select a package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Context menu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a:t>
            </a:r>
            <a:br/>
            <a:r>
              <a:rPr b="0" lang="en-US" sz="2000" spc="-1" strike="noStrike">
                <a:solidFill>
                  <a:srgbClr val="000000"/>
                </a:solidFill>
                <a:latin typeface="Arial"/>
                <a:ea typeface="Arial"/>
              </a:rPr>
              <a:t>New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Gosu Enhancement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Enter the name in Pascal Case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&lt;EntityName&gt; + &lt;AdditionalTextWhenNeeded&gt; + Enhancement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Select entity in dialog</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046" name="Picture 3" descr=""/>
          <p:cNvPicPr/>
          <p:nvPr/>
        </p:nvPicPr>
        <p:blipFill>
          <a:blip r:embed="rId2"/>
          <a:stretch/>
        </p:blipFill>
        <p:spPr>
          <a:xfrm>
            <a:off x="3352680" y="1263600"/>
            <a:ext cx="2738160" cy="1555200"/>
          </a:xfrm>
          <a:prstGeom prst="rect">
            <a:avLst/>
          </a:prstGeom>
          <a:ln>
            <a:noFill/>
          </a:ln>
          <a:effectLst>
            <a:outerShdw dist="37674" dir="2700000">
              <a:srgbClr val="000000">
                <a:alpha val="40000"/>
              </a:srgbClr>
            </a:outerShdw>
          </a:effectLst>
        </p:spPr>
      </p:pic>
      <p:pic>
        <p:nvPicPr>
          <p:cNvPr id="1047" name="Picture 5" descr=""/>
          <p:cNvPicPr/>
          <p:nvPr/>
        </p:nvPicPr>
        <p:blipFill>
          <a:blip r:embed="rId3"/>
          <a:stretch/>
        </p:blipFill>
        <p:spPr>
          <a:xfrm>
            <a:off x="6135840" y="1263600"/>
            <a:ext cx="1941120" cy="1028160"/>
          </a:xfrm>
          <a:prstGeom prst="rect">
            <a:avLst/>
          </a:prstGeom>
          <a:ln>
            <a:noFill/>
          </a:ln>
          <a:effectLst>
            <a:outerShdw dist="37674" dir="2700000">
              <a:srgbClr val="000000">
                <a:alpha val="40000"/>
              </a:srgbClr>
            </a:outerShdw>
          </a:effectLst>
        </p:spPr>
      </p:pic>
      <p:pic>
        <p:nvPicPr>
          <p:cNvPr id="1048" name="Picture 7" descr=""/>
          <p:cNvPicPr/>
          <p:nvPr/>
        </p:nvPicPr>
        <p:blipFill>
          <a:blip r:embed="rId4"/>
          <a:stretch/>
        </p:blipFill>
        <p:spPr>
          <a:xfrm>
            <a:off x="5715000" y="2041560"/>
            <a:ext cx="3175920" cy="3132000"/>
          </a:xfrm>
          <a:prstGeom prst="rect">
            <a:avLst/>
          </a:prstGeom>
          <a:ln>
            <a:noFill/>
          </a:ln>
          <a:effectLst>
            <a:outerShdw dist="37674" dir="2700000">
              <a:srgbClr val="000000">
                <a:alpha val="40000"/>
              </a:srgbClr>
            </a:outerShdw>
          </a:effectLst>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|EOS~022|</a:t>
            </a:r>
            <a:endParaRPr b="0" lang="en-US" sz="100" spc="-1" strike="noStrike">
              <a:latin typeface="Arial"/>
            </a:endParaRPr>
          </a:p>
        </p:txBody>
      </p:sp>
      <p:sp>
        <p:nvSpPr>
          <p:cNvPr id="1050"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Code getters</a:t>
            </a:r>
            <a:endParaRPr b="0" lang="en-US" sz="3200" spc="-1" strike="noStrike">
              <a:solidFill>
                <a:srgbClr val="ffffff"/>
              </a:solidFill>
              <a:latin typeface="Arial"/>
            </a:endParaRPr>
          </a:p>
        </p:txBody>
      </p:sp>
      <p:sp>
        <p:nvSpPr>
          <p:cNvPr id="1051" name="TextShape 3"/>
          <p:cNvSpPr txBox="1"/>
          <p:nvPr/>
        </p:nvSpPr>
        <p:spPr>
          <a:xfrm>
            <a:off x="519120" y="3581280"/>
            <a:ext cx="8318160" cy="28191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Both getter and setter should use the same property name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properties, use Pascal case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Capitalize the first letter in the identifier and the first letter of each subsequent concatenated word</a:t>
            </a:r>
            <a:endParaRPr b="0" lang="en-US" sz="2400" spc="-1" strike="noStrike">
              <a:solidFill>
                <a:srgbClr val="000000"/>
              </a:solidFill>
              <a:latin typeface="Arial"/>
            </a:endParaRPr>
          </a:p>
        </p:txBody>
      </p:sp>
      <p:sp>
        <p:nvSpPr>
          <p:cNvPr id="1052" name="CustomShape 4"/>
          <p:cNvSpPr/>
          <p:nvPr/>
        </p:nvSpPr>
        <p:spPr>
          <a:xfrm>
            <a:off x="452160" y="914400"/>
            <a:ext cx="433440" cy="1076760"/>
          </a:xfrm>
          <a:prstGeom prst="rect">
            <a:avLst/>
          </a:prstGeom>
          <a:solidFill>
            <a:srgbClr val="d9d9d9"/>
          </a:solidFill>
          <a:ln w="19080">
            <a:solidFill>
              <a:srgbClr val="d9d9d9"/>
            </a:solidFill>
            <a:round/>
          </a:ln>
        </p:spPr>
        <p:style>
          <a:lnRef idx="0"/>
          <a:fillRef idx="0"/>
          <a:effectRef idx="0"/>
          <a:fontRef idx="minor"/>
        </p:style>
      </p:sp>
      <p:sp>
        <p:nvSpPr>
          <p:cNvPr id="1053" name="CustomShape 5"/>
          <p:cNvSpPr/>
          <p:nvPr/>
        </p:nvSpPr>
        <p:spPr>
          <a:xfrm>
            <a:off x="411480" y="914400"/>
            <a:ext cx="8732160" cy="1065240"/>
          </a:xfrm>
          <a:prstGeom prst="rect">
            <a:avLst/>
          </a:prstGeom>
          <a:noFill/>
          <a:ln>
            <a:noFill/>
          </a:ln>
        </p:spPr>
        <p:style>
          <a:lnRef idx="0"/>
          <a:fillRef idx="0"/>
          <a:effectRef idx="0"/>
          <a:fontRef idx="minor"/>
        </p:style>
        <p:txBody>
          <a:bodyPr/>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property get </a:t>
            </a:r>
            <a:r>
              <a:rPr b="1" lang="en-US" sz="1600" spc="-1" strike="noStrike">
                <a:solidFill>
                  <a:srgbClr val="000000"/>
                </a:solidFill>
                <a:latin typeface="Courier New"/>
              </a:rPr>
              <a:t>PropertyName() : returnType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r>
              <a:rPr b="1" i="1" lang="en-US" sz="1600" spc="-1" strike="noStrike">
                <a:solidFill>
                  <a:srgbClr val="808080"/>
                </a:solidFill>
                <a:latin typeface="Courier New"/>
              </a:rPr>
              <a:t>// code to return derive property</a:t>
            </a:r>
            <a:br/>
            <a:r>
              <a:rPr b="1" lang="en-US" sz="1600" spc="-1" strike="noStrike">
                <a:solidFill>
                  <a:srgbClr val="000000"/>
                </a:solidFill>
                <a:latin typeface="Courier New"/>
              </a:rPr>
              <a:t>  3    </a:t>
            </a:r>
            <a:r>
              <a:rPr b="1" lang="en-US" sz="1600" spc="-1" strike="noStrike">
                <a:solidFill>
                  <a:srgbClr val="000080"/>
                </a:solidFill>
                <a:latin typeface="Courier New"/>
              </a:rPr>
              <a:t>return this</a:t>
            </a:r>
            <a:r>
              <a:rPr b="1" lang="en-US" sz="1600" spc="-1" strike="noStrike">
                <a:solidFill>
                  <a:srgbClr val="000000"/>
                </a:solidFill>
                <a:latin typeface="Courier New"/>
              </a:rPr>
              <a:t>.propertyValue </a:t>
            </a:r>
            <a:r>
              <a:rPr b="1" lang="en-US" sz="1600" spc="-1" strike="noStrike">
                <a:solidFill>
                  <a:srgbClr val="322c49"/>
                </a:solidFill>
                <a:latin typeface="Courier New"/>
              </a:rPr>
              <a:t>as</a:t>
            </a:r>
            <a:r>
              <a:rPr b="1" lang="en-US" sz="1600" spc="-1" strike="noStrike">
                <a:solidFill>
                  <a:srgbClr val="000000"/>
                </a:solidFill>
                <a:latin typeface="Courier New"/>
              </a:rPr>
              <a:t> returnType</a:t>
            </a:r>
            <a:br/>
            <a:r>
              <a:rPr b="1" lang="en-US" sz="1600" spc="-1" strike="noStrike">
                <a:solidFill>
                  <a:srgbClr val="000000"/>
                </a:solidFill>
                <a:latin typeface="Courier New"/>
              </a:rPr>
              <a:t>  4  }</a:t>
            </a:r>
            <a:r>
              <a:rPr b="1" lang="en-US" sz="1600" spc="-1" strike="noStrike">
                <a:solidFill>
                  <a:srgbClr val="ffffff"/>
                </a:solidFill>
                <a:latin typeface="Courier New"/>
              </a:rPr>
              <a:t> </a:t>
            </a:r>
            <a:endParaRPr b="0" lang="en-US" sz="16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4"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|EOS~023|</a:t>
            </a:r>
            <a:endParaRPr b="0" lang="en-US" sz="100" spc="-1" strike="noStrike">
              <a:latin typeface="Arial"/>
            </a:endParaRPr>
          </a:p>
        </p:txBody>
      </p:sp>
      <p:sp>
        <p:nvSpPr>
          <p:cNvPr id="105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Code setters</a:t>
            </a:r>
            <a:endParaRPr b="0" lang="en-US" sz="3200" spc="-1" strike="noStrike">
              <a:solidFill>
                <a:srgbClr val="ffffff"/>
              </a:solidFill>
              <a:latin typeface="Arial"/>
            </a:endParaRPr>
          </a:p>
        </p:txBody>
      </p:sp>
      <p:sp>
        <p:nvSpPr>
          <p:cNvPr id="1056" name="TextShape 3"/>
          <p:cNvSpPr txBox="1"/>
          <p:nvPr/>
        </p:nvSpPr>
        <p:spPr>
          <a:xfrm>
            <a:off x="519120" y="3581280"/>
            <a:ext cx="8318160" cy="28191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Both getter and setter should use the same property name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properties, use Pascal case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Capitalize the first letter in the identifier and the first letter of each subsequent concatenated word</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57" name="CustomShape 4"/>
          <p:cNvSpPr/>
          <p:nvPr/>
        </p:nvSpPr>
        <p:spPr>
          <a:xfrm>
            <a:off x="447120" y="914400"/>
            <a:ext cx="433440" cy="1323000"/>
          </a:xfrm>
          <a:prstGeom prst="rect">
            <a:avLst/>
          </a:prstGeom>
          <a:solidFill>
            <a:srgbClr val="d9d9d9"/>
          </a:solidFill>
          <a:ln w="19080">
            <a:solidFill>
              <a:srgbClr val="d9d9d9"/>
            </a:solidFill>
            <a:round/>
          </a:ln>
        </p:spPr>
        <p:style>
          <a:lnRef idx="0"/>
          <a:fillRef idx="0"/>
          <a:effectRef idx="0"/>
          <a:fontRef idx="minor"/>
        </p:style>
      </p:sp>
      <p:sp>
        <p:nvSpPr>
          <p:cNvPr id="1058" name="CustomShape 5"/>
          <p:cNvSpPr/>
          <p:nvPr/>
        </p:nvSpPr>
        <p:spPr>
          <a:xfrm>
            <a:off x="411480" y="914400"/>
            <a:ext cx="8889480" cy="1308600"/>
          </a:xfrm>
          <a:prstGeom prst="rect">
            <a:avLst/>
          </a:prstGeom>
          <a:noFill/>
          <a:ln>
            <a:noFill/>
          </a:ln>
        </p:spPr>
        <p:style>
          <a:lnRef idx="0"/>
          <a:fillRef idx="0"/>
          <a:effectRef idx="0"/>
          <a:fontRef idx="minor"/>
        </p:style>
        <p:txBody>
          <a:bodyPr/>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property set </a:t>
            </a:r>
            <a:r>
              <a:rPr b="1" lang="en-US" sz="1600" spc="-1" strike="noStrike">
                <a:solidFill>
                  <a:srgbClr val="000000"/>
                </a:solidFill>
                <a:latin typeface="Courier New"/>
              </a:rPr>
              <a:t>PropertyName(parameter : dataType)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r>
              <a:rPr b="1" i="1" lang="en-US" sz="1600" spc="-1" strike="noStrike">
                <a:solidFill>
                  <a:srgbClr val="808080"/>
                </a:solidFill>
                <a:latin typeface="Courier New"/>
              </a:rPr>
              <a:t>// code to set property with a value</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a:t>
            </a:r>
            <a:r>
              <a:rPr b="1" lang="en-US" sz="1600" spc="-1" strike="noStrike">
                <a:solidFill>
                  <a:srgbClr val="000080"/>
                </a:solidFill>
                <a:latin typeface="Courier New"/>
              </a:rPr>
              <a:t>var </a:t>
            </a:r>
            <a:r>
              <a:rPr b="1" lang="en-US" sz="1600" spc="-1" strike="noStrike">
                <a:solidFill>
                  <a:srgbClr val="000000"/>
                </a:solidFill>
                <a:latin typeface="Courier New"/>
              </a:rPr>
              <a:t>newValue  = parameter + parameter</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    </a:t>
            </a:r>
            <a:r>
              <a:rPr b="1" lang="en-US" sz="1600" spc="-1" strike="noStrike">
                <a:solidFill>
                  <a:srgbClr val="000080"/>
                </a:solidFill>
                <a:latin typeface="Courier New"/>
              </a:rPr>
              <a:t>this</a:t>
            </a:r>
            <a:r>
              <a:rPr b="1" lang="en-US" sz="1600" spc="-1" strike="noStrike">
                <a:solidFill>
                  <a:srgbClr val="000000"/>
                </a:solidFill>
                <a:latin typeface="Courier New"/>
              </a:rPr>
              <a:t>.propertyValue = newValue</a:t>
            </a:r>
            <a:br/>
            <a:r>
              <a:rPr b="1" lang="en-US" sz="1600" spc="-1" strike="noStrike">
                <a:solidFill>
                  <a:srgbClr val="000000"/>
                </a:solidFill>
                <a:latin typeface="Courier New"/>
              </a:rPr>
              <a:t>  5  }</a:t>
            </a:r>
            <a:r>
              <a:rPr b="1" lang="en-US" sz="1600" spc="-1" strike="noStrike">
                <a:solidFill>
                  <a:srgbClr val="ffffff"/>
                </a:solidFill>
                <a:latin typeface="Courier New"/>
              </a:rPr>
              <a:t> </a:t>
            </a:r>
            <a:endParaRPr b="0" lang="en-US" sz="16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9"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|EOS~024|</a:t>
            </a:r>
            <a:endParaRPr b="0" lang="en-US" sz="100" spc="-1" strike="noStrike">
              <a:latin typeface="Arial"/>
            </a:endParaRPr>
          </a:p>
        </p:txBody>
      </p:sp>
      <p:sp>
        <p:nvSpPr>
          <p:cNvPr id="1060"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Code methods</a:t>
            </a:r>
            <a:endParaRPr b="0" lang="en-US" sz="3200" spc="-1" strike="noStrike">
              <a:solidFill>
                <a:srgbClr val="ffffff"/>
              </a:solidFill>
              <a:latin typeface="Arial"/>
            </a:endParaRPr>
          </a:p>
        </p:txBody>
      </p:sp>
      <p:sp>
        <p:nvSpPr>
          <p:cNvPr id="1061" name="TextShape 3"/>
          <p:cNvSpPr txBox="1"/>
          <p:nvPr/>
        </p:nvSpPr>
        <p:spPr>
          <a:xfrm>
            <a:off x="519120" y="3581280"/>
            <a:ext cx="8318160" cy="28191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Return any type of value available in Gosu</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Boolean, String, Integer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Void means nothing to return; no return statement required</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methods, use Camel Case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The first letter in the identifier is lower case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Capitalize the first letter of each subsequent concatenated word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1062" name="CustomShape 4"/>
          <p:cNvSpPr/>
          <p:nvPr/>
        </p:nvSpPr>
        <p:spPr>
          <a:xfrm>
            <a:off x="447120" y="914400"/>
            <a:ext cx="433440" cy="2307960"/>
          </a:xfrm>
          <a:prstGeom prst="rect">
            <a:avLst/>
          </a:prstGeom>
          <a:solidFill>
            <a:srgbClr val="d9d9d9"/>
          </a:solidFill>
          <a:ln w="19080">
            <a:solidFill>
              <a:srgbClr val="d9d9d9"/>
            </a:solidFill>
            <a:round/>
          </a:ln>
        </p:spPr>
        <p:style>
          <a:lnRef idx="0"/>
          <a:fillRef idx="0"/>
          <a:effectRef idx="0"/>
          <a:fontRef idx="minor"/>
        </p:style>
      </p:sp>
      <p:sp>
        <p:nvSpPr>
          <p:cNvPr id="1063" name="CustomShape 5"/>
          <p:cNvSpPr/>
          <p:nvPr/>
        </p:nvSpPr>
        <p:spPr>
          <a:xfrm>
            <a:off x="411480" y="914400"/>
            <a:ext cx="8889480" cy="2282040"/>
          </a:xfrm>
          <a:prstGeom prst="rect">
            <a:avLst/>
          </a:prstGeom>
          <a:noFill/>
          <a:ln>
            <a:noFill/>
          </a:ln>
        </p:spPr>
        <p:style>
          <a:lnRef idx="0"/>
          <a:fillRef idx="0"/>
          <a:effectRef idx="0"/>
          <a:fontRef idx="minor"/>
        </p:style>
        <p:txBody>
          <a:bodyPr/>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function  </a:t>
            </a:r>
            <a:r>
              <a:rPr b="1" lang="en-US" sz="1600" spc="-1" strike="noStrike">
                <a:solidFill>
                  <a:srgbClr val="000000"/>
                </a:solidFill>
                <a:latin typeface="Courier New"/>
              </a:rPr>
              <a:t>functionName(parameter : dataType) : returnType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r>
              <a:rPr b="1" i="1" lang="en-US" sz="1600" spc="-1" strike="noStrike">
                <a:solidFill>
                  <a:srgbClr val="808080"/>
                </a:solidFill>
                <a:latin typeface="Courier New"/>
              </a:rPr>
              <a:t>// code to execute method</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a:t>
            </a:r>
            <a:r>
              <a:rPr b="1" lang="en-US" sz="1600" spc="-1" strike="noStrike">
                <a:solidFill>
                  <a:srgbClr val="000080"/>
                </a:solidFill>
                <a:latin typeface="Courier New"/>
              </a:rPr>
              <a:t> if </a:t>
            </a:r>
            <a:r>
              <a:rPr b="1" lang="en-US" sz="1600" spc="-1" strike="noStrike">
                <a:solidFill>
                  <a:srgbClr val="000000"/>
                </a:solidFill>
                <a:latin typeface="Courier New"/>
              </a:rPr>
              <a:t>(parameter == someValue)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      </a:t>
            </a:r>
            <a:r>
              <a:rPr b="1" lang="en-US" sz="1600" spc="-1" strike="noStrike">
                <a:solidFill>
                  <a:srgbClr val="000080"/>
                </a:solidFill>
                <a:latin typeface="Courier New"/>
              </a:rPr>
              <a:t>this</a:t>
            </a:r>
            <a:r>
              <a:rPr b="1" lang="en-US" sz="1600" spc="-1" strike="noStrike">
                <a:solidFill>
                  <a:srgbClr val="000000"/>
                </a:solidFill>
                <a:latin typeface="Courier New"/>
              </a:rPr>
              <a:t>.propertyValue = doSomething(parameter)</a:t>
            </a:r>
            <a:br/>
            <a:r>
              <a:rPr b="1" lang="en-US" sz="1600" spc="-1" strike="noStrike">
                <a:solidFill>
                  <a:srgbClr val="000000"/>
                </a:solidFill>
                <a:latin typeface="Courier New"/>
              </a:rPr>
              <a:t>  5    } </a:t>
            </a:r>
            <a:r>
              <a:rPr b="1" lang="en-US" sz="1600" spc="-1" strike="noStrike">
                <a:solidFill>
                  <a:srgbClr val="000080"/>
                </a:solidFill>
                <a:latin typeface="Courier New"/>
              </a:rPr>
              <a:t>else </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6      </a:t>
            </a:r>
            <a:r>
              <a:rPr b="1" lang="en-US" sz="1600" spc="-1" strike="noStrike">
                <a:solidFill>
                  <a:srgbClr val="000080"/>
                </a:solidFill>
                <a:latin typeface="Courier New"/>
              </a:rPr>
              <a:t>this</a:t>
            </a:r>
            <a:r>
              <a:rPr b="1" lang="en-US" sz="1600" spc="-1" strike="noStrike">
                <a:solidFill>
                  <a:srgbClr val="000000"/>
                </a:solidFill>
                <a:latin typeface="Courier New"/>
              </a:rPr>
              <a:t>.propertyValue = doSomethingElse(parmeter)</a:t>
            </a:r>
            <a:br/>
            <a:r>
              <a:rPr b="1" lang="en-US" sz="1600" spc="-1" strike="noStrike">
                <a:solidFill>
                  <a:srgbClr val="000000"/>
                </a:solidFill>
                <a:latin typeface="Courier New"/>
              </a:rPr>
              <a:t>  7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8    </a:t>
            </a:r>
            <a:r>
              <a:rPr b="1" lang="en-US" sz="1600" spc="-1" strike="noStrike">
                <a:solidFill>
                  <a:srgbClr val="000080"/>
                </a:solidFill>
                <a:latin typeface="Courier New"/>
              </a:rPr>
              <a:t>return </a:t>
            </a:r>
            <a:r>
              <a:rPr b="1" lang="en-US" sz="1600" spc="-1" strike="noStrike">
                <a:solidFill>
                  <a:srgbClr val="000000"/>
                </a:solidFill>
                <a:latin typeface="Courier New"/>
              </a:rPr>
              <a:t>returnType</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9  }</a:t>
            </a:r>
            <a:r>
              <a:rPr b="1" lang="en-US" sz="1600" spc="-1" strike="noStrike">
                <a:solidFill>
                  <a:srgbClr val="ffffff"/>
                </a:solidFill>
                <a:latin typeface="Courier New"/>
              </a:rPr>
              <a:t> </a:t>
            </a:r>
            <a:endParaRPr b="0" lang="en-US" sz="16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|EOS~025|</a:t>
            </a:r>
            <a:endParaRPr b="0" lang="en-US" sz="100" spc="-1" strike="noStrike">
              <a:latin typeface="Arial"/>
            </a:endParaRPr>
          </a:p>
        </p:txBody>
      </p:sp>
      <p:sp>
        <p:nvSpPr>
          <p:cNvPr id="1065" name="CustomShape 2"/>
          <p:cNvSpPr/>
          <p:nvPr/>
        </p:nvSpPr>
        <p:spPr>
          <a:xfrm>
            <a:off x="561960" y="3581280"/>
            <a:ext cx="3628440" cy="2742840"/>
          </a:xfrm>
          <a:prstGeom prst="roundRect">
            <a:avLst>
              <a:gd name="adj" fmla="val 8642"/>
            </a:avLst>
          </a:prstGeom>
          <a:solidFill>
            <a:srgbClr val="ffffff"/>
          </a:solidFill>
          <a:ln w="28440">
            <a:solidFill>
              <a:srgbClr val="d33941"/>
            </a:solidFill>
            <a:round/>
          </a:ln>
          <a:effectLst>
            <a:outerShdw dist="37674" dir="2700000">
              <a:srgbClr val="000000">
                <a:alpha val="40000"/>
              </a:srgbClr>
            </a:outerShdw>
          </a:effectLst>
        </p:spPr>
        <p:style>
          <a:lnRef idx="0"/>
          <a:fillRef idx="0"/>
          <a:effectRef idx="0"/>
          <a:fontRef idx="minor"/>
        </p:style>
      </p:sp>
      <p:sp>
        <p:nvSpPr>
          <p:cNvPr id="1066"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4: Deploy package and enhancement</a:t>
            </a:r>
            <a:br/>
            <a:r>
              <a:rPr b="1" lang="en-US" sz="2400" spc="-1" strike="noStrike">
                <a:solidFill>
                  <a:srgbClr val="04628c"/>
                </a:solidFill>
                <a:latin typeface="Arial"/>
                <a:ea typeface="Arial"/>
              </a:rPr>
              <a:t>*New*</a:t>
            </a:r>
            <a:endParaRPr b="0" lang="en-US" sz="2400" spc="-1" strike="noStrike">
              <a:solidFill>
                <a:srgbClr val="ffffff"/>
              </a:solidFill>
              <a:latin typeface="Arial"/>
            </a:endParaRPr>
          </a:p>
        </p:txBody>
      </p:sp>
      <p:sp>
        <p:nvSpPr>
          <p:cNvPr id="1067"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1068" name="TextShape 5"/>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New package and enhancement loaded at server startup</a:t>
            </a:r>
            <a:endParaRPr b="0" lang="en-US" sz="2400" spc="-1" strike="noStrike">
              <a:solidFill>
                <a:srgbClr val="000000"/>
              </a:solidFill>
              <a:latin typeface="Arial"/>
            </a:endParaRPr>
          </a:p>
        </p:txBody>
      </p:sp>
      <p:sp>
        <p:nvSpPr>
          <p:cNvPr id="1069" name="CustomShape 6"/>
          <p:cNvSpPr/>
          <p:nvPr/>
        </p:nvSpPr>
        <p:spPr>
          <a:xfrm>
            <a:off x="493920" y="486000"/>
            <a:ext cx="8320680" cy="380520"/>
          </a:xfrm>
          <a:prstGeom prst="rect">
            <a:avLst/>
          </a:prstGeom>
          <a:noFill/>
          <a:ln>
            <a:noFill/>
          </a:ln>
        </p:spPr>
        <p:style>
          <a:lnRef idx="0"/>
          <a:fillRef idx="0"/>
          <a:effectRef idx="0"/>
          <a:fontRef idx="minor"/>
        </p:style>
      </p:sp>
      <p:sp>
        <p:nvSpPr>
          <p:cNvPr id="1070" name="CustomShape 7"/>
          <p:cNvSpPr/>
          <p:nvPr/>
        </p:nvSpPr>
        <p:spPr>
          <a:xfrm>
            <a:off x="917280" y="5334120"/>
            <a:ext cx="1459800" cy="333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Package</a:t>
            </a:r>
            <a:endParaRPr b="0" lang="en-US" sz="1600" spc="-1" strike="noStrike">
              <a:latin typeface="Arial"/>
            </a:endParaRPr>
          </a:p>
        </p:txBody>
      </p:sp>
      <p:pic>
        <p:nvPicPr>
          <p:cNvPr id="1071" name="icon Enhancement" descr=""/>
          <p:cNvPicPr/>
          <p:nvPr/>
        </p:nvPicPr>
        <p:blipFill>
          <a:blip r:embed="rId1"/>
          <a:stretch/>
        </p:blipFill>
        <p:spPr>
          <a:xfrm>
            <a:off x="2743200" y="3809880"/>
            <a:ext cx="1375560" cy="1604880"/>
          </a:xfrm>
          <a:prstGeom prst="rect">
            <a:avLst/>
          </a:prstGeom>
          <a:ln>
            <a:noFill/>
          </a:ln>
          <a:effectLst>
            <a:outerShdw dist="37674" dir="2700000">
              <a:srgbClr val="000000">
                <a:alpha val="40000"/>
              </a:srgbClr>
            </a:outerShdw>
          </a:effectLst>
        </p:spPr>
      </p:pic>
      <p:sp>
        <p:nvSpPr>
          <p:cNvPr id="1072" name="CustomShape 8"/>
          <p:cNvSpPr/>
          <p:nvPr/>
        </p:nvSpPr>
        <p:spPr>
          <a:xfrm>
            <a:off x="2438280" y="5334120"/>
            <a:ext cx="16761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Enhancement (.gsx)</a:t>
            </a:r>
            <a:endParaRPr b="0" lang="en-US" sz="1600" spc="-1" strike="noStrike">
              <a:latin typeface="Arial"/>
            </a:endParaRPr>
          </a:p>
        </p:txBody>
      </p:sp>
      <p:pic>
        <p:nvPicPr>
          <p:cNvPr id="1073" name="Picture 2" descr=""/>
          <p:cNvPicPr/>
          <p:nvPr/>
        </p:nvPicPr>
        <p:blipFill>
          <a:blip r:embed="rId2"/>
          <a:stretch/>
        </p:blipFill>
        <p:spPr>
          <a:xfrm>
            <a:off x="917280" y="3809880"/>
            <a:ext cx="1425240" cy="1279800"/>
          </a:xfrm>
          <a:prstGeom prst="rect">
            <a:avLst/>
          </a:prstGeom>
          <a:ln>
            <a:noFill/>
          </a:ln>
          <a:effectLst>
            <a:outerShdw dist="37674" dir="2700000">
              <a:srgbClr val="000000">
                <a:alpha val="40000"/>
              </a:srgbClr>
            </a:outerShdw>
          </a:effectLst>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4"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|EOS~026|</a:t>
            </a:r>
            <a:endParaRPr b="0" lang="en-US" sz="100" spc="-1" strike="noStrike">
              <a:latin typeface="Arial"/>
            </a:endParaRPr>
          </a:p>
        </p:txBody>
      </p:sp>
      <p:sp>
        <p:nvSpPr>
          <p:cNvPr id="1075" name="CustomShape 2"/>
          <p:cNvSpPr/>
          <p:nvPr/>
        </p:nvSpPr>
        <p:spPr>
          <a:xfrm>
            <a:off x="4800600" y="3581280"/>
            <a:ext cx="3809520" cy="2742840"/>
          </a:xfrm>
          <a:prstGeom prst="roundRect">
            <a:avLst>
              <a:gd name="adj" fmla="val 8642"/>
            </a:avLst>
          </a:prstGeom>
          <a:solidFill>
            <a:srgbClr val="ffffff"/>
          </a:solidFill>
          <a:ln w="28440">
            <a:solidFill>
              <a:srgbClr val="04628c"/>
            </a:solidFill>
            <a:round/>
          </a:ln>
          <a:effectLst>
            <a:outerShdw dist="37674" dir="2700000">
              <a:srgbClr val="000000">
                <a:alpha val="40000"/>
              </a:srgbClr>
            </a:outerShdw>
          </a:effectLst>
        </p:spPr>
        <p:style>
          <a:lnRef idx="0"/>
          <a:fillRef idx="0"/>
          <a:effectRef idx="0"/>
          <a:fontRef idx="minor"/>
        </p:style>
      </p:sp>
      <p:sp>
        <p:nvSpPr>
          <p:cNvPr id="1076" name="CustomShape 3"/>
          <p:cNvSpPr/>
          <p:nvPr/>
        </p:nvSpPr>
        <p:spPr>
          <a:xfrm>
            <a:off x="561960" y="3581280"/>
            <a:ext cx="3628440" cy="2742840"/>
          </a:xfrm>
          <a:prstGeom prst="roundRect">
            <a:avLst>
              <a:gd name="adj" fmla="val 8642"/>
            </a:avLst>
          </a:prstGeom>
          <a:solidFill>
            <a:srgbClr val="ffffff"/>
          </a:solidFill>
          <a:ln w="28440">
            <a:solidFill>
              <a:srgbClr val="d33941"/>
            </a:solidFill>
            <a:round/>
          </a:ln>
          <a:effectLst>
            <a:outerShdw dist="37674" dir="2700000">
              <a:srgbClr val="000000">
                <a:alpha val="40000"/>
              </a:srgbClr>
            </a:outerShdw>
          </a:effectLst>
        </p:spPr>
        <p:style>
          <a:lnRef idx="0"/>
          <a:fillRef idx="0"/>
          <a:effectRef idx="0"/>
          <a:fontRef idx="minor"/>
        </p:style>
      </p:sp>
      <p:sp>
        <p:nvSpPr>
          <p:cNvPr id="1077" name="TextShape 4"/>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4: Deploy enhancements</a:t>
            </a:r>
            <a:br/>
            <a:r>
              <a:rPr b="1" lang="en-US" sz="2400" spc="-1" strike="noStrike">
                <a:solidFill>
                  <a:srgbClr val="04628c"/>
                </a:solidFill>
                <a:latin typeface="Arial"/>
                <a:ea typeface="Arial"/>
              </a:rPr>
              <a:t>*Modified*</a:t>
            </a:r>
            <a:endParaRPr b="0" lang="en-US" sz="2400" spc="-1" strike="noStrike">
              <a:solidFill>
                <a:srgbClr val="ffffff"/>
              </a:solidFill>
              <a:latin typeface="Arial"/>
            </a:endParaRPr>
          </a:p>
        </p:txBody>
      </p:sp>
      <p:sp>
        <p:nvSpPr>
          <p:cNvPr id="1078" name="TextShape 5"/>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changed classes</a:t>
            </a:r>
            <a:endParaRPr b="0" lang="en-US" sz="2400" spc="-1" strike="noStrike">
              <a:latin typeface="Arial"/>
            </a:endParaRPr>
          </a:p>
        </p:txBody>
      </p:sp>
      <p:sp>
        <p:nvSpPr>
          <p:cNvPr id="1079" name="TextShape 6"/>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Compile classes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80" name="TextShape 7"/>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Main Menu </a:t>
            </a:r>
            <a:r>
              <a:rPr b="0" lang="en-US" sz="2400" spc="-1" strike="noStrike">
                <a:solidFill>
                  <a:srgbClr val="000000"/>
                </a:solidFill>
                <a:latin typeface="Wingdings"/>
              </a:rPr>
              <a:t></a:t>
            </a:r>
            <a:r>
              <a:rPr b="0" lang="en-US" sz="2400" spc="-1" strike="noStrike">
                <a:solidFill>
                  <a:srgbClr val="000000"/>
                </a:solidFill>
                <a:latin typeface="Arial"/>
              </a:rPr>
              <a:t>  Build </a:t>
            </a:r>
            <a:r>
              <a:rPr b="0" lang="en-US" sz="2400" spc="-1" strike="noStrike">
                <a:solidFill>
                  <a:srgbClr val="000000"/>
                </a:solidFill>
                <a:latin typeface="Wingdings"/>
              </a:rPr>
              <a:t></a:t>
            </a:r>
            <a:r>
              <a:rPr b="0" lang="en-US" sz="2400" spc="-1" strike="noStrike">
                <a:solidFill>
                  <a:srgbClr val="000000"/>
                </a:solidFill>
                <a:latin typeface="Arial"/>
              </a:rPr>
              <a:t> Compile </a:t>
            </a:r>
            <a:endParaRPr b="0" lang="en-US" sz="24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rPr>
              <a:t>CTRL+SHIFT+F9</a:t>
            </a:r>
            <a:endParaRPr b="0" lang="en-US" sz="2400" spc="-1" strike="noStrike">
              <a:solidFill>
                <a:srgbClr val="000000"/>
              </a:solidFill>
              <a:latin typeface="Arial"/>
            </a:endParaRPr>
          </a:p>
        </p:txBody>
      </p:sp>
      <p:sp>
        <p:nvSpPr>
          <p:cNvPr id="1081" name="TextShape 8"/>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Main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Run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Reload Changed Classes</a:t>
            </a:r>
            <a:endParaRPr b="0" lang="en-US" sz="2400" spc="-1" strike="noStrike">
              <a:solidFill>
                <a:srgbClr val="000000"/>
              </a:solidFill>
              <a:latin typeface="Arial"/>
            </a:endParaRPr>
          </a:p>
        </p:txBody>
      </p:sp>
      <p:pic>
        <p:nvPicPr>
          <p:cNvPr id="1082" name="icon Enhancement" descr=""/>
          <p:cNvPicPr/>
          <p:nvPr/>
        </p:nvPicPr>
        <p:blipFill>
          <a:blip r:embed="rId1"/>
          <a:stretch/>
        </p:blipFill>
        <p:spPr>
          <a:xfrm>
            <a:off x="838080" y="3786480"/>
            <a:ext cx="1494360" cy="1743480"/>
          </a:xfrm>
          <a:prstGeom prst="rect">
            <a:avLst/>
          </a:prstGeom>
          <a:ln>
            <a:noFill/>
          </a:ln>
          <a:effectLst>
            <a:outerShdw dist="37674" dir="2700000">
              <a:srgbClr val="000000">
                <a:alpha val="40000"/>
              </a:srgbClr>
            </a:outerShdw>
          </a:effectLst>
        </p:spPr>
      </p:pic>
      <p:sp>
        <p:nvSpPr>
          <p:cNvPr id="1083" name="CustomShape 9"/>
          <p:cNvSpPr/>
          <p:nvPr/>
        </p:nvSpPr>
        <p:spPr>
          <a:xfrm>
            <a:off x="609480" y="5410080"/>
            <a:ext cx="16761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Enhancement (.gsx)</a:t>
            </a:r>
            <a:endParaRPr b="0" lang="en-US" sz="1600" spc="-1" strike="noStrike">
              <a:latin typeface="Arial"/>
            </a:endParaRPr>
          </a:p>
        </p:txBody>
      </p:sp>
      <p:pic>
        <p:nvPicPr>
          <p:cNvPr id="1084" name="icon Enhancement" descr=""/>
          <p:cNvPicPr/>
          <p:nvPr/>
        </p:nvPicPr>
        <p:blipFill>
          <a:blip r:embed="rId2"/>
          <a:stretch/>
        </p:blipFill>
        <p:spPr>
          <a:xfrm>
            <a:off x="5103360" y="3786480"/>
            <a:ext cx="1494360" cy="1743480"/>
          </a:xfrm>
          <a:prstGeom prst="rect">
            <a:avLst/>
          </a:prstGeom>
          <a:ln>
            <a:noFill/>
          </a:ln>
          <a:effectLst>
            <a:outerShdw dist="37674" dir="2700000">
              <a:srgbClr val="000000">
                <a:alpha val="40000"/>
              </a:srgbClr>
            </a:outerShdw>
          </a:effectLst>
        </p:spPr>
      </p:pic>
      <p:sp>
        <p:nvSpPr>
          <p:cNvPr id="1085" name="CustomShape 10"/>
          <p:cNvSpPr/>
          <p:nvPr/>
        </p:nvSpPr>
        <p:spPr>
          <a:xfrm>
            <a:off x="4874760" y="5410080"/>
            <a:ext cx="16761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Enhancement (.gsx)</a:t>
            </a:r>
            <a:endParaRPr b="0" lang="en-US" sz="16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6"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|EOS~027|</a:t>
            </a:r>
            <a:endParaRPr b="0" lang="en-US" sz="100" spc="-1" strike="noStrike">
              <a:latin typeface="Arial"/>
            </a:endParaRPr>
          </a:p>
        </p:txBody>
      </p:sp>
      <p:sp>
        <p:nvSpPr>
          <p:cNvPr id="1087" name="TextShape 2"/>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Entity enhancement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entity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Referencing enhancement properties and methods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Debugging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enhancements for Java</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|EOS~028|</a:t>
            </a:r>
            <a:endParaRPr b="0" lang="en-US" sz="100" spc="-1" strike="noStrike">
              <a:latin typeface="Arial"/>
            </a:endParaRPr>
          </a:p>
        </p:txBody>
      </p:sp>
      <p:pic>
        <p:nvPicPr>
          <p:cNvPr id="1089" name="Picture 4" descr=""/>
          <p:cNvPicPr/>
          <p:nvPr/>
        </p:nvPicPr>
        <p:blipFill>
          <a:blip r:embed="rId1"/>
          <a:stretch/>
        </p:blipFill>
        <p:spPr>
          <a:xfrm>
            <a:off x="542880" y="2743200"/>
            <a:ext cx="5082840" cy="2523600"/>
          </a:xfrm>
          <a:prstGeom prst="rect">
            <a:avLst/>
          </a:prstGeom>
          <a:ln w="9360">
            <a:solidFill>
              <a:srgbClr val="000000"/>
            </a:solidFill>
            <a:miter/>
          </a:ln>
          <a:effectLst>
            <a:outerShdw dist="37674" dir="2700000">
              <a:srgbClr val="000000">
                <a:alpha val="40000"/>
              </a:srgbClr>
            </a:outerShdw>
          </a:effectLst>
        </p:spPr>
      </p:pic>
      <p:sp>
        <p:nvSpPr>
          <p:cNvPr id="1090"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Reference enhancement get</a:t>
            </a:r>
            <a:endParaRPr b="0" lang="en-US" sz="3200" spc="-1" strike="noStrike">
              <a:solidFill>
                <a:srgbClr val="ffffff"/>
              </a:solidFill>
              <a:latin typeface="Arial"/>
            </a:endParaRPr>
          </a:p>
        </p:txBody>
      </p:sp>
      <p:sp>
        <p:nvSpPr>
          <p:cNvPr id="1091" name="TextShape 3"/>
          <p:cNvSpPr txBox="1"/>
          <p:nvPr/>
        </p:nvSpPr>
        <p:spPr>
          <a:xfrm>
            <a:off x="6172200" y="914400"/>
            <a:ext cx="274284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Reference getters using the same syntax  as fields and other derived properties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Value property of input widget references the getter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92" name="TextShape 4"/>
          <p:cNvSpPr txBox="1"/>
          <p:nvPr/>
        </p:nvSpPr>
        <p:spPr>
          <a:xfrm>
            <a:off x="521280" y="5486400"/>
            <a:ext cx="8320680" cy="914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Age getter specifies the value of the Age widget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p:txBody>
      </p:sp>
      <p:pic>
        <p:nvPicPr>
          <p:cNvPr id="1093" name="Picture 4" descr=""/>
          <p:cNvPicPr/>
          <p:nvPr/>
        </p:nvPicPr>
        <p:blipFill>
          <a:blip r:embed="rId2"/>
          <a:stretch/>
        </p:blipFill>
        <p:spPr>
          <a:xfrm>
            <a:off x="529560" y="914400"/>
            <a:ext cx="4142520" cy="1047240"/>
          </a:xfrm>
          <a:prstGeom prst="rect">
            <a:avLst/>
          </a:prstGeom>
          <a:ln>
            <a:noFill/>
          </a:ln>
          <a:effectLst>
            <a:outerShdw dist="37674" dir="2700000">
              <a:srgbClr val="000000">
                <a:alpha val="40000"/>
              </a:srgbClr>
            </a:outerShdw>
          </a:effectLst>
        </p:spPr>
      </p:pic>
      <p:sp>
        <p:nvSpPr>
          <p:cNvPr id="1094" name="CustomShape 5"/>
          <p:cNvSpPr/>
          <p:nvPr/>
        </p:nvSpPr>
        <p:spPr>
          <a:xfrm>
            <a:off x="609480" y="1697040"/>
            <a:ext cx="4047120" cy="26460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sp>
        <p:nvSpPr>
          <p:cNvPr id="1095" name="CustomShape 6"/>
          <p:cNvSpPr/>
          <p:nvPr/>
        </p:nvSpPr>
        <p:spPr>
          <a:xfrm>
            <a:off x="4657320" y="1829520"/>
            <a:ext cx="900000" cy="2732040"/>
          </a:xfrm>
          <a:prstGeom prst="bentConnector3">
            <a:avLst>
              <a:gd name="adj1" fmla="val 125390"/>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
        <p:nvSpPr>
          <p:cNvPr id="1096" name="CustomShape 7"/>
          <p:cNvSpPr/>
          <p:nvPr/>
        </p:nvSpPr>
        <p:spPr>
          <a:xfrm>
            <a:off x="5024160" y="4437360"/>
            <a:ext cx="533160" cy="24840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7"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|EOS~029|</a:t>
            </a:r>
            <a:endParaRPr b="0" lang="en-US" sz="100" spc="-1" strike="noStrike">
              <a:latin typeface="Arial"/>
            </a:endParaRPr>
          </a:p>
        </p:txBody>
      </p:sp>
      <p:pic>
        <p:nvPicPr>
          <p:cNvPr id="1098" name="Picture 2" descr=""/>
          <p:cNvPicPr/>
          <p:nvPr/>
        </p:nvPicPr>
        <p:blipFill>
          <a:blip r:embed="rId1"/>
          <a:stretch/>
        </p:blipFill>
        <p:spPr>
          <a:xfrm>
            <a:off x="533520" y="2491200"/>
            <a:ext cx="3868560" cy="2714040"/>
          </a:xfrm>
          <a:prstGeom prst="rect">
            <a:avLst/>
          </a:prstGeom>
          <a:ln w="9360">
            <a:solidFill>
              <a:srgbClr val="000000"/>
            </a:solidFill>
            <a:miter/>
          </a:ln>
          <a:effectLst>
            <a:outerShdw dist="37674" dir="2700000">
              <a:srgbClr val="000000">
                <a:alpha val="40000"/>
              </a:srgbClr>
            </a:outerShdw>
          </a:effectLst>
        </p:spPr>
      </p:pic>
      <p:pic>
        <p:nvPicPr>
          <p:cNvPr id="1099" name="Picture 1" descr=""/>
          <p:cNvPicPr/>
          <p:nvPr/>
        </p:nvPicPr>
        <p:blipFill>
          <a:blip r:embed="rId2"/>
          <a:stretch/>
        </p:blipFill>
        <p:spPr>
          <a:xfrm>
            <a:off x="533520" y="914400"/>
            <a:ext cx="5392440" cy="1261440"/>
          </a:xfrm>
          <a:prstGeom prst="rect">
            <a:avLst/>
          </a:prstGeom>
          <a:ln>
            <a:noFill/>
          </a:ln>
          <a:effectLst>
            <a:outerShdw dist="37674" dir="2700000">
              <a:srgbClr val="000000">
                <a:alpha val="40000"/>
              </a:srgbClr>
            </a:outerShdw>
          </a:effectLst>
        </p:spPr>
      </p:pic>
      <p:sp>
        <p:nvSpPr>
          <p:cNvPr id="1100"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Reference enhancement set</a:t>
            </a:r>
            <a:endParaRPr b="0" lang="en-US" sz="3200" spc="-1" strike="noStrike">
              <a:solidFill>
                <a:srgbClr val="ffffff"/>
              </a:solidFill>
              <a:latin typeface="Arial"/>
            </a:endParaRPr>
          </a:p>
        </p:txBody>
      </p:sp>
      <p:sp>
        <p:nvSpPr>
          <p:cNvPr id="1101" name="TextShape 3"/>
          <p:cNvSpPr txBox="1"/>
          <p:nvPr/>
        </p:nvSpPr>
        <p:spPr>
          <a:xfrm>
            <a:off x="6172200" y="914400"/>
            <a:ext cx="26514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Reference setters using the same syntax as fields</a:t>
            </a:r>
            <a:endParaRPr b="0" lang="en-US" sz="2400" spc="-1" strike="noStrike">
              <a:solidFill>
                <a:srgbClr val="000000"/>
              </a:solidFill>
              <a:latin typeface="Arial"/>
            </a:endParaRPr>
          </a:p>
        </p:txBody>
      </p:sp>
      <p:sp>
        <p:nvSpPr>
          <p:cNvPr id="1102" name="TextShape 4"/>
          <p:cNvSpPr txBox="1"/>
          <p:nvPr/>
        </p:nvSpPr>
        <p:spPr>
          <a:xfrm>
            <a:off x="521280" y="5486400"/>
            <a:ext cx="8320680" cy="914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beforeCommit property of the worksheet location references the NewPrimaryPhone setter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103" name="CustomShape 5"/>
          <p:cNvSpPr/>
          <p:nvPr/>
        </p:nvSpPr>
        <p:spPr>
          <a:xfrm>
            <a:off x="727560" y="1902600"/>
            <a:ext cx="5221080" cy="25380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sp>
        <p:nvSpPr>
          <p:cNvPr id="1104" name="CustomShape 6"/>
          <p:cNvSpPr/>
          <p:nvPr/>
        </p:nvSpPr>
        <p:spPr>
          <a:xfrm rot="5400000">
            <a:off x="2962440" y="2115000"/>
            <a:ext cx="334080" cy="417600"/>
          </a:xfrm>
          <a:prstGeom prst="bentConnector3">
            <a:avLst>
              <a:gd name="adj1" fmla="val 50000"/>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|EOS~003|</a:t>
            </a:r>
            <a:endParaRPr b="0" lang="en-US" sz="100" spc="-1" strike="noStrike">
              <a:latin typeface="Arial"/>
            </a:endParaRPr>
          </a:p>
        </p:txBody>
      </p:sp>
      <p:sp>
        <p:nvSpPr>
          <p:cNvPr id="934" name="TextShape 2"/>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Entity enhancement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entity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Referencing enhancement properties and methods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Debugging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enhancements for Java</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5"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|EOS~030|</a:t>
            </a:r>
            <a:endParaRPr b="0" lang="en-US" sz="100" spc="-1" strike="noStrike">
              <a:latin typeface="Arial"/>
            </a:endParaRPr>
          </a:p>
        </p:txBody>
      </p:sp>
      <p:sp>
        <p:nvSpPr>
          <p:cNvPr id="1106"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Reference enhancement method</a:t>
            </a:r>
            <a:endParaRPr b="0" lang="en-US" sz="3200" spc="-1" strike="noStrike">
              <a:solidFill>
                <a:srgbClr val="ffffff"/>
              </a:solidFill>
              <a:latin typeface="Arial"/>
            </a:endParaRPr>
          </a:p>
        </p:txBody>
      </p:sp>
      <p:sp>
        <p:nvSpPr>
          <p:cNvPr id="1107" name="TextShape 3"/>
          <p:cNvSpPr txBox="1"/>
          <p:nvPr/>
        </p:nvSpPr>
        <p:spPr>
          <a:xfrm>
            <a:off x="6172200" y="914400"/>
            <a:ext cx="26514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Reference methods using the same syntax as object methods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108" name="TextShape 4"/>
          <p:cNvSpPr txBox="1"/>
          <p:nvPr/>
        </p:nvSpPr>
        <p:spPr>
          <a:xfrm>
            <a:off x="521280" y="5486400"/>
            <a:ext cx="8320680" cy="914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Worksheet  location variable initialValue property creates a new Contact Note using the addContactNote() method</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109" name="Picture 4" descr=""/>
          <p:cNvPicPr/>
          <p:nvPr/>
        </p:nvPicPr>
        <p:blipFill>
          <a:blip r:embed="rId1"/>
          <a:stretch/>
        </p:blipFill>
        <p:spPr>
          <a:xfrm>
            <a:off x="533520" y="914400"/>
            <a:ext cx="5059080" cy="1559160"/>
          </a:xfrm>
          <a:prstGeom prst="rect">
            <a:avLst/>
          </a:prstGeom>
          <a:ln>
            <a:noFill/>
          </a:ln>
          <a:effectLst>
            <a:outerShdw dist="37674" dir="2700000">
              <a:srgbClr val="000000">
                <a:alpha val="40000"/>
              </a:srgbClr>
            </a:outerShdw>
          </a:effectLst>
        </p:spPr>
      </p:pic>
      <p:pic>
        <p:nvPicPr>
          <p:cNvPr id="1110" name="Picture 7" descr=""/>
          <p:cNvPicPr/>
          <p:nvPr/>
        </p:nvPicPr>
        <p:blipFill>
          <a:blip r:embed="rId2"/>
          <a:stretch/>
        </p:blipFill>
        <p:spPr>
          <a:xfrm>
            <a:off x="533520" y="2819520"/>
            <a:ext cx="3880440" cy="2463840"/>
          </a:xfrm>
          <a:prstGeom prst="rect">
            <a:avLst/>
          </a:prstGeom>
          <a:ln w="9360">
            <a:solidFill>
              <a:srgbClr val="000000"/>
            </a:solidFill>
            <a:miter/>
          </a:ln>
          <a:effectLst>
            <a:outerShdw dist="37674" dir="2700000">
              <a:srgbClr val="000000">
                <a:alpha val="40000"/>
              </a:srgbClr>
            </a:outerShdw>
          </a:effectLst>
        </p:spPr>
      </p:pic>
      <p:sp>
        <p:nvSpPr>
          <p:cNvPr id="1111" name="CustomShape 5"/>
          <p:cNvSpPr/>
          <p:nvPr/>
        </p:nvSpPr>
        <p:spPr>
          <a:xfrm>
            <a:off x="1647360" y="1435680"/>
            <a:ext cx="3955320" cy="25380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sp>
        <p:nvSpPr>
          <p:cNvPr id="1112" name="CustomShape 6"/>
          <p:cNvSpPr/>
          <p:nvPr/>
        </p:nvSpPr>
        <p:spPr>
          <a:xfrm flipH="1">
            <a:off x="2472480" y="1562760"/>
            <a:ext cx="3128760" cy="1256400"/>
          </a:xfrm>
          <a:prstGeom prst="bentConnector4">
            <a:avLst>
              <a:gd name="adj1" fmla="val -7306"/>
              <a:gd name="adj2" fmla="val 83101"/>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3"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|EOS~031|</a:t>
            </a:r>
            <a:endParaRPr b="0" lang="en-US" sz="100" spc="-1" strike="noStrike">
              <a:latin typeface="Arial"/>
            </a:endParaRPr>
          </a:p>
        </p:txBody>
      </p:sp>
      <p:sp>
        <p:nvSpPr>
          <p:cNvPr id="1114" name="TextShape 2"/>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Entity enhancement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entity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Referencing enhancement properties and methods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Debugging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enhancements for Java</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5"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|EOS~032|</a:t>
            </a:r>
            <a:endParaRPr b="0" lang="en-US" sz="100" spc="-1" strike="noStrike">
              <a:latin typeface="Arial"/>
            </a:endParaRPr>
          </a:p>
        </p:txBody>
      </p:sp>
      <p:pic>
        <p:nvPicPr>
          <p:cNvPr id="1116" name="Picture 2" descr=""/>
          <p:cNvPicPr/>
          <p:nvPr/>
        </p:nvPicPr>
        <p:blipFill>
          <a:blip r:embed="rId1"/>
          <a:stretch/>
        </p:blipFill>
        <p:spPr>
          <a:xfrm>
            <a:off x="4091040" y="914400"/>
            <a:ext cx="4909680" cy="900720"/>
          </a:xfrm>
          <a:prstGeom prst="rect">
            <a:avLst/>
          </a:prstGeom>
          <a:ln>
            <a:noFill/>
          </a:ln>
          <a:effectLst>
            <a:outerShdw dist="37674" dir="2700000">
              <a:srgbClr val="000000">
                <a:alpha val="40000"/>
              </a:srgbClr>
            </a:outerShdw>
          </a:effectLst>
        </p:spPr>
      </p:pic>
      <p:sp>
        <p:nvSpPr>
          <p:cNvPr id="1117"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debug enhancements</a:t>
            </a:r>
            <a:endParaRPr b="0" lang="en-US" sz="3200" spc="-1" strike="noStrike">
              <a:solidFill>
                <a:srgbClr val="ffffff"/>
              </a:solidFill>
              <a:latin typeface="Arial"/>
            </a:endParaRPr>
          </a:p>
        </p:txBody>
      </p:sp>
      <p:sp>
        <p:nvSpPr>
          <p:cNvPr id="1118" name="TextShape 3"/>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Set breakpoints in </a:t>
            </a:r>
            <a:br/>
            <a:r>
              <a:rPr b="0" lang="en-US" sz="2400" spc="-1" strike="noStrike">
                <a:solidFill>
                  <a:srgbClr val="000000"/>
                </a:solidFill>
                <a:latin typeface="Arial"/>
                <a:ea typeface="Arial"/>
              </a:rPr>
              <a:t>enhancement</a:t>
            </a:r>
            <a:br/>
            <a:r>
              <a:rPr b="0" lang="en-US" sz="2400" spc="-1" strike="noStrike">
                <a:solidFill>
                  <a:srgbClr val="000000"/>
                </a:solidFill>
                <a:latin typeface="Arial"/>
                <a:ea typeface="Arial"/>
              </a:rPr>
              <a:t>Debug Server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ALT+SHIFT+F9</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Select Server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Console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Verify output reads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Perform actions to hit breakpoint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Debug tool window, review Debugger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Resume program</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F9</a:t>
            </a:r>
            <a:br/>
            <a:r>
              <a:rPr b="0" lang="en-US" sz="2000" spc="-1" strike="noStrike">
                <a:solidFill>
                  <a:srgbClr val="000000"/>
                </a:solidFill>
                <a:latin typeface="Arial"/>
              </a:rPr>
              <a:t> </a:t>
            </a:r>
            <a:endParaRPr b="0" lang="en-US" sz="2000" spc="-1" strike="noStrike">
              <a:solidFill>
                <a:srgbClr val="000000"/>
              </a:solidFill>
              <a:latin typeface="Arial"/>
            </a:endParaRPr>
          </a:p>
        </p:txBody>
      </p:sp>
      <p:pic>
        <p:nvPicPr>
          <p:cNvPr id="1119" name="Picture 2" descr=""/>
          <p:cNvPicPr/>
          <p:nvPr/>
        </p:nvPicPr>
        <p:blipFill>
          <a:blip r:embed="rId2"/>
          <a:stretch/>
        </p:blipFill>
        <p:spPr>
          <a:xfrm>
            <a:off x="6687720" y="1948320"/>
            <a:ext cx="2151360" cy="1480320"/>
          </a:xfrm>
          <a:prstGeom prst="rect">
            <a:avLst/>
          </a:prstGeom>
          <a:ln>
            <a:noFill/>
          </a:ln>
          <a:effectLst>
            <a:outerShdw dist="37674" dir="2700000">
              <a:srgbClr val="000000">
                <a:alpha val="40000"/>
              </a:srgbClr>
            </a:outerShdw>
          </a:effectLst>
        </p:spPr>
      </p:pic>
      <p:sp>
        <p:nvSpPr>
          <p:cNvPr id="1120" name="CustomShape 4"/>
          <p:cNvSpPr/>
          <p:nvPr/>
        </p:nvSpPr>
        <p:spPr>
          <a:xfrm>
            <a:off x="4343400" y="3581280"/>
            <a:ext cx="4114440" cy="4568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Courier New"/>
              </a:rPr>
              <a:t>*** AppName ready ***</a:t>
            </a:r>
            <a:endParaRPr b="0" lang="en-US" sz="1800" spc="-1" strike="noStrike">
              <a:latin typeface="Arial"/>
            </a:endParaRPr>
          </a:p>
          <a:p>
            <a:pPr algn="r">
              <a:lnSpc>
                <a:spcPct val="100000"/>
              </a:lnSpc>
            </a:pPr>
            <a:endParaRPr b="0" lang="en-US" sz="1800" spc="-1" strike="noStrike">
              <a:latin typeface="Arial"/>
            </a:endParaRPr>
          </a:p>
        </p:txBody>
      </p:sp>
      <p:pic>
        <p:nvPicPr>
          <p:cNvPr id="1121" name="Picture 4" descr=""/>
          <p:cNvPicPr/>
          <p:nvPr/>
        </p:nvPicPr>
        <p:blipFill>
          <a:blip r:embed="rId3"/>
          <a:stretch/>
        </p:blipFill>
        <p:spPr>
          <a:xfrm>
            <a:off x="4343400" y="4572000"/>
            <a:ext cx="4667040" cy="1580760"/>
          </a:xfrm>
          <a:prstGeom prst="rect">
            <a:avLst/>
          </a:prstGeom>
          <a:ln>
            <a:noFill/>
          </a:ln>
          <a:effectLst>
            <a:outerShdw dist="37674" dir="2700000">
              <a:srgbClr val="000000">
                <a:alpha val="40000"/>
              </a:srgbClr>
            </a:outerShdw>
          </a:effectLst>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2"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|EOS~033|</a:t>
            </a:r>
            <a:endParaRPr b="0" lang="en-US" sz="100" spc="-1" strike="noStrike">
              <a:latin typeface="Arial"/>
            </a:endParaRPr>
          </a:p>
        </p:txBody>
      </p:sp>
      <p:sp>
        <p:nvSpPr>
          <p:cNvPr id="1123"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Breakpoints</a:t>
            </a:r>
            <a:endParaRPr b="0" lang="en-US" sz="3200" spc="-1" strike="noStrike">
              <a:solidFill>
                <a:srgbClr val="ffffff"/>
              </a:solidFill>
              <a:latin typeface="Arial"/>
            </a:endParaRPr>
          </a:p>
        </p:txBody>
      </p:sp>
      <p:sp>
        <p:nvSpPr>
          <p:cNvPr id="1124" name="TextShape 3"/>
          <p:cNvSpPr txBox="1"/>
          <p:nvPr/>
        </p:nvSpPr>
        <p:spPr>
          <a:xfrm>
            <a:off x="519120" y="5105520"/>
            <a:ext cx="8318160" cy="1294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breakpoint</a:t>
            </a:r>
            <a:r>
              <a:rPr b="0" lang="en-US" sz="2400" spc="-1" strike="noStrike">
                <a:solidFill>
                  <a:srgbClr val="000000"/>
                </a:solidFill>
                <a:latin typeface="Arial"/>
                <a:ea typeface="Arial"/>
              </a:rPr>
              <a:t> indicates a place where you want to suspend the execution of Gosu code</a:t>
            </a:r>
            <a:endParaRPr b="0" lang="en-US" sz="2400" spc="-1" strike="noStrike">
              <a:solidFill>
                <a:srgbClr val="000000"/>
              </a:solidFill>
              <a:latin typeface="Arial"/>
            </a:endParaRPr>
          </a:p>
        </p:txBody>
      </p:sp>
      <p:pic>
        <p:nvPicPr>
          <p:cNvPr id="1125" name="Picture 2" descr=""/>
          <p:cNvPicPr/>
          <p:nvPr/>
        </p:nvPicPr>
        <p:blipFill>
          <a:blip r:embed="rId1"/>
          <a:stretch/>
        </p:blipFill>
        <p:spPr>
          <a:xfrm>
            <a:off x="533520" y="914400"/>
            <a:ext cx="7543440" cy="3898800"/>
          </a:xfrm>
          <a:prstGeom prst="rect">
            <a:avLst/>
          </a:prstGeom>
          <a:ln>
            <a:noFill/>
          </a:ln>
          <a:effectLst>
            <a:outerShdw dist="37674" dir="2700000">
              <a:srgbClr val="000000">
                <a:alpha val="40000"/>
              </a:srgbClr>
            </a:outerShdw>
          </a:effectLst>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6"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|EOS~034|</a:t>
            </a:r>
            <a:endParaRPr b="0" lang="en-US" sz="100" spc="-1" strike="noStrike">
              <a:latin typeface="Arial"/>
            </a:endParaRPr>
          </a:p>
        </p:txBody>
      </p:sp>
      <p:sp>
        <p:nvSpPr>
          <p:cNvPr id="1127"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Setting breakpoints</a:t>
            </a:r>
            <a:endParaRPr b="0" lang="en-US" sz="3200" spc="-1" strike="noStrike">
              <a:solidFill>
                <a:srgbClr val="ffffff"/>
              </a:solidFill>
              <a:latin typeface="Arial"/>
            </a:endParaRPr>
          </a:p>
        </p:txBody>
      </p:sp>
      <p:sp>
        <p:nvSpPr>
          <p:cNvPr id="1128" name="TextShape 3"/>
          <p:cNvSpPr txBox="1"/>
          <p:nvPr/>
        </p:nvSpPr>
        <p:spPr>
          <a:xfrm>
            <a:off x="5191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in the gutter for the given line</a:t>
            </a:r>
            <a:endParaRPr b="0" lang="en-US" sz="2400" spc="-1" strike="noStrike">
              <a:solidFill>
                <a:srgbClr val="000000"/>
              </a:solidFill>
              <a:latin typeface="Arial"/>
            </a:endParaRPr>
          </a:p>
        </p:txBody>
      </p:sp>
      <p:sp>
        <p:nvSpPr>
          <p:cNvPr id="1129" name="TextShape 4"/>
          <p:cNvSpPr txBox="1"/>
          <p:nvPr/>
        </p:nvSpPr>
        <p:spPr>
          <a:xfrm>
            <a:off x="47545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Select line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Main menu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Run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Toggle Line Breakpoint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CTRL+F8 </a:t>
            </a:r>
            <a:endParaRPr b="0" lang="en-US" sz="2000" spc="-1" strike="noStrike">
              <a:solidFill>
                <a:srgbClr val="000000"/>
              </a:solidFill>
              <a:latin typeface="Arial"/>
            </a:endParaRPr>
          </a:p>
        </p:txBody>
      </p:sp>
      <p:pic>
        <p:nvPicPr>
          <p:cNvPr id="1130" name="Picture 6" descr=""/>
          <p:cNvPicPr/>
          <p:nvPr/>
        </p:nvPicPr>
        <p:blipFill>
          <a:blip r:embed="rId1"/>
          <a:stretch/>
        </p:blipFill>
        <p:spPr>
          <a:xfrm>
            <a:off x="4876920" y="2581200"/>
            <a:ext cx="3809520" cy="3860280"/>
          </a:xfrm>
          <a:prstGeom prst="rect">
            <a:avLst/>
          </a:prstGeom>
          <a:ln>
            <a:noFill/>
          </a:ln>
          <a:effectLst>
            <a:outerShdw dist="37674" dir="2700000">
              <a:srgbClr val="000000">
                <a:alpha val="40000"/>
              </a:srgbClr>
            </a:outerShdw>
          </a:effectLst>
        </p:spPr>
      </p:pic>
      <p:pic>
        <p:nvPicPr>
          <p:cNvPr id="1131" name="Picture 2" descr=""/>
          <p:cNvPicPr/>
          <p:nvPr/>
        </p:nvPicPr>
        <p:blipFill>
          <a:blip r:embed="rId2"/>
          <a:stretch/>
        </p:blipFill>
        <p:spPr>
          <a:xfrm>
            <a:off x="523800" y="2581200"/>
            <a:ext cx="3742920" cy="3042360"/>
          </a:xfrm>
          <a:prstGeom prst="rect">
            <a:avLst/>
          </a:prstGeom>
          <a:ln>
            <a:noFill/>
          </a:ln>
          <a:effectLst>
            <a:outerShdw dist="37674" dir="2700000">
              <a:srgbClr val="000000">
                <a:alpha val="40000"/>
              </a:srgbClr>
            </a:outerShdw>
          </a:effectLst>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2"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|EOS~035|</a:t>
            </a:r>
            <a:endParaRPr b="0" lang="en-US" sz="100" spc="-1" strike="noStrike">
              <a:latin typeface="Arial"/>
            </a:endParaRPr>
          </a:p>
        </p:txBody>
      </p:sp>
      <p:sp>
        <p:nvSpPr>
          <p:cNvPr id="1133"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View all breakpoints</a:t>
            </a:r>
            <a:endParaRPr b="0" lang="en-US" sz="3200" spc="-1" strike="noStrike">
              <a:solidFill>
                <a:srgbClr val="ffffff"/>
              </a:solidFill>
              <a:latin typeface="Arial"/>
            </a:endParaRPr>
          </a:p>
        </p:txBody>
      </p:sp>
      <p:sp>
        <p:nvSpPr>
          <p:cNvPr id="1134" name="TextShape 3"/>
          <p:cNvSpPr txBox="1"/>
          <p:nvPr/>
        </p:nvSpPr>
        <p:spPr>
          <a:xfrm>
            <a:off x="519120" y="9144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Run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View Breakpoints… or CTRL+SHIFT+F8</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Enable, disable, define action and conditions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135" name="Picture 3" descr=""/>
          <p:cNvPicPr/>
          <p:nvPr/>
        </p:nvPicPr>
        <p:blipFill>
          <a:blip r:embed="rId1"/>
          <a:stretch/>
        </p:blipFill>
        <p:spPr>
          <a:xfrm>
            <a:off x="533520" y="2016000"/>
            <a:ext cx="8389440" cy="4228920"/>
          </a:xfrm>
          <a:prstGeom prst="rect">
            <a:avLst/>
          </a:prstGeom>
          <a:ln w="3240">
            <a:solidFill>
              <a:srgbClr val="000000"/>
            </a:solidFill>
            <a:round/>
          </a:ln>
          <a:effectLst>
            <a:outerShdw dist="37674" dir="2700000">
              <a:srgbClr val="000000">
                <a:alpha val="40000"/>
              </a:srgbClr>
            </a:outerShdw>
          </a:effectLst>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6"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|EOS~036|</a:t>
            </a:r>
            <a:endParaRPr b="0" lang="en-US" sz="100" spc="-1" strike="noStrike">
              <a:latin typeface="Arial"/>
            </a:endParaRPr>
          </a:p>
        </p:txBody>
      </p:sp>
      <p:sp>
        <p:nvSpPr>
          <p:cNvPr id="1137"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Debug 'Server'</a:t>
            </a:r>
            <a:endParaRPr b="0" lang="en-US" sz="3200" spc="-1" strike="noStrike">
              <a:solidFill>
                <a:srgbClr val="ffffff"/>
              </a:solidFill>
              <a:latin typeface="Arial"/>
            </a:endParaRPr>
          </a:p>
        </p:txBody>
      </p:sp>
      <p:sp>
        <p:nvSpPr>
          <p:cNvPr id="1138" name="TextShape 3"/>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Start debug Server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ALT+SHIFT+F9</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Select Server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Console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Verify output reads</a:t>
            </a:r>
            <a:endParaRPr b="0" lang="en-US" sz="2000" spc="-1" strike="noStrike">
              <a:solidFill>
                <a:srgbClr val="000000"/>
              </a:solidFill>
              <a:latin typeface="Arial"/>
            </a:endParaRPr>
          </a:p>
        </p:txBody>
      </p:sp>
      <p:pic>
        <p:nvPicPr>
          <p:cNvPr id="1139" name="Picture 2" descr=""/>
          <p:cNvPicPr/>
          <p:nvPr/>
        </p:nvPicPr>
        <p:blipFill>
          <a:blip r:embed="rId1"/>
          <a:stretch/>
        </p:blipFill>
        <p:spPr>
          <a:xfrm>
            <a:off x="6687720" y="914400"/>
            <a:ext cx="2151360" cy="1480320"/>
          </a:xfrm>
          <a:prstGeom prst="rect">
            <a:avLst/>
          </a:prstGeom>
          <a:ln>
            <a:noFill/>
          </a:ln>
          <a:effectLst>
            <a:outerShdw dist="37674" dir="2700000">
              <a:srgbClr val="000000">
                <a:alpha val="40000"/>
              </a:srgbClr>
            </a:outerShdw>
          </a:effectLst>
        </p:spPr>
      </p:pic>
      <p:sp>
        <p:nvSpPr>
          <p:cNvPr id="1140" name="CustomShape 4"/>
          <p:cNvSpPr/>
          <p:nvPr/>
        </p:nvSpPr>
        <p:spPr>
          <a:xfrm>
            <a:off x="1084680" y="2971800"/>
            <a:ext cx="6153840" cy="4568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Courier New"/>
              </a:rPr>
              <a:t>*** &lt;GuidewireApplication&gt; ready ***</a:t>
            </a:r>
            <a:endParaRPr b="0" lang="en-US" sz="1800" spc="-1" strike="noStrike">
              <a:latin typeface="Arial"/>
            </a:endParaRPr>
          </a:p>
          <a:p>
            <a:pPr>
              <a:lnSpc>
                <a:spcPct val="100000"/>
              </a:lnSpc>
            </a:pPr>
            <a:endParaRPr b="0" lang="en-US" sz="1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1"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|EOS~037|</a:t>
            </a:r>
            <a:endParaRPr b="0" lang="en-US" sz="100" spc="-1" strike="noStrike">
              <a:latin typeface="Arial"/>
            </a:endParaRPr>
          </a:p>
        </p:txBody>
      </p:sp>
      <p:sp>
        <p:nvSpPr>
          <p:cNvPr id="1142"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Debug tool window</a:t>
            </a:r>
            <a:endParaRPr b="0" lang="en-US" sz="3200" spc="-1" strike="noStrike">
              <a:solidFill>
                <a:srgbClr val="ffffff"/>
              </a:solidFill>
              <a:latin typeface="Arial"/>
            </a:endParaRPr>
          </a:p>
        </p:txBody>
      </p:sp>
      <p:sp>
        <p:nvSpPr>
          <p:cNvPr id="1143" name="TextShape 3"/>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ALT+5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Opens Debug window</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Debugger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Rerun, Resume, </a:t>
            </a:r>
            <a:br/>
            <a:r>
              <a:rPr b="0" lang="en-US" sz="2000" spc="-1" strike="noStrike">
                <a:solidFill>
                  <a:srgbClr val="000000"/>
                </a:solidFill>
                <a:latin typeface="Arial"/>
                <a:ea typeface="Arial"/>
              </a:rPr>
              <a:t>Pause, Stop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View breakpoints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Step over, into and </a:t>
            </a:r>
            <a:br/>
            <a:r>
              <a:rPr b="0" lang="en-US" sz="2000" spc="-1" strike="noStrike">
                <a:solidFill>
                  <a:srgbClr val="000000"/>
                </a:solidFill>
                <a:latin typeface="Arial"/>
                <a:ea typeface="Arial"/>
              </a:rPr>
              <a:t>out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Inspect and watch</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Console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View output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1144" name="Picture 6" descr=""/>
          <p:cNvPicPr/>
          <p:nvPr/>
        </p:nvPicPr>
        <p:blipFill>
          <a:blip r:embed="rId1"/>
          <a:stretch/>
        </p:blipFill>
        <p:spPr>
          <a:xfrm>
            <a:off x="4161240" y="914400"/>
            <a:ext cx="4590720" cy="3209400"/>
          </a:xfrm>
          <a:prstGeom prst="rect">
            <a:avLst/>
          </a:prstGeom>
          <a:ln w="9360">
            <a:solidFill>
              <a:srgbClr val="000000"/>
            </a:solidFill>
            <a:miter/>
          </a:ln>
          <a:effectLst>
            <a:outerShdw dist="37674" dir="2700000">
              <a:srgbClr val="000000">
                <a:alpha val="40000"/>
              </a:srgbClr>
            </a:outerShdw>
          </a:effectLst>
        </p:spPr>
      </p:pic>
      <p:pic>
        <p:nvPicPr>
          <p:cNvPr id="1145" name="Picture 7" descr=""/>
          <p:cNvPicPr/>
          <p:nvPr/>
        </p:nvPicPr>
        <p:blipFill>
          <a:blip r:embed="rId2"/>
          <a:stretch/>
        </p:blipFill>
        <p:spPr>
          <a:xfrm>
            <a:off x="3886200" y="3200400"/>
            <a:ext cx="4571640" cy="3209400"/>
          </a:xfrm>
          <a:prstGeom prst="rect">
            <a:avLst/>
          </a:prstGeom>
          <a:ln w="9360">
            <a:solidFill>
              <a:srgbClr val="000000"/>
            </a:solidFill>
            <a:miter/>
          </a:ln>
          <a:effectLst>
            <a:outerShdw dist="37674" dir="2700000">
              <a:srgbClr val="000000">
                <a:alpha val="40000"/>
              </a:srgbClr>
            </a:outerShdw>
          </a:effectLst>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|EOS~038|</a:t>
            </a:r>
            <a:endParaRPr b="0" lang="en-US" sz="100" spc="-1" strike="noStrike">
              <a:latin typeface="Arial"/>
            </a:endParaRPr>
          </a:p>
        </p:txBody>
      </p:sp>
      <p:pic>
        <p:nvPicPr>
          <p:cNvPr id="1147" name="Picture 2" descr=""/>
          <p:cNvPicPr/>
          <p:nvPr/>
        </p:nvPicPr>
        <p:blipFill>
          <a:blip r:embed="rId1"/>
          <a:stretch/>
        </p:blipFill>
        <p:spPr>
          <a:xfrm>
            <a:off x="533520" y="3467160"/>
            <a:ext cx="5190120" cy="952200"/>
          </a:xfrm>
          <a:prstGeom prst="rect">
            <a:avLst/>
          </a:prstGeom>
          <a:ln>
            <a:noFill/>
          </a:ln>
          <a:effectLst>
            <a:outerShdw dist="37674" dir="2700000">
              <a:srgbClr val="000000">
                <a:alpha val="40000"/>
              </a:srgbClr>
            </a:outerShdw>
          </a:effectLst>
        </p:spPr>
      </p:pic>
      <p:pic>
        <p:nvPicPr>
          <p:cNvPr id="1148" name="Picture 4" descr=""/>
          <p:cNvPicPr/>
          <p:nvPr/>
        </p:nvPicPr>
        <p:blipFill>
          <a:blip r:embed="rId2"/>
          <a:stretch/>
        </p:blipFill>
        <p:spPr>
          <a:xfrm>
            <a:off x="2905200" y="4390920"/>
            <a:ext cx="5833080" cy="1975680"/>
          </a:xfrm>
          <a:prstGeom prst="rect">
            <a:avLst/>
          </a:prstGeom>
          <a:ln>
            <a:noFill/>
          </a:ln>
          <a:effectLst>
            <a:outerShdw dist="37674" dir="2700000">
              <a:srgbClr val="000000">
                <a:alpha val="40000"/>
              </a:srgbClr>
            </a:outerShdw>
          </a:effectLst>
        </p:spPr>
      </p:pic>
      <p:sp>
        <p:nvSpPr>
          <p:cNvPr id="1149"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When application hits a breakpoint…</a:t>
            </a:r>
            <a:br/>
            <a:endParaRPr b="0" lang="en-US" sz="3200" spc="-1" strike="noStrike">
              <a:solidFill>
                <a:srgbClr val="ffffff"/>
              </a:solidFill>
              <a:latin typeface="Arial"/>
            </a:endParaRPr>
          </a:p>
        </p:txBody>
      </p:sp>
      <p:sp>
        <p:nvSpPr>
          <p:cNvPr id="1150" name="TextShape 3"/>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Guidewire Studio suspends code execution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File with breakpoint opens in Studio</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Breakpoint line highlighted in blue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Debug tool window opens</a:t>
            </a:r>
            <a:endParaRPr b="0" lang="en-US" sz="2400" spc="-1" strike="noStrike">
              <a:solidFill>
                <a:srgbClr val="000000"/>
              </a:solidFill>
              <a:latin typeface="Arial"/>
            </a:endParaRPr>
          </a:p>
        </p:txBody>
      </p:sp>
      <p:sp>
        <p:nvSpPr>
          <p:cNvPr id="1151" name="CustomShape 4"/>
          <p:cNvSpPr/>
          <p:nvPr/>
        </p:nvSpPr>
        <p:spPr>
          <a:xfrm>
            <a:off x="4191120" y="3505320"/>
            <a:ext cx="1752120" cy="304560"/>
          </a:xfrm>
          <a:prstGeom prst="roundRect">
            <a:avLst>
              <a:gd name="adj" fmla="val 16667"/>
            </a:avLst>
          </a:prstGeom>
          <a:solidFill>
            <a:srgbClr val="ffffff"/>
          </a:solidFill>
          <a:ln w="28440">
            <a:solidFill>
              <a:srgbClr val="a4252b"/>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Break point file</a:t>
            </a:r>
            <a:endParaRPr b="0" lang="en-US" sz="1800" spc="-1" strike="noStrike">
              <a:latin typeface="Arial"/>
            </a:endParaRPr>
          </a:p>
        </p:txBody>
      </p:sp>
      <p:sp>
        <p:nvSpPr>
          <p:cNvPr id="1152" name="CustomShape 5"/>
          <p:cNvSpPr/>
          <p:nvPr/>
        </p:nvSpPr>
        <p:spPr>
          <a:xfrm>
            <a:off x="6734160" y="4267080"/>
            <a:ext cx="2180880" cy="304560"/>
          </a:xfrm>
          <a:prstGeom prst="roundRect">
            <a:avLst>
              <a:gd name="adj" fmla="val 16667"/>
            </a:avLst>
          </a:prstGeom>
          <a:solidFill>
            <a:srgbClr val="ffffff"/>
          </a:solidFill>
          <a:ln w="28440">
            <a:solidFill>
              <a:srgbClr val="a4252b"/>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Debug Tool Window</a:t>
            </a:r>
            <a:endParaRPr b="0" lang="en-US"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3"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|EOS~039|</a:t>
            </a:r>
            <a:endParaRPr b="0" lang="en-US" sz="100" spc="-1" strike="noStrike">
              <a:latin typeface="Arial"/>
            </a:endParaRPr>
          </a:p>
        </p:txBody>
      </p:sp>
      <p:sp>
        <p:nvSpPr>
          <p:cNvPr id="1154"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Stepping through code</a:t>
            </a:r>
            <a:endParaRPr b="0" lang="en-US" sz="3200" spc="-1" strike="noStrike">
              <a:solidFill>
                <a:srgbClr val="ffffff"/>
              </a:solidFill>
              <a:latin typeface="Arial"/>
            </a:endParaRPr>
          </a:p>
        </p:txBody>
      </p:sp>
      <p:sp>
        <p:nvSpPr>
          <p:cNvPr id="1155" name="TextShape 3"/>
          <p:cNvSpPr txBox="1"/>
          <p:nvPr/>
        </p:nvSpPr>
        <p:spPr>
          <a:xfrm>
            <a:off x="519120" y="914400"/>
            <a:ext cx="7805520" cy="4410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Several step tools are available to help in debugging</a:t>
            </a:r>
            <a:endParaRPr b="0" lang="en-US" sz="2400" spc="-1" strike="noStrike">
              <a:solidFill>
                <a:srgbClr val="000000"/>
              </a:solidFill>
              <a:latin typeface="Arial"/>
            </a:endParaRPr>
          </a:p>
        </p:txBody>
      </p:sp>
      <p:pic>
        <p:nvPicPr>
          <p:cNvPr id="1156" name="Picture 2" descr=""/>
          <p:cNvPicPr/>
          <p:nvPr/>
        </p:nvPicPr>
        <p:blipFill>
          <a:blip r:embed="rId1"/>
          <a:srcRect l="1205" t="0" r="0" b="0"/>
          <a:stretch/>
        </p:blipFill>
        <p:spPr>
          <a:xfrm>
            <a:off x="838080" y="1708200"/>
            <a:ext cx="7848360" cy="605160"/>
          </a:xfrm>
          <a:prstGeom prst="rect">
            <a:avLst/>
          </a:prstGeom>
          <a:ln>
            <a:noFill/>
          </a:ln>
          <a:effectLst>
            <a:outerShdw dist="37674" dir="2700000">
              <a:srgbClr val="000000">
                <a:alpha val="40000"/>
              </a:srgbClr>
            </a:outerShdw>
          </a:effectLst>
        </p:spPr>
      </p:pic>
      <p:pic>
        <p:nvPicPr>
          <p:cNvPr id="1157" name="Picture 2" descr=""/>
          <p:cNvPicPr/>
          <p:nvPr/>
        </p:nvPicPr>
        <p:blipFill>
          <a:blip r:embed="rId2"/>
          <a:srcRect l="50388" t="0" r="42636" b="0"/>
          <a:stretch/>
        </p:blipFill>
        <p:spPr>
          <a:xfrm>
            <a:off x="853920" y="2748960"/>
            <a:ext cx="459360" cy="501480"/>
          </a:xfrm>
          <a:prstGeom prst="rect">
            <a:avLst/>
          </a:prstGeom>
          <a:ln>
            <a:noFill/>
          </a:ln>
          <a:effectLst>
            <a:outerShdw dist="37674" dir="2700000">
              <a:srgbClr val="000000">
                <a:alpha val="40000"/>
              </a:srgbClr>
            </a:outerShdw>
          </a:effectLst>
        </p:spPr>
      </p:pic>
      <p:pic>
        <p:nvPicPr>
          <p:cNvPr id="1158" name="Picture 2" descr=""/>
          <p:cNvPicPr/>
          <p:nvPr/>
        </p:nvPicPr>
        <p:blipFill>
          <a:blip r:embed="rId3"/>
          <a:srcRect l="57364" t="0" r="36255" b="0"/>
          <a:stretch/>
        </p:blipFill>
        <p:spPr>
          <a:xfrm>
            <a:off x="853920" y="3581280"/>
            <a:ext cx="420120" cy="501480"/>
          </a:xfrm>
          <a:prstGeom prst="rect">
            <a:avLst/>
          </a:prstGeom>
          <a:ln>
            <a:noFill/>
          </a:ln>
          <a:effectLst>
            <a:outerShdw dist="37674" dir="2700000">
              <a:srgbClr val="000000">
                <a:alpha val="40000"/>
              </a:srgbClr>
            </a:outerShdw>
          </a:effectLst>
        </p:spPr>
      </p:pic>
      <p:pic>
        <p:nvPicPr>
          <p:cNvPr id="1159" name="Picture 2" descr=""/>
          <p:cNvPicPr/>
          <p:nvPr/>
        </p:nvPicPr>
        <p:blipFill>
          <a:blip r:embed="rId4"/>
          <a:srcRect l="62121" t="0" r="31541" b="0"/>
          <a:stretch/>
        </p:blipFill>
        <p:spPr>
          <a:xfrm>
            <a:off x="853920" y="4495680"/>
            <a:ext cx="417240" cy="501480"/>
          </a:xfrm>
          <a:prstGeom prst="rect">
            <a:avLst/>
          </a:prstGeom>
          <a:ln>
            <a:noFill/>
          </a:ln>
          <a:effectLst>
            <a:outerShdw dist="37674" dir="2700000">
              <a:srgbClr val="000000">
                <a:alpha val="40000"/>
              </a:srgbClr>
            </a:outerShdw>
          </a:effectLst>
        </p:spPr>
      </p:pic>
      <p:pic>
        <p:nvPicPr>
          <p:cNvPr id="1160" name="Picture 2" descr=""/>
          <p:cNvPicPr/>
          <p:nvPr/>
        </p:nvPicPr>
        <p:blipFill>
          <a:blip r:embed="rId5"/>
          <a:srcRect l="68634" t="0" r="25072" b="0"/>
          <a:stretch/>
        </p:blipFill>
        <p:spPr>
          <a:xfrm>
            <a:off x="853920" y="5410080"/>
            <a:ext cx="414360" cy="501480"/>
          </a:xfrm>
          <a:prstGeom prst="rect">
            <a:avLst/>
          </a:prstGeom>
          <a:ln>
            <a:noFill/>
          </a:ln>
          <a:effectLst>
            <a:outerShdw dist="37674" dir="2700000">
              <a:srgbClr val="000000">
                <a:alpha val="40000"/>
              </a:srgbClr>
            </a:outerShdw>
          </a:effectLst>
        </p:spPr>
      </p:pic>
      <p:sp>
        <p:nvSpPr>
          <p:cNvPr id="1161" name="CustomShape 4"/>
          <p:cNvSpPr/>
          <p:nvPr/>
        </p:nvSpPr>
        <p:spPr>
          <a:xfrm>
            <a:off x="1447920" y="2720520"/>
            <a:ext cx="5916600" cy="529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rPr>
              <a:t>Step over (F8) advances you to the next line in the file</a:t>
            </a:r>
            <a:endParaRPr b="0" lang="en-US" sz="1800" spc="-1" strike="noStrike">
              <a:latin typeface="Arial"/>
            </a:endParaRPr>
          </a:p>
        </p:txBody>
      </p:sp>
      <p:sp>
        <p:nvSpPr>
          <p:cNvPr id="1162" name="CustomShape 5"/>
          <p:cNvSpPr/>
          <p:nvPr/>
        </p:nvSpPr>
        <p:spPr>
          <a:xfrm>
            <a:off x="1447920" y="3581280"/>
            <a:ext cx="5916600" cy="529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rPr>
              <a:t>Step into (F7) advances you to the next line executed</a:t>
            </a:r>
            <a:endParaRPr b="0" lang="en-US" sz="1800" spc="-1" strike="noStrike">
              <a:latin typeface="Arial"/>
            </a:endParaRPr>
          </a:p>
        </p:txBody>
      </p:sp>
      <p:sp>
        <p:nvSpPr>
          <p:cNvPr id="1163" name="CustomShape 6"/>
          <p:cNvSpPr/>
          <p:nvPr/>
        </p:nvSpPr>
        <p:spPr>
          <a:xfrm>
            <a:off x="1447920" y="4419720"/>
            <a:ext cx="6705360" cy="685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Force step into (Alt+Shift+F7) steps into, ignore stepping filters for libraries, constructors, etc. </a:t>
            </a:r>
            <a:endParaRPr b="0" lang="en-US" sz="1800" spc="-1" strike="noStrike">
              <a:latin typeface="Arial"/>
            </a:endParaRPr>
          </a:p>
        </p:txBody>
      </p:sp>
      <p:sp>
        <p:nvSpPr>
          <p:cNvPr id="1164" name="CustomShape 7"/>
          <p:cNvSpPr/>
          <p:nvPr/>
        </p:nvSpPr>
        <p:spPr>
          <a:xfrm>
            <a:off x="1447920" y="5334120"/>
            <a:ext cx="5398560" cy="716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Step out(Shift+F8) step to the first line executed after returning from this method</a:t>
            </a:r>
            <a:endParaRPr b="0" lang="en-US"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|EOS~004|</a:t>
            </a:r>
            <a:endParaRPr b="0" lang="en-US" sz="100" spc="-1" strike="noStrike">
              <a:latin typeface="Arial"/>
            </a:endParaRPr>
          </a:p>
        </p:txBody>
      </p:sp>
      <p:sp>
        <p:nvSpPr>
          <p:cNvPr id="936"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Gosu Enhancements</a:t>
            </a:r>
            <a:endParaRPr b="0" lang="en-US" sz="3200" spc="-1" strike="noStrike">
              <a:solidFill>
                <a:srgbClr val="ffffff"/>
              </a:solidFill>
              <a:latin typeface="Arial"/>
            </a:endParaRPr>
          </a:p>
        </p:txBody>
      </p:sp>
      <p:sp>
        <p:nvSpPr>
          <p:cNvPr id="937" name="TextShape 3"/>
          <p:cNvSpPr txBox="1"/>
          <p:nvPr/>
        </p:nvSpPr>
        <p:spPr>
          <a:xfrm>
            <a:off x="519120" y="914400"/>
            <a:ext cx="5531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Gosu enhancement </a:t>
            </a:r>
            <a:r>
              <a:rPr b="0" lang="en-US" sz="2400" spc="-1" strike="noStrike">
                <a:solidFill>
                  <a:srgbClr val="000000"/>
                </a:solidFill>
                <a:latin typeface="Arial"/>
                <a:ea typeface="Arial"/>
              </a:rPr>
              <a:t>is code </a:t>
            </a:r>
            <a:br/>
            <a:r>
              <a:rPr b="0" lang="en-US" sz="2400" spc="-1" strike="noStrike">
                <a:solidFill>
                  <a:srgbClr val="000000"/>
                </a:solidFill>
                <a:latin typeface="Arial"/>
                <a:ea typeface="Arial"/>
              </a:rPr>
              <a:t>that enhances the functionality of </a:t>
            </a:r>
            <a:br/>
            <a:r>
              <a:rPr b="0" lang="en-US" sz="2400" spc="-1" strike="noStrike">
                <a:solidFill>
                  <a:srgbClr val="000000"/>
                </a:solidFill>
                <a:latin typeface="Arial"/>
                <a:ea typeface="Arial"/>
              </a:rPr>
              <a:t>an existing type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Configuration developers enhance entity types and some Java classes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entity types, add properties and methods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Java classes, extend functionality of a base type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Lesson focuses on enhancements for entities and Java classes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38" name="Picture 4" descr=""/>
          <p:cNvPicPr/>
          <p:nvPr/>
        </p:nvPicPr>
        <p:blipFill>
          <a:blip r:embed="rId1"/>
          <a:stretch/>
        </p:blipFill>
        <p:spPr>
          <a:xfrm>
            <a:off x="6705720" y="876240"/>
            <a:ext cx="2117880" cy="2479320"/>
          </a:xfrm>
          <a:prstGeom prst="rect">
            <a:avLst/>
          </a:prstGeom>
          <a:ln>
            <a:noFill/>
          </a:ln>
          <a:effectLst>
            <a:outerShdw dist="37674" dir="2700000">
              <a:srgbClr val="000000">
                <a:alpha val="40000"/>
              </a:srgbClr>
            </a:outerShdw>
          </a:effectLst>
        </p:spPr>
      </p:pic>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5"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|EOS~040|</a:t>
            </a:r>
            <a:endParaRPr b="0" lang="en-US" sz="100" spc="-1" strike="noStrike">
              <a:latin typeface="Arial"/>
            </a:endParaRPr>
          </a:p>
        </p:txBody>
      </p:sp>
      <p:sp>
        <p:nvSpPr>
          <p:cNvPr id="1166"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Debugger</a:t>
            </a:r>
            <a:endParaRPr b="0" lang="en-US" sz="3200" spc="-1" strike="noStrike">
              <a:solidFill>
                <a:srgbClr val="ffffff"/>
              </a:solidFill>
              <a:latin typeface="Arial"/>
            </a:endParaRPr>
          </a:p>
        </p:txBody>
      </p:sp>
      <p:sp>
        <p:nvSpPr>
          <p:cNvPr id="1167" name="TextShape 3"/>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breakpoint, debugger shows how code executes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Debug Gosu code running in the Debug 'Server' process</a:t>
            </a:r>
            <a:endParaRPr b="0" lang="en-US" sz="2400" spc="-1" strike="noStrike">
              <a:solidFill>
                <a:srgbClr val="000000"/>
              </a:solidFill>
              <a:latin typeface="Arial"/>
            </a:endParaRPr>
          </a:p>
        </p:txBody>
      </p:sp>
      <p:pic>
        <p:nvPicPr>
          <p:cNvPr id="1168" name="icn Classes" descr=""/>
          <p:cNvPicPr/>
          <p:nvPr/>
        </p:nvPicPr>
        <p:blipFill>
          <a:blip r:embed="rId1"/>
          <a:stretch/>
        </p:blipFill>
        <p:spPr>
          <a:xfrm>
            <a:off x="1473840" y="4797000"/>
            <a:ext cx="861840" cy="992880"/>
          </a:xfrm>
          <a:prstGeom prst="rect">
            <a:avLst/>
          </a:prstGeom>
          <a:ln>
            <a:noFill/>
          </a:ln>
          <a:effectLst>
            <a:outerShdw dist="37674" dir="2700000">
              <a:srgbClr val="000000">
                <a:alpha val="40000"/>
              </a:srgbClr>
            </a:outerShdw>
          </a:effectLst>
        </p:spPr>
      </p:pic>
      <p:pic>
        <p:nvPicPr>
          <p:cNvPr id="1169" name="icn Rules" descr=""/>
          <p:cNvPicPr/>
          <p:nvPr/>
        </p:nvPicPr>
        <p:blipFill>
          <a:blip r:embed="rId2"/>
          <a:stretch/>
        </p:blipFill>
        <p:spPr>
          <a:xfrm>
            <a:off x="6902280" y="4797000"/>
            <a:ext cx="825840" cy="948240"/>
          </a:xfrm>
          <a:prstGeom prst="rect">
            <a:avLst/>
          </a:prstGeom>
          <a:ln>
            <a:noFill/>
          </a:ln>
          <a:effectLst>
            <a:outerShdw dist="37674" dir="2700000">
              <a:srgbClr val="000000">
                <a:alpha val="40000"/>
              </a:srgbClr>
            </a:outerShdw>
          </a:effectLst>
        </p:spPr>
      </p:pic>
      <p:pic>
        <p:nvPicPr>
          <p:cNvPr id="1170" name="icn Enhancement" descr=""/>
          <p:cNvPicPr/>
          <p:nvPr/>
        </p:nvPicPr>
        <p:blipFill>
          <a:blip r:embed="rId3"/>
          <a:stretch/>
        </p:blipFill>
        <p:spPr>
          <a:xfrm>
            <a:off x="3989160" y="4797000"/>
            <a:ext cx="860760" cy="1004400"/>
          </a:xfrm>
          <a:prstGeom prst="rect">
            <a:avLst/>
          </a:prstGeom>
          <a:ln>
            <a:noFill/>
          </a:ln>
          <a:effectLst>
            <a:outerShdw dist="37674" dir="2700000">
              <a:srgbClr val="000000">
                <a:alpha val="40000"/>
              </a:srgbClr>
            </a:outerShdw>
          </a:effectLst>
        </p:spPr>
      </p:pic>
      <p:sp>
        <p:nvSpPr>
          <p:cNvPr id="1171" name="CustomShape 4"/>
          <p:cNvSpPr/>
          <p:nvPr/>
        </p:nvSpPr>
        <p:spPr>
          <a:xfrm>
            <a:off x="990720" y="5896080"/>
            <a:ext cx="1828440" cy="304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c00000"/>
                </a:solidFill>
                <a:latin typeface="Arial"/>
              </a:rPr>
              <a:t>Class</a:t>
            </a:r>
            <a:endParaRPr b="0" lang="en-US" sz="1800" spc="-1" strike="noStrike">
              <a:latin typeface="Arial"/>
            </a:endParaRPr>
          </a:p>
        </p:txBody>
      </p:sp>
      <p:sp>
        <p:nvSpPr>
          <p:cNvPr id="1172" name="CustomShape 5"/>
          <p:cNvSpPr/>
          <p:nvPr/>
        </p:nvSpPr>
        <p:spPr>
          <a:xfrm>
            <a:off x="3505320" y="5896080"/>
            <a:ext cx="1828440" cy="304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c00000"/>
                </a:solidFill>
                <a:latin typeface="Arial"/>
              </a:rPr>
              <a:t>Enhancement</a:t>
            </a:r>
            <a:endParaRPr b="0" lang="en-US" sz="1800" spc="-1" strike="noStrike">
              <a:latin typeface="Arial"/>
            </a:endParaRPr>
          </a:p>
        </p:txBody>
      </p:sp>
      <p:sp>
        <p:nvSpPr>
          <p:cNvPr id="1173" name="CustomShape 6"/>
          <p:cNvSpPr/>
          <p:nvPr/>
        </p:nvSpPr>
        <p:spPr>
          <a:xfrm>
            <a:off x="6400800" y="5896080"/>
            <a:ext cx="1828440" cy="304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c00000"/>
                </a:solidFill>
                <a:latin typeface="Arial"/>
              </a:rPr>
              <a:t>Rule</a:t>
            </a:r>
            <a:endParaRPr b="0" lang="en-US" sz="1800" spc="-1" strike="noStrike">
              <a:latin typeface="Arial"/>
            </a:endParaRPr>
          </a:p>
        </p:txBody>
      </p:sp>
      <p:pic>
        <p:nvPicPr>
          <p:cNvPr id="1174" name="Picture 2" descr=""/>
          <p:cNvPicPr/>
          <p:nvPr/>
        </p:nvPicPr>
        <p:blipFill>
          <a:blip r:embed="rId4"/>
          <a:stretch/>
        </p:blipFill>
        <p:spPr>
          <a:xfrm>
            <a:off x="533520" y="914400"/>
            <a:ext cx="8298720" cy="2209320"/>
          </a:xfrm>
          <a:prstGeom prst="rect">
            <a:avLst/>
          </a:prstGeom>
          <a:ln>
            <a:noFill/>
          </a:ln>
          <a:effectLst>
            <a:outerShdw dist="37674" dir="2700000">
              <a:srgbClr val="000000">
                <a:alpha val="40000"/>
              </a:srgbClr>
            </a:outerShdw>
          </a:effectLst>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5"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|EOS~041|</a:t>
            </a:r>
            <a:endParaRPr b="0" lang="en-US" sz="100" spc="-1" strike="noStrike">
              <a:latin typeface="Arial"/>
            </a:endParaRPr>
          </a:p>
        </p:txBody>
      </p:sp>
      <p:pic>
        <p:nvPicPr>
          <p:cNvPr id="1176" name="Picture 2" descr=""/>
          <p:cNvPicPr/>
          <p:nvPr/>
        </p:nvPicPr>
        <p:blipFill>
          <a:blip r:embed="rId1"/>
          <a:stretch/>
        </p:blipFill>
        <p:spPr>
          <a:xfrm>
            <a:off x="533520" y="914400"/>
            <a:ext cx="3706200" cy="4359600"/>
          </a:xfrm>
          <a:prstGeom prst="rect">
            <a:avLst/>
          </a:prstGeom>
          <a:ln>
            <a:noFill/>
          </a:ln>
          <a:effectLst>
            <a:outerShdw dist="37674" dir="2700000">
              <a:srgbClr val="000000">
                <a:alpha val="40000"/>
              </a:srgbClr>
            </a:outerShdw>
          </a:effectLst>
        </p:spPr>
      </p:pic>
      <p:pic>
        <p:nvPicPr>
          <p:cNvPr id="1177" name="Picture 2" descr=""/>
          <p:cNvPicPr/>
          <p:nvPr/>
        </p:nvPicPr>
        <p:blipFill>
          <a:blip r:embed="rId2"/>
          <a:stretch/>
        </p:blipFill>
        <p:spPr>
          <a:xfrm>
            <a:off x="2126880" y="5105520"/>
            <a:ext cx="6635520" cy="1217160"/>
          </a:xfrm>
          <a:prstGeom prst="rect">
            <a:avLst/>
          </a:prstGeom>
          <a:ln>
            <a:noFill/>
          </a:ln>
          <a:effectLst>
            <a:outerShdw dist="37674" dir="2700000">
              <a:srgbClr val="000000">
                <a:alpha val="40000"/>
              </a:srgbClr>
            </a:outerShdw>
          </a:effectLst>
        </p:spPr>
      </p:pic>
      <p:sp>
        <p:nvSpPr>
          <p:cNvPr id="1178"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Debugger: Frames pane</a:t>
            </a:r>
            <a:endParaRPr b="0" lang="en-US" sz="3200" spc="-1" strike="noStrike">
              <a:solidFill>
                <a:srgbClr val="ffffff"/>
              </a:solidFill>
              <a:latin typeface="Arial"/>
            </a:endParaRPr>
          </a:p>
        </p:txBody>
      </p:sp>
      <p:sp>
        <p:nvSpPr>
          <p:cNvPr id="1179" name="TextShape 3"/>
          <p:cNvSpPr txBox="1"/>
          <p:nvPr/>
        </p:nvSpPr>
        <p:spPr>
          <a:xfrm>
            <a:off x="5410080" y="914400"/>
            <a:ext cx="34272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Shows list of threads in your application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Select a thread and view the stack frame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Navigate between frames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Navigate to source of frame code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180" name="CustomShape 4"/>
          <p:cNvSpPr/>
          <p:nvPr/>
        </p:nvSpPr>
        <p:spPr>
          <a:xfrm>
            <a:off x="533520" y="1572480"/>
            <a:ext cx="3580920" cy="231120"/>
          </a:xfrm>
          <a:prstGeom prst="roundRect">
            <a:avLst>
              <a:gd name="adj" fmla="val 16667"/>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
        <p:nvSpPr>
          <p:cNvPr id="1181" name="CustomShape 5"/>
          <p:cNvSpPr/>
          <p:nvPr/>
        </p:nvSpPr>
        <p:spPr>
          <a:xfrm>
            <a:off x="7086600" y="5181480"/>
            <a:ext cx="1752120" cy="304560"/>
          </a:xfrm>
          <a:prstGeom prst="roundRect">
            <a:avLst>
              <a:gd name="adj" fmla="val 16667"/>
            </a:avLst>
          </a:prstGeom>
          <a:solidFill>
            <a:srgbClr val="ffffff"/>
          </a:solidFill>
          <a:ln w="28440">
            <a:solidFill>
              <a:srgbClr val="a4252b"/>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File Source</a:t>
            </a:r>
            <a:endParaRPr b="0" lang="en-US" sz="1800" spc="-1" strike="noStrike">
              <a:latin typeface="Arial"/>
            </a:endParaRPr>
          </a:p>
        </p:txBody>
      </p:sp>
      <p:sp>
        <p:nvSpPr>
          <p:cNvPr id="1182" name="CustomShape 6"/>
          <p:cNvSpPr/>
          <p:nvPr/>
        </p:nvSpPr>
        <p:spPr>
          <a:xfrm>
            <a:off x="4114800" y="1688400"/>
            <a:ext cx="456840" cy="3493080"/>
          </a:xfrm>
          <a:prstGeom prst="bentConnector2">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
        <p:nvSpPr>
          <p:cNvPr id="1183" name="CustomShape 7"/>
          <p:cNvSpPr/>
          <p:nvPr/>
        </p:nvSpPr>
        <p:spPr>
          <a:xfrm>
            <a:off x="3200400" y="1981080"/>
            <a:ext cx="1752120" cy="304560"/>
          </a:xfrm>
          <a:prstGeom prst="roundRect">
            <a:avLst>
              <a:gd name="adj" fmla="val 16667"/>
            </a:avLst>
          </a:prstGeom>
          <a:solidFill>
            <a:srgbClr val="ffffff"/>
          </a:solidFill>
          <a:ln w="28440">
            <a:solidFill>
              <a:srgbClr val="a4252b"/>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Frame</a:t>
            </a:r>
            <a:endParaRPr b="0" lang="en-US"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4"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|EOS~042|</a:t>
            </a:r>
            <a:endParaRPr b="0" lang="en-US" sz="100" spc="-1" strike="noStrike">
              <a:latin typeface="Arial"/>
            </a:endParaRPr>
          </a:p>
        </p:txBody>
      </p:sp>
      <p:pic>
        <p:nvPicPr>
          <p:cNvPr id="1185" name="Picture 3" descr=""/>
          <p:cNvPicPr/>
          <p:nvPr/>
        </p:nvPicPr>
        <p:blipFill>
          <a:blip r:embed="rId1"/>
          <a:stretch/>
        </p:blipFill>
        <p:spPr>
          <a:xfrm>
            <a:off x="533520" y="3587040"/>
            <a:ext cx="5409720" cy="2611080"/>
          </a:xfrm>
          <a:prstGeom prst="rect">
            <a:avLst/>
          </a:prstGeom>
          <a:ln>
            <a:noFill/>
          </a:ln>
          <a:effectLst>
            <a:outerShdw dist="37674" dir="2700000">
              <a:srgbClr val="000000">
                <a:alpha val="40000"/>
              </a:srgbClr>
            </a:outerShdw>
          </a:effectLst>
        </p:spPr>
      </p:pic>
      <p:pic>
        <p:nvPicPr>
          <p:cNvPr id="1186" name="Picture 2" descr=""/>
          <p:cNvPicPr/>
          <p:nvPr/>
        </p:nvPicPr>
        <p:blipFill>
          <a:blip r:embed="rId2"/>
          <a:stretch/>
        </p:blipFill>
        <p:spPr>
          <a:xfrm>
            <a:off x="533520" y="1826280"/>
            <a:ext cx="3706200" cy="1399680"/>
          </a:xfrm>
          <a:prstGeom prst="rect">
            <a:avLst/>
          </a:prstGeom>
          <a:ln>
            <a:noFill/>
          </a:ln>
          <a:effectLst>
            <a:outerShdw dist="37674" dir="2700000">
              <a:srgbClr val="000000">
                <a:alpha val="40000"/>
              </a:srgbClr>
            </a:outerShdw>
          </a:effectLst>
        </p:spPr>
      </p:pic>
      <p:sp>
        <p:nvSpPr>
          <p:cNvPr id="1187"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Debugger: Variables pane</a:t>
            </a:r>
            <a:endParaRPr b="0" lang="en-US" sz="3200" spc="-1" strike="noStrike">
              <a:solidFill>
                <a:srgbClr val="ffffff"/>
              </a:solidFill>
              <a:latin typeface="Arial"/>
            </a:endParaRPr>
          </a:p>
        </p:txBody>
      </p:sp>
      <p:sp>
        <p:nvSpPr>
          <p:cNvPr id="1188" name="TextShape 3"/>
          <p:cNvSpPr txBox="1"/>
          <p:nvPr/>
        </p:nvSpPr>
        <p:spPr>
          <a:xfrm>
            <a:off x="6172200" y="1826280"/>
            <a:ext cx="2651400" cy="45741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Enable Enhance Entities Visualization to view all entity properties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Project Settings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IDE Settings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Guidewire  Studio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Debugger Settings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variable to watches</a:t>
            </a:r>
            <a:endParaRPr b="0" lang="en-US" sz="2400" spc="-1" strike="noStrike">
              <a:solidFill>
                <a:srgbClr val="000000"/>
              </a:solidFill>
              <a:latin typeface="Arial"/>
            </a:endParaRPr>
          </a:p>
        </p:txBody>
      </p:sp>
      <p:sp>
        <p:nvSpPr>
          <p:cNvPr id="1189" name="TextShape 4"/>
          <p:cNvSpPr txBox="1"/>
          <p:nvPr/>
        </p:nvSpPr>
        <p:spPr>
          <a:xfrm>
            <a:off x="521280" y="9144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Examine variables, fields, arrays, primitive types, and object of a selected frame </a:t>
            </a:r>
            <a:endParaRPr b="0" lang="en-US" sz="2400" spc="-1" strike="noStrike">
              <a:solidFill>
                <a:srgbClr val="000000"/>
              </a:solidFill>
              <a:latin typeface="Arial"/>
            </a:endParaRPr>
          </a:p>
        </p:txBody>
      </p:sp>
      <p:sp>
        <p:nvSpPr>
          <p:cNvPr id="1190" name="CustomShape 5"/>
          <p:cNvSpPr/>
          <p:nvPr/>
        </p:nvSpPr>
        <p:spPr>
          <a:xfrm>
            <a:off x="533520" y="2486880"/>
            <a:ext cx="3580920" cy="231120"/>
          </a:xfrm>
          <a:prstGeom prst="roundRect">
            <a:avLst>
              <a:gd name="adj" fmla="val 16667"/>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
        <p:nvSpPr>
          <p:cNvPr id="1191" name="CustomShape 6"/>
          <p:cNvSpPr/>
          <p:nvPr/>
        </p:nvSpPr>
        <p:spPr>
          <a:xfrm flipH="1" rot="16200000">
            <a:off x="1891080" y="2959560"/>
            <a:ext cx="1015200" cy="533160"/>
          </a:xfrm>
          <a:prstGeom prst="bentConnector3">
            <a:avLst>
              <a:gd name="adj1" fmla="val 36868"/>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
        <p:nvSpPr>
          <p:cNvPr id="1192" name="CustomShape 7"/>
          <p:cNvSpPr/>
          <p:nvPr/>
        </p:nvSpPr>
        <p:spPr>
          <a:xfrm>
            <a:off x="2487600" y="2921400"/>
            <a:ext cx="1752120" cy="304560"/>
          </a:xfrm>
          <a:prstGeom prst="roundRect">
            <a:avLst>
              <a:gd name="adj" fmla="val 16667"/>
            </a:avLst>
          </a:prstGeom>
          <a:solidFill>
            <a:srgbClr val="ffffff"/>
          </a:solidFill>
          <a:ln w="28440">
            <a:solidFill>
              <a:srgbClr val="a4252b"/>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Frame</a:t>
            </a:r>
            <a:endParaRPr b="0" lang="en-US" sz="1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3"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|EOS~043|</a:t>
            </a:r>
            <a:endParaRPr b="0" lang="en-US" sz="100" spc="-1" strike="noStrike">
              <a:latin typeface="Arial"/>
            </a:endParaRPr>
          </a:p>
        </p:txBody>
      </p:sp>
      <p:sp>
        <p:nvSpPr>
          <p:cNvPr id="1194"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Debugger: Watches pane</a:t>
            </a:r>
            <a:endParaRPr b="0" lang="en-US" sz="3200" spc="-1" strike="noStrike">
              <a:solidFill>
                <a:srgbClr val="ffffff"/>
              </a:solidFill>
              <a:latin typeface="Arial"/>
            </a:endParaRPr>
          </a:p>
        </p:txBody>
      </p:sp>
      <p:sp>
        <p:nvSpPr>
          <p:cNvPr id="1195" name="TextShape 3"/>
          <p:cNvSpPr txBox="1"/>
          <p:nvPr/>
        </p:nvSpPr>
        <p:spPr>
          <a:xfrm>
            <a:off x="51912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watch</a:t>
            </a:r>
            <a:r>
              <a:rPr b="0" lang="en-US" sz="2400" spc="-1" strike="noStrike">
                <a:solidFill>
                  <a:srgbClr val="000000"/>
                </a:solidFill>
                <a:latin typeface="Arial"/>
                <a:ea typeface="Arial"/>
              </a:rPr>
              <a:t> is an expression whose value you wish to observe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Add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Enter property or expression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Limited to symbol $that$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Drag object or property from the Variable pane to watches pane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196" name="Picture 2" descr=""/>
          <p:cNvPicPr/>
          <p:nvPr/>
        </p:nvPicPr>
        <p:blipFill>
          <a:blip r:embed="rId1"/>
          <a:stretch/>
        </p:blipFill>
        <p:spPr>
          <a:xfrm>
            <a:off x="3666600" y="914400"/>
            <a:ext cx="5163480" cy="5028840"/>
          </a:xfrm>
          <a:prstGeom prst="rect">
            <a:avLst/>
          </a:prstGeom>
          <a:ln>
            <a:noFill/>
          </a:ln>
          <a:effectLst>
            <a:outerShdw dist="37674" dir="2700000">
              <a:srgbClr val="000000">
                <a:alpha val="40000"/>
              </a:srgbClr>
            </a:outerShdw>
          </a:effectLst>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7"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|EOS~044|</a:t>
            </a:r>
            <a:endParaRPr b="0" lang="en-US" sz="100" spc="-1" strike="noStrike">
              <a:latin typeface="Arial"/>
            </a:endParaRPr>
          </a:p>
        </p:txBody>
      </p:sp>
      <p:sp>
        <p:nvSpPr>
          <p:cNvPr id="1198"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Resume debugging</a:t>
            </a:r>
            <a:endParaRPr b="0" lang="en-US" sz="3200" spc="-1" strike="noStrike">
              <a:solidFill>
                <a:srgbClr val="ffffff"/>
              </a:solidFill>
              <a:latin typeface="Arial"/>
            </a:endParaRPr>
          </a:p>
        </p:txBody>
      </p:sp>
      <p:sp>
        <p:nvSpPr>
          <p:cNvPr id="1199" name="TextShape 3"/>
          <p:cNvSpPr txBox="1"/>
          <p:nvPr/>
        </p:nvSpPr>
        <p:spPr>
          <a:xfrm>
            <a:off x="519120" y="4114800"/>
            <a:ext cx="8318160" cy="22856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 resume the execution of code…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Main menu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Run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Resume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F9</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Or, in the Debug Tool Window, click Resume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Code continues to hitting next breakpoint</a:t>
            </a:r>
            <a:endParaRPr b="0" lang="en-US" sz="2400" spc="-1" strike="noStrike">
              <a:solidFill>
                <a:srgbClr val="000000"/>
              </a:solidFill>
              <a:latin typeface="Arial"/>
            </a:endParaRPr>
          </a:p>
        </p:txBody>
      </p:sp>
      <p:pic>
        <p:nvPicPr>
          <p:cNvPr id="1200" name="Picture 2" descr=""/>
          <p:cNvPicPr/>
          <p:nvPr/>
        </p:nvPicPr>
        <p:blipFill>
          <a:blip r:embed="rId1"/>
          <a:stretch/>
        </p:blipFill>
        <p:spPr>
          <a:xfrm>
            <a:off x="533520" y="914400"/>
            <a:ext cx="5190120" cy="952200"/>
          </a:xfrm>
          <a:prstGeom prst="rect">
            <a:avLst/>
          </a:prstGeom>
          <a:ln>
            <a:noFill/>
          </a:ln>
          <a:effectLst>
            <a:outerShdw dist="37674" dir="2700000">
              <a:srgbClr val="000000">
                <a:alpha val="40000"/>
              </a:srgbClr>
            </a:outerShdw>
          </a:effectLst>
        </p:spPr>
      </p:pic>
      <p:pic>
        <p:nvPicPr>
          <p:cNvPr id="1201" name="Picture 4" descr=""/>
          <p:cNvPicPr/>
          <p:nvPr/>
        </p:nvPicPr>
        <p:blipFill>
          <a:blip r:embed="rId2"/>
          <a:stretch/>
        </p:blipFill>
        <p:spPr>
          <a:xfrm>
            <a:off x="2895480" y="1757520"/>
            <a:ext cx="5833080" cy="1975680"/>
          </a:xfrm>
          <a:prstGeom prst="rect">
            <a:avLst/>
          </a:prstGeom>
          <a:ln>
            <a:noFill/>
          </a:ln>
          <a:effectLst>
            <a:outerShdw dist="37674" dir="2700000">
              <a:srgbClr val="000000">
                <a:alpha val="40000"/>
              </a:srgbClr>
            </a:outerShdw>
          </a:effectLst>
        </p:spPr>
      </p:pic>
      <p:sp>
        <p:nvSpPr>
          <p:cNvPr id="1202" name="CustomShape 4"/>
          <p:cNvSpPr/>
          <p:nvPr/>
        </p:nvSpPr>
        <p:spPr>
          <a:xfrm>
            <a:off x="2934000" y="2365920"/>
            <a:ext cx="296640" cy="297000"/>
          </a:xfrm>
          <a:prstGeom prst="roundRect">
            <a:avLst>
              <a:gd name="adj" fmla="val 16667"/>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3"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|EOS~045|</a:t>
            </a:r>
            <a:endParaRPr b="0" lang="en-US" sz="100" spc="-1" strike="noStrike">
              <a:latin typeface="Arial"/>
            </a:endParaRPr>
          </a:p>
        </p:txBody>
      </p:sp>
      <p:pic>
        <p:nvPicPr>
          <p:cNvPr id="1204" name="Picture 2" descr=""/>
          <p:cNvPicPr/>
          <p:nvPr/>
        </p:nvPicPr>
        <p:blipFill>
          <a:blip r:embed="rId1"/>
          <a:stretch/>
        </p:blipFill>
        <p:spPr>
          <a:xfrm>
            <a:off x="5177160" y="3657600"/>
            <a:ext cx="3585240" cy="2370960"/>
          </a:xfrm>
          <a:prstGeom prst="rect">
            <a:avLst/>
          </a:prstGeom>
          <a:ln>
            <a:noFill/>
          </a:ln>
          <a:effectLst>
            <a:outerShdw dist="37674" dir="2700000">
              <a:srgbClr val="000000">
                <a:alpha val="40000"/>
              </a:srgbClr>
            </a:outerShdw>
          </a:effectLst>
        </p:spPr>
      </p:pic>
      <p:sp>
        <p:nvSpPr>
          <p:cNvPr id="120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Stopping debug server</a:t>
            </a:r>
            <a:endParaRPr b="0" lang="en-US" sz="3200" spc="-1" strike="noStrike">
              <a:solidFill>
                <a:srgbClr val="ffffff"/>
              </a:solidFill>
              <a:latin typeface="Arial"/>
            </a:endParaRPr>
          </a:p>
        </p:txBody>
      </p:sp>
      <p:sp>
        <p:nvSpPr>
          <p:cNvPr id="1206" name="TextShape 3"/>
          <p:cNvSpPr txBox="1"/>
          <p:nvPr/>
        </p:nvSpPr>
        <p:spPr>
          <a:xfrm>
            <a:off x="519120" y="9144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 stop the debug server process…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Main menu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Run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Stop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CTRL+F2</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Or, in the Debug Tool Window, click Stop </a:t>
            </a:r>
            <a:endParaRPr b="0" lang="en-US" sz="2000" spc="-1" strike="noStrike">
              <a:solidFill>
                <a:srgbClr val="000000"/>
              </a:solidFill>
              <a:latin typeface="Arial"/>
            </a:endParaRPr>
          </a:p>
        </p:txBody>
      </p:sp>
      <p:pic>
        <p:nvPicPr>
          <p:cNvPr id="1207" name="Picture 4" descr=""/>
          <p:cNvPicPr/>
          <p:nvPr/>
        </p:nvPicPr>
        <p:blipFill>
          <a:blip r:embed="rId2"/>
          <a:stretch/>
        </p:blipFill>
        <p:spPr>
          <a:xfrm>
            <a:off x="523800" y="3657600"/>
            <a:ext cx="3485520" cy="2285280"/>
          </a:xfrm>
          <a:prstGeom prst="rect">
            <a:avLst/>
          </a:prstGeom>
          <a:ln>
            <a:noFill/>
          </a:ln>
          <a:effectLst>
            <a:outerShdw dist="37674" dir="2700000">
              <a:srgbClr val="000000">
                <a:alpha val="40000"/>
              </a:srgbClr>
            </a:outerShdw>
          </a:effectLst>
        </p:spPr>
      </p:pic>
      <p:sp>
        <p:nvSpPr>
          <p:cNvPr id="1208" name="CustomShape 4"/>
          <p:cNvSpPr/>
          <p:nvPr/>
        </p:nvSpPr>
        <p:spPr>
          <a:xfrm>
            <a:off x="5216400" y="5109120"/>
            <a:ext cx="348120" cy="334440"/>
          </a:xfrm>
          <a:prstGeom prst="roundRect">
            <a:avLst>
              <a:gd name="adj" fmla="val 16667"/>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
        <p:nvSpPr>
          <p:cNvPr id="1209" name="CustomShape 5"/>
          <p:cNvSpPr/>
          <p:nvPr/>
        </p:nvSpPr>
        <p:spPr>
          <a:xfrm>
            <a:off x="595080" y="5329440"/>
            <a:ext cx="331200" cy="315360"/>
          </a:xfrm>
          <a:prstGeom prst="roundRect">
            <a:avLst>
              <a:gd name="adj" fmla="val 16667"/>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0"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|EOS~046|</a:t>
            </a:r>
            <a:endParaRPr b="0" lang="en-US" sz="100" spc="-1" strike="noStrike">
              <a:latin typeface="Arial"/>
            </a:endParaRPr>
          </a:p>
        </p:txBody>
      </p:sp>
      <p:sp>
        <p:nvSpPr>
          <p:cNvPr id="1211" name="TextShape 2"/>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Entity enhancement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entity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Referencing enhancement properties and methods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Debugging enhancements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Gosu enhancements for Java</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2"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|EOS~047|</a:t>
            </a:r>
            <a:endParaRPr b="0" lang="en-US" sz="100" spc="-1" strike="noStrike">
              <a:latin typeface="Arial"/>
            </a:endParaRPr>
          </a:p>
        </p:txBody>
      </p:sp>
      <p:sp>
        <p:nvSpPr>
          <p:cNvPr id="1213"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 </a:t>
            </a:r>
            <a:r>
              <a:rPr b="1" lang="en-US" sz="3200" spc="-1" strike="noStrike">
                <a:solidFill>
                  <a:srgbClr val="04628c"/>
                </a:solidFill>
                <a:latin typeface="Arial"/>
                <a:ea typeface="Arial"/>
              </a:rPr>
              <a:t>Gosu enhancements for Java</a:t>
            </a:r>
            <a:endParaRPr b="0" lang="en-US" sz="3200" spc="-1" strike="noStrike">
              <a:solidFill>
                <a:srgbClr val="ffffff"/>
              </a:solidFill>
              <a:latin typeface="Arial"/>
            </a:endParaRPr>
          </a:p>
        </p:txBody>
      </p:sp>
      <p:sp>
        <p:nvSpPr>
          <p:cNvPr id="1214" name="TextShape 3"/>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Write Gosu enhancements for Java types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Useful when creating generic </a:t>
            </a:r>
            <a:br/>
            <a:r>
              <a:rPr b="0" lang="en-US" sz="2400" spc="-1" strike="noStrike">
                <a:solidFill>
                  <a:srgbClr val="000000"/>
                </a:solidFill>
                <a:latin typeface="Arial"/>
                <a:ea typeface="Arial"/>
              </a:rPr>
              <a:t>methods that…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Do NOT relate to a specific entity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Extend the functionality of a base data type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GWBaseIntegerEnhancement enhances </a:t>
            </a:r>
            <a:r>
              <a:rPr b="1" lang="en-US" sz="2000" spc="-1" strike="noStrike">
                <a:solidFill>
                  <a:srgbClr val="000000"/>
                </a:solidFill>
                <a:latin typeface="Courier New"/>
                <a:ea typeface="Arial"/>
              </a:rPr>
              <a:t>java.lang.Integer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GWBaseDateEnhancement enhances </a:t>
            </a:r>
            <a:r>
              <a:rPr b="1" lang="en-US" sz="2000" spc="-1" strike="noStrike">
                <a:solidFill>
                  <a:srgbClr val="000000"/>
                </a:solidFill>
                <a:latin typeface="Courier New"/>
                <a:ea typeface="Arial"/>
              </a:rPr>
              <a:t>java.util.Date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GWBaseListEnhancement enhances </a:t>
            </a:r>
            <a:r>
              <a:rPr b="1" lang="en-US" sz="2000" spc="-1" strike="noStrike">
                <a:solidFill>
                  <a:srgbClr val="000000"/>
                </a:solidFill>
                <a:latin typeface="Courier New"/>
                <a:ea typeface="Arial"/>
              </a:rPr>
              <a:t>java.util.List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Deploy and debug the same way as other enhancements</a:t>
            </a:r>
            <a:endParaRPr b="0" lang="en-US" sz="2400" spc="-1" strike="noStrike">
              <a:solidFill>
                <a:srgbClr val="000000"/>
              </a:solidFill>
              <a:latin typeface="Arial"/>
            </a:endParaRPr>
          </a:p>
        </p:txBody>
      </p:sp>
      <p:pic>
        <p:nvPicPr>
          <p:cNvPr id="1215" name="Picture 7" descr=""/>
          <p:cNvPicPr/>
          <p:nvPr/>
        </p:nvPicPr>
        <p:blipFill>
          <a:blip r:embed="rId1"/>
          <a:stretch/>
        </p:blipFill>
        <p:spPr>
          <a:xfrm>
            <a:off x="6705720" y="876240"/>
            <a:ext cx="2117880" cy="2479320"/>
          </a:xfrm>
          <a:prstGeom prst="rect">
            <a:avLst/>
          </a:prstGeom>
          <a:ln>
            <a:noFill/>
          </a:ln>
          <a:effectLst>
            <a:outerShdw dist="37674" dir="2700000">
              <a:srgbClr val="000000">
                <a:alpha val="40000"/>
              </a:srgbClr>
            </a:outerShdw>
          </a:effectLst>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6"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|EOS~048|</a:t>
            </a:r>
            <a:endParaRPr b="0" lang="en-US" sz="100" spc="-1" strike="noStrike">
              <a:latin typeface="Arial"/>
            </a:endParaRPr>
          </a:p>
        </p:txBody>
      </p:sp>
      <p:pic>
        <p:nvPicPr>
          <p:cNvPr id="1217" name="Picture 4" descr=""/>
          <p:cNvPicPr/>
          <p:nvPr/>
        </p:nvPicPr>
        <p:blipFill>
          <a:blip r:embed="rId1"/>
          <a:stretch/>
        </p:blipFill>
        <p:spPr>
          <a:xfrm>
            <a:off x="533520" y="914400"/>
            <a:ext cx="3946680" cy="2224080"/>
          </a:xfrm>
          <a:prstGeom prst="rect">
            <a:avLst/>
          </a:prstGeom>
          <a:ln>
            <a:noFill/>
          </a:ln>
          <a:effectLst>
            <a:outerShdw dist="37674" dir="2700000">
              <a:srgbClr val="000000">
                <a:alpha val="40000"/>
              </a:srgbClr>
            </a:outerShdw>
          </a:effectLst>
        </p:spPr>
      </p:pic>
      <p:sp>
        <p:nvSpPr>
          <p:cNvPr id="1218"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Create enhancement file</a:t>
            </a:r>
            <a:endParaRPr b="0" lang="en-US" sz="3200" spc="-1" strike="noStrike">
              <a:solidFill>
                <a:srgbClr val="ffffff"/>
              </a:solidFill>
              <a:latin typeface="Arial"/>
            </a:endParaRPr>
          </a:p>
        </p:txBody>
      </p:sp>
      <p:sp>
        <p:nvSpPr>
          <p:cNvPr id="1219" name="TextShape 3"/>
          <p:cNvSpPr txBox="1"/>
          <p:nvPr/>
        </p:nvSpPr>
        <p:spPr>
          <a:xfrm>
            <a:off x="519120" y="3809880"/>
            <a:ext cx="8318160" cy="25905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Project View, select a package in</a:t>
            </a:r>
            <a:br/>
            <a:r>
              <a:rPr b="0" lang="en-US" sz="2400" spc="-1" strike="noStrike">
                <a:solidFill>
                  <a:srgbClr val="000000"/>
                </a:solidFill>
                <a:latin typeface="Arial"/>
                <a:ea typeface="Arial"/>
              </a:rPr>
              <a:t> </a:t>
            </a:r>
            <a:r>
              <a:rPr b="1" lang="en-US" sz="2400" spc="-1" strike="noStrike">
                <a:solidFill>
                  <a:srgbClr val="000000"/>
                </a:solidFill>
                <a:latin typeface="Courier New"/>
                <a:ea typeface="Arial"/>
              </a:rPr>
              <a:t>…\configuration\gsrc\</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Context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New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Gosu Enhancement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Enter the file name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TypeName + AdditionalText + Enhancement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Select entity or class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220" name="Picture 3" descr=""/>
          <p:cNvPicPr/>
          <p:nvPr/>
        </p:nvPicPr>
        <p:blipFill>
          <a:blip r:embed="rId2"/>
          <a:stretch/>
        </p:blipFill>
        <p:spPr>
          <a:xfrm>
            <a:off x="2971800" y="1568520"/>
            <a:ext cx="2738160" cy="1555200"/>
          </a:xfrm>
          <a:prstGeom prst="rect">
            <a:avLst/>
          </a:prstGeom>
          <a:ln>
            <a:noFill/>
          </a:ln>
          <a:effectLst>
            <a:outerShdw dist="37674" dir="2700000">
              <a:srgbClr val="000000">
                <a:alpha val="40000"/>
              </a:srgbClr>
            </a:outerShdw>
          </a:effectLst>
        </p:spPr>
      </p:pic>
      <p:pic>
        <p:nvPicPr>
          <p:cNvPr id="1221" name="Picture 5" descr=""/>
          <p:cNvPicPr/>
          <p:nvPr/>
        </p:nvPicPr>
        <p:blipFill>
          <a:blip r:embed="rId3"/>
          <a:stretch/>
        </p:blipFill>
        <p:spPr>
          <a:xfrm>
            <a:off x="5710320" y="914400"/>
            <a:ext cx="1941120" cy="1028160"/>
          </a:xfrm>
          <a:prstGeom prst="rect">
            <a:avLst/>
          </a:prstGeom>
          <a:ln>
            <a:noFill/>
          </a:ln>
          <a:effectLst>
            <a:outerShdw dist="37674" dir="2700000">
              <a:srgbClr val="000000">
                <a:alpha val="40000"/>
              </a:srgbClr>
            </a:outerShdw>
          </a:effectLst>
        </p:spPr>
      </p:pic>
      <p:pic>
        <p:nvPicPr>
          <p:cNvPr id="1222" name="Picture 4" descr=""/>
          <p:cNvPicPr/>
          <p:nvPr/>
        </p:nvPicPr>
        <p:blipFill>
          <a:blip r:embed="rId4"/>
          <a:stretch/>
        </p:blipFill>
        <p:spPr>
          <a:xfrm>
            <a:off x="6039000" y="1828800"/>
            <a:ext cx="2876040" cy="2771280"/>
          </a:xfrm>
          <a:prstGeom prst="rect">
            <a:avLst/>
          </a:prstGeom>
          <a:ln>
            <a:noFill/>
          </a:ln>
          <a:effectLst>
            <a:outerShdw dist="37674" dir="2700000">
              <a:srgbClr val="000000">
                <a:alpha val="40000"/>
              </a:srgbClr>
            </a:outerShdw>
          </a:effectLst>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3"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|EOS~049|</a:t>
            </a:r>
            <a:endParaRPr b="0" lang="en-US" sz="100" spc="-1" strike="noStrike">
              <a:latin typeface="Arial"/>
            </a:endParaRPr>
          </a:p>
        </p:txBody>
      </p:sp>
      <p:sp>
        <p:nvSpPr>
          <p:cNvPr id="1224" name="CustomShape 2"/>
          <p:cNvSpPr/>
          <p:nvPr/>
        </p:nvSpPr>
        <p:spPr>
          <a:xfrm>
            <a:off x="447120" y="914400"/>
            <a:ext cx="433440" cy="3785400"/>
          </a:xfrm>
          <a:prstGeom prst="rect">
            <a:avLst/>
          </a:prstGeom>
          <a:solidFill>
            <a:srgbClr val="d9d9d9"/>
          </a:solidFill>
          <a:ln w="19080">
            <a:solidFill>
              <a:srgbClr val="d9d9d9"/>
            </a:solidFill>
            <a:round/>
          </a:ln>
        </p:spPr>
        <p:style>
          <a:lnRef idx="0"/>
          <a:fillRef idx="0"/>
          <a:effectRef idx="0"/>
          <a:fontRef idx="minor"/>
        </p:style>
      </p:sp>
      <p:sp>
        <p:nvSpPr>
          <p:cNvPr id="1225"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Create static methods</a:t>
            </a:r>
            <a:endParaRPr b="0" lang="en-US" sz="3200" spc="-1" strike="noStrike">
              <a:solidFill>
                <a:srgbClr val="ffffff"/>
              </a:solidFill>
              <a:latin typeface="Arial"/>
            </a:endParaRPr>
          </a:p>
        </p:txBody>
      </p:sp>
      <p:sp>
        <p:nvSpPr>
          <p:cNvPr id="1226" name="TextShape 4"/>
          <p:cNvSpPr txBox="1"/>
          <p:nvPr/>
        </p:nvSpPr>
        <p:spPr>
          <a:xfrm>
            <a:off x="519120" y="5105520"/>
            <a:ext cx="8318160" cy="1294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Line 5: imports enhancement of the Java Calendar class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Line 10: callsisLeapYear() static function</a:t>
            </a:r>
            <a:endParaRPr b="0" lang="en-US" sz="2400" spc="-1" strike="noStrike">
              <a:solidFill>
                <a:srgbClr val="000000"/>
              </a:solidFill>
              <a:latin typeface="Arial"/>
            </a:endParaRPr>
          </a:p>
        </p:txBody>
      </p:sp>
      <p:sp>
        <p:nvSpPr>
          <p:cNvPr id="1227" name="CustomShape 5"/>
          <p:cNvSpPr/>
          <p:nvPr/>
        </p:nvSpPr>
        <p:spPr>
          <a:xfrm>
            <a:off x="458280" y="914400"/>
            <a:ext cx="7743240" cy="3742200"/>
          </a:xfrm>
          <a:prstGeom prst="rect">
            <a:avLst/>
          </a:prstGeom>
          <a:noFill/>
          <a:ln>
            <a:noFill/>
          </a:ln>
        </p:spPr>
        <p:style>
          <a:lnRef idx="0"/>
          <a:fillRef idx="0"/>
          <a:effectRef idx="0"/>
          <a:fontRef idx="minor"/>
        </p:style>
        <p:txBody>
          <a:bodyPr wrap="none"/>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package </a:t>
            </a:r>
            <a:r>
              <a:rPr b="1" lang="en-US" sz="1600" spc="-1" strike="noStrike">
                <a:solidFill>
                  <a:srgbClr val="000000"/>
                </a:solidFill>
                <a:latin typeface="Courier New"/>
              </a:rPr>
              <a:t>libraries</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a:t>
            </a:r>
            <a:r>
              <a:rPr b="1" lang="en-US" sz="1600" spc="-1" strike="noStrike">
                <a:solidFill>
                  <a:srgbClr val="000080"/>
                </a:solidFill>
                <a:latin typeface="Courier New"/>
              </a:rPr>
              <a:t>uses </a:t>
            </a:r>
            <a:r>
              <a:rPr b="1" lang="en-US" sz="1600" spc="-1" strike="noStrike">
                <a:solidFill>
                  <a:srgbClr val="000000"/>
                </a:solidFill>
                <a:latin typeface="Courier New"/>
              </a:rPr>
              <a:t>gw.api.util.DateUtil</a:t>
            </a:r>
            <a:br/>
            <a:r>
              <a:rPr b="1" lang="en-US" sz="1600" spc="-1" strike="noStrike">
                <a:solidFill>
                  <a:srgbClr val="000000"/>
                </a:solidFill>
                <a:latin typeface="Courier New"/>
              </a:rPr>
              <a:t>  4</a:t>
            </a:r>
            <a:br/>
            <a:r>
              <a:rPr b="1" lang="en-US" sz="1600" spc="-1" strike="noStrike">
                <a:solidFill>
                  <a:srgbClr val="000000"/>
                </a:solidFill>
                <a:latin typeface="Courier New"/>
              </a:rPr>
              <a:t>  5  </a:t>
            </a:r>
            <a:r>
              <a:rPr b="1" lang="en-US" sz="1600" spc="-1" strike="noStrike">
                <a:solidFill>
                  <a:srgbClr val="000080"/>
                </a:solidFill>
                <a:latin typeface="Courier New"/>
              </a:rPr>
              <a:t>enhancement </a:t>
            </a:r>
            <a:r>
              <a:rPr b="1" lang="en-US" sz="1600" spc="-1" strike="noStrike">
                <a:solidFill>
                  <a:srgbClr val="000000"/>
                </a:solidFill>
                <a:latin typeface="Courier New"/>
              </a:rPr>
              <a:t>CalendarEnhancement: java.util.Calendar {</a:t>
            </a:r>
            <a:br/>
            <a:r>
              <a:rPr b="1" lang="en-US" sz="1600" spc="-1" strike="noStrike">
                <a:solidFill>
                  <a:srgbClr val="000000"/>
                </a:solidFill>
                <a:latin typeface="Courier New"/>
              </a:rPr>
              <a:t>… 9</a:t>
            </a:r>
            <a:br/>
            <a:r>
              <a:rPr b="1" lang="en-US" sz="1600" spc="-1" strike="noStrike">
                <a:solidFill>
                  <a:srgbClr val="000000"/>
                </a:solidFill>
                <a:latin typeface="Courier New"/>
              </a:rPr>
              <a:t> 10    </a:t>
            </a:r>
            <a:r>
              <a:rPr b="1" lang="en-US" sz="1600" spc="-1" strike="noStrike">
                <a:solidFill>
                  <a:srgbClr val="000080"/>
                </a:solidFill>
                <a:latin typeface="Courier New"/>
              </a:rPr>
              <a:t>static function </a:t>
            </a:r>
            <a:r>
              <a:rPr b="1" lang="en-US" sz="1600" spc="-1" strike="noStrike">
                <a:solidFill>
                  <a:srgbClr val="000000"/>
                </a:solidFill>
                <a:latin typeface="Courier New"/>
              </a:rPr>
              <a:t>isLeapYear(yearToCheck: int): boolean {</a:t>
            </a:r>
            <a:br/>
            <a:r>
              <a:rPr b="1" lang="en-US" sz="1600" spc="-1" strike="noStrike">
                <a:solidFill>
                  <a:srgbClr val="000000"/>
                </a:solidFill>
                <a:latin typeface="Courier New"/>
              </a:rPr>
              <a:t> 11      </a:t>
            </a:r>
            <a:r>
              <a:rPr b="1" lang="en-US" sz="1600" spc="-1" strike="noStrike">
                <a:solidFill>
                  <a:srgbClr val="000080"/>
                </a:solidFill>
                <a:latin typeface="Courier New"/>
              </a:rPr>
              <a:t>var </a:t>
            </a:r>
            <a:r>
              <a:rPr b="1" lang="en-US" sz="1600" spc="-1" strike="noStrike">
                <a:solidFill>
                  <a:srgbClr val="000000"/>
                </a:solidFill>
                <a:latin typeface="Courier New"/>
              </a:rPr>
              <a:t>FirstDate = </a:t>
            </a:r>
            <a:r>
              <a:rPr b="1" lang="en-US" sz="1600" spc="-1" strike="noStrike">
                <a:solidFill>
                  <a:srgbClr val="008000"/>
                </a:solidFill>
                <a:latin typeface="Courier New"/>
              </a:rPr>
              <a:t>"01/01/" </a:t>
            </a:r>
            <a:r>
              <a:rPr b="1" lang="en-US" sz="1600" spc="-1" strike="noStrike">
                <a:solidFill>
                  <a:srgbClr val="000000"/>
                </a:solidFill>
                <a:latin typeface="Courier New"/>
              </a:rPr>
              <a:t>+ yearToCheck </a:t>
            </a:r>
            <a:br/>
            <a:r>
              <a:rPr b="1" lang="en-US" sz="1600" spc="-1" strike="noStrike">
                <a:solidFill>
                  <a:srgbClr val="000000"/>
                </a:solidFill>
                <a:latin typeface="Courier New"/>
              </a:rPr>
              <a:t> 12      </a:t>
            </a:r>
            <a:r>
              <a:rPr b="1" lang="en-US" sz="1600" spc="-1" strike="noStrike">
                <a:solidFill>
                  <a:srgbClr val="000080"/>
                </a:solidFill>
                <a:latin typeface="Courier New"/>
              </a:rPr>
              <a:t>var </a:t>
            </a:r>
            <a:r>
              <a:rPr b="1" lang="en-US" sz="1600" spc="-1" strike="noStrike">
                <a:solidFill>
                  <a:srgbClr val="000000"/>
                </a:solidFill>
                <a:latin typeface="Courier New"/>
              </a:rPr>
              <a:t>SecondDate = </a:t>
            </a:r>
            <a:r>
              <a:rPr b="1" lang="en-US" sz="1600" spc="-1" strike="noStrike">
                <a:solidFill>
                  <a:srgbClr val="008000"/>
                </a:solidFill>
                <a:latin typeface="Courier New"/>
              </a:rPr>
              <a:t>"01/01/" </a:t>
            </a:r>
            <a:r>
              <a:rPr b="1" lang="en-US" sz="1600" spc="-1" strike="noStrike">
                <a:solidFill>
                  <a:srgbClr val="000000"/>
                </a:solidFill>
                <a:latin typeface="Courier New"/>
              </a:rPr>
              <a:t>+ ( yearToCheck + </a:t>
            </a:r>
            <a:r>
              <a:rPr b="1" lang="en-US" sz="1600" spc="-1" strike="noStrike">
                <a:solidFill>
                  <a:srgbClr val="0000ff"/>
                </a:solidFill>
                <a:latin typeface="Courier New"/>
              </a:rPr>
              <a:t>1 </a:t>
            </a:r>
            <a:r>
              <a:rPr b="1" lang="en-US" sz="1600" spc="-1" strike="noStrike">
                <a:solidFill>
                  <a:srgbClr val="000000"/>
                </a:solidFill>
                <a:latin typeface="Courier New"/>
              </a:rPr>
              <a:t>)</a:t>
            </a:r>
            <a:br/>
            <a:r>
              <a:rPr b="1" lang="en-US" sz="1600" spc="-1" strike="noStrike">
                <a:solidFill>
                  <a:srgbClr val="000000"/>
                </a:solidFill>
                <a:latin typeface="Courier New"/>
              </a:rPr>
              <a:t> 13      </a:t>
            </a:r>
            <a:r>
              <a:rPr b="1" lang="en-US" sz="1600" spc="-1" strike="noStrike">
                <a:solidFill>
                  <a:srgbClr val="000080"/>
                </a:solidFill>
                <a:latin typeface="Courier New"/>
              </a:rPr>
              <a:t>var </a:t>
            </a:r>
            <a:r>
              <a:rPr b="1" lang="en-US" sz="1600" spc="-1" strike="noStrike">
                <a:solidFill>
                  <a:srgbClr val="000000"/>
                </a:solidFill>
                <a:latin typeface="Courier New"/>
              </a:rPr>
              <a:t>DaysBetween = DateUtil.daysBetween(</a:t>
            </a:r>
            <a:br/>
            <a:r>
              <a:rPr b="1" lang="en-US" sz="1600" spc="-1" strike="noStrike">
                <a:solidFill>
                  <a:srgbClr val="000000"/>
                </a:solidFill>
                <a:latin typeface="Courier New"/>
              </a:rPr>
              <a:t>                            FirstDate </a:t>
            </a:r>
            <a:r>
              <a:rPr b="1" lang="en-US" sz="1600" spc="-1" strike="noStrike">
                <a:solidFill>
                  <a:srgbClr val="000080"/>
                </a:solidFill>
                <a:latin typeface="Courier New"/>
              </a:rPr>
              <a:t>as </a:t>
            </a:r>
            <a:r>
              <a:rPr b="1" lang="en-US" sz="1600" spc="-1" strike="noStrike">
                <a:solidFill>
                  <a:srgbClr val="000000"/>
                </a:solidFill>
                <a:latin typeface="Courier New"/>
              </a:rPr>
              <a:t>java.util.Date,</a:t>
            </a:r>
            <a:br/>
            <a:r>
              <a:rPr b="1" lang="en-US" sz="1600" spc="-1" strike="noStrike">
                <a:solidFill>
                  <a:srgbClr val="000000"/>
                </a:solidFill>
                <a:latin typeface="Courier New"/>
              </a:rPr>
              <a:t>                            SecondDate </a:t>
            </a:r>
            <a:r>
              <a:rPr b="1" lang="en-US" sz="1600" spc="-1" strike="noStrike">
                <a:solidFill>
                  <a:srgbClr val="000080"/>
                </a:solidFill>
                <a:latin typeface="Courier New"/>
              </a:rPr>
              <a:t>as </a:t>
            </a:r>
            <a:r>
              <a:rPr b="1" lang="en-US" sz="1600" spc="-1" strike="noStrike">
                <a:solidFill>
                  <a:srgbClr val="000000"/>
                </a:solidFill>
                <a:latin typeface="Courier New"/>
              </a:rPr>
              <a:t>java.util.Date)</a:t>
            </a:r>
            <a:br/>
            <a:r>
              <a:rPr b="1" lang="en-US" sz="1600" spc="-1" strike="noStrike">
                <a:solidFill>
                  <a:srgbClr val="000000"/>
                </a:solidFill>
                <a:latin typeface="Courier New"/>
              </a:rPr>
              <a:t> 14      </a:t>
            </a:r>
            <a:r>
              <a:rPr b="1" lang="en-US" sz="1600" spc="-1" strike="noStrike">
                <a:solidFill>
                  <a:srgbClr val="000080"/>
                </a:solidFill>
                <a:latin typeface="Courier New"/>
              </a:rPr>
              <a:t>return </a:t>
            </a:r>
            <a:r>
              <a:rPr b="1" lang="en-US" sz="1600" spc="-1" strike="noStrike">
                <a:solidFill>
                  <a:srgbClr val="000000"/>
                </a:solidFill>
                <a:latin typeface="Courier New"/>
              </a:rPr>
              <a:t>(DaysBetween == </a:t>
            </a:r>
            <a:r>
              <a:rPr b="1" lang="en-US" sz="1600" spc="-1" strike="noStrike">
                <a:solidFill>
                  <a:srgbClr val="0000ff"/>
                </a:solidFill>
                <a:latin typeface="Courier New"/>
              </a:rPr>
              <a:t>366</a:t>
            </a:r>
            <a:r>
              <a:rPr b="1" lang="en-US" sz="1600" spc="-1" strike="noStrike">
                <a:solidFill>
                  <a:srgbClr val="000000"/>
                </a:solidFill>
                <a:latin typeface="Courier New"/>
              </a:rPr>
              <a:t>)</a:t>
            </a:r>
            <a:br/>
            <a:r>
              <a:rPr b="1" lang="en-US" sz="1600" spc="-1" strike="noStrike">
                <a:solidFill>
                  <a:srgbClr val="000000"/>
                </a:solidFill>
                <a:latin typeface="Courier New"/>
              </a:rPr>
              <a:t> 15    } </a:t>
            </a:r>
            <a:br/>
            <a:r>
              <a:rPr b="1" lang="en-US" sz="1600" spc="-1" strike="noStrike">
                <a:solidFill>
                  <a:srgbClr val="000000"/>
                </a:solidFill>
                <a:latin typeface="Courier New"/>
              </a:rPr>
              <a:t> 16  }</a:t>
            </a:r>
            <a:r>
              <a:rPr b="1" lang="en-US" sz="1600" spc="-1" strike="noStrike">
                <a:solidFill>
                  <a:srgbClr val="ffffff"/>
                </a:solidFill>
                <a:latin typeface="Courier New"/>
              </a:rPr>
              <a:t> </a:t>
            </a:r>
            <a:endParaRPr b="0" lang="en-US" sz="16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|EOS~005|</a:t>
            </a:r>
            <a:endParaRPr b="0" lang="en-US" sz="100" spc="-1" strike="noStrike">
              <a:latin typeface="Arial"/>
            </a:endParaRPr>
          </a:p>
        </p:txBody>
      </p:sp>
      <p:sp>
        <p:nvSpPr>
          <p:cNvPr id="940"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Packages</a:t>
            </a:r>
            <a:endParaRPr b="0" lang="en-US" sz="3200" spc="-1" strike="noStrike">
              <a:solidFill>
                <a:srgbClr val="ffffff"/>
              </a:solidFill>
              <a:latin typeface="Arial"/>
            </a:endParaRPr>
          </a:p>
        </p:txBody>
      </p:sp>
      <p:sp>
        <p:nvSpPr>
          <p:cNvPr id="941" name="TextShape 3"/>
          <p:cNvSpPr txBox="1"/>
          <p:nvPr/>
        </p:nvSpPr>
        <p:spPr>
          <a:xfrm>
            <a:off x="4114800" y="914400"/>
            <a:ext cx="47088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Enhancements </a:t>
            </a:r>
            <a:br/>
            <a:r>
              <a:rPr b="0" lang="en-US" sz="2400" spc="-1" strike="noStrike">
                <a:solidFill>
                  <a:srgbClr val="000000"/>
                </a:solidFill>
                <a:latin typeface="Arial"/>
              </a:rPr>
              <a:t>reside in packages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Packages</a:t>
            </a:r>
            <a:br/>
            <a:r>
              <a:rPr b="0" lang="en-US" sz="2400" spc="-1" strike="noStrike">
                <a:solidFill>
                  <a:srgbClr val="000000"/>
                </a:solidFill>
                <a:latin typeface="Arial"/>
              </a:rPr>
              <a:t>organize Gosu code files for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Related logic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Access among classes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Packages are hierarchal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Creates one unique </a:t>
            </a:r>
            <a:br/>
            <a:r>
              <a:rPr b="0" lang="en-US" sz="2000" spc="-1" strike="noStrike">
                <a:solidFill>
                  <a:srgbClr val="000000"/>
                </a:solidFill>
                <a:latin typeface="Arial"/>
                <a:ea typeface="Arial"/>
              </a:rPr>
              <a:t>fully qualified name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a:t>
            </a:r>
            <a:r>
              <a:rPr b="1" lang="en-US" sz="2400" spc="-1" strike="noStrike">
                <a:solidFill>
                  <a:srgbClr val="000000"/>
                </a:solidFill>
                <a:latin typeface="Courier New"/>
                <a:ea typeface="Arial"/>
              </a:rPr>
              <a:t>\configuration\gsrc\</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Create packages in gsrc</a:t>
            </a: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942" name="TextShape 4"/>
          <p:cNvSpPr txBox="1"/>
          <p:nvPr/>
        </p:nvSpPr>
        <p:spPr>
          <a:xfrm>
            <a:off x="521280" y="5638680"/>
            <a:ext cx="8320680" cy="7617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c00000"/>
                </a:solidFill>
                <a:latin typeface="Arial"/>
                <a:ea typeface="Arial"/>
              </a:rPr>
              <a:t>Package naming convention:</a:t>
            </a:r>
            <a:endParaRPr b="0" lang="en-US" sz="2400" spc="-1" strike="noStrike">
              <a:solidFill>
                <a:srgbClr val="000000"/>
              </a:solidFill>
              <a:latin typeface="Arial"/>
            </a:endParaRPr>
          </a:p>
          <a:p>
            <a:r>
              <a:rPr b="1" lang="en-US" sz="2000" spc="-1" strike="noStrike">
                <a:solidFill>
                  <a:srgbClr val="c00000"/>
                </a:solidFill>
                <a:latin typeface="Courier New"/>
                <a:ea typeface="Arial"/>
              </a:rPr>
              <a:t>&lt;company&gt;.&lt;app-abbrv&gt;.&lt;mechanism&gt;.&lt;functional_area&gt;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43" name="Picture 2" descr=""/>
          <p:cNvPicPr/>
          <p:nvPr/>
        </p:nvPicPr>
        <p:blipFill>
          <a:blip r:embed="rId1"/>
          <a:stretch/>
        </p:blipFill>
        <p:spPr>
          <a:xfrm>
            <a:off x="7315200" y="876240"/>
            <a:ext cx="1244520" cy="1120680"/>
          </a:xfrm>
          <a:prstGeom prst="rect">
            <a:avLst/>
          </a:prstGeom>
          <a:ln>
            <a:noFill/>
          </a:ln>
          <a:effectLst>
            <a:outerShdw dist="37674" dir="2700000">
              <a:srgbClr val="000000">
                <a:alpha val="40000"/>
              </a:srgbClr>
            </a:outerShdw>
          </a:effectLst>
        </p:spPr>
      </p:pic>
      <p:pic>
        <p:nvPicPr>
          <p:cNvPr id="944" name="Picture 2" descr=""/>
          <p:cNvPicPr/>
          <p:nvPr/>
        </p:nvPicPr>
        <p:blipFill>
          <a:blip r:embed="rId2"/>
          <a:stretch/>
        </p:blipFill>
        <p:spPr>
          <a:xfrm>
            <a:off x="533520" y="914400"/>
            <a:ext cx="3252600" cy="3766680"/>
          </a:xfrm>
          <a:prstGeom prst="rect">
            <a:avLst/>
          </a:prstGeom>
          <a:ln>
            <a:noFill/>
          </a:ln>
          <a:effectLst>
            <a:outerShdw dist="37674" dir="2700000">
              <a:srgbClr val="000000">
                <a:alpha val="40000"/>
              </a:srgbClr>
            </a:outerShdw>
          </a:effectLst>
        </p:spPr>
      </p:pic>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8"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|EOS~050|</a:t>
            </a:r>
            <a:endParaRPr b="0" lang="en-US" sz="100" spc="-1" strike="noStrike">
              <a:latin typeface="Arial"/>
            </a:endParaRPr>
          </a:p>
        </p:txBody>
      </p:sp>
      <p:pic>
        <p:nvPicPr>
          <p:cNvPr id="1229" name="Picture 10" descr=""/>
          <p:cNvPicPr/>
          <p:nvPr/>
        </p:nvPicPr>
        <p:blipFill>
          <a:blip r:embed="rId1"/>
          <a:stretch/>
        </p:blipFill>
        <p:spPr>
          <a:xfrm>
            <a:off x="420480" y="2934720"/>
            <a:ext cx="8494560" cy="2441880"/>
          </a:xfrm>
          <a:prstGeom prst="rect">
            <a:avLst/>
          </a:prstGeom>
          <a:ln>
            <a:noFill/>
          </a:ln>
          <a:effectLst>
            <a:outerShdw dist="37674" dir="2700000">
              <a:srgbClr val="000000">
                <a:alpha val="40000"/>
              </a:srgbClr>
            </a:outerShdw>
          </a:effectLst>
        </p:spPr>
      </p:pic>
      <p:sp>
        <p:nvSpPr>
          <p:cNvPr id="1230" name="CustomShape 2"/>
          <p:cNvSpPr/>
          <p:nvPr/>
        </p:nvSpPr>
        <p:spPr>
          <a:xfrm>
            <a:off x="447120" y="914400"/>
            <a:ext cx="433440" cy="1815480"/>
          </a:xfrm>
          <a:prstGeom prst="rect">
            <a:avLst/>
          </a:prstGeom>
          <a:solidFill>
            <a:srgbClr val="d9d9d9"/>
          </a:solidFill>
          <a:ln w="19080">
            <a:solidFill>
              <a:srgbClr val="d9d9d9"/>
            </a:solidFill>
            <a:round/>
          </a:ln>
        </p:spPr>
        <p:style>
          <a:lnRef idx="0"/>
          <a:fillRef idx="0"/>
          <a:effectRef idx="0"/>
          <a:fontRef idx="minor"/>
        </p:style>
      </p:sp>
      <p:sp>
        <p:nvSpPr>
          <p:cNvPr id="1231"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Reference static methods</a:t>
            </a:r>
            <a:endParaRPr b="0" lang="en-US" sz="3200" spc="-1" strike="noStrike">
              <a:solidFill>
                <a:srgbClr val="ffffff"/>
              </a:solidFill>
              <a:latin typeface="Arial"/>
            </a:endParaRPr>
          </a:p>
        </p:txBody>
      </p:sp>
      <p:sp>
        <p:nvSpPr>
          <p:cNvPr id="1232" name="TextShape 4"/>
          <p:cNvSpPr txBox="1"/>
          <p:nvPr/>
        </p:nvSpPr>
        <p:spPr>
          <a:xfrm>
            <a:off x="519120" y="5562720"/>
            <a:ext cx="8318160" cy="8377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Line 1: Declares full qualified name for Calendar class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Line 4: References the enhancement static function</a:t>
            </a:r>
            <a:endParaRPr b="0" lang="en-US" sz="2400" spc="-1" strike="noStrike">
              <a:solidFill>
                <a:srgbClr val="000000"/>
              </a:solidFill>
              <a:latin typeface="Arial"/>
            </a:endParaRPr>
          </a:p>
        </p:txBody>
      </p:sp>
      <p:sp>
        <p:nvSpPr>
          <p:cNvPr id="1233" name="CustomShape 5"/>
          <p:cNvSpPr/>
          <p:nvPr/>
        </p:nvSpPr>
        <p:spPr>
          <a:xfrm>
            <a:off x="526320" y="914400"/>
            <a:ext cx="8718120" cy="1795320"/>
          </a:xfrm>
          <a:prstGeom prst="rect">
            <a:avLst/>
          </a:prstGeom>
          <a:noFill/>
          <a:ln>
            <a:noFill/>
          </a:ln>
        </p:spPr>
        <p:style>
          <a:lnRef idx="0"/>
          <a:fillRef idx="0"/>
          <a:effectRef idx="0"/>
          <a:fontRef idx="minor"/>
        </p:style>
        <p:txBody>
          <a:bodyPr wrap="none"/>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uses </a:t>
            </a:r>
            <a:r>
              <a:rPr b="1" lang="en-US" sz="1600" spc="-1" strike="noStrike">
                <a:solidFill>
                  <a:srgbClr val="000000"/>
                </a:solidFill>
                <a:latin typeface="Courier New"/>
              </a:rPr>
              <a:t>java.util.Calendar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r>
              <a:rPr b="1" lang="en-US" sz="1600" spc="-1" strike="noStrike">
                <a:solidFill>
                  <a:srgbClr val="000080"/>
                </a:solidFill>
                <a:latin typeface="Courier New"/>
              </a:rPr>
              <a:t>var </a:t>
            </a:r>
            <a:r>
              <a:rPr b="1" lang="en-US" sz="1600" spc="-1" strike="noStrike">
                <a:solidFill>
                  <a:srgbClr val="000000"/>
                </a:solidFill>
                <a:latin typeface="Courier New"/>
              </a:rPr>
              <a:t>output = </a:t>
            </a:r>
            <a:r>
              <a:rPr b="1" lang="en-US" sz="1600" spc="-1" strike="noStrike">
                <a:solidFill>
                  <a:srgbClr val="008000"/>
                </a:solidFill>
                <a:latin typeface="Courier New"/>
              </a:rPr>
              <a:t>""</a:t>
            </a:r>
            <a:r>
              <a:rPr b="1" lang="en-US" sz="1600" spc="-1" strike="noStrike">
                <a:solidFill>
                  <a:srgbClr val="000000"/>
                </a:solidFill>
                <a:latin typeface="Courier New"/>
              </a:rPr>
              <a: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a:t>
            </a:r>
            <a:r>
              <a:rPr b="1" lang="en-US" sz="1600" spc="-1" strike="noStrike">
                <a:solidFill>
                  <a:srgbClr val="000080"/>
                </a:solidFill>
                <a:latin typeface="Courier New"/>
              </a:rPr>
              <a:t>for </a:t>
            </a:r>
            <a:r>
              <a:rPr b="1" lang="en-US" sz="1600" spc="-1" strike="noStrike">
                <a:solidFill>
                  <a:srgbClr val="000000"/>
                </a:solidFill>
                <a:latin typeface="Courier New"/>
              </a:rPr>
              <a:t>(i </a:t>
            </a:r>
            <a:r>
              <a:rPr b="1" lang="en-US" sz="1600" spc="-1" strike="noStrike">
                <a:solidFill>
                  <a:srgbClr val="000080"/>
                </a:solidFill>
                <a:latin typeface="Courier New"/>
              </a:rPr>
              <a:t>in </a:t>
            </a:r>
            <a:r>
              <a:rPr b="1" lang="en-US" sz="1600" spc="-1" strike="noStrike">
                <a:solidFill>
                  <a:srgbClr val="0000ff"/>
                </a:solidFill>
                <a:latin typeface="Courier New"/>
              </a:rPr>
              <a:t>2014</a:t>
            </a:r>
            <a:r>
              <a:rPr b="1" lang="en-US" sz="1600" spc="-1" strike="noStrike">
                <a:solidFill>
                  <a:srgbClr val="000000"/>
                </a:solidFill>
                <a:latin typeface="Courier New"/>
              </a:rPr>
              <a:t>..</a:t>
            </a:r>
            <a:r>
              <a:rPr b="1" lang="en-US" sz="1600" spc="-1" strike="noStrike">
                <a:solidFill>
                  <a:srgbClr val="0000ff"/>
                </a:solidFill>
                <a:latin typeface="Courier New"/>
              </a:rPr>
              <a:t>2019</a:t>
            </a:r>
            <a:r>
              <a:rPr b="1" lang="en-US" sz="1600" spc="-1" strike="noStrike">
                <a:solidFill>
                  <a:srgbClr val="000000"/>
                </a:solidFill>
                <a:latin typeface="Courier New"/>
              </a:rPr>
              <a: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    </a:t>
            </a:r>
            <a:r>
              <a:rPr b="1" lang="en-US" sz="1600" spc="-1" strike="noStrike">
                <a:solidFill>
                  <a:srgbClr val="000080"/>
                </a:solidFill>
                <a:latin typeface="Courier New"/>
              </a:rPr>
              <a:t>var </a:t>
            </a:r>
            <a:r>
              <a:rPr b="1" lang="en-US" sz="1600" spc="-1" strike="noStrike">
                <a:solidFill>
                  <a:srgbClr val="000000"/>
                </a:solidFill>
                <a:latin typeface="Courier New"/>
              </a:rPr>
              <a:t>result = Calendar.isLeapYear(i)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    output += String.format(</a:t>
            </a:r>
            <a:r>
              <a:rPr b="1" lang="en-US" sz="1600" spc="-1" strike="noStrike">
                <a:solidFill>
                  <a:srgbClr val="008000"/>
                </a:solidFill>
                <a:latin typeface="Courier New"/>
              </a:rPr>
              <a:t>"Is %s a leap year? %s \n"</a:t>
            </a:r>
            <a:r>
              <a:rPr b="1" lang="en-US" sz="1600" spc="-1" strike="noStrike">
                <a:solidFill>
                  <a:srgbClr val="000000"/>
                </a:solidFill>
                <a:latin typeface="Courier New"/>
              </a:rPr>
              <a:t>,{i, result})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6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  print(output) </a:t>
            </a:r>
            <a:endParaRPr b="0" lang="en-US" sz="1600" spc="-1" strike="noStrike">
              <a:latin typeface="Arial"/>
            </a:endParaRPr>
          </a:p>
        </p:txBody>
      </p:sp>
      <p:sp>
        <p:nvSpPr>
          <p:cNvPr id="1234" name="CustomShape 6"/>
          <p:cNvSpPr/>
          <p:nvPr/>
        </p:nvSpPr>
        <p:spPr>
          <a:xfrm>
            <a:off x="824040" y="3537000"/>
            <a:ext cx="4571640" cy="1736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Is 2014 a leap year? false </a:t>
            </a:r>
            <a:endParaRPr b="0" lang="en-US" sz="1800" spc="-1" strike="noStrike">
              <a:latin typeface="Arial"/>
            </a:endParaRPr>
          </a:p>
          <a:p>
            <a:pPr>
              <a:lnSpc>
                <a:spcPct val="100000"/>
              </a:lnSpc>
            </a:pPr>
            <a:r>
              <a:rPr b="1" lang="en-US" sz="1800" spc="-1" strike="noStrike">
                <a:solidFill>
                  <a:srgbClr val="000000"/>
                </a:solidFill>
                <a:latin typeface="Courier New"/>
              </a:rPr>
              <a:t>Is 2015 a leap year? false </a:t>
            </a:r>
            <a:endParaRPr b="0" lang="en-US" sz="1800" spc="-1" strike="noStrike">
              <a:latin typeface="Arial"/>
            </a:endParaRPr>
          </a:p>
          <a:p>
            <a:pPr>
              <a:lnSpc>
                <a:spcPct val="100000"/>
              </a:lnSpc>
            </a:pPr>
            <a:r>
              <a:rPr b="1" lang="en-US" sz="1800" spc="-1" strike="noStrike">
                <a:solidFill>
                  <a:srgbClr val="000000"/>
                </a:solidFill>
                <a:latin typeface="Courier New"/>
              </a:rPr>
              <a:t>Is 2016 a leap year? true </a:t>
            </a:r>
            <a:endParaRPr b="0" lang="en-US" sz="1800" spc="-1" strike="noStrike">
              <a:latin typeface="Arial"/>
            </a:endParaRPr>
          </a:p>
          <a:p>
            <a:pPr>
              <a:lnSpc>
                <a:spcPct val="100000"/>
              </a:lnSpc>
            </a:pPr>
            <a:r>
              <a:rPr b="1" lang="en-US" sz="1800" spc="-1" strike="noStrike">
                <a:solidFill>
                  <a:srgbClr val="000000"/>
                </a:solidFill>
                <a:latin typeface="Courier New"/>
              </a:rPr>
              <a:t>Is 2017 a leap year? false </a:t>
            </a:r>
            <a:endParaRPr b="0" lang="en-US" sz="1800" spc="-1" strike="noStrike">
              <a:latin typeface="Arial"/>
            </a:endParaRPr>
          </a:p>
          <a:p>
            <a:pPr>
              <a:lnSpc>
                <a:spcPct val="100000"/>
              </a:lnSpc>
            </a:pPr>
            <a:r>
              <a:rPr b="1" lang="en-US" sz="1800" spc="-1" strike="noStrike">
                <a:solidFill>
                  <a:srgbClr val="000000"/>
                </a:solidFill>
                <a:latin typeface="Courier New"/>
              </a:rPr>
              <a:t>Is 2018 a leap year? false </a:t>
            </a:r>
            <a:endParaRPr b="0" lang="en-US" sz="1800" spc="-1" strike="noStrike">
              <a:latin typeface="Arial"/>
            </a:endParaRPr>
          </a:p>
          <a:p>
            <a:pPr>
              <a:lnSpc>
                <a:spcPct val="100000"/>
              </a:lnSpc>
            </a:pPr>
            <a:r>
              <a:rPr b="1" lang="en-US" sz="1800" spc="-1" strike="noStrike">
                <a:solidFill>
                  <a:srgbClr val="000000"/>
                </a:solidFill>
                <a:latin typeface="Courier New"/>
              </a:rPr>
              <a:t>Is 2019 a leap year? false </a:t>
            </a:r>
            <a:endParaRPr b="0" lang="en-US" sz="18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5"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|EOS~051|</a:t>
            </a:r>
            <a:endParaRPr b="0" lang="en-US" sz="100" spc="-1" strike="noStrike">
              <a:latin typeface="Arial"/>
            </a:endParaRPr>
          </a:p>
        </p:txBody>
      </p:sp>
      <p:sp>
        <p:nvSpPr>
          <p:cNvPr id="1236" name="TextShape 2"/>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purpose and functionality of Gosu enhancements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entity enhancements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Reference entity enhancement properties and methods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Gosu enhancements for Java classes and interfaces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Debug enhancements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7"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|EOS~052|</a:t>
            </a:r>
            <a:endParaRPr b="0" lang="en-US" sz="100" spc="-1" strike="noStrike">
              <a:latin typeface="Arial"/>
            </a:endParaRPr>
          </a:p>
        </p:txBody>
      </p:sp>
      <p:sp>
        <p:nvSpPr>
          <p:cNvPr id="1238" name="TextShape 2"/>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Where can you create enhancements in a project?</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What type of logic does a getter implement? A setter? A method?</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When you create a new enhancement, what code does Studio add for you automatically?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For an enhancement on the ABContact entity, what code would you write to reference the given ABContact's AssignedUser field?</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How do you create an enhancement method that returns no value?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b="0" lang="en-US" sz="2400" spc="-1" strike="noStrike">
                <a:solidFill>
                  <a:srgbClr val="000000"/>
                </a:solidFill>
                <a:latin typeface="Arial"/>
                <a:ea typeface="Arial"/>
              </a:rPr>
              <a:t>How do you reference enhancement properties and methods?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9"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|EOS~053|</a:t>
            </a:r>
            <a:endParaRPr b="0" lang="en-US" sz="1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5"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|EOS~006|</a:t>
            </a:r>
            <a:endParaRPr b="0" lang="en-US" sz="100" spc="-1" strike="noStrike">
              <a:latin typeface="Arial"/>
            </a:endParaRPr>
          </a:p>
        </p:txBody>
      </p:sp>
      <p:pic>
        <p:nvPicPr>
          <p:cNvPr id="946" name="Picture 2" descr=""/>
          <p:cNvPicPr/>
          <p:nvPr/>
        </p:nvPicPr>
        <p:blipFill>
          <a:blip r:embed="rId1"/>
          <a:stretch/>
        </p:blipFill>
        <p:spPr>
          <a:xfrm>
            <a:off x="533520" y="914400"/>
            <a:ext cx="4258800" cy="4754160"/>
          </a:xfrm>
          <a:prstGeom prst="rect">
            <a:avLst/>
          </a:prstGeom>
          <a:ln>
            <a:noFill/>
          </a:ln>
          <a:effectLst>
            <a:outerShdw dist="37674" dir="2700000">
              <a:srgbClr val="000000">
                <a:alpha val="40000"/>
              </a:srgbClr>
            </a:outerShdw>
          </a:effectLst>
        </p:spPr>
      </p:pic>
      <p:sp>
        <p:nvSpPr>
          <p:cNvPr id="947"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Enhancement files</a:t>
            </a:r>
            <a:endParaRPr b="0" lang="en-US" sz="3200" spc="-1" strike="noStrike">
              <a:solidFill>
                <a:srgbClr val="ffffff"/>
              </a:solidFill>
              <a:latin typeface="Arial"/>
            </a:endParaRPr>
          </a:p>
        </p:txBody>
      </p:sp>
      <p:sp>
        <p:nvSpPr>
          <p:cNvPr id="948" name="TextShape 3"/>
          <p:cNvSpPr txBox="1"/>
          <p:nvPr/>
        </p:nvSpPr>
        <p:spPr>
          <a:xfrm>
            <a:off x="5029200" y="914400"/>
            <a:ext cx="4114440" cy="4723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.gsx files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Always </a:t>
            </a:r>
            <a:br/>
            <a:r>
              <a:rPr b="0" lang="en-US" sz="2400" spc="-1" strike="noStrike">
                <a:solidFill>
                  <a:srgbClr val="000000"/>
                </a:solidFill>
                <a:latin typeface="Arial"/>
              </a:rPr>
              <a:t>in a package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Guidewire code</a:t>
            </a:r>
            <a:br/>
            <a:r>
              <a:rPr b="0" lang="en-US" sz="2400" spc="-1" strike="noStrike">
                <a:solidFill>
                  <a:srgbClr val="000000"/>
                </a:solidFill>
                <a:latin typeface="Arial"/>
              </a:rPr>
              <a:t>found in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a:t>
            </a:r>
            <a:r>
              <a:rPr b="1" lang="en-US" sz="2000" spc="-1" strike="noStrike">
                <a:solidFill>
                  <a:srgbClr val="000000"/>
                </a:solidFill>
                <a:latin typeface="Courier New"/>
                <a:ea typeface="Arial"/>
              </a:rPr>
              <a:t>\configuration\gsrc\</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Create customer enhancements in </a:t>
            </a:r>
            <a:br/>
            <a:r>
              <a:rPr b="0" lang="en-US" sz="2400" spc="-1" strike="noStrike">
                <a:solidFill>
                  <a:srgbClr val="000000"/>
                </a:solidFill>
                <a:latin typeface="Arial"/>
                <a:ea typeface="Arial"/>
              </a:rPr>
              <a:t>packages related to the customer implementation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endParaRPr b="0" lang="en-US" sz="2400" spc="-1" strike="noStrike">
              <a:solidFill>
                <a:srgbClr val="000000"/>
              </a:solidFill>
              <a:latin typeface="Arial"/>
            </a:endParaRPr>
          </a:p>
        </p:txBody>
      </p:sp>
      <p:sp>
        <p:nvSpPr>
          <p:cNvPr id="949" name="TextShape 4"/>
          <p:cNvSpPr txBox="1"/>
          <p:nvPr/>
        </p:nvSpPr>
        <p:spPr>
          <a:xfrm>
            <a:off x="521280" y="5791320"/>
            <a:ext cx="8320680" cy="6091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acme.ta.enhancements.entity.ABPersonEnhancement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50" name="Picture 4" descr=""/>
          <p:cNvPicPr/>
          <p:nvPr/>
        </p:nvPicPr>
        <p:blipFill>
          <a:blip r:embed="rId2"/>
          <a:stretch/>
        </p:blipFill>
        <p:spPr>
          <a:xfrm>
            <a:off x="7594560" y="914400"/>
            <a:ext cx="1236960" cy="1443240"/>
          </a:xfrm>
          <a:prstGeom prst="rect">
            <a:avLst/>
          </a:prstGeom>
          <a:ln>
            <a:noFill/>
          </a:ln>
          <a:effectLst>
            <a:outerShdw dist="37674" dir="2700000">
              <a:srgbClr val="000000">
                <a:alpha val="40000"/>
              </a:srgbClr>
            </a:outerShdw>
          </a:effectLst>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|EOS~007|</a:t>
            </a:r>
            <a:endParaRPr b="0" lang="en-US" sz="100" spc="-1" strike="noStrike">
              <a:latin typeface="Arial"/>
            </a:endParaRPr>
          </a:p>
        </p:txBody>
      </p:sp>
      <p:sp>
        <p:nvSpPr>
          <p:cNvPr id="952" name="CustomShape 2"/>
          <p:cNvSpPr/>
          <p:nvPr/>
        </p:nvSpPr>
        <p:spPr>
          <a:xfrm>
            <a:off x="2287440" y="4124160"/>
            <a:ext cx="449640" cy="380520"/>
          </a:xfrm>
          <a:prstGeom prst="roundRect">
            <a:avLst>
              <a:gd name="adj" fmla="val 16667"/>
            </a:avLst>
          </a:prstGeom>
          <a:solidFill>
            <a:srgbClr val="ffffff"/>
          </a:solidFill>
          <a:ln w="19080">
            <a:solidFill>
              <a:srgbClr val="ffffff"/>
            </a:solidFill>
            <a:round/>
          </a:ln>
        </p:spPr>
        <p:style>
          <a:lnRef idx="0"/>
          <a:fillRef idx="0"/>
          <a:effectRef idx="0"/>
          <a:fontRef idx="minor"/>
        </p:style>
      </p:sp>
      <p:sp>
        <p:nvSpPr>
          <p:cNvPr id="953" name="CustomShape 3"/>
          <p:cNvSpPr/>
          <p:nvPr/>
        </p:nvSpPr>
        <p:spPr>
          <a:xfrm>
            <a:off x="452160" y="914400"/>
            <a:ext cx="433440" cy="830520"/>
          </a:xfrm>
          <a:prstGeom prst="rect">
            <a:avLst/>
          </a:prstGeom>
          <a:solidFill>
            <a:srgbClr val="d9d9d9"/>
          </a:solidFill>
          <a:ln w="19080">
            <a:solidFill>
              <a:srgbClr val="d9d9d9"/>
            </a:solidFill>
            <a:round/>
          </a:ln>
        </p:spPr>
        <p:style>
          <a:lnRef idx="0"/>
          <a:fillRef idx="0"/>
          <a:effectRef idx="0"/>
          <a:fontRef idx="minor"/>
        </p:style>
      </p:sp>
      <p:sp>
        <p:nvSpPr>
          <p:cNvPr id="954" name="TextShape 4"/>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Enhancement for a given type</a:t>
            </a:r>
            <a:endParaRPr b="0" lang="en-US" sz="3200" spc="-1" strike="noStrike">
              <a:solidFill>
                <a:srgbClr val="ffffff"/>
              </a:solidFill>
              <a:latin typeface="Arial"/>
            </a:endParaRPr>
          </a:p>
        </p:txBody>
      </p:sp>
      <p:sp>
        <p:nvSpPr>
          <p:cNvPr id="955" name="TextShape 5"/>
          <p:cNvSpPr txBox="1"/>
          <p:nvPr/>
        </p:nvSpPr>
        <p:spPr>
          <a:xfrm>
            <a:off x="519120" y="4876920"/>
            <a:ext cx="8318160" cy="15235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Enhancement contains code the enhances a specific type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Age is an ABPerson enhancement property and uses the DateOfBirth field to calculate the age</a:t>
            </a:r>
            <a:endParaRPr b="0" lang="en-US" sz="2000" spc="-1" strike="noStrike">
              <a:solidFill>
                <a:srgbClr val="000000"/>
              </a:solidFill>
              <a:latin typeface="Arial"/>
            </a:endParaRPr>
          </a:p>
        </p:txBody>
      </p:sp>
      <p:pic>
        <p:nvPicPr>
          <p:cNvPr id="956" name="Picture 4" descr=""/>
          <p:cNvPicPr/>
          <p:nvPr/>
        </p:nvPicPr>
        <p:blipFill>
          <a:blip r:embed="rId1"/>
          <a:stretch/>
        </p:blipFill>
        <p:spPr>
          <a:xfrm>
            <a:off x="1981080" y="2458800"/>
            <a:ext cx="1218960" cy="1427040"/>
          </a:xfrm>
          <a:prstGeom prst="rect">
            <a:avLst/>
          </a:prstGeom>
          <a:ln>
            <a:noFill/>
          </a:ln>
          <a:effectLst>
            <a:outerShdw dist="37674" dir="2700000">
              <a:srgbClr val="000000">
                <a:alpha val="40000"/>
              </a:srgbClr>
            </a:outerShdw>
          </a:effectLst>
        </p:spPr>
      </p:pic>
      <p:sp>
        <p:nvSpPr>
          <p:cNvPr id="957" name="CustomShape 6"/>
          <p:cNvSpPr/>
          <p:nvPr/>
        </p:nvSpPr>
        <p:spPr>
          <a:xfrm>
            <a:off x="411480" y="914400"/>
            <a:ext cx="8457840" cy="821880"/>
          </a:xfrm>
          <a:prstGeom prst="rect">
            <a:avLst/>
          </a:prstGeom>
          <a:noFill/>
          <a:ln>
            <a:noFill/>
          </a:ln>
        </p:spPr>
        <p:style>
          <a:lnRef idx="0"/>
          <a:fillRef idx="0"/>
          <a:effectRef idx="0"/>
          <a:fontRef idx="minor"/>
        </p:style>
        <p:txBody>
          <a:bodyPr/>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var </a:t>
            </a:r>
            <a:r>
              <a:rPr b="1" lang="en-US" sz="1600" spc="-1" strike="noStrike">
                <a:solidFill>
                  <a:srgbClr val="000000"/>
                </a:solidFill>
                <a:latin typeface="Courier New"/>
              </a:rPr>
              <a:t>anABPerson= ta.QueryUtil.findPerson(</a:t>
            </a:r>
            <a:r>
              <a:rPr b="1" lang="en-US" sz="1600" spc="-1" strike="noStrike">
                <a:solidFill>
                  <a:srgbClr val="008000"/>
                </a:solidFill>
                <a:latin typeface="Courier New"/>
              </a:rPr>
              <a:t>"ab:5"</a:t>
            </a:r>
            <a:r>
              <a:rPr b="1" lang="en-US" sz="1600" spc="-1" strike="noStrike">
                <a:solidFill>
                  <a:srgbClr val="000000"/>
                </a:solidFill>
                <a:latin typeface="Courier New"/>
              </a:rPr>
              <a:t>)</a:t>
            </a:r>
            <a:br/>
            <a:r>
              <a:rPr b="1" lang="en-US" sz="1600" spc="-1" strike="noStrike">
                <a:solidFill>
                  <a:srgbClr val="000000"/>
                </a:solidFill>
                <a:latin typeface="Courier New"/>
              </a:rPr>
              <a:t>  2  print(</a:t>
            </a:r>
            <a:r>
              <a:rPr b="1" lang="en-US" sz="1600" spc="-1" strike="noStrike">
                <a:solidFill>
                  <a:srgbClr val="008000"/>
                </a:solidFill>
                <a:latin typeface="Courier New"/>
              </a:rPr>
              <a:t>"Birth date: " </a:t>
            </a:r>
            <a:r>
              <a:rPr b="1" lang="en-US" sz="1600" spc="-1" strike="noStrike">
                <a:solidFill>
                  <a:srgbClr val="000000"/>
                </a:solidFill>
                <a:latin typeface="Courier New"/>
              </a:rPr>
              <a:t>+ anABPerson.DateOfBirth)</a:t>
            </a:r>
            <a:br/>
            <a:r>
              <a:rPr b="1" lang="en-US" sz="1600" spc="-1" strike="noStrike">
                <a:solidFill>
                  <a:srgbClr val="000000"/>
                </a:solidFill>
                <a:latin typeface="Courier New"/>
              </a:rPr>
              <a:t>  3  print(</a:t>
            </a:r>
            <a:r>
              <a:rPr b="1" lang="en-US" sz="1600" spc="-1" strike="noStrike">
                <a:solidFill>
                  <a:srgbClr val="008000"/>
                </a:solidFill>
                <a:latin typeface="Courier New"/>
              </a:rPr>
              <a:t>"Age: " </a:t>
            </a:r>
            <a:r>
              <a:rPr b="1" lang="en-US" sz="1600" spc="-1" strike="noStrike">
                <a:solidFill>
                  <a:srgbClr val="000000"/>
                </a:solidFill>
                <a:latin typeface="Courier New"/>
              </a:rPr>
              <a:t>+ anABPerson.Age )</a:t>
            </a:r>
            <a:r>
              <a:rPr b="1" lang="en-US" sz="1600" spc="-1" strike="noStrike">
                <a:solidFill>
                  <a:srgbClr val="ffffff"/>
                </a:solidFill>
                <a:latin typeface="Courier New"/>
              </a:rPr>
              <a:t> </a:t>
            </a:r>
            <a:endParaRPr b="0" lang="en-US" sz="1600" spc="-1" strike="noStrike">
              <a:latin typeface="Arial"/>
            </a:endParaRPr>
          </a:p>
        </p:txBody>
      </p:sp>
      <p:sp>
        <p:nvSpPr>
          <p:cNvPr id="958" name="CustomShape 7"/>
          <p:cNvSpPr/>
          <p:nvPr/>
        </p:nvSpPr>
        <p:spPr>
          <a:xfrm>
            <a:off x="561240" y="2023560"/>
            <a:ext cx="295020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600" spc="-1" strike="noStrike">
                <a:solidFill>
                  <a:srgbClr val="000000"/>
                </a:solidFill>
                <a:latin typeface="Arial"/>
              </a:rPr>
              <a:t>ABPersonEnhancement.gsx </a:t>
            </a:r>
            <a:endParaRPr b="0" lang="en-US" sz="1600" spc="-1" strike="noStrike">
              <a:latin typeface="Arial"/>
            </a:endParaRPr>
          </a:p>
        </p:txBody>
      </p:sp>
      <p:sp>
        <p:nvSpPr>
          <p:cNvPr id="959" name="CustomShape 8"/>
          <p:cNvSpPr/>
          <p:nvPr/>
        </p:nvSpPr>
        <p:spPr>
          <a:xfrm>
            <a:off x="3020760" y="1452240"/>
            <a:ext cx="1787400" cy="24228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sp>
        <p:nvSpPr>
          <p:cNvPr id="960" name="CustomShape 9"/>
          <p:cNvSpPr/>
          <p:nvPr/>
        </p:nvSpPr>
        <p:spPr>
          <a:xfrm flipV="1">
            <a:off x="3200400" y="1694880"/>
            <a:ext cx="713880" cy="1477440"/>
          </a:xfrm>
          <a:prstGeom prst="bentConnector2">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
        <p:nvSpPr>
          <p:cNvPr id="961" name="CustomShape 10"/>
          <p:cNvSpPr/>
          <p:nvPr/>
        </p:nvSpPr>
        <p:spPr>
          <a:xfrm flipH="1" flipV="1" rot="10800000">
            <a:off x="2287440" y="4314960"/>
            <a:ext cx="306000" cy="1141920"/>
          </a:xfrm>
          <a:prstGeom prst="bentConnector3">
            <a:avLst>
              <a:gd name="adj1" fmla="val -74618"/>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pic>
        <p:nvPicPr>
          <p:cNvPr id="962" name="Picture 2" descr=""/>
          <p:cNvPicPr/>
          <p:nvPr/>
        </p:nvPicPr>
        <p:blipFill>
          <a:blip r:embed="rId2"/>
          <a:stretch/>
        </p:blipFill>
        <p:spPr>
          <a:xfrm>
            <a:off x="2283840" y="2914560"/>
            <a:ext cx="6694560" cy="1676160"/>
          </a:xfrm>
          <a:prstGeom prst="rect">
            <a:avLst/>
          </a:prstGeom>
          <a:ln>
            <a:noFill/>
          </a:ln>
          <a:effectLst>
            <a:outerShdw dist="37674" dir="2700000">
              <a:srgbClr val="000000">
                <a:alpha val="40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|EOS~008|</a:t>
            </a:r>
            <a:endParaRPr b="0" lang="en-US" sz="100" spc="-1" strike="noStrike">
              <a:latin typeface="Arial"/>
            </a:endParaRPr>
          </a:p>
        </p:txBody>
      </p:sp>
      <p:sp>
        <p:nvSpPr>
          <p:cNvPr id="964"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Enhancement components</a:t>
            </a:r>
            <a:endParaRPr b="0" lang="en-US" sz="3200" spc="-1" strike="noStrike">
              <a:solidFill>
                <a:srgbClr val="ffffff"/>
              </a:solidFill>
              <a:latin typeface="Arial"/>
            </a:endParaRPr>
          </a:p>
        </p:txBody>
      </p:sp>
      <p:sp>
        <p:nvSpPr>
          <p:cNvPr id="965" name="TextShape 3"/>
          <p:cNvSpPr txBox="1"/>
          <p:nvPr/>
        </p:nvSpPr>
        <p:spPr>
          <a:xfrm>
            <a:off x="519120" y="3429000"/>
            <a:ext cx="2651400" cy="29602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Calculate derived values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66" name="TextShape 4"/>
          <p:cNvSpPr txBox="1"/>
          <p:nvPr/>
        </p:nvSpPr>
        <p:spPr>
          <a:xfrm>
            <a:off x="3352680" y="3429000"/>
            <a:ext cx="2651400" cy="29602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Set field values that require additional logic</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67" name="TextShape 5"/>
          <p:cNvSpPr txBox="1"/>
          <p:nvPr/>
        </p:nvSpPr>
        <p:spPr>
          <a:xfrm>
            <a:off x="6172200" y="3429000"/>
            <a:ext cx="2651400" cy="29602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Take input parameters, and/or</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Modify other objects, and/or</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Create objects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68" name="TextShape 6"/>
          <p:cNvSpPr txBox="1"/>
          <p:nvPr/>
        </p:nvSpPr>
        <p:spPr>
          <a:xfrm>
            <a:off x="521280" y="914400"/>
            <a:ext cx="265140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Getter properties</a:t>
            </a:r>
            <a:endParaRPr b="0" lang="en-US" sz="2400" spc="-1" strike="noStrike">
              <a:latin typeface="Arial"/>
            </a:endParaRPr>
          </a:p>
        </p:txBody>
      </p:sp>
      <p:sp>
        <p:nvSpPr>
          <p:cNvPr id="969" name="TextShape 7"/>
          <p:cNvSpPr txBox="1"/>
          <p:nvPr/>
        </p:nvSpPr>
        <p:spPr>
          <a:xfrm>
            <a:off x="3355920" y="914400"/>
            <a:ext cx="265140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Setter properties</a:t>
            </a:r>
            <a:endParaRPr b="0" lang="en-US" sz="2400" spc="-1" strike="noStrike">
              <a:solidFill>
                <a:srgbClr val="000000"/>
              </a:solidFill>
              <a:latin typeface="Arial"/>
            </a:endParaRPr>
          </a:p>
        </p:txBody>
      </p:sp>
      <p:sp>
        <p:nvSpPr>
          <p:cNvPr id="970" name="TextShape 8"/>
          <p:cNvSpPr txBox="1"/>
          <p:nvPr/>
        </p:nvSpPr>
        <p:spPr>
          <a:xfrm>
            <a:off x="6172200" y="914400"/>
            <a:ext cx="265140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Methods</a:t>
            </a:r>
            <a:endParaRPr b="0" lang="en-US" sz="2400" spc="-1" strike="noStrike">
              <a:solidFill>
                <a:srgbClr val="000000"/>
              </a:solidFill>
              <a:latin typeface="Arial"/>
            </a:endParaRPr>
          </a:p>
        </p:txBody>
      </p:sp>
      <p:pic>
        <p:nvPicPr>
          <p:cNvPr id="971" name="Picture 5" descr=""/>
          <p:cNvPicPr/>
          <p:nvPr/>
        </p:nvPicPr>
        <p:blipFill>
          <a:blip r:embed="rId1"/>
          <a:stretch/>
        </p:blipFill>
        <p:spPr>
          <a:xfrm>
            <a:off x="752400" y="1600920"/>
            <a:ext cx="1268640" cy="1268640"/>
          </a:xfrm>
          <a:prstGeom prst="rect">
            <a:avLst/>
          </a:prstGeom>
          <a:ln>
            <a:noFill/>
          </a:ln>
          <a:effectLst>
            <a:outerShdw dist="37674" dir="2700000">
              <a:srgbClr val="000000">
                <a:alpha val="40000"/>
              </a:srgbClr>
            </a:outerShdw>
          </a:effectLst>
        </p:spPr>
      </p:pic>
      <p:pic>
        <p:nvPicPr>
          <p:cNvPr id="972" name="Picture 6" descr=""/>
          <p:cNvPicPr/>
          <p:nvPr/>
        </p:nvPicPr>
        <p:blipFill>
          <a:blip r:embed="rId2"/>
          <a:stretch/>
        </p:blipFill>
        <p:spPr>
          <a:xfrm>
            <a:off x="6399360" y="1333440"/>
            <a:ext cx="1268640" cy="1497240"/>
          </a:xfrm>
          <a:prstGeom prst="rect">
            <a:avLst/>
          </a:prstGeom>
          <a:ln>
            <a:noFill/>
          </a:ln>
          <a:effectLst>
            <a:outerShdw dist="37674" dir="2700000">
              <a:srgbClr val="000000">
                <a:alpha val="40000"/>
              </a:srgbClr>
            </a:outerShdw>
          </a:effectLst>
        </p:spPr>
      </p:pic>
      <p:pic>
        <p:nvPicPr>
          <p:cNvPr id="973" name="Picture 5" descr=""/>
          <p:cNvPicPr/>
          <p:nvPr/>
        </p:nvPicPr>
        <p:blipFill>
          <a:blip r:embed="rId3"/>
          <a:stretch/>
        </p:blipFill>
        <p:spPr>
          <a:xfrm>
            <a:off x="3581280" y="1600200"/>
            <a:ext cx="1268640" cy="1268640"/>
          </a:xfrm>
          <a:prstGeom prst="rect">
            <a:avLst/>
          </a:prstGeom>
          <a:ln>
            <a:noFill/>
          </a:ln>
          <a:effectLst>
            <a:outerShdw dist="37674" dir="2700000">
              <a:srgbClr val="000000">
                <a:alpha val="40000"/>
              </a:srgbClr>
            </a:outerShdw>
          </a:effectLst>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CustomShape 1" hidden="1"/>
          <p:cNvSpPr/>
          <p:nvPr/>
        </p:nvSpPr>
        <p:spPr>
          <a:xfrm>
            <a:off x="8826480" y="6756480"/>
            <a:ext cx="253800" cy="126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 spc="-1" strike="noStrike">
                <a:solidFill>
                  <a:srgbClr val="ffffff"/>
                </a:solidFill>
                <a:latin typeface="Arial"/>
              </a:rPr>
              <a:t>|EOS~009|</a:t>
            </a:r>
            <a:endParaRPr b="0" lang="en-US" sz="100" spc="-1" strike="noStrike">
              <a:latin typeface="Arial"/>
            </a:endParaRPr>
          </a:p>
        </p:txBody>
      </p:sp>
      <p:pic>
        <p:nvPicPr>
          <p:cNvPr id="975" name="Picture 2" descr=""/>
          <p:cNvPicPr/>
          <p:nvPr/>
        </p:nvPicPr>
        <p:blipFill>
          <a:blip r:embed="rId1"/>
          <a:stretch/>
        </p:blipFill>
        <p:spPr>
          <a:xfrm>
            <a:off x="514440" y="914400"/>
            <a:ext cx="5475960" cy="2523600"/>
          </a:xfrm>
          <a:prstGeom prst="rect">
            <a:avLst/>
          </a:prstGeom>
          <a:ln w="9360">
            <a:solidFill>
              <a:srgbClr val="000000"/>
            </a:solidFill>
            <a:miter/>
          </a:ln>
          <a:effectLst>
            <a:outerShdw dist="37674" dir="2700000">
              <a:srgbClr val="000000">
                <a:alpha val="40000"/>
              </a:srgbClr>
            </a:outerShdw>
          </a:effectLst>
        </p:spPr>
      </p:pic>
      <p:sp>
        <p:nvSpPr>
          <p:cNvPr id="976"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Enhancements to get values</a:t>
            </a:r>
            <a:endParaRPr b="0" lang="en-US" sz="3200" spc="-1" strike="noStrike">
              <a:solidFill>
                <a:srgbClr val="ffffff"/>
              </a:solidFill>
              <a:latin typeface="Arial"/>
            </a:endParaRPr>
          </a:p>
        </p:txBody>
      </p:sp>
      <p:sp>
        <p:nvSpPr>
          <p:cNvPr id="977" name="TextShape 3"/>
          <p:cNvSpPr txBox="1"/>
          <p:nvPr/>
        </p:nvSpPr>
        <p:spPr>
          <a:xfrm>
            <a:off x="6172200" y="914400"/>
            <a:ext cx="26514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Derived values should NOT be stored in the database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78" name="TextShape 4"/>
          <p:cNvSpPr txBox="1"/>
          <p:nvPr/>
        </p:nvSpPr>
        <p:spPr>
          <a:xfrm>
            <a:off x="521280" y="45720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ABPersonEnhancement.gsx </a:t>
            </a:r>
            <a:br/>
            <a:r>
              <a:rPr b="0" lang="en-US" sz="2400" spc="-1" strike="noStrike">
                <a:solidFill>
                  <a:srgbClr val="000000"/>
                </a:solidFill>
                <a:latin typeface="Arial"/>
                <a:ea typeface="Arial"/>
              </a:rPr>
              <a:t>enhances ABPerson entity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Defines the Age property getter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Property calculates age based on the date of birth value</a:t>
            </a:r>
            <a:endParaRPr b="0" lang="en-US" sz="2400" spc="-1" strike="noStrike">
              <a:solidFill>
                <a:srgbClr val="000000"/>
              </a:solidFill>
              <a:latin typeface="Arial"/>
            </a:endParaRPr>
          </a:p>
        </p:txBody>
      </p:sp>
      <p:sp>
        <p:nvSpPr>
          <p:cNvPr id="979" name="CustomShape 5"/>
          <p:cNvSpPr/>
          <p:nvPr/>
        </p:nvSpPr>
        <p:spPr>
          <a:xfrm>
            <a:off x="2371680" y="3124080"/>
            <a:ext cx="880200" cy="26460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sp>
        <p:nvSpPr>
          <p:cNvPr id="980" name="CustomShape 6"/>
          <p:cNvSpPr/>
          <p:nvPr/>
        </p:nvSpPr>
        <p:spPr>
          <a:xfrm flipV="1">
            <a:off x="3252600" y="2847240"/>
            <a:ext cx="2386080" cy="408960"/>
          </a:xfrm>
          <a:prstGeom prst="bentConnector2">
            <a:avLst/>
          </a:prstGeom>
          <a:noFill/>
          <a:ln w="28440">
            <a:solidFill>
              <a:srgbClr val="a4252b"/>
            </a:solidFill>
            <a:round/>
            <a:tailEnd len="med" type="triangle" w="med"/>
          </a:ln>
          <a:effectLst>
            <a:outerShdw dist="37674" dir="2700000">
              <a:srgbClr val="000000">
                <a:alpha val="40000"/>
              </a:srgbClr>
            </a:outerShdw>
          </a:effectLst>
        </p:spPr>
        <p:style>
          <a:lnRef idx="0"/>
          <a:fillRef idx="0"/>
          <a:effectRef idx="0"/>
          <a:fontRef idx="minor"/>
        </p:style>
      </p:sp>
      <p:sp>
        <p:nvSpPr>
          <p:cNvPr id="981" name="CustomShape 7"/>
          <p:cNvSpPr/>
          <p:nvPr/>
        </p:nvSpPr>
        <p:spPr>
          <a:xfrm>
            <a:off x="5372280" y="2620080"/>
            <a:ext cx="533160" cy="226800"/>
          </a:xfrm>
          <a:prstGeom prst="roundRect">
            <a:avLst>
              <a:gd name="adj" fmla="val 16667"/>
            </a:avLst>
          </a:prstGeom>
          <a:noFill/>
          <a:ln w="28440">
            <a:solidFill>
              <a:srgbClr val="a4252b"/>
            </a:solidFill>
            <a:round/>
          </a:ln>
          <a:effectLst>
            <a:outerShdw dist="37674" dir="2700000">
              <a:srgbClr val="000000">
                <a:alpha val="40000"/>
              </a:srgbClr>
            </a:outerShdw>
          </a:effectLst>
        </p:spPr>
        <p:style>
          <a:lnRef idx="0"/>
          <a:fillRef idx="0"/>
          <a:effectRef idx="0"/>
          <a:fontRef idx="minor"/>
        </p:style>
      </p:sp>
      <p:pic>
        <p:nvPicPr>
          <p:cNvPr id="982" name="Picture 4" descr=""/>
          <p:cNvPicPr/>
          <p:nvPr/>
        </p:nvPicPr>
        <p:blipFill>
          <a:blip r:embed="rId2"/>
          <a:stretch/>
        </p:blipFill>
        <p:spPr>
          <a:xfrm>
            <a:off x="6172200" y="4572000"/>
            <a:ext cx="2351520" cy="837720"/>
          </a:xfrm>
          <a:prstGeom prst="rect">
            <a:avLst/>
          </a:prstGeom>
          <a:ln>
            <a:noFill/>
          </a:ln>
          <a:effectLst>
            <a:outerShdw dist="37674" dir="2700000">
              <a:srgbClr val="000000">
                <a:alpha val="40000"/>
              </a:srgbClr>
            </a:outerShdw>
          </a:effectLst>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35B1FF73-5BC3-4255-9679-AEE60B0406A8}"/>
</file>

<file path=customXml/itemProps2.xml><?xml version="1.0" encoding="utf-8"?>
<ds:datastoreItem xmlns:ds="http://schemas.openxmlformats.org/officeDocument/2006/customXml" ds:itemID="{90F2CBD8-04DF-4C1F-B528-951319370901}"/>
</file>

<file path=customXml/itemProps3.xml><?xml version="1.0" encoding="utf-8"?>
<ds:datastoreItem xmlns:ds="http://schemas.openxmlformats.org/officeDocument/2006/customXml" ds:itemID="{A163093C-FE6D-4321-B9E5-068DE9FD2416}"/>
</file>

<file path=docProps/app.xml><?xml version="1.0" encoding="utf-8"?>
<Properties xmlns="http://schemas.openxmlformats.org/officeDocument/2006/extended-properties" xmlns:vt="http://schemas.openxmlformats.org/officeDocument/2006/docPropsVTypes">
  <Template>Emerald_Template</Template>
  <TotalTime>5267</TotalTime>
  <Application>LibreOffice/5.4.2.2$Windows_x86 LibreOffice_project/22b09f6418e8c2d508a9eaf86b2399209b0990f4</Application>
  <Company>GW</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Guidewire Education</dc:creator>
  <cp:keywords>Configuration Fundamentals Emerald</cp:keywords>
  <dc:description/>
  <cp:lastModifiedBy/>
  <cp:revision>283</cp:revision>
  <dcterms:created xsi:type="dcterms:W3CDTF">2014-04-28T16:43:49Z</dcterms:created>
  <dcterms:modified xsi:type="dcterms:W3CDTF">2018-02-20T11:20:38Z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53</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53</vt:i4>
  </property>
  <property fmtid="{D5CDD505-2E9C-101B-9397-08002B2CF9AE}" pid="13" name="ContentTypeId">
    <vt:lpwstr>0x0101007CFB29EADDD5C24B957691831FD266C3</vt:lpwstr>
  </property>
  <property fmtid="{D5CDD505-2E9C-101B-9397-08002B2CF9AE}" pid="14" name="Order">
    <vt:r8>1481200</vt:r8>
  </property>
  <property fmtid="{D5CDD505-2E9C-101B-9397-08002B2CF9AE}" pid="15" name="TriggerFlowInfo">
    <vt:lpwstr/>
  </property>
  <property fmtid="{D5CDD505-2E9C-101B-9397-08002B2CF9AE}" pid="16" name="_SourceUrl">
    <vt:lpwstr/>
  </property>
  <property fmtid="{D5CDD505-2E9C-101B-9397-08002B2CF9AE}" pid="17" name="_SharedFileIndex">
    <vt:lpwstr/>
  </property>
  <property fmtid="{D5CDD505-2E9C-101B-9397-08002B2CF9AE}" pid="18" name="ComplianceAssetId">
    <vt:lpwstr/>
  </property>
  <property fmtid="{D5CDD505-2E9C-101B-9397-08002B2CF9AE}" pid="19" name="_ExtendedDescription">
    <vt:lpwstr/>
  </property>
</Properties>
</file>