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slideLayouts/slideLayout40.xml" ContentType="application/vnd.openxmlformats-officedocument.presentationml.slideLayout+xml"/>
  <Override PartName="/ppt/slideLayouts/slideLayout27.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7.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notesSlides/notesSlide12.xml" ContentType="application/vnd.openxmlformats-officedocument.presentationml.notesSlide+xml"/>
  <Override PartName="/ppt/slideLayouts/slideLayout22.xml" ContentType="application/vnd.openxmlformats-officedocument.presentationml.slideLayout+xml"/>
  <Override PartName="/ppt/notesSlides/notesSlide11.xml" ContentType="application/vnd.openxmlformats-officedocument.presentationml.notesSlide+xml"/>
  <Override PartName="/ppt/slideLayouts/slideLayout23.xml" ContentType="application/vnd.openxmlformats-officedocument.presentationml.slideLayout+xml"/>
  <Override PartName="/ppt/notesSlides/notesSlide10.xml" ContentType="application/vnd.openxmlformats-officedocument.presentationml.notesSlide+xml"/>
  <Override PartName="/ppt/notesSlides/notesSlide6.xml" ContentType="application/vnd.openxmlformats-officedocument.presentationml.notesSlid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xml" ContentType="application/vnd.openxmlformats-officedocument.presentationml.notesSlid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2.xml" ContentType="application/vnd.openxmlformats-officedocument.presentationml.slideLayout+xml"/>
  <Override PartName="/ppt/notesSlides/notesSlide5.xml" ContentType="application/vnd.openxmlformats-officedocument.presentationml.notesSl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22.xml" ContentType="application/vnd.openxmlformats-officedocument.presentationml.notesSlide+xml"/>
  <Override PartName="/ppt/slideLayouts/slideLayout39.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notesSlides/notesSlide18.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notesSlides/notesSlide1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29"/>
  </p:notesMasterIdLst>
  <p:handoutMasterIdLst>
    <p:handoutMasterId r:id="rId30"/>
  </p:handoutMasterIdLst>
  <p:sldIdLst>
    <p:sldId id="256" r:id="rId2"/>
    <p:sldId id="257" r:id="rId3"/>
    <p:sldId id="258" r:id="rId4"/>
    <p:sldId id="259" r:id="rId5"/>
    <p:sldId id="263" r:id="rId6"/>
    <p:sldId id="264" r:id="rId7"/>
    <p:sldId id="289" r:id="rId8"/>
    <p:sldId id="266" r:id="rId9"/>
    <p:sldId id="271" r:id="rId10"/>
    <p:sldId id="288" r:id="rId11"/>
    <p:sldId id="268" r:id="rId12"/>
    <p:sldId id="269" r:id="rId13"/>
    <p:sldId id="274" r:id="rId14"/>
    <p:sldId id="273" r:id="rId15"/>
    <p:sldId id="290" r:id="rId16"/>
    <p:sldId id="302" r:id="rId17"/>
    <p:sldId id="301" r:id="rId18"/>
    <p:sldId id="305" r:id="rId19"/>
    <p:sldId id="303" r:id="rId20"/>
    <p:sldId id="306" r:id="rId21"/>
    <p:sldId id="310" r:id="rId22"/>
    <p:sldId id="311" r:id="rId23"/>
    <p:sldId id="298" r:id="rId24"/>
    <p:sldId id="296" r:id="rId25"/>
    <p:sldId id="260"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Overview" id="{0CA6634F-C6FD-4BBA-B04E-9ED03905FDE5}">
          <p14:sldIdLst>
            <p14:sldId id="258"/>
            <p14:sldId id="259"/>
            <p14:sldId id="263"/>
            <p14:sldId id="264"/>
            <p14:sldId id="289"/>
          </p14:sldIdLst>
        </p14:section>
        <p14:section name="Classes" id="{97A61808-31C0-42E5-8607-35DF5F8BF872}">
          <p14:sldIdLst>
            <p14:sldId id="266"/>
            <p14:sldId id="271"/>
            <p14:sldId id="288"/>
            <p14:sldId id="268"/>
            <p14:sldId id="269"/>
          </p14:sldIdLst>
        </p14:section>
        <p14:section name="Create" id="{65EBEA6B-8C03-4E5E-AB85-AC3F74773C08}">
          <p14:sldIdLst>
            <p14:sldId id="274"/>
            <p14:sldId id="273"/>
            <p14:sldId id="290"/>
            <p14:sldId id="302"/>
            <p14:sldId id="301"/>
            <p14:sldId id="305"/>
            <p14:sldId id="303"/>
            <p14:sldId id="306"/>
            <p14:sldId id="310"/>
            <p14:sldId id="311"/>
            <p14:sldId id="298"/>
            <p14:sldId id="296"/>
          </p14:sldIdLst>
        </p14:section>
        <p14:section name="Review" id="{CD3E2942-0691-4B15-B842-079311E6BD2A}">
          <p14:sldIdLst>
            <p14:sldId id="260"/>
            <p14:sldId id="261"/>
            <p14:sldId id="26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3711" autoAdjust="0"/>
  </p:normalViewPr>
  <p:slideViewPr>
    <p:cSldViewPr showGuides="1">
      <p:cViewPr varScale="1">
        <p:scale>
          <a:sx n="97" d="100"/>
          <a:sy n="97" d="100"/>
        </p:scale>
        <p:origin x="666" y="96"/>
      </p:cViewPr>
      <p:guideLst>
        <p:guide orient="horz"/>
        <p:guide/>
      </p:guideLst>
    </p:cSldViewPr>
  </p:slideViewPr>
  <p:notesTextViewPr>
    <p:cViewPr>
      <p:scale>
        <a:sx n="150" d="100"/>
        <a:sy n="150" d="100"/>
      </p:scale>
      <p:origin x="0" y="0"/>
    </p:cViewPr>
  </p:notesTextViewPr>
  <p:sorterViewPr>
    <p:cViewPr>
      <p:scale>
        <a:sx n="100" d="100"/>
        <a:sy n="100" d="100"/>
      </p:scale>
      <p:origin x="0" y="1422"/>
    </p:cViewPr>
  </p:sorterViewPr>
  <p:notesViewPr>
    <p:cSldViewPr showGuides="1">
      <p:cViewPr varScale="1">
        <p:scale>
          <a:sx n="107" d="100"/>
          <a:sy n="107" d="100"/>
        </p:scale>
        <p:origin x="-3312"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11/13/2015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smtClean="0">
                <a:latin typeface="Arial" pitchFamily="34" charset="0"/>
                <a:cs typeface="Arial" pitchFamily="34" charset="0"/>
              </a:rPr>
              <a:t>© Guidewire Software, Inc. 2001-2014. All rights reserved.</a:t>
            </a:r>
            <a:br>
              <a:rPr lang="en-US" sz="800" smtClean="0">
                <a:latin typeface="Arial" pitchFamily="34" charset="0"/>
                <a:cs typeface="Arial" pitchFamily="34" charset="0"/>
              </a:rPr>
            </a:br>
            <a:r>
              <a:rPr lang="en-US" sz="800" smtClean="0">
                <a:latin typeface="Arial" pitchFamily="34" charset="0"/>
                <a:cs typeface="Arial" pitchFamily="34" charset="0"/>
              </a:rPr>
              <a:t>Do not distribute without permission.</a:t>
            </a:r>
            <a:endParaRPr lang="en-US" sz="80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Gosu classes have a package structure which contains the individual classes and the classes are extendable. Using Gosu, you can write your own custom classes and call these classes from within Gosu. You create and reference Gosu classes by name. </a:t>
            </a:r>
          </a:p>
          <a:p>
            <a:endParaRPr lang="en-US"/>
          </a:p>
          <a:p>
            <a:r>
              <a:rPr lang="en-US" smtClean="0"/>
              <a:t>For example, suppose that you want to define a class called </a:t>
            </a:r>
            <a:r>
              <a:rPr lang="en-US" err="1" smtClean="0"/>
              <a:t>MyClass</a:t>
            </a:r>
            <a:r>
              <a:rPr lang="en-US" smtClean="0"/>
              <a:t> in package </a:t>
            </a:r>
            <a:r>
              <a:rPr lang="en-US" err="1" smtClean="0"/>
              <a:t>MyPackage</a:t>
            </a:r>
            <a:r>
              <a:rPr lang="en-US" smtClean="0"/>
              <a:t> with a method called </a:t>
            </a:r>
            <a:r>
              <a:rPr lang="en-US" err="1" smtClean="0"/>
              <a:t>getName</a:t>
            </a:r>
            <a:r>
              <a:rPr lang="en-US" smtClean="0"/>
              <a:t>(). You would first create the class in the …\configuration\</a:t>
            </a:r>
            <a:r>
              <a:rPr lang="en-US" err="1" smtClean="0"/>
              <a:t>gsrc</a:t>
            </a:r>
            <a:r>
              <a:rPr lang="en-US" smtClean="0"/>
              <a:t>\ folder in Guidewire Studio.  Then, in Gosu Scratchpad, you can instantiate the class as an object and call the method. For example:</a:t>
            </a:r>
          </a:p>
          <a:p>
            <a:r>
              <a:rPr lang="en-US" smtClean="0">
                <a:latin typeface="Courier New" pitchFamily="49" charset="0"/>
                <a:cs typeface="Courier New" pitchFamily="49" charset="0"/>
              </a:rPr>
              <a:t>var </a:t>
            </a:r>
            <a:r>
              <a:rPr lang="en-US" err="1" smtClean="0">
                <a:latin typeface="Courier New" pitchFamily="49" charset="0"/>
                <a:cs typeface="Courier New" pitchFamily="49" charset="0"/>
              </a:rPr>
              <a:t>myObject</a:t>
            </a:r>
            <a:r>
              <a:rPr lang="en-US" smtClean="0">
                <a:latin typeface="Courier New" pitchFamily="49" charset="0"/>
                <a:cs typeface="Courier New" pitchFamily="49" charset="0"/>
              </a:rPr>
              <a:t> </a:t>
            </a:r>
            <a:r>
              <a:rPr lang="en-US">
                <a:latin typeface="Courier New" pitchFamily="49" charset="0"/>
                <a:cs typeface="Courier New" pitchFamily="49" charset="0"/>
              </a:rPr>
              <a:t>= new </a:t>
            </a:r>
            <a:r>
              <a:rPr lang="en-US" err="1">
                <a:latin typeface="Courier New" pitchFamily="49" charset="0"/>
                <a:cs typeface="Courier New" pitchFamily="49" charset="0"/>
              </a:rPr>
              <a:t>MyPackage.MyClass</a:t>
            </a:r>
            <a:r>
              <a:rPr lang="en-US">
                <a:latin typeface="Courier New" pitchFamily="49" charset="0"/>
                <a:cs typeface="Courier New" pitchFamily="49" charset="0"/>
              </a:rPr>
              <a:t>()</a:t>
            </a:r>
          </a:p>
          <a:p>
            <a:r>
              <a:rPr lang="en-US">
                <a:latin typeface="Courier New" pitchFamily="49" charset="0"/>
                <a:cs typeface="Courier New" pitchFamily="49" charset="0"/>
              </a:rPr>
              <a:t>var name = </a:t>
            </a:r>
            <a:r>
              <a:rPr lang="en-US" err="1" smtClean="0">
                <a:latin typeface="Courier New" pitchFamily="49" charset="0"/>
                <a:cs typeface="Courier New" pitchFamily="49" charset="0"/>
              </a:rPr>
              <a:t>myObject.getName</a:t>
            </a:r>
            <a:r>
              <a:rPr lang="en-US">
                <a:latin typeface="Courier New" pitchFamily="49" charset="0"/>
                <a:cs typeface="Courier New" pitchFamily="49" charset="0"/>
              </a:rPr>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a:p>
        </p:txBody>
      </p:sp>
    </p:spTree>
    <p:extLst>
      <p:ext uri="{BB962C8B-B14F-4D97-AF65-F5344CB8AC3E}">
        <p14:creationId xmlns:p14="http://schemas.microsoft.com/office/powerpoint/2010/main" val="175206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Most integration work involves full utilization of OOP capabilities, including:</a:t>
            </a:r>
          </a:p>
          <a:p>
            <a:pPr marL="171450" indent="-171450">
              <a:buFont typeface="Arial" pitchFamily="34" charset="0"/>
              <a:buChar char="•"/>
            </a:pPr>
            <a:r>
              <a:rPr lang="en-US" smtClean="0"/>
              <a:t>Extending existing classes</a:t>
            </a:r>
          </a:p>
          <a:p>
            <a:pPr marL="171450" indent="-171450">
              <a:buFont typeface="Arial" pitchFamily="34" charset="0"/>
              <a:buChar char="•"/>
            </a:pPr>
            <a:r>
              <a:rPr lang="en-US" smtClean="0"/>
              <a:t>Implementing interfaces</a:t>
            </a:r>
          </a:p>
          <a:p>
            <a:pPr marL="171450" indent="-171450">
              <a:buFont typeface="Arial" pitchFamily="34" charset="0"/>
              <a:buChar char="•"/>
            </a:pPr>
            <a:r>
              <a:rPr lang="en-US" smtClean="0"/>
              <a:t>Creating instances of classes</a:t>
            </a:r>
          </a:p>
          <a:p>
            <a:pPr marL="171450" indent="-171450">
              <a:buFont typeface="Arial" pitchFamily="34" charset="0"/>
              <a:buChar char="•"/>
            </a:pPr>
            <a:r>
              <a:rPr lang="en-US" smtClean="0"/>
              <a:t>Overriding methods</a:t>
            </a:r>
          </a:p>
          <a:p>
            <a:pPr marL="171450" indent="-171450">
              <a:buFont typeface="Arial" pitchFamily="34" charset="0"/>
              <a:buChar char="•"/>
            </a:pPr>
            <a:r>
              <a:rPr lang="en-US" smtClean="0"/>
              <a:t>Using try/catch blocks to handle exceptions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a:p>
        </p:txBody>
      </p:sp>
    </p:spTree>
    <p:extLst>
      <p:ext uri="{BB962C8B-B14F-4D97-AF65-F5344CB8AC3E}">
        <p14:creationId xmlns:p14="http://schemas.microsoft.com/office/powerpoint/2010/main" val="128319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t>SIU</a:t>
            </a:r>
            <a:r>
              <a:rPr lang="en-US" smtClean="0"/>
              <a:t> stands for Special Investigations Unit, which is the part of a claims processing organization that evaluates potentially fraudulent claims. The</a:t>
            </a:r>
            <a:r>
              <a:rPr lang="en-US" baseline="0" smtClean="0"/>
              <a:t> examples </a:t>
            </a:r>
            <a:r>
              <a:rPr lang="en-US" smtClean="0"/>
              <a:t>can be found in the following packages for the given product's package hierarchy:</a:t>
            </a:r>
          </a:p>
          <a:p>
            <a:pPr marL="171450" indent="-171450">
              <a:buFont typeface="Arial" pitchFamily="34" charset="0"/>
              <a:buChar char="•"/>
            </a:pPr>
            <a:r>
              <a:rPr lang="en-US" smtClean="0"/>
              <a:t>ClaimCenter dynamic assignment: </a:t>
            </a:r>
            <a:r>
              <a:rPr lang="en-US" err="1" smtClean="0"/>
              <a:t>gw.api.assignment.examples</a:t>
            </a:r>
            <a:r>
              <a:rPr lang="en-US" smtClean="0"/>
              <a:t> package</a:t>
            </a:r>
          </a:p>
          <a:p>
            <a:pPr marL="171450" indent="-171450">
              <a:buFont typeface="Arial" pitchFamily="34" charset="0"/>
              <a:buChar char="•"/>
            </a:pPr>
            <a:r>
              <a:rPr lang="en-US" smtClean="0"/>
              <a:t>ClaimCenter </a:t>
            </a:r>
            <a:r>
              <a:rPr lang="en-US" err="1" smtClean="0"/>
              <a:t>SIU</a:t>
            </a:r>
            <a:r>
              <a:rPr lang="en-US" smtClean="0"/>
              <a:t> lifecycle: libraries package</a:t>
            </a:r>
          </a:p>
          <a:p>
            <a:pPr marL="171450" indent="-171450">
              <a:buFont typeface="Arial" pitchFamily="34" charset="0"/>
              <a:buChar char="•"/>
            </a:pPr>
            <a:r>
              <a:rPr lang="en-US" smtClean="0"/>
              <a:t>PolicyCenter validation: </a:t>
            </a:r>
            <a:r>
              <a:rPr lang="en-US" err="1" smtClean="0"/>
              <a:t>gw.validation</a:t>
            </a:r>
            <a:r>
              <a:rPr lang="en-US" smtClean="0"/>
              <a:t> package</a:t>
            </a:r>
          </a:p>
          <a:p>
            <a:pPr marL="171450" indent="-171450">
              <a:buFont typeface="Arial" pitchFamily="34" charset="0"/>
              <a:buChar char="•"/>
            </a:pPr>
            <a:r>
              <a:rPr lang="en-US" smtClean="0"/>
              <a:t>PolicyCenter forms inference: </a:t>
            </a:r>
            <a:r>
              <a:rPr lang="en-US" err="1" smtClean="0"/>
              <a:t>gw.lob</a:t>
            </a:r>
            <a:r>
              <a:rPr lang="en-US" smtClean="0"/>
              <a:t>.&lt;specific line of business&gt;.forms packages</a:t>
            </a:r>
          </a:p>
          <a:p>
            <a:pPr marL="171450" indent="-171450">
              <a:buFont typeface="Arial" pitchFamily="34" charset="0"/>
              <a:buChar char="•"/>
            </a:pPr>
            <a:r>
              <a:rPr lang="en-US" smtClean="0"/>
              <a:t>BillingCenter approval: </a:t>
            </a:r>
            <a:r>
              <a:rPr lang="en-US" err="1" smtClean="0"/>
              <a:t>gw.approval</a:t>
            </a:r>
            <a:r>
              <a:rPr lang="en-US" smtClean="0"/>
              <a:t> package</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a:p>
        </p:txBody>
      </p:sp>
    </p:spTree>
    <p:extLst>
      <p:ext uri="{BB962C8B-B14F-4D97-AF65-F5344CB8AC3E}">
        <p14:creationId xmlns:p14="http://schemas.microsoft.com/office/powerpoint/2010/main" val="233671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a:p>
        </p:txBody>
      </p:sp>
    </p:spTree>
    <p:extLst>
      <p:ext uri="{BB962C8B-B14F-4D97-AF65-F5344CB8AC3E}">
        <p14:creationId xmlns:p14="http://schemas.microsoft.com/office/powerpoint/2010/main" val="106130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As a sample business requirement, TrainingApp needs several methods that for working with contacts and assigned users. Because several methods are needed and these methods are called from multiple types of configuration objects, all methods will be declared in Gosu class.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a:p>
        </p:txBody>
      </p:sp>
    </p:spTree>
    <p:extLst>
      <p:ext uri="{BB962C8B-B14F-4D97-AF65-F5344CB8AC3E}">
        <p14:creationId xmlns:p14="http://schemas.microsoft.com/office/powerpoint/2010/main" val="307077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a:p>
        </p:txBody>
      </p:sp>
    </p:spTree>
    <p:extLst>
      <p:ext uri="{BB962C8B-B14F-4D97-AF65-F5344CB8AC3E}">
        <p14:creationId xmlns:p14="http://schemas.microsoft.com/office/powerpoint/2010/main" val="3076131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slide example, the package reference is for illustration purposes and does not exist in </a:t>
            </a:r>
            <a:r>
              <a:rPr lang="en-US" dirty="0" smtClean="0"/>
              <a:t>TrainingApp. In </a:t>
            </a:r>
            <a:r>
              <a:rPr lang="en-US" dirty="0"/>
              <a:t>the slide example, the dot notation </a:t>
            </a:r>
            <a:r>
              <a:rPr lang="en-US" dirty="0" smtClean="0"/>
              <a:t>creates a </a:t>
            </a:r>
            <a:r>
              <a:rPr lang="en-US" dirty="0"/>
              <a:t>package </a:t>
            </a:r>
            <a:r>
              <a:rPr lang="en-US" dirty="0" smtClean="0"/>
              <a:t>hierarchy</a:t>
            </a:r>
            <a:r>
              <a:rPr lang="en-US" baseline="0" dirty="0" smtClean="0"/>
              <a:t> of four packages: acme, ta, classes, and util. P</a:t>
            </a:r>
            <a:r>
              <a:rPr lang="en-US" dirty="0" smtClean="0"/>
              <a:t>ackages are always arranged in a hierarchy. When naming</a:t>
            </a:r>
            <a:r>
              <a:rPr lang="en-US" baseline="0" dirty="0" smtClean="0"/>
              <a:t> a package, the package </a:t>
            </a:r>
            <a:r>
              <a:rPr lang="en-US" dirty="0" smtClean="0"/>
              <a:t>name must be unique for the given parent</a:t>
            </a:r>
            <a:r>
              <a:rPr lang="en-US" baseline="0" dirty="0" smtClean="0"/>
              <a:t> package or \</a:t>
            </a:r>
            <a:r>
              <a:rPr lang="en-US" baseline="0" dirty="0" err="1" smtClean="0"/>
              <a:t>gsrc</a:t>
            </a:r>
            <a:r>
              <a:rPr lang="en-US" baseline="0" dirty="0" smtClean="0"/>
              <a:t> folder. </a:t>
            </a:r>
            <a:r>
              <a:rPr lang="en-US" dirty="0" smtClean="0"/>
              <a:t>Package names should be entirely lower case. Do not create child packages in </a:t>
            </a:r>
            <a:r>
              <a:rPr lang="en-US" dirty="0" err="1" smtClean="0"/>
              <a:t>c</a:t>
            </a:r>
            <a:r>
              <a:rPr lang="en-US" baseline="0" dirty="0" err="1" smtClean="0"/>
              <a:t>om.guidewire</a:t>
            </a:r>
            <a:r>
              <a:rPr lang="en-US" baseline="0" dirty="0" smtClean="0"/>
              <a:t> or </a:t>
            </a:r>
            <a:r>
              <a:rPr lang="en-US" dirty="0" smtClean="0"/>
              <a:t>gw </a:t>
            </a:r>
            <a:r>
              <a:rPr lang="en-US" dirty="0"/>
              <a:t>packages.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company&gt; </a:t>
            </a:r>
            <a:r>
              <a:rPr lang="en-US" dirty="0"/>
              <a:t>is the company's name or a suitable abbreviation.</a:t>
            </a:r>
          </a:p>
          <a:p>
            <a:r>
              <a:rPr lang="en-US" b="1" dirty="0">
                <a:latin typeface="Courier New" pitchFamily="49" charset="0"/>
                <a:cs typeface="Courier New" pitchFamily="49" charset="0"/>
              </a:rPr>
              <a:t>&lt;app-</a:t>
            </a:r>
            <a:r>
              <a:rPr lang="en-US" b="1" dirty="0" err="1">
                <a:latin typeface="Courier New" pitchFamily="49" charset="0"/>
                <a:cs typeface="Courier New" pitchFamily="49" charset="0"/>
              </a:rPr>
              <a:t>abbrv</a:t>
            </a:r>
            <a:r>
              <a:rPr lang="en-US" b="1" dirty="0">
                <a:latin typeface="Courier New" pitchFamily="49" charset="0"/>
                <a:cs typeface="Courier New" pitchFamily="49" charset="0"/>
              </a:rPr>
              <a:t>&gt; </a:t>
            </a:r>
            <a:r>
              <a:rPr lang="en-US" dirty="0"/>
              <a:t>is the Guidewire application's two-letter abbreviation, for example PolicyCenter is pc, BillingCenter is </a:t>
            </a:r>
            <a:r>
              <a:rPr lang="en-US" dirty="0" err="1"/>
              <a:t>bc</a:t>
            </a:r>
            <a:r>
              <a:rPr lang="en-US" dirty="0"/>
              <a:t>, ClaimCenter is cc, ContactManager is </a:t>
            </a:r>
            <a:r>
              <a:rPr lang="en-US" dirty="0" err="1"/>
              <a:t>ab</a:t>
            </a:r>
            <a:r>
              <a:rPr lang="en-US" dirty="0"/>
              <a:t> or cm.</a:t>
            </a:r>
          </a:p>
          <a:p>
            <a:r>
              <a:rPr lang="en-US" b="1" dirty="0">
                <a:latin typeface="Courier New" pitchFamily="49" charset="0"/>
                <a:cs typeface="Courier New" pitchFamily="49" charset="0"/>
              </a:rPr>
              <a:t>&lt;mechanism&gt; </a:t>
            </a:r>
            <a:r>
              <a:rPr lang="en-US" dirty="0"/>
              <a:t>is often batch, messaging, plugin (for predefined non-messaging, non-startable plugins), startable, </a:t>
            </a:r>
            <a:r>
              <a:rPr lang="en-US" dirty="0" err="1"/>
              <a:t>webservice</a:t>
            </a:r>
            <a:r>
              <a:rPr lang="en-US" dirty="0"/>
              <a:t>, or class(</a:t>
            </a:r>
            <a:r>
              <a:rPr lang="en-US" dirty="0" err="1"/>
              <a:t>es</a:t>
            </a:r>
            <a:r>
              <a:rPr lang="en-US" dirty="0"/>
              <a:t>) </a:t>
            </a:r>
          </a:p>
          <a:p>
            <a:r>
              <a:rPr lang="en-US" b="1" dirty="0">
                <a:latin typeface="Courier New" pitchFamily="49" charset="0"/>
                <a:cs typeface="Courier New" pitchFamily="49" charset="0"/>
              </a:rPr>
              <a: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 </a:t>
            </a:r>
            <a:r>
              <a:rPr lang="en-US" dirty="0"/>
              <a:t>is the functional area of the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a:t>
            </a:r>
            <a:r>
              <a:rPr lang="en-US" dirty="0" smtClean="0"/>
              <a:t>naming convention for</a:t>
            </a:r>
            <a:r>
              <a:rPr lang="en-US" baseline="0" dirty="0" smtClean="0"/>
              <a:t> packages for Gosu classes is:</a:t>
            </a:r>
            <a:endParaRPr lang="en-US" dirty="0" smtClean="0"/>
          </a:p>
          <a:p>
            <a:r>
              <a:rPr lang="en-US" b="1" dirty="0" smtClean="0">
                <a:latin typeface="Courier New" pitchFamily="49" charset="0"/>
                <a:cs typeface="Courier New" pitchFamily="49" charset="0"/>
              </a:rPr>
              <a:t>&lt;company&gt;.&lt;app-</a:t>
            </a:r>
            <a:r>
              <a:rPr lang="en-US" b="1" dirty="0" err="1" smtClean="0">
                <a:latin typeface="Courier New" pitchFamily="49" charset="0"/>
                <a:cs typeface="Courier New" pitchFamily="49" charset="0"/>
              </a:rPr>
              <a:t>abbrv</a:t>
            </a:r>
            <a:r>
              <a:rPr lang="en-US" b="1" dirty="0" smtClean="0">
                <a:latin typeface="Courier New" pitchFamily="49" charset="0"/>
                <a:cs typeface="Courier New" pitchFamily="49" charset="0"/>
              </a:rPr>
              <a:t>&gt;.&lt;mechanism&gt;.&lt;</a:t>
            </a:r>
            <a:r>
              <a:rPr lang="en-US" b="1" dirty="0" err="1" smtClean="0">
                <a:latin typeface="Courier New" pitchFamily="49" charset="0"/>
                <a:cs typeface="Courier New" pitchFamily="49" charset="0"/>
              </a:rPr>
              <a:t>functional_area</a:t>
            </a:r>
            <a:r>
              <a:rPr lang="en-US" b="1" dirty="0" smtClean="0">
                <a:latin typeface="Courier New" pitchFamily="49" charset="0"/>
                <a:cs typeface="Courier New" pitchFamily="49" charset="0"/>
              </a:rPr>
              <a:t>&gt;</a:t>
            </a:r>
          </a:p>
          <a:p>
            <a:endParaRPr lang="en-US" b="1" dirty="0" smtClean="0">
              <a:latin typeface="Courier New" pitchFamily="49" charset="0"/>
              <a:cs typeface="Courier New" pitchFamily="49" charset="0"/>
            </a:endParaRPr>
          </a:p>
          <a:p>
            <a:r>
              <a:rPr lang="en-US" dirty="0" smtClean="0"/>
              <a:t>A </a:t>
            </a:r>
            <a:r>
              <a:rPr lang="en-US" dirty="0"/>
              <a:t>package is a collection of classes grouped together because they perform related logic, and/or they should have access to each other while classes outside the package should not (though this usage of packages is less common).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a:p>
        </p:txBody>
      </p:sp>
    </p:spTree>
    <p:extLst>
      <p:ext uri="{BB962C8B-B14F-4D97-AF65-F5344CB8AC3E}">
        <p14:creationId xmlns:p14="http://schemas.microsoft.com/office/powerpoint/2010/main" val="968984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package reference is for illustration purposes and does not exist in TrainingApp. The </a:t>
            </a:r>
            <a:r>
              <a:rPr lang="en-US" dirty="0"/>
              <a:t>recommended capitalization convention for </a:t>
            </a:r>
            <a:r>
              <a:rPr lang="en-US" dirty="0" smtClean="0"/>
              <a:t>Gosu class name is </a:t>
            </a:r>
            <a:r>
              <a:rPr lang="en-US" dirty="0"/>
              <a:t>to use Pascal </a:t>
            </a:r>
            <a:r>
              <a:rPr lang="en-US" dirty="0" smtClean="0"/>
              <a:t>case</a:t>
            </a:r>
            <a:r>
              <a:rPr lang="en-US" dirty="0"/>
              <a:t>. In Pascal </a:t>
            </a:r>
            <a:r>
              <a:rPr lang="en-US" dirty="0" smtClean="0"/>
              <a:t>case</a:t>
            </a:r>
            <a:r>
              <a:rPr lang="en-US" dirty="0"/>
              <a:t>, the first letter in the identifier and the first letter of each subsequent concatenated word are capitalized. </a:t>
            </a:r>
          </a:p>
          <a:p>
            <a:endParaRPr lang="en-US" dirty="0" smtClean="0"/>
          </a:p>
          <a:p>
            <a:r>
              <a:rPr lang="en-US" dirty="0" smtClean="0"/>
              <a:t>When</a:t>
            </a:r>
            <a:r>
              <a:rPr lang="en-US" baseline="0" dirty="0" smtClean="0"/>
              <a:t> creating a class in Guidewire</a:t>
            </a:r>
            <a:r>
              <a:rPr lang="en-US" dirty="0" smtClean="0"/>
              <a:t> Studio</a:t>
            </a:r>
            <a:r>
              <a:rPr lang="en-US" baseline="0" dirty="0" smtClean="0"/>
              <a:t>, i</a:t>
            </a:r>
            <a:r>
              <a:rPr lang="en-US" dirty="0" smtClean="0"/>
              <a:t>t is possible to create</a:t>
            </a:r>
            <a:r>
              <a:rPr lang="en-US" baseline="0" dirty="0" smtClean="0"/>
              <a:t> a hierarchy of packages for a given class using </a:t>
            </a:r>
            <a:r>
              <a:rPr lang="en-US" dirty="0" smtClean="0"/>
              <a:t>the dot notation for</a:t>
            </a:r>
            <a:r>
              <a:rPr lang="en-US" baseline="0" dirty="0" smtClean="0"/>
              <a:t> the class name.  For example, in the New Class dialog, </a:t>
            </a:r>
            <a:r>
              <a:rPr lang="en-US" dirty="0" smtClean="0"/>
              <a:t>when you </a:t>
            </a:r>
            <a:r>
              <a:rPr lang="en-US" baseline="0" dirty="0" smtClean="0"/>
              <a:t>enter </a:t>
            </a:r>
            <a:r>
              <a:rPr lang="en-US" baseline="0" dirty="0" err="1" smtClean="0">
                <a:latin typeface="Courier New" pitchFamily="49" charset="0"/>
                <a:cs typeface="Courier New" pitchFamily="49" charset="0"/>
              </a:rPr>
              <a:t>acme.ta.classes.util.AssignedUserUtil</a:t>
            </a:r>
            <a:r>
              <a:rPr lang="en-US" baseline="0" dirty="0" smtClean="0"/>
              <a:t>.  Guidewire Studio will create a</a:t>
            </a:r>
            <a:r>
              <a:rPr lang="en-US" dirty="0" smtClean="0"/>
              <a:t> package hierarchy</a:t>
            </a:r>
            <a:r>
              <a:rPr lang="en-US" baseline="0" dirty="0" smtClean="0"/>
              <a:t> of four packages: acme, ta, classes, and </a:t>
            </a:r>
            <a:r>
              <a:rPr lang="en-US" baseline="0" dirty="0" err="1" smtClean="0"/>
              <a:t>util</a:t>
            </a:r>
            <a:r>
              <a:rPr lang="en-US" baseline="0" dirty="0" smtClean="0"/>
              <a:t>, and the AssignedUserUtil.gs class file.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a:p>
        </p:txBody>
      </p:sp>
    </p:spTree>
    <p:extLst>
      <p:ext uri="{BB962C8B-B14F-4D97-AF65-F5344CB8AC3E}">
        <p14:creationId xmlns:p14="http://schemas.microsoft.com/office/powerpoint/2010/main" val="32305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|EON~018|</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the slide example,</a:t>
            </a:r>
            <a:r>
              <a:rPr lang="en-US" baseline="0" smtClean="0"/>
              <a:t> </a:t>
            </a:r>
            <a:r>
              <a:rPr lang="en-US" smtClean="0"/>
              <a:t>the fully qualified</a:t>
            </a:r>
            <a:r>
              <a:rPr lang="en-US" baseline="0" smtClean="0"/>
              <a:t> name (package and class) </a:t>
            </a:r>
            <a:r>
              <a:rPr lang="en-US" smtClean="0"/>
              <a:t>is for illustration purposes and does not exist in TrainingApp.  You can find</a:t>
            </a:r>
            <a:r>
              <a:rPr lang="en-US" baseline="0" smtClean="0"/>
              <a:t> the class in </a:t>
            </a:r>
            <a:r>
              <a:rPr lang="en-US" baseline="0" err="1" smtClean="0"/>
              <a:t>trainingapp.base.AssigneUserUtil</a:t>
            </a:r>
            <a:r>
              <a:rPr lang="en-US" baseline="0" smtClean="0"/>
              <a:t>.</a:t>
            </a:r>
          </a:p>
          <a:p>
            <a:pPr eaLnBrk="1" hangingPunct="1"/>
            <a:endParaRPr lang="en-US" smtClean="0"/>
          </a:p>
          <a:p>
            <a:pPr eaLnBrk="1" hangingPunct="1"/>
            <a:r>
              <a:rPr lang="en-US" smtClean="0"/>
              <a:t>Because configuration-level classes typically consist only of static methods, instances of the class are never created and there is no need to specify a constructor.</a:t>
            </a:r>
            <a:r>
              <a:rPr lang="en-US" baseline="0" smtClean="0"/>
              <a:t>  A constructor is defined with the keyword construct.  The construct method allows for a class to instantiate objects.</a:t>
            </a:r>
            <a:endParaRPr lang="en-US"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a:p>
        </p:txBody>
      </p:sp>
    </p:spTree>
    <p:extLst>
      <p:ext uri="{BB962C8B-B14F-4D97-AF65-F5344CB8AC3E}">
        <p14:creationId xmlns:p14="http://schemas.microsoft.com/office/powerpoint/2010/main" val="211372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|EON~019|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In the slide example,</a:t>
            </a:r>
            <a:r>
              <a:rPr lang="en-US" baseline="0" smtClean="0"/>
              <a:t> </a:t>
            </a:r>
            <a:r>
              <a:rPr lang="en-US" smtClean="0"/>
              <a:t>the fully qualified</a:t>
            </a:r>
            <a:r>
              <a:rPr lang="en-US" baseline="0" smtClean="0"/>
              <a:t> name (package and class) </a:t>
            </a:r>
            <a:r>
              <a:rPr lang="en-US" smtClean="0"/>
              <a:t>is for illustration purposes and does not exist in TrainingApp.  You can find</a:t>
            </a:r>
            <a:r>
              <a:rPr lang="en-US" baseline="0" smtClean="0"/>
              <a:t> the class in </a:t>
            </a:r>
            <a:r>
              <a:rPr lang="en-US" baseline="0" err="1" smtClean="0"/>
              <a:t>trainingapp.base.AssigndeUserUtil</a:t>
            </a:r>
            <a:r>
              <a:rPr lang="en-US" baseline="0" smtClean="0"/>
              <a:t>.</a:t>
            </a:r>
          </a:p>
          <a:p>
            <a:endParaRPr lang="en-US" smtClean="0"/>
          </a:p>
          <a:p>
            <a:r>
              <a:rPr lang="en-US" smtClean="0"/>
              <a:t>You do not need to always reference a class by fully qualified name. You can import the class with the </a:t>
            </a:r>
            <a:r>
              <a:rPr lang="en-US" b="1" smtClean="0"/>
              <a:t>uses</a:t>
            </a:r>
            <a:r>
              <a:rPr lang="en-US" smtClean="0"/>
              <a:t> operator</a:t>
            </a:r>
            <a:r>
              <a:rPr lang="en-US" baseline="0" smtClean="0"/>
              <a:t> (keyword)</a:t>
            </a:r>
            <a:r>
              <a:rPr lang="en-US" smtClean="0"/>
              <a:t>.   The uses operator behaves in a similar fashion to Java language’s import command, however, explicit types always have precedence over wildcard namespace references. In Gosu, you can include all classes in a package namespace by using an asterisk (*) character to indicate the hierarchy.</a:t>
            </a:r>
          </a:p>
          <a:p>
            <a:endParaRPr lang="en-US" smtClean="0"/>
          </a:p>
          <a:p>
            <a:r>
              <a:rPr lang="en-US" smtClean="0"/>
              <a:t>While the </a:t>
            </a:r>
            <a:r>
              <a:rPr lang="en-US" b="1" smtClean="0"/>
              <a:t>uses</a:t>
            </a:r>
            <a:r>
              <a:rPr lang="en-US" smtClean="0"/>
              <a:t> operator is technically an unary operator in that it takes a single operand, the functionality it provides is only useful with a second statement. In other words, the only purpose of using a uses expression is to simplify other lines of code in which you can omit the fully-qualified type name. For</a:t>
            </a:r>
            <a:r>
              <a:rPr lang="en-US" baseline="0" smtClean="0"/>
              <a:t> this reason, you will often call it a keyword instead of operator.</a:t>
            </a:r>
            <a:endParaRPr lang="en-US" smtClean="0"/>
          </a:p>
          <a:p>
            <a:endParaRPr lang="en-US" smtClean="0"/>
          </a:p>
          <a:p>
            <a:r>
              <a:rPr lang="en-US" smtClean="0"/>
              <a:t>You can type in the class name and method and Studio will try to resolve the fully qualified name for you if the</a:t>
            </a:r>
            <a:r>
              <a:rPr lang="en-US" baseline="0" smtClean="0"/>
              <a:t> package or namespace has not been already declared. Use ALT+ENTER over the red squiggles to see the Import Class options.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a:p>
        </p:txBody>
      </p:sp>
    </p:spTree>
    <p:extLst>
      <p:ext uri="{BB962C8B-B14F-4D97-AF65-F5344CB8AC3E}">
        <p14:creationId xmlns:p14="http://schemas.microsoft.com/office/powerpoint/2010/main" val="2304431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a:p>
        </p:txBody>
      </p:sp>
    </p:spTree>
    <p:extLst>
      <p:ext uri="{BB962C8B-B14F-4D97-AF65-F5344CB8AC3E}">
        <p14:creationId xmlns:p14="http://schemas.microsoft.com/office/powerpoint/2010/main" val="1575290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|EON~020|</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a:t>
            </a:r>
            <a:r>
              <a:rPr lang="en-US" baseline="0" dirty="0" smtClean="0"/>
              <a:t> </a:t>
            </a:r>
            <a:r>
              <a:rPr lang="en-US" dirty="0" smtClean="0"/>
              <a:t>the fully qualified</a:t>
            </a:r>
            <a:r>
              <a:rPr lang="en-US" baseline="0" dirty="0" smtClean="0"/>
              <a:t> name (package and class) </a:t>
            </a:r>
            <a:r>
              <a:rPr lang="en-US" dirty="0" smtClean="0"/>
              <a:t>is for illustration purposes and does not exist in TrainingApp.  You can find</a:t>
            </a:r>
            <a:r>
              <a:rPr lang="en-US" baseline="0" dirty="0" smtClean="0"/>
              <a:t> the class in </a:t>
            </a:r>
            <a:r>
              <a:rPr lang="en-US" baseline="0" dirty="0" err="1" smtClean="0"/>
              <a:t>trainingapp.base.AssignedUserUtil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Line </a:t>
            </a:r>
            <a:r>
              <a:rPr lang="en-US" dirty="0"/>
              <a:t>1: declares the package in which the class exists.</a:t>
            </a:r>
          </a:p>
          <a:p>
            <a:pPr>
              <a:defRPr/>
            </a:pPr>
            <a:r>
              <a:rPr lang="en-US" dirty="0"/>
              <a:t>Lines 3-6: imports other classes by fully qualified name for this class to reference using only the class name.</a:t>
            </a:r>
          </a:p>
          <a:p>
            <a:r>
              <a:rPr lang="en-US" dirty="0"/>
              <a:t>Line 8: declares the class name.</a:t>
            </a:r>
          </a:p>
          <a:p>
            <a:r>
              <a:rPr lang="en-US" dirty="0" smtClean="0"/>
              <a:t>Lines 55-89: </a:t>
            </a:r>
            <a:r>
              <a:rPr lang="en-US" dirty="0"/>
              <a:t>define a static </a:t>
            </a:r>
            <a:r>
              <a:rPr lang="en-US" dirty="0" smtClean="0"/>
              <a:t>method. The method does not return a value.</a:t>
            </a:r>
          </a:p>
          <a:p>
            <a:endParaRPr lang="en-US" dirty="0" smtClean="0"/>
          </a:p>
          <a:p>
            <a:r>
              <a:rPr lang="en-US" dirty="0"/>
              <a:t>The recommended capitalization convention for properties is to use Pascal </a:t>
            </a:r>
            <a:r>
              <a:rPr lang="en-US" dirty="0" smtClean="0"/>
              <a:t>case</a:t>
            </a:r>
            <a:r>
              <a:rPr lang="en-US" dirty="0"/>
              <a:t>. </a:t>
            </a:r>
            <a:r>
              <a:rPr lang="en-US" dirty="0" smtClean="0"/>
              <a:t>In </a:t>
            </a:r>
            <a:r>
              <a:rPr lang="en-US" dirty="0"/>
              <a:t>Pascal </a:t>
            </a:r>
            <a:r>
              <a:rPr lang="en-US" dirty="0" smtClean="0"/>
              <a:t>case</a:t>
            </a:r>
            <a:r>
              <a:rPr lang="en-US" dirty="0"/>
              <a:t>, the first letter in the identifier and the first letter of each subsequent concatenated word are capitalized.  </a:t>
            </a:r>
            <a:r>
              <a:rPr lang="en-US" dirty="0" smtClean="0"/>
              <a:t>A </a:t>
            </a:r>
            <a:r>
              <a:rPr lang="en-US" dirty="0"/>
              <a:t>property is used to get and set an object value. You can precede the property keyword with one or more modifier keywords. Guidewire modifiers include public and private, which are access modifiers. A property is public by default, meaning that it can be referenced from anywhere in a Guidewire application that uses Gosu. </a:t>
            </a:r>
          </a:p>
          <a:p>
            <a:endParaRPr lang="en-US" dirty="0"/>
          </a:p>
          <a:p>
            <a:r>
              <a:rPr lang="en-US" dirty="0" smtClean="0"/>
              <a:t>The </a:t>
            </a:r>
            <a:r>
              <a:rPr lang="en-US" dirty="0"/>
              <a:t>recommended capitalization convention for methods is to use Camel Case. In Camel Case, the first letter of an identifier is lowercase and the first letter of each subsequent concatenated word is capitalized. </a:t>
            </a:r>
            <a:r>
              <a:rPr lang="en-US" dirty="0" smtClean="0"/>
              <a:t>A method can return any type of value available in Gosu, including</a:t>
            </a:r>
            <a:r>
              <a:rPr lang="en-US" baseline="0" dirty="0" smtClean="0"/>
              <a:t> </a:t>
            </a:r>
            <a:r>
              <a:rPr lang="en-US" dirty="0" smtClean="0"/>
              <a:t>Boolean, String, and Integer</a:t>
            </a:r>
            <a:r>
              <a:rPr lang="en-US" dirty="0"/>
              <a:t>. Like the property keyword, you can precede the function keyword with one or more modifier keywords. Guidewire modifiers include public and private, which are access modifiers. A method is public by default, meaning that it can be referenced from anywhere in a Guidewire application that uses Gosu. </a:t>
            </a:r>
            <a:r>
              <a:rPr lang="en-US" dirty="0" smtClean="0"/>
              <a:t> A </a:t>
            </a:r>
            <a:r>
              <a:rPr lang="en-US" dirty="0"/>
              <a:t>static member means that the member exists only on the single type itself, not on </a:t>
            </a:r>
            <a:r>
              <a:rPr lang="en-US" i="1" dirty="0"/>
              <a:t>instances</a:t>
            </a:r>
            <a:r>
              <a:rPr lang="en-US" dirty="0"/>
              <a:t> of the type. Access static members on Java types just as you would native Gosu types. For Gosu code that accesses static members, you must qualify the class that declares the static member</a:t>
            </a:r>
            <a:r>
              <a:rPr lang="en-US" dirty="0" smtClean="0"/>
              <a:t>. </a:t>
            </a:r>
          </a:p>
          <a:p>
            <a:endParaRPr lang="en-US" dirty="0" smtClean="0"/>
          </a:p>
          <a:p>
            <a:endParaRPr lang="en-US" dirty="0" smtClean="0"/>
          </a:p>
          <a:p>
            <a:pPr eaLnBrk="1" hangingPunct="1"/>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a:p>
        </p:txBody>
      </p:sp>
    </p:spTree>
    <p:extLst>
      <p:ext uri="{BB962C8B-B14F-4D97-AF65-F5344CB8AC3E}">
        <p14:creationId xmlns:p14="http://schemas.microsoft.com/office/powerpoint/2010/main" val="2113728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|EON~021|</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|EON~022|</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You can</a:t>
            </a:r>
            <a:r>
              <a:rPr lang="en-US" baseline="0" smtClean="0"/>
              <a:t> deploy new and modified Gosu classes when the s</a:t>
            </a:r>
            <a:r>
              <a:rPr lang="en-US" smtClean="0"/>
              <a:t>erver is running in run or debug server process. If the class exists in a new package, then you</a:t>
            </a:r>
            <a:r>
              <a:rPr lang="en-US" baseline="0" smtClean="0"/>
              <a:t> must restart the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If your modified</a:t>
            </a:r>
            <a:r>
              <a:rPr lang="en-US" baseline="0" smtClean="0"/>
              <a:t> enhancement (.gs) contains a new displaykey, then you will also need to reload PCF files using ALT+SHIFT+L, the Guidewire API and/or internal server tools.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a:p>
        </p:txBody>
      </p:sp>
    </p:spTree>
    <p:extLst>
      <p:ext uri="{BB962C8B-B14F-4D97-AF65-F5344CB8AC3E}">
        <p14:creationId xmlns:p14="http://schemas.microsoft.com/office/powerpoint/2010/main" val="273664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a:t>
            </a:r>
            <a:r>
              <a:rPr lang="en-US" smtClean="0">
                <a:latin typeface="Courier New" pitchFamily="49" charset="0"/>
                <a:cs typeface="Courier New" pitchFamily="49" charset="0"/>
              </a:rPr>
              <a:t>selectLeastBusyUser()</a:t>
            </a:r>
            <a:r>
              <a:rPr lang="en-US" smtClean="0"/>
              <a:t> method select the least busy user</a:t>
            </a:r>
            <a:r>
              <a:rPr lang="en-US" baseline="0" smtClean="0"/>
              <a:t> for a given </a:t>
            </a:r>
            <a:r>
              <a:rPr lang="en-US" smtClean="0"/>
              <a:t>anABContact.  In the slide example, the toolbar button widget 's action property references</a:t>
            </a:r>
            <a:r>
              <a:rPr lang="en-US" baseline="0" smtClean="0"/>
              <a:t> the static method.  </a:t>
            </a:r>
          </a:p>
          <a:p>
            <a:endParaRPr lang="en-US" baseline="0" smtClean="0"/>
          </a:p>
          <a:p>
            <a:r>
              <a:rPr lang="en-US" baseline="0" smtClean="0"/>
              <a:t>You can find the example in TrainingApp in </a:t>
            </a:r>
            <a:r>
              <a:rPr lang="en-US" baseline="0" err="1" smtClean="0"/>
              <a:t>ABContactSummaryPage.pcf</a:t>
            </a:r>
            <a:r>
              <a:rPr lang="en-US" baseline="0" smtClean="0"/>
              <a:t>.</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a:p>
        </p:txBody>
      </p:sp>
    </p:spTree>
    <p:extLst>
      <p:ext uri="{BB962C8B-B14F-4D97-AF65-F5344CB8AC3E}">
        <p14:creationId xmlns:p14="http://schemas.microsoft.com/office/powerpoint/2010/main" val="1455293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a:t>
            </a:r>
            <a:r>
              <a:rPr lang="en-US" smtClean="0">
                <a:latin typeface="Courier New" pitchFamily="49" charset="0"/>
                <a:cs typeface="Courier New" pitchFamily="49" charset="0"/>
              </a:rPr>
              <a:t>selectLeastBusyUser() </a:t>
            </a:r>
            <a:r>
              <a:rPr lang="en-US" smtClean="0"/>
              <a:t>method select the least busy user</a:t>
            </a:r>
            <a:r>
              <a:rPr lang="en-US" baseline="0" smtClean="0"/>
              <a:t> for a given </a:t>
            </a:r>
            <a:r>
              <a:rPr lang="en-US" err="1" smtClean="0"/>
              <a:t>aBContact</a:t>
            </a:r>
            <a:r>
              <a:rPr lang="en-US" smtClean="0"/>
              <a:t>.  In the slide example, the rule action calls the</a:t>
            </a:r>
            <a:r>
              <a:rPr lang="en-US" baseline="0" smtClean="0"/>
              <a:t> static method.</a:t>
            </a:r>
          </a:p>
          <a:p>
            <a:endParaRPr lang="en-US" baseline="0" smtClean="0"/>
          </a:p>
          <a:p>
            <a:r>
              <a:rPr lang="en-US" baseline="0" smtClean="0"/>
              <a:t>You can find the example in TrainingApp in the "</a:t>
            </a:r>
            <a:r>
              <a:rPr lang="en-US" smtClean="0"/>
              <a:t>ABPU3000 - Subtype AB—Vendor" rule.  The rule is in the </a:t>
            </a:r>
            <a:r>
              <a:rPr lang="en-US" baseline="0" smtClean="0"/>
              <a:t>ABContact Preupdate rule set in the Preupdate rule set category.</a:t>
            </a:r>
            <a:endParaRPr lang="en-US" smtClean="0"/>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a:p>
        </p:txBody>
      </p:sp>
    </p:spTree>
    <p:extLst>
      <p:ext uri="{BB962C8B-B14F-4D97-AF65-F5344CB8AC3E}">
        <p14:creationId xmlns:p14="http://schemas.microsoft.com/office/powerpoint/2010/main" val="1065505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a:p>
        </p:txBody>
      </p:sp>
    </p:spTree>
    <p:extLst>
      <p:ext uri="{BB962C8B-B14F-4D97-AF65-F5344CB8AC3E}">
        <p14:creationId xmlns:p14="http://schemas.microsoft.com/office/powerpoint/2010/main" val="579394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Answers</a:t>
            </a:r>
          </a:p>
          <a:p>
            <a:r>
              <a:rPr lang="en-US" smtClean="0"/>
              <a:t>1) A package is a group of classes gathered together either because they execute a common business task, or because access to the classes must be limited only to the classes in the package, or both.</a:t>
            </a:r>
          </a:p>
          <a:p>
            <a:endParaRPr lang="en-US" smtClean="0"/>
          </a:p>
          <a:p>
            <a:r>
              <a:rPr lang="en-US" smtClean="0"/>
              <a:t>2)</a:t>
            </a:r>
            <a:r>
              <a:rPr lang="en-US" baseline="0" smtClean="0"/>
              <a:t> You ca</a:t>
            </a:r>
            <a:r>
              <a:rPr lang="en-US" smtClean="0"/>
              <a:t>ll a static method from referencing the method name from the class. You must either</a:t>
            </a:r>
            <a:r>
              <a:rPr lang="en-US" baseline="0" smtClean="0"/>
              <a:t> reference the fully qualified name of the class or import the class using the uses keyword followed by the r</a:t>
            </a:r>
            <a:r>
              <a:rPr lang="en-US" smtClean="0"/>
              <a:t>eference to the package path.</a:t>
            </a:r>
          </a:p>
          <a:p>
            <a:endParaRPr lang="en-US" smtClean="0"/>
          </a:p>
          <a:p>
            <a:r>
              <a:rPr lang="en-US" smtClean="0"/>
              <a:t>3)</a:t>
            </a:r>
            <a:r>
              <a:rPr lang="en-US" baseline="0" smtClean="0"/>
              <a:t> The logic in the class can managed in one place. Gosu enhancements </a:t>
            </a:r>
            <a:r>
              <a:rPr lang="en-US" smtClean="0"/>
              <a:t>can reference the</a:t>
            </a:r>
            <a:r>
              <a:rPr lang="en-US" baseline="0" smtClean="0"/>
              <a:t> Gosu class.</a:t>
            </a:r>
          </a:p>
          <a:p>
            <a:endParaRPr lang="en-US" baseline="0" smtClean="0"/>
          </a:p>
          <a:p>
            <a:r>
              <a:rPr lang="en-US" smtClean="0"/>
              <a:t>4)</a:t>
            </a:r>
            <a:r>
              <a:rPr lang="en-US" baseline="0" smtClean="0"/>
              <a:t> The public keyword </a:t>
            </a:r>
            <a:r>
              <a:rPr lang="en-US" smtClean="0"/>
              <a:t>identifies that the method is available to any code that invokes it</a:t>
            </a:r>
            <a:r>
              <a:rPr lang="en-US" baseline="0" smtClean="0"/>
              <a:t> outside of the class itself.  </a:t>
            </a:r>
            <a:r>
              <a:rPr lang="en-US" smtClean="0"/>
              <a:t>The static</a:t>
            </a:r>
            <a:r>
              <a:rPr lang="en-US" baseline="0" smtClean="0"/>
              <a:t> keyword i</a:t>
            </a:r>
            <a:r>
              <a:rPr lang="en-US" smtClean="0"/>
              <a:t>dentifies that the method belongs to the class itself and can be declared even if there is no instance of the class.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a:p>
        </p:txBody>
      </p:sp>
    </p:spTree>
    <p:extLst>
      <p:ext uri="{BB962C8B-B14F-4D97-AF65-F5344CB8AC3E}">
        <p14:creationId xmlns:p14="http://schemas.microsoft.com/office/powerpoint/2010/main" val="2242525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|EON~027|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a:p>
        </p:txBody>
      </p:sp>
    </p:spTree>
    <p:extLst>
      <p:ext uri="{BB962C8B-B14F-4D97-AF65-F5344CB8AC3E}">
        <p14:creationId xmlns:p14="http://schemas.microsoft.com/office/powerpoint/2010/main" val="326532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|EON~003|</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a:p>
        </p:txBody>
      </p:sp>
    </p:spTree>
    <p:extLst>
      <p:ext uri="{BB962C8B-B14F-4D97-AF65-F5344CB8AC3E}">
        <p14:creationId xmlns:p14="http://schemas.microsoft.com/office/powerpoint/2010/main" val="151600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|EON~004|</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 a playing card software</a:t>
            </a:r>
            <a:r>
              <a:rPr lang="en-US" baseline="0" dirty="0" smtClean="0"/>
              <a:t> program and </a:t>
            </a:r>
            <a:r>
              <a:rPr lang="en-US" dirty="0" smtClean="0"/>
              <a:t>a class known as Card. In the slide example, there are three specific instances of the Card class: </a:t>
            </a:r>
            <a:r>
              <a:rPr lang="en-US" dirty="0" err="1" smtClean="0"/>
              <a:t>currentCard</a:t>
            </a:r>
            <a:r>
              <a:rPr lang="en-US" dirty="0" smtClean="0"/>
              <a:t>, </a:t>
            </a:r>
            <a:r>
              <a:rPr lang="en-US" dirty="0" err="1" smtClean="0"/>
              <a:t>nextCard</a:t>
            </a:r>
            <a:r>
              <a:rPr lang="en-US" dirty="0" smtClean="0"/>
              <a:t>, and </a:t>
            </a:r>
            <a:r>
              <a:rPr lang="en-US" dirty="0" err="1" smtClean="0"/>
              <a:t>lastDiscardedCard</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Object-oriented programming is a programming approach in which developers create classes, which are instructions for how to build a set of objects and the properties and behaviors those objects will have, and create and manipulate individual objects, known as instances of a class or type. Every class is created by a class definition, which specifies the class name, the properties that every instance of the class has, and the methods that every instance of the class has.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Object-oriented</a:t>
            </a:r>
            <a:r>
              <a:rPr lang="en-US" baseline="0" dirty="0" smtClean="0"/>
              <a:t> programming consists of four principles: </a:t>
            </a:r>
            <a:r>
              <a:rPr lang="en-US" dirty="0" smtClean="0"/>
              <a:t>Encapsulation, Abstraction, Polymorphism and Inheritance. Encapsulation is the hiding of a data implementation by restricting access to accessors and mutators. An accessor is a method that is used to ask an object about itself. It can be a property or a public method. Mutators are public methods that modify</a:t>
            </a:r>
            <a:r>
              <a:rPr lang="en-US" baseline="0" dirty="0" smtClean="0"/>
              <a:t> </a:t>
            </a:r>
            <a:r>
              <a:rPr lang="en-US" dirty="0" smtClean="0"/>
              <a:t>the state of an object, while hiding the implementation of exactly how the data gets modified.  </a:t>
            </a:r>
            <a:r>
              <a:rPr lang="en-US" sz="1200" b="0" i="0" kern="1200" dirty="0" smtClean="0">
                <a:solidFill>
                  <a:schemeClr val="tx1"/>
                </a:solidFill>
                <a:effectLst/>
                <a:latin typeface="Arial" pitchFamily="34" charset="0"/>
                <a:ea typeface="+mn-ea"/>
                <a:cs typeface="Arial" pitchFamily="34" charset="0"/>
              </a:rPr>
              <a:t>Abstraction denotes the essential characteristics of an object that distinguish it from all other kinds of object and thus provide crisply defined conceptual boundaries, relative to the perspective of the viewer. Inheritance allows you to inherit functionality from another class, called a superclass or base class. Inheritance is the ability to extend components without any knowledge of the way in which a class was implemented.  </a:t>
            </a:r>
            <a:r>
              <a:rPr lang="en-US" dirty="0" smtClean="0"/>
              <a:t>Polymorphism means one name, many forms.  Polymorphism manifests itself by having multiple methods all with the same name, but slightly different functionality.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a:p>
        </p:txBody>
      </p:sp>
    </p:spTree>
    <p:extLst>
      <p:ext uri="{BB962C8B-B14F-4D97-AF65-F5344CB8AC3E}">
        <p14:creationId xmlns:p14="http://schemas.microsoft.com/office/powerpoint/2010/main" val="182433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|EON~005|</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instances of the same class have the same properties and methods.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a:p>
        </p:txBody>
      </p:sp>
    </p:spTree>
    <p:extLst>
      <p:ext uri="{BB962C8B-B14F-4D97-AF65-F5344CB8AC3E}">
        <p14:creationId xmlns:p14="http://schemas.microsoft.com/office/powerpoint/2010/main" val="152151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|EON~006|</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a Card class used for an actual program, the suit and rank properties would probably have constrained data types. For example, suit would be limited specifically to hearts, diamonds, clubs and spades. In the slide example, suit is a property of the type String,</a:t>
            </a:r>
            <a:r>
              <a:rPr lang="en-US" baseline="0" smtClean="0"/>
              <a:t> but could be other data types.</a:t>
            </a:r>
          </a:p>
          <a:p>
            <a:endParaRPr lang="en-US" smtClean="0"/>
          </a:p>
          <a:p>
            <a:r>
              <a:rPr lang="en-US" smtClean="0"/>
              <a:t>There is a variety of object-oriented programming languages, each with variations in syntax. In the slide example, the syntax is an example using Gosu, Guidewire's programming language.</a:t>
            </a:r>
          </a:p>
          <a:p>
            <a:endParaRPr lang="en-US" smtClean="0"/>
          </a:p>
          <a:p>
            <a:r>
              <a:rPr lang="en-US" sz="1200" b="0" i="0" kern="1200" smtClean="0">
                <a:solidFill>
                  <a:schemeClr val="tx1"/>
                </a:solidFill>
                <a:effectLst/>
                <a:latin typeface="Arial" pitchFamily="34" charset="0"/>
                <a:ea typeface="+mn-ea"/>
                <a:cs typeface="Arial" pitchFamily="34" charset="0"/>
              </a:rPr>
              <a:t>Gosu supports object-oriented programming using classes, interfaces and polymorphism. Also, Gosu is fully compatible with Java types, so Gosu types can extend Java types, or implement Java interfaces.</a:t>
            </a:r>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a:p>
        </p:txBody>
      </p:sp>
    </p:spTree>
    <p:extLst>
      <p:ext uri="{BB962C8B-B14F-4D97-AF65-F5344CB8AC3E}">
        <p14:creationId xmlns:p14="http://schemas.microsoft.com/office/powerpoint/2010/main" val="336366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|EON~007|</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package is an aspect of object oriented programming languages. A package is collection of grouped classes.</a:t>
            </a:r>
            <a:r>
              <a:rPr lang="en-US" baseline="0" dirty="0" smtClean="0"/>
              <a:t> The classes in a package have a similar function or related purpose.  Often, classes in a package require access to each other while classes outside of the package do not need access.</a:t>
            </a:r>
          </a:p>
          <a:p>
            <a:endParaRPr lang="en-US" baseline="0" dirty="0" smtClean="0"/>
          </a:p>
          <a:p>
            <a:r>
              <a:rPr lang="en-US" baseline="0" dirty="0" smtClean="0"/>
              <a:t>You reference a class in a package with a fully qualified name. A fully qualified name details the package hierarchy.  In the slide example, the Square class exists in the hierarchy of the acme package. For example, the fully qualified name for  the Square class is </a:t>
            </a:r>
            <a:r>
              <a:rPr lang="en-US" baseline="0" dirty="0" err="1" smtClean="0"/>
              <a:t>acme.ta.classes.Square</a:t>
            </a:r>
            <a:r>
              <a:rPr lang="en-US" baseline="0" dirty="0" smtClean="0"/>
              <a:t>.</a:t>
            </a:r>
          </a:p>
          <a:p>
            <a:endParaRPr lang="en-US" baseline="0" dirty="0" smtClean="0"/>
          </a:p>
          <a:p>
            <a:r>
              <a:rPr lang="en-US" baseline="0" dirty="0" smtClean="0"/>
              <a:t>Per package hierarchy, you can only have one unique class name.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a:p>
        </p:txBody>
      </p:sp>
    </p:spTree>
    <p:extLst>
      <p:ext uri="{BB962C8B-B14F-4D97-AF65-F5344CB8AC3E}">
        <p14:creationId xmlns:p14="http://schemas.microsoft.com/office/powerpoint/2010/main" val="13204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|EON~008|</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a:p>
        </p:txBody>
      </p:sp>
    </p:spTree>
    <p:extLst>
      <p:ext uri="{BB962C8B-B14F-4D97-AF65-F5344CB8AC3E}">
        <p14:creationId xmlns:p14="http://schemas.microsoft.com/office/powerpoint/2010/main" val="359865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NotesPage" hidden="1"/>
          <p:cNvSpPr txBox="1"/>
          <p:nvPr/>
        </p:nvSpPr>
        <p:spPr>
          <a:xfrm>
            <a:off x="6477000" y="9017000"/>
            <a:ext cx="317500" cy="107722"/>
          </a:xfrm>
          <a:prstGeom prst="rect">
            <a:avLst/>
          </a:prstGeom>
          <a:noFill/>
        </p:spPr>
        <p:txBody>
          <a:bodyPr vert="horz" rtlCol="0">
            <a:spAutoFit/>
          </a:bodyPr>
          <a:lstStyle/>
          <a:p>
            <a:r>
              <a:rPr lang="en-US" sz="100" smtClean="0">
                <a:solidFill>
                  <a:srgbClr val="FFFFFF"/>
                </a:solidFill>
                <a:latin typeface="Arial"/>
              </a:rPr>
              <a:t>|EON~009|</a:t>
            </a:r>
            <a:endParaRPr lang="en-US" sz="100">
              <a:solidFill>
                <a:srgbClr val="FFFFFF"/>
              </a:solidFill>
              <a:latin typeface="Arial"/>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Class methods can also be non-static. In this case, the method can only be called from an instance of the class. Often configuration developers do not write an extensive amount of non-static class methods. Integration developers, however, typically do write both static and non-static class methods.</a:t>
            </a:r>
          </a:p>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a:p>
        </p:txBody>
      </p:sp>
    </p:spTree>
    <p:extLst>
      <p:ext uri="{BB962C8B-B14F-4D97-AF65-F5344CB8AC3E}">
        <p14:creationId xmlns:p14="http://schemas.microsoft.com/office/powerpoint/2010/main" val="1775359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a:solidFill>
                  <a:schemeClr val="tx1"/>
                </a:solidFill>
                <a:latin typeface="+mn-lt"/>
                <a:cs typeface="Arial" pitchFamily="34" charset="0"/>
              </a:rPr>
              <a:t>© Guidewire Software, Inc. </a:t>
            </a:r>
            <a:r>
              <a:rPr lang="en-US" sz="600" smtClean="0">
                <a:solidFill>
                  <a:schemeClr val="tx1"/>
                </a:solidFill>
                <a:latin typeface="+mn-lt"/>
                <a:cs typeface="Arial" pitchFamily="34" charset="0"/>
              </a:rPr>
              <a:t>2001-2014. All </a:t>
            </a:r>
            <a:r>
              <a:rPr lang="en-US" sz="600">
                <a:solidFill>
                  <a:schemeClr val="tx1"/>
                </a:solidFill>
                <a:latin typeface="+mn-lt"/>
                <a:cs typeface="Arial" pitchFamily="34" charset="0"/>
              </a:rPr>
              <a:t>rights reserved</a:t>
            </a:r>
            <a:r>
              <a:rPr lang="en-US" sz="600" smtClean="0">
                <a:solidFill>
                  <a:schemeClr val="tx1"/>
                </a:solidFill>
                <a:latin typeface="+mn-lt"/>
                <a:cs typeface="Arial" pitchFamily="34" charset="0"/>
              </a:rPr>
              <a:t>.</a:t>
            </a:r>
            <a:br>
              <a:rPr lang="en-US" sz="600" smtClean="0">
                <a:solidFill>
                  <a:schemeClr val="tx1"/>
                </a:solidFill>
                <a:latin typeface="+mn-lt"/>
                <a:cs typeface="Arial" pitchFamily="34" charset="0"/>
              </a:rPr>
            </a:br>
            <a:r>
              <a:rPr lang="en-US" sz="600" smtClean="0">
                <a:solidFill>
                  <a:schemeClr val="tx1"/>
                </a:solidFill>
                <a:latin typeface="+mn-lt"/>
                <a:cs typeface="Arial" pitchFamily="34" charset="0"/>
              </a:rPr>
              <a:t>Do </a:t>
            </a:r>
            <a:r>
              <a:rPr lang="en-US" sz="600">
                <a:solidFill>
                  <a:schemeClr val="tx1"/>
                </a:solidFill>
                <a:latin typeface="+mn-lt"/>
                <a:cs typeface="Arial" pitchFamily="34" charset="0"/>
              </a:rPr>
              <a:t>not distribute without </a:t>
            </a:r>
            <a:r>
              <a:rPr lang="en-US" sz="600" smtClean="0">
                <a:solidFill>
                  <a:schemeClr val="tx1"/>
                </a:solidFill>
                <a:latin typeface="+mn-lt"/>
                <a:cs typeface="Arial" pitchFamily="34" charset="0"/>
              </a:rPr>
              <a:t>permission.</a:t>
            </a:r>
            <a:endParaRPr lang="en-US" sz="60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solidFill>
                  <a:srgbClr val="CC0099"/>
                </a:solidFill>
                <a:latin typeface="+mj-lt"/>
                <a:cs typeface="Arial" pitchFamily="34" charset="0"/>
              </a:rPr>
              <a:t>(Notes only slide)</a:t>
            </a:r>
            <a:endParaRPr lang="en-US" sz="320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smtClean="0">
                <a:solidFill>
                  <a:schemeClr val="accent1"/>
                </a:solidFill>
              </a:rPr>
              <a:t>This lesson uses the notes section for </a:t>
            </a:r>
            <a:r>
              <a:rPr lang="en-US" sz="1600" b="0">
                <a:solidFill>
                  <a:schemeClr val="accent1"/>
                </a:solidFill>
              </a:rPr>
              <a:t>additional explanation and </a:t>
            </a:r>
            <a:r>
              <a:rPr lang="en-US" sz="1600" b="0" smtClean="0">
                <a:solidFill>
                  <a:schemeClr val="accent1"/>
                </a:solidFill>
              </a:rPr>
              <a:t>information.</a:t>
            </a:r>
            <a:r>
              <a:rPr lang="en-US" sz="1600" smtClean="0">
                <a:solidFill>
                  <a:schemeClr val="accent1"/>
                </a:solidFill>
              </a:rPr>
              <a:t> </a:t>
            </a:r>
            <a:br>
              <a:rPr lang="en-US" sz="1600" smtClean="0">
                <a:solidFill>
                  <a:schemeClr val="accent1"/>
                </a:solidFill>
              </a:rPr>
            </a:br>
            <a:r>
              <a:rPr lang="en-US" sz="1600" b="0" smtClean="0">
                <a:solidFill>
                  <a:schemeClr val="accent1"/>
                </a:solidFill>
              </a:rPr>
              <a:t>To </a:t>
            </a:r>
            <a:r>
              <a:rPr lang="en-US" sz="1600" b="0">
                <a:solidFill>
                  <a:schemeClr val="accent1"/>
                </a:solidFill>
              </a:rPr>
              <a:t>view the notes in PowerPoint, </a:t>
            </a:r>
            <a:r>
              <a:rPr lang="en-US" sz="1600" b="0" smtClean="0">
                <a:solidFill>
                  <a:schemeClr val="accent1"/>
                </a:solidFill>
              </a:rPr>
              <a:t>select View </a:t>
            </a:r>
            <a:r>
              <a:rPr lang="en-US" sz="1600" b="0" smtClean="0">
                <a:solidFill>
                  <a:schemeClr val="accent1"/>
                </a:solidFill>
                <a:sym typeface="Wingdings" pitchFamily="2" charset="2"/>
              </a:rPr>
              <a:t> Normal </a:t>
            </a:r>
            <a:r>
              <a:rPr lang="en-US" sz="1600" b="0">
                <a:solidFill>
                  <a:schemeClr val="accent1"/>
                </a:solidFill>
                <a:sym typeface="Wingdings" pitchFamily="2" charset="2"/>
              </a:rPr>
              <a:t>or </a:t>
            </a:r>
            <a:r>
              <a:rPr lang="en-US" sz="1600" b="0" smtClean="0">
                <a:solidFill>
                  <a:schemeClr val="accent1"/>
                </a:solidFill>
              </a:rPr>
              <a:t>View </a:t>
            </a:r>
            <a:r>
              <a:rPr lang="en-US" sz="1600" b="0" smtClean="0">
                <a:solidFill>
                  <a:schemeClr val="accent1"/>
                </a:solidFill>
                <a:sym typeface="Wingdings" pitchFamily="2" charset="2"/>
              </a:rPr>
              <a:t> </a:t>
            </a:r>
            <a:r>
              <a:rPr lang="en-US" sz="1600" b="0" smtClean="0">
                <a:solidFill>
                  <a:schemeClr val="accent1"/>
                </a:solidFill>
              </a:rPr>
              <a:t>Notes </a:t>
            </a:r>
            <a:r>
              <a:rPr lang="en-US" sz="1600" b="0">
                <a:solidFill>
                  <a:schemeClr val="accent1"/>
                </a:solidFill>
              </a:rPr>
              <a:t>Page</a:t>
            </a:r>
            <a:r>
              <a:rPr lang="en-US" sz="1600" b="0" smtClean="0">
                <a:solidFill>
                  <a:schemeClr val="accent1"/>
                </a:solidFill>
              </a:rPr>
              <a:t>. </a:t>
            </a:r>
            <a:br>
              <a:rPr lang="en-US" sz="1600" b="0" smtClean="0">
                <a:solidFill>
                  <a:schemeClr val="accent1"/>
                </a:solidFill>
              </a:rPr>
            </a:br>
            <a:r>
              <a:rPr lang="en-US" sz="1600" b="0" smtClean="0">
                <a:solidFill>
                  <a:schemeClr val="accent1"/>
                </a:solidFill>
              </a:rPr>
              <a:t>When printing </a:t>
            </a:r>
            <a:r>
              <a:rPr lang="en-US" sz="1600" smtClean="0">
                <a:solidFill>
                  <a:schemeClr val="accent1"/>
                </a:solidFill>
              </a:rPr>
              <a:t>notes, select Note Pages and</a:t>
            </a:r>
            <a:r>
              <a:rPr lang="en-US" sz="1600" baseline="0" smtClean="0">
                <a:solidFill>
                  <a:schemeClr val="accent1"/>
                </a:solidFill>
              </a:rPr>
              <a:t> </a:t>
            </a:r>
            <a:r>
              <a:rPr lang="en-US" sz="1600" b="0" smtClean="0">
                <a:solidFill>
                  <a:schemeClr val="accent1"/>
                </a:solidFill>
              </a:rPr>
              <a:t>Print </a:t>
            </a:r>
            <a:r>
              <a:rPr lang="en-US" sz="1600" b="0">
                <a:solidFill>
                  <a:schemeClr val="accent1"/>
                </a:solidFill>
              </a:rPr>
              <a:t>hidden slides</a:t>
            </a:r>
            <a:r>
              <a:rPr lang="en-US" sz="1600" b="0" smtClean="0">
                <a:solidFill>
                  <a:schemeClr val="accent1"/>
                </a:solidFill>
              </a:rPr>
              <a:t>.</a:t>
            </a:r>
            <a:endParaRPr lang="en-US" sz="1600" b="0">
              <a:solidFill>
                <a:schemeClr val="accent1"/>
              </a:solidFill>
            </a:endParaRPr>
          </a:p>
          <a:p>
            <a:pPr lvl="1" algn="l">
              <a:spcBef>
                <a:spcPct val="20000"/>
              </a:spcBef>
              <a:buSzPct val="90000"/>
              <a:buFont typeface="Wingdings 2" pitchFamily="18" charset="2"/>
              <a:buNone/>
            </a:pPr>
            <a:endParaRPr lang="en-US" sz="1400" b="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Lesson</a:t>
            </a:r>
            <a:r>
              <a:rPr lang="en-US" sz="320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Review</a:t>
            </a:r>
            <a:r>
              <a:rPr lang="en-US" sz="320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smtClean="0">
                <a:latin typeface="+mj-lt"/>
                <a:cs typeface="Arial" pitchFamily="34" charset="0"/>
              </a:rPr>
              <a:t>Notices</a:t>
            </a:r>
            <a:endParaRPr lang="en-US" sz="3200" smtClean="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smtClean="0">
                <a:solidFill>
                  <a:schemeClr val="bg1"/>
                </a:solidFill>
              </a:rPr>
              <a:t>Copyright © 2001-2014 Guidewire Software, Inc. All rights reserved.</a:t>
            </a:r>
            <a:br>
              <a:rPr lang="en-US" sz="1600" b="1" smtClean="0">
                <a:solidFill>
                  <a:schemeClr val="bg1"/>
                </a:solidFill>
              </a:rPr>
            </a:br>
            <a:endParaRPr lang="en-US" sz="1600" b="1" smtClean="0">
              <a:solidFill>
                <a:schemeClr val="bg1"/>
              </a:solidFill>
            </a:endParaRPr>
          </a:p>
          <a:p>
            <a:pPr marL="0" indent="0">
              <a:buFont typeface="Wingdings 3" pitchFamily="18" charset="2"/>
              <a:buNone/>
            </a:pPr>
            <a:r>
              <a:rPr lang="en-US" sz="1400" b="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err="1" smtClean="0">
                <a:solidFill>
                  <a:schemeClr val="bg1"/>
                </a:solidFill>
              </a:rPr>
              <a:t>DataHub</a:t>
            </a:r>
            <a:r>
              <a:rPr lang="en-US" sz="1400" b="0" smtClean="0">
                <a:solidFill>
                  <a:schemeClr val="bg1"/>
                </a:solidFill>
              </a:rPr>
              <a:t>, Guidewire </a:t>
            </a:r>
            <a:r>
              <a:rPr lang="en-US" sz="1400" b="0" err="1" smtClean="0">
                <a:solidFill>
                  <a:schemeClr val="bg1"/>
                </a:solidFill>
              </a:rPr>
              <a:t>InfoCenter</a:t>
            </a:r>
            <a:r>
              <a:rPr lang="en-US" sz="1400" b="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All other trademarks are the property of their respective owners.</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600" b="1"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smtClean="0">
              <a:solidFill>
                <a:schemeClr val="bg1"/>
              </a:solidFill>
            </a:endParaRPr>
          </a:p>
          <a:p>
            <a:pPr marL="0" indent="0">
              <a:buFont typeface="Wingdings 3" pitchFamily="18" charset="2"/>
              <a:buNone/>
            </a:pPr>
            <a:r>
              <a:rPr lang="en-US" sz="1400" b="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smtClean="0">
                <a:solidFill>
                  <a:schemeClr val="bg1"/>
                </a:solidFill>
              </a:rPr>
            </a:br>
            <a:endParaRPr lang="en-US" sz="1400" b="0" smtClean="0">
              <a:solidFill>
                <a:schemeClr val="bg1"/>
              </a:solidFill>
            </a:endParaRPr>
          </a:p>
          <a:p>
            <a:pPr marL="0" indent="0">
              <a:buFont typeface="Wingdings 3" pitchFamily="18" charset="2"/>
              <a:buNone/>
            </a:pPr>
            <a:r>
              <a:rPr lang="en-US" sz="1400" b="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a:solidFill>
                  <a:srgbClr val="B2B2B2"/>
                </a:solidFill>
                <a:latin typeface="+mn-lt"/>
              </a:rPr>
              <a:t>© Guidewire Software, Inc. </a:t>
            </a:r>
            <a:r>
              <a:rPr lang="en-US" sz="600" smtClean="0">
                <a:solidFill>
                  <a:srgbClr val="B2B2B2"/>
                </a:solidFill>
                <a:latin typeface="+mn-lt"/>
              </a:rPr>
              <a:t> 2001-2014. All </a:t>
            </a:r>
            <a:r>
              <a:rPr lang="en-US" sz="60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|EOS~001|</a:t>
            </a:r>
            <a:endParaRPr lang="en-US" sz="100" dirty="0" smtClean="0">
              <a:solidFill>
                <a:srgbClr val="FFFFFF"/>
              </a:solidFill>
              <a:latin typeface="Arial"/>
              <a:cs typeface="Arial" pitchFamily="32" charset="0"/>
            </a:endParaRPr>
          </a:p>
        </p:txBody>
      </p:sp>
      <p:sp>
        <p:nvSpPr>
          <p:cNvPr id="2" name="Text Placeholder 1"/>
          <p:cNvSpPr>
            <a:spLocks noGrp="1"/>
          </p:cNvSpPr>
          <p:nvPr>
            <p:ph type="body" sz="quarter" idx="10"/>
          </p:nvPr>
        </p:nvSpPr>
        <p:spPr/>
        <p:txBody>
          <a:bodyPr/>
          <a:lstStyle/>
          <a:p>
            <a:r>
              <a:rPr lang="en-US" smtClean="0"/>
              <a:t>November 13, 2015</a:t>
            </a:r>
            <a:endParaRPr lang="en-US" dirty="0"/>
          </a:p>
        </p:txBody>
      </p:sp>
      <p:sp>
        <p:nvSpPr>
          <p:cNvPr id="3" name="Title 2"/>
          <p:cNvSpPr>
            <a:spLocks noGrp="1"/>
          </p:cNvSpPr>
          <p:nvPr>
            <p:ph type="ctrTitle"/>
          </p:nvPr>
        </p:nvSpPr>
        <p:spPr/>
        <p:txBody>
          <a:bodyPr/>
          <a:lstStyle/>
          <a:p>
            <a:r>
              <a:rPr lang="en-US"/>
              <a:t>Gosu Classes</a:t>
            </a:r>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|EOS~010|</a:t>
            </a:r>
            <a:endParaRPr lang="en-US" sz="100" dirty="0" smtClean="0">
              <a:solidFill>
                <a:srgbClr val="FFFFFF"/>
              </a:solidFill>
              <a:latin typeface="Arial"/>
              <a:cs typeface="Arial" pitchFamily="32" charset="0"/>
            </a:endParaRP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41" y="876300"/>
            <a:ext cx="2155397" cy="24827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smtClean="0"/>
              <a:t>Gosu Classes</a:t>
            </a:r>
            <a:endParaRPr lang="en-US"/>
          </a:p>
        </p:txBody>
      </p:sp>
      <p:sp>
        <p:nvSpPr>
          <p:cNvPr id="4" name="Content Placeholder 3"/>
          <p:cNvSpPr>
            <a:spLocks noGrp="1"/>
          </p:cNvSpPr>
          <p:nvPr>
            <p:ph sz="half" idx="1"/>
          </p:nvPr>
        </p:nvSpPr>
        <p:spPr/>
        <p:txBody>
          <a:bodyPr/>
          <a:lstStyle/>
          <a:p>
            <a:r>
              <a:rPr lang="en-US"/>
              <a:t>A </a:t>
            </a:r>
            <a:r>
              <a:rPr lang="en-US" b="1"/>
              <a:t>Gosu </a:t>
            </a:r>
            <a:r>
              <a:rPr lang="en-US" b="1" smtClean="0"/>
              <a:t>class </a:t>
            </a:r>
            <a:r>
              <a:rPr lang="en-US" smtClean="0"/>
              <a:t>describes a group  object and its interactions</a:t>
            </a:r>
          </a:p>
          <a:p>
            <a:r>
              <a:rPr lang="en-US" smtClean="0"/>
              <a:t>Classes organized in packages</a:t>
            </a:r>
          </a:p>
          <a:p>
            <a:pPr lvl="1"/>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a:latin typeface="Courier New" pitchFamily="49" charset="0"/>
                <a:cs typeface="Courier New" pitchFamily="49" charset="0"/>
              </a:rPr>
              <a:t>\&lt;package&gt;</a:t>
            </a:r>
          </a:p>
          <a:p>
            <a:r>
              <a:rPr lang="en-US" smtClean="0"/>
              <a:t>Gosu class is .</a:t>
            </a:r>
            <a:r>
              <a:rPr lang="en-US" err="1" smtClean="0"/>
              <a:t>gs</a:t>
            </a:r>
            <a:r>
              <a:rPr lang="en-US" smtClean="0"/>
              <a:t> file</a:t>
            </a:r>
          </a:p>
          <a:p>
            <a:r>
              <a:rPr lang="en-US"/>
              <a:t>Classes can define:</a:t>
            </a:r>
          </a:p>
          <a:p>
            <a:pPr lvl="1"/>
            <a:r>
              <a:rPr lang="en-US"/>
              <a:t>Constructors</a:t>
            </a:r>
          </a:p>
          <a:p>
            <a:pPr lvl="1"/>
            <a:r>
              <a:rPr lang="en-US"/>
              <a:t>Properties (with private and public access)</a:t>
            </a:r>
          </a:p>
          <a:p>
            <a:pPr lvl="1"/>
            <a:r>
              <a:rPr lang="en-US"/>
              <a:t>Methods (with private and public access)</a:t>
            </a:r>
          </a:p>
          <a:p>
            <a:r>
              <a:rPr lang="en-US"/>
              <a:t>Classes can:</a:t>
            </a:r>
          </a:p>
          <a:p>
            <a:pPr lvl="1"/>
            <a:r>
              <a:rPr lang="en-US"/>
              <a:t>Extend other classes</a:t>
            </a:r>
          </a:p>
          <a:p>
            <a:pPr lvl="1"/>
            <a:r>
              <a:rPr lang="en-US"/>
              <a:t>Implement interfaces</a:t>
            </a:r>
          </a:p>
          <a:p>
            <a:pPr lvl="1"/>
            <a:r>
              <a:rPr lang="en-US"/>
              <a:t>Override methods</a:t>
            </a:r>
          </a:p>
          <a:p>
            <a:endParaRPr lang="en-US" smtClean="0"/>
          </a:p>
          <a:p>
            <a:pPr lvl="1"/>
            <a:endParaRPr lang="en-US"/>
          </a:p>
          <a:p>
            <a:endParaRPr lang="en-US"/>
          </a:p>
        </p:txBody>
      </p:sp>
    </p:spTree>
    <p:extLst>
      <p:ext uri="{BB962C8B-B14F-4D97-AF65-F5344CB8AC3E}">
        <p14:creationId xmlns:p14="http://schemas.microsoft.com/office/powerpoint/2010/main" val="30747027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|EOS~011|</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Static methods</a:t>
            </a:r>
            <a:endParaRPr lang="en-US"/>
          </a:p>
        </p:txBody>
      </p:sp>
      <p:sp>
        <p:nvSpPr>
          <p:cNvPr id="3" name="Content Placeholder 2"/>
          <p:cNvSpPr>
            <a:spLocks noGrp="1"/>
          </p:cNvSpPr>
          <p:nvPr>
            <p:ph idx="1"/>
          </p:nvPr>
        </p:nvSpPr>
        <p:spPr/>
        <p:txBody>
          <a:bodyPr/>
          <a:lstStyle/>
          <a:p>
            <a:r>
              <a:rPr lang="en-US" smtClean="0"/>
              <a:t>A </a:t>
            </a:r>
            <a:r>
              <a:rPr lang="en-US" b="1" smtClean="0"/>
              <a:t>static method</a:t>
            </a:r>
            <a:r>
              <a:rPr lang="en-US" smtClean="0"/>
              <a:t> is a method that </a:t>
            </a:r>
            <a:br>
              <a:rPr lang="en-US" smtClean="0"/>
            </a:br>
            <a:r>
              <a:rPr lang="en-US" smtClean="0"/>
              <a:t>belongs to the class in which it is declared </a:t>
            </a:r>
          </a:p>
          <a:p>
            <a:r>
              <a:rPr lang="en-US" smtClean="0"/>
              <a:t>Only </a:t>
            </a:r>
            <a:r>
              <a:rPr lang="en-US" err="1" smtClean="0"/>
              <a:t>exisist</a:t>
            </a:r>
            <a:r>
              <a:rPr lang="en-US" smtClean="0"/>
              <a:t> on the type, not an </a:t>
            </a:r>
            <a:br>
              <a:rPr lang="en-US" smtClean="0"/>
            </a:br>
            <a:r>
              <a:rPr lang="en-US" smtClean="0"/>
              <a:t>instance of the type</a:t>
            </a:r>
          </a:p>
          <a:p>
            <a:r>
              <a:rPr lang="en-US" smtClean="0"/>
              <a:t>Requires no object instance to </a:t>
            </a:r>
            <a:br>
              <a:rPr lang="en-US" smtClean="0"/>
            </a:br>
            <a:r>
              <a:rPr lang="en-US" smtClean="0"/>
              <a:t>call the method</a:t>
            </a:r>
          </a:p>
          <a:p>
            <a:r>
              <a:rPr lang="en-US" smtClean="0"/>
              <a:t>Lesson focuses on static class methods</a:t>
            </a:r>
          </a:p>
          <a:p>
            <a:pPr lvl="1"/>
            <a:r>
              <a:rPr lang="en-US" smtClean="0"/>
              <a:t>Integration developers often utilize all OOP programming </a:t>
            </a:r>
            <a:r>
              <a:rPr lang="en-US" err="1" smtClean="0"/>
              <a:t>techinques</a:t>
            </a:r>
            <a:r>
              <a:rPr lang="en-US" smtClean="0"/>
              <a:t> for all types of Gosu classes</a:t>
            </a:r>
          </a:p>
          <a:p>
            <a:pPr lvl="1"/>
            <a:r>
              <a:rPr lang="en-US"/>
              <a:t>Configuration developers often write Gosu classes </a:t>
            </a:r>
            <a:r>
              <a:rPr lang="en-US" smtClean="0"/>
              <a:t>and </a:t>
            </a:r>
            <a:r>
              <a:rPr lang="en-US"/>
              <a:t>static methods</a:t>
            </a:r>
          </a:p>
          <a:p>
            <a:pPr lvl="1"/>
            <a:endParaRPr lang="en-US" smtClean="0"/>
          </a:p>
          <a:p>
            <a:endParaRPr lang="en-US"/>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593" y="381000"/>
            <a:ext cx="1789807" cy="22098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8259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|EOS~012|</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Examples of static class methods</a:t>
            </a:r>
          </a:p>
        </p:txBody>
      </p:sp>
      <p:sp>
        <p:nvSpPr>
          <p:cNvPr id="3" name="Content Placeholder 2"/>
          <p:cNvSpPr>
            <a:spLocks noGrp="1"/>
          </p:cNvSpPr>
          <p:nvPr>
            <p:ph sz="half" idx="2"/>
          </p:nvPr>
        </p:nvSpPr>
        <p:spPr/>
        <p:txBody>
          <a:bodyPr/>
          <a:lstStyle/>
          <a:p>
            <a:r>
              <a:rPr lang="en-US"/>
              <a:t>ClaimCenter</a:t>
            </a:r>
          </a:p>
          <a:p>
            <a:pPr lvl="1"/>
            <a:r>
              <a:rPr lang="en-US"/>
              <a:t>Dynamic assignment (usable when assignment is based on dynamic value such as each user's workload)</a:t>
            </a:r>
          </a:p>
          <a:p>
            <a:pPr lvl="1"/>
            <a:r>
              <a:rPr lang="en-US" err="1"/>
              <a:t>SIU</a:t>
            </a:r>
            <a:r>
              <a:rPr lang="en-US"/>
              <a:t> lifecycle (to determine which step of process to set given object at)</a:t>
            </a:r>
          </a:p>
          <a:p>
            <a:r>
              <a:rPr lang="en-US"/>
              <a:t>PolicyCenter</a:t>
            </a:r>
          </a:p>
          <a:p>
            <a:pPr lvl="1"/>
            <a:r>
              <a:rPr lang="en-US"/>
              <a:t>Validation (used to determine if a draft policy is quotable or </a:t>
            </a:r>
            <a:r>
              <a:rPr lang="en-US" err="1"/>
              <a:t>bindable</a:t>
            </a:r>
            <a:r>
              <a:rPr lang="en-US"/>
              <a:t>)</a:t>
            </a:r>
          </a:p>
          <a:p>
            <a:pPr lvl="1"/>
            <a:r>
              <a:rPr lang="en-US"/>
              <a:t>Forms inference (used to determine which forms should be attached to a policy)</a:t>
            </a:r>
          </a:p>
          <a:p>
            <a:r>
              <a:rPr lang="en-US"/>
              <a:t>BillingCenter</a:t>
            </a:r>
          </a:p>
          <a:p>
            <a:pPr lvl="1"/>
            <a:r>
              <a:rPr lang="en-US"/>
              <a:t>Approval (used to determine approval of commissions, disbursements, and charge reversals)</a:t>
            </a:r>
          </a:p>
          <a:p>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4953000"/>
            <a:ext cx="1402348" cy="1356285"/>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914400"/>
            <a:ext cx="1371600" cy="1326547"/>
          </a:xfrm>
          <a:prstGeom prst="rect">
            <a:avLst/>
          </a:prstGeom>
          <a:effectLst>
            <a:outerShdw blurRad="50800" dist="38100" dir="2700000" algn="tl" rotWithShape="0">
              <a:prstClr val="black">
                <a:alpha val="40000"/>
              </a:prstClr>
            </a:outerShdw>
          </a:effectLst>
        </p:spPr>
      </p:pic>
      <p:pic>
        <p:nvPicPr>
          <p:cNvPr id="6" name="Picture 5" descr="PolicyCenter.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3124200"/>
            <a:ext cx="1371600" cy="132654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4380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|EOS~013|</a:t>
            </a:r>
            <a:endParaRPr lang="en-US" sz="100" dirty="0" smtClean="0">
              <a:solidFill>
                <a:srgbClr val="FFFFFF"/>
              </a:solidFill>
              <a:latin typeface="Arial"/>
              <a:cs typeface="Arial" pitchFamily="32" charset="0"/>
            </a:endParaRPr>
          </a:p>
        </p:txBody>
      </p:sp>
      <p:sp>
        <p:nvSpPr>
          <p:cNvPr id="4" name="Content Placeholder 3"/>
          <p:cNvSpPr>
            <a:spLocks noGrp="1"/>
          </p:cNvSpPr>
          <p:nvPr>
            <p:ph idx="1"/>
          </p:nvPr>
        </p:nvSpPr>
        <p:spPr/>
        <p:txBody>
          <a:bodyPr/>
          <a:lstStyle/>
          <a:p>
            <a:r>
              <a:rPr lang="en-US"/>
              <a:t>Overview of classes</a:t>
            </a:r>
          </a:p>
          <a:p>
            <a:r>
              <a:rPr lang="en-US"/>
              <a:t>Gosu classes</a:t>
            </a:r>
          </a:p>
          <a:p>
            <a:r>
              <a:rPr lang="en-US">
                <a:solidFill>
                  <a:schemeClr val="bg1"/>
                </a:solidFill>
              </a:rPr>
              <a:t>Creating packages and classes</a:t>
            </a:r>
          </a:p>
          <a:p>
            <a:endParaRPr lang="en-US"/>
          </a:p>
        </p:txBody>
      </p:sp>
    </p:spTree>
    <p:extLst>
      <p:ext uri="{BB962C8B-B14F-4D97-AF65-F5344CB8AC3E}">
        <p14:creationId xmlns:p14="http://schemas.microsoft.com/office/powerpoint/2010/main" val="34740851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|EOS~014|</a:t>
            </a:r>
            <a:endParaRPr lang="en-US" sz="100" dirty="0" smtClean="0">
              <a:solidFill>
                <a:srgbClr val="FFFFFF"/>
              </a:solidFill>
              <a:latin typeface="Arial"/>
              <a:cs typeface="Arial" pitchFamily="32" charset="0"/>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692" y="3296883"/>
            <a:ext cx="3810000" cy="2114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4" name="Title 3"/>
          <p:cNvSpPr>
            <a:spLocks noGrp="1"/>
          </p:cNvSpPr>
          <p:nvPr>
            <p:ph type="title"/>
          </p:nvPr>
        </p:nvSpPr>
        <p:spPr/>
        <p:txBody>
          <a:bodyPr/>
          <a:lstStyle/>
          <a:p>
            <a:r>
              <a:rPr lang="en-US" smtClean="0"/>
              <a:t>Use case: Suggest least busy user</a:t>
            </a:r>
            <a:endParaRPr lang="en-US"/>
          </a:p>
        </p:txBody>
      </p:sp>
      <p:sp>
        <p:nvSpPr>
          <p:cNvPr id="5" name="Content Placeholder 4"/>
          <p:cNvSpPr>
            <a:spLocks noGrp="1"/>
          </p:cNvSpPr>
          <p:nvPr>
            <p:ph sz="half" idx="1"/>
          </p:nvPr>
        </p:nvSpPr>
        <p:spPr/>
        <p:txBody>
          <a:bodyPr/>
          <a:lstStyle/>
          <a:p>
            <a:r>
              <a:rPr lang="en-US" b="1" smtClean="0">
                <a:latin typeface="Courier New" pitchFamily="49" charset="0"/>
                <a:cs typeface="Courier New" pitchFamily="49" charset="0"/>
              </a:rPr>
              <a:t>AssignedUserUtil</a:t>
            </a:r>
            <a:r>
              <a:rPr lang="en-US" smtClean="0"/>
              <a:t> class contains methods for…</a:t>
            </a:r>
          </a:p>
          <a:p>
            <a:pPr lvl="1"/>
            <a:r>
              <a:rPr lang="en-US" smtClean="0"/>
              <a:t>Finding, counting, and getting contacts for a user</a:t>
            </a:r>
          </a:p>
          <a:p>
            <a:pPr lvl="1"/>
            <a:r>
              <a:rPr lang="en-US" smtClean="0"/>
              <a:t>Transferring contacts between users</a:t>
            </a:r>
          </a:p>
          <a:p>
            <a:pPr lvl="1"/>
            <a:r>
              <a:rPr lang="en-US" smtClean="0"/>
              <a:t>Selecting the user with the fewest assigned contacts</a:t>
            </a:r>
          </a:p>
          <a:p>
            <a:r>
              <a:rPr lang="en-US" smtClean="0"/>
              <a:t>PCF </a:t>
            </a:r>
            <a:r>
              <a:rPr lang="en-US"/>
              <a:t>requires just one method that returns a value</a:t>
            </a:r>
          </a:p>
          <a:p>
            <a:endParaRPr lang="en-US" smtClean="0"/>
          </a:p>
          <a:p>
            <a:pPr lvl="1"/>
            <a:endParaRPr lang="en-US" smtClean="0"/>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5692" y="920747"/>
            <a:ext cx="3810000" cy="2114550"/>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9367" y="5562600"/>
            <a:ext cx="577850" cy="746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ounded Rectangle 13"/>
          <p:cNvSpPr/>
          <p:nvPr/>
        </p:nvSpPr>
        <p:spPr bwMode="auto">
          <a:xfrm>
            <a:off x="6157806" y="1392529"/>
            <a:ext cx="1573422" cy="32355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ysClr val="windowText" lastClr="000000"/>
              </a:solidFill>
            </a:endParaRPr>
          </a:p>
        </p:txBody>
      </p:sp>
      <p:sp>
        <p:nvSpPr>
          <p:cNvPr id="15" name="Right Arrow 14"/>
          <p:cNvSpPr/>
          <p:nvPr/>
        </p:nvSpPr>
        <p:spPr bwMode="auto">
          <a:xfrm rot="5400000">
            <a:off x="5842136" y="2854236"/>
            <a:ext cx="738803" cy="440532"/>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6" name="Rounded Rectangle 15"/>
          <p:cNvSpPr/>
          <p:nvPr/>
        </p:nvSpPr>
        <p:spPr bwMode="auto">
          <a:xfrm>
            <a:off x="6419982" y="5050911"/>
            <a:ext cx="1847632" cy="326786"/>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b="1">
              <a:solidFill>
                <a:sysClr val="windowText" lastClr="000000"/>
              </a:solidFill>
            </a:endParaRPr>
          </a:p>
        </p:txBody>
      </p:sp>
      <p:cxnSp>
        <p:nvCxnSpPr>
          <p:cNvPr id="3" name="Elbow Connector 2"/>
          <p:cNvCxnSpPr>
            <a:stCxn id="14" idx="3"/>
            <a:endCxn id="16" idx="3"/>
          </p:cNvCxnSpPr>
          <p:nvPr/>
        </p:nvCxnSpPr>
        <p:spPr bwMode="auto">
          <a:xfrm>
            <a:off x="7731228" y="1554304"/>
            <a:ext cx="536386" cy="3660000"/>
          </a:xfrm>
          <a:prstGeom prst="bentConnector3">
            <a:avLst>
              <a:gd name="adj1" fmla="val 142619"/>
            </a:avLst>
          </a:prstGeom>
          <a:noFill/>
          <a:ln w="28575" cap="flat" cmpd="sng" algn="ctr">
            <a:solidFill>
              <a:schemeClr val="accent1">
                <a:lumMod val="75000"/>
              </a:schemeClr>
            </a:solidFill>
            <a:prstDash val="solid"/>
            <a:round/>
            <a:headEnd type="none" w="med" len="med"/>
            <a:tailEnd type="arrow"/>
          </a:ln>
          <a:effectLst>
            <a:outerShdw blurRad="50800" dist="38100" dir="2700000" algn="tl" rotWithShape="0">
              <a:prstClr val="black">
                <a:alpha val="40000"/>
              </a:prstClr>
            </a:outerShdw>
          </a:effectLst>
        </p:spPr>
      </p:cxn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867400" y="5236680"/>
            <a:ext cx="840677" cy="11959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9606" y="5624798"/>
            <a:ext cx="515937" cy="7461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5715000"/>
            <a:ext cx="539750" cy="736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78860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|EOS~015|</a:t>
            </a:r>
            <a:endParaRPr lang="en-US" sz="100" dirty="0" smtClean="0">
              <a:solidFill>
                <a:srgbClr val="FFFFFF"/>
              </a:solidFill>
              <a:latin typeface="Arial"/>
              <a:cs typeface="Arial" pitchFamily="32" charset="0"/>
            </a:endParaRPr>
          </a:p>
        </p:txBody>
      </p:sp>
      <p:sp>
        <p:nvSpPr>
          <p:cNvPr id="3" name="Title 2"/>
          <p:cNvSpPr>
            <a:spLocks noGrp="1"/>
          </p:cNvSpPr>
          <p:nvPr>
            <p:ph type="title"/>
          </p:nvPr>
        </p:nvSpPr>
        <p:spPr/>
        <p:txBody>
          <a:bodyPr/>
          <a:lstStyle/>
          <a:p>
            <a:r>
              <a:rPr lang="en-US" smtClean="0"/>
              <a:t>Steps to implement a class</a:t>
            </a:r>
            <a:endParaRPr lang="en-US"/>
          </a:p>
        </p:txBody>
      </p:sp>
      <p:sp>
        <p:nvSpPr>
          <p:cNvPr id="4" name="Content Placeholder 3"/>
          <p:cNvSpPr>
            <a:spLocks noGrp="1"/>
          </p:cNvSpPr>
          <p:nvPr>
            <p:ph idx="1"/>
          </p:nvPr>
        </p:nvSpPr>
        <p:spPr/>
        <p:txBody>
          <a:bodyPr/>
          <a:lstStyle/>
          <a:p>
            <a:pPr marL="457200" indent="-457200">
              <a:buFont typeface="+mj-lt"/>
              <a:buAutoNum type="arabicPeriod"/>
            </a:pPr>
            <a:r>
              <a:rPr lang="en-US" dirty="0" smtClean="0"/>
              <a:t>[Optional] Create </a:t>
            </a:r>
            <a:r>
              <a:rPr lang="en-US" dirty="0"/>
              <a:t>a new </a:t>
            </a:r>
            <a:r>
              <a:rPr lang="en-US" dirty="0" smtClean="0"/>
              <a:t>package</a:t>
            </a:r>
          </a:p>
          <a:p>
            <a:pPr marL="457200" indent="-457200">
              <a:buFont typeface="+mj-lt"/>
              <a:buAutoNum type="arabicPeriod"/>
            </a:pPr>
            <a:r>
              <a:rPr lang="en-US" dirty="0" smtClean="0"/>
              <a:t>Create a class </a:t>
            </a:r>
            <a:r>
              <a:rPr lang="en-US" dirty="0"/>
              <a:t>file </a:t>
            </a:r>
            <a:endParaRPr lang="en-US" dirty="0" smtClean="0"/>
          </a:p>
          <a:p>
            <a:pPr marL="457200" indent="-457200">
              <a:buFont typeface="+mj-lt"/>
              <a:buAutoNum type="arabicPeriod"/>
            </a:pPr>
            <a:r>
              <a:rPr lang="en-US" dirty="0" smtClean="0"/>
              <a:t>Code properties and methods</a:t>
            </a:r>
          </a:p>
          <a:p>
            <a:pPr marL="457200" indent="-457200">
              <a:buFont typeface="+mj-lt"/>
              <a:buAutoNum type="arabicPeriod"/>
            </a:pPr>
            <a:r>
              <a:rPr lang="en-US" dirty="0" smtClean="0"/>
              <a:t>Deploy the package and class</a:t>
            </a:r>
          </a:p>
          <a:p>
            <a:pPr marL="457200" indent="-457200">
              <a:buFont typeface="+mj-lt"/>
              <a:buAutoNum type="arabicPeriod"/>
            </a:pPr>
            <a:r>
              <a:rPr lang="en-US" dirty="0" smtClean="0"/>
              <a:t>Reference the class</a:t>
            </a:r>
          </a:p>
        </p:txBody>
      </p:sp>
    </p:spTree>
    <p:extLst>
      <p:ext uri="{BB962C8B-B14F-4D97-AF65-F5344CB8AC3E}">
        <p14:creationId xmlns:p14="http://schemas.microsoft.com/office/powerpoint/2010/main" val="29196691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|EOS~016|</a:t>
            </a:r>
            <a:endParaRPr lang="en-US" sz="100" dirty="0" smtClean="0">
              <a:solidFill>
                <a:srgbClr val="FFFFFF"/>
              </a:solidFill>
              <a:latin typeface="Arial"/>
              <a:cs typeface="Arial" pitchFamily="32" charset="0"/>
            </a:endParaRPr>
          </a:p>
        </p:txBody>
      </p:sp>
      <p:pic>
        <p:nvPicPr>
          <p:cNvPr id="3075"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265715" cy="14400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1: [Optional] Create a package</a:t>
            </a:r>
            <a:endParaRPr lang="en-US"/>
          </a:p>
        </p:txBody>
      </p:sp>
      <p:sp>
        <p:nvSpPr>
          <p:cNvPr id="4" name="Content Placeholder 3"/>
          <p:cNvSpPr>
            <a:spLocks noGrp="1"/>
          </p:cNvSpPr>
          <p:nvPr>
            <p:ph idx="1"/>
          </p:nvPr>
        </p:nvSpPr>
        <p:spPr>
          <a:xfrm>
            <a:off x="519113" y="3733800"/>
            <a:ext cx="8318500" cy="2667000"/>
          </a:xfrm>
        </p:spPr>
        <p:txBody>
          <a:bodyPr/>
          <a:lstStyle/>
          <a:p>
            <a:r>
              <a:rPr lang="en-US" dirty="0"/>
              <a:t>In Project View, </a:t>
            </a:r>
            <a:r>
              <a:rPr lang="en-US" dirty="0" smtClean="0"/>
              <a:t>select </a:t>
            </a:r>
            <a:r>
              <a:rPr lang="en-US" dirty="0" err="1" smtClean="0"/>
              <a:t>gsrc</a:t>
            </a:r>
            <a:r>
              <a:rPr lang="en-US" dirty="0" smtClean="0"/>
              <a:t> </a:t>
            </a:r>
            <a:br>
              <a:rPr lang="en-US" dirty="0" smtClean="0"/>
            </a:br>
            <a:r>
              <a:rPr lang="en-US" dirty="0" smtClean="0"/>
              <a:t>or an existing package in</a:t>
            </a:r>
            <a:br>
              <a:rPr lang="en-US" dirty="0" smtClean="0"/>
            </a:br>
            <a:r>
              <a:rPr lang="en-US" dirty="0" smtClean="0"/>
              <a:t> </a:t>
            </a:r>
            <a:r>
              <a:rPr lang="en-US" b="1" dirty="0" smtClean="0">
                <a:latin typeface="Courier New" pitchFamily="49" charset="0"/>
                <a:cs typeface="Courier New" pitchFamily="49" charset="0"/>
              </a:rPr>
              <a:t>…\configuration\</a:t>
            </a:r>
            <a:r>
              <a:rPr lang="en-US" b="1" dirty="0" err="1" smtClean="0">
                <a:latin typeface="Courier New" pitchFamily="49" charset="0"/>
                <a:cs typeface="Courier New" pitchFamily="49" charset="0"/>
              </a:rPr>
              <a:t>gsrc</a:t>
            </a:r>
            <a:r>
              <a:rPr lang="en-US" b="1" dirty="0" smtClean="0">
                <a:latin typeface="Courier New" pitchFamily="49" charset="0"/>
                <a:cs typeface="Courier New" pitchFamily="49" charset="0"/>
              </a:rPr>
              <a:t>\</a:t>
            </a:r>
          </a:p>
          <a:p>
            <a:pPr lvl="1"/>
            <a:r>
              <a:rPr lang="en-US" dirty="0" smtClean="0"/>
              <a:t>Context </a:t>
            </a:r>
            <a:r>
              <a:rPr lang="en-US" dirty="0"/>
              <a:t>menu </a:t>
            </a:r>
            <a:r>
              <a:rPr lang="en-US" dirty="0">
                <a:sym typeface="Wingdings" pitchFamily="2" charset="2"/>
              </a:rPr>
              <a:t>  New  </a:t>
            </a:r>
            <a:r>
              <a:rPr lang="en-US" dirty="0" smtClean="0">
                <a:sym typeface="Wingdings" pitchFamily="2" charset="2"/>
              </a:rPr>
              <a:t>Package</a:t>
            </a:r>
            <a:endParaRPr lang="en-US" dirty="0">
              <a:sym typeface="Wingdings" pitchFamily="2" charset="2"/>
            </a:endParaRPr>
          </a:p>
          <a:p>
            <a:r>
              <a:rPr lang="en-US" dirty="0" smtClean="0">
                <a:sym typeface="Wingdings" pitchFamily="2" charset="2"/>
              </a:rPr>
              <a:t>Enter the package name</a:t>
            </a:r>
          </a:p>
          <a:p>
            <a:pPr lvl="1"/>
            <a:r>
              <a:rPr lang="en-US" dirty="0" smtClean="0">
                <a:solidFill>
                  <a:schemeClr val="bg2"/>
                </a:solidFill>
              </a:rPr>
              <a:t>Use dot notation to create a package hierarchy</a:t>
            </a:r>
          </a:p>
          <a:p>
            <a:pPr lvl="1"/>
            <a:r>
              <a:rPr lang="en-US" b="1" dirty="0">
                <a:latin typeface="Courier New" pitchFamily="49" charset="0"/>
                <a:cs typeface="Courier New" pitchFamily="49" charset="0"/>
              </a:rPr>
              <a:t>&lt;company&gt;.&lt;</a:t>
            </a:r>
            <a:r>
              <a:rPr lang="en-US" b="1" err="1">
                <a:latin typeface="Courier New" pitchFamily="49" charset="0"/>
                <a:cs typeface="Courier New" pitchFamily="49" charset="0"/>
              </a:rPr>
              <a:t>app_code</a:t>
            </a:r>
            <a:r>
              <a:rPr lang="en-US" b="1" smtClean="0">
                <a:latin typeface="Courier New" pitchFamily="49" charset="0"/>
                <a:cs typeface="Courier New" pitchFamily="49" charset="0"/>
              </a:rPr>
              <a:t>&gt;.&lt;mechanism&gt;.&lt;</a:t>
            </a:r>
            <a:r>
              <a:rPr lang="en-US" b="1" dirty="0" err="1">
                <a:latin typeface="Courier New" pitchFamily="49" charset="0"/>
                <a:cs typeface="Courier New" pitchFamily="49" charset="0"/>
              </a:rPr>
              <a:t>functional_area</a:t>
            </a:r>
            <a:r>
              <a:rPr lang="en-US" b="1" dirty="0">
                <a:latin typeface="Courier New" pitchFamily="49" charset="0"/>
                <a:cs typeface="Courier New" pitchFamily="49" charset="0"/>
              </a:rPr>
              <a:t>&gt;</a:t>
            </a:r>
          </a:p>
          <a:p>
            <a:pPr lvl="1"/>
            <a:endParaRPr lang="en-US" dirty="0">
              <a:solidFill>
                <a:schemeClr val="bg2"/>
              </a:solidFill>
            </a:endParaRPr>
          </a:p>
          <a:p>
            <a:pPr lvl="1"/>
            <a:endParaRPr lang="en-US" b="1" dirty="0">
              <a:latin typeface="Courier New" pitchFamily="49" charset="0"/>
              <a:cs typeface="Courier New" pitchFamily="49" charset="0"/>
            </a:endParaRPr>
          </a:p>
          <a:p>
            <a:endParaRPr lang="en-US" dirty="0">
              <a:sym typeface="Wingdings" pitchFamily="2" charset="2"/>
            </a:endParaRPr>
          </a:p>
          <a:p>
            <a:endParaRPr lang="en-US" dirty="0">
              <a:sym typeface="Wingdings" pitchFamily="2" charset="2"/>
            </a:endParaRPr>
          </a:p>
          <a:p>
            <a:endParaRPr lang="en-US" dirty="0"/>
          </a:p>
        </p:txBody>
      </p:sp>
      <p:pic>
        <p:nvPicPr>
          <p:cNvPr id="10"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084" y="1429875"/>
            <a:ext cx="2637144" cy="149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 Menu Pack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797" y="1030923"/>
            <a:ext cx="1869524" cy="255047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dlg New Package" descr="C:\Users\sluersen\AppData\Local\Temp\SNAGHTMLb60e64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0208" y="2533649"/>
            <a:ext cx="3107143" cy="171238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7387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|EOS~017|</a:t>
            </a:r>
            <a:endParaRPr lang="en-US" sz="100" dirty="0" smtClean="0">
              <a:solidFill>
                <a:srgbClr val="FFFFFF"/>
              </a:solidFill>
              <a:latin typeface="Arial"/>
              <a:cs typeface="Arial" pitchFamily="32" charset="0"/>
            </a:endParaRPr>
          </a:p>
        </p:txBody>
      </p:sp>
      <p:pic>
        <p:nvPicPr>
          <p:cNvPr id="4104" name="pic Project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914399"/>
            <a:ext cx="3291428" cy="258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2: Create a class file</a:t>
            </a:r>
            <a:endParaRPr lang="en-US"/>
          </a:p>
        </p:txBody>
      </p:sp>
      <p:sp>
        <p:nvSpPr>
          <p:cNvPr id="7" name="Content Placeholder 6"/>
          <p:cNvSpPr>
            <a:spLocks noGrp="1"/>
          </p:cNvSpPr>
          <p:nvPr>
            <p:ph idx="1"/>
          </p:nvPr>
        </p:nvSpPr>
        <p:spPr>
          <a:xfrm>
            <a:off x="519113" y="3733800"/>
            <a:ext cx="8318500" cy="2667000"/>
          </a:xfrm>
        </p:spPr>
        <p:txBody>
          <a:bodyPr/>
          <a:lstStyle/>
          <a:p>
            <a:r>
              <a:rPr lang="en-US" dirty="0"/>
              <a:t>In Project View, select </a:t>
            </a:r>
            <a:r>
              <a:rPr lang="en-US" dirty="0" smtClean="0"/>
              <a:t> an </a:t>
            </a:r>
            <a:br>
              <a:rPr lang="en-US" dirty="0" smtClean="0"/>
            </a:br>
            <a:r>
              <a:rPr lang="en-US" dirty="0" smtClean="0"/>
              <a:t>existing package </a:t>
            </a:r>
            <a:r>
              <a:rPr lang="en-US" dirty="0"/>
              <a:t>in</a:t>
            </a:r>
            <a:br>
              <a:rPr lang="en-US" dirty="0"/>
            </a:br>
            <a:r>
              <a:rPr lang="en-US" dirty="0"/>
              <a:t> </a:t>
            </a:r>
            <a:r>
              <a:rPr lang="en-US" b="1" dirty="0">
                <a:latin typeface="Courier New" pitchFamily="49" charset="0"/>
                <a:cs typeface="Courier New" pitchFamily="49" charset="0"/>
              </a:rPr>
              <a:t>…\configuration\</a:t>
            </a:r>
            <a:r>
              <a:rPr lang="en-US" b="1" dirty="0" err="1">
                <a:latin typeface="Courier New" pitchFamily="49" charset="0"/>
                <a:cs typeface="Courier New" pitchFamily="49" charset="0"/>
              </a:rPr>
              <a:t>gsrc</a:t>
            </a:r>
            <a:r>
              <a:rPr lang="en-US" b="1" dirty="0">
                <a:latin typeface="Courier New" pitchFamily="49" charset="0"/>
                <a:cs typeface="Courier New" pitchFamily="49" charset="0"/>
              </a:rPr>
              <a:t>\</a:t>
            </a:r>
          </a:p>
          <a:p>
            <a:pPr lvl="1"/>
            <a:r>
              <a:rPr lang="en-US" dirty="0"/>
              <a:t>Context menu </a:t>
            </a:r>
            <a:r>
              <a:rPr lang="en-US" dirty="0">
                <a:sym typeface="Wingdings" pitchFamily="2" charset="2"/>
              </a:rPr>
              <a:t>  New  </a:t>
            </a:r>
            <a:r>
              <a:rPr lang="en-US" dirty="0" smtClean="0">
                <a:sym typeface="Wingdings" pitchFamily="2" charset="2"/>
              </a:rPr>
              <a:t>Gosu Class</a:t>
            </a:r>
            <a:endParaRPr lang="en-US" dirty="0">
              <a:sym typeface="Wingdings" pitchFamily="2" charset="2"/>
            </a:endParaRPr>
          </a:p>
          <a:p>
            <a:r>
              <a:rPr lang="en-US" dirty="0" smtClean="0"/>
              <a:t>Use meaningful name with Pascal case</a:t>
            </a:r>
            <a:endParaRPr lang="en-US" dirty="0"/>
          </a:p>
          <a:p>
            <a:pPr lvl="1"/>
            <a:r>
              <a:rPr lang="en-US" dirty="0"/>
              <a:t>Capitalize the first letter in the identifier and the first letter of each subsequent concatenated word</a:t>
            </a:r>
          </a:p>
        </p:txBody>
      </p:sp>
      <p:pic>
        <p:nvPicPr>
          <p:cNvPr id="13" name="pic Menu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5884" y="1912324"/>
            <a:ext cx="2637144" cy="14980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 Menu Gosu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8852" y="1018045"/>
            <a:ext cx="1857144" cy="25504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dlg New Gosu Class" descr="C:\Users\sluersen\AppData\Local\Temp\SNAGHTMLb4b29a9.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665" y="2514600"/>
            <a:ext cx="3206667" cy="17085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4336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|EOS~018|</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Gosu Class file</a:t>
            </a:r>
            <a:endParaRPr lang="en-US"/>
          </a:p>
        </p:txBody>
      </p:sp>
      <p:sp>
        <p:nvSpPr>
          <p:cNvPr id="4" name="Content Placeholder 3"/>
          <p:cNvSpPr>
            <a:spLocks noGrp="1"/>
          </p:cNvSpPr>
          <p:nvPr>
            <p:ph idx="1"/>
          </p:nvPr>
        </p:nvSpPr>
        <p:spPr>
          <a:xfrm>
            <a:off x="519113" y="4191000"/>
            <a:ext cx="8318500" cy="2209800"/>
          </a:xfrm>
        </p:spPr>
        <p:txBody>
          <a:bodyPr/>
          <a:lstStyle/>
          <a:p>
            <a:r>
              <a:rPr lang="en-US" smtClean="0"/>
              <a:t>NO </a:t>
            </a:r>
            <a:r>
              <a:rPr lang="en-US" b="1" smtClean="0">
                <a:latin typeface="Courier New" pitchFamily="49" charset="0"/>
                <a:cs typeface="Courier New" pitchFamily="49" charset="0"/>
              </a:rPr>
              <a:t>construct() </a:t>
            </a:r>
            <a:r>
              <a:rPr lang="en-US" smtClean="0"/>
              <a:t>method</a:t>
            </a:r>
          </a:p>
          <a:p>
            <a:pPr lvl="1"/>
            <a:r>
              <a:rPr lang="en-US" smtClean="0"/>
              <a:t>Constructor method not included in stub of class file</a:t>
            </a:r>
          </a:p>
          <a:p>
            <a:pPr lvl="1"/>
            <a:r>
              <a:rPr lang="en-US" smtClean="0"/>
              <a:t>Method </a:t>
            </a:r>
            <a:r>
              <a:rPr lang="en-US"/>
              <a:t>allows for a class to instantiate </a:t>
            </a:r>
            <a:r>
              <a:rPr lang="en-US" smtClean="0"/>
              <a:t>objects</a:t>
            </a:r>
          </a:p>
          <a:p>
            <a:pPr lvl="1"/>
            <a:r>
              <a:rPr lang="en-US" smtClean="0"/>
              <a:t>Not required for classes with only static methods</a:t>
            </a:r>
            <a:endParaRPr lang="en-US"/>
          </a:p>
          <a:p>
            <a:endParaRPr lang="en-US" smtClean="0"/>
          </a:p>
          <a:p>
            <a:endParaRPr lang="en-US"/>
          </a:p>
        </p:txBody>
      </p:sp>
      <p:sp>
        <p:nvSpPr>
          <p:cNvPr id="6" name="rec LinNumbers"/>
          <p:cNvSpPr/>
          <p:nvPr/>
        </p:nvSpPr>
        <p:spPr bwMode="auto">
          <a:xfrm>
            <a:off x="446993" y="914400"/>
            <a:ext cx="433754" cy="1447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a:spLocks noChangeArrowheads="1"/>
          </p:cNvSpPr>
          <p:nvPr/>
        </p:nvSpPr>
        <p:spPr bwMode="auto">
          <a:xfrm>
            <a:off x="411480" y="914400"/>
            <a:ext cx="93421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lang="en-US" sz="1600" b="1" err="1" smtClean="0" bmk="">
                <a:solidFill>
                  <a:srgbClr val="000000"/>
                </a:solidFill>
                <a:latin typeface="Courier New" pitchFamily="49" charset="0"/>
                <a:cs typeface="Courier New" pitchFamily="49" charset="0"/>
              </a:rPr>
              <a:t>acme.ta.classes.util</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AssignedUserUtil { </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4  </a:t>
            </a:r>
          </a:p>
          <a:p>
            <a:pPr lvl="0" fontAlgn="base">
              <a:spcBef>
                <a:spcPct val="0"/>
              </a:spcBef>
              <a:spcAft>
                <a:spcPct val="0"/>
              </a:spcAf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5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p>
        </p:txBody>
      </p:sp>
    </p:spTree>
    <p:extLst>
      <p:ext uri="{BB962C8B-B14F-4D97-AF65-F5344CB8AC3E}">
        <p14:creationId xmlns:p14="http://schemas.microsoft.com/office/powerpoint/2010/main" val="1588214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|EOS~019|</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Import packages: </a:t>
            </a:r>
            <a:r>
              <a:rPr lang="en-US"/>
              <a:t>uses </a:t>
            </a:r>
            <a:r>
              <a:rPr lang="en-US" smtClean="0"/>
              <a:t>keyword</a:t>
            </a:r>
            <a:endParaRPr lang="en-US"/>
          </a:p>
        </p:txBody>
      </p:sp>
      <p:sp>
        <p:nvSpPr>
          <p:cNvPr id="3" name="Content Placeholder 2"/>
          <p:cNvSpPr>
            <a:spLocks noGrp="1"/>
          </p:cNvSpPr>
          <p:nvPr>
            <p:ph idx="1"/>
          </p:nvPr>
        </p:nvSpPr>
        <p:spPr>
          <a:xfrm>
            <a:off x="519113" y="3962400"/>
            <a:ext cx="8318500" cy="2438400"/>
          </a:xfrm>
        </p:spPr>
        <p:txBody>
          <a:bodyPr/>
          <a:lstStyle/>
          <a:p>
            <a:r>
              <a:rPr lang="en-US" smtClean="0"/>
              <a:t>Imports fully </a:t>
            </a:r>
            <a:r>
              <a:rPr lang="en-US"/>
              <a:t>qualified name </a:t>
            </a:r>
            <a:r>
              <a:rPr lang="en-US" smtClean="0"/>
              <a:t>and package</a:t>
            </a:r>
          </a:p>
          <a:p>
            <a:pPr lvl="1"/>
            <a:r>
              <a:rPr lang="en-US"/>
              <a:t>Not a static import (like Java), must reference class in code</a:t>
            </a:r>
          </a:p>
          <a:p>
            <a:pPr lvl="1"/>
            <a:r>
              <a:rPr lang="en-US" smtClean="0"/>
              <a:t>Asterisk (*) to import hierarchy</a:t>
            </a:r>
          </a:p>
          <a:p>
            <a:r>
              <a:rPr lang="en-US" smtClean="0"/>
              <a:t>Studio will suggest class while typing class name</a:t>
            </a:r>
          </a:p>
          <a:p>
            <a:pPr marL="0" indent="0">
              <a:buNone/>
            </a:pPr>
            <a:endParaRPr lang="en-US" smtClean="0"/>
          </a:p>
        </p:txBody>
      </p:sp>
      <p:sp>
        <p:nvSpPr>
          <p:cNvPr id="9" name="rec LinNumbers"/>
          <p:cNvSpPr/>
          <p:nvPr/>
        </p:nvSpPr>
        <p:spPr bwMode="auto">
          <a:xfrm>
            <a:off x="446993" y="914400"/>
            <a:ext cx="433754"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0" name="rec Code"/>
          <p:cNvSpPr>
            <a:spLocks noChangeArrowheads="1"/>
          </p:cNvSpPr>
          <p:nvPr/>
        </p:nvSpPr>
        <p:spPr bwMode="auto">
          <a:xfrm>
            <a:off x="411480" y="914400"/>
            <a:ext cx="934212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lang="en-US" sz="1600" b="1" err="1" smtClean="0" bmk="">
                <a:solidFill>
                  <a:srgbClr val="000000"/>
                </a:solidFill>
                <a:latin typeface="Courier New" pitchFamily="49" charset="0"/>
                <a:cs typeface="Courier New" pitchFamily="49" charset="0"/>
              </a:rPr>
              <a:t>acme.ta.classes.util</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gw.api.database.IQueryBeanResult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AssignedUserUtil { </a:t>
            </a:r>
          </a:p>
          <a:p>
            <a:pPr lvl="0" fontAlgn="base">
              <a:spcBef>
                <a:spcPct val="0"/>
              </a:spcBef>
              <a:spcAft>
                <a:spcPct val="0"/>
              </a:spcAft>
            </a:pPr>
            <a:r>
              <a:rPr lang="en-US" sz="1600" b="1" smtClean="0">
                <a:solidFill>
                  <a:srgbClr val="000000"/>
                </a:solidFill>
                <a:latin typeface="Courier New" pitchFamily="49" charset="0"/>
                <a:cs typeface="Courier New" pitchFamily="49" charset="0"/>
              </a:rPr>
              <a:t>  9</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10</a:t>
            </a: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33805747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|EOS~002|</a:t>
            </a:r>
            <a:endParaRPr lang="en-US" sz="100" dirty="0" smtClean="0">
              <a:solidFill>
                <a:srgbClr val="FFFFFF"/>
              </a:solidFill>
              <a:latin typeface="Arial"/>
              <a:cs typeface="Arial" pitchFamily="32" charset="0"/>
            </a:endParaRPr>
          </a:p>
        </p:txBody>
      </p:sp>
      <p:sp>
        <p:nvSpPr>
          <p:cNvPr id="4" name="Text Placeholder 3"/>
          <p:cNvSpPr>
            <a:spLocks noGrp="1"/>
          </p:cNvSpPr>
          <p:nvPr>
            <p:ph type="body" sz="quarter" idx="10"/>
          </p:nvPr>
        </p:nvSpPr>
        <p:spPr/>
        <p:txBody>
          <a:bodyPr/>
          <a:lstStyle/>
          <a:p>
            <a:pPr lvl="1"/>
            <a:r>
              <a:rPr lang="en-US"/>
              <a:t>Describe the general </a:t>
            </a:r>
            <a:r>
              <a:rPr lang="en-US" smtClean="0"/>
              <a:t>capabilities </a:t>
            </a:r>
            <a:r>
              <a:rPr lang="en-US"/>
              <a:t>of a Gosu class </a:t>
            </a:r>
          </a:p>
          <a:p>
            <a:pPr lvl="1"/>
            <a:r>
              <a:rPr lang="en-US"/>
              <a:t>Create packages and classes</a:t>
            </a:r>
          </a:p>
          <a:p>
            <a:pPr lvl="1"/>
            <a:r>
              <a:rPr lang="en-US"/>
              <a:t>Create static class methods</a:t>
            </a:r>
          </a:p>
          <a:p>
            <a:pPr lvl="1"/>
            <a:r>
              <a:rPr lang="en-US"/>
              <a:t>Reference class methods</a:t>
            </a:r>
          </a:p>
          <a:p>
            <a:pPr lvl="1"/>
            <a:endParaRPr lang="en-US"/>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|EOS~020|</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Step </a:t>
            </a:r>
            <a:r>
              <a:rPr lang="en-US" smtClean="0"/>
              <a:t>3: </a:t>
            </a:r>
            <a:r>
              <a:rPr lang="en-US"/>
              <a:t>Code properties and methods</a:t>
            </a:r>
          </a:p>
        </p:txBody>
      </p:sp>
      <p:sp>
        <p:nvSpPr>
          <p:cNvPr id="4" name="Content Placeholder 3"/>
          <p:cNvSpPr>
            <a:spLocks noGrp="1"/>
          </p:cNvSpPr>
          <p:nvPr>
            <p:ph idx="1"/>
          </p:nvPr>
        </p:nvSpPr>
        <p:spPr>
          <a:xfrm>
            <a:off x="519113" y="5105400"/>
            <a:ext cx="8318500" cy="1295400"/>
          </a:xfrm>
        </p:spPr>
        <p:txBody>
          <a:bodyPr/>
          <a:lstStyle/>
          <a:p>
            <a:r>
              <a:rPr lang="en-US" dirty="0" smtClean="0"/>
              <a:t>Pascal case for property names</a:t>
            </a:r>
          </a:p>
          <a:p>
            <a:r>
              <a:rPr lang="en-US" dirty="0" smtClean="0"/>
              <a:t>Camel case for method names</a:t>
            </a:r>
            <a:endParaRPr lang="en-US" dirty="0"/>
          </a:p>
        </p:txBody>
      </p:sp>
      <p:sp>
        <p:nvSpPr>
          <p:cNvPr id="6" name="rec LinNumbers"/>
          <p:cNvSpPr/>
          <p:nvPr/>
        </p:nvSpPr>
        <p:spPr bwMode="auto">
          <a:xfrm>
            <a:off x="446993" y="914400"/>
            <a:ext cx="433754" cy="40386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7" name="rec Code"/>
          <p:cNvSpPr>
            <a:spLocks noChangeArrowheads="1"/>
          </p:cNvSpPr>
          <p:nvPr/>
        </p:nvSpPr>
        <p:spPr bwMode="auto">
          <a:xfrm>
            <a:off x="411480" y="914400"/>
            <a:ext cx="865632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package </a:t>
            </a:r>
            <a:r>
              <a:rPr lang="en-US" sz="1600" b="1" err="1" smtClean="0" bmk="">
                <a:solidFill>
                  <a:srgbClr val="000000"/>
                </a:solidFill>
                <a:latin typeface="Courier New" pitchFamily="49" charset="0"/>
                <a:cs typeface="Courier New" pitchFamily="49" charset="0"/>
              </a:rPr>
              <a:t>acme.ta.classes.util</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gw.api.database.IQueryBeanResult</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gw.api.database.Query</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gw.api.database.Relop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gw.transaction.Transaction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7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AssignedUserUtil { </a:t>
            </a: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  …</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55</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public static function </a:t>
            </a:r>
            <a:r>
              <a:rPr lang="en-US" sz="1600" b="1" smtClean="0" bmk="">
                <a:solidFill>
                  <a:srgbClr val="000000"/>
                </a:solidFill>
                <a:latin typeface="Courier New" pitchFamily="49" charset="0"/>
                <a:cs typeface="Courier New" pitchFamily="49" charset="0"/>
              </a:rPr>
              <a:t>selectLeastBusyUser(</a:t>
            </a:r>
            <a:br>
              <a:rPr lang="en-US" sz="1600" b="1" smtClean="0" bmk="">
                <a:solidFill>
                  <a:srgbClr val="000000"/>
                </a:solidFill>
                <a:latin typeface="Courier New" pitchFamily="49" charset="0"/>
                <a:cs typeface="Courier New" pitchFamily="49" charset="0"/>
              </a:rPr>
            </a:br>
            <a:r>
              <a:rPr lang="en-US" sz="1600" b="1" smtClean="0" bmk="">
                <a:solidFill>
                  <a:srgbClr val="000000"/>
                </a:solidFill>
                <a:latin typeface="Courier New" pitchFamily="49" charset="0"/>
                <a:cs typeface="Courier New" pitchFamily="49" charset="0"/>
              </a:rPr>
              <a:t>                   </a:t>
            </a:r>
            <a:r>
              <a:rPr lang="en-US" sz="1600" b="1" err="1" smtClean="0" bmk="">
                <a:solidFill>
                  <a:srgbClr val="000000"/>
                </a:solidFill>
                <a:latin typeface="Courier New" pitchFamily="49" charset="0"/>
                <a:cs typeface="Courier New" pitchFamily="49" charset="0"/>
              </a:rPr>
              <a:t>ABContactNeedingReassignment</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ABContact): </a:t>
            </a:r>
            <a:r>
              <a:rPr lang="en-US" sz="1600" b="1" bmk="">
                <a:solidFill>
                  <a:srgbClr val="000080"/>
                </a:solidFill>
                <a:latin typeface="Courier New" pitchFamily="49" charset="0"/>
                <a:cs typeface="Courier New" pitchFamily="49" charset="0"/>
              </a:rPr>
              <a:t>void</a:t>
            </a:r>
            <a:r>
              <a:rPr lang="en-US" sz="1600" b="1" bmk="">
                <a:solidFill>
                  <a:srgbClr val="000000"/>
                </a:solidFill>
                <a:latin typeface="Courier New" pitchFamily="49" charset="0"/>
                <a:cs typeface="Courier New" pitchFamily="49" charset="0"/>
              </a:rPr>
              <a:t> {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…69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lang="en-US" sz="1600" b="1" err="1" bmk="">
                <a:solidFill>
                  <a:srgbClr val="000000"/>
                </a:solidFill>
                <a:latin typeface="Courier New" pitchFamily="49" charset="0"/>
                <a:cs typeface="Courier New" pitchFamily="49" charset="0"/>
              </a:rPr>
              <a:t>leastBusyUser</a:t>
            </a:r>
            <a:r>
              <a:rPr lang="en-US" sz="1600" b="1" bmk="">
                <a:solidFill>
                  <a:srgbClr val="000000"/>
                </a:solidFill>
                <a:latin typeface="Courier New" pitchFamily="49" charset="0"/>
                <a:cs typeface="Courier New" pitchFamily="49" charset="0"/>
              </a:rPr>
              <a:t> = </a:t>
            </a:r>
            <a:r>
              <a:rPr lang="en-US" sz="1600" b="1" err="1" smtClean="0" bmk="">
                <a:solidFill>
                  <a:srgbClr val="000000"/>
                </a:solidFill>
                <a:latin typeface="Courier New" pitchFamily="49" charset="0"/>
                <a:cs typeface="Courier New" pitchFamily="49" charset="0"/>
              </a:rPr>
              <a:t>contactManagerResultSet.FirstResult</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lang="en-US" sz="1600" b="1" smtClean="0" bmk="">
                <a:solidFill>
                  <a:srgbClr val="000000"/>
                </a:solidFill>
                <a:latin typeface="Courier New" pitchFamily="49" charset="0"/>
                <a:cs typeface="Courier New" pitchFamily="49" charset="0"/>
              </a:rPr>
              <a:t>…86        </a:t>
            </a:r>
            <a:r>
              <a:rPr lang="en-US" sz="1600" b="1" err="1" smtClean="0" bmk="">
                <a:solidFill>
                  <a:srgbClr val="000000"/>
                </a:solidFill>
                <a:latin typeface="Courier New" pitchFamily="49" charset="0"/>
                <a:cs typeface="Courier New" pitchFamily="49" charset="0"/>
              </a:rPr>
              <a:t>ABContactNeedingReassignment.AssignedUser</a:t>
            </a:r>
            <a:r>
              <a:rPr lang="en-US" sz="1600" b="1" smtClean="0" bmk="">
                <a:solidFill>
                  <a:srgbClr val="000000"/>
                </a:solidFill>
                <a:latin typeface="Courier New" pitchFamily="49" charset="0"/>
                <a:cs typeface="Courier New" pitchFamily="49" charset="0"/>
              </a:rPr>
              <a:t> </a:t>
            </a:r>
            <a:r>
              <a:rPr lang="en-US" sz="1600" b="1" bmk="">
                <a:solidFill>
                  <a:srgbClr val="000000"/>
                </a:solidFill>
                <a:latin typeface="Courier New" pitchFamily="49" charset="0"/>
                <a:cs typeface="Courier New" pitchFamily="49" charset="0"/>
              </a:rPr>
              <a:t>= </a:t>
            </a:r>
            <a:r>
              <a:rPr lang="en-US" sz="1600" b="1" err="1" bmk="">
                <a:solidFill>
                  <a:srgbClr val="000000"/>
                </a:solidFill>
                <a:latin typeface="Courier New" pitchFamily="49" charset="0"/>
                <a:cs typeface="Courier New" pitchFamily="49" charset="0"/>
              </a:rPr>
              <a:t>leastBusyUser</a:t>
            </a:r>
            <a:endParaRPr lang="en-US" sz="1600" b="1" smtClean="0" bmk="">
              <a:solidFill>
                <a:srgbClr val="000000"/>
              </a:solidFill>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89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p>
          <a:p>
            <a:pPr lvl="0" fontAlgn="base">
              <a:spcBef>
                <a:spcPct val="0"/>
              </a:spcBef>
              <a:spcAft>
                <a:spcPct val="0"/>
              </a:spcAft>
            </a:pPr>
            <a:r>
              <a:rPr lang="en-US" sz="1600" b="1">
                <a:solidFill>
                  <a:srgbClr val="000000"/>
                </a:solidFill>
                <a:latin typeface="Courier New" pitchFamily="49" charset="0"/>
                <a:cs typeface="Courier New" pitchFamily="49" charset="0"/>
              </a:rPr>
              <a:t> </a:t>
            </a:r>
            <a:r>
              <a:rPr lang="en-US" sz="1600" b="1" smtClean="0">
                <a:solidFill>
                  <a:srgbClr val="000000"/>
                </a:solidFill>
                <a:latin typeface="Courier New" pitchFamily="49" charset="0"/>
                <a:cs typeface="Courier New" pitchFamily="49" charset="0"/>
              </a:rPr>
              <a:t>…</a:t>
            </a:r>
            <a:endParaRPr kumimoji="0" lang="en-US" sz="1600" b="1" i="0" u="none" strike="noStrike" cap="none" normalizeH="0" baseline="0" smtClean="0">
              <a:ln>
                <a:noFill/>
              </a:ln>
              <a:solidFill>
                <a:srgbClr val="000000"/>
              </a:solidFill>
              <a:effectLst/>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130  }</a:t>
            </a:r>
          </a:p>
          <a:p>
            <a:pPr lvl="0" fontAlgn="base">
              <a:spcBef>
                <a:spcPct val="0"/>
              </a:spcBef>
              <a:spcAft>
                <a:spcPct val="0"/>
              </a:spcAf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a:t>
            </a:r>
            <a:endParaRPr kumimoji="0" lang="en-US" sz="1600" b="1" i="0" u="none" strike="noStrike" cap="none" normalizeH="0" baseline="0" smtClean="0">
              <a:ln>
                <a:noFill/>
              </a:ln>
              <a:solidFill>
                <a:schemeClr val="tx1"/>
              </a:solidFill>
              <a:effectLst/>
              <a:latin typeface="Courier New" pitchFamily="49" charset="0"/>
              <a:cs typeface="Courier New" pitchFamily="49" charset="0"/>
            </a:endParaRPr>
          </a:p>
        </p:txBody>
      </p:sp>
    </p:spTree>
    <p:extLst>
      <p:ext uri="{BB962C8B-B14F-4D97-AF65-F5344CB8AC3E}">
        <p14:creationId xmlns:p14="http://schemas.microsoft.com/office/powerpoint/2010/main" val="11180908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|EOS~021|</a:t>
            </a:r>
            <a:endParaRPr lang="en-US" sz="100" dirty="0" smtClean="0">
              <a:solidFill>
                <a:srgbClr val="FFFFFF"/>
              </a:solidFill>
              <a:latin typeface="Arial"/>
              <a:cs typeface="Arial" pitchFamily="32" charset="0"/>
            </a:endParaRPr>
          </a:p>
        </p:txBody>
      </p:sp>
      <p:sp>
        <p:nvSpPr>
          <p:cNvPr id="22" name="rec Red"/>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a:t>
            </a:r>
            <a:r>
              <a:rPr lang="en-US" smtClean="0"/>
              <a:t>4: </a:t>
            </a:r>
            <a:r>
              <a:rPr lang="en-US"/>
              <a:t>Deploy </a:t>
            </a:r>
            <a:r>
              <a:rPr lang="en-US" smtClean="0"/>
              <a:t>package and </a:t>
            </a:r>
            <a:r>
              <a:rPr lang="en-US"/>
              <a:t>class</a:t>
            </a:r>
            <a:br>
              <a:rPr lang="en-US"/>
            </a:br>
            <a:r>
              <a:rPr lang="en-US" sz="2400" smtClean="0"/>
              <a:t>*</a:t>
            </a:r>
            <a:r>
              <a:rPr lang="en-US" sz="2400"/>
              <a:t>N</a:t>
            </a:r>
            <a:r>
              <a:rPr lang="en-US" sz="2400" smtClean="0"/>
              <a:t>ew</a:t>
            </a:r>
            <a:r>
              <a:rPr lang="en-US" sz="2400"/>
              <a:t>*</a:t>
            </a:r>
          </a:p>
        </p:txBody>
      </p:sp>
      <p:sp>
        <p:nvSpPr>
          <p:cNvPr id="6" name="Subtitle 5"/>
          <p:cNvSpPr>
            <a:spLocks noGrp="1"/>
          </p:cNvSpPr>
          <p:nvPr>
            <p:ph type="subTitle" idx="10"/>
          </p:nvPr>
        </p:nvSpPr>
        <p:spPr/>
        <p:txBody>
          <a:bodyPr/>
          <a:lstStyle/>
          <a:p>
            <a:r>
              <a:rPr lang="en-US" smtClean="0"/>
              <a:t>Restart Server</a:t>
            </a:r>
            <a:endParaRPr lang="en-US"/>
          </a:p>
        </p:txBody>
      </p:sp>
      <p:sp>
        <p:nvSpPr>
          <p:cNvPr id="4" name="Content Placeholder 3"/>
          <p:cNvSpPr>
            <a:spLocks noGrp="1"/>
          </p:cNvSpPr>
          <p:nvPr>
            <p:ph sz="half" idx="1"/>
          </p:nvPr>
        </p:nvSpPr>
        <p:spPr>
          <a:xfrm>
            <a:off x="519113" y="1752600"/>
            <a:ext cx="3671887" cy="4637088"/>
          </a:xfrm>
        </p:spPr>
        <p:txBody>
          <a:bodyPr/>
          <a:lstStyle/>
          <a:p>
            <a:r>
              <a:rPr lang="en-US" smtClean="0"/>
              <a:t>New package and class loaded at server startup</a:t>
            </a:r>
            <a:endParaRPr lang="en-US"/>
          </a:p>
        </p:txBody>
      </p:sp>
      <p:sp>
        <p:nvSpPr>
          <p:cNvPr id="19" name="Text Placeholder 5"/>
          <p:cNvSpPr txBox="1">
            <a:spLocks/>
          </p:cNvSpPr>
          <p:nvPr/>
        </p:nvSpPr>
        <p:spPr>
          <a:xfrm>
            <a:off x="493776" y="486102"/>
            <a:ext cx="8321040" cy="381000"/>
          </a:xfrm>
          <a:prstGeom prst="rect">
            <a:avLst/>
          </a:prstGeom>
        </p:spPr>
        <p:txBody>
          <a:bodyPr lIns="0" tIns="0" rIns="0" bIns="0"/>
          <a:lst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a:lstStyle>
          <a:p>
            <a:pPr marL="0" indent="0">
              <a:buNone/>
            </a:pPr>
            <a:endParaRPr lang="en-US" sz="2800" b="1">
              <a:solidFill>
                <a:srgbClr val="04628C"/>
              </a:solidFill>
              <a:latin typeface="+mj-lt"/>
              <a:ea typeface="Arial" pitchFamily="34" charset="0"/>
              <a:cs typeface="Arial" pitchFamily="34" charset="0"/>
            </a:endParaRPr>
          </a:p>
        </p:txBody>
      </p:sp>
      <p:sp>
        <p:nvSpPr>
          <p:cNvPr id="26" name="txt Rule Set Class"/>
          <p:cNvSpPr/>
          <p:nvPr/>
        </p:nvSpPr>
        <p:spPr>
          <a:xfrm>
            <a:off x="917346" y="5334000"/>
            <a:ext cx="1460305" cy="338554"/>
          </a:xfrm>
          <a:prstGeom prst="rect">
            <a:avLst/>
          </a:prstGeom>
        </p:spPr>
        <p:txBody>
          <a:bodyPr wrap="square">
            <a:spAutoFit/>
          </a:bodyPr>
          <a:lstStyle/>
          <a:p>
            <a:pPr algn="ctr"/>
            <a:r>
              <a:rPr lang="en-US" sz="1600" b="1" smtClean="0">
                <a:solidFill>
                  <a:schemeClr val="bg1"/>
                </a:solidFill>
              </a:rPr>
              <a:t>Package</a:t>
            </a:r>
            <a:endParaRPr lang="en-US" sz="1600" b="1">
              <a:solidFill>
                <a:schemeClr val="bg1"/>
              </a:solidFill>
            </a:endParaRPr>
          </a:p>
        </p:txBody>
      </p:sp>
      <p:sp>
        <p:nvSpPr>
          <p:cNvPr id="11" name="txt Gosu Class"/>
          <p:cNvSpPr/>
          <p:nvPr/>
        </p:nvSpPr>
        <p:spPr>
          <a:xfrm>
            <a:off x="2518390" y="5334000"/>
            <a:ext cx="1672610" cy="584775"/>
          </a:xfrm>
          <a:prstGeom prst="rect">
            <a:avLst/>
          </a:prstGeom>
        </p:spPr>
        <p:txBody>
          <a:bodyPr wrap="square">
            <a:spAutoFit/>
          </a:bodyPr>
          <a:lstStyle/>
          <a:p>
            <a:pPr algn="ctr"/>
            <a:r>
              <a:rPr lang="en-US" sz="1600" b="1">
                <a:solidFill>
                  <a:schemeClr val="bg1"/>
                </a:solidFill>
              </a:rPr>
              <a:t>Gosu Class</a:t>
            </a:r>
            <a:br>
              <a:rPr lang="en-US" sz="1600" b="1">
                <a:solidFill>
                  <a:schemeClr val="bg1"/>
                </a:solidFill>
              </a:rPr>
            </a:br>
            <a:r>
              <a:rPr lang="en-US" sz="1600" b="1">
                <a:solidFill>
                  <a:schemeClr val="bg1"/>
                </a:solidFill>
              </a:rPr>
              <a:t>(.gs</a:t>
            </a:r>
            <a:r>
              <a:rPr lang="en-US" sz="1600" b="1" smtClean="0">
                <a:solidFill>
                  <a:schemeClr val="bg1"/>
                </a:solidFill>
              </a:rPr>
              <a:t>)</a:t>
            </a:r>
            <a:endParaRPr lang="en-US" sz="1600" b="1">
              <a:solidFill>
                <a:schemeClr val="bg1"/>
              </a:solidFill>
            </a:endParaRPr>
          </a:p>
        </p:txBody>
      </p:sp>
      <p:pic>
        <p:nvPicPr>
          <p:cNvPr id="12" name="icon Gosu Cal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8" y="3810000"/>
            <a:ext cx="1393489" cy="16051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345" y="3809998"/>
            <a:ext cx="1425427" cy="128016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4150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|EOS~022|</a:t>
            </a:r>
            <a:endParaRPr lang="en-US" sz="100" dirty="0" smtClean="0">
              <a:solidFill>
                <a:srgbClr val="FFFFFF"/>
              </a:solidFill>
              <a:latin typeface="Arial"/>
              <a:cs typeface="Arial" pitchFamily="32" charset="0"/>
            </a:endParaRPr>
          </a:p>
        </p:txBody>
      </p:sp>
      <p:sp>
        <p:nvSpPr>
          <p:cNvPr id="88" name="rec Blue"/>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80" name="rec Red"/>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Step </a:t>
            </a:r>
            <a:r>
              <a:rPr lang="en-US" smtClean="0"/>
              <a:t>4: </a:t>
            </a:r>
            <a:r>
              <a:rPr lang="en-US"/>
              <a:t>Deploy </a:t>
            </a:r>
            <a:r>
              <a:rPr lang="en-US" smtClean="0"/>
              <a:t>Gosu classes</a:t>
            </a:r>
            <a:endParaRPr lang="en-US"/>
          </a:p>
        </p:txBody>
      </p:sp>
      <p:sp>
        <p:nvSpPr>
          <p:cNvPr id="6" name="Subtitle 5"/>
          <p:cNvSpPr>
            <a:spLocks noGrp="1"/>
          </p:cNvSpPr>
          <p:nvPr>
            <p:ph type="subTitle" idx="10"/>
          </p:nvPr>
        </p:nvSpPr>
        <p:spPr/>
        <p:txBody>
          <a:bodyPr/>
          <a:lstStyle/>
          <a:p>
            <a:r>
              <a:rPr lang="en-US" smtClean="0"/>
              <a:t>Reload changed classes</a:t>
            </a:r>
            <a:endParaRPr lang="en-US"/>
          </a:p>
        </p:txBody>
      </p:sp>
      <p:sp>
        <p:nvSpPr>
          <p:cNvPr id="7" name="Text Placeholder 6"/>
          <p:cNvSpPr>
            <a:spLocks noGrp="1"/>
          </p:cNvSpPr>
          <p:nvPr>
            <p:ph type="body" sz="quarter" idx="11"/>
          </p:nvPr>
        </p:nvSpPr>
        <p:spPr/>
        <p:txBody>
          <a:bodyPr/>
          <a:lstStyle/>
          <a:p>
            <a:r>
              <a:rPr lang="en-US" smtClean="0"/>
              <a:t>Compile classes</a:t>
            </a:r>
          </a:p>
          <a:p>
            <a:endParaRPr lang="en-US"/>
          </a:p>
        </p:txBody>
      </p:sp>
      <p:sp>
        <p:nvSpPr>
          <p:cNvPr id="5" name="Content Placeholder 4"/>
          <p:cNvSpPr>
            <a:spLocks noGrp="1"/>
          </p:cNvSpPr>
          <p:nvPr>
            <p:ph sz="half" idx="2"/>
          </p:nvPr>
        </p:nvSpPr>
        <p:spPr>
          <a:xfrm>
            <a:off x="4754562" y="1752600"/>
            <a:ext cx="4389437" cy="4637088"/>
          </a:xfrm>
        </p:spPr>
        <p:txBody>
          <a:bodyPr/>
          <a:lstStyle/>
          <a:p>
            <a:r>
              <a:rPr lang="en-US"/>
              <a:t>Main Menu </a:t>
            </a:r>
            <a:r>
              <a:rPr lang="en-US">
                <a:sym typeface="Wingdings" pitchFamily="2" charset="2"/>
              </a:rPr>
              <a:t> </a:t>
            </a:r>
            <a:r>
              <a:rPr lang="en-US" smtClean="0">
                <a:sym typeface="Wingdings" pitchFamily="2" charset="2"/>
              </a:rPr>
              <a:t>Build   Compile </a:t>
            </a:r>
            <a:endParaRPr lang="en-US">
              <a:sym typeface="Wingdings" pitchFamily="2" charset="2"/>
            </a:endParaRPr>
          </a:p>
          <a:p>
            <a:pPr algn="just"/>
            <a:r>
              <a:rPr lang="en-US" smtClean="0"/>
              <a:t>CTRL+SHIFT+F9</a:t>
            </a:r>
          </a:p>
        </p:txBody>
      </p:sp>
      <p:sp>
        <p:nvSpPr>
          <p:cNvPr id="4" name="Content Placeholder 3"/>
          <p:cNvSpPr>
            <a:spLocks noGrp="1"/>
          </p:cNvSpPr>
          <p:nvPr>
            <p:ph sz="half" idx="1"/>
          </p:nvPr>
        </p:nvSpPr>
        <p:spPr>
          <a:xfrm>
            <a:off x="519113" y="1752600"/>
            <a:ext cx="3671887" cy="4637088"/>
          </a:xfrm>
        </p:spPr>
        <p:txBody>
          <a:bodyPr/>
          <a:lstStyle/>
          <a:p>
            <a:r>
              <a:rPr lang="en-US" smtClean="0"/>
              <a:t>Main </a:t>
            </a:r>
            <a:r>
              <a:rPr lang="en-US"/>
              <a:t>Menu </a:t>
            </a:r>
            <a:r>
              <a:rPr lang="en-US">
                <a:sym typeface="Wingdings" pitchFamily="2" charset="2"/>
              </a:rPr>
              <a:t> </a:t>
            </a:r>
            <a:r>
              <a:rPr lang="en-US" smtClean="0">
                <a:sym typeface="Wingdings" pitchFamily="2" charset="2"/>
              </a:rPr>
              <a:t>Run </a:t>
            </a:r>
            <a:r>
              <a:rPr lang="en-US">
                <a:sym typeface="Wingdings" pitchFamily="2" charset="2"/>
              </a:rPr>
              <a:t> </a:t>
            </a:r>
            <a:r>
              <a:rPr lang="en-US" smtClean="0">
                <a:sym typeface="Wingdings" pitchFamily="2" charset="2"/>
              </a:rPr>
              <a:t>Reload Changed Classes</a:t>
            </a:r>
            <a:endParaRPr lang="en-US">
              <a:sym typeface="Wingdings" pitchFamily="2" charset="2"/>
            </a:endParaRPr>
          </a:p>
        </p:txBody>
      </p:sp>
      <p:sp>
        <p:nvSpPr>
          <p:cNvPr id="20" name="txt Gosu Class"/>
          <p:cNvSpPr/>
          <p:nvPr/>
        </p:nvSpPr>
        <p:spPr>
          <a:xfrm>
            <a:off x="685801" y="5410198"/>
            <a:ext cx="1672610" cy="584775"/>
          </a:xfrm>
          <a:prstGeom prst="rect">
            <a:avLst/>
          </a:prstGeom>
        </p:spPr>
        <p:txBody>
          <a:bodyPr wrap="square">
            <a:spAutoFit/>
          </a:bodyPr>
          <a:lstStyle/>
          <a:p>
            <a:pPr algn="ctr"/>
            <a:r>
              <a:rPr lang="en-US" sz="1600" b="1">
                <a:solidFill>
                  <a:schemeClr val="bg1"/>
                </a:solidFill>
              </a:rPr>
              <a:t>Gosu Class</a:t>
            </a:r>
            <a:br>
              <a:rPr lang="en-US" sz="1600" b="1">
                <a:solidFill>
                  <a:schemeClr val="bg1"/>
                </a:solidFill>
              </a:rPr>
            </a:br>
            <a:r>
              <a:rPr lang="en-US" sz="1600" b="1">
                <a:solidFill>
                  <a:schemeClr val="bg1"/>
                </a:solidFill>
              </a:rPr>
              <a:t>(.gs</a:t>
            </a:r>
            <a:r>
              <a:rPr lang="en-US" sz="1600" b="1" smtClean="0">
                <a:solidFill>
                  <a:schemeClr val="bg1"/>
                </a:solidFill>
              </a:rPr>
              <a:t>)</a:t>
            </a:r>
            <a:endParaRPr lang="en-US" sz="1600" b="1">
              <a:solidFill>
                <a:schemeClr val="bg1"/>
              </a:solidFill>
            </a:endParaRPr>
          </a:p>
        </p:txBody>
      </p:sp>
      <p:pic>
        <p:nvPicPr>
          <p:cNvPr id="21" name="icon Gosu Cal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3786352"/>
            <a:ext cx="1513790" cy="17437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xt Gosu Class"/>
          <p:cNvSpPr/>
          <p:nvPr/>
        </p:nvSpPr>
        <p:spPr>
          <a:xfrm>
            <a:off x="4953001" y="5410199"/>
            <a:ext cx="1627638" cy="584775"/>
          </a:xfrm>
          <a:prstGeom prst="rect">
            <a:avLst/>
          </a:prstGeom>
        </p:spPr>
        <p:txBody>
          <a:bodyPr wrap="square">
            <a:spAutoFit/>
          </a:bodyPr>
          <a:lstStyle/>
          <a:p>
            <a:pPr algn="ctr"/>
            <a:r>
              <a:rPr lang="en-US" sz="1600" b="1">
                <a:solidFill>
                  <a:schemeClr val="bg1"/>
                </a:solidFill>
              </a:rPr>
              <a:t>Gosu Class</a:t>
            </a:r>
            <a:br>
              <a:rPr lang="en-US" sz="1600" b="1">
                <a:solidFill>
                  <a:schemeClr val="bg1"/>
                </a:solidFill>
              </a:rPr>
            </a:br>
            <a:r>
              <a:rPr lang="en-US" sz="1600" b="1">
                <a:solidFill>
                  <a:schemeClr val="bg1"/>
                </a:solidFill>
              </a:rPr>
              <a:t>(.gs</a:t>
            </a:r>
            <a:r>
              <a:rPr lang="en-US" sz="1600" b="1" smtClean="0">
                <a:solidFill>
                  <a:schemeClr val="bg1"/>
                </a:solidFill>
              </a:rPr>
              <a:t>)</a:t>
            </a:r>
            <a:endParaRPr lang="en-US" sz="1600" b="1">
              <a:solidFill>
                <a:schemeClr val="bg1"/>
              </a:solidFill>
            </a:endParaRPr>
          </a:p>
        </p:txBody>
      </p:sp>
      <p:pic>
        <p:nvPicPr>
          <p:cNvPr id="24" name="icon Gosu Cal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844" y="3786351"/>
            <a:ext cx="1513790" cy="17437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9626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|EOS~023|</a:t>
            </a:r>
            <a:endParaRPr lang="en-US" sz="100" dirty="0" smtClean="0">
              <a:solidFill>
                <a:srgbClr val="FFFFFF"/>
              </a:solidFill>
              <a:latin typeface="Arial"/>
              <a:cs typeface="Arial" pitchFamily="32" charset="0"/>
            </a:endParaRPr>
          </a:p>
        </p:txBody>
      </p:sp>
      <p:sp>
        <p:nvSpPr>
          <p:cNvPr id="14" name="Rounded Rectangle 13"/>
          <p:cNvSpPr/>
          <p:nvPr/>
        </p:nvSpPr>
        <p:spPr bwMode="auto">
          <a:xfrm>
            <a:off x="5943600" y="3451860"/>
            <a:ext cx="1371600" cy="228600"/>
          </a:xfrm>
          <a:prstGeom prst="roundRect">
            <a:avLst/>
          </a:prstGeom>
          <a:solidFill>
            <a:schemeClr val="tx1">
              <a:lumMod val="95000"/>
            </a:schemeClr>
          </a:solidFill>
          <a:ln w="19050" algn="ctr">
            <a:no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823174"/>
            <a:ext cx="4433355" cy="246051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8095861" cy="1447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smtClean="0"/>
              <a:t>Step 5: Reference class static method (1)</a:t>
            </a:r>
            <a:endParaRPr lang="en-US"/>
          </a:p>
        </p:txBody>
      </p:sp>
      <p:sp>
        <p:nvSpPr>
          <p:cNvPr id="4" name="Content Placeholder 3"/>
          <p:cNvSpPr>
            <a:spLocks noGrp="1"/>
          </p:cNvSpPr>
          <p:nvPr>
            <p:ph idx="1"/>
          </p:nvPr>
        </p:nvSpPr>
        <p:spPr/>
        <p:txBody>
          <a:bodyPr/>
          <a:lstStyle/>
          <a:p>
            <a:r>
              <a:rPr lang="en-US" smtClean="0"/>
              <a:t>Toolbar button widget's </a:t>
            </a:r>
            <a:br>
              <a:rPr lang="en-US" smtClean="0"/>
            </a:br>
            <a:r>
              <a:rPr lang="en-US" smtClean="0"/>
              <a:t>action property calls </a:t>
            </a:r>
            <a:br>
              <a:rPr lang="en-US" smtClean="0"/>
            </a:br>
            <a:r>
              <a:rPr lang="en-US" smtClean="0"/>
              <a:t>class static method</a:t>
            </a:r>
          </a:p>
          <a:p>
            <a:r>
              <a:rPr lang="en-US" smtClean="0"/>
              <a:t>Assigned User field is </a:t>
            </a:r>
            <a:br>
              <a:rPr lang="en-US" smtClean="0"/>
            </a:br>
            <a:r>
              <a:rPr lang="en-US" smtClean="0"/>
              <a:t>set to a user returned </a:t>
            </a:r>
            <a:br>
              <a:rPr lang="en-US" smtClean="0"/>
            </a:br>
            <a:r>
              <a:rPr lang="en-US" smtClean="0"/>
              <a:t>by the selectLeastBusyUser() static method</a:t>
            </a:r>
            <a:endParaRPr lang="en-US"/>
          </a:p>
          <a:p>
            <a:endParaRPr lang="en-US"/>
          </a:p>
          <a:p>
            <a:endParaRPr lang="en-US" smtClean="0"/>
          </a:p>
          <a:p>
            <a:endParaRPr lang="en-US"/>
          </a:p>
        </p:txBody>
      </p:sp>
      <p:sp>
        <p:nvSpPr>
          <p:cNvPr id="10" name="Rounded Rectangle 9"/>
          <p:cNvSpPr/>
          <p:nvPr/>
        </p:nvSpPr>
        <p:spPr bwMode="auto">
          <a:xfrm>
            <a:off x="1676400" y="1836420"/>
            <a:ext cx="6892676" cy="304800"/>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p:cNvCxnSpPr>
            <a:stCxn id="10" idx="2"/>
            <a:endCxn id="14" idx="0"/>
          </p:cNvCxnSpPr>
          <p:nvPr/>
        </p:nvCxnSpPr>
        <p:spPr bwMode="auto">
          <a:xfrm rot="16200000" flipH="1">
            <a:off x="5220749" y="2043209"/>
            <a:ext cx="1310640" cy="1506662"/>
          </a:xfrm>
          <a:prstGeom prst="bentConnector3">
            <a:avLst>
              <a:gd name="adj1" fmla="val 5820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99215794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|EOS~024|</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a:t>Step 5: Reference class static method </a:t>
            </a:r>
            <a:r>
              <a:rPr lang="en-US" smtClean="0"/>
              <a:t>(2)</a:t>
            </a:r>
            <a:endParaRPr lang="en-US"/>
          </a:p>
        </p:txBody>
      </p:sp>
      <p:sp>
        <p:nvSpPr>
          <p:cNvPr id="7" name="Content Placeholder 6"/>
          <p:cNvSpPr>
            <a:spLocks noGrp="1"/>
          </p:cNvSpPr>
          <p:nvPr>
            <p:ph idx="1"/>
          </p:nvPr>
        </p:nvSpPr>
        <p:spPr>
          <a:xfrm>
            <a:off x="519113" y="4724400"/>
            <a:ext cx="8318500" cy="1676400"/>
          </a:xfrm>
        </p:spPr>
        <p:txBody>
          <a:bodyPr/>
          <a:lstStyle/>
          <a:p>
            <a:r>
              <a:rPr lang="en-US" smtClean="0"/>
              <a:t>Rule action calls the selectLeastBusyUser</a:t>
            </a:r>
            <a:r>
              <a:rPr lang="en-US"/>
              <a:t>() static </a:t>
            </a:r>
            <a:r>
              <a:rPr lang="en-US" smtClean="0"/>
              <a:t>method</a:t>
            </a:r>
            <a:endParaRPr lang="en-US"/>
          </a:p>
          <a:p>
            <a:r>
              <a:rPr lang="en-US" smtClean="0"/>
              <a:t>Line 2: Imports AssignedUserUtil class</a:t>
            </a:r>
          </a:p>
          <a:p>
            <a:r>
              <a:rPr lang="en-US" smtClean="0"/>
              <a:t>Line 24: Calls static method, selectLeastBusyUser()</a:t>
            </a:r>
            <a:endParaRPr lang="en-US"/>
          </a:p>
          <a:p>
            <a:endParaRPr lang="en-US" smtClean="0"/>
          </a:p>
          <a:p>
            <a:pPr lvl="1"/>
            <a:endParaRPr lang="en-US"/>
          </a:p>
        </p:txBody>
      </p:sp>
      <p:sp>
        <p:nvSpPr>
          <p:cNvPr id="10" name="Rounded Rectangle 9" hidden="1"/>
          <p:cNvSpPr/>
          <p:nvPr/>
        </p:nvSpPr>
        <p:spPr bwMode="auto">
          <a:xfrm>
            <a:off x="609600" y="1697053"/>
            <a:ext cx="4047608" cy="264966"/>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11" name="Elbow Connector 10" hidden="1"/>
          <p:cNvCxnSpPr>
            <a:stCxn id="10" idx="3"/>
            <a:endCxn id="12" idx="3"/>
          </p:cNvCxnSpPr>
          <p:nvPr/>
        </p:nvCxnSpPr>
        <p:spPr bwMode="auto">
          <a:xfrm>
            <a:off x="4657208" y="1829536"/>
            <a:ext cx="900371" cy="2732304"/>
          </a:xfrm>
          <a:prstGeom prst="bentConnector3">
            <a:avLst>
              <a:gd name="adj1" fmla="val 12539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2" name="Rounded Rectangle 11" hidden="1"/>
          <p:cNvSpPr/>
          <p:nvPr/>
        </p:nvSpPr>
        <p:spPr bwMode="auto">
          <a:xfrm>
            <a:off x="5024179" y="4437526"/>
            <a:ext cx="533400" cy="248628"/>
          </a:xfrm>
          <a:prstGeom prst="roundRect">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2050" name="Picture 2" descr="C:\Users\sluersen\AppData\Local\Temp\SNAGHTMLbfcc9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8352093" cy="3581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bwMode="auto">
          <a:xfrm flipH="1">
            <a:off x="838200" y="4392705"/>
            <a:ext cx="229001"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15" name="Straight Arrow Connector 14"/>
          <p:cNvCxnSpPr/>
          <p:nvPr/>
        </p:nvCxnSpPr>
        <p:spPr bwMode="auto">
          <a:xfrm flipH="1">
            <a:off x="838200" y="1640540"/>
            <a:ext cx="229001"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907229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|EOS~025|</a:t>
            </a:r>
            <a:endParaRPr lang="en-US" sz="100" dirty="0" smtClean="0">
              <a:solidFill>
                <a:srgbClr val="FFFFFF"/>
              </a:solidFill>
              <a:latin typeface="Arial"/>
              <a:cs typeface="Arial" pitchFamily="32" charset="0"/>
            </a:endParaRPr>
          </a:p>
        </p:txBody>
      </p:sp>
      <p:sp>
        <p:nvSpPr>
          <p:cNvPr id="4" name="Text Placeholder 3"/>
          <p:cNvSpPr>
            <a:spLocks noGrp="1"/>
          </p:cNvSpPr>
          <p:nvPr>
            <p:ph type="body" sz="quarter" idx="10"/>
          </p:nvPr>
        </p:nvSpPr>
        <p:spPr/>
        <p:txBody>
          <a:bodyPr/>
          <a:lstStyle/>
          <a:p>
            <a:pPr lvl="1"/>
            <a:r>
              <a:rPr lang="en-US"/>
              <a:t>Describe the general capabilities of a Gosu class </a:t>
            </a:r>
          </a:p>
          <a:p>
            <a:pPr lvl="1"/>
            <a:r>
              <a:rPr lang="en-US"/>
              <a:t>Create packages and classes</a:t>
            </a:r>
          </a:p>
          <a:p>
            <a:pPr lvl="1"/>
            <a:r>
              <a:rPr lang="en-US"/>
              <a:t>Create static class methods</a:t>
            </a:r>
          </a:p>
          <a:p>
            <a:pPr lvl="1"/>
            <a:r>
              <a:rPr lang="en-US"/>
              <a:t>Reference class methods</a:t>
            </a:r>
          </a:p>
          <a:p>
            <a:pPr lvl="1"/>
            <a:endParaRPr lang="en-US"/>
          </a:p>
        </p:txBody>
      </p:sp>
    </p:spTree>
    <p:extLst>
      <p:ext uri="{BB962C8B-B14F-4D97-AF65-F5344CB8AC3E}">
        <p14:creationId xmlns:p14="http://schemas.microsoft.com/office/powerpoint/2010/main" val="30633440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|EOS~026|</a:t>
            </a:r>
            <a:endParaRPr lang="en-US" sz="100" dirty="0" smtClean="0">
              <a:solidFill>
                <a:srgbClr val="FFFFFF"/>
              </a:solidFill>
              <a:latin typeface="Arial"/>
              <a:cs typeface="Arial" pitchFamily="32" charset="0"/>
            </a:endParaRPr>
          </a:p>
        </p:txBody>
      </p:sp>
      <p:sp>
        <p:nvSpPr>
          <p:cNvPr id="3" name="Content Placeholder 2"/>
          <p:cNvSpPr>
            <a:spLocks noGrp="1"/>
          </p:cNvSpPr>
          <p:nvPr>
            <p:ph idx="1"/>
          </p:nvPr>
        </p:nvSpPr>
        <p:spPr/>
        <p:txBody>
          <a:bodyPr/>
          <a:lstStyle/>
          <a:p>
            <a:r>
              <a:rPr lang="en-US"/>
              <a:t>What is a package?</a:t>
            </a:r>
          </a:p>
          <a:p>
            <a:r>
              <a:rPr lang="en-US" smtClean="0"/>
              <a:t>How do you call a static method from a class?</a:t>
            </a:r>
            <a:endParaRPr lang="en-US"/>
          </a:p>
          <a:p>
            <a:r>
              <a:rPr lang="en-US" smtClean="0"/>
              <a:t>Why put </a:t>
            </a:r>
            <a:r>
              <a:rPr lang="en-US"/>
              <a:t>logic in a Gosu class method </a:t>
            </a:r>
            <a:r>
              <a:rPr lang="en-US" smtClean="0"/>
              <a:t>as </a:t>
            </a:r>
            <a:r>
              <a:rPr lang="en-US"/>
              <a:t>opposed </a:t>
            </a:r>
            <a:r>
              <a:rPr lang="en-US" smtClean="0"/>
              <a:t>to an entity enhancement?</a:t>
            </a:r>
            <a:endParaRPr lang="en-US"/>
          </a:p>
          <a:p>
            <a:r>
              <a:rPr lang="en-US"/>
              <a:t>What two keywords </a:t>
            </a:r>
            <a:r>
              <a:rPr lang="en-US" smtClean="0"/>
              <a:t>appear </a:t>
            </a:r>
            <a:r>
              <a:rPr lang="en-US"/>
              <a:t>in the declaration of a Gosu class method used for configuration work? What does each </a:t>
            </a:r>
            <a:r>
              <a:rPr lang="en-US" smtClean="0"/>
              <a:t>keyword mean</a:t>
            </a:r>
            <a:r>
              <a:rPr lang="en-US"/>
              <a:t>?</a:t>
            </a:r>
          </a:p>
          <a:p>
            <a:endParaRPr lang="en-US"/>
          </a:p>
        </p:txBody>
      </p:sp>
    </p:spTree>
    <p:extLst>
      <p:ext uri="{BB962C8B-B14F-4D97-AF65-F5344CB8AC3E}">
        <p14:creationId xmlns:p14="http://schemas.microsoft.com/office/powerpoint/2010/main" val="22089166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|EOS~027|</a:t>
            </a:r>
            <a:endParaRPr lang="en-US" sz="100" dirty="0" smtClean="0">
              <a:solidFill>
                <a:srgbClr val="FFFFFF"/>
              </a:solidFill>
              <a:latin typeface="Arial"/>
              <a:cs typeface="Arial" pitchFamily="32" charset="0"/>
            </a:endParaRPr>
          </a:p>
        </p:txBody>
      </p:sp>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|EOS~003|</a:t>
            </a:r>
            <a:endParaRPr lang="en-US" sz="100" dirty="0" smtClean="0">
              <a:solidFill>
                <a:srgbClr val="FFFFFF"/>
              </a:solidFill>
              <a:latin typeface="Arial"/>
              <a:cs typeface="Arial" pitchFamily="32" charset="0"/>
            </a:endParaRPr>
          </a:p>
        </p:txBody>
      </p:sp>
      <p:sp>
        <p:nvSpPr>
          <p:cNvPr id="3" name="Content Placeholder 2"/>
          <p:cNvSpPr>
            <a:spLocks noGrp="1"/>
          </p:cNvSpPr>
          <p:nvPr>
            <p:ph idx="1"/>
          </p:nvPr>
        </p:nvSpPr>
        <p:spPr/>
        <p:txBody>
          <a:bodyPr/>
          <a:lstStyle/>
          <a:p>
            <a:r>
              <a:rPr lang="en-US">
                <a:solidFill>
                  <a:schemeClr val="bg1"/>
                </a:solidFill>
              </a:rPr>
              <a:t>Overview of classes</a:t>
            </a:r>
          </a:p>
          <a:p>
            <a:r>
              <a:rPr lang="en-US"/>
              <a:t>Gosu classes</a:t>
            </a:r>
          </a:p>
          <a:p>
            <a:r>
              <a:rPr lang="en-US"/>
              <a:t>Creating packages and classes</a:t>
            </a:r>
          </a:p>
          <a:p>
            <a:r>
              <a:rPr lang="en-US"/>
              <a:t>Working with methods</a:t>
            </a:r>
          </a:p>
          <a:p>
            <a:endParaRPr lang="en-US"/>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|EOS~004|</a:t>
            </a:r>
            <a:endParaRPr lang="en-US" sz="100" dirty="0" smtClean="0">
              <a:solidFill>
                <a:srgbClr val="FFFFFF"/>
              </a:solidFill>
              <a:latin typeface="Arial"/>
              <a:cs typeface="Arial" pitchFamily="32" charset="0"/>
            </a:endParaRPr>
          </a:p>
        </p:txBody>
      </p:sp>
      <p:sp>
        <p:nvSpPr>
          <p:cNvPr id="2" name="Rounded Rectangle 1"/>
          <p:cNvSpPr/>
          <p:nvPr/>
        </p:nvSpPr>
        <p:spPr bwMode="auto">
          <a:xfrm>
            <a:off x="762000" y="3276600"/>
            <a:ext cx="8077200" cy="2971800"/>
          </a:xfrm>
          <a:prstGeom prst="roundRect">
            <a:avLst>
              <a:gd name="adj" fmla="val 2693"/>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 name="Title 2"/>
          <p:cNvSpPr>
            <a:spLocks noGrp="1"/>
          </p:cNvSpPr>
          <p:nvPr>
            <p:ph type="title"/>
          </p:nvPr>
        </p:nvSpPr>
        <p:spPr/>
        <p:txBody>
          <a:bodyPr/>
          <a:lstStyle/>
          <a:p>
            <a:r>
              <a:rPr lang="en-US"/>
              <a:t>Object-oriented programming </a:t>
            </a:r>
          </a:p>
        </p:txBody>
      </p:sp>
      <p:sp>
        <p:nvSpPr>
          <p:cNvPr id="4" name="Content Placeholder 3"/>
          <p:cNvSpPr>
            <a:spLocks noGrp="1"/>
          </p:cNvSpPr>
          <p:nvPr>
            <p:ph idx="1"/>
          </p:nvPr>
        </p:nvSpPr>
        <p:spPr/>
        <p:txBody>
          <a:bodyPr/>
          <a:lstStyle/>
          <a:p>
            <a:r>
              <a:rPr lang="en-US" b="1" smtClean="0"/>
              <a:t>Object-oriented programming </a:t>
            </a:r>
            <a:r>
              <a:rPr lang="en-US" smtClean="0"/>
              <a:t>is a programming approach that models objects and their interactions</a:t>
            </a:r>
          </a:p>
          <a:p>
            <a:pPr lvl="1"/>
            <a:r>
              <a:rPr lang="en-US" smtClean="0"/>
              <a:t>Create a class to define a groups of objects and how they act</a:t>
            </a:r>
          </a:p>
          <a:p>
            <a:pPr lvl="1"/>
            <a:r>
              <a:rPr lang="en-US" smtClean="0"/>
              <a:t>Create and manipulate an object, an instance of a class</a:t>
            </a:r>
          </a:p>
          <a:p>
            <a:r>
              <a:rPr lang="en-US" smtClean="0"/>
              <a:t>Example: Card class and instances of the card class</a:t>
            </a:r>
            <a:endParaRPr lang="en-US"/>
          </a:p>
        </p:txBody>
      </p:sp>
      <p:pic>
        <p:nvPicPr>
          <p:cNvPr id="7" name="Picture 18" descr="White deck: 5 of spades by nicubunu - playing card from the &quot;White&quot; s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489" y="381000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20" descr="White deck: King of diamonds by nicubunu - playing card from the &quot;White&quot;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288" y="3810000"/>
            <a:ext cx="1346452"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Picture 16" descr="White deck: 8 of clubs by nicubunu - playing card from the &quot;White&quot; s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9148" y="3810000"/>
            <a:ext cx="1346452"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8200" y="3429000"/>
            <a:ext cx="1683068"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currentCard</a:t>
            </a:r>
            <a:endParaRPr lang="en-US" b="1" smtClean="0">
              <a:solidFill>
                <a:schemeClr val="accent1"/>
              </a:solidFill>
              <a:latin typeface="Arial" pitchFamily="32" charset="0"/>
              <a:cs typeface="Arial" pitchFamily="32" charset="0"/>
            </a:endParaRPr>
          </a:p>
        </p:txBody>
      </p:sp>
      <p:sp>
        <p:nvSpPr>
          <p:cNvPr id="11" name="TextBox 10"/>
          <p:cNvSpPr txBox="1"/>
          <p:nvPr/>
        </p:nvSpPr>
        <p:spPr>
          <a:xfrm>
            <a:off x="3047999" y="3429000"/>
            <a:ext cx="1683068"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nextCard</a:t>
            </a:r>
            <a:endParaRPr lang="en-US" b="1" smtClean="0">
              <a:solidFill>
                <a:schemeClr val="accent1"/>
              </a:solidFill>
              <a:latin typeface="Arial" pitchFamily="32" charset="0"/>
              <a:cs typeface="Arial" pitchFamily="32" charset="0"/>
            </a:endParaRPr>
          </a:p>
        </p:txBody>
      </p:sp>
      <p:sp>
        <p:nvSpPr>
          <p:cNvPr id="12" name="TextBox 11"/>
          <p:cNvSpPr txBox="1"/>
          <p:nvPr/>
        </p:nvSpPr>
        <p:spPr>
          <a:xfrm>
            <a:off x="5267859" y="3429000"/>
            <a:ext cx="2438402"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lastDiscardedCard</a:t>
            </a:r>
            <a:endParaRPr lang="en-US" b="1" smtClean="0">
              <a:solidFill>
                <a:schemeClr val="accent1"/>
              </a:solidFill>
              <a:latin typeface="Arial" pitchFamily="32" charset="0"/>
              <a:cs typeface="Arial" pitchFamily="32" charset="0"/>
            </a:endParaRPr>
          </a:p>
        </p:txBody>
      </p:sp>
      <p:grpSp>
        <p:nvGrpSpPr>
          <p:cNvPr id="13" name="Group 11"/>
          <p:cNvGrpSpPr>
            <a:grpSpLocks/>
          </p:cNvGrpSpPr>
          <p:nvPr/>
        </p:nvGrpSpPr>
        <p:grpSpPr bwMode="auto">
          <a:xfrm>
            <a:off x="7192959" y="5459730"/>
            <a:ext cx="846137" cy="190500"/>
            <a:chOff x="4444" y="2883"/>
            <a:chExt cx="533" cy="120"/>
          </a:xfrm>
        </p:grpSpPr>
        <p:sp>
          <p:nvSpPr>
            <p:cNvPr id="14" name="Oval 8"/>
            <p:cNvSpPr>
              <a:spLocks noChangeArrowheads="1"/>
            </p:cNvSpPr>
            <p:nvPr/>
          </p:nvSpPr>
          <p:spPr bwMode="auto">
            <a:xfrm>
              <a:off x="4650" y="2883"/>
              <a:ext cx="120" cy="120"/>
            </a:xfrm>
            <a:prstGeom prst="ellipse">
              <a:avLst/>
            </a:prstGeom>
            <a:solidFill>
              <a:srgbClr val="FF0000"/>
            </a:solidFill>
            <a:ln w="12700" algn="ctr">
              <a:solidFill>
                <a:srgbClr val="FF0000"/>
              </a:solidFill>
              <a:round/>
              <a:headEnd/>
              <a:tailEnd/>
            </a:ln>
          </p:spPr>
          <p:txBody>
            <a:bodyPr wrap="none" lIns="0" tIns="0" rIns="0" bIns="0" anchor="ctr">
              <a:spAutoFit/>
            </a:bodyPr>
            <a:lstStyle/>
            <a:p>
              <a:endParaRPr lang="en-US"/>
            </a:p>
          </p:txBody>
        </p:sp>
        <p:sp>
          <p:nvSpPr>
            <p:cNvPr id="15" name="Oval 9"/>
            <p:cNvSpPr>
              <a:spLocks noChangeArrowheads="1"/>
            </p:cNvSpPr>
            <p:nvPr/>
          </p:nvSpPr>
          <p:spPr bwMode="auto">
            <a:xfrm>
              <a:off x="4444"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sp>
          <p:nvSpPr>
            <p:cNvPr id="16" name="Oval 10"/>
            <p:cNvSpPr>
              <a:spLocks noChangeArrowheads="1"/>
            </p:cNvSpPr>
            <p:nvPr/>
          </p:nvSpPr>
          <p:spPr bwMode="auto">
            <a:xfrm>
              <a:off x="4857" y="2883"/>
              <a:ext cx="120" cy="120"/>
            </a:xfrm>
            <a:prstGeom prst="ellipse">
              <a:avLst/>
            </a:prstGeom>
            <a:solidFill>
              <a:schemeClr val="bg1"/>
            </a:solidFill>
            <a:ln w="12700" algn="ctr">
              <a:solidFill>
                <a:schemeClr val="bg1"/>
              </a:solidFill>
              <a:round/>
              <a:headEnd/>
              <a:tailEnd/>
            </a:ln>
          </p:spPr>
          <p:txBody>
            <a:bodyPr wrap="none" lIns="0" tIns="0" rIns="0" bIns="0" anchor="ctr">
              <a:spAutoFit/>
            </a:bodyPr>
            <a:lstStyle/>
            <a:p>
              <a:endParaRPr lang="en-US"/>
            </a:p>
          </p:txBody>
        </p:sp>
      </p:grpSp>
      <p:sp>
        <p:nvSpPr>
          <p:cNvPr id="17" name="TextBox 16"/>
          <p:cNvSpPr txBox="1"/>
          <p:nvPr/>
        </p:nvSpPr>
        <p:spPr>
          <a:xfrm>
            <a:off x="838200"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sp>
        <p:nvSpPr>
          <p:cNvPr id="18" name="TextBox 17"/>
          <p:cNvSpPr txBox="1"/>
          <p:nvPr/>
        </p:nvSpPr>
        <p:spPr>
          <a:xfrm>
            <a:off x="3047999"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sp>
        <p:nvSpPr>
          <p:cNvPr id="19" name="TextBox 18"/>
          <p:cNvSpPr txBox="1"/>
          <p:nvPr/>
        </p:nvSpPr>
        <p:spPr>
          <a:xfrm>
            <a:off x="5267859"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sp>
        <p:nvSpPr>
          <p:cNvPr id="20" name="Rounded Rectangle 19"/>
          <p:cNvSpPr/>
          <p:nvPr/>
        </p:nvSpPr>
        <p:spPr bwMode="auto">
          <a:xfrm>
            <a:off x="533400" y="3028950"/>
            <a:ext cx="1790700" cy="3048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smtClean="0">
                <a:solidFill>
                  <a:sysClr val="windowText" lastClr="000000"/>
                </a:solidFill>
              </a:rPr>
              <a:t>Card Class</a:t>
            </a:r>
            <a:endParaRPr lang="en-US" b="1">
              <a:solidFill>
                <a:sysClr val="windowText" lastClr="000000"/>
              </a:solidFill>
            </a:endParaRPr>
          </a:p>
        </p:txBody>
      </p:sp>
    </p:spTree>
    <p:extLst>
      <p:ext uri="{BB962C8B-B14F-4D97-AF65-F5344CB8AC3E}">
        <p14:creationId xmlns:p14="http://schemas.microsoft.com/office/powerpoint/2010/main" val="16322666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|EOS~005|</a:t>
            </a:r>
            <a:endParaRPr lang="en-US" sz="100" dirty="0" smtClean="0">
              <a:solidFill>
                <a:srgbClr val="FFFFFF"/>
              </a:solidFill>
              <a:latin typeface="Arial"/>
              <a:cs typeface="Arial" pitchFamily="32" charset="0"/>
            </a:endParaRPr>
          </a:p>
        </p:txBody>
      </p:sp>
      <p:sp>
        <p:nvSpPr>
          <p:cNvPr id="11" name="Rounded Rectangle 10"/>
          <p:cNvSpPr/>
          <p:nvPr/>
        </p:nvSpPr>
        <p:spPr bwMode="auto">
          <a:xfrm>
            <a:off x="762000" y="3276600"/>
            <a:ext cx="8077200" cy="2971800"/>
          </a:xfrm>
          <a:prstGeom prst="roundRect">
            <a:avLst>
              <a:gd name="adj" fmla="val 2693"/>
            </a:avLst>
          </a:prstGeom>
          <a:solidFill>
            <a:schemeClr val="tx1"/>
          </a:solidFill>
          <a:ln w="28575"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Properties and methods</a:t>
            </a:r>
          </a:p>
        </p:txBody>
      </p:sp>
      <p:sp>
        <p:nvSpPr>
          <p:cNvPr id="18" name="Subtitle 17"/>
          <p:cNvSpPr>
            <a:spLocks noGrp="1"/>
          </p:cNvSpPr>
          <p:nvPr>
            <p:ph type="subTitle" idx="10"/>
          </p:nvPr>
        </p:nvSpPr>
        <p:spPr/>
        <p:txBody>
          <a:bodyPr/>
          <a:lstStyle/>
          <a:p>
            <a:r>
              <a:rPr lang="en-US" smtClean="0"/>
              <a:t>	 Properties</a:t>
            </a:r>
            <a:endParaRPr lang="en-US"/>
          </a:p>
        </p:txBody>
      </p:sp>
      <p:sp>
        <p:nvSpPr>
          <p:cNvPr id="19" name="Text Placeholder 18"/>
          <p:cNvSpPr>
            <a:spLocks noGrp="1"/>
          </p:cNvSpPr>
          <p:nvPr>
            <p:ph type="body" sz="quarter" idx="11"/>
          </p:nvPr>
        </p:nvSpPr>
        <p:spPr/>
        <p:txBody>
          <a:bodyPr/>
          <a:lstStyle/>
          <a:p>
            <a:r>
              <a:rPr lang="en-US" smtClean="0"/>
              <a:t>	Methods</a:t>
            </a:r>
            <a:endParaRPr lang="en-US"/>
          </a:p>
        </p:txBody>
      </p:sp>
      <p:sp>
        <p:nvSpPr>
          <p:cNvPr id="17" name="Content Placeholder 16"/>
          <p:cNvSpPr>
            <a:spLocks noGrp="1"/>
          </p:cNvSpPr>
          <p:nvPr>
            <p:ph sz="half" idx="2"/>
          </p:nvPr>
        </p:nvSpPr>
        <p:spPr/>
        <p:txBody>
          <a:bodyPr/>
          <a:lstStyle/>
          <a:p>
            <a:r>
              <a:rPr lang="en-US" smtClean="0"/>
              <a:t>Define </a:t>
            </a:r>
            <a:r>
              <a:rPr lang="en-US"/>
              <a:t>an object's actions and interactions</a:t>
            </a:r>
          </a:p>
          <a:p>
            <a:endParaRPr lang="en-US"/>
          </a:p>
        </p:txBody>
      </p:sp>
      <p:sp>
        <p:nvSpPr>
          <p:cNvPr id="3" name="Content Placeholder 2"/>
          <p:cNvSpPr>
            <a:spLocks noGrp="1"/>
          </p:cNvSpPr>
          <p:nvPr>
            <p:ph sz="half" idx="1"/>
          </p:nvPr>
        </p:nvSpPr>
        <p:spPr/>
        <p:txBody>
          <a:bodyPr/>
          <a:lstStyle/>
          <a:p>
            <a:r>
              <a:rPr lang="en-US" smtClean="0"/>
              <a:t>Characterize an object </a:t>
            </a:r>
            <a:br>
              <a:rPr lang="en-US" smtClean="0"/>
            </a:br>
            <a:r>
              <a:rPr lang="en-US" smtClean="0"/>
              <a:t>and its state</a:t>
            </a:r>
          </a:p>
        </p:txBody>
      </p:sp>
      <p:pic>
        <p:nvPicPr>
          <p:cNvPr id="5" name="Picture 22" descr="Card backs: grid blue by nicubunu - playing card backs for the &quot;Ornamental&quot;, &quot;White&quot;, &quot;Simple&quot; and &quot;Bordered&quot;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321" y="373380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90800" y="3733800"/>
            <a:ext cx="2743200" cy="2667000"/>
          </a:xfrm>
          <a:prstGeom prst="rect">
            <a:avLst/>
          </a:prstGeom>
          <a:noFill/>
        </p:spPr>
        <p:txBody>
          <a:bodyPr wrap="square" rtlCol="0">
            <a:noAutofit/>
          </a:bodyPr>
          <a:lstStyle/>
          <a:p>
            <a:r>
              <a:rPr lang="en-US" b="1" u="sng" smtClean="0">
                <a:solidFill>
                  <a:schemeClr val="bg1"/>
                </a:solidFill>
                <a:latin typeface="Arial" pitchFamily="32" charset="0"/>
                <a:cs typeface="Arial" pitchFamily="32" charset="0"/>
              </a:rPr>
              <a:t>Properties</a:t>
            </a:r>
          </a:p>
          <a:p>
            <a:r>
              <a:rPr lang="en-US" b="1" smtClean="0">
                <a:solidFill>
                  <a:schemeClr val="bg1"/>
                </a:solidFill>
                <a:latin typeface="Arial" pitchFamily="32" charset="0"/>
                <a:cs typeface="Arial" pitchFamily="32" charset="0"/>
              </a:rPr>
              <a:t>suit = "spade"</a:t>
            </a:r>
          </a:p>
          <a:p>
            <a:r>
              <a:rPr lang="en-US" b="1" smtClean="0">
                <a:solidFill>
                  <a:schemeClr val="bg1"/>
                </a:solidFill>
                <a:latin typeface="Arial" pitchFamily="32" charset="0"/>
                <a:cs typeface="Arial" pitchFamily="32" charset="0"/>
              </a:rPr>
              <a:t>rank = 5</a:t>
            </a:r>
          </a:p>
          <a:p>
            <a:r>
              <a:rPr lang="en-US" b="1" err="1" smtClean="0">
                <a:solidFill>
                  <a:schemeClr val="bg1"/>
                </a:solidFill>
                <a:latin typeface="Arial" pitchFamily="32" charset="0"/>
                <a:cs typeface="Arial" pitchFamily="32" charset="0"/>
              </a:rPr>
              <a:t>isFaceUp</a:t>
            </a:r>
            <a:r>
              <a:rPr lang="en-US" b="1" smtClean="0">
                <a:solidFill>
                  <a:schemeClr val="bg1"/>
                </a:solidFill>
                <a:latin typeface="Arial" pitchFamily="32" charset="0"/>
                <a:cs typeface="Arial" pitchFamily="32" charset="0"/>
              </a:rPr>
              <a:t> = true</a:t>
            </a:r>
          </a:p>
          <a:p>
            <a:endParaRPr lang="en-US" b="1">
              <a:solidFill>
                <a:schemeClr val="bg1"/>
              </a:solidFill>
              <a:latin typeface="Arial" pitchFamily="32" charset="0"/>
              <a:cs typeface="Arial" pitchFamily="32" charset="0"/>
            </a:endParaRPr>
          </a:p>
          <a:p>
            <a:r>
              <a:rPr lang="en-US" b="1" u="sng" smtClean="0">
                <a:solidFill>
                  <a:schemeClr val="bg1"/>
                </a:solidFill>
                <a:latin typeface="Arial" pitchFamily="32" charset="0"/>
                <a:cs typeface="Arial" pitchFamily="32" charset="0"/>
              </a:rPr>
              <a:t>Methods</a:t>
            </a:r>
          </a:p>
          <a:p>
            <a:r>
              <a:rPr lang="en-US" b="1" err="1" smtClean="0">
                <a:solidFill>
                  <a:schemeClr val="bg1"/>
                </a:solidFill>
                <a:latin typeface="Arial" pitchFamily="32" charset="0"/>
                <a:cs typeface="Arial" pitchFamily="32" charset="0"/>
              </a:rPr>
              <a:t>turnFaceDown</a:t>
            </a:r>
            <a:r>
              <a:rPr lang="en-US" b="1" smtClean="0">
                <a:solidFill>
                  <a:schemeClr val="bg1"/>
                </a:solidFill>
                <a:latin typeface="Arial" pitchFamily="32" charset="0"/>
                <a:cs typeface="Arial" pitchFamily="32" charset="0"/>
              </a:rPr>
              <a:t>()</a:t>
            </a:r>
          </a:p>
          <a:p>
            <a:r>
              <a:rPr lang="en-US" b="1" err="1" smtClean="0">
                <a:solidFill>
                  <a:schemeClr val="bg1"/>
                </a:solidFill>
                <a:latin typeface="Arial" pitchFamily="32" charset="0"/>
                <a:cs typeface="Arial" pitchFamily="32" charset="0"/>
              </a:rPr>
              <a:t>turnFaceUp</a:t>
            </a:r>
            <a:r>
              <a:rPr lang="en-US" b="1" smtClean="0">
                <a:solidFill>
                  <a:schemeClr val="bg1"/>
                </a:solidFill>
                <a:latin typeface="Arial" pitchFamily="32" charset="0"/>
                <a:cs typeface="Arial" pitchFamily="32" charset="0"/>
              </a:rPr>
              <a:t>()</a:t>
            </a:r>
          </a:p>
        </p:txBody>
      </p:sp>
      <p:sp>
        <p:nvSpPr>
          <p:cNvPr id="10" name="Right Arrow 9"/>
          <p:cNvSpPr/>
          <p:nvPr/>
        </p:nvSpPr>
        <p:spPr bwMode="auto">
          <a:xfrm>
            <a:off x="4648200" y="5410200"/>
            <a:ext cx="1447800" cy="304800"/>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
        <p:nvSpPr>
          <p:cNvPr id="12" name="Rounded Rectangle 11"/>
          <p:cNvSpPr/>
          <p:nvPr/>
        </p:nvSpPr>
        <p:spPr bwMode="auto">
          <a:xfrm>
            <a:off x="533400" y="3028950"/>
            <a:ext cx="1790700" cy="304800"/>
          </a:xfrm>
          <a:prstGeom prst="roundRect">
            <a:avLst/>
          </a:prstGeom>
          <a:solidFill>
            <a:schemeClr val="tx1"/>
          </a:solid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smtClean="0">
                <a:solidFill>
                  <a:sysClr val="windowText" lastClr="000000"/>
                </a:solidFill>
              </a:rPr>
              <a:t>Card Class</a:t>
            </a:r>
            <a:endParaRPr lang="en-US" b="1">
              <a:solidFill>
                <a:sysClr val="windowText" lastClr="000000"/>
              </a:solidFill>
            </a:endParaRPr>
          </a:p>
        </p:txBody>
      </p:sp>
      <p:pic>
        <p:nvPicPr>
          <p:cNvPr id="13" name="Picture 18" descr="White deck: 5 of spades by nicubunu - playing card from the &quot;White&quot;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489" y="381000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838200" y="3429000"/>
            <a:ext cx="1683068" cy="304800"/>
          </a:xfrm>
          <a:prstGeom prst="rect">
            <a:avLst/>
          </a:prstGeom>
          <a:noFill/>
        </p:spPr>
        <p:txBody>
          <a:bodyPr wrap="square" rtlCol="0">
            <a:noAutofit/>
          </a:bodyPr>
          <a:lstStyle/>
          <a:p>
            <a:r>
              <a:rPr lang="en-US" b="1" err="1" smtClean="0">
                <a:solidFill>
                  <a:schemeClr val="accent1"/>
                </a:solidFill>
                <a:latin typeface="Arial" pitchFamily="32" charset="0"/>
                <a:cs typeface="Arial" pitchFamily="32" charset="0"/>
              </a:rPr>
              <a:t>currentCard</a:t>
            </a:r>
            <a:endParaRPr lang="en-US" b="1" smtClean="0">
              <a:solidFill>
                <a:schemeClr val="accent1"/>
              </a:solidFill>
              <a:latin typeface="Arial" pitchFamily="32" charset="0"/>
              <a:cs typeface="Arial" pitchFamily="32" charset="0"/>
            </a:endParaRPr>
          </a:p>
        </p:txBody>
      </p:sp>
      <p:sp>
        <p:nvSpPr>
          <p:cNvPr id="15" name="TextBox 14"/>
          <p:cNvSpPr txBox="1"/>
          <p:nvPr/>
        </p:nvSpPr>
        <p:spPr>
          <a:xfrm>
            <a:off x="838200" y="5783580"/>
            <a:ext cx="1920908" cy="304800"/>
          </a:xfrm>
          <a:prstGeom prst="rect">
            <a:avLst/>
          </a:prstGeom>
          <a:noFill/>
        </p:spPr>
        <p:txBody>
          <a:bodyPr wrap="square" rtlCol="0">
            <a:noAutofit/>
          </a:bodyPr>
          <a:lstStyle/>
          <a:p>
            <a:r>
              <a:rPr lang="en-US" b="1" smtClean="0">
                <a:solidFill>
                  <a:schemeClr val="bg1"/>
                </a:solidFill>
                <a:latin typeface="Arial" pitchFamily="32" charset="0"/>
                <a:cs typeface="Arial" pitchFamily="32" charset="0"/>
              </a:rPr>
              <a:t>Card instance </a:t>
            </a:r>
          </a:p>
        </p:txBody>
      </p:sp>
      <p:pic>
        <p:nvPicPr>
          <p:cNvPr id="16" name="Picture 18" descr="White deck: 5 of spades by nicubunu - playing card from the &quot;White&quot; se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5547" y="4259580"/>
            <a:ext cx="1346453" cy="18288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838199"/>
            <a:ext cx="880283" cy="9236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737" y="631116"/>
            <a:ext cx="865708" cy="112148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90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|EOS~006|</a:t>
            </a:r>
            <a:endParaRPr lang="en-US" sz="100" dirty="0" smtClean="0">
              <a:solidFill>
                <a:srgbClr val="FFFFFF"/>
              </a:solidFill>
              <a:latin typeface="Arial"/>
              <a:cs typeface="Arial" pitchFamily="32" charset="0"/>
            </a:endParaRPr>
          </a:p>
        </p:txBody>
      </p:sp>
      <p:sp>
        <p:nvSpPr>
          <p:cNvPr id="5" name="rec LinNumbers"/>
          <p:cNvSpPr/>
          <p:nvPr/>
        </p:nvSpPr>
        <p:spPr bwMode="auto">
          <a:xfrm>
            <a:off x="446993" y="914400"/>
            <a:ext cx="433754" cy="353943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 name="Title 1"/>
          <p:cNvSpPr>
            <a:spLocks noGrp="1"/>
          </p:cNvSpPr>
          <p:nvPr>
            <p:ph type="title"/>
          </p:nvPr>
        </p:nvSpPr>
        <p:spPr/>
        <p:txBody>
          <a:bodyPr/>
          <a:lstStyle/>
          <a:p>
            <a:r>
              <a:rPr lang="en-US"/>
              <a:t>Class </a:t>
            </a:r>
            <a:r>
              <a:rPr lang="en-US" smtClean="0"/>
              <a:t>definition</a:t>
            </a:r>
            <a:endParaRPr lang="en-US"/>
          </a:p>
        </p:txBody>
      </p:sp>
      <p:sp>
        <p:nvSpPr>
          <p:cNvPr id="3" name="Content Placeholder 2"/>
          <p:cNvSpPr>
            <a:spLocks noGrp="1"/>
          </p:cNvSpPr>
          <p:nvPr>
            <p:ph idx="1"/>
          </p:nvPr>
        </p:nvSpPr>
        <p:spPr/>
        <p:txBody>
          <a:bodyPr/>
          <a:lstStyle/>
          <a:p>
            <a:r>
              <a:rPr lang="en-US" smtClean="0"/>
              <a:t>Line 1: keyword </a:t>
            </a:r>
            <a:r>
              <a:rPr lang="en-US" b="1" smtClean="0">
                <a:latin typeface="Courier New" pitchFamily="49" charset="0"/>
                <a:cs typeface="Courier New" pitchFamily="49" charset="0"/>
              </a:rPr>
              <a:t>class</a:t>
            </a:r>
            <a:r>
              <a:rPr lang="en-US" smtClean="0"/>
              <a:t> followed by name declares class</a:t>
            </a:r>
            <a:endParaRPr lang="en-US"/>
          </a:p>
          <a:p>
            <a:r>
              <a:rPr lang="en-US" smtClean="0"/>
              <a:t>Lines 2-4: Defines class properties for every instance</a:t>
            </a:r>
            <a:endParaRPr lang="en-US"/>
          </a:p>
          <a:p>
            <a:r>
              <a:rPr lang="en-US" smtClean="0"/>
              <a:t>Lines 6-9: Defines a method every instance</a:t>
            </a:r>
            <a:endParaRPr lang="en-US"/>
          </a:p>
          <a:p>
            <a:endParaRPr lang="en-US"/>
          </a:p>
        </p:txBody>
      </p:sp>
      <p:sp>
        <p:nvSpPr>
          <p:cNvPr id="4" name="Rectangle 1"/>
          <p:cNvSpPr>
            <a:spLocks noChangeArrowheads="1"/>
          </p:cNvSpPr>
          <p:nvPr/>
        </p:nvSpPr>
        <p:spPr bwMode="auto">
          <a:xfrm>
            <a:off x="411480" y="914400"/>
            <a:ext cx="84124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Card { </a:t>
            </a:r>
            <a:br>
              <a:rPr kumimoji="0" lang="en-US" sz="1600" b="1" i="0" u="none" strike="noStrike" cap="none" normalizeH="0" baseline="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_suit : String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Suit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3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_rank : String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Rank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4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isFaceUp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Boolean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IsFaceUp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5</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6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turnFaceDown</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7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.IsFaceUp</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false</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err="1" smtClean="0" bmk="">
                <a:ln>
                  <a:noFill/>
                </a:ln>
                <a:solidFill>
                  <a:srgbClr val="000080"/>
                </a:solidFill>
                <a:effectLst/>
                <a:latin typeface="Courier New" pitchFamily="49" charset="0"/>
                <a:cs typeface="Courier New" pitchFamily="49" charset="0"/>
              </a:rPr>
              <a:t>this</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.redrawCard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9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10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11    </a:t>
            </a:r>
            <a:r>
              <a:rPr kumimoji="0" lang="en-US" sz="1600" b="1" i="0" u="none" strike="noStrike" cap="none" normalizeH="0" baseline="0" smtClean="0" bmk="">
                <a:ln>
                  <a:noFill/>
                </a:ln>
                <a:solidFill>
                  <a:srgbClr val="000080"/>
                </a:solidFill>
                <a:effectLst/>
                <a:latin typeface="Courier New" pitchFamily="49" charset="0"/>
                <a:cs typeface="Courier New" pitchFamily="49" charset="0"/>
              </a:rPr>
              <a:t>function </a:t>
            </a:r>
            <a:r>
              <a:rPr kumimoji="0" lang="en-US" sz="1600" b="1" i="0" u="none" strike="noStrike" cap="none" normalizeH="0" baseline="0" err="1" smtClean="0" bmk="">
                <a:ln>
                  <a:noFill/>
                </a:ln>
                <a:solidFill>
                  <a:srgbClr val="000000"/>
                </a:solidFill>
                <a:effectLst/>
                <a:latin typeface="Courier New" pitchFamily="49" charset="0"/>
                <a:cs typeface="Courier New" pitchFamily="49" charset="0"/>
              </a:rPr>
              <a:t>redrawCard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12      </a:t>
            </a:r>
            <a:r>
              <a:rPr kumimoji="0" lang="en-US" sz="1600" b="1" i="1" u="none" strike="noStrike" cap="none" normalizeH="0" baseline="0" smtClean="0" bmk="">
                <a:ln>
                  <a:noFill/>
                </a:ln>
                <a:solidFill>
                  <a:srgbClr val="808080"/>
                </a:solidFill>
                <a:effectLst/>
                <a:latin typeface="Courier New" pitchFamily="49" charset="0"/>
                <a:cs typeface="Courier New" pitchFamily="49" charset="0"/>
              </a:rPr>
              <a:t>// redraw the card</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smtClean="0" bmk="">
                <a:solidFill>
                  <a:srgbClr val="000000"/>
                </a:solidFill>
                <a:latin typeface="Courier New" pitchFamily="49" charset="0"/>
                <a:cs typeface="Courier New" pitchFamily="49" charset="0"/>
              </a:rPr>
              <a:t>…30   </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bmk="">
                <a:solidFill>
                  <a:srgbClr val="000000"/>
                </a:solidFill>
                <a:latin typeface="Courier New" pitchFamily="49" charset="0"/>
                <a:cs typeface="Courier New" pitchFamily="49" charset="0"/>
              </a:rPr>
              <a:t> </a:t>
            </a:r>
            <a:r>
              <a:rPr lang="en-US" sz="1600" b="1" smtClean="0" bmk="">
                <a:solidFill>
                  <a:srgbClr val="000000"/>
                </a:solidFill>
                <a:latin typeface="Courier New" pitchFamily="49" charset="0"/>
                <a:cs typeface="Courier New" pitchFamily="49" charset="0"/>
              </a:rPr>
              <a:t>31</a:t>
            </a:r>
            <a:r>
              <a:rPr kumimoji="0" lang="en-US" sz="1600" b="1" i="0" u="none" strike="noStrike" cap="none" normalizeH="0" baseline="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5559148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|EOS~007|</a:t>
            </a:r>
            <a:endParaRPr lang="en-US" sz="100" dirty="0" smtClean="0">
              <a:solidFill>
                <a:srgbClr val="FFFFFF"/>
              </a:solidFill>
              <a:latin typeface="Arial"/>
              <a:cs typeface="Arial" pitchFamily="32" charset="0"/>
            </a:endParaRPr>
          </a:p>
        </p:txBody>
      </p:sp>
      <p:sp>
        <p:nvSpPr>
          <p:cNvPr id="2" name="Title 1"/>
          <p:cNvSpPr>
            <a:spLocks noGrp="1"/>
          </p:cNvSpPr>
          <p:nvPr>
            <p:ph type="title"/>
          </p:nvPr>
        </p:nvSpPr>
        <p:spPr/>
        <p:txBody>
          <a:bodyPr/>
          <a:lstStyle/>
          <a:p>
            <a:r>
              <a:rPr lang="en-US" smtClean="0"/>
              <a:t>Packages</a:t>
            </a:r>
            <a:endParaRPr lang="en-US"/>
          </a:p>
        </p:txBody>
      </p:sp>
      <p:sp>
        <p:nvSpPr>
          <p:cNvPr id="3" name="Content Placeholder 2"/>
          <p:cNvSpPr>
            <a:spLocks noGrp="1"/>
          </p:cNvSpPr>
          <p:nvPr>
            <p:ph sz="half" idx="2"/>
          </p:nvPr>
        </p:nvSpPr>
        <p:spPr>
          <a:xfrm>
            <a:off x="4572000" y="914400"/>
            <a:ext cx="4251960" cy="3657600"/>
          </a:xfrm>
        </p:spPr>
        <p:txBody>
          <a:bodyPr/>
          <a:lstStyle/>
          <a:p>
            <a:r>
              <a:rPr lang="en-US" smtClean="0"/>
              <a:t>Packages </a:t>
            </a:r>
            <a:br>
              <a:rPr lang="en-US" smtClean="0"/>
            </a:br>
            <a:r>
              <a:rPr lang="en-US" smtClean="0"/>
              <a:t>organize code for </a:t>
            </a:r>
            <a:br>
              <a:rPr lang="en-US" smtClean="0"/>
            </a:br>
            <a:r>
              <a:rPr lang="en-US" smtClean="0"/>
              <a:t>convenience</a:t>
            </a:r>
          </a:p>
          <a:p>
            <a:pPr lvl="1"/>
            <a:r>
              <a:rPr lang="en-US" smtClean="0"/>
              <a:t>Related logic</a:t>
            </a:r>
          </a:p>
          <a:p>
            <a:pPr lvl="1"/>
            <a:r>
              <a:rPr lang="en-US" smtClean="0"/>
              <a:t>Access among classes</a:t>
            </a:r>
          </a:p>
          <a:p>
            <a:r>
              <a:rPr lang="en-US" smtClean="0"/>
              <a:t>Hierarchy arranges packages</a:t>
            </a:r>
          </a:p>
          <a:p>
            <a:pPr lvl="1"/>
            <a:r>
              <a:rPr lang="en-US" smtClean="0"/>
              <a:t>Only one unique fully qualified name</a:t>
            </a:r>
          </a:p>
          <a:p>
            <a:r>
              <a:rPr lang="en-US" b="1" smtClean="0">
                <a:latin typeface="Courier New" pitchFamily="49" charset="0"/>
                <a:cs typeface="Courier New" pitchFamily="49" charset="0"/>
              </a:rPr>
              <a:t>…\</a:t>
            </a:r>
            <a:r>
              <a:rPr lang="en-US" b="1">
                <a:latin typeface="Courier New" pitchFamily="49" charset="0"/>
                <a:cs typeface="Courier New" pitchFamily="49" charset="0"/>
              </a:rPr>
              <a:t>configuration\</a:t>
            </a:r>
            <a:r>
              <a:rPr lang="en-US" b="1" err="1">
                <a:latin typeface="Courier New" pitchFamily="49" charset="0"/>
                <a:cs typeface="Courier New" pitchFamily="49" charset="0"/>
              </a:rPr>
              <a:t>gsrc</a:t>
            </a:r>
            <a:r>
              <a:rPr lang="en-US" b="1" smtClean="0">
                <a:latin typeface="Courier New" pitchFamily="49" charset="0"/>
                <a:cs typeface="Courier New" pitchFamily="49" charset="0"/>
              </a:rPr>
              <a:t>\</a:t>
            </a:r>
          </a:p>
          <a:p>
            <a:pPr lvl="1"/>
            <a:r>
              <a:rPr lang="en-US"/>
              <a:t>Create packages </a:t>
            </a:r>
            <a:r>
              <a:rPr lang="en-US" smtClean="0"/>
              <a:t>in </a:t>
            </a:r>
            <a:r>
              <a:rPr lang="en-US" err="1" smtClean="0"/>
              <a:t>gsrc</a:t>
            </a:r>
            <a:endParaRPr lang="en-US"/>
          </a:p>
          <a:p>
            <a:pPr lvl="1"/>
            <a:endParaRPr lang="en-US" smtClean="0"/>
          </a:p>
          <a:p>
            <a:pPr marL="0" indent="0">
              <a:buNone/>
            </a:pPr>
            <a:endParaRPr lang="en-US" smtClean="0"/>
          </a:p>
          <a:p>
            <a:endParaRPr lang="en-US" smtClean="0"/>
          </a:p>
          <a:p>
            <a:endParaRPr lang="en-US"/>
          </a:p>
          <a:p>
            <a:endParaRPr lang="en-US"/>
          </a:p>
          <a:p>
            <a:pPr lvl="1"/>
            <a:endParaRPr lang="en-US" smtClean="0"/>
          </a:p>
          <a:p>
            <a:pPr lvl="1"/>
            <a:endParaRPr lang="en-US" smtClean="0"/>
          </a:p>
        </p:txBody>
      </p:sp>
      <p:sp>
        <p:nvSpPr>
          <p:cNvPr id="6" name="Content Placeholder 5"/>
          <p:cNvSpPr>
            <a:spLocks noGrp="1"/>
          </p:cNvSpPr>
          <p:nvPr>
            <p:ph idx="10"/>
          </p:nvPr>
        </p:nvSpPr>
        <p:spPr>
          <a:xfrm>
            <a:off x="521208" y="5334000"/>
            <a:ext cx="8321040" cy="1066799"/>
          </a:xfrm>
        </p:spPr>
        <p:txBody>
          <a:bodyPr/>
          <a:lstStyle/>
          <a:p>
            <a:pPr marL="285750" lvl="1" indent="-285750">
              <a:spcBef>
                <a:spcPct val="40000"/>
              </a:spcBef>
              <a:buFont typeface="Arial" pitchFamily="34" charset="0"/>
              <a:buChar char="•"/>
            </a:pPr>
            <a:r>
              <a:rPr lang="en-US" sz="2400"/>
              <a:t>Contains any number Gosu classes, enhancements, and other types of Gosu code files</a:t>
            </a:r>
          </a:p>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876295"/>
            <a:ext cx="1244785" cy="112097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4" y="890150"/>
            <a:ext cx="3652571" cy="41360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9252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|EOS~008|</a:t>
            </a:r>
            <a:endParaRPr lang="en-US" sz="100" dirty="0" smtClean="0">
              <a:solidFill>
                <a:srgbClr val="FFFFFF"/>
              </a:solidFill>
              <a:latin typeface="Arial"/>
              <a:cs typeface="Arial" pitchFamily="32" charset="0"/>
            </a:endParaRPr>
          </a:p>
        </p:txBody>
      </p:sp>
      <p:sp>
        <p:nvSpPr>
          <p:cNvPr id="3" name="Content Placeholder 2"/>
          <p:cNvSpPr>
            <a:spLocks noGrp="1"/>
          </p:cNvSpPr>
          <p:nvPr>
            <p:ph idx="1"/>
          </p:nvPr>
        </p:nvSpPr>
        <p:spPr/>
        <p:txBody>
          <a:bodyPr/>
          <a:lstStyle/>
          <a:p>
            <a:r>
              <a:rPr lang="en-US"/>
              <a:t>Overview of classes</a:t>
            </a:r>
          </a:p>
          <a:p>
            <a:r>
              <a:rPr lang="en-US">
                <a:solidFill>
                  <a:schemeClr val="bg1"/>
                </a:solidFill>
              </a:rPr>
              <a:t>Gosu classes</a:t>
            </a:r>
          </a:p>
          <a:p>
            <a:r>
              <a:rPr lang="en-US"/>
              <a:t>Creating packages and classes</a:t>
            </a:r>
          </a:p>
          <a:p>
            <a:endParaRPr lang="en-US"/>
          </a:p>
        </p:txBody>
      </p:sp>
    </p:spTree>
    <p:extLst>
      <p:ext uri="{BB962C8B-B14F-4D97-AF65-F5344CB8AC3E}">
        <p14:creationId xmlns:p14="http://schemas.microsoft.com/office/powerpoint/2010/main" val="323907864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dTextBoxEndOfSlide" hidden="1"/>
          <p:cNvSpPr txBox="1"/>
          <p:nvPr/>
        </p:nvSpPr>
        <p:spPr>
          <a:xfrm>
            <a:off x="8826500" y="6756400"/>
            <a:ext cx="254000" cy="127000"/>
          </a:xfrm>
          <a:prstGeom prst="rect">
            <a:avLst/>
          </a:prstGeom>
          <a:noFill/>
        </p:spPr>
        <p:txBody>
          <a:bodyPr vert="horz" wrap="none" rtlCol="0">
            <a:noAutofit/>
          </a:bodyPr>
          <a:lstStyle/>
          <a:p>
            <a:r>
              <a:rPr lang="en-US" sz="100" smtClean="0">
                <a:solidFill>
                  <a:srgbClr val="FFFFFF"/>
                </a:solidFill>
                <a:latin typeface="Arial"/>
                <a:cs typeface="Arial" pitchFamily="32" charset="0"/>
              </a:rPr>
              <a:t>|EOS~009|</a:t>
            </a:r>
            <a:endParaRPr lang="en-US" sz="100" dirty="0" smtClean="0">
              <a:solidFill>
                <a:srgbClr val="FFFFFF"/>
              </a:solidFill>
              <a:latin typeface="Arial"/>
              <a:cs typeface="Arial" pitchFamily="32" charset="0"/>
            </a:endParaRPr>
          </a:p>
        </p:txBody>
      </p:sp>
      <p:sp>
        <p:nvSpPr>
          <p:cNvPr id="4" name="Title 3"/>
          <p:cNvSpPr>
            <a:spLocks noGrp="1"/>
          </p:cNvSpPr>
          <p:nvPr>
            <p:ph type="title"/>
          </p:nvPr>
        </p:nvSpPr>
        <p:spPr/>
        <p:txBody>
          <a:bodyPr/>
          <a:lstStyle/>
          <a:p>
            <a:r>
              <a:rPr lang="en-US"/>
              <a:t>Where </a:t>
            </a:r>
            <a:r>
              <a:rPr lang="en-US" smtClean="0"/>
              <a:t>to write configuration code</a:t>
            </a:r>
            <a:endParaRPr lang="en-US"/>
          </a:p>
        </p:txBody>
      </p:sp>
      <p:sp>
        <p:nvSpPr>
          <p:cNvPr id="5" name="Content Placeholder 4"/>
          <p:cNvSpPr>
            <a:spLocks noGrp="1"/>
          </p:cNvSpPr>
          <p:nvPr>
            <p:ph sz="half" idx="1"/>
          </p:nvPr>
        </p:nvSpPr>
        <p:spPr/>
        <p:txBody>
          <a:bodyPr/>
          <a:lstStyle/>
          <a:p>
            <a:r>
              <a:rPr lang="en-US" smtClean="0"/>
              <a:t>Enhancement</a:t>
            </a:r>
            <a:endParaRPr lang="en-US"/>
          </a:p>
          <a:p>
            <a:pPr lvl="1"/>
            <a:r>
              <a:rPr lang="en-US" smtClean="0"/>
              <a:t>Always tied to an entity</a:t>
            </a:r>
          </a:p>
          <a:p>
            <a:pPr lvl="1"/>
            <a:r>
              <a:rPr lang="en-US" smtClean="0"/>
              <a:t>Determines derived entity values</a:t>
            </a:r>
          </a:p>
          <a:p>
            <a:pPr lvl="1"/>
            <a:r>
              <a:rPr lang="en-US" smtClean="0"/>
              <a:t>For instances of an entity</a:t>
            </a:r>
            <a:endParaRPr lang="en-US"/>
          </a:p>
          <a:p>
            <a:endParaRPr lang="en-US"/>
          </a:p>
        </p:txBody>
      </p:sp>
      <p:sp>
        <p:nvSpPr>
          <p:cNvPr id="2" name="Content Placeholder 1"/>
          <p:cNvSpPr>
            <a:spLocks noGrp="1"/>
          </p:cNvSpPr>
          <p:nvPr>
            <p:ph sz="half" idx="2"/>
          </p:nvPr>
        </p:nvSpPr>
        <p:spPr/>
        <p:txBody>
          <a:bodyPr/>
          <a:lstStyle/>
          <a:p>
            <a:r>
              <a:rPr lang="en-US"/>
              <a:t>Gosu Class</a:t>
            </a:r>
          </a:p>
          <a:p>
            <a:pPr lvl="1"/>
            <a:r>
              <a:rPr lang="en-US"/>
              <a:t>Not easily associated with an entity </a:t>
            </a:r>
          </a:p>
          <a:p>
            <a:pPr lvl="1"/>
            <a:r>
              <a:rPr lang="en-US"/>
              <a:t>Organizes methods associated with performing a business task</a:t>
            </a:r>
          </a:p>
          <a:p>
            <a:pPr lvl="1"/>
            <a:r>
              <a:rPr lang="en-US"/>
              <a:t>Method associated with given class</a:t>
            </a:r>
          </a:p>
          <a:p>
            <a:pPr lvl="1"/>
            <a:r>
              <a:rPr lang="en-US"/>
              <a:t>If declared as static methods, can be used anywhere</a:t>
            </a:r>
          </a:p>
          <a:p>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676" y="4724400"/>
            <a:ext cx="1171724" cy="13670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728988"/>
            <a:ext cx="1186747" cy="1367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217404"/>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8F5429D2-EEAD-4F4F-8785-4F5CBB2FD0A3}"/>
</file>

<file path=customXml/itemProps2.xml><?xml version="1.0" encoding="utf-8"?>
<ds:datastoreItem xmlns:ds="http://schemas.openxmlformats.org/officeDocument/2006/customXml" ds:itemID="{68F41747-6F9F-4C58-9E26-F251E18DE0DF}"/>
</file>

<file path=customXml/itemProps3.xml><?xml version="1.0" encoding="utf-8"?>
<ds:datastoreItem xmlns:ds="http://schemas.openxmlformats.org/officeDocument/2006/customXml" ds:itemID="{50AD7707-7742-46D0-8190-77E1E31FCCBD}"/>
</file>

<file path=docProps/app.xml><?xml version="1.0" encoding="utf-8"?>
<Properties xmlns="http://schemas.openxmlformats.org/officeDocument/2006/extended-properties" xmlns:vt="http://schemas.openxmlformats.org/officeDocument/2006/docPropsVTypes">
  <Template>Emerald_Template</Template>
  <TotalTime>3510</TotalTime>
  <Words>3273</Words>
  <Application>Microsoft Office PowerPoint</Application>
  <PresentationFormat>On-screen Show (4:3)</PresentationFormat>
  <Paragraphs>383</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Courier New</vt:lpstr>
      <vt:lpstr>Times New Roman</vt:lpstr>
      <vt:lpstr>Wingdings</vt:lpstr>
      <vt:lpstr>Wingdings 2</vt:lpstr>
      <vt:lpstr>Wingdings 3</vt:lpstr>
      <vt:lpstr>Emerald_Template</vt:lpstr>
      <vt:lpstr>Gosu Classes</vt:lpstr>
      <vt:lpstr>PowerPoint Presentation</vt:lpstr>
      <vt:lpstr>PowerPoint Presentation</vt:lpstr>
      <vt:lpstr>Object-oriented programming </vt:lpstr>
      <vt:lpstr>Properties and methods</vt:lpstr>
      <vt:lpstr>Class definition</vt:lpstr>
      <vt:lpstr>Packages</vt:lpstr>
      <vt:lpstr>PowerPoint Presentation</vt:lpstr>
      <vt:lpstr>Where to write configuration code</vt:lpstr>
      <vt:lpstr>Gosu Classes</vt:lpstr>
      <vt:lpstr>Static methods</vt:lpstr>
      <vt:lpstr>Examples of static class methods</vt:lpstr>
      <vt:lpstr>PowerPoint Presentation</vt:lpstr>
      <vt:lpstr>Use case: Suggest least busy user</vt:lpstr>
      <vt:lpstr>Steps to implement a class</vt:lpstr>
      <vt:lpstr>Step 1: [Optional] Create a package</vt:lpstr>
      <vt:lpstr>Step 2: Create a class file</vt:lpstr>
      <vt:lpstr>Gosu Class file</vt:lpstr>
      <vt:lpstr>Import packages: uses keyword</vt:lpstr>
      <vt:lpstr>Step 3: Code properties and methods</vt:lpstr>
      <vt:lpstr>Step 4: Deploy package and class *New*</vt:lpstr>
      <vt:lpstr>Step 4: Deploy Gosu classes</vt:lpstr>
      <vt:lpstr>Step 5: Reference class static method (1)</vt:lpstr>
      <vt:lpstr>Step 5: Reference class static method (2)</vt:lpstr>
      <vt:lpstr>PowerPoint Presentation</vt:lpstr>
      <vt:lpstr>PowerPoint Presentation</vt:lpstr>
      <vt:lpstr>PowerPoint Presentation</vt:lpstr>
    </vt:vector>
  </TitlesOfParts>
  <Company>GW</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Emerald PowerPoint 2010 Template</dc:subject>
  <dc:creator>Guidewire Education</dc:creator>
  <cp:keywords>Emerald;Configuration Fundamentals;Gosu</cp:keywords>
  <cp:lastModifiedBy>Seth Luersen</cp:lastModifiedBy>
  <cp:revision>132</cp:revision>
  <dcterms:created xsi:type="dcterms:W3CDTF">2014-05-08T17:08:08Z</dcterms:created>
  <dcterms:modified xsi:type="dcterms:W3CDTF">2015-11-14T01:09:56Z</dcterms:modified>
  <cp:category>8.0.1</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0x0101007CFB29EADDD5C24B957691831FD266C3</vt:lpwstr>
  </property>
  <property fmtid="{D5CDD505-2E9C-101B-9397-08002B2CF9AE}" pid="3" name="Order">
    <vt:r8>1497100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