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Lst>
  <p:sldSz cx="9144000" cy="6858000"/>
  <p:notesSz cx="6858000" cy="9296400"/>
</p:presentation>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slideMaster" Target="slideMasters/slideMaster17.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10.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Master" Target="slideMasters/slideMaster10.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customXml" Target="../customXml/item2.xml"/><Relationship Id="rId5" Type="http://schemas.openxmlformats.org/officeDocument/2006/relationships/slideMaster" Target="slideMasters/slideMaster4.xml"/><Relationship Id="rId15" Type="http://schemas.openxmlformats.org/officeDocument/2006/relationships/slideMaster" Target="slideMasters/slideMaster14.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10" Type="http://schemas.openxmlformats.org/officeDocument/2006/relationships/slideMaster" Target="slideMasters/slideMaster9.xml"/><Relationship Id="rId19" Type="http://schemas.openxmlformats.org/officeDocument/2006/relationships/notesMaster" Target="notesMasters/notesMaster1.xml"/><Relationship Id="rId31" Type="http://schemas.openxmlformats.org/officeDocument/2006/relationships/slide" Target="slides/slide12.xml"/><Relationship Id="rId44" Type="http://schemas.openxmlformats.org/officeDocument/2006/relationships/customXml" Target="../customXml/item1.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Master" Target="slideMasters/slideMaster13.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8" Type="http://schemas.openxmlformats.org/officeDocument/2006/relationships/slideMaster" Target="slideMasters/slideMaster7.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customXml" Target="../customXml/item3.xml"/><Relationship Id="rId20" Type="http://schemas.openxmlformats.org/officeDocument/2006/relationships/slide" Target="slides/slide1.xml"/><Relationship Id="rId41"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27"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28"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29"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30" name="PlaceHolder 5"/>
          <p:cNvSpPr>
            <a:spLocks noGrp="1"/>
          </p:cNvSpPr>
          <p:nvPr>
            <p:ph type="sldNum"/>
          </p:nvPr>
        </p:nvSpPr>
        <p:spPr>
          <a:xfrm>
            <a:off x="4399200" y="0"/>
            <a:ext cx="3372840" cy="502560"/>
          </a:xfrm>
          <a:prstGeom prst="rect">
            <a:avLst/>
          </a:prstGeom>
        </p:spPr>
        <p:txBody>
          <a:bodyPr lIns="0" rIns="0" tIns="0" bIns="0" anchor="b"/>
          <a:p>
            <a:pPr algn="r"/>
            <a:fld id="{EBE5ECAE-FC8D-4E17-AA8B-7D982521375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968" name="TextShape 2"/>
          <p:cNvSpPr txBox="1"/>
          <p:nvPr/>
        </p:nvSpPr>
        <p:spPr>
          <a:xfrm>
            <a:off x="3884760" y="8921520"/>
            <a:ext cx="2971440" cy="307800"/>
          </a:xfrm>
          <a:prstGeom prst="rect">
            <a:avLst/>
          </a:prstGeom>
          <a:noFill/>
          <a:ln>
            <a:noFill/>
          </a:ln>
        </p:spPr>
        <p:txBody>
          <a:bodyPr anchor="b"/>
          <a:p>
            <a:pPr algn="r">
              <a:lnSpc>
                <a:spcPct val="100000"/>
              </a:lnSpc>
            </a:pPr>
            <a:fld id="{7932ED34-52AC-4CD2-9075-4E6C22BDAF0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TextShape 1"/>
          <p:cNvSpPr txBox="1"/>
          <p:nvPr/>
        </p:nvSpPr>
        <p:spPr>
          <a:xfrm>
            <a:off x="3884760" y="8921520"/>
            <a:ext cx="2971440" cy="307800"/>
          </a:xfrm>
          <a:prstGeom prst="rect">
            <a:avLst/>
          </a:prstGeom>
          <a:noFill/>
          <a:ln>
            <a:noFill/>
          </a:ln>
        </p:spPr>
        <p:txBody>
          <a:bodyPr anchor="b"/>
          <a:p>
            <a:pPr algn="r">
              <a:lnSpc>
                <a:spcPct val="100000"/>
              </a:lnSpc>
            </a:pPr>
            <a:r>
              <a:rPr b="0" lang="en-US" sz="800" spc="-1" strike="noStrike">
                <a:solidFill>
                  <a:srgbClr val="000000"/>
                </a:solidFill>
                <a:latin typeface="Arial"/>
              </a:rPr>
              <a:t>	</a:t>
            </a:r>
            <a:r>
              <a:rPr b="0" lang="en-US" sz="800" spc="-1" strike="noStrike">
                <a:solidFill>
                  <a:srgbClr val="000000"/>
                </a:solidFill>
                <a:latin typeface="Arial"/>
              </a:rPr>
              <a:t>Server-Side Widget Behavior - </a:t>
            </a:r>
            <a:fld id="{7AD2ADC3-192E-4B9A-ACAA-22BB59C5FEAB}" type="slidenum">
              <a:rPr b="0" lang="en-US" sz="800" spc="-1" strike="noStrike">
                <a:solidFill>
                  <a:srgbClr val="000000"/>
                </a:solidFill>
                <a:latin typeface="Arial"/>
              </a:rPr>
              <a:t>&lt;number&gt;</a:t>
            </a:fld>
            <a:endParaRPr b="0" lang="en-US" sz="800" spc="-1" strike="noStrike">
              <a:latin typeface="Times New Roman"/>
            </a:endParaRPr>
          </a:p>
        </p:txBody>
      </p:sp>
      <p:sp>
        <p:nvSpPr>
          <p:cNvPr id="986" name="TextShape 2"/>
          <p:cNvSpPr txBox="1"/>
          <p:nvPr/>
        </p:nvSpPr>
        <p:spPr>
          <a:xfrm>
            <a:off x="-3960" y="0"/>
            <a:ext cx="6861600" cy="23220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87" name="PlaceHolder 3"/>
          <p:cNvSpPr>
            <a:spLocks noGrp="1"/>
          </p:cNvSpPr>
          <p:nvPr>
            <p:ph type="body"/>
          </p:nvPr>
        </p:nvSpPr>
        <p:spPr>
          <a:xfrm>
            <a:off x="152280" y="4415760"/>
            <a:ext cx="6552720" cy="4415400"/>
          </a:xfrm>
          <a:prstGeom prst="rect">
            <a:avLst/>
          </a:prstGeom>
        </p:spPr>
        <p:txBody>
          <a:bodyPr/>
          <a:p>
            <a:pPr marL="216000" indent="-216000">
              <a:lnSpc>
                <a:spcPct val="100000"/>
              </a:lnSpc>
            </a:pPr>
            <a:r>
              <a:rPr b="0" lang="en-US" sz="2000" spc="-1" strike="noStrike">
                <a:latin typeface="Arial"/>
              </a:rPr>
              <a:t>In the slide example, the Company Info card has both an Inspection Required? field and Inspection Date field. However, the Inspection Date field is visible only if the Inspection Required? field is set to Yes.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InspectionRequired widget displays a Yes or No radial buttons. A selected Yes radial button equates to true and a selected No radial button equates to false.  A null value is represented as neither radial button selected.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Dynamic widget behavior differs from a property that evaluates an expression in that the user changes the business data while editing it and that change affects the behavior of the widget.  In the previous examples, the changes are present only after the data has been committed.</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There are two general and non-exclusive categories for a partial page update: layout re-render and DATA_ONLY.</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In the layout re-render example above, whenever the value of the InspectionRequired field is changed, all user editable data is sent from the client to the application server via AJAX.  No data is committed.  The server processes the request and returns the user editable data to the client in JSON format.  The client renders a partial page update that shows an Inspection Date calendar input.</a:t>
            </a:r>
            <a:endParaRPr b="0" lang="en-US" sz="2000" spc="-1" strike="noStrike">
              <a:latin typeface="Arial"/>
            </a:endParaRPr>
          </a:p>
          <a:p>
            <a:pPr>
              <a:lnSpc>
                <a:spcPct val="100000"/>
              </a:lnSpc>
            </a:pPr>
            <a:endParaRPr b="0" lang="en-US" sz="2000" spc="-1" strike="noStrike">
              <a:latin typeface="Arial"/>
            </a:endParaRPr>
          </a:p>
        </p:txBody>
      </p:sp>
      <p:sp>
        <p:nvSpPr>
          <p:cNvPr id="989" name="TextShape 2"/>
          <p:cNvSpPr txBox="1"/>
          <p:nvPr/>
        </p:nvSpPr>
        <p:spPr>
          <a:xfrm>
            <a:off x="3884760" y="8921520"/>
            <a:ext cx="2971440" cy="307800"/>
          </a:xfrm>
          <a:prstGeom prst="rect">
            <a:avLst/>
          </a:prstGeom>
          <a:noFill/>
          <a:ln>
            <a:noFill/>
          </a:ln>
        </p:spPr>
        <p:txBody>
          <a:bodyPr anchor="b"/>
          <a:p>
            <a:pPr algn="r">
              <a:lnSpc>
                <a:spcPct val="100000"/>
              </a:lnSpc>
            </a:pPr>
            <a:fld id="{7C0B1C8C-9B08-483C-90F1-62A2C67F6EE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TextShape 1"/>
          <p:cNvSpPr txBox="1"/>
          <p:nvPr/>
        </p:nvSpPr>
        <p:spPr>
          <a:xfrm>
            <a:off x="3884760" y="8921520"/>
            <a:ext cx="2971440" cy="307800"/>
          </a:xfrm>
          <a:prstGeom prst="rect">
            <a:avLst/>
          </a:prstGeom>
          <a:noFill/>
          <a:ln>
            <a:noFill/>
          </a:ln>
        </p:spPr>
        <p:txBody>
          <a:bodyPr anchor="b"/>
          <a:p>
            <a:pPr algn="r">
              <a:lnSpc>
                <a:spcPct val="100000"/>
              </a:lnSpc>
            </a:pPr>
            <a:r>
              <a:rPr b="0" lang="en-US" sz="800" spc="-1" strike="noStrike">
                <a:solidFill>
                  <a:srgbClr val="000000"/>
                </a:solidFill>
                <a:latin typeface="Arial"/>
              </a:rPr>
              <a:t>	</a:t>
            </a:r>
            <a:r>
              <a:rPr b="0" lang="en-US" sz="800" spc="-1" strike="noStrike">
                <a:solidFill>
                  <a:srgbClr val="000000"/>
                </a:solidFill>
                <a:latin typeface="Arial"/>
              </a:rPr>
              <a:t>Server-Side Widget Behavior - </a:t>
            </a:r>
            <a:fld id="{5CAB89CC-E3D0-4E02-A634-61C566F5518A}" type="slidenum">
              <a:rPr b="0" lang="en-US" sz="800" spc="-1" strike="noStrike">
                <a:solidFill>
                  <a:srgbClr val="000000"/>
                </a:solidFill>
                <a:latin typeface="Arial"/>
              </a:rPr>
              <a:t>&lt;number&gt;</a:t>
            </a:fld>
            <a:endParaRPr b="0" lang="en-US" sz="800" spc="-1" strike="noStrike">
              <a:latin typeface="Times New Roman"/>
            </a:endParaRPr>
          </a:p>
        </p:txBody>
      </p:sp>
      <p:sp>
        <p:nvSpPr>
          <p:cNvPr id="991" name="TextShape 2"/>
          <p:cNvSpPr txBox="1"/>
          <p:nvPr/>
        </p:nvSpPr>
        <p:spPr>
          <a:xfrm>
            <a:off x="-3960" y="0"/>
            <a:ext cx="6861600" cy="23220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92" name="PlaceHolder 3"/>
          <p:cNvSpPr>
            <a:spLocks noGrp="1"/>
          </p:cNvSpPr>
          <p:nvPr>
            <p:ph type="body"/>
          </p:nvPr>
        </p:nvSpPr>
        <p:spPr>
          <a:xfrm>
            <a:off x="152280" y="4415760"/>
            <a:ext cx="6552720" cy="4415400"/>
          </a:xfrm>
          <a:prstGeom prst="rect">
            <a:avLst/>
          </a:prstGeom>
        </p:spPr>
        <p:txBody>
          <a:bodyPr/>
          <a:p>
            <a:r>
              <a:rPr b="0" lang="en-US" sz="1200" spc="-1" strike="noStrike">
                <a:solidFill>
                  <a:srgbClr val="000000"/>
                </a:solidFill>
                <a:latin typeface="Arial"/>
                <a:ea typeface="+mn-ea"/>
              </a:rPr>
              <a:t>In the slide example, the widget configuration enables dynamic widget behavior for the Resolution TextAreaInput widget. When a user changes the value of the Resolution field, the client web browser makes an AJAX HTTP request to the Guidewire application. The Guidewire application processes the request and returns instructions to the client web browser. In this case, the instructions tell the client web browser via JSON and JavaScript to re-render only the newly supplied data for the Unflagged By and Date Unflagged fields.</a:t>
            </a:r>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There are two general and non-exclusive categories for a partial page update: DATA_ONLY and a layout re-render.</a:t>
            </a:r>
            <a:endParaRPr b="0" lang="en-US" sz="2000" spc="-1" strike="noStrike">
              <a:latin typeface="Arial"/>
            </a:endParaRPr>
          </a:p>
          <a:p>
            <a:endParaRPr b="0" lang="en-US" sz="2000" spc="-1" strike="noStrike">
              <a:latin typeface="Arial"/>
            </a:endParaRPr>
          </a:p>
          <a:p>
            <a:r>
              <a:rPr b="0" lang="en-US" sz="2000" spc="-1" strike="noStrike">
                <a:latin typeface="Arial"/>
              </a:rPr>
              <a:t>In the DATA_ONLY example, whenever the value of the Resolution field is changed, all user editable data is sent from the client to the application server via AJAX.   No data is committed.  The server processes the request and returns the user editable data to the client in JSON format. The client renders a partial page update that shows new data for the Unflagged By and Date Unflagged fields.</a:t>
            </a:r>
            <a:endParaRPr b="0" lang="en-US" sz="2000" spc="-1" strike="noStrike">
              <a:latin typeface="Arial"/>
            </a:endParaRPr>
          </a:p>
          <a:p>
            <a:endParaRPr b="0" lang="en-US" sz="2000" spc="-1" strike="noStrike">
              <a:latin typeface="Arial"/>
            </a:endParaRPr>
          </a:p>
          <a:p>
            <a:r>
              <a:rPr b="0" lang="en-US" sz="2000" spc="-1" strike="noStrike">
                <a:latin typeface="Arial"/>
              </a:rPr>
              <a:t>DATA_ONLY applies to the value property of a widget.  Examples include refreshing an input group and refreshing a set of fields on a cell change in a list view. </a:t>
            </a:r>
            <a:endParaRPr b="0" lang="en-US" sz="2000" spc="-1" strike="noStrike">
              <a:latin typeface="Arial"/>
            </a:endParaRPr>
          </a:p>
        </p:txBody>
      </p:sp>
      <p:sp>
        <p:nvSpPr>
          <p:cNvPr id="994" name="TextShape 2"/>
          <p:cNvSpPr txBox="1"/>
          <p:nvPr/>
        </p:nvSpPr>
        <p:spPr>
          <a:xfrm>
            <a:off x="3884760" y="8921520"/>
            <a:ext cx="2971440" cy="307800"/>
          </a:xfrm>
          <a:prstGeom prst="rect">
            <a:avLst/>
          </a:prstGeom>
          <a:noFill/>
          <a:ln>
            <a:noFill/>
          </a:ln>
        </p:spPr>
        <p:txBody>
          <a:bodyPr anchor="b"/>
          <a:p>
            <a:pPr algn="r">
              <a:lnSpc>
                <a:spcPct val="100000"/>
              </a:lnSpc>
            </a:pPr>
            <a:fld id="{37208B55-EE45-422C-ABF7-48BE6F25C33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5"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996" name="TextShape 2"/>
          <p:cNvSpPr txBox="1"/>
          <p:nvPr/>
        </p:nvSpPr>
        <p:spPr>
          <a:xfrm>
            <a:off x="3884760" y="8921520"/>
            <a:ext cx="2971440" cy="307800"/>
          </a:xfrm>
          <a:prstGeom prst="rect">
            <a:avLst/>
          </a:prstGeom>
          <a:noFill/>
          <a:ln>
            <a:noFill/>
          </a:ln>
        </p:spPr>
        <p:txBody>
          <a:bodyPr anchor="b"/>
          <a:p>
            <a:pPr algn="r">
              <a:lnSpc>
                <a:spcPct val="100000"/>
              </a:lnSpc>
            </a:pPr>
            <a:fld id="{C035CAAF-13A8-4F20-82D7-975DAAEEBA6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7" name="PlaceHolder 1"/>
          <p:cNvSpPr>
            <a:spLocks noGrp="1"/>
          </p:cNvSpPr>
          <p:nvPr>
            <p:ph type="body"/>
          </p:nvPr>
        </p:nvSpPr>
        <p:spPr>
          <a:xfrm>
            <a:off x="152280" y="4415760"/>
            <a:ext cx="6552720" cy="4415400"/>
          </a:xfrm>
          <a:prstGeom prst="rect">
            <a:avLst/>
          </a:prstGeom>
        </p:spPr>
        <p:txBody>
          <a:bodyPr/>
          <a:p>
            <a:pPr>
              <a:lnSpc>
                <a:spcPct val="100000"/>
              </a:lnSpc>
            </a:pPr>
            <a:r>
              <a:rPr b="0" lang="en-US" sz="1200" spc="-1" strike="noStrike">
                <a:solidFill>
                  <a:srgbClr val="000000"/>
                </a:solidFill>
                <a:latin typeface="Arial"/>
                <a:ea typeface="+mn-ea"/>
              </a:rPr>
              <a:t>In order to improve data entry efficiency and reduce page refresh, you can configure input widgets and cell widgets to dynamically react to user input using targeted Post On Change.  With targeted Post On Change enabled, it is possible to updated field values on the page and/or re-render the entire layout or a partial page layout.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2000" spc="-1" strike="noStrike">
                <a:solidFill>
                  <a:srgbClr val="000000"/>
                </a:solidFill>
                <a:latin typeface="Arial"/>
                <a:ea typeface="+mn-ea"/>
              </a:rPr>
              <a:t>Post On Change is a Boolean tab property in Guidewire Studio and allows you to define three additional properties: disablePostOnEnter, onChange, and target. </a:t>
            </a:r>
            <a:endParaRPr b="0" lang="en-US" sz="2000" spc="-1" strike="noStrike">
              <a:latin typeface="Arial"/>
            </a:endParaRPr>
          </a:p>
          <a:p>
            <a:pPr>
              <a:lnSpc>
                <a:spcPct val="100000"/>
              </a:lnSpc>
            </a:pPr>
            <a:br/>
            <a:endParaRPr b="0" lang="en-US" sz="2000" spc="-1" strike="noStrike">
              <a:latin typeface="Arial"/>
            </a:endParaRPr>
          </a:p>
          <a:p>
            <a:pPr>
              <a:lnSpc>
                <a:spcPct val="100000"/>
              </a:lnSpc>
            </a:pPr>
            <a:endParaRPr b="0" lang="en-US" sz="2000" spc="-1" strike="noStrike">
              <a:latin typeface="Arial"/>
            </a:endParaRPr>
          </a:p>
        </p:txBody>
      </p:sp>
      <p:sp>
        <p:nvSpPr>
          <p:cNvPr id="998" name="TextShape 2"/>
          <p:cNvSpPr txBox="1"/>
          <p:nvPr/>
        </p:nvSpPr>
        <p:spPr>
          <a:xfrm>
            <a:off x="3884760" y="8921520"/>
            <a:ext cx="2971440" cy="307800"/>
          </a:xfrm>
          <a:prstGeom prst="rect">
            <a:avLst/>
          </a:prstGeom>
          <a:noFill/>
          <a:ln>
            <a:noFill/>
          </a:ln>
        </p:spPr>
        <p:txBody>
          <a:bodyPr anchor="b"/>
          <a:p>
            <a:pPr algn="r">
              <a:lnSpc>
                <a:spcPct val="100000"/>
              </a:lnSpc>
            </a:pPr>
            <a:fld id="{6573C794-52BC-447D-A233-DB7BFAFD567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9"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In certain cases, you may want to toggle (disable or enable) targeted Post On Change behavior for a specific widget. </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In the layout  example above, targeted Post On Change is enabled for the InspectionRequired input widget. However, the disablePostOnEnter property is set to the isLocale_enUS variable.  A variable evaluation of true disables the targeted Post On Change behavior for the InspectionRequired widget.  When the disablePostOnEnter property is true, the InspectionRequired widget will not announce a change in its value;  data will  not make a round-trip between client and the application server; the page will not be re-rendered; and unless the InspectionRequired field is already true for the given ABContact, the InspectionDate widget will not be visible.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00" name="TextShape 2"/>
          <p:cNvSpPr txBox="1"/>
          <p:nvPr/>
        </p:nvSpPr>
        <p:spPr>
          <a:xfrm>
            <a:off x="3884760" y="8921520"/>
            <a:ext cx="2971440" cy="307800"/>
          </a:xfrm>
          <a:prstGeom prst="rect">
            <a:avLst/>
          </a:prstGeom>
          <a:noFill/>
          <a:ln>
            <a:noFill/>
          </a:ln>
        </p:spPr>
        <p:txBody>
          <a:bodyPr anchor="b"/>
          <a:p>
            <a:pPr algn="r">
              <a:lnSpc>
                <a:spcPct val="100000"/>
              </a:lnSpc>
            </a:pPr>
            <a:fld id="{F4E2570D-C162-42F7-89AE-82DD13D3743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In the slide example, the Gosu expression defined for the onChange property invokes the setFieldsOnResolution() function. The function is defined in the entity enhancement, FlagEntryEnhancement.gsx.</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Courier New"/>
              </a:rPr>
              <a:t>16  </a:t>
            </a:r>
            <a:r>
              <a:rPr b="0" i="1" lang="en-US" sz="2000" spc="-1" strike="noStrike">
                <a:solidFill>
                  <a:srgbClr val="808080"/>
                </a:solidFill>
                <a:latin typeface="Courier New"/>
              </a:rPr>
              <a:t>/* This function is called when a FlagEntry's resolution field </a:t>
            </a:r>
            <a:br/>
            <a:r>
              <a:rPr b="0" lang="en-US" sz="2000" spc="-1" strike="noStrike">
                <a:solidFill>
                  <a:srgbClr val="000000"/>
                </a:solidFill>
                <a:latin typeface="Courier New"/>
              </a:rPr>
              <a:t>17      </a:t>
            </a:r>
            <a:r>
              <a:rPr b="0" i="1" lang="en-US" sz="2000" spc="-1" strike="noStrike">
                <a:solidFill>
                  <a:srgbClr val="808080"/>
                </a:solidFill>
                <a:latin typeface="Courier New"/>
              </a:rPr>
              <a:t>is set. This function sets the UnflagDate and UnflagUser </a:t>
            </a:r>
            <a:endParaRPr b="0" lang="en-US" sz="2000" spc="-1" strike="noStrike">
              <a:latin typeface="Arial"/>
            </a:endParaRPr>
          </a:p>
          <a:p>
            <a:r>
              <a:rPr b="0" lang="en-US" sz="2000" spc="-1" strike="noStrike">
                <a:solidFill>
                  <a:srgbClr val="000000"/>
                </a:solidFill>
                <a:latin typeface="Courier New"/>
              </a:rPr>
              <a:t>18      </a:t>
            </a:r>
            <a:r>
              <a:rPr b="0" i="1" lang="en-US" sz="2000" spc="-1" strike="noStrike">
                <a:solidFill>
                  <a:srgbClr val="808080"/>
                </a:solidFill>
                <a:latin typeface="Courier New"/>
              </a:rPr>
              <a:t>fields. This serves the role of a "FlagEntry Pre-Update" </a:t>
            </a:r>
            <a:endParaRPr b="0" lang="en-US" sz="2000" spc="-1" strike="noStrike">
              <a:latin typeface="Arial"/>
            </a:endParaRPr>
          </a:p>
          <a:p>
            <a:r>
              <a:rPr b="0" lang="en-US" sz="2000" spc="-1" strike="noStrike">
                <a:solidFill>
                  <a:srgbClr val="000000"/>
                </a:solidFill>
                <a:latin typeface="Courier New"/>
              </a:rPr>
              <a:t>19      </a:t>
            </a:r>
            <a:r>
              <a:rPr b="0" i="1" lang="en-US" sz="2000" spc="-1" strike="noStrike">
                <a:solidFill>
                  <a:srgbClr val="808080"/>
                </a:solidFill>
                <a:latin typeface="Courier New"/>
              </a:rPr>
              <a:t>rule set. </a:t>
            </a:r>
            <a:endParaRPr b="0" lang="en-US" sz="2000" spc="-1" strike="noStrike">
              <a:latin typeface="Arial"/>
            </a:endParaRPr>
          </a:p>
          <a:p>
            <a:r>
              <a:rPr b="0" lang="en-US" sz="2000" spc="-1" strike="noStrike">
                <a:solidFill>
                  <a:srgbClr val="000000"/>
                </a:solidFill>
                <a:latin typeface="Courier New"/>
              </a:rPr>
              <a:t>20 </a:t>
            </a:r>
            <a:r>
              <a:rPr b="0" i="1" lang="en-US" sz="2000" spc="-1" strike="noStrike">
                <a:solidFill>
                  <a:srgbClr val="808080"/>
                </a:solidFill>
                <a:latin typeface="Courier New"/>
              </a:rPr>
              <a:t>*/</a:t>
            </a:r>
            <a:r>
              <a:rPr b="0" lang="en-US" sz="2000" spc="-1" strike="noStrike">
                <a:solidFill>
                  <a:srgbClr val="000000"/>
                </a:solidFill>
                <a:latin typeface="Courier New"/>
              </a:rPr>
              <a:t> </a:t>
            </a:r>
            <a:endParaRPr b="0" lang="en-US" sz="2000" spc="-1" strike="noStrike">
              <a:latin typeface="Arial"/>
            </a:endParaRPr>
          </a:p>
          <a:p>
            <a:r>
              <a:rPr b="0" lang="en-US" sz="2000" spc="-1" strike="noStrike">
                <a:solidFill>
                  <a:srgbClr val="000000"/>
                </a:solidFill>
                <a:latin typeface="Courier New"/>
              </a:rPr>
              <a:t>21  </a:t>
            </a:r>
            <a:r>
              <a:rPr b="1" lang="en-US" sz="2000" spc="-1" strike="noStrike">
                <a:solidFill>
                  <a:srgbClr val="000080"/>
                </a:solidFill>
                <a:latin typeface="Courier New"/>
              </a:rPr>
              <a:t>function </a:t>
            </a:r>
            <a:r>
              <a:rPr b="0" lang="en-US" sz="2000" spc="-1" strike="noStrike">
                <a:solidFill>
                  <a:srgbClr val="000000"/>
                </a:solidFill>
                <a:latin typeface="Courier New"/>
              </a:rPr>
              <a:t>setFieldsOnResolution() : </a:t>
            </a:r>
            <a:r>
              <a:rPr b="1" lang="en-US" sz="2000" spc="-1" strike="noStrike">
                <a:solidFill>
                  <a:srgbClr val="000080"/>
                </a:solidFill>
                <a:latin typeface="Courier New"/>
              </a:rPr>
              <a:t>void </a:t>
            </a:r>
            <a:r>
              <a:rPr b="0" lang="en-US" sz="2000" spc="-1" strike="noStrike">
                <a:solidFill>
                  <a:srgbClr val="000000"/>
                </a:solidFill>
                <a:latin typeface="Courier New"/>
              </a:rPr>
              <a:t>{ </a:t>
            </a:r>
            <a:endParaRPr b="0" lang="en-US" sz="2000" spc="-1" strike="noStrike">
              <a:latin typeface="Arial"/>
            </a:endParaRPr>
          </a:p>
          <a:p>
            <a:r>
              <a:rPr b="0" lang="en-US" sz="2000" spc="-1" strike="noStrike">
                <a:solidFill>
                  <a:srgbClr val="000000"/>
                </a:solidFill>
                <a:latin typeface="Courier New"/>
              </a:rPr>
              <a:t>22    </a:t>
            </a:r>
            <a:r>
              <a:rPr b="1" lang="en-US" sz="2000" spc="-1" strike="noStrike">
                <a:solidFill>
                  <a:srgbClr val="000080"/>
                </a:solidFill>
                <a:latin typeface="Courier New"/>
              </a:rPr>
              <a:t>this</a:t>
            </a:r>
            <a:r>
              <a:rPr b="0" lang="en-US" sz="2000" spc="-1" strike="noStrike">
                <a:solidFill>
                  <a:srgbClr val="000000"/>
                </a:solidFill>
                <a:latin typeface="Courier New"/>
              </a:rPr>
              <a:t>.UnflagDate = gw.api.util.DateUtil.currentDate() </a:t>
            </a:r>
            <a:endParaRPr b="0" lang="en-US" sz="2000" spc="-1" strike="noStrike">
              <a:latin typeface="Arial"/>
            </a:endParaRPr>
          </a:p>
          <a:p>
            <a:r>
              <a:rPr b="0" lang="en-US" sz="2000" spc="-1" strike="noStrike">
                <a:solidFill>
                  <a:srgbClr val="000000"/>
                </a:solidFill>
                <a:latin typeface="Courier New"/>
              </a:rPr>
              <a:t>23    </a:t>
            </a:r>
            <a:r>
              <a:rPr b="1" lang="en-US" sz="2000" spc="-1" strike="noStrike">
                <a:solidFill>
                  <a:srgbClr val="000080"/>
                </a:solidFill>
                <a:latin typeface="Courier New"/>
              </a:rPr>
              <a:t>this</a:t>
            </a:r>
            <a:r>
              <a:rPr b="0" lang="en-US" sz="2000" spc="-1" strike="noStrike">
                <a:solidFill>
                  <a:srgbClr val="000000"/>
                </a:solidFill>
                <a:latin typeface="Courier New"/>
              </a:rPr>
              <a:t>.UnflagUser = User.util.getCurrentUser() </a:t>
            </a:r>
            <a:endParaRPr b="0" lang="en-US" sz="2000" spc="-1" strike="noStrike">
              <a:latin typeface="Arial"/>
            </a:endParaRPr>
          </a:p>
          <a:p>
            <a:r>
              <a:rPr b="0" lang="en-US" sz="2000" spc="-1" strike="noStrike">
                <a:solidFill>
                  <a:srgbClr val="000000"/>
                </a:solidFill>
                <a:latin typeface="Courier New"/>
              </a:rPr>
              <a:t>24  } </a:t>
            </a:r>
            <a:r>
              <a:rPr b="0" i="1" lang="en-US" sz="2000" spc="-1" strike="noStrike">
                <a:solidFill>
                  <a:srgbClr val="808080"/>
                </a:solidFill>
                <a:latin typeface="Courier New"/>
              </a:rPr>
              <a:t>// end of function</a:t>
            </a:r>
            <a:endParaRPr b="0" lang="en-US" sz="2000" spc="-1" strike="noStrike">
              <a:latin typeface="Arial"/>
            </a:endParaRPr>
          </a:p>
        </p:txBody>
      </p:sp>
      <p:sp>
        <p:nvSpPr>
          <p:cNvPr id="1002" name="TextShape 2"/>
          <p:cNvSpPr txBox="1"/>
          <p:nvPr/>
        </p:nvSpPr>
        <p:spPr>
          <a:xfrm>
            <a:off x="3884760" y="8921520"/>
            <a:ext cx="2971440" cy="307800"/>
          </a:xfrm>
          <a:prstGeom prst="rect">
            <a:avLst/>
          </a:prstGeom>
          <a:noFill/>
          <a:ln>
            <a:noFill/>
          </a:ln>
        </p:spPr>
        <p:txBody>
          <a:bodyPr anchor="b"/>
          <a:p>
            <a:pPr algn="r">
              <a:lnSpc>
                <a:spcPct val="100000"/>
              </a:lnSpc>
            </a:pPr>
            <a:fld id="{2EBDFFBC-47F3-4F22-85BF-9A53BF3542A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PlaceHolder 1"/>
          <p:cNvSpPr>
            <a:spLocks noGrp="1"/>
          </p:cNvSpPr>
          <p:nvPr>
            <p:ph type="body"/>
          </p:nvPr>
        </p:nvSpPr>
        <p:spPr>
          <a:xfrm>
            <a:off x="152280" y="4415760"/>
            <a:ext cx="6552720" cy="4415400"/>
          </a:xfrm>
          <a:prstGeom prst="rect">
            <a:avLst/>
          </a:prstGeom>
        </p:spPr>
        <p:txBody>
          <a:bodyPr/>
          <a:p>
            <a:pPr>
              <a:lnSpc>
                <a:spcPct val="100000"/>
              </a:lnSpc>
            </a:pPr>
            <a:r>
              <a:rPr b="0" lang="en-US" sz="1200" spc="-1" strike="noStrike">
                <a:solidFill>
                  <a:srgbClr val="000000"/>
                </a:solidFill>
                <a:latin typeface="Arial"/>
                <a:ea typeface="+mn-ea"/>
              </a:rPr>
              <a:t>In order to improve data entry efficiency and reduce page refresh, you can configure input widgets and cell widgets to dynamically react to user input using targeted Post On Change.  With targeted Post On Change enabled, it is possible to updated field values on the page and/or re-render the entire layout or a partial page layout.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2000" spc="-1" strike="noStrike">
                <a:solidFill>
                  <a:srgbClr val="000000"/>
                </a:solidFill>
                <a:latin typeface="Arial"/>
                <a:ea typeface="+mn-ea"/>
              </a:rPr>
              <a:t>Post On Change is a Boolean tab property in Guidewire Studio and allows you to define three additional properties: disablePostOnEnter, onChange, and target. The PostOnChange property tab contains the Enable targeted Post On Change checkbox. When checked, the three additional properties are editable.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In the slide example, whenever the value of the Resolution field changes and the user makes some other widget active, the setFieldsOnResolution function executes.  If the code executed by onChange modifies any field values, these modifications are done to the run-time objects only. In other words, the new values will be displayed in the user interface, but the values are not yet committed to the database. In fact, the changed values will never be committed unless something else explicitly commits the data (such as being in Edit mode and then clicking the Update button).</a:t>
            </a:r>
            <a:endParaRPr b="0" lang="en-US" sz="2000" spc="-1" strike="noStrike">
              <a:latin typeface="Arial"/>
            </a:endParaRPr>
          </a:p>
          <a:p>
            <a:pPr>
              <a:lnSpc>
                <a:spcPct val="100000"/>
              </a:lnSpc>
            </a:pPr>
            <a:endParaRPr b="0" lang="en-US" sz="2000" spc="-1" strike="noStrike">
              <a:latin typeface="Arial"/>
            </a:endParaRPr>
          </a:p>
        </p:txBody>
      </p:sp>
      <p:sp>
        <p:nvSpPr>
          <p:cNvPr id="1004" name="TextShape 2"/>
          <p:cNvSpPr txBox="1"/>
          <p:nvPr/>
        </p:nvSpPr>
        <p:spPr>
          <a:xfrm>
            <a:off x="3884760" y="8921520"/>
            <a:ext cx="2971440" cy="307800"/>
          </a:xfrm>
          <a:prstGeom prst="rect">
            <a:avLst/>
          </a:prstGeom>
          <a:noFill/>
          <a:ln>
            <a:noFill/>
          </a:ln>
        </p:spPr>
        <p:txBody>
          <a:bodyPr anchor="b"/>
          <a:p>
            <a:pPr algn="r">
              <a:lnSpc>
                <a:spcPct val="100000"/>
              </a:lnSpc>
            </a:pPr>
            <a:fld id="{1D5727F5-E606-45CC-8080-E3FC2E1C87D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5"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The target property defines the scope and behavior of a page update. Triggering refreshes all user-editable data, but </a:t>
            </a:r>
            <a:r>
              <a:rPr b="1" lang="en-US" sz="2000" spc="-1" strike="noStrike">
                <a:latin typeface="Arial"/>
              </a:rPr>
              <a:t>only the target widget is re-rendered </a:t>
            </a:r>
            <a:r>
              <a:rPr b="0" lang="en-US" sz="2000" spc="-1" strike="noStrike">
                <a:latin typeface="Arial"/>
              </a:rPr>
              <a:t>with a new layout. The following widget types are supported targets:</a:t>
            </a:r>
            <a:endParaRPr b="0" lang="en-US" sz="2000" spc="-1" strike="noStrike">
              <a:latin typeface="Arial"/>
            </a:endParaRPr>
          </a:p>
          <a:p>
            <a:pPr>
              <a:lnSpc>
                <a:spcPct val="100000"/>
              </a:lnSpc>
            </a:pPr>
            <a:r>
              <a:rPr b="0" lang="en-US" sz="2000" spc="-1" strike="noStrike">
                <a:latin typeface="Arial"/>
              </a:rPr>
              <a:t>•</a:t>
            </a:r>
            <a:r>
              <a:rPr b="0" lang="en-US" sz="2000" spc="-1" strike="noStrike">
                <a:latin typeface="Arial"/>
              </a:rPr>
              <a:t>	</a:t>
            </a:r>
            <a:r>
              <a:rPr b="0" lang="en-US" sz="2000" spc="-1" strike="noStrike">
                <a:latin typeface="Arial"/>
              </a:rPr>
              <a:t>inline input widget (individual input) </a:t>
            </a:r>
            <a:endParaRPr b="0" lang="en-US" sz="2000" spc="-1" strike="noStrike">
              <a:latin typeface="Arial"/>
            </a:endParaRPr>
          </a:p>
          <a:p>
            <a:pPr>
              <a:lnSpc>
                <a:spcPct val="100000"/>
              </a:lnSpc>
            </a:pPr>
            <a:r>
              <a:rPr b="0" lang="en-US" sz="2000" spc="-1" strike="noStrike">
                <a:latin typeface="Arial"/>
              </a:rPr>
              <a:t>•</a:t>
            </a:r>
            <a:r>
              <a:rPr b="0" lang="en-US" sz="2000" spc="-1" strike="noStrike">
                <a:latin typeface="Arial"/>
              </a:rPr>
              <a:t>	</a:t>
            </a:r>
            <a:r>
              <a:rPr b="0" lang="en-US" sz="2000" spc="-1" strike="noStrike">
                <a:latin typeface="Arial"/>
              </a:rPr>
              <a:t>inline input set </a:t>
            </a:r>
            <a:endParaRPr b="0" lang="en-US" sz="2000" spc="-1" strike="noStrike">
              <a:latin typeface="Arial"/>
            </a:endParaRPr>
          </a:p>
          <a:p>
            <a:pPr>
              <a:lnSpc>
                <a:spcPct val="100000"/>
              </a:lnSpc>
            </a:pPr>
            <a:r>
              <a:rPr b="0" lang="en-US" sz="2000" spc="-1" strike="noStrike">
                <a:latin typeface="Arial"/>
              </a:rPr>
              <a:t>•</a:t>
            </a:r>
            <a:r>
              <a:rPr b="0" lang="en-US" sz="2000" spc="-1" strike="noStrike">
                <a:latin typeface="Arial"/>
              </a:rPr>
              <a:t>	</a:t>
            </a:r>
            <a:r>
              <a:rPr b="0" lang="en-US" sz="2000" spc="-1" strike="noStrike">
                <a:latin typeface="Arial"/>
              </a:rPr>
              <a:t>inline input panel  (DV panel or LV panel) </a:t>
            </a:r>
            <a:endParaRPr b="0" lang="en-US" sz="2000" spc="-1" strike="noStrike">
              <a:latin typeface="Arial"/>
            </a:endParaRPr>
          </a:p>
          <a:p>
            <a:pPr>
              <a:lnSpc>
                <a:spcPct val="100000"/>
              </a:lnSpc>
            </a:pPr>
            <a:r>
              <a:rPr b="0" lang="en-US" sz="2000" spc="-1" strike="noStrike">
                <a:latin typeface="Arial"/>
              </a:rPr>
              <a:t>•</a:t>
            </a:r>
            <a:r>
              <a:rPr b="0" lang="en-US" sz="2000" spc="-1" strike="noStrike">
                <a:latin typeface="Arial"/>
              </a:rPr>
              <a:t>	</a:t>
            </a:r>
            <a:r>
              <a:rPr b="0" lang="en-US" sz="2000" spc="-1" strike="noStrike">
                <a:latin typeface="Arial"/>
              </a:rPr>
              <a:t>included panel  (Panel ref) </a:t>
            </a:r>
            <a:endParaRPr b="0" lang="en-US" sz="2000" spc="-1" strike="noStrike">
              <a:latin typeface="Arial"/>
            </a:endParaRPr>
          </a:p>
          <a:p>
            <a:pPr>
              <a:lnSpc>
                <a:spcPct val="100000"/>
              </a:lnSpc>
            </a:pPr>
            <a:r>
              <a:rPr b="0" lang="en-US" sz="2000" spc="-1" strike="noStrike">
                <a:latin typeface="Arial"/>
              </a:rPr>
              <a:t>•</a:t>
            </a:r>
            <a:r>
              <a:rPr b="0" lang="en-US" sz="2000" spc="-1" strike="noStrike">
                <a:latin typeface="Arial"/>
              </a:rPr>
              <a:t>	</a:t>
            </a:r>
            <a:r>
              <a:rPr b="0" lang="en-US" sz="2000" spc="-1" strike="noStrike">
                <a:latin typeface="Arial"/>
              </a:rPr>
              <a:t>exposed panel or input set </a:t>
            </a:r>
            <a:endParaRPr b="0" lang="en-US" sz="2000" spc="-1" strike="noStrike">
              <a:latin typeface="Arial"/>
            </a:endParaRPr>
          </a:p>
          <a:p>
            <a:pPr>
              <a:lnSpc>
                <a:spcPct val="100000"/>
              </a:lnSpc>
            </a:pPr>
            <a:r>
              <a:rPr b="0" lang="en-US" sz="2000" spc="-1" strike="noStrike">
                <a:latin typeface="Arial"/>
              </a:rPr>
              <a:t>•</a:t>
            </a:r>
            <a:r>
              <a:rPr b="0" lang="en-US" sz="2000" spc="-1" strike="noStrike">
                <a:latin typeface="Arial"/>
              </a:rPr>
              <a:t>	</a:t>
            </a:r>
            <a:r>
              <a:rPr b="0" lang="en-US" sz="2000" spc="-1" strike="noStrike">
                <a:latin typeface="Arial"/>
              </a:rPr>
              <a:t>label widget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targeted Post On Change is enabled for the DriversLicense input widget.  The target is the State widget.  When a user edits the Driver’s License field, the change is announced to the State field. Only the layout of the State field is updated, causing the validation expression to equal to true as it is dependent on the existence of a value in the Driver’s License field.  All other user-editable data is also refreshed.</a:t>
            </a:r>
            <a:endParaRPr b="0" lang="en-US" sz="2000" spc="-1" strike="noStrike">
              <a:latin typeface="Arial"/>
            </a:endParaRPr>
          </a:p>
        </p:txBody>
      </p:sp>
      <p:sp>
        <p:nvSpPr>
          <p:cNvPr id="1006" name="TextShape 2"/>
          <p:cNvSpPr txBox="1"/>
          <p:nvPr/>
        </p:nvSpPr>
        <p:spPr>
          <a:xfrm>
            <a:off x="3884760" y="8921520"/>
            <a:ext cx="2971440" cy="307800"/>
          </a:xfrm>
          <a:prstGeom prst="rect">
            <a:avLst/>
          </a:prstGeom>
          <a:noFill/>
          <a:ln>
            <a:noFill/>
          </a:ln>
        </p:spPr>
        <p:txBody>
          <a:bodyPr anchor="b"/>
          <a:p>
            <a:pPr algn="r">
              <a:lnSpc>
                <a:spcPct val="100000"/>
              </a:lnSpc>
            </a:pPr>
            <a:fld id="{049E5D74-9E99-4588-9E1D-7BF3BC7EC56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970" name="TextShape 2"/>
          <p:cNvSpPr txBox="1"/>
          <p:nvPr/>
        </p:nvSpPr>
        <p:spPr>
          <a:xfrm>
            <a:off x="3884760" y="8921520"/>
            <a:ext cx="2971440" cy="307800"/>
          </a:xfrm>
          <a:prstGeom prst="rect">
            <a:avLst/>
          </a:prstGeom>
          <a:noFill/>
          <a:ln>
            <a:noFill/>
          </a:ln>
        </p:spPr>
        <p:txBody>
          <a:bodyPr anchor="b"/>
          <a:p>
            <a:pPr algn="r">
              <a:lnSpc>
                <a:spcPct val="100000"/>
              </a:lnSpc>
            </a:pPr>
            <a:fld id="{D5ACEA4C-389A-40B2-9A49-7F8DA05A751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The target property defines the scope and behavior of a page update. When DATA_ONLY is specified, only the user-editable page data is refreshed. There are no layout updates.</a:t>
            </a:r>
            <a:br/>
            <a:endParaRPr b="0" lang="en-US" sz="2000" spc="-1" strike="noStrike">
              <a:latin typeface="Arial"/>
            </a:endParaRPr>
          </a:p>
          <a:p>
            <a:pPr>
              <a:lnSpc>
                <a:spcPct val="100000"/>
              </a:lnSpc>
            </a:pPr>
            <a:r>
              <a:rPr b="0" lang="en-US" sz="2000" spc="-1" strike="noStrike">
                <a:latin typeface="Arial"/>
              </a:rPr>
              <a:t>In the slide example, targeted Post On Change is enabled for the PrimaryContact RangeInput widget.  The target is DATA_ONLY.  When a user edits the Primary Contact field, the change causes all user-editable data to be refreshed. The result is that the data is refreshed for Address Line 1, Address Line 2, City, State, and Postal Code fields.  With the DATA_ONLY target value, no layout updates are made.</a:t>
            </a:r>
            <a:endParaRPr b="0" lang="en-US" sz="2000" spc="-1" strike="noStrike">
              <a:latin typeface="Arial"/>
            </a:endParaRPr>
          </a:p>
          <a:p>
            <a:pPr>
              <a:lnSpc>
                <a:spcPct val="100000"/>
              </a:lnSpc>
            </a:pPr>
            <a:endParaRPr b="0" lang="en-US" sz="2000" spc="-1" strike="noStrike">
              <a:latin typeface="Arial"/>
            </a:endParaRPr>
          </a:p>
        </p:txBody>
      </p:sp>
      <p:sp>
        <p:nvSpPr>
          <p:cNvPr id="1008" name="TextShape 2"/>
          <p:cNvSpPr txBox="1"/>
          <p:nvPr/>
        </p:nvSpPr>
        <p:spPr>
          <a:xfrm>
            <a:off x="3884760" y="8921520"/>
            <a:ext cx="2971440" cy="307800"/>
          </a:xfrm>
          <a:prstGeom prst="rect">
            <a:avLst/>
          </a:prstGeom>
          <a:noFill/>
          <a:ln>
            <a:noFill/>
          </a:ln>
        </p:spPr>
        <p:txBody>
          <a:bodyPr anchor="b"/>
          <a:p>
            <a:pPr algn="r">
              <a:lnSpc>
                <a:spcPct val="100000"/>
              </a:lnSpc>
            </a:pPr>
            <a:fld id="{DE3531A3-113C-45DA-B088-EBBA59F6ED1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9"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When specified as a widget, the target area can be a specific widget or a grouping of widgets. For example, if the Widget ID corresponds to an Input Set, then the widgets in the input set are re-rendered.</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There is an additional layout re-render configuration for backwards compatibility: no value. The no value configuration consists of enabling targeted post on change alone with no property configurations. The backwards compatibility configuration has no property values specified and causes the re-rendering of the entire page and refreshes all user-editable data. There is a high performance cost for implementing targeted Post On Change without specifying a target and any other properties.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10" name="TextShape 2"/>
          <p:cNvSpPr txBox="1"/>
          <p:nvPr/>
        </p:nvSpPr>
        <p:spPr>
          <a:xfrm>
            <a:off x="3884760" y="8921520"/>
            <a:ext cx="2971440" cy="307800"/>
          </a:xfrm>
          <a:prstGeom prst="rect">
            <a:avLst/>
          </a:prstGeom>
          <a:noFill/>
          <a:ln>
            <a:noFill/>
          </a:ln>
        </p:spPr>
        <p:txBody>
          <a:bodyPr anchor="b"/>
          <a:p>
            <a:pPr algn="r">
              <a:lnSpc>
                <a:spcPct val="100000"/>
              </a:lnSpc>
            </a:pPr>
            <a:fld id="{5CE3E050-54A1-4972-A735-E1C19B2CC46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12" name="TextShape 2"/>
          <p:cNvSpPr txBox="1"/>
          <p:nvPr/>
        </p:nvSpPr>
        <p:spPr>
          <a:xfrm>
            <a:off x="3884760" y="8921520"/>
            <a:ext cx="2971440" cy="307800"/>
          </a:xfrm>
          <a:prstGeom prst="rect">
            <a:avLst/>
          </a:prstGeom>
          <a:noFill/>
          <a:ln>
            <a:noFill/>
          </a:ln>
        </p:spPr>
        <p:txBody>
          <a:bodyPr anchor="b"/>
          <a:p>
            <a:pPr algn="r">
              <a:lnSpc>
                <a:spcPct val="100000"/>
              </a:lnSpc>
            </a:pPr>
            <a:fld id="{99C26757-D854-4886-BD2B-AACD1E1B1F9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Answers</a:t>
            </a:r>
            <a:endParaRPr b="0" lang="en-US" sz="2000" spc="-1" strike="noStrike">
              <a:latin typeface="Arial"/>
            </a:endParaRPr>
          </a:p>
          <a:p>
            <a:r>
              <a:rPr b="0" lang="en-US" sz="2000" spc="-1" strike="noStrike">
                <a:latin typeface="Arial"/>
              </a:rPr>
              <a:t>1) Possible answers include: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Required -- Expression defined in required property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Visible -- Expression defined in visible property </a:t>
            </a:r>
            <a:endParaRPr b="0" lang="en-US" sz="2000" spc="-1" strike="noStrike">
              <a:latin typeface="Arial"/>
            </a:endParaRPr>
          </a:p>
          <a:p>
            <a:pPr>
              <a:lnSpc>
                <a:spcPct val="100000"/>
              </a:lnSpc>
            </a:pPr>
            <a:r>
              <a:rPr b="0" lang="en-US" sz="2000" spc="-1" strike="noStrike">
                <a:latin typeface="Arial"/>
              </a:rPr>
              <a:t>2) A partial page update is implemented by configuring dynamic widget behavior by enabling targeted post on change. Often the dynamic widget behavior configuration also includes configuring an expression for a widget property.</a:t>
            </a:r>
            <a:br/>
            <a:r>
              <a:rPr b="0" lang="en-US" sz="2000" spc="-1" strike="noStrike">
                <a:latin typeface="Arial"/>
              </a:rPr>
              <a:t>3) disableOnEnter, onChange, and target.</a:t>
            </a:r>
            <a:endParaRPr b="0" lang="en-US" sz="2000" spc="-1" strike="noStrike">
              <a:latin typeface="Arial"/>
            </a:endParaRPr>
          </a:p>
          <a:p>
            <a:pPr>
              <a:lnSpc>
                <a:spcPct val="100000"/>
              </a:lnSpc>
            </a:pPr>
            <a:r>
              <a:rPr b="0" lang="en-US" sz="2000" spc="-1" strike="noStrike">
                <a:latin typeface="Arial"/>
              </a:rPr>
              <a:t>4) DATA_ONLY or a specific id? DATA_ONLY refreshes only the user-editable data and is often the best performing.</a:t>
            </a:r>
            <a:endParaRPr b="0" lang="en-US" sz="2000" spc="-1" strike="noStrike">
              <a:latin typeface="Arial"/>
            </a:endParaRPr>
          </a:p>
          <a:p>
            <a:pPr>
              <a:lnSpc>
                <a:spcPct val="100000"/>
              </a:lnSpc>
            </a:pPr>
            <a:r>
              <a:rPr b="0" lang="en-US" sz="2000" spc="-1" strike="noStrike">
                <a:latin typeface="Arial"/>
              </a:rPr>
              <a:t>5) If there are several widgets that for which you need to refresh the layout or update the data, consider wrapping the related widgets into an Input Set widget.</a:t>
            </a:r>
            <a:endParaRPr b="0" lang="en-US" sz="2000" spc="-1" strike="noStrike">
              <a:latin typeface="Arial"/>
            </a:endParaRPr>
          </a:p>
        </p:txBody>
      </p:sp>
      <p:sp>
        <p:nvSpPr>
          <p:cNvPr id="1014" name="TextShape 2"/>
          <p:cNvSpPr txBox="1"/>
          <p:nvPr/>
        </p:nvSpPr>
        <p:spPr>
          <a:xfrm>
            <a:off x="3884760" y="8921520"/>
            <a:ext cx="2971440" cy="307800"/>
          </a:xfrm>
          <a:prstGeom prst="rect">
            <a:avLst/>
          </a:prstGeom>
          <a:noFill/>
          <a:ln>
            <a:noFill/>
          </a:ln>
        </p:spPr>
        <p:txBody>
          <a:bodyPr anchor="b"/>
          <a:p>
            <a:pPr algn="r">
              <a:lnSpc>
                <a:spcPct val="100000"/>
              </a:lnSpc>
            </a:pPr>
            <a:fld id="{42454F92-C530-4A74-B90C-8928C4A53E4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5"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16" name="TextShape 2"/>
          <p:cNvSpPr txBox="1"/>
          <p:nvPr/>
        </p:nvSpPr>
        <p:spPr>
          <a:xfrm>
            <a:off x="3884760" y="8921520"/>
            <a:ext cx="2971440" cy="307800"/>
          </a:xfrm>
          <a:prstGeom prst="rect">
            <a:avLst/>
          </a:prstGeom>
          <a:noFill/>
          <a:ln>
            <a:noFill/>
          </a:ln>
        </p:spPr>
        <p:txBody>
          <a:bodyPr anchor="b"/>
          <a:p>
            <a:pPr algn="r">
              <a:lnSpc>
                <a:spcPct val="100000"/>
              </a:lnSpc>
            </a:pPr>
            <a:fld id="{6A9ECB36-493A-444C-A32A-5E0FECEC84E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972" name="TextShape 2"/>
          <p:cNvSpPr txBox="1"/>
          <p:nvPr/>
        </p:nvSpPr>
        <p:spPr>
          <a:xfrm>
            <a:off x="3884760" y="8921520"/>
            <a:ext cx="2971440" cy="307800"/>
          </a:xfrm>
          <a:prstGeom prst="rect">
            <a:avLst/>
          </a:prstGeom>
          <a:noFill/>
          <a:ln>
            <a:noFill/>
          </a:ln>
        </p:spPr>
        <p:txBody>
          <a:bodyPr anchor="b"/>
          <a:p>
            <a:pPr algn="r">
              <a:lnSpc>
                <a:spcPct val="100000"/>
              </a:lnSpc>
            </a:pPr>
            <a:fld id="{3025CD0A-8AF8-4DB0-9F68-5F27B2F0F78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PlaceHolder 1"/>
          <p:cNvSpPr>
            <a:spLocks noGrp="1"/>
          </p:cNvSpPr>
          <p:nvPr>
            <p:ph type="body"/>
          </p:nvPr>
        </p:nvSpPr>
        <p:spPr>
          <a:xfrm>
            <a:off x="152280" y="4415760"/>
            <a:ext cx="6552720" cy="4415400"/>
          </a:xfrm>
          <a:prstGeom prst="rect">
            <a:avLst/>
          </a:prstGeom>
        </p:spPr>
        <p:txBody>
          <a:bodyPr/>
          <a:p>
            <a:pPr marL="216000" indent="-216000">
              <a:lnSpc>
                <a:spcPct val="100000"/>
              </a:lnSpc>
            </a:pPr>
            <a:r>
              <a:rPr b="0" lang="en-US" sz="2000" spc="-1" strike="noStrike">
                <a:latin typeface="Arial"/>
              </a:rPr>
              <a:t>In the slide example, the id property of a widget is a static property. The widget always has the same ID, regardless of the state of the application or the values of any business data.  The property does not evaluate an expression, just the value of a type, such as a String or Integer value.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editable property evaluates a boolean expression and the expression can be a dynamic value, in this case, one that returns true or false. The label property evaluates a string expression. This lesson discusses display keys later on. Display keys are a type of string expression in Guidewire applications for localizing text. The value property is also a dynamic property.  The value property evaluates an object expression that binds the object property to it.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Both types of widget properties can be required properties for a specifc type of widget.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974" name="TextShape 2"/>
          <p:cNvSpPr txBox="1"/>
          <p:nvPr/>
        </p:nvSpPr>
        <p:spPr>
          <a:xfrm>
            <a:off x="3884760" y="8921520"/>
            <a:ext cx="2971440" cy="307800"/>
          </a:xfrm>
          <a:prstGeom prst="rect">
            <a:avLst/>
          </a:prstGeom>
          <a:noFill/>
          <a:ln>
            <a:noFill/>
          </a:ln>
        </p:spPr>
        <p:txBody>
          <a:bodyPr anchor="b"/>
          <a:p>
            <a:pPr algn="r">
              <a:lnSpc>
                <a:spcPct val="100000"/>
              </a:lnSpc>
            </a:pPr>
            <a:fld id="{F92B0FD0-FE4C-456E-8A83-582DC06B715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Not all widgets have all properties.  Refer to the PCF Format Reference for more examples. Recall that the PCF Format Reference defines the properties for every widget, including the type of value the property takes. Note that the PCF Format Reference refers to widget properties as "attributes".</a:t>
            </a:r>
            <a:br/>
            <a:endParaRPr b="0" lang="en-US" sz="2000" spc="-1" strike="noStrike">
              <a:latin typeface="Arial"/>
            </a:endParaRPr>
          </a:p>
          <a:p>
            <a:r>
              <a:rPr b="0" lang="en-US" sz="2000" spc="-1" strike="noStrike">
                <a:latin typeface="Arial"/>
              </a:rPr>
              <a:t>To open the PCF Format Reference, open &lt;ApplicationRootDirectory&gt;\modules\pcf.htm file in your web browser.</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You can also consider the value property of a widget to be a dynamic property because it evaluates an object expression.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Visible is typically not set to false. It is either set to true or it is set to an expression that renders the widget visible or not visible.  The default value for the visible property is true.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76" name="TextShape 2"/>
          <p:cNvSpPr txBox="1"/>
          <p:nvPr/>
        </p:nvSpPr>
        <p:spPr>
          <a:xfrm>
            <a:off x="3884760" y="8921520"/>
            <a:ext cx="2971440" cy="307800"/>
          </a:xfrm>
          <a:prstGeom prst="rect">
            <a:avLst/>
          </a:prstGeom>
          <a:noFill/>
          <a:ln>
            <a:noFill/>
          </a:ln>
        </p:spPr>
        <p:txBody>
          <a:bodyPr anchor="b"/>
          <a:p>
            <a:pPr algn="r">
              <a:lnSpc>
                <a:spcPct val="100000"/>
              </a:lnSpc>
            </a:pPr>
            <a:fld id="{94A134BD-3594-4DB4-B3C2-1A76BD6B226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978" name="TextShape 2"/>
          <p:cNvSpPr txBox="1"/>
          <p:nvPr/>
        </p:nvSpPr>
        <p:spPr>
          <a:xfrm>
            <a:off x="3884760" y="8921520"/>
            <a:ext cx="2971440" cy="307800"/>
          </a:xfrm>
          <a:prstGeom prst="rect">
            <a:avLst/>
          </a:prstGeom>
          <a:noFill/>
          <a:ln>
            <a:noFill/>
          </a:ln>
        </p:spPr>
        <p:txBody>
          <a:bodyPr anchor="b"/>
          <a:p>
            <a:pPr algn="r">
              <a:lnSpc>
                <a:spcPct val="100000"/>
              </a:lnSpc>
            </a:pPr>
            <a:fld id="{3B3EEBB7-DD48-42E2-A3CA-DEA156D9EB5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980" name="TextShape 2"/>
          <p:cNvSpPr txBox="1"/>
          <p:nvPr/>
        </p:nvSpPr>
        <p:spPr>
          <a:xfrm>
            <a:off x="3884760" y="8921520"/>
            <a:ext cx="2971440" cy="307800"/>
          </a:xfrm>
          <a:prstGeom prst="rect">
            <a:avLst/>
          </a:prstGeom>
          <a:noFill/>
          <a:ln>
            <a:noFill/>
          </a:ln>
        </p:spPr>
        <p:txBody>
          <a:bodyPr anchor="b"/>
          <a:p>
            <a:pPr algn="r">
              <a:lnSpc>
                <a:spcPct val="100000"/>
              </a:lnSpc>
            </a:pPr>
            <a:fld id="{447872AC-6684-4857-AFA1-D6B87A4C573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1"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982" name="TextShape 2"/>
          <p:cNvSpPr txBox="1"/>
          <p:nvPr/>
        </p:nvSpPr>
        <p:spPr>
          <a:xfrm>
            <a:off x="3884760" y="8921520"/>
            <a:ext cx="2971440" cy="307800"/>
          </a:xfrm>
          <a:prstGeom prst="rect">
            <a:avLst/>
          </a:prstGeom>
          <a:noFill/>
          <a:ln>
            <a:noFill/>
          </a:ln>
        </p:spPr>
        <p:txBody>
          <a:bodyPr anchor="b"/>
          <a:p>
            <a:pPr algn="r">
              <a:lnSpc>
                <a:spcPct val="100000"/>
              </a:lnSpc>
            </a:pPr>
            <a:fld id="{90770F70-3288-4053-A290-5C488C63CE2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body"/>
          </p:nvPr>
        </p:nvSpPr>
        <p:spPr>
          <a:xfrm>
            <a:off x="152280" y="4415760"/>
            <a:ext cx="6552720" cy="4415400"/>
          </a:xfrm>
          <a:prstGeom prst="rect">
            <a:avLst/>
          </a:prstGeom>
        </p:spPr>
        <p:txBody>
          <a:bodyPr/>
          <a:p>
            <a:pPr>
              <a:lnSpc>
                <a:spcPct val="100000"/>
              </a:lnSpc>
            </a:pPr>
            <a:r>
              <a:rPr b="0" lang="en-US" sz="1200" spc="-1" strike="noStrike">
                <a:solidFill>
                  <a:srgbClr val="000000"/>
                </a:solidFill>
                <a:latin typeface="Arial"/>
                <a:ea typeface="+mn-ea"/>
              </a:rPr>
              <a:t>Dynamic widget behavior does not require that the user commit the data (the user clicks the Update button) or navigate to the page.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Partial page update configuration enables dynamic widget behavior so that a user navigating does not need to navigate to a page or commit data changes to see a change to the screen. Partial page updates includes updates to data and/or updates to the screen.</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984" name="TextShape 2"/>
          <p:cNvSpPr txBox="1"/>
          <p:nvPr/>
        </p:nvSpPr>
        <p:spPr>
          <a:xfrm>
            <a:off x="3884760" y="8921520"/>
            <a:ext cx="2971440" cy="307800"/>
          </a:xfrm>
          <a:prstGeom prst="rect">
            <a:avLst/>
          </a:prstGeom>
          <a:noFill/>
          <a:ln>
            <a:noFill/>
          </a:ln>
        </p:spPr>
        <p:txBody>
          <a:bodyPr anchor="b"/>
          <a:p>
            <a:pPr algn="r">
              <a:lnSpc>
                <a:spcPct val="100000"/>
              </a:lnSpc>
            </a:pPr>
            <a:fld id="{92409708-24EE-4456-876A-34CAD0B998A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982C8BD-7D2B-4CD8-970C-459081B3AFB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Calibri"/>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44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8" name="pic Logo Text" descr=""/>
          <p:cNvPicPr/>
          <p:nvPr/>
        </p:nvPicPr>
        <p:blipFill>
          <a:blip r:embed="rId2"/>
          <a:stretch/>
        </p:blipFill>
        <p:spPr>
          <a:xfrm>
            <a:off x="7412040" y="6543720"/>
            <a:ext cx="1607760" cy="136080"/>
          </a:xfrm>
          <a:prstGeom prst="rect">
            <a:avLst/>
          </a:prstGeom>
          <a:ln>
            <a:noFill/>
          </a:ln>
        </p:spPr>
      </p:pic>
      <p:sp>
        <p:nvSpPr>
          <p:cNvPr id="44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6CF2623-1678-400E-90C0-81356A9A20F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5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1" name="PlaceHolder 10"/>
          <p:cNvSpPr>
            <a:spLocks noGrp="1"/>
          </p:cNvSpPr>
          <p:nvPr>
            <p:ph type="body"/>
          </p:nvPr>
        </p:nvSpPr>
        <p:spPr>
          <a:xfrm>
            <a:off x="519120" y="914400"/>
            <a:ext cx="265140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
        <p:nvSpPr>
          <p:cNvPr id="452" name="PlaceHolder 11"/>
          <p:cNvSpPr>
            <a:spLocks noGrp="1"/>
          </p:cNvSpPr>
          <p:nvPr>
            <p:ph type="body"/>
          </p:nvPr>
        </p:nvSpPr>
        <p:spPr>
          <a:xfrm>
            <a:off x="521280" y="3657600"/>
            <a:ext cx="832068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49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6" name="pic Logo Text" descr=""/>
          <p:cNvPicPr/>
          <p:nvPr/>
        </p:nvPicPr>
        <p:blipFill>
          <a:blip r:embed="rId2"/>
          <a:stretch/>
        </p:blipFill>
        <p:spPr>
          <a:xfrm>
            <a:off x="7412040" y="6543720"/>
            <a:ext cx="1607760" cy="136080"/>
          </a:xfrm>
          <a:prstGeom prst="rect">
            <a:avLst/>
          </a:prstGeom>
          <a:ln>
            <a:noFill/>
          </a:ln>
        </p:spPr>
      </p:pic>
      <p:sp>
        <p:nvSpPr>
          <p:cNvPr id="49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192B442-8A4A-4FF1-A577-834A0328868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9" name="PlaceHolder 10"/>
          <p:cNvSpPr>
            <a:spLocks noGrp="1"/>
          </p:cNvSpPr>
          <p:nvPr>
            <p:ph type="body"/>
          </p:nvPr>
        </p:nvSpPr>
        <p:spPr>
          <a:xfrm>
            <a:off x="617220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
        <p:nvSpPr>
          <p:cNvPr id="500"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53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4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4" name="pic Logo Text" descr=""/>
          <p:cNvPicPr/>
          <p:nvPr/>
        </p:nvPicPr>
        <p:blipFill>
          <a:blip r:embed="rId2"/>
          <a:stretch/>
        </p:blipFill>
        <p:spPr>
          <a:xfrm>
            <a:off x="7412040" y="6543720"/>
            <a:ext cx="1607760" cy="136080"/>
          </a:xfrm>
          <a:prstGeom prst="rect">
            <a:avLst/>
          </a:prstGeom>
          <a:ln>
            <a:noFill/>
          </a:ln>
        </p:spPr>
      </p:pic>
      <p:sp>
        <p:nvSpPr>
          <p:cNvPr id="54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5BC9916-5EA6-41CB-B541-F4F3E99F013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7" name="PlaceHolder 10"/>
          <p:cNvSpPr>
            <a:spLocks noGrp="1"/>
          </p:cNvSpPr>
          <p:nvPr>
            <p:ph type="body"/>
          </p:nvPr>
        </p:nvSpPr>
        <p:spPr>
          <a:xfrm>
            <a:off x="51912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
        <p:nvSpPr>
          <p:cNvPr id="548"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58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9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9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2" name="pic Logo Text" descr=""/>
          <p:cNvPicPr/>
          <p:nvPr/>
        </p:nvPicPr>
        <p:blipFill>
          <a:blip r:embed="rId2"/>
          <a:stretch/>
        </p:blipFill>
        <p:spPr>
          <a:xfrm>
            <a:off x="7412040" y="6543720"/>
            <a:ext cx="1607760" cy="136080"/>
          </a:xfrm>
          <a:prstGeom prst="rect">
            <a:avLst/>
          </a:prstGeom>
          <a:ln>
            <a:noFill/>
          </a:ln>
        </p:spPr>
      </p:pic>
      <p:sp>
        <p:nvSpPr>
          <p:cNvPr id="59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B1A23D7-1F7A-4524-89D9-A972C7B9BF0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5"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63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9" name="pic Logo Text" descr=""/>
          <p:cNvPicPr/>
          <p:nvPr/>
        </p:nvPicPr>
        <p:blipFill>
          <a:blip r:embed="rId2"/>
          <a:stretch/>
        </p:blipFill>
        <p:spPr>
          <a:xfrm>
            <a:off x="7412040" y="6543720"/>
            <a:ext cx="1607760" cy="136080"/>
          </a:xfrm>
          <a:prstGeom prst="rect">
            <a:avLst/>
          </a:prstGeom>
          <a:ln>
            <a:noFill/>
          </a:ln>
        </p:spPr>
      </p:pic>
      <p:sp>
        <p:nvSpPr>
          <p:cNvPr id="64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6D21F47-AFB9-44D6-8EEE-23FABB91DB2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4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42" name="PlaceHolder 10"/>
          <p:cNvSpPr>
            <a:spLocks noGrp="1"/>
          </p:cNvSpPr>
          <p:nvPr>
            <p:ph type="body"/>
          </p:nvPr>
        </p:nvSpPr>
        <p:spPr>
          <a:xfrm>
            <a:off x="5191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68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6" name="pic Logo Text" descr=""/>
          <p:cNvPicPr/>
          <p:nvPr/>
        </p:nvPicPr>
        <p:blipFill>
          <a:blip r:embed="rId2"/>
          <a:stretch/>
        </p:blipFill>
        <p:spPr>
          <a:xfrm>
            <a:off x="7412040" y="6543720"/>
            <a:ext cx="1607760" cy="136080"/>
          </a:xfrm>
          <a:prstGeom prst="rect">
            <a:avLst/>
          </a:prstGeom>
          <a:ln>
            <a:noFill/>
          </a:ln>
        </p:spPr>
      </p:pic>
      <p:sp>
        <p:nvSpPr>
          <p:cNvPr id="68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E4DDB48-7440-460B-9EA8-014A8435EF0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88"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689"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690"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1"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72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3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3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3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5" name="pic Logo Text" descr=""/>
          <p:cNvPicPr/>
          <p:nvPr/>
        </p:nvPicPr>
        <p:blipFill>
          <a:blip r:embed="rId2"/>
          <a:stretch/>
        </p:blipFill>
        <p:spPr>
          <a:xfrm>
            <a:off x="7412040" y="6543720"/>
            <a:ext cx="1607760" cy="136080"/>
          </a:xfrm>
          <a:prstGeom prst="rect">
            <a:avLst/>
          </a:prstGeom>
          <a:ln>
            <a:noFill/>
          </a:ln>
        </p:spPr>
      </p:pic>
      <p:sp>
        <p:nvSpPr>
          <p:cNvPr id="73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72AE8EA-53A7-4AFE-A731-0D1D1B2DB95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37"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38"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39"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40"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77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7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8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8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8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8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84" name="pic Logo Text" descr=""/>
          <p:cNvPicPr/>
          <p:nvPr/>
        </p:nvPicPr>
        <p:blipFill>
          <a:blip r:embed="rId2"/>
          <a:stretch/>
        </p:blipFill>
        <p:spPr>
          <a:xfrm>
            <a:off x="7412040" y="6543720"/>
            <a:ext cx="1607760" cy="136080"/>
          </a:xfrm>
          <a:prstGeom prst="rect">
            <a:avLst/>
          </a:prstGeom>
          <a:ln>
            <a:noFill/>
          </a:ln>
        </p:spPr>
      </p:pic>
      <p:sp>
        <p:nvSpPr>
          <p:cNvPr id="78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D15EC28-24AC-492D-BB2C-CB84405C4AD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86"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787"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788"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789"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2D99159-1B48-41E6-8318-E205E5080C4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5A6A5DC-B824-4A77-AA4A-0F9428E46F5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4F4428E6-5170-4D66-908F-20CC1764B2A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5191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
        <p:nvSpPr>
          <p:cNvPr id="167"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20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1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1" name="pic Logo Text" descr=""/>
          <p:cNvPicPr/>
          <p:nvPr/>
        </p:nvPicPr>
        <p:blipFill>
          <a:blip r:embed="rId2"/>
          <a:stretch/>
        </p:blipFill>
        <p:spPr>
          <a:xfrm>
            <a:off x="7412040" y="6543720"/>
            <a:ext cx="1607760" cy="136080"/>
          </a:xfrm>
          <a:prstGeom prst="rect">
            <a:avLst/>
          </a:prstGeom>
          <a:ln>
            <a:noFill/>
          </a:ln>
        </p:spPr>
      </p:pic>
      <p:sp>
        <p:nvSpPr>
          <p:cNvPr id="21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4FC5F8BC-2D91-477B-9EEB-9C8E0A485DE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4"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25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8" name="pic Logo Text" descr=""/>
          <p:cNvPicPr/>
          <p:nvPr/>
        </p:nvPicPr>
        <p:blipFill>
          <a:blip r:embed="rId2"/>
          <a:stretch/>
        </p:blipFill>
        <p:spPr>
          <a:xfrm>
            <a:off x="7412040" y="6543720"/>
            <a:ext cx="1607760" cy="136080"/>
          </a:xfrm>
          <a:prstGeom prst="rect">
            <a:avLst/>
          </a:prstGeom>
          <a:ln>
            <a:noFill/>
          </a:ln>
        </p:spPr>
      </p:pic>
      <p:sp>
        <p:nvSpPr>
          <p:cNvPr id="25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8C71306-24B0-44BA-9156-6BA3A0C1978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6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1"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29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5" name="pic Logo Text" descr=""/>
          <p:cNvPicPr/>
          <p:nvPr/>
        </p:nvPicPr>
        <p:blipFill>
          <a:blip r:embed="rId2"/>
          <a:stretch/>
        </p:blipFill>
        <p:spPr>
          <a:xfrm>
            <a:off x="7412040" y="6543720"/>
            <a:ext cx="1607760" cy="136080"/>
          </a:xfrm>
          <a:prstGeom prst="rect">
            <a:avLst/>
          </a:prstGeom>
          <a:ln>
            <a:noFill/>
          </a:ln>
        </p:spPr>
      </p:pic>
      <p:sp>
        <p:nvSpPr>
          <p:cNvPr id="30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1D244E5-5DBE-409C-8159-CB852CA5561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7"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8"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Calibri"/>
              </a:rPr>
              <a:t>Click to edit Right Column Subtitle</a:t>
            </a:r>
            <a:endParaRPr b="0" lang="en-US" sz="2400" spc="-1" strike="noStrike">
              <a:solidFill>
                <a:srgbClr val="000000"/>
              </a:solidFill>
              <a:latin typeface="Arial"/>
            </a:endParaRPr>
          </a:p>
        </p:txBody>
      </p:sp>
      <p:sp>
        <p:nvSpPr>
          <p:cNvPr id="309"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
        <p:nvSpPr>
          <p:cNvPr id="310"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34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4" name="pic Logo Text" descr=""/>
          <p:cNvPicPr/>
          <p:nvPr/>
        </p:nvPicPr>
        <p:blipFill>
          <a:blip r:embed="rId2"/>
          <a:stretch/>
        </p:blipFill>
        <p:spPr>
          <a:xfrm>
            <a:off x="7412040" y="6543720"/>
            <a:ext cx="1607760" cy="136080"/>
          </a:xfrm>
          <a:prstGeom prst="rect">
            <a:avLst/>
          </a:prstGeom>
          <a:ln>
            <a:noFill/>
          </a:ln>
        </p:spPr>
      </p:pic>
      <p:sp>
        <p:nvSpPr>
          <p:cNvPr id="35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3A24FD7-5521-49E9-9537-3D2BF1C19F8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7" name="PlaceHolder 10"/>
          <p:cNvSpPr>
            <a:spLocks noGrp="1"/>
          </p:cNvSpPr>
          <p:nvPr>
            <p:ph type="body"/>
          </p:nvPr>
        </p:nvSpPr>
        <p:spPr>
          <a:xfrm>
            <a:off x="51912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2001-204. All rights reserved. Do not distribute without permission.</a:t>
            </a:r>
            <a:endParaRPr b="0" lang="en-US" sz="600" spc="-1" strike="noStrike">
              <a:latin typeface="Arial"/>
            </a:endParaRPr>
          </a:p>
        </p:txBody>
      </p:sp>
      <p:sp>
        <p:nvSpPr>
          <p:cNvPr id="39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1" name="pic Logo Text" descr=""/>
          <p:cNvPicPr/>
          <p:nvPr/>
        </p:nvPicPr>
        <p:blipFill>
          <a:blip r:embed="rId2"/>
          <a:stretch/>
        </p:blipFill>
        <p:spPr>
          <a:xfrm>
            <a:off x="7412040" y="6543720"/>
            <a:ext cx="1607760" cy="136080"/>
          </a:xfrm>
          <a:prstGeom prst="rect">
            <a:avLst/>
          </a:prstGeom>
          <a:ln>
            <a:noFill/>
          </a:ln>
        </p:spPr>
      </p:pic>
      <p:sp>
        <p:nvSpPr>
          <p:cNvPr id="40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B2ABA30-061D-4468-BC43-AD0DE928EC1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4"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Calibri"/>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Calibri"/>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49.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85.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97.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slideLayout" Target="../slideLayouts/slideLayout85.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09.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21.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45.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57.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61.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40.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8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0.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6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6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Calibri"/>
              </a:rPr>
              <a:t>November 21, 2014</a:t>
            </a:r>
            <a:endParaRPr b="0" lang="en-US" sz="1600" spc="-1" strike="noStrike">
              <a:solidFill>
                <a:srgbClr val="000000"/>
              </a:solidFill>
              <a:latin typeface="Arial"/>
            </a:endParaRPr>
          </a:p>
        </p:txBody>
      </p:sp>
      <p:sp>
        <p:nvSpPr>
          <p:cNvPr id="832"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Partial Page Update</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7" name="Picture 2" descr=""/>
          <p:cNvPicPr/>
          <p:nvPr/>
        </p:nvPicPr>
        <p:blipFill>
          <a:blip r:embed="rId1"/>
          <a:srcRect l="0" t="0" r="6669" b="0"/>
          <a:stretch/>
        </p:blipFill>
        <p:spPr>
          <a:xfrm>
            <a:off x="541080" y="3773880"/>
            <a:ext cx="4373640" cy="16473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68" name="TextShape 1"/>
          <p:cNvSpPr txBox="1"/>
          <p:nvPr/>
        </p:nvSpPr>
        <p:spPr>
          <a:xfrm>
            <a:off x="493920" y="118800"/>
            <a:ext cx="864972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Dynamic widget behavior for layout</a:t>
            </a:r>
            <a:endParaRPr b="0" lang="en-US" sz="3200" spc="-1" strike="noStrike">
              <a:solidFill>
                <a:srgbClr val="ffffff"/>
              </a:solidFill>
              <a:latin typeface="Arial"/>
            </a:endParaRPr>
          </a:p>
        </p:txBody>
      </p:sp>
      <p:sp>
        <p:nvSpPr>
          <p:cNvPr id="869"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Responds to a user changing business data </a:t>
            </a:r>
            <a:r>
              <a:rPr b="1" lang="en-US" sz="2400" spc="-1" strike="noStrike">
                <a:solidFill>
                  <a:srgbClr val="000000"/>
                </a:solidFill>
                <a:latin typeface="Arial"/>
                <a:ea typeface="Calibri"/>
              </a:rPr>
              <a:t>while</a:t>
            </a:r>
            <a:r>
              <a:rPr b="0" lang="en-US" sz="2400" spc="-1" strike="noStrike">
                <a:solidFill>
                  <a:srgbClr val="000000"/>
                </a:solidFill>
                <a:latin typeface="Arial"/>
                <a:ea typeface="Calibri"/>
              </a:rPr>
              <a:t> it happens and changes the layout of widgets on the screen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While a user changes the Inspection Required? field to Yes, Inspection Date becomes visible</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870" name="Picture 3" descr=""/>
          <p:cNvPicPr/>
          <p:nvPr/>
        </p:nvPicPr>
        <p:blipFill>
          <a:blip r:embed="rId2"/>
          <a:stretch/>
        </p:blipFill>
        <p:spPr>
          <a:xfrm>
            <a:off x="4343400" y="4486320"/>
            <a:ext cx="4381200" cy="19904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71" name="CustomShape 3"/>
          <p:cNvSpPr/>
          <p:nvPr/>
        </p:nvSpPr>
        <p:spPr>
          <a:xfrm>
            <a:off x="4316040" y="5338080"/>
            <a:ext cx="4446720" cy="40932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872" name="CustomShape 4"/>
          <p:cNvSpPr/>
          <p:nvPr/>
        </p:nvSpPr>
        <p:spPr>
          <a:xfrm flipV="1" rot="5748000">
            <a:off x="2769480" y="3618360"/>
            <a:ext cx="1760040" cy="3185280"/>
          </a:xfrm>
          <a:prstGeom prst="arc">
            <a:avLst>
              <a:gd name="adj1" fmla="val 15130827"/>
              <a:gd name="adj2" fmla="val 4305147"/>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73" name="CustomShape 5"/>
          <p:cNvSpPr/>
          <p:nvPr/>
        </p:nvSpPr>
        <p:spPr>
          <a:xfrm>
            <a:off x="2362320" y="4383000"/>
            <a:ext cx="761760" cy="244800"/>
          </a:xfrm>
          <a:prstGeom prst="roundRect">
            <a:avLst>
              <a:gd name="adj" fmla="val 16667"/>
            </a:avLst>
          </a:prstGeom>
          <a:noFill/>
          <a:ln cap="rnd" w="28440">
            <a:solidFill>
              <a:srgbClr val="c00000"/>
            </a:solidFill>
            <a:custDash>
              <a:ds d="100000" sp="100000"/>
            </a:custDash>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Partial page update: Layout re-render</a:t>
            </a:r>
            <a:endParaRPr b="0" lang="en-US" sz="3200" spc="-1" strike="noStrike">
              <a:solidFill>
                <a:srgbClr val="ffffff"/>
              </a:solidFill>
              <a:latin typeface="Arial"/>
            </a:endParaRPr>
          </a:p>
        </p:txBody>
      </p:sp>
      <p:sp>
        <p:nvSpPr>
          <p:cNvPr id="875" name="TextShape 2"/>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Layout </a:t>
            </a:r>
            <a:br/>
            <a:r>
              <a:rPr b="0" lang="en-US" sz="2400" spc="-1" strike="noStrike">
                <a:solidFill>
                  <a:srgbClr val="000000"/>
                </a:solidFill>
                <a:latin typeface="Arial"/>
                <a:ea typeface="Calibri"/>
              </a:rPr>
              <a:t>re-rendered for the page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No data committed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Applies to following dynamic widget properties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Visibility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Editability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Availability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Required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876" name="pic Inspection Pre" descr=""/>
          <p:cNvPicPr/>
          <p:nvPr/>
        </p:nvPicPr>
        <p:blipFill>
          <a:blip r:embed="rId1"/>
          <a:srcRect l="0" t="35354" r="27284" b="27152"/>
          <a:stretch/>
        </p:blipFill>
        <p:spPr>
          <a:xfrm>
            <a:off x="4572000" y="990720"/>
            <a:ext cx="4114440" cy="685440"/>
          </a:xfrm>
          <a:prstGeom prst="rect">
            <a:avLst/>
          </a:prstGeom>
          <a:ln w="12600">
            <a:solidFill>
              <a:schemeClr val="bg1"/>
            </a:solidFill>
            <a:round/>
          </a:ln>
          <a:effectLst>
            <a:outerShdw algn="tl" blurRad="50800" dir="2700000" dist="38100" rotWithShape="0">
              <a:srgbClr val="000000">
                <a:alpha val="40000"/>
              </a:srgbClr>
            </a:outerShdw>
          </a:effectLst>
        </p:spPr>
      </p:pic>
      <p:pic>
        <p:nvPicPr>
          <p:cNvPr id="877" name="pic Insepction Post" descr=""/>
          <p:cNvPicPr/>
          <p:nvPr/>
        </p:nvPicPr>
        <p:blipFill>
          <a:blip r:embed="rId2"/>
          <a:srcRect l="0" t="34284" r="27824" b="8321"/>
          <a:stretch/>
        </p:blipFill>
        <p:spPr>
          <a:xfrm>
            <a:off x="4591440" y="4879080"/>
            <a:ext cx="4095000" cy="1053720"/>
          </a:xfrm>
          <a:prstGeom prst="rect">
            <a:avLst/>
          </a:prstGeom>
          <a:ln w="12600">
            <a:solidFill>
              <a:schemeClr val="bg1"/>
            </a:solidFill>
            <a:round/>
          </a:ln>
          <a:effectLst>
            <a:outerShdw algn="tl" blurRad="50800" dir="2700000" dist="38100" rotWithShape="0">
              <a:srgbClr val="000000">
                <a:alpha val="40000"/>
              </a:srgbClr>
            </a:outerShdw>
          </a:effectLst>
        </p:spPr>
      </p:pic>
      <p:pic>
        <p:nvPicPr>
          <p:cNvPr id="878" name="pic Field  Inspection" descr=""/>
          <p:cNvPicPr/>
          <p:nvPr/>
        </p:nvPicPr>
        <p:blipFill>
          <a:blip r:embed="rId3"/>
          <a:srcRect l="1739" t="0" r="9136" b="0"/>
          <a:stretch/>
        </p:blipFill>
        <p:spPr>
          <a:xfrm>
            <a:off x="4577760" y="2570400"/>
            <a:ext cx="3700440" cy="435960"/>
          </a:xfrm>
          <a:prstGeom prst="rect">
            <a:avLst/>
          </a:prstGeom>
          <a:ln w="12600">
            <a:solidFill>
              <a:schemeClr val="bg1"/>
            </a:solidFill>
            <a:round/>
          </a:ln>
          <a:effectLst>
            <a:outerShdw algn="tl" blurRad="50800" dir="2700000" dist="38100" rotWithShape="0">
              <a:srgbClr val="000000">
                <a:alpha val="40000"/>
              </a:srgbClr>
            </a:outerShdw>
          </a:effectLst>
        </p:spPr>
      </p:pic>
      <p:sp>
        <p:nvSpPr>
          <p:cNvPr id="879" name="CustomShape 3"/>
          <p:cNvSpPr/>
          <p:nvPr/>
        </p:nvSpPr>
        <p:spPr>
          <a:xfrm>
            <a:off x="5672520" y="3452760"/>
            <a:ext cx="1947240" cy="456840"/>
          </a:xfrm>
          <a:prstGeom prst="wedgeRectCallout">
            <a:avLst>
              <a:gd name="adj1" fmla="val 25084"/>
              <a:gd name="adj2" fmla="val -157253"/>
            </a:avLst>
          </a:prstGeom>
          <a:solidFill>
            <a:schemeClr val="tx1"/>
          </a:solidFill>
          <a:ln w="19080">
            <a:solidFill>
              <a:srgbClr val="c00000"/>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c00000"/>
                </a:solidFill>
                <a:latin typeface="Arial"/>
              </a:rPr>
              <a:t>Value Changed</a:t>
            </a:r>
            <a:endParaRPr b="0" lang="en-US" sz="1800" spc="-1" strike="noStrike">
              <a:latin typeface="Arial"/>
            </a:endParaRPr>
          </a:p>
        </p:txBody>
      </p:sp>
      <p:sp>
        <p:nvSpPr>
          <p:cNvPr id="880" name="CustomShape 4"/>
          <p:cNvSpPr/>
          <p:nvPr/>
        </p:nvSpPr>
        <p:spPr>
          <a:xfrm>
            <a:off x="4587840" y="5152320"/>
            <a:ext cx="4072320" cy="400320"/>
          </a:xfrm>
          <a:prstGeom prst="roundRect">
            <a:avLst>
              <a:gd name="adj" fmla="val 6829"/>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881" name="CustomShape 5"/>
          <p:cNvSpPr/>
          <p:nvPr/>
        </p:nvSpPr>
        <p:spPr>
          <a:xfrm flipH="1" flipV="1" rot="11925600">
            <a:off x="6428520" y="2597760"/>
            <a:ext cx="1371240" cy="4571640"/>
          </a:xfrm>
          <a:prstGeom prst="arc">
            <a:avLst>
              <a:gd name="adj1" fmla="val 16019263"/>
              <a:gd name="adj2" fmla="val 1261366"/>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82" name="CustomShape 6"/>
          <p:cNvSpPr/>
          <p:nvPr/>
        </p:nvSpPr>
        <p:spPr>
          <a:xfrm>
            <a:off x="7115040" y="1277640"/>
            <a:ext cx="360" cy="117864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83" name="CustomShape 7"/>
          <p:cNvSpPr/>
          <p:nvPr/>
        </p:nvSpPr>
        <p:spPr>
          <a:xfrm>
            <a:off x="5334120" y="4264200"/>
            <a:ext cx="2255040" cy="456840"/>
          </a:xfrm>
          <a:prstGeom prst="wedgeRectCallout">
            <a:avLst>
              <a:gd name="adj1" fmla="val -8622"/>
              <a:gd name="adj2" fmla="val 141045"/>
            </a:avLst>
          </a:prstGeom>
          <a:solidFill>
            <a:schemeClr val="tx1"/>
          </a:solidFill>
          <a:ln w="19080">
            <a:solidFill>
              <a:srgbClr val="c00000"/>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c00000"/>
                </a:solidFill>
                <a:latin typeface="Arial"/>
              </a:rPr>
              <a:t>Layout re-rendered</a:t>
            </a:r>
            <a:endParaRPr b="0" lang="en-US" sz="1800" spc="-1" strike="noStrike">
              <a:latin typeface="Arial"/>
            </a:endParaRPr>
          </a:p>
        </p:txBody>
      </p:sp>
      <p:pic>
        <p:nvPicPr>
          <p:cNvPr id="884" name="icon MegaPhone Right" descr=""/>
          <p:cNvPicPr/>
          <p:nvPr/>
        </p:nvPicPr>
        <p:blipFill>
          <a:blip r:embed="rId4"/>
          <a:stretch/>
        </p:blipFill>
        <p:spPr>
          <a:xfrm rot="20659200">
            <a:off x="4684320" y="3208680"/>
            <a:ext cx="924840" cy="9248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Dynamic widget behavior for data</a:t>
            </a:r>
            <a:endParaRPr b="0" lang="en-US" sz="3200" spc="-1" strike="noStrike">
              <a:solidFill>
                <a:srgbClr val="ffffff"/>
              </a:solidFill>
              <a:latin typeface="Arial"/>
            </a:endParaRPr>
          </a:p>
        </p:txBody>
      </p:sp>
      <p:sp>
        <p:nvSpPr>
          <p:cNvPr id="886"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Responds to a user changing business data </a:t>
            </a:r>
            <a:r>
              <a:rPr b="1" lang="en-US" sz="2400" spc="-1" strike="noStrike">
                <a:solidFill>
                  <a:srgbClr val="000000"/>
                </a:solidFill>
                <a:latin typeface="Arial"/>
                <a:ea typeface="Calibri"/>
              </a:rPr>
              <a:t>while</a:t>
            </a:r>
            <a:r>
              <a:rPr b="0" lang="en-US" sz="2400" spc="-1" strike="noStrike">
                <a:solidFill>
                  <a:srgbClr val="000000"/>
                </a:solidFill>
                <a:latin typeface="Arial"/>
                <a:ea typeface="Calibri"/>
              </a:rPr>
              <a:t> it happens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Not after the user navigates to the page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Not after the user commits or tries to commit the data</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Example: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While a user changes the Resolution field,  the values for the user and date fields (read-only in UI)</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887" name="Picture 2" descr=""/>
          <p:cNvPicPr/>
          <p:nvPr/>
        </p:nvPicPr>
        <p:blipFill>
          <a:blip r:embed="rId1"/>
          <a:stretch/>
        </p:blipFill>
        <p:spPr>
          <a:xfrm>
            <a:off x="4871880" y="914400"/>
            <a:ext cx="4123800" cy="2238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88" name="CustomShape 3"/>
          <p:cNvSpPr/>
          <p:nvPr/>
        </p:nvSpPr>
        <p:spPr>
          <a:xfrm>
            <a:off x="7238880" y="2647800"/>
            <a:ext cx="304560" cy="360"/>
          </a:xfrm>
          <a:custGeom>
            <a:avLst/>
            <a:gdLst/>
            <a:ahLst/>
            <a:rect l="l" t="t" r="r" b="b"/>
            <a:pathLst>
              <a:path w="21600" h="21600">
                <a:moveTo>
                  <a:pt x="0" y="0"/>
                </a:moveTo>
                <a:lnTo>
                  <a:pt x="21600" y="21600"/>
                </a:lnTo>
              </a:path>
            </a:pathLst>
          </a:custGeom>
          <a:noFill/>
          <a:ln w="28440">
            <a:solidFill>
              <a:srgbClr val="c00000"/>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89" name="CustomShape 4"/>
          <p:cNvSpPr/>
          <p:nvPr/>
        </p:nvSpPr>
        <p:spPr>
          <a:xfrm>
            <a:off x="7238880" y="2876400"/>
            <a:ext cx="304560" cy="360"/>
          </a:xfrm>
          <a:custGeom>
            <a:avLst/>
            <a:gdLst/>
            <a:ahLst/>
            <a:rect l="l" t="t" r="r" b="b"/>
            <a:pathLst>
              <a:path w="21600" h="21600">
                <a:moveTo>
                  <a:pt x="0" y="0"/>
                </a:moveTo>
                <a:lnTo>
                  <a:pt x="21600" y="21600"/>
                </a:lnTo>
              </a:path>
            </a:pathLst>
          </a:custGeom>
          <a:noFill/>
          <a:ln w="28440">
            <a:solidFill>
              <a:srgbClr val="c00000"/>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890" name="Picture 3" descr=""/>
          <p:cNvPicPr/>
          <p:nvPr/>
        </p:nvPicPr>
        <p:blipFill>
          <a:blip r:embed="rId2"/>
          <a:stretch/>
        </p:blipFill>
        <p:spPr>
          <a:xfrm>
            <a:off x="457200" y="914400"/>
            <a:ext cx="4123800" cy="2238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91" name="CustomShape 5"/>
          <p:cNvSpPr/>
          <p:nvPr/>
        </p:nvSpPr>
        <p:spPr>
          <a:xfrm flipV="1" rot="4536600">
            <a:off x="4708080" y="1275120"/>
            <a:ext cx="1405440" cy="2472120"/>
          </a:xfrm>
          <a:prstGeom prst="arc">
            <a:avLst>
              <a:gd name="adj1" fmla="val 15130827"/>
              <a:gd name="adj2" fmla="val 2694687"/>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2" name="CustomShape 1"/>
          <p:cNvSpPr/>
          <p:nvPr/>
        </p:nvSpPr>
        <p:spPr>
          <a:xfrm>
            <a:off x="4572000" y="4887000"/>
            <a:ext cx="4251600" cy="1078560"/>
          </a:xfrm>
          <a:prstGeom prst="rect">
            <a:avLst/>
          </a:prstGeom>
          <a:solidFill>
            <a:schemeClr val="tx1"/>
          </a:solidFill>
          <a:ln w="2844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893" name="CustomShape 2"/>
          <p:cNvSpPr/>
          <p:nvPr/>
        </p:nvSpPr>
        <p:spPr>
          <a:xfrm>
            <a:off x="4572000" y="987480"/>
            <a:ext cx="4116600" cy="1042200"/>
          </a:xfrm>
          <a:prstGeom prst="rect">
            <a:avLst/>
          </a:prstGeom>
          <a:solidFill>
            <a:schemeClr val="tx1"/>
          </a:solidFill>
          <a:ln w="2844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894"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Partial page update: DATA_ONLY</a:t>
            </a:r>
            <a:endParaRPr b="0" lang="en-US" sz="3200" spc="-1" strike="noStrike">
              <a:solidFill>
                <a:srgbClr val="ffffff"/>
              </a:solidFill>
              <a:latin typeface="Arial"/>
            </a:endParaRPr>
          </a:p>
        </p:txBody>
      </p:sp>
      <p:sp>
        <p:nvSpPr>
          <p:cNvPr id="895" name="TextShape 4"/>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Data is updated for the page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No data committed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Applies to only one dynamic widget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Value</a:t>
            </a:r>
            <a:endParaRPr b="0" lang="en-US" sz="2000" spc="-1" strike="noStrike">
              <a:solidFill>
                <a:srgbClr val="000000"/>
              </a:solidFill>
              <a:latin typeface="Arial"/>
            </a:endParaRPr>
          </a:p>
        </p:txBody>
      </p:sp>
      <p:pic>
        <p:nvPicPr>
          <p:cNvPr id="896" name="pic Flag Entry Pre" descr=""/>
          <p:cNvPicPr/>
          <p:nvPr/>
        </p:nvPicPr>
        <p:blipFill>
          <a:blip r:embed="rId1"/>
          <a:stretch/>
        </p:blipFill>
        <p:spPr>
          <a:xfrm>
            <a:off x="4572000" y="988200"/>
            <a:ext cx="4116600" cy="1043280"/>
          </a:xfrm>
          <a:prstGeom prst="rect">
            <a:avLst/>
          </a:prstGeom>
          <a:ln w="12600">
            <a:solidFill>
              <a:schemeClr val="bg1"/>
            </a:solidFill>
            <a:round/>
          </a:ln>
        </p:spPr>
      </p:pic>
      <p:pic>
        <p:nvPicPr>
          <p:cNvPr id="897" name="pic Flag Entry Post" descr=""/>
          <p:cNvPicPr/>
          <p:nvPr/>
        </p:nvPicPr>
        <p:blipFill>
          <a:blip r:embed="rId2"/>
          <a:stretch/>
        </p:blipFill>
        <p:spPr>
          <a:xfrm>
            <a:off x="4572000" y="4887000"/>
            <a:ext cx="4255560" cy="1078560"/>
          </a:xfrm>
          <a:prstGeom prst="rect">
            <a:avLst/>
          </a:prstGeom>
          <a:ln w="12600">
            <a:solidFill>
              <a:schemeClr val="bg1"/>
            </a:solidFill>
            <a:round/>
          </a:ln>
        </p:spPr>
      </p:pic>
      <p:pic>
        <p:nvPicPr>
          <p:cNvPr id="898" name="pic Field Resolution" descr=""/>
          <p:cNvPicPr/>
          <p:nvPr/>
        </p:nvPicPr>
        <p:blipFill>
          <a:blip r:embed="rId3"/>
          <a:stretch/>
        </p:blipFill>
        <p:spPr>
          <a:xfrm>
            <a:off x="4576320" y="2549880"/>
            <a:ext cx="4035960" cy="437040"/>
          </a:xfrm>
          <a:prstGeom prst="rect">
            <a:avLst/>
          </a:prstGeom>
          <a:ln w="12600">
            <a:solidFill>
              <a:schemeClr val="bg1"/>
            </a:solidFill>
            <a:round/>
          </a:ln>
          <a:effectLst>
            <a:outerShdw algn="tl" blurRad="50800" dir="2700000" dist="38100" rotWithShape="0">
              <a:srgbClr val="000000">
                <a:alpha val="40000"/>
              </a:srgbClr>
            </a:outerShdw>
          </a:effectLst>
        </p:spPr>
      </p:pic>
      <p:sp>
        <p:nvSpPr>
          <p:cNvPr id="899" name="CustomShape 5"/>
          <p:cNvSpPr/>
          <p:nvPr/>
        </p:nvSpPr>
        <p:spPr>
          <a:xfrm>
            <a:off x="5748840" y="3442680"/>
            <a:ext cx="1947240" cy="456840"/>
          </a:xfrm>
          <a:prstGeom prst="wedgeRectCallout">
            <a:avLst>
              <a:gd name="adj1" fmla="val 21783"/>
              <a:gd name="adj2" fmla="val -162733"/>
            </a:avLst>
          </a:prstGeom>
          <a:solidFill>
            <a:schemeClr val="tx1"/>
          </a:solidFill>
          <a:ln w="19080">
            <a:solidFill>
              <a:srgbClr val="c00000"/>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c00000"/>
                </a:solidFill>
                <a:latin typeface="Arial"/>
              </a:rPr>
              <a:t>Value Changed</a:t>
            </a:r>
            <a:endParaRPr b="0" lang="en-US" sz="1800" spc="-1" strike="noStrike">
              <a:latin typeface="Arial"/>
            </a:endParaRPr>
          </a:p>
        </p:txBody>
      </p:sp>
      <p:pic>
        <p:nvPicPr>
          <p:cNvPr id="900" name="icon MegaPhone Right" descr=""/>
          <p:cNvPicPr/>
          <p:nvPr/>
        </p:nvPicPr>
        <p:blipFill>
          <a:blip r:embed="rId4"/>
          <a:stretch/>
        </p:blipFill>
        <p:spPr>
          <a:xfrm rot="20659200">
            <a:off x="4684320" y="3208680"/>
            <a:ext cx="924840" cy="924840"/>
          </a:xfrm>
          <a:prstGeom prst="rect">
            <a:avLst/>
          </a:prstGeom>
          <a:ln>
            <a:noFill/>
          </a:ln>
        </p:spPr>
      </p:pic>
      <p:sp>
        <p:nvSpPr>
          <p:cNvPr id="901" name="CustomShape 6"/>
          <p:cNvSpPr/>
          <p:nvPr/>
        </p:nvSpPr>
        <p:spPr>
          <a:xfrm flipH="1" flipV="1" rot="11518800">
            <a:off x="7012440" y="2878560"/>
            <a:ext cx="1371240" cy="4571640"/>
          </a:xfrm>
          <a:prstGeom prst="arc">
            <a:avLst>
              <a:gd name="adj1" fmla="val 16190817"/>
              <a:gd name="adj2" fmla="val 1311708"/>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02" name="CustomShape 7"/>
          <p:cNvSpPr/>
          <p:nvPr/>
        </p:nvSpPr>
        <p:spPr>
          <a:xfrm>
            <a:off x="6424200" y="5322240"/>
            <a:ext cx="2057040" cy="600840"/>
          </a:xfrm>
          <a:prstGeom prst="roundRect">
            <a:avLst>
              <a:gd name="adj" fmla="val 6829"/>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903" name="CustomShape 8"/>
          <p:cNvSpPr/>
          <p:nvPr/>
        </p:nvSpPr>
        <p:spPr>
          <a:xfrm>
            <a:off x="7086600" y="1346040"/>
            <a:ext cx="360" cy="114264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04" name="CustomShape 9"/>
          <p:cNvSpPr/>
          <p:nvPr/>
        </p:nvSpPr>
        <p:spPr>
          <a:xfrm>
            <a:off x="5686560" y="4254120"/>
            <a:ext cx="1948320" cy="456840"/>
          </a:xfrm>
          <a:prstGeom prst="wedgeRectCallout">
            <a:avLst>
              <a:gd name="adj1" fmla="val -6896"/>
              <a:gd name="adj2" fmla="val 179183"/>
            </a:avLst>
          </a:prstGeom>
          <a:solidFill>
            <a:schemeClr val="tx1"/>
          </a:solidFill>
          <a:ln w="19080">
            <a:solidFill>
              <a:srgbClr val="c00000"/>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c00000"/>
                </a:solidFill>
                <a:latin typeface="Arial"/>
              </a:rPr>
              <a:t>Data updated</a:t>
            </a:r>
            <a:endParaRPr b="0" lang="en-US"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Review of dynamic 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Dynamic widget behavior and partial page update </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Configuring targeted partial page update with PostOnChange</a:t>
            </a:r>
            <a:endParaRPr b="0" lang="en-US" sz="2800" spc="-1" strike="noStrike">
              <a:solidFill>
                <a:srgbClr val="000000"/>
              </a:solid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6" name="Picture 4" descr=""/>
          <p:cNvPicPr/>
          <p:nvPr/>
        </p:nvPicPr>
        <p:blipFill>
          <a:blip r:embed="rId1"/>
          <a:stretch/>
        </p:blipFill>
        <p:spPr>
          <a:xfrm>
            <a:off x="4038480" y="882360"/>
            <a:ext cx="4760640" cy="27878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0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Partial page update is PostOnChange</a:t>
            </a:r>
            <a:endParaRPr b="0" lang="en-US" sz="3200" spc="-1" strike="noStrike">
              <a:solidFill>
                <a:srgbClr val="ffffff"/>
              </a:solidFill>
              <a:latin typeface="Arial"/>
            </a:endParaRPr>
          </a:p>
        </p:txBody>
      </p:sp>
      <p:sp>
        <p:nvSpPr>
          <p:cNvPr id="908" name="TextShape 2"/>
          <p:cNvSpPr txBox="1"/>
          <p:nvPr/>
        </p:nvSpPr>
        <p:spPr>
          <a:xfrm>
            <a:off x="519120" y="914400"/>
            <a:ext cx="265140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Dynamic widget behavior for data and layout changes require partial page update configuration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Configurable widgets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Cell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InputGroup</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See pcf.xsd for schema support</a:t>
            </a:r>
            <a:endParaRPr b="0" lang="en-US" sz="2400" spc="-1" strike="noStrike">
              <a:solidFill>
                <a:srgbClr val="000000"/>
              </a:solidFill>
              <a:latin typeface="Arial"/>
            </a:endParaRPr>
          </a:p>
          <a:p>
            <a:br/>
            <a:endParaRPr b="0" lang="en-US" sz="2400" spc="-1" strike="noStrike">
              <a:solidFill>
                <a:srgbClr val="000000"/>
              </a:solidFill>
              <a:latin typeface="Arial"/>
            </a:endParaRPr>
          </a:p>
        </p:txBody>
      </p:sp>
      <p:sp>
        <p:nvSpPr>
          <p:cNvPr id="909" name="TextShape 3"/>
          <p:cNvSpPr txBox="1"/>
          <p:nvPr/>
        </p:nvSpPr>
        <p:spPr>
          <a:xfrm>
            <a:off x="4038480" y="3886200"/>
            <a:ext cx="495252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PostOnChange tab property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Mark the Enable targeted Post On Change checkbox</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Three (3) configurable properties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disablePostOnEnter, onChange, target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910" name="CustomShape 4"/>
          <p:cNvSpPr/>
          <p:nvPr/>
        </p:nvSpPr>
        <p:spPr>
          <a:xfrm>
            <a:off x="7355520" y="2000160"/>
            <a:ext cx="1443600" cy="35244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911" name="CustomShape 5"/>
          <p:cNvSpPr/>
          <p:nvPr/>
        </p:nvSpPr>
        <p:spPr>
          <a:xfrm>
            <a:off x="3848040" y="251280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Property: disableOnEnter </a:t>
            </a:r>
            <a:endParaRPr b="0" lang="en-US" sz="3200" spc="-1" strike="noStrike">
              <a:solidFill>
                <a:srgbClr val="ffffff"/>
              </a:solidFill>
              <a:latin typeface="Arial"/>
            </a:endParaRPr>
          </a:p>
        </p:txBody>
      </p:sp>
      <p:sp>
        <p:nvSpPr>
          <p:cNvPr id="913" name="TextShape 2"/>
          <p:cNvSpPr txBox="1"/>
          <p:nvPr/>
        </p:nvSpPr>
        <p:spPr>
          <a:xfrm>
            <a:off x="617220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Default is false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If evaluated to true, </a:t>
            </a:r>
            <a:r>
              <a:rPr b="1" lang="en-US" sz="2400" spc="-1" strike="noStrike">
                <a:solidFill>
                  <a:srgbClr val="000000"/>
                </a:solidFill>
                <a:latin typeface="Arial"/>
              </a:rPr>
              <a:t>not</a:t>
            </a:r>
            <a:r>
              <a:rPr b="0" lang="en-US" sz="2400" spc="-1" strike="noStrike">
                <a:solidFill>
                  <a:srgbClr val="000000"/>
                </a:solidFill>
                <a:latin typeface="Arial"/>
              </a:rPr>
              <a:t> triggered when page is rendered</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14" name="TextShape 3"/>
          <p:cNvSpPr txBox="1"/>
          <p:nvPr/>
        </p:nvSpPr>
        <p:spPr>
          <a:xfrm>
            <a:off x="521280" y="45720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If the locale is en_US, </a:t>
            </a:r>
            <a:br/>
            <a:r>
              <a:rPr b="0" lang="en-US" sz="2000" spc="-1" strike="noStrike">
                <a:solidFill>
                  <a:srgbClr val="000000"/>
                </a:solidFill>
                <a:latin typeface="Arial"/>
                <a:ea typeface="Calibri"/>
              </a:rPr>
              <a:t>then behavior disabled</a:t>
            </a:r>
            <a:endParaRPr b="0" lang="en-US" sz="2000" spc="-1" strike="noStrike">
              <a:solidFill>
                <a:srgbClr val="000000"/>
              </a:solidFill>
              <a:latin typeface="Arial"/>
            </a:endParaRPr>
          </a:p>
        </p:txBody>
      </p:sp>
      <p:pic>
        <p:nvPicPr>
          <p:cNvPr id="915" name="Picture 3" descr=""/>
          <p:cNvPicPr/>
          <p:nvPr/>
        </p:nvPicPr>
        <p:blipFill>
          <a:blip r:embed="rId1"/>
          <a:stretch/>
        </p:blipFill>
        <p:spPr>
          <a:xfrm>
            <a:off x="533520" y="914400"/>
            <a:ext cx="5333760" cy="292068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916" name="Picture 8" descr=""/>
          <p:cNvPicPr/>
          <p:nvPr/>
        </p:nvPicPr>
        <p:blipFill>
          <a:blip r:embed="rId2"/>
          <a:stretch/>
        </p:blipFill>
        <p:spPr>
          <a:xfrm rot="20659200">
            <a:off x="4118040" y="4087800"/>
            <a:ext cx="1634760" cy="1634760"/>
          </a:xfrm>
          <a:prstGeom prst="rect">
            <a:avLst/>
          </a:prstGeom>
          <a:ln>
            <a:noFill/>
          </a:ln>
        </p:spPr>
      </p:pic>
      <p:pic>
        <p:nvPicPr>
          <p:cNvPr id="917" name="pic Inspection Field" descr=""/>
          <p:cNvPicPr/>
          <p:nvPr/>
        </p:nvPicPr>
        <p:blipFill>
          <a:blip r:embed="rId3"/>
          <a:srcRect l="1739" t="0" r="9136" b="0"/>
          <a:stretch/>
        </p:blipFill>
        <p:spPr>
          <a:xfrm>
            <a:off x="4231800" y="5820480"/>
            <a:ext cx="3700440" cy="435960"/>
          </a:xfrm>
          <a:prstGeom prst="rect">
            <a:avLst/>
          </a:prstGeom>
          <a:ln w="12600">
            <a:solidFill>
              <a:schemeClr val="bg1"/>
            </a:solidFill>
            <a:round/>
          </a:ln>
        </p:spPr>
      </p:pic>
      <p:sp>
        <p:nvSpPr>
          <p:cNvPr id="918" name="CustomShape 4"/>
          <p:cNvSpPr/>
          <p:nvPr/>
        </p:nvSpPr>
        <p:spPr>
          <a:xfrm>
            <a:off x="6161760" y="4677480"/>
            <a:ext cx="1947240" cy="456840"/>
          </a:xfrm>
          <a:prstGeom prst="wedgeRectCallout">
            <a:avLst>
              <a:gd name="adj1" fmla="val 687"/>
              <a:gd name="adj2" fmla="val 212519"/>
            </a:avLst>
          </a:prstGeom>
          <a:solidFill>
            <a:schemeClr val="tx1"/>
          </a:solidFill>
          <a:ln w="25560">
            <a:solidFill>
              <a:srgbClr val="ff0000"/>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ff0000"/>
                </a:solidFill>
                <a:latin typeface="Arial"/>
              </a:rPr>
              <a:t>Value Changed</a:t>
            </a:r>
            <a:endParaRPr b="0" lang="en-US" sz="1800" spc="-1" strike="noStrike">
              <a:latin typeface="Arial"/>
            </a:endParaRPr>
          </a:p>
        </p:txBody>
      </p:sp>
      <p:sp>
        <p:nvSpPr>
          <p:cNvPr id="919" name="CustomShape 5"/>
          <p:cNvSpPr/>
          <p:nvPr/>
        </p:nvSpPr>
        <p:spPr>
          <a:xfrm>
            <a:off x="4935240" y="4048920"/>
            <a:ext cx="1792440" cy="1792440"/>
          </a:xfrm>
          <a:prstGeom prst="mathMultiply">
            <a:avLst>
              <a:gd name="adj1" fmla="val 2352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
        <p:nvSpPr>
          <p:cNvPr id="920" name="CustomShape 6"/>
          <p:cNvSpPr/>
          <p:nvPr/>
        </p:nvSpPr>
        <p:spPr>
          <a:xfrm>
            <a:off x="3486240" y="2078280"/>
            <a:ext cx="1443600" cy="35244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921" name="CustomShape 7"/>
          <p:cNvSpPr/>
          <p:nvPr/>
        </p:nvSpPr>
        <p:spPr>
          <a:xfrm>
            <a:off x="673560" y="2911320"/>
            <a:ext cx="5150880" cy="31392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922" name="CustomShape 8"/>
          <p:cNvSpPr/>
          <p:nvPr/>
        </p:nvSpPr>
        <p:spPr>
          <a:xfrm>
            <a:off x="327600" y="256788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Property: onChange (1)</a:t>
            </a:r>
            <a:endParaRPr b="0" lang="en-US" sz="3200" spc="-1" strike="noStrike">
              <a:solidFill>
                <a:srgbClr val="ffffff"/>
              </a:solidFill>
              <a:latin typeface="Arial"/>
            </a:endParaRPr>
          </a:p>
        </p:txBody>
      </p:sp>
      <p:sp>
        <p:nvSpPr>
          <p:cNvPr id="924" name="TextShape 2"/>
          <p:cNvSpPr txBox="1"/>
          <p:nvPr/>
        </p:nvSpPr>
        <p:spPr>
          <a:xfrm>
            <a:off x="51912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Defines the </a:t>
            </a:r>
            <a:br/>
            <a:r>
              <a:rPr b="0" lang="en-US" sz="2400" spc="-1" strike="noStrike">
                <a:solidFill>
                  <a:srgbClr val="000000"/>
                </a:solidFill>
                <a:latin typeface="Arial"/>
                <a:ea typeface="Calibri"/>
              </a:rPr>
              <a:t>Gosu </a:t>
            </a:r>
            <a:br/>
            <a:r>
              <a:rPr b="0" lang="en-US" sz="2400" spc="-1" strike="noStrike">
                <a:solidFill>
                  <a:srgbClr val="000000"/>
                </a:solidFill>
                <a:latin typeface="Arial"/>
                <a:ea typeface="Calibri"/>
              </a:rPr>
              <a:t>expression to invoke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Applicable </a:t>
            </a:r>
            <a:br/>
            <a:r>
              <a:rPr b="0" lang="en-US" sz="2400" spc="-1" strike="noStrike">
                <a:solidFill>
                  <a:srgbClr val="000000"/>
                </a:solidFill>
                <a:latin typeface="Arial"/>
                <a:ea typeface="Calibri"/>
              </a:rPr>
              <a:t>when user changes </a:t>
            </a:r>
            <a:br/>
            <a:r>
              <a:rPr b="0" lang="en-US" sz="2400" spc="-1" strike="noStrike">
                <a:solidFill>
                  <a:srgbClr val="000000"/>
                </a:solidFill>
                <a:latin typeface="Arial"/>
                <a:ea typeface="Calibri"/>
              </a:rPr>
              <a:t>the editable value of a widget</a:t>
            </a:r>
            <a:endParaRPr b="0" lang="en-US" sz="2400" spc="-1" strike="noStrike">
              <a:solidFill>
                <a:srgbClr val="000000"/>
              </a:solidFill>
              <a:latin typeface="Arial"/>
            </a:endParaRPr>
          </a:p>
          <a:p>
            <a:pPr>
              <a:lnSpc>
                <a:spcPct val="100000"/>
              </a:lnSpc>
              <a:spcBef>
                <a:spcPts val="961"/>
              </a:spcBef>
            </a:pPr>
            <a:br/>
            <a:endParaRPr b="0" lang="en-US" sz="2400" spc="-1" strike="noStrike">
              <a:solidFill>
                <a:srgbClr val="000000"/>
              </a:solidFill>
              <a:latin typeface="Arial"/>
            </a:endParaRPr>
          </a:p>
        </p:txBody>
      </p:sp>
      <p:sp>
        <p:nvSpPr>
          <p:cNvPr id="925" name="TextShape 3"/>
          <p:cNvSpPr txBox="1"/>
          <p:nvPr/>
        </p:nvSpPr>
        <p:spPr>
          <a:xfrm>
            <a:off x="521280" y="45720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Causes immediate post back to server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High cost to server-side processing in PCF configuration, especially if complex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Upgrade support for onChange widget property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26" name="Picture 2" descr=""/>
          <p:cNvPicPr/>
          <p:nvPr/>
        </p:nvPicPr>
        <p:blipFill>
          <a:blip r:embed="rId1"/>
          <a:stretch/>
        </p:blipFill>
        <p:spPr>
          <a:xfrm>
            <a:off x="3256920" y="983520"/>
            <a:ext cx="5542560" cy="27496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27" name="CustomShape 4"/>
          <p:cNvSpPr/>
          <p:nvPr/>
        </p:nvSpPr>
        <p:spPr>
          <a:xfrm>
            <a:off x="6596280" y="1850040"/>
            <a:ext cx="1517400" cy="3330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28" name="CustomShape 5"/>
          <p:cNvSpPr/>
          <p:nvPr/>
        </p:nvSpPr>
        <p:spPr>
          <a:xfrm>
            <a:off x="3276720" y="3029400"/>
            <a:ext cx="5522400" cy="3420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29" name="CustomShape 6"/>
          <p:cNvSpPr/>
          <p:nvPr/>
        </p:nvSpPr>
        <p:spPr>
          <a:xfrm>
            <a:off x="3276720" y="2183400"/>
            <a:ext cx="2859120" cy="36288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Property: onChange (2)</a:t>
            </a:r>
            <a:endParaRPr b="0" lang="en-US" sz="3200" spc="-1" strike="noStrike">
              <a:solidFill>
                <a:srgbClr val="ffffff"/>
              </a:solidFill>
              <a:latin typeface="Arial"/>
            </a:endParaRPr>
          </a:p>
        </p:txBody>
      </p:sp>
      <p:sp>
        <p:nvSpPr>
          <p:cNvPr id="931" name="TextShape 2"/>
          <p:cNvSpPr txBox="1"/>
          <p:nvPr/>
        </p:nvSpPr>
        <p:spPr>
          <a:xfrm>
            <a:off x="519120" y="388620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Arial"/>
                <a:ea typeface="Calibri"/>
              </a:rPr>
              <a:t>onChange</a:t>
            </a:r>
            <a:r>
              <a:rPr b="0" lang="en-US" sz="2400" spc="-1" strike="noStrike">
                <a:solidFill>
                  <a:srgbClr val="000000"/>
                </a:solidFill>
                <a:latin typeface="Arial"/>
                <a:ea typeface="Calibri"/>
              </a:rPr>
              <a:t> is a widget property that executes code whenever widget's value changes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Triggers changes to other widgets prior to the value being saved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&lt;PostOnChange/&gt; must be present for onChange to trigger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32" name="Picture 2" descr=""/>
          <p:cNvPicPr/>
          <p:nvPr/>
        </p:nvPicPr>
        <p:blipFill>
          <a:blip r:embed="rId1"/>
          <a:stretch/>
        </p:blipFill>
        <p:spPr>
          <a:xfrm>
            <a:off x="4871880" y="914400"/>
            <a:ext cx="4123800" cy="2238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33" name="CustomShape 3"/>
          <p:cNvSpPr/>
          <p:nvPr/>
        </p:nvSpPr>
        <p:spPr>
          <a:xfrm>
            <a:off x="7238880" y="2647800"/>
            <a:ext cx="304560" cy="360"/>
          </a:xfrm>
          <a:custGeom>
            <a:avLst/>
            <a:gdLst/>
            <a:ahLst/>
            <a:rect l="l" t="t" r="r" b="b"/>
            <a:pathLst>
              <a:path w="21600" h="21600">
                <a:moveTo>
                  <a:pt x="0" y="0"/>
                </a:moveTo>
                <a:lnTo>
                  <a:pt x="21600" y="21600"/>
                </a:lnTo>
              </a:path>
            </a:pathLst>
          </a:custGeom>
          <a:noFill/>
          <a:ln w="28440">
            <a:solidFill>
              <a:srgbClr val="c00000"/>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34" name="CustomShape 4"/>
          <p:cNvSpPr/>
          <p:nvPr/>
        </p:nvSpPr>
        <p:spPr>
          <a:xfrm>
            <a:off x="7238880" y="2876400"/>
            <a:ext cx="304560" cy="360"/>
          </a:xfrm>
          <a:custGeom>
            <a:avLst/>
            <a:gdLst/>
            <a:ahLst/>
            <a:rect l="l" t="t" r="r" b="b"/>
            <a:pathLst>
              <a:path w="21600" h="21600">
                <a:moveTo>
                  <a:pt x="0" y="0"/>
                </a:moveTo>
                <a:lnTo>
                  <a:pt x="21600" y="21600"/>
                </a:lnTo>
              </a:path>
            </a:pathLst>
          </a:custGeom>
          <a:noFill/>
          <a:ln w="28440">
            <a:solidFill>
              <a:srgbClr val="c00000"/>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935" name="Picture 3" descr=""/>
          <p:cNvPicPr/>
          <p:nvPr/>
        </p:nvPicPr>
        <p:blipFill>
          <a:blip r:embed="rId2"/>
          <a:stretch/>
        </p:blipFill>
        <p:spPr>
          <a:xfrm>
            <a:off x="457200" y="914400"/>
            <a:ext cx="4123800" cy="2238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36" name="CustomShape 5"/>
          <p:cNvSpPr/>
          <p:nvPr/>
        </p:nvSpPr>
        <p:spPr>
          <a:xfrm flipV="1" rot="4536600">
            <a:off x="4708080" y="1275120"/>
            <a:ext cx="1405440" cy="2472120"/>
          </a:xfrm>
          <a:prstGeom prst="arc">
            <a:avLst>
              <a:gd name="adj1" fmla="val 15130827"/>
              <a:gd name="adj2" fmla="val 2694687"/>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Property: target — widget ID</a:t>
            </a:r>
            <a:endParaRPr b="0" lang="en-US" sz="3200" spc="-1" strike="noStrike">
              <a:solidFill>
                <a:srgbClr val="ffffff"/>
              </a:solidFill>
              <a:latin typeface="Arial"/>
            </a:endParaRPr>
          </a:p>
        </p:txBody>
      </p:sp>
      <p:sp>
        <p:nvSpPr>
          <p:cNvPr id="938" name="TextShape 2"/>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Target widget </a:t>
            </a:r>
            <a:br/>
            <a:r>
              <a:rPr b="0" lang="en-US" sz="2400" spc="-1" strike="noStrike">
                <a:solidFill>
                  <a:srgbClr val="000000"/>
                </a:solidFill>
                <a:latin typeface="Arial"/>
                <a:ea typeface="Calibri"/>
              </a:rPr>
              <a:t>re-rendered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Refreshes all </a:t>
            </a:r>
            <a:br/>
            <a:r>
              <a:rPr b="0" lang="en-US" sz="2400" spc="-1" strike="noStrike">
                <a:solidFill>
                  <a:srgbClr val="000000"/>
                </a:solidFill>
                <a:latin typeface="Arial"/>
                <a:ea typeface="Calibri"/>
              </a:rPr>
              <a:t>user-editable </a:t>
            </a:r>
            <a:br/>
            <a:r>
              <a:rPr b="0" lang="en-US" sz="2400" spc="-1" strike="noStrike">
                <a:solidFill>
                  <a:srgbClr val="000000"/>
                </a:solidFill>
                <a:latin typeface="Arial"/>
                <a:ea typeface="Calibri"/>
              </a:rPr>
              <a:t>page data</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DriversLicense </a:t>
            </a:r>
            <a:br/>
            <a:r>
              <a:rPr b="0" lang="en-US" sz="2000" spc="-1" strike="noStrike">
                <a:solidFill>
                  <a:srgbClr val="000000"/>
                </a:solidFill>
                <a:latin typeface="Arial"/>
                <a:ea typeface="Calibri"/>
              </a:rPr>
              <a:t>widget specifies </a:t>
            </a:r>
            <a:br/>
            <a:r>
              <a:rPr b="0" lang="en-US" sz="2000" spc="-1" strike="noStrike">
                <a:solidFill>
                  <a:srgbClr val="000000"/>
                </a:solidFill>
                <a:latin typeface="Arial"/>
                <a:ea typeface="Calibri"/>
              </a:rPr>
              <a:t>State as target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Partial page</a:t>
            </a:r>
            <a:br/>
            <a:r>
              <a:rPr b="0" lang="en-US" sz="2000" spc="-1" strike="noStrike">
                <a:solidFill>
                  <a:srgbClr val="000000"/>
                </a:solidFill>
                <a:latin typeface="Arial"/>
                <a:ea typeface="Calibri"/>
              </a:rPr>
              <a:t>update causes </a:t>
            </a:r>
            <a:br/>
            <a:r>
              <a:rPr b="0" lang="en-US" sz="2000" spc="-1" strike="noStrike">
                <a:solidFill>
                  <a:srgbClr val="000000"/>
                </a:solidFill>
                <a:latin typeface="Arial"/>
                <a:ea typeface="Calibri"/>
              </a:rPr>
              <a:t>re-render for target widget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State widget’s required property enabled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39" name="Picture 2" descr=""/>
          <p:cNvPicPr/>
          <p:nvPr/>
        </p:nvPicPr>
        <p:blipFill>
          <a:blip r:embed="rId1"/>
          <a:stretch/>
        </p:blipFill>
        <p:spPr>
          <a:xfrm>
            <a:off x="3336840" y="1143000"/>
            <a:ext cx="5523840" cy="20570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940" name="Picture 4" descr=""/>
          <p:cNvPicPr/>
          <p:nvPr/>
        </p:nvPicPr>
        <p:blipFill>
          <a:blip r:embed="rId2"/>
          <a:stretch/>
        </p:blipFill>
        <p:spPr>
          <a:xfrm>
            <a:off x="3360960" y="3500280"/>
            <a:ext cx="5472000" cy="13147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41" name="CustomShape 3"/>
          <p:cNvSpPr/>
          <p:nvPr/>
        </p:nvSpPr>
        <p:spPr>
          <a:xfrm>
            <a:off x="5867280" y="5410080"/>
            <a:ext cx="2817000" cy="775080"/>
          </a:xfrm>
          <a:prstGeom prst="wedgeRectCallout">
            <a:avLst>
              <a:gd name="adj1" fmla="val -56377"/>
              <a:gd name="adj2" fmla="val -155793"/>
            </a:avLst>
          </a:prstGeom>
          <a:solidFill>
            <a:schemeClr val="tx1"/>
          </a:solidFill>
          <a:ln w="25560">
            <a:solidFill>
              <a:srgbClr val="c00000"/>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c00000"/>
                </a:solidFill>
                <a:latin typeface="Arial"/>
              </a:rPr>
              <a:t>Validation enabled </a:t>
            </a:r>
            <a:br/>
            <a:r>
              <a:rPr b="1" lang="en-US" sz="1800" spc="-1" strike="noStrike">
                <a:solidFill>
                  <a:srgbClr val="c00000"/>
                </a:solidFill>
                <a:latin typeface="Arial"/>
              </a:rPr>
              <a:t>with layout re-render</a:t>
            </a:r>
            <a:endParaRPr b="0" lang="en-US" sz="1800" spc="-1" strike="noStrike">
              <a:latin typeface="Arial"/>
            </a:endParaRPr>
          </a:p>
        </p:txBody>
      </p:sp>
      <p:sp>
        <p:nvSpPr>
          <p:cNvPr id="942" name="CustomShape 4"/>
          <p:cNvSpPr/>
          <p:nvPr/>
        </p:nvSpPr>
        <p:spPr>
          <a:xfrm>
            <a:off x="6324480" y="914400"/>
            <a:ext cx="2410200" cy="380520"/>
          </a:xfrm>
          <a:prstGeom prst="roundRect">
            <a:avLst>
              <a:gd name="adj" fmla="val 16667"/>
            </a:avLst>
          </a:prstGeom>
          <a:solidFill>
            <a:schemeClr val="tx1"/>
          </a:solidFill>
          <a:ln w="19080">
            <a:solidFill>
              <a:srgbClr val="c00000"/>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Input: DriversLicense</a:t>
            </a:r>
            <a:endParaRPr b="0" lang="en-US" sz="1800" spc="-1" strike="noStrike">
              <a:latin typeface="Arial"/>
            </a:endParaRPr>
          </a:p>
        </p:txBody>
      </p:sp>
      <p:sp>
        <p:nvSpPr>
          <p:cNvPr id="943" name="CustomShape 5"/>
          <p:cNvSpPr/>
          <p:nvPr/>
        </p:nvSpPr>
        <p:spPr>
          <a:xfrm flipV="1" rot="9564000">
            <a:off x="5346360" y="2913120"/>
            <a:ext cx="1249200" cy="2194920"/>
          </a:xfrm>
          <a:prstGeom prst="arc">
            <a:avLst>
              <a:gd name="adj1" fmla="val 16152205"/>
              <a:gd name="adj2" fmla="val 1311708"/>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44" name="CustomShape 6"/>
          <p:cNvSpPr/>
          <p:nvPr/>
        </p:nvSpPr>
        <p:spPr>
          <a:xfrm>
            <a:off x="3316320" y="2806200"/>
            <a:ext cx="5522400" cy="36288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properties associated with dynamic widget behaviors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common ways to configure a partial page update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Enable and configure targeted Post On Change for a widget</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Property: target — DATA_ONLY</a:t>
            </a:r>
            <a:endParaRPr b="0" lang="en-US" sz="3200" spc="-1" strike="noStrike">
              <a:solidFill>
                <a:srgbClr val="ffffff"/>
              </a:solidFill>
              <a:latin typeface="Arial"/>
            </a:endParaRPr>
          </a:p>
        </p:txBody>
      </p:sp>
      <p:sp>
        <p:nvSpPr>
          <p:cNvPr id="946" name="TextShape 2"/>
          <p:cNvSpPr txBox="1"/>
          <p:nvPr/>
        </p:nvSpPr>
        <p:spPr>
          <a:xfrm>
            <a:off x="617220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Refreshes all user-editable page data</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Input data</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ListViewPanel row data</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NO layout updates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Best performing</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47" name="Picture 2" descr=""/>
          <p:cNvPicPr/>
          <p:nvPr/>
        </p:nvPicPr>
        <p:blipFill>
          <a:blip r:embed="rId1"/>
          <a:stretch/>
        </p:blipFill>
        <p:spPr>
          <a:xfrm>
            <a:off x="457200" y="1244160"/>
            <a:ext cx="5562360" cy="21844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48" name="CustomShape 3"/>
          <p:cNvSpPr/>
          <p:nvPr/>
        </p:nvSpPr>
        <p:spPr>
          <a:xfrm>
            <a:off x="2819520" y="914400"/>
            <a:ext cx="3102120" cy="380520"/>
          </a:xfrm>
          <a:prstGeom prst="roundRect">
            <a:avLst>
              <a:gd name="adj" fmla="val 16667"/>
            </a:avLst>
          </a:prstGeom>
          <a:solidFill>
            <a:schemeClr val="tx1"/>
          </a:solidFill>
          <a:ln w="1908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RangeInput: PrimaryContact</a:t>
            </a:r>
            <a:endParaRPr b="0" lang="en-US" sz="1800" spc="-1" strike="noStrike">
              <a:latin typeface="Arial"/>
            </a:endParaRPr>
          </a:p>
        </p:txBody>
      </p:sp>
      <p:pic>
        <p:nvPicPr>
          <p:cNvPr id="949" name="pic Address" descr=""/>
          <p:cNvPicPr/>
          <p:nvPr/>
        </p:nvPicPr>
        <p:blipFill>
          <a:blip r:embed="rId2"/>
          <a:stretch/>
        </p:blipFill>
        <p:spPr>
          <a:xfrm>
            <a:off x="457200" y="3809880"/>
            <a:ext cx="3387960" cy="1725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50" name="CustomShape 4"/>
          <p:cNvSpPr/>
          <p:nvPr/>
        </p:nvSpPr>
        <p:spPr>
          <a:xfrm flipV="1" rot="9564000">
            <a:off x="1920600" y="3033720"/>
            <a:ext cx="1213560" cy="1000080"/>
          </a:xfrm>
          <a:prstGeom prst="arc">
            <a:avLst>
              <a:gd name="adj1" fmla="val 13691665"/>
              <a:gd name="adj2" fmla="val 740918"/>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51" name="CustomShape 5"/>
          <p:cNvSpPr/>
          <p:nvPr/>
        </p:nvSpPr>
        <p:spPr>
          <a:xfrm>
            <a:off x="1729080" y="5124600"/>
            <a:ext cx="2004480" cy="213120"/>
          </a:xfrm>
          <a:prstGeom prst="roundRect">
            <a:avLst>
              <a:gd name="adj" fmla="val 4606"/>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pic>
        <p:nvPicPr>
          <p:cNvPr id="952" name="pic Address TPOC" descr=""/>
          <p:cNvPicPr/>
          <p:nvPr/>
        </p:nvPicPr>
        <p:blipFill>
          <a:blip r:embed="rId3"/>
          <a:stretch/>
        </p:blipFill>
        <p:spPr>
          <a:xfrm>
            <a:off x="2971800" y="4648320"/>
            <a:ext cx="3398760" cy="18763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53" name="CustomShape 6"/>
          <p:cNvSpPr/>
          <p:nvPr/>
        </p:nvSpPr>
        <p:spPr>
          <a:xfrm flipV="1" rot="4536600">
            <a:off x="2670120" y="4186800"/>
            <a:ext cx="1405440" cy="2472120"/>
          </a:xfrm>
          <a:prstGeom prst="arc">
            <a:avLst>
              <a:gd name="adj1" fmla="val 15130827"/>
              <a:gd name="adj2" fmla="val 2694687"/>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54" name="CustomShape 7"/>
          <p:cNvSpPr/>
          <p:nvPr/>
        </p:nvSpPr>
        <p:spPr>
          <a:xfrm>
            <a:off x="4161240" y="5059440"/>
            <a:ext cx="2088000" cy="1416240"/>
          </a:xfrm>
          <a:prstGeom prst="roundRect">
            <a:avLst>
              <a:gd name="adj" fmla="val 4606"/>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955" name="CustomShape 8"/>
          <p:cNvSpPr/>
          <p:nvPr/>
        </p:nvSpPr>
        <p:spPr>
          <a:xfrm>
            <a:off x="457200" y="2988000"/>
            <a:ext cx="5522400" cy="36288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CustomShape 1"/>
          <p:cNvSpPr/>
          <p:nvPr/>
        </p:nvSpPr>
        <p:spPr>
          <a:xfrm>
            <a:off x="4648320" y="1077120"/>
            <a:ext cx="4343040" cy="5399640"/>
          </a:xfrm>
          <a:prstGeom prst="roundRect">
            <a:avLst>
              <a:gd name="adj" fmla="val 2171"/>
            </a:avLst>
          </a:prstGeom>
          <a:solidFill>
            <a:schemeClr val="tx1">
              <a:lumMod val="95000"/>
            </a:schemeClr>
          </a:solidFill>
          <a:ln w="19080">
            <a:solidFill>
              <a:schemeClr val="tx2">
                <a:lumMod val="95000"/>
              </a:schemeClr>
            </a:solidFill>
            <a:round/>
          </a:ln>
        </p:spPr>
        <p:style>
          <a:lnRef idx="0"/>
          <a:fillRef idx="0"/>
          <a:effectRef idx="0"/>
          <a:fontRef idx="minor"/>
        </p:style>
      </p:sp>
      <p:sp>
        <p:nvSpPr>
          <p:cNvPr id="957" name="CustomShape 2"/>
          <p:cNvSpPr/>
          <p:nvPr/>
        </p:nvSpPr>
        <p:spPr>
          <a:xfrm>
            <a:off x="457200" y="1077120"/>
            <a:ext cx="4038120" cy="5399640"/>
          </a:xfrm>
          <a:prstGeom prst="roundRect">
            <a:avLst>
              <a:gd name="adj" fmla="val 2171"/>
            </a:avLst>
          </a:prstGeom>
          <a:solidFill>
            <a:schemeClr val="accent6">
              <a:lumMod val="20000"/>
              <a:lumOff val="80000"/>
            </a:schemeClr>
          </a:solidFill>
          <a:ln w="19080">
            <a:solidFill>
              <a:schemeClr val="tx2">
                <a:lumMod val="95000"/>
              </a:schemeClr>
            </a:solidFill>
            <a:round/>
          </a:ln>
        </p:spPr>
        <p:style>
          <a:lnRef idx="0"/>
          <a:fillRef idx="0"/>
          <a:effectRef idx="0"/>
          <a:fontRef idx="minor"/>
        </p:style>
      </p:sp>
      <p:sp>
        <p:nvSpPr>
          <p:cNvPr id="958"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Review of target property</a:t>
            </a:r>
            <a:endParaRPr b="0" lang="en-US" sz="3200" spc="-1" strike="noStrike">
              <a:solidFill>
                <a:srgbClr val="ffffff"/>
              </a:solidFill>
              <a:latin typeface="Arial"/>
            </a:endParaRPr>
          </a:p>
        </p:txBody>
      </p:sp>
      <p:sp>
        <p:nvSpPr>
          <p:cNvPr id="959" name="TextShape 4"/>
          <p:cNvSpPr txBox="1"/>
          <p:nvPr/>
        </p:nvSpPr>
        <p:spPr>
          <a:xfrm>
            <a:off x="519120" y="3048120"/>
            <a:ext cx="4082760" cy="3352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Widget ID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Target area</a:t>
            </a:r>
            <a:br/>
            <a:r>
              <a:rPr b="0" lang="en-US" sz="2400" spc="-1" strike="noStrike">
                <a:solidFill>
                  <a:srgbClr val="000000"/>
                </a:solidFill>
                <a:latin typeface="Arial"/>
                <a:ea typeface="Calibri"/>
              </a:rPr>
              <a:t>re-rendered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All editable data refreshed</a:t>
            </a:r>
            <a:endParaRPr b="0" lang="en-US" sz="2400" spc="-1" strike="noStrike">
              <a:solidFill>
                <a:srgbClr val="000000"/>
              </a:solidFill>
              <a:latin typeface="Arial"/>
            </a:endParaRPr>
          </a:p>
        </p:txBody>
      </p:sp>
      <p:sp>
        <p:nvSpPr>
          <p:cNvPr id="960" name="TextShape 5"/>
          <p:cNvSpPr txBox="1"/>
          <p:nvPr/>
        </p:nvSpPr>
        <p:spPr>
          <a:xfrm>
            <a:off x="4754520" y="3048120"/>
            <a:ext cx="4082760" cy="3352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DATA_ONLY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No layout </a:t>
            </a:r>
            <a:br/>
            <a:r>
              <a:rPr b="0" lang="en-US" sz="2400" spc="-1" strike="noStrike">
                <a:solidFill>
                  <a:srgbClr val="000000"/>
                </a:solidFill>
                <a:latin typeface="Arial"/>
              </a:rPr>
              <a:t>re-render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All editable data refreshed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Best performing</a:t>
            </a:r>
            <a:endParaRPr b="0" lang="en-US" sz="2400" spc="-1" strike="noStrike">
              <a:solidFill>
                <a:srgbClr val="000000"/>
              </a:solidFill>
              <a:latin typeface="Arial"/>
            </a:endParaRPr>
          </a:p>
        </p:txBody>
      </p:sp>
      <p:pic>
        <p:nvPicPr>
          <p:cNvPr id="961" name="Picture 2" descr=""/>
          <p:cNvPicPr/>
          <p:nvPr/>
        </p:nvPicPr>
        <p:blipFill>
          <a:blip r:embed="rId1"/>
          <a:stretch/>
        </p:blipFill>
        <p:spPr>
          <a:xfrm>
            <a:off x="5060520" y="1513440"/>
            <a:ext cx="2425680" cy="11534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962" name="Picture 4" descr=""/>
          <p:cNvPicPr/>
          <p:nvPr/>
        </p:nvPicPr>
        <p:blipFill>
          <a:blip r:embed="rId2"/>
          <a:stretch/>
        </p:blipFill>
        <p:spPr>
          <a:xfrm>
            <a:off x="829080" y="1513440"/>
            <a:ext cx="2447280" cy="11534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63" name="CustomShape 6"/>
          <p:cNvSpPr/>
          <p:nvPr/>
        </p:nvSpPr>
        <p:spPr>
          <a:xfrm>
            <a:off x="609480" y="924840"/>
            <a:ext cx="3657240" cy="370440"/>
          </a:xfrm>
          <a:prstGeom prst="roundRect">
            <a:avLst>
              <a:gd name="adj" fmla="val 16667"/>
            </a:avLst>
          </a:prstGeom>
          <a:solidFill>
            <a:schemeClr val="accent6"/>
          </a:solidFill>
          <a:ln w="1908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ffffff"/>
                </a:solidFill>
                <a:latin typeface="Arial"/>
              </a:rPr>
              <a:t>Layout re-render</a:t>
            </a:r>
            <a:endParaRPr b="0" lang="en-US" sz="1800" spc="-1" strike="noStrike">
              <a:latin typeface="Arial"/>
            </a:endParaRPr>
          </a:p>
        </p:txBody>
      </p:sp>
      <p:sp>
        <p:nvSpPr>
          <p:cNvPr id="964" name="CustomShape 7"/>
          <p:cNvSpPr/>
          <p:nvPr/>
        </p:nvSpPr>
        <p:spPr>
          <a:xfrm>
            <a:off x="4800600" y="924840"/>
            <a:ext cx="4038120" cy="370440"/>
          </a:xfrm>
          <a:prstGeom prst="roundRect">
            <a:avLst>
              <a:gd name="adj" fmla="val 16667"/>
            </a:avLst>
          </a:prstGeom>
          <a:solidFill>
            <a:schemeClr val="tx2">
              <a:lumMod val="50000"/>
            </a:schemeClr>
          </a:solidFill>
          <a:ln w="19080">
            <a:solidFill>
              <a:schemeClr val="tx2">
                <a:lumMod val="50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ffffff"/>
                </a:solidFill>
                <a:latin typeface="Arial"/>
              </a:rPr>
              <a:t>Data update</a:t>
            </a:r>
            <a:endParaRPr b="0" lang="en-US"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properties associated with dynamic widget behaviors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common ways to configure a partial page update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Enable and configure targeted Post On Change for a widget</a:t>
            </a:r>
            <a:endParaRPr b="0" lang="en-US" sz="2000" spc="-1" strike="noStrike">
              <a:solidFill>
                <a:srgbClr val="000000"/>
              </a:solid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Describe two properties that evaluate expressions.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How is a partial page update implemented?</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What are the three properties that you can configure for a widget with targeted Post On Change enabled?</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What are two configurations for the target property? Which is the best performing? Why?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Calibri"/>
              </a:rPr>
              <a:t>How can you refresh the layout of several related widgets by enabling targeted Post On Change on one trigger widget?</a:t>
            </a:r>
            <a:endParaRPr b="0" lang="en-US" sz="2400" spc="-1" strike="noStrike">
              <a:solidFill>
                <a:srgbClr val="000000"/>
              </a:solid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Review of dynamic 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Dynamic widget behavior and partial page update </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Configuring targeted partial page update with PostOnChange</a:t>
            </a: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5" name="Picture 2" descr=""/>
          <p:cNvPicPr/>
          <p:nvPr/>
        </p:nvPicPr>
        <p:blipFill>
          <a:blip r:embed="rId1"/>
          <a:srcRect l="0" t="66142" r="0" b="0"/>
          <a:stretch/>
        </p:blipFill>
        <p:spPr>
          <a:xfrm>
            <a:off x="533520" y="4583880"/>
            <a:ext cx="5464080" cy="1877760"/>
          </a:xfrm>
          <a:prstGeom prst="rect">
            <a:avLst/>
          </a:prstGeom>
          <a:ln>
            <a:noFill/>
          </a:ln>
          <a:effectLst>
            <a:outerShdw algn="tl" blurRad="50800" dir="2700000" dist="38100" rotWithShape="0">
              <a:srgbClr val="000000">
                <a:alpha val="40000"/>
              </a:srgbClr>
            </a:outerShdw>
          </a:effectLst>
        </p:spPr>
      </p:pic>
      <p:sp>
        <p:nvSpPr>
          <p:cNvPr id="83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Two kinds of widget properties</a:t>
            </a:r>
            <a:endParaRPr b="0" lang="en-US" sz="3200" spc="-1" strike="noStrike">
              <a:solidFill>
                <a:srgbClr val="ffffff"/>
              </a:solidFill>
              <a:latin typeface="Arial"/>
            </a:endParaRPr>
          </a:p>
        </p:txBody>
      </p:sp>
      <p:sp>
        <p:nvSpPr>
          <p:cNvPr id="837" name="TextShape 2"/>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Static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Evaluates a static value that is immutable, never changes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id requires a static value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38"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Dynamic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Calibri"/>
              </a:rPr>
              <a:t>After a user navigates to a page or clicks update, evaluates an expression and returns an value</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editable requires boolean expression</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label returns a string expression</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Calibri"/>
              </a:rPr>
              <a:t>value returns an object expression</a:t>
            </a:r>
            <a:endParaRPr b="0" lang="en-US" sz="1800" spc="-1" strike="noStrike">
              <a:solidFill>
                <a:srgbClr val="000000"/>
              </a:solidFill>
              <a:latin typeface="Arial"/>
            </a:endParaRPr>
          </a:p>
        </p:txBody>
      </p:sp>
      <p:sp>
        <p:nvSpPr>
          <p:cNvPr id="839" name="CustomShape 4"/>
          <p:cNvSpPr/>
          <p:nvPr/>
        </p:nvSpPr>
        <p:spPr>
          <a:xfrm>
            <a:off x="457200" y="563868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0" name="CustomShape 5"/>
          <p:cNvSpPr/>
          <p:nvPr/>
        </p:nvSpPr>
        <p:spPr>
          <a:xfrm>
            <a:off x="457200" y="633240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1" name="CustomShape 6"/>
          <p:cNvSpPr/>
          <p:nvPr/>
        </p:nvSpPr>
        <p:spPr>
          <a:xfrm>
            <a:off x="457200" y="541008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2" name="CustomShape 7"/>
          <p:cNvSpPr/>
          <p:nvPr/>
        </p:nvSpPr>
        <p:spPr>
          <a:xfrm>
            <a:off x="457200" y="585792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Dynamic properties evaluate expressions</a:t>
            </a:r>
            <a:endParaRPr b="0" lang="en-US" sz="3200" spc="-1" strike="noStrike">
              <a:solidFill>
                <a:srgbClr val="ffffff"/>
              </a:solidFill>
              <a:latin typeface="Arial"/>
            </a:endParaRPr>
          </a:p>
        </p:txBody>
      </p:sp>
      <p:sp>
        <p:nvSpPr>
          <p:cNvPr id="844"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Available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Boolean expression which, if false, grays out the widget and its children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Editable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Boolean expression which, if false, makes the widget and its children read-only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Required</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Boolean expression which, if true, then a value must be filled out by the user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Visible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Boolean expression which, if false, completely hides the widget and its children</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CustomShape 1"/>
          <p:cNvSpPr/>
          <p:nvPr/>
        </p:nvSpPr>
        <p:spPr>
          <a:xfrm>
            <a:off x="3809880" y="5105520"/>
            <a:ext cx="609120" cy="304560"/>
          </a:xfrm>
          <a:prstGeom prst="rect">
            <a:avLst/>
          </a:prstGeom>
          <a:solidFill>
            <a:schemeClr val="tx1"/>
          </a:solidFill>
          <a:ln w="19080">
            <a:solidFill>
              <a:schemeClr val="tx1"/>
            </a:solidFill>
            <a:round/>
          </a:ln>
        </p:spPr>
        <p:style>
          <a:lnRef idx="0"/>
          <a:fillRef idx="0"/>
          <a:effectRef idx="0"/>
          <a:fontRef idx="minor"/>
        </p:style>
      </p:sp>
      <p:pic>
        <p:nvPicPr>
          <p:cNvPr id="846" name="Picture 5" descr=""/>
          <p:cNvPicPr/>
          <p:nvPr/>
        </p:nvPicPr>
        <p:blipFill>
          <a:blip r:embed="rId1"/>
          <a:stretch/>
        </p:blipFill>
        <p:spPr>
          <a:xfrm>
            <a:off x="3771720" y="4557240"/>
            <a:ext cx="3767400" cy="9198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847" name="Picture 4" descr=""/>
          <p:cNvPicPr/>
          <p:nvPr/>
        </p:nvPicPr>
        <p:blipFill>
          <a:blip r:embed="rId2"/>
          <a:stretch/>
        </p:blipFill>
        <p:spPr>
          <a:xfrm>
            <a:off x="533160" y="914400"/>
            <a:ext cx="5187240" cy="3045240"/>
          </a:xfrm>
          <a:prstGeom prst="rect">
            <a:avLst/>
          </a:prstGeom>
          <a:ln w="9360">
            <a:noFill/>
          </a:ln>
          <a:effectLst>
            <a:outerShdw algn="tl" blurRad="50800" dir="2700000" dist="38100" rotWithShape="0">
              <a:srgbClr val="000000">
                <a:alpha val="40000"/>
              </a:srgbClr>
            </a:outerShdw>
          </a:effectLst>
        </p:spPr>
      </p:pic>
      <p:sp>
        <p:nvSpPr>
          <p:cNvPr id="848"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required</a:t>
            </a:r>
            <a:endParaRPr b="0" lang="en-US" sz="3200" spc="-1" strike="noStrike">
              <a:solidFill>
                <a:srgbClr val="ffffff"/>
              </a:solidFill>
              <a:latin typeface="Arial"/>
            </a:endParaRPr>
          </a:p>
        </p:txBody>
      </p:sp>
      <p:sp>
        <p:nvSpPr>
          <p:cNvPr id="849" name="TextShape 3"/>
          <p:cNvSpPr txBox="1"/>
          <p:nvPr/>
        </p:nvSpPr>
        <p:spPr>
          <a:xfrm>
            <a:off x="6019920" y="914400"/>
            <a:ext cx="28036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When the boolean expression evaluates to true, the field is required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Required is true when there is value for the LicenseNumber</a:t>
            </a:r>
            <a:endParaRPr b="0" lang="en-US" sz="2400" spc="-1" strike="noStrike">
              <a:solidFill>
                <a:srgbClr val="000000"/>
              </a:solidFill>
              <a:latin typeface="Arial"/>
            </a:endParaRPr>
          </a:p>
        </p:txBody>
      </p:sp>
      <p:sp>
        <p:nvSpPr>
          <p:cNvPr id="850" name="CustomShape 4"/>
          <p:cNvSpPr/>
          <p:nvPr/>
        </p:nvSpPr>
        <p:spPr>
          <a:xfrm>
            <a:off x="706680" y="3657600"/>
            <a:ext cx="5007600" cy="30564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51" name="CustomShape 5"/>
          <p:cNvSpPr/>
          <p:nvPr/>
        </p:nvSpPr>
        <p:spPr>
          <a:xfrm flipH="1" rot="16200000">
            <a:off x="3587400" y="3586680"/>
            <a:ext cx="1482480" cy="2237400"/>
          </a:xfrm>
          <a:prstGeom prst="bentConnector3">
            <a:avLst>
              <a:gd name="adj1" fmla="val 115415"/>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52" name="CustomShape 6"/>
          <p:cNvSpPr/>
          <p:nvPr/>
        </p:nvSpPr>
        <p:spPr>
          <a:xfrm>
            <a:off x="5334120" y="5098320"/>
            <a:ext cx="228240" cy="34812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CustomShape 1"/>
          <p:cNvSpPr/>
          <p:nvPr/>
        </p:nvSpPr>
        <p:spPr>
          <a:xfrm>
            <a:off x="3809880" y="5105520"/>
            <a:ext cx="609120" cy="304560"/>
          </a:xfrm>
          <a:prstGeom prst="rect">
            <a:avLst/>
          </a:prstGeom>
          <a:solidFill>
            <a:schemeClr val="tx1"/>
          </a:solidFill>
          <a:ln w="19080">
            <a:solidFill>
              <a:schemeClr val="tx1"/>
            </a:solidFill>
            <a:round/>
          </a:ln>
        </p:spPr>
        <p:style>
          <a:lnRef idx="0"/>
          <a:fillRef idx="0"/>
          <a:effectRef idx="0"/>
          <a:fontRef idx="minor"/>
        </p:style>
      </p:sp>
      <p:pic>
        <p:nvPicPr>
          <p:cNvPr id="854" name="Picture 4" descr=""/>
          <p:cNvPicPr/>
          <p:nvPr/>
        </p:nvPicPr>
        <p:blipFill>
          <a:blip r:embed="rId1"/>
          <a:stretch/>
        </p:blipFill>
        <p:spPr>
          <a:xfrm>
            <a:off x="523800" y="914400"/>
            <a:ext cx="4075200" cy="3651120"/>
          </a:xfrm>
          <a:prstGeom prst="rect">
            <a:avLst/>
          </a:prstGeom>
          <a:ln w="9360">
            <a:noFill/>
          </a:ln>
          <a:effectLst>
            <a:outerShdw algn="tl" blurRad="50800" dir="2700000" dist="38100" rotWithShape="0">
              <a:srgbClr val="000000">
                <a:alpha val="40000"/>
              </a:srgbClr>
            </a:outerShdw>
          </a:effectLst>
        </p:spPr>
      </p:pic>
      <p:sp>
        <p:nvSpPr>
          <p:cNvPr id="85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visible</a:t>
            </a:r>
            <a:endParaRPr b="0" lang="en-US" sz="3200" spc="-1" strike="noStrike">
              <a:solidFill>
                <a:srgbClr val="ffffff"/>
              </a:solidFill>
              <a:latin typeface="Arial"/>
            </a:endParaRPr>
          </a:p>
        </p:txBody>
      </p:sp>
      <p:sp>
        <p:nvSpPr>
          <p:cNvPr id="856" name="TextShape 3"/>
          <p:cNvSpPr txBox="1"/>
          <p:nvPr/>
        </p:nvSpPr>
        <p:spPr>
          <a:xfrm>
            <a:off x="6019920" y="914400"/>
            <a:ext cx="28036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When the boolean expression evaluates to true, the button is visible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Visible only when there one or more bank accoutnts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57" name="CustomShape 4"/>
          <p:cNvSpPr/>
          <p:nvPr/>
        </p:nvSpPr>
        <p:spPr>
          <a:xfrm>
            <a:off x="705600" y="4189680"/>
            <a:ext cx="3821760" cy="30564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58" name="CustomShape 5"/>
          <p:cNvSpPr/>
          <p:nvPr/>
        </p:nvSpPr>
        <p:spPr>
          <a:xfrm flipH="1" rot="16200000">
            <a:off x="2851920" y="4259520"/>
            <a:ext cx="740160" cy="1212840"/>
          </a:xfrm>
          <a:prstGeom prst="bentConnector2">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59" name="CustomShape 6"/>
          <p:cNvSpPr/>
          <p:nvPr/>
        </p:nvSpPr>
        <p:spPr>
          <a:xfrm>
            <a:off x="3829680" y="5061960"/>
            <a:ext cx="1388520" cy="34812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860" name="Picture 6" descr=""/>
          <p:cNvPicPr/>
          <p:nvPr/>
        </p:nvPicPr>
        <p:blipFill>
          <a:blip r:embed="rId2"/>
          <a:stretch/>
        </p:blipFill>
        <p:spPr>
          <a:xfrm>
            <a:off x="3798720" y="4572000"/>
            <a:ext cx="5249880" cy="187632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Review of dynamic 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Dynamic widget behavior and partial page update </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Configuring targeted partial page update with PostOnChange</a:t>
            </a:r>
            <a:endParaRPr b="0" lang="en-US" sz="2800" spc="-1" strike="noStrike">
              <a:solidFill>
                <a:srgbClr val="000000"/>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Dynamic property and dynamic behavior</a:t>
            </a:r>
            <a:endParaRPr b="0" lang="en-US" sz="3200" spc="-1" strike="noStrike">
              <a:solidFill>
                <a:srgbClr val="ffffff"/>
              </a:solidFill>
              <a:latin typeface="Arial"/>
            </a:endParaRPr>
          </a:p>
        </p:txBody>
      </p:sp>
      <p:sp>
        <p:nvSpPr>
          <p:cNvPr id="863"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Calibri"/>
              </a:rPr>
              <a:t>Dynamic Property</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864"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Calibri"/>
              </a:rPr>
              <a:t>Dynamic Behavior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65"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1" lang="en-US" sz="2400" spc="-1" strike="noStrike">
                <a:solidFill>
                  <a:srgbClr val="000000"/>
                </a:solidFill>
                <a:latin typeface="Arial"/>
              </a:rPr>
              <a:t>While</a:t>
            </a:r>
            <a:r>
              <a:rPr b="0" lang="en-US" sz="2400" spc="-1" strike="noStrike">
                <a:solidFill>
                  <a:srgbClr val="000000"/>
                </a:solidFill>
                <a:latin typeface="Arial"/>
              </a:rPr>
              <a:t>  a user changes business data, the widget property expression evaluated</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Reflect uncommitted changes to data!</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Applicable to the dynamic properties of a widget</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Partial page update configuration required!</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
        <p:nvSpPr>
          <p:cNvPr id="866"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1" lang="en-US" sz="2400" spc="-1" strike="noStrike">
                <a:solidFill>
                  <a:srgbClr val="000000"/>
                </a:solidFill>
                <a:latin typeface="Arial"/>
                <a:ea typeface="Calibri"/>
              </a:rPr>
              <a:t>After</a:t>
            </a:r>
            <a:r>
              <a:rPr b="0" lang="en-US" sz="2400" spc="-1" strike="noStrike">
                <a:solidFill>
                  <a:srgbClr val="000000"/>
                </a:solidFill>
                <a:latin typeface="Arial"/>
                <a:ea typeface="Calibri"/>
              </a:rPr>
              <a:t> a user navigates to a page or clicks Update, the widget property expression is evaluated</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Calibri"/>
              </a:rPr>
              <a:t>Reflects committed data</a:t>
            </a:r>
            <a:endParaRPr b="0" lang="en-US" sz="24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EED0EBFA-D4E9-41F3-BF3D-3EC213867D36}"/>
</file>

<file path=customXml/itemProps2.xml><?xml version="1.0" encoding="utf-8"?>
<ds:datastoreItem xmlns:ds="http://schemas.openxmlformats.org/officeDocument/2006/customXml" ds:itemID="{E5B3A38F-26C1-472F-85A6-09926EE7DF6E}"/>
</file>

<file path=customXml/itemProps3.xml><?xml version="1.0" encoding="utf-8"?>
<ds:datastoreItem xmlns:ds="http://schemas.openxmlformats.org/officeDocument/2006/customXml" ds:itemID="{E583F2DB-E2AE-431D-96C3-D183143DB739}"/>
</file>

<file path=docProps/app.xml><?xml version="1.0" encoding="utf-8"?>
<Properties xmlns="http://schemas.openxmlformats.org/officeDocument/2006/extended-properties" xmlns:vt="http://schemas.openxmlformats.org/officeDocument/2006/docPropsVTypes">
  <Template>Emerald_Template</Template>
  <TotalTime>12243</TotalTime>
  <Application>LibreOffice/5.4.2.2$Windows_x86 LibreOffice_project/22b09f6418e8c2d508a9eaf86b2399209b0990f4</Application>
  <Words>2299</Words>
  <Paragraphs>244</Paragraphs>
  <Company>GW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Partial Page Update</dc:subject>
  <dc:creator>Seth Luersen;sluersen@guidewire.com</dc:creator>
  <cp:keywords>Emerald Targeted Post On Change Sprint 28</cp:keywords>
  <dc:description/>
  <cp:lastModifiedBy/>
  <cp:revision>449</cp:revision>
  <dcterms:created xsi:type="dcterms:W3CDTF">2013-05-14T01:14:29Z</dcterms:created>
  <dcterms:modified xsi:type="dcterms:W3CDTF">2018-02-20T16:16:57Z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y fmtid="{D5CDD505-2E9C-101B-9397-08002B2CF9AE}" pid="13" name="_MarkAsFinal">
    <vt:bool>true</vt:bool>
  </property>
  <property fmtid="{D5CDD505-2E9C-101B-9397-08002B2CF9AE}" pid="14" name="category">
    <vt:lpwstr>Curriculum Development</vt:lpwstr>
  </property>
  <property fmtid="{D5CDD505-2E9C-101B-9397-08002B2CF9AE}" pid="15" name="contentStatus">
    <vt:lpwstr>Final</vt:lpwstr>
  </property>
  <property fmtid="{D5CDD505-2E9C-101B-9397-08002B2CF9AE}" pid="16" name="ContentTypeId">
    <vt:lpwstr>0x0101007CFB29EADDD5C24B957691831FD266C3</vt:lpwstr>
  </property>
  <property fmtid="{D5CDD505-2E9C-101B-9397-08002B2CF9AE}" pid="17" name="Order">
    <vt:r8>1481900</vt:r8>
  </property>
  <property fmtid="{D5CDD505-2E9C-101B-9397-08002B2CF9AE}" pid="18" name="_SourceUrl">
    <vt:lpwstr/>
  </property>
  <property fmtid="{D5CDD505-2E9C-101B-9397-08002B2CF9AE}" pid="19" name="_SharedFileIndex">
    <vt:lpwstr/>
  </property>
  <property fmtid="{D5CDD505-2E9C-101B-9397-08002B2CF9AE}" pid="20" name="ComplianceAssetId">
    <vt:lpwstr/>
  </property>
  <property fmtid="{D5CDD505-2E9C-101B-9397-08002B2CF9AE}" pid="21" name="_ExtendedDescription">
    <vt:lpwstr/>
  </property>
  <property fmtid="{D5CDD505-2E9C-101B-9397-08002B2CF9AE}" pid="22" name="TriggerFlowInfo">
    <vt:lpwstr/>
  </property>
</Properties>
</file>