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Masters/slideMaster1.xml" ContentType="application/vnd.openxmlformats-officedocument.presentationml.slideMaster+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2.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slideLayouts/slideLayout27.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32.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slideLayouts/slideLayout37.xml" ContentType="application/vnd.openxmlformats-officedocument.presentationml.slideLayout+xml"/>
  <Override PartName="/ppt/notesSlides/notesSlide7.xml" ContentType="application/vnd.openxmlformats-officedocument.presentationml.notesSlide+xml"/>
  <Override PartName="/ppt/notesSlides/notesSlide9.xml" ContentType="application/vnd.openxmlformats-officedocument.presentationml.notesSl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8.xml" ContentType="application/vnd.openxmlformats-officedocument.presentationml.notesSl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9.xml" ContentType="application/vnd.openxmlformats-officedocument.presentationml.notesSlide+xml"/>
  <Override PartName="/ppt/notesSlides/notesSlide28.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7.xml" ContentType="application/vnd.openxmlformats-officedocument.presentationml.notesSlide+xml"/>
  <Override PartName="/ppt/notesSlides/notesSlide18.xml" ContentType="application/vnd.openxmlformats-officedocument.presentationml.notes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6.xml" ContentType="application/vnd.openxmlformats-officedocument.presentationml.notesSlide+xml"/>
  <Override PartName="/ppt/slideLayouts/slideLayout10.xml" ContentType="application/vnd.openxmlformats-officedocument.presentationml.slideLayout+xml"/>
  <Override PartName="/ppt/notesSlides/notesSlide25.xml" ContentType="application/vnd.openxmlformats-officedocument.presentationml.notesSlide+xml"/>
  <Override PartName="/ppt/slideLayouts/slideLayout18.xml" ContentType="application/vnd.openxmlformats-officedocument.presentationml.slideLayout+xml"/>
  <Override PartName="/ppt/slideLayouts/slideLayout12.xml" ContentType="application/vnd.openxmlformats-officedocument.presentationml.slideLayout+xml"/>
  <Override PartName="/ppt/notesSlides/notesSlide21.xml" ContentType="application/vnd.openxmlformats-officedocument.presentationml.notesSlid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notesSlides/notesSlide24.xml" ContentType="application/vnd.openxmlformats-officedocument.presentationml.notesSlide+xml"/>
  <Override PartName="/ppt/slideLayouts/slideLayout13.xml" ContentType="application/vnd.openxmlformats-officedocument.presentationml.slideLayout+xml"/>
  <Override PartName="/ppt/notesSlides/notesSlide23.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7"/>
  </p:notesMasterIdLst>
  <p:handoutMasterIdLst>
    <p:handoutMasterId r:id="rId38"/>
  </p:handoutMasterIdLst>
  <p:sldIdLst>
    <p:sldId id="256" r:id="rId2"/>
    <p:sldId id="257" r:id="rId3"/>
    <p:sldId id="258" r:id="rId4"/>
    <p:sldId id="293" r:id="rId5"/>
    <p:sldId id="263" r:id="rId6"/>
    <p:sldId id="295" r:id="rId7"/>
    <p:sldId id="264" r:id="rId8"/>
    <p:sldId id="294" r:id="rId9"/>
    <p:sldId id="298" r:id="rId10"/>
    <p:sldId id="269" r:id="rId11"/>
    <p:sldId id="270" r:id="rId12"/>
    <p:sldId id="273" r:id="rId13"/>
    <p:sldId id="301" r:id="rId14"/>
    <p:sldId id="275" r:id="rId15"/>
    <p:sldId id="307" r:id="rId16"/>
    <p:sldId id="276" r:id="rId17"/>
    <p:sldId id="291" r:id="rId18"/>
    <p:sldId id="278" r:id="rId19"/>
    <p:sldId id="279" r:id="rId20"/>
    <p:sldId id="304" r:id="rId21"/>
    <p:sldId id="303" r:id="rId22"/>
    <p:sldId id="281" r:id="rId23"/>
    <p:sldId id="282" r:id="rId24"/>
    <p:sldId id="283" r:id="rId25"/>
    <p:sldId id="305" r:id="rId26"/>
    <p:sldId id="309" r:id="rId27"/>
    <p:sldId id="289" r:id="rId28"/>
    <p:sldId id="306" r:id="rId29"/>
    <p:sldId id="302" r:id="rId30"/>
    <p:sldId id="308" r:id="rId31"/>
    <p:sldId id="292" r:id="rId32"/>
    <p:sldId id="260" r:id="rId33"/>
    <p:sldId id="285" r:id="rId34"/>
    <p:sldId id="261" r:id="rId35"/>
    <p:sldId id="26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Behaviors" id="{0CA6634F-C6FD-4BBA-B04E-9ED03905FDE5}">
          <p14:sldIdLst>
            <p14:sldId id="258"/>
            <p14:sldId id="293"/>
            <p14:sldId id="263"/>
            <p14:sldId id="295"/>
            <p14:sldId id="264"/>
            <p14:sldId id="294"/>
            <p14:sldId id="298"/>
          </p14:sldIdLst>
        </p14:section>
        <p14:section name="Configure Create New" id="{77CC495F-FF8C-4C69-A9AE-E63FDF2CE0FA}">
          <p14:sldIdLst>
            <p14:sldId id="269"/>
            <p14:sldId id="270"/>
            <p14:sldId id="273"/>
            <p14:sldId id="301"/>
            <p14:sldId id="275"/>
            <p14:sldId id="307"/>
            <p14:sldId id="276"/>
            <p14:sldId id="291"/>
            <p14:sldId id="278"/>
          </p14:sldIdLst>
        </p14:section>
        <p14:section name="Dynamic Edit Mode" id="{5DCCDE22-8C4C-4A87-BEE6-28CED5DDE6A0}">
          <p14:sldIdLst>
            <p14:sldId id="279"/>
            <p14:sldId id="304"/>
            <p14:sldId id="303"/>
            <p14:sldId id="281"/>
            <p14:sldId id="282"/>
            <p14:sldId id="283"/>
            <p14:sldId id="305"/>
            <p14:sldId id="309"/>
            <p14:sldId id="289"/>
            <p14:sldId id="306"/>
            <p14:sldId id="302"/>
            <p14:sldId id="308"/>
            <p14:sldId id="292"/>
          </p14:sldIdLst>
        </p14:section>
        <p14:section name="Review" id="{CD3E2942-0691-4B15-B842-079311E6BD2A}">
          <p14:sldIdLst>
            <p14:sldId id="260"/>
            <p14:sldId id="285"/>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BD3DB"/>
    <a:srgbClr val="E7E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5528" autoAdjust="0"/>
  </p:normalViewPr>
  <p:slideViewPr>
    <p:cSldViewPr showGuides="1">
      <p:cViewPr>
        <p:scale>
          <a:sx n="125" d="100"/>
          <a:sy n="125" d="100"/>
        </p:scale>
        <p:origin x="-264" y="168"/>
      </p:cViewPr>
      <p:guideLst>
        <p:guide orient="horz" pos="576"/>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p:scale>
          <a:sx n="100" d="100"/>
          <a:sy n="100" d="100"/>
        </p:scale>
        <p:origin x="-3552" y="-24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2014-11-14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580061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configuration steps assume that</a:t>
            </a:r>
            <a:r>
              <a:rPr lang="en-US" baseline="0" dirty="0" smtClean="0"/>
              <a:t> you have already c</a:t>
            </a:r>
            <a:r>
              <a:rPr lang="en-US" dirty="0" smtClean="0"/>
              <a:t>reated and tested a view/edit popup.</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43619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Locations can have multiple entry points. This is often done for locations where different widgets might navigate to it under different circumstances. For example, when a popup is used to both edit an existing object and create a new one, it must have multiple entry points, one for each circumstance.</a:t>
            </a:r>
          </a:p>
          <a:p>
            <a:endParaRPr lang="en-US" dirty="0" smtClean="0"/>
          </a:p>
          <a:p>
            <a:r>
              <a:rPr lang="en-US" dirty="0" smtClean="0"/>
              <a:t>Having multiple entry points is similar to the concept of overloading a method in object-oriented programming. When a location has multiple entry points, each entry point must have a unique list of expected objects and their data types. For example, a popup could theoretically have:</a:t>
            </a:r>
          </a:p>
          <a:p>
            <a:pPr marL="171450" indent="-171450">
              <a:buFont typeface="Arial" pitchFamily="34" charset="0"/>
              <a:buChar char="•"/>
            </a:pPr>
            <a:r>
              <a:rPr lang="en-US" dirty="0" smtClean="0"/>
              <a:t>One entry point with no objects</a:t>
            </a:r>
          </a:p>
          <a:p>
            <a:pPr marL="171450" indent="-171450">
              <a:buFont typeface="Arial" pitchFamily="34" charset="0"/>
              <a:buChar char="•"/>
            </a:pPr>
            <a:r>
              <a:rPr lang="en-US" dirty="0" smtClean="0"/>
              <a:t>One entry point with a single </a:t>
            </a:r>
            <a:r>
              <a:rPr lang="en-US" dirty="0" err="1" smtClean="0"/>
              <a:t>VendorEvaluation</a:t>
            </a:r>
            <a:r>
              <a:rPr lang="en-US" dirty="0" smtClean="0"/>
              <a:t> object</a:t>
            </a:r>
          </a:p>
          <a:p>
            <a:pPr marL="171450" indent="-171450">
              <a:buFont typeface="Arial" pitchFamily="34" charset="0"/>
              <a:buChar char="•"/>
            </a:pPr>
            <a:r>
              <a:rPr lang="en-US" dirty="0" smtClean="0"/>
              <a:t>One entry point with a single boolean value</a:t>
            </a:r>
          </a:p>
          <a:p>
            <a:pPr marL="171450" indent="-171450">
              <a:buFont typeface="Arial" pitchFamily="34" charset="0"/>
              <a:buChar char="•"/>
            </a:pPr>
            <a:r>
              <a:rPr lang="en-US" dirty="0" smtClean="0"/>
              <a:t>One entry point with a </a:t>
            </a:r>
            <a:r>
              <a:rPr lang="en-US" dirty="0" err="1" smtClean="0"/>
              <a:t>VendorEvaluation</a:t>
            </a:r>
            <a:r>
              <a:rPr lang="en-US" dirty="0" smtClean="0"/>
              <a:t> object and a boolean value</a:t>
            </a:r>
          </a:p>
          <a:p>
            <a:pPr marL="171450" indent="-171450">
              <a:buFont typeface="Arial" pitchFamily="34" charset="0"/>
              <a:buChar char="•"/>
            </a:pPr>
            <a:r>
              <a:rPr lang="en-US" dirty="0" smtClean="0"/>
              <a:t>Whenever a widget navigates to this popup, it would need to specify either no objects, or one object of type </a:t>
            </a:r>
            <a:r>
              <a:rPr lang="en-US" dirty="0" err="1" smtClean="0"/>
              <a:t>VendorEvaluation</a:t>
            </a:r>
            <a:r>
              <a:rPr lang="en-US" dirty="0" smtClean="0"/>
              <a:t>, or one object of type boolean, or two objects - one of type </a:t>
            </a:r>
            <a:r>
              <a:rPr lang="en-US" dirty="0" err="1" smtClean="0"/>
              <a:t>VendorEvaluation</a:t>
            </a:r>
            <a:r>
              <a:rPr lang="en-US" dirty="0" smtClean="0"/>
              <a:t> and one of type boolean. The Guidewire application can automatically determine the correct entry point to use.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88863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location variable has an </a:t>
            </a:r>
            <a:r>
              <a:rPr lang="en-US" dirty="0" err="1" smtClean="0"/>
              <a:t>initialValue</a:t>
            </a:r>
            <a:r>
              <a:rPr lang="en-US" dirty="0" smtClean="0"/>
              <a:t> property. The</a:t>
            </a:r>
            <a:r>
              <a:rPr lang="en-US" baseline="0" dirty="0" smtClean="0"/>
              <a:t> initial</a:t>
            </a:r>
            <a:r>
              <a:rPr lang="en-US" dirty="0" smtClean="0"/>
              <a:t> property is not used when the location receives an object by that name from the navigation widget that called it. Rather, the</a:t>
            </a:r>
            <a:r>
              <a:rPr lang="en-US" baseline="0" dirty="0" smtClean="0"/>
              <a:t> property</a:t>
            </a:r>
            <a:r>
              <a:rPr lang="en-US" dirty="0" smtClean="0"/>
              <a:t> is used only when the navigation widget does not pass in an object of that type. In this situation, the object must be created by the popup location itself.</a:t>
            </a:r>
          </a:p>
          <a:p>
            <a:endParaRPr lang="en-US" dirty="0" smtClean="0"/>
          </a:p>
          <a:p>
            <a:r>
              <a:rPr lang="en-US" dirty="0" smtClean="0"/>
              <a:t>The </a:t>
            </a:r>
            <a:r>
              <a:rPr lang="en-US" dirty="0" err="1" smtClean="0"/>
              <a:t>initialValue</a:t>
            </a:r>
            <a:r>
              <a:rPr lang="en-US" dirty="0" smtClean="0"/>
              <a:t> of new </a:t>
            </a:r>
            <a:r>
              <a:rPr lang="en-US" dirty="0" err="1" smtClean="0"/>
              <a:t>objectType</a:t>
            </a:r>
            <a:r>
              <a:rPr lang="en-US" dirty="0" smtClean="0"/>
              <a:t>() is object-oriented syntax for instantiating a new object.  Whenever the navigation widget uses an no-object entry point, the popup creates a new object of the type specified by the constructor in the </a:t>
            </a:r>
            <a:r>
              <a:rPr lang="en-US" dirty="0" err="1" smtClean="0"/>
              <a:t>intialValue</a:t>
            </a:r>
            <a:r>
              <a:rPr lang="en-US" dirty="0" smtClean="0"/>
              <a:t> property.</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888632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view/edit/create popup is analogous to a method that returns a value</a:t>
            </a:r>
            <a:r>
              <a:rPr lang="en-US" baseline="0" dirty="0" smtClean="0"/>
              <a:t> (function)</a:t>
            </a:r>
            <a:r>
              <a:rPr lang="en-US" dirty="0" smtClean="0"/>
              <a:t>. It has a return value that is of a specific</a:t>
            </a:r>
            <a:r>
              <a:rPr lang="en-US" baseline="0" dirty="0" smtClean="0"/>
              <a:t> type. </a:t>
            </a:r>
            <a:r>
              <a:rPr lang="en-US" dirty="0" smtClean="0"/>
              <a:t>The </a:t>
            </a:r>
            <a:r>
              <a:rPr lang="en-US" dirty="0" err="1" smtClean="0"/>
              <a:t>pickValue</a:t>
            </a:r>
            <a:r>
              <a:rPr lang="en-US" dirty="0" smtClean="0"/>
              <a:t> property defines the</a:t>
            </a:r>
            <a:r>
              <a:rPr lang="en-US" baseline="0" dirty="0" smtClean="0"/>
              <a:t> object variable returned by the popup location to the source container. The </a:t>
            </a:r>
            <a:r>
              <a:rPr lang="en-US" baseline="0" dirty="0" err="1" smtClean="0"/>
              <a:t>returnType</a:t>
            </a:r>
            <a:r>
              <a:rPr lang="en-US" baseline="0" dirty="0" smtClean="0"/>
              <a:t> property defines the type for the variable being returned.  I</a:t>
            </a:r>
            <a:r>
              <a:rPr lang="en-US" dirty="0" smtClean="0"/>
              <a:t>n the slide example, the popup returns  the </a:t>
            </a:r>
            <a:r>
              <a:rPr lang="en-US" dirty="0" err="1" smtClean="0"/>
              <a:t>aVendorEvaluation</a:t>
            </a:r>
            <a:r>
              <a:rPr lang="en-US" baseline="0" dirty="0" smtClean="0"/>
              <a:t> object variable of the type </a:t>
            </a:r>
            <a:r>
              <a:rPr lang="en-US" baseline="0" dirty="0" err="1" smtClean="0"/>
              <a:t>VendorEvaluation</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917844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pickValue</a:t>
            </a:r>
            <a:r>
              <a:rPr lang="en-US" dirty="0" smtClean="0"/>
              <a:t> property defines the</a:t>
            </a:r>
            <a:r>
              <a:rPr lang="en-US" baseline="0" dirty="0" smtClean="0"/>
              <a:t> object variable returned by the popup location to the source container. </a:t>
            </a:r>
            <a:endParaRPr lang="en-US" dirty="0" smtClean="0"/>
          </a:p>
          <a:p>
            <a:r>
              <a:rPr lang="en-US" dirty="0"/>
              <a:t>The </a:t>
            </a:r>
            <a:r>
              <a:rPr lang="en-US" dirty="0" err="1"/>
              <a:t>pickValue</a:t>
            </a:r>
            <a:r>
              <a:rPr lang="en-US" dirty="0"/>
              <a:t> behavior is similar to creating a method that returns a value (function) for an object-oriented class. If the method has a return value, then you must specify the return value's type.   For example, consider the following Gosu function.</a:t>
            </a:r>
          </a:p>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convertPoundsToKilograms</a:t>
            </a:r>
            <a:r>
              <a:rPr lang="en-US" dirty="0">
                <a:latin typeface="Courier New" pitchFamily="49" charset="0"/>
                <a:cs typeface="Courier New" pitchFamily="49" charset="0"/>
              </a:rPr>
              <a:t> ( </a:t>
            </a:r>
            <a:r>
              <a:rPr lang="en-US" dirty="0" err="1">
                <a:latin typeface="Courier New" pitchFamily="49" charset="0"/>
                <a:cs typeface="Courier New" pitchFamily="49" charset="0"/>
              </a:rPr>
              <a:t>poundValue</a:t>
            </a:r>
            <a:r>
              <a:rPr lang="en-US" dirty="0">
                <a:latin typeface="Courier New" pitchFamily="49" charset="0"/>
                <a:cs typeface="Courier New" pitchFamily="49" charset="0"/>
              </a:rPr>
              <a:t> : float ) : float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kilogramValue</a:t>
            </a:r>
            <a:r>
              <a:rPr lang="en-US" dirty="0">
                <a:latin typeface="Courier New" pitchFamily="49" charset="0"/>
                <a:cs typeface="Courier New" pitchFamily="49" charset="0"/>
              </a:rPr>
              <a:t> = </a:t>
            </a:r>
            <a:r>
              <a:rPr lang="en-US" dirty="0" err="1">
                <a:latin typeface="Courier New" pitchFamily="49" charset="0"/>
                <a:cs typeface="Courier New" pitchFamily="49" charset="0"/>
              </a:rPr>
              <a:t>poundValue</a:t>
            </a:r>
            <a:r>
              <a:rPr lang="en-US" dirty="0">
                <a:latin typeface="Courier New" pitchFamily="49" charset="0"/>
                <a:cs typeface="Courier New" pitchFamily="49" charset="0"/>
              </a:rPr>
              <a:t> / 2.2</a:t>
            </a:r>
          </a:p>
          <a:p>
            <a:r>
              <a:rPr lang="en-US" dirty="0">
                <a:latin typeface="Courier New" pitchFamily="49" charset="0"/>
                <a:cs typeface="Courier New" pitchFamily="49" charset="0"/>
              </a:rPr>
              <a:t>   return </a:t>
            </a:r>
            <a:r>
              <a:rPr lang="en-US" dirty="0" err="1">
                <a:latin typeface="Courier New" pitchFamily="49" charset="0"/>
                <a:cs typeface="Courier New" pitchFamily="49" charset="0"/>
              </a:rPr>
              <a:t>kilogramValue</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p>
          <a:p>
            <a:r>
              <a:rPr lang="en-US" dirty="0"/>
              <a:t>The final line of the </a:t>
            </a:r>
            <a:r>
              <a:rPr lang="en-US" dirty="0" err="1"/>
              <a:t>convertPoundsToKilograms</a:t>
            </a:r>
            <a:r>
              <a:rPr lang="en-US" dirty="0"/>
              <a:t> method identifies that the value to return is the value of </a:t>
            </a:r>
            <a:r>
              <a:rPr lang="en-US" dirty="0" err="1"/>
              <a:t>kilogramValue</a:t>
            </a:r>
            <a:r>
              <a:rPr lang="en-US" dirty="0"/>
              <a:t> that is of the type float.</a:t>
            </a:r>
          </a:p>
          <a:p>
            <a:endParaRPr lang="en-US" dirty="0" smtClean="0"/>
          </a:p>
          <a:p>
            <a:r>
              <a:rPr lang="en-US" dirty="0" smtClean="0"/>
              <a:t>The property that names the object returned from the popup is called "</a:t>
            </a:r>
            <a:r>
              <a:rPr lang="en-US" dirty="0" err="1" smtClean="0"/>
              <a:t>pickValue</a:t>
            </a:r>
            <a:r>
              <a:rPr lang="en-US" dirty="0" smtClean="0"/>
              <a:t>" for historical reasons. Originally, popups were designed to be used for popup searches. This was needed when a widget referenced an object that one typically needed to look up. For example, an </a:t>
            </a:r>
            <a:r>
              <a:rPr lang="en-US" dirty="0" err="1" smtClean="0"/>
              <a:t>AccountDetailView</a:t>
            </a:r>
            <a:r>
              <a:rPr lang="en-US" dirty="0" smtClean="0"/>
              <a:t> might have an </a:t>
            </a:r>
            <a:r>
              <a:rPr lang="en-US" dirty="0" err="1" smtClean="0"/>
              <a:t>IndustryCode</a:t>
            </a:r>
            <a:r>
              <a:rPr lang="en-US" dirty="0" smtClean="0"/>
              <a:t> field. If there are hundreds of industry codes, the user typically needs to look up the code that is needed. To do this, they would click a button next to the widget. This would launch a search window in a popup. The user could entry criteria (such as the name associated with the industry code) and click Search. A list of matching industry codes would appear, and the user could pick one of </a:t>
            </a:r>
            <a:r>
              <a:rPr lang="en-US" dirty="0"/>
              <a:t>them. The code would then be returned to the </a:t>
            </a:r>
            <a:r>
              <a:rPr lang="en-US" dirty="0" err="1"/>
              <a:t>IndustryCode</a:t>
            </a:r>
            <a:r>
              <a:rPr lang="en-US" dirty="0"/>
              <a:t> </a:t>
            </a:r>
            <a:r>
              <a:rPr lang="en-US" dirty="0" smtClean="0"/>
              <a:t>widget and hence the invention of the term, </a:t>
            </a:r>
            <a:r>
              <a:rPr lang="en-US" dirty="0" err="1" smtClean="0"/>
              <a:t>pickValue</a:t>
            </a:r>
            <a:r>
              <a:rPr lang="en-US" dirty="0" smtClean="0"/>
              <a:t>.  Later, the capabilities of popups were expanded to include the ability to create new objects. But for backwards compatibility, the name </a:t>
            </a:r>
            <a:r>
              <a:rPr lang="en-US" dirty="0" err="1" smtClean="0"/>
              <a:t>pickValue</a:t>
            </a:r>
            <a:r>
              <a:rPr lang="en-US" dirty="0" smtClean="0"/>
              <a:t> had to be kept as is.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91784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253745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It is also possible to reload PCF files using the Guidewire API and/or internal server tools. The Reload PCF command can be found on the Reload page in Internal Tools. To access Internal Tools, the </a:t>
            </a:r>
            <a:r>
              <a:rPr lang="en-US" sz="1200" b="0" i="0" kern="1200" dirty="0" err="1" smtClean="0">
                <a:solidFill>
                  <a:schemeClr val="tx1"/>
                </a:solidFill>
                <a:effectLst/>
                <a:latin typeface="Arial" pitchFamily="34" charset="0"/>
                <a:ea typeface="+mn-ea"/>
                <a:cs typeface="Arial" pitchFamily="34" charset="0"/>
              </a:rPr>
              <a:t>EnableInternalDebugTools</a:t>
            </a:r>
            <a:r>
              <a:rPr lang="en-US" sz="1200" b="0" i="0" kern="1200" dirty="0" smtClean="0">
                <a:solidFill>
                  <a:schemeClr val="tx1"/>
                </a:solidFill>
                <a:effectLst/>
                <a:latin typeface="Arial" pitchFamily="34" charset="0"/>
                <a:ea typeface="+mn-ea"/>
                <a:cs typeface="Arial" pitchFamily="34" charset="0"/>
              </a:rPr>
              <a:t> setting in the config.xml file must be set to true. The keystroke to open the Internal Tools page is </a:t>
            </a:r>
            <a:r>
              <a:rPr lang="en-US" sz="1200" b="0" i="0" kern="1200" dirty="0" err="1" smtClean="0">
                <a:solidFill>
                  <a:schemeClr val="tx1"/>
                </a:solidFill>
                <a:effectLst/>
                <a:latin typeface="Arial" pitchFamily="34" charset="0"/>
                <a:ea typeface="+mn-ea"/>
                <a:cs typeface="Arial" pitchFamily="34" charset="0"/>
              </a:rPr>
              <a:t>ALT+SHIFT+T</a:t>
            </a:r>
            <a:r>
              <a:rPr lang="en-US" sz="1200" b="0" i="0" kern="1200" dirty="0" smtClean="0">
                <a:solidFill>
                  <a:schemeClr val="tx1"/>
                </a:solidFill>
                <a:effectLst/>
                <a:latin typeface="Arial" pitchFamily="34" charset="0"/>
                <a:ea typeface="+mn-ea"/>
                <a:cs typeface="Arial" pitchFamily="34" charset="0"/>
              </a:rPr>
              <a:t>. In the tab bar, select Internal Tools --&gt; Reload. On the Reload page, click the Reload PCF Files button. Both the keystroke ALT+SHIFT+L and the Reload PCF Files button call the same static method: </a:t>
            </a:r>
            <a:r>
              <a:rPr lang="en-US" sz="1200" b="0" i="0" kern="1200" dirty="0" err="1" smtClean="0">
                <a:solidFill>
                  <a:schemeClr val="tx1"/>
                </a:solidFill>
                <a:effectLst/>
                <a:latin typeface="Arial" pitchFamily="34" charset="0"/>
                <a:ea typeface="+mn-ea"/>
                <a:cs typeface="Arial" pitchFamily="34" charset="0"/>
              </a:rPr>
              <a:t>gw.api.tools.InternalToolsUtil.reloadPCFs</a:t>
            </a:r>
            <a:r>
              <a:rPr lang="en-US" sz="1200" b="0" i="0" kern="1200" dirty="0" smtClean="0">
                <a:solidFill>
                  <a:schemeClr val="tx1"/>
                </a:solidFill>
                <a:effectLst/>
                <a:latin typeface="Arial" pitchFamily="34" charset="0"/>
                <a:ea typeface="+mn-ea"/>
                <a:cs typeface="Arial" pitchFamily="34" charset="0"/>
              </a:rPr>
              <a:t>().</a:t>
            </a: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344153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727298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782112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user clicks the Add button</a:t>
            </a:r>
            <a:r>
              <a:rPr lang="en-US" baseline="0" dirty="0" smtClean="0"/>
              <a:t> and the Guidewire application navigates to the </a:t>
            </a:r>
            <a:r>
              <a:rPr lang="en-US" dirty="0" err="1" smtClean="0"/>
              <a:t>VendorEvaluationPopup</a:t>
            </a:r>
            <a:r>
              <a:rPr lang="en-US" dirty="0" smtClean="0"/>
              <a:t> location.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For</a:t>
            </a:r>
            <a:r>
              <a:rPr lang="en-US" baseline="0" dirty="0" smtClean="0"/>
              <a:t> a popup location, you can set the </a:t>
            </a:r>
            <a:r>
              <a:rPr lang="en-US" dirty="0" err="1" smtClean="0"/>
              <a:t>startInEditMode</a:t>
            </a:r>
            <a:r>
              <a:rPr lang="en-US" dirty="0" smtClean="0"/>
              <a:t> property to true.</a:t>
            </a:r>
            <a:r>
              <a:rPr lang="en-US" baseline="0" dirty="0" smtClean="0"/>
              <a:t> The </a:t>
            </a:r>
            <a:r>
              <a:rPr lang="en-US" baseline="0" dirty="0" err="1" smtClean="0"/>
              <a:t>startInEditMode</a:t>
            </a:r>
            <a:r>
              <a:rPr lang="en-US" baseline="0" dirty="0" smtClean="0"/>
              <a:t> property takes a boolean value. When a user navigates to the popup, the popup is in edit mode. All editable fields can be edited and the </a:t>
            </a:r>
            <a:r>
              <a:rPr lang="en-US" baseline="0" dirty="0" err="1" smtClean="0"/>
              <a:t>EditButtons</a:t>
            </a:r>
            <a:r>
              <a:rPr lang="en-US" baseline="0" dirty="0" smtClean="0"/>
              <a:t> widget is in edit mode (Update | Cancel).</a:t>
            </a:r>
          </a:p>
          <a:p>
            <a:endParaRPr lang="en-US" baseline="0" dirty="0" smtClean="0"/>
          </a:p>
          <a:p>
            <a:r>
              <a:rPr lang="en-US" baseline="0" dirty="0" smtClean="0"/>
              <a:t>When the </a:t>
            </a:r>
            <a:r>
              <a:rPr lang="en-US" baseline="0" dirty="0" err="1" smtClean="0"/>
              <a:t>startInEditMode</a:t>
            </a:r>
            <a:r>
              <a:rPr lang="en-US" baseline="0" dirty="0" smtClean="0"/>
              <a:t> property is set to false, </a:t>
            </a:r>
            <a:r>
              <a:rPr lang="en-US" dirty="0" smtClean="0"/>
              <a:t>the popup location</a:t>
            </a:r>
            <a:r>
              <a:rPr lang="en-US" baseline="0" dirty="0" smtClean="0"/>
              <a:t> is </a:t>
            </a:r>
            <a:r>
              <a:rPr lang="en-US" dirty="0" smtClean="0"/>
              <a:t>initially rendered in read-only mode.  All</a:t>
            </a:r>
            <a:r>
              <a:rPr lang="en-US" baseline="0" dirty="0" smtClean="0"/>
              <a:t> editable fields are read-only and the </a:t>
            </a:r>
            <a:r>
              <a:rPr lang="en-US" baseline="0" dirty="0" err="1" smtClean="0"/>
              <a:t>EditButtons</a:t>
            </a:r>
            <a:r>
              <a:rPr lang="en-US" baseline="0" dirty="0" smtClean="0"/>
              <a:t> widget is in read-only mode (Edit).  If a user wants to edit the object, the user needs to click Edit. </a:t>
            </a:r>
          </a:p>
          <a:p>
            <a:endParaRPr lang="en-US" baseline="0" dirty="0" smtClean="0"/>
          </a:p>
          <a:p>
            <a:r>
              <a:rPr lang="en-US" baseline="0" dirty="0" smtClean="0"/>
              <a:t>To improve the user experience, you will most likely want to eliminate the need for the user to click Edit. You can do this by setting the </a:t>
            </a:r>
            <a:r>
              <a:rPr lang="en-US" baseline="0" dirty="0" err="1" smtClean="0"/>
              <a:t>startInEditMode</a:t>
            </a:r>
            <a:r>
              <a:rPr lang="en-US" baseline="0" dirty="0" smtClean="0"/>
              <a:t> property to true.</a:t>
            </a:r>
          </a:p>
          <a:p>
            <a:endParaRPr lang="en-US" baseline="0"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user clicks</a:t>
            </a:r>
            <a:r>
              <a:rPr lang="en-US" baseline="0" dirty="0" smtClean="0"/>
              <a:t> a navigation cell widget in the list view panel. The list view panel is in edit mode, but could be in read-only mode. The Guidewire application navigates to the </a:t>
            </a:r>
            <a:r>
              <a:rPr lang="en-US" dirty="0" err="1" smtClean="0"/>
              <a:t>VendorEvaluationPopup</a:t>
            </a:r>
            <a:r>
              <a:rPr lang="en-US" dirty="0" smtClean="0"/>
              <a:t> location.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For</a:t>
            </a:r>
            <a:r>
              <a:rPr lang="en-US" baseline="0" dirty="0" smtClean="0"/>
              <a:t> a popup location, you can set the </a:t>
            </a:r>
            <a:r>
              <a:rPr lang="en-US" dirty="0" err="1" smtClean="0"/>
              <a:t>startInEditMode</a:t>
            </a:r>
            <a:r>
              <a:rPr lang="en-US" dirty="0" smtClean="0"/>
              <a:t> property to true.</a:t>
            </a:r>
            <a:r>
              <a:rPr lang="en-US" baseline="0" dirty="0" smtClean="0"/>
              <a:t> The </a:t>
            </a:r>
            <a:r>
              <a:rPr lang="en-US" baseline="0" dirty="0" err="1" smtClean="0"/>
              <a:t>startInEditMode</a:t>
            </a:r>
            <a:r>
              <a:rPr lang="en-US" baseline="0" dirty="0" smtClean="0"/>
              <a:t> property takes a boolean value. When a user navigates to the popup, the popup is in edit mode. All editable fields can be edited and the </a:t>
            </a:r>
            <a:r>
              <a:rPr lang="en-US" baseline="0" dirty="0" err="1" smtClean="0"/>
              <a:t>EditButtons</a:t>
            </a:r>
            <a:r>
              <a:rPr lang="en-US" baseline="0" dirty="0" smtClean="0"/>
              <a:t> widget is in edit mode (Update | Cancel).</a:t>
            </a:r>
          </a:p>
          <a:p>
            <a:endParaRPr lang="en-US" baseline="0" dirty="0" smtClean="0"/>
          </a:p>
          <a:p>
            <a:r>
              <a:rPr lang="en-US" baseline="0" dirty="0" smtClean="0"/>
              <a:t>When the </a:t>
            </a:r>
            <a:r>
              <a:rPr lang="en-US" baseline="0" dirty="0" err="1" smtClean="0"/>
              <a:t>startInEditMode</a:t>
            </a:r>
            <a:r>
              <a:rPr lang="en-US" baseline="0" dirty="0" smtClean="0"/>
              <a:t> property is set to false, </a:t>
            </a:r>
            <a:r>
              <a:rPr lang="en-US" dirty="0" smtClean="0"/>
              <a:t>the popup location</a:t>
            </a:r>
            <a:r>
              <a:rPr lang="en-US" baseline="0" dirty="0" smtClean="0"/>
              <a:t> is </a:t>
            </a:r>
            <a:r>
              <a:rPr lang="en-US" dirty="0" smtClean="0"/>
              <a:t>initially rendered in read-only mode.  All</a:t>
            </a:r>
            <a:r>
              <a:rPr lang="en-US" baseline="0" dirty="0" smtClean="0"/>
              <a:t> editable fields are read-only and the </a:t>
            </a:r>
            <a:r>
              <a:rPr lang="en-US" baseline="0" dirty="0" err="1" smtClean="0"/>
              <a:t>EditButtons</a:t>
            </a:r>
            <a:r>
              <a:rPr lang="en-US" baseline="0" dirty="0" smtClean="0"/>
              <a:t> widget is in read-only mode (Edit).  If a user wants to edit the object, the user needs to click Edit.</a:t>
            </a:r>
          </a:p>
          <a:p>
            <a:endParaRPr lang="en-US" baseline="0" dirty="0" smtClean="0"/>
          </a:p>
          <a:p>
            <a:r>
              <a:rPr lang="en-US" baseline="0" dirty="0" smtClean="0"/>
              <a:t>When the list view panel is in read-only mode, it may make more sense for the popup to start in read-only mode.  When the list view panel is in edit mode, it may be a more efficient user experience for the popup to start in edit mode.  To address both uses cases, it is possible to dynamically set the value of the </a:t>
            </a:r>
            <a:r>
              <a:rPr lang="en-US" baseline="0" dirty="0" err="1" smtClean="0"/>
              <a:t>startInEditMode</a:t>
            </a:r>
            <a:r>
              <a:rPr lang="en-US" baseline="0" dirty="0" smtClean="0"/>
              <a:t> property by passing an additional parameter to the entry point. </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927527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a popup to start in edit mode dynamically by passing</a:t>
            </a:r>
            <a:r>
              <a:rPr lang="en-US" baseline="0" dirty="0" smtClean="0"/>
              <a:t> </a:t>
            </a:r>
            <a:r>
              <a:rPr lang="en-US" dirty="0" smtClean="0"/>
              <a:t>an additional boolean value. </a:t>
            </a:r>
            <a:r>
              <a:rPr lang="en-US" baseline="0" dirty="0" smtClean="0"/>
              <a:t>The </a:t>
            </a:r>
            <a:r>
              <a:rPr lang="en-US" baseline="0" dirty="0" err="1" smtClean="0"/>
              <a:t>startInEditMode</a:t>
            </a:r>
            <a:r>
              <a:rPr lang="en-US" baseline="0" dirty="0" smtClean="0"/>
              <a:t> is a dynamic property that can evaluate an expression that returns a boolean value.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navigating from a list view panel in read-only mode, pass false. When rendering the popup, if the value passed was false, s</a:t>
            </a:r>
            <a:r>
              <a:rPr lang="en-US" baseline="0" dirty="0" smtClean="0"/>
              <a:t>tart in read-only mode.</a:t>
            </a:r>
            <a:endParaRPr lang="en-US" dirty="0" smtClean="0"/>
          </a:p>
          <a:p>
            <a:endParaRPr lang="en-US" dirty="0" smtClean="0"/>
          </a:p>
          <a:p>
            <a:r>
              <a:rPr lang="en-US" dirty="0" smtClean="0"/>
              <a:t>When navigating from the Add button, pass true. When rendering the popup, if the value passed was true,</a:t>
            </a:r>
            <a:r>
              <a:rPr lang="en-US" baseline="0" dirty="0" smtClean="0"/>
              <a:t> </a:t>
            </a:r>
            <a:r>
              <a:rPr lang="en-US" dirty="0" smtClean="0"/>
              <a:t>start in edit mode.</a:t>
            </a:r>
          </a:p>
          <a:p>
            <a:endParaRPr lang="en-US" dirty="0" smtClean="0"/>
          </a:p>
          <a:p>
            <a:r>
              <a:rPr lang="en-US" dirty="0" smtClean="0"/>
              <a:t>When navigating from a list view panel in edit mode, pass true. When rendering the popup, if the value passed was true,</a:t>
            </a:r>
            <a:r>
              <a:rPr lang="en-US" baseline="0" dirty="0" smtClean="0"/>
              <a:t> </a:t>
            </a:r>
            <a:r>
              <a:rPr lang="en-US" dirty="0" smtClean="0"/>
              <a:t>start in edit mode.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0706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804984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t>
            </a:r>
            <a:r>
              <a:rPr lang="en-US" baseline="0" dirty="0" err="1" smtClean="0"/>
              <a:t>startInEditMode</a:t>
            </a:r>
            <a:r>
              <a:rPr lang="en-US" baseline="0" dirty="0" smtClean="0"/>
              <a:t> property takes a Boolean value.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888632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view/edit/create popup is analogous to a method that returns a value</a:t>
            </a:r>
            <a:r>
              <a:rPr lang="en-US" baseline="0" dirty="0" smtClean="0"/>
              <a:t> (function)</a:t>
            </a:r>
            <a:r>
              <a:rPr lang="en-US" dirty="0" smtClean="0"/>
              <a:t>. It has a return value that is of a specific</a:t>
            </a:r>
            <a:r>
              <a:rPr lang="en-US" baseline="0" dirty="0" smtClean="0"/>
              <a:t> type. </a:t>
            </a:r>
            <a:r>
              <a:rPr lang="en-US" dirty="0" smtClean="0"/>
              <a:t>The </a:t>
            </a:r>
            <a:r>
              <a:rPr lang="en-US" dirty="0" err="1" smtClean="0"/>
              <a:t>pickValue</a:t>
            </a:r>
            <a:r>
              <a:rPr lang="en-US" dirty="0" smtClean="0"/>
              <a:t> property defines the</a:t>
            </a:r>
            <a:r>
              <a:rPr lang="en-US" baseline="0" dirty="0" smtClean="0"/>
              <a:t> object variable returned by the popup location to the source container. The </a:t>
            </a:r>
            <a:r>
              <a:rPr lang="en-US" baseline="0" dirty="0" err="1" smtClean="0"/>
              <a:t>returnType</a:t>
            </a:r>
            <a:r>
              <a:rPr lang="en-US" baseline="0" dirty="0" smtClean="0"/>
              <a:t> property defines the type for the variable being returned.  I</a:t>
            </a:r>
            <a:r>
              <a:rPr lang="en-US" dirty="0" smtClean="0"/>
              <a:t>n the slide example, the popup returns  the </a:t>
            </a:r>
            <a:r>
              <a:rPr lang="en-US" dirty="0" err="1" smtClean="0"/>
              <a:t>aVendorEvaluation</a:t>
            </a:r>
            <a:r>
              <a:rPr lang="en-US" baseline="0" dirty="0" smtClean="0"/>
              <a:t> object variable of the type </a:t>
            </a:r>
            <a:r>
              <a:rPr lang="en-US" baseline="0" dirty="0" err="1" smtClean="0"/>
              <a:t>VendorEvaluation</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917844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357419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user clicks</a:t>
            </a:r>
            <a:r>
              <a:rPr lang="en-US" baseline="0" dirty="0" smtClean="0"/>
              <a:t> Add to create a new object in the popup, </a:t>
            </a:r>
            <a:r>
              <a:rPr lang="en-US" dirty="0" smtClean="0"/>
              <a:t>the resulting popup is always rendered in edit mode.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253745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location has an </a:t>
            </a:r>
            <a:r>
              <a:rPr lang="en-US" dirty="0" err="1" smtClean="0"/>
              <a:t>InEditMode</a:t>
            </a:r>
            <a:r>
              <a:rPr lang="en-US" dirty="0" smtClean="0"/>
              <a:t> property that returns true if the location is in edit mode and false if it is in read-only mode. The expression </a:t>
            </a:r>
            <a:r>
              <a:rPr lang="en-US" dirty="0" err="1" smtClean="0"/>
              <a:t>CurrentLocation.InEditMode</a:t>
            </a:r>
            <a:r>
              <a:rPr lang="en-US" dirty="0" smtClean="0"/>
              <a:t> returns true if the location is in edit mode and false if it is in read-only</a:t>
            </a:r>
            <a:r>
              <a:rPr lang="en-US" baseline="0" dirty="0" smtClean="0"/>
              <a:t> mode. </a:t>
            </a:r>
            <a:r>
              <a:rPr lang="en-US" dirty="0" smtClean="0"/>
              <a:t>From a widget or location, you can access information about the current location by referencing the </a:t>
            </a:r>
            <a:r>
              <a:rPr lang="en-US" dirty="0" err="1" smtClean="0"/>
              <a:t>CurrentLocation</a:t>
            </a:r>
            <a:r>
              <a:rPr lang="en-US" dirty="0" smtClean="0"/>
              <a:t> object. This object represents the location the user is currently at. From here, you can access information about that location, such as whether it is in edit mode or not.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82554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443040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30</a:t>
            </a:fld>
            <a:endParaRPr lang="en-US" sz="800">
              <a:latin typeface="Arial" pitchFamily="34" charset="0"/>
              <a:cs typeface="Arial" pitchFamily="34" charset="0"/>
            </a:endParaRPr>
          </a:p>
        </p:txBody>
      </p:sp>
    </p:spTree>
    <p:extLst>
      <p:ext uri="{BB962C8B-B14F-4D97-AF65-F5344CB8AC3E}">
        <p14:creationId xmlns:p14="http://schemas.microsoft.com/office/powerpoint/2010/main" val="2500939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It is also possible to reload PCF files using the Guidewire API and/or internal server tools. The Reload PCF command can be found on the Reload page in Internal Tools. To access Internal Tools, the </a:t>
            </a:r>
            <a:r>
              <a:rPr lang="en-US" sz="1200" b="0" i="0" kern="1200" dirty="0" err="1" smtClean="0">
                <a:solidFill>
                  <a:schemeClr val="tx1"/>
                </a:solidFill>
                <a:effectLst/>
                <a:latin typeface="Arial" pitchFamily="34" charset="0"/>
                <a:ea typeface="+mn-ea"/>
                <a:cs typeface="Arial" pitchFamily="34" charset="0"/>
              </a:rPr>
              <a:t>EnableInternalDebugTools</a:t>
            </a:r>
            <a:r>
              <a:rPr lang="en-US" sz="1200" b="0" i="0" kern="1200" dirty="0" smtClean="0">
                <a:solidFill>
                  <a:schemeClr val="tx1"/>
                </a:solidFill>
                <a:effectLst/>
                <a:latin typeface="Arial" pitchFamily="34" charset="0"/>
                <a:ea typeface="+mn-ea"/>
                <a:cs typeface="Arial" pitchFamily="34" charset="0"/>
              </a:rPr>
              <a:t> setting in the config.xml file must be set to true. The keystroke to open the Internal Tools page is </a:t>
            </a:r>
            <a:r>
              <a:rPr lang="en-US" sz="1200" b="0" i="0" kern="1200" dirty="0" err="1" smtClean="0">
                <a:solidFill>
                  <a:schemeClr val="tx1"/>
                </a:solidFill>
                <a:effectLst/>
                <a:latin typeface="Arial" pitchFamily="34" charset="0"/>
                <a:ea typeface="+mn-ea"/>
                <a:cs typeface="Arial" pitchFamily="34" charset="0"/>
              </a:rPr>
              <a:t>ALT+SHIFT+T</a:t>
            </a:r>
            <a:r>
              <a:rPr lang="en-US" sz="1200" b="0" i="0" kern="1200" dirty="0" smtClean="0">
                <a:solidFill>
                  <a:schemeClr val="tx1"/>
                </a:solidFill>
                <a:effectLst/>
                <a:latin typeface="Arial" pitchFamily="34" charset="0"/>
                <a:ea typeface="+mn-ea"/>
                <a:cs typeface="Arial" pitchFamily="34" charset="0"/>
              </a:rPr>
              <a:t>. In the tab bar, select Internal Tools --&gt; Reload. On the Reload page, click the Reload PCF Files button. Both the keystroke ALT+SHIFT+L and the Reload PCF Files button call the same static method: </a:t>
            </a:r>
            <a:r>
              <a:rPr lang="en-US" sz="1200" b="0" i="0" kern="1200" dirty="0" err="1" smtClean="0">
                <a:solidFill>
                  <a:schemeClr val="tx1"/>
                </a:solidFill>
                <a:effectLst/>
                <a:latin typeface="Arial" pitchFamily="34" charset="0"/>
                <a:ea typeface="+mn-ea"/>
                <a:cs typeface="Arial" pitchFamily="34" charset="0"/>
              </a:rPr>
              <a:t>gw.api.tools.InternalToolsUtil.reloadPCFs</a:t>
            </a:r>
            <a:r>
              <a:rPr lang="en-US" sz="1200" b="0" i="0" kern="1200" smtClean="0">
                <a:solidFill>
                  <a:schemeClr val="tx1"/>
                </a:solidFill>
                <a:effectLst/>
                <a:latin typeface="Arial" pitchFamily="34" charset="0"/>
                <a:ea typeface="+mn-ea"/>
                <a:cs typeface="Arial" pitchFamily="34" charset="0"/>
              </a:rPr>
              <a:t>().</a:t>
            </a: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866720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A popup needs two entry points when the popup is used for both viewing and editing existing objects and creating new objects. One entry point is used to view or edit an existing object. The other is used to create a new one.</a:t>
            </a:r>
          </a:p>
          <a:p>
            <a:r>
              <a:rPr lang="en-US" dirty="0" smtClean="0"/>
              <a:t>2a)</a:t>
            </a:r>
            <a:r>
              <a:rPr lang="en-US" baseline="0" dirty="0" smtClean="0"/>
              <a:t> </a:t>
            </a:r>
            <a:r>
              <a:rPr lang="en-US" dirty="0" smtClean="0"/>
              <a:t>The new object gets created in the specified popup (in this case, </a:t>
            </a:r>
            <a:r>
              <a:rPr lang="en-US" dirty="0" err="1" smtClean="0"/>
              <a:t>VendorPopup</a:t>
            </a:r>
            <a:r>
              <a:rPr lang="en-US" dirty="0" smtClean="0"/>
              <a:t>).</a:t>
            </a:r>
          </a:p>
          <a:p>
            <a:r>
              <a:rPr lang="en-US" dirty="0" smtClean="0"/>
              <a:t>2b) The new object gets created in a new row at the bottom of the list view. In this case, no navigation occurs.</a:t>
            </a:r>
          </a:p>
          <a:p>
            <a:r>
              <a:rPr lang="en-US" dirty="0" smtClean="0"/>
              <a:t>3) The initial value of the object is used if the navigation widget did not pass the object to the location. The initial value is ignored if the navigation widget did pass the object to the location.</a:t>
            </a:r>
          </a:p>
          <a:p>
            <a:r>
              <a:rPr lang="en-US" dirty="0" smtClean="0"/>
              <a:t>4) A popup must pass a newly created object back to the list view so that the list view can add the new object to the appropriate array.</a:t>
            </a:r>
          </a:p>
          <a:p>
            <a:endParaRPr lang="en-US" dirty="0" smtClean="0"/>
          </a:p>
          <a:p>
            <a:r>
              <a:rPr lang="en-US" dirty="0" smtClean="0"/>
              <a:t>(continued)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186266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 </a:t>
            </a:r>
          </a:p>
          <a:p>
            <a:r>
              <a:rPr lang="en-US" dirty="0" smtClean="0"/>
              <a:t>5)</a:t>
            </a:r>
            <a:r>
              <a:rPr lang="en-US" baseline="0" dirty="0" smtClean="0"/>
              <a:t> answer is D. </a:t>
            </a:r>
            <a:r>
              <a:rPr lang="en-US" dirty="0" smtClean="0"/>
              <a:t>A location entry point must start with the name of the location. If it accepts no objects, then it ends with a set of parentheses with no objects, "()".</a:t>
            </a:r>
          </a:p>
          <a:p>
            <a:r>
              <a:rPr lang="en-US" dirty="0" smtClean="0"/>
              <a:t>6) answer is A. When an object isn't passed to a popup, the initial value of the object variable is "new </a:t>
            </a:r>
            <a:r>
              <a:rPr lang="en-US" dirty="0" err="1" smtClean="0"/>
              <a:t>objType</a:t>
            </a:r>
            <a:r>
              <a:rPr lang="en-US" dirty="0" smtClean="0"/>
              <a:t>()", such as "new </a:t>
            </a:r>
            <a:r>
              <a:rPr lang="en-US" dirty="0" err="1" smtClean="0"/>
              <a:t>VendorEvaluation</a:t>
            </a:r>
            <a:r>
              <a:rPr lang="en-US" dirty="0" smtClean="0"/>
              <a:t>()" for a popup that creates vendor evaluations.</a:t>
            </a:r>
          </a:p>
          <a:p>
            <a:r>
              <a:rPr lang="en-US" dirty="0" smtClean="0"/>
              <a:t>7) answer</a:t>
            </a:r>
            <a:r>
              <a:rPr lang="en-US" baseline="0" dirty="0" smtClean="0"/>
              <a:t> is</a:t>
            </a:r>
            <a:r>
              <a:rPr lang="en-US" dirty="0" smtClean="0"/>
              <a:t> B. The "</a:t>
            </a:r>
            <a:r>
              <a:rPr lang="en-US" dirty="0" err="1" smtClean="0"/>
              <a:t>pickValue</a:t>
            </a:r>
            <a:r>
              <a:rPr lang="en-US" dirty="0" smtClean="0"/>
              <a:t>" is the value - or the name of the object - to be returned to the list view.</a:t>
            </a:r>
          </a:p>
          <a:p>
            <a:r>
              <a:rPr lang="en-US" dirty="0" smtClean="0"/>
              <a:t>8) answer is C. The "</a:t>
            </a:r>
            <a:r>
              <a:rPr lang="en-US" dirty="0" err="1" smtClean="0"/>
              <a:t>returnType</a:t>
            </a:r>
            <a:r>
              <a:rPr lang="en-US" dirty="0" smtClean="0"/>
              <a:t>" is the type of the object to be returned to the list view.</a:t>
            </a:r>
          </a:p>
          <a:p>
            <a:r>
              <a:rPr lang="en-US" dirty="0" smtClean="0"/>
              <a:t>9) answer is E. This is the only answer that can be used by a navigation widget to navigate to a location. In other words, it's the only one that ends in a .go() or .push().</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2069940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425356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popup can be used to view and edit an object. You view and edit an object in a popup when the object is displayed somewhere (such as in a list view panel), but it is either not convenient to edit the object in that location, or some of the fields a user might wish to view or edit are not displayed in that location.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74074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a:t>
            </a:r>
            <a:r>
              <a:rPr lang="en-US" dirty="0" err="1" smtClean="0"/>
              <a:t>VendorEvaluationPopup</a:t>
            </a:r>
            <a:r>
              <a:rPr lang="en-US" dirty="0" smtClean="0"/>
              <a:t> popup allows user to view and edit existing vendor evaluation objects and to create new vendor evaluation</a:t>
            </a:r>
            <a:r>
              <a:rPr lang="en-US" baseline="0" dirty="0" smtClean="0"/>
              <a:t> objects.</a:t>
            </a:r>
          </a:p>
          <a:p>
            <a:endParaRPr lang="en-US" dirty="0" smtClean="0"/>
          </a:p>
          <a:p>
            <a:r>
              <a:rPr lang="en-US" dirty="0" smtClean="0"/>
              <a:t>There is a third type of popup that occurs occasionally in Guidewire applications - search popups. These popups are designed to let the user execute a search in a popup and then select one value in the search results, which is then returned to the widget that called the popup. It is possible to create a popup that allows users to create new objects but that could not be used to view and edit objects. In practice, there are not many business scenarios that would justify this type of behavior.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 example depicts configurations that are not in TrainingApp. When</a:t>
            </a:r>
            <a:r>
              <a:rPr lang="en-US" dirty="0" smtClean="0"/>
              <a:t> clicking the Add button, the result should not to create a new row in the list view, but instead, create a new object in a popup in edit mode.</a:t>
            </a:r>
            <a:endParaRPr lang="en-US" baseline="0" dirty="0" smtClean="0"/>
          </a:p>
          <a:p>
            <a:endParaRPr lang="en-US" baseline="0" dirty="0" smtClean="0"/>
          </a:p>
          <a:p>
            <a:r>
              <a:rPr lang="en-US" baseline="0" dirty="0" err="1" smtClean="0"/>
              <a:t>ABContactDetailsCV.ABCompany.pcf</a:t>
            </a:r>
            <a:r>
              <a:rPr lang="en-US" baseline="0" dirty="0" smtClean="0"/>
              <a:t> references </a:t>
            </a:r>
            <a:r>
              <a:rPr lang="en-US" baseline="0" dirty="0" err="1" smtClean="0"/>
              <a:t>VendorEvaluationsLV</a:t>
            </a:r>
            <a:r>
              <a:rPr lang="en-US" baseline="0" dirty="0" smtClean="0"/>
              <a:t> in a </a:t>
            </a:r>
            <a:r>
              <a:rPr lang="en-US" baseline="0" dirty="0" err="1" smtClean="0"/>
              <a:t>PanelRef</a:t>
            </a:r>
            <a:r>
              <a:rPr lang="en-US" baseline="0" dirty="0" smtClean="0"/>
              <a:t> widget.  A toolbar in the panel ref contains the </a:t>
            </a:r>
            <a:r>
              <a:rPr lang="en-US" baseline="0" dirty="0" err="1" smtClean="0"/>
              <a:t>IteratorButtons</a:t>
            </a:r>
            <a:r>
              <a:rPr lang="en-US" baseline="0" dirty="0" smtClean="0"/>
              <a:t> widget. </a:t>
            </a:r>
            <a:r>
              <a:rPr lang="en-US" baseline="0" dirty="0" err="1" smtClean="0"/>
              <a:t>VendorEvaluationsLV</a:t>
            </a:r>
            <a:r>
              <a:rPr lang="en-US" baseline="0" dirty="0" smtClean="0"/>
              <a:t> exposes and "links" itself to the iterator buttons.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IteratorButtons</a:t>
            </a:r>
            <a:r>
              <a:rPr lang="en-US" baseline="0" dirty="0" smtClean="0"/>
              <a:t> widget shows Add and Remove buttons. When referring to the Add button behavior, we are in fact discussing how the iterator buttons are configured to function. As you may recall from earlier lessons, the list view panel's </a:t>
            </a:r>
            <a:r>
              <a:rPr lang="en-US" baseline="0" dirty="0" err="1" smtClean="0"/>
              <a:t>RowIterator</a:t>
            </a:r>
            <a:r>
              <a:rPr lang="en-US" baseline="0" dirty="0" smtClean="0"/>
              <a:t> widget contains the properties that configure the behavior of the iterator buttons.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25452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configure a view/edit/create popup, you usually</a:t>
            </a:r>
            <a:r>
              <a:rPr lang="en-US" baseline="0" dirty="0" smtClean="0"/>
              <a:t> first create the popup as a view/edit popup and test the configuration.  Then, you modify the popup to create new objects and test again.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72940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view/edit only popup has only a single entry point. Entry point 1</a:t>
            </a:r>
            <a:r>
              <a:rPr lang="en-US" baseline="0" dirty="0" smtClean="0"/>
              <a:t> is a n</a:t>
            </a:r>
            <a:r>
              <a:rPr lang="en-US" dirty="0" smtClean="0"/>
              <a:t>avigation cell widget</a:t>
            </a:r>
            <a:r>
              <a:rPr lang="en-US" baseline="0" dirty="0" smtClean="0"/>
              <a:t> that passes an object to a view/edit popup (not shown in the slide example, but any of the navigation cell widgets will use it).</a:t>
            </a:r>
          </a:p>
          <a:p>
            <a:endParaRPr lang="en-US" baseline="0" dirty="0" smtClean="0"/>
          </a:p>
          <a:p>
            <a:r>
              <a:rPr lang="en-US" dirty="0" smtClean="0"/>
              <a:t>A view/edit/create popup has two entry points. Entry point 2 (shown in the slide example) </a:t>
            </a:r>
            <a:r>
              <a:rPr lang="en-US" baseline="0" dirty="0" smtClean="0"/>
              <a:t>specifies a signature </a:t>
            </a:r>
            <a:r>
              <a:rPr lang="en-US" dirty="0" smtClean="0"/>
              <a:t>that does not pass</a:t>
            </a:r>
            <a:r>
              <a:rPr lang="en-US" baseline="0" dirty="0" smtClean="0"/>
              <a:t> an object. A</a:t>
            </a:r>
            <a:r>
              <a:rPr lang="en-US" dirty="0" smtClean="0"/>
              <a:t> signature without an object parameter is called a no-object entry point.</a:t>
            </a:r>
            <a:r>
              <a:rPr lang="en-US" baseline="0" dirty="0" smtClean="0"/>
              <a:t> For no-object entry points, </a:t>
            </a:r>
            <a:r>
              <a:rPr lang="en-US" dirty="0" smtClean="0"/>
              <a:t>you can configure the destination location, in this case the popup, to create the new object.</a:t>
            </a:r>
          </a:p>
          <a:p>
            <a:endParaRPr lang="en-US" dirty="0" smtClean="0"/>
          </a:p>
          <a:p>
            <a:r>
              <a:rPr lang="en-US" dirty="0" smtClean="0"/>
              <a:t>When a popup creates a new object, the source</a:t>
            </a:r>
            <a:r>
              <a:rPr lang="en-US" baseline="0" dirty="0" smtClean="0"/>
              <a:t> container (often a list view panel) </a:t>
            </a:r>
            <a:r>
              <a:rPr lang="en-US" dirty="0" smtClean="0"/>
              <a:t>does not know about the object. The popup must return the object to the source container</a:t>
            </a:r>
            <a:r>
              <a:rPr lang="en-US" baseline="0" dirty="0" smtClean="0"/>
              <a:t> and the source </a:t>
            </a:r>
            <a:r>
              <a:rPr lang="en-US" dirty="0" smtClean="0"/>
              <a:t>must commit the object to the appropriate array that is associated with the parent object. If the popup does not return the newly created object to the source container, the object might get committed to the database (depending on the presence of referential integrity constraints), but the object would not get associated with the parent object array.  The result is an orphaned</a:t>
            </a:r>
            <a:r>
              <a:rPr lang="en-US" baseline="0" dirty="0" smtClean="0"/>
              <a:t> object. </a:t>
            </a:r>
            <a:r>
              <a:rPr lang="en-US" dirty="0" smtClean="0"/>
              <a:t>From a UI perspective, the object would</a:t>
            </a:r>
            <a:r>
              <a:rPr lang="en-US" baseline="0" dirty="0" smtClean="0"/>
              <a:t> not appear in the list view panel</a:t>
            </a:r>
            <a:r>
              <a:rPr lang="en-US" dirty="0" smtClean="0"/>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editable list view can let you create new objects in one of two places. Some editable list view panels let you create new objects in-line (in a new row in the list view itself). Other editable list view panels let you create new objects in a separate popup.</a:t>
            </a:r>
          </a:p>
          <a:p>
            <a:endParaRPr lang="en-US" dirty="0" smtClean="0"/>
          </a:p>
          <a:p>
            <a:r>
              <a:rPr lang="en-US" dirty="0" smtClean="0"/>
              <a:t>Editable list view panels let you create new objects in-line. Clicking the "Add" button does not cause the application to navigate to a new location. Instead, the application remains in the current location, and a new row simply appears at the bottom of the list view.</a:t>
            </a:r>
          </a:p>
          <a:p>
            <a:endParaRPr lang="en-US" dirty="0" smtClean="0"/>
          </a:p>
          <a:p>
            <a:r>
              <a:rPr lang="en-US" dirty="0" smtClean="0"/>
              <a:t>When a list view panel</a:t>
            </a:r>
            <a:r>
              <a:rPr lang="en-US" baseline="0" dirty="0" smtClean="0"/>
              <a:t> </a:t>
            </a:r>
            <a:r>
              <a:rPr lang="en-US" dirty="0" smtClean="0"/>
              <a:t>is configured to create new objects in a separate popup, then the list view panel must navigate to the popup when the new object is to be created.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002098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4.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1.emf"/><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November </a:t>
            </a:r>
            <a:r>
              <a:rPr lang="en-US" dirty="0" smtClean="0"/>
              <a:t>14, </a:t>
            </a:r>
            <a:r>
              <a:rPr lang="en-US" dirty="0" smtClean="0"/>
              <a:t>2014</a:t>
            </a:r>
            <a:endParaRPr lang="en-US" dirty="0"/>
          </a:p>
        </p:txBody>
      </p:sp>
      <p:sp>
        <p:nvSpPr>
          <p:cNvPr id="3" name="Title 2"/>
          <p:cNvSpPr>
            <a:spLocks noGrp="1"/>
          </p:cNvSpPr>
          <p:nvPr>
            <p:ph type="ctrTitle"/>
          </p:nvPr>
        </p:nvSpPr>
        <p:spPr/>
        <p:txBody>
          <a:bodyPr/>
          <a:lstStyle/>
          <a:p>
            <a:r>
              <a:rPr lang="en-US" dirty="0" smtClean="0"/>
              <a:t>Create new objects with Popups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new popup behaviors</a:t>
            </a:r>
          </a:p>
          <a:p>
            <a:r>
              <a:rPr lang="en-US" dirty="0">
                <a:solidFill>
                  <a:schemeClr val="bg1"/>
                </a:solidFill>
              </a:rPr>
              <a:t>Configure a create new popup</a:t>
            </a:r>
          </a:p>
          <a:p>
            <a:r>
              <a:rPr lang="en-US" dirty="0"/>
              <a:t>Dynamically setting edit mode</a:t>
            </a:r>
          </a:p>
          <a:p>
            <a:endParaRPr lang="en-US" dirty="0"/>
          </a:p>
        </p:txBody>
      </p:sp>
    </p:spTree>
    <p:extLst>
      <p:ext uri="{BB962C8B-B14F-4D97-AF65-F5344CB8AC3E}">
        <p14:creationId xmlns:p14="http://schemas.microsoft.com/office/powerpoint/2010/main" val="39210014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776" y="118872"/>
            <a:ext cx="8497824" cy="742951"/>
          </a:xfrm>
        </p:spPr>
        <p:txBody>
          <a:bodyPr/>
          <a:lstStyle/>
          <a:p>
            <a:r>
              <a:rPr lang="en-US" dirty="0" smtClean="0"/>
              <a:t>Steps to configure a view/edit/create popup</a:t>
            </a:r>
            <a:endParaRPr lang="en-US" dirty="0"/>
          </a:p>
        </p:txBody>
      </p:sp>
      <p:sp>
        <p:nvSpPr>
          <p:cNvPr id="4" name="Content Placeholder 3"/>
          <p:cNvSpPr>
            <a:spLocks noGrp="1"/>
          </p:cNvSpPr>
          <p:nvPr>
            <p:ph idx="1"/>
          </p:nvPr>
        </p:nvSpPr>
        <p:spPr/>
        <p:txBody>
          <a:bodyPr/>
          <a:lstStyle/>
          <a:p>
            <a:pPr marL="457200" indent="-457200">
              <a:buFont typeface="+mj-lt"/>
              <a:buAutoNum type="arabicPeriod"/>
            </a:pPr>
            <a:r>
              <a:rPr lang="en-US" dirty="0" smtClean="0"/>
              <a:t>Create </a:t>
            </a:r>
            <a:r>
              <a:rPr lang="en-US" dirty="0"/>
              <a:t>a second, no-object entry </a:t>
            </a:r>
            <a:r>
              <a:rPr lang="en-US" dirty="0" smtClean="0"/>
              <a:t>point</a:t>
            </a:r>
          </a:p>
          <a:p>
            <a:pPr marL="457200" indent="-457200">
              <a:buFont typeface="+mj-lt"/>
              <a:buAutoNum type="arabicPeriod"/>
            </a:pPr>
            <a:r>
              <a:rPr lang="en-US" dirty="0"/>
              <a:t>Configure the popup to create a new </a:t>
            </a:r>
            <a:r>
              <a:rPr lang="en-US" dirty="0" smtClean="0"/>
              <a:t>object </a:t>
            </a:r>
          </a:p>
          <a:p>
            <a:pPr marL="457200" indent="-457200">
              <a:buFont typeface="+mj-lt"/>
              <a:buAutoNum type="arabicPeriod"/>
            </a:pPr>
            <a:r>
              <a:rPr lang="en-US" dirty="0"/>
              <a:t>Configure the popup to return the new </a:t>
            </a:r>
            <a:r>
              <a:rPr lang="en-US" dirty="0" smtClean="0"/>
              <a:t>object</a:t>
            </a:r>
          </a:p>
          <a:p>
            <a:pPr marL="457200" indent="-457200">
              <a:buFont typeface="+mj-lt"/>
              <a:buAutoNum type="arabicPeriod"/>
            </a:pPr>
            <a:r>
              <a:rPr lang="en-US" dirty="0" smtClean="0"/>
              <a:t>Configure edit buttons pick value</a:t>
            </a:r>
          </a:p>
          <a:p>
            <a:pPr marL="457200" indent="-457200">
              <a:buFont typeface="+mj-lt"/>
              <a:buAutoNum type="arabicPeriod"/>
            </a:pPr>
            <a:r>
              <a:rPr lang="en-US" dirty="0"/>
              <a:t>Configure the row iterator pick </a:t>
            </a:r>
            <a:r>
              <a:rPr lang="en-US" dirty="0" smtClean="0"/>
              <a:t>location</a:t>
            </a:r>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195825724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10" descr="C:\Users\sluersen\AppData\Local\Temp\SNAGHTML23bc2c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6663"/>
            <a:ext cx="5410200" cy="41991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Create a second, no-object entry point</a:t>
            </a:r>
            <a:endParaRPr lang="en-US" dirty="0"/>
          </a:p>
        </p:txBody>
      </p:sp>
      <p:sp>
        <p:nvSpPr>
          <p:cNvPr id="8" name="Content Placeholder 7"/>
          <p:cNvSpPr>
            <a:spLocks noGrp="1"/>
          </p:cNvSpPr>
          <p:nvPr>
            <p:ph sz="half" idx="2"/>
          </p:nvPr>
        </p:nvSpPr>
        <p:spPr/>
        <p:txBody>
          <a:bodyPr/>
          <a:lstStyle/>
          <a:p>
            <a:r>
              <a:rPr lang="en-US" dirty="0"/>
              <a:t>Select Popup location</a:t>
            </a:r>
          </a:p>
          <a:p>
            <a:pPr lvl="1"/>
            <a:r>
              <a:rPr lang="en-US" dirty="0" smtClean="0"/>
              <a:t>Properties </a:t>
            </a:r>
            <a:r>
              <a:rPr lang="en-US" dirty="0">
                <a:sym typeface="Wingdings"/>
              </a:rPr>
              <a:t></a:t>
            </a:r>
            <a:r>
              <a:rPr lang="en-US" dirty="0" smtClean="0"/>
              <a:t> Entry Points</a:t>
            </a:r>
          </a:p>
          <a:p>
            <a:r>
              <a:rPr lang="en-US" dirty="0" smtClean="0"/>
              <a:t>Create a second entry point </a:t>
            </a:r>
          </a:p>
          <a:p>
            <a:r>
              <a:rPr lang="en-US" dirty="0" smtClean="0"/>
              <a:t>Signature</a:t>
            </a:r>
          </a:p>
          <a:p>
            <a:pPr lvl="1"/>
            <a:r>
              <a:rPr lang="en-US" dirty="0" smtClean="0"/>
              <a:t>Do not specify parameter</a:t>
            </a:r>
          </a:p>
          <a:p>
            <a:endParaRPr lang="en-US" dirty="0" smtClean="0"/>
          </a:p>
        </p:txBody>
      </p:sp>
      <p:sp>
        <p:nvSpPr>
          <p:cNvPr id="9" name="Content Placeholder 8"/>
          <p:cNvSpPr>
            <a:spLocks noGrp="1"/>
          </p:cNvSpPr>
          <p:nvPr>
            <p:ph idx="10"/>
          </p:nvPr>
        </p:nvSpPr>
        <p:spPr>
          <a:xfrm>
            <a:off x="521208" y="5715000"/>
            <a:ext cx="8321040" cy="685799"/>
          </a:xfrm>
        </p:spPr>
        <p:txBody>
          <a:bodyPr/>
          <a:lstStyle/>
          <a:p>
            <a:r>
              <a:rPr lang="en-US" dirty="0" smtClean="0"/>
              <a:t>An entry point is a reference used by widgets to navigate to a given location</a:t>
            </a:r>
          </a:p>
          <a:p>
            <a:endParaRPr lang="en-US" dirty="0" smtClean="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1</a:t>
            </a:r>
            <a:endParaRPr lang="en-US" sz="2800" b="1" dirty="0">
              <a:solidFill>
                <a:srgbClr val="04628C"/>
              </a:solidFill>
              <a:latin typeface="+mj-lt"/>
              <a:ea typeface="Arial" pitchFamily="34" charset="0"/>
              <a:cs typeface="Arial" pitchFamily="34" charset="0"/>
            </a:endParaRPr>
          </a:p>
        </p:txBody>
      </p:sp>
      <p:sp>
        <p:nvSpPr>
          <p:cNvPr id="12" name="rect Name"/>
          <p:cNvSpPr/>
          <p:nvPr/>
        </p:nvSpPr>
        <p:spPr bwMode="auto">
          <a:xfrm>
            <a:off x="549296" y="4369263"/>
            <a:ext cx="1907900"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3719885" y="4064463"/>
            <a:ext cx="1918915"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5" name="rect Name"/>
          <p:cNvSpPr/>
          <p:nvPr/>
        </p:nvSpPr>
        <p:spPr bwMode="auto">
          <a:xfrm>
            <a:off x="952500" y="3852683"/>
            <a:ext cx="301295" cy="26211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5751542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luersen\AppData\Local\Temp\SNAGHTML23efaa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29250" cy="45838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Configure popup to create a new object</a:t>
            </a:r>
          </a:p>
        </p:txBody>
      </p:sp>
      <p:sp>
        <p:nvSpPr>
          <p:cNvPr id="8" name="Content Placeholder 7"/>
          <p:cNvSpPr>
            <a:spLocks noGrp="1"/>
          </p:cNvSpPr>
          <p:nvPr>
            <p:ph sz="half" idx="2"/>
          </p:nvPr>
        </p:nvSpPr>
        <p:spPr/>
        <p:txBody>
          <a:bodyPr/>
          <a:lstStyle/>
          <a:p>
            <a:r>
              <a:rPr lang="en-US" dirty="0" smtClean="0"/>
              <a:t>Select Popup location</a:t>
            </a:r>
          </a:p>
          <a:p>
            <a:pPr lvl="1"/>
            <a:r>
              <a:rPr lang="en-US" dirty="0" smtClean="0"/>
              <a:t>Properties </a:t>
            </a:r>
            <a:r>
              <a:rPr lang="en-US" dirty="0">
                <a:sym typeface="Wingdings"/>
              </a:rPr>
              <a:t></a:t>
            </a:r>
            <a:r>
              <a:rPr lang="en-US" dirty="0"/>
              <a:t> </a:t>
            </a:r>
            <a:r>
              <a:rPr lang="en-US" dirty="0" smtClean="0"/>
              <a:t>Variables</a:t>
            </a:r>
            <a:endParaRPr lang="en-US" dirty="0"/>
          </a:p>
          <a:p>
            <a:r>
              <a:rPr lang="en-US" dirty="0" err="1" smtClean="0"/>
              <a:t>initialValue</a:t>
            </a:r>
            <a:endParaRPr lang="en-US" dirty="0"/>
          </a:p>
          <a:p>
            <a:pPr lvl="1"/>
            <a:r>
              <a:rPr lang="en-US" dirty="0" smtClean="0"/>
              <a:t>Specify an expression to create a new object</a:t>
            </a:r>
          </a:p>
        </p:txBody>
      </p:sp>
      <p:sp>
        <p:nvSpPr>
          <p:cNvPr id="9" name="Content Placeholder 8"/>
          <p:cNvSpPr>
            <a:spLocks noGrp="1"/>
          </p:cNvSpPr>
          <p:nvPr>
            <p:ph idx="10"/>
          </p:nvPr>
        </p:nvSpPr>
        <p:spPr>
          <a:xfrm>
            <a:off x="521208" y="5715000"/>
            <a:ext cx="8321040" cy="685799"/>
          </a:xfrm>
        </p:spPr>
        <p:txBody>
          <a:bodyPr/>
          <a:lstStyle/>
          <a:p>
            <a:r>
              <a:rPr lang="en-US" dirty="0"/>
              <a:t>Set the </a:t>
            </a:r>
            <a:r>
              <a:rPr lang="en-US" dirty="0" err="1"/>
              <a:t>initialValue</a:t>
            </a:r>
            <a:r>
              <a:rPr lang="en-US" dirty="0"/>
              <a:t> to </a:t>
            </a:r>
            <a:r>
              <a:rPr lang="en-US" b="1" dirty="0">
                <a:latin typeface="Courier New" pitchFamily="49" charset="0"/>
                <a:cs typeface="Courier New" pitchFamily="49" charset="0"/>
              </a:rPr>
              <a:t>new </a:t>
            </a:r>
            <a:r>
              <a:rPr lang="en-US" b="1" dirty="0" err="1">
                <a:latin typeface="Courier New" pitchFamily="49" charset="0"/>
                <a:cs typeface="Courier New" pitchFamily="49" charset="0"/>
              </a:rPr>
              <a:t>objectType</a:t>
            </a:r>
            <a:r>
              <a:rPr lang="en-US" b="1" dirty="0">
                <a:latin typeface="Courier New" pitchFamily="49" charset="0"/>
                <a:cs typeface="Courier New" pitchFamily="49" charset="0"/>
              </a:rPr>
              <a:t>()</a:t>
            </a:r>
          </a:p>
          <a:p>
            <a:endParaRPr lang="en-US" dirty="0" smtClean="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2</a:t>
            </a:r>
            <a:endParaRPr lang="en-US" sz="2800" b="1" dirty="0">
              <a:solidFill>
                <a:srgbClr val="04628C"/>
              </a:solidFill>
              <a:latin typeface="+mj-lt"/>
              <a:ea typeface="Arial" pitchFamily="34" charset="0"/>
              <a:cs typeface="Arial" pitchFamily="34" charset="0"/>
            </a:endParaRPr>
          </a:p>
        </p:txBody>
      </p:sp>
      <p:sp>
        <p:nvSpPr>
          <p:cNvPr id="12" name="rect Name"/>
          <p:cNvSpPr/>
          <p:nvPr/>
        </p:nvSpPr>
        <p:spPr bwMode="auto">
          <a:xfrm>
            <a:off x="562691" y="4150188"/>
            <a:ext cx="1570909"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2409826" y="4062346"/>
            <a:ext cx="3533774"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36343548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sluersen\AppData\Local\Temp\SNAGHTML1854c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6067"/>
            <a:ext cx="5410200" cy="45768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Configure popup to return </a:t>
            </a:r>
            <a:r>
              <a:rPr lang="en-US" dirty="0" smtClean="0"/>
              <a:t>the new </a:t>
            </a:r>
            <a:r>
              <a:rPr lang="en-US" dirty="0"/>
              <a:t>object</a:t>
            </a:r>
          </a:p>
        </p:txBody>
      </p:sp>
      <p:sp>
        <p:nvSpPr>
          <p:cNvPr id="5" name="Content Placeholder 4"/>
          <p:cNvSpPr>
            <a:spLocks noGrp="1"/>
          </p:cNvSpPr>
          <p:nvPr>
            <p:ph sz="half" idx="2"/>
          </p:nvPr>
        </p:nvSpPr>
        <p:spPr>
          <a:xfrm>
            <a:off x="6172200" y="914399"/>
            <a:ext cx="2651760" cy="4576845"/>
          </a:xfrm>
        </p:spPr>
        <p:txBody>
          <a:bodyPr/>
          <a:lstStyle/>
          <a:p>
            <a:r>
              <a:rPr lang="en-US" dirty="0"/>
              <a:t>Select Popup location</a:t>
            </a:r>
          </a:p>
          <a:p>
            <a:pPr lvl="1"/>
            <a:r>
              <a:rPr lang="en-US" dirty="0" smtClean="0"/>
              <a:t>Properties </a:t>
            </a:r>
            <a:r>
              <a:rPr lang="en-US" dirty="0" smtClean="0">
                <a:sym typeface="Wingdings"/>
              </a:rPr>
              <a:t> Properties</a:t>
            </a:r>
          </a:p>
          <a:p>
            <a:r>
              <a:rPr lang="en-US" dirty="0" err="1" smtClean="0"/>
              <a:t>returnType</a:t>
            </a:r>
            <a:endParaRPr lang="en-US" dirty="0" smtClean="0"/>
          </a:p>
          <a:p>
            <a:pPr lvl="1"/>
            <a:r>
              <a:rPr lang="en-US" dirty="0" smtClean="0"/>
              <a:t>Set to the variable object type</a:t>
            </a:r>
            <a:endParaRPr lang="en-US" dirty="0"/>
          </a:p>
        </p:txBody>
      </p:sp>
      <p:sp>
        <p:nvSpPr>
          <p:cNvPr id="6" name="Content Placeholder 5"/>
          <p:cNvSpPr>
            <a:spLocks noGrp="1"/>
          </p:cNvSpPr>
          <p:nvPr>
            <p:ph idx="10"/>
          </p:nvPr>
        </p:nvSpPr>
        <p:spPr>
          <a:xfrm>
            <a:off x="521208" y="5715000"/>
            <a:ext cx="8321040" cy="685800"/>
          </a:xfrm>
        </p:spPr>
        <p:txBody>
          <a:bodyPr/>
          <a:lstStyle/>
          <a:p>
            <a:r>
              <a:rPr lang="en-US" dirty="0"/>
              <a:t>Every view/edit popup must have </a:t>
            </a:r>
            <a:r>
              <a:rPr lang="en-US" dirty="0" smtClean="0"/>
              <a:t>a return object type</a:t>
            </a:r>
            <a:endParaRPr lang="en-US" dirty="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3</a:t>
            </a:r>
            <a:endParaRPr lang="en-US" sz="2800" b="1" dirty="0">
              <a:solidFill>
                <a:srgbClr val="04628C"/>
              </a:solidFill>
              <a:latin typeface="+mj-lt"/>
              <a:ea typeface="Arial" pitchFamily="34" charset="0"/>
              <a:cs typeface="Arial" pitchFamily="34" charset="0"/>
            </a:endParaRPr>
          </a:p>
        </p:txBody>
      </p:sp>
      <p:sp>
        <p:nvSpPr>
          <p:cNvPr id="8" name="rect Name"/>
          <p:cNvSpPr/>
          <p:nvPr/>
        </p:nvSpPr>
        <p:spPr bwMode="auto">
          <a:xfrm>
            <a:off x="779185" y="4847785"/>
            <a:ext cx="5130297"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36457904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3642b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4381" cy="4580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89" y="4118364"/>
            <a:ext cx="5374667" cy="1019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Configure </a:t>
            </a:r>
            <a:r>
              <a:rPr lang="en-US" dirty="0" smtClean="0"/>
              <a:t>edit buttons pick value</a:t>
            </a:r>
            <a:endParaRPr lang="en-US" dirty="0"/>
          </a:p>
        </p:txBody>
      </p:sp>
      <p:sp>
        <p:nvSpPr>
          <p:cNvPr id="5" name="Content Placeholder 4"/>
          <p:cNvSpPr>
            <a:spLocks noGrp="1"/>
          </p:cNvSpPr>
          <p:nvPr>
            <p:ph sz="half" idx="2"/>
          </p:nvPr>
        </p:nvSpPr>
        <p:spPr>
          <a:xfrm>
            <a:off x="6172200" y="914399"/>
            <a:ext cx="2651760" cy="4576845"/>
          </a:xfrm>
        </p:spPr>
        <p:txBody>
          <a:bodyPr/>
          <a:lstStyle/>
          <a:p>
            <a:r>
              <a:rPr lang="en-US" dirty="0" smtClean="0"/>
              <a:t>Select </a:t>
            </a:r>
            <a:br>
              <a:rPr lang="en-US" dirty="0" smtClean="0"/>
            </a:br>
            <a:r>
              <a:rPr lang="en-US" dirty="0" err="1" smtClean="0"/>
              <a:t>EditButtons</a:t>
            </a:r>
            <a:endParaRPr lang="en-US" dirty="0" smtClean="0"/>
          </a:p>
          <a:p>
            <a:pPr lvl="1"/>
            <a:r>
              <a:rPr lang="en-US" dirty="0" smtClean="0"/>
              <a:t>Properties </a:t>
            </a:r>
            <a:r>
              <a:rPr lang="en-US" dirty="0" smtClean="0">
                <a:sym typeface="Wingdings"/>
              </a:rPr>
              <a:t> Properties</a:t>
            </a:r>
          </a:p>
          <a:p>
            <a:r>
              <a:rPr lang="en-US" dirty="0" err="1" smtClean="0"/>
              <a:t>pickValue</a:t>
            </a:r>
            <a:endParaRPr lang="en-US" dirty="0"/>
          </a:p>
          <a:p>
            <a:pPr lvl="1"/>
            <a:r>
              <a:rPr lang="en-US" dirty="0" smtClean="0"/>
              <a:t>Set property to variable object name</a:t>
            </a:r>
          </a:p>
        </p:txBody>
      </p:sp>
      <p:sp>
        <p:nvSpPr>
          <p:cNvPr id="6" name="Content Placeholder 5"/>
          <p:cNvSpPr>
            <a:spLocks noGrp="1"/>
          </p:cNvSpPr>
          <p:nvPr>
            <p:ph idx="10"/>
          </p:nvPr>
        </p:nvSpPr>
        <p:spPr>
          <a:xfrm>
            <a:off x="521208" y="5715000"/>
            <a:ext cx="8321040" cy="685800"/>
          </a:xfrm>
        </p:spPr>
        <p:txBody>
          <a:bodyPr/>
          <a:lstStyle/>
          <a:p>
            <a:r>
              <a:rPr lang="en-US" dirty="0"/>
              <a:t>Every view/edit popup must have a </a:t>
            </a:r>
            <a:r>
              <a:rPr lang="en-US" dirty="0" smtClean="0"/>
              <a:t>toolbar with </a:t>
            </a:r>
            <a:r>
              <a:rPr lang="en-US" dirty="0"/>
              <a:t>an </a:t>
            </a:r>
            <a:r>
              <a:rPr lang="en-US" dirty="0" err="1"/>
              <a:t>EditButtons</a:t>
            </a:r>
            <a:r>
              <a:rPr lang="en-US" dirty="0"/>
              <a:t> </a:t>
            </a:r>
            <a:r>
              <a:rPr lang="en-US" dirty="0" smtClean="0"/>
              <a:t>widget</a:t>
            </a:r>
            <a:endParaRPr lang="en-US" dirty="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4</a:t>
            </a:r>
            <a:endParaRPr lang="en-US" sz="2800" b="1" dirty="0">
              <a:solidFill>
                <a:srgbClr val="04628C"/>
              </a:solidFill>
              <a:latin typeface="+mj-lt"/>
              <a:ea typeface="Arial" pitchFamily="34" charset="0"/>
              <a:cs typeface="Arial" pitchFamily="34" charset="0"/>
            </a:endParaRPr>
          </a:p>
        </p:txBody>
      </p:sp>
      <p:sp>
        <p:nvSpPr>
          <p:cNvPr id="9" name="rect Name"/>
          <p:cNvSpPr/>
          <p:nvPr/>
        </p:nvSpPr>
        <p:spPr bwMode="auto">
          <a:xfrm>
            <a:off x="737103" y="4623370"/>
            <a:ext cx="5130297"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rect Name"/>
          <p:cNvSpPr/>
          <p:nvPr/>
        </p:nvSpPr>
        <p:spPr bwMode="auto">
          <a:xfrm>
            <a:off x="726419" y="1962609"/>
            <a:ext cx="1823762" cy="549562"/>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428237134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the row iterator pick location</a:t>
            </a:r>
          </a:p>
        </p:txBody>
      </p:sp>
      <p:sp>
        <p:nvSpPr>
          <p:cNvPr id="8" name="Content Placeholder 7"/>
          <p:cNvSpPr>
            <a:spLocks noGrp="1"/>
          </p:cNvSpPr>
          <p:nvPr>
            <p:ph sz="half" idx="2"/>
          </p:nvPr>
        </p:nvSpPr>
        <p:spPr/>
        <p:txBody>
          <a:bodyPr/>
          <a:lstStyle/>
          <a:p>
            <a:r>
              <a:rPr lang="en-US" dirty="0" smtClean="0"/>
              <a:t>Select </a:t>
            </a:r>
            <a:br>
              <a:rPr lang="en-US" dirty="0" smtClean="0"/>
            </a:br>
            <a:r>
              <a:rPr lang="en-US" dirty="0" smtClean="0"/>
              <a:t>list view panel </a:t>
            </a:r>
            <a:r>
              <a:rPr lang="en-US" dirty="0" err="1" smtClean="0"/>
              <a:t>RowIterator</a:t>
            </a:r>
            <a:endParaRPr lang="en-US" dirty="0" smtClean="0"/>
          </a:p>
          <a:p>
            <a:pPr lvl="1"/>
            <a:r>
              <a:rPr lang="en-US" dirty="0"/>
              <a:t>Properties </a:t>
            </a:r>
            <a:r>
              <a:rPr lang="en-US" dirty="0">
                <a:sym typeface="Wingdings"/>
              </a:rPr>
              <a:t> Properties</a:t>
            </a:r>
          </a:p>
          <a:p>
            <a:r>
              <a:rPr lang="en-US" dirty="0" err="1" smtClean="0"/>
              <a:t>pickLocation</a:t>
            </a:r>
            <a:endParaRPr lang="en-US" dirty="0" smtClean="0"/>
          </a:p>
          <a:p>
            <a:pPr lvl="1"/>
            <a:r>
              <a:rPr lang="en-US" dirty="0" smtClean="0"/>
              <a:t>Use non-object entry point</a:t>
            </a:r>
          </a:p>
          <a:p>
            <a:pPr lvl="1"/>
            <a:r>
              <a:rPr lang="en-US" dirty="0"/>
              <a:t>Set to </a:t>
            </a:r>
            <a:r>
              <a:rPr lang="en-US" b="1" dirty="0" err="1">
                <a:latin typeface="Courier New" pitchFamily="49" charset="0"/>
                <a:cs typeface="Courier New" pitchFamily="49" charset="0"/>
              </a:rPr>
              <a:t>popupName</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push()</a:t>
            </a:r>
          </a:p>
          <a:p>
            <a:pPr lvl="1"/>
            <a:endParaRPr lang="en-US" b="1" dirty="0">
              <a:latin typeface="Courier New" pitchFamily="49" charset="0"/>
              <a:cs typeface="Courier New" pitchFamily="49" charset="0"/>
            </a:endParaRPr>
          </a:p>
        </p:txBody>
      </p:sp>
      <p:sp>
        <p:nvSpPr>
          <p:cNvPr id="9" name="Content Placeholder 8"/>
          <p:cNvSpPr>
            <a:spLocks noGrp="1"/>
          </p:cNvSpPr>
          <p:nvPr>
            <p:ph idx="10"/>
          </p:nvPr>
        </p:nvSpPr>
        <p:spPr>
          <a:xfrm>
            <a:off x="521208" y="5715000"/>
            <a:ext cx="8321040" cy="685800"/>
          </a:xfrm>
        </p:spPr>
        <p:txBody>
          <a:bodyPr/>
          <a:lstStyle/>
          <a:p>
            <a:r>
              <a:rPr lang="en-US" dirty="0" smtClean="0"/>
              <a:t>Configure the row iterator to modify the </a:t>
            </a:r>
            <a:r>
              <a:rPr lang="en-US" dirty="0" err="1" smtClean="0"/>
              <a:t>IteratorButtons</a:t>
            </a:r>
            <a:r>
              <a:rPr lang="en-US" dirty="0" smtClean="0"/>
              <a:t> widget behavior for the Add button to navigate to the popup</a:t>
            </a:r>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5</a:t>
            </a:r>
            <a:endParaRPr lang="en-US" sz="2800" b="1" dirty="0">
              <a:solidFill>
                <a:srgbClr val="04628C"/>
              </a:solidFill>
              <a:latin typeface="+mj-lt"/>
              <a:ea typeface="Arial" pitchFamily="34" charset="0"/>
              <a:cs typeface="Arial" pitchFamily="34" charset="0"/>
            </a:endParaRPr>
          </a:p>
        </p:txBody>
      </p:sp>
      <p:pic>
        <p:nvPicPr>
          <p:cNvPr id="2056" name="pic LV pickLocation" descr="C:\Users\sluersen\AppData\Local\Temp\SNAGHTMLd0b52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0200" cy="42793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rect Name"/>
          <p:cNvSpPr/>
          <p:nvPr/>
        </p:nvSpPr>
        <p:spPr bwMode="auto">
          <a:xfrm>
            <a:off x="762000" y="4572000"/>
            <a:ext cx="3657600"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3838803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995" y="3819389"/>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685800" y="3819389"/>
            <a:ext cx="1571021" cy="2145408"/>
            <a:chOff x="-2090905" y="3819389"/>
            <a:chExt cx="1571021" cy="2145408"/>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27" name="Rectangle 26"/>
          <p:cNvSpPr/>
          <p:nvPr/>
        </p:nvSpPr>
        <p:spPr>
          <a:xfrm>
            <a:off x="6814970" y="5252723"/>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970" y="3814312"/>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Group 28"/>
          <p:cNvGrpSpPr/>
          <p:nvPr/>
        </p:nvGrpSpPr>
        <p:grpSpPr>
          <a:xfrm>
            <a:off x="5057775" y="3814312"/>
            <a:ext cx="1571021" cy="2145408"/>
            <a:chOff x="-2090905" y="3819389"/>
            <a:chExt cx="1571021" cy="2145408"/>
          </a:xfrm>
        </p:grpSpPr>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19"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6</a:t>
            </a:r>
            <a:endParaRPr lang="en-US" sz="2800" b="1" dirty="0">
              <a:solidFill>
                <a:srgbClr val="04628C"/>
              </a:solidFill>
              <a:latin typeface="+mj-lt"/>
              <a:ea typeface="Arial" pitchFamily="34" charset="0"/>
              <a:cs typeface="Arial" pitchFamily="34" charset="0"/>
            </a:endParaRPr>
          </a:p>
        </p:txBody>
      </p:sp>
    </p:spTree>
    <p:extLst>
      <p:ext uri="{BB962C8B-B14F-4D97-AF65-F5344CB8AC3E}">
        <p14:creationId xmlns:p14="http://schemas.microsoft.com/office/powerpoint/2010/main" val="29012663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object configuration 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18608439"/>
              </p:ext>
            </p:extLst>
          </p:nvPr>
        </p:nvGraphicFramePr>
        <p:xfrm>
          <a:off x="533399" y="914400"/>
          <a:ext cx="8458201" cy="5448146"/>
        </p:xfrm>
        <a:graphic>
          <a:graphicData uri="http://schemas.openxmlformats.org/drawingml/2006/table">
            <a:tbl>
              <a:tblPr firstRow="1" bandRow="1">
                <a:tableStyleId>{93296810-A885-4BE3-A3E7-6D5BEEA58F35}</a:tableStyleId>
              </a:tblPr>
              <a:tblGrid>
                <a:gridCol w="2438401"/>
                <a:gridCol w="1905000"/>
                <a:gridCol w="1676400"/>
                <a:gridCol w="2438400"/>
              </a:tblGrid>
              <a:tr h="694100">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Behavior</a:t>
                      </a:r>
                    </a:p>
                  </a:txBody>
                  <a:tcPr marL="0" marR="0" marT="0" marB="0" anchor="ctr" horzOverflow="overflow"/>
                </a:tc>
                <a:tc>
                  <a:txBody>
                    <a:body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Where To Set Property</a:t>
                      </a: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800" u="none" strike="noStrike" cap="none" normalizeH="0" baseline="0" dirty="0" smtClean="0">
                          <a:ln>
                            <a:noFill/>
                          </a:ln>
                          <a:effectLst/>
                        </a:rPr>
                        <a:t>Property</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Value</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r>
              <a:tr h="1065558">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Allow for navigation to popup without passing any objects to it </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Entry Points tab</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Entry point signature</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popupName</a:t>
                      </a:r>
                      <a:r>
                        <a:rPr kumimoji="0" lang="en-US" sz="1800" b="1" u="none" strike="noStrike" cap="none" normalizeH="0" baseline="0" dirty="0" smtClean="0">
                          <a:ln>
                            <a:noFill/>
                          </a:ln>
                          <a:effectLst/>
                          <a:latin typeface="Courier New" pitchFamily="49" charset="0"/>
                          <a:cs typeface="Courier New" pitchFamily="49" charset="0"/>
                        </a:rPr>
                        <a:t>(&lt;empty list&gt;)</a:t>
                      </a:r>
                      <a:br>
                        <a:rPr kumimoji="0" lang="en-US" sz="1800" b="1" u="none" strike="noStrike" cap="none" normalizeH="0" baseline="0" dirty="0" smtClean="0">
                          <a:ln>
                            <a:noFill/>
                          </a:ln>
                          <a:effectLst/>
                          <a:latin typeface="Courier New" pitchFamily="49" charset="0"/>
                          <a:cs typeface="Courier New" pitchFamily="49" charset="0"/>
                        </a:rPr>
                      </a:br>
                      <a:endParaRPr kumimoji="0" lang="en-US" sz="18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r>
              <a:tr h="121214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In popup, create a new object if the navigation widget did not pass an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Variables tab</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initialValue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smtClean="0">
                          <a:ln>
                            <a:noFill/>
                          </a:ln>
                          <a:effectLst/>
                          <a:latin typeface="Courier New" pitchFamily="49" charset="0"/>
                          <a:cs typeface="Courier New" pitchFamily="49" charset="0"/>
                        </a:rPr>
                        <a:t>new </a:t>
                      </a:r>
                      <a:r>
                        <a:rPr kumimoji="0" lang="en-US" sz="1800" b="1" u="none" strike="noStrike" cap="none" normalizeH="0" baseline="0" dirty="0" err="1" smtClean="0">
                          <a:ln>
                            <a:noFill/>
                          </a:ln>
                          <a:effectLst/>
                          <a:latin typeface="Courier New" pitchFamily="49" charset="0"/>
                          <a:cs typeface="Courier New" pitchFamily="49" charset="0"/>
                        </a:rPr>
                        <a:t>objType</a:t>
                      </a:r>
                      <a:r>
                        <a:rPr kumimoji="0" lang="en-US" sz="1800" b="1" u="none" strike="noStrike" cap="none" normalizeH="0" baseline="0" dirty="0" smtClean="0">
                          <a:ln>
                            <a:noFill/>
                          </a:ln>
                          <a:effectLst/>
                          <a:latin typeface="Courier New" pitchFamily="49" charset="0"/>
                          <a:cs typeface="Courier New" pitchFamily="49" charset="0"/>
                        </a:rPr>
                        <a:t>()</a:t>
                      </a:r>
                    </a:p>
                  </a:txBody>
                  <a:tcPr horzOverflow="overflow"/>
                </a:tc>
              </a:tr>
              <a:tr h="907342">
                <a:tc rowSpan="2">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Once new object is saved, pass the new object back to the source list view panel</a:t>
                      </a: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 detail view toolbar's Edit Buttons</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objName</a:t>
                      </a:r>
                      <a:endParaRPr kumimoji="0" lang="en-US" sz="18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r>
              <a:tr h="602542">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a:t>
                      </a: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returnType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objType</a:t>
                      </a:r>
                      <a:endParaRPr kumimoji="0" lang="en-US" sz="18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solidFill>
                      <a:srgbClr val="CBD3DB"/>
                    </a:solidFill>
                  </a:tcPr>
                </a:tc>
              </a:tr>
              <a:tr h="959404">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 parent list view, when Add is clicked, navigate to the popup</a:t>
                      </a:r>
                    </a:p>
                  </a:txBody>
                  <a:tcPr marL="0" marR="0" marB="0" horzOverflow="overflow">
                    <a:solidFill>
                      <a:srgbClr val="E7EAEE"/>
                    </a:solidFill>
                  </a:tcPr>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Row Iterator in source list view panel</a:t>
                      </a: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pickLocation</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popupName.push</a:t>
                      </a:r>
                      <a:r>
                        <a:rPr kumimoji="0" lang="en-US" sz="1800" b="1" u="none" strike="noStrike" cap="none" normalizeH="0" baseline="0" dirty="0" smtClean="0">
                          <a:ln>
                            <a:noFill/>
                          </a:ln>
                          <a:effectLst/>
                          <a:latin typeface="Courier New" pitchFamily="49" charset="0"/>
                          <a:cs typeface="Courier New" pitchFamily="49" charset="0"/>
                        </a:rPr>
                        <a:t>()</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r>
            </a:tbl>
          </a:graphicData>
        </a:graphic>
      </p:graphicFrame>
    </p:spTree>
    <p:extLst>
      <p:ext uri="{BB962C8B-B14F-4D97-AF65-F5344CB8AC3E}">
        <p14:creationId xmlns:p14="http://schemas.microsoft.com/office/powerpoint/2010/main" val="162196072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new popup behaviors</a:t>
            </a:r>
          </a:p>
          <a:p>
            <a:r>
              <a:rPr lang="en-US" dirty="0"/>
              <a:t>Configure a create new popup</a:t>
            </a:r>
          </a:p>
          <a:p>
            <a:r>
              <a:rPr lang="en-US" dirty="0">
                <a:solidFill>
                  <a:schemeClr val="bg1"/>
                </a:solidFill>
              </a:rPr>
              <a:t>Dynamically setting edit mode</a:t>
            </a:r>
          </a:p>
          <a:p>
            <a:endParaRPr lang="en-US" dirty="0"/>
          </a:p>
        </p:txBody>
      </p:sp>
    </p:spTree>
    <p:extLst>
      <p:ext uri="{BB962C8B-B14F-4D97-AF65-F5344CB8AC3E}">
        <p14:creationId xmlns:p14="http://schemas.microsoft.com/office/powerpoint/2010/main" val="21169365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differences in behavior between a </a:t>
            </a:r>
            <a:r>
              <a:rPr lang="en-US" dirty="0" smtClean="0"/>
              <a:t>view/edit </a:t>
            </a:r>
            <a:r>
              <a:rPr lang="en-US" dirty="0"/>
              <a:t>popup and a </a:t>
            </a:r>
            <a:r>
              <a:rPr lang="en-US" dirty="0" smtClean="0"/>
              <a:t>view/edit/create popup</a:t>
            </a:r>
            <a:endParaRPr lang="en-US" dirty="0"/>
          </a:p>
          <a:p>
            <a:pPr lvl="1"/>
            <a:r>
              <a:rPr lang="en-US" dirty="0"/>
              <a:t>Configure a popup </a:t>
            </a:r>
            <a:r>
              <a:rPr lang="en-US" dirty="0" smtClean="0"/>
              <a:t>to create </a:t>
            </a:r>
            <a:r>
              <a:rPr lang="en-US" dirty="0"/>
              <a:t>new objects</a:t>
            </a:r>
          </a:p>
          <a:p>
            <a:pPr lvl="1"/>
            <a:r>
              <a:rPr lang="en-US" dirty="0"/>
              <a:t>Configure a popup to dynamically render in read-only or edit mode</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hid Rec 2"/>
          <p:cNvSpPr/>
          <p:nvPr/>
        </p:nvSpPr>
        <p:spPr bwMode="auto">
          <a:xfrm>
            <a:off x="4108326" y="346545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990600"/>
            <a:ext cx="3295650" cy="39147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err="1" smtClean="0"/>
              <a:t>startInEditMode</a:t>
            </a:r>
            <a:r>
              <a:rPr lang="en-US" dirty="0" smtClean="0"/>
              <a:t>: create</a:t>
            </a:r>
            <a:endParaRPr lang="en-US" dirty="0"/>
          </a:p>
        </p:txBody>
      </p:sp>
      <p:sp>
        <p:nvSpPr>
          <p:cNvPr id="10"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arw Create"/>
          <p:cNvCxnSpPr>
            <a:cxnSpLocks noChangeShapeType="1"/>
            <a:stCxn id="10" idx="0"/>
            <a:endCxn id="5"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 name="Content Placeholder 3"/>
          <p:cNvSpPr>
            <a:spLocks noGrp="1"/>
          </p:cNvSpPr>
          <p:nvPr>
            <p:ph idx="1"/>
          </p:nvPr>
        </p:nvSpPr>
        <p:spPr>
          <a:xfrm>
            <a:off x="519113" y="3657600"/>
            <a:ext cx="3062287" cy="2743200"/>
          </a:xfrm>
        </p:spPr>
        <p:txBody>
          <a:bodyPr/>
          <a:lstStyle/>
          <a:p>
            <a:r>
              <a:rPr lang="en-US" dirty="0" err="1"/>
              <a:t>startInEditMode</a:t>
            </a:r>
            <a:r>
              <a:rPr lang="en-US" dirty="0"/>
              <a:t> is </a:t>
            </a:r>
            <a:r>
              <a:rPr lang="en-US" dirty="0" smtClean="0"/>
              <a:t/>
            </a:r>
            <a:br>
              <a:rPr lang="en-US" dirty="0" smtClean="0"/>
            </a:br>
            <a:r>
              <a:rPr lang="en-US" dirty="0" smtClean="0"/>
              <a:t>a </a:t>
            </a:r>
            <a:r>
              <a:rPr lang="en-US" dirty="0"/>
              <a:t>Popup location property</a:t>
            </a:r>
          </a:p>
          <a:p>
            <a:r>
              <a:rPr lang="en-US" dirty="0" smtClean="0"/>
              <a:t>Users often want to create new objects starting in </a:t>
            </a:r>
            <a:br>
              <a:rPr lang="en-US" dirty="0" smtClean="0"/>
            </a:br>
            <a:r>
              <a:rPr lang="en-US" dirty="0" smtClean="0"/>
              <a:t>edit mode</a:t>
            </a:r>
            <a:endParaRPr lang="en-US" dirty="0"/>
          </a:p>
          <a:p>
            <a:endParaRPr lang="en-US"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276600"/>
            <a:ext cx="3295650" cy="31908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ounded Rectangle 21"/>
          <p:cNvSpPr/>
          <p:nvPr/>
        </p:nvSpPr>
        <p:spPr bwMode="auto">
          <a:xfrm>
            <a:off x="5410200" y="3657600"/>
            <a:ext cx="160020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false</a:t>
            </a:r>
            <a:endParaRPr lang="en-US" sz="1600" dirty="0">
              <a:solidFill>
                <a:schemeClr val="bg1"/>
              </a:solidFill>
            </a:endParaRPr>
          </a:p>
        </p:txBody>
      </p:sp>
      <p:sp>
        <p:nvSpPr>
          <p:cNvPr id="23" name="Rounded Rectangle 22"/>
          <p:cNvSpPr/>
          <p:nvPr/>
        </p:nvSpPr>
        <p:spPr bwMode="auto">
          <a:xfrm>
            <a:off x="7357944" y="1332570"/>
            <a:ext cx="160020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true</a:t>
            </a:r>
            <a:endParaRPr lang="en-US" sz="1600" dirty="0">
              <a:solidFill>
                <a:schemeClr val="bg1"/>
              </a:solidFill>
            </a:endParaRPr>
          </a:p>
        </p:txBody>
      </p:sp>
      <p:cxnSp>
        <p:nvCxnSpPr>
          <p:cNvPr id="24" name="arw Create"/>
          <p:cNvCxnSpPr>
            <a:cxnSpLocks noChangeShapeType="1"/>
            <a:stCxn id="10" idx="0"/>
            <a:endCxn id="29" idx="0"/>
          </p:cNvCxnSpPr>
          <p:nvPr/>
        </p:nvCxnSpPr>
        <p:spPr bwMode="auto">
          <a:xfrm rot="16200000" flipH="1">
            <a:off x="1955885" y="1008210"/>
            <a:ext cx="1282637" cy="3631843"/>
          </a:xfrm>
          <a:prstGeom prst="bentConnector3">
            <a:avLst>
              <a:gd name="adj1" fmla="val -7970"/>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3846987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hid Rec 2"/>
          <p:cNvSpPr/>
          <p:nvPr/>
        </p:nvSpPr>
        <p:spPr bwMode="auto">
          <a:xfrm>
            <a:off x="4108326" y="346545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990600"/>
            <a:ext cx="3181350" cy="38671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276600"/>
            <a:ext cx="3200400" cy="31813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err="1" smtClean="0"/>
              <a:t>startInEditMode</a:t>
            </a:r>
            <a:r>
              <a:rPr lang="en-US" dirty="0" smtClean="0"/>
              <a:t>: view/edit</a:t>
            </a:r>
            <a:endParaRPr lang="en-US" dirty="0"/>
          </a:p>
        </p:txBody>
      </p:sp>
      <p:sp>
        <p:nvSpPr>
          <p:cNvPr id="12" name="Content Placeholder 11"/>
          <p:cNvSpPr>
            <a:spLocks noGrp="1"/>
          </p:cNvSpPr>
          <p:nvPr>
            <p:ph idx="1"/>
          </p:nvPr>
        </p:nvSpPr>
        <p:spPr>
          <a:xfrm>
            <a:off x="519113" y="3657600"/>
            <a:ext cx="2909887" cy="2743200"/>
          </a:xfrm>
        </p:spPr>
        <p:txBody>
          <a:bodyPr/>
          <a:lstStyle/>
          <a:p>
            <a:r>
              <a:rPr lang="en-US" dirty="0" smtClean="0"/>
              <a:t>List view panel in edit mode…start popup in edit mode</a:t>
            </a:r>
          </a:p>
          <a:p>
            <a:r>
              <a:rPr lang="en-US" dirty="0" smtClean="0"/>
              <a:t>List view panel in read-only mode…start popup in read-only mode</a:t>
            </a:r>
          </a:p>
        </p:txBody>
      </p:sp>
      <p:sp>
        <p:nvSpPr>
          <p:cNvPr id="15" name="rec 2"/>
          <p:cNvSpPr>
            <a:spLocks noChangeArrowheads="1"/>
          </p:cNvSpPr>
          <p:nvPr/>
        </p:nvSpPr>
        <p:spPr bwMode="auto">
          <a:xfrm>
            <a:off x="2266309" y="3048000"/>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 name="Rounded Rectangle 42"/>
          <p:cNvSpPr/>
          <p:nvPr/>
        </p:nvSpPr>
        <p:spPr bwMode="auto">
          <a:xfrm>
            <a:off x="5410200" y="3657600"/>
            <a:ext cx="1600200" cy="5334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false</a:t>
            </a:r>
            <a:endParaRPr lang="en-US" sz="1600" dirty="0">
              <a:solidFill>
                <a:schemeClr val="bg1"/>
              </a:solidFill>
            </a:endParaRPr>
          </a:p>
        </p:txBody>
      </p:sp>
      <p:sp>
        <p:nvSpPr>
          <p:cNvPr id="18" name="Rounded Rectangle 17"/>
          <p:cNvSpPr/>
          <p:nvPr/>
        </p:nvSpPr>
        <p:spPr bwMode="auto">
          <a:xfrm>
            <a:off x="7357944" y="1332570"/>
            <a:ext cx="1600200" cy="5334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true</a:t>
            </a:r>
            <a:endParaRPr lang="en-US" sz="1600" dirty="0">
              <a:solidFill>
                <a:schemeClr val="bg1"/>
              </a:solidFill>
            </a:endParaRPr>
          </a:p>
        </p:txBody>
      </p:sp>
      <p:cxnSp>
        <p:nvCxnSpPr>
          <p:cNvPr id="19" name="arw ViewEdit"/>
          <p:cNvCxnSpPr>
            <a:cxnSpLocks noChangeShapeType="1"/>
            <a:endCxn id="5" idx="1"/>
          </p:cNvCxnSpPr>
          <p:nvPr/>
        </p:nvCxnSpPr>
        <p:spPr bwMode="auto">
          <a:xfrm flipV="1">
            <a:off x="2986832" y="2084586"/>
            <a:ext cx="2651968" cy="1106306"/>
          </a:xfrm>
          <a:prstGeom prst="bentConnector3">
            <a:avLst>
              <a:gd name="adj1" fmla="val 53864"/>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arw ViewEdit"/>
          <p:cNvCxnSpPr>
            <a:cxnSpLocks noChangeShapeType="1"/>
            <a:stCxn id="15" idx="3"/>
            <a:endCxn id="29" idx="0"/>
          </p:cNvCxnSpPr>
          <p:nvPr/>
        </p:nvCxnSpPr>
        <p:spPr bwMode="auto">
          <a:xfrm>
            <a:off x="2986833" y="3190893"/>
            <a:ext cx="1426293" cy="274557"/>
          </a:xfrm>
          <a:prstGeom prst="bentConnector2">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984965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have the popup in edit mode?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63303054"/>
              </p:ext>
            </p:extLst>
          </p:nvPr>
        </p:nvGraphicFramePr>
        <p:xfrm>
          <a:off x="533400" y="914400"/>
          <a:ext cx="8229601" cy="5334000"/>
        </p:xfrm>
        <a:graphic>
          <a:graphicData uri="http://schemas.openxmlformats.org/drawingml/2006/table">
            <a:tbl>
              <a:tblPr firstRow="1" bandRow="1">
                <a:tableStyleId>{93296810-A885-4BE3-A3E7-6D5BEEA58F35}</a:tableStyleId>
              </a:tblPr>
              <a:tblGrid>
                <a:gridCol w="1752601"/>
                <a:gridCol w="2514600"/>
                <a:gridCol w="3962400"/>
              </a:tblGrid>
              <a:tr h="949580">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Desired</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action</a:t>
                      </a:r>
                    </a:p>
                  </a:txBody>
                  <a:tcPr marL="0" marR="0" marT="0" marB="0" anchor="ctr" horzOverflow="overflow"/>
                </a:tc>
                <a:tc>
                  <a:txBody>
                    <a:body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Is the parent list view</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in edit mode?</a:t>
                      </a: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800" u="none" strike="noStrike" cap="none" normalizeH="0" baseline="0" dirty="0" smtClean="0">
                          <a:ln>
                            <a:noFill/>
                          </a:ln>
                          <a:effectLst/>
                        </a:rPr>
                        <a:t>Should the popup be in edit mode?</a:t>
                      </a:r>
                    </a:p>
                  </a:txBody>
                  <a:tcPr marL="0" marR="0" marT="0" marB="0" anchor="ctr" horzOverflow="overflow"/>
                </a:tc>
              </a:tr>
              <a:tr h="1371598">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View or edit an existing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Entry Points tab</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No.</a:t>
                      </a:r>
                      <a:br>
                        <a:rPr kumimoji="0" lang="en-US" sz="1800" b="0" i="0" u="none" strike="noStrike" cap="none" normalizeH="0" baseline="0" dirty="0" smtClean="0">
                          <a:ln>
                            <a:noFill/>
                          </a:ln>
                          <a:solidFill>
                            <a:schemeClr val="bg1"/>
                          </a:solidFill>
                          <a:effectLst/>
                          <a:latin typeface="+mn-lt"/>
                          <a:cs typeface="Arial" pitchFamily="34" charset="0"/>
                        </a:rPr>
                      </a:br>
                      <a:r>
                        <a:rPr kumimoji="0" lang="en-US" sz="1800" b="0" i="0" u="none" strike="noStrike" cap="none" normalizeH="0" baseline="0" dirty="0" smtClean="0">
                          <a:ln>
                            <a:noFill/>
                          </a:ln>
                          <a:solidFill>
                            <a:schemeClr val="bg1"/>
                          </a:solidFill>
                          <a:effectLst/>
                          <a:latin typeface="+mn-lt"/>
                          <a:cs typeface="Arial" pitchFamily="34" charset="0"/>
                        </a:rPr>
                        <a:t>The list view panel is in read-only mode, so popup should initially match the read-only mode.</a:t>
                      </a:r>
                    </a:p>
                  </a:txBody>
                  <a:tcPr horzOverflow="overflow"/>
                </a:tc>
              </a:tr>
              <a:tr h="13415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View or edit an existing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Variables tab</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Yes.</a:t>
                      </a:r>
                      <a:br>
                        <a:rPr kumimoji="0" lang="en-US" sz="1800" b="0" i="0" u="none" strike="noStrike" cap="none" normalizeH="0" baseline="0" dirty="0" smtClean="0">
                          <a:ln>
                            <a:noFill/>
                          </a:ln>
                          <a:solidFill>
                            <a:schemeClr val="bg1"/>
                          </a:solidFill>
                          <a:effectLst/>
                          <a:latin typeface="+mn-lt"/>
                          <a:cs typeface="Arial" pitchFamily="34" charset="0"/>
                        </a:rPr>
                      </a:br>
                      <a:r>
                        <a:rPr kumimoji="0" lang="en-US" sz="1800" b="0" i="0" u="none" strike="noStrike" cap="none" normalizeH="0" baseline="0" dirty="0" smtClean="0">
                          <a:ln>
                            <a:noFill/>
                          </a:ln>
                          <a:solidFill>
                            <a:schemeClr val="bg1"/>
                          </a:solidFill>
                          <a:effectLst/>
                          <a:latin typeface="+mn-lt"/>
                          <a:cs typeface="Arial" pitchFamily="34" charset="0"/>
                        </a:rPr>
                        <a:t>The list view panel is in edit mode, so popup should initially match the edit mode.</a:t>
                      </a:r>
                    </a:p>
                  </a:txBody>
                  <a:tcPr horzOverflow="overflow"/>
                </a:tc>
              </a:tr>
              <a:tr h="167126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Create a </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new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n/a</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Yes.</a:t>
                      </a:r>
                      <a:br>
                        <a:rPr kumimoji="0" lang="en-US" sz="1800" b="0" i="0" u="none" strike="noStrike" cap="none" normalizeH="0" baseline="0" dirty="0" smtClean="0">
                          <a:ln>
                            <a:noFill/>
                          </a:ln>
                          <a:solidFill>
                            <a:schemeClr val="bg1"/>
                          </a:solidFill>
                          <a:effectLst/>
                          <a:latin typeface="+mn-lt"/>
                          <a:cs typeface="Arial" pitchFamily="34" charset="0"/>
                        </a:rPr>
                      </a:br>
                      <a:r>
                        <a:rPr kumimoji="0" lang="en-US" sz="1800" b="0" i="0" u="none" strike="noStrike" cap="none" normalizeH="0" baseline="0" dirty="0" smtClean="0">
                          <a:ln>
                            <a:noFill/>
                          </a:ln>
                          <a:solidFill>
                            <a:schemeClr val="bg1"/>
                          </a:solidFill>
                          <a:effectLst/>
                          <a:latin typeface="+mn-lt"/>
                          <a:cs typeface="Arial" pitchFamily="34" charset="0"/>
                        </a:rPr>
                        <a:t>The user wants to specify values for a new object, which requires that the object to be in edit mode.</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bl>
          </a:graphicData>
        </a:graphic>
      </p:graphicFrame>
    </p:spTree>
    <p:extLst>
      <p:ext uri="{BB962C8B-B14F-4D97-AF65-F5344CB8AC3E}">
        <p14:creationId xmlns:p14="http://schemas.microsoft.com/office/powerpoint/2010/main" val="285919866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d Rec 1"/>
          <p:cNvSpPr/>
          <p:nvPr/>
        </p:nvSpPr>
        <p:spPr bwMode="auto">
          <a:xfrm>
            <a:off x="5638800" y="363243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hid Rec 2"/>
          <p:cNvSpPr/>
          <p:nvPr/>
        </p:nvSpPr>
        <p:spPr bwMode="auto">
          <a:xfrm>
            <a:off x="5410200" y="4612898"/>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88898"/>
            <a:ext cx="4838700" cy="19621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200400"/>
            <a:ext cx="3295650" cy="144780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199" y="4648200"/>
            <a:ext cx="3181350" cy="144780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Determining edit mode dynamically</a:t>
            </a:r>
          </a:p>
        </p:txBody>
      </p:sp>
      <p:sp>
        <p:nvSpPr>
          <p:cNvPr id="24" name="Content Placeholder 23"/>
          <p:cNvSpPr>
            <a:spLocks noGrp="1"/>
          </p:cNvSpPr>
          <p:nvPr>
            <p:ph idx="1"/>
          </p:nvPr>
        </p:nvSpPr>
        <p:spPr>
          <a:xfrm>
            <a:off x="519113" y="5294265"/>
            <a:ext cx="4586287" cy="1106535"/>
          </a:xfrm>
        </p:spPr>
        <p:txBody>
          <a:bodyPr/>
          <a:lstStyle/>
          <a:p>
            <a:r>
              <a:rPr lang="en-US" dirty="0" smtClean="0"/>
              <a:t>Pass a Boolean value to </a:t>
            </a:r>
            <a:br>
              <a:rPr lang="en-US" dirty="0" smtClean="0"/>
            </a:br>
            <a:r>
              <a:rPr lang="en-US" dirty="0" smtClean="0"/>
              <a:t>popup to dynamically set value of </a:t>
            </a:r>
            <a:r>
              <a:rPr lang="en-US" dirty="0" err="1" smtClean="0"/>
              <a:t>startInEditMode</a:t>
            </a:r>
            <a:r>
              <a:rPr lang="en-US" dirty="0" smtClean="0"/>
              <a:t> property</a:t>
            </a:r>
            <a:endParaRPr lang="en-US" dirty="0"/>
          </a:p>
        </p:txBody>
      </p:sp>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914400"/>
            <a:ext cx="4838700" cy="19621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hid Rec 2"/>
          <p:cNvSpPr/>
          <p:nvPr/>
        </p:nvSpPr>
        <p:spPr bwMode="auto">
          <a:xfrm>
            <a:off x="6210274" y="1895475"/>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2"/>
          <p:cNvSpPr>
            <a:spLocks noChangeArrowheads="1"/>
          </p:cNvSpPr>
          <p:nvPr/>
        </p:nvSpPr>
        <p:spPr bwMode="auto">
          <a:xfrm>
            <a:off x="2280377" y="2567024"/>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Rounded Rectangle 7"/>
          <p:cNvSpPr/>
          <p:nvPr/>
        </p:nvSpPr>
        <p:spPr bwMode="auto">
          <a:xfrm>
            <a:off x="1910830" y="990600"/>
            <a:ext cx="1441970"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List </a:t>
            </a:r>
            <a:r>
              <a:rPr lang="en-US" sz="1600" dirty="0">
                <a:solidFill>
                  <a:schemeClr val="bg1"/>
                </a:solidFill>
              </a:rPr>
              <a:t>V</a:t>
            </a:r>
            <a:r>
              <a:rPr lang="en-US" sz="1600" dirty="0" smtClean="0">
                <a:solidFill>
                  <a:schemeClr val="bg1"/>
                </a:solidFill>
              </a:rPr>
              <a:t>iew Panel</a:t>
            </a:r>
            <a:br>
              <a:rPr lang="en-US" sz="1600" dirty="0" smtClean="0">
                <a:solidFill>
                  <a:schemeClr val="bg1"/>
                </a:solidFill>
              </a:rPr>
            </a:br>
            <a:r>
              <a:rPr lang="en-US" sz="1600" b="1" dirty="0" smtClean="0">
                <a:solidFill>
                  <a:schemeClr val="bg1"/>
                </a:solidFill>
              </a:rPr>
              <a:t>read-only</a:t>
            </a:r>
            <a:endParaRPr lang="en-US" sz="1600" b="1" dirty="0">
              <a:solidFill>
                <a:schemeClr val="bg1"/>
              </a:solidFill>
            </a:endParaRPr>
          </a:p>
        </p:txBody>
      </p:sp>
      <p:sp>
        <p:nvSpPr>
          <p:cNvPr id="11" name="Rounded Rectangle 10"/>
          <p:cNvSpPr/>
          <p:nvPr/>
        </p:nvSpPr>
        <p:spPr bwMode="auto">
          <a:xfrm>
            <a:off x="1919654" y="3088898"/>
            <a:ext cx="1441970"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List View Panel</a:t>
            </a:r>
            <a:br>
              <a:rPr lang="en-US" sz="1600" dirty="0" smtClean="0">
                <a:solidFill>
                  <a:schemeClr val="bg1"/>
                </a:solidFill>
              </a:rPr>
            </a:br>
            <a:r>
              <a:rPr lang="en-US" sz="1600" b="1" dirty="0" smtClean="0">
                <a:solidFill>
                  <a:schemeClr val="bg1"/>
                </a:solidFill>
              </a:rPr>
              <a:t>edit</a:t>
            </a:r>
            <a:endParaRPr lang="en-US" sz="1600" b="1" dirty="0">
              <a:solidFill>
                <a:schemeClr val="bg1"/>
              </a:solidFill>
            </a:endParaRPr>
          </a:p>
        </p:txBody>
      </p:sp>
      <p:sp>
        <p:nvSpPr>
          <p:cNvPr id="14" name="rec 1"/>
          <p:cNvSpPr>
            <a:spLocks noChangeArrowheads="1"/>
          </p:cNvSpPr>
          <p:nvPr/>
        </p:nvSpPr>
        <p:spPr bwMode="auto">
          <a:xfrm>
            <a:off x="532527" y="387659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5" name="arw Create"/>
          <p:cNvCxnSpPr>
            <a:cxnSpLocks noChangeShapeType="1"/>
            <a:stCxn id="14" idx="0"/>
            <a:endCxn id="12" idx="1"/>
          </p:cNvCxnSpPr>
          <p:nvPr/>
        </p:nvCxnSpPr>
        <p:spPr bwMode="auto">
          <a:xfrm rot="5400000" flipH="1" flipV="1">
            <a:off x="3160928" y="1398722"/>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7" name="rec 2"/>
          <p:cNvSpPr>
            <a:spLocks noChangeArrowheads="1"/>
          </p:cNvSpPr>
          <p:nvPr/>
        </p:nvSpPr>
        <p:spPr bwMode="auto">
          <a:xfrm>
            <a:off x="2266309" y="4741780"/>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4050" y="990600"/>
            <a:ext cx="3200400" cy="13430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6" name="arw ViewEdit"/>
          <p:cNvCxnSpPr>
            <a:cxnSpLocks noChangeShapeType="1"/>
            <a:stCxn id="7" idx="3"/>
          </p:cNvCxnSpPr>
          <p:nvPr/>
        </p:nvCxnSpPr>
        <p:spPr bwMode="auto">
          <a:xfrm flipV="1">
            <a:off x="3000901" y="1066800"/>
            <a:ext cx="2942699" cy="1643117"/>
          </a:xfrm>
          <a:prstGeom prst="bentConnector3">
            <a:avLst>
              <a:gd name="adj1" fmla="val 50000"/>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arw ViewEdit"/>
          <p:cNvCxnSpPr>
            <a:cxnSpLocks noChangeShapeType="1"/>
            <a:stCxn id="17" idx="3"/>
            <a:endCxn id="13" idx="1"/>
          </p:cNvCxnSpPr>
          <p:nvPr/>
        </p:nvCxnSpPr>
        <p:spPr bwMode="auto">
          <a:xfrm flipV="1">
            <a:off x="2986833" y="4758832"/>
            <a:ext cx="2423367" cy="125841"/>
          </a:xfrm>
          <a:prstGeom prst="bentConnector3">
            <a:avLst>
              <a:gd name="adj1" fmla="val 50000"/>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0" name="Rounded Rectangle 29"/>
          <p:cNvSpPr/>
          <p:nvPr/>
        </p:nvSpPr>
        <p:spPr bwMode="auto">
          <a:xfrm>
            <a:off x="7286625" y="3563536"/>
            <a:ext cx="1506270"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Create popup</a:t>
            </a:r>
            <a:br>
              <a:rPr lang="en-US" sz="1600" dirty="0" smtClean="0">
                <a:solidFill>
                  <a:schemeClr val="bg1"/>
                </a:solidFill>
              </a:rPr>
            </a:br>
            <a:r>
              <a:rPr lang="en-US" sz="1600" b="1" dirty="0" smtClean="0">
                <a:solidFill>
                  <a:schemeClr val="bg1"/>
                </a:solidFill>
              </a:rPr>
              <a:t>edit</a:t>
            </a:r>
            <a:endParaRPr lang="en-US" sz="1600" b="1" dirty="0">
              <a:solidFill>
                <a:schemeClr val="bg1"/>
              </a:solidFill>
            </a:endParaRPr>
          </a:p>
        </p:txBody>
      </p:sp>
      <p:sp>
        <p:nvSpPr>
          <p:cNvPr id="31" name="Rounded Rectangle 30"/>
          <p:cNvSpPr/>
          <p:nvPr/>
        </p:nvSpPr>
        <p:spPr bwMode="auto">
          <a:xfrm>
            <a:off x="6819874" y="5027565"/>
            <a:ext cx="1590675"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View/Edit popup</a:t>
            </a:r>
            <a:br>
              <a:rPr lang="en-US" sz="1600" dirty="0" smtClean="0">
                <a:solidFill>
                  <a:schemeClr val="bg1"/>
                </a:solidFill>
              </a:rPr>
            </a:br>
            <a:r>
              <a:rPr lang="en-US" sz="1600" b="1" dirty="0" smtClean="0">
                <a:solidFill>
                  <a:schemeClr val="bg1"/>
                </a:solidFill>
              </a:rPr>
              <a:t>edit</a:t>
            </a:r>
            <a:endParaRPr lang="en-US" sz="1600" b="1" dirty="0">
              <a:solidFill>
                <a:schemeClr val="bg1"/>
              </a:solidFill>
            </a:endParaRPr>
          </a:p>
        </p:txBody>
      </p:sp>
      <p:sp>
        <p:nvSpPr>
          <p:cNvPr id="33" name="Rounded Rectangle 32"/>
          <p:cNvSpPr/>
          <p:nvPr/>
        </p:nvSpPr>
        <p:spPr bwMode="auto">
          <a:xfrm>
            <a:off x="7324725" y="1323536"/>
            <a:ext cx="1590675"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View/</a:t>
            </a:r>
            <a:r>
              <a:rPr lang="en-US" sz="1600" dirty="0">
                <a:solidFill>
                  <a:schemeClr val="bg1"/>
                </a:solidFill>
              </a:rPr>
              <a:t>E</a:t>
            </a:r>
            <a:r>
              <a:rPr lang="en-US" sz="1600" dirty="0" smtClean="0">
                <a:solidFill>
                  <a:schemeClr val="bg1"/>
                </a:solidFill>
              </a:rPr>
              <a:t>dit popup</a:t>
            </a:r>
            <a:br>
              <a:rPr lang="en-US" sz="1600" dirty="0" smtClean="0">
                <a:solidFill>
                  <a:schemeClr val="bg1"/>
                </a:solidFill>
              </a:rPr>
            </a:br>
            <a:r>
              <a:rPr lang="en-US" sz="1600" b="1" dirty="0" smtClean="0">
                <a:solidFill>
                  <a:schemeClr val="bg1"/>
                </a:solidFill>
              </a:rPr>
              <a:t>read-only</a:t>
            </a:r>
            <a:endParaRPr lang="en-US" sz="1600" b="1" dirty="0">
              <a:solidFill>
                <a:schemeClr val="bg1"/>
              </a:solidFill>
            </a:endParaRPr>
          </a:p>
        </p:txBody>
      </p:sp>
      <p:sp>
        <p:nvSpPr>
          <p:cNvPr id="35" name="Rounded Rectangle 34"/>
          <p:cNvSpPr/>
          <p:nvPr/>
        </p:nvSpPr>
        <p:spPr bwMode="auto">
          <a:xfrm>
            <a:off x="3672150" y="1584242"/>
            <a:ext cx="1600200" cy="533400"/>
          </a:xfrm>
          <a:prstGeom prst="roundRect">
            <a:avLst/>
          </a:prstGeom>
          <a:solidFill>
            <a:schemeClr val="tx1"/>
          </a:solidFill>
          <a:ln w="28575"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b="1" dirty="0" smtClean="0">
                <a:solidFill>
                  <a:schemeClr val="bg1"/>
                </a:solidFill>
              </a:rPr>
              <a:t>Boolean = false</a:t>
            </a:r>
            <a:endParaRPr lang="en-US" sz="1600" b="1" dirty="0">
              <a:solidFill>
                <a:schemeClr val="bg1"/>
              </a:solidFill>
            </a:endParaRPr>
          </a:p>
        </p:txBody>
      </p:sp>
      <p:sp>
        <p:nvSpPr>
          <p:cNvPr id="36" name="Rounded Rectangle 35"/>
          <p:cNvSpPr/>
          <p:nvPr/>
        </p:nvSpPr>
        <p:spPr bwMode="auto">
          <a:xfrm>
            <a:off x="3334043" y="4612898"/>
            <a:ext cx="1600200" cy="533400"/>
          </a:xfrm>
          <a:prstGeom prst="roundRect">
            <a:avLst/>
          </a:prstGeom>
          <a:solidFill>
            <a:schemeClr val="tx1"/>
          </a:solidFill>
          <a:ln w="28575"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b="1" dirty="0" smtClean="0">
                <a:solidFill>
                  <a:schemeClr val="bg1"/>
                </a:solidFill>
              </a:rPr>
              <a:t>Boolean = true</a:t>
            </a:r>
            <a:endParaRPr lang="en-US" sz="1600" b="1" dirty="0">
              <a:solidFill>
                <a:schemeClr val="bg1"/>
              </a:solidFill>
            </a:endParaRPr>
          </a:p>
        </p:txBody>
      </p:sp>
      <p:sp>
        <p:nvSpPr>
          <p:cNvPr id="37" name="Rounded Rectangle 36"/>
          <p:cNvSpPr/>
          <p:nvPr/>
        </p:nvSpPr>
        <p:spPr bwMode="auto">
          <a:xfrm>
            <a:off x="3581400" y="3536573"/>
            <a:ext cx="1600200" cy="533400"/>
          </a:xfrm>
          <a:prstGeom prst="roundRect">
            <a:avLst/>
          </a:prstGeom>
          <a:solidFill>
            <a:schemeClr val="tx1"/>
          </a:solidFill>
          <a:ln w="28575"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b="1" dirty="0" smtClean="0">
                <a:solidFill>
                  <a:schemeClr val="bg1"/>
                </a:solidFill>
              </a:rPr>
              <a:t>Boolean = true</a:t>
            </a:r>
            <a:endParaRPr lang="en-US" sz="1600" b="1" dirty="0">
              <a:solidFill>
                <a:schemeClr val="bg1"/>
              </a:solidFill>
            </a:endParaRPr>
          </a:p>
        </p:txBody>
      </p:sp>
    </p:spTree>
    <p:extLst>
      <p:ext uri="{BB962C8B-B14F-4D97-AF65-F5344CB8AC3E}">
        <p14:creationId xmlns:p14="http://schemas.microsoft.com/office/powerpoint/2010/main" val="380143690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configure dynamic edit mode</a:t>
            </a:r>
            <a:endParaRPr lang="en-US" dirty="0"/>
          </a:p>
        </p:txBody>
      </p:sp>
      <p:sp>
        <p:nvSpPr>
          <p:cNvPr id="3" name="Content Placeholder 2"/>
          <p:cNvSpPr>
            <a:spLocks noGrp="1"/>
          </p:cNvSpPr>
          <p:nvPr>
            <p:ph idx="1"/>
          </p:nvPr>
        </p:nvSpPr>
        <p:spPr>
          <a:xfrm>
            <a:off x="521208" y="914400"/>
            <a:ext cx="8470392" cy="5486400"/>
          </a:xfrm>
        </p:spPr>
        <p:txBody>
          <a:bodyPr/>
          <a:lstStyle/>
          <a:p>
            <a:pPr marL="457200" indent="-457200">
              <a:buFont typeface="+mj-lt"/>
              <a:buAutoNum type="arabicPeriod"/>
            </a:pPr>
            <a:r>
              <a:rPr lang="en-US" dirty="0" smtClean="0"/>
              <a:t>Create a popup boolean variable</a:t>
            </a:r>
          </a:p>
          <a:p>
            <a:pPr marL="457200" indent="-457200">
              <a:buFont typeface="+mj-lt"/>
              <a:buAutoNum type="arabicPeriod"/>
            </a:pPr>
            <a:r>
              <a:rPr lang="en-US" dirty="0" smtClean="0"/>
              <a:t>Configure the popup </a:t>
            </a:r>
            <a:r>
              <a:rPr lang="en-US" dirty="0" err="1" smtClean="0"/>
              <a:t>startInEditMode</a:t>
            </a:r>
            <a:r>
              <a:rPr lang="en-US" dirty="0" smtClean="0"/>
              <a:t> property</a:t>
            </a:r>
          </a:p>
          <a:p>
            <a:pPr marL="457200" indent="-457200">
              <a:buFont typeface="+mj-lt"/>
              <a:buAutoNum type="arabicPeriod"/>
            </a:pPr>
            <a:r>
              <a:rPr lang="en-US" dirty="0" smtClean="0"/>
              <a:t>Modify the entry point signature for the boolean variable</a:t>
            </a:r>
            <a:endParaRPr lang="en-US" dirty="0"/>
          </a:p>
          <a:p>
            <a:pPr marL="457200" indent="-457200">
              <a:buFont typeface="+mj-lt"/>
              <a:buAutoNum type="arabicPeriod"/>
            </a:pPr>
            <a:r>
              <a:rPr lang="en-US" dirty="0" smtClean="0"/>
              <a:t>Modify the row iterator pick location to pass a true boolean</a:t>
            </a:r>
          </a:p>
          <a:p>
            <a:pPr marL="457200" indent="-457200">
              <a:buFont typeface="+mj-lt"/>
              <a:buAutoNum type="arabicPeriod"/>
            </a:pPr>
            <a:r>
              <a:rPr lang="en-US" dirty="0" smtClean="0"/>
              <a:t>Modify the navigation widget action to pass boolean</a:t>
            </a:r>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18896146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id Rec 1"/>
          <p:cNvSpPr/>
          <p:nvPr/>
        </p:nvSpPr>
        <p:spPr bwMode="auto">
          <a:xfrm>
            <a:off x="4416975" y="129540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174" name="Picture 6" descr="C:\Users\sluersen\AppData\Local\Temp\SNAGHTMLb349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4381" cy="4580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Create a popup boolean variable</a:t>
            </a:r>
            <a:endParaRPr lang="en-US" dirty="0"/>
          </a:p>
        </p:txBody>
      </p:sp>
      <p:sp>
        <p:nvSpPr>
          <p:cNvPr id="8" name="Content Placeholder 7"/>
          <p:cNvSpPr>
            <a:spLocks noGrp="1"/>
          </p:cNvSpPr>
          <p:nvPr>
            <p:ph sz="half" idx="2"/>
          </p:nvPr>
        </p:nvSpPr>
        <p:spPr/>
        <p:txBody>
          <a:bodyPr/>
          <a:lstStyle/>
          <a:p>
            <a:r>
              <a:rPr lang="en-US" dirty="0"/>
              <a:t>Select Popup location</a:t>
            </a:r>
          </a:p>
          <a:p>
            <a:pPr lvl="1"/>
            <a:r>
              <a:rPr lang="en-US" dirty="0" smtClean="0"/>
              <a:t>Properties </a:t>
            </a:r>
            <a:r>
              <a:rPr lang="en-US" dirty="0">
                <a:sym typeface="Wingdings"/>
              </a:rPr>
              <a:t></a:t>
            </a:r>
            <a:r>
              <a:rPr lang="en-US" dirty="0" smtClean="0"/>
              <a:t> Variables</a:t>
            </a:r>
          </a:p>
          <a:p>
            <a:r>
              <a:rPr lang="en-US" dirty="0" smtClean="0"/>
              <a:t>Create a variable</a:t>
            </a:r>
          </a:p>
          <a:p>
            <a:pPr lvl="1"/>
            <a:r>
              <a:rPr lang="en-US" dirty="0" smtClean="0"/>
              <a:t>Specify name</a:t>
            </a:r>
          </a:p>
          <a:p>
            <a:pPr lvl="1"/>
            <a:r>
              <a:rPr lang="en-US" dirty="0" smtClean="0"/>
              <a:t>Specify type as Boolean</a:t>
            </a:r>
          </a:p>
          <a:p>
            <a:pPr lvl="1"/>
            <a:r>
              <a:rPr lang="en-US" dirty="0" smtClean="0"/>
              <a:t>Initial value to be set by navigation widget</a:t>
            </a:r>
          </a:p>
        </p:txBody>
      </p:sp>
      <p:sp>
        <p:nvSpPr>
          <p:cNvPr id="9" name="Content Placeholder 8"/>
          <p:cNvSpPr>
            <a:spLocks noGrp="1"/>
          </p:cNvSpPr>
          <p:nvPr>
            <p:ph idx="10"/>
          </p:nvPr>
        </p:nvSpPr>
        <p:spPr>
          <a:xfrm>
            <a:off x="521208" y="5715000"/>
            <a:ext cx="8321040" cy="685799"/>
          </a:xfrm>
        </p:spPr>
        <p:txBody>
          <a:bodyPr/>
          <a:lstStyle/>
          <a:p>
            <a:pPr>
              <a:buFont typeface="Arial" charset="0"/>
              <a:buChar char="•"/>
            </a:pPr>
            <a:r>
              <a:rPr lang="en-US" dirty="0" smtClean="0"/>
              <a:t>Navigation widget will pass variable to popup and popup will use variable to determine if it starts in edit mode</a:t>
            </a:r>
            <a:endParaRPr lang="en-US" dirty="0"/>
          </a:p>
          <a:p>
            <a:endParaRPr lang="en-US" dirty="0" smtClean="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1</a:t>
            </a:r>
            <a:endParaRPr lang="en-US" sz="2800" b="1" dirty="0">
              <a:solidFill>
                <a:srgbClr val="04628C"/>
              </a:solidFill>
              <a:latin typeface="+mj-lt"/>
              <a:ea typeface="Arial" pitchFamily="34" charset="0"/>
              <a:cs typeface="Arial" pitchFamily="34" charset="0"/>
            </a:endParaRPr>
          </a:p>
        </p:txBody>
      </p:sp>
      <p:sp>
        <p:nvSpPr>
          <p:cNvPr id="14" name="rect Name"/>
          <p:cNvSpPr/>
          <p:nvPr/>
        </p:nvSpPr>
        <p:spPr bwMode="auto">
          <a:xfrm>
            <a:off x="4183154" y="4311870"/>
            <a:ext cx="1684214" cy="278937"/>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5" name="rect Name"/>
          <p:cNvSpPr/>
          <p:nvPr/>
        </p:nvSpPr>
        <p:spPr bwMode="auto">
          <a:xfrm>
            <a:off x="994105" y="3876333"/>
            <a:ext cx="301295" cy="262117"/>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3" name="rect Name"/>
          <p:cNvSpPr/>
          <p:nvPr/>
        </p:nvSpPr>
        <p:spPr bwMode="auto">
          <a:xfrm>
            <a:off x="4176047" y="4855780"/>
            <a:ext cx="1701056" cy="278937"/>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7" name="arw ViewEdit"/>
          <p:cNvCxnSpPr>
            <a:cxnSpLocks noChangeShapeType="1"/>
            <a:stCxn id="14" idx="0"/>
            <a:endCxn id="20" idx="2"/>
          </p:cNvCxnSpPr>
          <p:nvPr/>
        </p:nvCxnSpPr>
        <p:spPr bwMode="auto">
          <a:xfrm rot="16200000" flipV="1">
            <a:off x="3511217" y="2797826"/>
            <a:ext cx="2724602" cy="303486"/>
          </a:xfrm>
          <a:prstGeom prst="bentConnector3">
            <a:avLst>
              <a:gd name="adj1" fmla="val 28783"/>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981969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 Hidden"/>
          <p:cNvSpPr/>
          <p:nvPr/>
        </p:nvSpPr>
        <p:spPr bwMode="auto">
          <a:xfrm>
            <a:off x="4129805" y="1360013"/>
            <a:ext cx="1051795" cy="223747"/>
          </a:xfrm>
          <a:prstGeom prst="roundRect">
            <a:avLst>
              <a:gd name="adj" fmla="val 7599"/>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grpSp>
        <p:nvGrpSpPr>
          <p:cNvPr id="7" name="pic Popup"/>
          <p:cNvGrpSpPr/>
          <p:nvPr/>
        </p:nvGrpSpPr>
        <p:grpSpPr>
          <a:xfrm>
            <a:off x="533400" y="916067"/>
            <a:ext cx="5410200" cy="4576845"/>
            <a:chOff x="533400" y="916067"/>
            <a:chExt cx="5410200" cy="4576845"/>
          </a:xfrm>
          <a:effectLst>
            <a:outerShdw blurRad="50800" dist="38100" dir="2700000" algn="tl" rotWithShape="0">
              <a:prstClr val="black">
                <a:alpha val="40000"/>
              </a:prstClr>
            </a:outerShdw>
          </a:effectLst>
        </p:grpSpPr>
        <p:pic>
          <p:nvPicPr>
            <p:cNvPr id="1032" name="pic PCF" descr="C:\Users\sluersen\AppData\Local\Temp\SNAGHTML1854c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6067"/>
              <a:ext cx="5410200" cy="457684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27" name="pic proper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 y="4876800"/>
              <a:ext cx="4130286" cy="225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 variab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1379220"/>
              <a:ext cx="2647619" cy="185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1"/>
          <p:cNvSpPr>
            <a:spLocks noGrp="1"/>
          </p:cNvSpPr>
          <p:nvPr>
            <p:ph type="title"/>
          </p:nvPr>
        </p:nvSpPr>
        <p:spPr/>
        <p:txBody>
          <a:bodyPr/>
          <a:lstStyle/>
          <a:p>
            <a:r>
              <a:rPr lang="en-US" dirty="0"/>
              <a:t>Configure popup </a:t>
            </a:r>
            <a:r>
              <a:rPr lang="en-US" dirty="0" err="1" smtClean="0"/>
              <a:t>startInEditMode</a:t>
            </a:r>
            <a:r>
              <a:rPr lang="en-US" dirty="0" smtClean="0"/>
              <a:t> property</a:t>
            </a:r>
            <a:endParaRPr lang="en-US" dirty="0"/>
          </a:p>
        </p:txBody>
      </p:sp>
      <p:sp>
        <p:nvSpPr>
          <p:cNvPr id="5" name="Content Placeholder 4"/>
          <p:cNvSpPr>
            <a:spLocks noGrp="1"/>
          </p:cNvSpPr>
          <p:nvPr>
            <p:ph sz="half" idx="2"/>
          </p:nvPr>
        </p:nvSpPr>
        <p:spPr>
          <a:xfrm>
            <a:off x="6172200" y="914399"/>
            <a:ext cx="2651760" cy="4576845"/>
          </a:xfrm>
        </p:spPr>
        <p:txBody>
          <a:bodyPr/>
          <a:lstStyle/>
          <a:p>
            <a:r>
              <a:rPr lang="en-US" dirty="0"/>
              <a:t>Select Popup location</a:t>
            </a:r>
          </a:p>
          <a:p>
            <a:pPr lvl="1"/>
            <a:r>
              <a:rPr lang="en-US" dirty="0" smtClean="0"/>
              <a:t>Properties </a:t>
            </a:r>
            <a:r>
              <a:rPr lang="en-US" dirty="0" smtClean="0">
                <a:sym typeface="Wingdings"/>
              </a:rPr>
              <a:t> Properties</a:t>
            </a:r>
          </a:p>
          <a:p>
            <a:r>
              <a:rPr lang="en-US" dirty="0" smtClean="0"/>
              <a:t>Specify the </a:t>
            </a:r>
            <a:r>
              <a:rPr lang="en-US" dirty="0" err="1" smtClean="0"/>
              <a:t>startInEditMode</a:t>
            </a:r>
            <a:r>
              <a:rPr lang="en-US" dirty="0" smtClean="0"/>
              <a:t> property</a:t>
            </a:r>
          </a:p>
          <a:p>
            <a:pPr lvl="1"/>
            <a:r>
              <a:rPr lang="en-US" dirty="0" smtClean="0"/>
              <a:t>Set to </a:t>
            </a:r>
            <a:r>
              <a:rPr lang="en-US" dirty="0" err="1"/>
              <a:t>shouldStartInEditMode</a:t>
            </a:r>
            <a:endParaRPr lang="en-US" dirty="0"/>
          </a:p>
        </p:txBody>
      </p:sp>
      <p:sp>
        <p:nvSpPr>
          <p:cNvPr id="6" name="Content Placeholder 5"/>
          <p:cNvSpPr>
            <a:spLocks noGrp="1"/>
          </p:cNvSpPr>
          <p:nvPr>
            <p:ph idx="10"/>
          </p:nvPr>
        </p:nvSpPr>
        <p:spPr>
          <a:xfrm>
            <a:off x="521208" y="5715000"/>
            <a:ext cx="8321040" cy="685800"/>
          </a:xfrm>
        </p:spPr>
        <p:txBody>
          <a:bodyPr/>
          <a:lstStyle/>
          <a:p>
            <a:r>
              <a:rPr lang="en-US" dirty="0" err="1" smtClean="0"/>
              <a:t>startInEditMode</a:t>
            </a:r>
            <a:r>
              <a:rPr lang="en-US" dirty="0" smtClean="0"/>
              <a:t> = true puts the location into edit mode when the user enters it</a:t>
            </a:r>
            <a:endParaRPr lang="en-US" dirty="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2</a:t>
            </a:r>
            <a:endParaRPr lang="en-US" sz="2800" b="1" dirty="0">
              <a:solidFill>
                <a:srgbClr val="04628C"/>
              </a:solidFill>
              <a:latin typeface="+mj-lt"/>
              <a:ea typeface="Arial" pitchFamily="34" charset="0"/>
              <a:cs typeface="Arial" pitchFamily="34" charset="0"/>
            </a:endParaRPr>
          </a:p>
        </p:txBody>
      </p:sp>
      <p:sp>
        <p:nvSpPr>
          <p:cNvPr id="8" name="rect Name"/>
          <p:cNvSpPr/>
          <p:nvPr/>
        </p:nvSpPr>
        <p:spPr bwMode="auto">
          <a:xfrm>
            <a:off x="771565" y="4851886"/>
            <a:ext cx="5130297" cy="270734"/>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5" name="arw ViewEdit"/>
          <p:cNvCxnSpPr>
            <a:cxnSpLocks noChangeShapeType="1"/>
            <a:stCxn id="18" idx="2"/>
            <a:endCxn id="8" idx="0"/>
          </p:cNvCxnSpPr>
          <p:nvPr/>
        </p:nvCxnSpPr>
        <p:spPr bwMode="auto">
          <a:xfrm rot="5400000">
            <a:off x="2362146" y="2558329"/>
            <a:ext cx="3268126" cy="1318989"/>
          </a:xfrm>
          <a:prstGeom prst="bentConnector3">
            <a:avLst>
              <a:gd name="adj1" fmla="val 62358"/>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1406531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entry point </a:t>
            </a:r>
            <a:r>
              <a:rPr lang="en-US" dirty="0" smtClean="0"/>
              <a:t>signature for boolean</a:t>
            </a:r>
            <a:endParaRPr lang="en-US" dirty="0"/>
          </a:p>
        </p:txBody>
      </p:sp>
      <p:sp>
        <p:nvSpPr>
          <p:cNvPr id="8" name="Text Placeholder 7"/>
          <p:cNvSpPr>
            <a:spLocks noGrp="1"/>
          </p:cNvSpPr>
          <p:nvPr>
            <p:ph idx="1"/>
          </p:nvPr>
        </p:nvSpPr>
        <p:spPr/>
        <p:txBody>
          <a:bodyPr/>
          <a:lstStyle/>
          <a:p>
            <a:r>
              <a:rPr lang="en-US" dirty="0"/>
              <a:t>Select Popup location</a:t>
            </a:r>
          </a:p>
          <a:p>
            <a:pPr lvl="1"/>
            <a:r>
              <a:rPr lang="en-US" dirty="0"/>
              <a:t>Properties </a:t>
            </a:r>
            <a:r>
              <a:rPr lang="en-US" dirty="0">
                <a:sym typeface="Wingdings"/>
              </a:rPr>
              <a:t></a:t>
            </a:r>
            <a:r>
              <a:rPr lang="en-US" dirty="0"/>
              <a:t> Entry Points</a:t>
            </a:r>
          </a:p>
          <a:p>
            <a:r>
              <a:rPr lang="en-US" dirty="0"/>
              <a:t>Modify signature for each entry point</a:t>
            </a:r>
          </a:p>
          <a:p>
            <a:pPr lvl="1"/>
            <a:r>
              <a:rPr lang="en-US" dirty="0"/>
              <a:t>Add additional parameter</a:t>
            </a:r>
          </a:p>
          <a:p>
            <a:pPr lvl="1"/>
            <a:r>
              <a:rPr lang="en-US" dirty="0"/>
              <a:t>Use name of and type of variable</a:t>
            </a:r>
          </a:p>
          <a:p>
            <a:r>
              <a:rPr lang="en-US" dirty="0" smtClean="0"/>
              <a:t>Object to view/edit; Boolean to indicate mode</a:t>
            </a:r>
            <a:br>
              <a:rPr lang="en-US" dirty="0" smtClean="0"/>
            </a:br>
            <a:endParaRPr lang="en-US" dirty="0"/>
          </a:p>
          <a:p>
            <a:endParaRPr lang="en-US" dirty="0" smtClean="0"/>
          </a:p>
          <a:p>
            <a:endParaRPr lang="en-US" dirty="0" smtClean="0"/>
          </a:p>
          <a:p>
            <a:r>
              <a:rPr lang="en-US" dirty="0" smtClean="0"/>
              <a:t>No-object creates new object; just Boolean to indicate edit mode</a:t>
            </a:r>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3</a:t>
            </a:r>
            <a:endParaRPr lang="en-US" sz="2800" b="1" dirty="0">
              <a:solidFill>
                <a:srgbClr val="04628C"/>
              </a:solidFill>
              <a:latin typeface="+mj-lt"/>
              <a:ea typeface="Arial" pitchFamily="34" charset="0"/>
              <a:cs typeface="Arial"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74483"/>
            <a:ext cx="8321040" cy="1034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371105"/>
            <a:ext cx="8281416" cy="10296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 Name"/>
          <p:cNvSpPr/>
          <p:nvPr/>
        </p:nvSpPr>
        <p:spPr bwMode="auto">
          <a:xfrm>
            <a:off x="6904790" y="4050238"/>
            <a:ext cx="1918416" cy="252518"/>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4654296" y="5841715"/>
            <a:ext cx="1918416" cy="252518"/>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41060375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row iterator pick location</a:t>
            </a:r>
          </a:p>
        </p:txBody>
      </p:sp>
      <p:sp>
        <p:nvSpPr>
          <p:cNvPr id="8" name="Content Placeholder 7"/>
          <p:cNvSpPr>
            <a:spLocks noGrp="1"/>
          </p:cNvSpPr>
          <p:nvPr>
            <p:ph sz="half" idx="2"/>
          </p:nvPr>
        </p:nvSpPr>
        <p:spPr/>
        <p:txBody>
          <a:bodyPr/>
          <a:lstStyle/>
          <a:p>
            <a:r>
              <a:rPr lang="en-US" dirty="0" smtClean="0"/>
              <a:t>Select </a:t>
            </a:r>
            <a:br>
              <a:rPr lang="en-US" dirty="0" smtClean="0"/>
            </a:br>
            <a:r>
              <a:rPr lang="en-US" dirty="0" smtClean="0"/>
              <a:t>list view panel </a:t>
            </a:r>
            <a:r>
              <a:rPr lang="en-US" dirty="0" err="1" smtClean="0"/>
              <a:t>RowIterator</a:t>
            </a:r>
            <a:endParaRPr lang="en-US" dirty="0" smtClean="0"/>
          </a:p>
          <a:p>
            <a:pPr lvl="1"/>
            <a:r>
              <a:rPr lang="en-US" dirty="0"/>
              <a:t>Properties </a:t>
            </a:r>
            <a:r>
              <a:rPr lang="en-US" dirty="0">
                <a:sym typeface="Wingdings"/>
              </a:rPr>
              <a:t> Properties</a:t>
            </a:r>
          </a:p>
          <a:p>
            <a:r>
              <a:rPr lang="en-US" dirty="0" err="1" smtClean="0"/>
              <a:t>pickLocation</a:t>
            </a:r>
            <a:endParaRPr lang="en-US" dirty="0" smtClean="0"/>
          </a:p>
          <a:p>
            <a:pPr lvl="1"/>
            <a:r>
              <a:rPr lang="en-US" dirty="0" smtClean="0"/>
              <a:t>Use non-object entry point</a:t>
            </a:r>
          </a:p>
          <a:p>
            <a:pPr lvl="1"/>
            <a:r>
              <a:rPr lang="en-US" dirty="0"/>
              <a:t>Set to </a:t>
            </a:r>
            <a:r>
              <a:rPr lang="en-US" b="1" dirty="0" err="1">
                <a:latin typeface="Courier New" pitchFamily="49" charset="0"/>
                <a:cs typeface="Courier New" pitchFamily="49" charset="0"/>
              </a:rPr>
              <a:t>popupName</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smtClean="0">
                <a:latin typeface="Courier New" pitchFamily="49" charset="0"/>
                <a:cs typeface="Courier New" pitchFamily="49" charset="0"/>
              </a:rPr>
              <a:t>push(true)</a:t>
            </a:r>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9" name="Content Placeholder 8"/>
          <p:cNvSpPr>
            <a:spLocks noGrp="1"/>
          </p:cNvSpPr>
          <p:nvPr>
            <p:ph idx="10"/>
          </p:nvPr>
        </p:nvSpPr>
        <p:spPr>
          <a:xfrm>
            <a:off x="521208" y="5334000"/>
            <a:ext cx="8470392" cy="1066800"/>
          </a:xfrm>
        </p:spPr>
        <p:txBody>
          <a:bodyPr/>
          <a:lstStyle/>
          <a:p>
            <a:r>
              <a:rPr lang="en-US" dirty="0" smtClean="0"/>
              <a:t>Modify row iterator </a:t>
            </a:r>
            <a:r>
              <a:rPr lang="en-US" dirty="0" err="1" smtClean="0"/>
              <a:t>pickLoaction</a:t>
            </a:r>
            <a:r>
              <a:rPr lang="en-US" dirty="0" smtClean="0"/>
              <a:t> property</a:t>
            </a:r>
          </a:p>
          <a:p>
            <a:pPr lvl="1"/>
            <a:r>
              <a:rPr lang="en-US" dirty="0" smtClean="0"/>
              <a:t>Affects </a:t>
            </a:r>
            <a:r>
              <a:rPr lang="en-US" dirty="0" err="1" smtClean="0"/>
              <a:t>IteratorButtons</a:t>
            </a:r>
            <a:r>
              <a:rPr lang="en-US" dirty="0" smtClean="0"/>
              <a:t> widget (</a:t>
            </a:r>
            <a:r>
              <a:rPr lang="en-US" dirty="0" err="1" smtClean="0"/>
              <a:t>Add|Remove</a:t>
            </a:r>
            <a:r>
              <a:rPr lang="en-US" dirty="0" smtClean="0"/>
              <a:t>) behavior</a:t>
            </a:r>
          </a:p>
          <a:p>
            <a:pPr lvl="1"/>
            <a:r>
              <a:rPr lang="en-US" dirty="0" smtClean="0"/>
              <a:t>Add button to navigate to an edit mode popup for new object</a:t>
            </a:r>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4</a:t>
            </a:r>
            <a:endParaRPr lang="en-US" sz="2800" b="1" dirty="0">
              <a:solidFill>
                <a:srgbClr val="04628C"/>
              </a:solidFill>
              <a:latin typeface="+mj-lt"/>
              <a:ea typeface="Arial" pitchFamily="34" charset="0"/>
              <a:cs typeface="Arial" pitchFamily="34" charset="0"/>
            </a:endParaRPr>
          </a:p>
        </p:txBody>
      </p:sp>
      <p:pic>
        <p:nvPicPr>
          <p:cNvPr id="2054" name="Picture 6" descr="C:\Users\sluersen\AppData\Local\Temp\SNAGHTML50af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0200" cy="42793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 Name"/>
          <p:cNvSpPr/>
          <p:nvPr/>
        </p:nvSpPr>
        <p:spPr bwMode="auto">
          <a:xfrm>
            <a:off x="762000" y="4572000"/>
            <a:ext cx="4038600"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00023870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421358"/>
            <a:ext cx="8321040" cy="1034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descr="C:\Users\sluersen\AppData\Local\Temp\SNAGHTMLed6d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5410200" cy="397090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Modify the navigation </a:t>
            </a:r>
            <a:r>
              <a:rPr lang="en-US" dirty="0" smtClean="0"/>
              <a:t>widget action</a:t>
            </a:r>
            <a:endParaRPr lang="en-US" dirty="0"/>
          </a:p>
        </p:txBody>
      </p:sp>
      <p:sp>
        <p:nvSpPr>
          <p:cNvPr id="3" name="Content Placeholder 2"/>
          <p:cNvSpPr>
            <a:spLocks noGrp="1"/>
          </p:cNvSpPr>
          <p:nvPr>
            <p:ph sz="half" idx="2"/>
          </p:nvPr>
        </p:nvSpPr>
        <p:spPr>
          <a:xfrm>
            <a:off x="6172200" y="914401"/>
            <a:ext cx="2971800" cy="5475289"/>
          </a:xfrm>
        </p:spPr>
        <p:txBody>
          <a:bodyPr/>
          <a:lstStyle/>
          <a:p>
            <a:r>
              <a:rPr lang="en-US" sz="2000" dirty="0"/>
              <a:t>Select </a:t>
            </a:r>
            <a:br>
              <a:rPr lang="en-US" sz="2000" dirty="0"/>
            </a:br>
            <a:r>
              <a:rPr lang="en-US" sz="2000" dirty="0" smtClean="0"/>
              <a:t>navigation widget</a:t>
            </a:r>
            <a:endParaRPr lang="en-US" sz="2000" dirty="0"/>
          </a:p>
          <a:p>
            <a:pPr lvl="1"/>
            <a:r>
              <a:rPr lang="en-US" sz="1600" dirty="0"/>
              <a:t>Properties </a:t>
            </a:r>
            <a:r>
              <a:rPr lang="en-US" sz="1600" dirty="0">
                <a:sym typeface="Wingdings"/>
              </a:rPr>
              <a:t> Properties</a:t>
            </a:r>
          </a:p>
          <a:p>
            <a:r>
              <a:rPr lang="en-US" sz="2000" dirty="0" smtClean="0">
                <a:cs typeface="Courier New" pitchFamily="49" charset="0"/>
              </a:rPr>
              <a:t>action</a:t>
            </a:r>
          </a:p>
          <a:p>
            <a:pPr lvl="1"/>
            <a:r>
              <a:rPr lang="en-US" sz="1600" dirty="0" smtClean="0">
                <a:cs typeface="Courier New" pitchFamily="49" charset="0"/>
              </a:rPr>
              <a:t>Specify entry point with </a:t>
            </a:r>
            <a:br>
              <a:rPr lang="en-US" sz="1600" dirty="0" smtClean="0">
                <a:cs typeface="Courier New" pitchFamily="49" charset="0"/>
              </a:rPr>
            </a:br>
            <a:r>
              <a:rPr lang="en-US" sz="1600" dirty="0" smtClean="0">
                <a:cs typeface="Courier New" pitchFamily="49" charset="0"/>
              </a:rPr>
              <a:t>row iterator object and Boolean </a:t>
            </a:r>
            <a:r>
              <a:rPr lang="en-US" sz="1600" dirty="0" err="1" smtClean="0">
                <a:cs typeface="Courier New" pitchFamily="49" charset="0"/>
              </a:rPr>
              <a:t>arguements</a:t>
            </a:r>
            <a:endParaRPr lang="en-US" sz="1600" dirty="0" smtClean="0">
              <a:latin typeface="Courier New" pitchFamily="49" charset="0"/>
              <a:cs typeface="Courier New" pitchFamily="49" charset="0"/>
            </a:endParaRPr>
          </a:p>
          <a:p>
            <a:r>
              <a:rPr lang="en-US" sz="2000" b="1" dirty="0" err="1" smtClean="0">
                <a:latin typeface="Courier New" pitchFamily="49" charset="0"/>
                <a:cs typeface="Courier New" pitchFamily="49" charset="0"/>
              </a:rPr>
              <a:t>CurrentLocation</a:t>
            </a:r>
            <a:r>
              <a:rPr lang="en-US" sz="2000" b="1" dirty="0">
                <a:latin typeface="Courier New" pitchFamily="49" charset="0"/>
                <a:cs typeface="Courier New" pitchFamily="49" charset="0"/>
              </a:rPr>
              <a:t>.</a:t>
            </a:r>
            <a:br>
              <a:rPr lang="en-US" sz="2000" b="1" dirty="0">
                <a:latin typeface="Courier New" pitchFamily="49" charset="0"/>
                <a:cs typeface="Courier New" pitchFamily="49" charset="0"/>
              </a:rPr>
            </a:br>
            <a:r>
              <a:rPr lang="en-US" sz="2000" b="1" dirty="0" err="1" smtClean="0">
                <a:latin typeface="Courier New" pitchFamily="49" charset="0"/>
                <a:cs typeface="Courier New" pitchFamily="49" charset="0"/>
              </a:rPr>
              <a:t>InEditMode</a:t>
            </a:r>
            <a:endParaRPr lang="en-US" sz="2000" b="1" dirty="0" smtClean="0">
              <a:latin typeface="Courier New" pitchFamily="49" charset="0"/>
              <a:cs typeface="Courier New" pitchFamily="49" charset="0"/>
            </a:endParaRPr>
          </a:p>
          <a:p>
            <a:pPr lvl="1"/>
            <a:r>
              <a:rPr lang="en-US" sz="1600" dirty="0" smtClean="0">
                <a:cs typeface="Courier New" pitchFamily="49" charset="0"/>
              </a:rPr>
              <a:t>true if location in </a:t>
            </a:r>
            <a:br>
              <a:rPr lang="en-US" sz="1600" dirty="0" smtClean="0">
                <a:cs typeface="Courier New" pitchFamily="49" charset="0"/>
              </a:rPr>
            </a:br>
            <a:r>
              <a:rPr lang="en-US" sz="1600" dirty="0" smtClean="0">
                <a:cs typeface="Courier New" pitchFamily="49" charset="0"/>
              </a:rPr>
              <a:t>edit mode </a:t>
            </a:r>
          </a:p>
          <a:p>
            <a:pPr lvl="1"/>
            <a:r>
              <a:rPr lang="en-US" sz="1600" dirty="0" smtClean="0">
                <a:cs typeface="Courier New" pitchFamily="49" charset="0"/>
              </a:rPr>
              <a:t>false if location in </a:t>
            </a:r>
            <a:br>
              <a:rPr lang="en-US" sz="1600" dirty="0" smtClean="0">
                <a:cs typeface="Courier New" pitchFamily="49" charset="0"/>
              </a:rPr>
            </a:br>
            <a:r>
              <a:rPr lang="en-US" sz="1600" dirty="0" smtClean="0">
                <a:cs typeface="Courier New" pitchFamily="49" charset="0"/>
              </a:rPr>
              <a:t>read-only</a:t>
            </a:r>
            <a:endParaRPr lang="en-US" sz="1600" dirty="0" smtClean="0">
              <a:latin typeface="Courier New" pitchFamily="49" charset="0"/>
              <a:cs typeface="Courier New" pitchFamily="49" charset="0"/>
            </a:endParaRPr>
          </a:p>
          <a:p>
            <a:pPr lvl="1"/>
            <a:endParaRPr lang="en-US" sz="1600" b="1" dirty="0" smtClean="0">
              <a:latin typeface="Courier New" pitchFamily="49" charset="0"/>
              <a:cs typeface="Courier New" pitchFamily="49" charset="0"/>
            </a:endParaRPr>
          </a:p>
        </p:txBody>
      </p:sp>
      <p:sp>
        <p:nvSpPr>
          <p:cNvPr id="8" name="rect Name"/>
          <p:cNvSpPr/>
          <p:nvPr/>
        </p:nvSpPr>
        <p:spPr bwMode="auto">
          <a:xfrm>
            <a:off x="702164" y="2296510"/>
            <a:ext cx="2803036" cy="495083"/>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ect Name"/>
          <p:cNvSpPr/>
          <p:nvPr/>
        </p:nvSpPr>
        <p:spPr bwMode="auto">
          <a:xfrm>
            <a:off x="555123" y="4317804"/>
            <a:ext cx="5378405" cy="50381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rect Name"/>
          <p:cNvSpPr/>
          <p:nvPr/>
        </p:nvSpPr>
        <p:spPr bwMode="auto">
          <a:xfrm>
            <a:off x="3238500" y="5922720"/>
            <a:ext cx="5615940" cy="26277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7198" name="Rounded Rectangle 7197"/>
          <p:cNvSpPr/>
          <p:nvPr/>
        </p:nvSpPr>
        <p:spPr bwMode="auto">
          <a:xfrm>
            <a:off x="542926" y="5055749"/>
            <a:ext cx="3190874" cy="365609"/>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b="1" dirty="0" err="1" smtClean="0">
                <a:solidFill>
                  <a:srgbClr val="C00000"/>
                </a:solidFill>
                <a:latin typeface="Arial" pitchFamily="32" charset="0"/>
                <a:cs typeface="Arial" pitchFamily="32" charset="0"/>
              </a:rPr>
              <a:t>VendorEvaluationPopup.pcf</a:t>
            </a:r>
            <a:endParaRPr lang="en-US" b="1" dirty="0">
              <a:solidFill>
                <a:srgbClr val="C00000"/>
              </a:solidFill>
              <a:latin typeface="Arial" pitchFamily="32" charset="0"/>
              <a:cs typeface="Arial" pitchFamily="32" charset="0"/>
            </a:endParaRPr>
          </a:p>
        </p:txBody>
      </p:sp>
      <p:sp>
        <p:nvSpPr>
          <p:cNvPr id="10"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5</a:t>
            </a:r>
            <a:endParaRPr lang="en-US" sz="2800" b="1" dirty="0">
              <a:solidFill>
                <a:srgbClr val="04628C"/>
              </a:solidFill>
              <a:latin typeface="+mj-lt"/>
              <a:ea typeface="Arial" pitchFamily="34" charset="0"/>
              <a:cs typeface="Arial" pitchFamily="34" charset="0"/>
            </a:endParaRPr>
          </a:p>
        </p:txBody>
      </p:sp>
    </p:spTree>
    <p:extLst>
      <p:ext uri="{BB962C8B-B14F-4D97-AF65-F5344CB8AC3E}">
        <p14:creationId xmlns:p14="http://schemas.microsoft.com/office/powerpoint/2010/main" val="34957147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Create new popup behaviors</a:t>
            </a:r>
            <a:endParaRPr lang="en-US" dirty="0">
              <a:solidFill>
                <a:schemeClr val="bg1"/>
              </a:solidFill>
            </a:endParaRPr>
          </a:p>
          <a:p>
            <a:r>
              <a:rPr lang="en-US" dirty="0" smtClean="0"/>
              <a:t>Configure </a:t>
            </a:r>
            <a:r>
              <a:rPr lang="en-US" dirty="0"/>
              <a:t>a </a:t>
            </a:r>
            <a:r>
              <a:rPr lang="en-US" dirty="0" smtClean="0"/>
              <a:t>create new </a:t>
            </a:r>
            <a:r>
              <a:rPr lang="en-US" dirty="0"/>
              <a:t>popup</a:t>
            </a:r>
          </a:p>
          <a:p>
            <a:r>
              <a:rPr lang="en-US" dirty="0"/>
              <a:t>Dynamically setting edit mode</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Make project to see all PCF errors</a:t>
            </a:r>
            <a:endParaRPr lang="en-US" dirty="0"/>
          </a:p>
        </p:txBody>
      </p:sp>
      <p:sp>
        <p:nvSpPr>
          <p:cNvPr id="8" name="Content Placeholder 7"/>
          <p:cNvSpPr>
            <a:spLocks noGrp="1"/>
          </p:cNvSpPr>
          <p:nvPr>
            <p:ph sz="half" idx="2"/>
          </p:nvPr>
        </p:nvSpPr>
        <p:spPr>
          <a:xfrm>
            <a:off x="3657599" y="914400"/>
            <a:ext cx="5179695" cy="5486400"/>
          </a:xfrm>
        </p:spPr>
        <p:txBody>
          <a:bodyPr/>
          <a:lstStyle/>
          <a:p>
            <a:r>
              <a:rPr lang="en-US" dirty="0"/>
              <a:t>Build </a:t>
            </a:r>
            <a:r>
              <a:rPr lang="en-US" dirty="0">
                <a:sym typeface="Wingdings" pitchFamily="2" charset="2"/>
              </a:rPr>
              <a:t> </a:t>
            </a:r>
            <a:r>
              <a:rPr lang="en-US">
                <a:sym typeface="Wingdings" pitchFamily="2" charset="2"/>
              </a:rPr>
              <a:t>Make </a:t>
            </a:r>
            <a:r>
              <a:rPr lang="en-US" smtClean="0">
                <a:sym typeface="Wingdings" pitchFamily="2" charset="2"/>
              </a:rPr>
              <a:t>Project</a:t>
            </a:r>
            <a:endParaRPr lang="en-US" dirty="0">
              <a:sym typeface="Wingdings" pitchFamily="2" charset="2"/>
            </a:endParaRPr>
          </a:p>
          <a:p>
            <a:pPr lvl="1"/>
            <a:r>
              <a:rPr lang="en-US" dirty="0" smtClean="0"/>
              <a:t>Compiles </a:t>
            </a:r>
            <a:r>
              <a:rPr lang="en-US" dirty="0"/>
              <a:t>only modified files since the last compilation</a:t>
            </a:r>
          </a:p>
          <a:p>
            <a:r>
              <a:rPr lang="en-US" dirty="0"/>
              <a:t>Opens Messages (Make) window for build </a:t>
            </a:r>
            <a:r>
              <a:rPr lang="en-US" dirty="0" smtClean="0"/>
              <a:t>summary</a:t>
            </a:r>
          </a:p>
          <a:p>
            <a:pPr lvl="1"/>
            <a:r>
              <a:rPr lang="en-US" dirty="0" smtClean="0"/>
              <a:t>Filter for errors</a:t>
            </a:r>
          </a:p>
          <a:p>
            <a:r>
              <a:rPr lang="en-US" dirty="0" smtClean="0"/>
              <a:t>Great way to see all PCF errors</a:t>
            </a:r>
            <a:endParaRPr lang="en-US" dirty="0"/>
          </a:p>
          <a:p>
            <a:endParaRPr lang="en-US" dirty="0"/>
          </a:p>
          <a:p>
            <a:endParaRPr lang="en-US" dirty="0"/>
          </a:p>
          <a:p>
            <a:pPr lvl="1"/>
            <a:endParaRPr lang="en-US" dirty="0"/>
          </a:p>
          <a:p>
            <a:endParaRPr lang="en-US"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4038600"/>
            <a:ext cx="8259380" cy="2438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own Arrow 8"/>
          <p:cNvSpPr/>
          <p:nvPr/>
        </p:nvSpPr>
        <p:spPr bwMode="auto">
          <a:xfrm>
            <a:off x="1676400" y="2816224"/>
            <a:ext cx="440346" cy="1222375"/>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2372064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995" y="3819389"/>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685800" y="3819389"/>
            <a:ext cx="1571021" cy="2145408"/>
            <a:chOff x="-2090905" y="3819389"/>
            <a:chExt cx="1571021" cy="2145408"/>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27" name="Rectangle 26"/>
          <p:cNvSpPr/>
          <p:nvPr/>
        </p:nvSpPr>
        <p:spPr>
          <a:xfrm>
            <a:off x="6814970" y="5252723"/>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970" y="3814312"/>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Group 28"/>
          <p:cNvGrpSpPr/>
          <p:nvPr/>
        </p:nvGrpSpPr>
        <p:grpSpPr>
          <a:xfrm>
            <a:off x="5057775" y="3814312"/>
            <a:ext cx="1571021" cy="2145408"/>
            <a:chOff x="-2090905" y="3819389"/>
            <a:chExt cx="1571021" cy="2145408"/>
          </a:xfrm>
        </p:grpSpPr>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19"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6</a:t>
            </a:r>
            <a:endParaRPr lang="en-US" sz="2800" b="1" dirty="0">
              <a:solidFill>
                <a:srgbClr val="04628C"/>
              </a:solidFill>
              <a:latin typeface="+mj-lt"/>
              <a:ea typeface="Arial" pitchFamily="34" charset="0"/>
              <a:cs typeface="Arial" pitchFamily="34" charset="0"/>
            </a:endParaRPr>
          </a:p>
        </p:txBody>
      </p:sp>
    </p:spTree>
    <p:extLst>
      <p:ext uri="{BB962C8B-B14F-4D97-AF65-F5344CB8AC3E}">
        <p14:creationId xmlns:p14="http://schemas.microsoft.com/office/powerpoint/2010/main" val="33149894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differences in behavior between a view/edit popup and a view/edit/create popup</a:t>
            </a:r>
          </a:p>
          <a:p>
            <a:pPr lvl="1"/>
            <a:r>
              <a:rPr lang="en-US" dirty="0"/>
              <a:t>Configure a popup to create new objects</a:t>
            </a:r>
          </a:p>
          <a:p>
            <a:pPr lvl="1"/>
            <a:r>
              <a:rPr lang="en-US" dirty="0"/>
              <a:t>Configure a popup to dynamically render in read-only or edit mode</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does a popup need to have two entry points?</a:t>
            </a:r>
          </a:p>
          <a:p>
            <a:r>
              <a:rPr lang="en-US" dirty="0" smtClean="0"/>
              <a:t>You </a:t>
            </a:r>
            <a:r>
              <a:rPr lang="en-US" dirty="0"/>
              <a:t>click </a:t>
            </a:r>
            <a:r>
              <a:rPr lang="en-US" dirty="0" smtClean="0"/>
              <a:t>an Add iterator button for a list view. Where </a:t>
            </a:r>
            <a:r>
              <a:rPr lang="en-US" dirty="0"/>
              <a:t>does the new object get created when...</a:t>
            </a:r>
          </a:p>
          <a:p>
            <a:pPr marL="857250" lvl="1" indent="-457200">
              <a:buFont typeface="+mj-lt"/>
              <a:buAutoNum type="alphaLcParenR"/>
            </a:pPr>
            <a:r>
              <a:rPr lang="en-US" dirty="0"/>
              <a:t>...the </a:t>
            </a:r>
            <a:r>
              <a:rPr lang="en-US" dirty="0" smtClean="0"/>
              <a:t>row </a:t>
            </a:r>
            <a:r>
              <a:rPr lang="en-US" dirty="0"/>
              <a:t>iterator's </a:t>
            </a:r>
            <a:r>
              <a:rPr lang="en-US" dirty="0" err="1"/>
              <a:t>pickLocation</a:t>
            </a:r>
            <a:r>
              <a:rPr lang="en-US" dirty="0"/>
              <a:t> property </a:t>
            </a:r>
            <a:r>
              <a:rPr lang="en-US" dirty="0" smtClean="0"/>
              <a:t>value is </a:t>
            </a:r>
            <a:r>
              <a:rPr lang="en-US" b="1" dirty="0" err="1" smtClean="0">
                <a:latin typeface="Courier New" pitchFamily="49" charset="0"/>
                <a:cs typeface="Courier New" pitchFamily="49" charset="0"/>
              </a:rPr>
              <a:t>VendorPopup.push</a:t>
            </a:r>
            <a:r>
              <a:rPr lang="en-US" b="1" dirty="0" smtClean="0">
                <a:latin typeface="Courier New" pitchFamily="49" charset="0"/>
                <a:cs typeface="Courier New" pitchFamily="49" charset="0"/>
              </a:rPr>
              <a:t>()</a:t>
            </a:r>
            <a:r>
              <a:rPr lang="en-US" dirty="0" smtClean="0"/>
              <a:t>?</a:t>
            </a:r>
            <a:endParaRPr lang="en-US" dirty="0"/>
          </a:p>
          <a:p>
            <a:pPr marL="857250" lvl="1" indent="-457200">
              <a:buFont typeface="+mj-lt"/>
              <a:buAutoNum type="alphaLcParenR"/>
            </a:pPr>
            <a:r>
              <a:rPr lang="en-US" dirty="0"/>
              <a:t>...the row iterator's </a:t>
            </a:r>
            <a:r>
              <a:rPr lang="en-US" dirty="0" err="1"/>
              <a:t>pickLocation</a:t>
            </a:r>
            <a:r>
              <a:rPr lang="en-US" dirty="0"/>
              <a:t> property has no value?</a:t>
            </a:r>
          </a:p>
          <a:p>
            <a:r>
              <a:rPr lang="en-US" dirty="0"/>
              <a:t>Assume a location has a </a:t>
            </a:r>
            <a:r>
              <a:rPr lang="en-US" b="1" dirty="0" err="1" smtClean="0">
                <a:latin typeface="Courier New" pitchFamily="49" charset="0"/>
                <a:cs typeface="Courier New" pitchFamily="49" charset="0"/>
              </a:rPr>
              <a:t>aVendorEval</a:t>
            </a:r>
            <a:r>
              <a:rPr lang="en-US" dirty="0" smtClean="0"/>
              <a:t> variable with </a:t>
            </a:r>
            <a:r>
              <a:rPr lang="en-US" dirty="0"/>
              <a:t>an </a:t>
            </a:r>
            <a:r>
              <a:rPr lang="en-US" dirty="0" err="1" smtClean="0"/>
              <a:t>initialValue</a:t>
            </a:r>
            <a:r>
              <a:rPr lang="en-US" dirty="0" smtClean="0"/>
              <a:t> of  </a:t>
            </a:r>
            <a:r>
              <a:rPr lang="en-US" b="1" dirty="0" smtClean="0">
                <a:latin typeface="Courier New" pitchFamily="49" charset="0"/>
                <a:cs typeface="Courier New" pitchFamily="49" charset="0"/>
              </a:rPr>
              <a:t>new </a:t>
            </a:r>
            <a:r>
              <a:rPr lang="en-US" b="1" dirty="0" err="1" smtClean="0">
                <a:latin typeface="Courier New" pitchFamily="49" charset="0"/>
                <a:cs typeface="Courier New" pitchFamily="49" charset="0"/>
              </a:rPr>
              <a:t>VendorEvaluation</a:t>
            </a:r>
            <a:r>
              <a:rPr lang="en-US" b="1" dirty="0" smtClean="0">
                <a:latin typeface="Courier New" pitchFamily="49" charset="0"/>
                <a:cs typeface="Courier New" pitchFamily="49" charset="0"/>
              </a:rPr>
              <a:t>()</a:t>
            </a:r>
            <a:r>
              <a:rPr lang="en-US" dirty="0" smtClean="0"/>
              <a:t>.</a:t>
            </a:r>
          </a:p>
          <a:p>
            <a:pPr marL="857250" lvl="1" indent="-457200">
              <a:buFont typeface="+mj-lt"/>
              <a:buAutoNum type="alphaLcParenR"/>
            </a:pPr>
            <a:r>
              <a:rPr lang="en-US" dirty="0" smtClean="0"/>
              <a:t>When is the </a:t>
            </a:r>
            <a:r>
              <a:rPr lang="en-US" dirty="0"/>
              <a:t>initial value </a:t>
            </a:r>
            <a:r>
              <a:rPr lang="en-US" dirty="0" smtClean="0"/>
              <a:t>used</a:t>
            </a:r>
            <a:r>
              <a:rPr lang="en-US" dirty="0"/>
              <a:t>? </a:t>
            </a:r>
            <a:endParaRPr lang="en-US" dirty="0" smtClean="0"/>
          </a:p>
          <a:p>
            <a:pPr marL="857250" lvl="1" indent="-457200">
              <a:buFont typeface="+mj-lt"/>
              <a:buAutoNum type="alphaLcParenR"/>
            </a:pPr>
            <a:r>
              <a:rPr lang="en-US" dirty="0"/>
              <a:t>When is the initial </a:t>
            </a:r>
            <a:r>
              <a:rPr lang="en-US" dirty="0" smtClean="0"/>
              <a:t>value ignored</a:t>
            </a:r>
            <a:r>
              <a:rPr lang="en-US" dirty="0"/>
              <a:t>?</a:t>
            </a:r>
          </a:p>
          <a:p>
            <a:r>
              <a:rPr lang="en-US" dirty="0" smtClean="0"/>
              <a:t>Why must a </a:t>
            </a:r>
            <a:r>
              <a:rPr lang="en-US" dirty="0"/>
              <a:t>popup </a:t>
            </a:r>
            <a:r>
              <a:rPr lang="en-US" dirty="0" smtClean="0"/>
              <a:t>that creates </a:t>
            </a:r>
            <a:r>
              <a:rPr lang="en-US" dirty="0"/>
              <a:t>a new </a:t>
            </a:r>
            <a:r>
              <a:rPr lang="en-US" dirty="0" smtClean="0"/>
              <a:t>object </a:t>
            </a:r>
            <a:r>
              <a:rPr lang="en-US" dirty="0"/>
              <a:t>pass that object back to the </a:t>
            </a:r>
            <a:r>
              <a:rPr lang="en-US" dirty="0" smtClean="0"/>
              <a:t>source list view</a:t>
            </a:r>
            <a:r>
              <a:rPr lang="en-US" dirty="0"/>
              <a:t> </a:t>
            </a:r>
            <a:r>
              <a:rPr lang="en-US" dirty="0" smtClean="0"/>
              <a:t>panel?</a:t>
            </a:r>
            <a:endParaRPr lang="en-US" dirty="0"/>
          </a:p>
          <a:p>
            <a:pPr marL="0" indent="0">
              <a:buNone/>
            </a:pPr>
            <a:endParaRPr lang="en-US" dirty="0"/>
          </a:p>
        </p:txBody>
      </p:sp>
      <p:sp>
        <p:nvSpPr>
          <p:cNvPr id="2" name="TextBox 1"/>
          <p:cNvSpPr txBox="1"/>
          <p:nvPr/>
        </p:nvSpPr>
        <p:spPr>
          <a:xfrm>
            <a:off x="3810000" y="5905500"/>
            <a:ext cx="1524000" cy="381000"/>
          </a:xfrm>
          <a:prstGeom prst="rect">
            <a:avLst/>
          </a:prstGeom>
          <a:noFill/>
        </p:spPr>
        <p:txBody>
          <a:bodyPr wrap="square" rtlCol="0">
            <a:noAutofit/>
          </a:bodyPr>
          <a:lstStyle/>
          <a:p>
            <a:pPr algn="ctr"/>
            <a:r>
              <a:rPr lang="en-US" dirty="0" smtClean="0">
                <a:solidFill>
                  <a:schemeClr val="bg1"/>
                </a:solidFill>
                <a:latin typeface="Arial" pitchFamily="32" charset="0"/>
                <a:cs typeface="Arial" pitchFamily="32" charset="0"/>
              </a:rPr>
              <a:t>(continued)</a:t>
            </a:r>
          </a:p>
        </p:txBody>
      </p:sp>
    </p:spTree>
    <p:extLst>
      <p:ext uri="{BB962C8B-B14F-4D97-AF65-F5344CB8AC3E}">
        <p14:creationId xmlns:p14="http://schemas.microsoft.com/office/powerpoint/2010/main" val="129560974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3607574"/>
              </p:ext>
            </p:extLst>
          </p:nvPr>
        </p:nvGraphicFramePr>
        <p:xfrm>
          <a:off x="533399" y="2133602"/>
          <a:ext cx="8458201" cy="4313946"/>
        </p:xfrm>
        <a:graphic>
          <a:graphicData uri="http://schemas.openxmlformats.org/drawingml/2006/table">
            <a:tbl>
              <a:tblPr firstRow="1" bandRow="1">
                <a:tableStyleId>{93296810-A885-4BE3-A3E7-6D5BEEA58F35}</a:tableStyleId>
              </a:tblPr>
              <a:tblGrid>
                <a:gridCol w="3505200"/>
                <a:gridCol w="2133601"/>
                <a:gridCol w="1600199"/>
                <a:gridCol w="1219201"/>
              </a:tblGrid>
              <a:tr h="595386">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Behavior</a:t>
                      </a:r>
                    </a:p>
                  </a:txBody>
                  <a:tcPr marL="0" marR="0" marT="0" marB="0" anchor="ctr" horzOverflow="overflow"/>
                </a:tc>
                <a:tc>
                  <a:txBody>
                    <a:body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Where To Set Property</a:t>
                      </a: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800" u="none" strike="noStrike" cap="none" normalizeH="0" baseline="0" dirty="0" smtClean="0">
                          <a:ln>
                            <a:noFill/>
                          </a:ln>
                          <a:effectLst/>
                        </a:rPr>
                        <a:t>Property</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Value</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r>
              <a:tr h="62381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Allow for navigation to popup without passing any objects to it </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Entry Points tab</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Entry point signature</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(5)</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r h="82193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In popup, create a new object if the navigation widget did not pass an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Variables tab</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initialValue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(6)</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r h="848553">
                <a:tc rowSpan="2">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Once new object is saved, pass the new object back to the source list view panel</a:t>
                      </a: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 detail view toolbar's Edit Buttons</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(7)</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r h="381000">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a:t>
                      </a: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returnType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(8)</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r>
              <a:tr h="636414">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 parent list view, when Add is clicked, navigate to the popup</a:t>
                      </a:r>
                    </a:p>
                  </a:txBody>
                  <a:tcPr marL="0" marR="0" marB="0" horzOverflow="overflow">
                    <a:solidFill>
                      <a:srgbClr val="E7EAEE"/>
                    </a:solidFill>
                  </a:tcPr>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Row Iterator in source list view panel</a:t>
                      </a: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pickLocation</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(9)</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r>
            </a:tbl>
          </a:graphicData>
        </a:graphic>
      </p:graphicFrame>
      <p:sp>
        <p:nvSpPr>
          <p:cNvPr id="7" name="TextBox 4"/>
          <p:cNvSpPr txBox="1">
            <a:spLocks noChangeArrowheads="1"/>
          </p:cNvSpPr>
          <p:nvPr/>
        </p:nvSpPr>
        <p:spPr bwMode="auto">
          <a:xfrm>
            <a:off x="3048000" y="863600"/>
            <a:ext cx="25908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latin typeface="Courier New" pitchFamily="49" charset="0"/>
                <a:cs typeface="Courier New" pitchFamily="49" charset="0"/>
              </a:rPr>
              <a:t>a) new </a:t>
            </a:r>
            <a:r>
              <a:rPr lang="en-US" sz="1800" i="1" dirty="0" err="1">
                <a:solidFill>
                  <a:schemeClr val="bg1"/>
                </a:solidFill>
                <a:latin typeface="Courier New" pitchFamily="49" charset="0"/>
                <a:cs typeface="Courier New" pitchFamily="49" charset="0"/>
              </a:rPr>
              <a:t>objType</a:t>
            </a:r>
            <a:r>
              <a:rPr lang="en-US" sz="1800" dirty="0">
                <a:solidFill>
                  <a:schemeClr val="bg1"/>
                </a:solidFill>
                <a:latin typeface="Courier New" pitchFamily="49" charset="0"/>
                <a:cs typeface="Courier New" pitchFamily="49" charset="0"/>
              </a:rPr>
              <a:t>()</a:t>
            </a:r>
            <a:br>
              <a:rPr lang="en-US" sz="1800" dirty="0">
                <a:solidFill>
                  <a:schemeClr val="bg1"/>
                </a:solidFill>
                <a:latin typeface="Courier New" pitchFamily="49" charset="0"/>
                <a:cs typeface="Courier New" pitchFamily="49" charset="0"/>
              </a:rPr>
            </a:br>
            <a:r>
              <a:rPr lang="en-US" sz="1800" dirty="0">
                <a:solidFill>
                  <a:schemeClr val="bg1"/>
                </a:solidFill>
                <a:latin typeface="Courier New" pitchFamily="49" charset="0"/>
                <a:cs typeface="Courier New" pitchFamily="49" charset="0"/>
              </a:rPr>
              <a:t>b) </a:t>
            </a:r>
            <a:r>
              <a:rPr lang="en-US" sz="1800" i="1" dirty="0" err="1">
                <a:solidFill>
                  <a:schemeClr val="bg1"/>
                </a:solidFill>
                <a:latin typeface="Courier New" pitchFamily="49" charset="0"/>
                <a:cs typeface="Courier New" pitchFamily="49" charset="0"/>
              </a:rPr>
              <a:t>objName</a:t>
            </a:r>
            <a:r>
              <a:rPr lang="en-US" sz="1800" dirty="0">
                <a:solidFill>
                  <a:schemeClr val="bg1"/>
                </a:solidFill>
                <a:latin typeface="Courier New" pitchFamily="49" charset="0"/>
                <a:cs typeface="Courier New" pitchFamily="49" charset="0"/>
              </a:rPr>
              <a:t/>
            </a:r>
            <a:br>
              <a:rPr lang="en-US" sz="1800" dirty="0">
                <a:solidFill>
                  <a:schemeClr val="bg1"/>
                </a:solidFill>
                <a:latin typeface="Courier New" pitchFamily="49" charset="0"/>
                <a:cs typeface="Courier New" pitchFamily="49" charset="0"/>
              </a:rPr>
            </a:br>
            <a:r>
              <a:rPr lang="en-US" sz="1800" dirty="0">
                <a:solidFill>
                  <a:schemeClr val="bg1"/>
                </a:solidFill>
                <a:latin typeface="Courier New" pitchFamily="49" charset="0"/>
                <a:cs typeface="Courier New" pitchFamily="49" charset="0"/>
              </a:rPr>
              <a:t>c) </a:t>
            </a:r>
            <a:r>
              <a:rPr lang="en-US" sz="1800" i="1" dirty="0" err="1" smtClean="0">
                <a:solidFill>
                  <a:schemeClr val="bg1"/>
                </a:solidFill>
                <a:latin typeface="Courier New" pitchFamily="49" charset="0"/>
                <a:cs typeface="Courier New" pitchFamily="49" charset="0"/>
              </a:rPr>
              <a:t>objType</a:t>
            </a:r>
            <a:endParaRPr lang="en-US" sz="1800" dirty="0">
              <a:solidFill>
                <a:schemeClr val="bg1"/>
              </a:solidFill>
              <a:latin typeface="Courier New" pitchFamily="49" charset="0"/>
              <a:ea typeface="Calibri" pitchFamily="34" charset="0"/>
              <a:cs typeface="Courier New" pitchFamily="49" charset="0"/>
            </a:endParaRPr>
          </a:p>
        </p:txBody>
      </p:sp>
      <p:sp>
        <p:nvSpPr>
          <p:cNvPr id="8" name="TextBox 7"/>
          <p:cNvSpPr txBox="1"/>
          <p:nvPr/>
        </p:nvSpPr>
        <p:spPr>
          <a:xfrm>
            <a:off x="5410200" y="863600"/>
            <a:ext cx="3736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defRPr b="1">
                <a:solidFill>
                  <a:schemeClr val="bg1"/>
                </a:solidFill>
                <a:latin typeface="Courier New" pitchFamily="49" charset="0"/>
                <a:cs typeface="Courier New" pitchFamily="49"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d</a:t>
            </a:r>
            <a:r>
              <a:rPr lang="en-US"/>
              <a:t>) </a:t>
            </a:r>
            <a:r>
              <a:rPr lang="en-US" smtClean="0"/>
              <a:t>popupName(&lt;empty list&gt;)</a:t>
            </a:r>
            <a:r>
              <a:rPr lang="en-US" dirty="0"/>
              <a:t/>
            </a:r>
            <a:br>
              <a:rPr lang="en-US" dirty="0"/>
            </a:br>
            <a:r>
              <a:rPr lang="en-US" dirty="0"/>
              <a:t>e) popupName.push()</a:t>
            </a:r>
          </a:p>
          <a:p>
            <a:r>
              <a:rPr lang="en-US" dirty="0"/>
              <a:t/>
            </a:r>
            <a:br>
              <a:rPr lang="en-US" dirty="0"/>
            </a:br>
            <a:endParaRPr lang="en-US" dirty="0"/>
          </a:p>
          <a:p>
            <a:endParaRPr lang="en-US" dirty="0"/>
          </a:p>
          <a:p>
            <a:endParaRPr lang="en-US" dirty="0"/>
          </a:p>
        </p:txBody>
      </p:sp>
      <p:sp>
        <p:nvSpPr>
          <p:cNvPr id="2" name="Content Placeholder 1"/>
          <p:cNvSpPr>
            <a:spLocks noGrp="1"/>
          </p:cNvSpPr>
          <p:nvPr>
            <p:ph idx="1"/>
          </p:nvPr>
        </p:nvSpPr>
        <p:spPr>
          <a:xfrm>
            <a:off x="519113" y="914400"/>
            <a:ext cx="2452687" cy="5486400"/>
          </a:xfrm>
        </p:spPr>
        <p:txBody>
          <a:bodyPr/>
          <a:lstStyle/>
          <a:p>
            <a:pPr marL="0" indent="0">
              <a:buNone/>
            </a:pPr>
            <a:r>
              <a:rPr lang="en-US" sz="1800" dirty="0"/>
              <a:t>For each "create new" popup behavior, </a:t>
            </a:r>
            <a:r>
              <a:rPr lang="en-US" sz="1800" dirty="0" smtClean="0"/>
              <a:t/>
            </a:r>
            <a:br>
              <a:rPr lang="en-US" sz="1800" dirty="0" smtClean="0"/>
            </a:br>
            <a:r>
              <a:rPr lang="en-US" sz="1800" dirty="0" smtClean="0"/>
              <a:t>specify </a:t>
            </a:r>
            <a:r>
              <a:rPr lang="en-US" sz="1800" dirty="0"/>
              <a:t>the value to set the given property to.</a:t>
            </a:r>
          </a:p>
        </p:txBody>
      </p:sp>
    </p:spTree>
    <p:extLst>
      <p:ext uri="{BB962C8B-B14F-4D97-AF65-F5344CB8AC3E}">
        <p14:creationId xmlns:p14="http://schemas.microsoft.com/office/powerpoint/2010/main" val="220891661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914400"/>
            <a:ext cx="8320087" cy="2181364"/>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156" y="3053104"/>
            <a:ext cx="3920953" cy="2738096"/>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Popup type: view/edit</a:t>
            </a:r>
          </a:p>
        </p:txBody>
      </p:sp>
      <p:sp>
        <p:nvSpPr>
          <p:cNvPr id="3" name="Content Placeholder 2"/>
          <p:cNvSpPr>
            <a:spLocks noGrp="1"/>
          </p:cNvSpPr>
          <p:nvPr>
            <p:ph idx="1"/>
          </p:nvPr>
        </p:nvSpPr>
        <p:spPr>
          <a:xfrm>
            <a:off x="519113" y="3657600"/>
            <a:ext cx="2681287" cy="2743200"/>
          </a:xfrm>
        </p:spPr>
        <p:txBody>
          <a:bodyPr/>
          <a:lstStyle/>
          <a:p>
            <a:r>
              <a:rPr lang="en-US" sz="2000" dirty="0" smtClean="0"/>
              <a:t>View/Edit popups only allow users to view and/or edit </a:t>
            </a:r>
            <a:r>
              <a:rPr lang="en-US" sz="2000" dirty="0"/>
              <a:t>existing objects</a:t>
            </a:r>
          </a:p>
          <a:p>
            <a:r>
              <a:rPr lang="en-US" sz="2000" dirty="0" smtClean="0"/>
              <a:t>Cannot create </a:t>
            </a:r>
            <a:r>
              <a:rPr lang="en-US" sz="2000" dirty="0"/>
              <a:t>new objects</a:t>
            </a:r>
          </a:p>
          <a:p>
            <a:endParaRPr lang="en-US" sz="2000" dirty="0"/>
          </a:p>
        </p:txBody>
      </p:sp>
      <p:sp>
        <p:nvSpPr>
          <p:cNvPr id="6" name="AutoShape 33"/>
          <p:cNvSpPr>
            <a:spLocks noChangeArrowheads="1"/>
          </p:cNvSpPr>
          <p:nvPr/>
        </p:nvSpPr>
        <p:spPr bwMode="auto">
          <a:xfrm>
            <a:off x="4029932" y="2324549"/>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7" name="Straight Arrow Connector 4"/>
          <p:cNvCxnSpPr>
            <a:cxnSpLocks noChangeShapeType="1"/>
            <a:stCxn id="8" idx="3"/>
          </p:cNvCxnSpPr>
          <p:nvPr/>
        </p:nvCxnSpPr>
        <p:spPr bwMode="auto">
          <a:xfrm flipH="1" flipV="1">
            <a:off x="1752600" y="1044067"/>
            <a:ext cx="5715000" cy="2198278"/>
          </a:xfrm>
          <a:prstGeom prst="bentConnector3">
            <a:avLst>
              <a:gd name="adj1" fmla="val -4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AutoShape 33"/>
          <p:cNvSpPr>
            <a:spLocks noChangeArrowheads="1"/>
          </p:cNvSpPr>
          <p:nvPr/>
        </p:nvSpPr>
        <p:spPr bwMode="auto">
          <a:xfrm>
            <a:off x="5992090" y="3076451"/>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Straight Arrow Connector 4"/>
          <p:cNvCxnSpPr>
            <a:cxnSpLocks noChangeShapeType="1"/>
            <a:stCxn id="6" idx="2"/>
            <a:endCxn id="3074" idx="1"/>
          </p:cNvCxnSpPr>
          <p:nvPr/>
        </p:nvCxnSpPr>
        <p:spPr bwMode="auto">
          <a:xfrm rot="16200000" flipH="1">
            <a:off x="3654198" y="3397194"/>
            <a:ext cx="1765816" cy="28409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58948244"/>
      </p:ext>
    </p:extLst>
  </p:cSld>
  <p:clrMapOvr>
    <a:overrideClrMapping bg1="dk2" tx1="lt1" bg2="dk1" tx2="lt2" accent1="accent1" accent2="accent2" accent3="accent3" accent4="accent4" accent5="accent5" accent6="accent6" hlink="hlink" folHlink="folHlink"/>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5" name="pic New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064" y="990600"/>
            <a:ext cx="3448050" cy="39147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9" name="hid Rec 2"/>
          <p:cNvSpPr/>
          <p:nvPr/>
        </p:nvSpPr>
        <p:spPr bwMode="auto">
          <a:xfrm>
            <a:off x="4108326" y="346545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0" name="pic ViewEd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5" y="3276600"/>
            <a:ext cx="3286125" cy="31813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Popup type: view/edit/create</a:t>
            </a:r>
            <a:endParaRPr lang="en-US" dirty="0"/>
          </a:p>
        </p:txBody>
      </p:sp>
      <p:sp>
        <p:nvSpPr>
          <p:cNvPr id="2" name="Content Placeholder 1"/>
          <p:cNvSpPr>
            <a:spLocks noGrp="1"/>
          </p:cNvSpPr>
          <p:nvPr>
            <p:ph idx="1"/>
          </p:nvPr>
        </p:nvSpPr>
        <p:spPr>
          <a:xfrm>
            <a:off x="519113" y="3657600"/>
            <a:ext cx="2681287" cy="2743200"/>
          </a:xfrm>
        </p:spPr>
        <p:txBody>
          <a:bodyPr/>
          <a:lstStyle/>
          <a:p>
            <a:r>
              <a:rPr lang="en-US" sz="2000" dirty="0" smtClean="0"/>
              <a:t>View/Edit/Create popups allow users to create objects</a:t>
            </a:r>
          </a:p>
          <a:p>
            <a:r>
              <a:rPr lang="en-US" sz="2200" dirty="0" smtClean="0"/>
              <a:t>Add button </a:t>
            </a:r>
            <a:br>
              <a:rPr lang="en-US" sz="2200" dirty="0" smtClean="0"/>
            </a:br>
            <a:r>
              <a:rPr lang="en-US" sz="2200" dirty="0" smtClean="0"/>
              <a:t>to create</a:t>
            </a:r>
          </a:p>
          <a:p>
            <a:r>
              <a:rPr lang="en-US" sz="2200" dirty="0" smtClean="0"/>
              <a:t>Navigation widget to view/edit</a:t>
            </a:r>
            <a:endParaRPr lang="en-US" sz="2200" dirty="0"/>
          </a:p>
        </p:txBody>
      </p:sp>
      <p:sp>
        <p:nvSpPr>
          <p:cNvPr id="10"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arw Create"/>
          <p:cNvCxnSpPr>
            <a:cxnSpLocks noChangeShapeType="1"/>
            <a:stCxn id="10" idx="0"/>
            <a:endCxn id="5"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arw ViewEdit"/>
          <p:cNvCxnSpPr>
            <a:cxnSpLocks noChangeShapeType="1"/>
            <a:stCxn id="15" idx="3"/>
            <a:endCxn id="29" idx="0"/>
          </p:cNvCxnSpPr>
          <p:nvPr/>
        </p:nvCxnSpPr>
        <p:spPr bwMode="auto">
          <a:xfrm>
            <a:off x="2986833" y="3190893"/>
            <a:ext cx="1426293" cy="274557"/>
          </a:xfrm>
          <a:prstGeom prst="bentConnector2">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rec 2"/>
          <p:cNvSpPr>
            <a:spLocks noChangeArrowheads="1"/>
          </p:cNvSpPr>
          <p:nvPr/>
        </p:nvSpPr>
        <p:spPr bwMode="auto">
          <a:xfrm>
            <a:off x="2266309" y="3048000"/>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 name="Rounded Rectangle 42"/>
          <p:cNvSpPr/>
          <p:nvPr/>
        </p:nvSpPr>
        <p:spPr bwMode="auto">
          <a:xfrm>
            <a:off x="3210040" y="2667000"/>
            <a:ext cx="822960" cy="5334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View/</a:t>
            </a:r>
            <a:br>
              <a:rPr lang="en-US" sz="1600" dirty="0" smtClean="0">
                <a:solidFill>
                  <a:schemeClr val="bg1"/>
                </a:solidFill>
              </a:rPr>
            </a:br>
            <a:r>
              <a:rPr lang="en-US" sz="1600" dirty="0" smtClean="0">
                <a:solidFill>
                  <a:schemeClr val="bg1"/>
                </a:solidFill>
              </a:rPr>
              <a:t>Edit</a:t>
            </a:r>
            <a:endParaRPr lang="en-US" sz="1600" dirty="0">
              <a:solidFill>
                <a:schemeClr val="bg1"/>
              </a:solidFill>
            </a:endParaRPr>
          </a:p>
        </p:txBody>
      </p:sp>
      <p:sp>
        <p:nvSpPr>
          <p:cNvPr id="44" name="Rounded Rectangle 43"/>
          <p:cNvSpPr/>
          <p:nvPr/>
        </p:nvSpPr>
        <p:spPr bwMode="auto">
          <a:xfrm>
            <a:off x="3478566" y="1600200"/>
            <a:ext cx="82296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Creates</a:t>
            </a:r>
            <a:br>
              <a:rPr lang="en-US" sz="1600" dirty="0" smtClean="0">
                <a:solidFill>
                  <a:schemeClr val="bg1"/>
                </a:solidFill>
              </a:rPr>
            </a:br>
            <a:r>
              <a:rPr lang="en-US" sz="1600" dirty="0" smtClean="0">
                <a:solidFill>
                  <a:schemeClr val="bg1"/>
                </a:solidFill>
              </a:rPr>
              <a:t>New</a:t>
            </a:r>
            <a:endParaRPr lang="en-US" sz="1600" dirty="0">
              <a:solidFill>
                <a:schemeClr val="bg1"/>
              </a:solidFill>
            </a:endParaRPr>
          </a:p>
        </p:txBody>
      </p:sp>
    </p:spTree>
    <p:extLst>
      <p:ext uri="{BB962C8B-B14F-4D97-AF65-F5344CB8AC3E}">
        <p14:creationId xmlns:p14="http://schemas.microsoft.com/office/powerpoint/2010/main" val="24550838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hid Rec 1"/>
          <p:cNvSpPr/>
          <p:nvPr/>
        </p:nvSpPr>
        <p:spPr bwMode="auto">
          <a:xfrm>
            <a:off x="3859960" y="2447276"/>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List view panel add button behavior</a:t>
            </a:r>
            <a:endParaRPr lang="en-US" dirty="0"/>
          </a:p>
        </p:txBody>
      </p:sp>
      <p:sp>
        <p:nvSpPr>
          <p:cNvPr id="3" name="Content Placeholder 2"/>
          <p:cNvSpPr>
            <a:spLocks noGrp="1"/>
          </p:cNvSpPr>
          <p:nvPr>
            <p:ph sz="half" idx="1"/>
          </p:nvPr>
        </p:nvSpPr>
        <p:spPr/>
        <p:txBody>
          <a:bodyPr/>
          <a:lstStyle/>
          <a:p>
            <a:r>
              <a:rPr lang="en-US" dirty="0" err="1" smtClean="0"/>
              <a:t>IteratorButtons</a:t>
            </a:r>
            <a:r>
              <a:rPr lang="en-US" dirty="0" smtClean="0"/>
              <a:t> widget  </a:t>
            </a:r>
            <a:br>
              <a:rPr lang="en-US" dirty="0" smtClean="0"/>
            </a:br>
            <a:r>
              <a:rPr lang="en-US" dirty="0" smtClean="0"/>
              <a:t>renders the </a:t>
            </a:r>
            <a:br>
              <a:rPr lang="en-US" dirty="0" smtClean="0"/>
            </a:br>
            <a:r>
              <a:rPr lang="en-US" dirty="0" err="1" smtClean="0"/>
              <a:t>Add|Remove</a:t>
            </a:r>
            <a:r>
              <a:rPr lang="en-US" dirty="0" smtClean="0"/>
              <a:t> buttons</a:t>
            </a:r>
          </a:p>
          <a:p>
            <a:r>
              <a:rPr lang="en-US" dirty="0" smtClean="0"/>
              <a:t>Iterator Buttons "linked" to list view panel</a:t>
            </a:r>
          </a:p>
        </p:txBody>
      </p:sp>
      <p:sp>
        <p:nvSpPr>
          <p:cNvPr id="6" name="Content Placeholder 5"/>
          <p:cNvSpPr>
            <a:spLocks noGrp="1"/>
          </p:cNvSpPr>
          <p:nvPr>
            <p:ph idx="10"/>
          </p:nvPr>
        </p:nvSpPr>
        <p:spPr>
          <a:xfrm>
            <a:off x="521208" y="4114800"/>
            <a:ext cx="8321040" cy="2286000"/>
          </a:xfrm>
        </p:spPr>
        <p:txBody>
          <a:bodyPr/>
          <a:lstStyle/>
          <a:p>
            <a:r>
              <a:rPr lang="en-US" dirty="0"/>
              <a:t>List view panel </a:t>
            </a:r>
            <a:r>
              <a:rPr lang="en-US" dirty="0" smtClean="0"/>
              <a:t>contains</a:t>
            </a:r>
            <a:br>
              <a:rPr lang="en-US" dirty="0" smtClean="0"/>
            </a:br>
            <a:r>
              <a:rPr lang="en-US" dirty="0" smtClean="0"/>
              <a:t>row </a:t>
            </a:r>
            <a:r>
              <a:rPr lang="en-US" dirty="0"/>
              <a:t>iterator</a:t>
            </a:r>
          </a:p>
          <a:p>
            <a:pPr lvl="1"/>
            <a:r>
              <a:rPr lang="en-US" dirty="0" err="1" smtClean="0"/>
              <a:t>RowIterator</a:t>
            </a:r>
            <a:r>
              <a:rPr lang="en-US" dirty="0" smtClean="0"/>
              <a:t> widget properties </a:t>
            </a:r>
            <a:br>
              <a:rPr lang="en-US" dirty="0" smtClean="0"/>
            </a:br>
            <a:r>
              <a:rPr lang="en-US" dirty="0" smtClean="0"/>
              <a:t>specify behavior of </a:t>
            </a:r>
            <a:r>
              <a:rPr lang="en-US" dirty="0" err="1" smtClean="0"/>
              <a:t>Add|Remove</a:t>
            </a:r>
            <a:r>
              <a:rPr lang="en-US" dirty="0" smtClean="0"/>
              <a:t> </a:t>
            </a:r>
          </a:p>
          <a:p>
            <a:pPr lvl="1"/>
            <a:r>
              <a:rPr lang="en-US" dirty="0" smtClean="0"/>
              <a:t>Often, the configuration is to just</a:t>
            </a:r>
            <a:br>
              <a:rPr lang="en-US" dirty="0" smtClean="0"/>
            </a:br>
            <a:r>
              <a:rPr lang="en-US" dirty="0" smtClean="0"/>
              <a:t>add a new editable row</a:t>
            </a: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2470"/>
          <a:stretch/>
        </p:blipFill>
        <p:spPr bwMode="auto">
          <a:xfrm>
            <a:off x="3383585" y="914400"/>
            <a:ext cx="5485715" cy="1873834"/>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7" name="arw ViewEdit"/>
          <p:cNvCxnSpPr>
            <a:cxnSpLocks noChangeShapeType="1"/>
            <a:stCxn id="8" idx="1"/>
            <a:endCxn id="16" idx="1"/>
          </p:cNvCxnSpPr>
          <p:nvPr/>
        </p:nvCxnSpPr>
        <p:spPr bwMode="auto">
          <a:xfrm rot="10800000" flipH="1" flipV="1">
            <a:off x="3382196" y="1246710"/>
            <a:ext cx="477763" cy="1346499"/>
          </a:xfrm>
          <a:prstGeom prst="bentConnector3">
            <a:avLst>
              <a:gd name="adj1" fmla="val -47848"/>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rec 2"/>
          <p:cNvSpPr>
            <a:spLocks noChangeArrowheads="1"/>
          </p:cNvSpPr>
          <p:nvPr/>
        </p:nvSpPr>
        <p:spPr bwMode="auto">
          <a:xfrm>
            <a:off x="3382197" y="1041944"/>
            <a:ext cx="636232" cy="409533"/>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0" name="pic New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2514600"/>
            <a:ext cx="3447619" cy="3914286"/>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4" name="arw ViewEdit"/>
          <p:cNvCxnSpPr>
            <a:cxnSpLocks noChangeShapeType="1"/>
            <a:stCxn id="8" idx="3"/>
          </p:cNvCxnSpPr>
          <p:nvPr/>
        </p:nvCxnSpPr>
        <p:spPr bwMode="auto">
          <a:xfrm>
            <a:off x="4018429" y="1246711"/>
            <a:ext cx="3383337" cy="1420289"/>
          </a:xfrm>
          <a:prstGeom prst="bentConnector2">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quot;No&quot; Symbol 24"/>
          <p:cNvSpPr/>
          <p:nvPr/>
        </p:nvSpPr>
        <p:spPr bwMode="auto">
          <a:xfrm>
            <a:off x="7092881" y="1647970"/>
            <a:ext cx="617769" cy="617769"/>
          </a:xfrm>
          <a:prstGeom prst="noSmoking">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887370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view panel and Popup configurations</a:t>
            </a:r>
            <a:endParaRPr lang="en-US" dirty="0"/>
          </a:p>
        </p:txBody>
      </p:sp>
      <p:sp>
        <p:nvSpPr>
          <p:cNvPr id="8" name="Subtitle 7"/>
          <p:cNvSpPr>
            <a:spLocks noGrp="1"/>
          </p:cNvSpPr>
          <p:nvPr>
            <p:ph type="subTitle" idx="10"/>
          </p:nvPr>
        </p:nvSpPr>
        <p:spPr/>
        <p:txBody>
          <a:bodyPr/>
          <a:lstStyle/>
          <a:p>
            <a:r>
              <a:rPr lang="en-US" dirty="0"/>
              <a:t>Modify the behavior </a:t>
            </a:r>
            <a:br>
              <a:rPr lang="en-US" dirty="0"/>
            </a:br>
            <a:r>
              <a:rPr lang="en-US" dirty="0"/>
              <a:t>of the Popup </a:t>
            </a:r>
            <a:br>
              <a:rPr lang="en-US" dirty="0"/>
            </a:br>
            <a:r>
              <a:rPr lang="en-US" dirty="0"/>
              <a:t>so that it</a:t>
            </a:r>
            <a:r>
              <a:rPr lang="en-US" dirty="0" smtClean="0"/>
              <a:t>…</a:t>
            </a:r>
            <a:endParaRPr lang="en-US" dirty="0"/>
          </a:p>
        </p:txBody>
      </p:sp>
      <p:sp>
        <p:nvSpPr>
          <p:cNvPr id="14" name="Text Placeholder 13"/>
          <p:cNvSpPr>
            <a:spLocks noGrp="1"/>
          </p:cNvSpPr>
          <p:nvPr>
            <p:ph type="body" sz="quarter" idx="11"/>
          </p:nvPr>
        </p:nvSpPr>
        <p:spPr/>
        <p:txBody>
          <a:bodyPr/>
          <a:lstStyle/>
          <a:p>
            <a:r>
              <a:rPr lang="en-US" dirty="0" smtClean="0"/>
              <a:t>Modify the </a:t>
            </a:r>
            <a:r>
              <a:rPr lang="en-US" dirty="0"/>
              <a:t>behavior of the </a:t>
            </a:r>
            <a:br>
              <a:rPr lang="en-US" dirty="0"/>
            </a:br>
            <a:r>
              <a:rPr lang="en-US" dirty="0"/>
              <a:t>list view panel's Add button </a:t>
            </a:r>
            <a:br>
              <a:rPr lang="en-US" dirty="0"/>
            </a:br>
            <a:r>
              <a:rPr lang="en-US" dirty="0"/>
              <a:t>so that it…</a:t>
            </a:r>
          </a:p>
          <a:p>
            <a:endParaRPr lang="en-US" dirty="0" smtClean="0"/>
          </a:p>
          <a:p>
            <a:endParaRPr lang="en-US" dirty="0"/>
          </a:p>
        </p:txBody>
      </p:sp>
      <p:sp>
        <p:nvSpPr>
          <p:cNvPr id="7" name="Content Placeholder 6"/>
          <p:cNvSpPr>
            <a:spLocks noGrp="1"/>
          </p:cNvSpPr>
          <p:nvPr>
            <p:ph sz="half" idx="2"/>
          </p:nvPr>
        </p:nvSpPr>
        <p:spPr>
          <a:xfrm>
            <a:off x="4754563" y="2133600"/>
            <a:ext cx="4083050" cy="4256088"/>
          </a:xfrm>
        </p:spPr>
        <p:txBody>
          <a:bodyPr/>
          <a:lstStyle/>
          <a:p>
            <a:r>
              <a:rPr lang="en-US" dirty="0" smtClean="0"/>
              <a:t>Does </a:t>
            </a:r>
            <a:r>
              <a:rPr lang="en-US" dirty="0"/>
              <a:t>not create a new </a:t>
            </a:r>
            <a:br>
              <a:rPr lang="en-US" dirty="0"/>
            </a:br>
            <a:r>
              <a:rPr lang="en-US" dirty="0"/>
              <a:t>row in the list view panel</a:t>
            </a:r>
          </a:p>
          <a:p>
            <a:r>
              <a:rPr lang="en-US" dirty="0"/>
              <a:t>Navigates to the Popup</a:t>
            </a:r>
          </a:p>
          <a:p>
            <a:r>
              <a:rPr lang="en-US" dirty="0"/>
              <a:t>Does not pass an object </a:t>
            </a:r>
            <a:br>
              <a:rPr lang="en-US" dirty="0"/>
            </a:br>
            <a:r>
              <a:rPr lang="en-US" dirty="0"/>
              <a:t>to the popup</a:t>
            </a:r>
          </a:p>
          <a:p>
            <a:endParaRPr lang="en-US" dirty="0"/>
          </a:p>
        </p:txBody>
      </p:sp>
      <p:sp>
        <p:nvSpPr>
          <p:cNvPr id="3" name="Content Placeholder 2"/>
          <p:cNvSpPr>
            <a:spLocks noGrp="1"/>
          </p:cNvSpPr>
          <p:nvPr>
            <p:ph sz="half" idx="1"/>
          </p:nvPr>
        </p:nvSpPr>
        <p:spPr>
          <a:xfrm>
            <a:off x="519113" y="2133600"/>
            <a:ext cx="4083050" cy="4256088"/>
          </a:xfrm>
        </p:spPr>
        <p:txBody>
          <a:bodyPr/>
          <a:lstStyle/>
          <a:p>
            <a:r>
              <a:rPr lang="en-US" dirty="0"/>
              <a:t>Has a second entry point with no object in the signature</a:t>
            </a:r>
          </a:p>
          <a:p>
            <a:r>
              <a:rPr lang="en-US" dirty="0"/>
              <a:t>Creates a new object</a:t>
            </a:r>
          </a:p>
          <a:p>
            <a:r>
              <a:rPr lang="en-US" dirty="0"/>
              <a:t>Returns the new object to the list </a:t>
            </a:r>
            <a:r>
              <a:rPr lang="en-US" dirty="0" smtClean="0"/>
              <a:t>view</a:t>
            </a:r>
            <a:endParaRPr lang="en-US" dirty="0"/>
          </a:p>
          <a:p>
            <a:endParaRPr lang="en-US" dirty="0" smtClean="0"/>
          </a:p>
        </p:txBody>
      </p:sp>
    </p:spTree>
    <p:extLst>
      <p:ext uri="{BB962C8B-B14F-4D97-AF65-F5344CB8AC3E}">
        <p14:creationId xmlns:p14="http://schemas.microsoft.com/office/powerpoint/2010/main" val="12321107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smtClean="0"/>
              <a:t>Popup configurations</a:t>
            </a:r>
            <a:endParaRPr lang="en-US" dirty="0"/>
          </a:p>
        </p:txBody>
      </p:sp>
      <p:sp>
        <p:nvSpPr>
          <p:cNvPr id="2" name="Content Placeholder 1"/>
          <p:cNvSpPr>
            <a:spLocks noGrp="1"/>
          </p:cNvSpPr>
          <p:nvPr>
            <p:ph idx="1"/>
          </p:nvPr>
        </p:nvSpPr>
        <p:spPr/>
        <p:txBody>
          <a:bodyPr/>
          <a:lstStyle/>
          <a:p>
            <a:r>
              <a:rPr lang="en-US" dirty="0" smtClean="0"/>
              <a:t>Has a second, no-object </a:t>
            </a:r>
            <a:br>
              <a:rPr lang="en-US" dirty="0" smtClean="0"/>
            </a:br>
            <a:r>
              <a:rPr lang="en-US" dirty="0" smtClean="0"/>
              <a:t>entry point </a:t>
            </a:r>
          </a:p>
          <a:p>
            <a:r>
              <a:rPr lang="en-US" dirty="0" smtClean="0"/>
              <a:t>Creates a new object</a:t>
            </a:r>
          </a:p>
          <a:p>
            <a:r>
              <a:rPr lang="en-US" dirty="0" smtClean="0"/>
              <a:t>Returns the new object to the list view</a:t>
            </a:r>
          </a:p>
          <a:p>
            <a:pPr lvl="1"/>
            <a:endParaRPr lang="en-US" dirty="0" smtClean="0"/>
          </a:p>
          <a:p>
            <a:pPr lvl="1"/>
            <a:endParaRPr lang="en-US" dirty="0"/>
          </a:p>
        </p:txBody>
      </p:sp>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hid Rec 2"/>
          <p:cNvSpPr/>
          <p:nvPr/>
        </p:nvSpPr>
        <p:spPr bwMode="auto">
          <a:xfrm>
            <a:off x="4495800" y="335280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1" name="pic New 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182" y="990600"/>
            <a:ext cx="3457575" cy="3886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arw Create"/>
          <p:cNvCxnSpPr>
            <a:cxnSpLocks noChangeShapeType="1"/>
            <a:stCxn id="10" idx="0"/>
            <a:endCxn id="5"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6" name="Rounded Rectangle 15"/>
          <p:cNvSpPr/>
          <p:nvPr/>
        </p:nvSpPr>
        <p:spPr bwMode="auto">
          <a:xfrm>
            <a:off x="2895600" y="1600200"/>
            <a:ext cx="1405926"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No-object</a:t>
            </a:r>
            <a:r>
              <a:rPr lang="en-US" sz="1600" dirty="0">
                <a:solidFill>
                  <a:schemeClr val="bg1"/>
                </a:solidFill>
              </a:rPr>
              <a:t/>
            </a:r>
            <a:br>
              <a:rPr lang="en-US" sz="1600" dirty="0">
                <a:solidFill>
                  <a:schemeClr val="bg1"/>
                </a:solidFill>
              </a:rPr>
            </a:br>
            <a:r>
              <a:rPr lang="en-US" sz="1600" dirty="0" smtClean="0">
                <a:solidFill>
                  <a:schemeClr val="bg1"/>
                </a:solidFill>
              </a:rPr>
              <a:t>Entry Point 2</a:t>
            </a:r>
            <a:endParaRPr lang="en-US" sz="1600" dirty="0">
              <a:solidFill>
                <a:schemeClr val="bg1"/>
              </a:solidFill>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97" y="3362326"/>
            <a:ext cx="4953000" cy="285750"/>
          </a:xfrm>
          <a:prstGeom prst="rect">
            <a:avLst/>
          </a:prstGeom>
          <a:noFill/>
          <a:ln w="28575">
            <a:solidFill>
              <a:schemeClr val="accent6">
                <a:lumMod val="75000"/>
              </a:schemeClr>
            </a:solidFill>
            <a:prstDash val="sysDot"/>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7" name="rec 1"/>
          <p:cNvSpPr>
            <a:spLocks noChangeArrowheads="1"/>
          </p:cNvSpPr>
          <p:nvPr/>
        </p:nvSpPr>
        <p:spPr bwMode="auto">
          <a:xfrm>
            <a:off x="5487355" y="1447800"/>
            <a:ext cx="406793" cy="331787"/>
          </a:xfrm>
          <a:prstGeom prst="roundRect">
            <a:avLst>
              <a:gd name="adj" fmla="val 16667"/>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Rounded Rectangle 13"/>
          <p:cNvSpPr/>
          <p:nvPr/>
        </p:nvSpPr>
        <p:spPr bwMode="auto">
          <a:xfrm>
            <a:off x="3210041" y="2857501"/>
            <a:ext cx="822960" cy="533400"/>
          </a:xfrm>
          <a:prstGeom prst="roundRect">
            <a:avLst/>
          </a:prstGeom>
          <a:solidFill>
            <a:schemeClr val="tx1"/>
          </a:solidFill>
          <a:ln w="28575" algn="ctr">
            <a:solidFill>
              <a:schemeClr val="accent6">
                <a:lumMod val="75000"/>
              </a:schemeClr>
            </a:solidFill>
            <a:prstDash val="sysDot"/>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New </a:t>
            </a:r>
            <a:br>
              <a:rPr lang="en-US" sz="1600" dirty="0" smtClean="0">
                <a:solidFill>
                  <a:schemeClr val="bg1"/>
                </a:solidFill>
              </a:rPr>
            </a:br>
            <a:r>
              <a:rPr lang="en-US" sz="1600" dirty="0" smtClean="0">
                <a:solidFill>
                  <a:schemeClr val="bg1"/>
                </a:solidFill>
              </a:rPr>
              <a:t>object</a:t>
            </a:r>
            <a:endParaRPr lang="en-US" sz="1600" dirty="0">
              <a:solidFill>
                <a:schemeClr val="bg1"/>
              </a:solidFill>
            </a:endParaRPr>
          </a:p>
        </p:txBody>
      </p:sp>
      <p:sp>
        <p:nvSpPr>
          <p:cNvPr id="2054" name="Rectangle 2053"/>
          <p:cNvSpPr/>
          <p:nvPr/>
        </p:nvSpPr>
        <p:spPr bwMode="auto">
          <a:xfrm>
            <a:off x="5923630" y="1482562"/>
            <a:ext cx="573341" cy="300362"/>
          </a:xfrm>
          <a:prstGeom prst="rect">
            <a:avLst/>
          </a:prstGeom>
          <a:solidFill>
            <a:srgbClr val="FFFFFF">
              <a:alpha val="79000"/>
            </a:srgbClr>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8" name="arw ViewEdit"/>
          <p:cNvCxnSpPr>
            <a:cxnSpLocks noChangeShapeType="1"/>
            <a:stCxn id="27" idx="3"/>
            <a:endCxn id="29" idx="3"/>
          </p:cNvCxnSpPr>
          <p:nvPr/>
        </p:nvCxnSpPr>
        <p:spPr bwMode="auto">
          <a:xfrm flipH="1">
            <a:off x="5105400" y="1613694"/>
            <a:ext cx="788748" cy="1885040"/>
          </a:xfrm>
          <a:prstGeom prst="bentConnector3">
            <a:avLst>
              <a:gd name="adj1" fmla="val -28983"/>
            </a:avLst>
          </a:prstGeom>
          <a:noFill/>
          <a:ln w="28575">
            <a:solidFill>
              <a:schemeClr val="accent6">
                <a:lumMod val="75000"/>
              </a:schemeClr>
            </a:solidFill>
            <a:prstDash val="sysDot"/>
            <a:miter lim="800000"/>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cxnSp>
      <p:pic>
        <p:nvPicPr>
          <p:cNvPr id="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0428" y="2895600"/>
            <a:ext cx="871923" cy="100192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4156" y="3498951"/>
            <a:ext cx="439044" cy="42292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76726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07" y="3352800"/>
            <a:ext cx="4953000" cy="323850"/>
          </a:xfrm>
          <a:prstGeom prst="rect">
            <a:avLst/>
          </a:prstGeom>
          <a:noFill/>
          <a:ln w="28575">
            <a:solidFill>
              <a:srgbClr val="C00000"/>
            </a:solidFill>
            <a:prstDash val="sysDash"/>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Add button behavior configurations</a:t>
            </a:r>
            <a:endParaRPr lang="en-US" dirty="0"/>
          </a:p>
        </p:txBody>
      </p:sp>
      <p:sp>
        <p:nvSpPr>
          <p:cNvPr id="6" name="Content Placeholder 5"/>
          <p:cNvSpPr>
            <a:spLocks noGrp="1"/>
          </p:cNvSpPr>
          <p:nvPr>
            <p:ph idx="1"/>
          </p:nvPr>
        </p:nvSpPr>
        <p:spPr/>
        <p:txBody>
          <a:bodyPr/>
          <a:lstStyle/>
          <a:p>
            <a:r>
              <a:rPr lang="en-US" dirty="0" smtClean="0"/>
              <a:t>Does not create a new </a:t>
            </a:r>
            <a:br>
              <a:rPr lang="en-US" dirty="0" smtClean="0"/>
            </a:br>
            <a:r>
              <a:rPr lang="en-US" dirty="0" smtClean="0"/>
              <a:t>row in the list view panel</a:t>
            </a:r>
          </a:p>
          <a:p>
            <a:r>
              <a:rPr lang="en-US" dirty="0" smtClean="0"/>
              <a:t>Navigates to the Popup</a:t>
            </a:r>
          </a:p>
          <a:p>
            <a:r>
              <a:rPr lang="en-US" dirty="0" smtClean="0"/>
              <a:t>Does not pass an object to the popup</a:t>
            </a:r>
          </a:p>
          <a:p>
            <a:endParaRPr lang="en-US" dirty="0"/>
          </a:p>
        </p:txBody>
      </p:sp>
      <p:sp>
        <p:nvSpPr>
          <p:cNvPr id="14"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7" name="pic New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9707" y="990600"/>
            <a:ext cx="3448050" cy="39147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8" name="arw Create"/>
          <p:cNvCxnSpPr>
            <a:cxnSpLocks noChangeShapeType="1"/>
            <a:stCxn id="16" idx="0"/>
            <a:endCxn id="14"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 name="Rounded Rectangle 18"/>
          <p:cNvSpPr/>
          <p:nvPr/>
        </p:nvSpPr>
        <p:spPr bwMode="auto">
          <a:xfrm>
            <a:off x="3478566" y="1600200"/>
            <a:ext cx="82296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No </a:t>
            </a:r>
            <a:br>
              <a:rPr lang="en-US" sz="1600" dirty="0" smtClean="0">
                <a:solidFill>
                  <a:schemeClr val="bg1"/>
                </a:solidFill>
              </a:rPr>
            </a:br>
            <a:r>
              <a:rPr lang="en-US" sz="1600" dirty="0" smtClean="0">
                <a:solidFill>
                  <a:schemeClr val="bg1"/>
                </a:solidFill>
              </a:rPr>
              <a:t>Object</a:t>
            </a:r>
            <a:endParaRPr lang="en-US" sz="1600" dirty="0">
              <a:solidFill>
                <a:schemeClr val="bg1"/>
              </a:solidFill>
            </a:endParaRPr>
          </a:p>
        </p:txBody>
      </p:sp>
      <p:cxnSp>
        <p:nvCxnSpPr>
          <p:cNvPr id="23" name="arw ViewEdit"/>
          <p:cNvCxnSpPr>
            <a:cxnSpLocks noChangeShapeType="1"/>
            <a:stCxn id="16" idx="1"/>
            <a:endCxn id="5126" idx="1"/>
          </p:cNvCxnSpPr>
          <p:nvPr/>
        </p:nvCxnSpPr>
        <p:spPr bwMode="auto">
          <a:xfrm rot="10800000" flipV="1">
            <a:off x="526707" y="2348707"/>
            <a:ext cx="5820" cy="1166018"/>
          </a:xfrm>
          <a:prstGeom prst="bentConnector3">
            <a:avLst>
              <a:gd name="adj1" fmla="val 4027835"/>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6" name="&quot;No&quot; Symbol 25"/>
          <p:cNvSpPr/>
          <p:nvPr/>
        </p:nvSpPr>
        <p:spPr bwMode="auto">
          <a:xfrm>
            <a:off x="599430" y="3299420"/>
            <a:ext cx="430609" cy="430609"/>
          </a:xfrm>
          <a:prstGeom prst="noSmoking">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15066505"/>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BDB20F29-5888-4EBB-9358-247C73C93F1A}"/>
</file>

<file path=customXml/itemProps2.xml><?xml version="1.0" encoding="utf-8"?>
<ds:datastoreItem xmlns:ds="http://schemas.openxmlformats.org/officeDocument/2006/customXml" ds:itemID="{AFC96CF4-A503-450A-A976-CADCE34B30D8}"/>
</file>

<file path=customXml/itemProps3.xml><?xml version="1.0" encoding="utf-8"?>
<ds:datastoreItem xmlns:ds="http://schemas.openxmlformats.org/officeDocument/2006/customXml" ds:itemID="{22AE1379-363B-42AE-9DC0-3293CF77A0B3}"/>
</file>

<file path=docProps/app.xml><?xml version="1.0" encoding="utf-8"?>
<Properties xmlns="http://schemas.openxmlformats.org/officeDocument/2006/extended-properties" xmlns:vt="http://schemas.openxmlformats.org/officeDocument/2006/docPropsVTypes">
  <Template/>
  <TotalTime>985</TotalTime>
  <Words>4030</Words>
  <Application>Microsoft Office PowerPoint</Application>
  <PresentationFormat>On-screen Show (4:3)</PresentationFormat>
  <Paragraphs>400</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Emerald_Template</vt:lpstr>
      <vt:lpstr>Create new objects with Popups</vt:lpstr>
      <vt:lpstr>PowerPoint Presentation</vt:lpstr>
      <vt:lpstr>PowerPoint Presentation</vt:lpstr>
      <vt:lpstr>Popup type: view/edit</vt:lpstr>
      <vt:lpstr>Popup type: view/edit/create</vt:lpstr>
      <vt:lpstr>List view panel add button behavior</vt:lpstr>
      <vt:lpstr>List view panel and Popup configurations</vt:lpstr>
      <vt:lpstr>Popup configurations</vt:lpstr>
      <vt:lpstr>Add button behavior configurations</vt:lpstr>
      <vt:lpstr>PowerPoint Presentation</vt:lpstr>
      <vt:lpstr>Steps to configure a view/edit/create popup</vt:lpstr>
      <vt:lpstr>Create a second, no-object entry point</vt:lpstr>
      <vt:lpstr>Configure popup to create a new object</vt:lpstr>
      <vt:lpstr>Configure popup to return the new object</vt:lpstr>
      <vt:lpstr>Configure edit buttons pick value</vt:lpstr>
      <vt:lpstr>Configure the row iterator pick location</vt:lpstr>
      <vt:lpstr>Deploy PCFs</vt:lpstr>
      <vt:lpstr>New object configuration summary</vt:lpstr>
      <vt:lpstr>PowerPoint Presentation</vt:lpstr>
      <vt:lpstr>startInEditMode: create</vt:lpstr>
      <vt:lpstr>startInEditMode: view/edit</vt:lpstr>
      <vt:lpstr>Why have the popup in edit mode?</vt:lpstr>
      <vt:lpstr>Determining edit mode dynamically</vt:lpstr>
      <vt:lpstr>Steps to configure dynamic edit mode</vt:lpstr>
      <vt:lpstr>Create a popup boolean variable</vt:lpstr>
      <vt:lpstr>Configure popup startInEditMode property</vt:lpstr>
      <vt:lpstr>Modify entry point signature for boolean</vt:lpstr>
      <vt:lpstr>Modify row iterator pick location</vt:lpstr>
      <vt:lpstr>Modify the navigation widget action</vt:lpstr>
      <vt:lpstr>Make project to see all PCF errors</vt:lpstr>
      <vt:lpstr>Deploy PCFs</vt:lpstr>
      <vt:lpstr>PowerPoint Presentation</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PowerPoint 2010 Template</dc:subject>
  <dc:creator>Seth Luersen</dc:creator>
  <cp:keywords>Emerald;Configuration Fundamentals;User Interface Architecture</cp:keywords>
  <cp:lastModifiedBy>Guidewire Education</cp:lastModifiedBy>
  <cp:revision>139</cp:revision>
  <dcterms:created xsi:type="dcterms:W3CDTF">2014-02-12T18:07:28Z</dcterms:created>
  <dcterms:modified xsi:type="dcterms:W3CDTF">2014-11-15T01:36:39Z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0x0101007CFB29EADDD5C24B957691831FD266C3</vt:lpwstr>
  </property>
  <property fmtid="{D5CDD505-2E9C-101B-9397-08002B2CF9AE}" pid="4" name="Order">
    <vt:r8>1487100</vt:r8>
  </property>
  <property fmtid="{D5CDD505-2E9C-101B-9397-08002B2CF9AE}" pid="5" name="_ExtendedDescription">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ies>
</file>