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2.wmf" ContentType="image/x-wmf"/>
  <Override PartName="/ppt/media/image10.png" ContentType="image/png"/>
  <Override PartName="/ppt/media/image23.wmf" ContentType="image/x-wmf"/>
  <Override PartName="/ppt/media/image11.png" ContentType="image/png"/>
  <Override PartName="/ppt/media/image12.png" ContentType="image/png"/>
  <Override PartName="/ppt/media/image13.png" ContentType="image/png"/>
  <Override PartName="/ppt/media/image26.wmf" ContentType="image/x-wmf"/>
  <Override PartName="/ppt/media/image14.png" ContentType="image/png"/>
  <Override PartName="/ppt/media/image27.wmf" ContentType="image/x-wmf"/>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4.png" ContentType="image/png"/>
  <Override PartName="/ppt/media/image25.png" ContentType="image/png"/>
  <Override PartName="/ppt/media/image28.png" ContentType="image/png"/>
  <Override PartName="/ppt/media/image29.png" ContentType="image/png"/>
  <Override PartName="/ppt/media/image30.png" ContentType="image/png"/>
  <Override PartName="/ppt/media/image31.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Lst>
  <p:sldSz cx="9144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2.xml"/><Relationship Id="rId21" Type="http://schemas.openxmlformats.org/officeDocument/2006/relationships/slide" Target="slides/slide7.xml"/><Relationship Id="rId34" Type="http://schemas.openxmlformats.org/officeDocument/2006/relationships/customXml" Target="../customXml/item2.xml"/><Relationship Id="rId7" Type="http://schemas.openxmlformats.org/officeDocument/2006/relationships/slideMaster" Target="slideMasters/slideMaster6.xml"/><Relationship Id="rId12" Type="http://schemas.openxmlformats.org/officeDocument/2006/relationships/slideMaster" Target="slideMasters/slideMaster11.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customXml" Target="../customXml/item1.xml"/><Relationship Id="rId2" Type="http://schemas.openxmlformats.org/officeDocument/2006/relationships/slideMaster" Target="slideMasters/slideMaster1.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Master" Target="slideMasters/slideMaster10.xml"/><Relationship Id="rId24" Type="http://schemas.openxmlformats.org/officeDocument/2006/relationships/slide" Target="slides/slide10.xml"/><Relationship Id="rId32" Type="http://schemas.openxmlformats.org/officeDocument/2006/relationships/slide" Target="slides/slide18.xml"/><Relationship Id="rId5" Type="http://schemas.openxmlformats.org/officeDocument/2006/relationships/slideMaster" Target="slideMasters/slideMaster4.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9.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notesMaster" Target="notesMasters/notesMaster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customXml" Target="../customXml/item3.xml"/><Relationship Id="rId8" Type="http://schemas.openxmlformats.org/officeDocument/2006/relationships/slideMaster" Target="slideMasters/slideMaster7.xml"/></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58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59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59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592" name="PlaceHolder 5"/>
          <p:cNvSpPr>
            <a:spLocks noGrp="1"/>
          </p:cNvSpPr>
          <p:nvPr>
            <p:ph type="sldNum"/>
          </p:nvPr>
        </p:nvSpPr>
        <p:spPr>
          <a:xfrm>
            <a:off x="4399200" y="0"/>
            <a:ext cx="3372840" cy="502560"/>
          </a:xfrm>
          <a:prstGeom prst="rect">
            <a:avLst/>
          </a:prstGeom>
        </p:spPr>
        <p:txBody>
          <a:bodyPr lIns="0" rIns="0" tIns="0" bIns="0" anchor="b"/>
          <a:p>
            <a:pPr algn="r"/>
            <a:fld id="{D289F75F-A794-486E-B687-4059CA32951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664" name="TextShape 2"/>
          <p:cNvSpPr txBox="1"/>
          <p:nvPr/>
        </p:nvSpPr>
        <p:spPr>
          <a:xfrm>
            <a:off x="3884760" y="8775360"/>
            <a:ext cx="2971440" cy="302760"/>
          </a:xfrm>
          <a:prstGeom prst="rect">
            <a:avLst/>
          </a:prstGeom>
          <a:noFill/>
          <a:ln>
            <a:noFill/>
          </a:ln>
        </p:spPr>
        <p:txBody>
          <a:bodyPr anchor="b"/>
          <a:p>
            <a:pPr algn="r">
              <a:lnSpc>
                <a:spcPct val="100000"/>
              </a:lnSpc>
            </a:pPr>
            <a:fld id="{E8D407B7-D560-4D3C-B035-14542B106AC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For valid values for ParamType attribute, see the value ScriptParameterType typelist.  The values are: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bit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datetime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decimal</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group</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integer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money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monthlyfrequency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nonnegativeinteger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nonnegativemoney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percentage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percentagedec</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phone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positiveinteger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positivemoney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postalcode</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risk</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speed</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user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varchar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weeklyfrequency</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year</a:t>
            </a:r>
            <a:endParaRPr b="0" lang="en-US" sz="2000" spc="-1" strike="noStrike">
              <a:latin typeface="Arial"/>
            </a:endParaRPr>
          </a:p>
          <a:p>
            <a:pPr>
              <a:lnSpc>
                <a:spcPct val="100000"/>
              </a:lnSpc>
            </a:pPr>
            <a:endParaRPr b="0" lang="en-US" sz="2000" spc="-1" strike="noStrike">
              <a:latin typeface="Arial"/>
            </a:endParaRPr>
          </a:p>
        </p:txBody>
      </p:sp>
      <p:sp>
        <p:nvSpPr>
          <p:cNvPr id="682" name="TextShape 2"/>
          <p:cNvSpPr txBox="1"/>
          <p:nvPr/>
        </p:nvSpPr>
        <p:spPr>
          <a:xfrm>
            <a:off x="3884760" y="8775360"/>
            <a:ext cx="2971440" cy="302760"/>
          </a:xfrm>
          <a:prstGeom prst="rect">
            <a:avLst/>
          </a:prstGeom>
          <a:noFill/>
          <a:ln>
            <a:noFill/>
          </a:ln>
        </p:spPr>
        <p:txBody>
          <a:bodyPr anchor="b"/>
          <a:p>
            <a:pPr algn="r">
              <a:lnSpc>
                <a:spcPct val="100000"/>
              </a:lnSpc>
            </a:pPr>
            <a:fld id="{552868F9-02AA-4913-AD3B-DDBAA5B859A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force the Guidewire application to reload the script parameter global cache, you can restart the server or reload PCFs.  Changes to script parameters include the deletion of an existing script parameter from the ScriptParameter.xml file or adding a new script parameter to the ScriptParameter.xml file.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You can restart the server from the bin command window (gwXX dev-stop then gwXX dev-start) or restart the server from Guidewire Studio (Run </a:t>
            </a:r>
            <a:r>
              <a:rPr b="0" lang="en-US" sz="2000" spc="-1" strike="noStrike">
                <a:latin typeface="Wingdings"/>
              </a:rPr>
              <a:t> Stop then Run 'Server' or Debug 'Server').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a:t>
            </a:r>
            <a:r>
              <a:rPr b="0" lang="en-US" sz="2000" spc="-1" strike="noStrike">
                <a:solidFill>
                  <a:srgbClr val="000000"/>
                </a:solidFill>
                <a:latin typeface="Wingdings"/>
                <a:ea typeface="+mn-ea"/>
              </a:rPr>
              <a:t></a:t>
            </a:r>
            <a:r>
              <a:rPr b="0" lang="en-US" sz="1200" spc="-1" strike="noStrike">
                <a:solidFill>
                  <a:srgbClr val="000000"/>
                </a:solidFill>
                <a:latin typeface="Arial"/>
                <a:ea typeface="+mn-ea"/>
              </a:rPr>
              <a: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2000" spc="-1" strike="noStrike">
                <a:solidFill>
                  <a:srgbClr val="000000"/>
                </a:solidFill>
                <a:latin typeface="Arial"/>
                <a:ea typeface="+mn-ea"/>
              </a:rPr>
              <a:t>Important: </a:t>
            </a:r>
            <a:endParaRPr b="0" lang="en-US" sz="2000" spc="-1" strike="noStrike">
              <a:latin typeface="Arial"/>
            </a:endParaRPr>
          </a:p>
          <a:p>
            <a:pPr>
              <a:lnSpc>
                <a:spcPct val="100000"/>
              </a:lnSpc>
            </a:pPr>
            <a:r>
              <a:rPr b="0" lang="en-US" sz="2000" spc="-1" strike="noStrike">
                <a:solidFill>
                  <a:srgbClr val="000000"/>
                </a:solidFill>
                <a:latin typeface="Arial"/>
                <a:ea typeface="+mn-ea"/>
              </a:rPr>
              <a:t>For a newly referenced script parameter in Gosu code, Guidewire Studio will show an inspection error saying that it is unable to find the named static property of the script parameter.  In order for Guidewire Studio to recognize the new script parameter with dot completion, you must restart Guidewire Studio.</a:t>
            </a:r>
            <a:endParaRPr b="0" lang="en-US" sz="2000" spc="-1" strike="noStrike">
              <a:latin typeface="Arial"/>
            </a:endParaRPr>
          </a:p>
          <a:p>
            <a:pPr>
              <a:lnSpc>
                <a:spcPct val="100000"/>
              </a:lnSpc>
            </a:pPr>
            <a:endParaRPr b="0" lang="en-US" sz="2000" spc="-1" strike="noStrike">
              <a:latin typeface="Arial"/>
            </a:endParaRPr>
          </a:p>
        </p:txBody>
      </p:sp>
      <p:sp>
        <p:nvSpPr>
          <p:cNvPr id="684" name="TextShape 2"/>
          <p:cNvSpPr txBox="1"/>
          <p:nvPr/>
        </p:nvSpPr>
        <p:spPr>
          <a:xfrm>
            <a:off x="3884760" y="8775360"/>
            <a:ext cx="2971440" cy="302760"/>
          </a:xfrm>
          <a:prstGeom prst="rect">
            <a:avLst/>
          </a:prstGeom>
          <a:noFill/>
          <a:ln>
            <a:noFill/>
          </a:ln>
        </p:spPr>
        <p:txBody>
          <a:bodyPr anchor="b"/>
          <a:p>
            <a:pPr algn="r">
              <a:lnSpc>
                <a:spcPct val="100000"/>
              </a:lnSpc>
            </a:pPr>
            <a:fld id="{0351BB1B-D97A-454C-80C3-E1984FAB7C1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Important: </a:t>
            </a:r>
            <a:endParaRPr b="0" lang="en-US" sz="2000" spc="-1" strike="noStrike">
              <a:latin typeface="Arial"/>
            </a:endParaRPr>
          </a:p>
          <a:p>
            <a:r>
              <a:rPr b="0" lang="en-US" sz="2000" spc="-1" strike="noStrike">
                <a:latin typeface="Arial"/>
              </a:rPr>
              <a:t>For a newly referenced script parameter in Gosu code, Guidewire Studio will show an inspection error saying that it is unable to find the named static property of the script parameter.  In order for Guidewire Studio to recognize the new script parameter with dot completion, you must restart Guidewire Studio.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the RecentlyViewedContactUtil is a Gosu class located at …\configuration\gsrc\trainingapp\base\RecentlyViewedContactUtil.gs.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Guidewire recommends that you use Gosu class variables instead of script parameters to reference values in Gosu expressions. The exception would be if you needed the ability to change the value from the Guidewire application interface.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You can reference a script parameter directly. However, if you are concerned about the value range for a given script parameter, then assign the script parameter directly to a local variable with a default value. In addition, if you are referencing the script parameter throughout a Gosu class, consider assigning the variable to a global class variable.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686" name="TextShape 2"/>
          <p:cNvSpPr txBox="1"/>
          <p:nvPr/>
        </p:nvSpPr>
        <p:spPr>
          <a:xfrm>
            <a:off x="3884760" y="8775360"/>
            <a:ext cx="2971440" cy="302760"/>
          </a:xfrm>
          <a:prstGeom prst="rect">
            <a:avLst/>
          </a:prstGeom>
          <a:noFill/>
          <a:ln>
            <a:noFill/>
          </a:ln>
        </p:spPr>
        <p:txBody>
          <a:bodyPr anchor="b"/>
          <a:p>
            <a:pPr algn="r">
              <a:lnSpc>
                <a:spcPct val="100000"/>
              </a:lnSpc>
            </a:pPr>
            <a:fld id="{B713A7D7-0447-46DC-B036-98DD93530A0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88" name="TextShape 2"/>
          <p:cNvSpPr txBox="1"/>
          <p:nvPr/>
        </p:nvSpPr>
        <p:spPr>
          <a:xfrm>
            <a:off x="3884760" y="8775360"/>
            <a:ext cx="2971440" cy="302760"/>
          </a:xfrm>
          <a:prstGeom prst="rect">
            <a:avLst/>
          </a:prstGeom>
          <a:noFill/>
          <a:ln>
            <a:noFill/>
          </a:ln>
        </p:spPr>
        <p:txBody>
          <a:bodyPr anchor="b"/>
          <a:p>
            <a:pPr algn="r">
              <a:lnSpc>
                <a:spcPct val="100000"/>
              </a:lnSpc>
            </a:pPr>
            <a:fld id="{6280B2B1-4921-40CC-9F74-6000F1C1E5E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152280" y="4343400"/>
            <a:ext cx="6552720" cy="4343040"/>
          </a:xfrm>
          <a:prstGeom prst="rect">
            <a:avLst/>
          </a:prstGeom>
        </p:spPr>
        <p:txBody>
          <a:bodyPr/>
          <a:p>
            <a:pPr marL="188280" indent="-187920">
              <a:lnSpc>
                <a:spcPct val="100000"/>
              </a:lnSpc>
            </a:pPr>
            <a:r>
              <a:rPr b="0" lang="en-US" sz="2000" spc="-1" strike="noStrike">
                <a:latin typeface="Arial"/>
              </a:rPr>
              <a:t>To access the script parameter:</a:t>
            </a:r>
            <a:endParaRPr b="0" lang="en-US" sz="2000" spc="-1" strike="noStrike">
              <a:latin typeface="Arial"/>
            </a:endParaRPr>
          </a:p>
          <a:p>
            <a:pPr marL="188280" indent="-187920">
              <a:lnSpc>
                <a:spcPct val="100000"/>
              </a:lnSpc>
              <a:buClr>
                <a:srgbClr val="000000"/>
              </a:buClr>
              <a:buFont typeface="StarSymbol"/>
              <a:buAutoNum type="arabicPeriod"/>
            </a:pPr>
            <a:r>
              <a:rPr b="0" lang="en-US" sz="2000" spc="-1" strike="noStrike">
                <a:latin typeface="Arial"/>
              </a:rPr>
              <a:t>Navigate to the Administration </a:t>
            </a:r>
            <a:r>
              <a:rPr b="0" lang="en-US" sz="2000" spc="-1" strike="noStrike">
                <a:latin typeface="Wingdings"/>
              </a:rPr>
              <a:t> Utilities  Script Parameters.</a:t>
            </a:r>
            <a:endParaRPr b="0" lang="en-US" sz="2000" spc="-1" strike="noStrike">
              <a:latin typeface="Arial"/>
            </a:endParaRPr>
          </a:p>
          <a:p>
            <a:pPr marL="188280" indent="-187920">
              <a:lnSpc>
                <a:spcPct val="100000"/>
              </a:lnSpc>
              <a:buClr>
                <a:srgbClr val="000000"/>
              </a:buClr>
              <a:buFont typeface="StarSymbol"/>
              <a:buAutoNum type="arabicPeriod"/>
            </a:pPr>
            <a:r>
              <a:rPr b="0" lang="en-US" sz="2000" spc="-1" strike="noStrike">
                <a:latin typeface="Wingdings"/>
              </a:rPr>
              <a:t>Click the name of the script parameter in the list view panel.</a:t>
            </a:r>
            <a:endParaRPr b="0" lang="en-US" sz="2000" spc="-1" strike="noStrike">
              <a:latin typeface="Arial"/>
            </a:endParaRPr>
          </a:p>
          <a:p>
            <a:pPr>
              <a:lnSpc>
                <a:spcPct val="100000"/>
              </a:lnSpc>
            </a:pPr>
            <a:endParaRPr b="0" lang="en-US" sz="2000" spc="-1" strike="noStrike">
              <a:latin typeface="Arial"/>
            </a:endParaRPr>
          </a:p>
        </p:txBody>
      </p:sp>
      <p:sp>
        <p:nvSpPr>
          <p:cNvPr id="690" name="TextShape 2"/>
          <p:cNvSpPr txBox="1"/>
          <p:nvPr/>
        </p:nvSpPr>
        <p:spPr>
          <a:xfrm>
            <a:off x="3884760" y="8775360"/>
            <a:ext cx="2971440" cy="302760"/>
          </a:xfrm>
          <a:prstGeom prst="rect">
            <a:avLst/>
          </a:prstGeom>
          <a:noFill/>
          <a:ln>
            <a:noFill/>
          </a:ln>
        </p:spPr>
        <p:txBody>
          <a:bodyPr anchor="b"/>
          <a:p>
            <a:pPr algn="r">
              <a:lnSpc>
                <a:spcPct val="100000"/>
              </a:lnSpc>
            </a:pPr>
            <a:fld id="{115F03C5-9E94-4270-B7D3-2DDC6AC99B8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To update a script parameter: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Navigate to the Administration </a:t>
            </a:r>
            <a:r>
              <a:rPr b="0" lang="en-US" sz="2000" spc="-1" strike="noStrike">
                <a:latin typeface="Wingdings"/>
              </a:rPr>
              <a:t> Utilities  Script Parameters.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Wingdings"/>
              </a:rPr>
              <a:t>Click the name of the script parameter in the list view panel.</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Wingdings"/>
              </a:rPr>
              <a:t>In the detail view panel, click the Edit button.</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Wingdings"/>
              </a:rPr>
              <a:t>Edit the Value field.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Wingdings"/>
              </a:rPr>
              <a:t>Click Update.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Wingdings"/>
              </a:rPr>
              <a:t>Changes to a script parameter value takes effect immediately.  The script parameter is added or updated in the database.  The script parameter global cache is refreshed.</a:t>
            </a:r>
            <a:endParaRPr b="0" lang="en-US" sz="2000" spc="-1" strike="noStrike">
              <a:latin typeface="Arial"/>
            </a:endParaRPr>
          </a:p>
        </p:txBody>
      </p:sp>
      <p:sp>
        <p:nvSpPr>
          <p:cNvPr id="692" name="TextShape 2"/>
          <p:cNvSpPr txBox="1"/>
          <p:nvPr/>
        </p:nvSpPr>
        <p:spPr>
          <a:xfrm>
            <a:off x="3884760" y="8775360"/>
            <a:ext cx="2971440" cy="302760"/>
          </a:xfrm>
          <a:prstGeom prst="rect">
            <a:avLst/>
          </a:prstGeom>
          <a:noFill/>
          <a:ln>
            <a:noFill/>
          </a:ln>
        </p:spPr>
        <p:txBody>
          <a:bodyPr anchor="b"/>
          <a:p>
            <a:pPr algn="r">
              <a:lnSpc>
                <a:spcPct val="100000"/>
              </a:lnSpc>
            </a:pPr>
            <a:fld id="{602B8F71-AFD5-4974-AC97-796546803EB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94" name="TextShape 2"/>
          <p:cNvSpPr txBox="1"/>
          <p:nvPr/>
        </p:nvSpPr>
        <p:spPr>
          <a:xfrm>
            <a:off x="3884760" y="8775360"/>
            <a:ext cx="2971440" cy="302760"/>
          </a:xfrm>
          <a:prstGeom prst="rect">
            <a:avLst/>
          </a:prstGeom>
          <a:noFill/>
          <a:ln>
            <a:noFill/>
          </a:ln>
        </p:spPr>
        <p:txBody>
          <a:bodyPr anchor="b"/>
          <a:p>
            <a:pPr algn="r">
              <a:lnSpc>
                <a:spcPct val="100000"/>
              </a:lnSpc>
            </a:pPr>
            <a:fld id="{1705C6D6-F02B-4A10-88B2-B8C25D64CA3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Answers</a:t>
            </a:r>
            <a:endParaRPr b="0" lang="en-US" sz="2000" spc="-1" strike="noStrike">
              <a:latin typeface="Arial"/>
            </a:endParaRPr>
          </a:p>
          <a:p>
            <a:r>
              <a:rPr b="0" lang="en-US" sz="2000" spc="-1" strike="noStrike">
                <a:latin typeface="Arial"/>
              </a:rPr>
              <a:t>1) Script parameters act as a global variables where the variable value may change over time and therefore should not be hard-coded. Examples of Guidewire application script parameters include BillingCenter delinquency and agency bill settings and ClaimCenter initial reserve settings.</a:t>
            </a:r>
            <a:endParaRPr b="0" lang="en-US" sz="2000" spc="-1" strike="noStrike">
              <a:latin typeface="Arial"/>
            </a:endParaRPr>
          </a:p>
          <a:p>
            <a:r>
              <a:rPr b="0" lang="en-US" sz="2000" spc="-1" strike="noStrike">
                <a:latin typeface="Arial"/>
              </a:rPr>
              <a:t>2) You want a variable that is global in scope across the application that you can change or reset through the application interface, and/or you want a variable to hold a value that you can use in any Gosu expression, and you want to change that value without editing the expression </a:t>
            </a:r>
            <a:endParaRPr b="0" lang="en-US" sz="2000" spc="-1" strike="noStrike">
              <a:latin typeface="Arial"/>
            </a:endParaRPr>
          </a:p>
          <a:p>
            <a:r>
              <a:rPr b="0" lang="en-US" sz="2000" spc="-1" strike="noStrike">
                <a:latin typeface="Arial"/>
              </a:rPr>
              <a:t>3) You must restart the server or reload PCFS to deploy the script parameter.   In order for Guidewire Studio to recognize the script parameter, you must restart studio.</a:t>
            </a:r>
            <a:endParaRPr b="0" lang="en-US" sz="2000" spc="-1" strike="noStrike">
              <a:latin typeface="Arial"/>
            </a:endParaRPr>
          </a:p>
          <a:p>
            <a:r>
              <a:rPr b="0" lang="en-US" sz="2000" spc="-1" strike="noStrike">
                <a:latin typeface="Arial"/>
              </a:rPr>
              <a:t>4) In Gosu code you can reference a script parameter including business rules, enhancements, Gosu classes, and PCF files.</a:t>
            </a:r>
            <a:endParaRPr b="0" lang="en-US" sz="2000" spc="-1" strike="noStrike">
              <a:latin typeface="Arial"/>
            </a:endParaRPr>
          </a:p>
          <a:p>
            <a:r>
              <a:rPr b="0" lang="en-US" sz="2000" spc="-1" strike="noStrike">
                <a:latin typeface="Arial"/>
              </a:rPr>
              <a:t>5) You reference the script parameter directly.  If you are concerned about the value being outside a range or set of possible values, you can also assign the script parameter to a local variable that has a default value.  If using the script parameter throughout a Gosu class or enhancement, you may also assign the script parameter to a global class variable.</a:t>
            </a:r>
            <a:endParaRPr b="0" lang="en-US" sz="2000" spc="-1" strike="noStrike">
              <a:latin typeface="Arial"/>
            </a:endParaRPr>
          </a:p>
          <a:p>
            <a:r>
              <a:rPr b="0" lang="en-US" sz="2000" spc="-1" strike="noStrike">
                <a:latin typeface="Arial"/>
              </a:rPr>
              <a:t>6) Administrator users can access the Administration screen for the Script Parameters.  In the list view panel, click the script parameter name. In the detail view panel for the script parameter, click Edit. And administrator user can edit the parameter value. Click Update.</a:t>
            </a:r>
            <a:endParaRPr b="0" lang="en-US" sz="2000" spc="-1" strike="noStrike">
              <a:latin typeface="Arial"/>
            </a:endParaRPr>
          </a:p>
          <a:p>
            <a:r>
              <a:rPr b="0" lang="en-US" sz="2000" spc="-1" strike="noStrike">
                <a:latin typeface="Arial"/>
              </a:rPr>
              <a:t>7) The Guidewire application uses the script parameter value in the database.</a:t>
            </a:r>
            <a:endParaRPr b="0" lang="en-US" sz="2000" spc="-1" strike="noStrike">
              <a:latin typeface="Arial"/>
            </a:endParaRPr>
          </a:p>
          <a:p>
            <a:endParaRPr b="0" lang="en-US" sz="2000" spc="-1" strike="noStrike">
              <a:latin typeface="Arial"/>
            </a:endParaRPr>
          </a:p>
        </p:txBody>
      </p:sp>
      <p:sp>
        <p:nvSpPr>
          <p:cNvPr id="696" name="TextShape 2"/>
          <p:cNvSpPr txBox="1"/>
          <p:nvPr/>
        </p:nvSpPr>
        <p:spPr>
          <a:xfrm>
            <a:off x="3884760" y="8775360"/>
            <a:ext cx="2971440" cy="302760"/>
          </a:xfrm>
          <a:prstGeom prst="rect">
            <a:avLst/>
          </a:prstGeom>
          <a:noFill/>
          <a:ln>
            <a:noFill/>
          </a:ln>
        </p:spPr>
        <p:txBody>
          <a:bodyPr anchor="b"/>
          <a:p>
            <a:pPr algn="r">
              <a:lnSpc>
                <a:spcPct val="100000"/>
              </a:lnSpc>
            </a:pPr>
            <a:fld id="{6799BD96-EBD4-42B9-B875-6A839D2A4A5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98" name="TextShape 2"/>
          <p:cNvSpPr txBox="1"/>
          <p:nvPr/>
        </p:nvSpPr>
        <p:spPr>
          <a:xfrm>
            <a:off x="3884760" y="8775360"/>
            <a:ext cx="2971440" cy="302760"/>
          </a:xfrm>
          <a:prstGeom prst="rect">
            <a:avLst/>
          </a:prstGeom>
          <a:noFill/>
          <a:ln>
            <a:noFill/>
          </a:ln>
        </p:spPr>
        <p:txBody>
          <a:bodyPr anchor="b"/>
          <a:p>
            <a:pPr algn="r">
              <a:lnSpc>
                <a:spcPct val="100000"/>
              </a:lnSpc>
            </a:pPr>
            <a:fld id="{B60AB45C-706A-4394-A809-19205CBF655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66" name="TextShape 2"/>
          <p:cNvSpPr txBox="1"/>
          <p:nvPr/>
        </p:nvSpPr>
        <p:spPr>
          <a:xfrm>
            <a:off x="3884760" y="8775360"/>
            <a:ext cx="2971440" cy="302760"/>
          </a:xfrm>
          <a:prstGeom prst="rect">
            <a:avLst/>
          </a:prstGeom>
          <a:noFill/>
          <a:ln>
            <a:noFill/>
          </a:ln>
        </p:spPr>
        <p:txBody>
          <a:bodyPr anchor="b"/>
          <a:p>
            <a:pPr algn="r">
              <a:lnSpc>
                <a:spcPct val="100000"/>
              </a:lnSpc>
            </a:pPr>
            <a:fld id="{9C25AE29-D6D0-4DD8-8443-059717609BD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68" name="TextShape 2"/>
          <p:cNvSpPr txBox="1"/>
          <p:nvPr/>
        </p:nvSpPr>
        <p:spPr>
          <a:xfrm>
            <a:off x="3884760" y="8775360"/>
            <a:ext cx="2971440" cy="302760"/>
          </a:xfrm>
          <a:prstGeom prst="rect">
            <a:avLst/>
          </a:prstGeom>
          <a:noFill/>
          <a:ln>
            <a:noFill/>
          </a:ln>
        </p:spPr>
        <p:txBody>
          <a:bodyPr anchor="b"/>
          <a:p>
            <a:pPr algn="r">
              <a:lnSpc>
                <a:spcPct val="100000"/>
              </a:lnSpc>
            </a:pPr>
            <a:fld id="{AECDB67C-ADE6-4F8C-BE73-F96171AB928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Script parameters allow developers to avoid hard-coded application constants for the constant may change over time and/or for when an administrator user needs to ability to change a parameter value in the Administration user interface.  The result is that developers can reference script parameters in Gosu code while allowing administrator users to change the values. </a:t>
            </a:r>
            <a:endParaRPr b="0" lang="en-US" sz="2000" spc="-1" strike="noStrike">
              <a:latin typeface="Arial"/>
            </a:endParaRPr>
          </a:p>
          <a:p>
            <a:endParaRPr b="0" lang="en-US" sz="2000" spc="-1" strike="noStrike">
              <a:latin typeface="Arial"/>
            </a:endParaRPr>
          </a:p>
          <a:p>
            <a:r>
              <a:rPr b="0" lang="en-US" sz="2000" spc="-1" strike="noStrike">
                <a:latin typeface="Arial"/>
              </a:rPr>
              <a:t>There are several reasons to create global variables as script parameters: (a) you want a variable that is global in scope across the application that you can change or reset through the application interface, and/or (b) you want a variable to hold a value that you can use in any Gosu expression, and you want to change that value without editing the expression. For example, you can configure ClaimCenter script parameters to set initial reserve values for automobile claims such as auto glass damage, full body damage, or minor body damage. These initial reserve values can change from year to year.</a:t>
            </a:r>
            <a:endParaRPr b="0" lang="en-US" sz="2000" spc="-1" strike="noStrike">
              <a:latin typeface="Arial"/>
            </a:endParaRPr>
          </a:p>
          <a:p>
            <a:endParaRPr b="0" lang="en-US" sz="2000" spc="-1" strike="noStrike">
              <a:latin typeface="Arial"/>
            </a:endParaRPr>
          </a:p>
          <a:p>
            <a:r>
              <a:rPr b="0" lang="en-US" sz="2000" spc="-1" strike="noStrike">
                <a:latin typeface="Arial"/>
              </a:rPr>
              <a:t>Guideline recommends that you use Gosu class variables instead of script parameters to reference values in Gosu expressions. The exception would be if you needed the ability to change the value from the Guidewire application interface.</a:t>
            </a:r>
            <a:endParaRPr b="0" lang="en-US" sz="2000" spc="-1" strike="noStrike">
              <a:latin typeface="Arial"/>
            </a:endParaRPr>
          </a:p>
          <a:p>
            <a:endParaRPr b="0" lang="en-US" sz="2000" spc="-1" strike="noStrike">
              <a:latin typeface="Arial"/>
            </a:endParaRPr>
          </a:p>
        </p:txBody>
      </p:sp>
      <p:sp>
        <p:nvSpPr>
          <p:cNvPr id="670" name="TextShape 2"/>
          <p:cNvSpPr txBox="1"/>
          <p:nvPr/>
        </p:nvSpPr>
        <p:spPr>
          <a:xfrm>
            <a:off x="3884760" y="8775360"/>
            <a:ext cx="2971440" cy="302760"/>
          </a:xfrm>
          <a:prstGeom prst="rect">
            <a:avLst/>
          </a:prstGeom>
          <a:noFill/>
          <a:ln>
            <a:noFill/>
          </a:ln>
        </p:spPr>
        <p:txBody>
          <a:bodyPr anchor="b"/>
          <a:p>
            <a:pPr algn="r">
              <a:lnSpc>
                <a:spcPct val="100000"/>
              </a:lnSpc>
            </a:pPr>
            <a:fld id="{54DB9AEC-0425-4FE8-AE11-A83188C67E5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PolicyCenter 8.0 has a single script parameter to enable a search tab.</a:t>
            </a:r>
            <a:endParaRPr b="0" lang="en-US" sz="2000" spc="-1" strike="noStrike">
              <a:latin typeface="Arial"/>
            </a:endParaRPr>
          </a:p>
          <a:p>
            <a:pPr marL="216000" indent="-216000">
              <a:lnSpc>
                <a:spcPct val="100000"/>
              </a:lnSpc>
            </a:pPr>
            <a:r>
              <a:rPr b="0" lang="en-US" sz="2000" spc="-1" strike="noStrike">
                <a:latin typeface="Arial"/>
              </a:rPr>
              <a:t>BillingCenter 8.0uses script parameters primarily to manage values pertaining to delinquency and agency bills.</a:t>
            </a:r>
            <a:endParaRPr b="0" lang="en-US" sz="2000" spc="-1" strike="noStrike">
              <a:latin typeface="Arial"/>
            </a:endParaRPr>
          </a:p>
          <a:p>
            <a:pPr marL="216000" indent="-216000">
              <a:lnSpc>
                <a:spcPct val="100000"/>
              </a:lnSpc>
            </a:pPr>
            <a:r>
              <a:rPr b="0" lang="en-US" sz="2000" spc="-1" strike="noStrike">
                <a:latin typeface="Arial"/>
              </a:rPr>
              <a:t>ClaimCenter 8.0 uses script parameters primarily to manage values pertaining to initial reserves.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672" name="TextShape 2"/>
          <p:cNvSpPr txBox="1"/>
          <p:nvPr/>
        </p:nvSpPr>
        <p:spPr>
          <a:xfrm>
            <a:off x="3884760" y="8775360"/>
            <a:ext cx="2971440" cy="302760"/>
          </a:xfrm>
          <a:prstGeom prst="rect">
            <a:avLst/>
          </a:prstGeom>
          <a:noFill/>
          <a:ln>
            <a:noFill/>
          </a:ln>
        </p:spPr>
        <p:txBody>
          <a:bodyPr anchor="b"/>
          <a:p>
            <a:pPr algn="r">
              <a:lnSpc>
                <a:spcPct val="100000"/>
              </a:lnSpc>
            </a:pPr>
            <a:fld id="{335CACF9-E103-4ACC-90D4-36DEC6EF587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If a script parameter exists in the ScriptParameter.xml file but not in the Guidewire application database table for ScriptParameter, Guidewire uses the value from the ScriptParameter.xml file and stores that value to the script parameter cache. The script parameter cache is a special global cache.  </a:t>
            </a:r>
            <a:endParaRPr b="0" lang="en-US" sz="2000" spc="-1" strike="noStrike">
              <a:latin typeface="Arial"/>
            </a:endParaRPr>
          </a:p>
          <a:p>
            <a:pPr>
              <a:lnSpc>
                <a:spcPct val="100000"/>
              </a:lnSpc>
            </a:pPr>
            <a:r>
              <a:rPr b="0" lang="en-US" sz="2000" spc="-1" strike="noStrike">
                <a:latin typeface="Arial"/>
              </a:rPr>
              <a:t>Only when an Administrator user edits a script parameter value in the user interface does the Guidewire application actually create an instance of a ScriptParameter entity in the database.  For a given script parameter, if the parameter value differs between the element in ScriptParameters.xml and the entity instance in the database, the Guidewire application will use the value in the database for the script parameter cache.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1200" spc="-1" strike="noStrike">
                <a:solidFill>
                  <a:srgbClr val="000000"/>
                </a:solidFill>
                <a:latin typeface="Arial"/>
                <a:ea typeface="+mn-ea"/>
              </a:rPr>
              <a:t>A Guidewire application manages script parameters in a special global cache.  You can control the refresh interval for the script parameter cache with the value for the ScriptParametersRefreshIntervalSecs setting in the config.xml file.</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674" name="TextShape 2"/>
          <p:cNvSpPr txBox="1"/>
          <p:nvPr/>
        </p:nvSpPr>
        <p:spPr>
          <a:xfrm>
            <a:off x="3884760" y="8775360"/>
            <a:ext cx="2971440" cy="302760"/>
          </a:xfrm>
          <a:prstGeom prst="rect">
            <a:avLst/>
          </a:prstGeom>
          <a:noFill/>
          <a:ln>
            <a:noFill/>
          </a:ln>
        </p:spPr>
        <p:txBody>
          <a:bodyPr anchor="b"/>
          <a:p>
            <a:pPr algn="r">
              <a:lnSpc>
                <a:spcPct val="100000"/>
              </a:lnSpc>
            </a:pPr>
            <a:fld id="{DACA4ED8-F66A-4708-93FF-FBB1F6CA642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76" name="TextShape 2"/>
          <p:cNvSpPr txBox="1"/>
          <p:nvPr/>
        </p:nvSpPr>
        <p:spPr>
          <a:xfrm>
            <a:off x="3884760" y="8775360"/>
            <a:ext cx="2971440" cy="302760"/>
          </a:xfrm>
          <a:prstGeom prst="rect">
            <a:avLst/>
          </a:prstGeom>
          <a:noFill/>
          <a:ln>
            <a:noFill/>
          </a:ln>
        </p:spPr>
        <p:txBody>
          <a:bodyPr anchor="b"/>
          <a:p>
            <a:pPr algn="r">
              <a:lnSpc>
                <a:spcPct val="100000"/>
              </a:lnSpc>
            </a:pPr>
            <a:fld id="{2DB27BE6-85F8-40F0-B11C-88048AA916E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78" name="TextShape 2"/>
          <p:cNvSpPr txBox="1"/>
          <p:nvPr/>
        </p:nvSpPr>
        <p:spPr>
          <a:xfrm>
            <a:off x="3884760" y="8775360"/>
            <a:ext cx="2971440" cy="302760"/>
          </a:xfrm>
          <a:prstGeom prst="rect">
            <a:avLst/>
          </a:prstGeom>
          <a:noFill/>
          <a:ln>
            <a:noFill/>
          </a:ln>
        </p:spPr>
        <p:txBody>
          <a:bodyPr anchor="b"/>
          <a:p>
            <a:pPr algn="r">
              <a:lnSpc>
                <a:spcPct val="100000"/>
              </a:lnSpc>
            </a:pPr>
            <a:fld id="{CA8DAA06-C599-4D5C-9770-C55097432C3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680" name="TextShape 2"/>
          <p:cNvSpPr txBox="1"/>
          <p:nvPr/>
        </p:nvSpPr>
        <p:spPr>
          <a:xfrm>
            <a:off x="3884760" y="8775360"/>
            <a:ext cx="2971440" cy="302760"/>
          </a:xfrm>
          <a:prstGeom prst="rect">
            <a:avLst/>
          </a:prstGeom>
          <a:noFill/>
          <a:ln>
            <a:noFill/>
          </a:ln>
        </p:spPr>
        <p:txBody>
          <a:bodyPr anchor="b"/>
          <a:p>
            <a:pPr algn="r">
              <a:lnSpc>
                <a:spcPct val="100000"/>
              </a:lnSpc>
            </a:pPr>
            <a:fld id="{E9A7054B-65A6-4BBE-A4AD-23108CFB22F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F170C433-88FD-4542-B677-CE31D8C3A5DE}"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8" name="pic Logo Text" descr=""/>
          <p:cNvPicPr/>
          <p:nvPr/>
        </p:nvPicPr>
        <p:blipFill>
          <a:blip r:embed="rId2"/>
          <a:stretch/>
        </p:blipFill>
        <p:spPr>
          <a:xfrm>
            <a:off x="7412040" y="6543720"/>
            <a:ext cx="1607760" cy="136080"/>
          </a:xfrm>
          <a:prstGeom prst="rect">
            <a:avLst/>
          </a:prstGeom>
          <a:ln>
            <a:noFill/>
          </a:ln>
        </p:spPr>
      </p:pic>
      <p:sp>
        <p:nvSpPr>
          <p:cNvPr id="44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9C530063-7E0F-4D9C-977E-76758DB23E95}"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450"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451"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452"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453"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7" name="pic Logo Text" descr=""/>
          <p:cNvPicPr/>
          <p:nvPr/>
        </p:nvPicPr>
        <p:blipFill>
          <a:blip r:embed="rId2"/>
          <a:stretch/>
        </p:blipFill>
        <p:spPr>
          <a:xfrm>
            <a:off x="7412040" y="6543720"/>
            <a:ext cx="1607760" cy="136080"/>
          </a:xfrm>
          <a:prstGeom prst="rect">
            <a:avLst/>
          </a:prstGeom>
          <a:ln>
            <a:noFill/>
          </a:ln>
        </p:spPr>
      </p:pic>
      <p:sp>
        <p:nvSpPr>
          <p:cNvPr id="49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206019A-4EC6-4E9F-9414-9E29A423FC54}"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499"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500"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501"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502"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4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4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6" name="pic Logo Text" descr=""/>
          <p:cNvPicPr/>
          <p:nvPr/>
        </p:nvPicPr>
        <p:blipFill>
          <a:blip r:embed="rId2"/>
          <a:stretch/>
        </p:blipFill>
        <p:spPr>
          <a:xfrm>
            <a:off x="7412040" y="6543720"/>
            <a:ext cx="1607760" cy="136080"/>
          </a:xfrm>
          <a:prstGeom prst="rect">
            <a:avLst/>
          </a:prstGeom>
          <a:ln>
            <a:noFill/>
          </a:ln>
        </p:spPr>
      </p:pic>
      <p:sp>
        <p:nvSpPr>
          <p:cNvPr id="54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A6F2A038-6B38-4596-9151-A329CDE7BD42}"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54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549"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550"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55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69B242A-C98B-4816-806E-DA6F14E3908B}"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B1598CD7-2F39-4060-BD9E-9818939B4B12}"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80C195F-E3F9-4EBB-894E-DDF87809920F}"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1E13343-2235-43B8-AA43-D5657DE228C5}"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20600"/>
            <a:ext cx="831816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14" name="PlaceHolder 11"/>
          <p:cNvSpPr>
            <a:spLocks noGrp="1"/>
          </p:cNvSpPr>
          <p:nvPr>
            <p:ph type="body"/>
          </p:nvPr>
        </p:nvSpPr>
        <p:spPr>
          <a:xfrm>
            <a:off x="521280" y="9144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a:p>
            <a:pPr lvl="4" marL="1941480" indent="-225000">
              <a:lnSpc>
                <a:spcPct val="100000"/>
              </a:lnSpc>
              <a:spcBef>
                <a:spcPts val="281"/>
              </a:spcBef>
              <a:buClr>
                <a:srgbClr val="04628c"/>
              </a:buClr>
              <a:buSzPct val="120000"/>
              <a:buFont typeface="Symbol" charset="2"/>
              <a:buChar char=""/>
            </a:pPr>
            <a:r>
              <a:rPr b="0" lang="en-US" sz="1400" spc="-1" strike="noStrike">
                <a:solidFill>
                  <a:srgbClr val="000000"/>
                </a:solidFill>
                <a:latin typeface="Arial"/>
                <a:ea typeface="Arial"/>
              </a:rPr>
              <a:t>Fifth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8" name="pic Logo Text" descr=""/>
          <p:cNvPicPr/>
          <p:nvPr/>
        </p:nvPicPr>
        <p:blipFill>
          <a:blip r:embed="rId2"/>
          <a:stretch/>
        </p:blipFill>
        <p:spPr>
          <a:xfrm>
            <a:off x="7412040" y="6543720"/>
            <a:ext cx="1607760" cy="136080"/>
          </a:xfrm>
          <a:prstGeom prst="rect">
            <a:avLst/>
          </a:prstGeom>
          <a:ln>
            <a:noFill/>
          </a:ln>
        </p:spPr>
      </p:pic>
      <p:sp>
        <p:nvSpPr>
          <p:cNvPr id="25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A28EB94-DFE5-4980-A574-A092B12DF479}"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260"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1"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262"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3"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7" name="pic Logo Text" descr=""/>
          <p:cNvPicPr/>
          <p:nvPr/>
        </p:nvPicPr>
        <p:blipFill>
          <a:blip r:embed="rId2"/>
          <a:stretch/>
        </p:blipFill>
        <p:spPr>
          <a:xfrm>
            <a:off x="7412040" y="6543720"/>
            <a:ext cx="1607760" cy="136080"/>
          </a:xfrm>
          <a:prstGeom prst="rect">
            <a:avLst/>
          </a:prstGeom>
          <a:ln>
            <a:noFill/>
          </a:ln>
        </p:spPr>
      </p:pic>
      <p:sp>
        <p:nvSpPr>
          <p:cNvPr id="30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7A57BCFD-98EC-49C8-BE90-C6D788F7E25B}"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30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10"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4" name="pic Logo Text" descr=""/>
          <p:cNvPicPr/>
          <p:nvPr/>
        </p:nvPicPr>
        <p:blipFill>
          <a:blip r:embed="rId2"/>
          <a:stretch/>
        </p:blipFill>
        <p:spPr>
          <a:xfrm>
            <a:off x="7412040" y="6543720"/>
            <a:ext cx="1607760" cy="136080"/>
          </a:xfrm>
          <a:prstGeom prst="rect">
            <a:avLst/>
          </a:prstGeom>
          <a:ln>
            <a:noFill/>
          </a:ln>
        </p:spPr>
      </p:pic>
      <p:sp>
        <p:nvSpPr>
          <p:cNvPr id="35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73F5771-A847-405C-B51E-AAA8369704F0}"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35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7"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1" name="pic Logo Text" descr=""/>
          <p:cNvPicPr/>
          <p:nvPr/>
        </p:nvPicPr>
        <p:blipFill>
          <a:blip r:embed="rId2"/>
          <a:stretch/>
        </p:blipFill>
        <p:spPr>
          <a:xfrm>
            <a:off x="7412040" y="6543720"/>
            <a:ext cx="1607760" cy="136080"/>
          </a:xfrm>
          <a:prstGeom prst="rect">
            <a:avLst/>
          </a:prstGeom>
          <a:ln>
            <a:noFill/>
          </a:ln>
        </p:spPr>
      </p:pic>
      <p:sp>
        <p:nvSpPr>
          <p:cNvPr id="40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6A65DE8B-DED7-4D7D-B922-D96515FCE42C}" type="slidenum">
              <a:rPr b="0" lang="en-US" sz="1200" spc="-1" strike="noStrike">
                <a:solidFill>
                  <a:srgbClr val="b2b2b2"/>
                </a:solidFill>
                <a:latin typeface="Arial"/>
              </a:rPr>
              <a:t>10</a:t>
            </a:fld>
            <a:r>
              <a:rPr b="0" i="1" lang="en-US" sz="1800" spc="-1" strike="noStrike">
                <a:solidFill>
                  <a:srgbClr val="b2b2b2"/>
                </a:solidFill>
                <a:latin typeface="Arial"/>
              </a:rPr>
              <a:t> </a:t>
            </a:r>
            <a:endParaRPr b="0" lang="en-US" sz="1800" spc="-1" strike="noStrike">
              <a:latin typeface="Arial"/>
            </a:endParaRPr>
          </a:p>
        </p:txBody>
      </p:sp>
      <p:sp>
        <p:nvSpPr>
          <p:cNvPr id="40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4"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slideLayout" Target="../slideLayouts/slideLayout6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97.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9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49.xml"/><Relationship Id="rId8"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slideLayout" Target="../slideLayouts/slideLayout6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7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October 31, 2014</a:t>
            </a:r>
            <a:endParaRPr b="0" lang="en-US" sz="1600" spc="-1" strike="noStrike">
              <a:solidFill>
                <a:srgbClr val="000000"/>
              </a:solidFill>
              <a:latin typeface="Arial"/>
            </a:endParaRPr>
          </a:p>
        </p:txBody>
      </p:sp>
      <p:sp>
        <p:nvSpPr>
          <p:cNvPr id="594"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Script Parameters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 parameter in XML</a:t>
            </a:r>
            <a:endParaRPr b="0" lang="en-US" sz="3200" spc="-1" strike="noStrike">
              <a:solidFill>
                <a:srgbClr val="ffffff"/>
              </a:solidFill>
              <a:latin typeface="Arial"/>
            </a:endParaRPr>
          </a:p>
        </p:txBody>
      </p:sp>
      <p:sp>
        <p:nvSpPr>
          <p:cNvPr id="628" name="TextShape 2"/>
          <p:cNvSpPr txBox="1"/>
          <p:nvPr/>
        </p:nvSpPr>
        <p:spPr>
          <a:xfrm>
            <a:off x="519120" y="3962520"/>
            <a:ext cx="8318160" cy="2437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a ScriptParameterPack element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the ParamName attribute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the ParamType attribute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the ParamValue element and an inner value</a:t>
            </a:r>
            <a:endParaRPr b="0" lang="en-US" sz="2400" spc="-1" strike="noStrike">
              <a:solidFill>
                <a:srgbClr val="000000"/>
              </a:solidFill>
              <a:latin typeface="Arial"/>
            </a:endParaRPr>
          </a:p>
        </p:txBody>
      </p:sp>
      <p:sp>
        <p:nvSpPr>
          <p:cNvPr id="629" name="CustomShape 3"/>
          <p:cNvSpPr/>
          <p:nvPr/>
        </p:nvSpPr>
        <p:spPr>
          <a:xfrm>
            <a:off x="447120" y="914400"/>
            <a:ext cx="433440" cy="181548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630" name="CustomShape 4"/>
          <p:cNvSpPr/>
          <p:nvPr/>
        </p:nvSpPr>
        <p:spPr>
          <a:xfrm>
            <a:off x="398160" y="914400"/>
            <a:ext cx="8421840" cy="179532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3  &lt;</a:t>
            </a:r>
            <a:r>
              <a:rPr b="1" lang="en-US" sz="1600" spc="-1" strike="noStrike">
                <a:solidFill>
                  <a:srgbClr val="000080"/>
                </a:solidFill>
                <a:latin typeface="Courier New"/>
              </a:rPr>
              <a:t>script-prameterPack</a:t>
            </a:r>
            <a:r>
              <a:rPr b="1" lang="en-US" sz="1600" spc="-1" strike="noStrike">
                <a:solidFill>
                  <a:srgbClr val="000000"/>
                </a:solidFill>
                <a:latin typeface="Courier New"/>
              </a:rPr>
              <a:t>&gt;</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16</a:t>
            </a:r>
            <a:r>
              <a:rPr b="1" lang="en-US" sz="1600" spc="-1" strike="noStrike">
                <a:solidFill>
                  <a:srgbClr val="000080"/>
                </a:solidFill>
                <a:latin typeface="Courier New"/>
              </a:rPr>
              <a:t>   </a:t>
            </a:r>
            <a:r>
              <a:rPr b="1" lang="en-US" sz="1600" spc="-1" strike="noStrike">
                <a:solidFill>
                  <a:srgbClr val="000000"/>
                </a:solidFill>
                <a:latin typeface="Courier New"/>
              </a:rPr>
              <a:t>&lt;</a:t>
            </a:r>
            <a:r>
              <a:rPr b="1" lang="en-US" sz="1600" spc="-1" strike="noStrike">
                <a:solidFill>
                  <a:srgbClr val="000080"/>
                </a:solidFill>
                <a:latin typeface="Courier New"/>
              </a:rPr>
              <a:t>ScriptParameterPack </a:t>
            </a:r>
            <a:br/>
            <a:r>
              <a:rPr b="1" lang="en-US" sz="1600" spc="-1" strike="noStrike">
                <a:solidFill>
                  <a:srgbClr val="000080"/>
                </a:solidFill>
                <a:latin typeface="Courier New"/>
              </a:rPr>
              <a:t>          </a:t>
            </a:r>
            <a:r>
              <a:rPr b="1" lang="en-US" sz="1600" spc="-1" strike="noStrike">
                <a:solidFill>
                  <a:srgbClr val="0000ff"/>
                </a:solidFill>
                <a:latin typeface="Courier New"/>
              </a:rPr>
              <a:t>ParamName=</a:t>
            </a:r>
            <a:r>
              <a:rPr b="1" lang="en-US" sz="1600" spc="-1" strike="noStrike">
                <a:solidFill>
                  <a:srgbClr val="008000"/>
                </a:solidFill>
                <a:latin typeface="Courier New"/>
              </a:rPr>
              <a:t>"MaximumViewedContacts"</a:t>
            </a:r>
            <a:br/>
            <a:r>
              <a:rPr b="1" lang="en-US" sz="1600" spc="-1" strike="noStrike">
                <a:solidFill>
                  <a:srgbClr val="008000"/>
                </a:solidFill>
                <a:latin typeface="Courier New"/>
              </a:rPr>
              <a:t>          </a:t>
            </a:r>
            <a:r>
              <a:rPr b="1" lang="en-US" sz="1600" spc="-1" strike="noStrike">
                <a:solidFill>
                  <a:srgbClr val="0000ff"/>
                </a:solidFill>
                <a:latin typeface="Courier New"/>
              </a:rPr>
              <a:t>ParamType=</a:t>
            </a:r>
            <a:r>
              <a:rPr b="1" lang="en-US" sz="1600" spc="-1" strike="noStrike">
                <a:solidFill>
                  <a:srgbClr val="008000"/>
                </a:solidFill>
                <a:latin typeface="Courier New"/>
              </a:rPr>
              <a:t>"integer"</a:t>
            </a:r>
            <a:r>
              <a:rPr b="1" lang="en-US" sz="1600" spc="-1" strike="noStrike">
                <a:solidFill>
                  <a:srgbClr val="000000"/>
                </a:solidFill>
                <a:latin typeface="Courier New"/>
              </a:rPr>
              <a:t>&gt; </a:t>
            </a:r>
            <a:br/>
            <a:r>
              <a:rPr b="1" lang="en-US" sz="1600" spc="-1" strike="noStrike">
                <a:solidFill>
                  <a:srgbClr val="000000"/>
                </a:solidFill>
                <a:latin typeface="Courier New"/>
              </a:rPr>
              <a:t> 17     &lt;</a:t>
            </a:r>
            <a:r>
              <a:rPr b="1" lang="en-US" sz="1600" spc="-1" strike="noStrike">
                <a:solidFill>
                  <a:srgbClr val="000080"/>
                </a:solidFill>
                <a:latin typeface="Courier New"/>
              </a:rPr>
              <a:t>ParamValue</a:t>
            </a:r>
            <a:r>
              <a:rPr b="1" lang="en-US" sz="1600" spc="-1" strike="noStrike">
                <a:solidFill>
                  <a:srgbClr val="000000"/>
                </a:solidFill>
                <a:latin typeface="Courier New"/>
              </a:rPr>
              <a:t>&gt;5&lt;/</a:t>
            </a:r>
            <a:r>
              <a:rPr b="1" lang="en-US" sz="1600" spc="-1" strike="noStrike">
                <a:solidFill>
                  <a:srgbClr val="000080"/>
                </a:solidFill>
                <a:latin typeface="Courier New"/>
              </a:rPr>
              <a:t>ParamValue</a:t>
            </a:r>
            <a:r>
              <a:rPr b="1" lang="en-US" sz="1600" spc="-1" strike="noStrike">
                <a:solidFill>
                  <a:srgbClr val="000000"/>
                </a:solidFill>
                <a:latin typeface="Courier New"/>
              </a:rPr>
              <a:t>&gt; </a:t>
            </a:r>
            <a:br/>
            <a:r>
              <a:rPr b="1" lang="en-US" sz="1600" spc="-1" strike="noStrike">
                <a:solidFill>
                  <a:srgbClr val="000000"/>
                </a:solidFill>
                <a:latin typeface="Courier New"/>
              </a:rPr>
              <a:t> 18   &lt;/</a:t>
            </a:r>
            <a:r>
              <a:rPr b="1" lang="en-US" sz="1600" spc="-1" strike="noStrike">
                <a:solidFill>
                  <a:srgbClr val="000080"/>
                </a:solidFill>
                <a:latin typeface="Courier New"/>
              </a:rPr>
              <a:t>ScriptParameterPack</a:t>
            </a:r>
            <a:r>
              <a:rPr b="1" lang="en-US" sz="1600" spc="-1" strike="noStrike">
                <a:solidFill>
                  <a:srgbClr val="000000"/>
                </a:solidFill>
                <a:latin typeface="Courier New"/>
              </a:rPr>
              <a:t>&gt;</a:t>
            </a:r>
            <a:r>
              <a:rPr b="1" lang="en-US" sz="1600" spc="-1" strike="noStrike">
                <a:solidFill>
                  <a:srgbClr val="ffffff"/>
                </a:solidFill>
                <a:latin typeface="Courier New"/>
              </a:rPr>
              <a:t> </a:t>
            </a:r>
            <a:br/>
            <a:r>
              <a:rPr b="1" lang="en-US" sz="1600" spc="-1" strike="noStrike">
                <a:solidFill>
                  <a:srgbClr val="000000"/>
                </a:solidFill>
                <a:latin typeface="Courier New"/>
              </a:rPr>
              <a:t>…25  &lt;</a:t>
            </a:r>
            <a:r>
              <a:rPr b="1" lang="en-US" sz="1600" spc="-1" strike="noStrike">
                <a:solidFill>
                  <a:srgbClr val="000080"/>
                </a:solidFill>
                <a:latin typeface="Courier New"/>
              </a:rPr>
              <a:t>script-prameterPack</a:t>
            </a:r>
            <a:r>
              <a:rPr b="1" lang="en-US" sz="1600" spc="-1" strike="noStrike">
                <a:solidFill>
                  <a:srgbClr val="000000"/>
                </a:solidFill>
                <a:latin typeface="Courier New"/>
              </a:rPr>
              <a:t>&gt;</a:t>
            </a:r>
            <a:endParaRPr b="0" lang="en-US" sz="16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632"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633"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3: Deploy the script parameter</a:t>
            </a:r>
            <a:endParaRPr b="0" lang="en-US" sz="3200" spc="-1" strike="noStrike">
              <a:solidFill>
                <a:srgbClr val="ffffff"/>
              </a:solidFill>
              <a:latin typeface="Arial"/>
            </a:endParaRPr>
          </a:p>
        </p:txBody>
      </p:sp>
      <p:sp>
        <p:nvSpPr>
          <p:cNvPr id="634"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635"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36"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637"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Script Parameter read at start up</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ff0000"/>
                </a:solidFill>
                <a:latin typeface="Arial"/>
                <a:ea typeface="Arial"/>
              </a:rPr>
              <a:t>See notes about Studio</a:t>
            </a:r>
            <a:endParaRPr b="0" lang="en-US" sz="2400" spc="-1" strike="noStrike">
              <a:solidFill>
                <a:srgbClr val="000000"/>
              </a:solidFill>
              <a:latin typeface="Arial"/>
            </a:endParaRPr>
          </a:p>
        </p:txBody>
      </p:sp>
      <p:sp>
        <p:nvSpPr>
          <p:cNvPr id="638" name="CustomShape 8"/>
          <p:cNvSpPr/>
          <p:nvPr/>
        </p:nvSpPr>
        <p:spPr>
          <a:xfrm>
            <a:off x="588960" y="5172840"/>
            <a:ext cx="228096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ScriptParameter.xml</a:t>
            </a:r>
            <a:endParaRPr b="0" lang="en-US" sz="1600" spc="-1" strike="noStrike">
              <a:latin typeface="Arial"/>
            </a:endParaRPr>
          </a:p>
        </p:txBody>
      </p:sp>
      <p:pic>
        <p:nvPicPr>
          <p:cNvPr id="639" name="icn XML" descr=""/>
          <p:cNvPicPr/>
          <p:nvPr/>
        </p:nvPicPr>
        <p:blipFill>
          <a:blip r:embed="rId1"/>
          <a:stretch/>
        </p:blipFill>
        <p:spPr>
          <a:xfrm>
            <a:off x="1164600" y="3809880"/>
            <a:ext cx="1095480" cy="1268280"/>
          </a:xfrm>
          <a:prstGeom prst="rect">
            <a:avLst/>
          </a:prstGeom>
          <a:ln>
            <a:noFill/>
          </a:ln>
          <a:effectLst>
            <a:outerShdw algn="tl" blurRad="50800" dir="2700000" dist="38100" rotWithShape="0">
              <a:srgbClr val="000000">
                <a:alpha val="40000"/>
              </a:srgbClr>
            </a:outerShdw>
          </a:effectLst>
        </p:spPr>
      </p:pic>
      <p:sp>
        <p:nvSpPr>
          <p:cNvPr id="640" name="CustomShape 9"/>
          <p:cNvSpPr/>
          <p:nvPr/>
        </p:nvSpPr>
        <p:spPr>
          <a:xfrm>
            <a:off x="4800600" y="5172840"/>
            <a:ext cx="2280960" cy="333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ScriptParameter.xml</a:t>
            </a:r>
            <a:endParaRPr b="0" lang="en-US" sz="1600" spc="-1" strike="noStrike">
              <a:latin typeface="Arial"/>
            </a:endParaRPr>
          </a:p>
        </p:txBody>
      </p:sp>
      <p:pic>
        <p:nvPicPr>
          <p:cNvPr id="641" name="icn XML" descr=""/>
          <p:cNvPicPr/>
          <p:nvPr/>
        </p:nvPicPr>
        <p:blipFill>
          <a:blip r:embed="rId2"/>
          <a:stretch/>
        </p:blipFill>
        <p:spPr>
          <a:xfrm>
            <a:off x="5376600" y="3809880"/>
            <a:ext cx="1095480" cy="1268280"/>
          </a:xfrm>
          <a:prstGeom prst="rect">
            <a:avLst/>
          </a:prstGeom>
          <a:ln>
            <a:noFill/>
          </a:ln>
          <a:effectLst>
            <a:outerShdw algn="tl" blurRad="50800" dir="2700000" dist="38100" rotWithShape="0">
              <a:srgbClr val="000000">
                <a:alpha val="40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Reference the script parameter</a:t>
            </a:r>
            <a:endParaRPr b="0" lang="en-US" sz="3200" spc="-1" strike="noStrike">
              <a:solidFill>
                <a:srgbClr val="ffffff"/>
              </a:solidFill>
              <a:latin typeface="Arial"/>
            </a:endParaRPr>
          </a:p>
        </p:txBody>
      </p:sp>
      <p:sp>
        <p:nvSpPr>
          <p:cNvPr id="643" name="TextShape 2"/>
          <p:cNvSpPr txBox="1"/>
          <p:nvPr/>
        </p:nvSpPr>
        <p:spPr>
          <a:xfrm>
            <a:off x="519120" y="3962520"/>
            <a:ext cx="8318160" cy="2437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13: Access the script parameter directly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Line 14: Assign the script parameter to local variable if you are concerned about the value being outside of a default range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44" name="CustomShape 3"/>
          <p:cNvSpPr/>
          <p:nvPr/>
        </p:nvSpPr>
        <p:spPr>
          <a:xfrm>
            <a:off x="447120" y="914400"/>
            <a:ext cx="433440" cy="2307960"/>
          </a:xfrm>
          <a:prstGeom prst="rect">
            <a:avLst/>
          </a:prstGeom>
          <a:solidFill>
            <a:schemeClr val="tx1">
              <a:lumMod val="85000"/>
            </a:schemeClr>
          </a:solidFill>
          <a:ln w="19080">
            <a:solidFill>
              <a:schemeClr val="tx1">
                <a:lumMod val="85000"/>
              </a:schemeClr>
            </a:solidFill>
            <a:round/>
          </a:ln>
        </p:spPr>
        <p:style>
          <a:lnRef idx="0"/>
          <a:fillRef idx="0"/>
          <a:effectRef idx="0"/>
          <a:fontRef idx="minor"/>
        </p:style>
      </p:sp>
      <p:sp>
        <p:nvSpPr>
          <p:cNvPr id="645" name="CustomShape 4"/>
          <p:cNvSpPr/>
          <p:nvPr/>
        </p:nvSpPr>
        <p:spPr>
          <a:xfrm>
            <a:off x="380880" y="914400"/>
            <a:ext cx="8534160" cy="2525400"/>
          </a:xfrm>
          <a:prstGeom prst="rect">
            <a:avLst/>
          </a:prstGeom>
          <a:noFill/>
          <a:ln>
            <a:noFill/>
          </a:ln>
        </p:spPr>
        <p:style>
          <a:lnRef idx="0"/>
          <a:fillRef idx="0"/>
          <a:effectRef idx="0"/>
          <a:fontRef idx="minor"/>
        </p:style>
        <p:txBody>
          <a:bodyPr/>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8  </a:t>
            </a:r>
            <a:r>
              <a:rPr b="1" lang="en-US" sz="1600" spc="-1" strike="noStrike">
                <a:solidFill>
                  <a:srgbClr val="000080"/>
                </a:solidFill>
                <a:latin typeface="Courier New"/>
              </a:rPr>
              <a:t>class </a:t>
            </a:r>
            <a:r>
              <a:rPr b="1" lang="en-US" sz="1600" spc="-1" strike="noStrike">
                <a:solidFill>
                  <a:srgbClr val="000000"/>
                </a:solidFill>
                <a:latin typeface="Courier New"/>
              </a:rPr>
              <a:t>RecentlyViewedContactUtil {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11    </a:t>
            </a:r>
            <a:r>
              <a:rPr b="1" lang="en-US" sz="1600" spc="-1" strike="noStrike">
                <a:solidFill>
                  <a:srgbClr val="000080"/>
                </a:solidFill>
                <a:latin typeface="Courier New"/>
              </a:rPr>
              <a:t>static property get </a:t>
            </a:r>
            <a:r>
              <a:rPr b="1" lang="en-US" sz="1600" spc="-1" strike="noStrike">
                <a:solidFill>
                  <a:srgbClr val="000000"/>
                </a:solidFill>
                <a:latin typeface="Courier New"/>
              </a:rPr>
              <a:t>maximumViewedContacts(): int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12      </a:t>
            </a:r>
            <a:r>
              <a:rPr b="1" lang="en-US" sz="1600" spc="-1" strike="noStrike">
                <a:solidFill>
                  <a:srgbClr val="000080"/>
                </a:solidFill>
                <a:latin typeface="Courier New"/>
              </a:rPr>
              <a:t>var </a:t>
            </a:r>
            <a:r>
              <a:rPr b="1" lang="en-US" sz="1600" spc="-1" strike="noStrike">
                <a:solidFill>
                  <a:srgbClr val="000000"/>
                </a:solidFill>
                <a:latin typeface="Courier New"/>
              </a:rPr>
              <a:t>value: int = </a:t>
            </a:r>
            <a:r>
              <a:rPr b="1" lang="en-US" sz="1600" spc="-1" strike="noStrike">
                <a:solidFill>
                  <a:srgbClr val="0000ff"/>
                </a:solidFill>
                <a:latin typeface="Courier New"/>
              </a:rPr>
              <a:t>5</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13      </a:t>
            </a:r>
            <a:r>
              <a:rPr b="1" lang="en-US" sz="1600" spc="-1" strike="noStrike">
                <a:solidFill>
                  <a:srgbClr val="000080"/>
                </a:solidFill>
                <a:latin typeface="Courier New"/>
              </a:rPr>
              <a:t>if </a:t>
            </a:r>
            <a:r>
              <a:rPr b="1" lang="en-US" sz="1600" spc="-1" strike="noStrike">
                <a:solidFill>
                  <a:srgbClr val="000000"/>
                </a:solidFill>
                <a:latin typeface="Courier New"/>
              </a:rPr>
              <a:t>(ScriptParameters.MaximumViewedContacts &gt; </a:t>
            </a:r>
            <a:r>
              <a:rPr b="1" lang="en-US" sz="1600" spc="-1" strike="noStrike">
                <a:solidFill>
                  <a:srgbClr val="0000ff"/>
                </a:solidFill>
                <a:latin typeface="Courier New"/>
              </a:rPr>
              <a:t>0</a:t>
            </a:r>
            <a:r>
              <a:rPr b="1" lang="en-US" sz="1600" spc="-1" strike="noStrike">
                <a:solidFill>
                  <a:srgbClr val="000000"/>
                </a:solidFill>
                <a:latin typeface="Courier New"/>
              </a:rPr>
              <a:t>)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14         value = ScriptParameters.MaximumViewedContacts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15      }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16      </a:t>
            </a:r>
            <a:r>
              <a:rPr b="1" lang="en-US" sz="1600" spc="-1" strike="noStrike">
                <a:solidFill>
                  <a:srgbClr val="000080"/>
                </a:solidFill>
                <a:latin typeface="Courier New"/>
              </a:rPr>
              <a:t>return </a:t>
            </a:r>
            <a:r>
              <a:rPr b="1" lang="en-US" sz="1600" spc="-1" strike="noStrike">
                <a:solidFill>
                  <a:srgbClr val="000000"/>
                </a:solidFill>
                <a:latin typeface="Courier New"/>
              </a:rPr>
              <a:t>value </a:t>
            </a:r>
            <a:endParaRPr b="0" lang="en-US" sz="1600" spc="-1" strike="noStrike">
              <a:latin typeface="Arial"/>
            </a:endParaRPr>
          </a:p>
          <a:p>
            <a:pPr>
              <a:lnSpc>
                <a:spcPct val="100000"/>
              </a:lnSpc>
            </a:pPr>
            <a:r>
              <a:rPr b="1" lang="en-US" sz="1600" spc="-1" strike="noStrike">
                <a:solidFill>
                  <a:srgbClr val="000000"/>
                </a:solidFill>
                <a:latin typeface="Courier New"/>
              </a:rPr>
              <a:t> </a:t>
            </a:r>
            <a:r>
              <a:rPr b="1" lang="en-US" sz="1600" spc="-1" strike="noStrike">
                <a:solidFill>
                  <a:srgbClr val="000000"/>
                </a:solidFill>
                <a:latin typeface="Courier New"/>
              </a:rPr>
              <a:t>17    }</a:t>
            </a:r>
            <a:endParaRPr b="0" lang="en-US" sz="1600" spc="-1" strike="noStrike">
              <a:latin typeface="Arial"/>
            </a:endParaRPr>
          </a:p>
          <a:p>
            <a:pPr>
              <a:lnSpc>
                <a:spcPct val="100000"/>
              </a:lnSpc>
            </a:pPr>
            <a:r>
              <a:rPr b="1" lang="en-US" sz="1600" spc="-1" strike="noStrike">
                <a:solidFill>
                  <a:srgbClr val="000000"/>
                </a:solidFill>
                <a:latin typeface="Courier New"/>
              </a:rPr>
              <a:t>…</a:t>
            </a:r>
            <a:r>
              <a:rPr b="1" lang="en-US" sz="1600" spc="-1" strike="noStrike">
                <a:solidFill>
                  <a:srgbClr val="000000"/>
                </a:solidFill>
                <a:latin typeface="Courier New"/>
              </a:rPr>
              <a:t>56  }</a:t>
            </a:r>
            <a:endParaRPr b="0" lang="en-US" sz="1600" spc="-1" strike="noStrike">
              <a:latin typeface="Arial"/>
            </a:endParaRPr>
          </a:p>
          <a:p>
            <a:pPr>
              <a:lnSpc>
                <a:spcPct val="100000"/>
              </a:lnSpc>
            </a:pPr>
            <a:r>
              <a:rPr b="1" lang="en-US" sz="1600" spc="-1" strike="noStrike">
                <a:solidFill>
                  <a:srgbClr val="000000"/>
                </a:solidFill>
                <a:latin typeface="Courier New"/>
              </a:rPr>
              <a:t> </a:t>
            </a:r>
            <a:endParaRPr b="0" lang="en-US" sz="1600" spc="-1" strike="noStrike">
              <a:latin typeface="Arial"/>
            </a:endParaRPr>
          </a:p>
        </p:txBody>
      </p:sp>
      <p:sp>
        <p:nvSpPr>
          <p:cNvPr id="646" name="CustomShape 5"/>
          <p:cNvSpPr/>
          <p:nvPr/>
        </p:nvSpPr>
        <p:spPr>
          <a:xfrm>
            <a:off x="313200" y="1752480"/>
            <a:ext cx="228600" cy="360"/>
          </a:xfrm>
          <a:custGeom>
            <a:avLst/>
            <a:gdLst/>
            <a:ahLst/>
            <a:rect l="l" t="t" r="r" b="b"/>
            <a:pathLst>
              <a:path w="21600" h="21600">
                <a:moveTo>
                  <a:pt x="0" y="0"/>
                </a:moveTo>
                <a:lnTo>
                  <a:pt x="21600" y="21600"/>
                </a:lnTo>
              </a:path>
            </a:pathLst>
          </a:custGeom>
          <a:noFill/>
          <a:ln w="28440">
            <a:solidFill>
              <a:schemeClr val="accent1">
                <a:lumMod val="75000"/>
              </a:schemeClr>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647" name="CustomShape 6"/>
          <p:cNvSpPr/>
          <p:nvPr/>
        </p:nvSpPr>
        <p:spPr>
          <a:xfrm>
            <a:off x="304560" y="2028960"/>
            <a:ext cx="228600" cy="360"/>
          </a:xfrm>
          <a:custGeom>
            <a:avLst/>
            <a:gdLst/>
            <a:ahLst/>
            <a:rect l="l" t="t" r="r" b="b"/>
            <a:pathLst>
              <a:path w="21600" h="21600">
                <a:moveTo>
                  <a:pt x="0" y="0"/>
                </a:moveTo>
                <a:lnTo>
                  <a:pt x="21600" y="21600"/>
                </a:lnTo>
              </a:path>
            </a:pathLst>
          </a:custGeom>
          <a:noFill/>
          <a:ln w="28440">
            <a:solidFill>
              <a:schemeClr val="accent1">
                <a:lumMod val="75000"/>
              </a:schemeClr>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Script parameter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and referencing script parameters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Updating script parameters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Access the script parameters</a:t>
            </a:r>
            <a:endParaRPr b="0" lang="en-US" sz="3200" spc="-1" strike="noStrike">
              <a:solidFill>
                <a:srgbClr val="ffffff"/>
              </a:solidFill>
              <a:latin typeface="Arial"/>
            </a:endParaRPr>
          </a:p>
        </p:txBody>
      </p:sp>
      <p:sp>
        <p:nvSpPr>
          <p:cNvPr id="650"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Log in as…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Administrator user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User with role that has permissions to access the Administration user interface and manage script parameters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Administration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Utilities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Script Parameters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the parameter name in the list view panel</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51" name="CustomShape 3"/>
          <p:cNvSpPr/>
          <p:nvPr/>
        </p:nvSpPr>
        <p:spPr>
          <a:xfrm>
            <a:off x="4911120" y="1828800"/>
            <a:ext cx="441360" cy="262800"/>
          </a:xfrm>
          <a:prstGeom prst="roundRect">
            <a:avLst>
              <a:gd name="adj" fmla="val 16667"/>
            </a:avLst>
          </a:prstGeom>
          <a:solidFill>
            <a:schemeClr val="tx1"/>
          </a:solidFill>
          <a:ln w="28440">
            <a:noFill/>
          </a:ln>
        </p:spPr>
        <p:style>
          <a:lnRef idx="0"/>
          <a:fillRef idx="0"/>
          <a:effectRef idx="0"/>
          <a:fontRef idx="minor"/>
        </p:style>
      </p:sp>
      <p:pic>
        <p:nvPicPr>
          <p:cNvPr id="652" name="Picture 2" descr=""/>
          <p:cNvPicPr/>
          <p:nvPr/>
        </p:nvPicPr>
        <p:blipFill>
          <a:blip r:embed="rId1"/>
          <a:srcRect l="0" t="0" r="2909" b="0"/>
          <a:stretch/>
        </p:blipFill>
        <p:spPr>
          <a:xfrm>
            <a:off x="4876920" y="1685880"/>
            <a:ext cx="4133520" cy="21999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653" name="Picture 3" descr=""/>
          <p:cNvPicPr/>
          <p:nvPr/>
        </p:nvPicPr>
        <p:blipFill>
          <a:blip r:embed="rId2"/>
          <a:srcRect l="0" t="0" r="0" b="34022"/>
          <a:stretch/>
        </p:blipFill>
        <p:spPr>
          <a:xfrm>
            <a:off x="533520" y="914400"/>
            <a:ext cx="4057200" cy="18284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654" name="CustomShape 4"/>
          <p:cNvSpPr/>
          <p:nvPr/>
        </p:nvSpPr>
        <p:spPr>
          <a:xfrm>
            <a:off x="553320" y="1751400"/>
            <a:ext cx="4017240" cy="26280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655" name="CustomShape 5"/>
          <p:cNvSpPr/>
          <p:nvPr/>
        </p:nvSpPr>
        <p:spPr>
          <a:xfrm rot="10800000">
            <a:off x="4911120" y="1960200"/>
            <a:ext cx="319680" cy="131040"/>
          </a:xfrm>
          <a:prstGeom prst="bentConnector3">
            <a:avLst>
              <a:gd name="adj1" fmla="val 50000"/>
            </a:avLst>
          </a:pr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6" name="Picture 2" descr=""/>
          <p:cNvPicPr/>
          <p:nvPr/>
        </p:nvPicPr>
        <p:blipFill>
          <a:blip r:embed="rId1"/>
          <a:srcRect l="0" t="0" r="2909" b="1293"/>
          <a:stretch/>
        </p:blipFill>
        <p:spPr>
          <a:xfrm>
            <a:off x="533520" y="914400"/>
            <a:ext cx="4133520" cy="21715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6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Update a script parameter value</a:t>
            </a:r>
            <a:endParaRPr b="0" lang="en-US" sz="3200" spc="-1" strike="noStrike">
              <a:solidFill>
                <a:srgbClr val="ffffff"/>
              </a:solidFill>
              <a:latin typeface="Arial"/>
            </a:endParaRPr>
          </a:p>
        </p:txBody>
      </p:sp>
      <p:sp>
        <p:nvSpPr>
          <p:cNvPr id="658"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Edit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Edit the Value field</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Clikc Update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Value changes are immediate and global</a:t>
            </a:r>
            <a:endParaRPr b="0" lang="en-US" sz="2400" spc="-1" strike="noStrike">
              <a:solidFill>
                <a:srgbClr val="000000"/>
              </a:solidFill>
              <a:latin typeface="Arial"/>
            </a:endParaRPr>
          </a:p>
        </p:txBody>
      </p:sp>
      <p:pic>
        <p:nvPicPr>
          <p:cNvPr id="659" name="Picture 4" descr=""/>
          <p:cNvPicPr/>
          <p:nvPr/>
        </p:nvPicPr>
        <p:blipFill>
          <a:blip r:embed="rId2"/>
          <a:stretch/>
        </p:blipFill>
        <p:spPr>
          <a:xfrm>
            <a:off x="4857840" y="914400"/>
            <a:ext cx="4133520" cy="21715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660" name="CustomShape 3"/>
          <p:cNvSpPr/>
          <p:nvPr/>
        </p:nvSpPr>
        <p:spPr>
          <a:xfrm>
            <a:off x="4324320" y="1371600"/>
            <a:ext cx="571320" cy="380520"/>
          </a:xfrm>
          <a:prstGeom prst="right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role of script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update script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script parameters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a script parameter and an example of a script parameter?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Why use script parameters?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After you have created a script parameter, what must you do to fully deploy it?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Where can a script parameter be referenced?</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How do you reference a script parameter?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How can an administrator user update a script parameters?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If a script parameter's value differs in between the ScriptParameters.xml file and the database, which value does the Guidewire application use?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function of script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and update script parameters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Reference script parameters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Script parameter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Creating and referencing script parameters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Updating script parameters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7" name="Picture 3" descr=""/>
          <p:cNvPicPr/>
          <p:nvPr/>
        </p:nvPicPr>
        <p:blipFill>
          <a:blip r:embed="rId1"/>
          <a:srcRect l="0" t="0" r="0" b="34022"/>
          <a:stretch/>
        </p:blipFill>
        <p:spPr>
          <a:xfrm>
            <a:off x="4952880" y="3352680"/>
            <a:ext cx="4057200" cy="182844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598" name="Picture 9" descr=""/>
          <p:cNvPicPr/>
          <p:nvPr/>
        </p:nvPicPr>
        <p:blipFill>
          <a:blip r:embed="rId2"/>
          <a:stretch/>
        </p:blipFill>
        <p:spPr>
          <a:xfrm>
            <a:off x="533520" y="4703040"/>
            <a:ext cx="5508720" cy="1697400"/>
          </a:xfrm>
          <a:prstGeom prst="rect">
            <a:avLst/>
          </a:prstGeom>
          <a:ln>
            <a:noFill/>
          </a:ln>
          <a:effectLst>
            <a:outerShdw algn="tl" blurRad="50800" dir="2700000" dist="38100" rotWithShape="0">
              <a:srgbClr val="000000">
                <a:alpha val="40000"/>
              </a:srgbClr>
            </a:outerShdw>
          </a:effectLst>
        </p:spPr>
      </p:pic>
      <p:sp>
        <p:nvSpPr>
          <p:cNvPr id="59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Script parameters</a:t>
            </a:r>
            <a:endParaRPr b="0" lang="en-US" sz="3200" spc="-1" strike="noStrike">
              <a:solidFill>
                <a:srgbClr val="ffffff"/>
              </a:solidFill>
              <a:latin typeface="Arial"/>
            </a:endParaRPr>
          </a:p>
        </p:txBody>
      </p:sp>
      <p:sp>
        <p:nvSpPr>
          <p:cNvPr id="60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script parameter</a:t>
            </a:r>
            <a:r>
              <a:rPr b="0" lang="en-US" sz="2400" spc="-1" strike="noStrike">
                <a:solidFill>
                  <a:srgbClr val="000000"/>
                </a:solidFill>
                <a:latin typeface="Arial"/>
                <a:ea typeface="Arial"/>
              </a:rPr>
              <a:t> is a global variable for a Guidewire application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Configuration developer defines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Reference anywhere as read-only values in Gosu code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Administrator user updates values in user interface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MaximumViewedContacts  </a:t>
            </a:r>
            <a:br/>
            <a:r>
              <a:rPr b="0" lang="en-US" sz="2000" spc="-1" strike="noStrike">
                <a:solidFill>
                  <a:srgbClr val="000000"/>
                </a:solidFill>
                <a:latin typeface="Arial"/>
                <a:ea typeface="Arial"/>
              </a:rPr>
              <a:t>value sets the limit to number</a:t>
            </a:r>
            <a:br/>
            <a:r>
              <a:rPr b="0" lang="en-US" sz="2000" spc="-1" strike="noStrike">
                <a:solidFill>
                  <a:srgbClr val="000000"/>
                </a:solidFill>
                <a:latin typeface="Arial"/>
                <a:ea typeface="Arial"/>
              </a:rPr>
              <a:t>of contacts in the</a:t>
            </a:r>
            <a:br/>
            <a:r>
              <a:rPr b="0" lang="en-US" sz="2000" spc="-1" strike="noStrike">
                <a:solidFill>
                  <a:srgbClr val="000000"/>
                </a:solidFill>
                <a:latin typeface="Arial"/>
                <a:ea typeface="Arial"/>
              </a:rPr>
              <a:t>tab bar menu</a:t>
            </a:r>
            <a:endParaRPr b="0" lang="en-US" sz="2000" spc="-1" strike="noStrike">
              <a:solidFill>
                <a:srgbClr val="000000"/>
              </a:solidFill>
              <a:latin typeface="Arial"/>
            </a:endParaRPr>
          </a:p>
        </p:txBody>
      </p:sp>
      <p:sp>
        <p:nvSpPr>
          <p:cNvPr id="601" name="CustomShape 3"/>
          <p:cNvSpPr/>
          <p:nvPr/>
        </p:nvSpPr>
        <p:spPr>
          <a:xfrm>
            <a:off x="5562720" y="5088600"/>
            <a:ext cx="510480" cy="1188000"/>
          </a:xfrm>
          <a:prstGeom prst="rightBrace">
            <a:avLst>
              <a:gd name="adj1" fmla="val 8333"/>
              <a:gd name="adj2" fmla="val 50000"/>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602" name="CustomShape 4"/>
          <p:cNvSpPr/>
          <p:nvPr/>
        </p:nvSpPr>
        <p:spPr>
          <a:xfrm>
            <a:off x="4963680" y="4191840"/>
            <a:ext cx="4017240" cy="262800"/>
          </a:xfrm>
          <a:prstGeom prst="roundRect">
            <a:avLst>
              <a:gd name="adj" fmla="val 16667"/>
            </a:avLst>
          </a:prstGeom>
          <a:noFill/>
          <a:ln w="28440">
            <a:solidFill>
              <a:srgbClr val="c00000"/>
            </a:solidFill>
            <a:round/>
          </a:ln>
          <a:effectLst>
            <a:outerShdw algn="tl" blurRad="50800" dir="2700000" dist="38100" rotWithShape="0">
              <a:srgbClr val="000000">
                <a:alpha val="40000"/>
              </a:srgbClr>
            </a:outerShdw>
          </a:effectLst>
        </p:spPr>
        <p:style>
          <a:lnRef idx="0"/>
          <a:fillRef idx="0"/>
          <a:effectRef idx="0"/>
          <a:fontRef idx="minor"/>
        </p:style>
      </p:sp>
      <p:sp>
        <p:nvSpPr>
          <p:cNvPr id="603" name="CustomShape 5"/>
          <p:cNvSpPr/>
          <p:nvPr/>
        </p:nvSpPr>
        <p:spPr>
          <a:xfrm flipH="1" rot="10800000">
            <a:off x="6972480" y="5682960"/>
            <a:ext cx="898560" cy="1227600"/>
          </a:xfrm>
          <a:prstGeom prst="bentConnector4">
            <a:avLst>
              <a:gd name="adj1" fmla="val 99598"/>
              <a:gd name="adj2" fmla="val 74190"/>
            </a:avLst>
          </a:prstGeom>
          <a:noFill/>
          <a:ln w="28440">
            <a:solidFill>
              <a:srgbClr val="c00000"/>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493920" y="120600"/>
            <a:ext cx="831816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Script parameter examples</a:t>
            </a:r>
            <a:endParaRPr b="0" lang="en-US" sz="3200" spc="-1" strike="noStrike">
              <a:solidFill>
                <a:srgbClr val="ffffff"/>
              </a:solidFill>
              <a:latin typeface="Arial"/>
            </a:endParaRPr>
          </a:p>
        </p:txBody>
      </p:sp>
      <p:sp>
        <p:nvSpPr>
          <p:cNvPr id="605" name="TextShape 2"/>
          <p:cNvSpPr txBox="1"/>
          <p:nvPr/>
        </p:nvSpPr>
        <p:spPr>
          <a:xfrm>
            <a:off x="519120" y="3657600"/>
            <a:ext cx="3052440" cy="2742840"/>
          </a:xfrm>
          <a:prstGeom prst="rect">
            <a:avLst/>
          </a:prstGeom>
          <a:noFill/>
          <a:ln>
            <a:noFill/>
          </a:ln>
        </p:spPr>
        <p:txBody>
          <a:bodyPr lIns="0" rIns="0" tIns="0" bIns="0"/>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PolicyCenter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Parameter for functionality for search tab</a:t>
            </a:r>
            <a:endParaRPr b="0" lang="en-US" sz="1600" spc="-1" strike="noStrike">
              <a:solidFill>
                <a:srgbClr val="000000"/>
              </a:solidFill>
              <a:latin typeface="Arial"/>
            </a:endParaRPr>
          </a:p>
        </p:txBody>
      </p:sp>
      <p:pic>
        <p:nvPicPr>
          <p:cNvPr id="606" name="Picture 2" descr=""/>
          <p:cNvPicPr/>
          <p:nvPr/>
        </p:nvPicPr>
        <p:blipFill>
          <a:blip r:embed="rId1"/>
          <a:stretch/>
        </p:blipFill>
        <p:spPr>
          <a:xfrm>
            <a:off x="4295880" y="914400"/>
            <a:ext cx="4628880" cy="1247400"/>
          </a:xfrm>
          <a:prstGeom prst="rect">
            <a:avLst/>
          </a:prstGeom>
          <a:ln>
            <a:noFill/>
          </a:ln>
          <a:effectLst>
            <a:outerShdw algn="tl" blurRad="50800" dir="2700000" dist="38100" rotWithShape="0">
              <a:srgbClr val="000000">
                <a:alpha val="40000"/>
              </a:srgbClr>
            </a:outerShdw>
          </a:effectLst>
        </p:spPr>
      </p:pic>
      <p:pic>
        <p:nvPicPr>
          <p:cNvPr id="607" name="Picture 3" descr=""/>
          <p:cNvPicPr/>
          <p:nvPr/>
        </p:nvPicPr>
        <p:blipFill>
          <a:blip r:embed="rId2"/>
          <a:stretch/>
        </p:blipFill>
        <p:spPr>
          <a:xfrm>
            <a:off x="4915080" y="5105520"/>
            <a:ext cx="4009680" cy="533160"/>
          </a:xfrm>
          <a:prstGeom prst="rect">
            <a:avLst/>
          </a:prstGeom>
          <a:ln>
            <a:noFill/>
          </a:ln>
          <a:effectLst>
            <a:outerShdw algn="tl" blurRad="50800" dir="2700000" dist="38100" rotWithShape="0">
              <a:srgbClr val="000000">
                <a:alpha val="40000"/>
              </a:srgbClr>
            </a:outerShdw>
          </a:effectLst>
        </p:spPr>
      </p:pic>
      <p:pic>
        <p:nvPicPr>
          <p:cNvPr id="608" name="Picture 4" descr=""/>
          <p:cNvPicPr/>
          <p:nvPr/>
        </p:nvPicPr>
        <p:blipFill>
          <a:blip r:embed="rId3"/>
          <a:stretch/>
        </p:blipFill>
        <p:spPr>
          <a:xfrm>
            <a:off x="3571920" y="2438280"/>
            <a:ext cx="5352840" cy="2437920"/>
          </a:xfrm>
          <a:prstGeom prst="rect">
            <a:avLst/>
          </a:prstGeom>
          <a:ln>
            <a:noFill/>
          </a:ln>
          <a:effectLst>
            <a:outerShdw algn="tl" blurRad="50800" dir="2700000" dist="38100" rotWithShape="0">
              <a:srgbClr val="000000">
                <a:alpha val="40000"/>
              </a:srgbClr>
            </a:outerShdw>
          </a:effectLst>
        </p:spPr>
      </p:pic>
      <p:sp>
        <p:nvSpPr>
          <p:cNvPr id="609" name="TextShape 3"/>
          <p:cNvSpPr txBox="1"/>
          <p:nvPr/>
        </p:nvSpPr>
        <p:spPr>
          <a:xfrm>
            <a:off x="521280" y="914400"/>
            <a:ext cx="3050280" cy="2742840"/>
          </a:xfrm>
          <a:prstGeom prst="rect">
            <a:avLst/>
          </a:prstGeom>
          <a:noFill/>
          <a:ln>
            <a:noFill/>
          </a:ln>
        </p:spPr>
        <p:txBody>
          <a:bodyPr lIns="0" rIns="0" tIns="0" bIns="0"/>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BillingCenter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Parameters for </a:t>
            </a:r>
            <a:br/>
            <a:r>
              <a:rPr b="0" lang="en-US" sz="1600" spc="-1" strike="noStrike">
                <a:solidFill>
                  <a:srgbClr val="000000"/>
                </a:solidFill>
                <a:latin typeface="Arial"/>
                <a:ea typeface="Arial"/>
              </a:rPr>
              <a:t>delinquency </a:t>
            </a:r>
            <a:br/>
            <a:r>
              <a:rPr b="0" lang="en-US" sz="1600" spc="-1" strike="noStrike">
                <a:solidFill>
                  <a:srgbClr val="000000"/>
                </a:solidFill>
                <a:latin typeface="Arial"/>
                <a:ea typeface="Arial"/>
              </a:rPr>
              <a:t>and agency bills</a:t>
            </a:r>
            <a:endParaRPr b="0" lang="en-US" sz="1600" spc="-1" strike="noStrike">
              <a:solidFill>
                <a:srgbClr val="000000"/>
              </a:solidFill>
              <a:latin typeface="Arial"/>
            </a:endParaRPr>
          </a:p>
          <a:p>
            <a:endParaRPr b="0" lang="en-US" sz="16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ClaimCenter</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Parameters for</a:t>
            </a:r>
            <a:br/>
            <a:r>
              <a:rPr b="0" lang="en-US" sz="1600" spc="-1" strike="noStrike">
                <a:solidFill>
                  <a:srgbClr val="000000"/>
                </a:solidFill>
                <a:latin typeface="Arial"/>
                <a:ea typeface="Arial"/>
              </a:rPr>
              <a:t>initial reserves,</a:t>
            </a:r>
            <a:br/>
            <a:r>
              <a:rPr b="0" lang="en-US" sz="1600" spc="-1" strike="noStrike">
                <a:solidFill>
                  <a:srgbClr val="000000"/>
                </a:solidFill>
                <a:latin typeface="Arial"/>
                <a:ea typeface="Arial"/>
              </a:rPr>
              <a:t>special investigations, and functionality</a:t>
            </a:r>
            <a:endParaRPr b="0" lang="en-US" sz="1600" spc="-1" strike="noStrike">
              <a:solidFill>
                <a:srgbClr val="000000"/>
              </a:solidFill>
              <a:latin typeface="Arial"/>
            </a:endParaRPr>
          </a:p>
          <a:p>
            <a:endParaRPr b="0" lang="en-US" sz="1600" spc="-1" strike="noStrike">
              <a:solidFill>
                <a:srgbClr val="000000"/>
              </a:solidFill>
              <a:latin typeface="Arial"/>
            </a:endParaRPr>
          </a:p>
        </p:txBody>
      </p:sp>
      <p:pic>
        <p:nvPicPr>
          <p:cNvPr id="610" name="Picture 14" descr=""/>
          <p:cNvPicPr/>
          <p:nvPr/>
        </p:nvPicPr>
        <p:blipFill>
          <a:blip r:embed="rId4"/>
          <a:stretch/>
        </p:blipFill>
        <p:spPr>
          <a:xfrm>
            <a:off x="461160" y="2426400"/>
            <a:ext cx="957600" cy="926280"/>
          </a:xfrm>
          <a:prstGeom prst="rect">
            <a:avLst/>
          </a:prstGeom>
          <a:ln>
            <a:noFill/>
          </a:ln>
          <a:effectLst>
            <a:outerShdw algn="tl" blurRad="50800" dir="2700000" dist="38100" rotWithShape="0">
              <a:srgbClr val="000000">
                <a:alpha val="40000"/>
              </a:srgbClr>
            </a:outerShdw>
          </a:effectLst>
        </p:spPr>
      </p:pic>
      <p:pic>
        <p:nvPicPr>
          <p:cNvPr id="611" name="Picture 15" descr=""/>
          <p:cNvPicPr/>
          <p:nvPr/>
        </p:nvPicPr>
        <p:blipFill>
          <a:blip r:embed="rId5"/>
          <a:stretch/>
        </p:blipFill>
        <p:spPr>
          <a:xfrm>
            <a:off x="468000" y="5076720"/>
            <a:ext cx="957600" cy="926280"/>
          </a:xfrm>
          <a:prstGeom prst="rect">
            <a:avLst/>
          </a:prstGeom>
          <a:ln>
            <a:noFill/>
          </a:ln>
          <a:effectLst>
            <a:outerShdw algn="tl" blurRad="50800" dir="2700000" dist="38100" rotWithShape="0">
              <a:srgbClr val="000000">
                <a:alpha val="40000"/>
              </a:srgbClr>
            </a:outerShdw>
          </a:effectLst>
        </p:spPr>
      </p:pic>
      <p:pic>
        <p:nvPicPr>
          <p:cNvPr id="612" name="Picture 13" descr=""/>
          <p:cNvPicPr/>
          <p:nvPr/>
        </p:nvPicPr>
        <p:blipFill>
          <a:blip r:embed="rId6"/>
          <a:stretch/>
        </p:blipFill>
        <p:spPr>
          <a:xfrm>
            <a:off x="457200" y="881280"/>
            <a:ext cx="954720" cy="923040"/>
          </a:xfrm>
          <a:prstGeom prst="rect">
            <a:avLst/>
          </a:prstGeom>
          <a:ln>
            <a:noFill/>
          </a:ln>
          <a:effectLst>
            <a:outerShdw algn="tl" blurRad="50800" dir="2700000" dist="38100" rotWithShape="0">
              <a:srgbClr val="000000">
                <a:alpha val="40000"/>
              </a:srgbClr>
            </a:outerShdw>
          </a:effectLst>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File and entity</a:t>
            </a:r>
            <a:endParaRPr b="0" lang="en-US" sz="3200" spc="-1" strike="noStrike">
              <a:solidFill>
                <a:srgbClr val="ffffff"/>
              </a:solidFill>
              <a:latin typeface="Arial"/>
            </a:endParaRPr>
          </a:p>
        </p:txBody>
      </p:sp>
      <p:sp>
        <p:nvSpPr>
          <p:cNvPr id="614"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ScriptParameters.xml</a:t>
            </a:r>
            <a:endParaRPr b="0" lang="en-US" sz="2400" spc="-1" strike="noStrike">
              <a:latin typeface="Arial"/>
            </a:endParaRPr>
          </a:p>
        </p:txBody>
      </p:sp>
      <p:sp>
        <p:nvSpPr>
          <p:cNvPr id="615"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ScriptParameter.eti</a:t>
            </a:r>
            <a:endParaRPr b="0" lang="en-US" sz="2400" spc="-1" strike="noStrike">
              <a:solidFill>
                <a:srgbClr val="000000"/>
              </a:solidFill>
              <a:latin typeface="Arial"/>
            </a:endParaRPr>
          </a:p>
        </p:txBody>
      </p:sp>
      <p:sp>
        <p:nvSpPr>
          <p:cNvPr id="616" name="TextShape 4"/>
          <p:cNvSpPr txBox="1"/>
          <p:nvPr/>
        </p:nvSpPr>
        <p:spPr>
          <a:xfrm>
            <a:off x="4754520" y="1752480"/>
            <a:ext cx="4082760" cy="4636800"/>
          </a:xfrm>
          <a:prstGeom prst="rect">
            <a:avLst/>
          </a:prstGeom>
          <a:noFill/>
          <a:ln>
            <a:noFill/>
          </a:ln>
        </p:spPr>
        <p:txBody>
          <a:bodyPr lIns="0" rIns="0" tIns="0" bIns="0"/>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Defines script parameter instance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When editing a parameter value, administrator user creates entity instance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When defined, application uses parameter values in database, but only for parameters that exist in ScriptParameters.xml</a:t>
            </a:r>
            <a:endParaRPr b="0" lang="en-US" sz="2400" spc="-1" strike="noStrike">
              <a:solidFill>
                <a:srgbClr val="000000"/>
              </a:solidFill>
              <a:latin typeface="Arial"/>
            </a:endParaRPr>
          </a:p>
        </p:txBody>
      </p:sp>
      <p:sp>
        <p:nvSpPr>
          <p:cNvPr id="617" name="TextShape 5"/>
          <p:cNvSpPr txBox="1"/>
          <p:nvPr/>
        </p:nvSpPr>
        <p:spPr>
          <a:xfrm>
            <a:off x="519120" y="1752480"/>
            <a:ext cx="4082760" cy="4636800"/>
          </a:xfrm>
          <a:prstGeom prst="rect">
            <a:avLst/>
          </a:prstGeom>
          <a:noFill/>
          <a:ln>
            <a:noFill/>
          </a:ln>
        </p:spPr>
        <p:txBody>
          <a:bodyPr lIns="0" rIns="0" tIns="0" bIns="0"/>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XML file that defines multiple parameters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Application uses only these defined parameters</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Parameters values initially used and when not defined in the database</a:t>
            </a:r>
            <a:endParaRPr b="0" lang="en-US" sz="2400" spc="-1" strike="noStrike">
              <a:solidFill>
                <a:srgbClr val="000000"/>
              </a:solidFill>
              <a:latin typeface="Arial"/>
            </a:endParaRPr>
          </a:p>
        </p:txBody>
      </p:sp>
      <p:pic>
        <p:nvPicPr>
          <p:cNvPr id="618" name="Picture 6" descr=""/>
          <p:cNvPicPr/>
          <p:nvPr/>
        </p:nvPicPr>
        <p:blipFill>
          <a:blip r:embed="rId1"/>
          <a:stretch/>
        </p:blipFill>
        <p:spPr>
          <a:xfrm>
            <a:off x="4724280" y="914400"/>
            <a:ext cx="951480" cy="1014840"/>
          </a:xfrm>
          <a:prstGeom prst="rect">
            <a:avLst/>
          </a:prstGeom>
          <a:ln w="9360">
            <a:noFill/>
          </a:ln>
          <a:effectLst>
            <a:outerShdw algn="tl" blurRad="50800" dir="2700000" dist="38100" rotWithShape="0">
              <a:srgbClr val="000000">
                <a:alpha val="40000"/>
              </a:srgbClr>
            </a:outerShdw>
          </a:effectLst>
        </p:spPr>
      </p:pic>
      <p:pic>
        <p:nvPicPr>
          <p:cNvPr id="619" name="icn XML" descr=""/>
          <p:cNvPicPr/>
          <p:nvPr/>
        </p:nvPicPr>
        <p:blipFill>
          <a:blip r:embed="rId2"/>
          <a:stretch/>
        </p:blipFill>
        <p:spPr>
          <a:xfrm>
            <a:off x="533520" y="914400"/>
            <a:ext cx="821520" cy="951120"/>
          </a:xfrm>
          <a:prstGeom prst="rect">
            <a:avLst/>
          </a:prstGeom>
          <a:ln>
            <a:noFill/>
          </a:ln>
          <a:effectLst>
            <a:outerShdw algn="tl" blurRad="50800" dir="2700000" dist="38100" rotWithShape="0">
              <a:srgbClr val="000000">
                <a:alpha val="40000"/>
              </a:srgbClr>
            </a:outerShdw>
          </a:effectLst>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Script parameter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Creating and referencing script parameters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Updating script parameters</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script parameter</a:t>
            </a:r>
            <a:endParaRPr b="0" lang="en-US" sz="3200" spc="-1" strike="noStrike">
              <a:solidFill>
                <a:srgbClr val="ffffff"/>
              </a:solidFill>
              <a:latin typeface="Arial"/>
            </a:endParaRPr>
          </a:p>
        </p:txBody>
      </p:sp>
      <p:sp>
        <p:nvSpPr>
          <p:cNvPr id="622"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In Guidewire Studio, open ScriptParameters.xml </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 parameter in XML</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script parameter</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Reference the script parameter</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Open ScriptParameters.xml</a:t>
            </a:r>
            <a:endParaRPr b="0" lang="en-US" sz="3200" spc="-1" strike="noStrike">
              <a:solidFill>
                <a:srgbClr val="ffffff"/>
              </a:solidFill>
              <a:latin typeface="Arial"/>
            </a:endParaRPr>
          </a:p>
        </p:txBody>
      </p:sp>
      <p:sp>
        <p:nvSpPr>
          <p:cNvPr id="624" name="TextShape 2"/>
          <p:cNvSpPr txBox="1"/>
          <p:nvPr/>
        </p:nvSpPr>
        <p:spPr>
          <a:xfrm>
            <a:off x="4572000" y="914400"/>
            <a:ext cx="434304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In Project View, select and open ScriptParameters.xml</a:t>
            </a:r>
            <a:br/>
            <a:r>
              <a:rPr b="0" lang="en-US" sz="2400" spc="-1" strike="noStrike">
                <a:solidFill>
                  <a:srgbClr val="000000"/>
                </a:solidFill>
                <a:latin typeface="Arial"/>
              </a:rPr>
              <a:t>in </a:t>
            </a:r>
            <a:r>
              <a:rPr b="1" lang="en-US" sz="2400" spc="-1" strike="noStrike">
                <a:solidFill>
                  <a:srgbClr val="000000"/>
                </a:solidFill>
                <a:latin typeface="Courier New"/>
              </a:rPr>
              <a:t>…\config\resources\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Use the native XML editor to edit the file</a:t>
            </a:r>
            <a:endParaRPr b="0" lang="en-US" sz="2400" spc="-1" strike="noStrike">
              <a:solidFill>
                <a:srgbClr val="000000"/>
              </a:solidFill>
              <a:latin typeface="Arial"/>
            </a:endParaRPr>
          </a:p>
        </p:txBody>
      </p:sp>
      <p:pic>
        <p:nvPicPr>
          <p:cNvPr id="625" name="Picture 10" descr=""/>
          <p:cNvPicPr/>
          <p:nvPr/>
        </p:nvPicPr>
        <p:blipFill>
          <a:blip r:embed="rId1"/>
          <a:stretch/>
        </p:blipFill>
        <p:spPr>
          <a:xfrm>
            <a:off x="520560" y="914400"/>
            <a:ext cx="3763440" cy="2314800"/>
          </a:xfrm>
          <a:prstGeom prst="rect">
            <a:avLst/>
          </a:prstGeom>
          <a:ln>
            <a:noFill/>
          </a:ln>
          <a:effectLst>
            <a:outerShdw algn="tl" blurRad="50800" dir="2700000" dist="38100" rotWithShape="0">
              <a:srgbClr val="000000">
                <a:alpha val="40000"/>
              </a:srgbClr>
            </a:outerShdw>
          </a:effectLst>
        </p:spPr>
      </p:pic>
      <p:pic>
        <p:nvPicPr>
          <p:cNvPr id="626" name="Picture 9" descr=""/>
          <p:cNvPicPr/>
          <p:nvPr/>
        </p:nvPicPr>
        <p:blipFill>
          <a:blip r:embed="rId2"/>
          <a:stretch/>
        </p:blipFill>
        <p:spPr>
          <a:xfrm>
            <a:off x="1446480" y="3048120"/>
            <a:ext cx="7392600" cy="3142800"/>
          </a:xfrm>
          <a:prstGeom prst="rect">
            <a:avLst/>
          </a:prstGeom>
          <a:ln>
            <a:noFill/>
          </a:ln>
          <a:effectLst>
            <a:outerShdw algn="tl" blurRad="50800" dir="2700000" dist="38100" rotWithShape="0">
              <a:srgbClr val="000000">
                <a:alpha val="40000"/>
              </a:srgbClr>
            </a:outerShdw>
          </a:effectLst>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2F75C5A4-6CAB-4944-B7F1-3E84FEFB2A59}"/>
</file>

<file path=customXml/itemProps2.xml><?xml version="1.0" encoding="utf-8"?>
<ds:datastoreItem xmlns:ds="http://schemas.openxmlformats.org/officeDocument/2006/customXml" ds:itemID="{F61A1C44-CB7F-4B84-BC04-1D73C0B1E667}"/>
</file>

<file path=customXml/itemProps3.xml><?xml version="1.0" encoding="utf-8"?>
<ds:datastoreItem xmlns:ds="http://schemas.openxmlformats.org/officeDocument/2006/customXml" ds:itemID="{707CADD2-89E0-41D9-81CA-3DE3D154FD8B}"/>
</file>

<file path=docProps/app.xml><?xml version="1.0" encoding="utf-8"?>
<Properties xmlns="http://schemas.openxmlformats.org/officeDocument/2006/extended-properties" xmlns:vt="http://schemas.openxmlformats.org/officeDocument/2006/docPropsVTypes">
  <Template>Emerald_Template</Template>
  <TotalTime>3151</TotalTime>
  <Application>LibreOffice/5.4.2.2$Windows_x86 LibreOffice_project/22b09f6418e8c2d508a9eaf86b2399209b0990f4</Application>
  <Words>1869</Words>
  <Paragraphs>198</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Guidewire Education</dc:creator>
  <cp:keywords>Emerald Configuration Fundamentals Gosu Script Parameters</cp:keywords>
  <dc:description/>
  <cp:lastModifiedBy/>
  <cp:revision>80</cp:revision>
  <dcterms:created xsi:type="dcterms:W3CDTF">2014-06-11T18:09:05Z</dcterms:created>
  <dcterms:modified xsi:type="dcterms:W3CDTF">2018-02-21T13:07:47Z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18</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y fmtid="{D5CDD505-2E9C-101B-9397-08002B2CF9AE}" pid="13" name="_MarkAsFinal">
    <vt:bool>true</vt:bool>
  </property>
  <property fmtid="{D5CDD505-2E9C-101B-9397-08002B2CF9AE}" pid="14" name="category">
    <vt:lpwstr>Configuration Fundamentals</vt:lpwstr>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1487000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