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notesSlides/notesSlide2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colors1.xml" ContentType="application/vnd.openxmlformats-officedocument.drawingml.diagramColors+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3" r:id="rId1"/>
  </p:sldMasterIdLst>
  <p:notesMasterIdLst>
    <p:notesMasterId r:id="rId29"/>
  </p:notesMasterIdLst>
  <p:handoutMasterIdLst>
    <p:handoutMasterId r:id="rId30"/>
  </p:handoutMasterIdLst>
  <p:sldIdLst>
    <p:sldId id="256" r:id="rId2"/>
    <p:sldId id="257" r:id="rId3"/>
    <p:sldId id="258" r:id="rId4"/>
    <p:sldId id="283" r:id="rId5"/>
    <p:sldId id="270" r:id="rId6"/>
    <p:sldId id="284" r:id="rId7"/>
    <p:sldId id="271" r:id="rId8"/>
    <p:sldId id="265" r:id="rId9"/>
    <p:sldId id="266" r:id="rId10"/>
    <p:sldId id="267" r:id="rId11"/>
    <p:sldId id="291" r:id="rId12"/>
    <p:sldId id="289" r:id="rId13"/>
    <p:sldId id="268" r:id="rId14"/>
    <p:sldId id="272" r:id="rId15"/>
    <p:sldId id="273" r:id="rId16"/>
    <p:sldId id="274" r:id="rId17"/>
    <p:sldId id="275" r:id="rId18"/>
    <p:sldId id="278" r:id="rId19"/>
    <p:sldId id="286" r:id="rId20"/>
    <p:sldId id="279" r:id="rId21"/>
    <p:sldId id="276" r:id="rId22"/>
    <p:sldId id="290" r:id="rId23"/>
    <p:sldId id="281" r:id="rId24"/>
    <p:sldId id="287" r:id="rId25"/>
    <p:sldId id="260"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ldId id="256"/>
            <p14:sldId id="257"/>
          </p14:sldIdLst>
        </p14:section>
        <p14:section name="Basics" id="{0CA6634F-C6FD-4BBA-B04E-9ED03905FDE5}">
          <p14:sldIdLst>
            <p14:sldId id="258"/>
            <p14:sldId id="283"/>
            <p14:sldId id="270"/>
            <p14:sldId id="284"/>
            <p14:sldId id="271"/>
            <p14:sldId id="265"/>
            <p14:sldId id="266"/>
            <p14:sldId id="267"/>
            <p14:sldId id="291"/>
          </p14:sldIdLst>
        </p14:section>
        <p14:section name="Create entity name" id="{DFE2584C-6348-4636-8323-14E5855C993F}">
          <p14:sldIdLst>
            <p14:sldId id="289"/>
            <p14:sldId id="268"/>
            <p14:sldId id="272"/>
            <p14:sldId id="273"/>
            <p14:sldId id="274"/>
            <p14:sldId id="275"/>
            <p14:sldId id="278"/>
            <p14:sldId id="286"/>
            <p14:sldId id="279"/>
            <p14:sldId id="276"/>
          </p14:sldIdLst>
        </p14:section>
        <p14:section name="Reference Names" id="{7F4702AC-ABFC-40A5-9A68-A2C96F4F141F}">
          <p14:sldIdLst>
            <p14:sldId id="290"/>
            <p14:sldId id="281"/>
            <p14:sldId id="287"/>
          </p14:sldIdLst>
        </p14:section>
        <p14:section name="Review" id="{CD3E2942-0691-4B15-B842-079311E6BD2A}">
          <p14:sldIdLst>
            <p14:sldId id="260"/>
            <p14:sldId id="261"/>
            <p14:sldId id="26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uidewire Education" initials="sluersen"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76692" autoAdjust="0"/>
  </p:normalViewPr>
  <p:slideViewPr>
    <p:cSldViewPr showGuides="1">
      <p:cViewPr>
        <p:scale>
          <a:sx n="100" d="100"/>
          <a:sy n="100" d="100"/>
        </p:scale>
        <p:origin x="-990" y="-216"/>
      </p:cViewPr>
      <p:guideLst>
        <p:guide orient="horz"/>
        <p:guide/>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05" d="100"/>
          <a:sy n="105" d="100"/>
        </p:scale>
        <p:origin x="-247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F24E43-F5E2-44C6-A01A-FB5299EED105}"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964B02DD-E35B-4C1B-BDC2-A66A3D339858}">
      <dgm:prSet phldrT="[Text]" custT="1"/>
      <dgm:spPr/>
      <dgm:t>
        <a:bodyPr/>
        <a:lstStyle/>
        <a:p>
          <a:r>
            <a:rPr lang="en-US" sz="1600" dirty="0" smtClean="0"/>
            <a:t>Create file</a:t>
          </a:r>
          <a:endParaRPr lang="en-US" sz="1600" dirty="0"/>
        </a:p>
      </dgm:t>
    </dgm:pt>
    <dgm:pt modelId="{D46B8418-4ED9-4532-8F89-12CE1F56ECB1}" type="parTrans" cxnId="{848A59B7-5242-4DDC-B372-A0DA26528DA7}">
      <dgm:prSet/>
      <dgm:spPr/>
      <dgm:t>
        <a:bodyPr/>
        <a:lstStyle/>
        <a:p>
          <a:endParaRPr lang="en-US"/>
        </a:p>
      </dgm:t>
    </dgm:pt>
    <dgm:pt modelId="{D97C1EF0-A5B0-4617-BAD6-64CF05999514}" type="sibTrans" cxnId="{848A59B7-5242-4DDC-B372-A0DA26528DA7}">
      <dgm:prSet/>
      <dgm:spPr/>
      <dgm:t>
        <a:bodyPr/>
        <a:lstStyle/>
        <a:p>
          <a:endParaRPr lang="en-US"/>
        </a:p>
      </dgm:t>
    </dgm:pt>
    <dgm:pt modelId="{9EC604C6-9DA3-4E59-9A23-814BB4839906}">
      <dgm:prSet phldrT="[Text]" custT="1"/>
      <dgm:spPr/>
      <dgm:t>
        <a:bodyPr/>
        <a:lstStyle/>
        <a:p>
          <a:r>
            <a:rPr lang="en-US" sz="1600" dirty="0" smtClean="0"/>
            <a:t>Define variables</a:t>
          </a:r>
          <a:endParaRPr lang="en-US" sz="1600" dirty="0"/>
        </a:p>
      </dgm:t>
    </dgm:pt>
    <dgm:pt modelId="{D8657254-9806-43AC-B504-E4038CF1C8BC}" type="parTrans" cxnId="{88D90E58-9B67-4513-8131-01B76DF5EE84}">
      <dgm:prSet/>
      <dgm:spPr/>
      <dgm:t>
        <a:bodyPr/>
        <a:lstStyle/>
        <a:p>
          <a:endParaRPr lang="en-US"/>
        </a:p>
      </dgm:t>
    </dgm:pt>
    <dgm:pt modelId="{61C47027-C099-4304-8BF8-D90FD7E4733B}" type="sibTrans" cxnId="{88D90E58-9B67-4513-8131-01B76DF5EE84}">
      <dgm:prSet/>
      <dgm:spPr/>
      <dgm:t>
        <a:bodyPr/>
        <a:lstStyle/>
        <a:p>
          <a:endParaRPr lang="en-US"/>
        </a:p>
      </dgm:t>
    </dgm:pt>
    <dgm:pt modelId="{8B3269DC-7F46-4847-B85F-3DBDFE6C5A56}">
      <dgm:prSet phldrT="[Text]" custT="1"/>
      <dgm:spPr/>
      <dgm:t>
        <a:bodyPr/>
        <a:lstStyle/>
        <a:p>
          <a:r>
            <a:rPr lang="en-US" sz="1600" dirty="0" smtClean="0"/>
            <a:t>Code Default return value</a:t>
          </a:r>
          <a:endParaRPr lang="en-US" sz="1600" dirty="0"/>
        </a:p>
      </dgm:t>
    </dgm:pt>
    <dgm:pt modelId="{CC2B3C49-3C79-4B15-BC3F-E3FAACDD916D}" type="parTrans" cxnId="{6C54D0D5-259A-4915-9AA6-81A12AB72981}">
      <dgm:prSet/>
      <dgm:spPr/>
      <dgm:t>
        <a:bodyPr/>
        <a:lstStyle/>
        <a:p>
          <a:endParaRPr lang="en-US"/>
        </a:p>
      </dgm:t>
    </dgm:pt>
    <dgm:pt modelId="{4B60D3E0-49E9-4BC2-9316-85C103499806}" type="sibTrans" cxnId="{6C54D0D5-259A-4915-9AA6-81A12AB72981}">
      <dgm:prSet/>
      <dgm:spPr/>
      <dgm:t>
        <a:bodyPr/>
        <a:lstStyle/>
        <a:p>
          <a:endParaRPr lang="en-US"/>
        </a:p>
      </dgm:t>
    </dgm:pt>
    <dgm:pt modelId="{8D488327-F1FA-46D5-8ADE-856B25091A32}">
      <dgm:prSet phldrT="[Text]" custT="1"/>
      <dgm:spPr/>
      <dgm:t>
        <a:bodyPr/>
        <a:lstStyle/>
        <a:p>
          <a:r>
            <a:rPr lang="en-US" sz="1600" dirty="0" smtClean="0">
              <a:solidFill>
                <a:schemeClr val="bg1"/>
              </a:solidFill>
            </a:rPr>
            <a:t>Create additional names</a:t>
          </a:r>
          <a:br>
            <a:rPr lang="en-US" sz="1600" dirty="0" smtClean="0">
              <a:solidFill>
                <a:schemeClr val="bg1"/>
              </a:solidFill>
            </a:rPr>
          </a:br>
          <a:endParaRPr lang="en-US" sz="1600" dirty="0">
            <a:solidFill>
              <a:schemeClr val="bg1"/>
            </a:solidFill>
          </a:endParaRPr>
        </a:p>
      </dgm:t>
    </dgm:pt>
    <dgm:pt modelId="{D49C75FF-6A8D-4A36-91B8-F31E22BE03B9}" type="parTrans" cxnId="{E31681DB-2773-44BF-AE10-2A8BEF34C990}">
      <dgm:prSet/>
      <dgm:spPr/>
      <dgm:t>
        <a:bodyPr/>
        <a:lstStyle/>
        <a:p>
          <a:endParaRPr lang="en-US"/>
        </a:p>
      </dgm:t>
    </dgm:pt>
    <dgm:pt modelId="{A31F7D86-371C-44D4-859B-359E2160F660}" type="sibTrans" cxnId="{E31681DB-2773-44BF-AE10-2A8BEF34C990}">
      <dgm:prSet/>
      <dgm:spPr/>
      <dgm:t>
        <a:bodyPr/>
        <a:lstStyle/>
        <a:p>
          <a:endParaRPr lang="en-US"/>
        </a:p>
      </dgm:t>
    </dgm:pt>
    <dgm:pt modelId="{E4EC7C13-6EBC-437D-8556-F10477B9FABA}">
      <dgm:prSet phldrT="[Text]" custT="1"/>
      <dgm:spPr/>
      <dgm:t>
        <a:bodyPr/>
        <a:lstStyle/>
        <a:p>
          <a:r>
            <a:rPr lang="en-US" sz="1600" dirty="0" smtClean="0">
              <a:solidFill>
                <a:schemeClr val="tx1"/>
              </a:solidFill>
            </a:rPr>
            <a:t>Restart Server</a:t>
          </a:r>
          <a:endParaRPr lang="en-US" sz="1600" dirty="0">
            <a:solidFill>
              <a:schemeClr val="tx1"/>
            </a:solidFill>
          </a:endParaRPr>
        </a:p>
      </dgm:t>
    </dgm:pt>
    <dgm:pt modelId="{431F6C17-0B5E-4855-842F-FFD82245C9BB}" type="parTrans" cxnId="{697BC6FE-A4D9-4947-969F-B385099CD7F7}">
      <dgm:prSet/>
      <dgm:spPr/>
      <dgm:t>
        <a:bodyPr/>
        <a:lstStyle/>
        <a:p>
          <a:endParaRPr lang="en-US"/>
        </a:p>
      </dgm:t>
    </dgm:pt>
    <dgm:pt modelId="{B7FD18EB-00B7-477A-93A5-C0C8A08830AA}" type="sibTrans" cxnId="{697BC6FE-A4D9-4947-969F-B385099CD7F7}">
      <dgm:prSet/>
      <dgm:spPr/>
      <dgm:t>
        <a:bodyPr/>
        <a:lstStyle/>
        <a:p>
          <a:endParaRPr lang="en-US"/>
        </a:p>
      </dgm:t>
    </dgm:pt>
    <dgm:pt modelId="{88DBE2BF-0D52-4CF9-B819-9C7150E6B200}">
      <dgm:prSet phldrT="[Text]" custT="1"/>
      <dgm:spPr/>
      <dgm:t>
        <a:bodyPr/>
        <a:lstStyle/>
        <a:p>
          <a:r>
            <a:rPr lang="en-US" sz="1600" dirty="0" smtClean="0">
              <a:solidFill>
                <a:schemeClr val="bg1"/>
              </a:solidFill>
            </a:rPr>
            <a:t>Code return values</a:t>
          </a:r>
          <a:endParaRPr lang="en-US" sz="1600" dirty="0">
            <a:solidFill>
              <a:schemeClr val="bg1"/>
            </a:solidFill>
          </a:endParaRPr>
        </a:p>
      </dgm:t>
    </dgm:pt>
    <dgm:pt modelId="{B93B3D79-50E8-4964-800C-76DEDF5FCD0B}" type="sibTrans" cxnId="{44F9EE8F-1021-45BF-833A-6B90D976D393}">
      <dgm:prSet/>
      <dgm:spPr/>
      <dgm:t>
        <a:bodyPr/>
        <a:lstStyle/>
        <a:p>
          <a:endParaRPr lang="en-US"/>
        </a:p>
      </dgm:t>
    </dgm:pt>
    <dgm:pt modelId="{28AA3975-CD57-42EC-892E-C0153AB10BCD}" type="parTrans" cxnId="{44F9EE8F-1021-45BF-833A-6B90D976D393}">
      <dgm:prSet/>
      <dgm:spPr/>
      <dgm:t>
        <a:bodyPr/>
        <a:lstStyle/>
        <a:p>
          <a:endParaRPr lang="en-US"/>
        </a:p>
      </dgm:t>
    </dgm:pt>
    <dgm:pt modelId="{5468A184-8920-4191-822C-1AE3B39DBDCF}" type="pres">
      <dgm:prSet presAssocID="{CFF24E43-F5E2-44C6-A01A-FB5299EED105}" presName="rootnode" presStyleCnt="0">
        <dgm:presLayoutVars>
          <dgm:chMax/>
          <dgm:chPref/>
          <dgm:dir/>
          <dgm:animLvl val="lvl"/>
        </dgm:presLayoutVars>
      </dgm:prSet>
      <dgm:spPr/>
      <dgm:t>
        <a:bodyPr/>
        <a:lstStyle/>
        <a:p>
          <a:endParaRPr lang="en-US"/>
        </a:p>
      </dgm:t>
    </dgm:pt>
    <dgm:pt modelId="{9A593479-A092-4123-B430-F4D5E3C8B00A}" type="pres">
      <dgm:prSet presAssocID="{964B02DD-E35B-4C1B-BDC2-A66A3D339858}" presName="composite" presStyleCnt="0"/>
      <dgm:spPr/>
    </dgm:pt>
    <dgm:pt modelId="{D5EAB7FF-114A-49EF-AD66-C89314184A3C}" type="pres">
      <dgm:prSet presAssocID="{964B02DD-E35B-4C1B-BDC2-A66A3D339858}" presName="bentUpArrow1" presStyleLbl="alignImgPlace1" presStyleIdx="0" presStyleCnt="3"/>
      <dgm:spPr/>
    </dgm:pt>
    <dgm:pt modelId="{617BA77D-F626-4B82-9A68-C51635607BE2}" type="pres">
      <dgm:prSet presAssocID="{964B02DD-E35B-4C1B-BDC2-A66A3D339858}" presName="ParentText" presStyleLbl="node1" presStyleIdx="0" presStyleCnt="4">
        <dgm:presLayoutVars>
          <dgm:chMax val="1"/>
          <dgm:chPref val="1"/>
          <dgm:bulletEnabled val="1"/>
        </dgm:presLayoutVars>
      </dgm:prSet>
      <dgm:spPr/>
      <dgm:t>
        <a:bodyPr/>
        <a:lstStyle/>
        <a:p>
          <a:endParaRPr lang="en-US"/>
        </a:p>
      </dgm:t>
    </dgm:pt>
    <dgm:pt modelId="{813BAC75-6B8D-4050-A2CD-5DE03A2750D9}" type="pres">
      <dgm:prSet presAssocID="{964B02DD-E35B-4C1B-BDC2-A66A3D339858}" presName="ChildText" presStyleLbl="revTx" presStyleIdx="0" presStyleCnt="3">
        <dgm:presLayoutVars>
          <dgm:chMax val="0"/>
          <dgm:chPref val="0"/>
          <dgm:bulletEnabled val="1"/>
        </dgm:presLayoutVars>
      </dgm:prSet>
      <dgm:spPr/>
    </dgm:pt>
    <dgm:pt modelId="{FE3A4AFA-A5D6-4B79-8963-5244C5576422}" type="pres">
      <dgm:prSet presAssocID="{D97C1EF0-A5B0-4617-BAD6-64CF05999514}" presName="sibTrans" presStyleCnt="0"/>
      <dgm:spPr/>
    </dgm:pt>
    <dgm:pt modelId="{491E1977-BA89-4D24-AB9A-8B33229321DC}" type="pres">
      <dgm:prSet presAssocID="{9EC604C6-9DA3-4E59-9A23-814BB4839906}" presName="composite" presStyleCnt="0"/>
      <dgm:spPr/>
    </dgm:pt>
    <dgm:pt modelId="{5BF4AE68-3B39-40D0-B6B9-A7DF792823A6}" type="pres">
      <dgm:prSet presAssocID="{9EC604C6-9DA3-4E59-9A23-814BB4839906}" presName="bentUpArrow1" presStyleLbl="alignImgPlace1" presStyleIdx="1" presStyleCnt="3"/>
      <dgm:spPr/>
    </dgm:pt>
    <dgm:pt modelId="{619A61F7-F79E-4462-A958-5A058A3ED4ED}" type="pres">
      <dgm:prSet presAssocID="{9EC604C6-9DA3-4E59-9A23-814BB4839906}" presName="ParentText" presStyleLbl="node1" presStyleIdx="1" presStyleCnt="4">
        <dgm:presLayoutVars>
          <dgm:chMax val="1"/>
          <dgm:chPref val="1"/>
          <dgm:bulletEnabled val="1"/>
        </dgm:presLayoutVars>
      </dgm:prSet>
      <dgm:spPr/>
      <dgm:t>
        <a:bodyPr/>
        <a:lstStyle/>
        <a:p>
          <a:endParaRPr lang="en-US"/>
        </a:p>
      </dgm:t>
    </dgm:pt>
    <dgm:pt modelId="{5F7E93EF-58D5-4169-8EEE-B7E0D97E284B}" type="pres">
      <dgm:prSet presAssocID="{9EC604C6-9DA3-4E59-9A23-814BB4839906}" presName="ChildText" presStyleLbl="revTx" presStyleIdx="1" presStyleCnt="3">
        <dgm:presLayoutVars>
          <dgm:chMax val="0"/>
          <dgm:chPref val="0"/>
          <dgm:bulletEnabled val="1"/>
        </dgm:presLayoutVars>
      </dgm:prSet>
      <dgm:spPr/>
    </dgm:pt>
    <dgm:pt modelId="{D315791E-7CE6-4511-AF71-2AD50871E64F}" type="pres">
      <dgm:prSet presAssocID="{61C47027-C099-4304-8BF8-D90FD7E4733B}" presName="sibTrans" presStyleCnt="0"/>
      <dgm:spPr/>
    </dgm:pt>
    <dgm:pt modelId="{8FE877FA-17E9-4B44-AFF4-3376A48413FD}" type="pres">
      <dgm:prSet presAssocID="{8B3269DC-7F46-4847-B85F-3DBDFE6C5A56}" presName="composite" presStyleCnt="0"/>
      <dgm:spPr/>
    </dgm:pt>
    <dgm:pt modelId="{302AF726-9064-4720-8626-5D0A35E0B52E}" type="pres">
      <dgm:prSet presAssocID="{8B3269DC-7F46-4847-B85F-3DBDFE6C5A56}" presName="bentUpArrow1" presStyleLbl="alignImgPlace1" presStyleIdx="2" presStyleCnt="3"/>
      <dgm:spPr/>
    </dgm:pt>
    <dgm:pt modelId="{48B83B61-CD61-41C6-BBE1-0A4C1B887888}" type="pres">
      <dgm:prSet presAssocID="{8B3269DC-7F46-4847-B85F-3DBDFE6C5A56}" presName="ParentText" presStyleLbl="node1" presStyleIdx="2" presStyleCnt="4">
        <dgm:presLayoutVars>
          <dgm:chMax val="1"/>
          <dgm:chPref val="1"/>
          <dgm:bulletEnabled val="1"/>
        </dgm:presLayoutVars>
      </dgm:prSet>
      <dgm:spPr/>
      <dgm:t>
        <a:bodyPr/>
        <a:lstStyle/>
        <a:p>
          <a:endParaRPr lang="en-US"/>
        </a:p>
      </dgm:t>
    </dgm:pt>
    <dgm:pt modelId="{4B035D9B-21CB-4E4A-82AD-599AA7DFD07C}" type="pres">
      <dgm:prSet presAssocID="{8B3269DC-7F46-4847-B85F-3DBDFE6C5A56}" presName="ChildText" presStyleLbl="revTx" presStyleIdx="2" presStyleCnt="3">
        <dgm:presLayoutVars>
          <dgm:chMax val="0"/>
          <dgm:chPref val="0"/>
          <dgm:bulletEnabled val="1"/>
        </dgm:presLayoutVars>
      </dgm:prSet>
      <dgm:spPr/>
      <dgm:t>
        <a:bodyPr/>
        <a:lstStyle/>
        <a:p>
          <a:endParaRPr lang="en-US"/>
        </a:p>
      </dgm:t>
    </dgm:pt>
    <dgm:pt modelId="{BB7322A2-EF9E-402D-B036-E72EA955863D}" type="pres">
      <dgm:prSet presAssocID="{4B60D3E0-49E9-4BC2-9316-85C103499806}" presName="sibTrans" presStyleCnt="0"/>
      <dgm:spPr/>
    </dgm:pt>
    <dgm:pt modelId="{62376355-5D6C-4CA9-8CE1-FE77DD5DE1C3}" type="pres">
      <dgm:prSet presAssocID="{E4EC7C13-6EBC-437D-8556-F10477B9FABA}" presName="composite" presStyleCnt="0"/>
      <dgm:spPr/>
    </dgm:pt>
    <dgm:pt modelId="{B0DC4B31-2A8B-4FEA-9C94-EB553A5FE66B}" type="pres">
      <dgm:prSet presAssocID="{E4EC7C13-6EBC-437D-8556-F10477B9FABA}" presName="ParentText" presStyleLbl="node1" presStyleIdx="3" presStyleCnt="4">
        <dgm:presLayoutVars>
          <dgm:chMax val="1"/>
          <dgm:chPref val="1"/>
          <dgm:bulletEnabled val="1"/>
        </dgm:presLayoutVars>
      </dgm:prSet>
      <dgm:spPr/>
      <dgm:t>
        <a:bodyPr/>
        <a:lstStyle/>
        <a:p>
          <a:endParaRPr lang="en-US"/>
        </a:p>
      </dgm:t>
    </dgm:pt>
  </dgm:ptLst>
  <dgm:cxnLst>
    <dgm:cxn modelId="{6C54D0D5-259A-4915-9AA6-81A12AB72981}" srcId="{CFF24E43-F5E2-44C6-A01A-FB5299EED105}" destId="{8B3269DC-7F46-4847-B85F-3DBDFE6C5A56}" srcOrd="2" destOrd="0" parTransId="{CC2B3C49-3C79-4B15-BC3F-E3FAACDD916D}" sibTransId="{4B60D3E0-49E9-4BC2-9316-85C103499806}"/>
    <dgm:cxn modelId="{8E154BD8-875B-4356-99B1-4E90C3D32DC3}" type="presOf" srcId="{CFF24E43-F5E2-44C6-A01A-FB5299EED105}" destId="{5468A184-8920-4191-822C-1AE3B39DBDCF}" srcOrd="0" destOrd="0" presId="urn:microsoft.com/office/officeart/2005/8/layout/StepDownProcess"/>
    <dgm:cxn modelId="{AA448A7F-DF7A-4121-B88A-61463D668A3E}" type="presOf" srcId="{8B3269DC-7F46-4847-B85F-3DBDFE6C5A56}" destId="{48B83B61-CD61-41C6-BBE1-0A4C1B887888}" srcOrd="0" destOrd="0" presId="urn:microsoft.com/office/officeart/2005/8/layout/StepDownProcess"/>
    <dgm:cxn modelId="{88D90E58-9B67-4513-8131-01B76DF5EE84}" srcId="{CFF24E43-F5E2-44C6-A01A-FB5299EED105}" destId="{9EC604C6-9DA3-4E59-9A23-814BB4839906}" srcOrd="1" destOrd="0" parTransId="{D8657254-9806-43AC-B504-E4038CF1C8BC}" sibTransId="{61C47027-C099-4304-8BF8-D90FD7E4733B}"/>
    <dgm:cxn modelId="{1F82B870-9D08-4DFB-BAFD-5227F54F1AA1}" type="presOf" srcId="{8D488327-F1FA-46D5-8ADE-856B25091A32}" destId="{4B035D9B-21CB-4E4A-82AD-599AA7DFD07C}" srcOrd="0" destOrd="0" presId="urn:microsoft.com/office/officeart/2005/8/layout/StepDownProcess"/>
    <dgm:cxn modelId="{848A59B7-5242-4DDC-B372-A0DA26528DA7}" srcId="{CFF24E43-F5E2-44C6-A01A-FB5299EED105}" destId="{964B02DD-E35B-4C1B-BDC2-A66A3D339858}" srcOrd="0" destOrd="0" parTransId="{D46B8418-4ED9-4532-8F89-12CE1F56ECB1}" sibTransId="{D97C1EF0-A5B0-4617-BAD6-64CF05999514}"/>
    <dgm:cxn modelId="{39EDD2FE-2425-4E55-9CAD-B82B69436C54}" type="presOf" srcId="{9EC604C6-9DA3-4E59-9A23-814BB4839906}" destId="{619A61F7-F79E-4462-A958-5A058A3ED4ED}" srcOrd="0" destOrd="0" presId="urn:microsoft.com/office/officeart/2005/8/layout/StepDownProcess"/>
    <dgm:cxn modelId="{697BC6FE-A4D9-4947-969F-B385099CD7F7}" srcId="{CFF24E43-F5E2-44C6-A01A-FB5299EED105}" destId="{E4EC7C13-6EBC-437D-8556-F10477B9FABA}" srcOrd="3" destOrd="0" parTransId="{431F6C17-0B5E-4855-842F-FFD82245C9BB}" sibTransId="{B7FD18EB-00B7-477A-93A5-C0C8A08830AA}"/>
    <dgm:cxn modelId="{192E94A7-074D-4B48-83B6-725EA6E6B37B}" type="presOf" srcId="{88DBE2BF-0D52-4CF9-B819-9C7150E6B200}" destId="{4B035D9B-21CB-4E4A-82AD-599AA7DFD07C}" srcOrd="0" destOrd="1" presId="urn:microsoft.com/office/officeart/2005/8/layout/StepDownProcess"/>
    <dgm:cxn modelId="{7DFBF884-00E8-44F6-A03C-C73A7B066D48}" type="presOf" srcId="{E4EC7C13-6EBC-437D-8556-F10477B9FABA}" destId="{B0DC4B31-2A8B-4FEA-9C94-EB553A5FE66B}" srcOrd="0" destOrd="0" presId="urn:microsoft.com/office/officeart/2005/8/layout/StepDownProcess"/>
    <dgm:cxn modelId="{34535A4F-1283-480E-BCA6-66051C5AB193}" type="presOf" srcId="{964B02DD-E35B-4C1B-BDC2-A66A3D339858}" destId="{617BA77D-F626-4B82-9A68-C51635607BE2}" srcOrd="0" destOrd="0" presId="urn:microsoft.com/office/officeart/2005/8/layout/StepDownProcess"/>
    <dgm:cxn modelId="{44F9EE8F-1021-45BF-833A-6B90D976D393}" srcId="{8B3269DC-7F46-4847-B85F-3DBDFE6C5A56}" destId="{88DBE2BF-0D52-4CF9-B819-9C7150E6B200}" srcOrd="1" destOrd="0" parTransId="{28AA3975-CD57-42EC-892E-C0153AB10BCD}" sibTransId="{B93B3D79-50E8-4964-800C-76DEDF5FCD0B}"/>
    <dgm:cxn modelId="{E31681DB-2773-44BF-AE10-2A8BEF34C990}" srcId="{8B3269DC-7F46-4847-B85F-3DBDFE6C5A56}" destId="{8D488327-F1FA-46D5-8ADE-856B25091A32}" srcOrd="0" destOrd="0" parTransId="{D49C75FF-6A8D-4A36-91B8-F31E22BE03B9}" sibTransId="{A31F7D86-371C-44D4-859B-359E2160F660}"/>
    <dgm:cxn modelId="{4C6DD941-A18E-4E1D-B335-A7AA7350A058}" type="presParOf" srcId="{5468A184-8920-4191-822C-1AE3B39DBDCF}" destId="{9A593479-A092-4123-B430-F4D5E3C8B00A}" srcOrd="0" destOrd="0" presId="urn:microsoft.com/office/officeart/2005/8/layout/StepDownProcess"/>
    <dgm:cxn modelId="{9440EAE1-C04A-4E4A-AF35-75A5CD951B81}" type="presParOf" srcId="{9A593479-A092-4123-B430-F4D5E3C8B00A}" destId="{D5EAB7FF-114A-49EF-AD66-C89314184A3C}" srcOrd="0" destOrd="0" presId="urn:microsoft.com/office/officeart/2005/8/layout/StepDownProcess"/>
    <dgm:cxn modelId="{1B722DF4-38C8-4E6B-876A-60BF138F9397}" type="presParOf" srcId="{9A593479-A092-4123-B430-F4D5E3C8B00A}" destId="{617BA77D-F626-4B82-9A68-C51635607BE2}" srcOrd="1" destOrd="0" presId="urn:microsoft.com/office/officeart/2005/8/layout/StepDownProcess"/>
    <dgm:cxn modelId="{F457F6F7-294E-47A7-A3FB-A2D9D92C99A7}" type="presParOf" srcId="{9A593479-A092-4123-B430-F4D5E3C8B00A}" destId="{813BAC75-6B8D-4050-A2CD-5DE03A2750D9}" srcOrd="2" destOrd="0" presId="urn:microsoft.com/office/officeart/2005/8/layout/StepDownProcess"/>
    <dgm:cxn modelId="{13589D79-985D-41AC-9A59-47D4A1226999}" type="presParOf" srcId="{5468A184-8920-4191-822C-1AE3B39DBDCF}" destId="{FE3A4AFA-A5D6-4B79-8963-5244C5576422}" srcOrd="1" destOrd="0" presId="urn:microsoft.com/office/officeart/2005/8/layout/StepDownProcess"/>
    <dgm:cxn modelId="{95971309-4B43-4D4D-8267-E01879108C90}" type="presParOf" srcId="{5468A184-8920-4191-822C-1AE3B39DBDCF}" destId="{491E1977-BA89-4D24-AB9A-8B33229321DC}" srcOrd="2" destOrd="0" presId="urn:microsoft.com/office/officeart/2005/8/layout/StepDownProcess"/>
    <dgm:cxn modelId="{C323E862-8F71-4018-9E8D-42892B237B24}" type="presParOf" srcId="{491E1977-BA89-4D24-AB9A-8B33229321DC}" destId="{5BF4AE68-3B39-40D0-B6B9-A7DF792823A6}" srcOrd="0" destOrd="0" presId="urn:microsoft.com/office/officeart/2005/8/layout/StepDownProcess"/>
    <dgm:cxn modelId="{CB79A37A-350A-4EA1-AE6E-AC1D9CE16D11}" type="presParOf" srcId="{491E1977-BA89-4D24-AB9A-8B33229321DC}" destId="{619A61F7-F79E-4462-A958-5A058A3ED4ED}" srcOrd="1" destOrd="0" presId="urn:microsoft.com/office/officeart/2005/8/layout/StepDownProcess"/>
    <dgm:cxn modelId="{7C7E1B95-9D0D-4132-92B3-73B31D3EB2B7}" type="presParOf" srcId="{491E1977-BA89-4D24-AB9A-8B33229321DC}" destId="{5F7E93EF-58D5-4169-8EEE-B7E0D97E284B}" srcOrd="2" destOrd="0" presId="urn:microsoft.com/office/officeart/2005/8/layout/StepDownProcess"/>
    <dgm:cxn modelId="{61942C83-A933-41AE-AB05-98B668E3E25A}" type="presParOf" srcId="{5468A184-8920-4191-822C-1AE3B39DBDCF}" destId="{D315791E-7CE6-4511-AF71-2AD50871E64F}" srcOrd="3" destOrd="0" presId="urn:microsoft.com/office/officeart/2005/8/layout/StepDownProcess"/>
    <dgm:cxn modelId="{38EA3EFE-8227-4B19-AFD7-AC12309AC44A}" type="presParOf" srcId="{5468A184-8920-4191-822C-1AE3B39DBDCF}" destId="{8FE877FA-17E9-4B44-AFF4-3376A48413FD}" srcOrd="4" destOrd="0" presId="urn:microsoft.com/office/officeart/2005/8/layout/StepDownProcess"/>
    <dgm:cxn modelId="{BEE8DF93-2AC6-470D-A0DD-9270C3E1B155}" type="presParOf" srcId="{8FE877FA-17E9-4B44-AFF4-3376A48413FD}" destId="{302AF726-9064-4720-8626-5D0A35E0B52E}" srcOrd="0" destOrd="0" presId="urn:microsoft.com/office/officeart/2005/8/layout/StepDownProcess"/>
    <dgm:cxn modelId="{0B8D04E0-115E-42D0-981B-73D37722A791}" type="presParOf" srcId="{8FE877FA-17E9-4B44-AFF4-3376A48413FD}" destId="{48B83B61-CD61-41C6-BBE1-0A4C1B887888}" srcOrd="1" destOrd="0" presId="urn:microsoft.com/office/officeart/2005/8/layout/StepDownProcess"/>
    <dgm:cxn modelId="{3A7644E2-B90C-4C9D-82E6-6BA087103B87}" type="presParOf" srcId="{8FE877FA-17E9-4B44-AFF4-3376A48413FD}" destId="{4B035D9B-21CB-4E4A-82AD-599AA7DFD07C}" srcOrd="2" destOrd="0" presId="urn:microsoft.com/office/officeart/2005/8/layout/StepDownProcess"/>
    <dgm:cxn modelId="{F3299D88-98B0-46C3-931B-D3486A947A97}" type="presParOf" srcId="{5468A184-8920-4191-822C-1AE3B39DBDCF}" destId="{BB7322A2-EF9E-402D-B036-E72EA955863D}" srcOrd="5" destOrd="0" presId="urn:microsoft.com/office/officeart/2005/8/layout/StepDownProcess"/>
    <dgm:cxn modelId="{2122FA48-034D-449C-B08C-0049E473D964}" type="presParOf" srcId="{5468A184-8920-4191-822C-1AE3B39DBDCF}" destId="{62376355-5D6C-4CA9-8CE1-FE77DD5DE1C3}" srcOrd="6" destOrd="0" presId="urn:microsoft.com/office/officeart/2005/8/layout/StepDownProcess"/>
    <dgm:cxn modelId="{7CDA436A-33CF-42E2-A469-4B3C46688B9D}" type="presParOf" srcId="{62376355-5D6C-4CA9-8CE1-FE77DD5DE1C3}" destId="{B0DC4B31-2A8B-4FEA-9C94-EB553A5FE66B}"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10/24/2014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2677385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The return value pane defines a Gosu code expression that specifies the logic for the return value for a given entity name type. </a:t>
            </a:r>
          </a:p>
          <a:p>
            <a:endParaRPr lang="en-US" dirty="0" smtClean="0"/>
          </a:p>
          <a:p>
            <a:r>
              <a:rPr lang="en-US" dirty="0" smtClean="0"/>
              <a:t>For a given entity name file, you can define more than one entity name type.  You can create your own entity name type with the Add Name and Duplicate Name buttons.  Specify the name in the Type field. The value in the Type field is case sensitive.  Remove an entity name type with the Remove Name command.  Some entity name types are internally exposed and the Type field should not be edited nor the name itself deleted.  Similarly, Default should not be modified or deleted. The Type field is always empty for the Default entity name type.</a:t>
            </a:r>
          </a:p>
          <a:p>
            <a:endParaRPr lang="en-US" dirty="0" smtClean="0"/>
          </a:p>
          <a:p>
            <a:r>
              <a:rPr lang="en-US" dirty="0" smtClean="0"/>
              <a:t>In the Gosu text editor, you can specify an expression that returns a string for the given entity name type. You can edit the Gosu code for the Default entity name type, internally exposed entity name types, as well as your own custom entity name types. In order to implement any change to an entity name type, you must restart the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3163748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return value pane defines a Gosu code expression that specifies the logic for the return value for a given entity name type.  In the Gosu text editor, you can specify an expression that returns a string for the given entity name type. You can edit the Gosu code for the Default entity name type, internally exposed entity name types, as well as your own custom entity name types. The Type field is always empty for the Default entity name type. In order to implement any change to an entity name type, you must restart the application.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668570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98686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59294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90500" indent="-190500" eaLnBrk="1" hangingPunct="1"/>
            <a:r>
              <a:rPr lang="en-US" dirty="0" smtClean="0"/>
              <a:t>To create a new entity name:</a:t>
            </a:r>
          </a:p>
          <a:p>
            <a:pPr marL="190500" indent="-190500" eaLnBrk="1" hangingPunct="1">
              <a:buFontTx/>
              <a:buAutoNum type="arabicPeriod"/>
            </a:pPr>
            <a:r>
              <a:rPr lang="en-US" dirty="0" smtClean="0"/>
              <a:t>Right-click Entity Names in Project</a:t>
            </a:r>
            <a:r>
              <a:rPr lang="en-US" baseline="0" dirty="0" smtClean="0"/>
              <a:t> View to open the context menu.</a:t>
            </a:r>
          </a:p>
          <a:p>
            <a:pPr marL="190500" indent="-190500" eaLnBrk="1" hangingPunct="1">
              <a:buFontTx/>
              <a:buAutoNum type="arabicPeriod"/>
            </a:pPr>
            <a:r>
              <a:rPr lang="en-US" baseline="0" dirty="0" smtClean="0"/>
              <a:t>In the context menu, </a:t>
            </a:r>
            <a:r>
              <a:rPr lang="en-US" dirty="0" smtClean="0"/>
              <a:t>select New </a:t>
            </a:r>
            <a:r>
              <a:rPr lang="en-US" dirty="0" smtClean="0">
                <a:sym typeface="Wingdings" pitchFamily="2" charset="2"/>
              </a:rPr>
              <a:t></a:t>
            </a:r>
            <a:r>
              <a:rPr lang="en-US" dirty="0" smtClean="0"/>
              <a:t> Entity Name.</a:t>
            </a:r>
          </a:p>
          <a:p>
            <a:pPr marL="190500" indent="-190500" eaLnBrk="1" hangingPunct="1">
              <a:buFontTx/>
              <a:buAutoNum type="arabicPeriod"/>
            </a:pPr>
            <a:r>
              <a:rPr lang="en-US" dirty="0" smtClean="0"/>
              <a:t>In the New Entity Name dialog, enter the name of an existing entity.</a:t>
            </a:r>
          </a:p>
          <a:p>
            <a:pPr marL="190500" indent="-190500" eaLnBrk="1" hangingPunct="1">
              <a:buFontTx/>
              <a:buAutoNum type="arabicPeriod"/>
            </a:pPr>
            <a:r>
              <a:rPr lang="en-US" dirty="0" smtClean="0"/>
              <a:t>Click OK.</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1029380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a symbol, click the Add button. This creates a blank row in the symbol table. Specify values in the row as needed. </a:t>
            </a:r>
          </a:p>
          <a:p>
            <a:endParaRPr lang="en-US" dirty="0" smtClean="0"/>
          </a:p>
          <a:p>
            <a:r>
              <a:rPr lang="en-US" dirty="0" smtClean="0"/>
              <a:t>In the Entity Path cell, if you do not enter a valid path for the base entity, the cell displays in red. For example, if enter "ContactNote.Boddy", the cell becomes red because there is no field on ContactNote named "Boddy".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129753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above, the return value is the CreateTime field plus either: A) ": (no body text)" string (if the Body is null) or B) ": </a:t>
            </a:r>
            <a:r>
              <a:rPr lang="en-US" dirty="0"/>
              <a:t>" string plus the first 35 characters of the Reason field plus "..." (if the Body is non-null</a:t>
            </a:r>
            <a:r>
              <a:rPr lang="en-US" dirty="0" smtClean="0"/>
              <a:t>). </a:t>
            </a:r>
            <a:endParaRPr lang="en-US" dirty="0"/>
          </a:p>
          <a:p>
            <a:pPr marL="171450" indent="-171450">
              <a:buFont typeface="Arial" pitchFamily="34" charset="0"/>
              <a:buChar char="•"/>
            </a:pP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30288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 given entity name file, you can define more than one entity name type.  You can create your own entity name type with the Add Name and Duplicate Name buttons.  Specify the name in the Type field. The value in the Type field is case sensitive.  Remove an entity name type with the Remove Name command.  Some entity name types are internally exposed and the Type field should not be edited nor the name itself deleted.  Similarly, Default should not be modified or deleted. The Type field is always empty for the Default entity name type.</a:t>
            </a:r>
          </a:p>
          <a:p>
            <a:endParaRPr lang="en-US" dirty="0" smtClean="0"/>
          </a:p>
          <a:p>
            <a:r>
              <a:rPr lang="en-US" dirty="0" smtClean="0"/>
              <a:t>You can create additional entity name types.  Click Add Name.</a:t>
            </a:r>
            <a:r>
              <a:rPr lang="en-US" baseline="0" dirty="0" smtClean="0"/>
              <a:t>  </a:t>
            </a:r>
            <a:r>
              <a:rPr lang="en-US" dirty="0" smtClean="0"/>
              <a:t>Enter a Type for the additional display name. In the Return Value pane, define</a:t>
            </a:r>
            <a:r>
              <a:rPr lang="en-US" baseline="0" dirty="0" smtClean="0"/>
              <a:t> a return value expression. </a:t>
            </a:r>
          </a:p>
          <a:p>
            <a:endParaRPr lang="en-US" dirty="0" smtClean="0"/>
          </a:p>
          <a:p>
            <a:r>
              <a:rPr lang="en-US" dirty="0" smtClean="0"/>
              <a:t>In the slide example, the CreateTime.toString() produces a long date</a:t>
            </a:r>
            <a:r>
              <a:rPr lang="en-US" baseline="0" dirty="0" smtClean="0"/>
              <a:t> time format.  Long is the alternative reference to an entity name type.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30288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 Entity Name? check box indicates that there is a foreign key entity reference for a variable and that this reference needs to use the default entity name type definition for itself.  </a:t>
            </a:r>
          </a:p>
          <a:p>
            <a:endParaRPr lang="en-US" dirty="0" smtClean="0"/>
          </a:p>
          <a:p>
            <a:r>
              <a:rPr lang="en-US" dirty="0" smtClean="0"/>
              <a:t>In the slide example, the </a:t>
            </a:r>
            <a:r>
              <a:rPr lang="en-US" baseline="0" dirty="0" smtClean="0"/>
              <a:t>Contact variable represents a foreign key to UserContact, a subtype entity of the Person entity.   The Person entity implements the GlobalPersonName delegate entity. The shared delegate/interface allows multiple entities to share definitions of removable globalization fields associated with Persons.   </a:t>
            </a:r>
            <a:r>
              <a:rPr lang="en-US" dirty="0" smtClean="0"/>
              <a:t>With the Use Entity Name? check box checked, the Contact variable uses the Person default entity name type as defined in the Person.en entity name file.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269880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VacationStatus symbol does</a:t>
            </a:r>
            <a:r>
              <a:rPr lang="en-US" baseline="0" dirty="0" smtClean="0"/>
              <a:t> not have </a:t>
            </a:r>
            <a:r>
              <a:rPr lang="en-US" dirty="0"/>
              <a:t>as its entity path </a:t>
            </a:r>
            <a:r>
              <a:rPr lang="en-US" baseline="0" dirty="0" smtClean="0"/>
              <a:t>U</a:t>
            </a:r>
            <a:r>
              <a:rPr lang="en-US" dirty="0" smtClean="0"/>
              <a:t>ser.VacationStatus.DisplayName. </a:t>
            </a:r>
          </a:p>
          <a:p>
            <a:endParaRPr lang="en-US" dirty="0"/>
          </a:p>
          <a:p>
            <a:r>
              <a:rPr lang="en-US" dirty="0" smtClean="0"/>
              <a:t>Always reference the display name in the entity name code. There are several reasons for this. Specifying DisplayName in the entity path forces Gosu to do an implicit String coercion, whereas an explicit conversion in the code is considered a better approach. The symbol table is also used to determine the default sort value for the entity. By mapping a symbol to a display name, you can create unpredictable sorting situations.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6988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877421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Date objects have no information about their format. When you call the toString() method, the method is a converts the Date object to a String of the form </a:t>
            </a:r>
            <a:r>
              <a:rPr lang="en-US" dirty="0" err="1"/>
              <a:t>dow</a:t>
            </a:r>
            <a:r>
              <a:rPr lang="en-US" dirty="0"/>
              <a:t> </a:t>
            </a:r>
            <a:r>
              <a:rPr lang="en-US" dirty="0" err="1"/>
              <a:t>mon</a:t>
            </a:r>
            <a:r>
              <a:rPr lang="en-US" dirty="0"/>
              <a:t> </a:t>
            </a:r>
            <a:r>
              <a:rPr lang="en-US" dirty="0" err="1"/>
              <a:t>dd</a:t>
            </a:r>
            <a:r>
              <a:rPr lang="en-US" dirty="0"/>
              <a:t> </a:t>
            </a:r>
            <a:r>
              <a:rPr lang="en-US" dirty="0" err="1"/>
              <a:t>hh:mm:ss</a:t>
            </a:r>
            <a:r>
              <a:rPr lang="en-US" dirty="0"/>
              <a:t> </a:t>
            </a:r>
            <a:r>
              <a:rPr lang="en-US" dirty="0" err="1"/>
              <a:t>zzz</a:t>
            </a:r>
            <a:r>
              <a:rPr lang="en-US" dirty="0"/>
              <a:t> </a:t>
            </a:r>
            <a:r>
              <a:rPr lang="en-US" dirty="0" err="1"/>
              <a:t>yyyy</a:t>
            </a:r>
            <a:r>
              <a:rPr lang="en-US" dirty="0"/>
              <a:t>.  The Guidewire API offers several utility classes to assist with the formatting of the Data objects, including the </a:t>
            </a:r>
            <a:r>
              <a:rPr lang="en-US" dirty="0" err="1"/>
              <a:t>gw.api.util.UltraFastDateFormat</a:t>
            </a:r>
            <a:r>
              <a:rPr lang="en-US" dirty="0"/>
              <a:t> class.</a:t>
            </a:r>
          </a:p>
          <a:p>
            <a:endParaRPr lang="en-US" dirty="0"/>
          </a:p>
          <a:p>
            <a:r>
              <a:rPr lang="en-US" dirty="0" smtClean="0"/>
              <a:t>If you return a datetime field in an entity name type without using concatenation, then Gosu</a:t>
            </a:r>
            <a:r>
              <a:rPr lang="en-US" baseline="0" dirty="0" smtClean="0"/>
              <a:t> uses the </a:t>
            </a:r>
            <a:r>
              <a:rPr lang="en-US" dirty="0" smtClean="0"/>
              <a:t>datetime's long format. If you return a datetime field in an entity name type and you use the concatenation operator, then the datetime's short format is used. If you want to concatenate a datetime field in an entity name type and get the datetime's long format, then convert the datetime variable o a string using the toString() method</a:t>
            </a:r>
            <a:r>
              <a:rPr lang="en-US" baseline="0" dirty="0" smtClean="0"/>
              <a:t> </a:t>
            </a:r>
            <a:r>
              <a:rPr lang="en-US" dirty="0" smtClean="0"/>
              <a:t>before concatenating the value.</a:t>
            </a:r>
          </a:p>
          <a:p>
            <a:endParaRPr lang="en-US" baseline="0" dirty="0" smtClean="0"/>
          </a:p>
          <a:p>
            <a:r>
              <a:rPr lang="en-US" baseline="0" dirty="0" smtClean="0"/>
              <a:t>When concatenating a string return value , Gosu creates multiple string objects.  Gosu is interpreted by the Java Virtual Machine (JVM) and the Java language provides special support for the string concatenation operator (+) and for conversion of other objects to strings. Java implements string concatenation through the StringBuilder or StringBuffer class and the append method.  The internal JVM optimizer decides which class to use.   String conversions are implemented through the toString() method defined by Object and inherited by all classes in Java.</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780646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Guidewire Studio, the </a:t>
            </a:r>
            <a:r>
              <a:rPr lang="en-US" baseline="0" dirty="0" smtClean="0"/>
              <a:t>newly created or modified default entity name type is available to reference immediately using the DisplayName property.  However, the entity name is not available to the application server until the server is restarted.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98686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example, the Address.en entity</a:t>
            </a:r>
            <a:r>
              <a:rPr lang="en-US" baseline="0" dirty="0" smtClean="0"/>
              <a:t> name file </a:t>
            </a:r>
            <a:r>
              <a:rPr lang="en-US" dirty="0" smtClean="0"/>
              <a:t>shows three</a:t>
            </a:r>
            <a:r>
              <a:rPr lang="en-US" baseline="0" dirty="0" smtClean="0"/>
              <a:t> entity name type definitions: Default, Full, and Short. Short is a custom </a:t>
            </a:r>
            <a:r>
              <a:rPr lang="en-US" dirty="0" smtClean="0"/>
              <a:t>entity name type </a:t>
            </a:r>
            <a:r>
              <a:rPr lang="en-US" baseline="0" dirty="0" smtClean="0"/>
              <a:t>in TrainingApp. Of these three entity name types, Default and Full are internal names. Both are accessible by internal properties: DisplayName and FullDisplayName respectively. </a:t>
            </a:r>
            <a:r>
              <a:rPr lang="en-US" dirty="0"/>
              <a:t>For more information about the internal entity name types for a given Guidewire application, consult documentation.</a:t>
            </a:r>
          </a:p>
          <a:p>
            <a:endParaRPr lang="en-US" baseline="0" dirty="0" smtClean="0"/>
          </a:p>
          <a:p>
            <a:r>
              <a:rPr lang="en-US" baseline="0" dirty="0" smtClean="0"/>
              <a:t>You cannot change a name for an internal name type (Default, Full), but you can change a name for a custom entity name type (Short).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all three entity name types, you can modify the Gosu expression for the return value in the Return Value pane. </a:t>
            </a:r>
            <a:r>
              <a:rPr lang="en-US" dirty="0" smtClean="0"/>
              <a:t>In the slide example,</a:t>
            </a:r>
            <a:r>
              <a:rPr lang="en-US" baseline="0" dirty="0" smtClean="0"/>
              <a:t> </a:t>
            </a:r>
            <a:r>
              <a:rPr lang="en-US" dirty="0" smtClean="0"/>
              <a:t>the AddressFormatter() type is a special</a:t>
            </a:r>
            <a:r>
              <a:rPr lang="en-US" baseline="0" dirty="0" smtClean="0"/>
              <a:t> class for localizing address formats based on the user's region and locale.  Displaying an address is very specific to the country, culture, and region.  The entity name type definitions for an Address allow for complex application logic to display an address in the proper format as a single return value. To learn more about localization of names and addresses, consult </a:t>
            </a:r>
            <a:r>
              <a:rPr lang="en-US" dirty="0" smtClean="0"/>
              <a:t>the Globalization Guide</a:t>
            </a:r>
            <a:r>
              <a:rPr lang="en-US" baseline="0" dirty="0" smtClean="0"/>
              <a:t> in documentation.</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3905634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creating a new entity display name, you must restart the application server instance.  To get a custom entity name, use entity.getDisplayName(“Name”).  The Name is case sensitive.</a:t>
            </a:r>
          </a:p>
          <a:p>
            <a:endParaRPr lang="en-US" baseline="0" dirty="0" smtClean="0"/>
          </a:p>
          <a:p>
            <a:r>
              <a:rPr lang="en-US" baseline="0" dirty="0" smtClean="0"/>
              <a:t>In the slide example….</a:t>
            </a:r>
          </a:p>
          <a:p>
            <a:r>
              <a:rPr lang="en-US" baseline="0" dirty="0" smtClean="0"/>
              <a:t>Line</a:t>
            </a:r>
            <a:r>
              <a:rPr lang="en-US" dirty="0" smtClean="0"/>
              <a:t> 2: </a:t>
            </a:r>
            <a:r>
              <a:rPr lang="en-US" baseline="0" dirty="0" smtClean="0"/>
              <a:t>queries all Address entities.</a:t>
            </a:r>
          </a:p>
          <a:p>
            <a:r>
              <a:rPr lang="en-US" baseline="0" dirty="0" smtClean="0"/>
              <a:t>Line 3:  iterates</a:t>
            </a:r>
            <a:r>
              <a:rPr lang="en-US" dirty="0" smtClean="0"/>
              <a:t> </a:t>
            </a:r>
            <a:r>
              <a:rPr lang="en-US" baseline="0" dirty="0" smtClean="0"/>
              <a:t>through the results of the query. </a:t>
            </a:r>
          </a:p>
          <a:p>
            <a:r>
              <a:rPr lang="en-US" baseline="0" dirty="0" smtClean="0"/>
              <a:t>Line 3: declares and string variable for console output. </a:t>
            </a:r>
          </a:p>
          <a:p>
            <a:r>
              <a:rPr lang="en-US" baseline="0" dirty="0" smtClean="0"/>
              <a:t>Line 6: returns the Default entity name type using the DisplayName property. </a:t>
            </a:r>
          </a:p>
          <a:p>
            <a:r>
              <a:rPr lang="en-US" baseline="0" dirty="0" smtClean="0"/>
              <a:t>Line 8: shows an internal property for the Full entity name type using the FullDisplayName property for the Address entity name type.  </a:t>
            </a:r>
          </a:p>
          <a:p>
            <a:r>
              <a:rPr lang="en-US" dirty="0"/>
              <a:t>L</a:t>
            </a:r>
            <a:r>
              <a:rPr lang="en-US" baseline="0" dirty="0" smtClean="0"/>
              <a:t>ine 10: shows an alternative to the DisplayName property using the getDisplayName() function. To specify the</a:t>
            </a:r>
            <a:r>
              <a:rPr lang="en-US" dirty="0" smtClean="0"/>
              <a:t> Default entity name type, t</a:t>
            </a:r>
            <a:r>
              <a:rPr lang="en-US" baseline="0" dirty="0" smtClean="0"/>
              <a:t>he method has no arguments.</a:t>
            </a:r>
          </a:p>
          <a:p>
            <a:r>
              <a:rPr lang="en-US" dirty="0" smtClean="0"/>
              <a:t>L</a:t>
            </a:r>
            <a:r>
              <a:rPr lang="en-US" baseline="0" dirty="0" smtClean="0"/>
              <a:t>ine 12</a:t>
            </a:r>
            <a:r>
              <a:rPr lang="en-US" dirty="0"/>
              <a:t>: </a:t>
            </a:r>
            <a:r>
              <a:rPr lang="en-US" dirty="0" smtClean="0"/>
              <a:t>returns the Full entity name type using the getDisplayName</a:t>
            </a:r>
            <a:r>
              <a:rPr lang="en-US" dirty="0"/>
              <a:t>() </a:t>
            </a:r>
            <a:r>
              <a:rPr lang="en-US" dirty="0" smtClean="0"/>
              <a:t>method.  The entity type name is case sensitive.</a:t>
            </a:r>
          </a:p>
          <a:p>
            <a:r>
              <a:rPr lang="en-US" baseline="0" dirty="0" smtClean="0"/>
              <a:t>Line 14:</a:t>
            </a:r>
            <a:r>
              <a:rPr lang="en-US" dirty="0" smtClean="0"/>
              <a:t> returns the Short entity name type using </a:t>
            </a:r>
            <a:r>
              <a:rPr lang="en-US" dirty="0"/>
              <a:t>the getDisplayName() method</a:t>
            </a:r>
            <a:r>
              <a:rPr lang="en-US" dirty="0" smtClean="0"/>
              <a:t>. </a:t>
            </a:r>
            <a:r>
              <a:rPr lang="en-US" dirty="0"/>
              <a:t>The entity type name is case sensitive.</a:t>
            </a:r>
          </a:p>
          <a:p>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13601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343580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Possible answers: a drop</a:t>
            </a:r>
            <a:r>
              <a:rPr lang="en-US" baseline="0" dirty="0" smtClean="0"/>
              <a:t>-</a:t>
            </a:r>
            <a:r>
              <a:rPr lang="en-US" dirty="0" smtClean="0"/>
              <a:t>down list that displays a list of ABPersons; an info bar widget with a value property set to the ABPerson's DisplayName.</a:t>
            </a:r>
          </a:p>
          <a:p>
            <a:r>
              <a:rPr lang="en-US" dirty="0" smtClean="0"/>
              <a:t>2. DisplayName</a:t>
            </a:r>
          </a:p>
          <a:p>
            <a:r>
              <a:rPr lang="en-US" dirty="0" smtClean="0"/>
              <a:t>3. Custom entities</a:t>
            </a:r>
            <a:r>
              <a:rPr lang="en-US" baseline="0" dirty="0" smtClean="0"/>
              <a:t> and other e</a:t>
            </a:r>
            <a:r>
              <a:rPr lang="en-US" dirty="0" smtClean="0"/>
              <a:t>ntities whose display names are referenced in the user interface bud do not already have entity names.</a:t>
            </a:r>
          </a:p>
          <a:p>
            <a:r>
              <a:rPr lang="en-US" dirty="0" smtClean="0"/>
              <a:t>4. When the return</a:t>
            </a:r>
            <a:r>
              <a:rPr lang="en-US" baseline="0" dirty="0" smtClean="0"/>
              <a:t> value is just a variable value.</a:t>
            </a:r>
            <a:endParaRPr lang="en-US" dirty="0" smtClean="0"/>
          </a:p>
          <a:p>
            <a:r>
              <a:rPr lang="en-US" dirty="0" smtClean="0"/>
              <a:t>5. You must restart the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1909991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44086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98686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a:t>
            </a:r>
            <a:r>
              <a:rPr lang="en-US" baseline="0" dirty="0" smtClean="0"/>
              <a:t>entity instances have a DisplayName property.  The DisplayName property returns a string for an entity instance.  </a:t>
            </a:r>
          </a:p>
          <a:p>
            <a:endParaRPr lang="en-US" baseline="0" dirty="0" smtClean="0"/>
          </a:p>
          <a:p>
            <a:r>
              <a:rPr lang="en-US" baseline="0" dirty="0" smtClean="0"/>
              <a:t>It is possible to configure how the DisplayName property returns a string value for a given entity.  If an existing entity name type definition exists, you can modify the Gosu code that creates a return string value for the default DisplayName property.   Otherwise, if no entity name type definition exists, you can create a new entity name file for a given entity.  In the new entity name file, you can define the default for the entity name type definition with Gosu code that creates a return string value for the default DisplayName property. </a:t>
            </a:r>
          </a:p>
          <a:p>
            <a:endParaRPr lang="en-US" baseline="0" dirty="0" smtClean="0"/>
          </a:p>
          <a:p>
            <a:r>
              <a:rPr lang="en-US" baseline="0" dirty="0" smtClean="0"/>
              <a:t>In certain cases, the base configuration of a Guidewire application, an entity name file may have more than one entity name type definition.  You can modify (but not delete) any base configuration entity name type  definition.  In addition, it is possible to define more than on entity name type definition in an entity name file.</a:t>
            </a:r>
          </a:p>
          <a:p>
            <a:endParaRPr lang="en-US" baseline="0" dirty="0" smtClean="0"/>
          </a:p>
          <a:p>
            <a:r>
              <a:rPr lang="en-US" baseline="0" dirty="0" smtClean="0"/>
              <a:t>Guidewire applications use entity name type definitions to return limited information from the Guidewire database about how to construct the string.  The practice helps application performance because there is no need to retrieve all the fields for an entity and possibly the subentities.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70005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98744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entity name types are defined in Gosu, entity name types</a:t>
            </a:r>
            <a:r>
              <a:rPr lang="en-US" baseline="0" dirty="0" smtClean="0"/>
              <a:t> often perform one or more of the following operations:</a:t>
            </a:r>
            <a:endParaRPr lang="en-US" dirty="0" smtClean="0"/>
          </a:p>
          <a:p>
            <a:pPr marL="171450" indent="-171450">
              <a:buFont typeface="Arial" pitchFamily="34" charset="0"/>
              <a:buChar char="•"/>
            </a:pPr>
            <a:r>
              <a:rPr lang="en-US" dirty="0" smtClean="0"/>
              <a:t>Conditional logic, such as a display name for ABPerson that appends the middle name field only if it is not null or an activity display name that uses "Open: " plus the subject for open activities and "Closed: " plus the subject for closed activities.</a:t>
            </a:r>
          </a:p>
          <a:p>
            <a:pPr marL="171450" indent="-171450">
              <a:buFont typeface="Arial" pitchFamily="34" charset="0"/>
              <a:buChar char="•"/>
            </a:pPr>
            <a:r>
              <a:rPr lang="en-US" dirty="0" smtClean="0"/>
              <a:t>String manipulation, such as a display name for order numbers that converts the value to all capital letters, or a display name for credit card numbers that uses just the last four digits.</a:t>
            </a:r>
          </a:p>
          <a:p>
            <a:pPr marL="171450" indent="-171450">
              <a:buFont typeface="Arial" pitchFamily="34" charset="0"/>
              <a:buChar char="•"/>
            </a:pPr>
            <a:r>
              <a:rPr lang="en-US" dirty="0" smtClean="0"/>
              <a:t>Calculations, such as a display name for ABCompany that appends the number of employees at the end of the name. </a:t>
            </a:r>
          </a:p>
          <a:p>
            <a:pPr marL="0" indent="0">
              <a:buFont typeface="Arial" pitchFamily="34" charset="0"/>
              <a:buNone/>
            </a:pPr>
            <a:endParaRPr lang="en-US" dirty="0" smtClean="0"/>
          </a:p>
          <a:p>
            <a:pPr marL="0" indent="0">
              <a:buFont typeface="Arial" pitchFamily="34" charset="0"/>
              <a:buNone/>
            </a:pPr>
            <a:r>
              <a:rPr lang="en-US" dirty="0" smtClean="0"/>
              <a:t>In</a:t>
            </a:r>
            <a:r>
              <a:rPr lang="en-US" baseline="0" dirty="0" smtClean="0"/>
              <a:t> the slide example, EFTData.en is an entity name file  for the EFTData entity. Electronic funds transfer or EFT refers to the computer-based systems used to perform financial transactions electronically.  The default entity name type uses an Guidewire API to mask (line 16) all but the last three digits of a given bank account number (if the number has four digits or less, the entire account number is masked.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4658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a:t>
            </a:r>
            <a:r>
              <a:rPr lang="en-US" baseline="0" dirty="0" smtClean="0"/>
              <a:t> configuration of a Guidewire a</a:t>
            </a:r>
            <a:r>
              <a:rPr lang="en-US" dirty="0" smtClean="0"/>
              <a:t>pplication provides entity names only for primary entities.</a:t>
            </a:r>
            <a:r>
              <a:rPr lang="en-US" baseline="0" dirty="0" smtClean="0"/>
              <a:t>  You can create entity names for entities that do not have defined entity names. </a:t>
            </a:r>
            <a:r>
              <a:rPr lang="en-US" dirty="0" smtClean="0"/>
              <a:t>For custom</a:t>
            </a:r>
            <a:r>
              <a:rPr lang="en-US" baseline="0" dirty="0" smtClean="0"/>
              <a:t> entities added to the data model,  consider creating entity names if the name of the entity is displayed in the user interface.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260253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Guidewire applications use the DisplayName property of an entity to represent the entity as a string. Guidewire applications use the entity name type definitions in generating database queries that return the limited information needed to construct the display name string. </a:t>
            </a:r>
          </a:p>
          <a:p>
            <a:endParaRPr lang="en-US" smtClean="0"/>
          </a:p>
          <a:p>
            <a:r>
              <a:rPr lang="en-US" smtClean="0"/>
              <a:t>With entity names, you can avoid loading the complete entity instance into memory. The use of entity names improves overall application performance. </a:t>
            </a:r>
          </a:p>
          <a:p>
            <a:endParaRPr lang="en-US" smtClean="0"/>
          </a:p>
          <a:p>
            <a:r>
              <a:rPr lang="en-US" smtClean="0"/>
              <a:t>The Entity Name editor consists of two parts: a table to define and edit variables for entity properties and a return value pane that defines the return string for the given entity name. In the return value pane, a Gosu code expression often references the table variables. You can define an entity name string as a simple text string or write a Gosu expression to generate the string. </a:t>
            </a:r>
          </a:p>
          <a:p>
            <a:endParaRPr lang="en-US" smtClean="0"/>
          </a:p>
          <a:p>
            <a:r>
              <a:rPr lang="en-US" smtClean="0"/>
              <a:t>With the Entity Name editor, it is possible to view, but not edit, the raw XML.</a:t>
            </a:r>
          </a:p>
          <a:p>
            <a:endParaRPr lang="en-US" smtClean="0"/>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481026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smtClean="0"/>
              <a:t>The Variable Table is in the top pane of the Entity Name editor.  A table variable consists of one unique row in the Entity Name editor.  You can reference a variable in the Gosu text editor in the bottom pane of the Entity Name editor.  Five columns define the attributes of a given variable: Name, Entity Path, Sort Path, Sort Order, and Use Entity Name?.   </a:t>
            </a:r>
          </a:p>
          <a:p>
            <a:endParaRPr lang="en-US" dirty="0" smtClean="0"/>
          </a:p>
          <a:p>
            <a:r>
              <a:rPr lang="en-US" dirty="0" smtClean="0"/>
              <a:t>The Name and Entity Path columns in the variable table generate the entity name. The Name column defines the variable name (that you can reference in the Gosu editor.)  The Entity Path column defines the entity property. This should be a property that is an actual column in the database.   The Sort Path and Sort Order columns in the variable table define the default sort order of the entity. The Sort Path column defines the values used in an application sort, for example, how the application sorts beans of the same entity</a:t>
            </a:r>
            <a:r>
              <a:rPr lang="en-US" dirty="0"/>
              <a:t>. When left empty, the Sort Path defaults to the entity path.</a:t>
            </a:r>
            <a:r>
              <a:rPr lang="en-US" dirty="0" smtClean="0"/>
              <a:t> The Sort Order column defines the order in which the application sorts the Sort Path values.  An example of a defined Sort Path and Sort Order is in </a:t>
            </a:r>
            <a:r>
              <a:rPr lang="en-US" dirty="0" err="1" smtClean="0"/>
              <a:t>ABCompany.en</a:t>
            </a:r>
            <a:r>
              <a:rPr lang="en-US" dirty="0" smtClean="0"/>
              <a:t>.  The Name variable defines </a:t>
            </a:r>
            <a:r>
              <a:rPr lang="en-US" baseline="0" dirty="0" smtClean="0"/>
              <a:t>a sort path </a:t>
            </a:r>
            <a:r>
              <a:rPr lang="en-US" dirty="0" smtClean="0"/>
              <a:t>for </a:t>
            </a:r>
            <a:r>
              <a:rPr lang="en-US" dirty="0" err="1" smtClean="0"/>
              <a:t>ABCompany.NameDenorm</a:t>
            </a:r>
            <a:r>
              <a:rPr lang="en-US" dirty="0" smtClean="0"/>
              <a:t> path.  The </a:t>
            </a:r>
            <a:r>
              <a:rPr lang="en-US" dirty="0" err="1" smtClean="0"/>
              <a:t>NameDenorm</a:t>
            </a:r>
            <a:r>
              <a:rPr lang="en-US" dirty="0" smtClean="0"/>
              <a:t> field store names in lowercase.  The result is that sorting is case insensitive for company names.</a:t>
            </a:r>
          </a:p>
          <a:p>
            <a:endParaRPr lang="en-US" dirty="0" smtClean="0"/>
          </a:p>
          <a:p>
            <a:r>
              <a:rPr lang="en-US" dirty="0" smtClean="0"/>
              <a:t>The Use Entity Name? column influences how the variable handles an Entity Path that is a foreign key.  The default value of false indicates that the application does not use the Entity Path value as an entity display name.  If the value of Entity Path is an entity, which is the case if the Entity Path references a foreign key entity, then you must set the value of Use Entity Type? to true. A value of true for the Use Entity Name ? column is meaningful only if the value of Entity Path is an entity type. A value of true instructs the Entity Name utility to calculate the Entity Name for that entity, instead of loading the foreign key entity into memory.</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2665841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4"/>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4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Arial" pitchFamily="34" charset="0"/>
                <a:cs typeface="Arial"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Arial"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Arial" pitchFamily="34" charset="0"/>
                <a:cs typeface="Arial"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Arial" pitchFamily="34" charset="0"/>
              <a:buChar char="-"/>
              <a:defRPr lang="en-US" sz="2000" dirty="0" smtClean="0">
                <a:solidFill>
                  <a:schemeClr val="bg1"/>
                </a:solidFill>
                <a:latin typeface="+mn-lt"/>
                <a:ea typeface="Arial" pitchFamily="34" charset="0"/>
                <a:cs typeface="Arial" pitchFamily="34" charset="0"/>
              </a:defRPr>
            </a:lvl2pPr>
          </a:lstStyle>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Arial" pitchFamily="34" charset="0"/>
                <a:cs typeface="Arial"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Arial" pitchFamily="34" charset="0"/>
              <a:buChar char="-"/>
              <a:defRPr lang="en-US" sz="2000" dirty="0" smtClean="0">
                <a:solidFill>
                  <a:schemeClr val="bg1"/>
                </a:solidFill>
                <a:latin typeface="+mn-lt"/>
                <a:ea typeface="Arial" pitchFamily="34" charset="0"/>
                <a:cs typeface="Arial" pitchFamily="34" charset="0"/>
              </a:defRPr>
            </a:lvl2pPr>
          </a:lstStyle>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Arial"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Arial" pitchFamily="34" charset="0"/>
                <a:cs typeface="Arial"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Arial" pitchFamily="34" charset="0"/>
              <a:cs typeface="Arial"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Arial" pitchFamily="34" charset="0"/>
              <a:buChar char="-"/>
              <a:defRPr/>
            </a:lvl2pPr>
            <a:lvl3pPr>
              <a:buClr>
                <a:srgbClr val="04628C"/>
              </a:buClr>
              <a:buFont typeface="Arial" pitchFamily="34" charset="0"/>
              <a:buChar char="-"/>
              <a:defRPr/>
            </a:lvl3pPr>
            <a:lvl4pPr>
              <a:buClr>
                <a:srgbClr val="04628C"/>
              </a:buClr>
              <a:buFont typeface="Arial" pitchFamily="34" charset="0"/>
              <a:buChar char="-"/>
              <a:defRPr/>
            </a:lvl4pPr>
            <a:lvl5pPr>
              <a:buClr>
                <a:srgbClr val="04628C"/>
              </a:buClr>
              <a:buFont typeface="Arial"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1pPr>
            <a:lvl2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2pPr>
            <a:lvl3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3pPr>
            <a:lvl4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4pPr>
            <a:lvl5pPr algn="l" rtl="0" eaLnBrk="0" fontAlgn="base" hangingPunct="0">
              <a:lnSpc>
                <a:spcPct val="90000"/>
              </a:lnSpc>
              <a:spcBef>
                <a:spcPct val="0"/>
              </a:spcBef>
              <a:spcAft>
                <a:spcPct val="0"/>
              </a:spcAft>
              <a:defRPr sz="3400" b="1">
                <a:solidFill>
                  <a:srgbClr val="04628C"/>
                </a:solidFill>
                <a:latin typeface="Arial" pitchFamily="34" charset="0"/>
                <a:ea typeface="Arial" pitchFamily="34" charset="0"/>
                <a:cs typeface="Arial"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Rectangle 3"/>
          <p:cNvSpPr/>
          <p:nvPr userDrawn="1"/>
        </p:nvSpPr>
        <p:spPr>
          <a:xfrm>
            <a:off x="521208" y="912851"/>
            <a:ext cx="8321040" cy="5486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Copyright © 2001-2014 Guidewire Software, Inc. All rights reserved.</a:t>
            </a:r>
            <a:br>
              <a:rPr kumimoji="0" lang="en-US" sz="1600" b="1" i="0" u="none" strike="noStrike" kern="1200" cap="none" spc="0" normalizeH="0" baseline="0" noProof="0" dirty="0" smtClean="0">
                <a:ln>
                  <a:noFill/>
                </a:ln>
                <a:solidFill>
                  <a:srgbClr val="000000"/>
                </a:solidFill>
                <a:effectLst/>
                <a:uLnTx/>
                <a:uFillTx/>
                <a:latin typeface="+mn-lt"/>
                <a:ea typeface="+mn-ea"/>
                <a:cs typeface="+mn-cs"/>
              </a:rPr>
            </a:br>
            <a:endParaRPr kumimoji="0" lang="en-US" sz="1600" b="1"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All other trademarks are the property of their respective owners.</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This material is confidential and proprietary to Guidewire and subject to the confidentiality terms in the applicable license agreement and/or separate nondisclosure agreement.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kumimoji="0" lang="en-US" sz="16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kumimoji="0" lang="en-US" sz="1400" b="0" i="0" u="none" strike="noStrike" kern="1200" cap="none" spc="0" normalizeH="0" baseline="0" noProof="0" dirty="0" smtClean="0">
                <a:ln>
                  <a:noFill/>
                </a:ln>
                <a:solidFill>
                  <a:srgbClr val="000000"/>
                </a:solidFill>
                <a:effectLst/>
                <a:uLnTx/>
                <a:uFillTx/>
                <a:latin typeface="+mn-lt"/>
                <a:ea typeface="+mn-ea"/>
                <a:cs typeface="+mn-cs"/>
              </a:rPr>
            </a:br>
            <a:endParaRPr kumimoji="0" lang="en-US" sz="1400" b="0" i="0" u="none" strike="noStrike" kern="1200" cap="none" spc="0" normalizeH="0" baseline="0" noProof="0" dirty="0" smtClean="0">
              <a:ln>
                <a:noFill/>
              </a:ln>
              <a:solidFill>
                <a:srgbClr val="000000"/>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kumimoji="0" lang="en-US" sz="1400" b="0" i="0" u="none" strike="noStrike" kern="1200" cap="none" spc="0" normalizeH="0" baseline="0" noProof="0" dirty="0" smtClean="0">
                <a:ln>
                  <a:noFill/>
                </a:ln>
                <a:solidFill>
                  <a:srgbClr val="000000"/>
                </a:solidFill>
                <a:effectLst/>
                <a:uLnTx/>
                <a:uFillTx/>
                <a:latin typeface="+mn-lt"/>
                <a:ea typeface="+mn-ea"/>
                <a:cs typeface="+mn-cs"/>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Arial"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Arial" pitchFamily="34" charset="0"/>
              <a:buChar char="-"/>
              <a:defRPr>
                <a:solidFill>
                  <a:schemeClr val="bg1"/>
                </a:solidFill>
              </a:defRPr>
            </a:lvl2pPr>
            <a:lvl3pPr>
              <a:buClr>
                <a:srgbClr val="04628C"/>
              </a:buClr>
              <a:buFont typeface="Arial" pitchFamily="34" charset="0"/>
              <a:buChar char="-"/>
              <a:defRPr>
                <a:solidFill>
                  <a:schemeClr val="bg1"/>
                </a:solidFill>
              </a:defRPr>
            </a:lvl3pPr>
            <a:lvl4pPr>
              <a:buClr>
                <a:srgbClr val="04628C"/>
              </a:buClr>
              <a:buFont typeface="Arial" pitchFamily="34" charset="0"/>
              <a:buChar char="-"/>
              <a:defRPr>
                <a:solidFill>
                  <a:schemeClr val="bg1"/>
                </a:solidFill>
              </a:defRPr>
            </a:lvl4pPr>
            <a:lvl5pPr>
              <a:buClr>
                <a:srgbClr val="04628C"/>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endParaRPr lang="en-US" sz="1200" dirty="0">
              <a:solidFill>
                <a:srgbClr val="B2B2B2"/>
              </a:solidFill>
              <a:latin typeface="Arial" pitchFamily="34" charset="0"/>
              <a:cs typeface="Arial" pitchFamily="34" charset="0"/>
            </a:endParaRP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24, </a:t>
            </a:r>
            <a:r>
              <a:rPr lang="en-US" dirty="0" smtClean="0"/>
              <a:t>2014</a:t>
            </a:r>
            <a:endParaRPr lang="en-US" dirty="0"/>
          </a:p>
        </p:txBody>
      </p:sp>
      <p:sp>
        <p:nvSpPr>
          <p:cNvPr id="3" name="Title 2"/>
          <p:cNvSpPr>
            <a:spLocks noGrp="1"/>
          </p:cNvSpPr>
          <p:nvPr>
            <p:ph type="ctrTitle"/>
          </p:nvPr>
        </p:nvSpPr>
        <p:spPr/>
        <p:txBody>
          <a:bodyPr/>
          <a:lstStyle/>
          <a:p>
            <a:r>
              <a:rPr lang="en-US" dirty="0" smtClean="0"/>
              <a:t>Entity Names</a:t>
            </a:r>
            <a:endParaRPr lang="en-US" dirty="0"/>
          </a:p>
        </p:txBody>
      </p:sp>
    </p:spTree>
    <p:extLst>
      <p:ext uri="{BB962C8B-B14F-4D97-AF65-F5344CB8AC3E}">
        <p14:creationId xmlns:p14="http://schemas.microsoft.com/office/powerpoint/2010/main" val="354018341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599" y="3552825"/>
            <a:ext cx="5596839" cy="272915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Entity Name editor: Return value pane</a:t>
            </a:r>
            <a:endParaRPr lang="en-US" dirty="0"/>
          </a:p>
        </p:txBody>
      </p:sp>
      <p:sp>
        <p:nvSpPr>
          <p:cNvPr id="3" name="Content Placeholder 2"/>
          <p:cNvSpPr>
            <a:spLocks noGrp="1"/>
          </p:cNvSpPr>
          <p:nvPr>
            <p:ph sz="half" idx="1"/>
          </p:nvPr>
        </p:nvSpPr>
        <p:spPr>
          <a:xfrm>
            <a:off x="519112" y="3048000"/>
            <a:ext cx="2605088" cy="3352800"/>
          </a:xfrm>
        </p:spPr>
        <p:txBody>
          <a:bodyPr/>
          <a:lstStyle/>
          <a:p>
            <a:r>
              <a:rPr lang="en-US" dirty="0" smtClean="0"/>
              <a:t>Gosu text editor</a:t>
            </a:r>
          </a:p>
          <a:p>
            <a:pPr lvl="1"/>
            <a:r>
              <a:rPr lang="en-US" sz="2000" dirty="0" smtClean="0"/>
              <a:t>Use table</a:t>
            </a:r>
            <a:br>
              <a:rPr lang="en-US" sz="2000" dirty="0" smtClean="0"/>
            </a:br>
            <a:r>
              <a:rPr lang="en-US" sz="2000" dirty="0" smtClean="0"/>
              <a:t>variables</a:t>
            </a:r>
          </a:p>
          <a:p>
            <a:pPr lvl="1"/>
            <a:r>
              <a:rPr lang="en-US" sz="2000" dirty="0" smtClean="0"/>
              <a:t>Specify the expression for </a:t>
            </a:r>
            <a:br>
              <a:rPr lang="en-US" sz="2000" dirty="0" smtClean="0"/>
            </a:br>
            <a:r>
              <a:rPr lang="en-US" sz="2000" dirty="0" smtClean="0"/>
              <a:t>the return value</a:t>
            </a:r>
          </a:p>
          <a:p>
            <a:r>
              <a:rPr lang="en-US" sz="2400" dirty="0" smtClean="0"/>
              <a:t>Requires server restart to implement</a:t>
            </a:r>
          </a:p>
        </p:txBody>
      </p:sp>
      <p:sp>
        <p:nvSpPr>
          <p:cNvPr id="5" name="Content Placeholder 4"/>
          <p:cNvSpPr>
            <a:spLocks noGrp="1"/>
          </p:cNvSpPr>
          <p:nvPr>
            <p:ph idx="10"/>
          </p:nvPr>
        </p:nvSpPr>
        <p:spPr/>
        <p:txBody>
          <a:bodyPr/>
          <a:lstStyle/>
          <a:p>
            <a:r>
              <a:rPr lang="en-US" dirty="0" smtClean="0"/>
              <a:t>Add Name, Duplicate Name, </a:t>
            </a:r>
            <a:r>
              <a:rPr lang="en-US" dirty="0"/>
              <a:t>and Remove </a:t>
            </a:r>
            <a:r>
              <a:rPr lang="en-US" dirty="0" smtClean="0"/>
              <a:t>Name </a:t>
            </a:r>
            <a:r>
              <a:rPr lang="en-US" dirty="0"/>
              <a:t>buttons</a:t>
            </a:r>
          </a:p>
          <a:p>
            <a:pPr lvl="1"/>
            <a:r>
              <a:rPr lang="en-US" dirty="0" smtClean="0"/>
              <a:t>Create, copy and delete entity name types</a:t>
            </a:r>
          </a:p>
          <a:p>
            <a:r>
              <a:rPr lang="en-US" dirty="0" smtClean="0"/>
              <a:t>Type field defines entity name type</a:t>
            </a:r>
          </a:p>
          <a:p>
            <a:pPr lvl="1"/>
            <a:r>
              <a:rPr lang="en-US" dirty="0" smtClean="0"/>
              <a:t>Default is empty string</a:t>
            </a:r>
          </a:p>
          <a:p>
            <a:pPr lvl="1"/>
            <a:r>
              <a:rPr lang="en-US" dirty="0" smtClean="0"/>
              <a:t>Case sensitive</a:t>
            </a:r>
            <a:endParaRPr lang="en-US" dirty="0"/>
          </a:p>
        </p:txBody>
      </p:sp>
    </p:spTree>
    <p:extLst>
      <p:ext uri="{BB962C8B-B14F-4D97-AF65-F5344CB8AC3E}">
        <p14:creationId xmlns:p14="http://schemas.microsoft.com/office/powerpoint/2010/main" val="27389037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Entity Name editor: Return value pane</a:t>
            </a:r>
          </a:p>
        </p:txBody>
      </p:sp>
      <p:sp>
        <p:nvSpPr>
          <p:cNvPr id="7" name="Content Placeholder 6"/>
          <p:cNvSpPr>
            <a:spLocks noGrp="1"/>
          </p:cNvSpPr>
          <p:nvPr>
            <p:ph idx="1"/>
          </p:nvPr>
        </p:nvSpPr>
        <p:spPr/>
        <p:txBody>
          <a:bodyPr/>
          <a:lstStyle/>
          <a:p>
            <a:r>
              <a:rPr lang="en-US" dirty="0" smtClean="0"/>
              <a:t>Specify the </a:t>
            </a:r>
            <a:br>
              <a:rPr lang="en-US" dirty="0" smtClean="0"/>
            </a:br>
            <a:r>
              <a:rPr lang="en-US" dirty="0" smtClean="0"/>
              <a:t>expression </a:t>
            </a:r>
            <a:br>
              <a:rPr lang="en-US" dirty="0" smtClean="0"/>
            </a:br>
            <a:r>
              <a:rPr lang="en-US" dirty="0" smtClean="0"/>
              <a:t>for the </a:t>
            </a:r>
            <a:br>
              <a:rPr lang="en-US" dirty="0" smtClean="0"/>
            </a:br>
            <a:r>
              <a:rPr lang="en-US" dirty="0" smtClean="0"/>
              <a:t>return value</a:t>
            </a:r>
            <a:br>
              <a:rPr lang="en-US" dirty="0" smtClean="0"/>
            </a:br>
            <a:r>
              <a:rPr lang="en-US" dirty="0" smtClean="0"/>
              <a:t>for the </a:t>
            </a:r>
            <a:br>
              <a:rPr lang="en-US" dirty="0" smtClean="0"/>
            </a:br>
            <a:r>
              <a:rPr lang="en-US" dirty="0" smtClean="0"/>
              <a:t>default</a:t>
            </a:r>
            <a:br>
              <a:rPr lang="en-US" dirty="0" smtClean="0"/>
            </a:br>
            <a:r>
              <a:rPr lang="en-US" dirty="0" smtClean="0"/>
              <a:t>entity name type</a:t>
            </a:r>
          </a:p>
          <a:p>
            <a:r>
              <a:rPr lang="en-US" dirty="0" smtClean="0"/>
              <a:t>Gosu </a:t>
            </a:r>
            <a:r>
              <a:rPr lang="en-US" dirty="0"/>
              <a:t>text </a:t>
            </a:r>
            <a:r>
              <a:rPr lang="en-US" dirty="0" smtClean="0"/>
              <a:t>editor </a:t>
            </a:r>
          </a:p>
          <a:p>
            <a:pPr lvl="1"/>
            <a:r>
              <a:rPr lang="en-US" dirty="0" smtClean="0"/>
              <a:t>Import other classes if needed</a:t>
            </a:r>
          </a:p>
          <a:p>
            <a:pPr lvl="1"/>
            <a:r>
              <a:rPr lang="en-US" dirty="0" smtClean="0"/>
              <a:t>Reference  table variables </a:t>
            </a:r>
            <a:r>
              <a:rPr lang="en-US" dirty="0"/>
              <a:t>in </a:t>
            </a:r>
            <a:r>
              <a:rPr lang="en-US" dirty="0" smtClean="0"/>
              <a:t>Gosu code</a:t>
            </a:r>
          </a:p>
          <a:p>
            <a:r>
              <a:rPr lang="en-US" b="1" dirty="0" smtClean="0">
                <a:latin typeface="Courier New" pitchFamily="49" charset="0"/>
                <a:cs typeface="Courier New" pitchFamily="49" charset="0"/>
              </a:rPr>
              <a:t>return</a:t>
            </a:r>
            <a:r>
              <a:rPr lang="en-US" dirty="0" smtClean="0"/>
              <a:t> statement with value required</a:t>
            </a:r>
          </a:p>
          <a:p>
            <a:r>
              <a:rPr lang="en-US" dirty="0" smtClean="0"/>
              <a:t>Line 20: returns the value for the Default entity name type</a:t>
            </a:r>
          </a:p>
          <a:p>
            <a:pPr lvl="1"/>
            <a:r>
              <a:rPr lang="en-US" dirty="0" smtClean="0"/>
              <a:t>Entity names types covered later in lesson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914400"/>
            <a:ext cx="5582476" cy="235733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Arrow Connector 9"/>
          <p:cNvCxnSpPr/>
          <p:nvPr/>
        </p:nvCxnSpPr>
        <p:spPr bwMode="auto">
          <a:xfrm>
            <a:off x="2971800" y="2952750"/>
            <a:ext cx="3048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3801485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Entity name files and entity name types</a:t>
            </a:r>
          </a:p>
          <a:p>
            <a:r>
              <a:rPr lang="en-US" dirty="0" smtClean="0">
                <a:solidFill>
                  <a:schemeClr val="bg1"/>
                </a:solidFill>
              </a:rPr>
              <a:t>Create and configure entity name types</a:t>
            </a:r>
          </a:p>
          <a:p>
            <a:r>
              <a:rPr lang="en-US" dirty="0" smtClean="0"/>
              <a:t>Reference entity name types</a:t>
            </a:r>
            <a:endParaRPr lang="en-US" dirty="0"/>
          </a:p>
          <a:p>
            <a:endParaRPr lang="en-US" dirty="0"/>
          </a:p>
        </p:txBody>
      </p:sp>
    </p:spTree>
    <p:extLst>
      <p:ext uri="{BB962C8B-B14F-4D97-AF65-F5344CB8AC3E}">
        <p14:creationId xmlns:p14="http://schemas.microsoft.com/office/powerpoint/2010/main" val="16520078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create an entity name type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Create a new entity name file</a:t>
            </a:r>
          </a:p>
          <a:p>
            <a:pPr marL="457200" indent="-457200">
              <a:buFont typeface="+mj-lt"/>
              <a:buAutoNum type="arabicPeriod"/>
            </a:pPr>
            <a:r>
              <a:rPr lang="en-US" dirty="0" smtClean="0"/>
              <a:t>Define variables in the variable table</a:t>
            </a:r>
          </a:p>
          <a:p>
            <a:pPr marL="457200" indent="-457200">
              <a:buFont typeface="+mj-lt"/>
              <a:buAutoNum type="arabicPeriod"/>
            </a:pPr>
            <a:r>
              <a:rPr lang="en-US" dirty="0" smtClean="0"/>
              <a:t>Define a return value expression for the default entity name type</a:t>
            </a:r>
          </a:p>
          <a:p>
            <a:pPr marL="457200" indent="-457200">
              <a:buFont typeface="+mj-lt"/>
              <a:buAutoNum type="arabicPeriod"/>
            </a:pPr>
            <a:r>
              <a:rPr lang="en-US" dirty="0" smtClean="0"/>
              <a:t>[Optional] Define custom entity name types</a:t>
            </a:r>
          </a:p>
          <a:p>
            <a:pPr marL="457200" indent="-457200">
              <a:buFont typeface="+mj-lt"/>
              <a:buAutoNum type="arabicPeriod"/>
            </a:pPr>
            <a:r>
              <a:rPr lang="en-US" dirty="0" smtClean="0"/>
              <a:t>Deploy entity name types</a:t>
            </a:r>
            <a:endParaRPr lang="en-US" dirty="0"/>
          </a:p>
        </p:txBody>
      </p:sp>
      <p:graphicFrame>
        <p:nvGraphicFramePr>
          <p:cNvPr id="5" name="Diagram 4" hidden="1"/>
          <p:cNvGraphicFramePr/>
          <p:nvPr>
            <p:extLst>
              <p:ext uri="{D42A27DB-BD31-4B8C-83A1-F6EECF244321}">
                <p14:modId xmlns:p14="http://schemas.microsoft.com/office/powerpoint/2010/main" val="2435434774"/>
              </p:ext>
            </p:extLst>
          </p:nvPr>
        </p:nvGraphicFramePr>
        <p:xfrm>
          <a:off x="-1066800" y="990600"/>
          <a:ext cx="10668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775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Create a new entity name file</a:t>
            </a:r>
          </a:p>
        </p:txBody>
      </p:sp>
      <p:sp>
        <p:nvSpPr>
          <p:cNvPr id="4" name="Content Placeholder 3"/>
          <p:cNvSpPr>
            <a:spLocks noGrp="1"/>
          </p:cNvSpPr>
          <p:nvPr>
            <p:ph idx="1"/>
          </p:nvPr>
        </p:nvSpPr>
        <p:spPr/>
        <p:txBody>
          <a:bodyPr/>
          <a:lstStyle/>
          <a:p>
            <a:r>
              <a:rPr lang="en-US" dirty="0"/>
              <a:t>In Project View, select </a:t>
            </a:r>
            <a:br>
              <a:rPr lang="en-US" dirty="0"/>
            </a:br>
            <a:r>
              <a:rPr lang="en-US" dirty="0"/>
              <a:t>...\</a:t>
            </a:r>
            <a:r>
              <a:rPr lang="en-US" dirty="0" smtClean="0"/>
              <a:t>config\Entity Names</a:t>
            </a:r>
            <a:endParaRPr lang="en-US" dirty="0"/>
          </a:p>
          <a:p>
            <a:pPr lvl="1"/>
            <a:r>
              <a:rPr lang="en-US" dirty="0"/>
              <a:t>Context menu </a:t>
            </a:r>
            <a:r>
              <a:rPr lang="en-US" dirty="0">
                <a:sym typeface="Wingdings" pitchFamily="2" charset="2"/>
              </a:rPr>
              <a:t>  New  </a:t>
            </a:r>
            <a:r>
              <a:rPr lang="en-US" dirty="0" smtClean="0">
                <a:sym typeface="Wingdings" pitchFamily="2" charset="2"/>
              </a:rPr>
              <a:t>Entity Name</a:t>
            </a:r>
            <a:endParaRPr lang="en-US" dirty="0">
              <a:sym typeface="Wingdings" pitchFamily="2" charset="2"/>
            </a:endParaRPr>
          </a:p>
          <a:p>
            <a:r>
              <a:rPr lang="en-US" dirty="0">
                <a:sym typeface="Wingdings" pitchFamily="2" charset="2"/>
              </a:rPr>
              <a:t>Entity </a:t>
            </a:r>
            <a:r>
              <a:rPr lang="en-US" dirty="0" smtClean="0">
                <a:sym typeface="Wingdings" pitchFamily="2" charset="2"/>
              </a:rPr>
              <a:t>Name dialog</a:t>
            </a:r>
            <a:endParaRPr lang="en-US" dirty="0">
              <a:sym typeface="Wingdings" pitchFamily="2" charset="2"/>
            </a:endParaRPr>
          </a:p>
          <a:p>
            <a:pPr lvl="1"/>
            <a:r>
              <a:rPr lang="en-US" dirty="0" smtClean="0"/>
              <a:t>Value needs to match the name of existing entity!</a:t>
            </a:r>
          </a:p>
          <a:p>
            <a:pPr lvl="1"/>
            <a:r>
              <a:rPr lang="en-US" dirty="0" smtClean="0"/>
              <a:t>Studio will not allow you to create an entity name for a non-existent entity</a:t>
            </a:r>
          </a:p>
          <a:p>
            <a:pPr lvl="1"/>
            <a:endParaRPr lang="en-US" b="1" dirty="0">
              <a:solidFill>
                <a:srgbClr val="FF0000"/>
              </a:solidFill>
            </a:endParaRP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399"/>
            <a:ext cx="4088572" cy="21214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600200"/>
            <a:ext cx="2880000" cy="156857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0022" y="1616676"/>
            <a:ext cx="1350000" cy="114428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descr="C:\Users\sluersen\AppData\Local\Temp\SNAGHTML108f66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7879" y="2353594"/>
            <a:ext cx="2533334" cy="182666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6377086" y="3181587"/>
            <a:ext cx="1955828" cy="320361"/>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115642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Define the variables</a:t>
            </a:r>
          </a:p>
        </p:txBody>
      </p:sp>
      <p:sp>
        <p:nvSpPr>
          <p:cNvPr id="3" name="Content Placeholder 2"/>
          <p:cNvSpPr>
            <a:spLocks noGrp="1"/>
          </p:cNvSpPr>
          <p:nvPr>
            <p:ph idx="1"/>
          </p:nvPr>
        </p:nvSpPr>
        <p:spPr>
          <a:xfrm>
            <a:off x="519113" y="2667000"/>
            <a:ext cx="8318500" cy="3733800"/>
          </a:xfrm>
        </p:spPr>
        <p:txBody>
          <a:bodyPr/>
          <a:lstStyle/>
          <a:p>
            <a:pPr>
              <a:buFont typeface="Arial" charset="0"/>
              <a:buChar char="•"/>
            </a:pPr>
            <a:r>
              <a:rPr lang="en-US" dirty="0"/>
              <a:t>Create, edit and delete </a:t>
            </a:r>
            <a:r>
              <a:rPr lang="en-US" dirty="0" smtClean="0"/>
              <a:t>variables</a:t>
            </a:r>
          </a:p>
          <a:p>
            <a:pPr lvl="1">
              <a:buFont typeface="Arial" charset="0"/>
              <a:buChar char="•"/>
            </a:pPr>
            <a:r>
              <a:rPr lang="en-US" dirty="0" smtClean="0"/>
              <a:t>Variables use in Return value pane</a:t>
            </a:r>
          </a:p>
          <a:p>
            <a:pPr>
              <a:buFont typeface="Arial" charset="0"/>
              <a:buChar char="•"/>
            </a:pPr>
            <a:r>
              <a:rPr lang="en-US" dirty="0" smtClean="0"/>
              <a:t>Name column</a:t>
            </a:r>
          </a:p>
          <a:p>
            <a:pPr lvl="1">
              <a:buFont typeface="Arial" charset="0"/>
              <a:buChar char="•"/>
            </a:pPr>
            <a:r>
              <a:rPr lang="en-US" dirty="0" smtClean="0"/>
              <a:t>Reference the entity property by name</a:t>
            </a:r>
            <a:endParaRPr lang="en-US" dirty="0"/>
          </a:p>
          <a:p>
            <a:pPr>
              <a:buFont typeface="Arial" charset="0"/>
              <a:buChar char="•"/>
            </a:pPr>
            <a:r>
              <a:rPr lang="en-US" dirty="0"/>
              <a:t>Entity path </a:t>
            </a:r>
            <a:r>
              <a:rPr lang="en-US" dirty="0" smtClean="0"/>
              <a:t>column</a:t>
            </a:r>
          </a:p>
          <a:p>
            <a:pPr lvl="1">
              <a:buFont typeface="Arial" charset="0"/>
              <a:buChar char="•"/>
            </a:pPr>
            <a:r>
              <a:rPr lang="en-US" dirty="0" smtClean="0"/>
              <a:t>Specify path </a:t>
            </a:r>
            <a:r>
              <a:rPr lang="en-US" dirty="0"/>
              <a:t>to </a:t>
            </a:r>
            <a:r>
              <a:rPr lang="en-US" dirty="0" smtClean="0"/>
              <a:t>property using dot notation</a:t>
            </a:r>
          </a:p>
          <a:p>
            <a:pPr lvl="1">
              <a:buFont typeface="Arial" charset="0"/>
              <a:buChar char="•"/>
            </a:pPr>
            <a:r>
              <a:rPr lang="en-US" dirty="0" smtClean="0"/>
              <a:t>Invalid paths will show as red text</a:t>
            </a:r>
            <a:endParaRPr lang="en-US" dirty="0"/>
          </a:p>
        </p:txBody>
      </p:sp>
      <p:pic>
        <p:nvPicPr>
          <p:cNvPr id="7170" name="Picture 2" descr="C:\Users\sluersen\AppData\Local\Temp\SNAGHTML1140e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94" y="914400"/>
            <a:ext cx="8427006" cy="126118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ounded Rectangle 4"/>
          <p:cNvSpPr/>
          <p:nvPr/>
        </p:nvSpPr>
        <p:spPr bwMode="auto">
          <a:xfrm>
            <a:off x="558677" y="1343682"/>
            <a:ext cx="361640" cy="320361"/>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Arc 3"/>
          <p:cNvSpPr/>
          <p:nvPr/>
        </p:nvSpPr>
        <p:spPr bwMode="auto">
          <a:xfrm>
            <a:off x="463117" y="1535648"/>
            <a:ext cx="914400" cy="914400"/>
          </a:xfrm>
          <a:prstGeom prst="arc">
            <a:avLst>
              <a:gd name="adj1" fmla="val 16474441"/>
              <a:gd name="adj2" fmla="val 0"/>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non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6" name="TextBox 5"/>
          <p:cNvSpPr txBox="1"/>
          <p:nvPr/>
        </p:nvSpPr>
        <p:spPr>
          <a:xfrm>
            <a:off x="5041557" y="5189322"/>
            <a:ext cx="2504301" cy="381000"/>
          </a:xfrm>
          <a:prstGeom prst="rect">
            <a:avLst/>
          </a:prstGeom>
          <a:solidFill>
            <a:schemeClr val="accent6">
              <a:lumMod val="20000"/>
              <a:lumOff val="80000"/>
            </a:schemeClr>
          </a:solidFill>
        </p:spPr>
        <p:txBody>
          <a:bodyPr wrap="square" rtlCol="0" anchor="t">
            <a:noAutofit/>
          </a:bodyPr>
          <a:lstStyle/>
          <a:p>
            <a:pPr marL="0" lvl="1" algn="ctr"/>
            <a:r>
              <a:rPr lang="en-US" dirty="0">
                <a:solidFill>
                  <a:schemeClr val="accent1"/>
                </a:solidFill>
              </a:rPr>
              <a:t>ContactNote.BodyText</a:t>
            </a:r>
          </a:p>
          <a:p>
            <a:pPr algn="ct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419506414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Define a default return value</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Must return a string value</a:t>
            </a:r>
          </a:p>
          <a:p>
            <a:r>
              <a:rPr lang="en-US" dirty="0" smtClean="0"/>
              <a:t>If simply returning the value of a variable </a:t>
            </a:r>
            <a:r>
              <a:rPr lang="en-US" dirty="0"/>
              <a:t>name, </a:t>
            </a:r>
            <a:r>
              <a:rPr lang="en-US" dirty="0" smtClean="0"/>
              <a:t>the </a:t>
            </a:r>
            <a:r>
              <a:rPr lang="en-US" b="1" dirty="0" smtClean="0">
                <a:latin typeface="Courier New" pitchFamily="49" charset="0"/>
                <a:cs typeface="Courier New" pitchFamily="49" charset="0"/>
              </a:rPr>
              <a:t>return</a:t>
            </a:r>
            <a:r>
              <a:rPr lang="en-US" dirty="0" smtClean="0"/>
              <a:t> </a:t>
            </a:r>
            <a:r>
              <a:rPr lang="en-US" dirty="0"/>
              <a:t>keyword is </a:t>
            </a:r>
            <a:r>
              <a:rPr lang="en-US" b="1" dirty="0" smtClean="0"/>
              <a:t>NOT</a:t>
            </a:r>
            <a:r>
              <a:rPr lang="en-US" dirty="0" smtClean="0"/>
              <a:t> required </a:t>
            </a:r>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29804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296940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id Rec"/>
          <p:cNvSpPr/>
          <p:nvPr/>
        </p:nvSpPr>
        <p:spPr bwMode="auto">
          <a:xfrm>
            <a:off x="1021080" y="1836420"/>
            <a:ext cx="685800" cy="193029"/>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[Optional] Define custom types</a:t>
            </a:r>
            <a:endParaRPr lang="en-US" dirty="0"/>
          </a:p>
        </p:txBody>
      </p:sp>
      <p:sp>
        <p:nvSpPr>
          <p:cNvPr id="3" name="Content Placeholder 2"/>
          <p:cNvSpPr>
            <a:spLocks noGrp="1"/>
          </p:cNvSpPr>
          <p:nvPr>
            <p:ph idx="1"/>
          </p:nvPr>
        </p:nvSpPr>
        <p:spPr>
          <a:xfrm>
            <a:off x="519113" y="4343400"/>
            <a:ext cx="8318500" cy="2057400"/>
          </a:xfrm>
        </p:spPr>
        <p:txBody>
          <a:bodyPr/>
          <a:lstStyle/>
          <a:p>
            <a:r>
              <a:rPr lang="en-US" dirty="0" smtClean="0"/>
              <a:t>Add Name creates a new tab for the entity name type</a:t>
            </a:r>
          </a:p>
          <a:p>
            <a:r>
              <a:rPr lang="en-US" dirty="0" smtClean="0"/>
              <a:t>Type field specifies the name of the entity name type </a:t>
            </a:r>
          </a:p>
          <a:p>
            <a:r>
              <a:rPr lang="en-US" dirty="0" smtClean="0"/>
              <a:t>Return value expression must be a string</a:t>
            </a:r>
          </a:p>
          <a:p>
            <a:r>
              <a:rPr lang="en-US" dirty="0" smtClean="0"/>
              <a:t>Use the same variables in the Variable table</a:t>
            </a:r>
            <a:endParaRPr lang="en-US" dirty="0"/>
          </a:p>
        </p:txBody>
      </p:sp>
      <p:pic>
        <p:nvPicPr>
          <p:cNvPr id="8194" name="pic Default" hidde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305800" cy="29804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 Long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8305801" cy="29804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593537" y="951471"/>
            <a:ext cx="1095220" cy="320361"/>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 name="Rounded Rectangle 7"/>
          <p:cNvSpPr/>
          <p:nvPr/>
        </p:nvSpPr>
        <p:spPr bwMode="auto">
          <a:xfrm>
            <a:off x="1043940" y="1608935"/>
            <a:ext cx="2209800" cy="333370"/>
          </a:xfrm>
          <a:prstGeom prst="roundRect">
            <a:avLst>
              <a:gd name="adj" fmla="val 9158"/>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1" name="Elbow Connector 10"/>
          <p:cNvCxnSpPr>
            <a:stCxn id="6" idx="1"/>
            <a:endCxn id="20" idx="1"/>
          </p:cNvCxnSpPr>
          <p:nvPr/>
        </p:nvCxnSpPr>
        <p:spPr bwMode="auto">
          <a:xfrm rot="10800000" flipH="1" flipV="1">
            <a:off x="593536" y="1111651"/>
            <a:ext cx="427543" cy="821283"/>
          </a:xfrm>
          <a:prstGeom prst="bentConnector3">
            <a:avLst>
              <a:gd name="adj1" fmla="val -5346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24" name="Arc 23"/>
          <p:cNvSpPr/>
          <p:nvPr/>
        </p:nvSpPr>
        <p:spPr bwMode="auto">
          <a:xfrm rot="10800000" flipH="1">
            <a:off x="1577341" y="1399546"/>
            <a:ext cx="609599" cy="505453"/>
          </a:xfrm>
          <a:prstGeom prst="arc">
            <a:avLst>
              <a:gd name="adj1" fmla="val 19815157"/>
              <a:gd name="adj2" fmla="val 6325538"/>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137781644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 variables</a:t>
            </a:r>
            <a:endParaRPr lang="en-US" dirty="0"/>
          </a:p>
        </p:txBody>
      </p:sp>
      <p:sp>
        <p:nvSpPr>
          <p:cNvPr id="3" name="Content Placeholder 2"/>
          <p:cNvSpPr>
            <a:spLocks noGrp="1"/>
          </p:cNvSpPr>
          <p:nvPr>
            <p:ph idx="1"/>
          </p:nvPr>
        </p:nvSpPr>
        <p:spPr>
          <a:xfrm>
            <a:off x="519113" y="4800600"/>
            <a:ext cx="8318500" cy="1600200"/>
          </a:xfrm>
        </p:spPr>
        <p:txBody>
          <a:bodyPr/>
          <a:lstStyle/>
          <a:p>
            <a:r>
              <a:rPr lang="en-US" dirty="0" smtClean="0"/>
              <a:t>Contact variable references a foreign key entity path</a:t>
            </a:r>
          </a:p>
          <a:p>
            <a:r>
              <a:rPr lang="en-US" dirty="0" smtClean="0"/>
              <a:t>Use Entity Name? check box indicates that the variable will use the default entity name type for the foreign key entity</a:t>
            </a:r>
            <a:endParaRPr lang="en-US" dirty="0"/>
          </a:p>
        </p:txBody>
      </p:sp>
      <p:pic>
        <p:nvPicPr>
          <p:cNvPr id="2058" name="Picture 10" descr="C:\Users\sluersen\AppData\Local\Temp\SNAGHTML1b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58000" cy="37945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a:off x="7162800" y="1600200"/>
            <a:ext cx="3048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296323792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Typekey fields in entity names</a:t>
            </a:r>
          </a:p>
        </p:txBody>
      </p:sp>
      <p:sp>
        <p:nvSpPr>
          <p:cNvPr id="3" name="Content Placeholder 2"/>
          <p:cNvSpPr>
            <a:spLocks noGrp="1"/>
          </p:cNvSpPr>
          <p:nvPr>
            <p:ph idx="1"/>
          </p:nvPr>
        </p:nvSpPr>
        <p:spPr>
          <a:xfrm>
            <a:off x="519113" y="4800600"/>
            <a:ext cx="8318500" cy="1600200"/>
          </a:xfrm>
        </p:spPr>
        <p:txBody>
          <a:bodyPr/>
          <a:lstStyle/>
          <a:p>
            <a:r>
              <a:rPr lang="en-US" dirty="0" smtClean="0"/>
              <a:t>Do not use the DisplayName property in the Entity Path for typekeys</a:t>
            </a:r>
          </a:p>
          <a:p>
            <a:r>
              <a:rPr lang="en-US" dirty="0" smtClean="0"/>
              <a:t>For typekeys, use the DisplayName property in the Gosu expression so as to return the description</a:t>
            </a:r>
          </a:p>
          <a:p>
            <a:endParaRPr lang="en-US" dirty="0"/>
          </a:p>
        </p:txBody>
      </p:sp>
      <p:pic>
        <p:nvPicPr>
          <p:cNvPr id="2058" name="Picture 10" descr="C:\Users\sluersen\AppData\Local\Temp\SNAGHTML1b3fb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858000" cy="37945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flipH="1">
            <a:off x="6400800" y="3962400"/>
            <a:ext cx="304800" cy="0"/>
          </a:xfrm>
          <a:prstGeom prst="straightConnector1">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625503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entity </a:t>
            </a:r>
            <a:r>
              <a:rPr lang="en-US" dirty="0" smtClean="0"/>
              <a:t>names in Guidewire applications</a:t>
            </a:r>
          </a:p>
          <a:p>
            <a:pPr lvl="1"/>
            <a:r>
              <a:rPr lang="en-US" dirty="0" smtClean="0"/>
              <a:t>Distinguish between the entity name file and entity name types</a:t>
            </a:r>
          </a:p>
          <a:p>
            <a:pPr lvl="1"/>
            <a:r>
              <a:rPr lang="en-US" dirty="0" smtClean="0"/>
              <a:t>Create </a:t>
            </a:r>
            <a:r>
              <a:rPr lang="en-US" dirty="0"/>
              <a:t>and modify entity </a:t>
            </a:r>
            <a:r>
              <a:rPr lang="en-US" dirty="0" smtClean="0"/>
              <a:t>names using the Entity Name editor</a:t>
            </a:r>
          </a:p>
          <a:p>
            <a:pPr lvl="1"/>
            <a:r>
              <a:rPr lang="en-US" dirty="0" smtClean="0"/>
              <a:t>Reference entity name types</a:t>
            </a:r>
            <a:endParaRPr lang="en-US" dirty="0"/>
          </a:p>
          <a:p>
            <a:pPr lvl="1"/>
            <a:endParaRPr lang="en-US" dirty="0"/>
          </a:p>
        </p:txBody>
      </p:sp>
    </p:spTree>
    <p:extLst>
      <p:ext uri="{BB962C8B-B14F-4D97-AF65-F5344CB8AC3E}">
        <p14:creationId xmlns:p14="http://schemas.microsoft.com/office/powerpoint/2010/main" val="29906881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Datetime fields in entity names</a:t>
            </a:r>
          </a:p>
        </p:txBody>
      </p:sp>
      <p:sp>
        <p:nvSpPr>
          <p:cNvPr id="3" name="Content Placeholder 2"/>
          <p:cNvSpPr>
            <a:spLocks noGrp="1"/>
          </p:cNvSpPr>
          <p:nvPr>
            <p:ph idx="1"/>
          </p:nvPr>
        </p:nvSpPr>
        <p:spPr/>
        <p:txBody>
          <a:bodyPr/>
          <a:lstStyle/>
          <a:p>
            <a:r>
              <a:rPr lang="en-US" dirty="0" smtClean="0"/>
              <a:t>When concatenating dates, short format is the default format in entity names</a:t>
            </a:r>
          </a:p>
          <a:p>
            <a:r>
              <a:rPr lang="en-US" dirty="0" smtClean="0"/>
              <a:t>Use toString() to use long date format:</a:t>
            </a:r>
          </a:p>
          <a:p>
            <a:pPr lvl="1"/>
            <a:r>
              <a:rPr lang="en-US" dirty="0" smtClean="0"/>
              <a:t> </a:t>
            </a:r>
            <a:r>
              <a:rPr lang="en-US" dirty="0"/>
              <a:t>dow mon dd hh:mm:ss zzz </a:t>
            </a:r>
            <a:r>
              <a:rPr lang="en-US" dirty="0" smtClean="0"/>
              <a:t>yyyy</a:t>
            </a:r>
          </a:p>
          <a:p>
            <a:r>
              <a:rPr lang="en-US" dirty="0" smtClean="0"/>
              <a:t>Use toStringWithFormat() </a:t>
            </a:r>
            <a:r>
              <a:rPr lang="en-US" dirty="0"/>
              <a:t>to </a:t>
            </a:r>
            <a:r>
              <a:rPr lang="en-US" dirty="0" smtClean="0"/>
              <a:t>format date object</a:t>
            </a:r>
          </a:p>
          <a:p>
            <a:pPr lvl="1"/>
            <a:r>
              <a:rPr lang="en-US" dirty="0" smtClean="0"/>
              <a:t>toStringWithFormat("MM/dd/YYYY")</a:t>
            </a:r>
            <a:endParaRPr lang="en-US" dirty="0"/>
          </a:p>
          <a:p>
            <a:pPr marL="400050" lvl="1"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914400"/>
            <a:ext cx="8229600" cy="2133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7582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Deploy entity names</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13" name="Text Placeholder 12" hidden="1"/>
          <p:cNvSpPr>
            <a:spLocks noGrp="1"/>
          </p:cNvSpPr>
          <p:nvPr>
            <p:ph type="body" sz="quarter" idx="11"/>
          </p:nvPr>
        </p:nvSpPr>
        <p:spPr/>
        <p:txBody>
          <a:bodyPr/>
          <a:lstStyle/>
          <a:p>
            <a:endParaRPr lang="en-US" dirty="0"/>
          </a:p>
        </p:txBody>
      </p:sp>
      <p:sp>
        <p:nvSpPr>
          <p:cNvPr id="12" name="Content Placeholder 11"/>
          <p:cNvSpPr>
            <a:spLocks noGrp="1"/>
          </p:cNvSpPr>
          <p:nvPr>
            <p:ph sz="half" idx="2"/>
          </p:nvPr>
        </p:nvSpPr>
        <p:spPr>
          <a:xfrm>
            <a:off x="4754563" y="914400"/>
            <a:ext cx="4083050" cy="5475288"/>
          </a:xfrm>
        </p:spPr>
        <p:txBody>
          <a:bodyPr/>
          <a:lstStyle/>
          <a:p>
            <a:r>
              <a:rPr lang="en-US" dirty="0"/>
              <a:t>bin command window</a:t>
            </a:r>
          </a:p>
          <a:p>
            <a:pPr lvl="1"/>
            <a:r>
              <a:rPr lang="en-US" b="1" dirty="0">
                <a:latin typeface="Courier New" pitchFamily="49" charset="0"/>
                <a:cs typeface="Courier New" pitchFamily="49" charset="0"/>
              </a:rPr>
              <a:t>gwXX dev-stop</a:t>
            </a:r>
          </a:p>
          <a:p>
            <a:pPr lvl="1"/>
            <a:r>
              <a:rPr lang="en-US" b="1" dirty="0">
                <a:latin typeface="Courier New" pitchFamily="49" charset="0"/>
                <a:cs typeface="Courier New" pitchFamily="49" charset="0"/>
              </a:rPr>
              <a:t>gwXX dev-start</a:t>
            </a:r>
          </a:p>
          <a:p>
            <a:r>
              <a:rPr lang="en-US" dirty="0" smtClean="0"/>
              <a:t>Or, Guidewire </a:t>
            </a:r>
            <a:r>
              <a:rPr lang="en-US" dirty="0"/>
              <a:t>Studio</a:t>
            </a:r>
          </a:p>
          <a:p>
            <a:pPr lvl="1"/>
            <a:r>
              <a:rPr lang="en-US" dirty="0"/>
              <a:t>Run </a:t>
            </a:r>
            <a:r>
              <a:rPr lang="en-US" dirty="0">
                <a:sym typeface="Wingdings" pitchFamily="2" charset="2"/>
              </a:rPr>
              <a:t></a:t>
            </a:r>
            <a:r>
              <a:rPr lang="en-US" dirty="0"/>
              <a:t> Stop</a:t>
            </a:r>
          </a:p>
          <a:p>
            <a:pPr lvl="1"/>
            <a:r>
              <a:rPr lang="en-US" dirty="0"/>
              <a:t>Run 'Server' or Debug 'Server</a:t>
            </a:r>
            <a:r>
              <a:rPr lang="en-US" dirty="0" smtClean="0"/>
              <a:t>'</a:t>
            </a:r>
            <a:endParaRPr lang="en-US" dirty="0"/>
          </a:p>
        </p:txBody>
      </p:sp>
      <p:sp>
        <p:nvSpPr>
          <p:cNvPr id="4" name="Content Placeholder 3"/>
          <p:cNvSpPr>
            <a:spLocks noGrp="1"/>
          </p:cNvSpPr>
          <p:nvPr>
            <p:ph sz="half" idx="1"/>
          </p:nvPr>
        </p:nvSpPr>
        <p:spPr/>
        <p:txBody>
          <a:bodyPr/>
          <a:lstStyle/>
          <a:p>
            <a:r>
              <a:rPr lang="en-US" dirty="0" smtClean="0"/>
              <a:t>Entity Name</a:t>
            </a:r>
            <a:endParaRPr lang="en-US" dirty="0"/>
          </a:p>
        </p:txBody>
      </p:sp>
      <p:sp>
        <p:nvSpPr>
          <p:cNvPr id="41" name="Rectangle 40"/>
          <p:cNvSpPr/>
          <p:nvPr/>
        </p:nvSpPr>
        <p:spPr>
          <a:xfrm>
            <a:off x="870476" y="5665201"/>
            <a:ext cx="1370889" cy="338554"/>
          </a:xfrm>
          <a:prstGeom prst="rect">
            <a:avLst/>
          </a:prstGeom>
        </p:spPr>
        <p:txBody>
          <a:bodyPr wrap="none">
            <a:spAutoFit/>
          </a:bodyPr>
          <a:lstStyle/>
          <a:p>
            <a:pPr algn="ctr"/>
            <a:r>
              <a:rPr lang="en-US" sz="1600" b="1" dirty="0" smtClean="0">
                <a:solidFill>
                  <a:schemeClr val="bg1"/>
                </a:solidFill>
              </a:rPr>
              <a:t>Entity Name</a:t>
            </a:r>
            <a:endParaRPr lang="en-US" sz="1600" b="1" dirty="0">
              <a:solidFill>
                <a:schemeClr val="bg1"/>
              </a:solidFill>
            </a:endParaRP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 y="3962399"/>
            <a:ext cx="1414463" cy="16097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44081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Entity name files and entity name types</a:t>
            </a:r>
          </a:p>
          <a:p>
            <a:r>
              <a:rPr lang="en-US" dirty="0" smtClean="0"/>
              <a:t>Create and configure entity name types</a:t>
            </a:r>
          </a:p>
          <a:p>
            <a:r>
              <a:rPr lang="en-US" dirty="0" smtClean="0">
                <a:solidFill>
                  <a:schemeClr val="bg1"/>
                </a:solidFill>
              </a:rPr>
              <a:t>Reference entity name types</a:t>
            </a:r>
            <a:endParaRPr lang="en-US" dirty="0">
              <a:solidFill>
                <a:schemeClr val="bg1"/>
              </a:solidFill>
            </a:endParaRPr>
          </a:p>
          <a:p>
            <a:endParaRPr lang="en-US" dirty="0"/>
          </a:p>
        </p:txBody>
      </p:sp>
    </p:spTree>
    <p:extLst>
      <p:ext uri="{BB962C8B-B14F-4D97-AF65-F5344CB8AC3E}">
        <p14:creationId xmlns:p14="http://schemas.microsoft.com/office/powerpoint/2010/main" val="16520078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entity names</a:t>
            </a:r>
            <a:endParaRPr lang="en-US" dirty="0"/>
          </a:p>
        </p:txBody>
      </p:sp>
      <p:sp>
        <p:nvSpPr>
          <p:cNvPr id="4" name="Content Placeholder 3"/>
          <p:cNvSpPr>
            <a:spLocks noGrp="1"/>
          </p:cNvSpPr>
          <p:nvPr>
            <p:ph sz="half" idx="2"/>
          </p:nvPr>
        </p:nvSpPr>
        <p:spPr>
          <a:xfrm>
            <a:off x="6019799" y="914401"/>
            <a:ext cx="3076575" cy="5638799"/>
          </a:xfrm>
        </p:spPr>
        <p:txBody>
          <a:bodyPr/>
          <a:lstStyle/>
          <a:p>
            <a:r>
              <a:rPr lang="en-US" dirty="0"/>
              <a:t>Some entities have </a:t>
            </a:r>
            <a:r>
              <a:rPr lang="en-US" dirty="0" smtClean="0"/>
              <a:t>internal </a:t>
            </a:r>
            <a:r>
              <a:rPr lang="en-US" dirty="0"/>
              <a:t>entity </a:t>
            </a:r>
            <a:r>
              <a:rPr lang="en-US" dirty="0" smtClean="0"/>
              <a:t>name types</a:t>
            </a:r>
          </a:p>
          <a:p>
            <a:pPr lvl="1"/>
            <a:r>
              <a:rPr lang="en-US" dirty="0" smtClean="0"/>
              <a:t>Declared as entity name</a:t>
            </a:r>
          </a:p>
          <a:p>
            <a:pPr lvl="1"/>
            <a:r>
              <a:rPr lang="en-US" dirty="0" smtClean="0"/>
              <a:t>Defined as entity property</a:t>
            </a:r>
          </a:p>
          <a:p>
            <a:r>
              <a:rPr lang="en-US" dirty="0" smtClean="0"/>
              <a:t>Return </a:t>
            </a:r>
            <a:r>
              <a:rPr lang="en-US" dirty="0"/>
              <a:t>value </a:t>
            </a:r>
            <a:r>
              <a:rPr lang="en-US" dirty="0" smtClean="0"/>
              <a:t>expression can be modified</a:t>
            </a:r>
          </a:p>
          <a:p>
            <a:pPr lvl="1"/>
            <a:r>
              <a:rPr lang="en-US" dirty="0"/>
              <a:t>Cannot modify the entity </a:t>
            </a:r>
            <a:r>
              <a:rPr lang="en-US" dirty="0" smtClean="0"/>
              <a:t>name type</a:t>
            </a:r>
            <a:endParaRPr lang="en-US" dirty="0"/>
          </a:p>
          <a:p>
            <a:r>
              <a:rPr lang="en-US" dirty="0"/>
              <a:t>Example:</a:t>
            </a:r>
          </a:p>
          <a:p>
            <a:pPr lvl="1"/>
            <a:r>
              <a:rPr lang="en-US" dirty="0" smtClean="0"/>
              <a:t>Address.en</a:t>
            </a:r>
          </a:p>
          <a:p>
            <a:pPr lvl="1"/>
            <a:r>
              <a:rPr lang="en-US" dirty="0" smtClean="0"/>
              <a:t>Full</a:t>
            </a:r>
            <a:endParaRPr lang="en-US" dirty="0"/>
          </a:p>
          <a:p>
            <a:endParaRPr lang="en-US" dirty="0"/>
          </a:p>
          <a:p>
            <a:endParaRPr lang="en-US" dirty="0"/>
          </a:p>
        </p:txBody>
      </p:sp>
      <p:pic>
        <p:nvPicPr>
          <p:cNvPr id="11266" name="Picture 2" descr="C:\Users\sluersen\AppData\Local\Temp\SNAGHTML175de7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2" y="914401"/>
            <a:ext cx="4920001" cy="4610000"/>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473204" y="5867400"/>
            <a:ext cx="5698996" cy="646331"/>
          </a:xfrm>
          <a:prstGeom prst="rect">
            <a:avLst/>
          </a:prstGeom>
        </p:spPr>
        <p:txBody>
          <a:bodyPr wrap="none">
            <a:spAutoFit/>
          </a:bodyPr>
          <a:lstStyle/>
          <a:p>
            <a:pPr marL="0" lvl="1"/>
            <a:r>
              <a:rPr lang="en-US" b="1" dirty="0">
                <a:solidFill>
                  <a:srgbClr val="0C32AD"/>
                </a:solidFill>
                <a:latin typeface="Courier New" pitchFamily="49" charset="0"/>
                <a:cs typeface="Courier New" pitchFamily="49" charset="0"/>
              </a:rPr>
              <a:t>var</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address </a:t>
            </a:r>
            <a:r>
              <a:rPr lang="en-US" b="1" dirty="0">
                <a:solidFill>
                  <a:srgbClr val="000000"/>
                </a:solidFill>
                <a:latin typeface="Courier New" pitchFamily="49" charset="0"/>
                <a:cs typeface="Courier New" pitchFamily="49" charset="0"/>
              </a:rPr>
              <a:t>= </a:t>
            </a:r>
            <a:r>
              <a:rPr lang="en-US" b="1" dirty="0" smtClean="0">
                <a:solidFill>
                  <a:srgbClr val="000000"/>
                </a:solidFill>
                <a:latin typeface="Courier New" pitchFamily="49" charset="0"/>
                <a:cs typeface="Courier New" pitchFamily="49" charset="0"/>
              </a:rPr>
              <a:t>anABContact.PrimaryAddress</a:t>
            </a:r>
          </a:p>
          <a:p>
            <a:pPr marL="0" lvl="1"/>
            <a:r>
              <a:rPr lang="en-US" b="1" dirty="0" smtClean="0">
                <a:solidFill>
                  <a:srgbClr val="000000"/>
                </a:solidFill>
                <a:latin typeface="Courier New" pitchFamily="49" charset="0"/>
                <a:cs typeface="Courier New" pitchFamily="49" charset="0"/>
              </a:rPr>
              <a:t>print(address.FullDisplayName)</a:t>
            </a:r>
            <a:endParaRPr lang="en-US" dirty="0"/>
          </a:p>
        </p:txBody>
      </p:sp>
    </p:spTree>
    <p:extLst>
      <p:ext uri="{BB962C8B-B14F-4D97-AF65-F5344CB8AC3E}">
        <p14:creationId xmlns:p14="http://schemas.microsoft.com/office/powerpoint/2010/main" val="64348469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the entity name type</a:t>
            </a:r>
          </a:p>
        </p:txBody>
      </p:sp>
      <p:sp>
        <p:nvSpPr>
          <p:cNvPr id="3" name="Content Placeholder 2"/>
          <p:cNvSpPr>
            <a:spLocks noGrp="1"/>
          </p:cNvSpPr>
          <p:nvPr>
            <p:ph idx="1"/>
          </p:nvPr>
        </p:nvSpPr>
        <p:spPr>
          <a:xfrm>
            <a:off x="519113" y="5181600"/>
            <a:ext cx="8318500" cy="1219200"/>
          </a:xfrm>
        </p:spPr>
        <p:txBody>
          <a:bodyPr/>
          <a:lstStyle/>
          <a:p>
            <a:r>
              <a:rPr lang="en-US" dirty="0" smtClean="0"/>
              <a:t>Default </a:t>
            </a:r>
            <a:r>
              <a:rPr lang="en-US" dirty="0"/>
              <a:t>is </a:t>
            </a:r>
            <a:r>
              <a:rPr lang="en-US" b="1" dirty="0">
                <a:latin typeface="Courier New" pitchFamily="49" charset="0"/>
                <a:cs typeface="Courier New" pitchFamily="49" charset="0"/>
              </a:rPr>
              <a:t>DisplayName</a:t>
            </a:r>
            <a:r>
              <a:rPr lang="en-US" dirty="0"/>
              <a:t> </a:t>
            </a:r>
            <a:endParaRPr lang="en-US" dirty="0" smtClean="0"/>
          </a:p>
          <a:p>
            <a:r>
              <a:rPr lang="en-US" b="1" dirty="0" smtClean="0">
                <a:latin typeface="Courier New" pitchFamily="49" charset="0"/>
                <a:cs typeface="Courier New" pitchFamily="49" charset="0"/>
              </a:rPr>
              <a:t>getDisplayName</a:t>
            </a:r>
            <a:r>
              <a:rPr lang="en-US" b="1" dirty="0">
                <a:latin typeface="Courier New" pitchFamily="49" charset="0"/>
                <a:cs typeface="Courier New" pitchFamily="49" charset="0"/>
              </a:rPr>
              <a:t>("</a:t>
            </a:r>
            <a:r>
              <a:rPr lang="en-US" b="1" i="1" dirty="0">
                <a:latin typeface="Courier New" pitchFamily="49" charset="0"/>
                <a:cs typeface="Courier New" pitchFamily="49" charset="0"/>
              </a:rPr>
              <a:t>Name</a:t>
            </a:r>
            <a:r>
              <a:rPr lang="en-US" b="1" dirty="0">
                <a:latin typeface="Courier New" pitchFamily="49" charset="0"/>
                <a:cs typeface="Courier New" pitchFamily="49" charset="0"/>
              </a:rPr>
              <a:t>") </a:t>
            </a:r>
            <a:r>
              <a:rPr lang="en-US" dirty="0"/>
              <a:t>for custom entity name type</a:t>
            </a:r>
          </a:p>
        </p:txBody>
      </p:sp>
      <p:sp>
        <p:nvSpPr>
          <p:cNvPr id="5" name="recLineNumbers"/>
          <p:cNvSpPr/>
          <p:nvPr/>
        </p:nvSpPr>
        <p:spPr bwMode="auto">
          <a:xfrm>
            <a:off x="533400" y="919104"/>
            <a:ext cx="457200" cy="40338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 name="Rectangle 1"/>
          <p:cNvSpPr>
            <a:spLocks noChangeArrowheads="1"/>
          </p:cNvSpPr>
          <p:nvPr/>
        </p:nvSpPr>
        <p:spPr bwMode="auto">
          <a:xfrm>
            <a:off x="485775" y="919104"/>
            <a:ext cx="8229600" cy="403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gw.api.database.Query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 = Query.make(Address).select()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for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(address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query)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output :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Default, use entity.DisplayName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6   output += address.DisplayName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7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Internal property for Full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8   output += address.FullDisplayName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 is Default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output += address.getDisplayName()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getDisplayName("Full") for Full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output += address.getDisplayName(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"Full"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getDisplayName("Short") for Short. Short is custom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output += address.getDisplayName(</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"Short"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print(output)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35224218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role of entity names in Guidewire applications</a:t>
            </a:r>
          </a:p>
          <a:p>
            <a:pPr lvl="1"/>
            <a:r>
              <a:rPr lang="en-US" dirty="0"/>
              <a:t>Distinguish between the entity name file and entity name types</a:t>
            </a:r>
          </a:p>
          <a:p>
            <a:pPr lvl="1"/>
            <a:r>
              <a:rPr lang="en-US" dirty="0"/>
              <a:t>Create and modify entity names using the Entity Name editor</a:t>
            </a:r>
          </a:p>
          <a:p>
            <a:pPr lvl="1"/>
            <a:r>
              <a:rPr lang="en-US" dirty="0"/>
              <a:t>Reference entity name types</a:t>
            </a:r>
          </a:p>
          <a:p>
            <a:pPr lvl="1"/>
            <a:endParaRPr lang="en-US" dirty="0"/>
          </a:p>
        </p:txBody>
      </p:sp>
    </p:spTree>
    <p:extLst>
      <p:ext uri="{BB962C8B-B14F-4D97-AF65-F5344CB8AC3E}">
        <p14:creationId xmlns:p14="http://schemas.microsoft.com/office/powerpoint/2010/main" val="30633440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ebdings" pitchFamily="18" charset="2"/>
              <a:buAutoNum type="arabicPeriod"/>
            </a:pPr>
            <a:r>
              <a:rPr lang="en-US" dirty="0"/>
              <a:t>For an ABPerson object, name an example of when the object's entity name might appear in the user interface.</a:t>
            </a:r>
          </a:p>
          <a:p>
            <a:pPr>
              <a:buFont typeface="Webdings" pitchFamily="18" charset="2"/>
              <a:buAutoNum type="arabicPeriod"/>
            </a:pPr>
            <a:r>
              <a:rPr lang="en-US" dirty="0"/>
              <a:t>What </a:t>
            </a:r>
            <a:r>
              <a:rPr lang="en-US" dirty="0" smtClean="0"/>
              <a:t>property </a:t>
            </a:r>
            <a:r>
              <a:rPr lang="en-US" dirty="0"/>
              <a:t>points to an object's </a:t>
            </a:r>
            <a:r>
              <a:rPr lang="en-US" dirty="0" smtClean="0"/>
              <a:t>default entity name type?</a:t>
            </a:r>
            <a:endParaRPr lang="en-US" dirty="0"/>
          </a:p>
          <a:p>
            <a:pPr>
              <a:buFont typeface="Webdings" pitchFamily="18" charset="2"/>
              <a:buAutoNum type="arabicPeriod"/>
            </a:pPr>
            <a:r>
              <a:rPr lang="en-US" dirty="0"/>
              <a:t>For which entities do you need to create an entity </a:t>
            </a:r>
            <a:r>
              <a:rPr lang="en-US" dirty="0" smtClean="0"/>
              <a:t>name file?</a:t>
            </a:r>
            <a:endParaRPr lang="en-US" dirty="0"/>
          </a:p>
          <a:p>
            <a:pPr>
              <a:buFont typeface="Webdings" pitchFamily="18" charset="2"/>
              <a:buAutoNum type="arabicPeriod"/>
            </a:pPr>
            <a:r>
              <a:rPr lang="en-US" dirty="0" smtClean="0"/>
              <a:t>When is the return keyword not required for </a:t>
            </a:r>
            <a:r>
              <a:rPr lang="en-US" dirty="0"/>
              <a:t>entity name?</a:t>
            </a:r>
          </a:p>
          <a:p>
            <a:pPr>
              <a:buFont typeface="Webdings" pitchFamily="18" charset="2"/>
              <a:buAutoNum type="arabicPeriod"/>
            </a:pPr>
            <a:r>
              <a:rPr lang="en-US" dirty="0"/>
              <a:t>What must you do to deploy new entity </a:t>
            </a:r>
            <a:r>
              <a:rPr lang="en-US" dirty="0" smtClean="0"/>
              <a:t>name types </a:t>
            </a:r>
            <a:r>
              <a:rPr lang="en-US" dirty="0"/>
              <a:t>or changes to existing entity </a:t>
            </a:r>
            <a:r>
              <a:rPr lang="en-US" dirty="0" smtClean="0"/>
              <a:t>name types?</a:t>
            </a:r>
            <a:endParaRPr lang="en-US" dirty="0"/>
          </a:p>
          <a:p>
            <a:endParaRPr lang="en-US" dirty="0"/>
          </a:p>
        </p:txBody>
      </p:sp>
    </p:spTree>
    <p:extLst>
      <p:ext uri="{BB962C8B-B14F-4D97-AF65-F5344CB8AC3E}">
        <p14:creationId xmlns:p14="http://schemas.microsoft.com/office/powerpoint/2010/main" val="22089166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0736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Entity name </a:t>
            </a:r>
            <a:r>
              <a:rPr lang="en-US" dirty="0" smtClean="0">
                <a:solidFill>
                  <a:schemeClr val="bg1"/>
                </a:solidFill>
              </a:rPr>
              <a:t>files and entity name types</a:t>
            </a:r>
          </a:p>
          <a:p>
            <a:r>
              <a:rPr lang="en-US" dirty="0" smtClean="0"/>
              <a:t>Create and configure entity name types</a:t>
            </a:r>
          </a:p>
          <a:p>
            <a:r>
              <a:rPr lang="en-US" dirty="0" smtClean="0"/>
              <a:t>Reference entity name types</a:t>
            </a:r>
            <a:endParaRPr lang="en-US" dirty="0"/>
          </a:p>
          <a:p>
            <a:endParaRPr lang="en-US" dirty="0"/>
          </a:p>
        </p:txBody>
      </p:sp>
    </p:spTree>
    <p:extLst>
      <p:ext uri="{BB962C8B-B14F-4D97-AF65-F5344CB8AC3E}">
        <p14:creationId xmlns:p14="http://schemas.microsoft.com/office/powerpoint/2010/main" val="167272099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 name</a:t>
            </a:r>
            <a:endParaRPr lang="en-US" dirty="0"/>
          </a:p>
        </p:txBody>
      </p:sp>
      <p:sp>
        <p:nvSpPr>
          <p:cNvPr id="4" name="Content Placeholder 3"/>
          <p:cNvSpPr>
            <a:spLocks noGrp="1"/>
          </p:cNvSpPr>
          <p:nvPr>
            <p:ph idx="1"/>
          </p:nvPr>
        </p:nvSpPr>
        <p:spPr/>
        <p:txBody>
          <a:bodyPr/>
          <a:lstStyle/>
          <a:p>
            <a:r>
              <a:rPr lang="en-US" dirty="0" smtClean="0"/>
              <a:t>An </a:t>
            </a:r>
            <a:r>
              <a:rPr lang="en-US" b="1" dirty="0" smtClean="0"/>
              <a:t>entity name</a:t>
            </a:r>
            <a:r>
              <a:rPr lang="en-US" dirty="0" smtClean="0"/>
              <a:t> defines how to display a name for an instance of a given entity</a:t>
            </a:r>
          </a:p>
          <a:p>
            <a:r>
              <a:rPr lang="en-US" dirty="0" smtClean="0"/>
              <a:t>An entity name file contains at least one default entity name type definition</a:t>
            </a:r>
          </a:p>
          <a:p>
            <a:r>
              <a:rPr lang="en-US" dirty="0" smtClean="0"/>
              <a:t>Default definition always accessible with the entity DisplayName property</a:t>
            </a:r>
          </a:p>
          <a:p>
            <a:pPr lvl="1"/>
            <a:r>
              <a:rPr lang="en-US" b="1" dirty="0" smtClean="0">
                <a:latin typeface="Courier New" pitchFamily="49" charset="0"/>
                <a:cs typeface="Courier New" pitchFamily="49" charset="0"/>
              </a:rPr>
              <a:t>anAddress.DisplayName</a:t>
            </a:r>
          </a:p>
          <a:p>
            <a:pPr lvl="1"/>
            <a:r>
              <a:rPr lang="en-US" b="1" dirty="0" smtClean="0">
                <a:latin typeface="Courier New" pitchFamily="49" charset="0"/>
                <a:cs typeface="Courier New" pitchFamily="49" charset="0"/>
              </a:rPr>
              <a:t>anABCompany.DisplayName</a:t>
            </a:r>
          </a:p>
          <a:p>
            <a:pPr lvl="1"/>
            <a:r>
              <a:rPr lang="en-US" b="1" dirty="0" smtClean="0">
                <a:latin typeface="Courier New" pitchFamily="49" charset="0"/>
                <a:cs typeface="Courier New" pitchFamily="49" charset="0"/>
              </a:rPr>
              <a:t>anABContact.DisplayName</a:t>
            </a:r>
          </a:p>
          <a:p>
            <a:pPr lvl="1"/>
            <a:r>
              <a:rPr lang="en-US" b="1" dirty="0" smtClean="0">
                <a:latin typeface="Courier New" pitchFamily="49" charset="0"/>
                <a:cs typeface="Courier New" pitchFamily="49" charset="0"/>
              </a:rPr>
              <a:t>aContactNote.DisplayName</a:t>
            </a:r>
          </a:p>
          <a:p>
            <a:pPr lvl="1"/>
            <a:r>
              <a:rPr lang="en-US" b="1" dirty="0" smtClean="0">
                <a:latin typeface="Courier New" pitchFamily="49" charset="0"/>
                <a:cs typeface="Courier New" pitchFamily="49" charset="0"/>
              </a:rPr>
              <a:t>aEFTDate.DisplayName</a:t>
            </a:r>
            <a:endParaRPr lang="en-US" b="1" dirty="0">
              <a:latin typeface="Courier New" pitchFamily="49" charset="0"/>
              <a:cs typeface="Courier New" pitchFamily="49" charset="0"/>
            </a:endParaRPr>
          </a:p>
        </p:txBody>
      </p:sp>
      <p:pic>
        <p:nvPicPr>
          <p:cNvPr id="5" name="icon Entity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657600"/>
            <a:ext cx="2379375" cy="2696625"/>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2689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24371"/>
            <a:ext cx="3671429" cy="1671429"/>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Entity names usage</a:t>
            </a:r>
            <a:endParaRPr lang="en-US" dirty="0"/>
          </a:p>
        </p:txBody>
      </p:sp>
      <p:sp>
        <p:nvSpPr>
          <p:cNvPr id="4" name="Content Placeholder 3"/>
          <p:cNvSpPr>
            <a:spLocks noGrp="1"/>
          </p:cNvSpPr>
          <p:nvPr>
            <p:ph sz="half" idx="1"/>
          </p:nvPr>
        </p:nvSpPr>
        <p:spPr/>
        <p:txBody>
          <a:bodyPr/>
          <a:lstStyle/>
          <a:p>
            <a:r>
              <a:rPr lang="en-US" dirty="0" smtClean="0"/>
              <a:t>When displaying an entity instance</a:t>
            </a:r>
            <a:br>
              <a:rPr lang="en-US" dirty="0" smtClean="0"/>
            </a:br>
            <a:endParaRPr lang="en-US" dirty="0"/>
          </a:p>
          <a:p>
            <a:endParaRPr lang="en-US" dirty="0" smtClean="0"/>
          </a:p>
          <a:p>
            <a:endParaRPr lang="en-US" dirty="0"/>
          </a:p>
          <a:p>
            <a:endParaRPr lang="en-US" dirty="0" smtClean="0"/>
          </a:p>
          <a:p>
            <a:endParaRPr lang="en-US" dirty="0"/>
          </a:p>
          <a:p>
            <a:endParaRPr lang="en-US" dirty="0" smtClean="0"/>
          </a:p>
          <a:p>
            <a:r>
              <a:rPr lang="en-US" dirty="0" smtClean="0"/>
              <a:t>Example: </a:t>
            </a:r>
          </a:p>
          <a:p>
            <a:pPr lvl="1"/>
            <a:r>
              <a:rPr lang="en-US" dirty="0" smtClean="0"/>
              <a:t>Drop-down list of contacts</a:t>
            </a:r>
            <a:endParaRPr lang="en-US" dirty="0"/>
          </a:p>
        </p:txBody>
      </p:sp>
      <p:sp>
        <p:nvSpPr>
          <p:cNvPr id="5" name="Content Placeholder 4"/>
          <p:cNvSpPr>
            <a:spLocks noGrp="1"/>
          </p:cNvSpPr>
          <p:nvPr>
            <p:ph sz="half" idx="2"/>
          </p:nvPr>
        </p:nvSpPr>
        <p:spPr>
          <a:xfrm>
            <a:off x="4754562" y="914399"/>
            <a:ext cx="4160837" cy="5486400"/>
          </a:xfrm>
        </p:spPr>
        <p:txBody>
          <a:bodyPr/>
          <a:lstStyle/>
          <a:p>
            <a:r>
              <a:rPr lang="en-US" dirty="0"/>
              <a:t>When explicitly referencing the DisplayName property </a:t>
            </a:r>
            <a:r>
              <a:rPr lang="en-US" dirty="0" smtClean="0"/>
              <a:t/>
            </a:r>
            <a:br>
              <a:rPr lang="en-US" dirty="0" smtClean="0"/>
            </a:br>
            <a:r>
              <a:rPr lang="en-US" dirty="0" smtClean="0"/>
              <a:t>of </a:t>
            </a:r>
            <a:r>
              <a:rPr lang="en-US" dirty="0"/>
              <a:t>an entity instance </a:t>
            </a:r>
            <a:endParaRPr lang="en-US" dirty="0" smtClean="0"/>
          </a:p>
          <a:p>
            <a:endParaRPr lang="en-US" dirty="0"/>
          </a:p>
          <a:p>
            <a:endParaRPr lang="en-US" dirty="0" smtClean="0"/>
          </a:p>
          <a:p>
            <a:endParaRPr lang="en-US" dirty="0"/>
          </a:p>
          <a:p>
            <a:endParaRPr lang="en-US" dirty="0" smtClean="0"/>
          </a:p>
          <a:p>
            <a:endParaRPr lang="en-US" dirty="0"/>
          </a:p>
          <a:p>
            <a:r>
              <a:rPr lang="en-US" dirty="0" smtClean="0"/>
              <a:t>Example:</a:t>
            </a:r>
          </a:p>
          <a:p>
            <a:pPr lvl="1"/>
            <a:r>
              <a:rPr lang="en-US" dirty="0" smtClean="0"/>
              <a:t>Value property of InfoBarElement defined as </a:t>
            </a:r>
            <a:r>
              <a:rPr lang="en-US" b="1" dirty="0" smtClean="0">
                <a:latin typeface="Courier New" pitchFamily="49" charset="0"/>
                <a:cs typeface="Courier New" pitchFamily="49" charset="0"/>
              </a:rPr>
              <a:t>anABContact.DisplayName</a:t>
            </a:r>
            <a:endParaRPr lang="en-US" b="1" dirty="0">
              <a:latin typeface="Courier New" pitchFamily="49" charset="0"/>
              <a:cs typeface="Courier New" pitchFamily="49" charset="0"/>
            </a:endParaRPr>
          </a:p>
        </p:txBody>
      </p:sp>
      <p:pic>
        <p:nvPicPr>
          <p:cNvPr id="1028" name="Picture 4" descr="C:\Users\sluersen\AppData\Local\Temp\SNAGHTML4650a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95799"/>
            <a:ext cx="3128571" cy="250000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ounded Rectangle 5"/>
          <p:cNvSpPr/>
          <p:nvPr/>
        </p:nvSpPr>
        <p:spPr bwMode="auto">
          <a:xfrm>
            <a:off x="6922311" y="3332376"/>
            <a:ext cx="1459689" cy="553824"/>
          </a:xfrm>
          <a:prstGeom prst="roundRect">
            <a:avLst/>
          </a:prstGeom>
          <a:noFill/>
          <a:ln w="28575" algn="ctr">
            <a:solidFill>
              <a:schemeClr val="accent2"/>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7" name="Rounded Rectangle 6"/>
          <p:cNvSpPr/>
          <p:nvPr/>
        </p:nvSpPr>
        <p:spPr bwMode="auto">
          <a:xfrm>
            <a:off x="792222" y="2446313"/>
            <a:ext cx="2865378" cy="2016861"/>
          </a:xfrm>
          <a:prstGeom prst="roundRect">
            <a:avLst>
              <a:gd name="adj" fmla="val 4055"/>
            </a:avLst>
          </a:prstGeom>
          <a:noFill/>
          <a:ln w="28575" algn="ctr">
            <a:solidFill>
              <a:schemeClr val="accent1">
                <a:lumMod val="75000"/>
              </a:schemeClr>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068843301"/>
      </p:ext>
    </p:extLst>
  </p:cSld>
  <p:clrMapOvr>
    <a:overrideClrMapping bg1="dk2" tx1="lt1" bg2="dk1" tx2="lt2" accent1="accent1" accent2="accent2" accent3="accent3" accent4="accent4" accent5="accent5" accent6="accent6" hlink="hlink" folHlink="folHlink"/>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LineNumbers"/>
          <p:cNvSpPr/>
          <p:nvPr/>
        </p:nvSpPr>
        <p:spPr bwMode="auto">
          <a:xfrm>
            <a:off x="533400" y="919104"/>
            <a:ext cx="457200" cy="4262496"/>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Complex entity name types</a:t>
            </a:r>
            <a:endParaRPr lang="en-US" dirty="0"/>
          </a:p>
        </p:txBody>
      </p:sp>
      <p:sp>
        <p:nvSpPr>
          <p:cNvPr id="7" name="Content Placeholder 6"/>
          <p:cNvSpPr>
            <a:spLocks noGrp="1"/>
          </p:cNvSpPr>
          <p:nvPr>
            <p:ph idx="1"/>
          </p:nvPr>
        </p:nvSpPr>
        <p:spPr>
          <a:xfrm>
            <a:off x="519113" y="5257800"/>
            <a:ext cx="8318500" cy="1143000"/>
          </a:xfrm>
        </p:spPr>
        <p:txBody>
          <a:bodyPr/>
          <a:lstStyle/>
          <a:p>
            <a:r>
              <a:rPr lang="en-US" dirty="0" smtClean="0"/>
              <a:t>Example of the default entity name type for EFTData.en</a:t>
            </a:r>
          </a:p>
          <a:p>
            <a:r>
              <a:rPr lang="en-US" dirty="0" smtClean="0"/>
              <a:t>Conditional logic, string manipulation, and calculations are common uses for complex entity names types</a:t>
            </a:r>
          </a:p>
        </p:txBody>
      </p:sp>
      <p:sp>
        <p:nvSpPr>
          <p:cNvPr id="5" name="Rectangle 1"/>
          <p:cNvSpPr>
            <a:spLocks noChangeArrowheads="1"/>
          </p:cNvSpPr>
          <p:nvPr/>
        </p:nvSpPr>
        <p:spPr bwMode="auto">
          <a:xfrm>
            <a:off x="484632" y="914019"/>
            <a:ext cx="86010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uses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gw.api.privacy.EncryptionMaskExpressions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sb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new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java.lang.StringBuffer()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(IsPrimary)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   sb.append(</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 }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(BankName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 and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BankName.</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lang="en-US" sz="1600" b="1" dirty="0" smtClean="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9   sb.append(BankName)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(BankAccountNumber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b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        and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BankAccountNumber.</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(sb.</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length</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&gt;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sb.append(</a:t>
            </a:r>
            <a:r>
              <a:rPr kumimoji="0" lang="en-US" sz="1600" b="1" i="0" u="none" strike="noStrike" cap="none" normalizeH="0" baseline="0" dirty="0" smtClean="0" bmk="">
                <a:ln>
                  <a:noFill/>
                </a:ln>
                <a:solidFill>
                  <a:srgbClr val="008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bmk="">
                <a:solidFill>
                  <a:srgbClr val="000000"/>
                </a:solidFill>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sb.append(EncryptionMaskExpressions</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.maskBankAccountNumber(BankAccountNumber))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17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…19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return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sb.toString()</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20850778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Undefined entity name</a:t>
            </a:r>
            <a:endParaRPr lang="en-US" dirty="0"/>
          </a:p>
        </p:txBody>
      </p:sp>
      <p:sp>
        <p:nvSpPr>
          <p:cNvPr id="6" name="Content Placeholder 5"/>
          <p:cNvSpPr>
            <a:spLocks noGrp="1"/>
          </p:cNvSpPr>
          <p:nvPr>
            <p:ph sz="half" idx="2"/>
          </p:nvPr>
        </p:nvSpPr>
        <p:spPr/>
        <p:txBody>
          <a:bodyPr/>
          <a:lstStyle/>
          <a:p>
            <a:r>
              <a:rPr lang="en-US" dirty="0" smtClean="0"/>
              <a:t>Using the DisplayName property for an entity without an entity name type definition results in a list of fields</a:t>
            </a:r>
            <a:br>
              <a:rPr lang="en-US" dirty="0" smtClean="0"/>
            </a:br>
            <a:endParaRPr lang="en-US" dirty="0" smtClean="0"/>
          </a:p>
          <a:p>
            <a:r>
              <a:rPr lang="en-US" dirty="0" smtClean="0"/>
              <a:t>Example:</a:t>
            </a:r>
          </a:p>
          <a:p>
            <a:pPr lvl="1"/>
            <a:r>
              <a:rPr lang="en-US" b="1" dirty="0" smtClean="0">
                <a:latin typeface="Courier New" pitchFamily="49" charset="0"/>
                <a:cs typeface="Courier New" pitchFamily="49" charset="0"/>
              </a:rPr>
              <a:t>aFlagEntry.DisplayName</a:t>
            </a:r>
            <a:endParaRPr lang="en-US" b="1" dirty="0">
              <a:latin typeface="Courier New" pitchFamily="49" charset="0"/>
              <a:cs typeface="Courier New" pitchFamily="49" charset="0"/>
            </a:endParaRPr>
          </a:p>
        </p:txBody>
      </p:sp>
      <p:sp>
        <p:nvSpPr>
          <p:cNvPr id="7" name="Rectangle 6"/>
          <p:cNvSpPr/>
          <p:nvPr/>
        </p:nvSpPr>
        <p:spPr>
          <a:xfrm>
            <a:off x="440724" y="4343400"/>
            <a:ext cx="8627076" cy="2031325"/>
          </a:xfrm>
          <a:prstGeom prst="rect">
            <a:avLst/>
          </a:prstGeom>
        </p:spPr>
        <p:txBody>
          <a:bodyPr wrap="square">
            <a:spAutoFit/>
          </a:bodyPr>
          <a:lstStyle/>
          <a:p>
            <a:r>
              <a:rPr lang="en-US" dirty="0" smtClean="0">
                <a:solidFill>
                  <a:schemeClr val="bg1"/>
                </a:solidFill>
                <a:latin typeface="Courier New" pitchFamily="49" charset="0"/>
                <a:cs typeface="Courier New" pitchFamily="49" charset="0"/>
              </a:rPr>
              <a:t>(</a:t>
            </a:r>
            <a:r>
              <a:rPr lang="en-US" dirty="0">
                <a:solidFill>
                  <a:schemeClr val="bg1"/>
                </a:solidFill>
                <a:latin typeface="Courier New" pitchFamily="49" charset="0"/>
                <a:cs typeface="Courier New" pitchFamily="49" charset="0"/>
              </a:rPr>
              <a:t>FlagEntry) {ID=56, BeanVersion=0, ABContact=94, </a:t>
            </a:r>
            <a:r>
              <a:rPr lang="en-US" dirty="0" smtClean="0">
                <a:solidFill>
                  <a:schemeClr val="bg1"/>
                </a:solidFill>
                <a:latin typeface="Courier New" pitchFamily="49" charset="0"/>
                <a:cs typeface="Courier New" pitchFamily="49" charset="0"/>
              </a:rPr>
              <a:t/>
            </a:r>
            <a:br>
              <a:rPr lang="en-US" dirty="0" smtClean="0">
                <a:solidFill>
                  <a:schemeClr val="bg1"/>
                </a:solidFill>
                <a:latin typeface="Courier New" pitchFamily="49" charset="0"/>
                <a:cs typeface="Courier New" pitchFamily="49" charset="0"/>
              </a:rPr>
            </a:br>
            <a:r>
              <a:rPr lang="en-US" dirty="0" smtClean="0">
                <a:solidFill>
                  <a:schemeClr val="bg1"/>
                </a:solidFill>
                <a:latin typeface="Courier New" pitchFamily="49" charset="0"/>
                <a:cs typeface="Courier New" pitchFamily="49" charset="0"/>
              </a:rPr>
              <a:t>CreateTime=Mon </a:t>
            </a:r>
            <a:r>
              <a:rPr lang="en-US" dirty="0">
                <a:solidFill>
                  <a:schemeClr val="bg1"/>
                </a:solidFill>
                <a:latin typeface="Courier New" pitchFamily="49" charset="0"/>
                <a:cs typeface="Courier New" pitchFamily="49" charset="0"/>
              </a:rPr>
              <a:t>Jan 13 14:54:46 PST 2014, CreateUser=3, FlagDate=Mon Jan 13 14:54:46 PST 2014, IsOpen=true, LoadCommandID=null, PublicID=ab:56, Reason=No email address for this contact., Resolution=null, RetiredValue=0, UnflagDate=null, UnflagUser=null, UpdateTime=Mon Jan 13 14:54:46 PST 2014, UpdateUser=3}</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399"/>
            <a:ext cx="3114287" cy="2357144"/>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11" name="Elbow Connector 10"/>
          <p:cNvCxnSpPr>
            <a:stCxn id="16" idx="3"/>
            <a:endCxn id="24" idx="3"/>
          </p:cNvCxnSpPr>
          <p:nvPr/>
        </p:nvCxnSpPr>
        <p:spPr bwMode="auto">
          <a:xfrm flipH="1" flipV="1">
            <a:off x="2819400" y="2698172"/>
            <a:ext cx="838200" cy="1038437"/>
          </a:xfrm>
          <a:prstGeom prst="bentConnector3">
            <a:avLst>
              <a:gd name="adj1" fmla="val -27273"/>
            </a:avLst>
          </a:prstGeom>
          <a:noFill/>
          <a:ln w="28575" cap="flat" cmpd="sng" algn="ctr">
            <a:solidFill>
              <a:schemeClr val="accent1">
                <a:lumMod val="75000"/>
              </a:schemeClr>
            </a:solidFill>
            <a:prstDash val="solid"/>
            <a:round/>
            <a:headEnd type="none" w="med" len="med"/>
            <a:tailEnd type="arrow" w="lg" len="med"/>
          </a:ln>
          <a:effectLst>
            <a:outerShdw blurRad="50800" dist="38100" dir="2700000" algn="tl" rotWithShape="0">
              <a:prstClr val="black">
                <a:alpha val="40000"/>
              </a:prstClr>
            </a:outerShdw>
          </a:effectLst>
        </p:spPr>
      </p:cxnSp>
      <p:sp>
        <p:nvSpPr>
          <p:cNvPr id="16" name="TextBox 15"/>
          <p:cNvSpPr txBox="1"/>
          <p:nvPr/>
        </p:nvSpPr>
        <p:spPr>
          <a:xfrm>
            <a:off x="570471" y="3490223"/>
            <a:ext cx="3087129" cy="492771"/>
          </a:xfrm>
          <a:prstGeom prst="rect">
            <a:avLst/>
          </a:prstGeom>
          <a:noFill/>
        </p:spPr>
        <p:txBody>
          <a:bodyPr wrap="square" rtlCol="0">
            <a:noAutofit/>
          </a:bodyPr>
          <a:lstStyle/>
          <a:p>
            <a:r>
              <a:rPr lang="en-US" sz="2400" b="1" dirty="0" smtClean="0">
                <a:solidFill>
                  <a:schemeClr val="accent1">
                    <a:lumMod val="75000"/>
                  </a:schemeClr>
                </a:solidFill>
                <a:latin typeface="Arial" pitchFamily="32" charset="0"/>
                <a:cs typeface="Arial" pitchFamily="32" charset="0"/>
              </a:rPr>
              <a:t>No FlagEntry.en file</a:t>
            </a:r>
          </a:p>
        </p:txBody>
      </p:sp>
      <p:sp>
        <p:nvSpPr>
          <p:cNvPr id="24" name="hid Rec"/>
          <p:cNvSpPr/>
          <p:nvPr/>
        </p:nvSpPr>
        <p:spPr bwMode="auto">
          <a:xfrm>
            <a:off x="2133600" y="2601657"/>
            <a:ext cx="685800" cy="193029"/>
          </a:xfrm>
          <a:prstGeom prst="roundRect">
            <a:avLst/>
          </a:prstGeom>
          <a:solidFill>
            <a:schemeClr val="tx1"/>
          </a:solidFill>
          <a:ln w="19050" algn="ctr">
            <a:solidFill>
              <a:schemeClr val="tx1"/>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774785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Entity Name editor</a:t>
            </a:r>
            <a:endParaRPr lang="en-US" dirty="0"/>
          </a:p>
        </p:txBody>
      </p:sp>
      <p:sp>
        <p:nvSpPr>
          <p:cNvPr id="4" name="Content Placeholder 3"/>
          <p:cNvSpPr>
            <a:spLocks noGrp="1"/>
          </p:cNvSpPr>
          <p:nvPr>
            <p:ph sz="half" idx="2"/>
          </p:nvPr>
        </p:nvSpPr>
        <p:spPr>
          <a:xfrm>
            <a:off x="5410199" y="914401"/>
            <a:ext cx="3427413" cy="5475289"/>
          </a:xfrm>
        </p:spPr>
        <p:txBody>
          <a:bodyPr/>
          <a:lstStyle/>
          <a:p>
            <a:r>
              <a:rPr lang="en-US" dirty="0" smtClean="0"/>
              <a:t>Edit the Default name and internally defined names</a:t>
            </a:r>
          </a:p>
          <a:p>
            <a:pPr lvl="1"/>
            <a:r>
              <a:rPr lang="en-US" b="1" dirty="0" smtClean="0">
                <a:latin typeface="Courier New" pitchFamily="49" charset="0"/>
                <a:cs typeface="Courier New" pitchFamily="49" charset="0"/>
              </a:rPr>
              <a:t>/displaynames/</a:t>
            </a:r>
          </a:p>
          <a:p>
            <a:pPr lvl="2"/>
            <a:r>
              <a:rPr lang="en-US" dirty="0" smtClean="0"/>
              <a:t>EN </a:t>
            </a:r>
            <a:r>
              <a:rPr lang="en-US" dirty="0"/>
              <a:t>files</a:t>
            </a:r>
          </a:p>
          <a:p>
            <a:r>
              <a:rPr lang="en-US" dirty="0" smtClean="0"/>
              <a:t>Create custom entity names</a:t>
            </a:r>
          </a:p>
          <a:p>
            <a:r>
              <a:rPr lang="en-US" dirty="0" smtClean="0"/>
              <a:t>Consists of</a:t>
            </a:r>
          </a:p>
          <a:p>
            <a:pPr lvl="1"/>
            <a:r>
              <a:rPr lang="en-US" sz="2000" dirty="0" smtClean="0"/>
              <a:t>Variable table editor </a:t>
            </a:r>
          </a:p>
          <a:p>
            <a:pPr lvl="1"/>
            <a:r>
              <a:rPr lang="en-US" sz="2000" dirty="0" smtClean="0"/>
              <a:t>Return value pane</a:t>
            </a:r>
          </a:p>
          <a:p>
            <a:r>
              <a:rPr lang="en-US" dirty="0"/>
              <a:t>View file as XML</a:t>
            </a:r>
          </a:p>
          <a:p>
            <a:r>
              <a:rPr lang="en-US" dirty="0" smtClean="0"/>
              <a:t>Define return values with Gosu code</a:t>
            </a:r>
          </a:p>
          <a:p>
            <a:endParaRPr lang="en-US" dirty="0" smtClean="0"/>
          </a:p>
          <a:p>
            <a:pPr marL="0" indent="0">
              <a:buNone/>
            </a:pPr>
            <a:r>
              <a:rPr lang="en-US" dirty="0"/>
              <a:t/>
            </a:r>
            <a:br>
              <a:rPr lang="en-US" dirty="0"/>
            </a:br>
            <a:endParaRPr lang="en-US" dirty="0"/>
          </a:p>
          <a:p>
            <a:endParaRPr lang="en-US" dirty="0" smtClean="0"/>
          </a:p>
        </p:txBody>
      </p:sp>
      <p:pic>
        <p:nvPicPr>
          <p:cNvPr id="1030" name="Picture 6" descr="C:\Users\sluersen\AppData\Local\Temp\SNAGHTML3660b6.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a:stretch>
            <a:fillRect/>
          </a:stretch>
        </p:blipFill>
        <p:spPr bwMode="auto">
          <a:xfrm>
            <a:off x="291464" y="838200"/>
            <a:ext cx="5775008" cy="4942332"/>
          </a:xfrm>
          <a:prstGeom prst="rect">
            <a:avLst/>
          </a:prstGeom>
          <a:noFill/>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5" name="txt Changes"/>
          <p:cNvSpPr txBox="1"/>
          <p:nvPr/>
        </p:nvSpPr>
        <p:spPr>
          <a:xfrm>
            <a:off x="2286000" y="5940408"/>
            <a:ext cx="2517168" cy="463583"/>
          </a:xfrm>
          <a:prstGeom prst="rect">
            <a:avLst/>
          </a:prstGeom>
          <a:noFill/>
        </p:spPr>
        <p:txBody>
          <a:bodyPr wrap="square" rtlCol="0">
            <a:noAutofit/>
          </a:bodyPr>
          <a:lstStyle/>
          <a:p>
            <a:pPr algn="r"/>
            <a:r>
              <a:rPr lang="en-US" b="1" dirty="0" smtClean="0">
                <a:solidFill>
                  <a:srgbClr val="C00000"/>
                </a:solidFill>
                <a:latin typeface="Arial" pitchFamily="34" charset="0"/>
                <a:cs typeface="Arial" pitchFamily="34" charset="0"/>
              </a:rPr>
              <a:t>Changes require application restart</a:t>
            </a:r>
          </a:p>
        </p:txBody>
      </p:sp>
    </p:spTree>
    <p:extLst>
      <p:ext uri="{BB962C8B-B14F-4D97-AF65-F5344CB8AC3E}">
        <p14:creationId xmlns:p14="http://schemas.microsoft.com/office/powerpoint/2010/main" val="33510816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Name </a:t>
            </a:r>
            <a:r>
              <a:rPr lang="en-US" dirty="0" smtClean="0"/>
              <a:t>editor: Variable table</a:t>
            </a:r>
            <a:endParaRPr lang="en-US" dirty="0"/>
          </a:p>
        </p:txBody>
      </p:sp>
      <p:sp>
        <p:nvSpPr>
          <p:cNvPr id="3" name="txt Content"/>
          <p:cNvSpPr>
            <a:spLocks noGrp="1"/>
          </p:cNvSpPr>
          <p:nvPr>
            <p:ph idx="1"/>
          </p:nvPr>
        </p:nvSpPr>
        <p:spPr>
          <a:xfrm>
            <a:off x="519113" y="2438400"/>
            <a:ext cx="8318500" cy="3962400"/>
          </a:xfrm>
        </p:spPr>
        <p:txBody>
          <a:bodyPr/>
          <a:lstStyle/>
          <a:p>
            <a:r>
              <a:rPr lang="en-US" dirty="0" smtClean="0"/>
              <a:t>Create, edit and delete variables</a:t>
            </a:r>
          </a:p>
          <a:p>
            <a:r>
              <a:rPr lang="en-US" dirty="0" smtClean="0"/>
              <a:t>Define variable with:</a:t>
            </a:r>
          </a:p>
          <a:p>
            <a:pPr lvl="1"/>
            <a:r>
              <a:rPr lang="en-US" dirty="0" smtClean="0"/>
              <a:t>Name of the variable</a:t>
            </a:r>
          </a:p>
          <a:p>
            <a:pPr lvl="1"/>
            <a:r>
              <a:rPr lang="en-US" dirty="0" smtClean="0"/>
              <a:t>Entity path as the entity property that is a data column</a:t>
            </a:r>
          </a:p>
          <a:p>
            <a:pPr lvl="1"/>
            <a:r>
              <a:rPr lang="en-US" dirty="0" smtClean="0"/>
              <a:t>Sort Path defines the sort values in the application sort</a:t>
            </a:r>
          </a:p>
          <a:p>
            <a:pPr lvl="1"/>
            <a:r>
              <a:rPr lang="en-US" dirty="0" smtClean="0"/>
              <a:t>Sort Order defines the order of the Sort Paths</a:t>
            </a:r>
          </a:p>
          <a:p>
            <a:pPr lvl="1"/>
            <a:r>
              <a:rPr lang="en-US" dirty="0" smtClean="0"/>
              <a:t>Use the Entity Name? for when entity path is an entity (foreign key)</a:t>
            </a:r>
          </a:p>
          <a:p>
            <a:pPr lvl="1"/>
            <a:endParaRPr lang="en-US" dirty="0" smtClean="0"/>
          </a:p>
          <a:p>
            <a:endParaRPr lang="en-US" dirty="0"/>
          </a:p>
        </p:txBody>
      </p:sp>
      <p:pic>
        <p:nvPicPr>
          <p:cNvPr id="2052" name="Picture 4" descr="C:\Users\sluersen\AppData\Local\Temp\SNAGHTML4e05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55" y="914399"/>
            <a:ext cx="8357144" cy="1399337"/>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14446"/>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D7963CF5-517C-422E-A90D-0F9DF64D12F2}"/>
</file>

<file path=customXml/itemProps2.xml><?xml version="1.0" encoding="utf-8"?>
<ds:datastoreItem xmlns:ds="http://schemas.openxmlformats.org/officeDocument/2006/customXml" ds:itemID="{91B6AA69-E357-41DF-A408-FC88B06D44F3}"/>
</file>

<file path=customXml/itemProps3.xml><?xml version="1.0" encoding="utf-8"?>
<ds:datastoreItem xmlns:ds="http://schemas.openxmlformats.org/officeDocument/2006/customXml" ds:itemID="{CEA02AA5-03D6-4645-B128-9F038CCA673C}"/>
</file>

<file path=docProps/app.xml><?xml version="1.0" encoding="utf-8"?>
<Properties xmlns="http://schemas.openxmlformats.org/officeDocument/2006/extended-properties" xmlns:vt="http://schemas.openxmlformats.org/officeDocument/2006/docPropsVTypes">
  <Template/>
  <TotalTime>1877</TotalTime>
  <Words>3366</Words>
  <Application>Microsoft Office PowerPoint</Application>
  <PresentationFormat>On-screen Show (4:3)</PresentationFormat>
  <Paragraphs>310</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Entity Names</vt:lpstr>
      <vt:lpstr>PowerPoint Presentation</vt:lpstr>
      <vt:lpstr>PowerPoint Presentation</vt:lpstr>
      <vt:lpstr>Entity name</vt:lpstr>
      <vt:lpstr>Entity names usage</vt:lpstr>
      <vt:lpstr>Complex entity name types</vt:lpstr>
      <vt:lpstr>Undefined entity name</vt:lpstr>
      <vt:lpstr>Entity Name editor</vt:lpstr>
      <vt:lpstr>Entity Name editor: Variable table</vt:lpstr>
      <vt:lpstr>Entity Name editor: Return value pane</vt:lpstr>
      <vt:lpstr>Entity Name editor: Return value pane</vt:lpstr>
      <vt:lpstr>PowerPoint Presentation</vt:lpstr>
      <vt:lpstr>Steps to create an entity name type</vt:lpstr>
      <vt:lpstr>Step 1: Create a new entity name file</vt:lpstr>
      <vt:lpstr>Step 2: Define the variables</vt:lpstr>
      <vt:lpstr>Step 3: Define a default return value</vt:lpstr>
      <vt:lpstr>Step 4: [Optional] Define custom types</vt:lpstr>
      <vt:lpstr>Foreign key variables</vt:lpstr>
      <vt:lpstr>Typekey fields in entity names</vt:lpstr>
      <vt:lpstr>Datetime fields in entity names</vt:lpstr>
      <vt:lpstr>Step 4: Deploy entity names</vt:lpstr>
      <vt:lpstr>PowerPoint Presentation</vt:lpstr>
      <vt:lpstr>Internal entity names</vt:lpstr>
      <vt:lpstr>Referencing the entity name type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Entity Names</dc:subject>
  <dc:creator>Seth Luersen</dc:creator>
  <cp:keywords>Emerald;Configuration Fundamentals</cp:keywords>
  <cp:lastModifiedBy>Guidewire Education</cp:lastModifiedBy>
  <cp:revision>113</cp:revision>
  <dcterms:created xsi:type="dcterms:W3CDTF">2014-01-20T17:28:30Z</dcterms:created>
  <dcterms:modified xsi:type="dcterms:W3CDTF">2014-10-25T00:39:12Z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0x0101007CFB29EADDD5C24B957691831FD266C3</vt:lpwstr>
  </property>
  <property fmtid="{D5CDD505-2E9C-101B-9397-08002B2CF9AE}" pid="4" name="Order">
    <vt:r8>1484600</vt:r8>
  </property>
  <property fmtid="{D5CDD505-2E9C-101B-9397-08002B2CF9AE}" pid="5" name="_ExtendedDescription">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ies>
</file>