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7.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63" r:id="rId1"/>
  </p:sldMasterIdLst>
  <p:notesMasterIdLst>
    <p:notesMasterId r:id="rId44"/>
  </p:notesMasterIdLst>
  <p:handoutMasterIdLst>
    <p:handoutMasterId r:id="rId45"/>
  </p:handoutMasterIdLst>
  <p:sldIdLst>
    <p:sldId id="309" r:id="rId2"/>
    <p:sldId id="304" r:id="rId3"/>
    <p:sldId id="354" r:id="rId4"/>
    <p:sldId id="348" r:id="rId5"/>
    <p:sldId id="314" r:id="rId6"/>
    <p:sldId id="349" r:id="rId7"/>
    <p:sldId id="332" r:id="rId8"/>
    <p:sldId id="344" r:id="rId9"/>
    <p:sldId id="365" r:id="rId10"/>
    <p:sldId id="352" r:id="rId11"/>
    <p:sldId id="372" r:id="rId12"/>
    <p:sldId id="350" r:id="rId13"/>
    <p:sldId id="347" r:id="rId14"/>
    <p:sldId id="346" r:id="rId15"/>
    <p:sldId id="313" r:id="rId16"/>
    <p:sldId id="312" r:id="rId17"/>
    <p:sldId id="366" r:id="rId18"/>
    <p:sldId id="311" r:id="rId19"/>
    <p:sldId id="358" r:id="rId20"/>
    <p:sldId id="355" r:id="rId21"/>
    <p:sldId id="320" r:id="rId22"/>
    <p:sldId id="357" r:id="rId23"/>
    <p:sldId id="359" r:id="rId24"/>
    <p:sldId id="360" r:id="rId25"/>
    <p:sldId id="361" r:id="rId26"/>
    <p:sldId id="362" r:id="rId27"/>
    <p:sldId id="319" r:id="rId28"/>
    <p:sldId id="301" r:id="rId29"/>
    <p:sldId id="321" r:id="rId30"/>
    <p:sldId id="299" r:id="rId31"/>
    <p:sldId id="322" r:id="rId32"/>
    <p:sldId id="367" r:id="rId33"/>
    <p:sldId id="337" r:id="rId34"/>
    <p:sldId id="369" r:id="rId35"/>
    <p:sldId id="371" r:id="rId36"/>
    <p:sldId id="290" r:id="rId37"/>
    <p:sldId id="368" r:id="rId38"/>
    <p:sldId id="293" r:id="rId39"/>
    <p:sldId id="292" r:id="rId40"/>
    <p:sldId id="303" r:id="rId41"/>
    <p:sldId id="302" r:id="rId42"/>
    <p:sldId id="29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1264B8C-2EB6-4CE5-9027-8685C5A0E275}">
          <p14:sldIdLst>
            <p14:sldId id="309"/>
            <p14:sldId id="304"/>
          </p14:sldIdLst>
        </p14:section>
        <p14:section name="UI" id="{679705B7-A049-43E9-90D7-FB647CD58DB2}">
          <p14:sldIdLst>
            <p14:sldId id="354"/>
            <p14:sldId id="348"/>
            <p14:sldId id="314"/>
            <p14:sldId id="349"/>
            <p14:sldId id="332"/>
            <p14:sldId id="344"/>
            <p14:sldId id="365"/>
            <p14:sldId id="352"/>
            <p14:sldId id="372"/>
            <p14:sldId id="350"/>
            <p14:sldId id="347"/>
            <p14:sldId id="346"/>
            <p14:sldId id="313"/>
            <p14:sldId id="312"/>
          </p14:sldIdLst>
        </p14:section>
        <p14:section name="Data Model" id="{C904C131-5034-45C7-8CBD-ABC931811115}">
          <p14:sldIdLst>
            <p14:sldId id="366"/>
            <p14:sldId id="311"/>
            <p14:sldId id="358"/>
            <p14:sldId id="355"/>
            <p14:sldId id="320"/>
            <p14:sldId id="357"/>
            <p14:sldId id="359"/>
            <p14:sldId id="360"/>
            <p14:sldId id="361"/>
            <p14:sldId id="362"/>
            <p14:sldId id="319"/>
            <p14:sldId id="301"/>
            <p14:sldId id="321"/>
            <p14:sldId id="299"/>
            <p14:sldId id="322"/>
          </p14:sldIdLst>
        </p14:section>
        <p14:section name="Compare" id="{61FF89C8-4CB0-4407-9835-5F056E78DE81}">
          <p14:sldIdLst>
            <p14:sldId id="367"/>
            <p14:sldId id="337"/>
            <p14:sldId id="369"/>
            <p14:sldId id="371"/>
            <p14:sldId id="290"/>
          </p14:sldIdLst>
        </p14:section>
        <p14:section name="Untitled Section" id="{A42D7562-EA72-4D33-B1DA-13C4D17673C6}">
          <p14:sldIdLst>
            <p14:sldId id="368"/>
            <p14:sldId id="293"/>
            <p14:sldId id="292"/>
          </p14:sldIdLst>
        </p14:section>
        <p14:section name="Review" id="{5AE916CE-D9F7-4FD0-8350-E9CC25614CE8}">
          <p14:sldIdLst>
            <p14:sldId id="303"/>
            <p14:sldId id="302"/>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0251" autoAdjust="0"/>
  </p:normalViewPr>
  <p:slideViewPr>
    <p:cSldViewPr showGuides="1">
      <p:cViewPr>
        <p:scale>
          <a:sx n="75" d="100"/>
          <a:sy n="75" d="100"/>
        </p:scale>
        <p:origin x="-2664" y="-474"/>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1" d="100"/>
          <a:sy n="101" d="100"/>
        </p:scale>
        <p:origin x="-352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2014-11-14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717305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An input mask </a:t>
            </a:r>
            <a:r>
              <a:rPr lang="en-US" dirty="0" smtClean="0"/>
              <a:t>does not</a:t>
            </a:r>
            <a:r>
              <a:rPr lang="en-US" sz="1200" kern="1200" dirty="0" smtClean="0">
                <a:solidFill>
                  <a:schemeClr val="tx1"/>
                </a:solidFill>
                <a:effectLst/>
                <a:latin typeface="Arial" pitchFamily="34" charset="0"/>
                <a:ea typeface="+mn-ea"/>
                <a:cs typeface="Arial" pitchFamily="34" charset="0"/>
              </a:rPr>
              <a:t> restrict the user</a:t>
            </a:r>
            <a:r>
              <a:rPr lang="en-US" sz="1200" kern="1200" baseline="0" dirty="0" smtClean="0">
                <a:solidFill>
                  <a:schemeClr val="tx1"/>
                </a:solidFill>
                <a:effectLst/>
                <a:latin typeface="Arial" pitchFamily="34" charset="0"/>
                <a:ea typeface="+mn-ea"/>
                <a:cs typeface="Arial" pitchFamily="34" charset="0"/>
              </a:rPr>
              <a:t> input for the field.  </a:t>
            </a:r>
            <a:r>
              <a:rPr lang="en-US" sz="1200" kern="1200" dirty="0" smtClean="0">
                <a:solidFill>
                  <a:schemeClr val="tx1"/>
                </a:solidFill>
                <a:effectLst/>
                <a:latin typeface="Arial" pitchFamily="34" charset="0"/>
                <a:ea typeface="+mn-ea"/>
                <a:cs typeface="Arial" pitchFamily="34" charset="0"/>
              </a:rPr>
              <a:t>Rather than an input mask restricting user input, client-side regular expressions (client</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JavaScript and Regex) notify the user of an issue with the field input</a:t>
            </a:r>
            <a:r>
              <a:rPr lang="en-US" sz="1200" kern="1200" baseline="0" dirty="0" smtClean="0">
                <a:solidFill>
                  <a:schemeClr val="tx1"/>
                </a:solidFill>
                <a:effectLst/>
                <a:latin typeface="Arial" pitchFamily="34" charset="0"/>
                <a:ea typeface="+mn-ea"/>
                <a:cs typeface="Arial" pitchFamily="34" charset="0"/>
              </a:rPr>
              <a:t> when a placeholder character (#) is used in the inputMask expression. </a:t>
            </a:r>
            <a:r>
              <a:rPr lang="en-US" dirty="0" smtClean="0"/>
              <a:t>An input mask identifies to the user the specific form of the data to enter into a given field.  </a:t>
            </a:r>
          </a:p>
          <a:p>
            <a:pPr>
              <a:defRPr/>
            </a:pPr>
            <a:endParaRPr lang="en-US" dirty="0" smtClean="0"/>
          </a:p>
          <a:p>
            <a:r>
              <a:rPr lang="en-US" dirty="0" smtClean="0"/>
              <a:t>When a</a:t>
            </a:r>
            <a:r>
              <a:rPr lang="en-US" baseline="0" dirty="0" smtClean="0"/>
              <a:t> an </a:t>
            </a:r>
            <a:r>
              <a:rPr lang="en-US" dirty="0" smtClean="0"/>
              <a:t>input mask contains placeholders (e.g., #) but does</a:t>
            </a:r>
            <a:r>
              <a:rPr lang="en-US" baseline="0" dirty="0" smtClean="0"/>
              <a:t> not specify either a regex property and does not have an associated entity field validator, </a:t>
            </a:r>
            <a:r>
              <a:rPr lang="en-US" dirty="0" smtClean="0"/>
              <a:t>the framework generates an implicit regular</a:t>
            </a:r>
            <a:r>
              <a:rPr lang="en-US" baseline="0" dirty="0" smtClean="0"/>
              <a:t> expression </a:t>
            </a:r>
            <a:r>
              <a:rPr lang="en-US" dirty="0" smtClean="0"/>
              <a:t>based on the inputMask property definition.</a:t>
            </a:r>
            <a:r>
              <a:rPr lang="en-US" baseline="0" dirty="0" smtClean="0"/>
              <a:t>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As user types in the field, the implicit regex triggers client-side validation.  In the slide example, the field value </a:t>
            </a:r>
            <a:r>
              <a:rPr lang="en-US" dirty="0" smtClean="0"/>
              <a:t> must be 4 characters in length. </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407740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certain</a:t>
            </a:r>
            <a:r>
              <a:rPr lang="en-US" baseline="0" dirty="0" smtClean="0"/>
              <a:t> input widgets, you can specify an expression for an inputMask property.  An expression can be a string literal, a display key, or a Gosu expression.  A display key has an advantage of being </a:t>
            </a:r>
            <a:r>
              <a:rPr lang="en-US" baseline="0" dirty="0" smtClean="0"/>
              <a:t>localized</a:t>
            </a:r>
            <a:r>
              <a:rPr lang="en-US" baseline="0" dirty="0" smtClean="0"/>
              <a:t>. Gosu expressions require a page (re)render but in doing so expose the potential for creating conditional input masks.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should be noted that placeholders (#) are not a requirement for an inputMask property expression.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Text Cell, Text Area Cell,  Text Input, and Text Area Input are widgets with the inputMask property.  The other widgets are: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AddressAutoFillInput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BulletPointTextInput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ConfirmPasswordInput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NoteBodyInput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PasswordInput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PrivacyCell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PrivacyInput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65488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40771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regular</a:t>
            </a:r>
            <a:r>
              <a:rPr lang="en-US" baseline="0" dirty="0" smtClean="0"/>
              <a:t> expression is in the same format as that of the validator definition.  This configuration also support client-side validation.  If you use a Gosu expression to return conditional regular expressions, the expression evaluates when the page is (re)rendered</a:t>
            </a:r>
            <a:r>
              <a:rPr lang="en-US" baseline="0" dirty="0" smtClean="0"/>
              <a:t>.  </a:t>
            </a:r>
          </a:p>
          <a:p>
            <a:endParaRPr lang="en-US" baseline="0" dirty="0" smtClean="0"/>
          </a:p>
          <a:p>
            <a:r>
              <a:rPr lang="en-US" baseline="0" dirty="0" smtClean="0"/>
              <a:t>Although not in the slide example, consider using a display key to localize the error message.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654886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expressions are</a:t>
            </a:r>
            <a:r>
              <a:rPr lang="en-US" baseline="0" dirty="0" smtClean="0"/>
              <a:t> often</a:t>
            </a:r>
            <a:r>
              <a:rPr lang="en-US" dirty="0" smtClean="0"/>
              <a:t> written using a ternary expression that returns either null or a string (typically stored as a display key).</a:t>
            </a:r>
          </a:p>
          <a:p>
            <a:r>
              <a:rPr lang="en-US" dirty="0" smtClean="0"/>
              <a:t>If null is returned, the data is considered valid and the save is allowed.</a:t>
            </a:r>
          </a:p>
          <a:p>
            <a:r>
              <a:rPr lang="en-US" dirty="0" smtClean="0"/>
              <a:t>If </a:t>
            </a:r>
            <a:r>
              <a:rPr lang="en-US" dirty="0" err="1" smtClean="0"/>
              <a:t>errorMessage</a:t>
            </a:r>
            <a:r>
              <a:rPr lang="en-US" dirty="0" smtClean="0"/>
              <a:t> is returned:</a:t>
            </a:r>
          </a:p>
          <a:p>
            <a:pPr marL="171450" indent="-171450">
              <a:buFont typeface="Arial" pitchFamily="34" charset="0"/>
              <a:buChar char="•"/>
            </a:pPr>
            <a:r>
              <a:rPr lang="en-US" dirty="0" smtClean="0"/>
              <a:t>The widget is flagged.</a:t>
            </a:r>
          </a:p>
          <a:p>
            <a:pPr marL="171450" indent="-171450">
              <a:buFont typeface="Arial" pitchFamily="34" charset="0"/>
              <a:buChar char="•"/>
            </a:pPr>
            <a:r>
              <a:rPr lang="en-US" dirty="0" smtClean="0"/>
              <a:t>The string (the error message) is displayed.</a:t>
            </a:r>
          </a:p>
          <a:p>
            <a:pPr marL="171450" indent="-171450">
              <a:buFont typeface="Arial" pitchFamily="34" charset="0"/>
              <a:buChar char="•"/>
            </a:pPr>
            <a:r>
              <a:rPr lang="en-US" dirty="0" smtClean="0"/>
              <a:t>The save is prevented.</a:t>
            </a:r>
          </a:p>
          <a:p>
            <a:r>
              <a:rPr lang="en-US" dirty="0" smtClean="0"/>
              <a:t>Any Gosu expression that returns either null or a string (such as a call to a method) can be used.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65781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Recall that a ternary expression consists of a condition and two values. If the condition is true, the expression after the ? and before the : is returned. If the condition is false, the expression after the : is returned.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Inputs and cells have two attributes that can be used for validation expressions: </a:t>
            </a:r>
            <a:r>
              <a:rPr lang="en-US" dirty="0" err="1" smtClean="0"/>
              <a:t>validationExpression</a:t>
            </a:r>
            <a:r>
              <a:rPr lang="en-US" dirty="0" smtClean="0"/>
              <a:t> and </a:t>
            </a:r>
            <a:r>
              <a:rPr lang="en-US" dirty="0" err="1" smtClean="0"/>
              <a:t>requestValidationExpression</a:t>
            </a:r>
            <a:r>
              <a:rPr lang="en-US" dirty="0" smtClean="0"/>
              <a:t>.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r>
              <a:rPr lang="en-US" dirty="0" smtClean="0"/>
              <a:t>. The </a:t>
            </a:r>
            <a:r>
              <a:rPr lang="en-US" dirty="0" err="1" smtClean="0"/>
              <a:t>requestValidationExpression</a:t>
            </a:r>
            <a:r>
              <a:rPr lang="en-US" dirty="0" smtClean="0"/>
              <a:t> is designed for the small number of cases where an invalid data value might produce extraordinary results, such as a thrown exception, before the user even commits the data. For example, a card view might have a field for a date on one card that is used to display information on some other card, and a bad date on one card will prevent the second card from rendering.</a:t>
            </a:r>
          </a:p>
          <a:p>
            <a:r>
              <a:rPr lang="en-US" dirty="0" smtClean="0"/>
              <a:t> </a:t>
            </a:r>
            <a:endParaRPr lang="en-US" dirty="0" smtClean="0"/>
          </a:p>
          <a:p>
            <a:r>
              <a:rPr lang="en-US" dirty="0"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r>
              <a:rPr lang="en-US" dirty="0" smtClean="0"/>
              <a:t>. </a:t>
            </a:r>
            <a:endParaRPr lang="en-US" dirty="0" smtClean="0"/>
          </a:p>
          <a:p>
            <a:endParaRPr lang="en-US" dirty="0" smtClean="0"/>
          </a:p>
          <a:p>
            <a:r>
              <a:rPr lang="en-US" dirty="0" smtClean="0"/>
              <a:t>The vast majority of the time that you want to implement a validation expression, it should be using the </a:t>
            </a:r>
            <a:r>
              <a:rPr lang="en-US" dirty="0" err="1" smtClean="0"/>
              <a:t>validationExpression</a:t>
            </a:r>
            <a:r>
              <a:rPr lang="en-US" dirty="0" smtClean="0"/>
              <a:t> attribute. This is considered to be the more user-friendly approach as it doesn't evaluate the data until the user is done with his or her work.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20126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application automatically prevent data of the wrong data type from being saved.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In the slide example, the user is attempting to save a date value with alphabetic characters. Every Guidewire application will automatically prevent the save, highlight the problematic field, and display an error message identifying</a:t>
            </a:r>
            <a:r>
              <a:rPr lang="en-US" baseline="0" dirty="0" smtClean="0"/>
              <a:t> the issue.</a:t>
            </a:r>
            <a:r>
              <a:rPr lang="en-US" dirty="0" smtClean="0"/>
              <a:t> This is inherent behavior that does not require any configuration.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92748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dti</a:t>
            </a:r>
            <a:r>
              <a:rPr lang="en-US" dirty="0" smtClean="0"/>
              <a:t> file is</a:t>
            </a:r>
            <a:r>
              <a:rPr lang="it-IT" sz="1200" b="0" i="0" kern="1200" dirty="0" smtClean="0">
                <a:solidFill>
                  <a:schemeClr val="tx1"/>
                </a:solidFill>
                <a:effectLst/>
                <a:latin typeface="Arial" pitchFamily="34" charset="0"/>
                <a:ea typeface="+mn-ea"/>
                <a:cs typeface="Arial" pitchFamily="34" charset="0"/>
              </a:rPr>
              <a:t> single data type definition.  Do </a:t>
            </a:r>
            <a:r>
              <a:rPr lang="it-IT" sz="1200" b="0" i="0" kern="1200" dirty="0" smtClean="0">
                <a:solidFill>
                  <a:schemeClr val="tx1"/>
                </a:solidFill>
                <a:effectLst/>
                <a:latin typeface="Arial" pitchFamily="34" charset="0"/>
                <a:ea typeface="+mn-ea"/>
                <a:cs typeface="Arial" pitchFamily="34" charset="0"/>
              </a:rPr>
              <a:t>NOT </a:t>
            </a:r>
            <a:r>
              <a:rPr lang="it-IT" sz="1200" b="0" i="0" kern="1200" dirty="0" smtClean="0">
                <a:solidFill>
                  <a:schemeClr val="tx1"/>
                </a:solidFill>
                <a:effectLst/>
                <a:latin typeface="Arial" pitchFamily="34" charset="0"/>
                <a:ea typeface="+mn-ea"/>
                <a:cs typeface="Arial" pitchFamily="34" charset="0"/>
              </a:rPr>
              <a:t>modify a</a:t>
            </a:r>
            <a:r>
              <a:rPr lang="it-IT" sz="1200" b="0" i="0" kern="1200" baseline="0" dirty="0" smtClean="0">
                <a:solidFill>
                  <a:schemeClr val="tx1"/>
                </a:solidFill>
                <a:effectLst/>
                <a:latin typeface="Arial" pitchFamily="34" charset="0"/>
                <a:ea typeface="+mn-ea"/>
                <a:cs typeface="Arial" pitchFamily="34" charset="0"/>
              </a:rPr>
              <a:t> .dti file</a:t>
            </a:r>
            <a:r>
              <a:rPr lang="it-IT" sz="1200" b="0" i="0" kern="1200" baseline="0" dirty="0" smtClean="0">
                <a:solidFill>
                  <a:schemeClr val="tx1"/>
                </a:solidFill>
                <a:effectLst/>
                <a:latin typeface="Arial" pitchFamily="34" charset="0"/>
                <a:ea typeface="+mn-ea"/>
                <a:cs typeface="Arial" pitchFamily="34" charset="0"/>
              </a:rPr>
              <a:t>.  The slide example is for illustration purposes only.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099832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field-level validation requires that you define a validator column parameter in the entity or entity extension.  An advantage of this approach is that you can re-use validator definitions for various entities.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278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 validators enable you to require that a particular field match a regular expression (regex). This is a deeper level of validation than that provided by data-model validation. If a field is configured as being of “</a:t>
            </a:r>
            <a:r>
              <a:rPr lang="en-US" dirty="0" err="1" smtClean="0"/>
              <a:t>varchar</a:t>
            </a:r>
            <a:r>
              <a:rPr lang="en-US" dirty="0" smtClean="0"/>
              <a:t>” type, the values “11-1111” and “AA-</a:t>
            </a:r>
            <a:r>
              <a:rPr lang="en-US" dirty="0" err="1" smtClean="0"/>
              <a:t>AAAA</a:t>
            </a:r>
            <a:r>
              <a:rPr lang="en-US" dirty="0" smtClean="0"/>
              <a:t>” would both be valid values for that field. Field validators, however, enable you to configure the application so that a value such as “11-1111” would be rejected, even though it is valid for the configured data type.</a:t>
            </a:r>
          </a:p>
          <a:p>
            <a:endParaRPr lang="en-US" dirty="0" smtClean="0"/>
          </a:p>
          <a:p>
            <a:r>
              <a:rPr lang="en-US" dirty="0" smtClean="0"/>
              <a:t>Field validators are useful when the validation logic involves simple pattern matching and the pattern holds true every time the field is used.</a:t>
            </a:r>
          </a:p>
          <a:p>
            <a:endParaRPr lang="en-US" dirty="0" smtClean="0"/>
          </a:p>
          <a:p>
            <a:r>
              <a:rPr lang="en-US" dirty="0" smtClean="0"/>
              <a:t>Field validators are configurable. The base application comes with several field validators, but these can be modified or removed, and new ones can be added.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40821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545648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latin typeface="Courier New" pitchFamily="49" charset="0"/>
                <a:cs typeface="Courier New" pitchFamily="49" charset="0"/>
              </a:rPr>
              <a:t>…\config\</a:t>
            </a:r>
            <a:r>
              <a:rPr lang="en-US" b="1" dirty="0" err="1" smtClean="0">
                <a:latin typeface="Courier New" pitchFamily="49" charset="0"/>
                <a:cs typeface="Courier New" pitchFamily="49" charset="0"/>
              </a:rPr>
              <a:t>fieldvalidators</a:t>
            </a:r>
            <a:r>
              <a:rPr lang="en-US" b="1" dirty="0" smtClean="0">
                <a:latin typeface="Courier New" pitchFamily="49" charset="0"/>
                <a:cs typeface="Courier New" pitchFamily="49" charset="0"/>
              </a:rPr>
              <a:t>\fieldvalidators.xml</a:t>
            </a:r>
            <a:r>
              <a:rPr lang="en-US" dirty="0" smtClean="0"/>
              <a:t> file is the default file for the application project.  If you need to localize a validator, you can do so in any of the subfolders of the </a:t>
            </a:r>
            <a:r>
              <a:rPr lang="en-US" dirty="0" err="1" smtClean="0"/>
              <a:t>fieldvalidators</a:t>
            </a:r>
            <a:r>
              <a:rPr lang="en-US" dirty="0" smtClean="0"/>
              <a:t> folder.  The datatypes.xml file is for base configuration data types that you can customize and in certain</a:t>
            </a:r>
            <a:r>
              <a:rPr lang="en-US" baseline="0" dirty="0" smtClean="0"/>
              <a:t> cases localize</a:t>
            </a:r>
            <a:r>
              <a:rPr lang="en-US" dirty="0" smtClean="0"/>
              <a:t>. For example, you may want to change the default </a:t>
            </a:r>
            <a:r>
              <a:rPr lang="en-US" dirty="0"/>
              <a:t>values for precision and scale values </a:t>
            </a:r>
            <a:r>
              <a:rPr lang="en-US" dirty="0" smtClean="0"/>
              <a:t>for a default </a:t>
            </a:r>
            <a:r>
              <a:rPr lang="en-US" dirty="0"/>
              <a:t>currency</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34100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45372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input-mask, which is optional, can assist the user in entering valid data.  A Guidewire application displays the input mask to the user during editing or entering data into the field. For example, a # character indicates that the user can only enter a digit for this character. Guidewire applications </a:t>
            </a:r>
            <a:r>
              <a:rPr lang="en-US" dirty="0" smtClean="0"/>
              <a:t>interprets </a:t>
            </a:r>
            <a:r>
              <a:rPr lang="en-US" dirty="0" smtClean="0"/>
              <a:t>all other characters literally and includes them in the data.</a:t>
            </a:r>
          </a:p>
          <a:p>
            <a:endParaRPr lang="en-US" dirty="0" smtClean="0"/>
          </a:p>
          <a:p>
            <a:r>
              <a:rPr lang="en-US" dirty="0" smtClean="0"/>
              <a:t>If an input-mask has fixed characters on the end, the application displays those characters outside of the text field. For example ####mph appears as a field #### with mph on the outside end of </a:t>
            </a:r>
            <a:r>
              <a:rPr lang="en-US" dirty="0" smtClean="0"/>
              <a:t>it.</a:t>
            </a:r>
            <a:r>
              <a:rPr lang="en-US" baseline="0" dirty="0" smtClean="0"/>
              <a:t> </a:t>
            </a:r>
            <a:r>
              <a:rPr lang="en-US" dirty="0" smtClean="0"/>
              <a:t>For </a:t>
            </a:r>
            <a:r>
              <a:rPr lang="en-US" dirty="0" smtClean="0"/>
              <a:t>a complete listing of syntax for input masks, consult the Configuration Guide for your product</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masks can also be added to given widgets of type text input and </a:t>
            </a:r>
            <a:r>
              <a:rPr lang="en-US" dirty="0" smtClean="0"/>
              <a:t>text cell </a:t>
            </a:r>
            <a:r>
              <a:rPr lang="en-US" dirty="0" smtClean="0"/>
              <a:t>input through the widgets' inputMask property. This property takes a Gosu expression that returns a string to use as the input mask. If one is not specified, the input mask specified on the value's field validator will be used (if one is configured). This field should only be necessary in cases where the data type has no mask or where the mask needs to be conditional. The input mask returned should be of the same format as a mask specified using the input-mask attribute on a field validator (using # for wildcards). The input mask is recalculated on every render, which means that if the mask is conditional and dependent on other data on this page then it can change from one request to the next.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555624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1453721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value is a regular expression, which the field value must match in order for the data to be valid. Guidewire applications persists this value to the database, including any defined delimiters or characters other than the # character.</a:t>
            </a:r>
          </a:p>
          <a:p>
            <a:endParaRPr lang="en-US" dirty="0" smtClean="0"/>
          </a:p>
          <a:p>
            <a:r>
              <a:rPr lang="en-US" dirty="0" smtClean="0"/>
              <a:t>In the slide example, the pattern for the </a:t>
            </a:r>
            <a:r>
              <a:rPr lang="en-US" dirty="0" err="1" smtClean="0"/>
              <a:t>RoutingNumber</a:t>
            </a:r>
            <a:r>
              <a:rPr lang="en-US" dirty="0" smtClean="0"/>
              <a:t> validator is:</a:t>
            </a:r>
          </a:p>
          <a:p>
            <a:pPr marL="171450" indent="-171450">
              <a:buFont typeface="Arial" pitchFamily="34" charset="0"/>
              <a:buChar char="•"/>
            </a:pPr>
            <a:r>
              <a:rPr lang="en-US" dirty="0" smtClean="0"/>
              <a:t>Any 3 alphanumeric characters, specified as: [0-9a-zA-Z]{3}</a:t>
            </a:r>
          </a:p>
          <a:p>
            <a:pPr marL="171450" indent="-171450">
              <a:buFont typeface="Arial" pitchFamily="34" charset="0"/>
              <a:buChar char="•"/>
            </a:pPr>
            <a:r>
              <a:rPr lang="en-US" dirty="0" smtClean="0"/>
              <a:t>A hyphen, specified as: -</a:t>
            </a:r>
          </a:p>
          <a:p>
            <a:pPr marL="171450" indent="-171450">
              <a:buFont typeface="Arial" pitchFamily="34" charset="0"/>
              <a:buChar char="•"/>
            </a:pPr>
            <a:r>
              <a:rPr lang="en-US" dirty="0" smtClean="0"/>
              <a:t>Any three digits, specified as: [0-9]{3}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175115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78863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display.properties file is associated with a physical folder that reads "locale", there is often confusion between the difference between language and locale.  Locale settings relate to national and cultural settings for how to display information such as numbers, currency, and dates.  Language settings relate to the user selected language which localizes the application in that selected language.</a:t>
            </a:r>
          </a:p>
          <a:p>
            <a:endParaRPr lang="en-US" dirty="0" smtClean="0"/>
          </a:p>
          <a:p>
            <a:r>
              <a:rPr lang="en-US" dirty="0" smtClean="0"/>
              <a:t>Guidewire applications that are configured to support additional languages use the related display.properties file and its defined display key values.  If no display key is defined for the selected language, the application uses the default language display.properties file.  A setting in the config.xml file defines the default language for a Guidewire application.</a:t>
            </a:r>
          </a:p>
          <a:p>
            <a:endParaRPr lang="en-US" dirty="0" smtClean="0"/>
          </a:p>
          <a:p>
            <a:r>
              <a:rPr lang="en-US" dirty="0" smtClean="0"/>
              <a:t>You cannot create</a:t>
            </a:r>
            <a:r>
              <a:rPr lang="en-US" baseline="0" dirty="0" smtClean="0"/>
              <a:t> a field validator display key in Guidewire Studio when editing the fieldvalidators.xml</a:t>
            </a:r>
            <a:r>
              <a:rPr lang="en-US" dirty="0" smtClean="0"/>
              <a:t>  file.  Field validator display keys are referenced in XML files and are not navigable</a:t>
            </a:r>
            <a:r>
              <a:rPr lang="en-US" baseline="0" dirty="0" smtClean="0"/>
              <a:t> </a:t>
            </a:r>
            <a:r>
              <a:rPr lang="en-US" dirty="0" smtClean="0"/>
              <a:t>in Guidewire Studio</a:t>
            </a:r>
            <a:r>
              <a:rPr lang="en-US" dirty="0"/>
              <a:t>. You can only create field validator display keys in the Display Key editor for a given display.properties file.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805304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latin typeface="Courier New" pitchFamily="49" charset="0"/>
                <a:cs typeface="Courier New" pitchFamily="49" charset="0"/>
              </a:rPr>
              <a:t>…\config\</a:t>
            </a:r>
            <a:r>
              <a:rPr lang="en-US" b="1" dirty="0" err="1" smtClean="0">
                <a:latin typeface="Courier New" pitchFamily="49" charset="0"/>
                <a:cs typeface="Courier New" pitchFamily="49" charset="0"/>
              </a:rPr>
              <a:t>fieldvalidators</a:t>
            </a:r>
            <a:r>
              <a:rPr lang="en-US" b="1" dirty="0" smtClean="0">
                <a:latin typeface="Courier New" pitchFamily="49" charset="0"/>
                <a:cs typeface="Courier New" pitchFamily="49" charset="0"/>
              </a:rPr>
              <a:t>\fieldvalidators.xml</a:t>
            </a:r>
            <a:r>
              <a:rPr lang="en-US" dirty="0" smtClean="0"/>
              <a:t> file is the default file for the application project.  If you need to localize a validator, you can do so in any of the subfolders of the </a:t>
            </a:r>
            <a:r>
              <a:rPr lang="en-US" dirty="0" err="1" smtClean="0"/>
              <a:t>fieldvalidators</a:t>
            </a:r>
            <a:r>
              <a:rPr lang="en-US" dirty="0" smtClean="0"/>
              <a:t> folder.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134100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field in question may be in an entity or entity extension. If necessary, create an entity extension for an entity located in the  …\config\metadata\entity\ folder.</a:t>
            </a:r>
          </a:p>
          <a:p>
            <a:endParaRPr lang="en-US" dirty="0" smtClean="0"/>
          </a:p>
          <a:p>
            <a:r>
              <a:rPr lang="en-US" dirty="0" smtClean="0"/>
              <a:t>You use the &lt;</a:t>
            </a:r>
            <a:r>
              <a:rPr lang="en-US" dirty="0" err="1" smtClean="0"/>
              <a:t>columnParam</a:t>
            </a:r>
            <a:r>
              <a:rPr lang="en-US" dirty="0" smtClean="0"/>
              <a:t>&gt; element to set parameters that a column type requires.  A validator</a:t>
            </a:r>
            <a:r>
              <a:rPr lang="en-US" baseline="0" dirty="0" smtClean="0"/>
              <a:t> is a type of column parameter. </a:t>
            </a:r>
          </a:p>
          <a:p>
            <a:endParaRPr lang="en-US" baseline="0" dirty="0" smtClean="0"/>
          </a:p>
          <a:p>
            <a:r>
              <a:rPr lang="en-US" baseline="0" dirty="0" smtClean="0"/>
              <a:t>The Entity Editor is schema aware and knows displays the available options for you when you select the type.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Changes to an entity, entity</a:t>
            </a:r>
            <a:r>
              <a:rPr lang="en-US" baseline="0" dirty="0" smtClean="0"/>
              <a:t> extension, and/or fieldvalidator.xml file require that you start and/or restart the server. New and modified field validators are data model changes. To deploy data model changes, restart </a:t>
            </a:r>
            <a:r>
              <a:rPr lang="en-US" baseline="0" dirty="0" smtClean="0"/>
              <a:t>the application </a:t>
            </a:r>
            <a:r>
              <a:rPr lang="en-US" baseline="0" dirty="0" smtClean="0"/>
              <a:t>server. Field validators are not listed in Data Dictionary.  Display keys require that you restart the server or reload PCFs.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You can restart the server using the bin command window and entering, </a:t>
            </a:r>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-stop </a:t>
            </a:r>
            <a:r>
              <a:rPr lang="en-US" dirty="0"/>
              <a:t>and the </a:t>
            </a:r>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 </a:t>
            </a:r>
            <a:r>
              <a:rPr lang="en-US" dirty="0"/>
              <a:t>where XX stands for the two letter application code (AB, CC, PC). Or, from </a:t>
            </a:r>
            <a:r>
              <a:rPr lang="en-US" dirty="0" smtClean="0"/>
              <a:t>Guidewire Studio,</a:t>
            </a:r>
            <a:r>
              <a:rPr lang="en-US" baseline="0" dirty="0" smtClean="0"/>
              <a:t> stop the 'Server' process with </a:t>
            </a:r>
            <a:r>
              <a:rPr lang="en-US" dirty="0" smtClean="0"/>
              <a:t>Run </a:t>
            </a:r>
            <a:r>
              <a:rPr lang="en-US" dirty="0" smtClean="0">
                <a:sym typeface="Wingdings" pitchFamily="2" charset="2"/>
              </a:rPr>
              <a:t></a:t>
            </a:r>
            <a:r>
              <a:rPr lang="en-US" dirty="0" smtClean="0"/>
              <a:t> Stop  ,and then start the process again with either Run 'Server' or Debug 'Server'.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smtClean="0"/>
              <a:t>Studio, the</a:t>
            </a:r>
            <a:r>
              <a:rPr lang="en-US" baseline="0" dirty="0" smtClean="0"/>
              <a:t> newly created or modified entity is available to reference immediately.  However, the entity is not available to the application server until the server is restarted and the database upgraded.   </a:t>
            </a:r>
            <a:r>
              <a:rPr lang="en-US" dirty="0" smtClean="0"/>
              <a:t>The automatic database upgrade process occurs only if the database autoupgrade=true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dirty="0" smtClean="0">
                <a:solidFill>
                  <a:schemeClr val="tx1"/>
                </a:solidFill>
                <a:effectLst/>
                <a:latin typeface="Arial" pitchFamily="34" charset="0"/>
                <a:ea typeface="+mn-ea"/>
                <a:cs typeface="Arial" pitchFamily="34" charset="0"/>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98121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Configurators often define input masks with entity field validators in the fieldvalidators.xml file.  In the fieldvalidators.xml file, configurators specify the value of the input-mask 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an inputMask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input mask.  This is typically how configurators specify a conditional input mask.  However, an input mask of this type necessitates that the server evaluate</a:t>
            </a:r>
            <a:r>
              <a:rPr lang="en-US" sz="1200" kern="1200" baseline="0" dirty="0" smtClean="0">
                <a:solidFill>
                  <a:schemeClr val="tx1"/>
                </a:solidFill>
                <a:effectLst/>
                <a:latin typeface="Arial" pitchFamily="34" charset="0"/>
                <a:ea typeface="+mn-ea"/>
                <a:cs typeface="Arial" pitchFamily="34" charset="0"/>
              </a:rPr>
              <a:t> the Gosu expression </a:t>
            </a:r>
            <a:r>
              <a:rPr lang="en-US" sz="1200" kern="1200" dirty="0" smtClean="0">
                <a:solidFill>
                  <a:schemeClr val="tx1"/>
                </a:solidFill>
                <a:effectLst/>
                <a:latin typeface="Arial" pitchFamily="34" charset="0"/>
                <a:ea typeface="+mn-ea"/>
                <a:cs typeface="Arial" pitchFamily="34" charset="0"/>
              </a:rPr>
              <a:t>on every page (re)render. </a:t>
            </a:r>
            <a:r>
              <a:rPr lang="en-US" sz="1200" kern="1200" baseline="0" dirty="0" smtClean="0">
                <a:solidFill>
                  <a:schemeClr val="tx1"/>
                </a:solidFill>
                <a:effectLst/>
                <a:latin typeface="Arial" pitchFamily="34" charset="0"/>
                <a:ea typeface="+mn-ea"/>
                <a:cs typeface="Arial" pitchFamily="34" charset="0"/>
              </a:rPr>
              <a:t>For a localized input mask, consider using a display key.</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568154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regex</a:t>
            </a:r>
            <a:r>
              <a:rPr lang="en-US" baseline="0" dirty="0" smtClean="0"/>
              <a:t> validation on an regex property of supported input widget or in the entity field validator definition.  </a:t>
            </a:r>
          </a:p>
          <a:p>
            <a:endParaRPr lang="en-US" sz="1200" kern="1200" baseline="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Configurators often define validation expression with entity field validators in the fieldvalidators.xml file.  In the fieldvalidators.xml file, configurators specify the value of the value</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 regex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regular</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expression. This is typically how configurators specify a conditional expression for field-level validation.  The</a:t>
            </a:r>
            <a:r>
              <a:rPr lang="en-US" sz="1200" kern="1200" baseline="0" dirty="0" smtClean="0">
                <a:solidFill>
                  <a:schemeClr val="tx1"/>
                </a:solidFill>
                <a:effectLst/>
                <a:latin typeface="Arial" pitchFamily="34" charset="0"/>
                <a:ea typeface="+mn-ea"/>
                <a:cs typeface="Arial" pitchFamily="34" charset="0"/>
              </a:rPr>
              <a:t> application evaluates the Gosu expression i</a:t>
            </a:r>
            <a:r>
              <a:rPr lang="en-US" sz="1200" kern="1200" dirty="0" smtClean="0">
                <a:solidFill>
                  <a:schemeClr val="tx1"/>
                </a:solidFill>
                <a:effectLst/>
                <a:latin typeface="Arial" pitchFamily="34" charset="0"/>
                <a:ea typeface="+mn-ea"/>
                <a:cs typeface="Arial" pitchFamily="34" charset="0"/>
              </a:rPr>
              <a:t>n every page (re)render.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568154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062455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116464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trainingapp.base</a:t>
            </a:r>
            <a:endParaRPr kumimoji="0" lang="en-US" sz="1000" b="0"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gw.api.util.DisplayableException</a:t>
            </a:r>
            <a:endParaRPr kumimoji="0" lang="en-US" sz="1000" b="0"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gw.api.database.Query</a:t>
            </a:r>
            <a:endParaRPr kumimoji="0" lang="en-US" sz="1000" b="0"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bmk="">
                <a:solidFill>
                  <a:srgbClr val="000000"/>
                </a:solidFill>
                <a:latin typeface="Courier New" pitchFamily="49" charset="0"/>
                <a:cs typeface="Courier New" pitchFamily="49" charset="0"/>
              </a:rPr>
              <a:t> </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endParaRPr kumimoji="0" lang="en-US" sz="1000" b="0"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bmk="">
                <a:solidFill>
                  <a:srgbClr val="000000"/>
                </a:solidFill>
                <a:latin typeface="Courier New" pitchFamily="49" charset="0"/>
                <a:cs typeface="Courier New" pitchFamily="49" charset="0"/>
              </a:rPr>
              <a:t> </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gw.api.util.LocationUtil</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trainingapp.demo.gosu.MiscellaneousExamples</a:t>
            </a:r>
            <a:endParaRPr kumimoji="0" lang="en-US" sz="1000" b="0"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SampleDataUtil</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loadTrainingAppSampleData</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 :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void </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try </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000" b="0" i="1" u="none" strike="noStrike" cap="none" normalizeH="0" baseline="0" dirty="0" smtClean="0" bmk="">
                <a:ln>
                  <a:noFill/>
                </a:ln>
                <a:solidFill>
                  <a:srgbClr val="808080"/>
                </a:solidFill>
                <a:effectLst/>
                <a:latin typeface="Courier New" pitchFamily="49" charset="0"/>
                <a:cs typeface="Courier New" pitchFamily="49" charset="0"/>
              </a:rPr>
              <a:t>// load sample data</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12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gw.command.ImportSampleData</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000" b="0" i="1" u="none" strike="noStrike" cap="none" normalizeH="0" baseline="0" dirty="0" smtClean="0" bmk="">
                <a:ln>
                  <a:noFill/>
                </a:ln>
                <a:solidFill>
                  <a:srgbClr val="808080"/>
                </a:solidFill>
                <a:effectLst/>
                <a:latin typeface="Courier New" pitchFamily="49" charset="0"/>
                <a:cs typeface="Courier New" pitchFamily="49" charset="0"/>
              </a:rPr>
              <a:t>// delete orphan messages in sample 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SampleDataUtil.deleteOrphanMessages</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16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trainingapp.demo.gosu.MiscellaneousExamples.waitForXSeconds</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000" b="0" i="0" u="none" strike="noStrike" cap="none" normalizeH="0" baseline="0" dirty="0" smtClean="0" bmk="">
                <a:ln>
                  <a:noFill/>
                </a:ln>
                <a:solidFill>
                  <a:srgbClr val="0000FF"/>
                </a:solidFill>
                <a:effectLst/>
                <a:latin typeface="Courier New" pitchFamily="49" charset="0"/>
                <a:cs typeface="Courier New" pitchFamily="49" charset="0"/>
              </a:rPr>
              <a:t>20</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false</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17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LocationUtil.addRequestScopedInfoMessage</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displaykey.Training</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bmk="">
                <a:solidFill>
                  <a:srgbClr val="000000"/>
                </a:solidFill>
                <a:latin typeface="Courier New" pitchFamily="49" charset="0"/>
                <a:cs typeface="Courier New" pitchFamily="49" charset="0"/>
              </a:rPr>
              <a:t> </a:t>
            </a:r>
            <a:r>
              <a:rPr lang="en-US" sz="1000" dirty="0" smtClean="0" bmk="">
                <a:solidFill>
                  <a:srgbClr val="000000"/>
                </a:solidFill>
                <a:latin typeface="Courier New" pitchFamily="49" charset="0"/>
                <a:cs typeface="Courier New" pitchFamily="49" charset="0"/>
              </a:rPr>
              <a:t>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TrainingAppSampleDataLoaded</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18    }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catch </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(e :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java.lang.Exception</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19      </a:t>
            </a:r>
            <a:r>
              <a:rPr kumimoji="0" lang="en-US" sz="1000" b="1" i="0" u="none" strike="noStrike" cap="none" normalizeH="0" baseline="0" dirty="0" smtClean="0" bmk="">
                <a:ln>
                  <a:noFill/>
                </a:ln>
                <a:solidFill>
                  <a:srgbClr val="000080"/>
                </a:solidFill>
                <a:effectLst/>
                <a:latin typeface="Courier New" pitchFamily="49" charset="0"/>
                <a:cs typeface="Courier New" pitchFamily="49" charset="0"/>
              </a:rPr>
              <a:t>throw new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DisplayableException</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displaykey.Training</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000" b="0" i="0" u="none" strike="noStrike" cap="none" normalizeH="0" baseline="0" dirty="0" err="1" smtClean="0" bmk="">
                <a:ln>
                  <a:noFill/>
                </a:ln>
                <a:solidFill>
                  <a:srgbClr val="000000"/>
                </a:solidFill>
                <a:effectLst/>
                <a:latin typeface="Courier New" pitchFamily="49" charset="0"/>
                <a:cs typeface="Courier New" pitchFamily="49" charset="0"/>
              </a:rPr>
              <a:t>TrainingAppSampleDataNOTLoaded</a:t>
            </a: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20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bmk="">
                <a:ln>
                  <a:noFill/>
                </a:ln>
                <a:solidFill>
                  <a:srgbClr val="000000"/>
                </a:solidFill>
                <a:effectLst/>
                <a:latin typeface="Courier New" pitchFamily="49" charset="0"/>
                <a:cs typeface="Courier New" pitchFamily="49" charset="0"/>
              </a:rPr>
              <a:t>21 </a:t>
            </a:r>
            <a:r>
              <a:rPr kumimoji="0" lang="en-US" sz="10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Courier New" pitchFamily="49" charset="0"/>
                <a:cs typeface="Courier New" pitchFamily="49" charset="0"/>
              </a:rPr>
              <a: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endParaRPr lang="en-US" sz="10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774561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DisplayableException</a:t>
            </a:r>
            <a:r>
              <a:rPr lang="en-US" dirty="0" smtClean="0"/>
              <a:t>() method is </a:t>
            </a:r>
            <a:r>
              <a:rPr lang="en-US" baseline="0" dirty="0" smtClean="0"/>
              <a:t> an constructor with multiple signatures:</a:t>
            </a:r>
          </a:p>
          <a:p>
            <a:pPr marL="171450" indent="-171450">
              <a:buFont typeface="Arial" pitchFamily="34" charset="0"/>
              <a:buChar char="•"/>
            </a:pPr>
            <a:r>
              <a:rPr lang="en-US" dirty="0" err="1" smtClean="0"/>
              <a:t>DisplayableException</a:t>
            </a:r>
            <a:r>
              <a:rPr lang="en-US" dirty="0" smtClean="0"/>
              <a:t>(String[] messages)</a:t>
            </a:r>
          </a:p>
          <a:p>
            <a:pPr marL="171450" indent="-171450">
              <a:buFont typeface="Arial" pitchFamily="34" charset="0"/>
              <a:buChar char="•"/>
            </a:pPr>
            <a:r>
              <a:rPr lang="en-US" dirty="0" err="1" smtClean="0"/>
              <a:t>DisplayableException</a:t>
            </a:r>
            <a:r>
              <a:rPr lang="en-US" dirty="0" smtClean="0"/>
              <a:t>(String message, </a:t>
            </a:r>
            <a:r>
              <a:rPr lang="en-US" dirty="0" err="1" smtClean="0"/>
              <a:t>Throwable</a:t>
            </a:r>
            <a:r>
              <a:rPr lang="en-US" dirty="0" smtClean="0"/>
              <a:t> cause)</a:t>
            </a:r>
          </a:p>
          <a:p>
            <a:pPr marL="171450" indent="-171450">
              <a:buFont typeface="Arial" pitchFamily="34" charset="0"/>
              <a:buChar char="•"/>
            </a:pPr>
            <a:r>
              <a:rPr lang="en-US" dirty="0" err="1" smtClean="0"/>
              <a:t>DisplayableException</a:t>
            </a:r>
            <a:r>
              <a:rPr lang="en-US" dirty="0" smtClean="0"/>
              <a:t>(</a:t>
            </a:r>
            <a:r>
              <a:rPr lang="en-US" dirty="0" err="1" smtClean="0"/>
              <a:t>DisplayKey</a:t>
            </a:r>
            <a:r>
              <a:rPr lang="en-US" dirty="0" smtClean="0"/>
              <a:t> message)</a:t>
            </a:r>
          </a:p>
          <a:p>
            <a:pPr marL="171450" indent="-171450">
              <a:buFont typeface="Arial" pitchFamily="34" charset="0"/>
              <a:buChar char="•"/>
            </a:pPr>
            <a:r>
              <a:rPr lang="en-US" dirty="0" err="1" smtClean="0"/>
              <a:t>DisplayableException</a:t>
            </a:r>
            <a:r>
              <a:rPr lang="en-US" dirty="0" smtClean="0"/>
              <a:t>(</a:t>
            </a:r>
            <a:r>
              <a:rPr lang="en-US" dirty="0" err="1" smtClean="0"/>
              <a:t>DisplayKey</a:t>
            </a:r>
            <a:r>
              <a:rPr lang="en-US" dirty="0" smtClean="0"/>
              <a:t> message, Object[] </a:t>
            </a:r>
            <a:r>
              <a:rPr lang="en-US" dirty="0" err="1" smtClean="0"/>
              <a:t>msgArgs</a:t>
            </a:r>
            <a:r>
              <a:rPr lang="en-US" dirty="0" smtClean="0"/>
              <a:t>)</a:t>
            </a:r>
          </a:p>
          <a:p>
            <a:pPr marL="171450" indent="-171450">
              <a:buFont typeface="Arial" pitchFamily="34" charset="0"/>
              <a:buChar char="•"/>
            </a:pPr>
            <a:r>
              <a:rPr lang="en-US" dirty="0" err="1" smtClean="0"/>
              <a:t>DisplayableException</a:t>
            </a:r>
            <a:r>
              <a:rPr lang="en-US" dirty="0" smtClean="0"/>
              <a:t>(</a:t>
            </a:r>
            <a:r>
              <a:rPr lang="en-US" dirty="0" err="1" smtClean="0"/>
              <a:t>DisplayKey</a:t>
            </a:r>
            <a:r>
              <a:rPr lang="en-US" dirty="0" smtClean="0"/>
              <a:t> message, </a:t>
            </a:r>
            <a:r>
              <a:rPr lang="en-US" dirty="0" err="1" smtClean="0"/>
              <a:t>Throwable</a:t>
            </a:r>
            <a:r>
              <a:rPr lang="en-US" dirty="0" smtClean="0"/>
              <a:t> cause)</a:t>
            </a:r>
          </a:p>
          <a:p>
            <a:pPr marL="171450" indent="-171450">
              <a:buFont typeface="Arial" pitchFamily="34" charset="0"/>
              <a:buChar char="•"/>
            </a:pPr>
            <a:r>
              <a:rPr lang="en-US" dirty="0" err="1" smtClean="0"/>
              <a:t>DisplayableException</a:t>
            </a:r>
            <a:r>
              <a:rPr lang="en-US" dirty="0" smtClean="0"/>
              <a:t>(</a:t>
            </a:r>
            <a:r>
              <a:rPr lang="en-US" dirty="0" err="1" smtClean="0"/>
              <a:t>DisplayKey</a:t>
            </a:r>
            <a:r>
              <a:rPr lang="en-US" dirty="0" smtClean="0"/>
              <a:t> message, Object[] </a:t>
            </a:r>
            <a:r>
              <a:rPr lang="en-US" dirty="0" err="1" smtClean="0"/>
              <a:t>msgArgs</a:t>
            </a:r>
            <a:r>
              <a:rPr lang="en-US" dirty="0" smtClean="0"/>
              <a:t>, </a:t>
            </a:r>
            <a:r>
              <a:rPr lang="en-US" dirty="0" err="1" smtClean="0"/>
              <a:t>Throwable</a:t>
            </a:r>
            <a:r>
              <a:rPr lang="en-US" dirty="0" smtClean="0"/>
              <a:t> cause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3277071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343594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data type validation (which cannot be configured) and field validators (which can be configured).</a:t>
            </a:r>
          </a:p>
          <a:p>
            <a:r>
              <a:rPr lang="en-US" dirty="0" smtClean="0"/>
              <a:t>2.  The save is allowed—a return value of null signifies that the validation condition was met.</a:t>
            </a:r>
          </a:p>
          <a:p>
            <a:r>
              <a:rPr lang="en-US" dirty="0" smtClean="0"/>
              <a:t>3a. Possible answer: The </a:t>
            </a:r>
            <a:r>
              <a:rPr lang="en-US" dirty="0" err="1" smtClean="0"/>
              <a:t>OrderNumber</a:t>
            </a:r>
            <a:r>
              <a:rPr lang="en-US" dirty="0" smtClean="0"/>
              <a:t> field has a pattern, such as two characters, a hyphen, and five characters, and this pattern must be followed everywhere the field is used. Also, you want to localize the </a:t>
            </a:r>
            <a:r>
              <a:rPr lang="en-US" baseline="0" dirty="0" smtClean="0"/>
              <a:t>error message.</a:t>
            </a:r>
            <a:endParaRPr lang="en-US" dirty="0" smtClean="0"/>
          </a:p>
          <a:p>
            <a:r>
              <a:rPr lang="en-US" dirty="0" smtClean="0"/>
              <a:t>3b</a:t>
            </a:r>
            <a:r>
              <a:rPr lang="en-US" dirty="0" smtClean="0"/>
              <a:t>. Possible answer: On the detail view for orders imported from a legacy system, the order number could take any format. On the detail view for orders created in the Guidewire application, the order number must start with the characters "GW-“.</a:t>
            </a:r>
          </a:p>
          <a:p>
            <a:r>
              <a:rPr lang="en-US" dirty="0" smtClean="0"/>
              <a:t>4</a:t>
            </a:r>
            <a:r>
              <a:rPr lang="en-US" dirty="0" smtClean="0"/>
              <a:t>.</a:t>
            </a:r>
            <a:r>
              <a:rPr lang="en-US" baseline="0" dirty="0" smtClean="0"/>
              <a:t>  </a:t>
            </a:r>
            <a:r>
              <a:rPr lang="en-US" baseline="0" dirty="0" err="1" smtClean="0"/>
              <a:t>gw.api.util.LocationUtil</a:t>
            </a:r>
            <a:r>
              <a:rPr lang="en-US" baseline="0" dirty="0" smtClean="0"/>
              <a:t> contains several static methods for displaying a user notification: </a:t>
            </a:r>
            <a:r>
              <a:rPr lang="en-US" baseline="0" dirty="0" err="1" smtClean="0"/>
              <a:t>addRequestScopeInfo</a:t>
            </a:r>
            <a:r>
              <a:rPr lang="en-US" baseline="0" dirty="0" smtClean="0"/>
              <a:t>(), </a:t>
            </a:r>
            <a:r>
              <a:rPr lang="en-US" baseline="0" dirty="0" err="1" smtClean="0"/>
              <a:t>addRequestScopeWarning</a:t>
            </a:r>
            <a:r>
              <a:rPr lang="en-US" baseline="0" dirty="0" smtClean="0"/>
              <a:t>(), </a:t>
            </a:r>
            <a:r>
              <a:rPr lang="en-US" baseline="0" dirty="0" err="1" smtClean="0"/>
              <a:t>addRequestScopeError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4022792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297196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Field-level validation is typically tied to the two widget types used most often to enter data: inputs and cells.</a:t>
            </a:r>
          </a:p>
          <a:p>
            <a:endParaRPr lang="en-US" dirty="0" smtClean="0"/>
          </a:p>
          <a:p>
            <a:r>
              <a:rPr lang="en-US" dirty="0" smtClean="0"/>
              <a:t>Validation error messages are displayed at the top of the screen in the same way that other errors, such as required fields with missing values, are shown.</a:t>
            </a:r>
          </a:p>
          <a:p>
            <a:endParaRPr lang="en-US" dirty="0" smtClean="0"/>
          </a:p>
          <a:p>
            <a:r>
              <a:rPr lang="en-US" dirty="0" smtClean="0"/>
              <a:t>Field-level validation checks data only when it is entered through that specific PCF file. It does not check data entered in other ways, such as through other PCF files, through Gosu code (such as business rules and enhancement methods), or through import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3640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58925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40771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regular</a:t>
            </a:r>
            <a:r>
              <a:rPr lang="en-US" baseline="0" dirty="0" smtClean="0"/>
              <a:t> expression is in the same format as that of the validator definition.  This configuration also support client-side validation.  If you use a Gosu expression to return conditional regular expressions, the expression evaluates when the page is (re)rendered.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5488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pattern for the Email validator is:</a:t>
            </a:r>
          </a:p>
          <a:p>
            <a:pPr marL="171450" indent="-171450">
              <a:buFont typeface="Arial" pitchFamily="34" charset="0"/>
              <a:buChar char="•"/>
            </a:pPr>
            <a:r>
              <a:rPr lang="en-US" dirty="0" smtClean="0"/>
              <a:t>Any non-empty string, specified as: .+</a:t>
            </a:r>
          </a:p>
          <a:p>
            <a:pPr marL="171450" indent="-171450">
              <a:buFont typeface="Arial" pitchFamily="34" charset="0"/>
              <a:buChar char="•"/>
            </a:pPr>
            <a:r>
              <a:rPr lang="en-US" dirty="0" smtClean="0"/>
              <a:t>An "at" symbol, specified as: @</a:t>
            </a:r>
          </a:p>
          <a:p>
            <a:pPr marL="171450" indent="-171450">
              <a:buFont typeface="Arial" pitchFamily="34" charset="0"/>
              <a:buChar char="•"/>
            </a:pPr>
            <a:r>
              <a:rPr lang="en-US" dirty="0" smtClean="0"/>
              <a:t>Any non-empty string, specified as: .+</a:t>
            </a:r>
          </a:p>
          <a:p>
            <a:pPr marL="171450" indent="-171450">
              <a:buFont typeface="Arial" pitchFamily="34" charset="0"/>
              <a:buChar char="•"/>
            </a:pPr>
            <a:r>
              <a:rPr lang="en-US" dirty="0" smtClean="0"/>
              <a:t>A period, specified as: \.</a:t>
            </a:r>
          </a:p>
          <a:p>
            <a:pPr marL="171450" indent="-171450">
              <a:buFont typeface="Arial" pitchFamily="34" charset="0"/>
              <a:buChar char="•"/>
            </a:pPr>
            <a:r>
              <a:rPr lang="en-US" dirty="0" smtClean="0"/>
              <a:t>Any non-empty string, specified as: .+</a:t>
            </a:r>
          </a:p>
          <a:p>
            <a:pPr marL="171450" indent="-171450">
              <a:buFont typeface="Arial" pitchFamily="34" charset="0"/>
              <a:buChar char="•"/>
            </a:pPr>
            <a:endParaRPr lang="en-US" dirty="0" smtClean="0"/>
          </a:p>
          <a:p>
            <a:r>
              <a:rPr lang="en-US" dirty="0" smtClean="0"/>
              <a:t>Characters that are not treated as literals and must be escaped include: [ ] ( ) { } . * + ?</a:t>
            </a:r>
          </a:p>
          <a:p>
            <a:endParaRPr lang="en-US" dirty="0" smtClean="0"/>
          </a:p>
          <a:p>
            <a:r>
              <a:rPr lang="en-US" dirty="0" smtClean="0"/>
              <a:t>For a complete listing of syntax for validator patterns, consult the Configuration Guide for your product.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45119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An input mask </a:t>
            </a:r>
            <a:r>
              <a:rPr lang="en-US" dirty="0" smtClean="0"/>
              <a:t>does not</a:t>
            </a:r>
            <a:r>
              <a:rPr lang="en-US" sz="1200" kern="1200" dirty="0" smtClean="0">
                <a:solidFill>
                  <a:schemeClr val="tx1"/>
                </a:solidFill>
                <a:effectLst/>
                <a:latin typeface="Arial" pitchFamily="34" charset="0"/>
                <a:ea typeface="+mn-ea"/>
                <a:cs typeface="Arial" pitchFamily="34" charset="0"/>
              </a:rPr>
              <a:t> restrict the user</a:t>
            </a:r>
            <a:r>
              <a:rPr lang="en-US" sz="1200" kern="1200" baseline="0" dirty="0" smtClean="0">
                <a:solidFill>
                  <a:schemeClr val="tx1"/>
                </a:solidFill>
                <a:effectLst/>
                <a:latin typeface="Arial" pitchFamily="34" charset="0"/>
                <a:ea typeface="+mn-ea"/>
                <a:cs typeface="Arial" pitchFamily="34" charset="0"/>
              </a:rPr>
              <a:t> input for the field.  </a:t>
            </a:r>
            <a:r>
              <a:rPr lang="en-US" dirty="0" smtClean="0"/>
              <a:t>An input mask identifies to the user the specific form of the data to enter into a given field.   Typically, an input mask shows</a:t>
            </a:r>
            <a:r>
              <a:rPr lang="en-US" baseline="0" dirty="0" smtClean="0"/>
              <a:t> a </a:t>
            </a:r>
            <a:r>
              <a:rPr lang="en-US" dirty="0" smtClean="0"/>
              <a:t>basic pattern for</a:t>
            </a:r>
            <a:r>
              <a:rPr lang="en-US" baseline="0" dirty="0" smtClean="0"/>
              <a:t> a </a:t>
            </a:r>
            <a:r>
              <a:rPr lang="en-US" dirty="0" smtClean="0"/>
              <a:t>field.  In Emerald Guidewire applications, input mask behavior differs from Diamond Guidewire applications: when the field is empty, an input mask appears in the field, but as a watermark; a mouse over tooltip shows the input mask; and when the focus is on the field and the user begins to type, the watermark disappears.  </a:t>
            </a:r>
            <a:r>
              <a:rPr lang="en-US" sz="1200" kern="120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It is also possible to localize the </a:t>
            </a:r>
            <a:r>
              <a:rPr lang="en-US" sz="1200" kern="1200" baseline="0" dirty="0" smtClean="0">
                <a:solidFill>
                  <a:schemeClr val="tx1"/>
                </a:solidFill>
                <a:effectLst/>
                <a:latin typeface="Arial" pitchFamily="34" charset="0"/>
                <a:ea typeface="+mn-ea"/>
                <a:cs typeface="Arial" pitchFamily="34" charset="0"/>
              </a:rPr>
              <a:t>input mask with a specify a display key for the inputMask property.</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077406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pic>
        <p:nvPicPr>
          <p:cNvPr id="32"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361233675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5"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November </a:t>
            </a:r>
            <a:r>
              <a:rPr lang="en-US" dirty="0" smtClean="0"/>
              <a:t>14, </a:t>
            </a:r>
            <a:r>
              <a:rPr lang="en-US" dirty="0" smtClean="0"/>
              <a:t>2014</a:t>
            </a:r>
            <a:endParaRPr lang="en-US" dirty="0"/>
          </a:p>
        </p:txBody>
      </p:sp>
      <p:sp>
        <p:nvSpPr>
          <p:cNvPr id="4" name="Title 3"/>
          <p:cNvSpPr>
            <a:spLocks noGrp="1"/>
          </p:cNvSpPr>
          <p:nvPr>
            <p:ph type="ctrTitle"/>
          </p:nvPr>
        </p:nvSpPr>
        <p:spPr/>
        <p:txBody>
          <a:bodyPr/>
          <a:lstStyle/>
          <a:p>
            <a:r>
              <a:rPr lang="en-US" dirty="0" smtClean="0"/>
              <a:t>Field-level Validation</a:t>
            </a:r>
            <a:endParaRPr lang="en-US" dirty="0"/>
          </a:p>
        </p:txBody>
      </p:sp>
    </p:spTree>
    <p:extLst>
      <p:ext uri="{BB962C8B-B14F-4D97-AF65-F5344CB8AC3E}">
        <p14:creationId xmlns:p14="http://schemas.microsoft.com/office/powerpoint/2010/main" val="43532456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33400" y="3276600"/>
            <a:ext cx="8458200" cy="3124200"/>
          </a:xfrm>
          <a:prstGeom prst="rect">
            <a:avLst/>
          </a:prstGeom>
          <a:solidFill>
            <a:schemeClr val="tx1"/>
          </a:solidFill>
          <a:ln w="952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18" y="3295650"/>
            <a:ext cx="5271429" cy="17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47699" y="4533900"/>
            <a:ext cx="5295901" cy="547464"/>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51054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468" y="5149210"/>
            <a:ext cx="2457143" cy="40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99" y="57150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inputMask property </a:t>
            </a:r>
            <a:r>
              <a:rPr lang="en-US" dirty="0" smtClean="0"/>
              <a:t>behavior</a:t>
            </a:r>
            <a:endParaRPr lang="en-US" dirty="0"/>
          </a:p>
        </p:txBody>
      </p:sp>
      <p:sp>
        <p:nvSpPr>
          <p:cNvPr id="3" name="Content Placeholder 2"/>
          <p:cNvSpPr>
            <a:spLocks noGrp="1"/>
          </p:cNvSpPr>
          <p:nvPr>
            <p:ph idx="1"/>
          </p:nvPr>
        </p:nvSpPr>
        <p:spPr/>
        <p:txBody>
          <a:bodyPr/>
          <a:lstStyle/>
          <a:p>
            <a:r>
              <a:rPr lang="en-US" kern="1200" dirty="0">
                <a:latin typeface="Arial" pitchFamily="34" charset="0"/>
                <a:cs typeface="Arial" pitchFamily="34" charset="0"/>
              </a:rPr>
              <a:t>Appears as a watermark in </a:t>
            </a:r>
            <a:r>
              <a:rPr lang="en-US" kern="1200" dirty="0" smtClean="0">
                <a:latin typeface="Arial" pitchFamily="34" charset="0"/>
                <a:cs typeface="Arial" pitchFamily="34" charset="0"/>
              </a:rPr>
              <a:t>field and mouse over tooltip</a:t>
            </a:r>
          </a:p>
          <a:p>
            <a:pPr lvl="1"/>
            <a:r>
              <a:rPr lang="en-US" kern="1200" dirty="0" smtClean="0">
                <a:latin typeface="Arial" pitchFamily="34" charset="0"/>
                <a:cs typeface="Arial" pitchFamily="34" charset="0"/>
              </a:rPr>
              <a:t>Disappears with data entry; not part of the data entry</a:t>
            </a:r>
          </a:p>
          <a:p>
            <a:pPr lvl="1"/>
            <a:r>
              <a:rPr lang="en-US" dirty="0" smtClean="0"/>
              <a:t>No format warning</a:t>
            </a:r>
          </a:p>
          <a:p>
            <a:pPr lvl="1"/>
            <a:r>
              <a:rPr lang="en-US" dirty="0" smtClean="0"/>
              <a:t>Does not restrict data commit</a:t>
            </a:r>
            <a:endParaRPr lang="en-US" dirty="0"/>
          </a:p>
        </p:txBody>
      </p:sp>
      <p:sp>
        <p:nvSpPr>
          <p:cNvPr id="13" name="Rounded Rectangle 12"/>
          <p:cNvSpPr/>
          <p:nvPr/>
        </p:nvSpPr>
        <p:spPr bwMode="auto">
          <a:xfrm>
            <a:off x="4953000" y="5257800"/>
            <a:ext cx="762000" cy="381000"/>
          </a:xfrm>
          <a:prstGeom prst="roundRect">
            <a:avLst/>
          </a:prstGeom>
          <a:solidFill>
            <a:schemeClr val="tx1"/>
          </a:solidFill>
          <a:ln w="19050" algn="ctr">
            <a:solidFill>
              <a:schemeClr val="tx2">
                <a:lumMod val="85000"/>
              </a:schemeClr>
            </a:solidFill>
            <a:round/>
            <a:headEnd/>
            <a:tailEnd/>
          </a:ln>
          <a:effectLst>
            <a:glow rad="50800">
              <a:schemeClr val="tx2">
                <a:lumMod val="85000"/>
                <a:alpha val="60000"/>
              </a:schemeClr>
            </a:glow>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dirty="0" smtClean="0">
                <a:solidFill>
                  <a:schemeClr val="bg1"/>
                </a:solidFill>
                <a:latin typeface="Calibri" pitchFamily="34" charset="0"/>
              </a:rPr>
              <a:t>1234</a:t>
            </a:r>
            <a:endParaRPr lang="en-US" sz="2000" dirty="0">
              <a:solidFill>
                <a:schemeClr val="bg1"/>
              </a:solidFill>
              <a:latin typeface="Calibri" pitchFamily="34" charset="0"/>
            </a:endParaRPr>
          </a:p>
        </p:txBody>
      </p:sp>
      <p:cxnSp>
        <p:nvCxnSpPr>
          <p:cNvPr id="18" name="arwTxt 1"/>
          <p:cNvCxnSpPr/>
          <p:nvPr/>
        </p:nvCxnSpPr>
        <p:spPr bwMode="auto">
          <a:xfrm>
            <a:off x="410222" y="5343525"/>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3891" y="5733070"/>
            <a:ext cx="2400000"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Down Arrow 16"/>
          <p:cNvSpPr/>
          <p:nvPr/>
        </p:nvSpPr>
        <p:spPr bwMode="auto">
          <a:xfrm>
            <a:off x="4038600" y="5257800"/>
            <a:ext cx="457200" cy="69024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3925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33400" y="3276600"/>
            <a:ext cx="8458200" cy="3124200"/>
          </a:xfrm>
          <a:prstGeom prst="rect">
            <a:avLst/>
          </a:prstGeom>
          <a:solidFill>
            <a:schemeClr val="tx1"/>
          </a:solidFill>
          <a:ln w="952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18" y="3295650"/>
            <a:ext cx="5271429" cy="17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51054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99" y="57150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inputMask property </a:t>
            </a:r>
            <a:r>
              <a:rPr lang="en-US" dirty="0" smtClean="0"/>
              <a:t>placeholder behavior</a:t>
            </a:r>
            <a:endParaRPr lang="en-US" dirty="0"/>
          </a:p>
        </p:txBody>
      </p:sp>
      <p:sp>
        <p:nvSpPr>
          <p:cNvPr id="3" name="Content Placeholder 2"/>
          <p:cNvSpPr>
            <a:spLocks noGrp="1"/>
          </p:cNvSpPr>
          <p:nvPr>
            <p:ph idx="1"/>
          </p:nvPr>
        </p:nvSpPr>
        <p:spPr/>
        <p:txBody>
          <a:bodyPr/>
          <a:lstStyle/>
          <a:p>
            <a:r>
              <a:rPr lang="en-US" dirty="0" smtClean="0"/>
              <a:t>Same watermark behavior, but placeholder symbol (</a:t>
            </a:r>
            <a:r>
              <a:rPr lang="en-US" b="1" dirty="0" smtClean="0">
                <a:latin typeface="Courier New" pitchFamily="49" charset="0"/>
                <a:cs typeface="Courier New" pitchFamily="49" charset="0"/>
              </a:rPr>
              <a:t>#</a:t>
            </a:r>
            <a:r>
              <a:rPr lang="en-US" dirty="0" smtClean="0"/>
              <a:t>) cause validation using </a:t>
            </a:r>
            <a:r>
              <a:rPr lang="en-US" dirty="0"/>
              <a:t>implicit regex</a:t>
            </a:r>
            <a:endParaRPr lang="en-US" dirty="0" smtClean="0"/>
          </a:p>
          <a:p>
            <a:r>
              <a:rPr lang="en-US" dirty="0" smtClean="0"/>
              <a:t>As the user types...</a:t>
            </a:r>
          </a:p>
          <a:p>
            <a:pPr lvl="1"/>
            <a:r>
              <a:rPr lang="en-US" dirty="0" smtClean="0"/>
              <a:t>Invalid </a:t>
            </a:r>
            <a:r>
              <a:rPr lang="en-US" dirty="0"/>
              <a:t>field value triggers a red box warning </a:t>
            </a:r>
            <a:endParaRPr lang="en-US" dirty="0" smtClean="0"/>
          </a:p>
          <a:p>
            <a:pPr lvl="1"/>
            <a:r>
              <a:rPr lang="en-US" dirty="0" smtClean="0"/>
              <a:t>Mouse over validation </a:t>
            </a:r>
            <a:r>
              <a:rPr lang="en-US" dirty="0"/>
              <a:t>error message</a:t>
            </a:r>
          </a:p>
          <a:p>
            <a:pPr lvl="1"/>
            <a:r>
              <a:rPr lang="en-US" dirty="0" smtClean="0"/>
              <a:t>Does not restrict data commit</a:t>
            </a:r>
            <a:endParaRPr lang="en-US" dirty="0"/>
          </a:p>
        </p:txBody>
      </p:sp>
      <p:pic>
        <p:nvPicPr>
          <p:cNvPr id="3074" name="Picture 2" descr="C:\Users\sluersen\AppData\Local\Temp\SNAGHTMLfcb6f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6646" y="5839987"/>
            <a:ext cx="4332857" cy="4371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Rounded Rectangle 12"/>
          <p:cNvSpPr/>
          <p:nvPr/>
        </p:nvSpPr>
        <p:spPr bwMode="auto">
          <a:xfrm>
            <a:off x="4953000" y="5257800"/>
            <a:ext cx="762000" cy="381000"/>
          </a:xfrm>
          <a:prstGeom prst="roundRect">
            <a:avLst/>
          </a:prstGeom>
          <a:solidFill>
            <a:schemeClr val="tx1"/>
          </a:solidFill>
          <a:ln w="19050" algn="ctr">
            <a:solidFill>
              <a:schemeClr val="tx2">
                <a:lumMod val="85000"/>
              </a:schemeClr>
            </a:solidFill>
            <a:round/>
            <a:headEnd/>
            <a:tailEnd/>
          </a:ln>
          <a:effectLst>
            <a:glow rad="50800">
              <a:schemeClr val="tx2">
                <a:lumMod val="85000"/>
                <a:alpha val="60000"/>
              </a:schemeClr>
            </a:glow>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dirty="0" smtClean="0">
                <a:solidFill>
                  <a:schemeClr val="bg1"/>
                </a:solidFill>
                <a:latin typeface="Calibri" pitchFamily="34" charset="0"/>
              </a:rPr>
              <a:t>####</a:t>
            </a:r>
            <a:endParaRPr lang="en-US" sz="2000" dirty="0">
              <a:solidFill>
                <a:schemeClr val="bg1"/>
              </a:solidFill>
              <a:latin typeface="Calibri" pitchFamily="34" charset="0"/>
            </a:endParaRPr>
          </a:p>
        </p:txBody>
      </p:sp>
      <p:sp>
        <p:nvSpPr>
          <p:cNvPr id="16" name="Down Arrow 15"/>
          <p:cNvSpPr/>
          <p:nvPr/>
        </p:nvSpPr>
        <p:spPr bwMode="auto">
          <a:xfrm>
            <a:off x="4038600" y="5257800"/>
            <a:ext cx="457200" cy="69024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647699" y="4533900"/>
            <a:ext cx="5295901" cy="547464"/>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arwTxt 1"/>
          <p:cNvCxnSpPr/>
          <p:nvPr/>
        </p:nvCxnSpPr>
        <p:spPr bwMode="auto">
          <a:xfrm>
            <a:off x="410222" y="5343525"/>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70153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sluersen\AppData\Local\Temp\SNAGHTML14f60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477" cy="357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inputMask property </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Specify an expression for the inputMask property</a:t>
            </a:r>
          </a:p>
          <a:p>
            <a:pPr lvl="1"/>
            <a:r>
              <a:rPr lang="en-US" dirty="0" smtClean="0"/>
              <a:t>String literal</a:t>
            </a:r>
          </a:p>
          <a:p>
            <a:pPr lvl="1"/>
            <a:r>
              <a:rPr lang="en-US" dirty="0" smtClean="0"/>
              <a:t>Display key</a:t>
            </a:r>
          </a:p>
          <a:p>
            <a:pPr lvl="1"/>
            <a:r>
              <a:rPr lang="en-US" dirty="0" smtClean="0"/>
              <a:t>Gosu expression for conditional input masks</a:t>
            </a:r>
          </a:p>
          <a:p>
            <a:r>
              <a:rPr lang="en-US" dirty="0"/>
              <a:t>Widgets supported</a:t>
            </a:r>
          </a:p>
          <a:p>
            <a:pPr lvl="1"/>
            <a:r>
              <a:rPr lang="en-US" dirty="0"/>
              <a:t>Text Input </a:t>
            </a:r>
          </a:p>
          <a:p>
            <a:pPr lvl="1"/>
            <a:r>
              <a:rPr lang="en-US" dirty="0"/>
              <a:t>Text </a:t>
            </a:r>
            <a:r>
              <a:rPr lang="en-US" dirty="0" smtClean="0"/>
              <a:t>Cell</a:t>
            </a:r>
          </a:p>
          <a:p>
            <a:pPr lvl="1"/>
            <a:r>
              <a:rPr lang="en-US" dirty="0" smtClean="0">
                <a:solidFill>
                  <a:srgbClr val="FF0000"/>
                </a:solidFill>
              </a:rPr>
              <a:t>*See notes</a:t>
            </a:r>
            <a:endParaRPr lang="en-US" dirty="0">
              <a:solidFill>
                <a:srgbClr val="FF0000"/>
              </a:solidFill>
            </a:endParaRPr>
          </a:p>
          <a:p>
            <a:endParaRPr lang="en-US" dirty="0" smtClean="0"/>
          </a:p>
          <a:p>
            <a:endParaRPr lang="en-US" dirty="0"/>
          </a:p>
        </p:txBody>
      </p:sp>
      <p:sp>
        <p:nvSpPr>
          <p:cNvPr id="5" name="Content Placeholder 4"/>
          <p:cNvSpPr>
            <a:spLocks noGrp="1"/>
          </p:cNvSpPr>
          <p:nvPr>
            <p:ph idx="10"/>
          </p:nvPr>
        </p:nvSpPr>
        <p:spPr>
          <a:xfrm>
            <a:off x="521208" y="4733925"/>
            <a:ext cx="5422669" cy="1676400"/>
          </a:xfrm>
        </p:spPr>
        <p:txBody>
          <a:bodyPr/>
          <a:lstStyle/>
          <a:p>
            <a:r>
              <a:rPr lang="en-US" dirty="0" smtClean="0"/>
              <a:t>Example:</a:t>
            </a:r>
          </a:p>
          <a:p>
            <a:pPr lvl="1"/>
            <a:r>
              <a:rPr lang="en-US" dirty="0" smtClean="0"/>
              <a:t>Indicates that the field is 4 characters</a:t>
            </a:r>
          </a:p>
          <a:p>
            <a:pPr lvl="1"/>
            <a:r>
              <a:rPr lang="en-US" dirty="0" smtClean="0"/>
              <a:t>Can accept any type of characters</a:t>
            </a:r>
          </a:p>
          <a:p>
            <a:pPr lvl="1"/>
            <a:endParaRPr lang="en-US" dirty="0"/>
          </a:p>
        </p:txBody>
      </p:sp>
      <p:cxnSp>
        <p:nvCxnSpPr>
          <p:cNvPr id="9" name="arwTxt 1"/>
          <p:cNvCxnSpPr/>
          <p:nvPr/>
        </p:nvCxnSpPr>
        <p:spPr bwMode="auto">
          <a:xfrm>
            <a:off x="380998" y="34290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159472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33400" y="3284220"/>
            <a:ext cx="8458200" cy="3124200"/>
          </a:xfrm>
          <a:prstGeom prst="rect">
            <a:avLst/>
          </a:prstGeom>
          <a:solidFill>
            <a:schemeClr val="tx1"/>
          </a:solidFill>
          <a:ln w="952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57150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51054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validationExpression</a:t>
            </a:r>
            <a:r>
              <a:rPr lang="en-US" dirty="0"/>
              <a:t> property </a:t>
            </a:r>
            <a:r>
              <a:rPr lang="en-US" dirty="0" smtClean="0"/>
              <a:t>behavior</a:t>
            </a:r>
            <a:endParaRPr lang="en-US" dirty="0"/>
          </a:p>
        </p:txBody>
      </p:sp>
      <p:sp>
        <p:nvSpPr>
          <p:cNvPr id="3" name="Content Placeholder 2"/>
          <p:cNvSpPr>
            <a:spLocks noGrp="1"/>
          </p:cNvSpPr>
          <p:nvPr>
            <p:ph idx="1"/>
          </p:nvPr>
        </p:nvSpPr>
        <p:spPr/>
        <p:txBody>
          <a:bodyPr/>
          <a:lstStyle/>
          <a:p>
            <a:r>
              <a:rPr lang="en-US" dirty="0"/>
              <a:t>Input validated on update and invalid value stops commit</a:t>
            </a:r>
          </a:p>
          <a:p>
            <a:pPr lvl="1"/>
            <a:r>
              <a:rPr lang="en-US" dirty="0" smtClean="0"/>
              <a:t>Invalid field value shows red box warning </a:t>
            </a:r>
          </a:p>
          <a:p>
            <a:pPr lvl="1"/>
            <a:r>
              <a:rPr lang="en-US" dirty="0" smtClean="0"/>
              <a:t>Mouse over the field to see the invalid </a:t>
            </a:r>
            <a:r>
              <a:rPr lang="en-US" dirty="0" smtClean="0"/>
              <a:t>value in field error </a:t>
            </a:r>
            <a:r>
              <a:rPr lang="en-US" dirty="0" smtClean="0"/>
              <a:t>message</a:t>
            </a:r>
          </a:p>
          <a:p>
            <a:pPr lvl="1"/>
            <a:r>
              <a:rPr lang="en-US" dirty="0"/>
              <a:t>Message bar </a:t>
            </a:r>
            <a:r>
              <a:rPr lang="en-US" dirty="0" smtClean="0"/>
              <a:t>localizable error </a:t>
            </a:r>
            <a:r>
              <a:rPr lang="en-US" dirty="0"/>
              <a:t>displayed</a:t>
            </a:r>
          </a:p>
          <a:p>
            <a:pPr lvl="1"/>
            <a:endParaRPr lang="en-US" dirty="0" smtClean="0"/>
          </a:p>
          <a:p>
            <a:endParaRPr lang="en-US" dirty="0" smtClean="0"/>
          </a:p>
        </p:txBody>
      </p:sp>
      <p:pic>
        <p:nvPicPr>
          <p:cNvPr id="4101" name="pic Msg TaxID" descr="C:\Users\sluersen\AppData\Local\Temp\SNAGHTML1072a8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838885"/>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318" y="3295650"/>
            <a:ext cx="5271429" cy="17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Down Arrow 17"/>
          <p:cNvSpPr/>
          <p:nvPr/>
        </p:nvSpPr>
        <p:spPr bwMode="auto">
          <a:xfrm>
            <a:off x="4038600" y="5257800"/>
            <a:ext cx="457200" cy="69024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4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39" y="4569901"/>
            <a:ext cx="5785715"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arwTxt 1"/>
          <p:cNvCxnSpPr/>
          <p:nvPr/>
        </p:nvCxnSpPr>
        <p:spPr bwMode="auto">
          <a:xfrm>
            <a:off x="410222" y="42672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131888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194b60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7705"/>
            <a:ext cx="5410477" cy="357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validationExpression</a:t>
            </a:r>
            <a:r>
              <a:rPr lang="en-US" dirty="0" smtClean="0"/>
              <a:t> property </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Specify a conditional </a:t>
            </a:r>
            <a:br>
              <a:rPr lang="en-US" dirty="0" smtClean="0"/>
            </a:br>
            <a:r>
              <a:rPr lang="en-US" dirty="0" smtClean="0"/>
              <a:t>Gosu expression</a:t>
            </a:r>
          </a:p>
          <a:p>
            <a:pPr lvl="1"/>
            <a:r>
              <a:rPr lang="en-US" dirty="0" smtClean="0"/>
              <a:t>Must return a </a:t>
            </a:r>
            <a:r>
              <a:rPr lang="en-US" b="1" dirty="0" smtClean="0"/>
              <a:t>string</a:t>
            </a:r>
            <a:r>
              <a:rPr lang="en-US" dirty="0" smtClean="0"/>
              <a:t> or </a:t>
            </a:r>
            <a:r>
              <a:rPr lang="en-US" b="1" dirty="0" smtClean="0"/>
              <a:t>null</a:t>
            </a:r>
          </a:p>
          <a:p>
            <a:r>
              <a:rPr lang="en-US" dirty="0" smtClean="0"/>
              <a:t>Widgets supported</a:t>
            </a:r>
          </a:p>
          <a:p>
            <a:pPr lvl="1"/>
            <a:r>
              <a:rPr lang="en-US" dirty="0" smtClean="0"/>
              <a:t>Text Input </a:t>
            </a:r>
          </a:p>
          <a:p>
            <a:pPr lvl="1"/>
            <a:r>
              <a:rPr lang="en-US" dirty="0" smtClean="0"/>
              <a:t>Text Cell</a:t>
            </a:r>
          </a:p>
          <a:p>
            <a:endParaRPr lang="en-US" dirty="0" smtClean="0"/>
          </a:p>
          <a:p>
            <a:endParaRPr lang="en-US" dirty="0"/>
          </a:p>
        </p:txBody>
      </p:sp>
      <p:sp>
        <p:nvSpPr>
          <p:cNvPr id="5" name="Content Placeholder 4"/>
          <p:cNvSpPr>
            <a:spLocks noGrp="1"/>
          </p:cNvSpPr>
          <p:nvPr>
            <p:ph idx="10"/>
          </p:nvPr>
        </p:nvSpPr>
        <p:spPr>
          <a:xfrm>
            <a:off x="521208" y="4733925"/>
            <a:ext cx="5422669" cy="1676400"/>
          </a:xfrm>
        </p:spPr>
        <p:txBody>
          <a:bodyPr/>
          <a:lstStyle/>
          <a:p>
            <a:r>
              <a:rPr lang="en-US" dirty="0" smtClean="0"/>
              <a:t>Example:</a:t>
            </a:r>
          </a:p>
          <a:p>
            <a:pPr lvl="1"/>
            <a:r>
              <a:rPr lang="en-US" dirty="0" smtClean="0"/>
              <a:t>Limits the collateral amount to a numeric value that is between 0 and 9999</a:t>
            </a:r>
          </a:p>
          <a:p>
            <a:pPr lvl="1"/>
            <a:endParaRPr lang="en-US" dirty="0"/>
          </a:p>
        </p:txBody>
      </p:sp>
      <p:cxnSp>
        <p:nvCxnSpPr>
          <p:cNvPr id="9" name="arwTxt 1"/>
          <p:cNvCxnSpPr/>
          <p:nvPr/>
        </p:nvCxnSpPr>
        <p:spPr bwMode="auto">
          <a:xfrm>
            <a:off x="380998" y="36576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102198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expression</a:t>
            </a:r>
          </a:p>
        </p:txBody>
      </p:sp>
      <p:sp>
        <p:nvSpPr>
          <p:cNvPr id="3" name="Content Placeholder 2"/>
          <p:cNvSpPr>
            <a:spLocks noGrp="1"/>
          </p:cNvSpPr>
          <p:nvPr>
            <p:ph idx="1"/>
          </p:nvPr>
        </p:nvSpPr>
        <p:spPr/>
        <p:txBody>
          <a:bodyPr/>
          <a:lstStyle/>
          <a:p>
            <a:pPr>
              <a:buFont typeface="Arial" charset="0"/>
              <a:buChar char="•"/>
            </a:pPr>
            <a:r>
              <a:rPr lang="en-US" dirty="0"/>
              <a:t>A </a:t>
            </a:r>
            <a:r>
              <a:rPr lang="en-US" b="1" dirty="0"/>
              <a:t>validation expression</a:t>
            </a:r>
            <a:r>
              <a:rPr lang="en-US" dirty="0"/>
              <a:t> is an expression associated with a single atomic widget that implements </a:t>
            </a:r>
            <a:r>
              <a:rPr lang="en-US" dirty="0" smtClean="0"/>
              <a:t>field-level validation</a:t>
            </a:r>
            <a:endParaRPr lang="en-US" dirty="0"/>
          </a:p>
          <a:p>
            <a:pPr lvl="1"/>
            <a:r>
              <a:rPr lang="en-US" dirty="0"/>
              <a:t>If expression returns null, save is allowed</a:t>
            </a:r>
          </a:p>
          <a:p>
            <a:pPr lvl="1"/>
            <a:r>
              <a:rPr lang="en-US" dirty="0"/>
              <a:t>If expression returns string (an error message), then save is prevented, field is flagged, and message is displayed at top of </a:t>
            </a:r>
            <a:r>
              <a:rPr lang="en-US" dirty="0" smtClean="0"/>
              <a:t>screen</a:t>
            </a:r>
          </a:p>
          <a:p>
            <a:r>
              <a:rPr lang="en-US" dirty="0" smtClean="0"/>
              <a:t>Example</a:t>
            </a:r>
            <a:r>
              <a:rPr lang="en-US" dirty="0"/>
              <a:t>:</a:t>
            </a:r>
          </a:p>
          <a:p>
            <a:endParaRPr lang="en-US" dirty="0"/>
          </a:p>
        </p:txBody>
      </p:sp>
      <p:sp>
        <p:nvSpPr>
          <p:cNvPr id="4" name="rec Code"/>
          <p:cNvSpPr txBox="1"/>
          <p:nvPr/>
        </p:nvSpPr>
        <p:spPr>
          <a:xfrm>
            <a:off x="838200" y="3581400"/>
            <a:ext cx="7920111" cy="1072317"/>
          </a:xfrm>
          <a:prstGeom prst="rect">
            <a:avLst/>
          </a:prstGeom>
          <a:noFill/>
          <a:ln>
            <a:noFill/>
          </a:ln>
        </p:spPr>
        <p:txBody>
          <a:bodyPr wrap="none" rtlCol="0">
            <a:noAutofit/>
          </a:bodyPr>
          <a:lstStyle/>
          <a:p>
            <a:r>
              <a:rPr lang="en-US" b="1" dirty="0">
                <a:solidFill>
                  <a:schemeClr val="bg1"/>
                </a:solidFill>
                <a:latin typeface="Courier New" pitchFamily="49" charset="0"/>
                <a:cs typeface="Courier New" pitchFamily="49" charset="0"/>
              </a:rPr>
              <a:t>(anABContact as ABPolicyCompany).</a:t>
            </a:r>
            <a:r>
              <a:rPr lang="en-US" b="1" dirty="0" err="1">
                <a:solidFill>
                  <a:schemeClr val="bg1"/>
                </a:solidFill>
                <a:latin typeface="Courier New" pitchFamily="49" charset="0"/>
                <a:cs typeface="Courier New" pitchFamily="49" charset="0"/>
              </a:rPr>
              <a:t>CollateralAmount</a:t>
            </a:r>
            <a:r>
              <a:rPr lang="en-US" b="1" dirty="0">
                <a:solidFill>
                  <a:schemeClr val="bg1"/>
                </a:solidFill>
                <a:latin typeface="Courier New" pitchFamily="49" charset="0"/>
                <a:cs typeface="Courier New" pitchFamily="49" charset="0"/>
              </a:rPr>
              <a:t>  &gt; 9999 </a:t>
            </a:r>
            <a:r>
              <a:rPr lang="en-US" b="1" dirty="0" smtClean="0">
                <a:solidFill>
                  <a:schemeClr val="bg1"/>
                </a:solidFill>
                <a:latin typeface="Courier New" pitchFamily="49" charset="0"/>
                <a:cs typeface="Courier New" pitchFamily="49" charset="0"/>
              </a:rPr>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    ? </a:t>
            </a:r>
            <a:r>
              <a:rPr lang="en-US" b="1" dirty="0">
                <a:solidFill>
                  <a:schemeClr val="bg1"/>
                </a:solidFill>
                <a:latin typeface="Courier New" pitchFamily="49" charset="0"/>
                <a:cs typeface="Courier New" pitchFamily="49" charset="0"/>
              </a:rPr>
              <a:t>"Amount less than 10000" </a:t>
            </a:r>
            <a:r>
              <a:rPr lang="en-US" b="1" dirty="0" smtClean="0">
                <a:solidFill>
                  <a:schemeClr val="bg1"/>
                </a:solidFill>
                <a:latin typeface="Courier New" pitchFamily="49" charset="0"/>
                <a:cs typeface="Courier New" pitchFamily="49" charset="0"/>
              </a:rPr>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    : </a:t>
            </a:r>
            <a:r>
              <a:rPr lang="en-US" b="1" dirty="0">
                <a:solidFill>
                  <a:schemeClr val="bg1"/>
                </a:solidFill>
                <a:latin typeface="Courier New" pitchFamily="49" charset="0"/>
                <a:cs typeface="Courier New" pitchFamily="49" charset="0"/>
              </a:rPr>
              <a:t>null</a:t>
            </a:r>
            <a:endParaRPr lang="en-US" b="1" dirty="0" smtClean="0">
              <a:solidFill>
                <a:schemeClr val="bg1"/>
              </a:solidFill>
              <a:latin typeface="Courier New" pitchFamily="49" charset="0"/>
              <a:cs typeface="Courier New" pitchFamily="49" charset="0"/>
            </a:endParaRPr>
          </a:p>
        </p:txBody>
      </p:sp>
      <p:cxnSp>
        <p:nvCxnSpPr>
          <p:cNvPr id="5" name="lin NoCommit"/>
          <p:cNvCxnSpPr>
            <a:stCxn id="6" idx="3"/>
            <a:endCxn id="8" idx="0"/>
          </p:cNvCxnSpPr>
          <p:nvPr/>
        </p:nvCxnSpPr>
        <p:spPr bwMode="auto">
          <a:xfrm>
            <a:off x="5105400" y="4038600"/>
            <a:ext cx="1905000" cy="1915379"/>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ecHid1"/>
          <p:cNvSpPr/>
          <p:nvPr/>
        </p:nvSpPr>
        <p:spPr bwMode="auto">
          <a:xfrm>
            <a:off x="4343400" y="3886200"/>
            <a:ext cx="762000" cy="3048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Hid2"/>
          <p:cNvSpPr/>
          <p:nvPr/>
        </p:nvSpPr>
        <p:spPr bwMode="auto">
          <a:xfrm>
            <a:off x="1752600" y="4152900"/>
            <a:ext cx="629752" cy="3048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6172200" y="5953979"/>
            <a:ext cx="1676400" cy="370621"/>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STOP commit</a:t>
            </a:r>
            <a:endParaRPr lang="en-US" b="1" dirty="0">
              <a:solidFill>
                <a:schemeClr val="bg1"/>
              </a:solidFill>
            </a:endParaRPr>
          </a:p>
        </p:txBody>
      </p:sp>
      <p:cxnSp>
        <p:nvCxnSpPr>
          <p:cNvPr id="9" name="lin NoCommit"/>
          <p:cNvCxnSpPr>
            <a:stCxn id="7" idx="3"/>
            <a:endCxn id="10" idx="0"/>
          </p:cNvCxnSpPr>
          <p:nvPr/>
        </p:nvCxnSpPr>
        <p:spPr bwMode="auto">
          <a:xfrm>
            <a:off x="2382352" y="4305300"/>
            <a:ext cx="215176" cy="1648679"/>
          </a:xfrm>
          <a:prstGeom prst="bentConnector2">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ounded Rectangle 9"/>
          <p:cNvSpPr/>
          <p:nvPr/>
        </p:nvSpPr>
        <p:spPr bwMode="auto">
          <a:xfrm>
            <a:off x="1905000" y="5953979"/>
            <a:ext cx="1385056" cy="370621"/>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Commit OK</a:t>
            </a:r>
            <a:endParaRPr lang="en-US" b="1" dirty="0">
              <a:solidFill>
                <a:schemeClr val="bg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847699"/>
            <a:ext cx="4050000" cy="43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2329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557712"/>
            <a:ext cx="6242858" cy="164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Ternary expression syntax</a:t>
            </a:r>
            <a:endParaRPr lang="en-US" dirty="0"/>
          </a:p>
        </p:txBody>
      </p:sp>
      <p:sp>
        <p:nvSpPr>
          <p:cNvPr id="7" name="Content Placeholder 6"/>
          <p:cNvSpPr>
            <a:spLocks noGrp="1"/>
          </p:cNvSpPr>
          <p:nvPr>
            <p:ph idx="1"/>
          </p:nvPr>
        </p:nvSpPr>
        <p:spPr/>
        <p:txBody>
          <a:bodyPr/>
          <a:lstStyle/>
          <a:p>
            <a:r>
              <a:rPr lang="en-US" dirty="0" smtClean="0"/>
              <a:t>Often </a:t>
            </a:r>
            <a:r>
              <a:rPr lang="en-US" dirty="0"/>
              <a:t>written using ternary operator </a:t>
            </a:r>
            <a:r>
              <a:rPr lang="en-US" sz="3200" b="1" dirty="0">
                <a:latin typeface="Courier New" pitchFamily="49" charset="0"/>
                <a:cs typeface="Courier New" pitchFamily="49" charset="0"/>
              </a:rPr>
              <a:t>?</a:t>
            </a:r>
            <a:r>
              <a:rPr lang="en-US" dirty="0"/>
              <a:t> </a:t>
            </a:r>
            <a:endParaRPr lang="en-US" dirty="0" smtClean="0"/>
          </a:p>
          <a:p>
            <a:pPr lvl="1"/>
            <a:r>
              <a:rPr lang="en-US" dirty="0"/>
              <a:t>Syntax:  	</a:t>
            </a:r>
            <a:br>
              <a:rPr lang="en-US" dirty="0"/>
            </a:br>
            <a:r>
              <a:rPr lang="en-US" dirty="0"/>
              <a:t>      </a:t>
            </a:r>
            <a:r>
              <a:rPr lang="en-US" b="1" dirty="0">
                <a:latin typeface="Courier New" pitchFamily="49" charset="0"/>
                <a:cs typeface="Courier New" pitchFamily="49" charset="0"/>
              </a:rPr>
              <a:t>condition ? null : </a:t>
            </a:r>
            <a:r>
              <a:rPr lang="en-US" b="1" dirty="0" err="1">
                <a:latin typeface="Courier New" pitchFamily="49" charset="0"/>
                <a:cs typeface="Courier New" pitchFamily="49" charset="0"/>
              </a:rPr>
              <a:t>errorMessage</a:t>
            </a:r>
            <a:endParaRPr lang="en-US" dirty="0"/>
          </a:p>
          <a:p>
            <a:pPr marL="342900" lvl="1" indent="0">
              <a:buNone/>
            </a:pPr>
            <a:r>
              <a:rPr lang="en-US" dirty="0"/>
              <a:t>    or</a:t>
            </a:r>
            <a:br>
              <a:rPr lang="en-US" dirty="0"/>
            </a:br>
            <a:r>
              <a:rPr lang="en-US" dirty="0"/>
              <a:t>         </a:t>
            </a:r>
            <a:r>
              <a:rPr lang="en-US" b="1" dirty="0">
                <a:latin typeface="Courier New" pitchFamily="49" charset="0"/>
                <a:cs typeface="Courier New" pitchFamily="49" charset="0"/>
              </a:rPr>
              <a:t>condition ? </a:t>
            </a:r>
            <a:r>
              <a:rPr lang="en-US" b="1" dirty="0" err="1">
                <a:latin typeface="Courier New" pitchFamily="49" charset="0"/>
                <a:cs typeface="Courier New" pitchFamily="49" charset="0"/>
              </a:rPr>
              <a:t>errorMessage</a:t>
            </a:r>
            <a:r>
              <a:rPr lang="en-US" b="1" dirty="0">
                <a:latin typeface="Courier New" pitchFamily="49" charset="0"/>
                <a:cs typeface="Courier New" pitchFamily="49" charset="0"/>
              </a:rPr>
              <a:t> : null</a:t>
            </a:r>
            <a:endParaRPr lang="en-US" dirty="0"/>
          </a:p>
          <a:p>
            <a:r>
              <a:rPr lang="en-US" dirty="0"/>
              <a:t>null and error message can come in either order</a:t>
            </a:r>
          </a:p>
          <a:p>
            <a:endParaRPr lang="en-US" dirty="0"/>
          </a:p>
        </p:txBody>
      </p:sp>
      <p:cxnSp>
        <p:nvCxnSpPr>
          <p:cNvPr id="6" name="Straight Arrow Connector 5"/>
          <p:cNvCxnSpPr/>
          <p:nvPr/>
        </p:nvCxnSpPr>
        <p:spPr bwMode="auto">
          <a:xfrm>
            <a:off x="381000" y="55626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092684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914400"/>
            <a:ext cx="8472487" cy="5486400"/>
          </a:xfrm>
        </p:spPr>
        <p:txBody>
          <a:bodyPr/>
          <a:lstStyle/>
          <a:p>
            <a:r>
              <a:rPr lang="en-US" dirty="0"/>
              <a:t>User Interface field-level validation</a:t>
            </a:r>
          </a:p>
          <a:p>
            <a:r>
              <a:rPr lang="en-US" dirty="0">
                <a:solidFill>
                  <a:schemeClr val="bg1"/>
                </a:solidFill>
              </a:rPr>
              <a:t>Data Model field-level validation</a:t>
            </a:r>
          </a:p>
          <a:p>
            <a:r>
              <a:rPr lang="en-US" dirty="0"/>
              <a:t>Field-level validation practices</a:t>
            </a:r>
          </a:p>
          <a:p>
            <a:r>
              <a:rPr lang="en-US" dirty="0"/>
              <a:t>Other User Interface notifications</a:t>
            </a:r>
          </a:p>
        </p:txBody>
      </p:sp>
    </p:spTree>
    <p:extLst>
      <p:ext uri="{BB962C8B-B14F-4D97-AF65-F5344CB8AC3E}">
        <p14:creationId xmlns:p14="http://schemas.microsoft.com/office/powerpoint/2010/main" val="1147309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half" idx="2"/>
          </p:nvPr>
        </p:nvSpPr>
        <p:spPr/>
        <p:txBody>
          <a:bodyPr/>
          <a:lstStyle/>
          <a:p>
            <a:r>
              <a:rPr lang="en-US" dirty="0" smtClean="0"/>
              <a:t>All field values in the UI are displayed </a:t>
            </a:r>
            <a:r>
              <a:rPr lang="en-US" dirty="0" smtClean="0"/>
              <a:t>and </a:t>
            </a:r>
            <a:r>
              <a:rPr lang="en-US" dirty="0" smtClean="0"/>
              <a:t>entered as strings</a:t>
            </a:r>
          </a:p>
          <a:p>
            <a:r>
              <a:rPr lang="en-US" dirty="0" smtClean="0"/>
              <a:t>Data types </a:t>
            </a:r>
            <a:r>
              <a:rPr lang="en-US" dirty="0"/>
              <a:t>ensure that field values </a:t>
            </a:r>
            <a:r>
              <a:rPr lang="en-US" dirty="0" smtClean="0"/>
              <a:t>are </a:t>
            </a:r>
            <a:r>
              <a:rPr lang="en-US" dirty="0" smtClean="0"/>
              <a:t>valid types that can be </a:t>
            </a:r>
            <a:r>
              <a:rPr lang="en-US" dirty="0" smtClean="0"/>
              <a:t>saved to the database</a:t>
            </a:r>
          </a:p>
          <a:p>
            <a:r>
              <a:rPr lang="en-US" dirty="0" smtClean="0"/>
              <a:t>Data types are API enforced</a:t>
            </a:r>
            <a:endParaRPr lang="en-US" dirty="0"/>
          </a:p>
          <a:p>
            <a:endParaRPr lang="en-US" dirty="0" smtClean="0"/>
          </a:p>
          <a:p>
            <a:endParaRPr lang="en-US" dirty="0"/>
          </a:p>
          <a:p>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93329" cy="53893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4827234" y="6104878"/>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 name="Straight Arrow Connector 5"/>
          <p:cNvCxnSpPr/>
          <p:nvPr/>
        </p:nvCxnSpPr>
        <p:spPr bwMode="auto">
          <a:xfrm>
            <a:off x="369162" y="1635712"/>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413085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 Numbers"/>
          <p:cNvSpPr/>
          <p:nvPr/>
        </p:nvSpPr>
        <p:spPr bwMode="auto">
          <a:xfrm>
            <a:off x="533400" y="919103"/>
            <a:ext cx="457200" cy="2949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Data types files</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smtClean="0"/>
              <a:t>Data types defined </a:t>
            </a:r>
            <a:r>
              <a:rPr lang="en-US" dirty="0"/>
              <a:t>in project </a:t>
            </a:r>
            <a:r>
              <a:rPr lang="en-US" dirty="0" smtClean="0"/>
              <a:t>as .</a:t>
            </a:r>
            <a:r>
              <a:rPr lang="en-US" dirty="0" err="1" smtClean="0"/>
              <a:t>dti</a:t>
            </a:r>
            <a:r>
              <a:rPr lang="en-US" dirty="0" smtClean="0"/>
              <a:t> files</a:t>
            </a:r>
          </a:p>
          <a:p>
            <a:pPr lvl="1"/>
            <a:r>
              <a:rPr lang="en-US" dirty="0" smtClean="0"/>
              <a:t> </a:t>
            </a: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config\</a:t>
            </a:r>
            <a:r>
              <a:rPr lang="en-US" b="1" dirty="0" err="1">
                <a:latin typeface="Courier New" pitchFamily="49" charset="0"/>
                <a:cs typeface="Courier New" pitchFamily="49" charset="0"/>
              </a:rPr>
              <a:t>datatypes</a:t>
            </a:r>
            <a:r>
              <a:rPr lang="en-US" b="1" dirty="0" smtClean="0">
                <a:latin typeface="Courier New" pitchFamily="49" charset="0"/>
                <a:cs typeface="Courier New" pitchFamily="49" charset="0"/>
              </a:rPr>
              <a:t>\</a:t>
            </a:r>
          </a:p>
          <a:p>
            <a:pPr lvl="1"/>
            <a:r>
              <a:rPr lang="en-US" dirty="0"/>
              <a:t>Example </a:t>
            </a:r>
            <a:r>
              <a:rPr lang="en-US" dirty="0" smtClean="0"/>
              <a:t>is </a:t>
            </a:r>
            <a:r>
              <a:rPr lang="en-US" dirty="0" err="1"/>
              <a:t>datatime.dti</a:t>
            </a:r>
            <a:endParaRPr lang="en-US" dirty="0"/>
          </a:p>
          <a:p>
            <a:r>
              <a:rPr lang="en-US" b="1" dirty="0" err="1" smtClean="0" bmk="">
                <a:solidFill>
                  <a:srgbClr val="000000"/>
                </a:solidFill>
                <a:latin typeface="Courier New" pitchFamily="49" charset="0"/>
                <a:cs typeface="Courier New" pitchFamily="49" charset="0"/>
              </a:rPr>
              <a:t>DataTypeDef</a:t>
            </a:r>
            <a:r>
              <a:rPr lang="en-US" b="1" dirty="0" smtClean="0" bmk="">
                <a:solidFill>
                  <a:srgbClr val="000000"/>
                </a:solidFill>
                <a:latin typeface="Courier New" pitchFamily="49" charset="0"/>
                <a:cs typeface="Courier New" pitchFamily="49" charset="0"/>
              </a:rPr>
              <a:t> </a:t>
            </a:r>
            <a:r>
              <a:rPr lang="en-US" dirty="0" smtClean="0"/>
              <a:t>specifies a </a:t>
            </a:r>
            <a:r>
              <a:rPr lang="en-US" dirty="0" smtClean="0"/>
              <a:t>implementation </a:t>
            </a:r>
            <a:r>
              <a:rPr lang="en-US" dirty="0" smtClean="0"/>
              <a:t>type </a:t>
            </a:r>
            <a:r>
              <a:rPr lang="en-US" dirty="0"/>
              <a:t>and </a:t>
            </a:r>
            <a:r>
              <a:rPr lang="en-US" dirty="0" smtClean="0"/>
              <a:t>the value type</a:t>
            </a:r>
            <a:endParaRPr lang="en-US" dirty="0"/>
          </a:p>
          <a:p>
            <a:r>
              <a:rPr lang="en-US" b="1" dirty="0" err="1" smtClean="0" bmk="">
                <a:solidFill>
                  <a:srgbClr val="000000"/>
                </a:solidFill>
                <a:latin typeface="Courier New" pitchFamily="49" charset="0"/>
                <a:cs typeface="Courier New" pitchFamily="49" charset="0"/>
              </a:rPr>
              <a:t>ParameterDef</a:t>
            </a:r>
            <a:r>
              <a:rPr lang="en-US" b="1" dirty="0" smtClean="0" bmk="">
                <a:solidFill>
                  <a:srgbClr val="000000"/>
                </a:solidFill>
                <a:latin typeface="Courier New" pitchFamily="49" charset="0"/>
                <a:cs typeface="Courier New" pitchFamily="49" charset="0"/>
              </a:rPr>
              <a:t> </a:t>
            </a:r>
            <a:r>
              <a:rPr lang="en-US" dirty="0" smtClean="0"/>
              <a:t>specifies possible parameters</a:t>
            </a:r>
            <a:endParaRPr lang="en-US" dirty="0"/>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05200"/>
            <a:ext cx="3107619" cy="172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472440" y="914400"/>
            <a:ext cx="777616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1 &lt;?xml version="1.0"?&gt; </a:t>
            </a:r>
            <a:endParaRPr lang="en-US" sz="1600" b="1" dirty="0"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&lt;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DataTypeDef</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xmlns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="http://guidewire.com/datatype"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type="</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com.guidewire.pl.metadata</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datatype2.impl.DateTimeDataTypeDef"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valueType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&lt;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ParameterDef</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name="validator"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desc</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="The name of a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ValidatorDef</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(fieldvalidators.xml)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that should be used to validate values</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of this data type."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required="false"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type="</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java.lang.String</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DataTypeDef</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8" name="arwTxt 1"/>
          <p:cNvCxnSpPr/>
          <p:nvPr/>
        </p:nvCxnSpPr>
        <p:spPr bwMode="auto">
          <a:xfrm>
            <a:off x="304800" y="12954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arwTxt 1"/>
          <p:cNvCxnSpPr/>
          <p:nvPr/>
        </p:nvCxnSpPr>
        <p:spPr bwMode="auto">
          <a:xfrm>
            <a:off x="304800" y="22098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588651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Distinguish </a:t>
            </a:r>
            <a:r>
              <a:rPr lang="en-US" dirty="0"/>
              <a:t>between </a:t>
            </a:r>
            <a:r>
              <a:rPr lang="en-US" dirty="0" smtClean="0"/>
              <a:t>field-level validation </a:t>
            </a:r>
            <a:r>
              <a:rPr lang="en-US" dirty="0"/>
              <a:t>configuration in the </a:t>
            </a:r>
            <a:r>
              <a:rPr lang="en-US" dirty="0" smtClean="0"/>
              <a:t>in </a:t>
            </a:r>
            <a:r>
              <a:rPr lang="en-US" dirty="0" smtClean="0"/>
              <a:t>the user interface and in the data model</a:t>
            </a:r>
            <a:endParaRPr lang="en-US" dirty="0" smtClean="0"/>
          </a:p>
          <a:p>
            <a:pPr lvl="1"/>
            <a:r>
              <a:rPr lang="en-US" dirty="0" smtClean="0"/>
              <a:t>Describe </a:t>
            </a:r>
            <a:r>
              <a:rPr lang="en-US" dirty="0" smtClean="0"/>
              <a:t>how an input mask differs from a regular expression</a:t>
            </a:r>
            <a:endParaRPr lang="en-US" dirty="0" smtClean="0"/>
          </a:p>
          <a:p>
            <a:pPr lvl="1"/>
            <a:r>
              <a:rPr lang="en-US" dirty="0" smtClean="0"/>
              <a:t>Identify the widget properties for UI field-level validation</a:t>
            </a:r>
          </a:p>
          <a:p>
            <a:pPr lvl="1"/>
            <a:r>
              <a:rPr lang="en-US" dirty="0" smtClean="0"/>
              <a:t>Recall </a:t>
            </a:r>
            <a:r>
              <a:rPr lang="en-US" dirty="0"/>
              <a:t>the steps to create an entity field validator</a:t>
            </a:r>
          </a:p>
          <a:p>
            <a:pPr lvl="1"/>
            <a:r>
              <a:rPr lang="en-US" dirty="0" smtClean="0"/>
              <a:t>Identify the API methods to display user interface notifications</a:t>
            </a:r>
          </a:p>
          <a:p>
            <a:pPr lvl="1"/>
            <a:endParaRPr lang="en-US" dirty="0"/>
          </a:p>
          <a:p>
            <a:endParaRPr lang="en-US" dirty="0"/>
          </a:p>
        </p:txBody>
      </p:sp>
    </p:spTree>
    <p:extLst>
      <p:ext uri="{BB962C8B-B14F-4D97-AF65-F5344CB8AC3E}">
        <p14:creationId xmlns:p14="http://schemas.microsoft.com/office/powerpoint/2010/main" val="23200110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element specifies data type</a:t>
            </a:r>
            <a:endParaRPr lang="en-US" dirty="0"/>
          </a:p>
        </p:txBody>
      </p:sp>
      <p:sp>
        <p:nvSpPr>
          <p:cNvPr id="4" name="Content Placeholder 3"/>
          <p:cNvSpPr>
            <a:spLocks noGrp="1"/>
          </p:cNvSpPr>
          <p:nvPr>
            <p:ph idx="1"/>
          </p:nvPr>
        </p:nvSpPr>
        <p:spPr>
          <a:xfrm>
            <a:off x="519113" y="4038600"/>
            <a:ext cx="8318500" cy="2362200"/>
          </a:xfrm>
        </p:spPr>
        <p:txBody>
          <a:bodyPr/>
          <a:lstStyle/>
          <a:p>
            <a:r>
              <a:rPr lang="en-US" dirty="0" smtClean="0"/>
              <a:t>Entity element type attribute specifies the data type</a:t>
            </a:r>
          </a:p>
          <a:p>
            <a:r>
              <a:rPr lang="en-US" dirty="0" err="1" smtClean="0"/>
              <a:t>DateOfBirth</a:t>
            </a:r>
            <a:r>
              <a:rPr lang="en-US" dirty="0" smtClean="0"/>
              <a:t> example:</a:t>
            </a:r>
          </a:p>
          <a:p>
            <a:pPr lvl="1"/>
            <a:r>
              <a:rPr lang="en-US" dirty="0" smtClean="0"/>
              <a:t>Field requires a datetime data type, not varchar or boolean</a:t>
            </a:r>
          </a:p>
          <a:p>
            <a:pPr lvl="1"/>
            <a:r>
              <a:rPr lang="en-US" dirty="0" err="1" smtClean="0"/>
              <a:t>Datetime.dti</a:t>
            </a:r>
            <a:r>
              <a:rPr lang="en-US" dirty="0" smtClean="0"/>
              <a:t> species that the value must be of the type </a:t>
            </a:r>
            <a:r>
              <a:rPr lang="en-US" b="1" dirty="0" err="1" smtClean="0">
                <a:latin typeface="Courier New" pitchFamily="49" charset="0"/>
                <a:cs typeface="Courier New" pitchFamily="49" charset="0"/>
              </a:rPr>
              <a:t>java.util.Date</a:t>
            </a:r>
            <a:r>
              <a:rPr lang="en-US" dirty="0" smtClean="0"/>
              <a:t> and not </a:t>
            </a:r>
            <a:r>
              <a:rPr lang="en-US" b="1" dirty="0" err="1">
                <a:latin typeface="Courier New" pitchFamily="49" charset="0"/>
                <a:cs typeface="Courier New" pitchFamily="49" charset="0"/>
              </a:rPr>
              <a:t>java.lang.String</a:t>
            </a:r>
            <a:endParaRPr lang="en-US" b="1" dirty="0">
              <a:latin typeface="Courier New" pitchFamily="49" charset="0"/>
              <a:cs typeface="Courier New" pitchFamily="49" charset="0"/>
            </a:endParaRPr>
          </a:p>
          <a:p>
            <a:r>
              <a:rPr lang="en-US" dirty="0" smtClean="0"/>
              <a:t>Can specify a </a:t>
            </a:r>
            <a:r>
              <a:rPr lang="en-US" dirty="0" err="1" smtClean="0"/>
              <a:t>columnParam</a:t>
            </a:r>
            <a:r>
              <a:rPr lang="en-US" dirty="0" smtClean="0"/>
              <a:t> that is a field validator</a:t>
            </a:r>
            <a:endParaRPr lang="en-US" dirty="0"/>
          </a:p>
        </p:txBody>
      </p:sp>
      <p:pic>
        <p:nvPicPr>
          <p:cNvPr id="1026" name="Picture 2" descr="C:\Users\sluersen\AppData\Local\Temp\SNAGHTML187350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 y="914399"/>
            <a:ext cx="6301905" cy="215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H="1">
            <a:off x="6671439" y="22860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extBox 2"/>
          <p:cNvSpPr txBox="1"/>
          <p:nvPr/>
        </p:nvSpPr>
        <p:spPr>
          <a:xfrm>
            <a:off x="7077075" y="2105025"/>
            <a:ext cx="1295400" cy="304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Data type</a:t>
            </a:r>
            <a:endParaRPr lang="en-US"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5011229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Field validators</a:t>
            </a:r>
            <a:endParaRPr lang="en-US" dirty="0"/>
          </a:p>
        </p:txBody>
      </p:sp>
      <p:sp>
        <p:nvSpPr>
          <p:cNvPr id="5" name="Content Placeholder 4"/>
          <p:cNvSpPr>
            <a:spLocks noGrp="1"/>
          </p:cNvSpPr>
          <p:nvPr>
            <p:ph idx="1"/>
          </p:nvPr>
        </p:nvSpPr>
        <p:spPr/>
        <p:txBody>
          <a:bodyPr/>
          <a:lstStyle/>
          <a:p>
            <a:r>
              <a:rPr lang="en-US" dirty="0" smtClean="0"/>
              <a:t>A </a:t>
            </a:r>
            <a:r>
              <a:rPr lang="en-US" b="1" dirty="0" smtClean="0"/>
              <a:t>field </a:t>
            </a:r>
            <a:r>
              <a:rPr lang="en-US" b="1" dirty="0"/>
              <a:t>validator</a:t>
            </a:r>
            <a:r>
              <a:rPr lang="en-US" dirty="0"/>
              <a:t> </a:t>
            </a:r>
            <a:r>
              <a:rPr lang="en-US" dirty="0" smtClean="0"/>
              <a:t>defines the pattern for valid field values </a:t>
            </a:r>
          </a:p>
          <a:p>
            <a:pPr lvl="1"/>
            <a:r>
              <a:rPr lang="en-US" dirty="0" smtClean="0"/>
              <a:t>Can be associated with one or more fields and one or more entities</a:t>
            </a:r>
          </a:p>
          <a:p>
            <a:pPr lvl="1"/>
            <a:r>
              <a:rPr lang="en-US" dirty="0"/>
              <a:t>If the value does not match the </a:t>
            </a:r>
            <a:r>
              <a:rPr lang="en-US" dirty="0" smtClean="0"/>
              <a:t>pattern, </a:t>
            </a:r>
            <a:r>
              <a:rPr lang="en-US" dirty="0"/>
              <a:t>an error message is displayed and data is not committed</a:t>
            </a:r>
          </a:p>
          <a:p>
            <a:pPr marL="0" indent="0">
              <a:buNone/>
            </a:pPr>
            <a:endParaRPr lang="en-US" dirty="0"/>
          </a:p>
          <a:p>
            <a:endParaRPr lang="en-US" dirty="0"/>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7924800" cy="35253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5"/>
          <p:cNvSpPr>
            <a:spLocks noChangeArrowheads="1"/>
          </p:cNvSpPr>
          <p:nvPr/>
        </p:nvSpPr>
        <p:spPr bwMode="auto">
          <a:xfrm>
            <a:off x="3943989" y="5949875"/>
            <a:ext cx="2515255" cy="43794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lin NoCommit"/>
          <p:cNvCxnSpPr>
            <a:stCxn id="8" idx="0"/>
            <a:endCxn id="10" idx="1"/>
          </p:cNvCxnSpPr>
          <p:nvPr/>
        </p:nvCxnSpPr>
        <p:spPr bwMode="auto">
          <a:xfrm rot="16200000" flipV="1">
            <a:off x="1853088" y="2601346"/>
            <a:ext cx="2648061" cy="4048998"/>
          </a:xfrm>
          <a:prstGeom prst="bentConnector4">
            <a:avLst>
              <a:gd name="adj1" fmla="val 34748"/>
              <a:gd name="adj2" fmla="val 105646"/>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ecHid1"/>
          <p:cNvSpPr/>
          <p:nvPr/>
        </p:nvSpPr>
        <p:spPr bwMode="auto">
          <a:xfrm>
            <a:off x="1152619" y="3149414"/>
            <a:ext cx="762000" cy="3048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492625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fieldvalidators.xml</a:t>
            </a:r>
            <a:endParaRPr lang="en-US" dirty="0"/>
          </a:p>
        </p:txBody>
      </p:sp>
      <p:sp>
        <p:nvSpPr>
          <p:cNvPr id="3" name="Content Placeholder 2"/>
          <p:cNvSpPr>
            <a:spLocks noGrp="1"/>
          </p:cNvSpPr>
          <p:nvPr>
            <p:ph sz="half" idx="2"/>
          </p:nvPr>
        </p:nvSpPr>
        <p:spPr>
          <a:xfrm>
            <a:off x="4267200" y="914401"/>
            <a:ext cx="4570413" cy="5475289"/>
          </a:xfrm>
        </p:spPr>
        <p:txBody>
          <a:bodyPr/>
          <a:lstStyle/>
          <a:p>
            <a:r>
              <a:rPr lang="en-US" b="1" dirty="0">
                <a:solidFill>
                  <a:srgbClr val="000000"/>
                </a:solidFill>
                <a:latin typeface="Courier New" pitchFamily="49" charset="0"/>
                <a:cs typeface="Courier New" pitchFamily="49" charset="0"/>
              </a:rPr>
              <a:t>…\config\</a:t>
            </a:r>
            <a:br>
              <a:rPr lang="en-US" b="1" dirty="0">
                <a:solidFill>
                  <a:srgbClr val="000000"/>
                </a:solidFill>
                <a:latin typeface="Courier New" pitchFamily="49" charset="0"/>
                <a:cs typeface="Courier New" pitchFamily="49" charset="0"/>
              </a:rPr>
            </a:br>
            <a:r>
              <a:rPr lang="en-US" b="1" dirty="0" err="1">
                <a:solidFill>
                  <a:srgbClr val="000000"/>
                </a:solidFill>
                <a:latin typeface="Courier New" pitchFamily="49" charset="0"/>
                <a:cs typeface="Courier New" pitchFamily="49" charset="0"/>
              </a:rPr>
              <a:t>fieldvalidators</a:t>
            </a:r>
            <a:r>
              <a:rPr lang="en-US" b="1" dirty="0">
                <a:solidFill>
                  <a:srgbClr val="000000"/>
                </a:solidFill>
                <a:latin typeface="Courier New" pitchFamily="49" charset="0"/>
                <a:cs typeface="Courier New" pitchFamily="49" charset="0"/>
              </a:rPr>
              <a:t>\</a:t>
            </a:r>
            <a:br>
              <a:rPr lang="en-US" b="1" dirty="0">
                <a:solidFill>
                  <a:srgbClr val="000000"/>
                </a:solidFill>
                <a:latin typeface="Courier New" pitchFamily="49" charset="0"/>
                <a:cs typeface="Courier New" pitchFamily="49" charset="0"/>
              </a:rPr>
            </a:br>
            <a:r>
              <a:rPr lang="en-US" b="1" dirty="0">
                <a:solidFill>
                  <a:srgbClr val="000000"/>
                </a:solidFill>
                <a:latin typeface="Courier New" pitchFamily="49" charset="0"/>
                <a:cs typeface="Courier New" pitchFamily="49" charset="0"/>
              </a:rPr>
              <a:t>fieldvalidators.xml</a:t>
            </a:r>
          </a:p>
          <a:p>
            <a:pPr lvl="0"/>
            <a:r>
              <a:rPr lang="en-US" dirty="0" smtClean="0">
                <a:solidFill>
                  <a:srgbClr val="000000"/>
                </a:solidFill>
              </a:rPr>
              <a:t>XML file defines various application field validators</a:t>
            </a:r>
          </a:p>
          <a:p>
            <a:pPr lvl="0"/>
            <a:r>
              <a:rPr lang="en-US" dirty="0" smtClean="0">
                <a:solidFill>
                  <a:srgbClr val="000000"/>
                </a:solidFill>
              </a:rPr>
              <a:t>Can create localized versions! </a:t>
            </a:r>
            <a:endParaRPr lang="en-US" dirty="0">
              <a:solidFill>
                <a:srgbClr val="000000"/>
              </a:solidFill>
            </a:endParaRPr>
          </a:p>
          <a:p>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8269"/>
            <a:ext cx="3120000" cy="3243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C:\Users\sluersen\AppData\Local\Temp\SNAGHTML5a647e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386" y="3733800"/>
            <a:ext cx="5861883" cy="27425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5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e Numbers"/>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Code"/>
          <p:cNvSpPr>
            <a:spLocks noChangeArrowheads="1"/>
          </p:cNvSpPr>
          <p:nvPr/>
        </p:nvSpPr>
        <p:spPr bwMode="auto">
          <a:xfrm>
            <a:off x="457200" y="914400"/>
            <a:ext cx="666528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ValidatorDef</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2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description=</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Training.Validator.RoutingNumber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input-mask=</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value=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"[0-9a-zA-Z]{3}-[0-9]{3}"</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4" name="Title 3"/>
          <p:cNvSpPr>
            <a:spLocks noGrp="1"/>
          </p:cNvSpPr>
          <p:nvPr>
            <p:ph type="title"/>
          </p:nvPr>
        </p:nvSpPr>
        <p:spPr/>
        <p:txBody>
          <a:bodyPr/>
          <a:lstStyle/>
          <a:p>
            <a:r>
              <a:rPr lang="en-US" smtClean="0"/>
              <a:t>ValidatorDef: description</a:t>
            </a:r>
            <a:endParaRPr lang="en-US" dirty="0"/>
          </a:p>
        </p:txBody>
      </p:sp>
      <p:sp>
        <p:nvSpPr>
          <p:cNvPr id="5" name="Content Placeholder 4"/>
          <p:cNvSpPr>
            <a:spLocks noGrp="1"/>
          </p:cNvSpPr>
          <p:nvPr>
            <p:ph idx="1"/>
          </p:nvPr>
        </p:nvSpPr>
        <p:spPr/>
        <p:txBody>
          <a:bodyPr/>
          <a:lstStyle/>
          <a:p>
            <a:pPr lvl="0"/>
            <a:r>
              <a:rPr lang="en-US" b="1" dirty="0">
                <a:latin typeface="Courier New" pitchFamily="49" charset="0"/>
                <a:cs typeface="Courier New" pitchFamily="49" charset="0"/>
              </a:rPr>
              <a:t>description</a:t>
            </a:r>
            <a:r>
              <a:rPr lang="en-US" dirty="0" smtClean="0"/>
              <a:t> attribute specifies the display key</a:t>
            </a:r>
          </a:p>
          <a:p>
            <a:pPr lvl="0"/>
            <a:r>
              <a:rPr lang="en-US" dirty="0" smtClean="0"/>
              <a:t>Display keys must be used for description value</a:t>
            </a:r>
          </a:p>
          <a:p>
            <a:r>
              <a:rPr lang="en-US" dirty="0" smtClean="0"/>
              <a:t>Do NOT include the prefix </a:t>
            </a:r>
            <a:r>
              <a:rPr lang="en-US" b="1" dirty="0" smtClean="0">
                <a:latin typeface="Courier New" pitchFamily="49" charset="0"/>
                <a:cs typeface="Courier New" pitchFamily="49" charset="0"/>
              </a:rPr>
              <a:t>displaykey.</a:t>
            </a:r>
            <a:endParaRPr lang="en-US" dirty="0"/>
          </a:p>
        </p:txBody>
      </p:sp>
      <p:cxnSp>
        <p:nvCxnSpPr>
          <p:cNvPr id="8" name="arwTxt 1"/>
          <p:cNvCxnSpPr/>
          <p:nvPr/>
        </p:nvCxnSpPr>
        <p:spPr bwMode="auto">
          <a:xfrm>
            <a:off x="304800" y="127254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961335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ValidatorDef: input-mask</a:t>
            </a:r>
            <a:endParaRPr lang="en-US" dirty="0"/>
          </a:p>
        </p:txBody>
      </p:sp>
      <p:sp>
        <p:nvSpPr>
          <p:cNvPr id="5" name="Content Placeholder 4"/>
          <p:cNvSpPr>
            <a:spLocks noGrp="1"/>
          </p:cNvSpPr>
          <p:nvPr>
            <p:ph idx="1"/>
          </p:nvPr>
        </p:nvSpPr>
        <p:spPr/>
        <p:txBody>
          <a:bodyPr/>
          <a:lstStyle/>
          <a:p>
            <a:pPr lvl="0"/>
            <a:r>
              <a:rPr lang="en-US" b="1" dirty="0">
                <a:latin typeface="Courier New" pitchFamily="49" charset="0"/>
                <a:cs typeface="Courier New" pitchFamily="49" charset="0"/>
              </a:rPr>
              <a:t>input-mask</a:t>
            </a:r>
            <a:r>
              <a:rPr lang="en-US" dirty="0" smtClean="0"/>
              <a:t> attribute helps user visualize formatting and is optional</a:t>
            </a:r>
          </a:p>
          <a:p>
            <a:pPr lvl="0"/>
            <a:r>
              <a:rPr lang="en-US" dirty="0" smtClean="0"/>
              <a:t>Syntax for input masks:</a:t>
            </a:r>
          </a:p>
          <a:p>
            <a:pPr lvl="1"/>
            <a:r>
              <a:rPr lang="en-US" dirty="0" smtClean="0"/>
              <a:t># symbol is for any </a:t>
            </a:r>
            <a:r>
              <a:rPr lang="en-US" dirty="0" smtClean="0"/>
              <a:t>character and renders in field as "#"</a:t>
            </a:r>
          </a:p>
          <a:p>
            <a:pPr lvl="1"/>
            <a:r>
              <a:rPr lang="en-US" dirty="0" smtClean="0"/>
              <a:t>All </a:t>
            </a:r>
            <a:r>
              <a:rPr lang="en-US" dirty="0" smtClean="0"/>
              <a:t>other characters are treated as literals, such as the dash </a:t>
            </a:r>
            <a:r>
              <a:rPr lang="en-US" dirty="0" smtClean="0"/>
              <a:t>–</a:t>
            </a:r>
          </a:p>
          <a:p>
            <a:pPr lvl="0"/>
            <a:r>
              <a:rPr lang="en-US" dirty="0" smtClean="0"/>
              <a:t>To </a:t>
            </a:r>
            <a:r>
              <a:rPr lang="en-US" dirty="0" smtClean="0"/>
              <a:t>specify no input mask, use an empty string: ""</a:t>
            </a:r>
          </a:p>
          <a:p>
            <a:endParaRPr lang="en-US" dirty="0"/>
          </a:p>
        </p:txBody>
      </p:sp>
      <p:sp>
        <p:nvSpPr>
          <p:cNvPr id="6" name="Rectangle 5" hidden="1"/>
          <p:cNvSpPr>
            <a:spLocks noChangeArrowheads="1"/>
          </p:cNvSpPr>
          <p:nvPr/>
        </p:nvSpPr>
        <p:spPr bwMode="auto">
          <a:xfrm>
            <a:off x="533400" y="914400"/>
            <a:ext cx="8382000" cy="1676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2000" b="1" i="0" u="none" strike="noStrike" cap="none" normalizeH="0" baseline="0" dirty="0" err="1" smtClean="0">
                <a:ln>
                  <a:noFill/>
                </a:ln>
                <a:solidFill>
                  <a:srgbClr val="000080"/>
                </a:solidFill>
                <a:effectLst/>
                <a:latin typeface="Courier New" pitchFamily="49" charset="0"/>
                <a:cs typeface="Courier New" pitchFamily="49" charset="0"/>
              </a:rPr>
              <a:t>ValidatorDef</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  </a:t>
            </a:r>
            <a:r>
              <a:rPr kumimoji="0" lang="en-US" sz="2000" b="1" i="0" u="none" strike="noStrike" cap="none" normalizeH="0" baseline="0" dirty="0" smtClean="0">
                <a:ln>
                  <a:noFill/>
                </a:ln>
                <a:solidFill>
                  <a:srgbClr val="0000FF"/>
                </a:solidFill>
                <a:effectLst/>
                <a:latin typeface="Courier New" pitchFamily="49" charset="0"/>
                <a:cs typeface="Courier New" pitchFamily="49" charset="0"/>
              </a:rPr>
              <a:t>description=</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1" i="0" u="none" strike="noStrike" cap="none" normalizeH="0" baseline="0" dirty="0" err="1" smtClean="0">
                <a:ln>
                  <a:noFill/>
                </a:ln>
                <a:solidFill>
                  <a:srgbClr val="008000"/>
                </a:solidFill>
                <a:effectLst/>
                <a:latin typeface="Courier New" pitchFamily="49" charset="0"/>
                <a:cs typeface="Courier New" pitchFamily="49" charset="0"/>
              </a:rPr>
              <a:t>Training.Validator.RoutingNumber</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20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FF"/>
                </a:solidFill>
                <a:effectLst/>
                <a:latin typeface="Courier New" pitchFamily="49" charset="0"/>
                <a:cs typeface="Courier New" pitchFamily="49" charset="0"/>
              </a:rPr>
              <a:t>input-mask=</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  </a:t>
            </a:r>
            <a:r>
              <a:rPr kumimoji="0" lang="en-US" sz="2000" b="1" i="0" u="none" strike="noStrike" cap="none" normalizeH="0" baseline="0" dirty="0" smtClean="0">
                <a:ln>
                  <a:noFill/>
                </a:ln>
                <a:solidFill>
                  <a:srgbClr val="0000FF"/>
                </a:solidFill>
                <a:effectLst/>
                <a:latin typeface="Courier New" pitchFamily="49" charset="0"/>
                <a:cs typeface="Courier New" pitchFamily="49" charset="0"/>
              </a:rPr>
              <a:t>name=</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1" i="0" u="none" strike="noStrike" cap="none" normalizeH="0" baseline="0" dirty="0" err="1" smtClean="0">
                <a:ln>
                  <a:noFill/>
                </a:ln>
                <a:solidFill>
                  <a:srgbClr val="008000"/>
                </a:solidFill>
                <a:effectLst/>
                <a:latin typeface="Courier New" pitchFamily="49" charset="0"/>
                <a:cs typeface="Courier New" pitchFamily="49" charset="0"/>
              </a:rPr>
              <a:t>RoutingNumber</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  </a:t>
            </a:r>
            <a:r>
              <a:rPr kumimoji="0" lang="en-US" sz="2000" b="1" i="0" u="none" strike="noStrike" cap="none" normalizeH="0" baseline="0" dirty="0" smtClean="0">
                <a:ln>
                  <a:noFill/>
                </a:ln>
                <a:solidFill>
                  <a:srgbClr val="0000FF"/>
                </a:solidFill>
                <a:effectLst/>
                <a:latin typeface="Courier New" pitchFamily="49" charset="0"/>
                <a:cs typeface="Courier New" pitchFamily="49" charset="0"/>
              </a:rPr>
              <a:t>value=</a:t>
            </a:r>
            <a:r>
              <a:rPr kumimoji="0" lang="en-US" sz="2000" b="1" i="0" u="none" strike="noStrike" cap="none" normalizeH="0" baseline="0" dirty="0" smtClean="0">
                <a:ln>
                  <a:noFill/>
                </a:ln>
                <a:solidFill>
                  <a:srgbClr val="008000"/>
                </a:solidFill>
                <a:effectLst/>
                <a:latin typeface="Courier New" pitchFamily="49" charset="0"/>
                <a:cs typeface="Courier New" pitchFamily="49" charset="0"/>
              </a:rPr>
              <a:t>"[0-9a-zA-Z]{3}-[0-9]{3}"</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201523"/>
            <a:ext cx="3195833" cy="59182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 Line Numbers"/>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a:spLocks noChangeArrowheads="1"/>
          </p:cNvSpPr>
          <p:nvPr/>
        </p:nvSpPr>
        <p:spPr bwMode="auto">
          <a:xfrm>
            <a:off x="457200" y="914400"/>
            <a:ext cx="666528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ValidatorDef</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2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description=</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Training.Validator.RoutingNumber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input-mask=</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value=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"[0-9a-zA-Z]{3}-[0-9]{3}"</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10" name="arwTxt 1"/>
          <p:cNvCxnSpPr/>
          <p:nvPr/>
        </p:nvCxnSpPr>
        <p:spPr bwMode="auto">
          <a:xfrm>
            <a:off x="304800" y="149352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40780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e Numbers"/>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Code"/>
          <p:cNvSpPr>
            <a:spLocks noChangeArrowheads="1"/>
          </p:cNvSpPr>
          <p:nvPr/>
        </p:nvSpPr>
        <p:spPr bwMode="auto">
          <a:xfrm>
            <a:off x="457200" y="914400"/>
            <a:ext cx="666528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ValidatorDef</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2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description=</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Training.Validator.RoutingNumber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input-mask=</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value=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"[0-9a-zA-Z]{3}-[0-9]{3}"</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4" name="Title 3"/>
          <p:cNvSpPr>
            <a:spLocks noGrp="1"/>
          </p:cNvSpPr>
          <p:nvPr>
            <p:ph type="title"/>
          </p:nvPr>
        </p:nvSpPr>
        <p:spPr/>
        <p:txBody>
          <a:bodyPr/>
          <a:lstStyle/>
          <a:p>
            <a:r>
              <a:rPr lang="en-US" smtClean="0"/>
              <a:t>ValidatorDef: name</a:t>
            </a:r>
            <a:endParaRPr lang="en-US" dirty="0"/>
          </a:p>
        </p:txBody>
      </p:sp>
      <p:sp>
        <p:nvSpPr>
          <p:cNvPr id="5" name="Content Placeholder 4"/>
          <p:cNvSpPr>
            <a:spLocks noGrp="1"/>
          </p:cNvSpPr>
          <p:nvPr>
            <p:ph idx="1"/>
          </p:nvPr>
        </p:nvSpPr>
        <p:spPr/>
        <p:txBody>
          <a:bodyPr/>
          <a:lstStyle/>
          <a:p>
            <a:r>
              <a:rPr lang="en-US" b="1" dirty="0" smtClean="0">
                <a:latin typeface="Courier New" pitchFamily="49" charset="0"/>
                <a:cs typeface="Courier New" pitchFamily="49" charset="0"/>
              </a:rPr>
              <a:t>name</a:t>
            </a:r>
            <a:r>
              <a:rPr lang="en-US" dirty="0" smtClean="0"/>
              <a:t> attribute identifies validator</a:t>
            </a:r>
          </a:p>
          <a:p>
            <a:r>
              <a:rPr lang="en-US" dirty="0" smtClean="0"/>
              <a:t>Use </a:t>
            </a:r>
            <a:r>
              <a:rPr lang="en-US" dirty="0" smtClean="0"/>
              <a:t>the name </a:t>
            </a:r>
            <a:r>
              <a:rPr lang="en-US" dirty="0" smtClean="0"/>
              <a:t>value </a:t>
            </a:r>
            <a:r>
              <a:rPr lang="en-US" dirty="0" smtClean="0"/>
              <a:t>to specify the validator for the field in the </a:t>
            </a:r>
            <a:r>
              <a:rPr lang="en-US" dirty="0" smtClean="0"/>
              <a:t>e</a:t>
            </a:r>
            <a:r>
              <a:rPr lang="en-US" dirty="0" smtClean="0"/>
              <a:t>ntity definition</a:t>
            </a:r>
            <a:endParaRPr lang="en-US" dirty="0"/>
          </a:p>
        </p:txBody>
      </p:sp>
      <p:cxnSp>
        <p:nvCxnSpPr>
          <p:cNvPr id="7" name="arwTxt 1"/>
          <p:cNvCxnSpPr/>
          <p:nvPr/>
        </p:nvCxnSpPr>
        <p:spPr bwMode="auto">
          <a:xfrm>
            <a:off x="304800" y="17526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51468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ValidatorDef: value</a:t>
            </a:r>
            <a:endParaRPr lang="en-US" dirty="0"/>
          </a:p>
        </p:txBody>
      </p:sp>
      <p:sp>
        <p:nvSpPr>
          <p:cNvPr id="5" name="Content Placeholder 4"/>
          <p:cNvSpPr>
            <a:spLocks noGrp="1"/>
          </p:cNvSpPr>
          <p:nvPr>
            <p:ph idx="1"/>
          </p:nvPr>
        </p:nvSpPr>
        <p:spPr/>
        <p:txBody>
          <a:bodyPr/>
          <a:lstStyle/>
          <a:p>
            <a:pPr lvl="0"/>
            <a:r>
              <a:rPr lang="en-US" b="1" dirty="0">
                <a:latin typeface="Courier New" pitchFamily="49" charset="0"/>
                <a:cs typeface="Courier New" pitchFamily="49" charset="0"/>
              </a:rPr>
              <a:t>value</a:t>
            </a:r>
            <a:r>
              <a:rPr lang="en-US" dirty="0" smtClean="0"/>
              <a:t> attribute is required!</a:t>
            </a:r>
          </a:p>
          <a:p>
            <a:pPr lvl="0"/>
            <a:r>
              <a:rPr lang="en-US" dirty="0" smtClean="0"/>
              <a:t>Requires a regular expression (regex)</a:t>
            </a:r>
          </a:p>
          <a:p>
            <a:pPr lvl="0"/>
            <a:r>
              <a:rPr lang="en-US" dirty="0" smtClean="0"/>
              <a:t>Regular expressions are a powerful way to identify and validate character patterns</a:t>
            </a:r>
          </a:p>
          <a:p>
            <a:endParaRPr lang="en-US" dirty="0"/>
          </a:p>
        </p:txBody>
      </p:sp>
      <p:sp>
        <p:nvSpPr>
          <p:cNvPr id="8" name="rec Line Numbers"/>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a:spLocks noChangeArrowheads="1"/>
          </p:cNvSpPr>
          <p:nvPr/>
        </p:nvSpPr>
        <p:spPr bwMode="auto">
          <a:xfrm>
            <a:off x="457200" y="914400"/>
            <a:ext cx="666528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&lt;</a:t>
            </a:r>
            <a:r>
              <a:rPr kumimoji="0" lang="en-US" sz="1600" b="1" i="0" u="none" strike="noStrike" cap="none" normalizeH="0" baseline="0" dirty="0" err="1" smtClean="0" bmk="">
                <a:ln>
                  <a:noFill/>
                </a:ln>
                <a:solidFill>
                  <a:srgbClr val="000080"/>
                </a:solidFill>
                <a:effectLst/>
                <a:latin typeface="Courier New" pitchFamily="49" charset="0"/>
                <a:cs typeface="Courier New" pitchFamily="49" charset="0"/>
              </a:rPr>
              <a:t>ValidatorDef</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2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description=</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Training.Validator.RoutingNumber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input-mask=</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8000"/>
                </a:solidFill>
                <a:effectLst/>
                <a:latin typeface="Courier New" pitchFamily="49" charset="0"/>
                <a:cs typeface="Courier New" pitchFamily="49" charset="0"/>
              </a:rPr>
              <a:t>RoutingNumber</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value=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"[0-9a-zA-Z]{3}-[0-9]{3}"</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10" name="arwTxt 1"/>
          <p:cNvCxnSpPr/>
          <p:nvPr/>
        </p:nvCxnSpPr>
        <p:spPr bwMode="auto">
          <a:xfrm>
            <a:off x="304800" y="19812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9504025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field validator</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t>
            </a:r>
            <a:r>
              <a:rPr lang="en-US" dirty="0" smtClean="0"/>
              <a:t>a validator </a:t>
            </a:r>
            <a:r>
              <a:rPr lang="en-US" dirty="0"/>
              <a:t>display key </a:t>
            </a:r>
            <a:r>
              <a:rPr lang="en-US" dirty="0" smtClean="0"/>
              <a:t>error message</a:t>
            </a:r>
            <a:endParaRPr lang="en-US" dirty="0"/>
          </a:p>
          <a:p>
            <a:pPr marL="457200" indent="-457200">
              <a:buFont typeface="+mj-lt"/>
              <a:buAutoNum type="arabicPeriod"/>
            </a:pPr>
            <a:r>
              <a:rPr lang="en-US" dirty="0"/>
              <a:t>Create </a:t>
            </a:r>
            <a:r>
              <a:rPr lang="en-US" dirty="0" smtClean="0"/>
              <a:t>a field validator </a:t>
            </a:r>
            <a:endParaRPr lang="en-US" dirty="0"/>
          </a:p>
          <a:p>
            <a:pPr marL="457200" indent="-457200">
              <a:buFont typeface="+mj-lt"/>
              <a:buAutoNum type="arabicPeriod"/>
            </a:pPr>
            <a:r>
              <a:rPr lang="en-US" dirty="0"/>
              <a:t>Associate </a:t>
            </a:r>
            <a:r>
              <a:rPr lang="en-US" dirty="0" smtClean="0"/>
              <a:t>the field </a:t>
            </a:r>
            <a:r>
              <a:rPr lang="en-US" dirty="0"/>
              <a:t>validator with </a:t>
            </a:r>
            <a:r>
              <a:rPr lang="en-US" dirty="0" smtClean="0"/>
              <a:t>an entity element</a:t>
            </a:r>
            <a:endParaRPr lang="en-US" dirty="0"/>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316719492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Create </a:t>
            </a:r>
            <a:r>
              <a:rPr lang="en-US" dirty="0" smtClean="0"/>
              <a:t>validator display key error</a:t>
            </a:r>
            <a:endParaRPr lang="en-US" dirty="0"/>
          </a:p>
        </p:txBody>
      </p:sp>
      <p:sp>
        <p:nvSpPr>
          <p:cNvPr id="5" name="Content Placeholder 4"/>
          <p:cNvSpPr>
            <a:spLocks noGrp="1"/>
          </p:cNvSpPr>
          <p:nvPr>
            <p:ph sz="half" idx="2"/>
          </p:nvPr>
        </p:nvSpPr>
        <p:spPr>
          <a:xfrm>
            <a:off x="4267200" y="914401"/>
            <a:ext cx="4570413" cy="5475289"/>
          </a:xfrm>
        </p:spPr>
        <p:txBody>
          <a:bodyPr/>
          <a:lstStyle/>
          <a:p>
            <a:r>
              <a:rPr lang="en-US" dirty="0" smtClean="0"/>
              <a:t>Open display.properties for locale and create display key</a:t>
            </a:r>
          </a:p>
          <a:p>
            <a:r>
              <a:rPr lang="en-US" dirty="0" smtClean="0"/>
              <a:t>Field </a:t>
            </a:r>
            <a:r>
              <a:rPr lang="en-US" dirty="0"/>
              <a:t>validator error message conventions</a:t>
            </a:r>
          </a:p>
          <a:p>
            <a:pPr lvl="1"/>
            <a:r>
              <a:rPr lang="en-US" dirty="0"/>
              <a:t>Grouped under Validator</a:t>
            </a:r>
          </a:p>
          <a:p>
            <a:pPr lvl="1"/>
            <a:r>
              <a:rPr lang="en-US" dirty="0"/>
              <a:t>Begin with place-holder for widget name: {0}</a:t>
            </a:r>
          </a:p>
          <a:p>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305714" cy="31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descr="C:\Users\sluersen\AppData\Local\Temp\SNAGHTML626535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275" y="3853543"/>
            <a:ext cx="7363125" cy="1752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515814" y="5791200"/>
            <a:ext cx="83995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ourier New" pitchFamily="49" charset="0"/>
                <a:cs typeface="Courier New" pitchFamily="49" charset="0"/>
              </a:rPr>
              <a:t>Training.Validator.RoutingNumber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1" i="0" u="none" strike="noStrike" cap="none" normalizeH="0" baseline="0" dirty="0" smtClean="0">
                <a:ln>
                  <a:noFill/>
                </a:ln>
                <a:solidFill>
                  <a:srgbClr val="008000"/>
                </a:solidFill>
                <a:effectLst/>
                <a:latin typeface="Courier New" pitchFamily="49" charset="0"/>
                <a:cs typeface="Courier New" pitchFamily="49" charset="0"/>
              </a:rPr>
              <a:t>{0} Must be 3 </a:t>
            </a:r>
            <a:r>
              <a:rPr kumimoji="0" lang="en-US" b="1" i="0" u="none" strike="noStrike" cap="none" normalizeH="0" baseline="0" dirty="0" err="1" smtClean="0">
                <a:ln>
                  <a:noFill/>
                </a:ln>
                <a:solidFill>
                  <a:srgbClr val="008000"/>
                </a:solidFill>
                <a:effectLst/>
                <a:latin typeface="Courier New" pitchFamily="49" charset="0"/>
                <a:cs typeface="Courier New" pitchFamily="49" charset="0"/>
              </a:rPr>
              <a:t>alphanumerics</a:t>
            </a:r>
            <a:r>
              <a:rPr kumimoji="0" lang="en-US" b="1" i="0" u="none" strike="noStrike" cap="none" normalizeH="0" baseline="0" dirty="0" smtClean="0">
                <a:ln>
                  <a:noFill/>
                </a:ln>
                <a:solidFill>
                  <a:srgbClr val="008000"/>
                </a:solidFill>
                <a:effectLst/>
                <a:latin typeface="Courier New" pitchFamily="49" charset="0"/>
                <a:cs typeface="Courier New" pitchFamily="49" charset="0"/>
              </a:rPr>
              <a:t>, a hyphen, and 3 digits.</a:t>
            </a:r>
            <a:r>
              <a:rPr kumimoji="0" lang="en-US" b="0"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0649672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field validator</a:t>
            </a:r>
          </a:p>
        </p:txBody>
      </p:sp>
      <p:sp>
        <p:nvSpPr>
          <p:cNvPr id="3" name="Content Placeholder 2"/>
          <p:cNvSpPr>
            <a:spLocks noGrp="1"/>
          </p:cNvSpPr>
          <p:nvPr>
            <p:ph sz="half" idx="2"/>
          </p:nvPr>
        </p:nvSpPr>
        <p:spPr>
          <a:xfrm>
            <a:off x="4267200" y="914401"/>
            <a:ext cx="4570413" cy="5475289"/>
          </a:xfrm>
        </p:spPr>
        <p:txBody>
          <a:bodyPr/>
          <a:lstStyle/>
          <a:p>
            <a:pPr lvl="0"/>
            <a:r>
              <a:rPr lang="en-US" dirty="0">
                <a:solidFill>
                  <a:srgbClr val="000000"/>
                </a:solidFill>
              </a:rPr>
              <a:t>Declared in fieldvalidators.xml</a:t>
            </a:r>
          </a:p>
          <a:p>
            <a:pPr lvl="1"/>
            <a:r>
              <a:rPr lang="en-US" b="1" dirty="0">
                <a:solidFill>
                  <a:srgbClr val="000000"/>
                </a:solidFill>
                <a:latin typeface="Courier New" pitchFamily="49" charset="0"/>
                <a:cs typeface="Courier New" pitchFamily="49" charset="0"/>
              </a:rPr>
              <a:t>…\config\</a:t>
            </a:r>
            <a:br>
              <a:rPr lang="en-US" b="1" dirty="0">
                <a:solidFill>
                  <a:srgbClr val="000000"/>
                </a:solidFill>
                <a:latin typeface="Courier New" pitchFamily="49" charset="0"/>
                <a:cs typeface="Courier New" pitchFamily="49" charset="0"/>
              </a:rPr>
            </a:br>
            <a:r>
              <a:rPr lang="en-US" b="1" dirty="0" err="1">
                <a:solidFill>
                  <a:srgbClr val="000000"/>
                </a:solidFill>
                <a:latin typeface="Courier New" pitchFamily="49" charset="0"/>
                <a:cs typeface="Courier New" pitchFamily="49" charset="0"/>
              </a:rPr>
              <a:t>fieldvalidators</a:t>
            </a:r>
            <a:r>
              <a:rPr lang="en-US" b="1" dirty="0">
                <a:solidFill>
                  <a:srgbClr val="000000"/>
                </a:solidFill>
                <a:latin typeface="Courier New" pitchFamily="49" charset="0"/>
                <a:cs typeface="Courier New" pitchFamily="49" charset="0"/>
              </a:rPr>
              <a:t>\</a:t>
            </a:r>
            <a:br>
              <a:rPr lang="en-US" b="1" dirty="0">
                <a:solidFill>
                  <a:srgbClr val="000000"/>
                </a:solidFill>
                <a:latin typeface="Courier New" pitchFamily="49" charset="0"/>
                <a:cs typeface="Courier New" pitchFamily="49" charset="0"/>
              </a:rPr>
            </a:br>
            <a:r>
              <a:rPr lang="en-US" b="1" dirty="0">
                <a:solidFill>
                  <a:srgbClr val="000000"/>
                </a:solidFill>
                <a:latin typeface="Courier New" pitchFamily="49" charset="0"/>
                <a:cs typeface="Courier New" pitchFamily="49" charset="0"/>
              </a:rPr>
              <a:t>fieldvalidators.xml</a:t>
            </a:r>
          </a:p>
          <a:p>
            <a:pPr lvl="0"/>
            <a:r>
              <a:rPr lang="en-US" dirty="0">
                <a:solidFill>
                  <a:srgbClr val="000000"/>
                </a:solidFill>
              </a:rPr>
              <a:t>validator declared in </a:t>
            </a: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ValidatorDef</a:t>
            </a:r>
            <a:r>
              <a:rPr lang="en-US" b="1" dirty="0">
                <a:solidFill>
                  <a:srgbClr val="000000"/>
                </a:solidFill>
                <a:latin typeface="Courier New" pitchFamily="49" charset="0"/>
                <a:cs typeface="Courier New" pitchFamily="49" charset="0"/>
              </a:rPr>
              <a:t> /&gt;</a:t>
            </a:r>
            <a:r>
              <a:rPr lang="en-US" dirty="0">
                <a:solidFill>
                  <a:srgbClr val="000000"/>
                </a:solidFill>
              </a:rPr>
              <a:t>  element</a:t>
            </a:r>
          </a:p>
          <a:p>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8269"/>
            <a:ext cx="3120000" cy="3243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C:\Users\sluersen\AppData\Local\Temp\SNAGHTML5a647e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386" y="3733800"/>
            <a:ext cx="5861883" cy="27425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4627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914400"/>
            <a:ext cx="8472487" cy="5486400"/>
          </a:xfrm>
        </p:spPr>
        <p:txBody>
          <a:bodyPr/>
          <a:lstStyle/>
          <a:p>
            <a:r>
              <a:rPr lang="en-US" dirty="0">
                <a:solidFill>
                  <a:schemeClr val="bg1"/>
                </a:solidFill>
              </a:rPr>
              <a:t>User Interface field-level validation</a:t>
            </a:r>
          </a:p>
          <a:p>
            <a:r>
              <a:rPr lang="en-US" dirty="0"/>
              <a:t>Data Model field-level validation</a:t>
            </a:r>
          </a:p>
          <a:p>
            <a:r>
              <a:rPr lang="en-US" dirty="0"/>
              <a:t>Field-level validation practices</a:t>
            </a:r>
          </a:p>
          <a:p>
            <a:r>
              <a:rPr lang="en-US" dirty="0"/>
              <a:t>Other User Interface notifications</a:t>
            </a:r>
          </a:p>
        </p:txBody>
      </p:sp>
    </p:spTree>
    <p:extLst>
      <p:ext uri="{BB962C8B-B14F-4D97-AF65-F5344CB8AC3E}">
        <p14:creationId xmlns:p14="http://schemas.microsoft.com/office/powerpoint/2010/main" val="183477129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descr="C:\Users\sluersen\AppData\Local\Temp\SNAGHTML662783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399"/>
            <a:ext cx="7700001" cy="27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a:t>
            </a:r>
            <a:r>
              <a:rPr lang="en-US" dirty="0"/>
              <a:t>: Associate field validator </a:t>
            </a:r>
            <a:r>
              <a:rPr lang="en-US" dirty="0" smtClean="0"/>
              <a:t>with field</a:t>
            </a:r>
            <a:r>
              <a:rPr lang="en-US" dirty="0"/>
              <a:t/>
            </a:r>
            <a:br>
              <a:rPr lang="en-US" dirty="0"/>
            </a:b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Entity Editor, select field, and add a </a:t>
            </a:r>
            <a:r>
              <a:rPr lang="en-US" dirty="0" err="1" smtClean="0"/>
              <a:t>columnParam</a:t>
            </a:r>
            <a:r>
              <a:rPr lang="en-US" dirty="0" smtClean="0"/>
              <a:t> </a:t>
            </a:r>
            <a:r>
              <a:rPr lang="en-US" dirty="0" err="1" smtClean="0"/>
              <a:t>subelement</a:t>
            </a:r>
            <a:endParaRPr lang="en-US" dirty="0" smtClean="0"/>
          </a:p>
          <a:p>
            <a:r>
              <a:rPr lang="en-US" dirty="0" smtClean="0"/>
              <a:t>For name attribute, specify validator</a:t>
            </a:r>
          </a:p>
          <a:p>
            <a:r>
              <a:rPr lang="en-US" dirty="0" smtClean="0"/>
              <a:t>For value attribute, specify</a:t>
            </a:r>
            <a:br>
              <a:rPr lang="en-US" dirty="0" smtClean="0"/>
            </a:br>
            <a:r>
              <a:rPr lang="en-US" dirty="0" smtClean="0"/>
              <a:t>the value of the name </a:t>
            </a:r>
            <a:br>
              <a:rPr lang="en-US" dirty="0" smtClean="0"/>
            </a:br>
            <a:r>
              <a:rPr lang="en-US" dirty="0" smtClean="0"/>
              <a:t>attribute in the &lt;</a:t>
            </a:r>
            <a:r>
              <a:rPr lang="en-US" dirty="0" err="1" smtClean="0"/>
              <a:t>ValidatorDef</a:t>
            </a:r>
            <a:r>
              <a:rPr lang="en-US" dirty="0" smtClean="0"/>
              <a:t> /&gt;</a:t>
            </a:r>
          </a:p>
        </p:txBody>
      </p:sp>
      <p:sp>
        <p:nvSpPr>
          <p:cNvPr id="9" name="Rounded Rectangle 8"/>
          <p:cNvSpPr/>
          <p:nvPr/>
        </p:nvSpPr>
        <p:spPr bwMode="auto">
          <a:xfrm>
            <a:off x="914400" y="2865675"/>
            <a:ext cx="4648200" cy="28723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2286000"/>
            <a:ext cx="4683210" cy="2716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33400" y="2421823"/>
            <a:ext cx="381000" cy="587470"/>
          </a:xfrm>
          <a:prstGeom prst="bentConnector3">
            <a:avLst>
              <a:gd name="adj1" fmla="val -6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a:endCxn id="9" idx="3"/>
          </p:cNvCxnSpPr>
          <p:nvPr/>
        </p:nvCxnSpPr>
        <p:spPr bwMode="auto">
          <a:xfrm rot="5400000">
            <a:off x="6058154" y="2167352"/>
            <a:ext cx="346388" cy="1337495"/>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628354" y="1965288"/>
            <a:ext cx="2543481" cy="69761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48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046" y="4590099"/>
            <a:ext cx="2867144" cy="84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046" y="5591690"/>
            <a:ext cx="2854286" cy="83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arwTxt 1"/>
          <p:cNvCxnSpPr/>
          <p:nvPr/>
        </p:nvCxnSpPr>
        <p:spPr bwMode="auto">
          <a:xfrm flipH="1">
            <a:off x="8742080" y="4953000"/>
            <a:ext cx="2286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9" name="arwTxt 1"/>
          <p:cNvCxnSpPr/>
          <p:nvPr/>
        </p:nvCxnSpPr>
        <p:spPr bwMode="auto">
          <a:xfrm flipH="1">
            <a:off x="8727440" y="6248400"/>
            <a:ext cx="2286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3383179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610" y="4038600"/>
            <a:ext cx="889114" cy="95297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Step 4: Deploy your changes</a:t>
            </a:r>
            <a:endParaRPr lang="en-US"/>
          </a:p>
        </p:txBody>
      </p:sp>
      <p:sp>
        <p:nvSpPr>
          <p:cNvPr id="6" name="Subtitle 5"/>
          <p:cNvSpPr>
            <a:spLocks noGrp="1"/>
          </p:cNvSpPr>
          <p:nvPr>
            <p:ph type="subTitle" idx="10"/>
          </p:nvPr>
        </p:nvSpPr>
        <p:spPr/>
        <p:txBody>
          <a:bodyPr/>
          <a:lstStyle/>
          <a:p>
            <a:r>
              <a:rPr lang="en-US" smtClean="0"/>
              <a:t>Restart Server</a:t>
            </a:r>
            <a:endParaRPr lang="en-US"/>
          </a:p>
        </p:txBody>
      </p:sp>
      <p:sp>
        <p:nvSpPr>
          <p:cNvPr id="7" name="Text Placeholder 6"/>
          <p:cNvSpPr>
            <a:spLocks noGrp="1"/>
          </p:cNvSpPr>
          <p:nvPr>
            <p:ph type="body" sz="quarter" idx="11"/>
          </p:nvPr>
        </p:nvSpPr>
        <p:spPr/>
        <p:txBody>
          <a:bodyPr/>
          <a:lstStyle/>
          <a:p>
            <a:r>
              <a:rPr lang="en-US" smtClean="0"/>
              <a:t>Reload PCFs </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smtClean="0"/>
              <a:t>ALT+SHIFT+L</a:t>
            </a:r>
          </a:p>
          <a:p>
            <a:pPr lvl="1"/>
            <a:r>
              <a:rPr lang="en-US"/>
              <a:t>Internal debug </a:t>
            </a:r>
            <a:r>
              <a:rPr lang="en-US" smtClean="0"/>
              <a:t>tools enabled</a:t>
            </a:r>
            <a:endParaRPr lang="en-US"/>
          </a:p>
          <a:p>
            <a:pPr algn="just"/>
            <a:r>
              <a:rPr lang="en-US" smtClean="0"/>
              <a:t>Internal Tools</a:t>
            </a:r>
          </a:p>
          <a:p>
            <a:pPr lvl="1" algn="just"/>
            <a:r>
              <a:rPr lang="en-US" smtClean="0"/>
              <a:t>Reload </a:t>
            </a:r>
            <a:r>
              <a:rPr lang="en-US" smtClean="0">
                <a:sym typeface="Wingdings"/>
              </a:rPr>
              <a:t></a:t>
            </a:r>
            <a:r>
              <a:rPr lang="en-US"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Entity, Field Validator</a:t>
            </a:r>
          </a:p>
          <a:p>
            <a:r>
              <a:rPr lang="en-US" dirty="0" smtClean="0"/>
              <a:t>Also PCFs and</a:t>
            </a:r>
            <a:br>
              <a:rPr lang="en-US" dirty="0" smtClean="0"/>
            </a:br>
            <a:r>
              <a:rPr lang="en-US" dirty="0" smtClean="0"/>
              <a:t>Display Keys</a:t>
            </a:r>
            <a:endParaRPr lang="en-US" dirty="0"/>
          </a:p>
        </p:txBody>
      </p:sp>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smtClean="0">
                <a:solidFill>
                  <a:schemeClr val="bg1"/>
                </a:solidFill>
              </a:rPr>
              <a:t>Page Configuration File</a:t>
            </a:r>
            <a:endParaRPr lang="en-US" sz="1600" b="1">
              <a:solidFill>
                <a:schemeClr val="bg1"/>
              </a:solidFill>
            </a:endParaRPr>
          </a:p>
        </p:txBody>
      </p:sp>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247521"/>
            <a:ext cx="1241426" cy="584775"/>
          </a:xfrm>
          <a:prstGeom prst="rect">
            <a:avLst/>
          </a:prstGeom>
        </p:spPr>
        <p:txBody>
          <a:bodyPr wrap="square">
            <a:spAutoFit/>
          </a:bodyPr>
          <a:lstStyle/>
          <a:p>
            <a:pPr algn="ctr"/>
            <a:r>
              <a:rPr lang="en-US" sz="1600" b="1" smtClean="0">
                <a:solidFill>
                  <a:schemeClr val="bg1"/>
                </a:solidFill>
              </a:rPr>
              <a:t>Display Properties</a:t>
            </a:r>
            <a:endParaRPr lang="en-US" sz="1600" b="1">
              <a:solidFill>
                <a:schemeClr val="bg1"/>
              </a:solidFill>
            </a:endParaRPr>
          </a:p>
        </p:txBody>
      </p:sp>
      <p:sp>
        <p:nvSpPr>
          <p:cNvPr id="23" name="Rectangle 22"/>
          <p:cNvSpPr/>
          <p:nvPr/>
        </p:nvSpPr>
        <p:spPr>
          <a:xfrm>
            <a:off x="1778535" y="5104979"/>
            <a:ext cx="1193265" cy="584775"/>
          </a:xfrm>
          <a:prstGeom prst="rect">
            <a:avLst/>
          </a:prstGeom>
        </p:spPr>
        <p:txBody>
          <a:bodyPr wrap="square">
            <a:spAutoFit/>
          </a:bodyPr>
          <a:lstStyle/>
          <a:p>
            <a:pPr algn="ctr"/>
            <a:r>
              <a:rPr lang="en-US" sz="1600" b="1" dirty="0">
                <a:solidFill>
                  <a:schemeClr val="bg1"/>
                </a:solidFill>
              </a:rPr>
              <a:t>Entity Extension</a:t>
            </a:r>
          </a:p>
        </p:txBody>
      </p:sp>
      <p:sp>
        <p:nvSpPr>
          <p:cNvPr id="25" name="Rectangle 24"/>
          <p:cNvSpPr/>
          <p:nvPr/>
        </p:nvSpPr>
        <p:spPr>
          <a:xfrm>
            <a:off x="762000" y="5104979"/>
            <a:ext cx="885256" cy="338554"/>
          </a:xfrm>
          <a:prstGeom prst="rect">
            <a:avLst/>
          </a:prstGeom>
        </p:spPr>
        <p:txBody>
          <a:bodyPr wrap="square">
            <a:spAutoFit/>
          </a:bodyPr>
          <a:lstStyle/>
          <a:p>
            <a:pPr algn="ctr"/>
            <a:r>
              <a:rPr lang="en-US" sz="1600" b="1" dirty="0" smtClean="0">
                <a:solidFill>
                  <a:schemeClr val="bg1"/>
                </a:solidFill>
              </a:rPr>
              <a:t>Entity</a:t>
            </a:r>
            <a:endParaRPr lang="en-US" sz="1600" b="1" dirty="0">
              <a:solidFill>
                <a:schemeClr val="bg1"/>
              </a:solidFill>
            </a:endParaRPr>
          </a:p>
        </p:txBody>
      </p:sp>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046220"/>
            <a:ext cx="885255" cy="94884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5634" y="4062991"/>
            <a:ext cx="757466" cy="8767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997735" y="5104979"/>
            <a:ext cx="1193265" cy="584775"/>
          </a:xfrm>
          <a:prstGeom prst="rect">
            <a:avLst/>
          </a:prstGeom>
        </p:spPr>
        <p:txBody>
          <a:bodyPr wrap="square">
            <a:spAutoFit/>
          </a:bodyPr>
          <a:lstStyle/>
          <a:p>
            <a:pPr algn="ctr"/>
            <a:r>
              <a:rPr lang="en-US" sz="1600" b="1" dirty="0" smtClean="0">
                <a:solidFill>
                  <a:schemeClr val="bg1"/>
                </a:solidFill>
              </a:rPr>
              <a:t>Field Validator</a:t>
            </a:r>
            <a:endParaRPr lang="en-US" sz="1600" b="1" dirty="0">
              <a:solidFill>
                <a:schemeClr val="bg1"/>
              </a:solidFill>
            </a:endParaRPr>
          </a:p>
        </p:txBody>
      </p:sp>
    </p:spTree>
    <p:extLst>
      <p:ext uri="{BB962C8B-B14F-4D97-AF65-F5344CB8AC3E}">
        <p14:creationId xmlns:p14="http://schemas.microsoft.com/office/powerpoint/2010/main" val="37479778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914400"/>
            <a:ext cx="8472487" cy="5486400"/>
          </a:xfrm>
        </p:spPr>
        <p:txBody>
          <a:bodyPr/>
          <a:lstStyle/>
          <a:p>
            <a:r>
              <a:rPr lang="en-US" dirty="0"/>
              <a:t>User Interface field-level validation</a:t>
            </a:r>
          </a:p>
          <a:p>
            <a:r>
              <a:rPr lang="en-US" dirty="0"/>
              <a:t>Data Model field-level validation</a:t>
            </a:r>
          </a:p>
          <a:p>
            <a:r>
              <a:rPr lang="en-US" dirty="0">
                <a:solidFill>
                  <a:schemeClr val="bg1"/>
                </a:solidFill>
              </a:rPr>
              <a:t>Field-level validation practices</a:t>
            </a:r>
          </a:p>
          <a:p>
            <a:r>
              <a:rPr lang="en-US" dirty="0" smtClean="0"/>
              <a:t>Other User </a:t>
            </a:r>
            <a:r>
              <a:rPr lang="en-US" dirty="0"/>
              <a:t>I</a:t>
            </a:r>
            <a:r>
              <a:rPr lang="en-US" dirty="0" smtClean="0"/>
              <a:t>nterface </a:t>
            </a:r>
            <a:r>
              <a:rPr lang="en-US" dirty="0"/>
              <a:t>notifications</a:t>
            </a:r>
          </a:p>
        </p:txBody>
      </p:sp>
    </p:spTree>
    <p:extLst>
      <p:ext uri="{BB962C8B-B14F-4D97-AF65-F5344CB8AC3E}">
        <p14:creationId xmlns:p14="http://schemas.microsoft.com/office/powerpoint/2010/main" val="18857328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mask configuration comparison</a:t>
            </a:r>
            <a:endParaRPr lang="en-US" dirty="0"/>
          </a:p>
        </p:txBody>
      </p:sp>
      <p:sp>
        <p:nvSpPr>
          <p:cNvPr id="5" name="Subtitle 4"/>
          <p:cNvSpPr>
            <a:spLocks noGrp="1"/>
          </p:cNvSpPr>
          <p:nvPr>
            <p:ph type="subTitle" idx="10"/>
          </p:nvPr>
        </p:nvSpPr>
        <p:spPr/>
        <p:txBody>
          <a:bodyPr/>
          <a:lstStyle/>
          <a:p>
            <a:r>
              <a:rPr lang="en-US" dirty="0"/>
              <a:t>Entity field </a:t>
            </a:r>
            <a:r>
              <a:rPr lang="en-US" dirty="0" smtClean="0"/>
              <a:t>validator:</a:t>
            </a:r>
            <a:endParaRPr lang="en-US" dirty="0"/>
          </a:p>
        </p:txBody>
      </p:sp>
      <p:sp>
        <p:nvSpPr>
          <p:cNvPr id="6" name="Text Placeholder 5"/>
          <p:cNvSpPr>
            <a:spLocks noGrp="1"/>
          </p:cNvSpPr>
          <p:nvPr>
            <p:ph type="body" sz="quarter" idx="11"/>
          </p:nvPr>
        </p:nvSpPr>
        <p:spPr/>
        <p:txBody>
          <a:bodyPr/>
          <a:lstStyle/>
          <a:p>
            <a:r>
              <a:rPr lang="en-US"/>
              <a:t>User interface (UI) </a:t>
            </a:r>
            <a:r>
              <a:rPr lang="en-US" smtClean="0"/>
              <a:t>widget:</a:t>
            </a:r>
            <a:endParaRPr lang="en-US"/>
          </a:p>
          <a:p>
            <a:endParaRPr lang="en-US"/>
          </a:p>
        </p:txBody>
      </p:sp>
      <p:sp>
        <p:nvSpPr>
          <p:cNvPr id="4" name="Content Placeholder 3"/>
          <p:cNvSpPr>
            <a:spLocks noGrp="1"/>
          </p:cNvSpPr>
          <p:nvPr>
            <p:ph sz="half" idx="2"/>
          </p:nvPr>
        </p:nvSpPr>
        <p:spPr>
          <a:xfrm>
            <a:off x="4754563" y="1458912"/>
            <a:ext cx="4083050" cy="4637088"/>
          </a:xfrm>
        </p:spPr>
        <p:txBody>
          <a:bodyPr/>
          <a:lstStyle/>
          <a:p>
            <a:r>
              <a:rPr lang="en-US" dirty="0" smtClean="0"/>
              <a:t>inputMask </a:t>
            </a:r>
            <a:r>
              <a:rPr lang="en-US" dirty="0"/>
              <a:t>property </a:t>
            </a:r>
          </a:p>
          <a:p>
            <a:pPr lvl="1"/>
            <a:r>
              <a:rPr lang="en-US" dirty="0"/>
              <a:t>Text Input </a:t>
            </a:r>
          </a:p>
          <a:p>
            <a:pPr lvl="1"/>
            <a:r>
              <a:rPr lang="en-US" dirty="0" smtClean="0"/>
              <a:t>Text Cell </a:t>
            </a:r>
            <a:r>
              <a:rPr lang="en-US" dirty="0"/>
              <a:t>Input</a:t>
            </a:r>
          </a:p>
          <a:p>
            <a:r>
              <a:rPr lang="en-US" dirty="0"/>
              <a:t>Specify </a:t>
            </a:r>
            <a:r>
              <a:rPr lang="en-US" dirty="0" smtClean="0"/>
              <a:t>an inputMask </a:t>
            </a:r>
            <a:r>
              <a:rPr lang="en-US" dirty="0"/>
              <a:t>value</a:t>
            </a:r>
          </a:p>
          <a:p>
            <a:pPr lvl="1"/>
            <a:r>
              <a:rPr lang="en-US" dirty="0"/>
              <a:t>String </a:t>
            </a:r>
            <a:r>
              <a:rPr lang="en-US" dirty="0" smtClean="0"/>
              <a:t>literal or display key with or without placeholder</a:t>
            </a:r>
            <a:endParaRPr lang="en-US" dirty="0"/>
          </a:p>
          <a:p>
            <a:pPr lvl="1"/>
            <a:r>
              <a:rPr lang="en-US" dirty="0"/>
              <a:t>Gosu </a:t>
            </a:r>
            <a:r>
              <a:rPr lang="en-US" dirty="0" smtClean="0"/>
              <a:t>expression for </a:t>
            </a:r>
            <a:r>
              <a:rPr lang="en-US" dirty="0"/>
              <a:t>conditional input mask</a:t>
            </a:r>
          </a:p>
          <a:p>
            <a:r>
              <a:rPr lang="en-US" dirty="0" smtClean="0"/>
              <a:t>Must configure for each widget individually</a:t>
            </a:r>
            <a:endParaRPr lang="en-US" dirty="0" smtClean="0"/>
          </a:p>
        </p:txBody>
      </p:sp>
      <p:sp>
        <p:nvSpPr>
          <p:cNvPr id="3" name="Content Placeholder 2"/>
          <p:cNvSpPr>
            <a:spLocks noGrp="1"/>
          </p:cNvSpPr>
          <p:nvPr>
            <p:ph sz="half" idx="1"/>
          </p:nvPr>
        </p:nvSpPr>
        <p:spPr>
          <a:xfrm>
            <a:off x="519113" y="1458912"/>
            <a:ext cx="4083050" cy="4637088"/>
          </a:xfrm>
        </p:spPr>
        <p:txBody>
          <a:bodyPr/>
          <a:lstStyle/>
          <a:p>
            <a:r>
              <a:rPr lang="en-US" dirty="0" smtClean="0"/>
              <a:t>Create a display key for a custom error</a:t>
            </a:r>
          </a:p>
          <a:p>
            <a:r>
              <a:rPr lang="en-US" dirty="0" smtClean="0"/>
              <a:t>In </a:t>
            </a:r>
            <a:r>
              <a:rPr lang="en-US" dirty="0"/>
              <a:t>fieldvalidators.xml, create </a:t>
            </a:r>
            <a:r>
              <a:rPr lang="en-US" dirty="0" smtClean="0"/>
              <a:t>a &lt;</a:t>
            </a:r>
            <a:r>
              <a:rPr lang="en-US" dirty="0" err="1" smtClean="0"/>
              <a:t>ValidatorDef</a:t>
            </a:r>
            <a:r>
              <a:rPr lang="en-US" dirty="0" smtClean="0"/>
              <a:t> </a:t>
            </a:r>
            <a:r>
              <a:rPr lang="en-US" dirty="0"/>
              <a:t>/&gt;</a:t>
            </a:r>
          </a:p>
          <a:p>
            <a:pPr lvl="1"/>
            <a:r>
              <a:rPr lang="en-US" dirty="0"/>
              <a:t>Specify </a:t>
            </a:r>
            <a:r>
              <a:rPr lang="en-US" dirty="0" smtClean="0"/>
              <a:t>a description attribute using a display key</a:t>
            </a:r>
          </a:p>
          <a:p>
            <a:pPr lvl="1"/>
            <a:r>
              <a:rPr lang="en-US" dirty="0" smtClean="0"/>
              <a:t>Specify a input-mask attribute using a placeholder or string</a:t>
            </a:r>
          </a:p>
          <a:p>
            <a:r>
              <a:rPr lang="en-US" dirty="0"/>
              <a:t>Define a validator column parameter for the entity </a:t>
            </a:r>
            <a:r>
              <a:rPr lang="en-US" dirty="0" smtClean="0"/>
              <a:t>field</a:t>
            </a:r>
          </a:p>
          <a:p>
            <a:r>
              <a:rPr lang="en-US" dirty="0" smtClean="0"/>
              <a:t>Automatically applied throughout the UI</a:t>
            </a:r>
            <a:endParaRPr lang="en-US" dirty="0"/>
          </a:p>
          <a:p>
            <a:endParaRPr lang="en-US" dirty="0" smtClean="0"/>
          </a:p>
        </p:txBody>
      </p:sp>
    </p:spTree>
    <p:extLst>
      <p:ext uri="{BB962C8B-B14F-4D97-AF65-F5344CB8AC3E}">
        <p14:creationId xmlns:p14="http://schemas.microsoft.com/office/powerpoint/2010/main" val="18602477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configuration comparison</a:t>
            </a:r>
            <a:endParaRPr lang="en-US" dirty="0"/>
          </a:p>
        </p:txBody>
      </p:sp>
      <p:sp>
        <p:nvSpPr>
          <p:cNvPr id="5" name="Subtitle 4"/>
          <p:cNvSpPr>
            <a:spLocks noGrp="1"/>
          </p:cNvSpPr>
          <p:nvPr>
            <p:ph type="subTitle" idx="10"/>
          </p:nvPr>
        </p:nvSpPr>
        <p:spPr/>
        <p:txBody>
          <a:bodyPr/>
          <a:lstStyle/>
          <a:p>
            <a:r>
              <a:rPr lang="en-US"/>
              <a:t>Entity field </a:t>
            </a:r>
            <a:r>
              <a:rPr lang="en-US" smtClean="0"/>
              <a:t>validator:</a:t>
            </a:r>
            <a:endParaRPr lang="en-US"/>
          </a:p>
        </p:txBody>
      </p:sp>
      <p:sp>
        <p:nvSpPr>
          <p:cNvPr id="6" name="Text Placeholder 5"/>
          <p:cNvSpPr>
            <a:spLocks noGrp="1"/>
          </p:cNvSpPr>
          <p:nvPr>
            <p:ph type="body" sz="quarter" idx="11"/>
          </p:nvPr>
        </p:nvSpPr>
        <p:spPr/>
        <p:txBody>
          <a:bodyPr/>
          <a:lstStyle/>
          <a:p>
            <a:r>
              <a:rPr lang="en-US" dirty="0"/>
              <a:t>User interface (UI) </a:t>
            </a:r>
            <a:r>
              <a:rPr lang="en-US" dirty="0" smtClean="0"/>
              <a:t>widget:</a:t>
            </a:r>
            <a:endParaRPr lang="en-US" dirty="0"/>
          </a:p>
          <a:p>
            <a:endParaRPr lang="en-US" dirty="0"/>
          </a:p>
        </p:txBody>
      </p:sp>
      <p:sp>
        <p:nvSpPr>
          <p:cNvPr id="4" name="Content Placeholder 3"/>
          <p:cNvSpPr>
            <a:spLocks noGrp="1"/>
          </p:cNvSpPr>
          <p:nvPr>
            <p:ph sz="half" idx="2"/>
          </p:nvPr>
        </p:nvSpPr>
        <p:spPr>
          <a:xfrm>
            <a:off x="4754563" y="1458912"/>
            <a:ext cx="4083050" cy="4637088"/>
          </a:xfrm>
        </p:spPr>
        <p:txBody>
          <a:bodyPr/>
          <a:lstStyle/>
          <a:p>
            <a:r>
              <a:rPr lang="en-US" dirty="0" smtClean="0"/>
              <a:t>regex property </a:t>
            </a:r>
            <a:endParaRPr lang="en-US" dirty="0"/>
          </a:p>
          <a:p>
            <a:pPr lvl="1"/>
            <a:r>
              <a:rPr lang="en-US" dirty="0"/>
              <a:t>Text Input </a:t>
            </a:r>
          </a:p>
          <a:p>
            <a:pPr lvl="1"/>
            <a:r>
              <a:rPr lang="en-US" dirty="0" smtClean="0"/>
              <a:t>Text Cell </a:t>
            </a:r>
            <a:r>
              <a:rPr lang="en-US" dirty="0"/>
              <a:t>Input</a:t>
            </a:r>
          </a:p>
          <a:p>
            <a:r>
              <a:rPr lang="en-US" dirty="0"/>
              <a:t>Specify </a:t>
            </a:r>
            <a:r>
              <a:rPr lang="en-US" dirty="0" smtClean="0"/>
              <a:t>a regex </a:t>
            </a:r>
            <a:r>
              <a:rPr lang="en-US" dirty="0"/>
              <a:t>value</a:t>
            </a:r>
          </a:p>
          <a:p>
            <a:pPr lvl="1"/>
            <a:r>
              <a:rPr lang="en-US" dirty="0"/>
              <a:t>String </a:t>
            </a:r>
            <a:r>
              <a:rPr lang="en-US" dirty="0" smtClean="0"/>
              <a:t>literal or display key</a:t>
            </a:r>
            <a:endParaRPr lang="en-US" dirty="0"/>
          </a:p>
          <a:p>
            <a:pPr lvl="1"/>
            <a:r>
              <a:rPr lang="en-US" dirty="0"/>
              <a:t>Gosu </a:t>
            </a:r>
            <a:r>
              <a:rPr lang="en-US" dirty="0" smtClean="0"/>
              <a:t>expression for </a:t>
            </a:r>
            <a:r>
              <a:rPr lang="en-US" dirty="0"/>
              <a:t>conditional </a:t>
            </a:r>
            <a:r>
              <a:rPr lang="en-US" dirty="0" smtClean="0"/>
              <a:t>regex</a:t>
            </a:r>
            <a:endParaRPr lang="en-US" dirty="0"/>
          </a:p>
          <a:p>
            <a:r>
              <a:rPr lang="en-US" dirty="0"/>
              <a:t>Must configure for each widget individually</a:t>
            </a:r>
          </a:p>
          <a:p>
            <a:pPr lvl="1"/>
            <a:endParaRPr lang="en-US" dirty="0" smtClean="0"/>
          </a:p>
        </p:txBody>
      </p:sp>
      <p:sp>
        <p:nvSpPr>
          <p:cNvPr id="3" name="Content Placeholder 2"/>
          <p:cNvSpPr>
            <a:spLocks noGrp="1"/>
          </p:cNvSpPr>
          <p:nvPr>
            <p:ph sz="half" idx="1"/>
          </p:nvPr>
        </p:nvSpPr>
        <p:spPr>
          <a:xfrm>
            <a:off x="519113" y="1458912"/>
            <a:ext cx="4083050" cy="4637088"/>
          </a:xfrm>
        </p:spPr>
        <p:txBody>
          <a:bodyPr/>
          <a:lstStyle/>
          <a:p>
            <a:r>
              <a:rPr lang="en-US"/>
              <a:t>Create </a:t>
            </a:r>
            <a:r>
              <a:rPr lang="en-US" smtClean="0"/>
              <a:t>a </a:t>
            </a:r>
            <a:r>
              <a:rPr lang="en-US" dirty="0" smtClean="0"/>
              <a:t>display key </a:t>
            </a:r>
            <a:r>
              <a:rPr lang="en-US" dirty="0"/>
              <a:t>for a custom error</a:t>
            </a:r>
          </a:p>
          <a:p>
            <a:r>
              <a:rPr lang="en-US" dirty="0"/>
              <a:t>In fieldvalidators.xml, create a &lt;</a:t>
            </a:r>
            <a:r>
              <a:rPr lang="en-US" dirty="0" err="1"/>
              <a:t>ValidatorDef</a:t>
            </a:r>
            <a:r>
              <a:rPr lang="en-US" dirty="0"/>
              <a:t> /&gt;</a:t>
            </a:r>
          </a:p>
          <a:p>
            <a:pPr lvl="1"/>
            <a:r>
              <a:rPr lang="en-US" dirty="0"/>
              <a:t>Specify a description attribute using </a:t>
            </a:r>
            <a:r>
              <a:rPr lang="en-US" dirty="0" smtClean="0"/>
              <a:t>a display key</a:t>
            </a:r>
            <a:endParaRPr lang="en-US" dirty="0"/>
          </a:p>
          <a:p>
            <a:pPr lvl="1"/>
            <a:r>
              <a:rPr lang="en-US" dirty="0" smtClean="0"/>
              <a:t>Specify </a:t>
            </a:r>
            <a:r>
              <a:rPr lang="en-US" dirty="0"/>
              <a:t>a value attribute using regular expression for pattern matching</a:t>
            </a:r>
          </a:p>
          <a:p>
            <a:r>
              <a:rPr lang="en-US" dirty="0"/>
              <a:t>Define a validator column parameter for the entity </a:t>
            </a:r>
            <a:r>
              <a:rPr lang="en-US" dirty="0" smtClean="0"/>
              <a:t>field</a:t>
            </a:r>
          </a:p>
          <a:p>
            <a:r>
              <a:rPr lang="en-US" dirty="0"/>
              <a:t>Automatically applied throughout the UI</a:t>
            </a:r>
          </a:p>
          <a:p>
            <a:endParaRPr lang="en-US" dirty="0"/>
          </a:p>
        </p:txBody>
      </p:sp>
    </p:spTree>
    <p:extLst>
      <p:ext uri="{BB962C8B-B14F-4D97-AF65-F5344CB8AC3E}">
        <p14:creationId xmlns:p14="http://schemas.microsoft.com/office/powerpoint/2010/main" val="975753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 comparison</a:t>
            </a:r>
            <a:endParaRPr lang="en-US" dirty="0"/>
          </a:p>
        </p:txBody>
      </p:sp>
      <p:sp>
        <p:nvSpPr>
          <p:cNvPr id="3" name="Subtitle 2"/>
          <p:cNvSpPr>
            <a:spLocks noGrp="1"/>
          </p:cNvSpPr>
          <p:nvPr>
            <p:ph type="subTitle" idx="10"/>
          </p:nvPr>
        </p:nvSpPr>
        <p:spPr/>
        <p:txBody>
          <a:bodyPr/>
          <a:lstStyle/>
          <a:p>
            <a:r>
              <a:rPr lang="en-US" dirty="0"/>
              <a:t>Entity field validator:</a:t>
            </a:r>
          </a:p>
          <a:p>
            <a:endParaRPr lang="en-US" dirty="0"/>
          </a:p>
        </p:txBody>
      </p:sp>
      <p:sp>
        <p:nvSpPr>
          <p:cNvPr id="4" name="Text Placeholder 3"/>
          <p:cNvSpPr>
            <a:spLocks noGrp="1"/>
          </p:cNvSpPr>
          <p:nvPr>
            <p:ph type="body" sz="quarter" idx="11"/>
          </p:nvPr>
        </p:nvSpPr>
        <p:spPr/>
        <p:txBody>
          <a:bodyPr/>
          <a:lstStyle/>
          <a:p>
            <a:r>
              <a:rPr lang="en-US" dirty="0"/>
              <a:t>User interface (UI) widget:</a:t>
            </a:r>
          </a:p>
          <a:p>
            <a:endParaRPr lang="en-US" dirty="0"/>
          </a:p>
        </p:txBody>
      </p:sp>
      <p:sp>
        <p:nvSpPr>
          <p:cNvPr id="5" name="Content Placeholder 4"/>
          <p:cNvSpPr>
            <a:spLocks noGrp="1"/>
          </p:cNvSpPr>
          <p:nvPr>
            <p:ph sz="half" idx="2"/>
          </p:nvPr>
        </p:nvSpPr>
        <p:spPr>
          <a:xfrm>
            <a:off x="4754562" y="1752600"/>
            <a:ext cx="4160837" cy="4637088"/>
          </a:xfrm>
        </p:spPr>
        <p:txBody>
          <a:bodyPr/>
          <a:lstStyle/>
          <a:p>
            <a:r>
              <a:rPr lang="en-US" sz="2000" dirty="0" smtClean="0"/>
              <a:t>Only a few widgets support</a:t>
            </a:r>
          </a:p>
          <a:p>
            <a:r>
              <a:rPr lang="en-US" sz="2000" dirty="0" smtClean="0"/>
              <a:t>Commit</a:t>
            </a:r>
          </a:p>
          <a:p>
            <a:pPr lvl="1"/>
            <a:r>
              <a:rPr lang="en-US" sz="1600" dirty="0" smtClean="0"/>
              <a:t>inputMask does NOT stop commit</a:t>
            </a:r>
          </a:p>
          <a:p>
            <a:pPr lvl="1"/>
            <a:r>
              <a:rPr lang="en-US" sz="1600" dirty="0" smtClean="0"/>
              <a:t>regex stops commit</a:t>
            </a:r>
          </a:p>
          <a:p>
            <a:pPr lvl="1"/>
            <a:r>
              <a:rPr lang="en-US" sz="1600" dirty="0" err="1" smtClean="0"/>
              <a:t>validationExpression</a:t>
            </a:r>
            <a:r>
              <a:rPr lang="en-US" sz="1600" dirty="0" smtClean="0"/>
              <a:t> </a:t>
            </a:r>
            <a:r>
              <a:rPr lang="en-US" sz="1600" dirty="0"/>
              <a:t>occurs before commit</a:t>
            </a:r>
          </a:p>
          <a:p>
            <a:r>
              <a:rPr lang="en-US" sz="2000" dirty="0" smtClean="0"/>
              <a:t>Custom error message</a:t>
            </a:r>
          </a:p>
          <a:p>
            <a:pPr lvl="1"/>
            <a:r>
              <a:rPr lang="en-US" sz="1600" dirty="0" smtClean="0"/>
              <a:t>inputMask and regex have NO custom error message option</a:t>
            </a:r>
          </a:p>
          <a:p>
            <a:pPr lvl="1"/>
            <a:r>
              <a:rPr lang="en-US" sz="1600" dirty="0" err="1" smtClean="0"/>
              <a:t>validationExpression</a:t>
            </a:r>
            <a:r>
              <a:rPr lang="en-US" sz="1600" dirty="0" smtClean="0"/>
              <a:t> allows for custom error message</a:t>
            </a:r>
          </a:p>
          <a:p>
            <a:r>
              <a:rPr lang="en-US" sz="2000" dirty="0" smtClean="0"/>
              <a:t>Dynamic values</a:t>
            </a:r>
          </a:p>
          <a:p>
            <a:pPr lvl="1"/>
            <a:r>
              <a:rPr lang="en-US" sz="1600" dirty="0" smtClean="0"/>
              <a:t>inputMask </a:t>
            </a:r>
            <a:r>
              <a:rPr lang="en-US" sz="1600" dirty="0"/>
              <a:t>and regex </a:t>
            </a:r>
            <a:r>
              <a:rPr lang="en-US" sz="1600" dirty="0" smtClean="0"/>
              <a:t>values can </a:t>
            </a:r>
            <a:r>
              <a:rPr lang="en-US" sz="1600" dirty="0"/>
              <a:t>be </a:t>
            </a:r>
            <a:r>
              <a:rPr lang="en-US" sz="1600" dirty="0" smtClean="0"/>
              <a:t>a </a:t>
            </a:r>
            <a:r>
              <a:rPr lang="en-US" sz="1600" dirty="0"/>
              <a:t>display </a:t>
            </a:r>
            <a:r>
              <a:rPr lang="en-US" sz="1600" dirty="0" smtClean="0"/>
              <a:t>key or Gosu expression</a:t>
            </a:r>
          </a:p>
          <a:p>
            <a:r>
              <a:rPr lang="en-US" sz="2000" dirty="0" smtClean="0"/>
              <a:t>Extensibility </a:t>
            </a:r>
            <a:r>
              <a:rPr lang="en-US" sz="2000" dirty="0" smtClean="0"/>
              <a:t>a big </a:t>
            </a:r>
            <a:r>
              <a:rPr lang="en-US" sz="2000" dirty="0" smtClean="0"/>
              <a:t>concern</a:t>
            </a:r>
            <a:endParaRPr lang="en-US" sz="2000" dirty="0"/>
          </a:p>
        </p:txBody>
      </p:sp>
      <p:sp>
        <p:nvSpPr>
          <p:cNvPr id="6" name="Content Placeholder 5"/>
          <p:cNvSpPr>
            <a:spLocks noGrp="1"/>
          </p:cNvSpPr>
          <p:nvPr>
            <p:ph sz="half" idx="1"/>
          </p:nvPr>
        </p:nvSpPr>
        <p:spPr/>
        <p:txBody>
          <a:bodyPr/>
          <a:lstStyle/>
          <a:p>
            <a:r>
              <a:rPr lang="en-US" sz="2000" dirty="0" smtClean="0"/>
              <a:t>Application enforces data model compliance in the UI and through the API</a:t>
            </a:r>
            <a:endParaRPr lang="en-US" sz="1600" dirty="0" smtClean="0"/>
          </a:p>
          <a:p>
            <a:r>
              <a:rPr lang="en-US" sz="2000" dirty="0" smtClean="0"/>
              <a:t>Supports full localization</a:t>
            </a:r>
          </a:p>
          <a:p>
            <a:r>
              <a:rPr lang="en-US" sz="2000" dirty="0" smtClean="0"/>
              <a:t>Static values only</a:t>
            </a:r>
          </a:p>
          <a:p>
            <a:r>
              <a:rPr lang="en-US" sz="2000" dirty="0" smtClean="0"/>
              <a:t>Robust extensibility</a:t>
            </a:r>
            <a:endParaRPr lang="en-US" sz="2000" dirty="0"/>
          </a:p>
        </p:txBody>
      </p:sp>
    </p:spTree>
    <p:extLst>
      <p:ext uri="{BB962C8B-B14F-4D97-AF65-F5344CB8AC3E}">
        <p14:creationId xmlns:p14="http://schemas.microsoft.com/office/powerpoint/2010/main" val="320682437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 for field-level validation</a:t>
            </a:r>
            <a:endParaRPr lang="en-US" dirty="0"/>
          </a:p>
        </p:txBody>
      </p:sp>
      <p:sp>
        <p:nvSpPr>
          <p:cNvPr id="3" name="Content Placeholder 2"/>
          <p:cNvSpPr>
            <a:spLocks noGrp="1"/>
          </p:cNvSpPr>
          <p:nvPr>
            <p:ph idx="1"/>
          </p:nvPr>
        </p:nvSpPr>
        <p:spPr/>
        <p:txBody>
          <a:bodyPr/>
          <a:lstStyle/>
          <a:p>
            <a:r>
              <a:rPr lang="en-US" dirty="0" smtClean="0"/>
              <a:t>Always specify a regular expression for validation for pattern matching</a:t>
            </a:r>
          </a:p>
          <a:p>
            <a:r>
              <a:rPr lang="en-US" dirty="0"/>
              <a:t>Specify</a:t>
            </a:r>
            <a:r>
              <a:rPr lang="en-US" dirty="0" smtClean="0"/>
              <a:t> a descriptive input mask without placeholders</a:t>
            </a:r>
          </a:p>
          <a:p>
            <a:pPr lvl="1"/>
            <a:r>
              <a:rPr lang="en-US" dirty="0" smtClean="0"/>
              <a:t>If a regex is not defined, a placeholder input mask automatically generates an implicit regular expression</a:t>
            </a:r>
          </a:p>
          <a:p>
            <a:r>
              <a:rPr lang="en-US" dirty="0" smtClean="0"/>
              <a:t>User interface validation is applicable to a few widgets and a few properties, but can be dynamic</a:t>
            </a:r>
          </a:p>
          <a:p>
            <a:r>
              <a:rPr lang="en-US" dirty="0" smtClean="0"/>
              <a:t>Avoid </a:t>
            </a:r>
            <a:r>
              <a:rPr lang="en-US" dirty="0"/>
              <a:t>server-side processing for complex user input validation</a:t>
            </a:r>
          </a:p>
          <a:p>
            <a:pPr lvl="1"/>
            <a:r>
              <a:rPr lang="en-US" dirty="0"/>
              <a:t>Gosu expressions for validation require server-side processing</a:t>
            </a:r>
          </a:p>
          <a:p>
            <a:pPr lvl="1"/>
            <a:r>
              <a:rPr lang="en-US" dirty="0"/>
              <a:t>Consider rule based validation</a:t>
            </a:r>
          </a:p>
          <a:p>
            <a:r>
              <a:rPr lang="en-US" dirty="0" smtClean="0"/>
              <a:t>Entity </a:t>
            </a:r>
            <a:r>
              <a:rPr lang="en-US" dirty="0"/>
              <a:t>field-level validation is most robust, but static</a:t>
            </a:r>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96208192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914400"/>
            <a:ext cx="8472487" cy="5486400"/>
          </a:xfrm>
        </p:spPr>
        <p:txBody>
          <a:bodyPr/>
          <a:lstStyle/>
          <a:p>
            <a:r>
              <a:rPr lang="en-US" dirty="0"/>
              <a:t>User Interface field-level validation</a:t>
            </a:r>
          </a:p>
          <a:p>
            <a:r>
              <a:rPr lang="en-US" dirty="0"/>
              <a:t>Data Model field-level validation</a:t>
            </a:r>
          </a:p>
          <a:p>
            <a:r>
              <a:rPr lang="en-US" dirty="0"/>
              <a:t>Field-level validation practices</a:t>
            </a:r>
          </a:p>
          <a:p>
            <a:r>
              <a:rPr lang="en-US" dirty="0" smtClean="0">
                <a:solidFill>
                  <a:schemeClr val="bg1"/>
                </a:solidFill>
              </a:rPr>
              <a:t>Other User Interface </a:t>
            </a:r>
            <a:r>
              <a:rPr lang="en-US" dirty="0">
                <a:solidFill>
                  <a:schemeClr val="bg1"/>
                </a:solidFill>
              </a:rPr>
              <a:t>notifications</a:t>
            </a:r>
          </a:p>
        </p:txBody>
      </p:sp>
    </p:spTree>
    <p:extLst>
      <p:ext uri="{BB962C8B-B14F-4D97-AF65-F5344CB8AC3E}">
        <p14:creationId xmlns:p14="http://schemas.microsoft.com/office/powerpoint/2010/main" val="191240093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UI notifications (1)</a:t>
            </a:r>
            <a:endParaRPr lang="en-US" dirty="0"/>
          </a:p>
        </p:txBody>
      </p:sp>
      <p:sp>
        <p:nvSpPr>
          <p:cNvPr id="3" name="Content Placeholder 2"/>
          <p:cNvSpPr>
            <a:spLocks noGrp="1"/>
          </p:cNvSpPr>
          <p:nvPr>
            <p:ph idx="1"/>
          </p:nvPr>
        </p:nvSpPr>
        <p:spPr>
          <a:xfrm>
            <a:off x="519113" y="3505200"/>
            <a:ext cx="8318500" cy="2895600"/>
          </a:xfrm>
        </p:spPr>
        <p:txBody>
          <a:bodyPr/>
          <a:lstStyle/>
          <a:p>
            <a:r>
              <a:rPr lang="en-US" b="1" dirty="0" err="1" smtClean="0">
                <a:latin typeface="Courier New" pitchFamily="49" charset="0"/>
                <a:cs typeface="Courier New" pitchFamily="49" charset="0"/>
              </a:rPr>
              <a:t>gw.api.util.LocationUtil</a:t>
            </a:r>
            <a:r>
              <a:rPr lang="en-US" dirty="0" smtClean="0"/>
              <a:t> </a:t>
            </a:r>
            <a:r>
              <a:rPr lang="en-US" dirty="0"/>
              <a:t>contains static </a:t>
            </a:r>
            <a:r>
              <a:rPr lang="en-US" dirty="0" smtClean="0"/>
              <a:t>methods</a:t>
            </a:r>
            <a:endParaRPr lang="en-US" dirty="0"/>
          </a:p>
          <a:p>
            <a:pPr lvl="1"/>
            <a:r>
              <a:rPr lang="en-US" b="1" dirty="0" err="1" smtClean="0">
                <a:latin typeface="Courier New" pitchFamily="49" charset="0"/>
                <a:cs typeface="Courier New" pitchFamily="49" charset="0"/>
              </a:rPr>
              <a:t>addRequestScopeInfo</a:t>
            </a:r>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String</a:t>
            </a:r>
            <a:r>
              <a:rPr lang="en-US" b="1" dirty="0" smtClean="0">
                <a:latin typeface="Courier New" pitchFamily="49" charset="0"/>
                <a:cs typeface="Courier New" pitchFamily="49" charset="0"/>
              </a:rPr>
              <a:t>) </a:t>
            </a:r>
            <a:r>
              <a:rPr lang="en-US" dirty="0" smtClean="0"/>
              <a:t>to </a:t>
            </a:r>
            <a:r>
              <a:rPr lang="en-US" dirty="0"/>
              <a:t>show information message</a:t>
            </a:r>
          </a:p>
          <a:p>
            <a:pPr lvl="1"/>
            <a:r>
              <a:rPr lang="en-US" b="1" dirty="0" err="1" smtClean="0">
                <a:latin typeface="Courier New" pitchFamily="49" charset="0"/>
                <a:cs typeface="Courier New" pitchFamily="49" charset="0"/>
              </a:rPr>
              <a:t>addRequestScopeWarning</a:t>
            </a:r>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String</a:t>
            </a:r>
            <a:r>
              <a:rPr lang="en-US" b="1" dirty="0" smtClean="0">
                <a:latin typeface="Courier New" pitchFamily="49" charset="0"/>
                <a:cs typeface="Courier New" pitchFamily="49" charset="0"/>
              </a:rPr>
              <a:t>)</a:t>
            </a:r>
            <a:r>
              <a:rPr lang="en-US" dirty="0" smtClean="0"/>
              <a:t> to </a:t>
            </a:r>
            <a:r>
              <a:rPr lang="en-US" dirty="0"/>
              <a:t>show warning message</a:t>
            </a:r>
          </a:p>
          <a:p>
            <a:pPr lvl="1"/>
            <a:r>
              <a:rPr lang="en-US" b="1" dirty="0" err="1" smtClean="0">
                <a:latin typeface="Courier New" pitchFamily="49" charset="0"/>
                <a:cs typeface="Courier New" pitchFamily="49" charset="0"/>
              </a:rPr>
              <a:t>addRequestScopeError</a:t>
            </a:r>
            <a:r>
              <a:rPr lang="en-US" b="1" dirty="0" smtClean="0">
                <a:latin typeface="Courier New" pitchFamily="49" charset="0"/>
                <a:cs typeface="Courier New" pitchFamily="49" charset="0"/>
              </a:rPr>
              <a:t>(</a:t>
            </a:r>
            <a:r>
              <a:rPr lang="en-US" b="1" i="1" dirty="0">
                <a:latin typeface="Courier New" pitchFamily="49" charset="0"/>
                <a:cs typeface="Courier New" pitchFamily="49" charset="0"/>
              </a:rPr>
              <a:t>String</a:t>
            </a:r>
            <a:r>
              <a:rPr lang="en-US" b="1" dirty="0" smtClean="0">
                <a:latin typeface="Courier New" pitchFamily="49" charset="0"/>
                <a:cs typeface="Courier New" pitchFamily="49" charset="0"/>
              </a:rPr>
              <a:t>)</a:t>
            </a:r>
            <a:r>
              <a:rPr lang="en-US" dirty="0" smtClean="0"/>
              <a:t> </a:t>
            </a:r>
            <a:r>
              <a:rPr lang="en-US" dirty="0"/>
              <a:t>to show error </a:t>
            </a:r>
            <a:r>
              <a:rPr lang="en-US" dirty="0" smtClean="0"/>
              <a:t>message</a:t>
            </a:r>
          </a:p>
          <a:p>
            <a:r>
              <a:rPr lang="en-US" dirty="0" smtClean="0"/>
              <a:t>Use display keys for message strings</a:t>
            </a:r>
          </a:p>
          <a:p>
            <a:r>
              <a:rPr lang="en-US" dirty="0" smtClean="0"/>
              <a:t>Shows message at top of page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 y="914400"/>
            <a:ext cx="7399337" cy="1581150"/>
          </a:xfrm>
          <a:prstGeom prst="rect">
            <a:avLst/>
          </a:prstGeom>
          <a:solidFill>
            <a:schemeClr val="tx1"/>
          </a:solidFill>
          <a:ln w="9525">
            <a:solidFill>
              <a:schemeClr val="bg1"/>
            </a:solidFill>
            <a:miter lim="800000"/>
            <a:headEnd/>
            <a:tailEnd/>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25893077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s"/>
          <p:cNvSpPr/>
          <p:nvPr/>
        </p:nvSpPr>
        <p:spPr bwMode="auto">
          <a:xfrm>
            <a:off x="304800" y="914401"/>
            <a:ext cx="581025" cy="1981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Other UI notifications (2)</a:t>
            </a:r>
            <a:endParaRPr lang="en-US" dirty="0"/>
          </a:p>
        </p:txBody>
      </p:sp>
      <p:sp>
        <p:nvSpPr>
          <p:cNvPr id="3" name="Content Placeholder 2"/>
          <p:cNvSpPr>
            <a:spLocks noGrp="1"/>
          </p:cNvSpPr>
          <p:nvPr>
            <p:ph idx="1"/>
          </p:nvPr>
        </p:nvSpPr>
        <p:spPr>
          <a:xfrm>
            <a:off x="519113" y="3505200"/>
            <a:ext cx="8318500" cy="2895600"/>
          </a:xfrm>
        </p:spPr>
        <p:txBody>
          <a:bodyPr/>
          <a:lstStyle/>
          <a:p>
            <a:r>
              <a:rPr lang="en-US" b="1" dirty="0" err="1">
                <a:latin typeface="Courier New" pitchFamily="49" charset="0"/>
                <a:cs typeface="Courier New" pitchFamily="49" charset="0"/>
              </a:rPr>
              <a:t>gw.api.util.DisplayableException</a:t>
            </a:r>
            <a:endParaRPr lang="en-US" b="1" dirty="0">
              <a:latin typeface="Courier New" pitchFamily="49" charset="0"/>
              <a:cs typeface="Courier New" pitchFamily="49" charset="0"/>
            </a:endParaRPr>
          </a:p>
          <a:p>
            <a:r>
              <a:rPr lang="en-US" dirty="0" smtClean="0"/>
              <a:t>Shows notification </a:t>
            </a:r>
            <a:r>
              <a:rPr lang="en-US" dirty="0"/>
              <a:t>at top of </a:t>
            </a:r>
            <a:r>
              <a:rPr lang="en-US" dirty="0" smtClean="0"/>
              <a:t>page</a:t>
            </a:r>
          </a:p>
          <a:p>
            <a:r>
              <a:rPr lang="en-US" dirty="0" smtClean="0"/>
              <a:t>Requires the </a:t>
            </a:r>
            <a:br>
              <a:rPr lang="en-US" dirty="0" smtClean="0"/>
            </a:br>
            <a:r>
              <a:rPr lang="en-US" b="1" dirty="0" smtClean="0">
                <a:latin typeface="Courier New" pitchFamily="49" charset="0"/>
                <a:cs typeface="Courier New" pitchFamily="49" charset="0"/>
              </a:rPr>
              <a:t>throw new</a:t>
            </a:r>
            <a:r>
              <a:rPr lang="en-US" dirty="0"/>
              <a:t> </a:t>
            </a:r>
            <a:r>
              <a:rPr lang="en-US" dirty="0" smtClean="0"/>
              <a:t/>
            </a:r>
            <a:br>
              <a:rPr lang="en-US" dirty="0" smtClean="0"/>
            </a:br>
            <a:r>
              <a:rPr lang="en-US" dirty="0" smtClean="0"/>
              <a:t>keywords</a:t>
            </a:r>
          </a:p>
          <a:p>
            <a:endParaRPr lang="en-US" dirty="0"/>
          </a:p>
        </p:txBody>
      </p:sp>
      <p:sp>
        <p:nvSpPr>
          <p:cNvPr id="4" name="Rectangle 1"/>
          <p:cNvSpPr>
            <a:spLocks noChangeArrowheads="1"/>
          </p:cNvSpPr>
          <p:nvPr/>
        </p:nvSpPr>
        <p:spPr bwMode="auto">
          <a:xfrm>
            <a:off x="407670" y="914400"/>
            <a:ext cx="859917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lang="en-US" sz="1600" b="1" dirty="0" bmk="">
                <a:solidFill>
                  <a:srgbClr val="000080"/>
                </a:solidFill>
                <a:latin typeface="Courier New" pitchFamily="49" charset="0"/>
                <a:cs typeface="Courier New" pitchFamily="49" charset="0"/>
              </a:rPr>
              <a:t>uses </a:t>
            </a:r>
            <a:r>
              <a:rPr lang="en-US" sz="1600" b="1" dirty="0" err="1" smtClean="0" bmk="">
                <a:solidFill>
                  <a:srgbClr val="000000"/>
                </a:solidFill>
                <a:latin typeface="Courier New" pitchFamily="49" charset="0"/>
                <a:cs typeface="Courier New" pitchFamily="49" charset="0"/>
              </a:rPr>
              <a:t>gw.api.util.DisplayableException</a:t>
            </a:r>
            <a:endParaRPr lang="en-US" sz="1600" b="1" dirty="0" smtClean="0" bmk="">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2</a:t>
            </a:r>
            <a:endParaRPr lang="en-US" sz="1600" b="1" dirty="0" bmk="">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lang="en-US" sz="1600" b="1" dirty="0" err="1" bmk="">
                <a:solidFill>
                  <a:srgbClr val="000000"/>
                </a:solidFill>
                <a:latin typeface="Courier New" pitchFamily="49" charset="0"/>
                <a:cs typeface="Courier New" pitchFamily="49" charset="0"/>
              </a:rPr>
              <a:t>toggleVendorRecommendedFlag</a:t>
            </a: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void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…24     </a:t>
            </a:r>
            <a:r>
              <a:rPr lang="en-US" sz="1600" b="1" dirty="0" smtClean="0" bmk="">
                <a:solidFill>
                  <a:srgbClr val="000080"/>
                </a:solidFill>
                <a:latin typeface="Courier New" pitchFamily="49" charset="0"/>
                <a:cs typeface="Courier New" pitchFamily="49" charset="0"/>
              </a:rPr>
              <a:t>if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thisVendor.VendorEvaluations.</a:t>
            </a:r>
            <a:r>
              <a:rPr lang="en-US" sz="1600" b="1" dirty="0" err="1" smtClean="0" bmk="">
                <a:solidFill>
                  <a:srgbClr val="000080"/>
                </a:solidFill>
                <a:latin typeface="Courier New" pitchFamily="49" charset="0"/>
                <a:cs typeface="Courier New" pitchFamily="49" charset="0"/>
              </a:rPr>
              <a:t>length</a:t>
            </a: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0080"/>
                </a:solidFill>
                <a:latin typeface="Courier New" pitchFamily="49" charset="0"/>
                <a:cs typeface="Courier New" pitchFamily="49" charset="0"/>
              </a:rPr>
              <a:t>0</a:t>
            </a:r>
            <a:r>
              <a:rPr lang="en-US" sz="1600" b="1" dirty="0" smtClean="0" bmk="">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25       </a:t>
            </a:r>
            <a:r>
              <a:rPr lang="en-US" sz="1600" b="1" dirty="0" smtClean="0" bmk="">
                <a:solidFill>
                  <a:srgbClr val="000080"/>
                </a:solidFill>
                <a:latin typeface="Courier New" pitchFamily="49" charset="0"/>
                <a:cs typeface="Courier New" pitchFamily="49" charset="0"/>
              </a:rPr>
              <a:t>th</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row new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DisplayableException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displaykey.Training.NoEvaluations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…27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6" name="Straight Arrow Connector 5"/>
          <p:cNvCxnSpPr/>
          <p:nvPr/>
        </p:nvCxnSpPr>
        <p:spPr bwMode="auto">
          <a:xfrm>
            <a:off x="281940" y="2041488"/>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827" y="5029200"/>
            <a:ext cx="4679573" cy="13715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72967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Field-level validation</a:t>
            </a:r>
            <a:endParaRPr lang="en-US" dirty="0"/>
          </a:p>
        </p:txBody>
      </p:sp>
      <p:sp>
        <p:nvSpPr>
          <p:cNvPr id="6" name="Content Placeholder 5"/>
          <p:cNvSpPr>
            <a:spLocks noGrp="1"/>
          </p:cNvSpPr>
          <p:nvPr>
            <p:ph sz="half" idx="1"/>
          </p:nvPr>
        </p:nvSpPr>
        <p:spPr/>
        <p:txBody>
          <a:bodyPr/>
          <a:lstStyle/>
          <a:p>
            <a:pPr>
              <a:buFont typeface="Arial" charset="0"/>
              <a:buChar char="•"/>
            </a:pPr>
            <a:r>
              <a:rPr lang="en-US" b="1" dirty="0"/>
              <a:t>Validation</a:t>
            </a:r>
            <a:r>
              <a:rPr lang="en-US" dirty="0"/>
              <a:t> is a general application behavior that prevents a user from saving invalid business data</a:t>
            </a:r>
          </a:p>
          <a:p>
            <a:r>
              <a:rPr lang="en-US" dirty="0"/>
              <a:t>Example: </a:t>
            </a:r>
          </a:p>
          <a:p>
            <a:pPr lvl="1"/>
            <a:r>
              <a:rPr lang="en-US" dirty="0"/>
              <a:t>Specifying a </a:t>
            </a:r>
            <a:r>
              <a:rPr lang="en-US" dirty="0" smtClean="0"/>
              <a:t/>
            </a:r>
            <a:br>
              <a:rPr lang="en-US" dirty="0" smtClean="0"/>
            </a:br>
            <a:r>
              <a:rPr lang="en-US" dirty="0" smtClean="0"/>
              <a:t>policy expiration </a:t>
            </a:r>
            <a:r>
              <a:rPr lang="en-US" dirty="0"/>
              <a:t>date </a:t>
            </a:r>
            <a:r>
              <a:rPr lang="en-US" dirty="0" smtClean="0"/>
              <a:t/>
            </a:r>
            <a:br>
              <a:rPr lang="en-US" dirty="0" smtClean="0"/>
            </a:br>
            <a:r>
              <a:rPr lang="en-US" dirty="0" smtClean="0"/>
              <a:t>that </a:t>
            </a:r>
            <a:r>
              <a:rPr lang="en-US" dirty="0"/>
              <a:t>is </a:t>
            </a:r>
            <a:r>
              <a:rPr lang="en-US" dirty="0" smtClean="0"/>
              <a:t>prior </a:t>
            </a:r>
            <a:r>
              <a:rPr lang="en-US" dirty="0"/>
              <a:t>to the </a:t>
            </a:r>
            <a:r>
              <a:rPr lang="en-US" dirty="0" smtClean="0"/>
              <a:t/>
            </a:r>
            <a:br>
              <a:rPr lang="en-US" dirty="0" smtClean="0"/>
            </a:br>
            <a:r>
              <a:rPr lang="en-US" dirty="0" smtClean="0"/>
              <a:t>policy's </a:t>
            </a:r>
            <a:r>
              <a:rPr lang="en-US" dirty="0"/>
              <a:t>effective date</a:t>
            </a:r>
          </a:p>
          <a:p>
            <a:endParaRPr lang="en-US" dirty="0"/>
          </a:p>
        </p:txBody>
      </p:sp>
      <p:sp>
        <p:nvSpPr>
          <p:cNvPr id="7" name="Content Placeholder 6"/>
          <p:cNvSpPr>
            <a:spLocks noGrp="1"/>
          </p:cNvSpPr>
          <p:nvPr>
            <p:ph sz="half" idx="2"/>
          </p:nvPr>
        </p:nvSpPr>
        <p:spPr/>
        <p:txBody>
          <a:bodyPr/>
          <a:lstStyle/>
          <a:p>
            <a:r>
              <a:rPr lang="en-US" b="1" dirty="0" smtClean="0"/>
              <a:t>Field-level validation</a:t>
            </a:r>
            <a:r>
              <a:rPr lang="en-US" dirty="0" smtClean="0"/>
              <a:t> </a:t>
            </a:r>
            <a:r>
              <a:rPr lang="en-US" dirty="0"/>
              <a:t>is a validation behavior tied to one or more specific </a:t>
            </a:r>
            <a:r>
              <a:rPr lang="en-US" dirty="0" smtClean="0"/>
              <a:t/>
            </a:r>
            <a:br>
              <a:rPr lang="en-US" dirty="0" smtClean="0"/>
            </a:br>
            <a:r>
              <a:rPr lang="en-US" dirty="0" smtClean="0"/>
              <a:t>data fields</a:t>
            </a:r>
            <a:endParaRPr lang="en-US" dirty="0"/>
          </a:p>
          <a:p>
            <a:r>
              <a:rPr lang="en-US" dirty="0" smtClean="0"/>
              <a:t>User interface</a:t>
            </a:r>
          </a:p>
          <a:p>
            <a:pPr lvl="1"/>
            <a:r>
              <a:rPr lang="en-US" dirty="0" smtClean="0"/>
              <a:t>Configure widget properties</a:t>
            </a:r>
          </a:p>
          <a:p>
            <a:r>
              <a:rPr lang="en-US" dirty="0" smtClean="0"/>
              <a:t>Data model</a:t>
            </a:r>
          </a:p>
          <a:p>
            <a:pPr lvl="1"/>
            <a:r>
              <a:rPr lang="en-US" dirty="0" smtClean="0"/>
              <a:t>Specify an entity field data type</a:t>
            </a:r>
          </a:p>
          <a:p>
            <a:pPr lvl="1"/>
            <a:r>
              <a:rPr lang="en-US" dirty="0" smtClean="0"/>
              <a:t>Configure entity </a:t>
            </a:r>
            <a:r>
              <a:rPr lang="en-US" dirty="0"/>
              <a:t>field validators</a:t>
            </a:r>
          </a:p>
        </p:txBody>
      </p:sp>
    </p:spTree>
    <p:extLst>
      <p:ext uri="{BB962C8B-B14F-4D97-AF65-F5344CB8AC3E}">
        <p14:creationId xmlns:p14="http://schemas.microsoft.com/office/powerpoint/2010/main" val="22553888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Distinguish between field-level validation configuration in the in the user interface and in the data model</a:t>
            </a:r>
          </a:p>
          <a:p>
            <a:pPr lvl="1"/>
            <a:r>
              <a:rPr lang="en-US" dirty="0"/>
              <a:t>Describe how an input mask differs from a regular expression</a:t>
            </a:r>
          </a:p>
          <a:p>
            <a:pPr lvl="1"/>
            <a:r>
              <a:rPr lang="en-US" dirty="0"/>
              <a:t>Identify the widget properties for UI field-level validation</a:t>
            </a:r>
          </a:p>
          <a:p>
            <a:pPr lvl="1"/>
            <a:r>
              <a:rPr lang="en-US" dirty="0"/>
              <a:t>Recall the steps to create an entity field validator</a:t>
            </a:r>
          </a:p>
          <a:p>
            <a:pPr lvl="1"/>
            <a:r>
              <a:rPr lang="en-US" dirty="0"/>
              <a:t>Identify the API methods to display user interface notifications</a:t>
            </a:r>
          </a:p>
          <a:p>
            <a:pPr marL="400050" lvl="1" indent="0">
              <a:buNone/>
            </a:pPr>
            <a:endParaRPr lang="en-US" dirty="0"/>
          </a:p>
        </p:txBody>
      </p:sp>
    </p:spTree>
    <p:extLst>
      <p:ext uri="{BB962C8B-B14F-4D97-AF65-F5344CB8AC3E}">
        <p14:creationId xmlns:p14="http://schemas.microsoft.com/office/powerpoint/2010/main" val="83717032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What are the two types of </a:t>
            </a:r>
            <a:r>
              <a:rPr lang="en-US" dirty="0" smtClean="0"/>
              <a:t>field-level validation </a:t>
            </a:r>
            <a:r>
              <a:rPr lang="en-US" dirty="0"/>
              <a:t>at the data model level? Can both of them be configured?</a:t>
            </a:r>
          </a:p>
          <a:p>
            <a:r>
              <a:rPr lang="en-US" dirty="0" smtClean="0"/>
              <a:t>What </a:t>
            </a:r>
            <a:r>
              <a:rPr lang="en-US" dirty="0"/>
              <a:t>happens if a widget's validation expression returns null</a:t>
            </a:r>
            <a:r>
              <a:rPr lang="en-US" dirty="0" smtClean="0"/>
              <a:t>?</a:t>
            </a:r>
          </a:p>
          <a:p>
            <a:r>
              <a:rPr lang="en-US" dirty="0"/>
              <a:t>Assume that there is an Order entity that has an </a:t>
            </a:r>
            <a:r>
              <a:rPr lang="en-US" dirty="0" err="1"/>
              <a:t>OrderNumber</a:t>
            </a:r>
            <a:r>
              <a:rPr lang="en-US" dirty="0"/>
              <a:t> field. The field appears on two detail views: </a:t>
            </a:r>
            <a:r>
              <a:rPr lang="en-US" dirty="0" err="1"/>
              <a:t>LegacyOrdersDV</a:t>
            </a:r>
            <a:r>
              <a:rPr lang="en-US" dirty="0"/>
              <a:t> and </a:t>
            </a:r>
            <a:r>
              <a:rPr lang="en-US" dirty="0" err="1"/>
              <a:t>NewOrdersDV</a:t>
            </a:r>
            <a:r>
              <a:rPr lang="en-US" dirty="0"/>
              <a:t>.</a:t>
            </a:r>
          </a:p>
          <a:p>
            <a:pPr marL="857250" lvl="1" indent="-457200">
              <a:buFont typeface="+mj-lt"/>
              <a:buAutoNum type="alphaLcParenR"/>
            </a:pPr>
            <a:r>
              <a:rPr lang="en-US" dirty="0"/>
              <a:t>Name a situation where you would implement validation logic for the </a:t>
            </a:r>
            <a:r>
              <a:rPr lang="en-US" dirty="0" err="1"/>
              <a:t>OrderNumber</a:t>
            </a:r>
            <a:r>
              <a:rPr lang="en-US" dirty="0"/>
              <a:t> field at the data model level.</a:t>
            </a:r>
          </a:p>
          <a:p>
            <a:pPr marL="857250" lvl="1" indent="-457200">
              <a:buFont typeface="+mj-lt"/>
              <a:buAutoNum type="alphaLcParenR"/>
            </a:pPr>
            <a:r>
              <a:rPr lang="en-US" dirty="0"/>
              <a:t>Name a situation where you would implement validation logic for the </a:t>
            </a:r>
            <a:r>
              <a:rPr lang="en-US" dirty="0" err="1"/>
              <a:t>OrderNumber</a:t>
            </a:r>
            <a:r>
              <a:rPr lang="en-US" dirty="0"/>
              <a:t> field at the UI level.</a:t>
            </a:r>
          </a:p>
          <a:p>
            <a:r>
              <a:rPr lang="en-US" dirty="0" smtClean="0"/>
              <a:t>Name </a:t>
            </a:r>
            <a:r>
              <a:rPr lang="en-US" dirty="0" smtClean="0"/>
              <a:t>a static </a:t>
            </a:r>
            <a:r>
              <a:rPr lang="en-US" dirty="0" smtClean="0"/>
              <a:t>method that displays a user notification.</a:t>
            </a:r>
            <a:endParaRPr lang="en-US" dirty="0"/>
          </a:p>
          <a:p>
            <a:endParaRPr lang="en-US" dirty="0"/>
          </a:p>
        </p:txBody>
      </p:sp>
    </p:spTree>
    <p:extLst>
      <p:ext uri="{BB962C8B-B14F-4D97-AF65-F5344CB8AC3E}">
        <p14:creationId xmlns:p14="http://schemas.microsoft.com/office/powerpoint/2010/main" val="91423110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476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(UI) field-level validation</a:t>
            </a:r>
            <a:endParaRPr lang="en-US" dirty="0"/>
          </a:p>
        </p:txBody>
      </p:sp>
      <p:sp>
        <p:nvSpPr>
          <p:cNvPr id="3" name="Content Placeholder 2"/>
          <p:cNvSpPr>
            <a:spLocks noGrp="1"/>
          </p:cNvSpPr>
          <p:nvPr>
            <p:ph sz="half" idx="1"/>
          </p:nvPr>
        </p:nvSpPr>
        <p:spPr>
          <a:xfrm>
            <a:off x="519112" y="914401"/>
            <a:ext cx="3062288" cy="5475289"/>
          </a:xfrm>
        </p:spPr>
        <p:txBody>
          <a:bodyPr/>
          <a:lstStyle/>
          <a:p>
            <a:pPr>
              <a:buFont typeface="Arial" charset="0"/>
              <a:buChar char="•"/>
            </a:pPr>
            <a:r>
              <a:rPr lang="en-US" dirty="0" smtClean="0"/>
              <a:t>Configure widget properties:</a:t>
            </a:r>
          </a:p>
          <a:p>
            <a:pPr lvl="1">
              <a:buFont typeface="Arial" charset="0"/>
              <a:buChar char="•"/>
            </a:pPr>
            <a:r>
              <a:rPr lang="en-US" dirty="0" smtClean="0"/>
              <a:t>regex</a:t>
            </a:r>
          </a:p>
          <a:p>
            <a:pPr lvl="1">
              <a:buFont typeface="Arial" charset="0"/>
              <a:buChar char="•"/>
            </a:pPr>
            <a:r>
              <a:rPr lang="en-US" dirty="0" smtClean="0"/>
              <a:t>inputMask</a:t>
            </a:r>
          </a:p>
          <a:p>
            <a:pPr lvl="1">
              <a:buFont typeface="Arial" charset="0"/>
              <a:buChar char="•"/>
            </a:pPr>
            <a:r>
              <a:rPr lang="en-US" dirty="0" err="1" smtClean="0"/>
              <a:t>validationExpression</a:t>
            </a:r>
            <a:endParaRPr lang="en-US" dirty="0" smtClean="0"/>
          </a:p>
          <a:p>
            <a:r>
              <a:rPr lang="en-US" dirty="0" smtClean="0"/>
              <a:t>When a  field requires differing validation configurations </a:t>
            </a:r>
            <a:r>
              <a:rPr lang="en-US" dirty="0" smtClean="0"/>
              <a:t>throughout </a:t>
            </a:r>
            <a:r>
              <a:rPr lang="en-US" dirty="0" smtClean="0"/>
              <a:t>the UI</a:t>
            </a:r>
          </a:p>
          <a:p>
            <a:r>
              <a:rPr lang="en-US" dirty="0" smtClean="0"/>
              <a:t>When validation logic is </a:t>
            </a:r>
            <a:r>
              <a:rPr lang="en-US" dirty="0" smtClean="0"/>
              <a:t>simple</a:t>
            </a:r>
          </a:p>
          <a:p>
            <a:pPr lvl="1"/>
            <a:r>
              <a:rPr lang="en-US" dirty="0" smtClean="0"/>
              <a:t>Matches a pattern</a:t>
            </a:r>
          </a:p>
          <a:p>
            <a:pPr lvl="1"/>
            <a:r>
              <a:rPr lang="en-US" dirty="0" smtClean="0"/>
              <a:t>Tests a value</a:t>
            </a: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177" y="914400"/>
            <a:ext cx="4566473" cy="53238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AutoShape 5"/>
          <p:cNvSpPr>
            <a:spLocks noChangeArrowheads="1"/>
          </p:cNvSpPr>
          <p:nvPr/>
        </p:nvSpPr>
        <p:spPr bwMode="auto">
          <a:xfrm>
            <a:off x="5822355" y="5527923"/>
            <a:ext cx="2134255" cy="361936"/>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6" name="lin NoCommit"/>
          <p:cNvCxnSpPr>
            <a:stCxn id="5" idx="3"/>
            <a:endCxn id="7" idx="0"/>
          </p:cNvCxnSpPr>
          <p:nvPr/>
        </p:nvCxnSpPr>
        <p:spPr bwMode="auto">
          <a:xfrm flipH="1" flipV="1">
            <a:off x="6250703" y="1828800"/>
            <a:ext cx="1705907" cy="3880091"/>
          </a:xfrm>
          <a:prstGeom prst="bentConnector4">
            <a:avLst>
              <a:gd name="adj1" fmla="val -55553"/>
              <a:gd name="adj2" fmla="val 10589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7" name="recHid1"/>
          <p:cNvSpPr/>
          <p:nvPr/>
        </p:nvSpPr>
        <p:spPr bwMode="auto">
          <a:xfrm>
            <a:off x="5869703" y="1828800"/>
            <a:ext cx="762000" cy="3048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713373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Field-level validation widget properties</a:t>
            </a:r>
            <a:endParaRPr lang="en-US" dirty="0"/>
          </a:p>
        </p:txBody>
      </p:sp>
      <p:sp>
        <p:nvSpPr>
          <p:cNvPr id="5" name="Content Placeholder 4"/>
          <p:cNvSpPr>
            <a:spLocks noGrp="1"/>
          </p:cNvSpPr>
          <p:nvPr>
            <p:ph sz="half" idx="1"/>
          </p:nvPr>
        </p:nvSpPr>
        <p:spPr/>
        <p:txBody>
          <a:bodyPr/>
          <a:lstStyle/>
          <a:p>
            <a:r>
              <a:rPr lang="en-US" sz="2000" b="1" dirty="0" smtClean="0"/>
              <a:t>After</a:t>
            </a:r>
            <a:r>
              <a:rPr lang="en-US" sz="2000" dirty="0" smtClean="0"/>
              <a:t> a user navigates to a page or clicks Update, the widget property expression is evaluated</a:t>
            </a:r>
          </a:p>
          <a:p>
            <a:r>
              <a:rPr lang="en-US" sz="2000" dirty="0" smtClean="0"/>
              <a:t>Shows value </a:t>
            </a:r>
            <a:br>
              <a:rPr lang="en-US" sz="2000" dirty="0" smtClean="0"/>
            </a:br>
            <a:r>
              <a:rPr lang="en-US" sz="2000" dirty="0" smtClean="0"/>
              <a:t>invalid field warning</a:t>
            </a:r>
          </a:p>
          <a:p>
            <a:r>
              <a:rPr lang="en-US" sz="2000" dirty="0" smtClean="0"/>
              <a:t>Shows info bar</a:t>
            </a:r>
            <a:br>
              <a:rPr lang="en-US" sz="2000" dirty="0" smtClean="0"/>
            </a:br>
            <a:r>
              <a:rPr lang="en-US" sz="2000" dirty="0" smtClean="0"/>
              <a:t>field error</a:t>
            </a:r>
          </a:p>
          <a:p>
            <a:r>
              <a:rPr lang="en-US" sz="2000" dirty="0" smtClean="0"/>
              <a:t>Restricts data commit</a:t>
            </a:r>
          </a:p>
          <a:p>
            <a:endParaRPr lang="en-US" dirty="0"/>
          </a:p>
        </p:txBody>
      </p:sp>
      <p:sp>
        <p:nvSpPr>
          <p:cNvPr id="7" name="Content Placeholder 6"/>
          <p:cNvSpPr>
            <a:spLocks noGrp="1"/>
          </p:cNvSpPr>
          <p:nvPr>
            <p:ph sz="half" idx="10"/>
          </p:nvPr>
        </p:nvSpPr>
        <p:spPr/>
        <p:txBody>
          <a:bodyPr/>
          <a:lstStyle/>
          <a:p>
            <a:r>
              <a:rPr lang="en-US" sz="2000" b="1" dirty="0" smtClean="0"/>
              <a:t>After</a:t>
            </a:r>
            <a:r>
              <a:rPr lang="en-US" sz="2000" dirty="0" smtClean="0"/>
              <a:t> a user navigates to a page or clicks Update, the widget property expression is evaluated</a:t>
            </a:r>
          </a:p>
          <a:p>
            <a:r>
              <a:rPr lang="en-US" sz="2000" dirty="0" smtClean="0"/>
              <a:t>Field watermark</a:t>
            </a:r>
          </a:p>
          <a:p>
            <a:r>
              <a:rPr lang="en-US" sz="2000" dirty="0" smtClean="0"/>
              <a:t>Placeholder causes implicit regular expression and shows field format warning</a:t>
            </a:r>
          </a:p>
          <a:p>
            <a:r>
              <a:rPr lang="en-US" sz="2000" dirty="0" smtClean="0"/>
              <a:t>NO data commit restriction</a:t>
            </a:r>
          </a:p>
          <a:p>
            <a:endParaRPr lang="en-US" sz="2000" dirty="0" smtClean="0"/>
          </a:p>
        </p:txBody>
      </p:sp>
      <p:sp>
        <p:nvSpPr>
          <p:cNvPr id="6" name="Content Placeholder 5"/>
          <p:cNvSpPr>
            <a:spLocks noGrp="1"/>
          </p:cNvSpPr>
          <p:nvPr>
            <p:ph sz="half" idx="2"/>
          </p:nvPr>
        </p:nvSpPr>
        <p:spPr/>
        <p:txBody>
          <a:bodyPr/>
          <a:lstStyle/>
          <a:p>
            <a:r>
              <a:rPr lang="en-US" sz="2000" b="1" dirty="0" smtClean="0"/>
              <a:t>Before</a:t>
            </a:r>
            <a:r>
              <a:rPr lang="en-US" sz="2000" dirty="0" smtClean="0"/>
              <a:t> commit, expression evaluated</a:t>
            </a:r>
          </a:p>
          <a:p>
            <a:r>
              <a:rPr lang="en-US" sz="2000" dirty="0" smtClean="0"/>
              <a:t>Shows field error</a:t>
            </a:r>
          </a:p>
          <a:p>
            <a:r>
              <a:rPr lang="en-US" sz="2000" dirty="0"/>
              <a:t>Shows info bar</a:t>
            </a:r>
            <a:br>
              <a:rPr lang="en-US" sz="2000" dirty="0"/>
            </a:br>
            <a:r>
              <a:rPr lang="en-US" sz="2000" dirty="0" smtClean="0"/>
              <a:t>message </a:t>
            </a:r>
            <a:r>
              <a:rPr lang="en-US" sz="2000" dirty="0"/>
              <a:t>error</a:t>
            </a:r>
          </a:p>
          <a:p>
            <a:r>
              <a:rPr lang="en-US" sz="2000" dirty="0" smtClean="0"/>
              <a:t>Restricts </a:t>
            </a:r>
            <a:r>
              <a:rPr lang="en-US" sz="2000" dirty="0" smtClean="0"/>
              <a:t>data commit</a:t>
            </a:r>
          </a:p>
          <a:p>
            <a:pPr lvl="1"/>
            <a:endParaRPr lang="en-US" dirty="0" smtClean="0"/>
          </a:p>
        </p:txBody>
      </p:sp>
      <p:sp>
        <p:nvSpPr>
          <p:cNvPr id="2" name="Subtitle 1"/>
          <p:cNvSpPr>
            <a:spLocks noGrp="1"/>
          </p:cNvSpPr>
          <p:nvPr>
            <p:ph type="subTitle" idx="11"/>
          </p:nvPr>
        </p:nvSpPr>
        <p:spPr/>
        <p:txBody>
          <a:bodyPr/>
          <a:lstStyle/>
          <a:p>
            <a:r>
              <a:rPr lang="en-US" dirty="0" smtClean="0"/>
              <a:t>regex</a:t>
            </a:r>
            <a:br>
              <a:rPr lang="en-US" dirty="0" smtClean="0"/>
            </a:br>
            <a:endParaRPr lang="en-US" dirty="0"/>
          </a:p>
        </p:txBody>
      </p:sp>
      <p:sp>
        <p:nvSpPr>
          <p:cNvPr id="3" name="Text Placeholder 2"/>
          <p:cNvSpPr>
            <a:spLocks noGrp="1"/>
          </p:cNvSpPr>
          <p:nvPr>
            <p:ph type="body" sz="quarter" idx="12"/>
          </p:nvPr>
        </p:nvSpPr>
        <p:spPr/>
        <p:txBody>
          <a:bodyPr/>
          <a:lstStyle/>
          <a:p>
            <a:r>
              <a:rPr lang="en-US" dirty="0" smtClean="0"/>
              <a:t>inputMask</a:t>
            </a:r>
          </a:p>
          <a:p>
            <a:endParaRPr lang="en-US" dirty="0"/>
          </a:p>
        </p:txBody>
      </p:sp>
      <p:sp>
        <p:nvSpPr>
          <p:cNvPr id="8" name="Text Placeholder 7"/>
          <p:cNvSpPr>
            <a:spLocks noGrp="1"/>
          </p:cNvSpPr>
          <p:nvPr>
            <p:ph type="body" sz="quarter" idx="13"/>
          </p:nvPr>
        </p:nvSpPr>
        <p:spPr>
          <a:xfrm>
            <a:off x="6172200" y="914400"/>
            <a:ext cx="2819400" cy="841248"/>
          </a:xfrm>
        </p:spPr>
        <p:txBody>
          <a:bodyPr/>
          <a:lstStyle/>
          <a:p>
            <a:r>
              <a:rPr lang="en-US" dirty="0" err="1" smtClean="0"/>
              <a:t>validationExpression</a:t>
            </a:r>
            <a:endParaRPr lang="en-US" dirty="0"/>
          </a:p>
        </p:txBody>
      </p:sp>
    </p:spTree>
    <p:extLst>
      <p:ext uri="{BB962C8B-B14F-4D97-AF65-F5344CB8AC3E}">
        <p14:creationId xmlns:p14="http://schemas.microsoft.com/office/powerpoint/2010/main" val="41760245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33400" y="3276600"/>
            <a:ext cx="8458200" cy="3124200"/>
          </a:xfrm>
          <a:prstGeom prst="rect">
            <a:avLst/>
          </a:prstGeom>
          <a:solidFill>
            <a:schemeClr val="tx1"/>
          </a:solidFill>
          <a:ln w="952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57150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5105400"/>
            <a:ext cx="4728572"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regex property behavior</a:t>
            </a:r>
            <a:endParaRPr lang="en-US" dirty="0"/>
          </a:p>
        </p:txBody>
      </p:sp>
      <p:sp>
        <p:nvSpPr>
          <p:cNvPr id="3" name="Content Placeholder 2"/>
          <p:cNvSpPr>
            <a:spLocks noGrp="1"/>
          </p:cNvSpPr>
          <p:nvPr>
            <p:ph idx="1"/>
          </p:nvPr>
        </p:nvSpPr>
        <p:spPr/>
        <p:txBody>
          <a:bodyPr/>
          <a:lstStyle/>
          <a:p>
            <a:r>
              <a:rPr lang="en-US" dirty="0" smtClean="0"/>
              <a:t>As the user types, the input validated using explicit regex</a:t>
            </a:r>
          </a:p>
          <a:p>
            <a:pPr lvl="1"/>
            <a:r>
              <a:rPr lang="en-US" dirty="0" smtClean="0"/>
              <a:t>Invalid field value triggers a red box warning </a:t>
            </a:r>
          </a:p>
          <a:p>
            <a:pPr lvl="1"/>
            <a:r>
              <a:rPr lang="en-US" dirty="0" smtClean="0"/>
              <a:t>Mouse over the field to see the validation error message</a:t>
            </a:r>
          </a:p>
          <a:p>
            <a:r>
              <a:rPr lang="en-US" dirty="0"/>
              <a:t>Input validated on </a:t>
            </a:r>
            <a:r>
              <a:rPr lang="en-US" dirty="0" smtClean="0"/>
              <a:t>update and invalid value stops commit</a:t>
            </a:r>
            <a:endParaRPr lang="en-US" dirty="0"/>
          </a:p>
          <a:p>
            <a:pPr lvl="1"/>
            <a:r>
              <a:rPr lang="en-US" dirty="0" smtClean="0"/>
              <a:t>Message </a:t>
            </a:r>
            <a:r>
              <a:rPr lang="en-US" dirty="0"/>
              <a:t>bar warning displayed</a:t>
            </a:r>
          </a:p>
          <a:p>
            <a:pPr lvl="1"/>
            <a:endParaRPr lang="en-US" dirty="0" smtClean="0"/>
          </a:p>
          <a:p>
            <a:endParaRPr lang="en-US" dirty="0" smtClean="0"/>
          </a:p>
        </p:txBody>
      </p:sp>
      <p:pic>
        <p:nvPicPr>
          <p:cNvPr id="4101" name="pic Msg TaxID" descr="C:\Users\sluersen\AppData\Local\Temp\SNAGHTML1072a8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838885"/>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2" name="arwTxt 1"/>
          <p:cNvCxnSpPr/>
          <p:nvPr/>
        </p:nvCxnSpPr>
        <p:spPr bwMode="auto">
          <a:xfrm>
            <a:off x="410222" y="5343525"/>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318" y="3295650"/>
            <a:ext cx="5271429" cy="17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Down Arrow 17"/>
          <p:cNvSpPr/>
          <p:nvPr/>
        </p:nvSpPr>
        <p:spPr bwMode="auto">
          <a:xfrm>
            <a:off x="4038600" y="5257800"/>
            <a:ext cx="457200" cy="69024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146321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15b18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7705"/>
            <a:ext cx="5410477" cy="357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regex property </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Specify a regular expression for the regex property</a:t>
            </a:r>
          </a:p>
          <a:p>
            <a:pPr lvl="1"/>
            <a:r>
              <a:rPr lang="en-US" dirty="0" smtClean="0"/>
              <a:t>String literal</a:t>
            </a:r>
          </a:p>
          <a:p>
            <a:pPr lvl="1"/>
            <a:r>
              <a:rPr lang="en-US" dirty="0" smtClean="0"/>
              <a:t>Display key</a:t>
            </a:r>
          </a:p>
          <a:p>
            <a:pPr lvl="1"/>
            <a:r>
              <a:rPr lang="en-US" dirty="0" smtClean="0"/>
              <a:t>Gosu expression </a:t>
            </a:r>
            <a:r>
              <a:rPr lang="en-US" dirty="0" smtClean="0"/>
              <a:t>for conditional regex</a:t>
            </a:r>
          </a:p>
          <a:p>
            <a:r>
              <a:rPr lang="en-US" dirty="0"/>
              <a:t>Widgets supported</a:t>
            </a:r>
          </a:p>
          <a:p>
            <a:pPr lvl="1"/>
            <a:r>
              <a:rPr lang="en-US" dirty="0"/>
              <a:t>Text Input </a:t>
            </a:r>
          </a:p>
          <a:p>
            <a:pPr lvl="1"/>
            <a:r>
              <a:rPr lang="en-US" dirty="0"/>
              <a:t>Text Cell</a:t>
            </a:r>
          </a:p>
          <a:p>
            <a:endParaRPr lang="en-US" dirty="0" smtClean="0"/>
          </a:p>
          <a:p>
            <a:endParaRPr lang="en-US" dirty="0"/>
          </a:p>
        </p:txBody>
      </p:sp>
      <p:sp>
        <p:nvSpPr>
          <p:cNvPr id="5" name="Content Placeholder 4"/>
          <p:cNvSpPr>
            <a:spLocks noGrp="1"/>
          </p:cNvSpPr>
          <p:nvPr>
            <p:ph idx="10"/>
          </p:nvPr>
        </p:nvSpPr>
        <p:spPr>
          <a:xfrm>
            <a:off x="521208" y="4733925"/>
            <a:ext cx="5422669" cy="1676400"/>
          </a:xfrm>
        </p:spPr>
        <p:txBody>
          <a:bodyPr/>
          <a:lstStyle/>
          <a:p>
            <a:r>
              <a:rPr lang="en-US" dirty="0" smtClean="0"/>
              <a:t>Example:</a:t>
            </a:r>
          </a:p>
          <a:p>
            <a:pPr lvl="1"/>
            <a:r>
              <a:rPr lang="en-US" dirty="0" smtClean="0"/>
              <a:t>Limits the collateral amount to a numeric value that is between 0 and 9999</a:t>
            </a:r>
          </a:p>
          <a:p>
            <a:pPr lvl="1"/>
            <a:endParaRPr lang="en-US" dirty="0"/>
          </a:p>
        </p:txBody>
      </p:sp>
      <p:cxnSp>
        <p:nvCxnSpPr>
          <p:cNvPr id="9" name="arwTxt 1"/>
          <p:cNvCxnSpPr/>
          <p:nvPr/>
        </p:nvCxnSpPr>
        <p:spPr bwMode="auto">
          <a:xfrm>
            <a:off x="380998" y="3657600"/>
            <a:ext cx="30480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189664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syntax</a:t>
            </a:r>
            <a:endParaRPr lang="en-US" dirty="0"/>
          </a:p>
        </p:txBody>
      </p:sp>
      <p:sp>
        <p:nvSpPr>
          <p:cNvPr id="3" name="Content Placeholder 2"/>
          <p:cNvSpPr>
            <a:spLocks noGrp="1"/>
          </p:cNvSpPr>
          <p:nvPr>
            <p:ph idx="1"/>
          </p:nvPr>
        </p:nvSpPr>
        <p:spPr/>
        <p:txBody>
          <a:bodyPr/>
          <a:lstStyle/>
          <a:p>
            <a:r>
              <a:rPr lang="en-US" dirty="0" smtClean="0"/>
              <a:t>.+ </a:t>
            </a:r>
          </a:p>
          <a:p>
            <a:pPr lvl="1"/>
            <a:r>
              <a:rPr lang="en-US" dirty="0" smtClean="0"/>
              <a:t>Any </a:t>
            </a:r>
            <a:r>
              <a:rPr lang="en-US" dirty="0"/>
              <a:t>non-empty string</a:t>
            </a:r>
          </a:p>
          <a:p>
            <a:r>
              <a:rPr lang="en-US" dirty="0" smtClean="0"/>
              <a:t>\.</a:t>
            </a:r>
          </a:p>
          <a:p>
            <a:pPr lvl="1"/>
            <a:r>
              <a:rPr lang="en-US" dirty="0" smtClean="0"/>
              <a:t>A </a:t>
            </a:r>
            <a:r>
              <a:rPr lang="en-US" dirty="0"/>
              <a:t>period </a:t>
            </a:r>
            <a:r>
              <a:rPr lang="en-US" dirty="0" smtClean="0"/>
              <a:t>where the backslash (\) is </a:t>
            </a:r>
            <a:r>
              <a:rPr lang="en-US" dirty="0"/>
              <a:t>an escape </a:t>
            </a:r>
            <a:r>
              <a:rPr lang="en-US" dirty="0" smtClean="0"/>
              <a:t>character</a:t>
            </a:r>
          </a:p>
          <a:p>
            <a:r>
              <a:rPr lang="en-US" dirty="0"/>
              <a:t>[</a:t>
            </a:r>
            <a:r>
              <a:rPr lang="en-US" dirty="0" err="1"/>
              <a:t>charRange</a:t>
            </a:r>
            <a:r>
              <a:rPr lang="en-US" dirty="0"/>
              <a:t>]{X}</a:t>
            </a:r>
          </a:p>
          <a:p>
            <a:pPr lvl="1"/>
            <a:r>
              <a:rPr lang="en-US" dirty="0"/>
              <a:t>characters in </a:t>
            </a:r>
            <a:r>
              <a:rPr lang="en-US" dirty="0" err="1"/>
              <a:t>charRange</a:t>
            </a:r>
            <a:r>
              <a:rPr lang="en-US" dirty="0"/>
              <a:t>, which can be any combination of 0-9, a-z, and A-Z</a:t>
            </a:r>
          </a:p>
          <a:p>
            <a:r>
              <a:rPr lang="en-US" dirty="0"/>
              <a:t>[</a:t>
            </a:r>
            <a:r>
              <a:rPr lang="en-US" dirty="0" err="1"/>
              <a:t>charRange</a:t>
            </a:r>
            <a:r>
              <a:rPr lang="en-US" dirty="0"/>
              <a:t>]{X, Y} </a:t>
            </a:r>
          </a:p>
          <a:p>
            <a:pPr lvl="1"/>
            <a:r>
              <a:rPr lang="en-US" dirty="0"/>
              <a:t>From X to Y characters in </a:t>
            </a:r>
            <a:r>
              <a:rPr lang="en-US" dirty="0" err="1"/>
              <a:t>charRange</a:t>
            </a:r>
            <a:endParaRPr lang="en-US" dirty="0"/>
          </a:p>
          <a:p>
            <a:r>
              <a:rPr lang="en-US" dirty="0" smtClean="0"/>
              <a:t>Most </a:t>
            </a:r>
            <a:r>
              <a:rPr lang="en-US" dirty="0"/>
              <a:t>other characters </a:t>
            </a:r>
            <a:r>
              <a:rPr lang="en-US" dirty="0" smtClean="0"/>
              <a:t>are </a:t>
            </a:r>
            <a:r>
              <a:rPr lang="en-US" dirty="0"/>
              <a:t>treated as </a:t>
            </a:r>
            <a:r>
              <a:rPr lang="en-US" dirty="0" smtClean="0"/>
              <a:t>literals such as a dash (-)</a:t>
            </a:r>
            <a:endParaRPr lang="en-US" dirty="0"/>
          </a:p>
          <a:p>
            <a:endParaRPr lang="en-US" dirty="0"/>
          </a:p>
        </p:txBody>
      </p:sp>
    </p:spTree>
    <p:extLst>
      <p:ext uri="{BB962C8B-B14F-4D97-AF65-F5344CB8AC3E}">
        <p14:creationId xmlns:p14="http://schemas.microsoft.com/office/powerpoint/2010/main" val="350042187"/>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28232585-35C5-44D4-B09E-09EF8C92784B}"/>
</file>

<file path=customXml/itemProps2.xml><?xml version="1.0" encoding="utf-8"?>
<ds:datastoreItem xmlns:ds="http://schemas.openxmlformats.org/officeDocument/2006/customXml" ds:itemID="{0841F17D-0DA0-4381-9DEB-CCD4F7ADFCAA}"/>
</file>

<file path=customXml/itemProps3.xml><?xml version="1.0" encoding="utf-8"?>
<ds:datastoreItem xmlns:ds="http://schemas.openxmlformats.org/officeDocument/2006/customXml" ds:itemID="{36CB30EB-B101-471A-9F75-AA1CA6A7C4CB}"/>
</file>

<file path=docProps/app.xml><?xml version="1.0" encoding="utf-8"?>
<Properties xmlns="http://schemas.openxmlformats.org/officeDocument/2006/extended-properties" xmlns:vt="http://schemas.openxmlformats.org/officeDocument/2006/docPropsVTypes">
  <Template>Emerald_Template</Template>
  <TotalTime>5276</TotalTime>
  <Words>4679</Words>
  <Application>Microsoft Office PowerPoint</Application>
  <PresentationFormat>On-screen Show (4:3)</PresentationFormat>
  <Paragraphs>497</Paragraphs>
  <Slides>42</Slides>
  <Notes>38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Field-level Validation</vt:lpstr>
      <vt:lpstr>PowerPoint Presentation</vt:lpstr>
      <vt:lpstr>PowerPoint Presentation</vt:lpstr>
      <vt:lpstr>Field-level validation</vt:lpstr>
      <vt:lpstr>User interface (UI) field-level validation</vt:lpstr>
      <vt:lpstr>Field-level validation widget properties</vt:lpstr>
      <vt:lpstr>regex property behavior</vt:lpstr>
      <vt:lpstr>regex property </vt:lpstr>
      <vt:lpstr>Regular expression syntax</vt:lpstr>
      <vt:lpstr>inputMask property behavior</vt:lpstr>
      <vt:lpstr>inputMask property placeholder behavior</vt:lpstr>
      <vt:lpstr>inputMask property </vt:lpstr>
      <vt:lpstr>validationExpression property behavior</vt:lpstr>
      <vt:lpstr>validationExpression property </vt:lpstr>
      <vt:lpstr>Validation expression</vt:lpstr>
      <vt:lpstr>Ternary expression syntax</vt:lpstr>
      <vt:lpstr>PowerPoint Presentation</vt:lpstr>
      <vt:lpstr>Data types</vt:lpstr>
      <vt:lpstr>Data types files</vt:lpstr>
      <vt:lpstr>Entity element specifies data type</vt:lpstr>
      <vt:lpstr>Field validators</vt:lpstr>
      <vt:lpstr>fieldvalidators.xml</vt:lpstr>
      <vt:lpstr>ValidatorDef: description</vt:lpstr>
      <vt:lpstr>ValidatorDef: input-mask</vt:lpstr>
      <vt:lpstr>ValidatorDef: name</vt:lpstr>
      <vt:lpstr>ValidatorDef: value</vt:lpstr>
      <vt:lpstr>Steps to implement field validator</vt:lpstr>
      <vt:lpstr>Step 1: Create validator display key error</vt:lpstr>
      <vt:lpstr>Step 2: Create field validator</vt:lpstr>
      <vt:lpstr>Step 3: Associate field validator with field </vt:lpstr>
      <vt:lpstr>Step 4: Deploy your changes</vt:lpstr>
      <vt:lpstr>PowerPoint Presentation</vt:lpstr>
      <vt:lpstr>Input mask configuration comparison</vt:lpstr>
      <vt:lpstr>Regex configuration comparison</vt:lpstr>
      <vt:lpstr>Practices comparison</vt:lpstr>
      <vt:lpstr>Practices for field-level validation</vt:lpstr>
      <vt:lpstr>PowerPoint Presentation</vt:lpstr>
      <vt:lpstr>Other UI notifications (1)</vt:lpstr>
      <vt:lpstr>Other UI notifications (2)</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sluersen@guidewire.com</dc:creator>
  <cp:keywords>Emerald;Configuration Fundamentals; Field-Level Validation</cp:keywords>
  <cp:lastModifiedBy>Guidewire Education</cp:lastModifiedBy>
  <cp:revision>230</cp:revision>
  <dcterms:created xsi:type="dcterms:W3CDTF">2013-09-19T00:31:54Z</dcterms:created>
  <dcterms:modified xsi:type="dcterms:W3CDTF">2014-11-15T01:24:29Z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1494200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