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 id="2147483726" r:id="rId10"/>
    <p:sldMasterId id="2147483739" r:id="rId11"/>
    <p:sldMasterId id="2147483752" r:id="rId12"/>
    <p:sldMasterId id="2147483765" r:id="rId13"/>
    <p:sldMasterId id="2147483778" r:id="rId14"/>
    <p:sldMasterId id="2147483791" r:id="rId15"/>
    <p:sldMasterId id="2147483804" r:id="rId16"/>
    <p:sldMasterId id="2147483817" r:id="rId17"/>
    <p:sldMasterId id="2147483830" r:id="rId18"/>
    <p:sldMasterId id="2147483843" r:id="rId19"/>
  </p:sldMasterIdLst>
  <p:notesMasterIdLst>
    <p:notesMasterId r:id="rId56"/>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slide" Target="slides/slide28.xml"/><Relationship Id="rId50" Type="http://schemas.openxmlformats.org/officeDocument/2006/relationships/slide" Target="slides/slide31.xml"/><Relationship Id="rId55" Type="http://schemas.openxmlformats.org/officeDocument/2006/relationships/slide" Target="slides/slide36.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0.xml"/><Relationship Id="rId11" Type="http://schemas.openxmlformats.org/officeDocument/2006/relationships/slideMaster" Target="slideMasters/slideMaster8.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slide" Target="slides/slide34.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Master" Target="slideMasters/slideMaster1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32.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theme" Target="theme/theme1.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presProps" Target="presProps.xml"/><Relationship Id="rId10" Type="http://schemas.openxmlformats.org/officeDocument/2006/relationships/slideMaster" Target="slideMasters/slideMaster7.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7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778" name="PlaceHolder 2"/>
          <p:cNvSpPr>
            <a:spLocks noGrp="1"/>
          </p:cNvSpPr>
          <p:nvPr>
            <p:ph type="hdr"/>
          </p:nvPr>
        </p:nvSpPr>
        <p:spPr>
          <a:xfrm>
            <a:off x="1554480" y="5532120"/>
            <a:ext cx="6217560" cy="4525920"/>
          </a:xfrm>
          <a:prstGeom prst="rect">
            <a:avLst/>
          </a:prstGeom>
        </p:spPr>
        <p:txBody>
          <a:bodyPr lIns="0" tIns="0" rIns="0" bIns="0"/>
          <a:lstStyle/>
          <a:p>
            <a:r>
              <a:rPr lang="en-US" sz="1400" b="0" strike="noStrike" spc="-1">
                <a:latin typeface="Times New Roman"/>
              </a:rPr>
              <a:t>&lt;header&gt;</a:t>
            </a:r>
          </a:p>
        </p:txBody>
      </p:sp>
      <p:sp>
        <p:nvSpPr>
          <p:cNvPr id="779" name="PlaceHolder 3"/>
          <p:cNvSpPr>
            <a:spLocks noGrp="1"/>
          </p:cNvSpPr>
          <p:nvPr>
            <p:ph type="dt"/>
          </p:nvPr>
        </p:nvSpPr>
        <p:spPr>
          <a:xfrm>
            <a:off x="0" y="9555480"/>
            <a:ext cx="3372840" cy="502560"/>
          </a:xfrm>
          <a:prstGeom prst="rect">
            <a:avLst/>
          </a:prstGeom>
        </p:spPr>
        <p:txBody>
          <a:bodyPr lIns="0" tIns="0" rIns="0" bIns="0"/>
          <a:lstStyle/>
          <a:p>
            <a:pPr algn="r"/>
            <a:r>
              <a:rPr lang="en-US" sz="1400" b="0" strike="noStrike" spc="-1">
                <a:latin typeface="Times New Roman"/>
              </a:rPr>
              <a:t>&lt;date/time&gt;</a:t>
            </a:r>
          </a:p>
        </p:txBody>
      </p:sp>
      <p:sp>
        <p:nvSpPr>
          <p:cNvPr id="780" name="PlaceHolder 4"/>
          <p:cNvSpPr>
            <a:spLocks noGrp="1"/>
          </p:cNvSpPr>
          <p:nvPr>
            <p:ph type="ftr"/>
          </p:nvPr>
        </p:nvSpPr>
        <p:spPr>
          <a:xfrm>
            <a:off x="0" y="0"/>
            <a:ext cx="3372840" cy="502560"/>
          </a:xfrm>
          <a:prstGeom prst="rect">
            <a:avLst/>
          </a:prstGeom>
        </p:spPr>
        <p:txBody>
          <a:bodyPr lIns="0" tIns="0" rIns="0" bIns="0" anchor="b"/>
          <a:lstStyle/>
          <a:p>
            <a:r>
              <a:rPr lang="en-US" sz="1400" b="0" strike="noStrike" spc="-1">
                <a:latin typeface="Times New Roman"/>
              </a:rPr>
              <a:t>&lt;footer&gt;</a:t>
            </a:r>
          </a:p>
        </p:txBody>
      </p:sp>
      <p:sp>
        <p:nvSpPr>
          <p:cNvPr id="781" name="PlaceHolder 5"/>
          <p:cNvSpPr>
            <a:spLocks noGrp="1"/>
          </p:cNvSpPr>
          <p:nvPr>
            <p:ph type="sldNum"/>
          </p:nvPr>
        </p:nvSpPr>
        <p:spPr>
          <a:xfrm>
            <a:off x="4399200" y="0"/>
            <a:ext cx="3372840" cy="502560"/>
          </a:xfrm>
          <a:prstGeom prst="rect">
            <a:avLst/>
          </a:prstGeom>
        </p:spPr>
        <p:txBody>
          <a:bodyPr lIns="0" tIns="0" rIns="0" bIns="0" anchor="b"/>
          <a:lstStyle/>
          <a:p>
            <a:pPr algn="r"/>
            <a:fld id="{7B7ED524-AF9B-4104-8D71-63C9171860CE}"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PlaceHolder 1"/>
          <p:cNvSpPr>
            <a:spLocks noGrp="1"/>
          </p:cNvSpPr>
          <p:nvPr>
            <p:ph type="body"/>
          </p:nvPr>
        </p:nvSpPr>
        <p:spPr>
          <a:xfrm>
            <a:off x="152280" y="4343400"/>
            <a:ext cx="6552720" cy="4343040"/>
          </a:xfrm>
          <a:prstGeom prst="rect">
            <a:avLst/>
          </a:prstGeom>
        </p:spPr>
        <p:txBody>
          <a:bodyPr/>
          <a:lstStyle/>
          <a:p>
            <a:pPr marL="216000" indent="-216000">
              <a:lnSpc>
                <a:spcPct val="100000"/>
              </a:lnSpc>
            </a:pPr>
            <a:r>
              <a:rPr lang="en-US" sz="2000" b="0" strike="noStrike" spc="-1">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pPr marL="216000" indent="-216000">
              <a:lnSpc>
                <a:spcPct val="100000"/>
              </a:lnSpc>
            </a:pPr>
            <a:endParaRPr lang="en-US" sz="2000" b="0" strike="noStrike" spc="-1">
              <a:latin typeface="Arial"/>
            </a:endParaRPr>
          </a:p>
          <a:p>
            <a:pPr marL="216000" indent="-216000">
              <a:lnSpc>
                <a:spcPct val="100000"/>
              </a:lnSpc>
            </a:pPr>
            <a:endParaRPr lang="en-US" sz="2000" b="0" strike="noStrike" spc="-1">
              <a:latin typeface="Arial"/>
            </a:endParaRPr>
          </a:p>
        </p:txBody>
      </p:sp>
      <p:sp>
        <p:nvSpPr>
          <p:cNvPr id="1016" name="TextShape 2"/>
          <p:cNvSpPr txBox="1"/>
          <p:nvPr/>
        </p:nvSpPr>
        <p:spPr>
          <a:xfrm>
            <a:off x="3884760" y="8775360"/>
            <a:ext cx="2971440" cy="302760"/>
          </a:xfrm>
          <a:prstGeom prst="rect">
            <a:avLst/>
          </a:prstGeom>
          <a:noFill/>
          <a:ln>
            <a:noFill/>
          </a:ln>
        </p:spPr>
        <p:txBody>
          <a:bodyPr anchor="b"/>
          <a:lstStyle/>
          <a:p>
            <a:pPr algn="r">
              <a:lnSpc>
                <a:spcPct val="100000"/>
              </a:lnSpc>
            </a:pPr>
            <a:fld id="{A5419D85-1CEB-4999-847B-2614752149A1}" type="slidenum">
              <a:rPr lang="en-US" sz="800" b="0" strike="noStrike" spc="-1">
                <a:solidFill>
                  <a:srgbClr val="000000"/>
                </a:solidFill>
                <a:latin typeface="Arial"/>
                <a:ea typeface="+mn-ea"/>
              </a:rPr>
              <a:t>1</a:t>
            </a:fld>
            <a:endParaRPr lang="en-US" sz="8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You can define and edit an entity and entity extension located in the …\configuration\config\extensions\entity\ folder.  </a:t>
            </a:r>
          </a:p>
          <a:p>
            <a:pPr>
              <a:lnSpc>
                <a:spcPct val="100000"/>
              </a:lnSpc>
            </a:pPr>
            <a:endParaRPr lang="en-US" sz="2000" b="0" strike="noStrike" spc="-1">
              <a:latin typeface="Arial"/>
            </a:endParaRPr>
          </a:p>
          <a:p>
            <a:pPr>
              <a:lnSpc>
                <a:spcPct val="100000"/>
              </a:lnSpc>
            </a:pPr>
            <a:r>
              <a:rPr lang="en-US" sz="2000" b="0" strike="noStrike" spc="-1">
                <a:latin typeface="Arial"/>
              </a:rPr>
              <a:t>The Entity Editor allows you to view an entity or internal entity extension located in the \configuration\config\metadata\entity folder.   Files in the \metadata\ folder are read-only.</a:t>
            </a:r>
          </a:p>
          <a:p>
            <a:pPr>
              <a:lnSpc>
                <a:spcPct val="100000"/>
              </a:lnSpc>
            </a:pPr>
            <a:endParaRPr lang="en-US" sz="2000" b="0" strike="noStrike" spc="-1">
              <a:latin typeface="Arial"/>
            </a:endParaRPr>
          </a:p>
        </p:txBody>
      </p:sp>
      <p:sp>
        <p:nvSpPr>
          <p:cNvPr id="1035" name="TextShape 2"/>
          <p:cNvSpPr txBox="1"/>
          <p:nvPr/>
        </p:nvSpPr>
        <p:spPr>
          <a:xfrm>
            <a:off x="3884760" y="8775360"/>
            <a:ext cx="2971440" cy="302760"/>
          </a:xfrm>
          <a:prstGeom prst="rect">
            <a:avLst/>
          </a:prstGeom>
          <a:noFill/>
          <a:ln>
            <a:noFill/>
          </a:ln>
        </p:spPr>
        <p:txBody>
          <a:bodyPr anchor="b"/>
          <a:lstStyle/>
          <a:p>
            <a:pPr algn="r">
              <a:lnSpc>
                <a:spcPct val="100000"/>
              </a:lnSpc>
            </a:pPr>
            <a:fld id="{2AD09D65-43A5-4235-AD94-19EE08BD3F86}" type="slidenum">
              <a:rPr lang="en-US" sz="800" b="0" strike="noStrike" spc="-1">
                <a:solidFill>
                  <a:srgbClr val="000000"/>
                </a:solidFill>
                <a:latin typeface="Arial"/>
                <a:ea typeface="+mn-ea"/>
              </a:rPr>
              <a:t>10</a:t>
            </a:fld>
            <a:endParaRPr lang="en-US" sz="8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Add, duplicate, remove,  and override elements.   The editor is data model / XSD  aware.  Editing with the editor is only available in /extensions/. </a:t>
            </a:r>
          </a:p>
          <a:p>
            <a:endParaRPr lang="en-US" sz="2000" b="0" strike="noStrike" spc="-1">
              <a:latin typeface="Arial"/>
            </a:endParaRPr>
          </a:p>
          <a:p>
            <a:r>
              <a:rPr lang="en-US" sz="2000" b="0" strike="noStrike" spc="-1">
                <a:latin typeface="Arial"/>
              </a:rPr>
              <a:t>When you define and edit an entity or entity extension located in the \configuration\config\extensions\entity folder, the Entity editor toolbar is fully enabled.  Entities and internal entity extensions located in the \configuration\config\metadata\entity folder are read-only and all edit actions are disabled.  </a:t>
            </a:r>
          </a:p>
          <a:p>
            <a:endParaRPr lang="en-US" sz="2000" b="0" strike="noStrike" spc="-1">
              <a:latin typeface="Arial"/>
            </a:endParaRPr>
          </a:p>
          <a:p>
            <a:r>
              <a:rPr lang="en-US" sz="2000" b="0" strike="noStrike" spc="-1">
                <a:latin typeface="Arial"/>
              </a:rPr>
              <a:t>Sort, filter, and collapse columns in the element tree pane.  You can also easily navigate to supertype and subtype entities.  Lastly, you can quickly validate your entity XML.</a:t>
            </a:r>
          </a:p>
          <a:p>
            <a:endParaRPr lang="en-US" sz="2000" b="0" strike="noStrike" spc="-1">
              <a:latin typeface="Arial"/>
            </a:endParaRPr>
          </a:p>
          <a:p>
            <a:r>
              <a:rPr lang="en-US" sz="2000" b="0" strike="noStrike" spc="-1">
                <a:latin typeface="Arial"/>
              </a:rPr>
              <a:t>"Schema aware" means that Guidewire Studio only shows the allowed options for a given element or attribute.</a:t>
            </a:r>
          </a:p>
        </p:txBody>
      </p:sp>
      <p:sp>
        <p:nvSpPr>
          <p:cNvPr id="1037" name="TextShape 2"/>
          <p:cNvSpPr txBox="1"/>
          <p:nvPr/>
        </p:nvSpPr>
        <p:spPr>
          <a:xfrm>
            <a:off x="3884760" y="8775360"/>
            <a:ext cx="2971440" cy="302760"/>
          </a:xfrm>
          <a:prstGeom prst="rect">
            <a:avLst/>
          </a:prstGeom>
          <a:noFill/>
          <a:ln>
            <a:noFill/>
          </a:ln>
        </p:spPr>
        <p:txBody>
          <a:bodyPr anchor="b"/>
          <a:lstStyle/>
          <a:p>
            <a:pPr algn="r">
              <a:lnSpc>
                <a:spcPct val="100000"/>
              </a:lnSpc>
            </a:pPr>
            <a:fld id="{6658A3DF-AFF0-4E43-81A9-0627D4E47040}" type="slidenum">
              <a:rPr lang="en-US" sz="800" b="0" strike="noStrike" spc="-1">
                <a:solidFill>
                  <a:srgbClr val="000000"/>
                </a:solidFill>
                <a:latin typeface="Arial"/>
                <a:ea typeface="+mn-ea"/>
              </a:rPr>
              <a:t>11</a:t>
            </a:fld>
            <a:endParaRPr lang="en-US" sz="8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The Entity editor toolbar view actions influence the display of the Element tree pane. By default, the Element tree pane displays the hierarchy of nested elements, including any inherited elements from base entities. For entity extensions, the underlying base entities are entities and internal entity extensions.  The editor is schema aware for elements and attributes.  "Schema aware" means that Guidewire Studio only shows the allowed options for a given element or attribute.</a:t>
            </a:r>
          </a:p>
          <a:p>
            <a:endParaRPr lang="en-US" sz="2000" b="0" strike="noStrike" spc="-1">
              <a:latin typeface="Arial"/>
            </a:endParaRPr>
          </a:p>
        </p:txBody>
      </p:sp>
      <p:sp>
        <p:nvSpPr>
          <p:cNvPr id="1039" name="TextShape 2"/>
          <p:cNvSpPr txBox="1"/>
          <p:nvPr/>
        </p:nvSpPr>
        <p:spPr>
          <a:xfrm>
            <a:off x="3884760" y="8775360"/>
            <a:ext cx="2971440" cy="302760"/>
          </a:xfrm>
          <a:prstGeom prst="rect">
            <a:avLst/>
          </a:prstGeom>
          <a:noFill/>
          <a:ln>
            <a:noFill/>
          </a:ln>
        </p:spPr>
        <p:txBody>
          <a:bodyPr anchor="b"/>
          <a:lstStyle/>
          <a:p>
            <a:pPr algn="r">
              <a:lnSpc>
                <a:spcPct val="100000"/>
              </a:lnSpc>
            </a:pPr>
            <a:fld id="{DDFAD4FE-4596-416B-920A-9C84653A8D5E}" type="slidenum">
              <a:rPr lang="en-US" sz="800" b="0" strike="noStrike" spc="-1">
                <a:solidFill>
                  <a:srgbClr val="000000"/>
                </a:solidFill>
                <a:latin typeface="Arial"/>
                <a:ea typeface="+mn-ea"/>
              </a:rPr>
              <a:t>12</a:t>
            </a:fld>
            <a:endParaRPr lang="en-US" sz="8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When creating elements, the Entity Editor refers to an Extensible Schema Definition (XSD) file, datamodel.xsd.  The location of the file is &lt;InstallRoot&gt;\modules\configuration\xsd\metadata\datamodel.xsd.  Not all elements define fields in a database, for example, &lt;events /&gt;. Other elements are specific to database performance such as &lt;index /&gt;.</a:t>
            </a:r>
          </a:p>
          <a:p>
            <a:pPr>
              <a:lnSpc>
                <a:spcPct val="100000"/>
              </a:lnSpc>
            </a:pPr>
            <a:endParaRPr lang="en-US" sz="2000" b="0" strike="noStrike" spc="-1">
              <a:latin typeface="Arial"/>
            </a:endParaRPr>
          </a:p>
          <a:p>
            <a:pPr>
              <a:lnSpc>
                <a:spcPct val="100000"/>
              </a:lnSpc>
            </a:pPr>
            <a:r>
              <a:rPr lang="en-US" sz="2000" b="0" strike="noStrike" spc="-1">
                <a:latin typeface="Arial"/>
              </a:rPr>
              <a:t>The four primary elements listed above are common to entity extension (&lt;extension&gt;), entity declaration (&lt;entity&gt;), subtype extension (&lt;extension&gt;), and subtype declaration (&lt;subtype&gt;).</a:t>
            </a: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1041" name="TextShape 2"/>
          <p:cNvSpPr txBox="1"/>
          <p:nvPr/>
        </p:nvSpPr>
        <p:spPr>
          <a:xfrm>
            <a:off x="3884760" y="8775360"/>
            <a:ext cx="2971440" cy="302760"/>
          </a:xfrm>
          <a:prstGeom prst="rect">
            <a:avLst/>
          </a:prstGeom>
          <a:noFill/>
          <a:ln>
            <a:noFill/>
          </a:ln>
        </p:spPr>
        <p:txBody>
          <a:bodyPr anchor="b"/>
          <a:lstStyle/>
          <a:p>
            <a:pPr algn="r">
              <a:lnSpc>
                <a:spcPct val="100000"/>
              </a:lnSpc>
            </a:pPr>
            <a:fld id="{46628284-21F8-40D3-B142-53FA6F65B143}" type="slidenum">
              <a:rPr lang="en-US" sz="800" b="0" strike="noStrike" spc="-1">
                <a:solidFill>
                  <a:srgbClr val="000000"/>
                </a:solidFill>
                <a:latin typeface="Arial"/>
                <a:ea typeface="+mn-ea"/>
              </a:rPr>
              <a:t>13</a:t>
            </a:fld>
            <a:endParaRPr lang="en-US" sz="8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The four primary elements listed above are common to entity extension (&lt;extension&gt;), entity declaration (&lt;entity&gt;), subtype extension (&lt;extension&gt;), and subtype declaration (&lt;subtype&gt;).  You can view the XML elements by clicking on the Xml tab.</a:t>
            </a:r>
          </a:p>
          <a:p>
            <a:pPr>
              <a:lnSpc>
                <a:spcPct val="100000"/>
              </a:lnSpc>
            </a:pPr>
            <a:endParaRPr lang="en-US" sz="2000" b="0" strike="noStrike" spc="-1">
              <a:latin typeface="Arial"/>
            </a:endParaRPr>
          </a:p>
        </p:txBody>
      </p:sp>
      <p:sp>
        <p:nvSpPr>
          <p:cNvPr id="1043" name="TextShape 2"/>
          <p:cNvSpPr txBox="1"/>
          <p:nvPr/>
        </p:nvSpPr>
        <p:spPr>
          <a:xfrm>
            <a:off x="3884760" y="8775360"/>
            <a:ext cx="2971440" cy="302760"/>
          </a:xfrm>
          <a:prstGeom prst="rect">
            <a:avLst/>
          </a:prstGeom>
          <a:noFill/>
          <a:ln>
            <a:noFill/>
          </a:ln>
        </p:spPr>
        <p:txBody>
          <a:bodyPr anchor="b"/>
          <a:lstStyle/>
          <a:p>
            <a:pPr algn="r">
              <a:lnSpc>
                <a:spcPct val="100000"/>
              </a:lnSpc>
            </a:pPr>
            <a:fld id="{12F55959-87F4-4097-8337-8460DC5D3F8F}" type="slidenum">
              <a:rPr lang="en-US" sz="800" b="0" strike="noStrike" spc="-1">
                <a:solidFill>
                  <a:srgbClr val="000000"/>
                </a:solidFill>
                <a:latin typeface="Arial"/>
                <a:ea typeface="+mn-ea"/>
              </a:rPr>
              <a:t>14</a:t>
            </a:fld>
            <a:endParaRPr lang="en-US" sz="8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"Schema aware" means that Guidewire Studio only shows the allowed options for a given element or attribute. </a:t>
            </a:r>
          </a:p>
          <a:p>
            <a:pPr>
              <a:lnSpc>
                <a:spcPct val="100000"/>
              </a:lnSpc>
            </a:pPr>
            <a:endParaRPr lang="en-US" sz="2000" b="0" strike="noStrike" spc="-1">
              <a:latin typeface="Arial"/>
            </a:endParaRPr>
          </a:p>
          <a:p>
            <a:pPr>
              <a:lnSpc>
                <a:spcPct val="100000"/>
              </a:lnSpc>
            </a:pPr>
            <a:r>
              <a:rPr lang="en-US" sz="2000" b="0" strike="noStrike" spc="-1">
                <a:latin typeface="Arial"/>
              </a:rPr>
              <a:t>The nullok attribute is not defined with a default value.  You must set a value of either true or false for the nullok attribute. In most cases, set nullok to true.</a:t>
            </a:r>
          </a:p>
        </p:txBody>
      </p:sp>
      <p:sp>
        <p:nvSpPr>
          <p:cNvPr id="1045" name="TextShape 2"/>
          <p:cNvSpPr txBox="1"/>
          <p:nvPr/>
        </p:nvSpPr>
        <p:spPr>
          <a:xfrm>
            <a:off x="3884760" y="8775360"/>
            <a:ext cx="2971440" cy="302760"/>
          </a:xfrm>
          <a:prstGeom prst="rect">
            <a:avLst/>
          </a:prstGeom>
          <a:noFill/>
          <a:ln>
            <a:noFill/>
          </a:ln>
        </p:spPr>
        <p:txBody>
          <a:bodyPr anchor="b"/>
          <a:lstStyle/>
          <a:p>
            <a:pPr algn="r">
              <a:lnSpc>
                <a:spcPct val="100000"/>
              </a:lnSpc>
            </a:pPr>
            <a:fld id="{6EED2F48-1A61-411A-B7B2-D9415DB63EDA}" type="slidenum">
              <a:rPr lang="en-US" sz="800" b="0" strike="noStrike" spc="-1">
                <a:solidFill>
                  <a:srgbClr val="000000"/>
                </a:solidFill>
                <a:latin typeface="Arial"/>
                <a:ea typeface="+mn-ea"/>
              </a:rPr>
              <a:t>15</a:t>
            </a:fld>
            <a:endParaRPr lang="en-US" sz="8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47" name="TextShape 2"/>
          <p:cNvSpPr txBox="1"/>
          <p:nvPr/>
        </p:nvSpPr>
        <p:spPr>
          <a:xfrm>
            <a:off x="3884760" y="8775360"/>
            <a:ext cx="2971440" cy="302760"/>
          </a:xfrm>
          <a:prstGeom prst="rect">
            <a:avLst/>
          </a:prstGeom>
          <a:noFill/>
          <a:ln>
            <a:noFill/>
          </a:ln>
        </p:spPr>
        <p:txBody>
          <a:bodyPr anchor="b"/>
          <a:lstStyle/>
          <a:p>
            <a:pPr algn="r">
              <a:lnSpc>
                <a:spcPct val="100000"/>
              </a:lnSpc>
            </a:pPr>
            <a:fld id="{38A9D9F7-FF91-4273-9A37-63704B1E406D}" type="slidenum">
              <a:rPr lang="en-US" sz="800" b="0" strike="noStrike" spc="-1">
                <a:solidFill>
                  <a:srgbClr val="000000"/>
                </a:solidFill>
                <a:latin typeface="Arial"/>
                <a:ea typeface="+mn-ea"/>
              </a:rPr>
              <a:t>16</a:t>
            </a:fld>
            <a:endParaRPr lang="en-US" sz="8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49" name="TextShape 2"/>
          <p:cNvSpPr txBox="1"/>
          <p:nvPr/>
        </p:nvSpPr>
        <p:spPr>
          <a:xfrm>
            <a:off x="3884760" y="8775360"/>
            <a:ext cx="2971440" cy="302760"/>
          </a:xfrm>
          <a:prstGeom prst="rect">
            <a:avLst/>
          </a:prstGeom>
          <a:noFill/>
          <a:ln>
            <a:noFill/>
          </a:ln>
        </p:spPr>
        <p:txBody>
          <a:bodyPr anchor="b"/>
          <a:lstStyle/>
          <a:p>
            <a:pPr algn="r">
              <a:lnSpc>
                <a:spcPct val="100000"/>
              </a:lnSpc>
            </a:pPr>
            <a:fld id="{F3C786E8-4601-45A0-9939-B4AA5EB919D6}" type="slidenum">
              <a:rPr lang="en-US" sz="800" b="0" strike="noStrike" spc="-1">
                <a:solidFill>
                  <a:srgbClr val="000000"/>
                </a:solidFill>
                <a:latin typeface="Arial"/>
                <a:ea typeface="+mn-ea"/>
              </a:rPr>
              <a:t>17</a:t>
            </a:fld>
            <a:endParaRPr lang="en-US" sz="8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IMPORTANT: Studio will open an existing extension first, if it exists. An existing extension can be an EIX or ETX file. If the file is an EIX file, then you need to create a new entity extension.  If the file is an ETI file in \Extensions\Entity\, then you can simply edit the file.</a:t>
            </a:r>
          </a:p>
        </p:txBody>
      </p:sp>
      <p:sp>
        <p:nvSpPr>
          <p:cNvPr id="1051" name="TextShape 2"/>
          <p:cNvSpPr txBox="1"/>
          <p:nvPr/>
        </p:nvSpPr>
        <p:spPr>
          <a:xfrm>
            <a:off x="3884760" y="8775360"/>
            <a:ext cx="2971440" cy="302760"/>
          </a:xfrm>
          <a:prstGeom prst="rect">
            <a:avLst/>
          </a:prstGeom>
          <a:noFill/>
          <a:ln>
            <a:noFill/>
          </a:ln>
        </p:spPr>
        <p:txBody>
          <a:bodyPr anchor="b"/>
          <a:lstStyle/>
          <a:p>
            <a:pPr algn="r">
              <a:lnSpc>
                <a:spcPct val="100000"/>
              </a:lnSpc>
            </a:pPr>
            <a:fld id="{E7504DD7-02B5-4808-8EC0-130ECC8ACCD3}" type="slidenum">
              <a:rPr lang="en-US" sz="800" b="0" strike="noStrike" spc="-1">
                <a:solidFill>
                  <a:srgbClr val="000000"/>
                </a:solidFill>
                <a:latin typeface="Arial"/>
                <a:ea typeface="+mn-ea"/>
              </a:rPr>
              <a:t>18</a:t>
            </a:fld>
            <a:endParaRPr lang="en-US" sz="8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The nullok attribute has no default value.  In most cases, set nullok to true. A column on a base application entity in which nullok is false may require a default value either because rows in the table exist already, or the application does a test import into the entity during the database upgrade, or both. A column on a custom entity in which nullok is true generally does not require a default value.</a:t>
            </a:r>
          </a:p>
          <a:p>
            <a:endParaRPr lang="en-US" sz="2000" b="0" strike="noStrike" spc="-1">
              <a:latin typeface="Arial"/>
            </a:endParaRPr>
          </a:p>
          <a:p>
            <a:r>
              <a:rPr lang="en-US" sz="2000" b="0" strike="noStrike" spc="-1">
                <a:latin typeface="Arial"/>
              </a:rPr>
              <a:t>The columnName attribute exists because many databases have a restriction on the size of their column names. The lower limit for this maximum is typically 30. This can be a problem when field names are longer than 30 characters, which can occur when descriptive field names are requested by the customer. With the use of the columnName attribute, a Guidewire application can accommodate both requirements. The name attribute has no maximum size, so it can be as descriptive as desired. The columnName attribute has a 30 character limit, and should be used when the name attribute is greater than 30 characters.</a:t>
            </a:r>
          </a:p>
          <a:p>
            <a:endParaRPr lang="en-US" sz="2000" b="0" strike="noStrike" spc="-1">
              <a:latin typeface="Arial"/>
            </a:endParaRPr>
          </a:p>
          <a:p>
            <a:r>
              <a:rPr lang="en-US" sz="2000" b="0" strike="noStrike" spc="-1">
                <a:latin typeface="Arial"/>
              </a:rPr>
              <a:t>In the slide example, there TwitterHandle_Ext column does not exist in TrainingApp.</a:t>
            </a:r>
          </a:p>
          <a:p>
            <a:endParaRPr lang="en-US" sz="2000" b="0" strike="noStrike" spc="-1">
              <a:latin typeface="Arial"/>
            </a:endParaRPr>
          </a:p>
        </p:txBody>
      </p:sp>
      <p:sp>
        <p:nvSpPr>
          <p:cNvPr id="1053" name="TextShape 2"/>
          <p:cNvSpPr txBox="1"/>
          <p:nvPr/>
        </p:nvSpPr>
        <p:spPr>
          <a:xfrm>
            <a:off x="3884760" y="8775360"/>
            <a:ext cx="2971440" cy="302760"/>
          </a:xfrm>
          <a:prstGeom prst="rect">
            <a:avLst/>
          </a:prstGeom>
          <a:noFill/>
          <a:ln>
            <a:noFill/>
          </a:ln>
        </p:spPr>
        <p:txBody>
          <a:bodyPr anchor="b"/>
          <a:lstStyle/>
          <a:p>
            <a:pPr algn="r">
              <a:lnSpc>
                <a:spcPct val="100000"/>
              </a:lnSpc>
            </a:pPr>
            <a:fld id="{BA4FD0E3-8964-4972-959B-7CFBC1FBD7DD}" type="slidenum">
              <a:rPr lang="en-US" sz="800" b="0" strike="noStrike" spc="-1">
                <a:solidFill>
                  <a:srgbClr val="000000"/>
                </a:solidFill>
                <a:latin typeface="Arial"/>
                <a:ea typeface="+mn-ea"/>
              </a:rPr>
              <a:t>19</a:t>
            </a:fld>
            <a:endParaRPr lang="en-US" sz="8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18" name="TextShape 2"/>
          <p:cNvSpPr txBox="1"/>
          <p:nvPr/>
        </p:nvSpPr>
        <p:spPr>
          <a:xfrm>
            <a:off x="3884760" y="8775360"/>
            <a:ext cx="2971440" cy="302760"/>
          </a:xfrm>
          <a:prstGeom prst="rect">
            <a:avLst/>
          </a:prstGeom>
          <a:noFill/>
          <a:ln>
            <a:noFill/>
          </a:ln>
        </p:spPr>
        <p:txBody>
          <a:bodyPr anchor="b"/>
          <a:lstStyle/>
          <a:p>
            <a:pPr algn="r">
              <a:lnSpc>
                <a:spcPct val="100000"/>
              </a:lnSpc>
            </a:pPr>
            <a:fld id="{A7E47652-5DC4-44EF-B220-540AE96C2D66}" type="slidenum">
              <a:rPr lang="en-US" sz="800" b="0" strike="noStrike" spc="-1">
                <a:solidFill>
                  <a:srgbClr val="000000"/>
                </a:solidFill>
                <a:latin typeface="Arial"/>
                <a:ea typeface="+mn-ea"/>
              </a:rPr>
              <a:t>2</a:t>
            </a:fld>
            <a:endParaRPr lang="en-US" sz="8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You use the &lt;columnParam&gt; element to set parameters that a column type requires. The type attribute of a column determines which parameters you can set or modify by using the &lt;columnParam&gt; subelement. </a:t>
            </a:r>
          </a:p>
          <a:p>
            <a:endParaRPr lang="en-US" sz="2000" b="0" strike="noStrike" spc="-1">
              <a:latin typeface="Arial"/>
            </a:endParaRPr>
          </a:p>
          <a:p>
            <a:r>
              <a:rPr lang="en-US" sz="2000" b="0" strike="noStrike" spc="-1">
                <a:latin typeface="Arial"/>
              </a:rPr>
              <a:t>You can determine the list of parameters that a column type supports by looking up the type definition in its .dti file.  You can find the datatypes dti files in the datatypes folder in …\modules\configuration\config\datatypes\.   For example, the varchar.dti files defines the possible parameters for the varchar column type. </a:t>
            </a:r>
          </a:p>
          <a:p>
            <a:endParaRPr lang="en-US" sz="2000" b="0" strike="noStrike" spc="-1">
              <a:latin typeface="Arial"/>
            </a:endParaRPr>
          </a:p>
          <a:p>
            <a:r>
              <a:rPr lang="en-US" sz="2000" b="0" strike="noStrike" spc="-1">
                <a:latin typeface="Arial"/>
              </a:rPr>
              <a:t>The Entity Editor is schema aware and displays the available options for you when you select the type.</a:t>
            </a:r>
          </a:p>
          <a:p>
            <a:endParaRPr lang="en-US" sz="2000" b="0" strike="noStrike" spc="-1">
              <a:latin typeface="Arial"/>
            </a:endParaRPr>
          </a:p>
          <a:p>
            <a:pPr>
              <a:lnSpc>
                <a:spcPct val="100000"/>
              </a:lnSpc>
            </a:pPr>
            <a:r>
              <a:rPr lang="en-US" sz="2000" b="0" strike="noStrike" spc="-1">
                <a:latin typeface="Arial"/>
              </a:rPr>
              <a:t>In the slide example, there TwitterHandle_Ext column does not exist in TrainingApp.</a:t>
            </a:r>
          </a:p>
          <a:p>
            <a:pPr>
              <a:lnSpc>
                <a:spcPct val="100000"/>
              </a:lnSpc>
            </a:pPr>
            <a:endParaRPr lang="en-US" sz="2000" b="0" strike="noStrike" spc="-1">
              <a:latin typeface="Arial"/>
            </a:endParaRPr>
          </a:p>
        </p:txBody>
      </p:sp>
      <p:sp>
        <p:nvSpPr>
          <p:cNvPr id="1055" name="TextShape 2"/>
          <p:cNvSpPr txBox="1"/>
          <p:nvPr/>
        </p:nvSpPr>
        <p:spPr>
          <a:xfrm>
            <a:off x="3884760" y="8775360"/>
            <a:ext cx="2971440" cy="302760"/>
          </a:xfrm>
          <a:prstGeom prst="rect">
            <a:avLst/>
          </a:prstGeom>
          <a:noFill/>
          <a:ln>
            <a:noFill/>
          </a:ln>
        </p:spPr>
        <p:txBody>
          <a:bodyPr anchor="b"/>
          <a:lstStyle/>
          <a:p>
            <a:pPr algn="r">
              <a:lnSpc>
                <a:spcPct val="100000"/>
              </a:lnSpc>
            </a:pPr>
            <a:fld id="{277667A6-D1FD-4ABE-90D1-E76855C24E98}" type="slidenum">
              <a:rPr lang="en-US" sz="800" b="0" strike="noStrike" spc="-1">
                <a:solidFill>
                  <a:srgbClr val="000000"/>
                </a:solidFill>
                <a:latin typeface="Arial"/>
                <a:ea typeface="+mn-ea"/>
              </a:rPr>
              <a:t>20</a:t>
            </a:fld>
            <a:endParaRPr lang="en-US" sz="8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The decimal data type works with non-integer numeric values (in other words, decimal values). The precision denotes the total number of digits of the entire value. The scale denotes the number of digits after the decimal point. For example, a decimal with precision 6 and scale 2 could include values from -9999.99 to 9999.99 (6 digits in total with two digits appearing after the decimal point).</a:t>
            </a:r>
          </a:p>
          <a:p>
            <a:endParaRPr lang="en-US" sz="2000" b="0" strike="noStrike" spc="-1">
              <a:latin typeface="Arial"/>
            </a:endParaRPr>
          </a:p>
        </p:txBody>
      </p:sp>
      <p:sp>
        <p:nvSpPr>
          <p:cNvPr id="1057" name="TextShape 2"/>
          <p:cNvSpPr txBox="1"/>
          <p:nvPr/>
        </p:nvSpPr>
        <p:spPr>
          <a:xfrm>
            <a:off x="3884760" y="8775360"/>
            <a:ext cx="2971440" cy="302760"/>
          </a:xfrm>
          <a:prstGeom prst="rect">
            <a:avLst/>
          </a:prstGeom>
          <a:noFill/>
          <a:ln>
            <a:noFill/>
          </a:ln>
        </p:spPr>
        <p:txBody>
          <a:bodyPr anchor="b"/>
          <a:lstStyle/>
          <a:p>
            <a:pPr algn="r">
              <a:lnSpc>
                <a:spcPct val="100000"/>
              </a:lnSpc>
            </a:pPr>
            <a:fld id="{9F3AB8E3-221E-4F24-8CE8-98E19CF3FD35}" type="slidenum">
              <a:rPr lang="en-US" sz="800" b="0" strike="noStrike" spc="-1">
                <a:solidFill>
                  <a:srgbClr val="000000"/>
                </a:solidFill>
                <a:latin typeface="Arial"/>
                <a:ea typeface="+mn-ea"/>
              </a:rPr>
              <a:t>21</a:t>
            </a:fld>
            <a:endParaRPr lang="en-US" sz="8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In certain cases, there is no existing entity extension (ETX) file for a given entity, but you want to override the attribute of an element or subelement that exists in the internal entity extension or in the entity found in the metadata directory.  In these cases, you need to first create an entity extension file.  Then, in the entity extension file, you can (1) select "Show all" elements, (2) select the element in question, (3) click Override, and (4) make your changes.</a:t>
            </a:r>
          </a:p>
          <a:p>
            <a:endParaRPr lang="en-US" sz="2000" b="0" strike="noStrike" spc="-1">
              <a:latin typeface="Arial"/>
            </a:endParaRPr>
          </a:p>
          <a:p>
            <a:r>
              <a:rPr lang="en-US" sz="2000" b="0" strike="noStrike" spc="-1">
                <a:latin typeface="Arial"/>
              </a:rPr>
              <a:t>Only certain elements attributes can be overridden using the override element:</a:t>
            </a:r>
          </a:p>
          <a:p>
            <a:pPr marL="171360" indent="-171000">
              <a:lnSpc>
                <a:spcPct val="100000"/>
              </a:lnSpc>
              <a:buClr>
                <a:srgbClr val="000000"/>
              </a:buClr>
              <a:buFont typeface="Arial"/>
              <a:buChar char="•"/>
            </a:pPr>
            <a:r>
              <a:rPr lang="en-US" sz="2000" b="0" strike="noStrike" spc="-1">
                <a:latin typeface="Arial"/>
              </a:rPr>
              <a:t>&lt;array-override&gt; and the triggersValidation attribute</a:t>
            </a:r>
          </a:p>
          <a:p>
            <a:pPr marL="171360" indent="-171000">
              <a:lnSpc>
                <a:spcPct val="100000"/>
              </a:lnSpc>
              <a:buClr>
                <a:srgbClr val="000000"/>
              </a:buClr>
              <a:buFont typeface="Arial"/>
              <a:buChar char="•"/>
            </a:pPr>
            <a:r>
              <a:rPr lang="en-US" sz="2000" b="0" strike="noStrike" spc="-1">
                <a:latin typeface="Arial"/>
              </a:rPr>
              <a:t>&lt;column-override&gt; and the createhistogram, default, nullok, size, supportsLinguisticSearch, and type attributes</a:t>
            </a:r>
          </a:p>
          <a:p>
            <a:pPr marL="171360" indent="-171000">
              <a:lnSpc>
                <a:spcPct val="100000"/>
              </a:lnSpc>
              <a:buClr>
                <a:srgbClr val="000000"/>
              </a:buClr>
              <a:buFont typeface="Arial"/>
              <a:buChar char="•"/>
            </a:pPr>
            <a:r>
              <a:rPr lang="en-US" sz="2000" b="0" strike="noStrike" spc="-1">
                <a:latin typeface="Arial"/>
              </a:rPr>
              <a:t>&lt;foreignkey-override&gt; and the nullok and triggersValidation attributes</a:t>
            </a:r>
          </a:p>
          <a:p>
            <a:pPr marL="171360" indent="-171000">
              <a:lnSpc>
                <a:spcPct val="100000"/>
              </a:lnSpc>
              <a:buClr>
                <a:srgbClr val="000000"/>
              </a:buClr>
              <a:buFont typeface="Arial"/>
              <a:buChar char="•"/>
            </a:pPr>
            <a:r>
              <a:rPr lang="en-US" sz="2000" b="0" strike="noStrike" spc="-1">
                <a:latin typeface="Arial"/>
              </a:rPr>
              <a:t>&lt;onetoone-override&gt; and the triggersValidation attribute</a:t>
            </a:r>
          </a:p>
          <a:p>
            <a:pPr marL="171360" indent="-171000">
              <a:lnSpc>
                <a:spcPct val="100000"/>
              </a:lnSpc>
              <a:buClr>
                <a:srgbClr val="000000"/>
              </a:buClr>
              <a:buFont typeface="Arial"/>
              <a:buChar char="•"/>
            </a:pPr>
            <a:r>
              <a:rPr lang="en-US" sz="2000" b="0" strike="noStrike" spc="-1">
                <a:latin typeface="Arial"/>
              </a:rPr>
              <a:t>&lt;typekey-override&gt; and the default and nullok attributes</a:t>
            </a:r>
          </a:p>
          <a:p>
            <a:pPr>
              <a:lnSpc>
                <a:spcPct val="100000"/>
              </a:lnSpc>
            </a:pPr>
            <a:endParaRPr lang="en-US" sz="2000" b="0" strike="noStrike" spc="-1">
              <a:latin typeface="Arial"/>
            </a:endParaRPr>
          </a:p>
        </p:txBody>
      </p:sp>
      <p:sp>
        <p:nvSpPr>
          <p:cNvPr id="1059" name="TextShape 2"/>
          <p:cNvSpPr txBox="1"/>
          <p:nvPr/>
        </p:nvSpPr>
        <p:spPr>
          <a:xfrm>
            <a:off x="3884760" y="8775360"/>
            <a:ext cx="2971440" cy="302760"/>
          </a:xfrm>
          <a:prstGeom prst="rect">
            <a:avLst/>
          </a:prstGeom>
          <a:noFill/>
          <a:ln>
            <a:noFill/>
          </a:ln>
        </p:spPr>
        <p:txBody>
          <a:bodyPr anchor="b"/>
          <a:lstStyle/>
          <a:p>
            <a:pPr algn="r">
              <a:lnSpc>
                <a:spcPct val="100000"/>
              </a:lnSpc>
            </a:pPr>
            <a:fld id="{B73D5BCD-CE11-4548-BAE7-439FE34D5D1A}" type="slidenum">
              <a:rPr lang="en-US" sz="800" b="0" strike="noStrike" spc="-1">
                <a:solidFill>
                  <a:srgbClr val="000000"/>
                </a:solidFill>
                <a:latin typeface="Arial"/>
                <a:ea typeface="+mn-ea"/>
              </a:rPr>
              <a:t>22</a:t>
            </a:fld>
            <a:endParaRPr lang="en-US" sz="8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You can also optionally regenerate the data dictionary to add the new entity to the data dictionary and to check for problems in the data model.  Regenerating the data dictionary is not required, but doing so can identify flawed XML in the data model that go beyond schema validation such as certain types of referential integrity. </a:t>
            </a:r>
          </a:p>
          <a:p>
            <a:pPr>
              <a:lnSpc>
                <a:spcPct val="100000"/>
              </a:lnSpc>
            </a:pPr>
            <a:endParaRPr lang="en-US" sz="2000" b="0" strike="noStrike" spc="-1">
              <a:latin typeface="Arial"/>
            </a:endParaRPr>
          </a:p>
        </p:txBody>
      </p:sp>
      <p:sp>
        <p:nvSpPr>
          <p:cNvPr id="1061" name="TextShape 2"/>
          <p:cNvSpPr txBox="1"/>
          <p:nvPr/>
        </p:nvSpPr>
        <p:spPr>
          <a:xfrm>
            <a:off x="3884760" y="8775360"/>
            <a:ext cx="2971440" cy="302760"/>
          </a:xfrm>
          <a:prstGeom prst="rect">
            <a:avLst/>
          </a:prstGeom>
          <a:noFill/>
          <a:ln>
            <a:noFill/>
          </a:ln>
        </p:spPr>
        <p:txBody>
          <a:bodyPr anchor="b"/>
          <a:lstStyle/>
          <a:p>
            <a:pPr algn="r">
              <a:lnSpc>
                <a:spcPct val="100000"/>
              </a:lnSpc>
            </a:pPr>
            <a:fld id="{34DD3832-F841-4DC3-B4DF-B5582D6D5DDC}" type="slidenum">
              <a:rPr lang="en-US" sz="800" b="0" strike="noStrike" spc="-1">
                <a:solidFill>
                  <a:srgbClr val="000000"/>
                </a:solidFill>
                <a:latin typeface="Arial"/>
                <a:ea typeface="+mn-ea"/>
              </a:rPr>
              <a:t>23</a:t>
            </a:fld>
            <a:endParaRPr lang="en-US" sz="8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63" name="TextShape 2"/>
          <p:cNvSpPr txBox="1"/>
          <p:nvPr/>
        </p:nvSpPr>
        <p:spPr>
          <a:xfrm>
            <a:off x="3884760" y="8775360"/>
            <a:ext cx="2971440" cy="302760"/>
          </a:xfrm>
          <a:prstGeom prst="rect">
            <a:avLst/>
          </a:prstGeom>
          <a:noFill/>
          <a:ln>
            <a:noFill/>
          </a:ln>
        </p:spPr>
        <p:txBody>
          <a:bodyPr anchor="b"/>
          <a:lstStyle/>
          <a:p>
            <a:pPr algn="r">
              <a:lnSpc>
                <a:spcPct val="100000"/>
              </a:lnSpc>
            </a:pPr>
            <a:fld id="{9F23F4C3-3E22-43F5-921E-37FA478271BD}" type="slidenum">
              <a:rPr lang="en-US" sz="800" b="0" strike="noStrike" spc="-1">
                <a:solidFill>
                  <a:srgbClr val="000000"/>
                </a:solidFill>
                <a:latin typeface="Arial"/>
                <a:ea typeface="+mn-ea"/>
              </a:rPr>
              <a:t>24</a:t>
            </a:fld>
            <a:endParaRPr lang="en-US" sz="8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TextShape 1"/>
          <p:cNvSpPr txBox="1"/>
          <p:nvPr/>
        </p:nvSpPr>
        <p:spPr>
          <a:xfrm>
            <a:off x="-3960" y="0"/>
            <a:ext cx="6861600" cy="228240"/>
          </a:xfrm>
          <a:prstGeom prst="rect">
            <a:avLst/>
          </a:prstGeom>
          <a:noFill/>
          <a:ln>
            <a:noFill/>
          </a:ln>
        </p:spPr>
        <p:txBody>
          <a:bodyPr/>
          <a:lstStyle/>
          <a:p>
            <a:pPr>
              <a:lnSpc>
                <a:spcPct val="100000"/>
              </a:lnSpc>
            </a:pPr>
            <a:r>
              <a:rPr lang="en-US" sz="1200" b="0" strike="noStrike" spc="-1">
                <a:solidFill>
                  <a:srgbClr val="000000"/>
                </a:solidFill>
                <a:latin typeface="Arial"/>
                <a:ea typeface="+mn-ea"/>
              </a:rPr>
              <a:t>	</a:t>
            </a:r>
            <a:endParaRPr lang="en-US" sz="1200" b="0" strike="noStrike" spc="-1">
              <a:latin typeface="Times New Roman"/>
            </a:endParaRPr>
          </a:p>
        </p:txBody>
      </p:sp>
      <p:sp>
        <p:nvSpPr>
          <p:cNvPr id="1065"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66" name="TextShape 3"/>
          <p:cNvSpPr txBox="1"/>
          <p:nvPr/>
        </p:nvSpPr>
        <p:spPr>
          <a:xfrm>
            <a:off x="3884760" y="8775360"/>
            <a:ext cx="2971440" cy="302760"/>
          </a:xfrm>
          <a:prstGeom prst="rect">
            <a:avLst/>
          </a:prstGeom>
          <a:noFill/>
          <a:ln>
            <a:noFill/>
          </a:ln>
        </p:spPr>
        <p:txBody>
          <a:bodyPr anchor="b"/>
          <a:lstStyle/>
          <a:p>
            <a:pPr algn="r">
              <a:lnSpc>
                <a:spcPct val="100000"/>
              </a:lnSpc>
            </a:pPr>
            <a:fld id="{7D0F0D78-7B96-4D9F-B270-1D6001FEAB1A}" type="slidenum">
              <a:rPr lang="en-US" sz="800" b="0" strike="noStrike" spc="-1">
                <a:latin typeface="Arial"/>
              </a:rPr>
              <a:t>25</a:t>
            </a:fld>
            <a:endParaRPr lang="en-US" sz="8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68" name="TextShape 2"/>
          <p:cNvSpPr txBox="1"/>
          <p:nvPr/>
        </p:nvSpPr>
        <p:spPr>
          <a:xfrm>
            <a:off x="3884760" y="8775360"/>
            <a:ext cx="2971440" cy="302760"/>
          </a:xfrm>
          <a:prstGeom prst="rect">
            <a:avLst/>
          </a:prstGeom>
          <a:noFill/>
          <a:ln>
            <a:noFill/>
          </a:ln>
        </p:spPr>
        <p:txBody>
          <a:bodyPr anchor="b"/>
          <a:lstStyle/>
          <a:p>
            <a:pPr algn="r">
              <a:lnSpc>
                <a:spcPct val="100000"/>
              </a:lnSpc>
            </a:pPr>
            <a:fld id="{E4218494-DE80-4486-BB1B-B94DC03245D4}" type="slidenum">
              <a:rPr lang="en-US" sz="800" b="0" strike="noStrike" spc="-1">
                <a:solidFill>
                  <a:srgbClr val="000000"/>
                </a:solidFill>
                <a:latin typeface="Arial"/>
                <a:ea typeface="+mn-ea"/>
              </a:rPr>
              <a:t>26</a:t>
            </a:fld>
            <a:endParaRPr lang="en-US" sz="8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IMPORTANT:  When using CTRL+N, Studio will open an existing entity extension first, if it exists. An existing extension can be an EIX or ETX file. If the file is an ETX file, then do NOT create a new extension, but instead, simply edit the existing entity extension.</a:t>
            </a:r>
          </a:p>
        </p:txBody>
      </p:sp>
      <p:sp>
        <p:nvSpPr>
          <p:cNvPr id="1070" name="TextShape 2"/>
          <p:cNvSpPr txBox="1"/>
          <p:nvPr/>
        </p:nvSpPr>
        <p:spPr>
          <a:xfrm>
            <a:off x="3884760" y="8775360"/>
            <a:ext cx="2971440" cy="302760"/>
          </a:xfrm>
          <a:prstGeom prst="rect">
            <a:avLst/>
          </a:prstGeom>
          <a:noFill/>
          <a:ln>
            <a:noFill/>
          </a:ln>
        </p:spPr>
        <p:txBody>
          <a:bodyPr anchor="b"/>
          <a:lstStyle/>
          <a:p>
            <a:pPr algn="r">
              <a:lnSpc>
                <a:spcPct val="100000"/>
              </a:lnSpc>
            </a:pPr>
            <a:fld id="{7E93425F-035E-470B-9569-C8BC04E3388B}" type="slidenum">
              <a:rPr lang="en-US" sz="800" b="0" strike="noStrike" spc="-1">
                <a:solidFill>
                  <a:srgbClr val="000000"/>
                </a:solidFill>
                <a:latin typeface="Arial"/>
                <a:ea typeface="+mn-ea"/>
              </a:rPr>
              <a:t>27</a:t>
            </a:fld>
            <a:endParaRPr lang="en-US" sz="8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72" name="TextShape 2"/>
          <p:cNvSpPr txBox="1"/>
          <p:nvPr/>
        </p:nvSpPr>
        <p:spPr>
          <a:xfrm>
            <a:off x="3884760" y="8775360"/>
            <a:ext cx="2971440" cy="302760"/>
          </a:xfrm>
          <a:prstGeom prst="rect">
            <a:avLst/>
          </a:prstGeom>
          <a:noFill/>
          <a:ln>
            <a:noFill/>
          </a:ln>
        </p:spPr>
        <p:txBody>
          <a:bodyPr anchor="b"/>
          <a:lstStyle/>
          <a:p>
            <a:pPr algn="r">
              <a:lnSpc>
                <a:spcPct val="100000"/>
              </a:lnSpc>
            </a:pPr>
            <a:fld id="{E7152167-7DA2-43AF-83C1-FDCED1FEDAB3}" type="slidenum">
              <a:rPr lang="en-US" sz="800" b="0" strike="noStrike" spc="-1">
                <a:solidFill>
                  <a:srgbClr val="000000"/>
                </a:solidFill>
                <a:latin typeface="Arial"/>
                <a:ea typeface="+mn-ea"/>
              </a:rPr>
              <a:t>28</a:t>
            </a:fld>
            <a:endParaRPr lang="en-US" sz="8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74" name="TextShape 2"/>
          <p:cNvSpPr txBox="1"/>
          <p:nvPr/>
        </p:nvSpPr>
        <p:spPr>
          <a:xfrm>
            <a:off x="3884760" y="8775360"/>
            <a:ext cx="2971440" cy="302760"/>
          </a:xfrm>
          <a:prstGeom prst="rect">
            <a:avLst/>
          </a:prstGeom>
          <a:noFill/>
          <a:ln>
            <a:noFill/>
          </a:ln>
        </p:spPr>
        <p:txBody>
          <a:bodyPr anchor="b"/>
          <a:lstStyle/>
          <a:p>
            <a:pPr algn="r">
              <a:lnSpc>
                <a:spcPct val="100000"/>
              </a:lnSpc>
            </a:pPr>
            <a:fld id="{6ACC11C6-A7CB-4A28-AABD-8B2B68BD1F62}" type="slidenum">
              <a:rPr lang="en-US" sz="800" b="0" strike="noStrike" spc="-1">
                <a:solidFill>
                  <a:srgbClr val="000000"/>
                </a:solidFill>
                <a:latin typeface="Arial"/>
                <a:ea typeface="+mn-ea"/>
              </a:rPr>
              <a:t>29</a:t>
            </a:fld>
            <a:endParaRPr lang="en-US" sz="8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20" name="TextShape 2"/>
          <p:cNvSpPr txBox="1"/>
          <p:nvPr/>
        </p:nvSpPr>
        <p:spPr>
          <a:xfrm>
            <a:off x="3884760" y="8775360"/>
            <a:ext cx="2971440" cy="302760"/>
          </a:xfrm>
          <a:prstGeom prst="rect">
            <a:avLst/>
          </a:prstGeom>
          <a:noFill/>
          <a:ln>
            <a:noFill/>
          </a:ln>
        </p:spPr>
        <p:txBody>
          <a:bodyPr anchor="b"/>
          <a:lstStyle/>
          <a:p>
            <a:pPr algn="r">
              <a:lnSpc>
                <a:spcPct val="100000"/>
              </a:lnSpc>
            </a:pPr>
            <a:fld id="{9E65F7FC-0AC9-4D5E-A7E2-1333EFC0E384}" type="slidenum">
              <a:rPr lang="en-US" sz="800" b="0" strike="noStrike" spc="-1">
                <a:solidFill>
                  <a:srgbClr val="000000"/>
                </a:solidFill>
                <a:latin typeface="Arial"/>
                <a:ea typeface="+mn-ea"/>
              </a:rPr>
              <a:t>3</a:t>
            </a:fld>
            <a:endParaRPr lang="en-US" sz="8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The default Guidewire Studio settings do not allow for you to create an entity extension of an already existing entity extension.</a:t>
            </a:r>
          </a:p>
        </p:txBody>
      </p:sp>
      <p:sp>
        <p:nvSpPr>
          <p:cNvPr id="1076" name="TextShape 2"/>
          <p:cNvSpPr txBox="1"/>
          <p:nvPr/>
        </p:nvSpPr>
        <p:spPr>
          <a:xfrm>
            <a:off x="3884760" y="8775360"/>
            <a:ext cx="2971440" cy="302760"/>
          </a:xfrm>
          <a:prstGeom prst="rect">
            <a:avLst/>
          </a:prstGeom>
          <a:noFill/>
          <a:ln>
            <a:noFill/>
          </a:ln>
        </p:spPr>
        <p:txBody>
          <a:bodyPr anchor="b"/>
          <a:lstStyle/>
          <a:p>
            <a:pPr algn="r">
              <a:lnSpc>
                <a:spcPct val="100000"/>
              </a:lnSpc>
            </a:pPr>
            <a:fld id="{CF5648BE-D9C1-49BA-BDED-2B6D801E0BB2}" type="slidenum">
              <a:rPr lang="en-US" sz="800" b="0" strike="noStrike" spc="-1">
                <a:solidFill>
                  <a:srgbClr val="000000"/>
                </a:solidFill>
                <a:latin typeface="Arial"/>
                <a:ea typeface="+mn-ea"/>
              </a:rPr>
              <a:t>30</a:t>
            </a:fld>
            <a:endParaRPr lang="en-US" sz="8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78" name="TextShape 2"/>
          <p:cNvSpPr txBox="1"/>
          <p:nvPr/>
        </p:nvSpPr>
        <p:spPr>
          <a:xfrm>
            <a:off x="3884760" y="8775360"/>
            <a:ext cx="2971440" cy="302760"/>
          </a:xfrm>
          <a:prstGeom prst="rect">
            <a:avLst/>
          </a:prstGeom>
          <a:noFill/>
          <a:ln>
            <a:noFill/>
          </a:ln>
        </p:spPr>
        <p:txBody>
          <a:bodyPr anchor="b"/>
          <a:lstStyle/>
          <a:p>
            <a:pPr algn="r">
              <a:lnSpc>
                <a:spcPct val="100000"/>
              </a:lnSpc>
            </a:pPr>
            <a:fld id="{BB3AF58A-6E00-4D1F-8916-4BF083FFB4A3}" type="slidenum">
              <a:rPr lang="en-US" sz="800" b="0" strike="noStrike" spc="-1">
                <a:solidFill>
                  <a:srgbClr val="000000"/>
                </a:solidFill>
                <a:latin typeface="Arial"/>
                <a:ea typeface="+mn-ea"/>
              </a:rPr>
              <a:t>31</a:t>
            </a:fld>
            <a:endParaRPr lang="en-US" sz="800" b="0" strike="noStrike" spc="-1">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You can also optionally regenerate the data dictionary to add the new entity to the data dictionary and to check for problems in the data model.  Regenerating the data dictionary is not required, but doing so can identify flawed XML in the data model that go beyond schema validation such as certain types of referential integrity. </a:t>
            </a:r>
          </a:p>
          <a:p>
            <a:pPr>
              <a:lnSpc>
                <a:spcPct val="100000"/>
              </a:lnSpc>
            </a:pPr>
            <a:endParaRPr lang="en-US" sz="2000" b="0" strike="noStrike" spc="-1">
              <a:latin typeface="Arial"/>
            </a:endParaRPr>
          </a:p>
        </p:txBody>
      </p:sp>
      <p:sp>
        <p:nvSpPr>
          <p:cNvPr id="1080" name="TextShape 2"/>
          <p:cNvSpPr txBox="1"/>
          <p:nvPr/>
        </p:nvSpPr>
        <p:spPr>
          <a:xfrm>
            <a:off x="3884760" y="8775360"/>
            <a:ext cx="2971440" cy="302760"/>
          </a:xfrm>
          <a:prstGeom prst="rect">
            <a:avLst/>
          </a:prstGeom>
          <a:noFill/>
          <a:ln>
            <a:noFill/>
          </a:ln>
        </p:spPr>
        <p:txBody>
          <a:bodyPr anchor="b"/>
          <a:lstStyle/>
          <a:p>
            <a:pPr algn="r">
              <a:lnSpc>
                <a:spcPct val="100000"/>
              </a:lnSpc>
            </a:pPr>
            <a:fld id="{B0601CC6-4435-4E2A-B17F-AFD2C88945AC}" type="slidenum">
              <a:rPr lang="en-US" sz="800" b="0" strike="noStrike" spc="-1">
                <a:solidFill>
                  <a:srgbClr val="000000"/>
                </a:solidFill>
                <a:latin typeface="Arial"/>
                <a:ea typeface="+mn-ea"/>
              </a:rPr>
              <a:t>32</a:t>
            </a:fld>
            <a:endParaRPr lang="en-US" sz="800" b="0" strike="noStrike" spc="-1">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82" name="TextShape 2"/>
          <p:cNvSpPr txBox="1"/>
          <p:nvPr/>
        </p:nvSpPr>
        <p:spPr>
          <a:xfrm>
            <a:off x="3884760" y="8775360"/>
            <a:ext cx="2971440" cy="302760"/>
          </a:xfrm>
          <a:prstGeom prst="rect">
            <a:avLst/>
          </a:prstGeom>
          <a:noFill/>
          <a:ln>
            <a:noFill/>
          </a:ln>
        </p:spPr>
        <p:txBody>
          <a:bodyPr anchor="b"/>
          <a:lstStyle/>
          <a:p>
            <a:pPr algn="r">
              <a:lnSpc>
                <a:spcPct val="100000"/>
              </a:lnSpc>
            </a:pPr>
            <a:fld id="{AAAF28D1-F94B-45E1-9218-03C2B821A9A0}" type="slidenum">
              <a:rPr lang="en-US" sz="800" b="0" strike="noStrike" spc="-1">
                <a:solidFill>
                  <a:srgbClr val="000000"/>
                </a:solidFill>
                <a:latin typeface="Arial"/>
                <a:ea typeface="+mn-ea"/>
              </a:rPr>
              <a:t>33</a:t>
            </a:fld>
            <a:endParaRPr lang="en-US" sz="800" b="0" strike="noStrike" spc="-1">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84" name="TextShape 2"/>
          <p:cNvSpPr txBox="1"/>
          <p:nvPr/>
        </p:nvSpPr>
        <p:spPr>
          <a:xfrm>
            <a:off x="3884760" y="8775360"/>
            <a:ext cx="2971440" cy="302760"/>
          </a:xfrm>
          <a:prstGeom prst="rect">
            <a:avLst/>
          </a:prstGeom>
          <a:noFill/>
          <a:ln>
            <a:noFill/>
          </a:ln>
        </p:spPr>
        <p:txBody>
          <a:bodyPr anchor="b"/>
          <a:lstStyle/>
          <a:p>
            <a:pPr algn="r">
              <a:lnSpc>
                <a:spcPct val="100000"/>
              </a:lnSpc>
            </a:pPr>
            <a:fld id="{1755C1FD-6285-4B73-AA31-6534D0B15410}" type="slidenum">
              <a:rPr lang="en-US" sz="800" b="0" strike="noStrike" spc="-1">
                <a:solidFill>
                  <a:srgbClr val="000000"/>
                </a:solidFill>
                <a:latin typeface="Arial"/>
                <a:ea typeface="+mn-ea"/>
              </a:rPr>
              <a:t>34</a:t>
            </a:fld>
            <a:endParaRPr lang="en-US" sz="800" b="0" strike="noStrike" spc="-1">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PlaceHolder 1"/>
          <p:cNvSpPr>
            <a:spLocks noGrp="1"/>
          </p:cNvSpPr>
          <p:nvPr>
            <p:ph type="body"/>
          </p:nvPr>
        </p:nvSpPr>
        <p:spPr>
          <a:xfrm>
            <a:off x="152280" y="4343400"/>
            <a:ext cx="6552720" cy="4343040"/>
          </a:xfrm>
          <a:prstGeom prst="rect">
            <a:avLst/>
          </a:prstGeom>
        </p:spPr>
        <p:txBody>
          <a:bodyPr/>
          <a:lstStyle/>
          <a:p>
            <a:r>
              <a:rPr lang="en-US" sz="2000" b="1" strike="noStrike" spc="-1">
                <a:latin typeface="Arial"/>
              </a:rPr>
              <a:t>Answers</a:t>
            </a:r>
            <a:endParaRPr lang="en-US" sz="2000" b="0" strike="noStrike" spc="-1">
              <a:latin typeface="Arial"/>
            </a:endParaRPr>
          </a:p>
          <a:p>
            <a:r>
              <a:rPr lang="en-US" sz="2000" b="0" strike="noStrike" spc="-1">
                <a:latin typeface="Arial"/>
              </a:rPr>
              <a:t>1) One ETX file per entity in most cases.</a:t>
            </a:r>
          </a:p>
          <a:p>
            <a:r>
              <a:rPr lang="en-US" sz="2000" b="0" strike="noStrike" spc="-1">
                <a:latin typeface="Arial"/>
              </a:rPr>
              <a:t>2) The primary element is &lt;extension&gt;</a:t>
            </a:r>
          </a:p>
          <a:p>
            <a:r>
              <a:rPr lang="en-US" sz="2000" b="0" strike="noStrike" spc="-1">
                <a:latin typeface="Arial"/>
              </a:rPr>
              <a:t>3a) varchar</a:t>
            </a:r>
          </a:p>
          <a:p>
            <a:r>
              <a:rPr lang="en-US" sz="2000" b="0" strike="noStrike" spc="-1">
                <a:latin typeface="Arial"/>
              </a:rPr>
              <a:t>3b) bit</a:t>
            </a:r>
          </a:p>
          <a:p>
            <a:r>
              <a:rPr lang="en-US" sz="2000" b="0" strike="noStrike" spc="-1">
                <a:latin typeface="Arial"/>
              </a:rPr>
              <a:t>3c) decimal</a:t>
            </a:r>
          </a:p>
          <a:p>
            <a:r>
              <a:rPr lang="en-US" sz="2000" b="0" strike="noStrike" spc="-1">
                <a:latin typeface="Arial"/>
              </a:rPr>
              <a:t>4) varchar requires size and decimal which requires precision and scale</a:t>
            </a:r>
          </a:p>
          <a:p>
            <a:r>
              <a:rPr lang="en-US" sz="2000" b="0" strike="noStrike" spc="-1">
                <a:latin typeface="Arial"/>
              </a:rPr>
              <a:t>5) You would want to regenerate the Data Dictionary whenever you extend the data model and are concerned with data model validation beyond schema validation in the Entity Editor.  Regenerating the Data Dictionary also updates the dictionary files to include the new fields (or entities) that you have created.</a:t>
            </a:r>
          </a:p>
          <a:p>
            <a:r>
              <a:rPr lang="en-US" sz="2000" b="0" strike="noStrike" spc="-1">
                <a:latin typeface="Arial"/>
              </a:rPr>
              <a:t>6) The physical structure of the database is modified only during start-up.</a:t>
            </a:r>
          </a:p>
          <a:p>
            <a:endParaRPr lang="en-US" sz="2000" b="0" strike="noStrike" spc="-1">
              <a:latin typeface="Arial"/>
            </a:endParaRPr>
          </a:p>
        </p:txBody>
      </p:sp>
      <p:sp>
        <p:nvSpPr>
          <p:cNvPr id="1086" name="TextShape 2"/>
          <p:cNvSpPr txBox="1"/>
          <p:nvPr/>
        </p:nvSpPr>
        <p:spPr>
          <a:xfrm>
            <a:off x="3884760" y="8775360"/>
            <a:ext cx="2971440" cy="302760"/>
          </a:xfrm>
          <a:prstGeom prst="rect">
            <a:avLst/>
          </a:prstGeom>
          <a:noFill/>
          <a:ln>
            <a:noFill/>
          </a:ln>
        </p:spPr>
        <p:txBody>
          <a:bodyPr anchor="b"/>
          <a:lstStyle/>
          <a:p>
            <a:pPr algn="r">
              <a:lnSpc>
                <a:spcPct val="100000"/>
              </a:lnSpc>
            </a:pPr>
            <a:fld id="{30D4F7C8-4223-4E9D-9032-D22B1CB1D440}" type="slidenum">
              <a:rPr lang="en-US" sz="800" b="0" strike="noStrike" spc="-1">
                <a:solidFill>
                  <a:srgbClr val="000000"/>
                </a:solidFill>
                <a:latin typeface="Arial"/>
                <a:ea typeface="+mn-ea"/>
              </a:rPr>
              <a:t>35</a:t>
            </a:fld>
            <a:endParaRPr lang="en-US" sz="800" b="0" strike="noStrike" spc="-1">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88" name="TextShape 2"/>
          <p:cNvSpPr txBox="1"/>
          <p:nvPr/>
        </p:nvSpPr>
        <p:spPr>
          <a:xfrm>
            <a:off x="3884760" y="8775360"/>
            <a:ext cx="2971440" cy="302760"/>
          </a:xfrm>
          <a:prstGeom prst="rect">
            <a:avLst/>
          </a:prstGeom>
          <a:noFill/>
          <a:ln>
            <a:noFill/>
          </a:ln>
        </p:spPr>
        <p:txBody>
          <a:bodyPr anchor="b"/>
          <a:lstStyle/>
          <a:p>
            <a:pPr algn="r">
              <a:lnSpc>
                <a:spcPct val="100000"/>
              </a:lnSpc>
            </a:pPr>
            <a:fld id="{2E4D0292-CAD1-482D-80D6-5A10B139D623}" type="slidenum">
              <a:rPr lang="en-US" sz="800" b="0" strike="noStrike" spc="-1">
                <a:solidFill>
                  <a:srgbClr val="000000"/>
                </a:solidFill>
                <a:latin typeface="Arial"/>
                <a:ea typeface="+mn-ea"/>
              </a:rPr>
              <a:t>36</a:t>
            </a:fld>
            <a:endParaRPr lang="en-US" sz="8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PlaceHolder 1"/>
          <p:cNvSpPr>
            <a:spLocks noGrp="1"/>
          </p:cNvSpPr>
          <p:nvPr>
            <p:ph type="body"/>
          </p:nvPr>
        </p:nvSpPr>
        <p:spPr>
          <a:xfrm>
            <a:off x="152280" y="4343400"/>
            <a:ext cx="6552720" cy="4343040"/>
          </a:xfrm>
          <a:prstGeom prst="rect">
            <a:avLst/>
          </a:prstGeom>
        </p:spPr>
        <p:txBody>
          <a:bodyPr/>
          <a:lstStyle/>
          <a:p>
            <a:pPr marL="216000" indent="-216000">
              <a:lnSpc>
                <a:spcPct val="100000"/>
              </a:lnSpc>
            </a:pPr>
            <a:r>
              <a:rPr lang="en-US" sz="2000" b="0" strike="noStrike" spc="-1">
                <a:latin typeface="Arial"/>
              </a:rPr>
              <a:t>Activity and User are entities common to all Guidewire applications. Claim is specific to ClaimCenter. Quote is specific to PolicyCenter. </a:t>
            </a:r>
            <a:r>
              <a:rPr lang="en-US" sz="1200" b="0" strike="noStrike" spc="-1">
                <a:solidFill>
                  <a:srgbClr val="000000"/>
                </a:solidFill>
                <a:latin typeface="Arial"/>
                <a:ea typeface="+mn-ea"/>
              </a:rPr>
              <a:t>Account, Policy, and Producer are the three key entities</a:t>
            </a:r>
            <a:r>
              <a:rPr lang="en-US" sz="2000" b="0" strike="noStrike" spc="-1">
                <a:solidFill>
                  <a:srgbClr val="000000"/>
                </a:solidFill>
                <a:latin typeface="Arial"/>
                <a:ea typeface="+mn-ea"/>
              </a:rPr>
              <a:t> to BillingCenter.  Entities are defined in XML files.</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endParaRPr lang="en-US" sz="2000" b="0" strike="noStrike" spc="-1">
              <a:latin typeface="Arial"/>
            </a:endParaRPr>
          </a:p>
        </p:txBody>
      </p:sp>
      <p:sp>
        <p:nvSpPr>
          <p:cNvPr id="1022" name="TextShape 2"/>
          <p:cNvSpPr txBox="1"/>
          <p:nvPr/>
        </p:nvSpPr>
        <p:spPr>
          <a:xfrm>
            <a:off x="3884760" y="8775360"/>
            <a:ext cx="2971440" cy="302760"/>
          </a:xfrm>
          <a:prstGeom prst="rect">
            <a:avLst/>
          </a:prstGeom>
          <a:noFill/>
          <a:ln>
            <a:noFill/>
          </a:ln>
        </p:spPr>
        <p:txBody>
          <a:bodyPr anchor="b"/>
          <a:lstStyle/>
          <a:p>
            <a:pPr algn="r">
              <a:lnSpc>
                <a:spcPct val="100000"/>
              </a:lnSpc>
            </a:pPr>
            <a:fld id="{250F499A-955B-4F9E-8F75-E0142DDF44D9}" type="slidenum">
              <a:rPr lang="en-US" sz="800" b="0" strike="noStrike" spc="-1">
                <a:solidFill>
                  <a:srgbClr val="000000"/>
                </a:solidFill>
                <a:latin typeface="Arial"/>
                <a:ea typeface="+mn-ea"/>
              </a:rPr>
              <a:t>4</a:t>
            </a:fld>
            <a:endParaRPr lang="en-US" sz="8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p:cNvSpPr>
          <p:nvPr>
            <p:ph type="body"/>
          </p:nvPr>
        </p:nvSpPr>
        <p:spPr>
          <a:xfrm>
            <a:off x="152280" y="4343400"/>
            <a:ext cx="6552720" cy="4343040"/>
          </a:xfrm>
          <a:prstGeom prst="rect">
            <a:avLst/>
          </a:prstGeom>
        </p:spPr>
        <p:txBody>
          <a:bodyPr/>
          <a:lstStyle/>
          <a:p>
            <a:pPr marL="216000" indent="-216000">
              <a:lnSpc>
                <a:spcPct val="100000"/>
              </a:lnSpc>
            </a:pPr>
            <a:r>
              <a:rPr lang="en-US" sz="2000" b="0" strike="noStrike" spc="-1">
                <a:latin typeface="Arial"/>
              </a:rPr>
              <a:t>Platform entities are always found in the …\modules\configuration\config\metadata\entity\ folder. All ETI and EIX files in the \metadata\entity\ are read-only.  You cannot edit these files directly in Guidewire Studio and should not edit these files in any other application.  Many platform entities have the platform="true" attribute defined in the &lt;entity /&gt; element. Ignore the deprecated base="true" or base="false"  attribute in the &lt;entity /&gt; element.</a:t>
            </a:r>
          </a:p>
          <a:p>
            <a:pPr marL="216000" indent="-216000">
              <a:lnSpc>
                <a:spcPct val="100000"/>
              </a:lnSpc>
            </a:pPr>
            <a:endParaRPr lang="en-US" sz="2000" b="0" strike="noStrike" spc="-1">
              <a:latin typeface="Arial"/>
            </a:endParaRPr>
          </a:p>
          <a:p>
            <a:pPr>
              <a:lnSpc>
                <a:spcPct val="100000"/>
              </a:lnSpc>
            </a:pPr>
            <a:r>
              <a:rPr lang="en-US" sz="2000" b="0" strike="noStrike" spc="-1">
                <a:latin typeface="Arial"/>
              </a:rPr>
              <a:t>Some application specific entities can also be found in the \metadata\entity\ folder.  Many application entities are extendable in the sense that they can be both subtyped and/or an entity extension can be created.  Entities with the final="true" attribute defined in the &lt;entity /&gt; element cannot be subtyped. Entities with the extendable="false" attribute defined in the &lt;entity /&gt; element cannot be extended in the sense that new elements cannot be added to the entity.</a:t>
            </a:r>
          </a:p>
          <a:p>
            <a:pPr>
              <a:lnSpc>
                <a:spcPct val="100000"/>
              </a:lnSpc>
            </a:pPr>
            <a:endParaRPr lang="en-US" sz="2000" b="0" strike="noStrike" spc="-1">
              <a:latin typeface="Arial"/>
            </a:endParaRPr>
          </a:p>
          <a:p>
            <a:pPr>
              <a:lnSpc>
                <a:spcPct val="100000"/>
              </a:lnSpc>
            </a:pPr>
            <a:r>
              <a:rPr lang="en-US" sz="2000" b="0" strike="noStrike" spc="-1">
                <a:latin typeface="Arial"/>
              </a:rPr>
              <a:t>The EIX file contains extensions to the platform-level entities that are required for the base application and cannot be modified.  EIX files are extensions to platform-layer entities created by Guidewire development to meet the needs of a given application's base data model. </a:t>
            </a:r>
          </a:p>
        </p:txBody>
      </p:sp>
      <p:sp>
        <p:nvSpPr>
          <p:cNvPr id="1024" name="TextShape 2"/>
          <p:cNvSpPr txBox="1"/>
          <p:nvPr/>
        </p:nvSpPr>
        <p:spPr>
          <a:xfrm>
            <a:off x="3884760" y="8775360"/>
            <a:ext cx="2971440" cy="302760"/>
          </a:xfrm>
          <a:prstGeom prst="rect">
            <a:avLst/>
          </a:prstGeom>
          <a:noFill/>
          <a:ln>
            <a:noFill/>
          </a:ln>
        </p:spPr>
        <p:txBody>
          <a:bodyPr anchor="b"/>
          <a:lstStyle/>
          <a:p>
            <a:pPr algn="r">
              <a:lnSpc>
                <a:spcPct val="100000"/>
              </a:lnSpc>
            </a:pPr>
            <a:fld id="{F8287982-DCC6-498D-AFA9-DF6385C79FFF}" type="slidenum">
              <a:rPr lang="en-US" sz="800" b="0" strike="noStrike" spc="-1">
                <a:solidFill>
                  <a:srgbClr val="000000"/>
                </a:solidFill>
                <a:latin typeface="Arial"/>
                <a:ea typeface="+mn-ea"/>
              </a:rPr>
              <a:t>5</a:t>
            </a:fld>
            <a:endParaRPr lang="en-US" sz="8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PlaceHolder 1"/>
          <p:cNvSpPr>
            <a:spLocks noGrp="1"/>
          </p:cNvSpPr>
          <p:nvPr>
            <p:ph type="body"/>
          </p:nvPr>
        </p:nvSpPr>
        <p:spPr>
          <a:xfrm>
            <a:off x="152280" y="4343400"/>
            <a:ext cx="6552720" cy="4343040"/>
          </a:xfrm>
          <a:prstGeom prst="rect">
            <a:avLst/>
          </a:prstGeom>
        </p:spPr>
        <p:txBody>
          <a:bodyPr/>
          <a:lstStyle/>
          <a:p>
            <a:pPr marL="216000" indent="-216000">
              <a:lnSpc>
                <a:spcPct val="100000"/>
              </a:lnSpc>
            </a:pPr>
            <a:r>
              <a:rPr lang="en-US" sz="2000" b="0" strike="noStrike" spc="-1">
                <a:latin typeface="Arial"/>
              </a:rPr>
              <a:t>Customer can  create or edit entity extensions. Entity extensions  are always found in the …\modules\configuration\config\extensions\entity\ folder. </a:t>
            </a:r>
          </a:p>
        </p:txBody>
      </p:sp>
      <p:sp>
        <p:nvSpPr>
          <p:cNvPr id="1026" name="TextShape 2"/>
          <p:cNvSpPr txBox="1"/>
          <p:nvPr/>
        </p:nvSpPr>
        <p:spPr>
          <a:xfrm>
            <a:off x="3884760" y="8775360"/>
            <a:ext cx="2971440" cy="302760"/>
          </a:xfrm>
          <a:prstGeom prst="rect">
            <a:avLst/>
          </a:prstGeom>
          <a:noFill/>
          <a:ln>
            <a:noFill/>
          </a:ln>
        </p:spPr>
        <p:txBody>
          <a:bodyPr anchor="b"/>
          <a:lstStyle/>
          <a:p>
            <a:pPr algn="r">
              <a:lnSpc>
                <a:spcPct val="100000"/>
              </a:lnSpc>
            </a:pPr>
            <a:fld id="{BBCDC14F-9ABD-4323-ABF5-6BFC12FC683E}" type="slidenum">
              <a:rPr lang="en-US" sz="800" b="0" strike="noStrike" spc="-1">
                <a:solidFill>
                  <a:srgbClr val="000000"/>
                </a:solidFill>
                <a:latin typeface="Arial"/>
                <a:ea typeface="+mn-ea"/>
              </a:rPr>
              <a:t>6</a:t>
            </a:fld>
            <a:endParaRPr lang="en-US" sz="8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For a base application data model entity, the entity is defined by both its original ETI file and the ETX extending file, if one exists. In certain cases, there is an internal entity extension, EIX, file. Regardless of which file the field is declared in, all fields from all files become the internal Gosu class.</a:t>
            </a:r>
          </a:p>
          <a:p>
            <a:endParaRPr lang="en-US" sz="2000" b="0" strike="noStrike" spc="-1">
              <a:latin typeface="Arial"/>
            </a:endParaRPr>
          </a:p>
          <a:p>
            <a:r>
              <a:rPr lang="en-US" sz="2000" b="0" strike="noStrike" spc="-1">
                <a:latin typeface="Arial"/>
              </a:rPr>
              <a:t>For fields that are added to a base application entity, Guidewire recommends that the field name should end with _Ext (or start with Ext_). In the slide example, the ABContact.etx entity extension file contains the WebAddress_Ext field.</a:t>
            </a:r>
          </a:p>
          <a:p>
            <a:endParaRPr lang="en-US" sz="2000" b="0" strike="noStrike" spc="-1">
              <a:latin typeface="Arial"/>
            </a:endParaRPr>
          </a:p>
          <a:p>
            <a:r>
              <a:rPr lang="en-US" sz="2000" b="0" strike="noStrike" spc="-1">
                <a:latin typeface="Arial"/>
              </a:rPr>
              <a:t>Students coming from an Object-Oriented Programming (OOP) background should be aware that the term "extend" gets used in OOP differently than it does in Guidewire. In OOP, the term "extend" is used to refer to creating a new subclass that extends some parent superclass.  </a:t>
            </a:r>
          </a:p>
          <a:p>
            <a:endParaRPr lang="en-US" sz="2000" b="0" strike="noStrike" spc="-1">
              <a:latin typeface="Arial"/>
            </a:endParaRPr>
          </a:p>
          <a:p>
            <a:r>
              <a:rPr lang="en-US" sz="2000" b="0" strike="noStrike" spc="-1">
                <a:latin typeface="Arial"/>
              </a:rPr>
              <a:t>In Guidewire data model configuration, the term "extend" is sometimes used to refer to adding new fields to an existing base application entity. In this sense, no new subclass or subtype entity is getting created. One is simply adding additional fields to an existing base application entity. </a:t>
            </a:r>
          </a:p>
        </p:txBody>
      </p:sp>
      <p:sp>
        <p:nvSpPr>
          <p:cNvPr id="1028" name="TextShape 2"/>
          <p:cNvSpPr txBox="1"/>
          <p:nvPr/>
        </p:nvSpPr>
        <p:spPr>
          <a:xfrm>
            <a:off x="-3960" y="0"/>
            <a:ext cx="6861600" cy="228240"/>
          </a:xfrm>
          <a:prstGeom prst="rect">
            <a:avLst/>
          </a:prstGeom>
          <a:noFill/>
          <a:ln>
            <a:noFill/>
          </a:ln>
        </p:spPr>
        <p:txBody>
          <a:bodyPr/>
          <a:lstStyle/>
          <a:p>
            <a:pPr>
              <a:lnSpc>
                <a:spcPct val="100000"/>
              </a:lnSpc>
            </a:pPr>
            <a:r>
              <a:rPr lang="en-US" sz="1200" b="0" strike="noStrike" spc="-1">
                <a:solidFill>
                  <a:srgbClr val="000000"/>
                </a:solidFill>
                <a:latin typeface="Arial"/>
                <a:ea typeface="+mn-ea"/>
              </a:rPr>
              <a:t>	</a:t>
            </a:r>
            <a:endParaRPr lang="en-US" sz="1200" b="0" strike="noStrike" spc="-1">
              <a:latin typeface="Times New Roman"/>
            </a:endParaRPr>
          </a:p>
        </p:txBody>
      </p:sp>
      <p:sp>
        <p:nvSpPr>
          <p:cNvPr id="1029" name="TextShape 3"/>
          <p:cNvSpPr txBox="1"/>
          <p:nvPr/>
        </p:nvSpPr>
        <p:spPr>
          <a:xfrm>
            <a:off x="3884760" y="8775360"/>
            <a:ext cx="2971440" cy="302760"/>
          </a:xfrm>
          <a:prstGeom prst="rect">
            <a:avLst/>
          </a:prstGeom>
          <a:noFill/>
          <a:ln>
            <a:noFill/>
          </a:ln>
        </p:spPr>
        <p:txBody>
          <a:bodyPr anchor="b"/>
          <a:lstStyle/>
          <a:p>
            <a:pPr algn="r">
              <a:lnSpc>
                <a:spcPct val="100000"/>
              </a:lnSpc>
            </a:pPr>
            <a:fld id="{7710EF2D-D60D-4530-A248-D811BDF75CBA}" type="slidenum">
              <a:rPr lang="en-US" sz="800" b="0" strike="noStrike" spc="-1">
                <a:latin typeface="Arial"/>
              </a:rPr>
              <a:t>7</a:t>
            </a:fld>
            <a:endParaRPr lang="en-US" sz="8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Guidewire provides certain entity extensions as part of the base application configuration. Many of the extension index definitions address performance issues. Other extensions provide the ability to configure the data model in ways that would not be possible if the extension was part of the base data model. Do not simply overwrite a Guidewire extension with your own extension without understanding the full implications of the change.</a:t>
            </a:r>
          </a:p>
          <a:p>
            <a:pPr>
              <a:lnSpc>
                <a:spcPct val="100000"/>
              </a:lnSpc>
            </a:pPr>
            <a:endParaRPr lang="en-US" sz="2000" b="0" strike="noStrike" spc="-1">
              <a:latin typeface="Arial"/>
            </a:endParaRPr>
          </a:p>
          <a:p>
            <a:pPr>
              <a:lnSpc>
                <a:spcPct val="100000"/>
              </a:lnSpc>
            </a:pPr>
            <a:r>
              <a:rPr lang="en-US" sz="2000" b="0" strike="noStrike" spc="-1">
                <a:latin typeface="Arial"/>
              </a:rPr>
              <a:t>Because EIX (entity internal extension) files are neither created nor modified by configuration developers, this lesson does not discuss their structure. If you need to make multiple extensions to a single entity at different points in time, all extensions for that entity should be added to the same ETX file.</a:t>
            </a:r>
          </a:p>
          <a:p>
            <a:pPr>
              <a:lnSpc>
                <a:spcPct val="100000"/>
              </a:lnSpc>
            </a:pPr>
            <a:endParaRPr lang="en-US" sz="2000" b="0" strike="noStrike" spc="-1">
              <a:latin typeface="Arial"/>
            </a:endParaRPr>
          </a:p>
          <a:p>
            <a:pPr>
              <a:lnSpc>
                <a:spcPct val="100000"/>
              </a:lnSpc>
            </a:pPr>
            <a:r>
              <a:rPr lang="en-US" sz="2000" b="0" strike="noStrike" spc="-1">
                <a:latin typeface="Arial"/>
              </a:rPr>
              <a:t>As a customer, you can create customer entities (ETI), create extension entities (ETX).  You can also edit editable entity (ETI) and entity extension (ETX) files.</a:t>
            </a:r>
          </a:p>
          <a:p>
            <a:pPr>
              <a:lnSpc>
                <a:spcPct val="100000"/>
              </a:lnSpc>
            </a:pPr>
            <a:endParaRPr lang="en-US" sz="2000" b="0" strike="noStrike" spc="-1">
              <a:latin typeface="Arial"/>
            </a:endParaRPr>
          </a:p>
        </p:txBody>
      </p:sp>
      <p:sp>
        <p:nvSpPr>
          <p:cNvPr id="1031" name="TextShape 2"/>
          <p:cNvSpPr txBox="1"/>
          <p:nvPr/>
        </p:nvSpPr>
        <p:spPr>
          <a:xfrm>
            <a:off x="3884760" y="8775360"/>
            <a:ext cx="2971440" cy="302760"/>
          </a:xfrm>
          <a:prstGeom prst="rect">
            <a:avLst/>
          </a:prstGeom>
          <a:noFill/>
          <a:ln>
            <a:noFill/>
          </a:ln>
        </p:spPr>
        <p:txBody>
          <a:bodyPr anchor="b"/>
          <a:lstStyle/>
          <a:p>
            <a:pPr algn="r">
              <a:lnSpc>
                <a:spcPct val="100000"/>
              </a:lnSpc>
            </a:pPr>
            <a:fld id="{DE27D056-7232-4843-841E-37DDE37985D9}" type="slidenum">
              <a:rPr lang="en-US" sz="800" b="0" strike="noStrike" spc="-1">
                <a:solidFill>
                  <a:srgbClr val="000000"/>
                </a:solidFill>
                <a:latin typeface="Arial"/>
                <a:ea typeface="+mn-ea"/>
              </a:rPr>
              <a:t>8</a:t>
            </a:fld>
            <a:endParaRPr lang="en-US" sz="8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033" name="TextShape 2"/>
          <p:cNvSpPr txBox="1"/>
          <p:nvPr/>
        </p:nvSpPr>
        <p:spPr>
          <a:xfrm>
            <a:off x="3884760" y="8775360"/>
            <a:ext cx="2971440" cy="302760"/>
          </a:xfrm>
          <a:prstGeom prst="rect">
            <a:avLst/>
          </a:prstGeom>
          <a:noFill/>
          <a:ln>
            <a:noFill/>
          </a:ln>
        </p:spPr>
        <p:txBody>
          <a:bodyPr anchor="b"/>
          <a:lstStyle/>
          <a:p>
            <a:pPr algn="r">
              <a:lnSpc>
                <a:spcPct val="100000"/>
              </a:lnSpc>
            </a:pPr>
            <a:fld id="{9E98D7A1-85BF-4D5E-9A09-5999543D2D52}" type="slidenum">
              <a:rPr lang="en-US" sz="800" b="0" strike="noStrike" spc="-1">
                <a:solidFill>
                  <a:srgbClr val="000000"/>
                </a:solidFill>
                <a:latin typeface="Arial"/>
                <a:ea typeface="+mn-ea"/>
              </a:rPr>
              <a:t>9</a:t>
            </a:fld>
            <a:endParaRPr lang="en-US" sz="8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0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1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1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15"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16"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1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1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2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2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2"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3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7"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9"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3"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4"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0"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5"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7"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0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1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1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2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2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3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4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5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5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5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5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5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5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6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6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7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8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8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8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9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9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9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0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0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05"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06"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0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0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1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2"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2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7"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9"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4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4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4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4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4"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5"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6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6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6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1"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7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6"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8"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9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9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9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9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0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0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03"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04"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0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0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1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1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1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1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1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1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0"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2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5"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7"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4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4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4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4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5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52"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53"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5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5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5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5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6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6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9"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7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7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7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74"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7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76"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1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1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2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25"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26"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2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3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3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3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2"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4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7"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9"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6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6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6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7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4"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5"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7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8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8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1"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9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6"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8"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1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1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1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2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3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3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4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5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6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6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6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6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7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7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7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8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8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9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9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9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0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0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image" Target="../media/image1.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hidden="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21"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2"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3"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4"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5"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6"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7" name="pic Logo Text"/>
          <p:cNvPicPr/>
          <p:nvPr/>
        </p:nvPicPr>
        <p:blipFill>
          <a:blip r:embed="rId14"/>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DF91DD16-3010-4B4E-83AD-FD173B53552A}"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9" name="CustomShape 9"/>
          <p:cNvSpPr/>
          <p:nvPr/>
        </p:nvSpPr>
        <p:spPr>
          <a:xfrm>
            <a:off x="82080" y="0"/>
            <a:ext cx="9088920" cy="6857640"/>
          </a:xfrm>
          <a:prstGeom prst="rect">
            <a:avLst/>
          </a:prstGeom>
          <a:gradFill>
            <a:gsLst>
              <a:gs pos="0">
                <a:srgbClr val="04628C"/>
              </a:gs>
              <a:gs pos="100000">
                <a:srgbClr val="07A6ED"/>
              </a:gs>
            </a:gsLst>
            <a:lin ang="8100000"/>
          </a:gradFill>
          <a:ln w="3240">
            <a:noFill/>
          </a:ln>
        </p:spPr>
        <p:style>
          <a:lnRef idx="0">
            <a:scrgbClr r="0" g="0" b="0"/>
          </a:lnRef>
          <a:fillRef idx="0">
            <a:scrgbClr r="0" g="0" b="0"/>
          </a:fillRef>
          <a:effectRef idx="0">
            <a:scrgbClr r="0" g="0" b="0"/>
          </a:effectRef>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11" name="CustomShape 11"/>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12" name="CustomShape 12"/>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13" name="CustomShape 13"/>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14" name="CustomShape 14"/>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15" name="CustomShape 15"/>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sp>
        <p:nvSpPr>
          <p:cNvPr id="16" name="CustomShape 16"/>
          <p:cNvSpPr/>
          <p:nvPr/>
        </p:nvSpPr>
        <p:spPr>
          <a:xfrm>
            <a:off x="5410080" y="6553080"/>
            <a:ext cx="3409560" cy="183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spcBef>
                <a:spcPts val="601"/>
              </a:spcBef>
            </a:pPr>
            <a:r>
              <a:rPr lang="en-US" sz="600" b="0" strike="noStrike" spc="-1">
                <a:solidFill>
                  <a:srgbClr val="FFFFFF"/>
                </a:solidFill>
                <a:latin typeface="Arial"/>
              </a:rPr>
              <a:t>© Guidewire Software, Inc. 2001-2014. All rights reserved.</a:t>
            </a:r>
            <a:br/>
            <a:r>
              <a:rPr lang="en-US" sz="600" b="0" strike="noStrike" spc="-1">
                <a:solidFill>
                  <a:srgbClr val="FFFFFF"/>
                </a:solidFill>
                <a:latin typeface="Arial"/>
              </a:rPr>
              <a:t>Do not distribute without permission.</a:t>
            </a:r>
            <a:endParaRPr lang="en-US" sz="600" b="0" strike="noStrike" spc="-1">
              <a:latin typeface="Arial"/>
            </a:endParaRPr>
          </a:p>
        </p:txBody>
      </p:sp>
      <p:pic>
        <p:nvPicPr>
          <p:cNvPr id="17" name="pic Logo 2014 small"/>
          <p:cNvPicPr/>
          <p:nvPr/>
        </p:nvPicPr>
        <p:blipFill>
          <a:blip r:embed="rId15"/>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tIns="0" rIns="0" bIns="0"/>
          <a:lstStyle/>
          <a:p>
            <a:pPr marL="285840" indent="-285480" algn="r">
              <a:lnSpc>
                <a:spcPct val="100000"/>
              </a:lnSpc>
              <a:spcBef>
                <a:spcPts val="641"/>
              </a:spcBef>
              <a:buClr>
                <a:srgbClr val="000000"/>
              </a:buClr>
              <a:buSzPct val="45000"/>
              <a:buFont typeface="Wingdings" charset="2"/>
              <a:buChar char=""/>
            </a:pPr>
            <a:r>
              <a:rPr lang="en-US" sz="1600" b="0" strike="noStrike" spc="-1">
                <a:solidFill>
                  <a:srgbClr val="FFFFFF"/>
                </a:solidFill>
                <a:latin typeface="Arial"/>
                <a:ea typeface="Arial"/>
              </a:rPr>
              <a:t>Click to edit Master text styles</a:t>
            </a:r>
            <a:endParaRPr lang="en-US" sz="1600" b="0" strike="noStrike" spc="-1">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tIns="0" rIns="0" bIns="0"/>
          <a:lstStyle/>
          <a:p>
            <a:pPr algn="r">
              <a:lnSpc>
                <a:spcPct val="100000"/>
              </a:lnSpc>
              <a:spcAft>
                <a:spcPts val="720"/>
              </a:spcAft>
            </a:pPr>
            <a:r>
              <a:rPr lang="en-US" sz="3600" b="1" strike="noStrike" spc="-1">
                <a:solidFill>
                  <a:srgbClr val="FFFFFF"/>
                </a:solidFill>
                <a:latin typeface="Arial"/>
                <a:ea typeface="Arial"/>
              </a:rPr>
              <a:t>Click to edit Master title style</a:t>
            </a:r>
            <a:endParaRPr lang="en-US" sz="36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441"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442"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443"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444"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445"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446"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447" name="pic Logo Text"/>
          <p:cNvPicPr/>
          <p:nvPr/>
        </p:nvPicPr>
        <p:blipFill>
          <a:blip r:embed="rId14"/>
          <a:stretch/>
        </p:blipFill>
        <p:spPr>
          <a:xfrm>
            <a:off x="7412040" y="6543720"/>
            <a:ext cx="1607760" cy="136080"/>
          </a:xfrm>
          <a:prstGeom prst="rect">
            <a:avLst/>
          </a:prstGeom>
          <a:ln>
            <a:noFill/>
          </a:ln>
        </p:spPr>
      </p:pic>
      <p:sp>
        <p:nvSpPr>
          <p:cNvPr id="448"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BCC704F6-EBAA-4631-9F60-36C1A1C5D220}"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449"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450" name="PlaceHolder 10"/>
          <p:cNvSpPr>
            <a:spLocks noGrp="1"/>
          </p:cNvSpPr>
          <p:nvPr>
            <p:ph type="body"/>
          </p:nvPr>
        </p:nvSpPr>
        <p:spPr>
          <a:xfrm>
            <a:off x="519120" y="914400"/>
            <a:ext cx="4082760" cy="5486040"/>
          </a:xfrm>
          <a:prstGeom prst="rect">
            <a:avLst/>
          </a:prstGeom>
        </p:spPr>
        <p:txBody>
          <a:bodyPr lIns="0" tIns="0" rIns="0" bIns="0"/>
          <a:lstStyle/>
          <a:p>
            <a:pPr marL="432000" indent="-324000">
              <a:lnSpc>
                <a:spcPct val="100000"/>
              </a:lnSpc>
              <a:spcBef>
                <a:spcPts val="961"/>
              </a:spcBef>
              <a:buClr>
                <a:srgbClr val="000000"/>
              </a:buClr>
              <a:buSzPct val="45000"/>
              <a:buFont typeface="Wingdings" charset="2"/>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451" name="PlaceHolder 11"/>
          <p:cNvSpPr>
            <a:spLocks noGrp="1"/>
          </p:cNvSpPr>
          <p:nvPr>
            <p:ph type="body"/>
          </p:nvPr>
        </p:nvSpPr>
        <p:spPr>
          <a:xfrm>
            <a:off x="4754520" y="914400"/>
            <a:ext cx="4082760" cy="54860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8"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489"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490"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491"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492"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493"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494"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495" name="pic Logo Text"/>
          <p:cNvPicPr/>
          <p:nvPr/>
        </p:nvPicPr>
        <p:blipFill>
          <a:blip r:embed="rId14"/>
          <a:stretch/>
        </p:blipFill>
        <p:spPr>
          <a:xfrm>
            <a:off x="7412040" y="6543720"/>
            <a:ext cx="1607760" cy="136080"/>
          </a:xfrm>
          <a:prstGeom prst="rect">
            <a:avLst/>
          </a:prstGeom>
          <a:ln>
            <a:noFill/>
          </a:ln>
        </p:spPr>
      </p:pic>
      <p:sp>
        <p:nvSpPr>
          <p:cNvPr id="496"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155B77C2-E719-4A87-8959-B99014FB3617}"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497"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498" name="PlaceHolder 10"/>
          <p:cNvSpPr>
            <a:spLocks noGrp="1"/>
          </p:cNvSpPr>
          <p:nvPr>
            <p:ph type="body"/>
          </p:nvPr>
        </p:nvSpPr>
        <p:spPr>
          <a:xfrm>
            <a:off x="6172200" y="914400"/>
            <a:ext cx="2651400" cy="2742840"/>
          </a:xfrm>
          <a:prstGeom prst="rect">
            <a:avLst/>
          </a:prstGeom>
        </p:spPr>
        <p:txBody>
          <a:bodyPr lIns="0" tIns="0" rIns="0" bIns="0"/>
          <a:lstStyle/>
          <a:p>
            <a:pPr marL="432000" indent="-324000">
              <a:lnSpc>
                <a:spcPct val="100000"/>
              </a:lnSpc>
              <a:spcBef>
                <a:spcPts val="961"/>
              </a:spcBef>
              <a:buClr>
                <a:srgbClr val="000000"/>
              </a:buClr>
              <a:buSzPct val="45000"/>
              <a:buFont typeface="Wingdings" charset="2"/>
              <a:buChar char=""/>
            </a:pPr>
            <a:r>
              <a:rPr lang="en-US" sz="2400" b="0" strike="noStrike" spc="-1">
                <a:solidFill>
                  <a:srgbClr val="000000"/>
                </a:solidFill>
                <a:latin typeface="Arial"/>
              </a:rPr>
              <a:t>Click to edit Master text styles</a:t>
            </a:r>
          </a:p>
          <a:p>
            <a:pPr marL="864000" lvl="1" indent="-324000">
              <a:lnSpc>
                <a:spcPct val="100000"/>
              </a:lnSpc>
              <a:spcBef>
                <a:spcPts val="400"/>
              </a:spcBef>
              <a:buClr>
                <a:srgbClr val="000000"/>
              </a:buClr>
              <a:buSzPct val="75000"/>
              <a:buFont typeface="Symbol" charset="2"/>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499" name="PlaceHolder 11"/>
          <p:cNvSpPr>
            <a:spLocks noGrp="1"/>
          </p:cNvSpPr>
          <p:nvPr>
            <p:ph type="body"/>
          </p:nvPr>
        </p:nvSpPr>
        <p:spPr>
          <a:xfrm>
            <a:off x="521280" y="3657600"/>
            <a:ext cx="8320680" cy="27428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6"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537"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538"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539"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540"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541"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542"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543" name="pic Logo Text"/>
          <p:cNvPicPr/>
          <p:nvPr/>
        </p:nvPicPr>
        <p:blipFill>
          <a:blip r:embed="rId14"/>
          <a:stretch/>
        </p:blipFill>
        <p:spPr>
          <a:xfrm>
            <a:off x="7412040" y="6543720"/>
            <a:ext cx="1607760" cy="136080"/>
          </a:xfrm>
          <a:prstGeom prst="rect">
            <a:avLst/>
          </a:prstGeom>
          <a:ln>
            <a:noFill/>
          </a:ln>
        </p:spPr>
      </p:pic>
      <p:sp>
        <p:nvSpPr>
          <p:cNvPr id="544"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DD33FB89-1E81-46B5-A04D-148309C4F2C5}"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545"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546" name="PlaceHolder 10"/>
          <p:cNvSpPr>
            <a:spLocks noGrp="1"/>
          </p:cNvSpPr>
          <p:nvPr>
            <p:ph type="body"/>
          </p:nvPr>
        </p:nvSpPr>
        <p:spPr>
          <a:xfrm>
            <a:off x="519120" y="4572000"/>
            <a:ext cx="8318160" cy="1828440"/>
          </a:xfrm>
          <a:prstGeom prst="rect">
            <a:avLst/>
          </a:prstGeom>
        </p:spPr>
        <p:txBody>
          <a:bodyPr lIns="0" tIns="0" rIns="0" bIns="0"/>
          <a:lstStyle/>
          <a:p>
            <a:pPr marL="432000" indent="-324000">
              <a:lnSpc>
                <a:spcPct val="100000"/>
              </a:lnSpc>
              <a:spcBef>
                <a:spcPts val="961"/>
              </a:spcBef>
              <a:buClr>
                <a:srgbClr val="000000"/>
              </a:buClr>
              <a:buSzPct val="45000"/>
              <a:buFont typeface="Wingdings" charset="2"/>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584"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585"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586"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587"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588"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589"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590" name="pic Logo Text"/>
          <p:cNvPicPr/>
          <p:nvPr/>
        </p:nvPicPr>
        <p:blipFill>
          <a:blip r:embed="rId14"/>
          <a:stretch/>
        </p:blipFill>
        <p:spPr>
          <a:xfrm>
            <a:off x="7412040" y="6543720"/>
            <a:ext cx="1607760" cy="136080"/>
          </a:xfrm>
          <a:prstGeom prst="rect">
            <a:avLst/>
          </a:prstGeom>
          <a:ln>
            <a:noFill/>
          </a:ln>
        </p:spPr>
      </p:pic>
      <p:sp>
        <p:nvSpPr>
          <p:cNvPr id="591"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604FF345-BE52-4D8E-B4C3-520937BAF001}"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592"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593" name="PlaceHolder 10"/>
          <p:cNvSpPr>
            <a:spLocks noGrp="1"/>
          </p:cNvSpPr>
          <p:nvPr>
            <p:ph type="body"/>
          </p:nvPr>
        </p:nvSpPr>
        <p:spPr>
          <a:xfrm>
            <a:off x="519120" y="914400"/>
            <a:ext cx="8318160" cy="1828440"/>
          </a:xfrm>
          <a:prstGeom prst="rect">
            <a:avLst/>
          </a:prstGeom>
        </p:spPr>
        <p:txBody>
          <a:bodyPr lIns="0" tIns="0" rIns="0" bIns="0"/>
          <a:lstStyle/>
          <a:p>
            <a:pPr marL="432000" indent="-324000">
              <a:lnSpc>
                <a:spcPct val="100000"/>
              </a:lnSpc>
              <a:spcBef>
                <a:spcPts val="961"/>
              </a:spcBef>
              <a:buClr>
                <a:srgbClr val="000000"/>
              </a:buClr>
              <a:buSzPct val="45000"/>
              <a:buFont typeface="Wingdings" charset="2"/>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0"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631"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632"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633"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634"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635"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636"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637" name="pic Logo Text"/>
          <p:cNvPicPr/>
          <p:nvPr/>
        </p:nvPicPr>
        <p:blipFill>
          <a:blip r:embed="rId14"/>
          <a:stretch/>
        </p:blipFill>
        <p:spPr>
          <a:xfrm>
            <a:off x="7412040" y="6543720"/>
            <a:ext cx="1607760" cy="136080"/>
          </a:xfrm>
          <a:prstGeom prst="rect">
            <a:avLst/>
          </a:prstGeom>
          <a:ln>
            <a:noFill/>
          </a:ln>
        </p:spPr>
      </p:pic>
      <p:sp>
        <p:nvSpPr>
          <p:cNvPr id="638"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29F85DBF-0E38-4EF3-A584-B85B329BE9BB}"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639"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objectives review</a:t>
            </a:r>
            <a:endParaRPr lang="en-US" sz="3200" b="0" strike="noStrike" spc="-1">
              <a:latin typeface="Arial"/>
            </a:endParaRPr>
          </a:p>
        </p:txBody>
      </p:sp>
      <p:sp>
        <p:nvSpPr>
          <p:cNvPr id="640" name="CustomShape 10"/>
          <p:cNvSpPr/>
          <p:nvPr/>
        </p:nvSpPr>
        <p:spPr>
          <a:xfrm>
            <a:off x="521280" y="914400"/>
            <a:ext cx="8320680" cy="529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Calibri"/>
              </a:rPr>
              <a:t>You should now be able to:</a:t>
            </a:r>
            <a:endParaRPr lang="en-US" sz="2400" b="0" strike="noStrike" spc="-1">
              <a:latin typeface="Arial"/>
            </a:endParaRPr>
          </a:p>
        </p:txBody>
      </p:sp>
      <p:sp>
        <p:nvSpPr>
          <p:cNvPr id="641" name="PlaceHolder 11"/>
          <p:cNvSpPr>
            <a:spLocks noGrp="1"/>
          </p:cNvSpPr>
          <p:nvPr>
            <p:ph type="body"/>
          </p:nvPr>
        </p:nvSpPr>
        <p:spPr>
          <a:xfrm>
            <a:off x="520560" y="1344240"/>
            <a:ext cx="8320680" cy="505620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ea typeface="Calibri"/>
              </a:rPr>
              <a:t>Click to add text…</a:t>
            </a:r>
            <a:endParaRPr lang="en-US" sz="2000" b="0" strike="noStrike" spc="-1">
              <a:solidFill>
                <a:srgbClr val="000000"/>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000000"/>
                </a:solidFill>
                <a:latin typeface="Arial"/>
                <a:ea typeface="Calibri"/>
              </a:rPr>
              <a:t>Describe…</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ea typeface="Calibri"/>
              </a:rPr>
              <a:t>Identify…</a:t>
            </a:r>
            <a:endParaRPr lang="en-US" sz="2000" b="0" strike="noStrike" spc="-1">
              <a:solidFill>
                <a:srgbClr val="000000"/>
              </a:solidFill>
              <a:latin typeface="Arial"/>
            </a:endParaRPr>
          </a:p>
        </p:txBody>
      </p:sp>
      <p:sp>
        <p:nvSpPr>
          <p:cNvPr id="642" name="PlaceHolder 1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9"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680"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681"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682"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683"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684"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685"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686" name="pic Logo Text"/>
          <p:cNvPicPr/>
          <p:nvPr/>
        </p:nvPicPr>
        <p:blipFill>
          <a:blip r:embed="rId14"/>
          <a:stretch/>
        </p:blipFill>
        <p:spPr>
          <a:xfrm>
            <a:off x="7412040" y="6543720"/>
            <a:ext cx="1607760" cy="136080"/>
          </a:xfrm>
          <a:prstGeom prst="rect">
            <a:avLst/>
          </a:prstGeom>
          <a:ln>
            <a:noFill/>
          </a:ln>
        </p:spPr>
      </p:pic>
      <p:sp>
        <p:nvSpPr>
          <p:cNvPr id="687"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6A218CD6-D8E9-47B0-8C67-8EAB726D4E26}"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688"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Review questions</a:t>
            </a:r>
            <a:endParaRPr lang="en-US" sz="3200" b="0" strike="noStrike" spc="-1">
              <a:latin typeface="Arial"/>
            </a:endParaRPr>
          </a:p>
        </p:txBody>
      </p:sp>
      <p:sp>
        <p:nvSpPr>
          <p:cNvPr id="689" name="PlaceHolder 10"/>
          <p:cNvSpPr>
            <a:spLocks noGrp="1"/>
          </p:cNvSpPr>
          <p:nvPr>
            <p:ph type="body"/>
          </p:nvPr>
        </p:nvSpPr>
        <p:spPr>
          <a:xfrm>
            <a:off x="519120" y="914400"/>
            <a:ext cx="8318160" cy="5486040"/>
          </a:xfrm>
          <a:prstGeom prst="rect">
            <a:avLst/>
          </a:prstGeom>
        </p:spPr>
        <p:txBody>
          <a:bodyPr lIns="0" tIns="0" rIns="0" bIns="0"/>
          <a:lstStyle/>
          <a:p>
            <a:pPr marL="432000" indent="-324000">
              <a:lnSpc>
                <a:spcPct val="100000"/>
              </a:lnSpc>
              <a:spcBef>
                <a:spcPts val="961"/>
              </a:spcBef>
              <a:buClr>
                <a:srgbClr val="000000"/>
              </a:buClr>
              <a:buSzPct val="45000"/>
              <a:buFont typeface="Wingdings" charset="2"/>
              <a:buChar char=""/>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400" b="0" strike="noStrike" spc="-1">
                <a:solidFill>
                  <a:srgbClr val="000000"/>
                </a:solidFill>
                <a:latin typeface="Arial"/>
                <a:ea typeface="Arial"/>
              </a:rPr>
              <a:t> </a:t>
            </a:r>
            <a:endParaRPr lang="en-US" sz="2400" b="0" strike="noStrike" spc="-1">
              <a:solidFill>
                <a:srgbClr val="000000"/>
              </a:solidFill>
              <a:latin typeface="Arial"/>
            </a:endParaRPr>
          </a:p>
        </p:txBody>
      </p:sp>
      <p:sp>
        <p:nvSpPr>
          <p:cNvPr id="690" name="CustomShape 11"/>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Review questions</a:t>
            </a:r>
            <a:endParaRPr lang="en-US" sz="3200" b="0" strike="noStrike" spc="-1">
              <a:latin typeface="Arial"/>
            </a:endParaRPr>
          </a:p>
        </p:txBody>
      </p:sp>
      <p:sp>
        <p:nvSpPr>
          <p:cNvPr id="691" name="PlaceHolder 1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8"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729"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730"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731"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732"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733"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734"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735" name="pic Logo Text"/>
          <p:cNvPicPr/>
          <p:nvPr/>
        </p:nvPicPr>
        <p:blipFill>
          <a:blip r:embed="rId14"/>
          <a:stretch/>
        </p:blipFill>
        <p:spPr>
          <a:xfrm>
            <a:off x="7412040" y="6543720"/>
            <a:ext cx="1607760" cy="136080"/>
          </a:xfrm>
          <a:prstGeom prst="rect">
            <a:avLst/>
          </a:prstGeom>
          <a:ln>
            <a:noFill/>
          </a:ln>
        </p:spPr>
      </p:pic>
      <p:sp>
        <p:nvSpPr>
          <p:cNvPr id="736"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7CFA0615-7FD6-4F1F-A77E-00113A8AED1B}"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737"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Notices</a:t>
            </a:r>
            <a:endParaRPr lang="en-US" sz="3200" b="0" strike="noStrike" spc="-1">
              <a:latin typeface="Arial"/>
            </a:endParaRPr>
          </a:p>
        </p:txBody>
      </p:sp>
      <p:sp>
        <p:nvSpPr>
          <p:cNvPr id="738" name="CustomShape 10"/>
          <p:cNvSpPr/>
          <p:nvPr/>
        </p:nvSpPr>
        <p:spPr>
          <a:xfrm>
            <a:off x="521280" y="914400"/>
            <a:ext cx="8320680" cy="541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rPr>
              <a:t>Copyright © 2001-2014 Guidewire Software, Inc. All rights reserved.</a:t>
            </a:r>
            <a:br/>
            <a:endParaRPr lang="en-US" sz="1600" b="0" strike="noStrike" spc="-1">
              <a:latin typeface="Arial"/>
            </a:endParaRPr>
          </a:p>
          <a:p>
            <a:pPr>
              <a:lnSpc>
                <a:spcPct val="100000"/>
              </a:lnSpc>
            </a:pPr>
            <a:r>
              <a:rPr lang="en-US" sz="1400" b="0" strike="noStrike" spc="-1">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lang="en-US" sz="1400" b="0" strike="noStrike" spc="-1">
              <a:latin typeface="Arial"/>
            </a:endParaRPr>
          </a:p>
          <a:p>
            <a:pPr>
              <a:lnSpc>
                <a:spcPct val="100000"/>
              </a:lnSpc>
            </a:pPr>
            <a:r>
              <a:rPr lang="en-US" sz="1400" b="0" strike="noStrike" spc="-1">
                <a:solidFill>
                  <a:srgbClr val="000000"/>
                </a:solidFill>
                <a:latin typeface="Arial"/>
              </a:rPr>
              <a:t>All other trademarks are the property of their respective owners.</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600" b="1" strike="noStrike" spc="-1">
                <a:solidFill>
                  <a:srgbClr val="000000"/>
                </a:solidFill>
                <a:latin typeface="Arial"/>
              </a:rPr>
              <a:t>This material is confidential and proprietary to Guidewire and subject to the confidentiality terms in the applicable license agreement and/or separate nondisclosure agreement.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400" b="0" strike="noStrike" spc="-1">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lang="en-US" sz="1400" b="0" strike="noStrike" spc="-1">
              <a:latin typeface="Arial"/>
            </a:endParaRPr>
          </a:p>
          <a:p>
            <a:pPr>
              <a:lnSpc>
                <a:spcPct val="100000"/>
              </a:lnSpc>
            </a:pPr>
            <a:r>
              <a:rPr lang="en-US" sz="1400" b="0" strike="noStrike" spc="-1">
                <a:solidFill>
                  <a:srgbClr val="000000"/>
                </a:solidFill>
                <a:latin typeface="Arial"/>
              </a:rPr>
              <a:t>Guidewire products are protected by one or more United States patents.</a:t>
            </a:r>
            <a:endParaRPr lang="en-US" sz="1400" b="0" strike="noStrike" spc="-1">
              <a:latin typeface="Arial"/>
            </a:endParaRPr>
          </a:p>
        </p:txBody>
      </p:sp>
      <p:sp>
        <p:nvSpPr>
          <p:cNvPr id="739" name="PlaceHolder 11"/>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
        <p:nvSpPr>
          <p:cNvPr id="740" name="PlaceHolder 1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58"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59"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60"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61"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62"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63" name="pic Logo Text"/>
          <p:cNvPicPr/>
          <p:nvPr/>
        </p:nvPicPr>
        <p:blipFill>
          <a:blip r:embed="rId14"/>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32AE131D-AF5C-46F1-9378-4F7CADC677A0}"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65"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objectives</a:t>
            </a:r>
            <a:endParaRPr lang="en-US" sz="3200" b="0" strike="noStrike" spc="-1">
              <a:latin typeface="Arial"/>
            </a:endParaRPr>
          </a:p>
        </p:txBody>
      </p:sp>
      <p:sp>
        <p:nvSpPr>
          <p:cNvPr id="66" name="CustomShape 10"/>
          <p:cNvSpPr/>
          <p:nvPr/>
        </p:nvSpPr>
        <p:spPr>
          <a:xfrm>
            <a:off x="533520" y="5791320"/>
            <a:ext cx="8305560" cy="979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320"/>
              </a:spcBef>
            </a:pPr>
            <a:r>
              <a:rPr lang="en-US" sz="1600" b="0" strike="noStrike" spc="-1">
                <a:solidFill>
                  <a:srgbClr val="D33941"/>
                </a:solidFill>
                <a:latin typeface="Arial"/>
              </a:rPr>
              <a:t>This lesson uses the notes section for additional explanation and information. </a:t>
            </a:r>
            <a:br/>
            <a:r>
              <a:rPr lang="en-US" sz="1600" b="0" strike="noStrike" spc="-1">
                <a:solidFill>
                  <a:srgbClr val="D33941"/>
                </a:solidFill>
                <a:latin typeface="Arial"/>
              </a:rPr>
              <a:t>To view the notes in PowerPoint, select View </a:t>
            </a:r>
            <a:r>
              <a:rPr lang="en-US" sz="1600" b="0" strike="noStrike" spc="-1">
                <a:solidFill>
                  <a:srgbClr val="D33941"/>
                </a:solidFill>
                <a:latin typeface="Wingdings"/>
              </a:rPr>
              <a:t></a:t>
            </a:r>
            <a:r>
              <a:rPr lang="en-US" sz="1600" b="0" strike="noStrike" spc="-1">
                <a:solidFill>
                  <a:srgbClr val="D33941"/>
                </a:solidFill>
                <a:latin typeface="Arial"/>
              </a:rPr>
              <a:t> Normal or View </a:t>
            </a:r>
            <a:r>
              <a:rPr lang="en-US" sz="1600" b="0" strike="noStrike" spc="-1">
                <a:solidFill>
                  <a:srgbClr val="D33941"/>
                </a:solidFill>
                <a:latin typeface="Wingdings"/>
              </a:rPr>
              <a:t></a:t>
            </a:r>
            <a:r>
              <a:rPr lang="en-US" sz="1600" b="0" strike="noStrike" spc="-1">
                <a:solidFill>
                  <a:srgbClr val="D33941"/>
                </a:solidFill>
                <a:latin typeface="Arial"/>
              </a:rPr>
              <a:t> Notes Page. </a:t>
            </a:r>
            <a:br/>
            <a:r>
              <a:rPr lang="en-US" sz="1600" b="0" strike="noStrike" spc="-1">
                <a:solidFill>
                  <a:srgbClr val="D33941"/>
                </a:solidFill>
                <a:latin typeface="Arial"/>
              </a:rPr>
              <a:t>When printing notes, select Note Pages and Print hidden slides.</a:t>
            </a:r>
            <a:endParaRPr lang="en-US" sz="1600" b="0" strike="noStrike" spc="-1">
              <a:latin typeface="Arial"/>
            </a:endParaRPr>
          </a:p>
          <a:p>
            <a:pPr marL="457200">
              <a:lnSpc>
                <a:spcPct val="100000"/>
              </a:lnSpc>
              <a:spcBef>
                <a:spcPts val="281"/>
              </a:spcBef>
            </a:pPr>
            <a:endParaRPr lang="en-US" sz="1600" b="0" strike="noStrike" spc="-1">
              <a:latin typeface="Arial"/>
            </a:endParaRPr>
          </a:p>
        </p:txBody>
      </p:sp>
      <p:sp>
        <p:nvSpPr>
          <p:cNvPr id="67" name="CustomShape 11"/>
          <p:cNvSpPr/>
          <p:nvPr/>
        </p:nvSpPr>
        <p:spPr>
          <a:xfrm>
            <a:off x="521280" y="914400"/>
            <a:ext cx="8320680" cy="529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Calibri"/>
              </a:rPr>
              <a:t>By the end of this lesson, you should be able to:</a:t>
            </a:r>
            <a:endParaRPr lang="en-US" sz="2400" b="0" strike="noStrike" spc="-1">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ea typeface="Calibri"/>
              </a:rPr>
              <a:t>Click to add text…</a:t>
            </a:r>
            <a:endParaRPr lang="en-US" sz="2000" b="0" strike="noStrike" spc="-1">
              <a:solidFill>
                <a:srgbClr val="000000"/>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000000"/>
                </a:solidFill>
                <a:latin typeface="Arial"/>
                <a:ea typeface="Calibri"/>
              </a:rPr>
              <a:t>Describe…</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ea typeface="Calibri"/>
              </a:rPr>
              <a:t>Identify…</a:t>
            </a:r>
            <a:endParaRPr lang="en-US" sz="2000" b="0" strike="noStrike" spc="-1">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108"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109"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110"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111"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112"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113" name="pic Logo Text"/>
          <p:cNvPicPr/>
          <p:nvPr/>
        </p:nvPicPr>
        <p:blipFill>
          <a:blip r:embed="rId14"/>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EBC20D1D-C8CA-4638-8ED6-32CCB022F612}"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115"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outline</a:t>
            </a:r>
            <a:endParaRPr lang="en-US" sz="3200" b="0" strike="noStrike" spc="-1">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tIns="0" rIns="0" bIns="0"/>
          <a:lstStyle/>
          <a:p>
            <a:pPr marL="432000" indent="-324000">
              <a:lnSpc>
                <a:spcPct val="100000"/>
              </a:lnSpc>
              <a:spcBef>
                <a:spcPts val="1120"/>
              </a:spcBef>
              <a:buClr>
                <a:srgbClr val="000000"/>
              </a:buClr>
              <a:buSzPct val="45000"/>
              <a:buFont typeface="Wingdings" charset="2"/>
              <a:buChar char=""/>
            </a:pPr>
            <a:r>
              <a:rPr lang="en-US" sz="2800" b="0" strike="noStrike" spc="-1">
                <a:solidFill>
                  <a:srgbClr val="C0C0C0"/>
                </a:solidFill>
                <a:latin typeface="Arial"/>
                <a:ea typeface="Calibri"/>
              </a:rPr>
              <a:t>Topic 01 (Current topic = black font color)</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800" b="0" strike="noStrike" spc="-1">
                <a:solidFill>
                  <a:srgbClr val="C0C0C0"/>
                </a:solidFill>
                <a:latin typeface="Arial"/>
                <a:ea typeface="Calibri"/>
              </a:rPr>
              <a:t>Topic 02</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2800" b="0" strike="noStrike" spc="-1">
                <a:solidFill>
                  <a:srgbClr val="C0C0C0"/>
                </a:solidFill>
                <a:latin typeface="Arial"/>
                <a:ea typeface="Calibri"/>
              </a:rPr>
              <a:t>Topic 03</a:t>
            </a:r>
            <a:endParaRPr lang="en-US" sz="2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2800" b="0" strike="noStrike" spc="-1">
                <a:solidFill>
                  <a:srgbClr val="C0C0C0"/>
                </a:solidFill>
                <a:latin typeface="Arial"/>
                <a:ea typeface="Calibri"/>
              </a:rPr>
              <a:t>Topic 04</a:t>
            </a:r>
            <a:endParaRPr lang="en-US" sz="2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800" b="0" strike="noStrike" spc="-1">
                <a:solidFill>
                  <a:srgbClr val="C0C0C0"/>
                </a:solidFill>
                <a:latin typeface="Arial"/>
                <a:ea typeface="Calibri"/>
              </a:rPr>
              <a:t> </a:t>
            </a:r>
            <a:endParaRPr lang="en-US" sz="2800" b="0" strike="noStrike" spc="-1">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outline</a:t>
            </a:r>
            <a:endParaRPr lang="en-US" sz="3200" b="0" strike="noStrike" spc="-1">
              <a:latin typeface="Arial"/>
            </a:endParaRPr>
          </a:p>
        </p:txBody>
      </p:sp>
      <p:sp>
        <p:nvSpPr>
          <p:cNvPr id="118" name="CustomShape 12"/>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outline</a:t>
            </a:r>
            <a:endParaRPr lang="en-US" sz="3200" b="0" strike="noStrike" spc="-1">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158"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159"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160"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161"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162"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163" name="pic Logo Text"/>
          <p:cNvPicPr/>
          <p:nvPr/>
        </p:nvPicPr>
        <p:blipFill>
          <a:blip r:embed="rId14"/>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FED96E44-401D-403B-9624-6E9A68E01F14}"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166" name="PlaceHolder 10"/>
          <p:cNvSpPr>
            <a:spLocks noGrp="1"/>
          </p:cNvSpPr>
          <p:nvPr>
            <p:ph type="body"/>
          </p:nvPr>
        </p:nvSpPr>
        <p:spPr>
          <a:xfrm>
            <a:off x="6172200" y="914400"/>
            <a:ext cx="2651400" cy="5474880"/>
          </a:xfrm>
          <a:prstGeom prst="rect">
            <a:avLst/>
          </a:prstGeom>
        </p:spPr>
        <p:txBody>
          <a:bodyPr lIns="0" tIns="0" rIns="0" bIns="0"/>
          <a:lstStyle/>
          <a:p>
            <a:pPr marL="432000" indent="-324000">
              <a:lnSpc>
                <a:spcPct val="100000"/>
              </a:lnSpc>
              <a:spcBef>
                <a:spcPts val="961"/>
              </a:spcBef>
              <a:buClr>
                <a:srgbClr val="000000"/>
              </a:buClr>
              <a:buSzPct val="45000"/>
              <a:buFont typeface="Wingdings" charset="2"/>
              <a:buChar char=""/>
            </a:pPr>
            <a:r>
              <a:rPr lang="en-US" sz="2400" b="0" strike="noStrike" spc="-1">
                <a:solidFill>
                  <a:srgbClr val="000000"/>
                </a:solidFill>
                <a:latin typeface="Arial"/>
              </a:rPr>
              <a:t>Click to edit Master text styles</a:t>
            </a:r>
          </a:p>
          <a:p>
            <a:pPr marL="864000" lvl="1" indent="-324000">
              <a:lnSpc>
                <a:spcPct val="100000"/>
              </a:lnSpc>
              <a:spcBef>
                <a:spcPts val="400"/>
              </a:spcBef>
              <a:buClr>
                <a:srgbClr val="000000"/>
              </a:buClr>
              <a:buSzPct val="75000"/>
              <a:buFont typeface="Symbol" charset="2"/>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205"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206"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207"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208"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209"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210" name="pic Logo Text"/>
          <p:cNvPicPr/>
          <p:nvPr/>
        </p:nvPicPr>
        <p:blipFill>
          <a:blip r:embed="rId14"/>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FE9C5AD4-EEF2-4C30-8FD2-0CF414FEB476}"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212"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213" name="PlaceHolder 10"/>
          <p:cNvSpPr>
            <a:spLocks noGrp="1"/>
          </p:cNvSpPr>
          <p:nvPr>
            <p:ph type="body"/>
          </p:nvPr>
        </p:nvSpPr>
        <p:spPr>
          <a:xfrm>
            <a:off x="521280" y="914400"/>
            <a:ext cx="8320680" cy="5486040"/>
          </a:xfrm>
          <a:prstGeom prst="rect">
            <a:avLst/>
          </a:prstGeom>
        </p:spPr>
        <p:txBody>
          <a:bodyPr lIns="0" tIns="0" rIns="0" bIns="0"/>
          <a:lstStyle/>
          <a:p>
            <a:pPr marL="432000" indent="-324000">
              <a:lnSpc>
                <a:spcPct val="100000"/>
              </a:lnSpc>
              <a:spcBef>
                <a:spcPts val="961"/>
              </a:spcBef>
              <a:buClr>
                <a:srgbClr val="000000"/>
              </a:buClr>
              <a:buSzPct val="45000"/>
              <a:buFont typeface="Wingdings" charset="2"/>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251"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252"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253"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254"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255"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256"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257" name="pic Logo Text"/>
          <p:cNvPicPr/>
          <p:nvPr/>
        </p:nvPicPr>
        <p:blipFill>
          <a:blip r:embed="rId14"/>
          <a:stretch/>
        </p:blipFill>
        <p:spPr>
          <a:xfrm>
            <a:off x="7412040" y="6543720"/>
            <a:ext cx="1607760" cy="136080"/>
          </a:xfrm>
          <a:prstGeom prst="rect">
            <a:avLst/>
          </a:prstGeom>
          <a:ln>
            <a:noFill/>
          </a:ln>
        </p:spPr>
      </p:pic>
      <p:sp>
        <p:nvSpPr>
          <p:cNvPr id="258"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3A45A1D0-3F6B-4073-B72C-3422DB2DD730}"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259" name="PlaceHolder 9"/>
          <p:cNvSpPr>
            <a:spLocks noGrp="1"/>
          </p:cNvSpPr>
          <p:nvPr>
            <p:ph type="title"/>
          </p:nvPr>
        </p:nvSpPr>
        <p:spPr>
          <a:xfrm>
            <a:off x="493920" y="118800"/>
            <a:ext cx="8320680" cy="742680"/>
          </a:xfrm>
          <a:prstGeom prst="rect">
            <a:avLst/>
          </a:prstGeom>
        </p:spPr>
        <p:txBody>
          <a:bodyPr lIns="0" tIns="0" rIns="0" bIns="0"/>
          <a:lstStyle/>
          <a:p>
            <a:pPr>
              <a:lnSpc>
                <a:spcPct val="9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260" name="PlaceHolder 10"/>
          <p:cNvSpPr>
            <a:spLocks noGrp="1"/>
          </p:cNvSpPr>
          <p:nvPr>
            <p:ph type="body"/>
          </p:nvPr>
        </p:nvSpPr>
        <p:spPr>
          <a:xfrm>
            <a:off x="4754880" y="914400"/>
            <a:ext cx="4087080" cy="837720"/>
          </a:xfrm>
          <a:prstGeom prst="rect">
            <a:avLst/>
          </a:prstGeom>
        </p:spPr>
        <p:txBody>
          <a:bodyPr lIns="0" tIns="0" rIns="0" bIns="0"/>
          <a:lstStyle/>
          <a:p>
            <a:pPr marL="432000" indent="-324000">
              <a:lnSpc>
                <a:spcPct val="100000"/>
              </a:lnSpc>
              <a:spcBef>
                <a:spcPts val="961"/>
              </a:spcBef>
              <a:buClr>
                <a:srgbClr val="000000"/>
              </a:buClr>
              <a:buSzPct val="45000"/>
              <a:buFont typeface="Wingdings" charset="2"/>
              <a:buChar char=""/>
            </a:pPr>
            <a:r>
              <a:rPr lang="en-US" sz="2400" b="0" strike="noStrike" spc="-1">
                <a:solidFill>
                  <a:srgbClr val="000000"/>
                </a:solidFill>
                <a:latin typeface="Arial"/>
                <a:ea typeface="Arial"/>
              </a:rPr>
              <a:t>Click to edit Right Column Subtitle</a:t>
            </a:r>
            <a:endParaRPr lang="en-US" sz="2400" b="0" strike="noStrike" spc="-1">
              <a:solidFill>
                <a:srgbClr val="000000"/>
              </a:solidFill>
              <a:latin typeface="Arial"/>
            </a:endParaRPr>
          </a:p>
        </p:txBody>
      </p:sp>
      <p:sp>
        <p:nvSpPr>
          <p:cNvPr id="261" name="PlaceHolder 11"/>
          <p:cNvSpPr>
            <a:spLocks noGrp="1"/>
          </p:cNvSpPr>
          <p:nvPr>
            <p:ph type="body"/>
          </p:nvPr>
        </p:nvSpPr>
        <p:spPr>
          <a:xfrm>
            <a:off x="4754520" y="1752480"/>
            <a:ext cx="4082760" cy="4636800"/>
          </a:xfrm>
          <a:prstGeom prst="rect">
            <a:avLst/>
          </a:prstGeom>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262" name="PlaceHolder 12"/>
          <p:cNvSpPr>
            <a:spLocks noGrp="1"/>
          </p:cNvSpPr>
          <p:nvPr>
            <p:ph type="body"/>
          </p:nvPr>
        </p:nvSpPr>
        <p:spPr>
          <a:xfrm>
            <a:off x="519120" y="1752480"/>
            <a:ext cx="4082760" cy="4636800"/>
          </a:xfrm>
          <a:prstGeom prst="rect">
            <a:avLst/>
          </a:prstGeom>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9"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300"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301"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302"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303"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304"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305"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306" name="pic Logo Text"/>
          <p:cNvPicPr/>
          <p:nvPr/>
        </p:nvPicPr>
        <p:blipFill>
          <a:blip r:embed="rId14"/>
          <a:stretch/>
        </p:blipFill>
        <p:spPr>
          <a:xfrm>
            <a:off x="7412040" y="6543720"/>
            <a:ext cx="1607760" cy="136080"/>
          </a:xfrm>
          <a:prstGeom prst="rect">
            <a:avLst/>
          </a:prstGeom>
          <a:ln>
            <a:noFill/>
          </a:ln>
        </p:spPr>
      </p:pic>
      <p:sp>
        <p:nvSpPr>
          <p:cNvPr id="307"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91A74521-BA04-4BD0-9213-747DEED56DD6}"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308"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309" name="PlaceHolder 10"/>
          <p:cNvSpPr>
            <a:spLocks noGrp="1"/>
          </p:cNvSpPr>
          <p:nvPr>
            <p:ph type="body"/>
          </p:nvPr>
        </p:nvSpPr>
        <p:spPr>
          <a:xfrm>
            <a:off x="4754520" y="914400"/>
            <a:ext cx="4082760" cy="5474880"/>
          </a:xfrm>
          <a:prstGeom prst="rect">
            <a:avLst/>
          </a:prstGeom>
        </p:spPr>
        <p:txBody>
          <a:bodyPr lIns="0" tIns="0" rIns="0" bIns="0"/>
          <a:lstStyle/>
          <a:p>
            <a:pPr marL="432000" indent="-324000">
              <a:lnSpc>
                <a:spcPct val="100000"/>
              </a:lnSpc>
              <a:spcBef>
                <a:spcPts val="961"/>
              </a:spcBef>
              <a:buClr>
                <a:srgbClr val="000000"/>
              </a:buClr>
              <a:buSzPct val="45000"/>
              <a:buFont typeface="Wingdings" charset="2"/>
              <a:buChar char=""/>
            </a:pPr>
            <a:r>
              <a:rPr lang="en-US" sz="2400" b="0" strike="noStrike" spc="-1">
                <a:solidFill>
                  <a:srgbClr val="000000"/>
                </a:solidFill>
                <a:latin typeface="Arial"/>
              </a:rPr>
              <a:t>Click to edit Master text styles</a:t>
            </a:r>
          </a:p>
          <a:p>
            <a:pPr marL="864000" lvl="1" indent="-324000">
              <a:lnSpc>
                <a:spcPct val="100000"/>
              </a:lnSpc>
              <a:spcBef>
                <a:spcPts val="400"/>
              </a:spcBef>
              <a:buClr>
                <a:srgbClr val="000000"/>
              </a:buClr>
              <a:buSzPct val="75000"/>
              <a:buFont typeface="Symbol" charset="2"/>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347"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348"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349"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350"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351"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352"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353" name="pic Logo Text"/>
          <p:cNvPicPr/>
          <p:nvPr/>
        </p:nvPicPr>
        <p:blipFill>
          <a:blip r:embed="rId14"/>
          <a:stretch/>
        </p:blipFill>
        <p:spPr>
          <a:xfrm>
            <a:off x="7412040" y="6543720"/>
            <a:ext cx="1607760" cy="136080"/>
          </a:xfrm>
          <a:prstGeom prst="rect">
            <a:avLst/>
          </a:prstGeom>
          <a:ln>
            <a:noFill/>
          </a:ln>
        </p:spPr>
      </p:pic>
      <p:sp>
        <p:nvSpPr>
          <p:cNvPr id="354"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B45F1474-743B-4222-9D59-E40F8BAA3754}"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355"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356" name="PlaceHolder 10"/>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3"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394"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395"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396"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397"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398"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399"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400" name="pic Logo Text"/>
          <p:cNvPicPr/>
          <p:nvPr/>
        </p:nvPicPr>
        <p:blipFill>
          <a:blip r:embed="rId14"/>
          <a:stretch/>
        </p:blipFill>
        <p:spPr>
          <a:xfrm>
            <a:off x="7412040" y="6543720"/>
            <a:ext cx="1607760" cy="136080"/>
          </a:xfrm>
          <a:prstGeom prst="rect">
            <a:avLst/>
          </a:prstGeom>
          <a:ln>
            <a:noFill/>
          </a:ln>
        </p:spPr>
      </p:pic>
      <p:sp>
        <p:nvSpPr>
          <p:cNvPr id="401"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4970E23C-6A40-49A7-95F2-82E689713F34}"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402"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403" name="PlaceHolder 10"/>
          <p:cNvSpPr>
            <a:spLocks noGrp="1"/>
          </p:cNvSpPr>
          <p:nvPr>
            <p:ph type="body"/>
          </p:nvPr>
        </p:nvSpPr>
        <p:spPr>
          <a:xfrm>
            <a:off x="519120" y="3657600"/>
            <a:ext cx="8318160" cy="2742840"/>
          </a:xfrm>
          <a:prstGeom prst="rect">
            <a:avLst/>
          </a:prstGeom>
        </p:spPr>
        <p:txBody>
          <a:bodyPr lIns="0" tIns="0" rIns="0" bIns="0"/>
          <a:lstStyle/>
          <a:p>
            <a:pPr marL="432000" indent="-324000">
              <a:lnSpc>
                <a:spcPct val="100000"/>
              </a:lnSpc>
              <a:spcBef>
                <a:spcPts val="961"/>
              </a:spcBef>
              <a:buClr>
                <a:srgbClr val="000000"/>
              </a:buClr>
              <a:buSzPct val="45000"/>
              <a:buFont typeface="Wingdings" charset="2"/>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89.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97.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1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1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2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73.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5.xml"/></Relationships>
</file>

<file path=ppt/slides/_rels/slide24.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24.xml"/><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121.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97.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97.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49.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9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5.xml"/></Relationships>
</file>

<file path=ppt/slides/_rels/slide33.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33.xml"/><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1.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37.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37.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3.wmf"/><Relationship Id="rId7"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37.xml"/><Relationship Id="rId6" Type="http://schemas.openxmlformats.org/officeDocument/2006/relationships/image" Target="../media/image10.wmf"/><Relationship Id="rId5" Type="http://schemas.openxmlformats.org/officeDocument/2006/relationships/image" Target="../media/image5.wmf"/><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49.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61.xml"/><Relationship Id="rId6" Type="http://schemas.openxmlformats.org/officeDocument/2006/relationships/image" Target="../media/image10.wmf"/><Relationship Id="rId5" Type="http://schemas.openxmlformats.org/officeDocument/2006/relationships/image" Target="../media/image14.png"/><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TextShape 1"/>
          <p:cNvSpPr txBox="1"/>
          <p:nvPr/>
        </p:nvSpPr>
        <p:spPr>
          <a:xfrm>
            <a:off x="5718240" y="5946480"/>
            <a:ext cx="3088800" cy="272880"/>
          </a:xfrm>
          <a:prstGeom prst="rect">
            <a:avLst/>
          </a:prstGeom>
          <a:noFill/>
          <a:ln>
            <a:noFill/>
          </a:ln>
        </p:spPr>
        <p:txBody>
          <a:bodyPr lIns="0" tIns="0" rIns="0" bIns="0"/>
          <a:lstStyle/>
          <a:p>
            <a:pPr marL="285840" indent="-285480" algn="r">
              <a:lnSpc>
                <a:spcPct val="100000"/>
              </a:lnSpc>
              <a:spcBef>
                <a:spcPts val="641"/>
              </a:spcBef>
            </a:pPr>
            <a:r>
              <a:rPr lang="en-US" sz="1600" b="0" strike="noStrike" spc="-1">
                <a:solidFill>
                  <a:srgbClr val="FFFFFF"/>
                </a:solidFill>
                <a:latin typeface="Arial"/>
                <a:ea typeface="Arial"/>
              </a:rPr>
              <a:t>October 17, 2014</a:t>
            </a:r>
            <a:endParaRPr lang="en-US" sz="1600" b="0" strike="noStrike" spc="-1">
              <a:solidFill>
                <a:srgbClr val="000000"/>
              </a:solidFill>
              <a:latin typeface="Arial"/>
            </a:endParaRPr>
          </a:p>
        </p:txBody>
      </p:sp>
      <p:sp>
        <p:nvSpPr>
          <p:cNvPr id="783" name="TextShape 2"/>
          <p:cNvSpPr txBox="1"/>
          <p:nvPr/>
        </p:nvSpPr>
        <p:spPr>
          <a:xfrm>
            <a:off x="458640" y="2957400"/>
            <a:ext cx="8348400" cy="699840"/>
          </a:xfrm>
          <a:prstGeom prst="rect">
            <a:avLst/>
          </a:prstGeom>
          <a:noFill/>
          <a:ln>
            <a:noFill/>
          </a:ln>
        </p:spPr>
        <p:txBody>
          <a:bodyPr lIns="0" tIns="0" rIns="0" bIns="0"/>
          <a:lstStyle/>
          <a:p>
            <a:pPr algn="r">
              <a:lnSpc>
                <a:spcPct val="100000"/>
              </a:lnSpc>
              <a:spcAft>
                <a:spcPts val="720"/>
              </a:spcAft>
            </a:pPr>
            <a:r>
              <a:rPr lang="en-US" sz="3600" b="1" strike="noStrike" spc="-1">
                <a:solidFill>
                  <a:srgbClr val="FFFFFF"/>
                </a:solidFill>
                <a:latin typeface="Arial"/>
                <a:ea typeface="Arial"/>
              </a:rPr>
              <a:t>Extending Entities</a:t>
            </a:r>
            <a:endParaRPr lang="en-US" sz="3600" b="0" strike="noStrike" spc="-1">
              <a:solidFill>
                <a:srgbClr val="FFFFF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Entity editor</a:t>
            </a:r>
            <a:endParaRPr lang="en-US" sz="3200" b="0" strike="noStrike" spc="-1">
              <a:solidFill>
                <a:srgbClr val="FFFFFF"/>
              </a:solidFill>
              <a:latin typeface="Arial"/>
            </a:endParaRPr>
          </a:p>
        </p:txBody>
      </p:sp>
      <p:sp>
        <p:nvSpPr>
          <p:cNvPr id="890" name="TextShape 2"/>
          <p:cNvSpPr txBox="1"/>
          <p:nvPr/>
        </p:nvSpPr>
        <p:spPr>
          <a:xfrm>
            <a:off x="4754520" y="914400"/>
            <a:ext cx="40827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For entity, entity extension, or internal entity extension files </a:t>
            </a:r>
          </a:p>
          <a:p>
            <a:pPr marL="628560" lvl="1" indent="-228240">
              <a:lnSpc>
                <a:spcPct val="100000"/>
              </a:lnSpc>
              <a:spcBef>
                <a:spcPts val="400"/>
              </a:spcBef>
              <a:buClr>
                <a:srgbClr val="04628C"/>
              </a:buClr>
              <a:buSzPct val="90000"/>
              <a:buFont typeface="Arial"/>
              <a:buChar char="-"/>
            </a:pPr>
            <a:r>
              <a:rPr lang="en-US" sz="2000" b="1" strike="noStrike" spc="-1">
                <a:solidFill>
                  <a:srgbClr val="000000"/>
                </a:solidFill>
                <a:latin typeface="Courier New"/>
                <a:ea typeface="Arial"/>
              </a:rPr>
              <a:t>\extensions\entity\</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ETI and ETX files</a:t>
            </a:r>
            <a:endParaRPr lang="en-US" sz="18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View, edit and create</a:t>
            </a:r>
            <a:endParaRPr lang="en-US" sz="18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1" strike="noStrike" spc="-1">
                <a:solidFill>
                  <a:srgbClr val="000000"/>
                </a:solidFill>
                <a:latin typeface="Courier New"/>
                <a:ea typeface="Arial"/>
              </a:rPr>
              <a:t>\metadata\entity\</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ETI and EIX files</a:t>
            </a:r>
            <a:endParaRPr lang="en-US" sz="18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View only</a:t>
            </a:r>
            <a:endParaRPr lang="en-US" sz="18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Editor consists of</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Editor toolbar</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Element tree pane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Attribute pane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View as XML</a:t>
            </a:r>
            <a:endParaRPr lang="en-US" sz="2000" b="0" strike="noStrike" spc="-1">
              <a:solidFill>
                <a:srgbClr val="000000"/>
              </a:solidFill>
              <a:latin typeface="Arial"/>
            </a:endParaRPr>
          </a:p>
          <a:p>
            <a:endParaRPr lang="en-US" sz="2000" b="0" strike="noStrike" spc="-1">
              <a:solidFill>
                <a:srgbClr val="000000"/>
              </a:solidFill>
              <a:latin typeface="Arial"/>
            </a:endParaRPr>
          </a:p>
        </p:txBody>
      </p:sp>
      <p:pic>
        <p:nvPicPr>
          <p:cNvPr id="891" name="pic Entity Editor 1"/>
          <p:cNvPicPr/>
          <p:nvPr/>
        </p:nvPicPr>
        <p:blipFill>
          <a:blip r:embed="rId3"/>
          <a:stretch/>
        </p:blipFill>
        <p:spPr>
          <a:xfrm>
            <a:off x="-3200400" y="533520"/>
            <a:ext cx="8381520" cy="7619760"/>
          </a:xfrm>
          <a:prstGeom prst="rect">
            <a:avLst/>
          </a:prstGeom>
          <a:ln>
            <a:noFill/>
          </a:ln>
        </p:spPr>
      </p:pic>
      <p:pic>
        <p:nvPicPr>
          <p:cNvPr id="892" name="pic Entity Editor 2"/>
          <p:cNvPicPr/>
          <p:nvPr/>
        </p:nvPicPr>
        <p:blipFill>
          <a:blip r:embed="rId4"/>
          <a:stretch/>
        </p:blipFill>
        <p:spPr>
          <a:xfrm>
            <a:off x="72720" y="1463040"/>
            <a:ext cx="4834800" cy="4395240"/>
          </a:xfrm>
          <a:prstGeom prst="rect">
            <a:avLst/>
          </a:prstGeom>
          <a:ln>
            <a:noFill/>
          </a:ln>
          <a:effectLst>
            <a:outerShdw dist="37674" dir="810000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Entity editor: Toolbar reference</a:t>
            </a:r>
            <a:endParaRPr lang="en-US" sz="3200" b="0" strike="noStrike" spc="-1">
              <a:solidFill>
                <a:srgbClr val="FFFFFF"/>
              </a:solidFill>
              <a:latin typeface="Arial"/>
            </a:endParaRPr>
          </a:p>
        </p:txBody>
      </p:sp>
      <p:graphicFrame>
        <p:nvGraphicFramePr>
          <p:cNvPr id="894" name="Table 2"/>
          <p:cNvGraphicFramePr/>
          <p:nvPr/>
        </p:nvGraphicFramePr>
        <p:xfrm>
          <a:off x="457200" y="1749960"/>
          <a:ext cx="8457480" cy="4564440"/>
        </p:xfrm>
        <a:graphic>
          <a:graphicData uri="http://schemas.openxmlformats.org/drawingml/2006/table">
            <a:tbl>
              <a:tblPr/>
              <a:tblGrid>
                <a:gridCol w="457200">
                  <a:extLst>
                    <a:ext uri="{9D8B030D-6E8A-4147-A177-3AD203B41FA5}">
                      <a16:colId xmlns:a16="http://schemas.microsoft.com/office/drawing/2014/main" val="20000"/>
                    </a:ext>
                  </a:extLst>
                </a:gridCol>
                <a:gridCol w="1523880">
                  <a:extLst>
                    <a:ext uri="{9D8B030D-6E8A-4147-A177-3AD203B41FA5}">
                      <a16:colId xmlns:a16="http://schemas.microsoft.com/office/drawing/2014/main" val="20001"/>
                    </a:ext>
                  </a:extLst>
                </a:gridCol>
                <a:gridCol w="1447560">
                  <a:extLst>
                    <a:ext uri="{9D8B030D-6E8A-4147-A177-3AD203B41FA5}">
                      <a16:colId xmlns:a16="http://schemas.microsoft.com/office/drawing/2014/main" val="20002"/>
                    </a:ext>
                  </a:extLst>
                </a:gridCol>
                <a:gridCol w="5029200">
                  <a:extLst>
                    <a:ext uri="{9D8B030D-6E8A-4147-A177-3AD203B41FA5}">
                      <a16:colId xmlns:a16="http://schemas.microsoft.com/office/drawing/2014/main" val="20003"/>
                    </a:ext>
                  </a:extLst>
                </a:gridCol>
              </a:tblGrid>
              <a:tr h="386280">
                <a:tc>
                  <a:txBody>
                    <a:bodyPr/>
                    <a:lstStyle/>
                    <a:p>
                      <a:endParaRPr lang="es-CO"/>
                    </a:p>
                  </a:txBody>
                  <a:tcPr>
                    <a:solidFill>
                      <a:srgbClr val="FFFFFF"/>
                    </a:solidFill>
                  </a:tcPr>
                </a:tc>
                <a:tc>
                  <a:txBody>
                    <a:bodyPr/>
                    <a:lstStyle/>
                    <a:p>
                      <a:endParaRPr lang="es-CO"/>
                    </a:p>
                  </a:txBody>
                  <a:tcPr>
                    <a:solidFill>
                      <a:srgbClr val="FFFFFF"/>
                    </a:solidFill>
                  </a:tcPr>
                </a:tc>
                <a:tc>
                  <a:txBody>
                    <a:bodyPr/>
                    <a:lstStyle/>
                    <a:p>
                      <a:pPr marL="58680">
                        <a:lnSpc>
                          <a:spcPct val="100000"/>
                        </a:lnSpc>
                        <a:spcBef>
                          <a:spcPts val="799"/>
                        </a:spcBef>
                      </a:pPr>
                      <a:r>
                        <a:rPr lang="en-US" sz="2000" b="0" strike="noStrike" spc="-1">
                          <a:latin typeface="Arial"/>
                        </a:rPr>
                        <a:t>Icon</a:t>
                      </a:r>
                    </a:p>
                  </a:txBody>
                  <a:tcPr>
                    <a:noFill/>
                  </a:tcPr>
                </a:tc>
                <a:tc>
                  <a:txBody>
                    <a:bodyPr/>
                    <a:lstStyle/>
                    <a:p>
                      <a:pPr marL="58680">
                        <a:lnSpc>
                          <a:spcPct val="100000"/>
                        </a:lnSpc>
                        <a:spcBef>
                          <a:spcPts val="799"/>
                        </a:spcBef>
                      </a:pPr>
                      <a:r>
                        <a:rPr lang="en-US" sz="2000" b="0" strike="noStrike" spc="-1">
                          <a:latin typeface="Arial"/>
                        </a:rPr>
                        <a:t>Description</a:t>
                      </a:r>
                    </a:p>
                  </a:txBody>
                  <a:tcPr>
                    <a:noFill/>
                  </a:tcPr>
                </a:tc>
                <a:extLst>
                  <a:ext uri="{0D108BD9-81ED-4DB2-BD59-A6C34878D82A}">
                    <a16:rowId xmlns:a16="http://schemas.microsoft.com/office/drawing/2014/main" val="10000"/>
                  </a:ext>
                </a:extLst>
              </a:tr>
              <a:tr h="452160">
                <a:tc rowSpan="11">
                  <a:txBody>
                    <a:bodyPr/>
                    <a:lstStyle/>
                    <a:p>
                      <a:pPr marL="63360" indent="-2880" algn="ctr">
                        <a:lnSpc>
                          <a:spcPct val="100000"/>
                        </a:lnSpc>
                        <a:spcBef>
                          <a:spcPts val="720"/>
                        </a:spcBef>
                      </a:pPr>
                      <a:r>
                        <a:rPr lang="en-US" sz="1800" b="1" strike="noStrike" spc="-1">
                          <a:solidFill>
                            <a:srgbClr val="FFFFFF"/>
                          </a:solidFill>
                          <a:latin typeface="Arial"/>
                        </a:rPr>
                        <a:t>Actions</a:t>
                      </a:r>
                      <a:endParaRPr lang="en-US" sz="1800" b="0" strike="noStrike" spc="-1">
                        <a:latin typeface="Arial"/>
                      </a:endParaRPr>
                    </a:p>
                  </a:txBody>
                  <a:tcPr>
                    <a:solidFill>
                      <a:srgbClr val="034969"/>
                    </a:solidFill>
                  </a:tcPr>
                </a:tc>
                <a:tc rowSpan="4">
                  <a:txBody>
                    <a:bodyPr/>
                    <a:lstStyle/>
                    <a:p>
                      <a:pPr marL="58680">
                        <a:lnSpc>
                          <a:spcPct val="100000"/>
                        </a:lnSpc>
                        <a:spcBef>
                          <a:spcPts val="799"/>
                        </a:spcBef>
                      </a:pPr>
                      <a:r>
                        <a:rPr lang="en-US" sz="2000" b="1" strike="noStrike" spc="-1">
                          <a:solidFill>
                            <a:srgbClr val="FFFFFF"/>
                          </a:solidFill>
                          <a:latin typeface="Arial"/>
                        </a:rPr>
                        <a:t>Edit</a:t>
                      </a:r>
                      <a:endParaRPr lang="en-US" sz="2000" b="0" strike="noStrike" spc="-1">
                        <a:latin typeface="Arial"/>
                      </a:endParaRPr>
                    </a:p>
                  </a:txBody>
                  <a:tcPr>
                    <a:solidFill>
                      <a:srgbClr val="04628C"/>
                    </a:solidFill>
                  </a:tcPr>
                </a:tc>
                <a:tc>
                  <a:txBody>
                    <a:bodyPr/>
                    <a:lstStyle/>
                    <a:p>
                      <a:endParaRPr lang="es-CO"/>
                    </a:p>
                  </a:txBody>
                  <a:tcPr>
                    <a:noFill/>
                  </a:tcPr>
                </a:tc>
                <a:tc>
                  <a:txBody>
                    <a:bodyPr/>
                    <a:lstStyle/>
                    <a:p>
                      <a:pPr marL="63360" indent="-2880">
                        <a:lnSpc>
                          <a:spcPct val="100000"/>
                        </a:lnSpc>
                        <a:spcBef>
                          <a:spcPts val="641"/>
                        </a:spcBef>
                      </a:pPr>
                      <a:r>
                        <a:rPr lang="en-US" sz="1600" b="0" strike="noStrike" spc="-1">
                          <a:solidFill>
                            <a:srgbClr val="000000"/>
                          </a:solidFill>
                          <a:latin typeface="Arial"/>
                        </a:rPr>
                        <a:t>Add an element; Drop-down list is schema aware</a:t>
                      </a:r>
                      <a:endParaRPr lang="en-US" sz="1600" b="0" strike="noStrike" spc="-1">
                        <a:latin typeface="Arial"/>
                      </a:endParaRPr>
                    </a:p>
                  </a:txBody>
                  <a:tcPr>
                    <a:noFill/>
                  </a:tcPr>
                </a:tc>
                <a:extLst>
                  <a:ext uri="{0D108BD9-81ED-4DB2-BD59-A6C34878D82A}">
                    <a16:rowId xmlns:a16="http://schemas.microsoft.com/office/drawing/2014/main" val="10001"/>
                  </a:ext>
                </a:extLst>
              </a:tr>
              <a:tr h="317520">
                <a:tc vMerge="1">
                  <a:txBody>
                    <a:bodyPr/>
                    <a:lstStyle/>
                    <a:p>
                      <a:endParaRPr lang="es-CO"/>
                    </a:p>
                  </a:txBody>
                  <a:tcPr>
                    <a:noFill/>
                  </a:tcPr>
                </a:tc>
                <a:tc vMerge="1">
                  <a:txBody>
                    <a:bodyPr/>
                    <a:lstStyle/>
                    <a:p>
                      <a:endParaRPr lang="es-CO"/>
                    </a:p>
                  </a:txBody>
                  <a:tcPr>
                    <a:noFill/>
                  </a:tcPr>
                </a:tc>
                <a:tc>
                  <a:txBody>
                    <a:bodyPr/>
                    <a:lstStyle/>
                    <a:p>
                      <a:endParaRPr lang="es-CO"/>
                    </a:p>
                  </a:txBody>
                  <a:tcPr>
                    <a:solidFill>
                      <a:srgbClr val="F2F2F2"/>
                    </a:solidFill>
                  </a:tcPr>
                </a:tc>
                <a:tc>
                  <a:txBody>
                    <a:bodyPr/>
                    <a:lstStyle/>
                    <a:p>
                      <a:pPr marL="63360" indent="-2880">
                        <a:lnSpc>
                          <a:spcPct val="100000"/>
                        </a:lnSpc>
                        <a:spcBef>
                          <a:spcPts val="641"/>
                        </a:spcBef>
                      </a:pPr>
                      <a:r>
                        <a:rPr lang="en-US" sz="1600" b="0" strike="noStrike" spc="-1">
                          <a:solidFill>
                            <a:srgbClr val="000000"/>
                          </a:solidFill>
                          <a:latin typeface="Arial"/>
                        </a:rPr>
                        <a:t>Duplicate selected element</a:t>
                      </a:r>
                      <a:endParaRPr lang="en-US" sz="1600" b="0" strike="noStrike" spc="-1">
                        <a:latin typeface="Arial"/>
                      </a:endParaRPr>
                    </a:p>
                  </a:txBody>
                  <a:tcPr>
                    <a:solidFill>
                      <a:srgbClr val="F2F2F2"/>
                    </a:solidFill>
                  </a:tcPr>
                </a:tc>
                <a:extLst>
                  <a:ext uri="{0D108BD9-81ED-4DB2-BD59-A6C34878D82A}">
                    <a16:rowId xmlns:a16="http://schemas.microsoft.com/office/drawing/2014/main" val="10002"/>
                  </a:ext>
                </a:extLst>
              </a:tr>
              <a:tr h="385200">
                <a:tc vMerge="1">
                  <a:txBody>
                    <a:bodyPr/>
                    <a:lstStyle/>
                    <a:p>
                      <a:endParaRPr lang="es-CO"/>
                    </a:p>
                  </a:txBody>
                  <a:tcPr>
                    <a:noFill/>
                  </a:tcPr>
                </a:tc>
                <a:tc vMerge="1">
                  <a:txBody>
                    <a:bodyPr/>
                    <a:lstStyle/>
                    <a:p>
                      <a:endParaRPr lang="es-CO"/>
                    </a:p>
                  </a:txBody>
                  <a:tcPr>
                    <a:noFill/>
                  </a:tcPr>
                </a:tc>
                <a:tc>
                  <a:txBody>
                    <a:bodyPr/>
                    <a:lstStyle/>
                    <a:p>
                      <a:endParaRPr lang="es-CO"/>
                    </a:p>
                  </a:txBody>
                  <a:tcPr>
                    <a:noFill/>
                  </a:tcPr>
                </a:tc>
                <a:tc>
                  <a:txBody>
                    <a:bodyPr/>
                    <a:lstStyle/>
                    <a:p>
                      <a:pPr marL="63360" indent="-2880">
                        <a:lnSpc>
                          <a:spcPct val="100000"/>
                        </a:lnSpc>
                        <a:spcBef>
                          <a:spcPts val="641"/>
                        </a:spcBef>
                      </a:pPr>
                      <a:r>
                        <a:rPr lang="en-US" sz="1600" b="0" strike="noStrike" spc="-1">
                          <a:solidFill>
                            <a:srgbClr val="000000"/>
                          </a:solidFill>
                          <a:latin typeface="Arial"/>
                        </a:rPr>
                        <a:t>Delete selected element </a:t>
                      </a:r>
                      <a:endParaRPr lang="en-US" sz="1600" b="0" strike="noStrike" spc="-1">
                        <a:latin typeface="Arial"/>
                      </a:endParaRPr>
                    </a:p>
                  </a:txBody>
                  <a:tcPr>
                    <a:noFill/>
                  </a:tcPr>
                </a:tc>
                <a:extLst>
                  <a:ext uri="{0D108BD9-81ED-4DB2-BD59-A6C34878D82A}">
                    <a16:rowId xmlns:a16="http://schemas.microsoft.com/office/drawing/2014/main" val="10003"/>
                  </a:ext>
                </a:extLst>
              </a:tr>
              <a:tr h="327960">
                <a:tc vMerge="1">
                  <a:txBody>
                    <a:bodyPr/>
                    <a:lstStyle/>
                    <a:p>
                      <a:endParaRPr lang="es-CO"/>
                    </a:p>
                  </a:txBody>
                  <a:tcPr>
                    <a:noFill/>
                  </a:tcPr>
                </a:tc>
                <a:tc vMerge="1">
                  <a:txBody>
                    <a:bodyPr/>
                    <a:lstStyle/>
                    <a:p>
                      <a:endParaRPr lang="es-CO"/>
                    </a:p>
                  </a:txBody>
                  <a:tcPr>
                    <a:noFill/>
                  </a:tcPr>
                </a:tc>
                <a:tc>
                  <a:txBody>
                    <a:bodyPr/>
                    <a:lstStyle/>
                    <a:p>
                      <a:endParaRPr lang="es-CO"/>
                    </a:p>
                  </a:txBody>
                  <a:tcPr>
                    <a:noFill/>
                  </a:tcPr>
                </a:tc>
                <a:tc>
                  <a:txBody>
                    <a:bodyPr/>
                    <a:lstStyle/>
                    <a:p>
                      <a:pPr marL="63360" indent="-2880">
                        <a:lnSpc>
                          <a:spcPct val="100000"/>
                        </a:lnSpc>
                        <a:spcBef>
                          <a:spcPts val="641"/>
                        </a:spcBef>
                      </a:pPr>
                      <a:r>
                        <a:rPr lang="en-US" sz="1600" b="0" strike="noStrike" spc="-1">
                          <a:solidFill>
                            <a:srgbClr val="000000"/>
                          </a:solidFill>
                          <a:latin typeface="Arial"/>
                        </a:rPr>
                        <a:t>Override selected element</a:t>
                      </a:r>
                      <a:endParaRPr lang="en-US" sz="1600" b="0" strike="noStrike" spc="-1">
                        <a:latin typeface="Arial"/>
                      </a:endParaRPr>
                    </a:p>
                  </a:txBody>
                  <a:tcPr>
                    <a:noFill/>
                  </a:tcPr>
                </a:tc>
                <a:extLst>
                  <a:ext uri="{0D108BD9-81ED-4DB2-BD59-A6C34878D82A}">
                    <a16:rowId xmlns:a16="http://schemas.microsoft.com/office/drawing/2014/main" val="10004"/>
                  </a:ext>
                </a:extLst>
              </a:tr>
              <a:tr h="385200">
                <a:tc vMerge="1">
                  <a:txBody>
                    <a:bodyPr/>
                    <a:lstStyle/>
                    <a:p>
                      <a:endParaRPr lang="es-CO"/>
                    </a:p>
                  </a:txBody>
                  <a:tcPr>
                    <a:noFill/>
                  </a:tcPr>
                </a:tc>
                <a:tc rowSpan="4">
                  <a:txBody>
                    <a:bodyPr/>
                    <a:lstStyle/>
                    <a:p>
                      <a:pPr marL="58680">
                        <a:lnSpc>
                          <a:spcPct val="100000"/>
                        </a:lnSpc>
                        <a:spcBef>
                          <a:spcPts val="799"/>
                        </a:spcBef>
                      </a:pPr>
                      <a:r>
                        <a:rPr lang="en-US" sz="2000" b="1" strike="noStrike" spc="-1">
                          <a:solidFill>
                            <a:srgbClr val="FFFFFF"/>
                          </a:solidFill>
                          <a:latin typeface="Arial"/>
                        </a:rPr>
                        <a:t>View</a:t>
                      </a:r>
                      <a:endParaRPr lang="en-US" sz="2000" b="0" strike="noStrike" spc="-1">
                        <a:latin typeface="Arial"/>
                      </a:endParaRPr>
                    </a:p>
                  </a:txBody>
                  <a:tcPr>
                    <a:solidFill>
                      <a:srgbClr val="04628C"/>
                    </a:solidFill>
                  </a:tcPr>
                </a:tc>
                <a:tc>
                  <a:txBody>
                    <a:bodyPr/>
                    <a:lstStyle/>
                    <a:p>
                      <a:endParaRPr lang="es-CO"/>
                    </a:p>
                  </a:txBody>
                  <a:tcPr>
                    <a:noFill/>
                  </a:tcPr>
                </a:tc>
                <a:tc>
                  <a:txBody>
                    <a:bodyPr/>
                    <a:lstStyle/>
                    <a:p>
                      <a:pPr marL="63360" indent="-2880">
                        <a:lnSpc>
                          <a:spcPct val="100000"/>
                        </a:lnSpc>
                        <a:spcBef>
                          <a:spcPts val="641"/>
                        </a:spcBef>
                      </a:pPr>
                      <a:r>
                        <a:rPr lang="en-US" sz="1600" b="0" strike="noStrike" spc="-1">
                          <a:solidFill>
                            <a:srgbClr val="000000"/>
                          </a:solidFill>
                          <a:latin typeface="Arial"/>
                        </a:rPr>
                        <a:t>Filter elements by file</a:t>
                      </a:r>
                      <a:endParaRPr lang="en-US" sz="1600" b="0" strike="noStrike" spc="-1">
                        <a:latin typeface="Arial"/>
                      </a:endParaRPr>
                    </a:p>
                  </a:txBody>
                  <a:tcPr>
                    <a:noFill/>
                  </a:tcPr>
                </a:tc>
                <a:extLst>
                  <a:ext uri="{0D108BD9-81ED-4DB2-BD59-A6C34878D82A}">
                    <a16:rowId xmlns:a16="http://schemas.microsoft.com/office/drawing/2014/main" val="10005"/>
                  </a:ext>
                </a:extLst>
              </a:tr>
              <a:tr h="385200">
                <a:tc vMerge="1">
                  <a:txBody>
                    <a:bodyPr/>
                    <a:lstStyle/>
                    <a:p>
                      <a:endParaRPr lang="es-CO"/>
                    </a:p>
                  </a:txBody>
                  <a:tcPr>
                    <a:noFill/>
                  </a:tcPr>
                </a:tc>
                <a:tc vMerge="1">
                  <a:txBody>
                    <a:bodyPr/>
                    <a:lstStyle/>
                    <a:p>
                      <a:endParaRPr lang="es-CO"/>
                    </a:p>
                  </a:txBody>
                  <a:tcPr>
                    <a:noFill/>
                  </a:tcPr>
                </a:tc>
                <a:tc>
                  <a:txBody>
                    <a:bodyPr/>
                    <a:lstStyle/>
                    <a:p>
                      <a:endParaRPr lang="es-CO"/>
                    </a:p>
                  </a:txBody>
                  <a:tcPr>
                    <a:noFill/>
                  </a:tcPr>
                </a:tc>
                <a:tc>
                  <a:txBody>
                    <a:bodyPr/>
                    <a:lstStyle/>
                    <a:p>
                      <a:pPr marL="63360" indent="-2880">
                        <a:lnSpc>
                          <a:spcPct val="100000"/>
                        </a:lnSpc>
                        <a:spcBef>
                          <a:spcPts val="641"/>
                        </a:spcBef>
                      </a:pPr>
                      <a:r>
                        <a:rPr lang="en-US" sz="1600" b="0" strike="noStrike" spc="-1">
                          <a:solidFill>
                            <a:srgbClr val="000000"/>
                          </a:solidFill>
                          <a:latin typeface="Arial"/>
                        </a:rPr>
                        <a:t>Persist sort order</a:t>
                      </a:r>
                      <a:endParaRPr lang="en-US" sz="1600" b="0" strike="noStrike" spc="-1">
                        <a:latin typeface="Arial"/>
                      </a:endParaRPr>
                    </a:p>
                  </a:txBody>
                  <a:tcPr>
                    <a:noFill/>
                  </a:tcPr>
                </a:tc>
                <a:extLst>
                  <a:ext uri="{0D108BD9-81ED-4DB2-BD59-A6C34878D82A}">
                    <a16:rowId xmlns:a16="http://schemas.microsoft.com/office/drawing/2014/main" val="10006"/>
                  </a:ext>
                </a:extLst>
              </a:tr>
              <a:tr h="385200">
                <a:tc vMerge="1">
                  <a:txBody>
                    <a:bodyPr/>
                    <a:lstStyle/>
                    <a:p>
                      <a:endParaRPr lang="es-CO"/>
                    </a:p>
                  </a:txBody>
                  <a:tcPr>
                    <a:noFill/>
                  </a:tcPr>
                </a:tc>
                <a:tc vMerge="1">
                  <a:txBody>
                    <a:bodyPr/>
                    <a:lstStyle/>
                    <a:p>
                      <a:endParaRPr lang="es-CO"/>
                    </a:p>
                  </a:txBody>
                  <a:tcPr>
                    <a:noFill/>
                  </a:tcPr>
                </a:tc>
                <a:tc>
                  <a:txBody>
                    <a:bodyPr/>
                    <a:lstStyle/>
                    <a:p>
                      <a:endParaRPr lang="es-CO"/>
                    </a:p>
                  </a:txBody>
                  <a:tcPr>
                    <a:noFill/>
                  </a:tcPr>
                </a:tc>
                <a:tc>
                  <a:txBody>
                    <a:bodyPr/>
                    <a:lstStyle/>
                    <a:p>
                      <a:pPr marL="63360" indent="-2880">
                        <a:lnSpc>
                          <a:spcPct val="100000"/>
                        </a:lnSpc>
                        <a:spcBef>
                          <a:spcPts val="641"/>
                        </a:spcBef>
                      </a:pPr>
                      <a:r>
                        <a:rPr lang="en-US" sz="1600" b="0" strike="noStrike" spc="-1">
                          <a:solidFill>
                            <a:srgbClr val="000000"/>
                          </a:solidFill>
                          <a:latin typeface="Arial"/>
                        </a:rPr>
                        <a:t>Collapse nested elements</a:t>
                      </a:r>
                      <a:endParaRPr lang="en-US" sz="1600" b="0" strike="noStrike" spc="-1">
                        <a:latin typeface="Arial"/>
                      </a:endParaRPr>
                    </a:p>
                  </a:txBody>
                  <a:tcPr>
                    <a:noFill/>
                  </a:tcPr>
                </a:tc>
                <a:extLst>
                  <a:ext uri="{0D108BD9-81ED-4DB2-BD59-A6C34878D82A}">
                    <a16:rowId xmlns:a16="http://schemas.microsoft.com/office/drawing/2014/main" val="10007"/>
                  </a:ext>
                </a:extLst>
              </a:tr>
              <a:tr h="385200">
                <a:tc vMerge="1">
                  <a:txBody>
                    <a:bodyPr/>
                    <a:lstStyle/>
                    <a:p>
                      <a:endParaRPr lang="es-CO"/>
                    </a:p>
                  </a:txBody>
                  <a:tcPr>
                    <a:noFill/>
                  </a:tcPr>
                </a:tc>
                <a:tc vMerge="1">
                  <a:txBody>
                    <a:bodyPr/>
                    <a:lstStyle/>
                    <a:p>
                      <a:endParaRPr lang="es-CO"/>
                    </a:p>
                  </a:txBody>
                  <a:tcPr>
                    <a:noFill/>
                  </a:tcPr>
                </a:tc>
                <a:tc>
                  <a:txBody>
                    <a:bodyPr/>
                    <a:lstStyle/>
                    <a:p>
                      <a:endParaRPr lang="es-CO"/>
                    </a:p>
                  </a:txBody>
                  <a:tcPr>
                    <a:noFill/>
                  </a:tcPr>
                </a:tc>
                <a:tc>
                  <a:txBody>
                    <a:bodyPr/>
                    <a:lstStyle/>
                    <a:p>
                      <a:pPr marL="63360" indent="-2880">
                        <a:lnSpc>
                          <a:spcPct val="100000"/>
                        </a:lnSpc>
                        <a:spcBef>
                          <a:spcPts val="641"/>
                        </a:spcBef>
                      </a:pPr>
                      <a:r>
                        <a:rPr lang="en-US" sz="1600" b="0" strike="noStrike" spc="-1">
                          <a:solidFill>
                            <a:srgbClr val="000000"/>
                          </a:solidFill>
                          <a:latin typeface="Arial"/>
                        </a:rPr>
                        <a:t>Expand nested elements</a:t>
                      </a:r>
                      <a:endParaRPr lang="en-US" sz="1600" b="0" strike="noStrike" spc="-1">
                        <a:latin typeface="Arial"/>
                      </a:endParaRPr>
                    </a:p>
                  </a:txBody>
                  <a:tcPr>
                    <a:noFill/>
                  </a:tcPr>
                </a:tc>
                <a:extLst>
                  <a:ext uri="{0D108BD9-81ED-4DB2-BD59-A6C34878D82A}">
                    <a16:rowId xmlns:a16="http://schemas.microsoft.com/office/drawing/2014/main" val="10008"/>
                  </a:ext>
                </a:extLst>
              </a:tr>
              <a:tr h="385200">
                <a:tc vMerge="1">
                  <a:txBody>
                    <a:bodyPr/>
                    <a:lstStyle/>
                    <a:p>
                      <a:endParaRPr lang="es-CO"/>
                    </a:p>
                  </a:txBody>
                  <a:tcPr>
                    <a:noFill/>
                  </a:tcPr>
                </a:tc>
                <a:tc rowSpan="2">
                  <a:txBody>
                    <a:bodyPr/>
                    <a:lstStyle/>
                    <a:p>
                      <a:pPr marL="58680">
                        <a:lnSpc>
                          <a:spcPct val="100000"/>
                        </a:lnSpc>
                        <a:spcBef>
                          <a:spcPts val="799"/>
                        </a:spcBef>
                      </a:pPr>
                      <a:r>
                        <a:rPr lang="en-US" sz="2000" b="1" strike="noStrike" spc="-1">
                          <a:solidFill>
                            <a:srgbClr val="FFFFFF"/>
                          </a:solidFill>
                          <a:latin typeface="Arial"/>
                        </a:rPr>
                        <a:t>Navigate</a:t>
                      </a:r>
                      <a:endParaRPr lang="en-US" sz="2000" b="0" strike="noStrike" spc="-1">
                        <a:latin typeface="Arial"/>
                      </a:endParaRPr>
                    </a:p>
                  </a:txBody>
                  <a:tcPr>
                    <a:solidFill>
                      <a:srgbClr val="04628C"/>
                    </a:solidFill>
                  </a:tcPr>
                </a:tc>
                <a:tc>
                  <a:txBody>
                    <a:bodyPr/>
                    <a:lstStyle/>
                    <a:p>
                      <a:endParaRPr lang="es-CO"/>
                    </a:p>
                  </a:txBody>
                  <a:tcPr>
                    <a:noFill/>
                  </a:tcPr>
                </a:tc>
                <a:tc>
                  <a:txBody>
                    <a:bodyPr/>
                    <a:lstStyle/>
                    <a:p>
                      <a:pPr marL="63360" indent="-2880">
                        <a:lnSpc>
                          <a:spcPct val="100000"/>
                        </a:lnSpc>
                        <a:spcBef>
                          <a:spcPts val="641"/>
                        </a:spcBef>
                      </a:pPr>
                      <a:r>
                        <a:rPr lang="en-US" sz="1600" b="0" strike="noStrike" spc="-1">
                          <a:solidFill>
                            <a:srgbClr val="000000"/>
                          </a:solidFill>
                          <a:latin typeface="Arial"/>
                        </a:rPr>
                        <a:t>Navigate to supertype and/or subtype </a:t>
                      </a:r>
                      <a:endParaRPr lang="en-US" sz="1600" b="0" strike="noStrike" spc="-1">
                        <a:latin typeface="Arial"/>
                      </a:endParaRPr>
                    </a:p>
                  </a:txBody>
                  <a:tcPr>
                    <a:noFill/>
                  </a:tcPr>
                </a:tc>
                <a:extLst>
                  <a:ext uri="{0D108BD9-81ED-4DB2-BD59-A6C34878D82A}">
                    <a16:rowId xmlns:a16="http://schemas.microsoft.com/office/drawing/2014/main" val="10009"/>
                  </a:ext>
                </a:extLst>
              </a:tr>
              <a:tr h="385200">
                <a:tc vMerge="1">
                  <a:txBody>
                    <a:bodyPr/>
                    <a:lstStyle/>
                    <a:p>
                      <a:endParaRPr lang="es-CO"/>
                    </a:p>
                  </a:txBody>
                  <a:tcPr>
                    <a:noFill/>
                  </a:tcPr>
                </a:tc>
                <a:tc vMerge="1">
                  <a:txBody>
                    <a:bodyPr/>
                    <a:lstStyle/>
                    <a:p>
                      <a:endParaRPr lang="es-CO"/>
                    </a:p>
                  </a:txBody>
                  <a:tcPr>
                    <a:noFill/>
                  </a:tcPr>
                </a:tc>
                <a:tc>
                  <a:txBody>
                    <a:bodyPr/>
                    <a:lstStyle/>
                    <a:p>
                      <a:endParaRPr lang="es-CO"/>
                    </a:p>
                  </a:txBody>
                  <a:tcPr>
                    <a:noFill/>
                  </a:tcPr>
                </a:tc>
                <a:tc>
                  <a:txBody>
                    <a:bodyPr/>
                    <a:lstStyle/>
                    <a:p>
                      <a:pPr marL="63360" indent="-2880">
                        <a:lnSpc>
                          <a:spcPct val="100000"/>
                        </a:lnSpc>
                        <a:spcBef>
                          <a:spcPts val="641"/>
                        </a:spcBef>
                      </a:pPr>
                      <a:r>
                        <a:rPr lang="en-US" sz="1600" b="0" strike="noStrike" spc="-1">
                          <a:solidFill>
                            <a:srgbClr val="000000"/>
                          </a:solidFill>
                          <a:latin typeface="Arial"/>
                        </a:rPr>
                        <a:t>Click link to navigate to extension</a:t>
                      </a:r>
                      <a:endParaRPr lang="en-US" sz="1600" b="0" strike="noStrike" spc="-1">
                        <a:latin typeface="Arial"/>
                      </a:endParaRPr>
                    </a:p>
                  </a:txBody>
                  <a:tcPr>
                    <a:noFill/>
                  </a:tcPr>
                </a:tc>
                <a:extLst>
                  <a:ext uri="{0D108BD9-81ED-4DB2-BD59-A6C34878D82A}">
                    <a16:rowId xmlns:a16="http://schemas.microsoft.com/office/drawing/2014/main" val="10010"/>
                  </a:ext>
                </a:extLst>
              </a:tr>
              <a:tr h="384480">
                <a:tc vMerge="1">
                  <a:txBody>
                    <a:bodyPr/>
                    <a:lstStyle/>
                    <a:p>
                      <a:endParaRPr lang="es-CO"/>
                    </a:p>
                  </a:txBody>
                  <a:tcPr>
                    <a:noFill/>
                  </a:tcPr>
                </a:tc>
                <a:tc>
                  <a:txBody>
                    <a:bodyPr/>
                    <a:lstStyle/>
                    <a:p>
                      <a:pPr marL="58680">
                        <a:lnSpc>
                          <a:spcPct val="100000"/>
                        </a:lnSpc>
                        <a:spcBef>
                          <a:spcPts val="799"/>
                        </a:spcBef>
                      </a:pPr>
                      <a:r>
                        <a:rPr lang="en-US" sz="2000" b="1" strike="noStrike" spc="-1">
                          <a:solidFill>
                            <a:srgbClr val="FFFFFF"/>
                          </a:solidFill>
                          <a:latin typeface="Arial"/>
                        </a:rPr>
                        <a:t>Validate</a:t>
                      </a:r>
                      <a:endParaRPr lang="en-US" sz="2000" b="0" strike="noStrike" spc="-1">
                        <a:latin typeface="Arial"/>
                      </a:endParaRPr>
                    </a:p>
                  </a:txBody>
                  <a:tcPr>
                    <a:solidFill>
                      <a:srgbClr val="04628C"/>
                    </a:solidFill>
                  </a:tcPr>
                </a:tc>
                <a:tc>
                  <a:txBody>
                    <a:bodyPr/>
                    <a:lstStyle/>
                    <a:p>
                      <a:endParaRPr lang="es-CO"/>
                    </a:p>
                  </a:txBody>
                  <a:tcPr>
                    <a:noFill/>
                  </a:tcPr>
                </a:tc>
                <a:tc>
                  <a:txBody>
                    <a:bodyPr/>
                    <a:lstStyle/>
                    <a:p>
                      <a:pPr marL="63360" indent="-2880">
                        <a:lnSpc>
                          <a:spcPct val="100000"/>
                        </a:lnSpc>
                        <a:spcBef>
                          <a:spcPts val="641"/>
                        </a:spcBef>
                      </a:pPr>
                      <a:r>
                        <a:rPr lang="en-US" sz="1600" b="0" strike="noStrike" spc="-1">
                          <a:solidFill>
                            <a:srgbClr val="000000"/>
                          </a:solidFill>
                          <a:latin typeface="Arial"/>
                        </a:rPr>
                        <a:t>Validate entity</a:t>
                      </a:r>
                      <a:endParaRPr lang="en-US" sz="1600" b="0" strike="noStrike" spc="-1">
                        <a:latin typeface="Arial"/>
                      </a:endParaRPr>
                    </a:p>
                  </a:txBody>
                  <a:tcPr>
                    <a:noFill/>
                  </a:tcPr>
                </a:tc>
                <a:extLst>
                  <a:ext uri="{0D108BD9-81ED-4DB2-BD59-A6C34878D82A}">
                    <a16:rowId xmlns:a16="http://schemas.microsoft.com/office/drawing/2014/main" val="10011"/>
                  </a:ext>
                </a:extLst>
              </a:tr>
            </a:tbl>
          </a:graphicData>
        </a:graphic>
      </p:graphicFrame>
      <p:pic>
        <p:nvPicPr>
          <p:cNvPr id="895" name="icn Element Add"/>
          <p:cNvPicPr/>
          <p:nvPr/>
        </p:nvPicPr>
        <p:blipFill>
          <a:blip r:embed="rId3"/>
          <a:stretch/>
        </p:blipFill>
        <p:spPr>
          <a:xfrm>
            <a:off x="2602440" y="2209680"/>
            <a:ext cx="814320" cy="282600"/>
          </a:xfrm>
          <a:prstGeom prst="rect">
            <a:avLst/>
          </a:prstGeom>
          <a:ln>
            <a:noFill/>
          </a:ln>
        </p:spPr>
      </p:pic>
      <p:pic>
        <p:nvPicPr>
          <p:cNvPr id="896" name="icn Element Override"/>
          <p:cNvPicPr/>
          <p:nvPr/>
        </p:nvPicPr>
        <p:blipFill>
          <a:blip r:embed="rId4"/>
          <a:stretch/>
        </p:blipFill>
        <p:spPr>
          <a:xfrm>
            <a:off x="2602440" y="3315960"/>
            <a:ext cx="282600" cy="282600"/>
          </a:xfrm>
          <a:prstGeom prst="rect">
            <a:avLst/>
          </a:prstGeom>
          <a:ln>
            <a:noFill/>
          </a:ln>
        </p:spPr>
      </p:pic>
      <p:pic>
        <p:nvPicPr>
          <p:cNvPr id="897" name="icn Element Filter"/>
          <p:cNvPicPr/>
          <p:nvPr/>
        </p:nvPicPr>
        <p:blipFill>
          <a:blip r:embed="rId5"/>
          <a:stretch/>
        </p:blipFill>
        <p:spPr>
          <a:xfrm>
            <a:off x="2602440" y="3697920"/>
            <a:ext cx="1006560" cy="293760"/>
          </a:xfrm>
          <a:prstGeom prst="rect">
            <a:avLst/>
          </a:prstGeom>
          <a:ln>
            <a:noFill/>
          </a:ln>
        </p:spPr>
      </p:pic>
      <p:pic>
        <p:nvPicPr>
          <p:cNvPr id="898" name="icn Sort"/>
          <p:cNvPicPr/>
          <p:nvPr/>
        </p:nvPicPr>
        <p:blipFill>
          <a:blip r:embed="rId6"/>
          <a:stretch/>
        </p:blipFill>
        <p:spPr>
          <a:xfrm>
            <a:off x="2602440" y="4066920"/>
            <a:ext cx="282600" cy="293760"/>
          </a:xfrm>
          <a:prstGeom prst="rect">
            <a:avLst/>
          </a:prstGeom>
          <a:ln>
            <a:noFill/>
          </a:ln>
        </p:spPr>
      </p:pic>
      <p:pic>
        <p:nvPicPr>
          <p:cNvPr id="899" name="icn Collpase"/>
          <p:cNvPicPr/>
          <p:nvPr/>
        </p:nvPicPr>
        <p:blipFill>
          <a:blip r:embed="rId7"/>
          <a:stretch/>
        </p:blipFill>
        <p:spPr>
          <a:xfrm>
            <a:off x="2602440" y="4460400"/>
            <a:ext cx="282600" cy="282600"/>
          </a:xfrm>
          <a:prstGeom prst="rect">
            <a:avLst/>
          </a:prstGeom>
          <a:ln>
            <a:noFill/>
          </a:ln>
        </p:spPr>
      </p:pic>
      <p:pic>
        <p:nvPicPr>
          <p:cNvPr id="900" name="icn Exapnd"/>
          <p:cNvPicPr/>
          <p:nvPr/>
        </p:nvPicPr>
        <p:blipFill>
          <a:blip r:embed="rId8"/>
          <a:stretch/>
        </p:blipFill>
        <p:spPr>
          <a:xfrm>
            <a:off x="2602440" y="4866840"/>
            <a:ext cx="282600" cy="282600"/>
          </a:xfrm>
          <a:prstGeom prst="rect">
            <a:avLst/>
          </a:prstGeom>
          <a:ln>
            <a:noFill/>
          </a:ln>
        </p:spPr>
      </p:pic>
      <p:pic>
        <p:nvPicPr>
          <p:cNvPr id="901" name="icn Nav Hiearchy"/>
          <p:cNvPicPr/>
          <p:nvPr/>
        </p:nvPicPr>
        <p:blipFill>
          <a:blip r:embed="rId9"/>
          <a:stretch/>
        </p:blipFill>
        <p:spPr>
          <a:xfrm>
            <a:off x="2590920" y="5257800"/>
            <a:ext cx="282600" cy="282600"/>
          </a:xfrm>
          <a:prstGeom prst="rect">
            <a:avLst/>
          </a:prstGeom>
          <a:ln>
            <a:noFill/>
          </a:ln>
        </p:spPr>
      </p:pic>
      <p:pic>
        <p:nvPicPr>
          <p:cNvPr id="902" name="icn Validate"/>
          <p:cNvPicPr/>
          <p:nvPr/>
        </p:nvPicPr>
        <p:blipFill>
          <a:blip r:embed="rId10"/>
          <a:stretch/>
        </p:blipFill>
        <p:spPr>
          <a:xfrm>
            <a:off x="2602440" y="6053040"/>
            <a:ext cx="271080" cy="271080"/>
          </a:xfrm>
          <a:prstGeom prst="rect">
            <a:avLst/>
          </a:prstGeom>
          <a:ln>
            <a:noFill/>
          </a:ln>
        </p:spPr>
      </p:pic>
      <p:pic>
        <p:nvPicPr>
          <p:cNvPr id="903" name="Picture 2"/>
          <p:cNvPicPr/>
          <p:nvPr/>
        </p:nvPicPr>
        <p:blipFill>
          <a:blip r:embed="rId11"/>
          <a:stretch/>
        </p:blipFill>
        <p:spPr>
          <a:xfrm>
            <a:off x="2608920" y="2971800"/>
            <a:ext cx="275760" cy="275760"/>
          </a:xfrm>
          <a:prstGeom prst="rect">
            <a:avLst/>
          </a:prstGeom>
          <a:ln w="9360">
            <a:solidFill>
              <a:srgbClr val="FFFFFF"/>
            </a:solidFill>
            <a:miter/>
          </a:ln>
        </p:spPr>
      </p:pic>
      <p:pic>
        <p:nvPicPr>
          <p:cNvPr id="904" name="Picture 3"/>
          <p:cNvPicPr/>
          <p:nvPr/>
        </p:nvPicPr>
        <p:blipFill>
          <a:blip r:embed="rId12"/>
          <a:stretch/>
        </p:blipFill>
        <p:spPr>
          <a:xfrm>
            <a:off x="2619360" y="2622600"/>
            <a:ext cx="237600" cy="275760"/>
          </a:xfrm>
          <a:prstGeom prst="rect">
            <a:avLst/>
          </a:prstGeom>
          <a:ln w="9360">
            <a:solidFill>
              <a:srgbClr val="FFFFFF"/>
            </a:solidFill>
            <a:miter/>
          </a:ln>
        </p:spPr>
      </p:pic>
      <p:pic>
        <p:nvPicPr>
          <p:cNvPr id="905" name="Picture 3"/>
          <p:cNvPicPr/>
          <p:nvPr/>
        </p:nvPicPr>
        <p:blipFill>
          <a:blip r:embed="rId13"/>
          <a:stretch/>
        </p:blipFill>
        <p:spPr>
          <a:xfrm>
            <a:off x="2590920" y="5625000"/>
            <a:ext cx="712080" cy="303480"/>
          </a:xfrm>
          <a:prstGeom prst="rect">
            <a:avLst/>
          </a:prstGeom>
          <a:ln>
            <a:noFill/>
          </a:ln>
        </p:spPr>
      </p:pic>
      <p:pic>
        <p:nvPicPr>
          <p:cNvPr id="906" name="Picture 5"/>
          <p:cNvPicPr/>
          <p:nvPr/>
        </p:nvPicPr>
        <p:blipFill>
          <a:blip r:embed="rId14"/>
          <a:srcRect r="10007"/>
          <a:stretch/>
        </p:blipFill>
        <p:spPr>
          <a:xfrm>
            <a:off x="460440" y="915480"/>
            <a:ext cx="8378280" cy="578160"/>
          </a:xfrm>
          <a:prstGeom prst="rect">
            <a:avLst/>
          </a:prstGeom>
          <a:ln w="9360">
            <a:noFill/>
          </a:ln>
          <a:effectLst>
            <a:outerShdw dist="37674" dir="2700000">
              <a:srgbClr val="000000">
                <a:alpha val="40000"/>
              </a:srgbClr>
            </a:outerShdw>
          </a:effectLst>
        </p:spPr>
      </p:pic>
      <p:pic>
        <p:nvPicPr>
          <p:cNvPr id="907" name="Picture 2"/>
          <p:cNvPicPr/>
          <p:nvPr/>
        </p:nvPicPr>
        <p:blipFill>
          <a:blip r:embed="rId15"/>
          <a:stretch/>
        </p:blipFill>
        <p:spPr>
          <a:xfrm>
            <a:off x="7046280" y="939960"/>
            <a:ext cx="1791000" cy="529920"/>
          </a:xfrm>
          <a:prstGeom prst="rect">
            <a:avLst/>
          </a:prstGeom>
          <a:ln>
            <a:noFill/>
          </a:ln>
        </p:spPr>
      </p:pic>
      <p:sp>
        <p:nvSpPr>
          <p:cNvPr id="908" name="Line 3"/>
          <p:cNvSpPr/>
          <p:nvPr/>
        </p:nvSpPr>
        <p:spPr>
          <a:xfrm>
            <a:off x="8837640" y="915480"/>
            <a:ext cx="360" cy="578520"/>
          </a:xfrm>
          <a:prstGeom prst="line">
            <a:avLst/>
          </a:prstGeom>
          <a:ln w="11880">
            <a:solidFill>
              <a:srgbClr val="000000"/>
            </a:solidFill>
            <a:round/>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Entity editor: Element tree pane</a:t>
            </a:r>
            <a:endParaRPr lang="en-US" sz="3200" b="0" strike="noStrike" spc="-1">
              <a:solidFill>
                <a:srgbClr val="FFFFFF"/>
              </a:solidFill>
              <a:latin typeface="Arial"/>
            </a:endParaRPr>
          </a:p>
        </p:txBody>
      </p:sp>
      <p:sp>
        <p:nvSpPr>
          <p:cNvPr id="910" name="TextShape 2"/>
          <p:cNvSpPr txBox="1"/>
          <p:nvPr/>
        </p:nvSpPr>
        <p:spPr>
          <a:xfrm>
            <a:off x="519120" y="3733920"/>
            <a:ext cx="8318160" cy="266652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Displays hierarchy of XML elements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Elements merged from underlying </a:t>
            </a:r>
            <a:br/>
            <a:r>
              <a:rPr lang="en-US" sz="2000" b="0" strike="noStrike" spc="-1">
                <a:solidFill>
                  <a:srgbClr val="000000"/>
                </a:solidFill>
                <a:latin typeface="Arial"/>
                <a:ea typeface="Arial"/>
              </a:rPr>
              <a:t>base entity are read-only</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Sortable columns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Context menu is schema aware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Add new elements as siblings and children</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Remove, cut, copy, and paste elements</a:t>
            </a:r>
            <a:endParaRPr lang="en-US" sz="2000" b="0" strike="noStrike" spc="-1">
              <a:solidFill>
                <a:srgbClr val="000000"/>
              </a:solidFill>
              <a:latin typeface="Arial"/>
            </a:endParaRPr>
          </a:p>
        </p:txBody>
      </p:sp>
      <p:pic>
        <p:nvPicPr>
          <p:cNvPr id="911" name="pic Element tree pane"/>
          <p:cNvPicPr/>
          <p:nvPr/>
        </p:nvPicPr>
        <p:blipFill>
          <a:blip r:embed="rId3"/>
          <a:stretch/>
        </p:blipFill>
        <p:spPr>
          <a:xfrm>
            <a:off x="507960" y="914400"/>
            <a:ext cx="8205840" cy="2675880"/>
          </a:xfrm>
          <a:prstGeom prst="rect">
            <a:avLst/>
          </a:prstGeom>
          <a:ln w="9360">
            <a:solidFill>
              <a:srgbClr val="000000"/>
            </a:solidFill>
            <a:miter/>
          </a:ln>
          <a:effectLst>
            <a:outerShdw dist="37674" dir="2700000">
              <a:srgbClr val="000000">
                <a:alpha val="40000"/>
              </a:srgbClr>
            </a:outerShdw>
          </a:effectLst>
        </p:spPr>
      </p:pic>
      <p:pic>
        <p:nvPicPr>
          <p:cNvPr id="912" name="Picture 3"/>
          <p:cNvPicPr/>
          <p:nvPr/>
        </p:nvPicPr>
        <p:blipFill>
          <a:blip r:embed="rId4"/>
          <a:stretch/>
        </p:blipFill>
        <p:spPr>
          <a:xfrm>
            <a:off x="6400800" y="1676520"/>
            <a:ext cx="2448000" cy="2948400"/>
          </a:xfrm>
          <a:prstGeom prst="rect">
            <a:avLst/>
          </a:prstGeom>
          <a:ln w="9360">
            <a:solidFill>
              <a:srgbClr val="000000"/>
            </a:solidFill>
            <a:miter/>
          </a:ln>
          <a:effectLst>
            <a:outerShdw dist="37674" dir="2700000">
              <a:srgbClr val="000000">
                <a:alpha val="4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Adding elements</a:t>
            </a:r>
            <a:endParaRPr lang="en-US" sz="3200" b="0" strike="noStrike" spc="-1">
              <a:solidFill>
                <a:srgbClr val="FFFFFF"/>
              </a:solidFill>
              <a:latin typeface="Arial"/>
            </a:endParaRPr>
          </a:p>
        </p:txBody>
      </p:sp>
      <p:sp>
        <p:nvSpPr>
          <p:cNvPr id="914" name="TextShape 2"/>
          <p:cNvSpPr txBox="1"/>
          <p:nvPr/>
        </p:nvSpPr>
        <p:spPr>
          <a:xfrm>
            <a:off x="519120" y="914400"/>
            <a:ext cx="408276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Toolbar </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Select option in dropdown</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Click </a:t>
            </a:r>
            <a:r>
              <a:rPr lang="en-US" sz="2000" b="1" strike="noStrike" spc="-1">
                <a:solidFill>
                  <a:srgbClr val="000000"/>
                </a:solidFill>
                <a:latin typeface="Arial"/>
                <a:ea typeface="Arial"/>
              </a:rPr>
              <a:t>+</a:t>
            </a:r>
            <a:r>
              <a:rPr lang="en-US" sz="2000" b="0" strike="noStrike" spc="-1">
                <a:solidFill>
                  <a:srgbClr val="000000"/>
                </a:solidFill>
                <a:latin typeface="Arial"/>
                <a:ea typeface="Arial"/>
              </a:rPr>
              <a:t> to add more of same</a:t>
            </a:r>
            <a:endParaRPr lang="en-US" sz="2000" b="0" strike="noStrike" spc="-1">
              <a:solidFill>
                <a:srgbClr val="000000"/>
              </a:solidFill>
              <a:latin typeface="Arial"/>
            </a:endParaRPr>
          </a:p>
        </p:txBody>
      </p:sp>
      <p:sp>
        <p:nvSpPr>
          <p:cNvPr id="915" name="TextShape 3"/>
          <p:cNvSpPr txBox="1"/>
          <p:nvPr/>
        </p:nvSpPr>
        <p:spPr>
          <a:xfrm>
            <a:off x="4754520" y="914400"/>
            <a:ext cx="408276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Context menu</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Add new…</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Select option in menu</a:t>
            </a:r>
            <a:endParaRPr lang="en-US" sz="2000" b="0" strike="noStrike" spc="-1">
              <a:solidFill>
                <a:srgbClr val="000000"/>
              </a:solidFill>
              <a:latin typeface="Arial"/>
            </a:endParaRPr>
          </a:p>
        </p:txBody>
      </p:sp>
      <p:pic>
        <p:nvPicPr>
          <p:cNvPr id="916" name="pic editor menubar Add"/>
          <p:cNvPicPr/>
          <p:nvPr/>
        </p:nvPicPr>
        <p:blipFill>
          <a:blip r:embed="rId3"/>
          <a:srcRect r="68007"/>
          <a:stretch/>
        </p:blipFill>
        <p:spPr>
          <a:xfrm>
            <a:off x="721800" y="2268000"/>
            <a:ext cx="1793880" cy="383400"/>
          </a:xfrm>
          <a:prstGeom prst="rect">
            <a:avLst/>
          </a:prstGeom>
          <a:ln w="9360">
            <a:noFill/>
          </a:ln>
          <a:effectLst>
            <a:outerShdw dist="37674" dir="2700000">
              <a:srgbClr val="000000">
                <a:alpha val="40000"/>
              </a:srgbClr>
            </a:outerShdw>
          </a:effectLst>
        </p:spPr>
      </p:pic>
      <p:pic>
        <p:nvPicPr>
          <p:cNvPr id="917" name="pic editor menubar list"/>
          <p:cNvPicPr/>
          <p:nvPr/>
        </p:nvPicPr>
        <p:blipFill>
          <a:blip r:embed="rId4"/>
          <a:stretch/>
        </p:blipFill>
        <p:spPr>
          <a:xfrm>
            <a:off x="1143000" y="2580840"/>
            <a:ext cx="1435680" cy="3713760"/>
          </a:xfrm>
          <a:prstGeom prst="rect">
            <a:avLst/>
          </a:prstGeom>
          <a:ln>
            <a:noFill/>
          </a:ln>
          <a:effectLst>
            <a:outerShdw dist="37674" dir="2700000">
              <a:srgbClr val="000000">
                <a:alpha val="40000"/>
              </a:srgbClr>
            </a:outerShdw>
          </a:effectLst>
        </p:spPr>
      </p:pic>
      <p:pic>
        <p:nvPicPr>
          <p:cNvPr id="918" name="pic Context Menu"/>
          <p:cNvPicPr/>
          <p:nvPr/>
        </p:nvPicPr>
        <p:blipFill>
          <a:blip r:embed="rId5"/>
          <a:stretch/>
        </p:blipFill>
        <p:spPr>
          <a:xfrm>
            <a:off x="4973400" y="2268000"/>
            <a:ext cx="3416760" cy="3825360"/>
          </a:xfrm>
          <a:prstGeom prst="rect">
            <a:avLst/>
          </a:prstGeom>
          <a:ln>
            <a:noFill/>
          </a:ln>
          <a:effectLst>
            <a:outerShdw dist="37674" dir="270000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Common elements to add</a:t>
            </a:r>
            <a:endParaRPr lang="en-US" sz="3200" b="0" strike="noStrike" spc="-1">
              <a:solidFill>
                <a:srgbClr val="FFFFFF"/>
              </a:solidFill>
              <a:latin typeface="Arial"/>
            </a:endParaRPr>
          </a:p>
        </p:txBody>
      </p:sp>
      <p:sp>
        <p:nvSpPr>
          <p:cNvPr id="920" name="TextShape 2"/>
          <p:cNvSpPr txBox="1"/>
          <p:nvPr/>
        </p:nvSpPr>
        <p:spPr>
          <a:xfrm>
            <a:off x="519120" y="914400"/>
            <a:ext cx="4082760" cy="5486040"/>
          </a:xfrm>
          <a:prstGeom prst="rect">
            <a:avLst/>
          </a:prstGeom>
          <a:noFill/>
          <a:ln>
            <a:noFill/>
          </a:ln>
        </p:spPr>
        <p:txBody>
          <a:bodyPr lIns="0" tIns="0" rIns="0" bIns="0"/>
          <a:lstStyle/>
          <a:p>
            <a:pPr>
              <a:lnSpc>
                <a:spcPct val="100000"/>
              </a:lnSpc>
              <a:spcBef>
                <a:spcPts val="961"/>
              </a:spcBef>
            </a:pP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Xml tab shows read-only view of elements</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
        <p:nvSpPr>
          <p:cNvPr id="921" name="TextShape 3"/>
          <p:cNvSpPr txBox="1"/>
          <p:nvPr/>
        </p:nvSpPr>
        <p:spPr>
          <a:xfrm>
            <a:off x="4754520" y="914400"/>
            <a:ext cx="408276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Common elements for entity extension, entity, subtype, subtype extension are:</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&lt;array …/&gt;</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Define array entity and field</a:t>
            </a:r>
            <a:endParaRPr lang="en-US" sz="18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&lt;column …/&gt;</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Define data field with defined data type</a:t>
            </a:r>
            <a:endParaRPr lang="en-US" sz="18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Bit, datetime, integer, varchar</a:t>
            </a:r>
            <a:endParaRPr lang="en-US" sz="18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&lt;foreignkey …/&gt;</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Define foreign key field and entity</a:t>
            </a:r>
            <a:endParaRPr lang="en-US" sz="18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&lt;typekey …/&gt;</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Define typekey and related typelist</a:t>
            </a:r>
            <a:endParaRPr lang="en-US" sz="1800" b="0" strike="noStrike" spc="-1">
              <a:solidFill>
                <a:srgbClr val="000000"/>
              </a:solidFill>
              <a:latin typeface="Arial"/>
            </a:endParaRPr>
          </a:p>
          <a:p>
            <a:pPr>
              <a:lnSpc>
                <a:spcPct val="100000"/>
              </a:lnSpc>
              <a:spcBef>
                <a:spcPts val="961"/>
              </a:spcBef>
            </a:pPr>
            <a:endParaRPr lang="en-US" sz="1800" b="0" strike="noStrike" spc="-1">
              <a:solidFill>
                <a:srgbClr val="000000"/>
              </a:solidFill>
              <a:latin typeface="Arial"/>
            </a:endParaRPr>
          </a:p>
        </p:txBody>
      </p:sp>
      <p:pic>
        <p:nvPicPr>
          <p:cNvPr id="922" name="Picture 4"/>
          <p:cNvPicPr/>
          <p:nvPr/>
        </p:nvPicPr>
        <p:blipFill>
          <a:blip r:embed="rId3"/>
          <a:stretch/>
        </p:blipFill>
        <p:spPr>
          <a:xfrm>
            <a:off x="141840" y="1106640"/>
            <a:ext cx="5496840" cy="3617640"/>
          </a:xfrm>
          <a:prstGeom prst="rect">
            <a:avLst/>
          </a:prstGeom>
          <a:ln>
            <a:noFill/>
          </a:ln>
        </p:spPr>
      </p:pic>
      <p:sp>
        <p:nvSpPr>
          <p:cNvPr id="923" name="CustomShape 4"/>
          <p:cNvSpPr/>
          <p:nvPr/>
        </p:nvSpPr>
        <p:spPr>
          <a:xfrm>
            <a:off x="1257840" y="4368960"/>
            <a:ext cx="803520" cy="456840"/>
          </a:xfrm>
          <a:prstGeom prst="roundRect">
            <a:avLst>
              <a:gd name="adj" fmla="val 16667"/>
            </a:avLst>
          </a:prstGeom>
          <a:noFill/>
          <a:ln w="28440">
            <a:solidFill>
              <a:srgbClr val="C00000"/>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Entity editor: Attribute pane</a:t>
            </a:r>
            <a:endParaRPr lang="en-US" sz="3200" b="0" strike="noStrike" spc="-1">
              <a:solidFill>
                <a:srgbClr val="FFFFFF"/>
              </a:solidFill>
              <a:latin typeface="Arial"/>
            </a:endParaRPr>
          </a:p>
        </p:txBody>
      </p:sp>
      <p:sp>
        <p:nvSpPr>
          <p:cNvPr id="925" name="TextShape 2"/>
          <p:cNvSpPr txBox="1"/>
          <p:nvPr/>
        </p:nvSpPr>
        <p:spPr>
          <a:xfrm>
            <a:off x="4952880" y="914400"/>
            <a:ext cx="387072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Name Value columns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For selected element, define attributes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Schema aware values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Boolean controls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Dropdown lists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Attribute styling</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Bold for required; Black for editable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Grayed-out for non-editable</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Overridden, Inherited, Internal, Default</a:t>
            </a:r>
            <a:endParaRPr lang="en-US" sz="18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Set nullok to true in most cases</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pic>
        <p:nvPicPr>
          <p:cNvPr id="926" name="Picture 5"/>
          <p:cNvPicPr/>
          <p:nvPr/>
        </p:nvPicPr>
        <p:blipFill>
          <a:blip r:embed="rId3"/>
          <a:stretch/>
        </p:blipFill>
        <p:spPr>
          <a:xfrm>
            <a:off x="533520" y="914400"/>
            <a:ext cx="4172040" cy="5257440"/>
          </a:xfrm>
          <a:prstGeom prst="rect">
            <a:avLst/>
          </a:prstGeom>
          <a:ln w="9360">
            <a:solidFill>
              <a:srgbClr val="000000"/>
            </a:solidFill>
            <a:miter/>
          </a:ln>
          <a:effectLst>
            <a:outerShdw dist="37674" dir="270000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TextShape 1"/>
          <p:cNvSpPr txBox="1"/>
          <p:nvPr/>
        </p:nvSpPr>
        <p:spPr>
          <a:xfrm>
            <a:off x="519120" y="914400"/>
            <a:ext cx="8318160" cy="5486040"/>
          </a:xfrm>
          <a:prstGeom prst="rect">
            <a:avLst/>
          </a:prstGeom>
          <a:noFill/>
          <a:ln>
            <a:noFill/>
          </a:ln>
        </p:spPr>
        <p:txBody>
          <a:bodyPr lIns="0" tIns="0" rIns="0" bIns="0"/>
          <a:lstStyle/>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Base application entities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Entity Editor</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000000"/>
                </a:solidFill>
                <a:latin typeface="Arial"/>
                <a:ea typeface="Calibri"/>
              </a:rPr>
              <a:t>Edit an entity extension</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Create an entity extension</a:t>
            </a:r>
            <a:endParaRPr lang="en-US" sz="2800" b="0" strike="noStrike" spc="-1">
              <a:solidFill>
                <a:srgbClr val="000000"/>
              </a:solidFill>
              <a:latin typeface="Arial"/>
            </a:endParaRPr>
          </a:p>
          <a:p>
            <a:pPr>
              <a:lnSpc>
                <a:spcPct val="150000"/>
              </a:lnSpc>
              <a:spcBef>
                <a:spcPts val="1120"/>
              </a:spcBef>
            </a:pPr>
            <a:endParaRPr lang="en-US" sz="28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Steps to edit an entity extension</a:t>
            </a:r>
            <a:endParaRPr lang="en-US" sz="3200" b="0" strike="noStrike" spc="-1">
              <a:solidFill>
                <a:srgbClr val="FFFFFF"/>
              </a:solidFill>
              <a:latin typeface="Arial"/>
            </a:endParaRPr>
          </a:p>
        </p:txBody>
      </p:sp>
      <p:sp>
        <p:nvSpPr>
          <p:cNvPr id="929" name="TextShape 2"/>
          <p:cNvSpPr txBox="1"/>
          <p:nvPr/>
        </p:nvSpPr>
        <p:spPr>
          <a:xfrm>
            <a:off x="521280" y="914400"/>
            <a:ext cx="8320680" cy="5486040"/>
          </a:xfrm>
          <a:prstGeom prst="rect">
            <a:avLst/>
          </a:prstGeom>
          <a:noFill/>
          <a:ln>
            <a:noFill/>
          </a:ln>
        </p:spPr>
        <p:txBody>
          <a:bodyPr lIns="0" tIns="0" rIns="0" bIns="0"/>
          <a:lstStyle/>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Navigate to the entity extension</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Add elements (and subelements) and specify attribute values</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Optionally regenerate the dictionary</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Deploy the extension entity</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 1: Navigate to the entity extension</a:t>
            </a:r>
            <a:endParaRPr lang="en-US" sz="3200" b="0" strike="noStrike" spc="-1">
              <a:solidFill>
                <a:srgbClr val="FFFFFF"/>
              </a:solidFill>
              <a:latin typeface="Arial"/>
            </a:endParaRPr>
          </a:p>
        </p:txBody>
      </p:sp>
      <p:sp>
        <p:nvSpPr>
          <p:cNvPr id="931" name="TextShape 2"/>
          <p:cNvSpPr txBox="1"/>
          <p:nvPr/>
        </p:nvSpPr>
        <p:spPr>
          <a:xfrm>
            <a:off x="5943600" y="914400"/>
            <a:ext cx="2880000" cy="27428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1" strike="noStrike" spc="-1">
                <a:solidFill>
                  <a:srgbClr val="000000"/>
                </a:solidFill>
                <a:latin typeface="Arial"/>
              </a:rPr>
              <a:t>CTRL+N</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Enter entity name in dialog</a:t>
            </a:r>
          </a:p>
          <a:p>
            <a:endParaRPr lang="en-US" sz="2400" b="0" strike="noStrike" spc="-1">
              <a:solidFill>
                <a:srgbClr val="000000"/>
              </a:solidFill>
              <a:latin typeface="Arial"/>
            </a:endParaRPr>
          </a:p>
        </p:txBody>
      </p:sp>
      <p:sp>
        <p:nvSpPr>
          <p:cNvPr id="932" name="TextShape 3"/>
          <p:cNvSpPr txBox="1"/>
          <p:nvPr/>
        </p:nvSpPr>
        <p:spPr>
          <a:xfrm>
            <a:off x="521280" y="2971800"/>
            <a:ext cx="5346000" cy="34286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Verify in Project View the</a:t>
            </a:r>
            <a:br/>
            <a:r>
              <a:rPr lang="en-US" sz="2400" b="0" strike="noStrike" spc="-1">
                <a:solidFill>
                  <a:srgbClr val="000000"/>
                </a:solidFill>
                <a:latin typeface="Arial"/>
                <a:ea typeface="Arial"/>
              </a:rPr>
              <a:t>selection of file in</a:t>
            </a:r>
            <a:br/>
            <a:r>
              <a:rPr lang="en-US" sz="2400" b="1" strike="noStrike" spc="-1">
                <a:solidFill>
                  <a:srgbClr val="000000"/>
                </a:solidFill>
                <a:latin typeface="Courier New"/>
                <a:ea typeface="Arial"/>
              </a:rPr>
              <a:t>…\Extensions\Entity\</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Must be ETX file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Top element reads entity (extension)</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XML is &lt;extension /&gt;</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pic>
        <p:nvPicPr>
          <p:cNvPr id="933" name="Picture 4"/>
          <p:cNvPicPr/>
          <p:nvPr/>
        </p:nvPicPr>
        <p:blipFill>
          <a:blip r:embed="rId3"/>
          <a:stretch/>
        </p:blipFill>
        <p:spPr>
          <a:xfrm>
            <a:off x="551880" y="914400"/>
            <a:ext cx="5104800" cy="736560"/>
          </a:xfrm>
          <a:prstGeom prst="rect">
            <a:avLst/>
          </a:prstGeom>
          <a:ln>
            <a:noFill/>
          </a:ln>
          <a:effectLst>
            <a:outerShdw dist="37674" dir="2700000">
              <a:srgbClr val="000000">
                <a:alpha val="40000"/>
              </a:srgbClr>
            </a:outerShdw>
          </a:effectLst>
        </p:spPr>
      </p:pic>
      <p:pic>
        <p:nvPicPr>
          <p:cNvPr id="934" name="Picture 3"/>
          <p:cNvPicPr/>
          <p:nvPr/>
        </p:nvPicPr>
        <p:blipFill>
          <a:blip r:embed="rId4"/>
          <a:stretch/>
        </p:blipFill>
        <p:spPr>
          <a:xfrm>
            <a:off x="533520" y="1582920"/>
            <a:ext cx="5145480" cy="1159920"/>
          </a:xfrm>
          <a:prstGeom prst="rect">
            <a:avLst/>
          </a:prstGeom>
          <a:ln>
            <a:noFill/>
          </a:ln>
          <a:effectLst>
            <a:outerShdw dist="37674" dir="2700000">
              <a:srgbClr val="000000">
                <a:alpha val="40000"/>
              </a:srgbClr>
            </a:outerShdw>
          </a:effectLst>
        </p:spPr>
      </p:pic>
      <p:pic>
        <p:nvPicPr>
          <p:cNvPr id="935" name="Picture 5"/>
          <p:cNvPicPr/>
          <p:nvPr/>
        </p:nvPicPr>
        <p:blipFill>
          <a:blip r:embed="rId5"/>
          <a:stretch/>
        </p:blipFill>
        <p:spPr>
          <a:xfrm>
            <a:off x="5029200" y="2514600"/>
            <a:ext cx="3468240" cy="2083680"/>
          </a:xfrm>
          <a:prstGeom prst="rect">
            <a:avLst/>
          </a:prstGeom>
          <a:ln>
            <a:noFill/>
          </a:ln>
          <a:effectLst>
            <a:outerShdw dist="37674" dir="2700000">
              <a:srgbClr val="000000">
                <a:alpha val="40000"/>
              </a:srgbClr>
            </a:outerShdw>
          </a:effectLst>
        </p:spPr>
      </p:pic>
      <p:pic>
        <p:nvPicPr>
          <p:cNvPr id="936" name="Picture 9"/>
          <p:cNvPicPr/>
          <p:nvPr/>
        </p:nvPicPr>
        <p:blipFill>
          <a:blip r:embed="rId6"/>
          <a:stretch/>
        </p:blipFill>
        <p:spPr>
          <a:xfrm>
            <a:off x="5029200" y="5541840"/>
            <a:ext cx="2728080" cy="928080"/>
          </a:xfrm>
          <a:prstGeom prst="rect">
            <a:avLst/>
          </a:prstGeom>
          <a:ln>
            <a:noFill/>
          </a:ln>
          <a:effectLst>
            <a:outerShdw dist="37674" dir="2700000">
              <a:srgbClr val="000000">
                <a:alpha val="40000"/>
              </a:srgbClr>
            </a:outerShdw>
          </a:effectLst>
        </p:spPr>
      </p:pic>
      <p:pic>
        <p:nvPicPr>
          <p:cNvPr id="937" name="Picture 7"/>
          <p:cNvPicPr/>
          <p:nvPr/>
        </p:nvPicPr>
        <p:blipFill>
          <a:blip r:embed="rId7"/>
          <a:stretch/>
        </p:blipFill>
        <p:spPr>
          <a:xfrm>
            <a:off x="7086600" y="4842000"/>
            <a:ext cx="1885320" cy="1399680"/>
          </a:xfrm>
          <a:prstGeom prst="rect">
            <a:avLst/>
          </a:prstGeom>
          <a:ln>
            <a:noFill/>
          </a:ln>
          <a:effectLst>
            <a:outerShdw dist="37674" dir="270000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8" name="Picture 4"/>
          <p:cNvPicPr/>
          <p:nvPr/>
        </p:nvPicPr>
        <p:blipFill>
          <a:blip r:embed="rId3"/>
          <a:stretch/>
        </p:blipFill>
        <p:spPr>
          <a:xfrm>
            <a:off x="523800" y="914400"/>
            <a:ext cx="8294040" cy="2666520"/>
          </a:xfrm>
          <a:prstGeom prst="rect">
            <a:avLst/>
          </a:prstGeom>
          <a:ln>
            <a:noFill/>
          </a:ln>
          <a:effectLst>
            <a:outerShdw dist="37674" dir="2700000">
              <a:srgbClr val="000000">
                <a:alpha val="40000"/>
              </a:srgbClr>
            </a:outerShdw>
          </a:effectLst>
        </p:spPr>
      </p:pic>
      <p:sp>
        <p:nvSpPr>
          <p:cNvPr id="939"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 2: Add elements and define attributes</a:t>
            </a:r>
            <a:endParaRPr lang="en-US" sz="3200" b="0" strike="noStrike" spc="-1">
              <a:solidFill>
                <a:srgbClr val="FFFFFF"/>
              </a:solidFill>
              <a:latin typeface="Arial"/>
            </a:endParaRPr>
          </a:p>
        </p:txBody>
      </p:sp>
      <p:sp>
        <p:nvSpPr>
          <p:cNvPr id="940" name="TextShape 2"/>
          <p:cNvSpPr txBox="1"/>
          <p:nvPr/>
        </p:nvSpPr>
        <p:spPr>
          <a:xfrm>
            <a:off x="519120" y="4191120"/>
            <a:ext cx="8318160" cy="220932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Toolbar to add an element for a field, e.g., &lt;column /&gt;</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Define element attributes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Name is the name of the field; Use _Ext for field name ending</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Type is the data type </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Nullok has no default, so set to true in most cases</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941" name="CustomShape 3"/>
          <p:cNvSpPr/>
          <p:nvPr/>
        </p:nvSpPr>
        <p:spPr>
          <a:xfrm>
            <a:off x="556560" y="1954800"/>
            <a:ext cx="4544640" cy="302040"/>
          </a:xfrm>
          <a:prstGeom prst="roundRect">
            <a:avLst>
              <a:gd name="adj" fmla="val 16667"/>
            </a:avLst>
          </a:prstGeom>
          <a:noFill/>
          <a:ln w="28440">
            <a:solidFill>
              <a:srgbClr val="C00000"/>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942" name="CustomShape 4"/>
          <p:cNvSpPr/>
          <p:nvPr/>
        </p:nvSpPr>
        <p:spPr>
          <a:xfrm>
            <a:off x="5101560" y="2106360"/>
            <a:ext cx="1857960" cy="789120"/>
          </a:xfrm>
          <a:prstGeom prst="bentConnector4">
            <a:avLst>
              <a:gd name="adj1" fmla="val 6107"/>
              <a:gd name="adj2" fmla="val 142231"/>
            </a:avLst>
          </a:prstGeom>
          <a:noFill/>
          <a:ln w="28440">
            <a:solidFill>
              <a:srgbClr val="C00000"/>
            </a:solidFill>
            <a:round/>
            <a:tailEnd type="triangle" w="med" len="me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943" name="CustomShape 5"/>
          <p:cNvSpPr/>
          <p:nvPr/>
        </p:nvSpPr>
        <p:spPr>
          <a:xfrm>
            <a:off x="5328720" y="1974960"/>
            <a:ext cx="3262320" cy="920520"/>
          </a:xfrm>
          <a:prstGeom prst="roundRect">
            <a:avLst>
              <a:gd name="adj" fmla="val 5133"/>
            </a:avLst>
          </a:prstGeom>
          <a:noFill/>
          <a:ln w="28440">
            <a:solidFill>
              <a:srgbClr val="C00000"/>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TextShape 1"/>
          <p:cNvSpPr txBox="1"/>
          <p:nvPr/>
        </p:nvSpPr>
        <p:spPr>
          <a:xfrm>
            <a:off x="520560" y="1344240"/>
            <a:ext cx="8320680" cy="4343040"/>
          </a:xfrm>
          <a:prstGeom prst="rect">
            <a:avLst/>
          </a:prstGeom>
          <a:noFill/>
          <a:ln>
            <a:noFill/>
          </a:ln>
        </p:spPr>
        <p:txBody>
          <a:bodyPr lIns="0" tIns="0" rIns="0" bIns="0"/>
          <a:lstStyle/>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Distinguish between platform, application, and customer entities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Edit an entity extension </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Create an entity extension</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4" name="Picture 4"/>
          <p:cNvPicPr/>
          <p:nvPr/>
        </p:nvPicPr>
        <p:blipFill>
          <a:blip r:embed="rId3"/>
          <a:stretch/>
        </p:blipFill>
        <p:spPr>
          <a:xfrm>
            <a:off x="533520" y="914400"/>
            <a:ext cx="8292960" cy="2746440"/>
          </a:xfrm>
          <a:prstGeom prst="rect">
            <a:avLst/>
          </a:prstGeom>
          <a:ln>
            <a:noFill/>
          </a:ln>
          <a:effectLst>
            <a:outerShdw dist="37674" dir="2700000">
              <a:srgbClr val="000000">
                <a:alpha val="40000"/>
              </a:srgbClr>
            </a:outerShdw>
          </a:effectLst>
        </p:spPr>
      </p:pic>
      <p:sp>
        <p:nvSpPr>
          <p:cNvPr id="945"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Add subelements</a:t>
            </a:r>
            <a:endParaRPr lang="en-US" sz="3200" b="0" strike="noStrike" spc="-1">
              <a:solidFill>
                <a:srgbClr val="FFFFFF"/>
              </a:solidFill>
              <a:latin typeface="Arial"/>
            </a:endParaRPr>
          </a:p>
        </p:txBody>
      </p:sp>
      <p:sp>
        <p:nvSpPr>
          <p:cNvPr id="946" name="TextShape 2"/>
          <p:cNvSpPr txBox="1"/>
          <p:nvPr/>
        </p:nvSpPr>
        <p:spPr>
          <a:xfrm>
            <a:off x="519120" y="4191120"/>
            <a:ext cx="8318160" cy="220932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Use the toolbar to add a columnParam</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Some elements require subelements based on the element and attribute definition and in many cases the subelments are optional</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Add columnParam child element to a column of type varchar to specify size, e.g., varchar(15)</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947" name="CustomShape 3"/>
          <p:cNvSpPr/>
          <p:nvPr/>
        </p:nvSpPr>
        <p:spPr>
          <a:xfrm>
            <a:off x="1066680" y="2272320"/>
            <a:ext cx="4157640" cy="233640"/>
          </a:xfrm>
          <a:prstGeom prst="roundRect">
            <a:avLst>
              <a:gd name="adj" fmla="val 16667"/>
            </a:avLst>
          </a:prstGeom>
          <a:noFill/>
          <a:ln w="28440">
            <a:solidFill>
              <a:srgbClr val="C00000"/>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948" name="CustomShape 4"/>
          <p:cNvSpPr/>
          <p:nvPr/>
        </p:nvSpPr>
        <p:spPr>
          <a:xfrm rot="16200000" flipH="1">
            <a:off x="5068440" y="583560"/>
            <a:ext cx="56520" cy="3902400"/>
          </a:xfrm>
          <a:prstGeom prst="bentConnector3">
            <a:avLst>
              <a:gd name="adj1" fmla="val 500856"/>
            </a:avLst>
          </a:prstGeom>
          <a:noFill/>
          <a:ln w="28440">
            <a:solidFill>
              <a:srgbClr val="C00000"/>
            </a:solidFill>
            <a:round/>
            <a:tailEnd type="triangle" w="med" len="me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949" name="CustomShape 5"/>
          <p:cNvSpPr/>
          <p:nvPr/>
        </p:nvSpPr>
        <p:spPr>
          <a:xfrm>
            <a:off x="5334120" y="1928880"/>
            <a:ext cx="3428640" cy="633960"/>
          </a:xfrm>
          <a:prstGeom prst="roundRect">
            <a:avLst>
              <a:gd name="adj" fmla="val 9158"/>
            </a:avLst>
          </a:prstGeom>
          <a:noFill/>
          <a:ln w="28440">
            <a:solidFill>
              <a:srgbClr val="C00000"/>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 name="TextShape 1"/>
          <p:cNvSpPr txBox="1"/>
          <p:nvPr/>
        </p:nvSpPr>
        <p:spPr>
          <a:xfrm>
            <a:off x="493920" y="118800"/>
            <a:ext cx="8320680" cy="742680"/>
          </a:xfrm>
          <a:prstGeom prst="rect">
            <a:avLst/>
          </a:prstGeom>
          <a:noFill/>
          <a:ln>
            <a:noFill/>
          </a:ln>
        </p:spPr>
        <p:txBody>
          <a:bodyPr lIns="0" tIns="0" rIns="0" bIns="0"/>
          <a:lstStyle/>
          <a:p>
            <a:pPr>
              <a:lnSpc>
                <a:spcPct val="90000"/>
              </a:lnSpc>
            </a:pPr>
            <a:r>
              <a:rPr lang="en-US" sz="3200" b="1" strike="noStrike" spc="-1">
                <a:solidFill>
                  <a:srgbClr val="04628C"/>
                </a:solidFill>
                <a:latin typeface="Arial"/>
                <a:ea typeface="Arial"/>
              </a:rPr>
              <a:t>Column and columnParam</a:t>
            </a:r>
            <a:endParaRPr lang="en-US" sz="3200" b="0" strike="noStrike" spc="-1">
              <a:solidFill>
                <a:srgbClr val="FFFFFF"/>
              </a:solidFill>
              <a:latin typeface="Arial"/>
            </a:endParaRPr>
          </a:p>
        </p:txBody>
      </p:sp>
      <p:sp>
        <p:nvSpPr>
          <p:cNvPr id="951" name="TextShape 2"/>
          <p:cNvSpPr txBox="1"/>
          <p:nvPr/>
        </p:nvSpPr>
        <p:spPr>
          <a:xfrm>
            <a:off x="521280" y="914400"/>
            <a:ext cx="408708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Strings</a:t>
            </a:r>
            <a:endParaRPr lang="en-US" sz="2400" b="0" strike="noStrike" spc="-1">
              <a:latin typeface="Arial"/>
            </a:endParaRPr>
          </a:p>
        </p:txBody>
      </p:sp>
      <p:sp>
        <p:nvSpPr>
          <p:cNvPr id="952" name="TextShape 3"/>
          <p:cNvSpPr txBox="1"/>
          <p:nvPr/>
        </p:nvSpPr>
        <p:spPr>
          <a:xfrm>
            <a:off x="4754880" y="914400"/>
            <a:ext cx="408708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Decimal numbers</a:t>
            </a:r>
            <a:endParaRPr lang="en-US" sz="2400" b="0" strike="noStrike" spc="-1">
              <a:solidFill>
                <a:srgbClr val="000000"/>
              </a:solidFill>
              <a:latin typeface="Arial"/>
            </a:endParaRPr>
          </a:p>
        </p:txBody>
      </p:sp>
      <p:sp>
        <p:nvSpPr>
          <p:cNvPr id="953" name="TextShape 4"/>
          <p:cNvSpPr txBox="1"/>
          <p:nvPr/>
        </p:nvSpPr>
        <p:spPr>
          <a:xfrm>
            <a:off x="4754520" y="1752480"/>
            <a:ext cx="408276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Columns used to store numbers with decimal values</a:t>
            </a: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Declare type as decimal</a:t>
            </a: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Requires two column parameters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Precision is the total length of decimal</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Scale is the number of digits right of the decimal point</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954" name="TextShape 5"/>
          <p:cNvSpPr txBox="1"/>
          <p:nvPr/>
        </p:nvSpPr>
        <p:spPr>
          <a:xfrm>
            <a:off x="519120" y="1752480"/>
            <a:ext cx="408276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Columns used to store Strings </a:t>
            </a:r>
            <a:endParaRPr lang="en-US" sz="2400" b="0" strike="noStrike" spc="-1">
              <a:solidFill>
                <a:srgbClr val="000000"/>
              </a:solidFill>
              <a:latin typeface="Arial"/>
            </a:endParaRP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Declare type as varchar</a:t>
            </a:r>
            <a:endParaRPr lang="en-US" sz="2400" b="0" strike="noStrike" spc="-1">
              <a:solidFill>
                <a:srgbClr val="000000"/>
              </a:solidFill>
              <a:latin typeface="Arial"/>
            </a:endParaRP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Requires column parameter</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Size defines length of the string in characters</a:t>
            </a:r>
            <a:endParaRPr lang="en-US" sz="20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5" name="pic Override"/>
          <p:cNvPicPr/>
          <p:nvPr/>
        </p:nvPicPr>
        <p:blipFill>
          <a:blip r:embed="rId3"/>
          <a:stretch/>
        </p:blipFill>
        <p:spPr>
          <a:xfrm>
            <a:off x="533520" y="3809880"/>
            <a:ext cx="4519800" cy="1866240"/>
          </a:xfrm>
          <a:prstGeom prst="rect">
            <a:avLst/>
          </a:prstGeom>
          <a:ln>
            <a:noFill/>
          </a:ln>
          <a:effectLst>
            <a:outerShdw dist="37674" dir="2700000">
              <a:srgbClr val="000000">
                <a:alpha val="40000"/>
              </a:srgbClr>
            </a:outerShdw>
          </a:effectLst>
        </p:spPr>
      </p:pic>
      <p:sp>
        <p:nvSpPr>
          <p:cNvPr id="956" name="CustomShape 1"/>
          <p:cNvSpPr/>
          <p:nvPr/>
        </p:nvSpPr>
        <p:spPr>
          <a:xfrm>
            <a:off x="2666880" y="2666880"/>
            <a:ext cx="392760" cy="1523520"/>
          </a:xfrm>
          <a:prstGeom prst="downArrow">
            <a:avLst>
              <a:gd name="adj1" fmla="val 50000"/>
              <a:gd name="adj2" fmla="val 50000"/>
            </a:avLst>
          </a:prstGeom>
          <a:solidFill>
            <a:srgbClr val="D33941"/>
          </a:solidFill>
          <a:ln w="38160">
            <a:solidFill>
              <a:srgbClr val="FFFFFF"/>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pic>
        <p:nvPicPr>
          <p:cNvPr id="957" name="pic Original"/>
          <p:cNvPicPr/>
          <p:nvPr/>
        </p:nvPicPr>
        <p:blipFill>
          <a:blip r:embed="rId4"/>
          <a:stretch/>
        </p:blipFill>
        <p:spPr>
          <a:xfrm>
            <a:off x="533520" y="914400"/>
            <a:ext cx="4519800" cy="1799640"/>
          </a:xfrm>
          <a:prstGeom prst="rect">
            <a:avLst/>
          </a:prstGeom>
          <a:ln>
            <a:noFill/>
          </a:ln>
          <a:effectLst>
            <a:outerShdw dist="37674" dir="2700000">
              <a:srgbClr val="000000">
                <a:alpha val="40000"/>
              </a:srgbClr>
            </a:outerShdw>
          </a:effectLst>
        </p:spPr>
      </p:pic>
      <p:sp>
        <p:nvSpPr>
          <p:cNvPr id="958"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Attribute overrides</a:t>
            </a:r>
            <a:endParaRPr lang="en-US" sz="3200" b="0" strike="noStrike" spc="-1">
              <a:solidFill>
                <a:srgbClr val="FFFFFF"/>
              </a:solidFill>
              <a:latin typeface="Arial"/>
            </a:endParaRPr>
          </a:p>
        </p:txBody>
      </p:sp>
      <p:sp>
        <p:nvSpPr>
          <p:cNvPr id="959" name="TextShape 3"/>
          <p:cNvSpPr txBox="1"/>
          <p:nvPr/>
        </p:nvSpPr>
        <p:spPr>
          <a:xfrm>
            <a:off x="5334120" y="914400"/>
            <a:ext cx="3503160" cy="4209480"/>
          </a:xfrm>
          <a:prstGeom prst="rect">
            <a:avLst/>
          </a:prstGeom>
          <a:noFill/>
          <a:ln>
            <a:noFill/>
          </a:ln>
        </p:spPr>
        <p:txBody>
          <a:bodyPr lIns="0" tIns="0" rIns="0" bIns="0"/>
          <a:lstStyle/>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rPr>
              <a:t>Select </a:t>
            </a:r>
            <a:r>
              <a:rPr lang="en-US" sz="2400" b="1" strike="noStrike" spc="-1">
                <a:solidFill>
                  <a:srgbClr val="000000"/>
                </a:solidFill>
                <a:latin typeface="Arial"/>
              </a:rPr>
              <a:t>Show all </a:t>
            </a:r>
            <a:r>
              <a:rPr lang="en-US" sz="2400" b="0" strike="noStrike" spc="-1">
                <a:solidFill>
                  <a:srgbClr val="000000"/>
                </a:solidFill>
                <a:latin typeface="Arial"/>
              </a:rPr>
              <a:t>to list all elements</a:t>
            </a: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rPr>
              <a:t>Select greyed out element</a:t>
            </a: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rPr>
              <a:t>Click </a:t>
            </a:r>
            <a:r>
              <a:rPr lang="en-US" sz="2400" b="1" strike="noStrike" spc="-1">
                <a:solidFill>
                  <a:srgbClr val="000000"/>
                </a:solidFill>
                <a:latin typeface="Arial"/>
              </a:rPr>
              <a:t>Override</a:t>
            </a:r>
            <a:endParaRPr lang="en-US" sz="2400" b="0" strike="noStrike" spc="-1">
              <a:solidFill>
                <a:srgbClr val="000000"/>
              </a:solidFill>
              <a:latin typeface="Arial"/>
            </a:endParaRPr>
          </a:p>
          <a:p>
            <a:pPr marL="800280" lvl="1" indent="-4568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"override" shows in element</a:t>
            </a:r>
            <a:endParaRPr lang="en-US" sz="20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Change attribute values including subelement attributes</a:t>
            </a:r>
            <a:endParaRPr lang="en-US" sz="2400" b="0" strike="noStrike" spc="-1">
              <a:solidFill>
                <a:srgbClr val="000000"/>
              </a:solidFill>
              <a:latin typeface="Arial"/>
            </a:endParaRPr>
          </a:p>
          <a:p>
            <a:pPr algn="ctr">
              <a:lnSpc>
                <a:spcPct val="100000"/>
              </a:lnSpc>
              <a:spcBef>
                <a:spcPts val="961"/>
              </a:spcBef>
            </a:pPr>
            <a:r>
              <a:rPr lang="en-US" sz="2400" b="0" strike="noStrike" spc="-1">
                <a:solidFill>
                  <a:srgbClr val="000000"/>
                </a:solidFill>
                <a:latin typeface="Arial"/>
                <a:ea typeface="Arial"/>
              </a:rPr>
              <a:t> </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
        <p:nvSpPr>
          <p:cNvPr id="960" name="CustomShape 4"/>
          <p:cNvSpPr/>
          <p:nvPr/>
        </p:nvSpPr>
        <p:spPr>
          <a:xfrm>
            <a:off x="4800600" y="1523880"/>
            <a:ext cx="228240" cy="228240"/>
          </a:xfrm>
          <a:prstGeom prst="ellipse">
            <a:avLst/>
          </a:prstGeom>
          <a:solidFill>
            <a:srgbClr val="FFFFFF"/>
          </a:solidFill>
          <a:ln w="19080">
            <a:solidFill>
              <a:srgbClr val="D33941"/>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1</a:t>
            </a:r>
            <a:endParaRPr lang="en-US" sz="1800" b="0" strike="noStrike" spc="-1">
              <a:latin typeface="Arial"/>
            </a:endParaRPr>
          </a:p>
        </p:txBody>
      </p:sp>
      <p:sp>
        <p:nvSpPr>
          <p:cNvPr id="961" name="CustomShape 5"/>
          <p:cNvSpPr/>
          <p:nvPr/>
        </p:nvSpPr>
        <p:spPr>
          <a:xfrm>
            <a:off x="457200" y="2362320"/>
            <a:ext cx="228240" cy="228240"/>
          </a:xfrm>
          <a:prstGeom prst="ellipse">
            <a:avLst/>
          </a:prstGeom>
          <a:solidFill>
            <a:srgbClr val="FFFFFF"/>
          </a:solidFill>
          <a:ln w="19080">
            <a:solidFill>
              <a:srgbClr val="D33941"/>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2</a:t>
            </a:r>
            <a:endParaRPr lang="en-US" sz="1800" b="0" strike="noStrike" spc="-1">
              <a:latin typeface="Arial"/>
            </a:endParaRPr>
          </a:p>
        </p:txBody>
      </p:sp>
      <p:sp>
        <p:nvSpPr>
          <p:cNvPr id="962" name="CustomShape 6"/>
          <p:cNvSpPr/>
          <p:nvPr/>
        </p:nvSpPr>
        <p:spPr>
          <a:xfrm>
            <a:off x="2863440" y="1143000"/>
            <a:ext cx="228240" cy="228240"/>
          </a:xfrm>
          <a:prstGeom prst="ellipse">
            <a:avLst/>
          </a:prstGeom>
          <a:solidFill>
            <a:srgbClr val="FFFFFF"/>
          </a:solidFill>
          <a:ln w="19080">
            <a:solidFill>
              <a:srgbClr val="D33941"/>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3</a:t>
            </a:r>
            <a:endParaRPr lang="en-US" sz="1800" b="0" strike="noStrike" spc="-1">
              <a:latin typeface="Arial"/>
            </a:endParaRPr>
          </a:p>
        </p:txBody>
      </p:sp>
      <p:sp>
        <p:nvSpPr>
          <p:cNvPr id="963" name="CustomShape 7"/>
          <p:cNvSpPr/>
          <p:nvPr/>
        </p:nvSpPr>
        <p:spPr>
          <a:xfrm>
            <a:off x="4114800" y="5486400"/>
            <a:ext cx="228240" cy="228240"/>
          </a:xfrm>
          <a:prstGeom prst="ellipse">
            <a:avLst/>
          </a:prstGeom>
          <a:solidFill>
            <a:srgbClr val="FFFFFF"/>
          </a:solidFill>
          <a:ln w="19080">
            <a:solidFill>
              <a:srgbClr val="D33941"/>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4</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TextShape 1"/>
          <p:cNvSpPr txBox="1"/>
          <p:nvPr/>
        </p:nvSpPr>
        <p:spPr>
          <a:xfrm>
            <a:off x="493920" y="118800"/>
            <a:ext cx="910692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 3: Optionally regenerate dictionary</a:t>
            </a:r>
            <a:endParaRPr lang="en-US" sz="3200" b="0" strike="noStrike" spc="-1">
              <a:solidFill>
                <a:srgbClr val="FFFFFF"/>
              </a:solidFill>
              <a:latin typeface="Arial"/>
            </a:endParaRPr>
          </a:p>
        </p:txBody>
      </p:sp>
      <p:sp>
        <p:nvSpPr>
          <p:cNvPr id="965" name="TextShape 2"/>
          <p:cNvSpPr txBox="1"/>
          <p:nvPr/>
        </p:nvSpPr>
        <p:spPr>
          <a:xfrm>
            <a:off x="519120" y="914400"/>
            <a:ext cx="8318160" cy="18284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1" strike="noStrike" spc="-1">
                <a:solidFill>
                  <a:srgbClr val="000000"/>
                </a:solidFill>
                <a:latin typeface="Courier New"/>
                <a:ea typeface="Arial"/>
              </a:rPr>
              <a:t>gwXX regen-dictionary</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Process builds entire entity model including base and custom entities</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Identifies errors in the data model beyond Entity Editor schema validation</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
        <p:nvSpPr>
          <p:cNvPr id="966" name="CustomShape 3"/>
          <p:cNvSpPr/>
          <p:nvPr/>
        </p:nvSpPr>
        <p:spPr>
          <a:xfrm>
            <a:off x="533520" y="3276720"/>
            <a:ext cx="8229240" cy="3047760"/>
          </a:xfrm>
          <a:prstGeom prst="rect">
            <a:avLst/>
          </a:prstGeom>
          <a:solidFill>
            <a:srgbClr val="BFBFBF"/>
          </a:solidFill>
          <a:ln w="19080">
            <a:solidFill>
              <a:srgbClr val="BFBFBF"/>
            </a:solidFill>
            <a:round/>
          </a:ln>
        </p:spPr>
        <p:style>
          <a:lnRef idx="0">
            <a:scrgbClr r="0" g="0" b="0"/>
          </a:lnRef>
          <a:fillRef idx="0">
            <a:scrgbClr r="0" g="0" b="0"/>
          </a:fillRef>
          <a:effectRef idx="0">
            <a:scrgbClr r="0" g="0" b="0"/>
          </a:effectRef>
          <a:fontRef idx="minor"/>
        </p:style>
        <p:txBody>
          <a:bodyPr wrap="none" tIns="91440" rIns="0" bIns="91440" anchor="ctr"/>
          <a:lstStyle/>
          <a:p>
            <a:pPr>
              <a:lnSpc>
                <a:spcPct val="100000"/>
              </a:lnSpc>
              <a:spcBef>
                <a:spcPts val="799"/>
              </a:spcBef>
              <a:spcAft>
                <a:spcPts val="479"/>
              </a:spcAft>
            </a:pPr>
            <a:r>
              <a:rPr lang="en-US" sz="1600" b="0" strike="noStrike" spc="-1">
                <a:solidFill>
                  <a:srgbClr val="000000"/>
                </a:solidFill>
                <a:latin typeface="Lucida Console"/>
              </a:rPr>
              <a:t>C:\Guidewire\TrainingApp\bin&gt;gwta regen-dictionary</a:t>
            </a:r>
            <a:br/>
            <a:r>
              <a:rPr lang="en-US" sz="1600" b="0" strike="noStrike" spc="-1">
                <a:solidFill>
                  <a:srgbClr val="000000"/>
                </a:solidFill>
                <a:latin typeface="Lucida Console"/>
              </a:rPr>
              <a:t>regen-entity-model-xml:</a:t>
            </a:r>
            <a:br/>
            <a:r>
              <a:rPr lang="en-US" sz="1600" b="0" strike="noStrike" spc="-1">
                <a:solidFill>
                  <a:srgbClr val="000000"/>
                </a:solidFill>
                <a:latin typeface="Lucida Console"/>
              </a:rPr>
              <a:t>====================================================</a:t>
            </a:r>
            <a:br/>
            <a:r>
              <a:rPr lang="en-US" sz="1600" b="0" strike="noStrike" spc="-1">
                <a:solidFill>
                  <a:srgbClr val="000000"/>
                </a:solidFill>
                <a:latin typeface="Lucida Console"/>
              </a:rPr>
              <a:t>= Running main class: </a:t>
            </a:r>
            <a:br/>
            <a:r>
              <a:rPr lang="en-US" sz="1600" b="0" strike="noStrike" spc="-1">
                <a:solidFill>
                  <a:srgbClr val="000000"/>
                </a:solidFill>
                <a:latin typeface="Lucida Console"/>
              </a:rPr>
              <a:t>  com.guidewire.tools.dictionary.data.EntityModelXmlTool</a:t>
            </a:r>
            <a:br/>
            <a:r>
              <a:rPr lang="en-US" sz="1600" b="0" strike="noStrike" spc="-1">
                <a:solidFill>
                  <a:srgbClr val="000000"/>
                </a:solidFill>
                <a:latin typeface="Lucida Console"/>
              </a:rPr>
              <a:t>     [java] --- Guidewire Entity Model In Xml ---</a:t>
            </a:r>
            <a:br/>
            <a:r>
              <a:rPr lang="en-US" sz="1600" b="0" strike="noStrike" spc="-1">
                <a:solidFill>
                  <a:srgbClr val="000000"/>
                </a:solidFill>
                <a:latin typeface="Lucida Console"/>
              </a:rPr>
              <a:t>…</a:t>
            </a:r>
            <a:br/>
            <a:r>
              <a:rPr lang="en-US" sz="1600" b="0" strike="noStrike" spc="-1">
                <a:solidFill>
                  <a:srgbClr val="000000"/>
                </a:solidFill>
                <a:latin typeface="Lucida Console"/>
              </a:rPr>
              <a:t>ERROR Errors found in ABContact</a:t>
            </a:r>
            <a:br/>
            <a:r>
              <a:rPr lang="en-US" sz="1600" b="0" strike="noStrike" spc="-1">
                <a:solidFill>
                  <a:srgbClr val="000000"/>
                </a:solidFill>
                <a:latin typeface="Lucida Console"/>
              </a:rPr>
              <a:t>ERROR Attribute 'value' in element 'columnParam' is required.</a:t>
            </a:r>
            <a:br/>
            <a:r>
              <a:rPr lang="en-US" sz="1600" b="0" strike="noStrike" spc="-1">
                <a:solidFill>
                  <a:srgbClr val="000000"/>
                </a:solidFill>
                <a:latin typeface="Lucida Console"/>
              </a:rPr>
              <a:t>ERROR ColumnIsValid - The column "WebAddress_Ext" on entity </a:t>
            </a:r>
            <a:br/>
            <a:r>
              <a:rPr lang="en-US" sz="1600" b="0" strike="noStrike" spc="-1">
                <a:solidFill>
                  <a:srgbClr val="000000"/>
                </a:solidFill>
                <a:latin typeface="Lucida Console"/>
              </a:rPr>
              <a:t>      "ABContact" declares an invalid data type, "varchar". null</a:t>
            </a:r>
            <a:endParaRPr lang="en-US"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CustomShape 1"/>
          <p:cNvSpPr/>
          <p:nvPr/>
        </p:nvSpPr>
        <p:spPr>
          <a:xfrm>
            <a:off x="561960" y="3581280"/>
            <a:ext cx="3628440" cy="2742840"/>
          </a:xfrm>
          <a:prstGeom prst="roundRect">
            <a:avLst>
              <a:gd name="adj" fmla="val 8642"/>
            </a:avLst>
          </a:prstGeom>
          <a:solidFill>
            <a:srgbClr val="FFFFFF"/>
          </a:solidFill>
          <a:ln w="28440">
            <a:solidFill>
              <a:srgbClr val="D33941"/>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968" name="TextShape 2"/>
          <p:cNvSpPr txBox="1"/>
          <p:nvPr/>
        </p:nvSpPr>
        <p:spPr>
          <a:xfrm>
            <a:off x="493920" y="118800"/>
            <a:ext cx="8802360" cy="742680"/>
          </a:xfrm>
          <a:prstGeom prst="rect">
            <a:avLst/>
          </a:prstGeom>
          <a:noFill/>
          <a:ln>
            <a:noFill/>
          </a:ln>
        </p:spPr>
        <p:txBody>
          <a:bodyPr lIns="0" tIns="0" rIns="0" bIns="0"/>
          <a:lstStyle/>
          <a:p>
            <a:pPr>
              <a:lnSpc>
                <a:spcPct val="90000"/>
              </a:lnSpc>
            </a:pPr>
            <a:r>
              <a:rPr lang="en-US" sz="3200" b="1" strike="noStrike" spc="-1">
                <a:solidFill>
                  <a:srgbClr val="04628C"/>
                </a:solidFill>
                <a:latin typeface="Arial"/>
                <a:ea typeface="Arial"/>
              </a:rPr>
              <a:t>Step 4: Deploy the entity extension </a:t>
            </a:r>
            <a:endParaRPr lang="en-US" sz="3200" b="0" strike="noStrike" spc="-1">
              <a:solidFill>
                <a:srgbClr val="FFFFFF"/>
              </a:solidFill>
              <a:latin typeface="Arial"/>
            </a:endParaRPr>
          </a:p>
        </p:txBody>
      </p:sp>
      <p:sp>
        <p:nvSpPr>
          <p:cNvPr id="969" name="TextShape 3"/>
          <p:cNvSpPr txBox="1"/>
          <p:nvPr/>
        </p:nvSpPr>
        <p:spPr>
          <a:xfrm>
            <a:off x="521280" y="914400"/>
            <a:ext cx="408708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Restart Server</a:t>
            </a:r>
            <a:endParaRPr lang="en-US" sz="2400" b="0" strike="noStrike" spc="-1">
              <a:latin typeface="Arial"/>
            </a:endParaRPr>
          </a:p>
        </p:txBody>
      </p:sp>
      <p:sp>
        <p:nvSpPr>
          <p:cNvPr id="970" name="TextShape 4"/>
          <p:cNvSpPr txBox="1"/>
          <p:nvPr/>
        </p:nvSpPr>
        <p:spPr>
          <a:xfrm>
            <a:off x="4754520" y="914400"/>
            <a:ext cx="4082760" cy="547488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bin command window</a:t>
            </a:r>
          </a:p>
          <a:p>
            <a:pPr marL="628560" lvl="1" indent="-228240">
              <a:lnSpc>
                <a:spcPct val="100000"/>
              </a:lnSpc>
              <a:spcBef>
                <a:spcPts val="400"/>
              </a:spcBef>
              <a:buClr>
                <a:srgbClr val="04628C"/>
              </a:buClr>
              <a:buSzPct val="90000"/>
              <a:buFont typeface="Arial"/>
              <a:buChar char="-"/>
            </a:pPr>
            <a:r>
              <a:rPr lang="en-US" sz="2000" b="1" strike="noStrike" spc="-1">
                <a:solidFill>
                  <a:srgbClr val="000000"/>
                </a:solidFill>
                <a:latin typeface="Courier New"/>
                <a:ea typeface="Arial"/>
              </a:rPr>
              <a:t>gwXX dev-stop</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1" strike="noStrike" spc="-1">
                <a:solidFill>
                  <a:srgbClr val="000000"/>
                </a:solidFill>
                <a:latin typeface="Courier New"/>
                <a:ea typeface="Arial"/>
              </a:rPr>
              <a:t>gwXX dev-start</a:t>
            </a:r>
            <a:endParaRPr lang="en-US" sz="2000" b="0" strike="noStrike" spc="-1">
              <a:solidFill>
                <a:srgbClr val="000000"/>
              </a:solidFill>
              <a:latin typeface="Arial"/>
            </a:endParaRP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Or, Guidewire Studio</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Run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Stop</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Run 'Server' or Debug 'Server'</a:t>
            </a:r>
            <a:endParaRPr lang="en-US" sz="2000" b="0" strike="noStrike" spc="-1">
              <a:solidFill>
                <a:srgbClr val="000000"/>
              </a:solidFill>
              <a:latin typeface="Arial"/>
            </a:endParaRP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During start-up</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If autoupgrade=true in database-config.xml, then Guidewire attempts to upgrade the database according to the changes in the data model</a:t>
            </a:r>
            <a:endParaRPr lang="en-US" sz="2000" b="0" strike="noStrike" spc="-1">
              <a:solidFill>
                <a:srgbClr val="000000"/>
              </a:solidFill>
              <a:latin typeface="Arial"/>
            </a:endParaRPr>
          </a:p>
        </p:txBody>
      </p:sp>
      <p:sp>
        <p:nvSpPr>
          <p:cNvPr id="971" name="TextShape 5"/>
          <p:cNvSpPr txBox="1"/>
          <p:nvPr/>
        </p:nvSpPr>
        <p:spPr>
          <a:xfrm>
            <a:off x="519120" y="1752480"/>
            <a:ext cx="408276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Entity Extension</a:t>
            </a:r>
            <a:endParaRPr lang="en-US" sz="2400" b="0" strike="noStrike" spc="-1">
              <a:solidFill>
                <a:srgbClr val="000000"/>
              </a:solidFill>
              <a:latin typeface="Arial"/>
            </a:endParaRPr>
          </a:p>
        </p:txBody>
      </p:sp>
      <p:sp>
        <p:nvSpPr>
          <p:cNvPr id="972" name="CustomShape 6"/>
          <p:cNvSpPr/>
          <p:nvPr/>
        </p:nvSpPr>
        <p:spPr>
          <a:xfrm>
            <a:off x="671760" y="5665320"/>
            <a:ext cx="17676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600" b="1" strike="noStrike" spc="-1">
                <a:solidFill>
                  <a:srgbClr val="000000"/>
                </a:solidFill>
                <a:latin typeface="Arial"/>
              </a:rPr>
              <a:t>Entity Extension</a:t>
            </a:r>
            <a:endParaRPr lang="en-US" sz="1600" b="0" strike="noStrike" spc="-1">
              <a:latin typeface="Arial"/>
            </a:endParaRPr>
          </a:p>
        </p:txBody>
      </p:sp>
      <p:pic>
        <p:nvPicPr>
          <p:cNvPr id="973" name="Picture 2"/>
          <p:cNvPicPr/>
          <p:nvPr/>
        </p:nvPicPr>
        <p:blipFill>
          <a:blip r:embed="rId3"/>
          <a:stretch/>
        </p:blipFill>
        <p:spPr>
          <a:xfrm>
            <a:off x="848520" y="4038480"/>
            <a:ext cx="1414080" cy="1515600"/>
          </a:xfrm>
          <a:prstGeom prst="rect">
            <a:avLst/>
          </a:prstGeom>
          <a:ln w="9360">
            <a:noFill/>
          </a:ln>
          <a:effectLst>
            <a:outerShdw dist="37674" dir="270000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Lesson outline</a:t>
            </a:r>
            <a:endParaRPr lang="en-US" sz="3200" b="0" strike="noStrike" spc="-1">
              <a:solidFill>
                <a:srgbClr val="FFFFFF"/>
              </a:solidFill>
              <a:latin typeface="Arial"/>
            </a:endParaRPr>
          </a:p>
        </p:txBody>
      </p:sp>
      <p:sp>
        <p:nvSpPr>
          <p:cNvPr id="975" name="TextShape 2"/>
          <p:cNvSpPr txBox="1"/>
          <p:nvPr/>
        </p:nvSpPr>
        <p:spPr>
          <a:xfrm>
            <a:off x="521280" y="914400"/>
            <a:ext cx="8320680" cy="5486040"/>
          </a:xfrm>
          <a:prstGeom prst="rect">
            <a:avLst/>
          </a:prstGeom>
          <a:noFill/>
          <a:ln>
            <a:noFill/>
          </a:ln>
        </p:spPr>
        <p:txBody>
          <a:bodyPr lIns="0" tIns="0" rIns="0" bIns="0"/>
          <a:lstStyle/>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Arial"/>
              </a:rPr>
              <a:t>Base application entities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Arial"/>
              </a:rPr>
              <a:t>Entity Editor</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Arial"/>
              </a:rPr>
              <a:t>Edit an entity extension</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000000"/>
                </a:solidFill>
                <a:latin typeface="Arial"/>
                <a:ea typeface="Arial"/>
              </a:rPr>
              <a:t>Create an entity extension</a:t>
            </a:r>
            <a:endParaRPr lang="en-US" sz="28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Steps to create an entity extension</a:t>
            </a:r>
            <a:endParaRPr lang="en-US" sz="3200" b="0" strike="noStrike" spc="-1">
              <a:solidFill>
                <a:srgbClr val="FFFFFF"/>
              </a:solidFill>
              <a:latin typeface="Arial"/>
            </a:endParaRPr>
          </a:p>
        </p:txBody>
      </p:sp>
      <p:sp>
        <p:nvSpPr>
          <p:cNvPr id="977" name="TextShape 2"/>
          <p:cNvSpPr txBox="1"/>
          <p:nvPr/>
        </p:nvSpPr>
        <p:spPr>
          <a:xfrm>
            <a:off x="521280" y="914400"/>
            <a:ext cx="8320680" cy="5486040"/>
          </a:xfrm>
          <a:prstGeom prst="rect">
            <a:avLst/>
          </a:prstGeom>
          <a:noFill/>
          <a:ln>
            <a:noFill/>
          </a:ln>
        </p:spPr>
        <p:txBody>
          <a:bodyPr lIns="0" tIns="0" rIns="0" bIns="0"/>
          <a:lstStyle/>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Navigate to the entity</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Create an entity extension file</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Add elements (and subelements) and specify attribute values</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Optionally regenerate the dictionary</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Deploy the extension entity</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 1: Navigate to the entity</a:t>
            </a:r>
            <a:endParaRPr lang="en-US" sz="3200" b="0" strike="noStrike" spc="-1">
              <a:solidFill>
                <a:srgbClr val="FFFFFF"/>
              </a:solidFill>
              <a:latin typeface="Arial"/>
            </a:endParaRPr>
          </a:p>
        </p:txBody>
      </p:sp>
      <p:sp>
        <p:nvSpPr>
          <p:cNvPr id="979" name="TextShape 2"/>
          <p:cNvSpPr txBox="1"/>
          <p:nvPr/>
        </p:nvSpPr>
        <p:spPr>
          <a:xfrm>
            <a:off x="5943600" y="914400"/>
            <a:ext cx="2880000" cy="27428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1" strike="noStrike" spc="-1">
                <a:solidFill>
                  <a:srgbClr val="000000"/>
                </a:solidFill>
                <a:latin typeface="Arial"/>
              </a:rPr>
              <a:t>CTRL+N</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Enter entity name in dialog</a:t>
            </a:r>
          </a:p>
          <a:p>
            <a:endParaRPr lang="en-US" sz="2400" b="0" strike="noStrike" spc="-1">
              <a:solidFill>
                <a:srgbClr val="000000"/>
              </a:solidFill>
              <a:latin typeface="Arial"/>
            </a:endParaRPr>
          </a:p>
        </p:txBody>
      </p:sp>
      <p:sp>
        <p:nvSpPr>
          <p:cNvPr id="980" name="TextShape 3"/>
          <p:cNvSpPr txBox="1"/>
          <p:nvPr/>
        </p:nvSpPr>
        <p:spPr>
          <a:xfrm>
            <a:off x="521280" y="3809880"/>
            <a:ext cx="5346000" cy="259056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Verify in Project View the</a:t>
            </a:r>
            <a:br/>
            <a:r>
              <a:rPr lang="en-US" sz="2400" b="0" strike="noStrike" spc="-1">
                <a:solidFill>
                  <a:srgbClr val="000000"/>
                </a:solidFill>
                <a:latin typeface="Arial"/>
                <a:ea typeface="Arial"/>
              </a:rPr>
              <a:t>selection of file in</a:t>
            </a:r>
            <a:br/>
            <a:r>
              <a:rPr lang="en-US" sz="2400" b="1" strike="noStrike" spc="-1">
                <a:solidFill>
                  <a:srgbClr val="000000"/>
                </a:solidFill>
                <a:latin typeface="Courier New"/>
                <a:ea typeface="Arial"/>
              </a:rPr>
              <a:t>…\Metadata\Entity\</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Most cases is an ETI file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In certain cases, maybe an EIX file</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pic>
        <p:nvPicPr>
          <p:cNvPr id="981" name="Picture 2"/>
          <p:cNvPicPr/>
          <p:nvPr/>
        </p:nvPicPr>
        <p:blipFill>
          <a:blip r:embed="rId3"/>
          <a:stretch/>
        </p:blipFill>
        <p:spPr>
          <a:xfrm>
            <a:off x="533520" y="895320"/>
            <a:ext cx="5070960" cy="1685520"/>
          </a:xfrm>
          <a:prstGeom prst="rect">
            <a:avLst/>
          </a:prstGeom>
          <a:ln>
            <a:noFill/>
          </a:ln>
          <a:effectLst>
            <a:outerShdw dist="37674" dir="2700000">
              <a:srgbClr val="000000">
                <a:alpha val="40000"/>
              </a:srgbClr>
            </a:outerShdw>
          </a:effectLst>
        </p:spPr>
      </p:pic>
      <p:pic>
        <p:nvPicPr>
          <p:cNvPr id="982" name="Picture 2"/>
          <p:cNvPicPr/>
          <p:nvPr/>
        </p:nvPicPr>
        <p:blipFill>
          <a:blip r:embed="rId4"/>
          <a:stretch/>
        </p:blipFill>
        <p:spPr>
          <a:xfrm>
            <a:off x="5029200" y="2514600"/>
            <a:ext cx="3452040" cy="2554560"/>
          </a:xfrm>
          <a:prstGeom prst="rect">
            <a:avLst/>
          </a:prstGeom>
          <a:ln>
            <a:noFill/>
          </a:ln>
          <a:effectLst>
            <a:outerShdw dist="37674" dir="270000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 name="Picture 2"/>
          <p:cNvPicPr/>
          <p:nvPr/>
        </p:nvPicPr>
        <p:blipFill>
          <a:blip r:embed="rId3"/>
          <a:stretch/>
        </p:blipFill>
        <p:spPr>
          <a:xfrm>
            <a:off x="533520" y="914400"/>
            <a:ext cx="3452040" cy="2554560"/>
          </a:xfrm>
          <a:prstGeom prst="rect">
            <a:avLst/>
          </a:prstGeom>
          <a:ln>
            <a:noFill/>
          </a:ln>
          <a:effectLst>
            <a:outerShdw dist="37674" dir="2700000">
              <a:srgbClr val="000000">
                <a:alpha val="40000"/>
              </a:srgbClr>
            </a:outerShdw>
          </a:effectLst>
        </p:spPr>
      </p:pic>
      <p:sp>
        <p:nvSpPr>
          <p:cNvPr id="984"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 2: Create an entity extension file (1)</a:t>
            </a:r>
            <a:endParaRPr lang="en-US" sz="3200" b="0" strike="noStrike" spc="-1">
              <a:solidFill>
                <a:srgbClr val="FFFFFF"/>
              </a:solidFill>
              <a:latin typeface="Arial"/>
            </a:endParaRPr>
          </a:p>
        </p:txBody>
      </p:sp>
      <p:sp>
        <p:nvSpPr>
          <p:cNvPr id="985" name="TextShape 2"/>
          <p:cNvSpPr txBox="1"/>
          <p:nvPr/>
        </p:nvSpPr>
        <p:spPr>
          <a:xfrm>
            <a:off x="519120" y="3886200"/>
            <a:ext cx="8318160" cy="25142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Project View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Context menu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New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Entity Extension</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pic>
        <p:nvPicPr>
          <p:cNvPr id="986" name="pic CM"/>
          <p:cNvPicPr/>
          <p:nvPr/>
        </p:nvPicPr>
        <p:blipFill>
          <a:blip r:embed="rId4"/>
          <a:stretch/>
        </p:blipFill>
        <p:spPr>
          <a:xfrm>
            <a:off x="3809880" y="1523880"/>
            <a:ext cx="4639680" cy="1946880"/>
          </a:xfrm>
          <a:prstGeom prst="rect">
            <a:avLst/>
          </a:prstGeom>
          <a:ln>
            <a:noFill/>
          </a:ln>
          <a:effectLst>
            <a:outerShdw dist="37674" dir="270000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 1 and 2 alternative</a:t>
            </a:r>
            <a:endParaRPr lang="en-US" sz="3200" b="0" strike="noStrike" spc="-1">
              <a:solidFill>
                <a:srgbClr val="FFFFFF"/>
              </a:solidFill>
              <a:latin typeface="Arial"/>
            </a:endParaRPr>
          </a:p>
        </p:txBody>
      </p:sp>
      <p:sp>
        <p:nvSpPr>
          <p:cNvPr id="988" name="TextShape 2"/>
          <p:cNvSpPr txBox="1"/>
          <p:nvPr/>
        </p:nvSpPr>
        <p:spPr>
          <a:xfrm>
            <a:off x="519120" y="3657600"/>
            <a:ext cx="8318160" cy="27428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Select </a:t>
            </a:r>
            <a:r>
              <a:rPr lang="en-US" sz="2400" b="1" strike="noStrike" spc="-1">
                <a:solidFill>
                  <a:srgbClr val="000000"/>
                </a:solidFill>
                <a:latin typeface="Courier New"/>
                <a:ea typeface="Arial"/>
              </a:rPr>
              <a:t>…\Extensions\Entity\</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Context menu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New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a:t>
            </a:r>
            <a:br/>
            <a:r>
              <a:rPr lang="en-US" sz="2400" b="0" strike="noStrike" spc="-1">
                <a:solidFill>
                  <a:srgbClr val="000000"/>
                </a:solidFill>
                <a:latin typeface="Arial"/>
                <a:ea typeface="Arial"/>
              </a:rPr>
              <a:t>Entity Extension</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In dialog, enter entity name</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pic>
        <p:nvPicPr>
          <p:cNvPr id="989" name="Picture 2"/>
          <p:cNvPicPr/>
          <p:nvPr/>
        </p:nvPicPr>
        <p:blipFill>
          <a:blip r:embed="rId3"/>
          <a:stretch/>
        </p:blipFill>
        <p:spPr>
          <a:xfrm>
            <a:off x="533520" y="914400"/>
            <a:ext cx="3493440" cy="1560240"/>
          </a:xfrm>
          <a:prstGeom prst="rect">
            <a:avLst/>
          </a:prstGeom>
          <a:ln>
            <a:noFill/>
          </a:ln>
          <a:effectLst>
            <a:outerShdw dist="37674" dir="2700000">
              <a:srgbClr val="000000">
                <a:alpha val="40000"/>
              </a:srgbClr>
            </a:outerShdw>
          </a:effectLst>
        </p:spPr>
      </p:pic>
      <p:pic>
        <p:nvPicPr>
          <p:cNvPr id="990" name="Picture 6"/>
          <p:cNvPicPr/>
          <p:nvPr/>
        </p:nvPicPr>
        <p:blipFill>
          <a:blip r:embed="rId4"/>
          <a:stretch/>
        </p:blipFill>
        <p:spPr>
          <a:xfrm>
            <a:off x="3809880" y="1523880"/>
            <a:ext cx="4584240" cy="1698120"/>
          </a:xfrm>
          <a:prstGeom prst="rect">
            <a:avLst/>
          </a:prstGeom>
          <a:ln>
            <a:noFill/>
          </a:ln>
          <a:effectLst>
            <a:outerShdw dist="37674" dir="2700000">
              <a:srgbClr val="000000">
                <a:alpha val="40000"/>
              </a:srgbClr>
            </a:outerShdw>
          </a:effectLst>
        </p:spPr>
      </p:pic>
      <p:pic>
        <p:nvPicPr>
          <p:cNvPr id="991" name="Picture 8"/>
          <p:cNvPicPr/>
          <p:nvPr/>
        </p:nvPicPr>
        <p:blipFill>
          <a:blip r:embed="rId5"/>
          <a:stretch/>
        </p:blipFill>
        <p:spPr>
          <a:xfrm>
            <a:off x="5715000" y="2743200"/>
            <a:ext cx="3258720" cy="2844360"/>
          </a:xfrm>
          <a:prstGeom prst="rect">
            <a:avLst/>
          </a:prstGeom>
          <a:ln>
            <a:noFill/>
          </a:ln>
          <a:effectLst>
            <a:outerShdw dist="37674" dir="27000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TextShape 1"/>
          <p:cNvSpPr txBox="1"/>
          <p:nvPr/>
        </p:nvSpPr>
        <p:spPr>
          <a:xfrm>
            <a:off x="519120" y="914400"/>
            <a:ext cx="8318160" cy="5486040"/>
          </a:xfrm>
          <a:prstGeom prst="rect">
            <a:avLst/>
          </a:prstGeom>
          <a:noFill/>
          <a:ln>
            <a:noFill/>
          </a:ln>
        </p:spPr>
        <p:txBody>
          <a:bodyPr lIns="0" tIns="0" rIns="0" bIns="0"/>
          <a:lstStyle/>
          <a:p>
            <a:pPr marL="285840" indent="-285480">
              <a:lnSpc>
                <a:spcPct val="150000"/>
              </a:lnSpc>
              <a:spcBef>
                <a:spcPts val="1120"/>
              </a:spcBef>
              <a:buClr>
                <a:srgbClr val="04628C"/>
              </a:buClr>
              <a:buSzPct val="90000"/>
              <a:buFont typeface="Arial"/>
              <a:buChar char="•"/>
            </a:pPr>
            <a:r>
              <a:rPr lang="en-US" sz="2800" b="0" strike="noStrike" spc="-1">
                <a:solidFill>
                  <a:srgbClr val="000000"/>
                </a:solidFill>
                <a:latin typeface="Arial"/>
                <a:ea typeface="Calibri"/>
              </a:rPr>
              <a:t>Base application entities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Entity Editor</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Edit an entity extension</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Create an entity extension</a:t>
            </a:r>
            <a:endParaRPr lang="en-US" sz="2800" b="0" strike="noStrike" spc="-1">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 2: Create an entity extension file (2)</a:t>
            </a:r>
            <a:endParaRPr lang="en-US" sz="3200" b="0" strike="noStrike" spc="-1">
              <a:solidFill>
                <a:srgbClr val="FFFFFF"/>
              </a:solidFill>
              <a:latin typeface="Arial"/>
            </a:endParaRPr>
          </a:p>
        </p:txBody>
      </p:sp>
      <p:sp>
        <p:nvSpPr>
          <p:cNvPr id="993" name="TextShape 2"/>
          <p:cNvSpPr txBox="1"/>
          <p:nvPr/>
        </p:nvSpPr>
        <p:spPr>
          <a:xfrm>
            <a:off x="521280" y="914400"/>
            <a:ext cx="831780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For an entity (ETI) in </a:t>
            </a:r>
            <a:r>
              <a:rPr lang="en-US" sz="2400" b="1" strike="noStrike" spc="-1">
                <a:solidFill>
                  <a:srgbClr val="000000"/>
                </a:solidFill>
                <a:latin typeface="Courier New"/>
                <a:ea typeface="Arial"/>
              </a:rPr>
              <a:t>…\Extensions\Entity\</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1" strike="noStrike" spc="-1">
                <a:solidFill>
                  <a:srgbClr val="000000"/>
                </a:solidFill>
                <a:latin typeface="Arial"/>
                <a:ea typeface="Arial"/>
              </a:rPr>
              <a:t>NOT</a:t>
            </a:r>
            <a:r>
              <a:rPr lang="en-US" sz="2000" b="0" strike="noStrike" spc="-1">
                <a:solidFill>
                  <a:srgbClr val="000000"/>
                </a:solidFill>
                <a:latin typeface="Arial"/>
                <a:ea typeface="Arial"/>
              </a:rPr>
              <a:t> possible to create </a:t>
            </a:r>
            <a:br/>
            <a:r>
              <a:rPr lang="en-US" sz="2000" b="0" strike="noStrike" spc="-1">
                <a:solidFill>
                  <a:srgbClr val="000000"/>
                </a:solidFill>
                <a:latin typeface="Arial"/>
                <a:ea typeface="Arial"/>
              </a:rPr>
              <a:t>entity extension (ETX) </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Edit the ETI file directly</a:t>
            </a:r>
            <a:br/>
            <a:r>
              <a:rPr lang="en-US" sz="2000" b="0" strike="noStrike" spc="-1">
                <a:solidFill>
                  <a:srgbClr val="000000"/>
                </a:solidFill>
                <a:latin typeface="Arial"/>
                <a:ea typeface="Arial"/>
              </a:rPr>
              <a:t>in the Entity Editor</a:t>
            </a:r>
            <a:endParaRPr lang="en-US" sz="2000" b="0" strike="noStrike" spc="-1">
              <a:solidFill>
                <a:srgbClr val="000000"/>
              </a:solidFill>
              <a:latin typeface="Arial"/>
            </a:endParaRPr>
          </a:p>
          <a:p>
            <a:endParaRPr lang="en-US" sz="2000" b="0" strike="noStrike" spc="-1">
              <a:solidFill>
                <a:srgbClr val="000000"/>
              </a:solidFill>
              <a:latin typeface="Arial"/>
            </a:endParaRPr>
          </a:p>
          <a:p>
            <a:endParaRPr lang="en-US" sz="2000" b="0" strike="noStrike" spc="-1">
              <a:solidFill>
                <a:srgbClr val="000000"/>
              </a:solidFill>
              <a:latin typeface="Arial"/>
            </a:endParaRPr>
          </a:p>
          <a:p>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For an entity extension (ETX) in </a:t>
            </a:r>
            <a:r>
              <a:rPr lang="en-US" sz="2400" b="1" strike="noStrike" spc="-1">
                <a:solidFill>
                  <a:srgbClr val="000000"/>
                </a:solidFill>
                <a:latin typeface="Courier New"/>
                <a:ea typeface="Arial"/>
              </a:rPr>
              <a:t>…\Extensions\Entity</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1" strike="noStrike" spc="-1">
                <a:solidFill>
                  <a:srgbClr val="000000"/>
                </a:solidFill>
                <a:latin typeface="Arial"/>
                <a:ea typeface="Arial"/>
              </a:rPr>
              <a:t>NOT</a:t>
            </a:r>
            <a:r>
              <a:rPr lang="en-US" sz="2000" b="0" strike="noStrike" spc="-1">
                <a:solidFill>
                  <a:srgbClr val="000000"/>
                </a:solidFill>
                <a:latin typeface="Arial"/>
                <a:ea typeface="Arial"/>
              </a:rPr>
              <a:t> possible to create </a:t>
            </a:r>
            <a:br/>
            <a:r>
              <a:rPr lang="en-US" sz="2000" b="0" strike="noStrike" spc="-1">
                <a:solidFill>
                  <a:srgbClr val="000000"/>
                </a:solidFill>
                <a:latin typeface="Arial"/>
                <a:ea typeface="Arial"/>
              </a:rPr>
              <a:t>entity extension (ETX) </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Edit the ETX file directly </a:t>
            </a:r>
            <a:br/>
            <a:r>
              <a:rPr lang="en-US" sz="2000" b="0" strike="noStrike" spc="-1">
                <a:solidFill>
                  <a:srgbClr val="000000"/>
                </a:solidFill>
                <a:latin typeface="Arial"/>
                <a:ea typeface="Arial"/>
              </a:rPr>
              <a:t>in the Entity Editor</a:t>
            </a:r>
            <a:endParaRPr lang="en-US" sz="2000" b="0" strike="noStrike" spc="-1">
              <a:solidFill>
                <a:srgbClr val="000000"/>
              </a:solidFill>
              <a:latin typeface="Arial"/>
            </a:endParaRPr>
          </a:p>
          <a:p>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pic>
        <p:nvPicPr>
          <p:cNvPr id="994" name="Picture 4"/>
          <p:cNvPicPr/>
          <p:nvPr/>
        </p:nvPicPr>
        <p:blipFill>
          <a:blip r:embed="rId3"/>
          <a:stretch/>
        </p:blipFill>
        <p:spPr>
          <a:xfrm>
            <a:off x="4563000" y="1600200"/>
            <a:ext cx="4261320" cy="1175400"/>
          </a:xfrm>
          <a:prstGeom prst="rect">
            <a:avLst/>
          </a:prstGeom>
          <a:ln>
            <a:noFill/>
          </a:ln>
          <a:effectLst>
            <a:outerShdw dist="37674" dir="2700000">
              <a:srgbClr val="000000">
                <a:alpha val="40000"/>
              </a:srgbClr>
            </a:outerShdw>
          </a:effectLst>
        </p:spPr>
      </p:pic>
      <p:pic>
        <p:nvPicPr>
          <p:cNvPr id="995" name="Picture 12"/>
          <p:cNvPicPr/>
          <p:nvPr/>
        </p:nvPicPr>
        <p:blipFill>
          <a:blip r:embed="rId4"/>
          <a:stretch/>
        </p:blipFill>
        <p:spPr>
          <a:xfrm>
            <a:off x="4563000" y="4869360"/>
            <a:ext cx="4302720" cy="1302480"/>
          </a:xfrm>
          <a:prstGeom prst="rect">
            <a:avLst/>
          </a:prstGeom>
          <a:ln>
            <a:noFill/>
          </a:ln>
          <a:effectLst>
            <a:outerShdw dist="37674" dir="2700000">
              <a:srgbClr val="000000">
                <a:alpha val="4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6" name="Picture 2"/>
          <p:cNvPicPr/>
          <p:nvPr/>
        </p:nvPicPr>
        <p:blipFill>
          <a:blip r:embed="rId3"/>
          <a:stretch/>
        </p:blipFill>
        <p:spPr>
          <a:xfrm>
            <a:off x="533520" y="905040"/>
            <a:ext cx="8400600" cy="2735280"/>
          </a:xfrm>
          <a:prstGeom prst="rect">
            <a:avLst/>
          </a:prstGeom>
          <a:ln>
            <a:noFill/>
          </a:ln>
          <a:effectLst>
            <a:outerShdw dist="37674" dir="2700000">
              <a:srgbClr val="000000">
                <a:alpha val="40000"/>
              </a:srgbClr>
            </a:outerShdw>
          </a:effectLst>
        </p:spPr>
      </p:pic>
      <p:sp>
        <p:nvSpPr>
          <p:cNvPr id="997"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 3: Add elements and define attributes</a:t>
            </a:r>
            <a:endParaRPr lang="en-US" sz="3200" b="0" strike="noStrike" spc="-1">
              <a:solidFill>
                <a:srgbClr val="FFFFFF"/>
              </a:solidFill>
              <a:latin typeface="Arial"/>
            </a:endParaRPr>
          </a:p>
        </p:txBody>
      </p:sp>
      <p:sp>
        <p:nvSpPr>
          <p:cNvPr id="998" name="TextShape 2"/>
          <p:cNvSpPr txBox="1"/>
          <p:nvPr/>
        </p:nvSpPr>
        <p:spPr>
          <a:xfrm>
            <a:off x="519120" y="3809880"/>
            <a:ext cx="8318160" cy="259056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Toolbar to add an element for a field, e.g., &lt;column /&gt;</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Define element attributes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Name is the name of the field</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Use _Ext for field name ending</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Type is the data type </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Nullok has no default value; set to true in most cases</a:t>
            </a:r>
            <a:endParaRPr lang="en-US" sz="2000" b="0" strike="noStrike" spc="-1">
              <a:solidFill>
                <a:srgbClr val="000000"/>
              </a:solidFill>
              <a:latin typeface="Arial"/>
            </a:endParaRPr>
          </a:p>
        </p:txBody>
      </p:sp>
      <p:sp>
        <p:nvSpPr>
          <p:cNvPr id="999" name="CustomShape 3"/>
          <p:cNvSpPr/>
          <p:nvPr/>
        </p:nvSpPr>
        <p:spPr>
          <a:xfrm>
            <a:off x="533520" y="2669400"/>
            <a:ext cx="4190760" cy="302040"/>
          </a:xfrm>
          <a:prstGeom prst="roundRect">
            <a:avLst>
              <a:gd name="adj" fmla="val 16667"/>
            </a:avLst>
          </a:prstGeom>
          <a:noFill/>
          <a:ln w="28440">
            <a:solidFill>
              <a:srgbClr val="C00000"/>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1000" name="CustomShape 4"/>
          <p:cNvSpPr/>
          <p:nvPr/>
        </p:nvSpPr>
        <p:spPr>
          <a:xfrm flipV="1">
            <a:off x="4724280" y="2546280"/>
            <a:ext cx="557640" cy="272520"/>
          </a:xfrm>
          <a:prstGeom prst="bentConnector3">
            <a:avLst>
              <a:gd name="adj1" fmla="val 50000"/>
            </a:avLst>
          </a:prstGeom>
          <a:noFill/>
          <a:ln w="28440">
            <a:solidFill>
              <a:srgbClr val="C00000"/>
            </a:solidFill>
            <a:round/>
            <a:tailEnd type="triangle" w="med" len="me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1001" name="CustomShape 5"/>
          <p:cNvSpPr/>
          <p:nvPr/>
        </p:nvSpPr>
        <p:spPr>
          <a:xfrm>
            <a:off x="5282280" y="1971000"/>
            <a:ext cx="3556440" cy="1152720"/>
          </a:xfrm>
          <a:prstGeom prst="roundRect">
            <a:avLst>
              <a:gd name="adj" fmla="val 5133"/>
            </a:avLst>
          </a:prstGeom>
          <a:noFill/>
          <a:ln w="28440">
            <a:solidFill>
              <a:srgbClr val="C00000"/>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 4: Optionally regenerate dictionary</a:t>
            </a:r>
            <a:endParaRPr lang="en-US" sz="3200" b="0" strike="noStrike" spc="-1">
              <a:solidFill>
                <a:srgbClr val="FFFFFF"/>
              </a:solidFill>
              <a:latin typeface="Arial"/>
            </a:endParaRPr>
          </a:p>
        </p:txBody>
      </p:sp>
      <p:sp>
        <p:nvSpPr>
          <p:cNvPr id="1003" name="TextShape 2"/>
          <p:cNvSpPr txBox="1"/>
          <p:nvPr/>
        </p:nvSpPr>
        <p:spPr>
          <a:xfrm>
            <a:off x="519120" y="914400"/>
            <a:ext cx="8318160" cy="18284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1" strike="noStrike" spc="-1">
                <a:solidFill>
                  <a:srgbClr val="000000"/>
                </a:solidFill>
                <a:latin typeface="Courier New"/>
                <a:ea typeface="Arial"/>
              </a:rPr>
              <a:t>gwXX regen-dictionary</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Process builds entire entity model including base and custom entities</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Identifies errors in the data model beyond Entity Editor schema validation</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
        <p:nvSpPr>
          <p:cNvPr id="1004" name="CustomShape 3"/>
          <p:cNvSpPr/>
          <p:nvPr/>
        </p:nvSpPr>
        <p:spPr>
          <a:xfrm>
            <a:off x="533520" y="3276720"/>
            <a:ext cx="8229240" cy="3047760"/>
          </a:xfrm>
          <a:prstGeom prst="rect">
            <a:avLst/>
          </a:prstGeom>
          <a:solidFill>
            <a:srgbClr val="BFBFBF"/>
          </a:solidFill>
          <a:ln w="19080">
            <a:solidFill>
              <a:srgbClr val="BFBFBF"/>
            </a:solidFill>
            <a:round/>
          </a:ln>
        </p:spPr>
        <p:style>
          <a:lnRef idx="0">
            <a:scrgbClr r="0" g="0" b="0"/>
          </a:lnRef>
          <a:fillRef idx="0">
            <a:scrgbClr r="0" g="0" b="0"/>
          </a:fillRef>
          <a:effectRef idx="0">
            <a:scrgbClr r="0" g="0" b="0"/>
          </a:effectRef>
          <a:fontRef idx="minor"/>
        </p:style>
        <p:txBody>
          <a:bodyPr wrap="none" tIns="91440" rIns="0" bIns="91440" anchor="ctr"/>
          <a:lstStyle/>
          <a:p>
            <a:pPr>
              <a:lnSpc>
                <a:spcPct val="100000"/>
              </a:lnSpc>
              <a:spcBef>
                <a:spcPts val="799"/>
              </a:spcBef>
              <a:spcAft>
                <a:spcPts val="479"/>
              </a:spcAft>
            </a:pPr>
            <a:r>
              <a:rPr lang="en-US" sz="1600" b="0" strike="noStrike" spc="-1">
                <a:solidFill>
                  <a:srgbClr val="000000"/>
                </a:solidFill>
                <a:latin typeface="Lucida Console"/>
              </a:rPr>
              <a:t>C:\Guidewire\TrainingApp\bin&gt;gwta regen-dictionary</a:t>
            </a:r>
            <a:br/>
            <a:r>
              <a:rPr lang="en-US" sz="1600" b="0" strike="noStrike" spc="-1">
                <a:solidFill>
                  <a:srgbClr val="000000"/>
                </a:solidFill>
                <a:latin typeface="Lucida Console"/>
              </a:rPr>
              <a:t>regen-entity-model-xml:</a:t>
            </a:r>
            <a:br/>
            <a:r>
              <a:rPr lang="en-US" sz="1600" b="0" strike="noStrike" spc="-1">
                <a:solidFill>
                  <a:srgbClr val="000000"/>
                </a:solidFill>
                <a:latin typeface="Lucida Console"/>
              </a:rPr>
              <a:t>====================================================</a:t>
            </a:r>
            <a:br/>
            <a:r>
              <a:rPr lang="en-US" sz="1600" b="0" strike="noStrike" spc="-1">
                <a:solidFill>
                  <a:srgbClr val="000000"/>
                </a:solidFill>
                <a:latin typeface="Lucida Console"/>
              </a:rPr>
              <a:t>= Running main class: </a:t>
            </a:r>
            <a:br/>
            <a:r>
              <a:rPr lang="en-US" sz="1600" b="0" strike="noStrike" spc="-1">
                <a:solidFill>
                  <a:srgbClr val="000000"/>
                </a:solidFill>
                <a:latin typeface="Lucida Console"/>
              </a:rPr>
              <a:t>  com.guidewire.tools.dictionary.data.EntityModelXmlTool</a:t>
            </a:r>
            <a:br/>
            <a:r>
              <a:rPr lang="en-US" sz="1600" b="0" strike="noStrike" spc="-1">
                <a:solidFill>
                  <a:srgbClr val="000000"/>
                </a:solidFill>
                <a:latin typeface="Lucida Console"/>
              </a:rPr>
              <a:t>     [java] --- Guidewire Entity Model In Xml ---</a:t>
            </a:r>
            <a:br/>
            <a:r>
              <a:rPr lang="en-US" sz="1600" b="0" strike="noStrike" spc="-1">
                <a:solidFill>
                  <a:srgbClr val="000000"/>
                </a:solidFill>
                <a:latin typeface="Lucida Console"/>
              </a:rPr>
              <a:t>…</a:t>
            </a:r>
            <a:br/>
            <a:r>
              <a:rPr lang="en-US" sz="1600" b="0" strike="noStrike" spc="-1">
                <a:solidFill>
                  <a:srgbClr val="000000"/>
                </a:solidFill>
                <a:latin typeface="Lucida Console"/>
              </a:rPr>
              <a:t>ERROR Errors found in OfficalID</a:t>
            </a:r>
            <a:br/>
            <a:r>
              <a:rPr lang="en-US" sz="1600" b="0" strike="noStrike" spc="-1">
                <a:solidFill>
                  <a:srgbClr val="000000"/>
                </a:solidFill>
                <a:latin typeface="Lucida Console"/>
              </a:rPr>
              <a:t>ERROR NoTwoColumnsWithTheSameName property "IsValidOfficialID_Ext" </a:t>
            </a:r>
            <a:br/>
            <a:r>
              <a:rPr lang="en-US" sz="1600" b="0" strike="noStrike" spc="-1">
                <a:solidFill>
                  <a:srgbClr val="000000"/>
                </a:solidFill>
                <a:latin typeface="Lucida Console"/>
              </a:rPr>
              <a:t>      found for entity "OfficialID"</a:t>
            </a:r>
            <a:endParaRPr lang="en-US" sz="1600" b="0" strike="noStrike" spc="-1">
              <a:latin typeface="Arial"/>
            </a:endParaRPr>
          </a:p>
          <a:p>
            <a:pPr>
              <a:lnSpc>
                <a:spcPct val="100000"/>
              </a:lnSpc>
              <a:spcBef>
                <a:spcPts val="799"/>
              </a:spcBef>
              <a:spcAft>
                <a:spcPts val="479"/>
              </a:spcAft>
            </a:pPr>
            <a:endParaRPr lang="en-US" sz="16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CustomShape 1"/>
          <p:cNvSpPr/>
          <p:nvPr/>
        </p:nvSpPr>
        <p:spPr>
          <a:xfrm>
            <a:off x="561960" y="3581280"/>
            <a:ext cx="3628440" cy="2742840"/>
          </a:xfrm>
          <a:prstGeom prst="roundRect">
            <a:avLst>
              <a:gd name="adj" fmla="val 8642"/>
            </a:avLst>
          </a:prstGeom>
          <a:solidFill>
            <a:srgbClr val="FFFFFF"/>
          </a:solidFill>
          <a:ln w="28440">
            <a:solidFill>
              <a:srgbClr val="D33941"/>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1006" name="TextShape 2"/>
          <p:cNvSpPr txBox="1"/>
          <p:nvPr/>
        </p:nvSpPr>
        <p:spPr>
          <a:xfrm>
            <a:off x="493920" y="118800"/>
            <a:ext cx="8802360" cy="742680"/>
          </a:xfrm>
          <a:prstGeom prst="rect">
            <a:avLst/>
          </a:prstGeom>
          <a:noFill/>
          <a:ln>
            <a:noFill/>
          </a:ln>
        </p:spPr>
        <p:txBody>
          <a:bodyPr lIns="0" tIns="0" rIns="0" bIns="0"/>
          <a:lstStyle/>
          <a:p>
            <a:pPr>
              <a:lnSpc>
                <a:spcPct val="90000"/>
              </a:lnSpc>
            </a:pPr>
            <a:r>
              <a:rPr lang="en-US" sz="3200" b="1" strike="noStrike" spc="-1">
                <a:solidFill>
                  <a:srgbClr val="04628C"/>
                </a:solidFill>
                <a:latin typeface="Arial"/>
                <a:ea typeface="Arial"/>
              </a:rPr>
              <a:t>Step 5: Deploy the entity extension </a:t>
            </a:r>
            <a:endParaRPr lang="en-US" sz="3200" b="0" strike="noStrike" spc="-1">
              <a:solidFill>
                <a:srgbClr val="FFFFFF"/>
              </a:solidFill>
              <a:latin typeface="Arial"/>
            </a:endParaRPr>
          </a:p>
        </p:txBody>
      </p:sp>
      <p:sp>
        <p:nvSpPr>
          <p:cNvPr id="1007" name="TextShape 3"/>
          <p:cNvSpPr txBox="1"/>
          <p:nvPr/>
        </p:nvSpPr>
        <p:spPr>
          <a:xfrm>
            <a:off x="521280" y="914400"/>
            <a:ext cx="408708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Restart Server</a:t>
            </a:r>
            <a:endParaRPr lang="en-US" sz="2400" b="0" strike="noStrike" spc="-1">
              <a:latin typeface="Arial"/>
            </a:endParaRPr>
          </a:p>
        </p:txBody>
      </p:sp>
      <p:sp>
        <p:nvSpPr>
          <p:cNvPr id="1008" name="TextShape 4"/>
          <p:cNvSpPr txBox="1"/>
          <p:nvPr/>
        </p:nvSpPr>
        <p:spPr>
          <a:xfrm>
            <a:off x="4754880" y="914400"/>
            <a:ext cx="4087080" cy="837720"/>
          </a:xfrm>
          <a:prstGeom prst="rect">
            <a:avLst/>
          </a:prstGeom>
          <a:noFill/>
          <a:ln>
            <a:noFill/>
          </a:ln>
        </p:spPr>
        <p:txBody>
          <a:bodyPr lIns="0" tIns="0" rIns="0" bIns="0"/>
          <a:lstStyle/>
          <a:p>
            <a:endParaRPr lang="en-US" sz="2400" b="0" strike="noStrike" spc="-1">
              <a:solidFill>
                <a:srgbClr val="000000"/>
              </a:solidFill>
              <a:latin typeface="Arial"/>
            </a:endParaRPr>
          </a:p>
        </p:txBody>
      </p:sp>
      <p:sp>
        <p:nvSpPr>
          <p:cNvPr id="1009" name="TextShape 5"/>
          <p:cNvSpPr txBox="1"/>
          <p:nvPr/>
        </p:nvSpPr>
        <p:spPr>
          <a:xfrm>
            <a:off x="4754520" y="914400"/>
            <a:ext cx="4082760" cy="547488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bin command window</a:t>
            </a:r>
          </a:p>
          <a:p>
            <a:pPr marL="628560" lvl="1" indent="-228240">
              <a:lnSpc>
                <a:spcPct val="100000"/>
              </a:lnSpc>
              <a:spcBef>
                <a:spcPts val="400"/>
              </a:spcBef>
              <a:buClr>
                <a:srgbClr val="04628C"/>
              </a:buClr>
              <a:buSzPct val="90000"/>
              <a:buFont typeface="Arial"/>
              <a:buChar char="-"/>
            </a:pPr>
            <a:r>
              <a:rPr lang="en-US" sz="2000" b="1" strike="noStrike" spc="-1">
                <a:solidFill>
                  <a:srgbClr val="000000"/>
                </a:solidFill>
                <a:latin typeface="Courier New"/>
                <a:ea typeface="Arial"/>
              </a:rPr>
              <a:t>gwXX dev-stop</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1" strike="noStrike" spc="-1">
                <a:solidFill>
                  <a:srgbClr val="000000"/>
                </a:solidFill>
                <a:latin typeface="Courier New"/>
                <a:ea typeface="Arial"/>
              </a:rPr>
              <a:t>gwXX dev-start</a:t>
            </a:r>
            <a:endParaRPr lang="en-US" sz="2000" b="0" strike="noStrike" spc="-1">
              <a:solidFill>
                <a:srgbClr val="000000"/>
              </a:solidFill>
              <a:latin typeface="Arial"/>
            </a:endParaRP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Or, Guidewire Studio</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Run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Stop</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Run 'Server' or Debug 'Server'</a:t>
            </a:r>
            <a:endParaRPr lang="en-US" sz="2000" b="0" strike="noStrike" spc="-1">
              <a:solidFill>
                <a:srgbClr val="000000"/>
              </a:solidFill>
              <a:latin typeface="Arial"/>
            </a:endParaRP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During start-up</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If autoupgrade=true in database-config.xml, then Guidewire attempts to upgrade the database according to the changes in the data model</a:t>
            </a:r>
            <a:endParaRPr lang="en-US" sz="2000" b="0" strike="noStrike" spc="-1">
              <a:solidFill>
                <a:srgbClr val="000000"/>
              </a:solidFill>
              <a:latin typeface="Arial"/>
            </a:endParaRPr>
          </a:p>
        </p:txBody>
      </p:sp>
      <p:sp>
        <p:nvSpPr>
          <p:cNvPr id="1010" name="TextShape 6"/>
          <p:cNvSpPr txBox="1"/>
          <p:nvPr/>
        </p:nvSpPr>
        <p:spPr>
          <a:xfrm>
            <a:off x="519120" y="1752480"/>
            <a:ext cx="408276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Entity Extension</a:t>
            </a:r>
            <a:endParaRPr lang="en-US" sz="2400" b="0" strike="noStrike" spc="-1">
              <a:solidFill>
                <a:srgbClr val="000000"/>
              </a:solidFill>
              <a:latin typeface="Arial"/>
            </a:endParaRPr>
          </a:p>
        </p:txBody>
      </p:sp>
      <p:sp>
        <p:nvSpPr>
          <p:cNvPr id="1011" name="CustomShape 7"/>
          <p:cNvSpPr/>
          <p:nvPr/>
        </p:nvSpPr>
        <p:spPr>
          <a:xfrm>
            <a:off x="671760" y="5665320"/>
            <a:ext cx="17676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600" b="1" strike="noStrike" spc="-1">
                <a:solidFill>
                  <a:srgbClr val="000000"/>
                </a:solidFill>
                <a:latin typeface="Arial"/>
              </a:rPr>
              <a:t>Entity Extension</a:t>
            </a:r>
            <a:endParaRPr lang="en-US" sz="1600" b="0" strike="noStrike" spc="-1">
              <a:latin typeface="Arial"/>
            </a:endParaRPr>
          </a:p>
        </p:txBody>
      </p:sp>
      <p:pic>
        <p:nvPicPr>
          <p:cNvPr id="1012" name="Picture 2"/>
          <p:cNvPicPr/>
          <p:nvPr/>
        </p:nvPicPr>
        <p:blipFill>
          <a:blip r:embed="rId3"/>
          <a:stretch/>
        </p:blipFill>
        <p:spPr>
          <a:xfrm>
            <a:off x="848520" y="4038480"/>
            <a:ext cx="1414080" cy="1515600"/>
          </a:xfrm>
          <a:prstGeom prst="rect">
            <a:avLst/>
          </a:prstGeom>
          <a:ln w="9360">
            <a:noFill/>
          </a:ln>
          <a:effectLst>
            <a:outerShdw dist="37674" dir="2700000">
              <a:srgbClr val="000000">
                <a:alpha val="40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 name="TextShape 1"/>
          <p:cNvSpPr txBox="1"/>
          <p:nvPr/>
        </p:nvSpPr>
        <p:spPr>
          <a:xfrm>
            <a:off x="520560" y="1344240"/>
            <a:ext cx="8320680" cy="5056200"/>
          </a:xfrm>
          <a:prstGeom prst="rect">
            <a:avLst/>
          </a:prstGeom>
          <a:noFill/>
          <a:ln>
            <a:noFill/>
          </a:ln>
        </p:spPr>
        <p:txBody>
          <a:bodyPr lIns="0" tIns="0" rIns="0" bIns="0"/>
          <a:lstStyle/>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Distinguish between platform, application, and customer entities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Edit an entity extension </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Create an entity extension</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TextShape 1"/>
          <p:cNvSpPr txBox="1"/>
          <p:nvPr/>
        </p:nvSpPr>
        <p:spPr>
          <a:xfrm>
            <a:off x="519120" y="914400"/>
            <a:ext cx="8318160" cy="5486040"/>
          </a:xfrm>
          <a:prstGeom prst="rect">
            <a:avLst/>
          </a:prstGeom>
          <a:noFill/>
          <a:ln>
            <a:noFill/>
          </a:ln>
        </p:spPr>
        <p:txBody>
          <a:bodyPr lIns="0" tIns="0" rIns="0" bIns="0"/>
          <a:lstStyle/>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How many ETX files can a given entity have?</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What is the primary element of an ETX file?</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What datatype do you enter for fields that will store….</a:t>
            </a:r>
            <a:endParaRPr lang="en-US" sz="2400" b="0" strike="noStrike" spc="-1">
              <a:solidFill>
                <a:srgbClr val="000000"/>
              </a:solidFill>
              <a:latin typeface="Arial"/>
            </a:endParaRPr>
          </a:p>
          <a:p>
            <a:pPr marL="857160" lvl="1" indent="-456840">
              <a:lnSpc>
                <a:spcPct val="100000"/>
              </a:lnSpc>
              <a:spcBef>
                <a:spcPts val="400"/>
              </a:spcBef>
              <a:buClr>
                <a:srgbClr val="04628C"/>
              </a:buClr>
              <a:buSzPct val="90000"/>
              <a:buFont typeface="StarSymbol"/>
              <a:buAutoNum type="alphaLcParenR"/>
            </a:pPr>
            <a:r>
              <a:rPr lang="en-US" sz="2000" b="0" strike="noStrike" spc="-1">
                <a:solidFill>
                  <a:srgbClr val="000000"/>
                </a:solidFill>
                <a:latin typeface="Arial"/>
                <a:ea typeface="Arial"/>
              </a:rPr>
              <a:t>String values?</a:t>
            </a:r>
            <a:endParaRPr lang="en-US" sz="2000" b="0" strike="noStrike" spc="-1">
              <a:solidFill>
                <a:srgbClr val="000000"/>
              </a:solidFill>
              <a:latin typeface="Arial"/>
            </a:endParaRPr>
          </a:p>
          <a:p>
            <a:pPr marL="857160" lvl="1" indent="-456840">
              <a:lnSpc>
                <a:spcPct val="100000"/>
              </a:lnSpc>
              <a:spcBef>
                <a:spcPts val="400"/>
              </a:spcBef>
              <a:buClr>
                <a:srgbClr val="04628C"/>
              </a:buClr>
              <a:buSzPct val="90000"/>
              <a:buFont typeface="StarSymbol"/>
              <a:buAutoNum type="alphaLcParenR"/>
            </a:pPr>
            <a:r>
              <a:rPr lang="en-US" sz="2000" b="0" strike="noStrike" spc="-1">
                <a:solidFill>
                  <a:srgbClr val="000000"/>
                </a:solidFill>
                <a:latin typeface="Arial"/>
                <a:ea typeface="Arial"/>
              </a:rPr>
              <a:t>Boolean values?</a:t>
            </a:r>
            <a:endParaRPr lang="en-US" sz="2000" b="0" strike="noStrike" spc="-1">
              <a:solidFill>
                <a:srgbClr val="000000"/>
              </a:solidFill>
              <a:latin typeface="Arial"/>
            </a:endParaRPr>
          </a:p>
          <a:p>
            <a:pPr marL="857160" lvl="1" indent="-456840">
              <a:lnSpc>
                <a:spcPct val="100000"/>
              </a:lnSpc>
              <a:spcBef>
                <a:spcPts val="400"/>
              </a:spcBef>
              <a:buClr>
                <a:srgbClr val="04628C"/>
              </a:buClr>
              <a:buSzPct val="90000"/>
              <a:buFont typeface="StarSymbol"/>
              <a:buAutoNum type="alphaLcParenR"/>
            </a:pPr>
            <a:r>
              <a:rPr lang="en-US" sz="2000" b="0" strike="noStrike" spc="-1">
                <a:solidFill>
                  <a:srgbClr val="000000"/>
                </a:solidFill>
                <a:latin typeface="Arial"/>
                <a:ea typeface="Arial"/>
              </a:rPr>
              <a:t>Numbers with decimal values?</a:t>
            </a:r>
            <a:endParaRPr lang="en-US" sz="20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Which datatypes require columnParam subelements?</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Under what circumstances would you want to regenerate the Data Dictionary?</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StarSymbol"/>
              <a:buAutoNum type="arabicPeriod"/>
            </a:pPr>
            <a:r>
              <a:rPr lang="en-US" sz="2400" b="0" strike="noStrike" spc="-1">
                <a:solidFill>
                  <a:srgbClr val="000000"/>
                </a:solidFill>
                <a:latin typeface="Arial"/>
                <a:ea typeface="Arial"/>
              </a:rPr>
              <a:t>When does a Guidewire application actually modify the physical structure of the database?</a:t>
            </a:r>
            <a:endParaRPr lang="en-US" sz="2400" b="0" strike="noStrike" spc="-1">
              <a:solidFill>
                <a:srgbClr val="000000"/>
              </a:solid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CustomShape 1"/>
          <p:cNvSpPr/>
          <p:nvPr/>
        </p:nvSpPr>
        <p:spPr>
          <a:xfrm>
            <a:off x="4498560" y="1058400"/>
            <a:ext cx="1673280" cy="3208320"/>
          </a:xfrm>
          <a:prstGeom prst="roundRect">
            <a:avLst>
              <a:gd name="adj" fmla="val 8642"/>
            </a:avLst>
          </a:prstGeom>
          <a:solidFill>
            <a:srgbClr val="D4EDD3"/>
          </a:solidFill>
          <a:ln w="28440">
            <a:solidFill>
              <a:srgbClr val="2F6B2B"/>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787" name="CustomShape 2"/>
          <p:cNvSpPr/>
          <p:nvPr/>
        </p:nvSpPr>
        <p:spPr>
          <a:xfrm>
            <a:off x="2516040" y="1066680"/>
            <a:ext cx="1674720" cy="3200040"/>
          </a:xfrm>
          <a:prstGeom prst="roundRect">
            <a:avLst>
              <a:gd name="adj" fmla="val 8642"/>
            </a:avLst>
          </a:prstGeom>
          <a:solidFill>
            <a:srgbClr val="F9E1D1"/>
          </a:solidFill>
          <a:ln w="28440">
            <a:solidFill>
              <a:srgbClr val="A24F16"/>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788" name="CustomShape 3"/>
          <p:cNvSpPr/>
          <p:nvPr/>
        </p:nvSpPr>
        <p:spPr>
          <a:xfrm>
            <a:off x="533520" y="1058400"/>
            <a:ext cx="1672920" cy="3208320"/>
          </a:xfrm>
          <a:prstGeom prst="roundRect">
            <a:avLst>
              <a:gd name="adj" fmla="val 8642"/>
            </a:avLst>
          </a:prstGeom>
          <a:solidFill>
            <a:srgbClr val="B8E8FD"/>
          </a:solidFill>
          <a:ln w="28440">
            <a:solidFill>
              <a:srgbClr val="034969"/>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789" name="CustomShape 4"/>
          <p:cNvSpPr/>
          <p:nvPr/>
        </p:nvSpPr>
        <p:spPr>
          <a:xfrm>
            <a:off x="533520" y="4572000"/>
            <a:ext cx="5638320" cy="1699920"/>
          </a:xfrm>
          <a:prstGeom prst="roundRect">
            <a:avLst>
              <a:gd name="adj" fmla="val 8642"/>
            </a:avLst>
          </a:prstGeom>
          <a:solidFill>
            <a:srgbClr val="DFDDEA"/>
          </a:solidFill>
          <a:ln w="28440">
            <a:solidFill>
              <a:srgbClr val="4B426E"/>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790" name="TextShape 5"/>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Entities in applications</a:t>
            </a:r>
            <a:endParaRPr lang="en-US" sz="3200" b="0" strike="noStrike" spc="-1">
              <a:solidFill>
                <a:srgbClr val="FFFFFF"/>
              </a:solidFill>
              <a:latin typeface="Arial"/>
            </a:endParaRPr>
          </a:p>
        </p:txBody>
      </p:sp>
      <p:sp>
        <p:nvSpPr>
          <p:cNvPr id="791" name="TextShape 6"/>
          <p:cNvSpPr txBox="1"/>
          <p:nvPr/>
        </p:nvSpPr>
        <p:spPr>
          <a:xfrm>
            <a:off x="6324480" y="914400"/>
            <a:ext cx="266652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Application entities are specific to application</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Claim</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Policy</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Producer</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Platform</a:t>
            </a:r>
            <a:br/>
            <a:r>
              <a:rPr lang="en-US" sz="2400" b="0" strike="noStrike" spc="-1">
                <a:solidFill>
                  <a:srgbClr val="000000"/>
                </a:solidFill>
                <a:latin typeface="Arial"/>
                <a:ea typeface="Arial"/>
              </a:rPr>
              <a:t>entities are common to all Guidewire applications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Activity</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User</a:t>
            </a:r>
            <a:endParaRPr lang="en-US" sz="2000" b="0" strike="noStrike" spc="-1">
              <a:solidFill>
                <a:srgbClr val="000000"/>
              </a:solidFill>
              <a:latin typeface="Arial"/>
            </a:endParaRPr>
          </a:p>
        </p:txBody>
      </p:sp>
      <p:pic>
        <p:nvPicPr>
          <p:cNvPr id="792" name="pic Activity"/>
          <p:cNvPicPr/>
          <p:nvPr/>
        </p:nvPicPr>
        <p:blipFill>
          <a:blip r:embed="rId3"/>
          <a:stretch/>
        </p:blipFill>
        <p:spPr>
          <a:xfrm>
            <a:off x="1537560" y="4952880"/>
            <a:ext cx="1281240" cy="964080"/>
          </a:xfrm>
          <a:prstGeom prst="rect">
            <a:avLst/>
          </a:prstGeom>
          <a:ln w="9360">
            <a:noFill/>
          </a:ln>
          <a:effectLst>
            <a:outerShdw dist="37674" dir="2700000">
              <a:srgbClr val="000000">
                <a:alpha val="40000"/>
              </a:srgbClr>
            </a:outerShdw>
          </a:effectLst>
        </p:spPr>
      </p:pic>
      <p:pic>
        <p:nvPicPr>
          <p:cNvPr id="793" name="pic User"/>
          <p:cNvPicPr/>
          <p:nvPr/>
        </p:nvPicPr>
        <p:blipFill>
          <a:blip r:embed="rId4"/>
          <a:stretch/>
        </p:blipFill>
        <p:spPr>
          <a:xfrm>
            <a:off x="3671280" y="4952880"/>
            <a:ext cx="1281240" cy="964080"/>
          </a:xfrm>
          <a:prstGeom prst="rect">
            <a:avLst/>
          </a:prstGeom>
          <a:ln w="9360">
            <a:noFill/>
          </a:ln>
          <a:effectLst>
            <a:outerShdw dist="37674" dir="2700000">
              <a:srgbClr val="000000">
                <a:alpha val="40000"/>
              </a:srgbClr>
            </a:outerShdw>
          </a:effectLst>
        </p:spPr>
      </p:pic>
      <p:sp>
        <p:nvSpPr>
          <p:cNvPr id="794" name="CustomShape 7"/>
          <p:cNvSpPr/>
          <p:nvPr/>
        </p:nvSpPr>
        <p:spPr>
          <a:xfrm>
            <a:off x="2154240" y="6112440"/>
            <a:ext cx="2396880" cy="288000"/>
          </a:xfrm>
          <a:prstGeom prst="roundRect">
            <a:avLst>
              <a:gd name="adj" fmla="val 8642"/>
            </a:avLst>
          </a:prstGeom>
          <a:solidFill>
            <a:srgbClr val="FFFFFF"/>
          </a:solidFill>
          <a:ln w="28440">
            <a:solidFill>
              <a:srgbClr val="4B426E"/>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 Guidewire Platform</a:t>
            </a:r>
            <a:endParaRPr lang="en-US" sz="1600" b="0" strike="noStrike" spc="-1">
              <a:latin typeface="Arial"/>
            </a:endParaRPr>
          </a:p>
        </p:txBody>
      </p:sp>
      <p:sp>
        <p:nvSpPr>
          <p:cNvPr id="795" name="CustomShape 8"/>
          <p:cNvSpPr/>
          <p:nvPr/>
        </p:nvSpPr>
        <p:spPr>
          <a:xfrm>
            <a:off x="646200" y="914400"/>
            <a:ext cx="1447560" cy="288000"/>
          </a:xfrm>
          <a:prstGeom prst="roundRect">
            <a:avLst>
              <a:gd name="adj" fmla="val 8642"/>
            </a:avLst>
          </a:prstGeom>
          <a:solidFill>
            <a:srgbClr val="FFFFFF"/>
          </a:solidFill>
          <a:ln w="28440">
            <a:solidFill>
              <a:srgbClr val="034969"/>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ClaimCenter</a:t>
            </a:r>
            <a:endParaRPr lang="en-US" sz="1600" b="0" strike="noStrike" spc="-1">
              <a:latin typeface="Arial"/>
            </a:endParaRPr>
          </a:p>
        </p:txBody>
      </p:sp>
      <p:sp>
        <p:nvSpPr>
          <p:cNvPr id="796" name="CustomShape 9"/>
          <p:cNvSpPr/>
          <p:nvPr/>
        </p:nvSpPr>
        <p:spPr>
          <a:xfrm>
            <a:off x="2629800" y="914400"/>
            <a:ext cx="1447560" cy="288000"/>
          </a:xfrm>
          <a:prstGeom prst="roundRect">
            <a:avLst>
              <a:gd name="adj" fmla="val 8642"/>
            </a:avLst>
          </a:prstGeom>
          <a:solidFill>
            <a:srgbClr val="FFFFFF"/>
          </a:solidFill>
          <a:ln w="28440">
            <a:solidFill>
              <a:srgbClr val="A24F16"/>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PolicyCenter</a:t>
            </a:r>
            <a:endParaRPr lang="en-US" sz="1600" b="0" strike="noStrike" spc="-1">
              <a:latin typeface="Arial"/>
            </a:endParaRPr>
          </a:p>
        </p:txBody>
      </p:sp>
      <p:sp>
        <p:nvSpPr>
          <p:cNvPr id="797" name="CustomShape 10"/>
          <p:cNvSpPr/>
          <p:nvPr/>
        </p:nvSpPr>
        <p:spPr>
          <a:xfrm>
            <a:off x="4611600" y="922680"/>
            <a:ext cx="1447560" cy="288000"/>
          </a:xfrm>
          <a:prstGeom prst="roundRect">
            <a:avLst>
              <a:gd name="adj" fmla="val 8642"/>
            </a:avLst>
          </a:prstGeom>
          <a:solidFill>
            <a:srgbClr val="FFFFFF"/>
          </a:solidFill>
          <a:ln w="28440">
            <a:solidFill>
              <a:srgbClr val="2F6B2B"/>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BillingCenter</a:t>
            </a:r>
            <a:endParaRPr lang="en-US" sz="1600" b="0" strike="noStrike" spc="-1">
              <a:latin typeface="Arial"/>
            </a:endParaRPr>
          </a:p>
        </p:txBody>
      </p:sp>
      <p:pic>
        <p:nvPicPr>
          <p:cNvPr id="798" name="pic Claim"/>
          <p:cNvPicPr/>
          <p:nvPr/>
        </p:nvPicPr>
        <p:blipFill>
          <a:blip r:embed="rId5"/>
          <a:stretch/>
        </p:blipFill>
        <p:spPr>
          <a:xfrm>
            <a:off x="717480" y="2845440"/>
            <a:ext cx="1281240" cy="964080"/>
          </a:xfrm>
          <a:prstGeom prst="rect">
            <a:avLst/>
          </a:prstGeom>
          <a:ln w="9360">
            <a:noFill/>
          </a:ln>
          <a:effectLst>
            <a:outerShdw dist="37674" dir="2700000">
              <a:srgbClr val="000000">
                <a:alpha val="40000"/>
              </a:srgbClr>
            </a:outerShdw>
          </a:effectLst>
        </p:spPr>
      </p:pic>
      <p:pic>
        <p:nvPicPr>
          <p:cNvPr id="799" name="pic Producer"/>
          <p:cNvPicPr/>
          <p:nvPr/>
        </p:nvPicPr>
        <p:blipFill>
          <a:blip r:embed="rId6"/>
          <a:stretch/>
        </p:blipFill>
        <p:spPr>
          <a:xfrm>
            <a:off x="4694760" y="2845440"/>
            <a:ext cx="1292760" cy="964080"/>
          </a:xfrm>
          <a:prstGeom prst="rect">
            <a:avLst/>
          </a:prstGeom>
          <a:ln w="9360">
            <a:noFill/>
          </a:ln>
          <a:effectLst>
            <a:outerShdw dist="37674" dir="2700000">
              <a:srgbClr val="000000">
                <a:alpha val="40000"/>
              </a:srgbClr>
            </a:outerShdw>
          </a:effectLst>
        </p:spPr>
      </p:pic>
      <p:pic>
        <p:nvPicPr>
          <p:cNvPr id="800" name="Picture 5"/>
          <p:cNvPicPr/>
          <p:nvPr/>
        </p:nvPicPr>
        <p:blipFill>
          <a:blip r:embed="rId7"/>
          <a:stretch/>
        </p:blipFill>
        <p:spPr>
          <a:xfrm>
            <a:off x="2745360" y="2845440"/>
            <a:ext cx="1292760" cy="964080"/>
          </a:xfrm>
          <a:prstGeom prst="rect">
            <a:avLst/>
          </a:prstGeom>
          <a:ln w="9360">
            <a:noFill/>
          </a:ln>
          <a:effectLst>
            <a:outerShdw dist="37674" dir="2700000">
              <a:srgbClr val="000000">
                <a:alpha val="40000"/>
              </a:srgbClr>
            </a:outerShdw>
          </a:effectLst>
        </p:spPr>
      </p:pic>
      <p:sp>
        <p:nvSpPr>
          <p:cNvPr id="801" name="CustomShape 11"/>
          <p:cNvSpPr/>
          <p:nvPr/>
        </p:nvSpPr>
        <p:spPr>
          <a:xfrm rot="16200000">
            <a:off x="1083960" y="4267440"/>
            <a:ext cx="572040" cy="420120"/>
          </a:xfrm>
          <a:prstGeom prst="rightArrow">
            <a:avLst>
              <a:gd name="adj1" fmla="val 50000"/>
              <a:gd name="adj2" fmla="val 50000"/>
            </a:avLst>
          </a:prstGeom>
          <a:solidFill>
            <a:srgbClr val="04628C"/>
          </a:solidFill>
          <a:ln w="38160">
            <a:solidFill>
              <a:srgbClr val="FFFFFF"/>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02" name="CustomShape 12"/>
          <p:cNvSpPr/>
          <p:nvPr/>
        </p:nvSpPr>
        <p:spPr>
          <a:xfrm rot="16200000">
            <a:off x="5049360" y="4267440"/>
            <a:ext cx="572040" cy="420120"/>
          </a:xfrm>
          <a:prstGeom prst="rightArrow">
            <a:avLst>
              <a:gd name="adj1" fmla="val 50000"/>
              <a:gd name="adj2" fmla="val 50000"/>
            </a:avLst>
          </a:prstGeom>
          <a:solidFill>
            <a:srgbClr val="3F8E39"/>
          </a:solidFill>
          <a:ln w="38160">
            <a:solidFill>
              <a:srgbClr val="FFFFFF"/>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03" name="CustomShape 13"/>
          <p:cNvSpPr/>
          <p:nvPr/>
        </p:nvSpPr>
        <p:spPr>
          <a:xfrm rot="16200000">
            <a:off x="3067560" y="4267440"/>
            <a:ext cx="572040" cy="420120"/>
          </a:xfrm>
          <a:prstGeom prst="rightArrow">
            <a:avLst>
              <a:gd name="adj1" fmla="val 50000"/>
              <a:gd name="adj2" fmla="val 50000"/>
            </a:avLst>
          </a:prstGeom>
          <a:solidFill>
            <a:srgbClr val="D8691E"/>
          </a:solidFill>
          <a:ln w="38160">
            <a:solidFill>
              <a:srgbClr val="FFFFFF"/>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4498560" y="1058400"/>
            <a:ext cx="1673280" cy="3208320"/>
          </a:xfrm>
          <a:prstGeom prst="roundRect">
            <a:avLst>
              <a:gd name="adj" fmla="val 8642"/>
            </a:avLst>
          </a:prstGeom>
          <a:solidFill>
            <a:srgbClr val="D4EDD3"/>
          </a:solidFill>
          <a:ln w="28440">
            <a:solidFill>
              <a:srgbClr val="2F6B2B"/>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05" name="CustomShape 2"/>
          <p:cNvSpPr/>
          <p:nvPr/>
        </p:nvSpPr>
        <p:spPr>
          <a:xfrm>
            <a:off x="2516040" y="1066680"/>
            <a:ext cx="1674720" cy="3200040"/>
          </a:xfrm>
          <a:prstGeom prst="roundRect">
            <a:avLst>
              <a:gd name="adj" fmla="val 8642"/>
            </a:avLst>
          </a:prstGeom>
          <a:solidFill>
            <a:srgbClr val="F9E1D1"/>
          </a:solidFill>
          <a:ln w="28440">
            <a:solidFill>
              <a:srgbClr val="A24F16"/>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06" name="CustomShape 3"/>
          <p:cNvSpPr/>
          <p:nvPr/>
        </p:nvSpPr>
        <p:spPr>
          <a:xfrm>
            <a:off x="533520" y="1058400"/>
            <a:ext cx="1672920" cy="3208320"/>
          </a:xfrm>
          <a:prstGeom prst="roundRect">
            <a:avLst>
              <a:gd name="adj" fmla="val 8642"/>
            </a:avLst>
          </a:prstGeom>
          <a:solidFill>
            <a:srgbClr val="B8E8FD"/>
          </a:solidFill>
          <a:ln w="28440">
            <a:solidFill>
              <a:srgbClr val="034969"/>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07" name="CustomShape 4"/>
          <p:cNvSpPr/>
          <p:nvPr/>
        </p:nvSpPr>
        <p:spPr>
          <a:xfrm>
            <a:off x="533520" y="4572000"/>
            <a:ext cx="5638320" cy="1699920"/>
          </a:xfrm>
          <a:prstGeom prst="roundRect">
            <a:avLst>
              <a:gd name="adj" fmla="val 8642"/>
            </a:avLst>
          </a:prstGeom>
          <a:solidFill>
            <a:srgbClr val="DFDDEA"/>
          </a:solidFill>
          <a:ln w="28440">
            <a:solidFill>
              <a:srgbClr val="4B426E"/>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08" name="TextShape 5"/>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Entity files</a:t>
            </a:r>
            <a:endParaRPr lang="en-US" sz="3200" b="0" strike="noStrike" spc="-1">
              <a:solidFill>
                <a:srgbClr val="FFFFFF"/>
              </a:solidFill>
              <a:latin typeface="Arial"/>
            </a:endParaRPr>
          </a:p>
        </p:txBody>
      </p:sp>
      <p:sp>
        <p:nvSpPr>
          <p:cNvPr id="809" name="TextShape 6"/>
          <p:cNvSpPr txBox="1"/>
          <p:nvPr/>
        </p:nvSpPr>
        <p:spPr>
          <a:xfrm>
            <a:off x="6324480" y="914400"/>
            <a:ext cx="25905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Entities are </a:t>
            </a:r>
            <a:br/>
            <a:r>
              <a:rPr lang="en-US" sz="2400" b="0" strike="noStrike" spc="-1">
                <a:solidFill>
                  <a:srgbClr val="000000"/>
                </a:solidFill>
                <a:latin typeface="Arial"/>
              </a:rPr>
              <a:t>XML files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Entity (ETI)</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Internal entity extension (EIX)</a:t>
            </a:r>
            <a:br/>
            <a:r>
              <a:rPr lang="en-US" sz="2000" b="0" strike="noStrike" spc="-1">
                <a:solidFill>
                  <a:srgbClr val="000000"/>
                </a:solidFill>
                <a:latin typeface="Arial"/>
              </a:rPr>
              <a:t> </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Application</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ETI</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EIX</a:t>
            </a:r>
            <a:endParaRPr lang="en-US" sz="2000" b="0" strike="noStrike" spc="-1">
              <a:solidFill>
                <a:srgbClr val="000000"/>
              </a:solidFill>
              <a:latin typeface="Arial"/>
            </a:endParaRPr>
          </a:p>
          <a:p>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Platform</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ETI</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810" name="CustomShape 7"/>
          <p:cNvSpPr/>
          <p:nvPr/>
        </p:nvSpPr>
        <p:spPr>
          <a:xfrm>
            <a:off x="2154240" y="6112440"/>
            <a:ext cx="2396880" cy="288000"/>
          </a:xfrm>
          <a:prstGeom prst="roundRect">
            <a:avLst>
              <a:gd name="adj" fmla="val 8642"/>
            </a:avLst>
          </a:prstGeom>
          <a:solidFill>
            <a:srgbClr val="FFFFFF"/>
          </a:solidFill>
          <a:ln w="28440">
            <a:solidFill>
              <a:srgbClr val="4B426E"/>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 Guidewire Platform</a:t>
            </a:r>
            <a:endParaRPr lang="en-US" sz="1600" b="0" strike="noStrike" spc="-1">
              <a:latin typeface="Arial"/>
            </a:endParaRPr>
          </a:p>
        </p:txBody>
      </p:sp>
      <p:sp>
        <p:nvSpPr>
          <p:cNvPr id="811" name="CustomShape 8"/>
          <p:cNvSpPr/>
          <p:nvPr/>
        </p:nvSpPr>
        <p:spPr>
          <a:xfrm>
            <a:off x="646200" y="914400"/>
            <a:ext cx="1447560" cy="288000"/>
          </a:xfrm>
          <a:prstGeom prst="roundRect">
            <a:avLst>
              <a:gd name="adj" fmla="val 8642"/>
            </a:avLst>
          </a:prstGeom>
          <a:solidFill>
            <a:srgbClr val="FFFFFF"/>
          </a:solidFill>
          <a:ln w="28440">
            <a:solidFill>
              <a:srgbClr val="034969"/>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ClaimCenter</a:t>
            </a:r>
            <a:endParaRPr lang="en-US" sz="1600" b="0" strike="noStrike" spc="-1">
              <a:latin typeface="Arial"/>
            </a:endParaRPr>
          </a:p>
        </p:txBody>
      </p:sp>
      <p:sp>
        <p:nvSpPr>
          <p:cNvPr id="812" name="CustomShape 9"/>
          <p:cNvSpPr/>
          <p:nvPr/>
        </p:nvSpPr>
        <p:spPr>
          <a:xfrm>
            <a:off x="2629800" y="914400"/>
            <a:ext cx="1447560" cy="288000"/>
          </a:xfrm>
          <a:prstGeom prst="roundRect">
            <a:avLst>
              <a:gd name="adj" fmla="val 8642"/>
            </a:avLst>
          </a:prstGeom>
          <a:solidFill>
            <a:srgbClr val="FFFFFF"/>
          </a:solidFill>
          <a:ln w="28440">
            <a:solidFill>
              <a:srgbClr val="A24F16"/>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PolicyCenter</a:t>
            </a:r>
            <a:endParaRPr lang="en-US" sz="1600" b="0" strike="noStrike" spc="-1">
              <a:latin typeface="Arial"/>
            </a:endParaRPr>
          </a:p>
        </p:txBody>
      </p:sp>
      <p:sp>
        <p:nvSpPr>
          <p:cNvPr id="813" name="CustomShape 10"/>
          <p:cNvSpPr/>
          <p:nvPr/>
        </p:nvSpPr>
        <p:spPr>
          <a:xfrm>
            <a:off x="4611600" y="922680"/>
            <a:ext cx="1447560" cy="288000"/>
          </a:xfrm>
          <a:prstGeom prst="roundRect">
            <a:avLst>
              <a:gd name="adj" fmla="val 8642"/>
            </a:avLst>
          </a:prstGeom>
          <a:solidFill>
            <a:srgbClr val="FFFFFF"/>
          </a:solidFill>
          <a:ln w="28440">
            <a:solidFill>
              <a:srgbClr val="2F6B2B"/>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BillingCenter</a:t>
            </a:r>
            <a:endParaRPr lang="en-US" sz="1600" b="0" strike="noStrike" spc="-1">
              <a:latin typeface="Arial"/>
            </a:endParaRPr>
          </a:p>
        </p:txBody>
      </p:sp>
      <p:pic>
        <p:nvPicPr>
          <p:cNvPr id="814" name="Picture 5"/>
          <p:cNvPicPr/>
          <p:nvPr/>
        </p:nvPicPr>
        <p:blipFill>
          <a:blip r:embed="rId3"/>
          <a:stretch/>
        </p:blipFill>
        <p:spPr>
          <a:xfrm>
            <a:off x="5257800" y="2362320"/>
            <a:ext cx="761040" cy="811800"/>
          </a:xfrm>
          <a:prstGeom prst="rect">
            <a:avLst/>
          </a:prstGeom>
          <a:ln w="9360">
            <a:noFill/>
          </a:ln>
          <a:effectLst>
            <a:outerShdw dist="37674" dir="2700000">
              <a:srgbClr val="000000">
                <a:alpha val="40000"/>
              </a:srgbClr>
            </a:outerShdw>
          </a:effectLst>
        </p:spPr>
      </p:pic>
      <p:pic>
        <p:nvPicPr>
          <p:cNvPr id="815" name="Picture 6"/>
          <p:cNvPicPr/>
          <p:nvPr/>
        </p:nvPicPr>
        <p:blipFill>
          <a:blip r:embed="rId4"/>
          <a:stretch/>
        </p:blipFill>
        <p:spPr>
          <a:xfrm>
            <a:off x="1782360" y="4919040"/>
            <a:ext cx="951480" cy="1014840"/>
          </a:xfrm>
          <a:prstGeom prst="rect">
            <a:avLst/>
          </a:prstGeom>
          <a:ln w="9360">
            <a:noFill/>
          </a:ln>
          <a:effectLst>
            <a:outerShdw dist="37674" dir="2700000">
              <a:srgbClr val="000000">
                <a:alpha val="40000"/>
              </a:srgbClr>
            </a:outerShdw>
          </a:effectLst>
        </p:spPr>
      </p:pic>
      <p:pic>
        <p:nvPicPr>
          <p:cNvPr id="816" name="Picture 6"/>
          <p:cNvPicPr/>
          <p:nvPr/>
        </p:nvPicPr>
        <p:blipFill>
          <a:blip r:embed="rId4"/>
          <a:stretch/>
        </p:blipFill>
        <p:spPr>
          <a:xfrm>
            <a:off x="678600" y="2895480"/>
            <a:ext cx="761040" cy="811800"/>
          </a:xfrm>
          <a:prstGeom prst="rect">
            <a:avLst/>
          </a:prstGeom>
          <a:ln w="9360">
            <a:noFill/>
          </a:ln>
          <a:effectLst>
            <a:outerShdw dist="37674" dir="2700000">
              <a:srgbClr val="000000">
                <a:alpha val="40000"/>
              </a:srgbClr>
            </a:outerShdw>
          </a:effectLst>
        </p:spPr>
      </p:pic>
      <p:pic>
        <p:nvPicPr>
          <p:cNvPr id="817" name="Picture 6"/>
          <p:cNvPicPr/>
          <p:nvPr/>
        </p:nvPicPr>
        <p:blipFill>
          <a:blip r:embed="rId4"/>
          <a:stretch/>
        </p:blipFill>
        <p:spPr>
          <a:xfrm>
            <a:off x="2666880" y="2895480"/>
            <a:ext cx="761040" cy="811800"/>
          </a:xfrm>
          <a:prstGeom prst="rect">
            <a:avLst/>
          </a:prstGeom>
          <a:ln w="9360">
            <a:noFill/>
          </a:ln>
          <a:effectLst>
            <a:outerShdw dist="37674" dir="2700000">
              <a:srgbClr val="000000">
                <a:alpha val="40000"/>
              </a:srgbClr>
            </a:outerShdw>
          </a:effectLst>
        </p:spPr>
      </p:pic>
      <p:pic>
        <p:nvPicPr>
          <p:cNvPr id="818" name="Picture 6"/>
          <p:cNvPicPr/>
          <p:nvPr/>
        </p:nvPicPr>
        <p:blipFill>
          <a:blip r:embed="rId4"/>
          <a:stretch/>
        </p:blipFill>
        <p:spPr>
          <a:xfrm>
            <a:off x="4648680" y="2895480"/>
            <a:ext cx="761040" cy="811800"/>
          </a:xfrm>
          <a:prstGeom prst="rect">
            <a:avLst/>
          </a:prstGeom>
          <a:ln w="9360">
            <a:noFill/>
          </a:ln>
          <a:effectLst>
            <a:outerShdw dist="37674" dir="2700000">
              <a:srgbClr val="000000">
                <a:alpha val="40000"/>
              </a:srgbClr>
            </a:outerShdw>
          </a:effectLst>
        </p:spPr>
      </p:pic>
      <p:pic>
        <p:nvPicPr>
          <p:cNvPr id="819" name="Picture 5"/>
          <p:cNvPicPr/>
          <p:nvPr/>
        </p:nvPicPr>
        <p:blipFill>
          <a:blip r:embed="rId3"/>
          <a:stretch/>
        </p:blipFill>
        <p:spPr>
          <a:xfrm>
            <a:off x="3286080" y="2362320"/>
            <a:ext cx="761040" cy="811800"/>
          </a:xfrm>
          <a:prstGeom prst="rect">
            <a:avLst/>
          </a:prstGeom>
          <a:ln w="9360">
            <a:noFill/>
          </a:ln>
          <a:effectLst>
            <a:outerShdw dist="37674" dir="2700000">
              <a:srgbClr val="000000">
                <a:alpha val="40000"/>
              </a:srgbClr>
            </a:outerShdw>
          </a:effectLst>
        </p:spPr>
      </p:pic>
      <p:pic>
        <p:nvPicPr>
          <p:cNvPr id="820" name="Picture 5"/>
          <p:cNvPicPr/>
          <p:nvPr/>
        </p:nvPicPr>
        <p:blipFill>
          <a:blip r:embed="rId3"/>
          <a:stretch/>
        </p:blipFill>
        <p:spPr>
          <a:xfrm>
            <a:off x="1351440" y="2362320"/>
            <a:ext cx="761040" cy="811800"/>
          </a:xfrm>
          <a:prstGeom prst="rect">
            <a:avLst/>
          </a:prstGeom>
          <a:ln w="9360">
            <a:noFill/>
          </a:ln>
          <a:effectLst>
            <a:outerShdw dist="37674" dir="2700000">
              <a:srgbClr val="000000">
                <a:alpha val="40000"/>
              </a:srgbClr>
            </a:outerShdw>
          </a:effectLst>
        </p:spPr>
      </p:pic>
      <p:pic>
        <p:nvPicPr>
          <p:cNvPr id="821" name="Picture 6"/>
          <p:cNvPicPr/>
          <p:nvPr/>
        </p:nvPicPr>
        <p:blipFill>
          <a:blip r:embed="rId4"/>
          <a:stretch/>
        </p:blipFill>
        <p:spPr>
          <a:xfrm>
            <a:off x="4210560" y="4919040"/>
            <a:ext cx="951480" cy="1014840"/>
          </a:xfrm>
          <a:prstGeom prst="rect">
            <a:avLst/>
          </a:prstGeom>
          <a:ln w="9360">
            <a:noFill/>
          </a:ln>
          <a:effectLst>
            <a:outerShdw dist="37674" dir="2700000">
              <a:srgbClr val="000000">
                <a:alpha val="40000"/>
              </a:srgbClr>
            </a:outerShdw>
          </a:effectLst>
        </p:spPr>
      </p:pic>
      <p:sp>
        <p:nvSpPr>
          <p:cNvPr id="822" name="CustomShape 11"/>
          <p:cNvSpPr/>
          <p:nvPr/>
        </p:nvSpPr>
        <p:spPr>
          <a:xfrm rot="16200000">
            <a:off x="1083960" y="4267440"/>
            <a:ext cx="572040" cy="420120"/>
          </a:xfrm>
          <a:prstGeom prst="rightArrow">
            <a:avLst>
              <a:gd name="adj1" fmla="val 50000"/>
              <a:gd name="adj2" fmla="val 50000"/>
            </a:avLst>
          </a:prstGeom>
          <a:solidFill>
            <a:srgbClr val="04628C"/>
          </a:solidFill>
          <a:ln w="38160">
            <a:solidFill>
              <a:srgbClr val="FFFFFF"/>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23" name="CustomShape 12"/>
          <p:cNvSpPr/>
          <p:nvPr/>
        </p:nvSpPr>
        <p:spPr>
          <a:xfrm rot="16200000">
            <a:off x="5049360" y="4267440"/>
            <a:ext cx="572040" cy="420120"/>
          </a:xfrm>
          <a:prstGeom prst="rightArrow">
            <a:avLst>
              <a:gd name="adj1" fmla="val 50000"/>
              <a:gd name="adj2" fmla="val 50000"/>
            </a:avLst>
          </a:prstGeom>
          <a:solidFill>
            <a:srgbClr val="3F8E39"/>
          </a:solidFill>
          <a:ln w="38160">
            <a:solidFill>
              <a:srgbClr val="FFFFFF"/>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24" name="CustomShape 13"/>
          <p:cNvSpPr/>
          <p:nvPr/>
        </p:nvSpPr>
        <p:spPr>
          <a:xfrm rot="16200000">
            <a:off x="3067560" y="4267440"/>
            <a:ext cx="572040" cy="420120"/>
          </a:xfrm>
          <a:prstGeom prst="rightArrow">
            <a:avLst>
              <a:gd name="adj1" fmla="val 50000"/>
              <a:gd name="adj2" fmla="val 50000"/>
            </a:avLst>
          </a:prstGeom>
          <a:solidFill>
            <a:srgbClr val="D8691E"/>
          </a:solidFill>
          <a:ln w="38160">
            <a:solidFill>
              <a:srgbClr val="FFFFFF"/>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CustomShape 1"/>
          <p:cNvSpPr/>
          <p:nvPr/>
        </p:nvSpPr>
        <p:spPr>
          <a:xfrm>
            <a:off x="4498560" y="1058400"/>
            <a:ext cx="1673280" cy="3208320"/>
          </a:xfrm>
          <a:prstGeom prst="roundRect">
            <a:avLst>
              <a:gd name="adj" fmla="val 8642"/>
            </a:avLst>
          </a:prstGeom>
          <a:solidFill>
            <a:srgbClr val="D4EDD3"/>
          </a:solidFill>
          <a:ln w="28440">
            <a:solidFill>
              <a:srgbClr val="2F6B2B"/>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26" name="CustomShape 2"/>
          <p:cNvSpPr/>
          <p:nvPr/>
        </p:nvSpPr>
        <p:spPr>
          <a:xfrm>
            <a:off x="2516040" y="1066680"/>
            <a:ext cx="1674720" cy="3200040"/>
          </a:xfrm>
          <a:prstGeom prst="roundRect">
            <a:avLst>
              <a:gd name="adj" fmla="val 8642"/>
            </a:avLst>
          </a:prstGeom>
          <a:solidFill>
            <a:srgbClr val="F9E1D1"/>
          </a:solidFill>
          <a:ln w="28440">
            <a:solidFill>
              <a:srgbClr val="A24F16"/>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27" name="CustomShape 3"/>
          <p:cNvSpPr/>
          <p:nvPr/>
        </p:nvSpPr>
        <p:spPr>
          <a:xfrm>
            <a:off x="533520" y="1058400"/>
            <a:ext cx="1672920" cy="3208320"/>
          </a:xfrm>
          <a:prstGeom prst="roundRect">
            <a:avLst>
              <a:gd name="adj" fmla="val 8642"/>
            </a:avLst>
          </a:prstGeom>
          <a:solidFill>
            <a:srgbClr val="B8E8FD"/>
          </a:solidFill>
          <a:ln w="28440">
            <a:solidFill>
              <a:srgbClr val="034969"/>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28" name="CustomShape 4"/>
          <p:cNvSpPr/>
          <p:nvPr/>
        </p:nvSpPr>
        <p:spPr>
          <a:xfrm>
            <a:off x="533520" y="4572000"/>
            <a:ext cx="5638320" cy="1699920"/>
          </a:xfrm>
          <a:prstGeom prst="roundRect">
            <a:avLst>
              <a:gd name="adj" fmla="val 8642"/>
            </a:avLst>
          </a:prstGeom>
          <a:solidFill>
            <a:srgbClr val="DFDDEA"/>
          </a:solidFill>
          <a:ln w="28440">
            <a:solidFill>
              <a:srgbClr val="4B426E"/>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29" name="TextShape 5"/>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Customer entity extensions</a:t>
            </a:r>
            <a:endParaRPr lang="en-US" sz="3200" b="0" strike="noStrike" spc="-1">
              <a:solidFill>
                <a:srgbClr val="FFFFFF"/>
              </a:solidFill>
              <a:latin typeface="Arial"/>
            </a:endParaRPr>
          </a:p>
        </p:txBody>
      </p:sp>
      <p:sp>
        <p:nvSpPr>
          <p:cNvPr id="830" name="TextShape 6"/>
          <p:cNvSpPr txBox="1"/>
          <p:nvPr/>
        </p:nvSpPr>
        <p:spPr>
          <a:xfrm>
            <a:off x="6324480" y="914400"/>
            <a:ext cx="266652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Entity extension (ETX) files</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Customers can create and edit ETX files</a:t>
            </a:r>
          </a:p>
        </p:txBody>
      </p:sp>
      <p:pic>
        <p:nvPicPr>
          <p:cNvPr id="831" name="pic Activity"/>
          <p:cNvPicPr/>
          <p:nvPr/>
        </p:nvPicPr>
        <p:blipFill>
          <a:blip r:embed="rId3"/>
          <a:stretch/>
        </p:blipFill>
        <p:spPr>
          <a:xfrm>
            <a:off x="1537560" y="4952880"/>
            <a:ext cx="1281240" cy="964080"/>
          </a:xfrm>
          <a:prstGeom prst="rect">
            <a:avLst/>
          </a:prstGeom>
          <a:ln w="9360">
            <a:noFill/>
          </a:ln>
          <a:effectLst>
            <a:outerShdw dist="37674" dir="2700000">
              <a:srgbClr val="000000">
                <a:alpha val="40000"/>
              </a:srgbClr>
            </a:outerShdw>
          </a:effectLst>
        </p:spPr>
      </p:pic>
      <p:pic>
        <p:nvPicPr>
          <p:cNvPr id="832" name="pic User"/>
          <p:cNvPicPr/>
          <p:nvPr/>
        </p:nvPicPr>
        <p:blipFill>
          <a:blip r:embed="rId4"/>
          <a:stretch/>
        </p:blipFill>
        <p:spPr>
          <a:xfrm>
            <a:off x="3671280" y="4952880"/>
            <a:ext cx="1281240" cy="964080"/>
          </a:xfrm>
          <a:prstGeom prst="rect">
            <a:avLst/>
          </a:prstGeom>
          <a:ln w="9360">
            <a:noFill/>
          </a:ln>
          <a:effectLst>
            <a:outerShdw dist="37674" dir="2700000">
              <a:srgbClr val="000000">
                <a:alpha val="40000"/>
              </a:srgbClr>
            </a:outerShdw>
          </a:effectLst>
        </p:spPr>
      </p:pic>
      <p:sp>
        <p:nvSpPr>
          <p:cNvPr id="833" name="CustomShape 7"/>
          <p:cNvSpPr/>
          <p:nvPr/>
        </p:nvSpPr>
        <p:spPr>
          <a:xfrm>
            <a:off x="2154240" y="6112440"/>
            <a:ext cx="2396880" cy="288000"/>
          </a:xfrm>
          <a:prstGeom prst="roundRect">
            <a:avLst>
              <a:gd name="adj" fmla="val 8642"/>
            </a:avLst>
          </a:prstGeom>
          <a:solidFill>
            <a:srgbClr val="FFFFFF"/>
          </a:solidFill>
          <a:ln w="28440">
            <a:solidFill>
              <a:srgbClr val="4B426E"/>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 Guidewire Platform</a:t>
            </a:r>
            <a:endParaRPr lang="en-US" sz="1600" b="0" strike="noStrike" spc="-1">
              <a:latin typeface="Arial"/>
            </a:endParaRPr>
          </a:p>
        </p:txBody>
      </p:sp>
      <p:sp>
        <p:nvSpPr>
          <p:cNvPr id="834" name="CustomShape 8"/>
          <p:cNvSpPr/>
          <p:nvPr/>
        </p:nvSpPr>
        <p:spPr>
          <a:xfrm>
            <a:off x="646200" y="914400"/>
            <a:ext cx="1447560" cy="288000"/>
          </a:xfrm>
          <a:prstGeom prst="roundRect">
            <a:avLst>
              <a:gd name="adj" fmla="val 8642"/>
            </a:avLst>
          </a:prstGeom>
          <a:solidFill>
            <a:srgbClr val="FFFFFF"/>
          </a:solidFill>
          <a:ln w="28440">
            <a:solidFill>
              <a:srgbClr val="034969"/>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ClaimCenter</a:t>
            </a:r>
            <a:endParaRPr lang="en-US" sz="1600" b="0" strike="noStrike" spc="-1">
              <a:latin typeface="Arial"/>
            </a:endParaRPr>
          </a:p>
        </p:txBody>
      </p:sp>
      <p:sp>
        <p:nvSpPr>
          <p:cNvPr id="835" name="CustomShape 9"/>
          <p:cNvSpPr/>
          <p:nvPr/>
        </p:nvSpPr>
        <p:spPr>
          <a:xfrm>
            <a:off x="2629800" y="914400"/>
            <a:ext cx="1447560" cy="288000"/>
          </a:xfrm>
          <a:prstGeom prst="roundRect">
            <a:avLst>
              <a:gd name="adj" fmla="val 8642"/>
            </a:avLst>
          </a:prstGeom>
          <a:solidFill>
            <a:srgbClr val="FFFFFF"/>
          </a:solidFill>
          <a:ln w="28440">
            <a:solidFill>
              <a:srgbClr val="A24F16"/>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PolicyCenter</a:t>
            </a:r>
            <a:endParaRPr lang="en-US" sz="1600" b="0" strike="noStrike" spc="-1">
              <a:latin typeface="Arial"/>
            </a:endParaRPr>
          </a:p>
        </p:txBody>
      </p:sp>
      <p:sp>
        <p:nvSpPr>
          <p:cNvPr id="836" name="CustomShape 10"/>
          <p:cNvSpPr/>
          <p:nvPr/>
        </p:nvSpPr>
        <p:spPr>
          <a:xfrm>
            <a:off x="4611600" y="922680"/>
            <a:ext cx="1447560" cy="288000"/>
          </a:xfrm>
          <a:prstGeom prst="roundRect">
            <a:avLst>
              <a:gd name="adj" fmla="val 8642"/>
            </a:avLst>
          </a:prstGeom>
          <a:solidFill>
            <a:srgbClr val="FFFFFF"/>
          </a:solidFill>
          <a:ln w="28440">
            <a:solidFill>
              <a:srgbClr val="2F6B2B"/>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799"/>
              </a:spcBef>
              <a:spcAft>
                <a:spcPts val="479"/>
              </a:spcAft>
            </a:pPr>
            <a:r>
              <a:rPr lang="en-US" sz="1600" b="1" strike="noStrike" spc="-1">
                <a:solidFill>
                  <a:srgbClr val="000000"/>
                </a:solidFill>
                <a:latin typeface="Arial"/>
              </a:rPr>
              <a:t>BillingCenter</a:t>
            </a:r>
            <a:endParaRPr lang="en-US" sz="1600" b="0" strike="noStrike" spc="-1">
              <a:latin typeface="Arial"/>
            </a:endParaRPr>
          </a:p>
        </p:txBody>
      </p:sp>
      <p:pic>
        <p:nvPicPr>
          <p:cNvPr id="837" name="pic Claim"/>
          <p:cNvPicPr/>
          <p:nvPr/>
        </p:nvPicPr>
        <p:blipFill>
          <a:blip r:embed="rId5"/>
          <a:stretch/>
        </p:blipFill>
        <p:spPr>
          <a:xfrm>
            <a:off x="717480" y="2845440"/>
            <a:ext cx="1281240" cy="964080"/>
          </a:xfrm>
          <a:prstGeom prst="rect">
            <a:avLst/>
          </a:prstGeom>
          <a:ln w="9360">
            <a:noFill/>
          </a:ln>
          <a:effectLst>
            <a:outerShdw dist="37674" dir="2700000">
              <a:srgbClr val="000000">
                <a:alpha val="40000"/>
              </a:srgbClr>
            </a:outerShdw>
          </a:effectLst>
        </p:spPr>
      </p:pic>
      <p:pic>
        <p:nvPicPr>
          <p:cNvPr id="838" name="Picture 7"/>
          <p:cNvPicPr/>
          <p:nvPr/>
        </p:nvPicPr>
        <p:blipFill>
          <a:blip r:embed="rId6"/>
          <a:stretch/>
        </p:blipFill>
        <p:spPr>
          <a:xfrm>
            <a:off x="935640" y="1295280"/>
            <a:ext cx="761040" cy="811800"/>
          </a:xfrm>
          <a:prstGeom prst="rect">
            <a:avLst/>
          </a:prstGeom>
          <a:ln w="9360">
            <a:noFill/>
          </a:ln>
          <a:effectLst>
            <a:outerShdw dist="37674" dir="2700000">
              <a:srgbClr val="000000">
                <a:alpha val="40000"/>
              </a:srgbClr>
            </a:outerShdw>
          </a:effectLst>
        </p:spPr>
      </p:pic>
      <p:pic>
        <p:nvPicPr>
          <p:cNvPr id="839" name="Picture 7"/>
          <p:cNvPicPr/>
          <p:nvPr/>
        </p:nvPicPr>
        <p:blipFill>
          <a:blip r:embed="rId6"/>
          <a:stretch/>
        </p:blipFill>
        <p:spPr>
          <a:xfrm>
            <a:off x="2785320" y="1320480"/>
            <a:ext cx="761040" cy="811800"/>
          </a:xfrm>
          <a:prstGeom prst="rect">
            <a:avLst/>
          </a:prstGeom>
          <a:ln w="9360">
            <a:noFill/>
          </a:ln>
          <a:effectLst>
            <a:outerShdw dist="37674" dir="2700000">
              <a:srgbClr val="000000">
                <a:alpha val="40000"/>
              </a:srgbClr>
            </a:outerShdw>
          </a:effectLst>
        </p:spPr>
      </p:pic>
      <p:pic>
        <p:nvPicPr>
          <p:cNvPr id="840" name="Picture 7"/>
          <p:cNvPicPr/>
          <p:nvPr/>
        </p:nvPicPr>
        <p:blipFill>
          <a:blip r:embed="rId6"/>
          <a:stretch/>
        </p:blipFill>
        <p:spPr>
          <a:xfrm>
            <a:off x="4766400" y="1320480"/>
            <a:ext cx="761040" cy="811800"/>
          </a:xfrm>
          <a:prstGeom prst="rect">
            <a:avLst/>
          </a:prstGeom>
          <a:ln w="9360">
            <a:noFill/>
          </a:ln>
          <a:effectLst>
            <a:outerShdw dist="37674" dir="2700000">
              <a:srgbClr val="000000">
                <a:alpha val="40000"/>
              </a:srgbClr>
            </a:outerShdw>
          </a:effectLst>
        </p:spPr>
      </p:pic>
      <p:sp>
        <p:nvSpPr>
          <p:cNvPr id="841" name="CustomShape 11"/>
          <p:cNvSpPr/>
          <p:nvPr/>
        </p:nvSpPr>
        <p:spPr>
          <a:xfrm>
            <a:off x="2710800" y="2211480"/>
            <a:ext cx="144756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C00000"/>
                </a:solidFill>
                <a:latin typeface="Arial"/>
              </a:rPr>
              <a:t>Policy.etx</a:t>
            </a:r>
            <a:endParaRPr lang="en-US" sz="1800" b="0" strike="noStrike" spc="-1">
              <a:latin typeface="Arial"/>
            </a:endParaRPr>
          </a:p>
        </p:txBody>
      </p:sp>
      <p:sp>
        <p:nvSpPr>
          <p:cNvPr id="842" name="CustomShape 12"/>
          <p:cNvSpPr/>
          <p:nvPr/>
        </p:nvSpPr>
        <p:spPr>
          <a:xfrm>
            <a:off x="634320" y="2205720"/>
            <a:ext cx="144756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C00000"/>
                </a:solidFill>
                <a:latin typeface="Arial"/>
              </a:rPr>
              <a:t>Claim.etx</a:t>
            </a:r>
            <a:endParaRPr lang="en-US" sz="1800" b="0" strike="noStrike" spc="-1">
              <a:latin typeface="Arial"/>
            </a:endParaRPr>
          </a:p>
        </p:txBody>
      </p:sp>
      <p:sp>
        <p:nvSpPr>
          <p:cNvPr id="843" name="CustomShape 13"/>
          <p:cNvSpPr/>
          <p:nvPr/>
        </p:nvSpPr>
        <p:spPr>
          <a:xfrm>
            <a:off x="4542480" y="2215800"/>
            <a:ext cx="159696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C00000"/>
                </a:solidFill>
                <a:latin typeface="Arial"/>
              </a:rPr>
              <a:t>Producer.etx</a:t>
            </a:r>
            <a:endParaRPr lang="en-US" sz="1800" b="0" strike="noStrike" spc="-1">
              <a:latin typeface="Arial"/>
            </a:endParaRPr>
          </a:p>
        </p:txBody>
      </p:sp>
      <p:pic>
        <p:nvPicPr>
          <p:cNvPr id="844" name="pic Producer"/>
          <p:cNvPicPr/>
          <p:nvPr/>
        </p:nvPicPr>
        <p:blipFill>
          <a:blip r:embed="rId7"/>
          <a:stretch/>
        </p:blipFill>
        <p:spPr>
          <a:xfrm>
            <a:off x="4694760" y="2845440"/>
            <a:ext cx="1292760" cy="964080"/>
          </a:xfrm>
          <a:prstGeom prst="rect">
            <a:avLst/>
          </a:prstGeom>
          <a:ln w="9360">
            <a:noFill/>
          </a:ln>
          <a:effectLst>
            <a:outerShdw dist="37674" dir="2700000">
              <a:srgbClr val="000000">
                <a:alpha val="40000"/>
              </a:srgbClr>
            </a:outerShdw>
          </a:effectLst>
        </p:spPr>
      </p:pic>
      <p:pic>
        <p:nvPicPr>
          <p:cNvPr id="845" name="Picture 5"/>
          <p:cNvPicPr/>
          <p:nvPr/>
        </p:nvPicPr>
        <p:blipFill>
          <a:blip r:embed="rId8"/>
          <a:stretch/>
        </p:blipFill>
        <p:spPr>
          <a:xfrm>
            <a:off x="2745360" y="2845440"/>
            <a:ext cx="1292760" cy="964080"/>
          </a:xfrm>
          <a:prstGeom prst="rect">
            <a:avLst/>
          </a:prstGeom>
          <a:ln w="9360">
            <a:noFill/>
          </a:ln>
          <a:effectLst>
            <a:outerShdw dist="37674" dir="2700000">
              <a:srgbClr val="000000">
                <a:alpha val="40000"/>
              </a:srgbClr>
            </a:outerShdw>
          </a:effectLst>
        </p:spPr>
      </p:pic>
      <p:sp>
        <p:nvSpPr>
          <p:cNvPr id="846" name="CustomShape 14"/>
          <p:cNvSpPr/>
          <p:nvPr/>
        </p:nvSpPr>
        <p:spPr>
          <a:xfrm rot="16200000">
            <a:off x="1083960" y="4267440"/>
            <a:ext cx="572040" cy="420120"/>
          </a:xfrm>
          <a:prstGeom prst="rightArrow">
            <a:avLst>
              <a:gd name="adj1" fmla="val 50000"/>
              <a:gd name="adj2" fmla="val 50000"/>
            </a:avLst>
          </a:prstGeom>
          <a:solidFill>
            <a:srgbClr val="04628C"/>
          </a:solidFill>
          <a:ln w="38160">
            <a:solidFill>
              <a:srgbClr val="FFFFFF"/>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47" name="CustomShape 15"/>
          <p:cNvSpPr/>
          <p:nvPr/>
        </p:nvSpPr>
        <p:spPr>
          <a:xfrm rot="16200000">
            <a:off x="5049360" y="4267440"/>
            <a:ext cx="572040" cy="420120"/>
          </a:xfrm>
          <a:prstGeom prst="rightArrow">
            <a:avLst>
              <a:gd name="adj1" fmla="val 50000"/>
              <a:gd name="adj2" fmla="val 50000"/>
            </a:avLst>
          </a:prstGeom>
          <a:solidFill>
            <a:srgbClr val="3F8E39"/>
          </a:solidFill>
          <a:ln w="38160">
            <a:solidFill>
              <a:srgbClr val="FFFFFF"/>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48" name="CustomShape 16"/>
          <p:cNvSpPr/>
          <p:nvPr/>
        </p:nvSpPr>
        <p:spPr>
          <a:xfrm rot="16200000">
            <a:off x="3067560" y="4267440"/>
            <a:ext cx="572040" cy="420120"/>
          </a:xfrm>
          <a:prstGeom prst="rightArrow">
            <a:avLst>
              <a:gd name="adj1" fmla="val 50000"/>
              <a:gd name="adj2" fmla="val 50000"/>
            </a:avLst>
          </a:prstGeom>
          <a:solidFill>
            <a:srgbClr val="D8691E"/>
          </a:solidFill>
          <a:ln w="38160">
            <a:solidFill>
              <a:srgbClr val="FFFFFF"/>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 name="Picture 2"/>
          <p:cNvPicPr/>
          <p:nvPr/>
        </p:nvPicPr>
        <p:blipFill>
          <a:blip r:embed="rId3"/>
          <a:stretch/>
        </p:blipFill>
        <p:spPr>
          <a:xfrm>
            <a:off x="6715080" y="5552640"/>
            <a:ext cx="858600" cy="987120"/>
          </a:xfrm>
          <a:prstGeom prst="rect">
            <a:avLst/>
          </a:prstGeom>
          <a:ln w="9360">
            <a:noFill/>
          </a:ln>
          <a:effectLst>
            <a:outerShdw dist="37674" dir="2700000">
              <a:srgbClr val="000000">
                <a:alpha val="40000"/>
              </a:srgbClr>
            </a:outerShdw>
          </a:effectLst>
        </p:spPr>
      </p:pic>
      <p:sp>
        <p:nvSpPr>
          <p:cNvPr id="850" name="CustomShape 1"/>
          <p:cNvSpPr/>
          <p:nvPr/>
        </p:nvSpPr>
        <p:spPr>
          <a:xfrm>
            <a:off x="6749640" y="5269320"/>
            <a:ext cx="2013120" cy="920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800" b="1" strike="noStrike" spc="-1">
                <a:solidFill>
                  <a:srgbClr val="645893"/>
                </a:solidFill>
                <a:latin typeface="Arial"/>
                <a:ea typeface="Calibri"/>
              </a:rPr>
              <a:t>anABContact</a:t>
            </a:r>
            <a:endParaRPr lang="en-US" sz="1800" b="0" strike="noStrike" spc="-1">
              <a:latin typeface="Arial"/>
            </a:endParaRPr>
          </a:p>
          <a:p>
            <a:pPr algn="r">
              <a:lnSpc>
                <a:spcPct val="100000"/>
              </a:lnSpc>
            </a:pPr>
            <a:r>
              <a:rPr lang="en-US" sz="1800" b="1" strike="noStrike" spc="-1">
                <a:solidFill>
                  <a:srgbClr val="645893"/>
                </a:solidFill>
                <a:latin typeface="Arial"/>
                <a:ea typeface="Calibri"/>
              </a:rPr>
              <a:t>instance</a:t>
            </a:r>
            <a:br/>
            <a:r>
              <a:rPr lang="en-US" sz="1800" b="1" strike="noStrike" spc="-1">
                <a:solidFill>
                  <a:srgbClr val="645893"/>
                </a:solidFill>
                <a:latin typeface="Arial"/>
                <a:ea typeface="Calibri"/>
              </a:rPr>
              <a:t>of Gosu</a:t>
            </a:r>
            <a:br/>
            <a:r>
              <a:rPr lang="en-US" sz="1800" b="1" strike="noStrike" spc="-1">
                <a:solidFill>
                  <a:srgbClr val="645893"/>
                </a:solidFill>
                <a:latin typeface="Arial"/>
                <a:ea typeface="Calibri"/>
              </a:rPr>
              <a:t>class</a:t>
            </a:r>
            <a:endParaRPr lang="en-US" sz="1800" b="0" strike="noStrike" spc="-1">
              <a:latin typeface="Arial"/>
            </a:endParaRPr>
          </a:p>
        </p:txBody>
      </p:sp>
      <p:pic>
        <p:nvPicPr>
          <p:cNvPr id="851" name="Picture 5"/>
          <p:cNvPicPr/>
          <p:nvPr/>
        </p:nvPicPr>
        <p:blipFill>
          <a:blip r:embed="rId4"/>
          <a:stretch/>
        </p:blipFill>
        <p:spPr>
          <a:xfrm>
            <a:off x="2467440" y="1258560"/>
            <a:ext cx="2805120" cy="2261520"/>
          </a:xfrm>
          <a:prstGeom prst="rect">
            <a:avLst/>
          </a:prstGeom>
          <a:ln w="9360">
            <a:noFill/>
          </a:ln>
          <a:effectLst>
            <a:outerShdw dist="37674" dir="2700000">
              <a:srgbClr val="000000">
                <a:alpha val="40000"/>
              </a:srgbClr>
            </a:outerShdw>
          </a:effectLst>
        </p:spPr>
      </p:pic>
      <p:sp>
        <p:nvSpPr>
          <p:cNvPr id="852" name="CustomShape 2"/>
          <p:cNvSpPr/>
          <p:nvPr/>
        </p:nvSpPr>
        <p:spPr>
          <a:xfrm rot="5400000">
            <a:off x="2814840" y="3975840"/>
            <a:ext cx="1447560" cy="526680"/>
          </a:xfrm>
          <a:prstGeom prst="bentConnector3">
            <a:avLst>
              <a:gd name="adj1" fmla="val 50000"/>
            </a:avLst>
          </a:prstGeom>
          <a:noFill/>
          <a:ln w="28440">
            <a:solidFill>
              <a:srgbClr val="C00000"/>
            </a:solidFill>
            <a:round/>
            <a:tailEnd type="triangle" w="med" len="me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53" name="TextShape 3"/>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Customer entities and Gosu classes</a:t>
            </a:r>
            <a:endParaRPr lang="en-US" sz="3200" b="0" strike="noStrike" spc="-1">
              <a:solidFill>
                <a:srgbClr val="FFFFFF"/>
              </a:solidFill>
              <a:latin typeface="Arial"/>
            </a:endParaRPr>
          </a:p>
        </p:txBody>
      </p:sp>
      <p:sp>
        <p:nvSpPr>
          <p:cNvPr id="854" name="CustomShape 4"/>
          <p:cNvSpPr/>
          <p:nvPr/>
        </p:nvSpPr>
        <p:spPr>
          <a:xfrm>
            <a:off x="1676520" y="2007720"/>
            <a:ext cx="563760" cy="372600"/>
          </a:xfrm>
          <a:prstGeom prst="roundRect">
            <a:avLst>
              <a:gd name="adj" fmla="val 16667"/>
            </a:avLst>
          </a:prstGeom>
          <a:solidFill>
            <a:srgbClr val="FFFFFF"/>
          </a:solidFill>
          <a:ln w="19080">
            <a:noFill/>
          </a:ln>
        </p:spPr>
        <p:style>
          <a:lnRef idx="0">
            <a:scrgbClr r="0" g="0" b="0"/>
          </a:lnRef>
          <a:fillRef idx="0">
            <a:scrgbClr r="0" g="0" b="0"/>
          </a:fillRef>
          <a:effectRef idx="0">
            <a:scrgbClr r="0" g="0" b="0"/>
          </a:effectRef>
          <a:fontRef idx="minor"/>
        </p:style>
      </p:sp>
      <p:sp>
        <p:nvSpPr>
          <p:cNvPr id="855" name="CustomShape 5"/>
          <p:cNvSpPr/>
          <p:nvPr/>
        </p:nvSpPr>
        <p:spPr>
          <a:xfrm flipV="1">
            <a:off x="5726880" y="1369440"/>
            <a:ext cx="2959560" cy="1890360"/>
          </a:xfrm>
          <a:prstGeom prst="foldedCorner">
            <a:avLst>
              <a:gd name="adj" fmla="val 13333"/>
            </a:avLst>
          </a:prstGeom>
          <a:solidFill>
            <a:srgbClr val="FFFFFF"/>
          </a:solidFill>
          <a:ln w="28440">
            <a:solidFill>
              <a:srgbClr val="7030A0"/>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56" name="CustomShape 6"/>
          <p:cNvSpPr/>
          <p:nvPr/>
        </p:nvSpPr>
        <p:spPr>
          <a:xfrm>
            <a:off x="5715000" y="1332000"/>
            <a:ext cx="2590560" cy="48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a:solidFill>
                  <a:srgbClr val="7030A0"/>
                </a:solidFill>
                <a:latin typeface="Arial"/>
                <a:ea typeface="Calibri"/>
              </a:rPr>
              <a:t>ABContact</a:t>
            </a:r>
            <a:endParaRPr lang="en-US" sz="2400" b="0" strike="noStrike" spc="-1">
              <a:latin typeface="Arial"/>
            </a:endParaRPr>
          </a:p>
        </p:txBody>
      </p:sp>
      <p:sp>
        <p:nvSpPr>
          <p:cNvPr id="857" name="CustomShape 7"/>
          <p:cNvSpPr/>
          <p:nvPr/>
        </p:nvSpPr>
        <p:spPr>
          <a:xfrm>
            <a:off x="5867280" y="1730520"/>
            <a:ext cx="2654640" cy="125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u="sng" strike="noStrike" spc="-1">
                <a:solidFill>
                  <a:srgbClr val="7030A0"/>
                </a:solidFill>
                <a:uFillTx/>
                <a:latin typeface="Arial"/>
                <a:ea typeface="Calibri"/>
              </a:rPr>
              <a:t>Fields</a:t>
            </a:r>
            <a:br/>
            <a:r>
              <a:rPr lang="en-US" sz="1800" b="0" strike="noStrike" spc="-1">
                <a:solidFill>
                  <a:srgbClr val="7030A0"/>
                </a:solidFill>
                <a:latin typeface="Arial"/>
                <a:ea typeface="Calibri"/>
              </a:rPr>
              <a:t>ID</a:t>
            </a:r>
            <a:br/>
            <a:r>
              <a:rPr lang="en-US" sz="1800" b="0" strike="noStrike" spc="-1">
                <a:solidFill>
                  <a:srgbClr val="7030A0"/>
                </a:solidFill>
                <a:latin typeface="Arial"/>
                <a:ea typeface="Calibri"/>
              </a:rPr>
              <a:t>Name</a:t>
            </a:r>
            <a:endParaRPr lang="en-US" sz="1800" b="0" strike="noStrike" spc="-1">
              <a:latin typeface="Arial"/>
            </a:endParaRPr>
          </a:p>
          <a:p>
            <a:pPr>
              <a:lnSpc>
                <a:spcPct val="100000"/>
              </a:lnSpc>
            </a:pPr>
            <a:r>
              <a:rPr lang="en-US" sz="1800" b="0" strike="noStrike" spc="-1">
                <a:solidFill>
                  <a:srgbClr val="7030A0"/>
                </a:solidFill>
                <a:latin typeface="Arial"/>
                <a:ea typeface="Calibri"/>
              </a:rPr>
              <a:t>FaxPhone</a:t>
            </a:r>
            <a:endParaRPr lang="en-US" sz="1800" b="0" strike="noStrike" spc="-1">
              <a:latin typeface="Arial"/>
            </a:endParaRPr>
          </a:p>
          <a:p>
            <a:pPr>
              <a:lnSpc>
                <a:spcPct val="100000"/>
              </a:lnSpc>
            </a:pPr>
            <a:r>
              <a:rPr lang="en-US" sz="1800" b="0" strike="noStrike" spc="-1">
                <a:solidFill>
                  <a:srgbClr val="7030A0"/>
                </a:solidFill>
                <a:latin typeface="Arial"/>
                <a:ea typeface="Calibri"/>
              </a:rPr>
              <a:t>WebAddress_Ext</a:t>
            </a:r>
            <a:endParaRPr lang="en-US" sz="1800" b="0" strike="noStrike" spc="-1">
              <a:latin typeface="Arial"/>
            </a:endParaRPr>
          </a:p>
        </p:txBody>
      </p:sp>
      <p:sp>
        <p:nvSpPr>
          <p:cNvPr id="858" name="Line 8"/>
          <p:cNvSpPr/>
          <p:nvPr/>
        </p:nvSpPr>
        <p:spPr>
          <a:xfrm>
            <a:off x="5486400" y="890640"/>
            <a:ext cx="360" cy="4556520"/>
          </a:xfrm>
          <a:prstGeom prst="line">
            <a:avLst/>
          </a:prstGeom>
          <a:ln w="28440" cap="rnd">
            <a:solidFill>
              <a:srgbClr val="000000"/>
            </a:solidFill>
            <a:custDash>
              <a:ds d="300000" sp="100000"/>
            </a:custDash>
            <a:round/>
          </a:ln>
        </p:spPr>
        <p:style>
          <a:lnRef idx="0">
            <a:scrgbClr r="0" g="0" b="0"/>
          </a:lnRef>
          <a:fillRef idx="0">
            <a:scrgbClr r="0" g="0" b="0"/>
          </a:fillRef>
          <a:effectRef idx="0">
            <a:scrgbClr r="0" g="0" b="0"/>
          </a:effectRef>
          <a:fontRef idx="minor"/>
        </p:style>
      </p:sp>
      <p:sp>
        <p:nvSpPr>
          <p:cNvPr id="859" name="CustomShape 9"/>
          <p:cNvSpPr/>
          <p:nvPr/>
        </p:nvSpPr>
        <p:spPr>
          <a:xfrm>
            <a:off x="2441880" y="796320"/>
            <a:ext cx="2743920" cy="53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D33941"/>
                </a:solidFill>
                <a:latin typeface="Arial"/>
                <a:ea typeface="Calibri"/>
              </a:rPr>
              <a:t>configuration</a:t>
            </a:r>
            <a:endParaRPr lang="en-US" sz="2400" b="0" strike="noStrike" spc="-1">
              <a:latin typeface="Arial"/>
            </a:endParaRPr>
          </a:p>
        </p:txBody>
      </p:sp>
      <p:sp>
        <p:nvSpPr>
          <p:cNvPr id="860" name="CustomShape 10"/>
          <p:cNvSpPr/>
          <p:nvPr/>
        </p:nvSpPr>
        <p:spPr>
          <a:xfrm>
            <a:off x="5272200" y="798840"/>
            <a:ext cx="3749400" cy="53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7030A0"/>
                </a:solidFill>
                <a:latin typeface="Arial"/>
                <a:ea typeface="Calibri"/>
              </a:rPr>
              <a:t>application server</a:t>
            </a:r>
            <a:endParaRPr lang="en-US" sz="2400" b="0" strike="noStrike" spc="-1">
              <a:latin typeface="Arial"/>
            </a:endParaRPr>
          </a:p>
        </p:txBody>
      </p:sp>
      <p:sp>
        <p:nvSpPr>
          <p:cNvPr id="861" name="CustomShape 11"/>
          <p:cNvSpPr/>
          <p:nvPr/>
        </p:nvSpPr>
        <p:spPr>
          <a:xfrm>
            <a:off x="457200" y="3801960"/>
            <a:ext cx="186732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2F6B2B"/>
                </a:solidFill>
                <a:latin typeface="Arial"/>
              </a:rPr>
              <a:t>ABContact.etx</a:t>
            </a:r>
            <a:endParaRPr lang="en-US" sz="1800" b="0" strike="noStrike" spc="-1">
              <a:latin typeface="Arial"/>
            </a:endParaRPr>
          </a:p>
        </p:txBody>
      </p:sp>
      <p:sp>
        <p:nvSpPr>
          <p:cNvPr id="862" name="CustomShape 12"/>
          <p:cNvSpPr/>
          <p:nvPr/>
        </p:nvSpPr>
        <p:spPr>
          <a:xfrm>
            <a:off x="443160" y="2286000"/>
            <a:ext cx="186732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D8691E"/>
                </a:solidFill>
                <a:latin typeface="Arial"/>
              </a:rPr>
              <a:t>ABContact.eti</a:t>
            </a:r>
            <a:endParaRPr lang="en-US" sz="1800" b="0" strike="noStrike" spc="-1">
              <a:latin typeface="Arial"/>
            </a:endParaRPr>
          </a:p>
        </p:txBody>
      </p:sp>
      <p:sp>
        <p:nvSpPr>
          <p:cNvPr id="863" name="CustomShape 13"/>
          <p:cNvSpPr/>
          <p:nvPr/>
        </p:nvSpPr>
        <p:spPr>
          <a:xfrm>
            <a:off x="2518560" y="2703960"/>
            <a:ext cx="2230200" cy="318960"/>
          </a:xfrm>
          <a:prstGeom prst="roundRect">
            <a:avLst>
              <a:gd name="adj" fmla="val 16667"/>
            </a:avLst>
          </a:prstGeom>
          <a:noFill/>
          <a:ln w="28440">
            <a:solidFill>
              <a:srgbClr val="2F6B2B"/>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64" name="CustomShape 14"/>
          <p:cNvSpPr/>
          <p:nvPr/>
        </p:nvSpPr>
        <p:spPr>
          <a:xfrm>
            <a:off x="1485000" y="1794240"/>
            <a:ext cx="932400" cy="606600"/>
          </a:xfrm>
          <a:prstGeom prst="bentConnector3">
            <a:avLst>
              <a:gd name="adj1" fmla="val 73849"/>
            </a:avLst>
          </a:prstGeom>
          <a:noFill/>
          <a:ln w="28440">
            <a:solidFill>
              <a:srgbClr val="D8691E"/>
            </a:solidFill>
            <a:round/>
            <a:tailEnd type="triangle" w="med" len="me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65" name="CustomShape 15"/>
          <p:cNvSpPr/>
          <p:nvPr/>
        </p:nvSpPr>
        <p:spPr>
          <a:xfrm>
            <a:off x="2493720" y="2131920"/>
            <a:ext cx="2230560" cy="546840"/>
          </a:xfrm>
          <a:prstGeom prst="roundRect">
            <a:avLst>
              <a:gd name="adj" fmla="val 16667"/>
            </a:avLst>
          </a:prstGeom>
          <a:noFill/>
          <a:ln w="28440">
            <a:solidFill>
              <a:srgbClr val="D8691E"/>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66" name="CustomShape 16"/>
          <p:cNvSpPr/>
          <p:nvPr/>
        </p:nvSpPr>
        <p:spPr>
          <a:xfrm flipV="1">
            <a:off x="1485000" y="2862000"/>
            <a:ext cx="932400" cy="397800"/>
          </a:xfrm>
          <a:prstGeom prst="bentConnector3">
            <a:avLst>
              <a:gd name="adj1" fmla="val 75174"/>
            </a:avLst>
          </a:prstGeom>
          <a:noFill/>
          <a:ln w="28440">
            <a:solidFill>
              <a:srgbClr val="2F6B2B"/>
            </a:solidFill>
            <a:round/>
            <a:tailEnd type="triangle" w="med" len="me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pic>
        <p:nvPicPr>
          <p:cNvPr id="867" name="Picture 6"/>
          <p:cNvPicPr/>
          <p:nvPr/>
        </p:nvPicPr>
        <p:blipFill>
          <a:blip r:embed="rId5"/>
          <a:stretch/>
        </p:blipFill>
        <p:spPr>
          <a:xfrm>
            <a:off x="533520" y="1286640"/>
            <a:ext cx="951480" cy="1014840"/>
          </a:xfrm>
          <a:prstGeom prst="rect">
            <a:avLst/>
          </a:prstGeom>
          <a:ln w="9360">
            <a:noFill/>
          </a:ln>
          <a:effectLst>
            <a:outerShdw dist="37674" dir="2700000">
              <a:srgbClr val="000000">
                <a:alpha val="40000"/>
              </a:srgbClr>
            </a:outerShdw>
          </a:effectLst>
        </p:spPr>
      </p:pic>
      <p:pic>
        <p:nvPicPr>
          <p:cNvPr id="868" name="Picture 7"/>
          <p:cNvPicPr/>
          <p:nvPr/>
        </p:nvPicPr>
        <p:blipFill>
          <a:blip r:embed="rId6"/>
          <a:stretch/>
        </p:blipFill>
        <p:spPr>
          <a:xfrm>
            <a:off x="533520" y="2754000"/>
            <a:ext cx="951480" cy="1014840"/>
          </a:xfrm>
          <a:prstGeom prst="rect">
            <a:avLst/>
          </a:prstGeom>
          <a:ln w="9360">
            <a:noFill/>
          </a:ln>
          <a:effectLst>
            <a:outerShdw dist="37674" dir="2700000">
              <a:srgbClr val="000000">
                <a:alpha val="40000"/>
              </a:srgbClr>
            </a:outerShdw>
          </a:effectLst>
        </p:spPr>
      </p:pic>
      <p:sp>
        <p:nvSpPr>
          <p:cNvPr id="869" name="CustomShape 17"/>
          <p:cNvSpPr/>
          <p:nvPr/>
        </p:nvSpPr>
        <p:spPr>
          <a:xfrm>
            <a:off x="2240640" y="4948920"/>
            <a:ext cx="563760" cy="372600"/>
          </a:xfrm>
          <a:prstGeom prst="roundRect">
            <a:avLst>
              <a:gd name="adj" fmla="val 16667"/>
            </a:avLst>
          </a:prstGeom>
          <a:solidFill>
            <a:srgbClr val="FFFFFF"/>
          </a:solidFill>
          <a:ln w="19080">
            <a:noFill/>
          </a:ln>
        </p:spPr>
        <p:style>
          <a:lnRef idx="0">
            <a:scrgbClr r="0" g="0" b="0"/>
          </a:lnRef>
          <a:fillRef idx="0">
            <a:scrgbClr r="0" g="0" b="0"/>
          </a:fillRef>
          <a:effectRef idx="0">
            <a:scrgbClr r="0" g="0" b="0"/>
          </a:effectRef>
          <a:fontRef idx="minor"/>
        </p:style>
      </p:sp>
      <p:graphicFrame>
        <p:nvGraphicFramePr>
          <p:cNvPr id="870" name="Table 18"/>
          <p:cNvGraphicFramePr/>
          <p:nvPr/>
        </p:nvGraphicFramePr>
        <p:xfrm>
          <a:off x="1509480" y="4966200"/>
          <a:ext cx="2223720" cy="2165040"/>
        </p:xfrm>
        <a:graphic>
          <a:graphicData uri="http://schemas.openxmlformats.org/drawingml/2006/table">
            <a:tbl>
              <a:tblPr/>
              <a:tblGrid>
                <a:gridCol w="444600">
                  <a:extLst>
                    <a:ext uri="{9D8B030D-6E8A-4147-A177-3AD203B41FA5}">
                      <a16:colId xmlns:a16="http://schemas.microsoft.com/office/drawing/2014/main" val="20000"/>
                    </a:ext>
                  </a:extLst>
                </a:gridCol>
                <a:gridCol w="444600">
                  <a:extLst>
                    <a:ext uri="{9D8B030D-6E8A-4147-A177-3AD203B41FA5}">
                      <a16:colId xmlns:a16="http://schemas.microsoft.com/office/drawing/2014/main" val="20001"/>
                    </a:ext>
                  </a:extLst>
                </a:gridCol>
                <a:gridCol w="444600">
                  <a:extLst>
                    <a:ext uri="{9D8B030D-6E8A-4147-A177-3AD203B41FA5}">
                      <a16:colId xmlns:a16="http://schemas.microsoft.com/office/drawing/2014/main" val="20002"/>
                    </a:ext>
                  </a:extLst>
                </a:gridCol>
                <a:gridCol w="444600">
                  <a:extLst>
                    <a:ext uri="{9D8B030D-6E8A-4147-A177-3AD203B41FA5}">
                      <a16:colId xmlns:a16="http://schemas.microsoft.com/office/drawing/2014/main" val="20003"/>
                    </a:ext>
                  </a:extLst>
                </a:gridCol>
                <a:gridCol w="445680">
                  <a:extLst>
                    <a:ext uri="{9D8B030D-6E8A-4147-A177-3AD203B41FA5}">
                      <a16:colId xmlns:a16="http://schemas.microsoft.com/office/drawing/2014/main" val="20004"/>
                    </a:ext>
                  </a:extLst>
                </a:gridCol>
              </a:tblGrid>
              <a:tr h="338040">
                <a:tc gridSpan="5">
                  <a:txBody>
                    <a:bodyPr/>
                    <a:lstStyle/>
                    <a:p>
                      <a:pPr algn="ctr">
                        <a:lnSpc>
                          <a:spcPct val="100000"/>
                        </a:lnSpc>
                      </a:pPr>
                      <a:r>
                        <a:rPr lang="en-US" sz="1600" b="0" strike="noStrike" spc="-1">
                          <a:solidFill>
                            <a:srgbClr val="FFFFFF"/>
                          </a:solidFill>
                          <a:latin typeface="Arial"/>
                        </a:rPr>
                        <a:t>ab_abcontact</a:t>
                      </a:r>
                      <a:endParaRPr lang="en-US" sz="1600" b="0" strike="noStrike" spc="-1">
                        <a:latin typeface="Arial"/>
                      </a:endParaRPr>
                    </a:p>
                  </a:txBody>
                  <a:tcPr>
                    <a:noFill/>
                  </a:tcPr>
                </a:tc>
                <a:tc hMerge="1">
                  <a:txBody>
                    <a:bodyPr/>
                    <a:lstStyle/>
                    <a:p>
                      <a:endParaRPr lang="es-CO"/>
                    </a:p>
                  </a:txBody>
                  <a:tcPr>
                    <a:solidFill>
                      <a:srgbClr val="729FCF"/>
                    </a:solidFill>
                  </a:tcPr>
                </a:tc>
                <a:tc hMerge="1">
                  <a:txBody>
                    <a:bodyPr/>
                    <a:lstStyle/>
                    <a:p>
                      <a:endParaRPr lang="es-CO"/>
                    </a:p>
                  </a:txBody>
                  <a:tcPr>
                    <a:solidFill>
                      <a:srgbClr val="729FCF"/>
                    </a:solidFill>
                  </a:tcPr>
                </a:tc>
                <a:tc hMerge="1">
                  <a:txBody>
                    <a:bodyPr/>
                    <a:lstStyle/>
                    <a:p>
                      <a:endParaRPr lang="es-CO"/>
                    </a:p>
                  </a:txBody>
                  <a:tcPr>
                    <a:solidFill>
                      <a:srgbClr val="729FCF"/>
                    </a:solidFill>
                  </a:tcPr>
                </a:tc>
                <a:tc hMerge="1">
                  <a:txBody>
                    <a:bodyPr/>
                    <a:lstStyle/>
                    <a:p>
                      <a:endParaRPr lang="es-CO"/>
                    </a:p>
                  </a:txBody>
                  <a:tcPr>
                    <a:solidFill>
                      <a:srgbClr val="729FCF"/>
                    </a:solidFill>
                  </a:tcPr>
                </a:tc>
                <a:extLst>
                  <a:ext uri="{0D108BD9-81ED-4DB2-BD59-A6C34878D82A}">
                    <a16:rowId xmlns:a16="http://schemas.microsoft.com/office/drawing/2014/main" val="10000"/>
                  </a:ext>
                </a:extLst>
              </a:tr>
              <a:tr h="456480">
                <a:tc>
                  <a:txBody>
                    <a:bodyPr/>
                    <a:lstStyle/>
                    <a:p>
                      <a:endParaRPr lang="es-CO"/>
                    </a:p>
                  </a:txBody>
                  <a:tcPr>
                    <a:noFill/>
                  </a:tcPr>
                </a:tc>
                <a:tc>
                  <a:txBody>
                    <a:bodyPr/>
                    <a:lstStyle/>
                    <a:p>
                      <a:endParaRPr lang="es-CO"/>
                    </a:p>
                  </a:txBody>
                  <a:tcPr>
                    <a:noFill/>
                  </a:tcPr>
                </a:tc>
                <a:tc>
                  <a:txBody>
                    <a:bodyPr/>
                    <a:lstStyle/>
                    <a:p>
                      <a:endParaRPr lang="es-CO"/>
                    </a:p>
                  </a:txBody>
                  <a:tcPr>
                    <a:noFill/>
                  </a:tcPr>
                </a:tc>
                <a:tc>
                  <a:txBody>
                    <a:bodyPr/>
                    <a:lstStyle/>
                    <a:p>
                      <a:endParaRPr lang="es-CO"/>
                    </a:p>
                  </a:txBody>
                  <a:tcPr>
                    <a:noFill/>
                  </a:tcPr>
                </a:tc>
                <a:tc>
                  <a:txBody>
                    <a:bodyPr/>
                    <a:lstStyle/>
                    <a:p>
                      <a:endParaRPr lang="es-CO"/>
                    </a:p>
                  </a:txBody>
                  <a:tcPr>
                    <a:noFill/>
                  </a:tcPr>
                </a:tc>
                <a:extLst>
                  <a:ext uri="{0D108BD9-81ED-4DB2-BD59-A6C34878D82A}">
                    <a16:rowId xmlns:a16="http://schemas.microsoft.com/office/drawing/2014/main" val="10001"/>
                  </a:ext>
                </a:extLst>
              </a:tr>
              <a:tr h="456480">
                <a:tc>
                  <a:txBody>
                    <a:bodyPr/>
                    <a:lstStyle/>
                    <a:p>
                      <a:endParaRPr lang="es-CO"/>
                    </a:p>
                  </a:txBody>
                  <a:tcPr>
                    <a:solidFill>
                      <a:srgbClr val="71D0FB"/>
                    </a:solidFill>
                  </a:tcPr>
                </a:tc>
                <a:tc>
                  <a:txBody>
                    <a:bodyPr/>
                    <a:lstStyle/>
                    <a:p>
                      <a:endParaRPr lang="es-CO"/>
                    </a:p>
                  </a:txBody>
                  <a:tcPr>
                    <a:solidFill>
                      <a:srgbClr val="71D0FB"/>
                    </a:solidFill>
                  </a:tcPr>
                </a:tc>
                <a:tc>
                  <a:txBody>
                    <a:bodyPr/>
                    <a:lstStyle/>
                    <a:p>
                      <a:endParaRPr lang="es-CO"/>
                    </a:p>
                  </a:txBody>
                  <a:tcPr>
                    <a:solidFill>
                      <a:srgbClr val="71D0FB"/>
                    </a:solidFill>
                  </a:tcPr>
                </a:tc>
                <a:tc>
                  <a:txBody>
                    <a:bodyPr/>
                    <a:lstStyle/>
                    <a:p>
                      <a:endParaRPr lang="es-CO"/>
                    </a:p>
                  </a:txBody>
                  <a:tcPr>
                    <a:solidFill>
                      <a:srgbClr val="71D0FB"/>
                    </a:solidFill>
                  </a:tcPr>
                </a:tc>
                <a:tc>
                  <a:txBody>
                    <a:bodyPr/>
                    <a:lstStyle/>
                    <a:p>
                      <a:endParaRPr lang="es-CO"/>
                    </a:p>
                  </a:txBody>
                  <a:tcPr>
                    <a:solidFill>
                      <a:srgbClr val="71D0FB"/>
                    </a:solidFill>
                  </a:tcPr>
                </a:tc>
                <a:extLst>
                  <a:ext uri="{0D108BD9-81ED-4DB2-BD59-A6C34878D82A}">
                    <a16:rowId xmlns:a16="http://schemas.microsoft.com/office/drawing/2014/main" val="10002"/>
                  </a:ext>
                </a:extLst>
              </a:tr>
              <a:tr h="456480">
                <a:tc>
                  <a:txBody>
                    <a:bodyPr/>
                    <a:lstStyle/>
                    <a:p>
                      <a:endParaRPr lang="es-CO"/>
                    </a:p>
                  </a:txBody>
                  <a:tcPr>
                    <a:noFill/>
                  </a:tcPr>
                </a:tc>
                <a:tc>
                  <a:txBody>
                    <a:bodyPr/>
                    <a:lstStyle/>
                    <a:p>
                      <a:endParaRPr lang="es-CO"/>
                    </a:p>
                  </a:txBody>
                  <a:tcPr>
                    <a:noFill/>
                  </a:tcPr>
                </a:tc>
                <a:tc>
                  <a:txBody>
                    <a:bodyPr/>
                    <a:lstStyle/>
                    <a:p>
                      <a:endParaRPr lang="es-CO"/>
                    </a:p>
                  </a:txBody>
                  <a:tcPr>
                    <a:noFill/>
                  </a:tcPr>
                </a:tc>
                <a:tc>
                  <a:txBody>
                    <a:bodyPr/>
                    <a:lstStyle/>
                    <a:p>
                      <a:endParaRPr lang="es-CO"/>
                    </a:p>
                  </a:txBody>
                  <a:tcPr>
                    <a:noFill/>
                  </a:tcPr>
                </a:tc>
                <a:tc>
                  <a:txBody>
                    <a:bodyPr/>
                    <a:lstStyle/>
                    <a:p>
                      <a:endParaRPr lang="es-CO"/>
                    </a:p>
                  </a:txBody>
                  <a:tcPr>
                    <a:noFill/>
                  </a:tcPr>
                </a:tc>
                <a:extLst>
                  <a:ext uri="{0D108BD9-81ED-4DB2-BD59-A6C34878D82A}">
                    <a16:rowId xmlns:a16="http://schemas.microsoft.com/office/drawing/2014/main" val="10003"/>
                  </a:ext>
                </a:extLst>
              </a:tr>
              <a:tr h="457560">
                <a:tc>
                  <a:txBody>
                    <a:bodyPr/>
                    <a:lstStyle/>
                    <a:p>
                      <a:endParaRPr lang="es-CO"/>
                    </a:p>
                  </a:txBody>
                  <a:tcPr>
                    <a:noFill/>
                  </a:tcPr>
                </a:tc>
                <a:tc>
                  <a:txBody>
                    <a:bodyPr/>
                    <a:lstStyle/>
                    <a:p>
                      <a:endParaRPr lang="es-CO"/>
                    </a:p>
                  </a:txBody>
                  <a:tcPr>
                    <a:noFill/>
                  </a:tcPr>
                </a:tc>
                <a:tc>
                  <a:txBody>
                    <a:bodyPr/>
                    <a:lstStyle/>
                    <a:p>
                      <a:endParaRPr lang="es-CO"/>
                    </a:p>
                  </a:txBody>
                  <a:tcPr>
                    <a:noFill/>
                  </a:tcPr>
                </a:tc>
                <a:tc>
                  <a:txBody>
                    <a:bodyPr/>
                    <a:lstStyle/>
                    <a:p>
                      <a:endParaRPr lang="es-CO"/>
                    </a:p>
                  </a:txBody>
                  <a:tcPr>
                    <a:noFill/>
                  </a:tcPr>
                </a:tc>
                <a:tc>
                  <a:txBody>
                    <a:bodyPr/>
                    <a:lstStyle/>
                    <a:p>
                      <a:endParaRPr lang="es-CO"/>
                    </a:p>
                  </a:txBody>
                  <a:tcPr>
                    <a:noFill/>
                  </a:tcPr>
                </a:tc>
                <a:extLst>
                  <a:ext uri="{0D108BD9-81ED-4DB2-BD59-A6C34878D82A}">
                    <a16:rowId xmlns:a16="http://schemas.microsoft.com/office/drawing/2014/main" val="10004"/>
                  </a:ext>
                </a:extLst>
              </a:tr>
            </a:tbl>
          </a:graphicData>
        </a:graphic>
      </p:graphicFrame>
      <p:sp>
        <p:nvSpPr>
          <p:cNvPr id="871" name="CustomShape 19"/>
          <p:cNvSpPr/>
          <p:nvPr/>
        </p:nvSpPr>
        <p:spPr>
          <a:xfrm rot="16200000">
            <a:off x="336960" y="5192280"/>
            <a:ext cx="1392480" cy="99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D33941"/>
                </a:solidFill>
                <a:latin typeface="Arial"/>
                <a:ea typeface="Calibri"/>
              </a:rPr>
              <a:t>database </a:t>
            </a:r>
            <a:br/>
            <a:r>
              <a:rPr lang="en-US" sz="2000" b="1" strike="noStrike" spc="-1">
                <a:solidFill>
                  <a:srgbClr val="D33941"/>
                </a:solidFill>
                <a:latin typeface="Arial"/>
                <a:ea typeface="Calibri"/>
              </a:rPr>
              <a:t>table row</a:t>
            </a:r>
            <a:endParaRPr lang="en-US" sz="2000" b="0" strike="noStrike" spc="-1">
              <a:latin typeface="Arial"/>
            </a:endParaRPr>
          </a:p>
        </p:txBody>
      </p:sp>
      <p:sp>
        <p:nvSpPr>
          <p:cNvPr id="872" name="CustomShape 20"/>
          <p:cNvSpPr/>
          <p:nvPr/>
        </p:nvSpPr>
        <p:spPr>
          <a:xfrm>
            <a:off x="3792600" y="5753160"/>
            <a:ext cx="2683800" cy="360"/>
          </a:xfrm>
          <a:custGeom>
            <a:avLst/>
            <a:gdLst/>
            <a:ahLst/>
            <a:cxnLst/>
            <a:rect l="l" t="t" r="r" b="b"/>
            <a:pathLst>
              <a:path w="21600" h="21600">
                <a:moveTo>
                  <a:pt x="0" y="0"/>
                </a:moveTo>
                <a:lnTo>
                  <a:pt x="21600" y="21600"/>
                </a:lnTo>
              </a:path>
            </a:pathLst>
          </a:custGeom>
          <a:noFill/>
          <a:ln w="28440">
            <a:solidFill>
              <a:srgbClr val="C00000"/>
            </a:solidFill>
            <a:round/>
            <a:tailEnd type="triangle" w="med" len="me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73" name="CustomShape 21"/>
          <p:cNvSpPr/>
          <p:nvPr/>
        </p:nvSpPr>
        <p:spPr>
          <a:xfrm>
            <a:off x="3792600" y="5410080"/>
            <a:ext cx="2379240" cy="49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Arial"/>
                <a:ea typeface="Calibri"/>
              </a:rPr>
              <a:t>read from database</a:t>
            </a:r>
            <a:endParaRPr lang="en-US" sz="1600" b="0" strike="noStrike" spc="-1">
              <a:latin typeface="Arial"/>
            </a:endParaRPr>
          </a:p>
        </p:txBody>
      </p:sp>
      <p:sp>
        <p:nvSpPr>
          <p:cNvPr id="874" name="CustomShape 22"/>
          <p:cNvSpPr/>
          <p:nvPr/>
        </p:nvSpPr>
        <p:spPr>
          <a:xfrm>
            <a:off x="3646800" y="5943600"/>
            <a:ext cx="2872080" cy="39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600" b="1" strike="noStrike" spc="-1">
                <a:solidFill>
                  <a:srgbClr val="000000"/>
                </a:solidFill>
                <a:latin typeface="Arial"/>
                <a:ea typeface="Calibri"/>
              </a:rPr>
              <a:t>save to database</a:t>
            </a:r>
            <a:endParaRPr lang="en-US" sz="1600" b="0" strike="noStrike" spc="-1">
              <a:latin typeface="Arial"/>
            </a:endParaRPr>
          </a:p>
        </p:txBody>
      </p:sp>
      <p:sp>
        <p:nvSpPr>
          <p:cNvPr id="875" name="CustomShape 23"/>
          <p:cNvSpPr/>
          <p:nvPr/>
        </p:nvSpPr>
        <p:spPr>
          <a:xfrm rot="5400000">
            <a:off x="6251040" y="5026680"/>
            <a:ext cx="761760" cy="461880"/>
          </a:xfrm>
          <a:prstGeom prst="rightArrow">
            <a:avLst>
              <a:gd name="adj1" fmla="val 50000"/>
              <a:gd name="adj2" fmla="val 50000"/>
            </a:avLst>
          </a:prstGeom>
          <a:solidFill>
            <a:srgbClr val="645893"/>
          </a:solidFill>
          <a:ln w="38160">
            <a:solidFill>
              <a:srgbClr val="FFFFFF"/>
            </a:solidFill>
            <a:roun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
        <p:nvSpPr>
          <p:cNvPr id="876" name="CustomShape 24"/>
          <p:cNvSpPr/>
          <p:nvPr/>
        </p:nvSpPr>
        <p:spPr>
          <a:xfrm flipH="1">
            <a:off x="3775680" y="5905440"/>
            <a:ext cx="2623320" cy="360"/>
          </a:xfrm>
          <a:custGeom>
            <a:avLst/>
            <a:gdLst/>
            <a:ahLst/>
            <a:cxnLst/>
            <a:rect l="l" t="t" r="r" b="b"/>
            <a:pathLst>
              <a:path w="21600" h="21600">
                <a:moveTo>
                  <a:pt x="0" y="0"/>
                </a:moveTo>
                <a:lnTo>
                  <a:pt x="21600" y="21600"/>
                </a:lnTo>
              </a:path>
            </a:pathLst>
          </a:custGeom>
          <a:noFill/>
          <a:ln w="28440">
            <a:solidFill>
              <a:srgbClr val="C00000"/>
            </a:solidFill>
            <a:round/>
            <a:tailEnd type="triangle" w="med" len="med"/>
          </a:ln>
          <a:effectLst>
            <a:outerShdw dist="37674" dir="270000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TextShape 1"/>
          <p:cNvSpPr txBox="1"/>
          <p:nvPr/>
        </p:nvSpPr>
        <p:spPr>
          <a:xfrm>
            <a:off x="493920" y="118800"/>
            <a:ext cx="8320680" cy="742680"/>
          </a:xfrm>
          <a:prstGeom prst="rect">
            <a:avLst/>
          </a:prstGeom>
          <a:noFill/>
          <a:ln>
            <a:noFill/>
          </a:ln>
        </p:spPr>
        <p:txBody>
          <a:bodyPr lIns="0" tIns="0" rIns="0" bIns="0"/>
          <a:lstStyle/>
          <a:p>
            <a:pPr>
              <a:lnSpc>
                <a:spcPct val="90000"/>
              </a:lnSpc>
            </a:pPr>
            <a:r>
              <a:rPr lang="en-US" sz="3200" b="1" strike="noStrike" spc="-1">
                <a:solidFill>
                  <a:srgbClr val="04628C"/>
                </a:solidFill>
                <a:latin typeface="Arial"/>
                <a:ea typeface="Arial"/>
              </a:rPr>
              <a:t>Project view entity files</a:t>
            </a:r>
            <a:endParaRPr lang="en-US" sz="3200" b="0" strike="noStrike" spc="-1">
              <a:solidFill>
                <a:srgbClr val="FFFFFF"/>
              </a:solidFill>
              <a:latin typeface="Arial"/>
            </a:endParaRPr>
          </a:p>
        </p:txBody>
      </p:sp>
      <p:sp>
        <p:nvSpPr>
          <p:cNvPr id="878" name="TextShape 2"/>
          <p:cNvSpPr txBox="1"/>
          <p:nvPr/>
        </p:nvSpPr>
        <p:spPr>
          <a:xfrm>
            <a:off x="521280" y="914400"/>
            <a:ext cx="4087080" cy="837720"/>
          </a:xfrm>
          <a:prstGeom prst="rect">
            <a:avLst/>
          </a:prstGeom>
          <a:noFill/>
          <a:ln>
            <a:noFill/>
          </a:ln>
        </p:spPr>
        <p:txBody>
          <a:bodyPr lIns="0" tIns="0" rIns="0" bIns="0"/>
          <a:lstStyle/>
          <a:p>
            <a:pPr>
              <a:lnSpc>
                <a:spcPct val="100000"/>
              </a:lnSpc>
              <a:spcBef>
                <a:spcPts val="961"/>
              </a:spcBef>
            </a:pPr>
            <a:r>
              <a:rPr lang="en-US" sz="2400" b="1" strike="noStrike" spc="-1">
                <a:solidFill>
                  <a:srgbClr val="000000"/>
                </a:solidFill>
                <a:latin typeface="Courier New"/>
                <a:ea typeface="Arial"/>
              </a:rPr>
              <a:t>…\metadata\entity\</a:t>
            </a:r>
            <a:endParaRPr lang="en-US" sz="2400" b="0" strike="noStrike" spc="-1">
              <a:latin typeface="Arial"/>
            </a:endParaRPr>
          </a:p>
        </p:txBody>
      </p:sp>
      <p:sp>
        <p:nvSpPr>
          <p:cNvPr id="879" name="TextShape 3"/>
          <p:cNvSpPr txBox="1"/>
          <p:nvPr/>
        </p:nvSpPr>
        <p:spPr>
          <a:xfrm>
            <a:off x="4754880" y="914400"/>
            <a:ext cx="4087080" cy="837720"/>
          </a:xfrm>
          <a:prstGeom prst="rect">
            <a:avLst/>
          </a:prstGeom>
          <a:noFill/>
          <a:ln>
            <a:noFill/>
          </a:ln>
        </p:spPr>
        <p:txBody>
          <a:bodyPr lIns="0" tIns="0" rIns="0" bIns="0"/>
          <a:lstStyle/>
          <a:p>
            <a:pPr>
              <a:lnSpc>
                <a:spcPct val="100000"/>
              </a:lnSpc>
              <a:spcBef>
                <a:spcPts val="961"/>
              </a:spcBef>
            </a:pPr>
            <a:r>
              <a:rPr lang="en-US" sz="2400" b="1" strike="noStrike" spc="-1">
                <a:solidFill>
                  <a:srgbClr val="000000"/>
                </a:solidFill>
                <a:latin typeface="Courier New"/>
                <a:ea typeface="Arial"/>
              </a:rPr>
              <a:t>…\extensions\entity</a:t>
            </a:r>
            <a:endParaRPr lang="en-US" sz="2400" b="0" strike="noStrike" spc="-1">
              <a:solidFill>
                <a:srgbClr val="000000"/>
              </a:solidFill>
              <a:latin typeface="Arial"/>
            </a:endParaRPr>
          </a:p>
        </p:txBody>
      </p:sp>
      <p:sp>
        <p:nvSpPr>
          <p:cNvPr id="880" name="TextShape 4"/>
          <p:cNvSpPr txBox="1"/>
          <p:nvPr/>
        </p:nvSpPr>
        <p:spPr>
          <a:xfrm>
            <a:off x="4754520" y="4766400"/>
            <a:ext cx="4082760" cy="162288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Editable files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Entity (ETI)</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Entity extension </a:t>
            </a:r>
            <a:br/>
            <a:r>
              <a:rPr lang="en-US" sz="2000" b="0" strike="noStrike" spc="-1">
                <a:solidFill>
                  <a:srgbClr val="000000"/>
                </a:solidFill>
                <a:latin typeface="Arial"/>
                <a:ea typeface="Arial"/>
              </a:rPr>
              <a:t>(ETX)</a:t>
            </a:r>
            <a:endParaRPr lang="en-US" sz="2000" b="0" strike="noStrike" spc="-1">
              <a:solidFill>
                <a:srgbClr val="000000"/>
              </a:solidFill>
              <a:latin typeface="Arial"/>
            </a:endParaRPr>
          </a:p>
        </p:txBody>
      </p:sp>
      <p:sp>
        <p:nvSpPr>
          <p:cNvPr id="881" name="TextShape 5"/>
          <p:cNvSpPr txBox="1"/>
          <p:nvPr/>
        </p:nvSpPr>
        <p:spPr>
          <a:xfrm>
            <a:off x="519120" y="4765680"/>
            <a:ext cx="4082760" cy="16236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Read-only files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Entity (ETI)</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Internal entity </a:t>
            </a:r>
            <a:br/>
            <a:r>
              <a:rPr lang="en-US" sz="2000" b="0" strike="noStrike" spc="-1">
                <a:solidFill>
                  <a:srgbClr val="000000"/>
                </a:solidFill>
                <a:latin typeface="Arial"/>
                <a:ea typeface="Arial"/>
              </a:rPr>
              <a:t>extension (EIX)</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pic>
        <p:nvPicPr>
          <p:cNvPr id="882" name="Picture 3"/>
          <p:cNvPicPr/>
          <p:nvPr/>
        </p:nvPicPr>
        <p:blipFill>
          <a:blip r:embed="rId3"/>
          <a:srcRect r="50005"/>
          <a:stretch/>
        </p:blipFill>
        <p:spPr>
          <a:xfrm>
            <a:off x="846720" y="1457640"/>
            <a:ext cx="2728080" cy="2885400"/>
          </a:xfrm>
          <a:prstGeom prst="rect">
            <a:avLst/>
          </a:prstGeom>
          <a:ln>
            <a:noFill/>
          </a:ln>
          <a:effectLst>
            <a:outerShdw dist="37674" dir="2700000">
              <a:srgbClr val="000000">
                <a:alpha val="40000"/>
              </a:srgbClr>
            </a:outerShdw>
          </a:effectLst>
        </p:spPr>
      </p:pic>
      <p:pic>
        <p:nvPicPr>
          <p:cNvPr id="883" name="Picture 6"/>
          <p:cNvPicPr/>
          <p:nvPr/>
        </p:nvPicPr>
        <p:blipFill>
          <a:blip r:embed="rId4"/>
          <a:stretch/>
        </p:blipFill>
        <p:spPr>
          <a:xfrm>
            <a:off x="3102480" y="4784040"/>
            <a:ext cx="761040" cy="811800"/>
          </a:xfrm>
          <a:prstGeom prst="rect">
            <a:avLst/>
          </a:prstGeom>
          <a:ln w="9360">
            <a:noFill/>
          </a:ln>
          <a:effectLst>
            <a:outerShdw dist="37674" dir="2700000">
              <a:srgbClr val="000000">
                <a:alpha val="40000"/>
              </a:srgbClr>
            </a:outerShdw>
          </a:effectLst>
        </p:spPr>
      </p:pic>
      <p:pic>
        <p:nvPicPr>
          <p:cNvPr id="884" name="Picture 2"/>
          <p:cNvPicPr/>
          <p:nvPr/>
        </p:nvPicPr>
        <p:blipFill>
          <a:blip r:embed="rId5"/>
          <a:srcRect r="49866"/>
          <a:stretch/>
        </p:blipFill>
        <p:spPr>
          <a:xfrm>
            <a:off x="5043960" y="1457640"/>
            <a:ext cx="2728080" cy="1856880"/>
          </a:xfrm>
          <a:prstGeom prst="rect">
            <a:avLst/>
          </a:prstGeom>
          <a:ln>
            <a:noFill/>
          </a:ln>
          <a:effectLst>
            <a:outerShdw dist="37674" dir="2700000">
              <a:srgbClr val="000000">
                <a:alpha val="40000"/>
              </a:srgbClr>
            </a:outerShdw>
          </a:effectLst>
        </p:spPr>
      </p:pic>
      <p:pic>
        <p:nvPicPr>
          <p:cNvPr id="885" name="Picture 6"/>
          <p:cNvPicPr/>
          <p:nvPr/>
        </p:nvPicPr>
        <p:blipFill>
          <a:blip r:embed="rId4"/>
          <a:stretch/>
        </p:blipFill>
        <p:spPr>
          <a:xfrm>
            <a:off x="7238880" y="4765680"/>
            <a:ext cx="761040" cy="811800"/>
          </a:xfrm>
          <a:prstGeom prst="rect">
            <a:avLst/>
          </a:prstGeom>
          <a:ln w="9360">
            <a:noFill/>
          </a:ln>
          <a:effectLst>
            <a:outerShdw dist="37674" dir="2700000">
              <a:srgbClr val="000000">
                <a:alpha val="40000"/>
              </a:srgbClr>
            </a:outerShdw>
          </a:effectLst>
        </p:spPr>
      </p:pic>
      <p:pic>
        <p:nvPicPr>
          <p:cNvPr id="886" name="Picture 7"/>
          <p:cNvPicPr/>
          <p:nvPr/>
        </p:nvPicPr>
        <p:blipFill>
          <a:blip r:embed="rId6"/>
          <a:stretch/>
        </p:blipFill>
        <p:spPr>
          <a:xfrm>
            <a:off x="7849080" y="5334120"/>
            <a:ext cx="761040" cy="811800"/>
          </a:xfrm>
          <a:prstGeom prst="rect">
            <a:avLst/>
          </a:prstGeom>
          <a:ln w="9360">
            <a:noFill/>
          </a:ln>
          <a:effectLst>
            <a:outerShdw dist="37674" dir="2700000">
              <a:srgbClr val="000000">
                <a:alpha val="40000"/>
              </a:srgbClr>
            </a:outerShdw>
          </a:effectLst>
        </p:spPr>
      </p:pic>
      <p:pic>
        <p:nvPicPr>
          <p:cNvPr id="887" name="Picture 5"/>
          <p:cNvPicPr/>
          <p:nvPr/>
        </p:nvPicPr>
        <p:blipFill>
          <a:blip r:embed="rId7"/>
          <a:stretch/>
        </p:blipFill>
        <p:spPr>
          <a:xfrm>
            <a:off x="3658320" y="5334840"/>
            <a:ext cx="761040" cy="811800"/>
          </a:xfrm>
          <a:prstGeom prst="rect">
            <a:avLst/>
          </a:prstGeom>
          <a:ln w="9360">
            <a:noFill/>
          </a:ln>
          <a:effectLst>
            <a:outerShdw dist="37674" dir="270000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TextShape 1"/>
          <p:cNvSpPr txBox="1"/>
          <p:nvPr/>
        </p:nvSpPr>
        <p:spPr>
          <a:xfrm>
            <a:off x="519120" y="914400"/>
            <a:ext cx="8318160" cy="5486040"/>
          </a:xfrm>
          <a:prstGeom prst="rect">
            <a:avLst/>
          </a:prstGeom>
          <a:noFill/>
          <a:ln>
            <a:noFill/>
          </a:ln>
        </p:spPr>
        <p:txBody>
          <a:bodyPr lIns="0" tIns="0" rIns="0" bIns="0"/>
          <a:lstStyle/>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Base application entities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000000"/>
                </a:solidFill>
                <a:latin typeface="Arial"/>
                <a:ea typeface="Calibri"/>
              </a:rPr>
              <a:t>Entity Editor</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Edit an entity extension</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Create an entity extension</a:t>
            </a:r>
            <a:endParaRPr lang="en-US" sz="2800" b="0" strike="noStrike" spc="-1">
              <a:solidFill>
                <a:srgbClr val="000000"/>
              </a:solidFill>
              <a:latin typeface="Arial"/>
            </a:endParaRPr>
          </a:p>
          <a:p>
            <a:pPr>
              <a:lnSpc>
                <a:spcPct val="150000"/>
              </a:lnSpc>
              <a:spcBef>
                <a:spcPts val="1120"/>
              </a:spcBef>
            </a:pPr>
            <a:endParaRPr lang="en-US" sz="2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2" ma:contentTypeDescription="Create a new document." ma:contentTypeScope="" ma:versionID="bad15e363b82e8d9ebdf8eaadc42738c">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d819b0a5a8045a330d34cbed839a6012"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70F66E-DBBD-49A2-972C-23281EFA6459}">
  <ds:schemaRefs>
    <ds:schemaRef ds:uri="http://schemas.microsoft.com/sharepoint/v3/contenttype/forms"/>
  </ds:schemaRefs>
</ds:datastoreItem>
</file>

<file path=customXml/itemProps2.xml><?xml version="1.0" encoding="utf-8"?>
<ds:datastoreItem xmlns:ds="http://schemas.openxmlformats.org/officeDocument/2006/customXml" ds:itemID="{C22CFC60-5560-4FF4-A8E5-93D67292CF75}">
  <ds:schemaRefs>
    <ds:schemaRef ds:uri="http://schemas.microsoft.com/sharepoint/v3"/>
    <ds:schemaRef ds:uri="http://purl.org/dc/terms/"/>
    <ds:schemaRef ds:uri="http://purl.org/dc/elements/1.1/"/>
    <ds:schemaRef ds:uri="http://schemas.openxmlformats.org/package/2006/metadata/core-properties"/>
    <ds:schemaRef ds:uri="http://schemas.microsoft.com/office/2006/metadata/properties"/>
    <ds:schemaRef ds:uri="22f6effe-36da-445d-a61d-dfc6432569d1"/>
    <ds:schemaRef ds:uri="http://schemas.microsoft.com/office/2006/documentManagement/types"/>
    <ds:schemaRef ds:uri="http://purl.org/dc/dcmitype/"/>
    <ds:schemaRef ds:uri="e5078fa1-82a5-4e8c-b2be-62dd9bc0bfe0"/>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9CD4E73-8C33-4C44-9C44-B6AEA1178391}"/>
</file>

<file path=docProps/app.xml><?xml version="1.0" encoding="utf-8"?>
<Properties xmlns="http://schemas.openxmlformats.org/officeDocument/2006/extended-properties" xmlns:vt="http://schemas.openxmlformats.org/officeDocument/2006/docPropsVTypes">
  <Template>Emerald_Template</Template>
  <TotalTime>4167</TotalTime>
  <Words>3745</Words>
  <Application>Microsoft Office PowerPoint</Application>
  <PresentationFormat>Presentación en pantalla (4:3)</PresentationFormat>
  <Paragraphs>399</Paragraphs>
  <Slides>36</Slides>
  <Notes>36</Notes>
  <HiddenSlides>0</HiddenSlides>
  <MMClips>0</MMClips>
  <ScaleCrop>false</ScaleCrop>
  <HeadingPairs>
    <vt:vector size="6" baseType="variant">
      <vt:variant>
        <vt:lpstr>Fuentes usadas</vt:lpstr>
      </vt:variant>
      <vt:variant>
        <vt:i4>8</vt:i4>
      </vt:variant>
      <vt:variant>
        <vt:lpstr>Tema</vt:lpstr>
      </vt:variant>
      <vt:variant>
        <vt:i4>16</vt:i4>
      </vt:variant>
      <vt:variant>
        <vt:lpstr>Títulos de diapositiva</vt:lpstr>
      </vt:variant>
      <vt:variant>
        <vt:i4>36</vt:i4>
      </vt:variant>
    </vt:vector>
  </HeadingPairs>
  <TitlesOfParts>
    <vt:vector size="60" baseType="lpstr">
      <vt:lpstr>Arial</vt:lpstr>
      <vt:lpstr>Calibri</vt:lpstr>
      <vt:lpstr>Courier New</vt:lpstr>
      <vt:lpstr>Lucida Console</vt:lpstr>
      <vt:lpstr>StarSymbol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Guidewire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Extending Base Entities</dc:subject>
  <dc:creator>Seth Luersen</dc:creator>
  <cp:keywords>Emerald Configuration Fundamentals</cp:keywords>
  <dc:description/>
  <cp:lastModifiedBy>Victoria Gallego Eastmond</cp:lastModifiedBy>
  <cp:revision>206</cp:revision>
  <dcterms:created xsi:type="dcterms:W3CDTF">2013-11-07T18:44:28Z</dcterms:created>
  <dcterms:modified xsi:type="dcterms:W3CDTF">2022-03-30T22:18:10Z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Guidewire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anager">
    <vt:lpwstr>Hell in a handbag</vt:lpwstr>
  </property>
  <property fmtid="{D5CDD505-2E9C-101B-9397-08002B2CF9AE}" pid="9" name="Notes">
    <vt:i4>36</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36</vt:i4>
  </property>
  <property fmtid="{D5CDD505-2E9C-101B-9397-08002B2CF9AE}" pid="14" name="_MarkAsFinal">
    <vt:bool>true</vt:bool>
  </property>
  <property fmtid="{D5CDD505-2E9C-101B-9397-08002B2CF9AE}" pid="15" name="category">
    <vt:lpwstr>Configuration Fundamentals</vt:lpwstr>
  </property>
  <property fmtid="{D5CDD505-2E9C-101B-9397-08002B2CF9AE}" pid="16" name="contentStatus">
    <vt:lpwstr>Final</vt:lpwstr>
  </property>
  <property fmtid="{D5CDD505-2E9C-101B-9397-08002B2CF9AE}" pid="17" name="ContentTypeId">
    <vt:lpwstr>0x0101007CFB29EADDD5C24B957691831FD266C3</vt:lpwstr>
  </property>
  <property fmtid="{D5CDD505-2E9C-101B-9397-08002B2CF9AE}" pid="18" name="Order">
    <vt:r8>1480600</vt:r8>
  </property>
  <property fmtid="{D5CDD505-2E9C-101B-9397-08002B2CF9AE}" pid="19" name="ComplianceAssetId">
    <vt:lpwstr/>
  </property>
  <property fmtid="{D5CDD505-2E9C-101B-9397-08002B2CF9AE}" pid="20" name="_ExtendedDescription">
    <vt:lpwstr/>
  </property>
  <property fmtid="{D5CDD505-2E9C-101B-9397-08002B2CF9AE}" pid="21" name="TriggerFlowInfo">
    <vt:lpwstr/>
  </property>
</Properties>
</file>