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media/image30.wmf" ContentType="image/x-wmf"/>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8.wmf" ContentType="image/x-wmf"/>
  <Override PartName="/ppt/media/image7.png" ContentType="image/png"/>
  <Override PartName="/ppt/media/image19.wmf" ContentType="image/x-wmf"/>
  <Override PartName="/ppt/media/image8.png" ContentType="image/png"/>
  <Override PartName="/ppt/media/image22.wmf" ContentType="image/x-wmf"/>
  <Override PartName="/ppt/media/image10.png" ContentType="image/png"/>
  <Override PartName="/ppt/media/image23.wmf" ContentType="image/x-wmf"/>
  <Override PartName="/ppt/media/image11.png" ContentType="image/png"/>
  <Override PartName="/ppt/media/image24.wmf" ContentType="image/x-wmf"/>
  <Override PartName="/ppt/media/image12.png" ContentType="image/png"/>
  <Override PartName="/ppt/media/image25.wmf" ContentType="image/x-wmf"/>
  <Override PartName="/ppt/media/image13.png" ContentType="image/png"/>
  <Override PartName="/ppt/media/image26.wmf" ContentType="image/x-wmf"/>
  <Override PartName="/ppt/media/image14.png" ContentType="image/png"/>
  <Override PartName="/ppt/media/image27.wmf" ContentType="image/x-wmf"/>
  <Override PartName="/ppt/media/image15.png" ContentType="image/png"/>
  <Override PartName="/ppt/media/image28.wmf" ContentType="image/x-wmf"/>
  <Override PartName="/ppt/media/image16.png" ContentType="image/png"/>
  <Override PartName="/ppt/media/image29.wmf" ContentType="image/x-wmf"/>
  <Override PartName="/ppt/media/image17.png" ContentType="image/png"/>
  <Override PartName="/ppt/media/image20.wmf" ContentType="image/x-wmf"/>
  <Override PartName="/ppt/media/image21.wmf" ContentType="image/x-wmf"/>
  <Override PartName="/ppt/media/image31.wmf" ContentType="image/x-wmf"/>
  <Override PartName="/ppt/media/image32.wmf" ContentType="image/x-wmf"/>
  <Override PartName="/ppt/media/image33.wmf" ContentType="image/x-wmf"/>
  <Override PartName="/ppt/media/image34.wmf" ContentType="image/x-wmf"/>
  <Override PartName="/ppt/media/image35.wmf" ContentType="image/x-wmf"/>
  <Override PartName="/ppt/media/image36.wmf" ContentType="image/x-wmf"/>
  <Override PartName="/ppt/media/image37.wmf" ContentType="image/x-wmf"/>
  <Override PartName="/ppt/media/image38.wmf" ContentType="image/x-wmf"/>
  <Override PartName="/ppt/media/image39.wmf" ContentType="image/x-wmf"/>
  <Override PartName="/ppt/media/image40.png" ContentType="image/png"/>
  <Override PartName="/ppt/media/image41.png" ContentType="image/png"/>
  <Override PartName="/ppt/media/image42.png" ContentType="image/png"/>
  <Override PartName="/ppt/media/image43.png" ContentType="image/png"/>
  <Override PartName="/ppt/media/image56.wmf" ContentType="image/x-wmf"/>
  <Override PartName="/ppt/media/image44.png" ContentType="image/png"/>
  <Override PartName="/ppt/media/image57.wmf" ContentType="image/x-wmf"/>
  <Override PartName="/ppt/media/image45.png" ContentType="image/png"/>
  <Override PartName="/ppt/media/image58.wmf" ContentType="image/x-wmf"/>
  <Override PartName="/ppt/media/image46.png" ContentType="image/png"/>
  <Override PartName="/ppt/media/image59.wmf" ContentType="image/x-wmf"/>
  <Override PartName="/ppt/media/image47.png" ContentType="image/png"/>
  <Override PartName="/ppt/media/image48.png" ContentType="image/png"/>
  <Override PartName="/ppt/media/image49.png" ContentType="image/png"/>
  <Override PartName="/ppt/media/image50.wmf" ContentType="image/x-wmf"/>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60.wmf" ContentType="image/x-wmf"/>
  <Override PartName="/ppt/media/image61.wmf" ContentType="image/x-wmf"/>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Lst>
  <p:sldSz cx="9144000" cy="6858000"/>
  <p:notesSz cx="6858000" cy="9144000"/>
</p:presentation>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2.xml"/><Relationship Id="rId18" Type="http://schemas.openxmlformats.org/officeDocument/2006/relationships/notesMaster" Target="notesMasters/notesMaster1.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customXml" Target="../customXml/item1.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11.xml"/><Relationship Id="rId11" Type="http://schemas.openxmlformats.org/officeDocument/2006/relationships/slideMaster" Target="slideMasters/slideMaster10.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 Type="http://schemas.openxmlformats.org/officeDocument/2006/relationships/slideMaster" Target="slideMasters/slideMaster4.xml"/><Relationship Id="rId15" Type="http://schemas.openxmlformats.org/officeDocument/2006/relationships/slideMaster" Target="slideMasters/slideMaster14.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customXml" Target="../customXml/item3.xml"/><Relationship Id="rId10" Type="http://schemas.openxmlformats.org/officeDocument/2006/relationships/slideMaster" Target="slideMasters/slideMaster9.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Master" Target="slideMasters/slideMaster13.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customXml" Target="../customXml/item2.xml"/><Relationship Id="rId8" Type="http://schemas.openxmlformats.org/officeDocument/2006/relationships/slideMaster" Target="slideMasters/slideMaster7.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20" Type="http://schemas.openxmlformats.org/officeDocument/2006/relationships/slide" Target="slides/slide2.xml"/><Relationship Id="rId41" Type="http://schemas.openxmlformats.org/officeDocument/2006/relationships/slide" Target="slides/slide23.xml"/><Relationship Id="rId1" Type="http://schemas.openxmlformats.org/officeDocument/2006/relationships/theme" Target="theme/theme1.xml"/><Relationship Id="rId6" Type="http://schemas.openxmlformats.org/officeDocument/2006/relationships/slideMaster" Target="slideMasters/slideMaster5.xml"/></Relationships>
</file>

<file path=ppt/notesMasters/_rels/notesMaster1.xml.rels><?xml version="1.0" encoding="UTF-8"?>
<Relationships xmlns="http://schemas.openxmlformats.org/package/2006/relationships"><Relationship Id="rId1" Type="http://schemas.openxmlformats.org/officeDocument/2006/relationships/theme" Target="../theme/theme1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7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78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78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782" name="PlaceHolder 5"/>
          <p:cNvSpPr>
            <a:spLocks noGrp="1"/>
          </p:cNvSpPr>
          <p:nvPr>
            <p:ph type="sldNum"/>
          </p:nvPr>
        </p:nvSpPr>
        <p:spPr>
          <a:xfrm>
            <a:off x="4399200" y="0"/>
            <a:ext cx="3372840" cy="502560"/>
          </a:xfrm>
          <a:prstGeom prst="rect">
            <a:avLst/>
          </a:prstGeom>
        </p:spPr>
        <p:txBody>
          <a:bodyPr lIns="0" rIns="0" tIns="0" bIns="0" anchor="b"/>
          <a:p>
            <a:pPr algn="r"/>
            <a:fld id="{932E7823-1C5C-402C-8C58-0AFF9F80506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951" name="TextShape 2"/>
          <p:cNvSpPr txBox="1"/>
          <p:nvPr/>
        </p:nvSpPr>
        <p:spPr>
          <a:xfrm>
            <a:off x="3884760" y="8775360"/>
            <a:ext cx="2971440" cy="302760"/>
          </a:xfrm>
          <a:prstGeom prst="rect">
            <a:avLst/>
          </a:prstGeom>
          <a:noFill/>
          <a:ln>
            <a:noFill/>
          </a:ln>
        </p:spPr>
        <p:txBody>
          <a:bodyPr anchor="b"/>
          <a:p>
            <a:pPr algn="r">
              <a:lnSpc>
                <a:spcPct val="100000"/>
              </a:lnSpc>
            </a:pPr>
            <a:fld id="{6BB751AE-C082-4DDF-BB4E-482754B3DB3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Extendable allows an entity to be extended and is for internal entities. If true, it is possible to extend this entity, which is something that is unnecessary to do for custom entities. Simply edit the custom entity.</a:t>
            </a:r>
            <a:endParaRPr b="0" lang="en-US" sz="2000" spc="-1" strike="noStrike">
              <a:latin typeface="Arial"/>
            </a:endParaRPr>
          </a:p>
          <a:p>
            <a:endParaRPr b="0" lang="en-US" sz="2000" spc="-1" strike="noStrike">
              <a:latin typeface="Arial"/>
            </a:endParaRPr>
          </a:p>
          <a:p>
            <a:r>
              <a:rPr b="0" lang="en-US" sz="2000" spc="-1" strike="noStrike">
                <a:latin typeface="Arial"/>
              </a:rPr>
              <a:t>If an entity is exportable, then all of its arrays must be exportable. All of the entity's arrays must point to other exportable entities. The application will not start if there is an exportable entity with one or more arrays pointing to non-exportable entities.  Exportable entities support entity serialization which is required for deprecated RPC-E web services and the SOAP API.</a:t>
            </a:r>
            <a:endParaRPr b="0" lang="en-US" sz="2000" spc="-1" strike="noStrike">
              <a:latin typeface="Arial"/>
            </a:endParaRPr>
          </a:p>
          <a:p>
            <a:endParaRPr b="0" lang="en-US" sz="2000" spc="-1" strike="noStrike">
              <a:latin typeface="Arial"/>
            </a:endParaRPr>
          </a:p>
          <a:p>
            <a:r>
              <a:rPr b="0" lang="en-US" sz="2000" spc="-1" strike="noStrike">
                <a:latin typeface="Arial"/>
              </a:rPr>
              <a:t>The final attribute defaults to true. If true, you cannot subtype the entity. If false, you can define subtypes using this entity as the supertype.</a:t>
            </a:r>
            <a:endParaRPr b="0" lang="en-US" sz="2000" spc="-1" strike="noStrike">
              <a:latin typeface="Arial"/>
            </a:endParaRPr>
          </a:p>
          <a:p>
            <a:endParaRPr b="0" lang="en-US" sz="2000" spc="-1" strike="noStrike">
              <a:latin typeface="Arial"/>
            </a:endParaRPr>
          </a:p>
        </p:txBody>
      </p:sp>
      <p:sp>
        <p:nvSpPr>
          <p:cNvPr id="970" name="TextShape 2"/>
          <p:cNvSpPr txBox="1"/>
          <p:nvPr/>
        </p:nvSpPr>
        <p:spPr>
          <a:xfrm>
            <a:off x="3884760" y="8775360"/>
            <a:ext cx="2971440" cy="302760"/>
          </a:xfrm>
          <a:prstGeom prst="rect">
            <a:avLst/>
          </a:prstGeom>
          <a:noFill/>
          <a:ln>
            <a:noFill/>
          </a:ln>
        </p:spPr>
        <p:txBody>
          <a:bodyPr anchor="b"/>
          <a:p>
            <a:pPr algn="r">
              <a:lnSpc>
                <a:spcPct val="100000"/>
              </a:lnSpc>
            </a:pPr>
            <a:fld id="{F2D3CD18-72A3-4A89-8F16-A2B2E1FD2DC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When creating elements, the Entity Editor refers to an Extensible Schema Definition (XSD) file, datamodel.xsd.  The location of the file is &lt;InstallRoot&gt;\modules\configuration\xsd\metadata\datamodel.xsd.  Not all elements define fields in a database, for example, &lt;events /&gt;. Other elements are specific to database performance such as &lt;index /&gt;.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four primary elements listed above are common to entity extension (&lt;extension&gt;), entity declaration (&lt;entity&gt;), subtype extension (&lt;extension&gt;), and subtype declaration (&lt;subtype&gt;).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72" name="TextShape 2"/>
          <p:cNvSpPr txBox="1"/>
          <p:nvPr/>
        </p:nvSpPr>
        <p:spPr>
          <a:xfrm>
            <a:off x="3884760" y="8775360"/>
            <a:ext cx="2971440" cy="302760"/>
          </a:xfrm>
          <a:prstGeom prst="rect">
            <a:avLst/>
          </a:prstGeom>
          <a:noFill/>
          <a:ln>
            <a:noFill/>
          </a:ln>
        </p:spPr>
        <p:txBody>
          <a:bodyPr anchor="b"/>
          <a:p>
            <a:pPr algn="r">
              <a:lnSpc>
                <a:spcPct val="100000"/>
              </a:lnSpc>
            </a:pPr>
            <a:fld id="{F06021C2-E528-4DCB-A199-31A34DB2015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four primary elements listed above are common to entity extension (&lt;extension&gt;), entity declaration (&lt;entity&gt;), subtype extension (&lt;extension&gt;), and subtype declaration (&lt;subtype&gt;).</a:t>
            </a:r>
            <a:endParaRPr b="0" lang="en-US" sz="2000" spc="-1" strike="noStrike">
              <a:latin typeface="Arial"/>
            </a:endParaRPr>
          </a:p>
          <a:p>
            <a:pPr>
              <a:lnSpc>
                <a:spcPct val="100000"/>
              </a:lnSpc>
            </a:pPr>
            <a:endParaRPr b="0" lang="en-US" sz="2000" spc="-1" strike="noStrike">
              <a:latin typeface="Arial"/>
            </a:endParaRPr>
          </a:p>
        </p:txBody>
      </p:sp>
      <p:sp>
        <p:nvSpPr>
          <p:cNvPr id="974" name="TextShape 2"/>
          <p:cNvSpPr txBox="1"/>
          <p:nvPr/>
        </p:nvSpPr>
        <p:spPr>
          <a:xfrm>
            <a:off x="3884760" y="8775360"/>
            <a:ext cx="2971440" cy="302760"/>
          </a:xfrm>
          <a:prstGeom prst="rect">
            <a:avLst/>
          </a:prstGeom>
          <a:noFill/>
          <a:ln>
            <a:noFill/>
          </a:ln>
        </p:spPr>
        <p:txBody>
          <a:bodyPr anchor="b"/>
          <a:p>
            <a:pPr algn="r">
              <a:lnSpc>
                <a:spcPct val="100000"/>
              </a:lnSpc>
            </a:pPr>
            <a:fld id="{35CC4030-6D84-4832-8212-9AF48C6AFA2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76" name="TextShape 2"/>
          <p:cNvSpPr txBox="1"/>
          <p:nvPr/>
        </p:nvSpPr>
        <p:spPr>
          <a:xfrm>
            <a:off x="3884760" y="8775360"/>
            <a:ext cx="2971440" cy="302760"/>
          </a:xfrm>
          <a:prstGeom prst="rect">
            <a:avLst/>
          </a:prstGeom>
          <a:noFill/>
          <a:ln>
            <a:noFill/>
          </a:ln>
        </p:spPr>
        <p:txBody>
          <a:bodyPr anchor="b"/>
          <a:p>
            <a:pPr algn="r">
              <a:lnSpc>
                <a:spcPct val="100000"/>
              </a:lnSpc>
            </a:pPr>
            <a:fld id="{608801F2-D68B-43A0-9E0A-0CD4EECC2ED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You use the &lt;columnParam&gt; element to set parameters that a column type requires. The type attribute of a column determines which parameters you can set or modify by using the &lt;columnParam&gt; subelement. </a:t>
            </a:r>
            <a:endParaRPr b="0" lang="en-US" sz="2000" spc="-1" strike="noStrike">
              <a:latin typeface="Arial"/>
            </a:endParaRPr>
          </a:p>
          <a:p>
            <a:endParaRPr b="0" lang="en-US" sz="2000" spc="-1" strike="noStrike">
              <a:latin typeface="Arial"/>
            </a:endParaRPr>
          </a:p>
          <a:p>
            <a:r>
              <a:rPr b="0" lang="en-US" sz="2000" spc="-1" strike="noStrike">
                <a:latin typeface="Arial"/>
              </a:rPr>
              <a:t>You can determine the list of parameters that a column type supports by looking up the type definition in its .dti file.  You can find the datatypes dti files in the datatypes folder in …\modules\configuration\config\datatypes\.   For example, the varchar.dti files defines the possible parameters for the varchar column type. </a:t>
            </a:r>
            <a:endParaRPr b="0" lang="en-US" sz="2000" spc="-1" strike="noStrike">
              <a:latin typeface="Arial"/>
            </a:endParaRPr>
          </a:p>
          <a:p>
            <a:endParaRPr b="0" lang="en-US" sz="2000" spc="-1" strike="noStrike">
              <a:latin typeface="Arial"/>
            </a:endParaRPr>
          </a:p>
          <a:p>
            <a:r>
              <a:rPr b="0" lang="en-US" sz="2000" spc="-1" strike="noStrike">
                <a:latin typeface="Arial"/>
              </a:rPr>
              <a:t>The Entity Editor is schema aware and knows displays the available options for you when you select the type.</a:t>
            </a:r>
            <a:endParaRPr b="0" lang="en-US" sz="2000" spc="-1" strike="noStrike">
              <a:latin typeface="Arial"/>
            </a:endParaRPr>
          </a:p>
        </p:txBody>
      </p:sp>
      <p:sp>
        <p:nvSpPr>
          <p:cNvPr id="978" name="TextShape 2"/>
          <p:cNvSpPr txBox="1"/>
          <p:nvPr/>
        </p:nvSpPr>
        <p:spPr>
          <a:xfrm>
            <a:off x="3884760" y="8775360"/>
            <a:ext cx="2971440" cy="302760"/>
          </a:xfrm>
          <a:prstGeom prst="rect">
            <a:avLst/>
          </a:prstGeom>
          <a:noFill/>
          <a:ln>
            <a:noFill/>
          </a:ln>
        </p:spPr>
        <p:txBody>
          <a:bodyPr anchor="b"/>
          <a:p>
            <a:pPr algn="r">
              <a:lnSpc>
                <a:spcPct val="100000"/>
              </a:lnSpc>
            </a:pPr>
            <a:fld id="{80A2F921-F525-4028-982B-89E8047B7D1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You can also optionally regenerate the data dictionary to add the new entity to the data dictionary and to check for problems in the data model.  Regenerating the data dictionary is not required, but doing so can identify flawed XML in the data model that go beyond schema validation such as certain types of referential integrity. </a:t>
            </a:r>
            <a:endParaRPr b="0" lang="en-US" sz="2000" spc="-1" strike="noStrike">
              <a:latin typeface="Arial"/>
            </a:endParaRPr>
          </a:p>
          <a:p>
            <a:pPr>
              <a:lnSpc>
                <a:spcPct val="100000"/>
              </a:lnSpc>
            </a:pPr>
            <a:endParaRPr b="0" lang="en-US" sz="2000" spc="-1" strike="noStrike">
              <a:latin typeface="Arial"/>
            </a:endParaRPr>
          </a:p>
        </p:txBody>
      </p:sp>
      <p:sp>
        <p:nvSpPr>
          <p:cNvPr id="980" name="TextShape 2"/>
          <p:cNvSpPr txBox="1"/>
          <p:nvPr/>
        </p:nvSpPr>
        <p:spPr>
          <a:xfrm>
            <a:off x="3884760" y="8775360"/>
            <a:ext cx="2971440" cy="302760"/>
          </a:xfrm>
          <a:prstGeom prst="rect">
            <a:avLst/>
          </a:prstGeom>
          <a:noFill/>
          <a:ln>
            <a:noFill/>
          </a:ln>
        </p:spPr>
        <p:txBody>
          <a:bodyPr anchor="b"/>
          <a:p>
            <a:pPr algn="r">
              <a:lnSpc>
                <a:spcPct val="100000"/>
              </a:lnSpc>
            </a:pPr>
            <a:fld id="{973A4838-25CD-4C89-B226-EE6374D2B9E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Studio, the newly created entity is available to reference immediately.  However, the entity is not available to the application server until the server is restarted and the database upgraded.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automatic database upgrade process occurs only if the database autoupgrade=true attribute is defined in the database-config.xml.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TrainingApp uses an H2 database. Here is the XML definition found in database-config.xml:</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&lt;database name="TrainingAppDatabase"  dbtype="h2" autoupgrade="true"&gt;</a:t>
            </a:r>
            <a:endParaRPr b="0" lang="en-US" sz="2000" spc="-1" strike="noStrike">
              <a:latin typeface="Arial"/>
            </a:endParaRPr>
          </a:p>
          <a:p>
            <a:pPr>
              <a:lnSpc>
                <a:spcPct val="100000"/>
              </a:lnSpc>
            </a:pPr>
            <a:r>
              <a:rPr b="0" lang="en-US" sz="2000" spc="-1" strike="noStrike">
                <a:latin typeface="Arial"/>
              </a:rPr>
              <a:t>    </a:t>
            </a:r>
            <a:r>
              <a:rPr b="0" lang="en-US" sz="2000" spc="-1" strike="noStrike">
                <a:latin typeface="Arial"/>
              </a:rPr>
              <a:t>&lt;dbcp-connection-pool </a:t>
            </a:r>
            <a:br/>
            <a:r>
              <a:rPr b="0" lang="en-US" sz="2000" spc="-1" strike="noStrike">
                <a:latin typeface="Arial"/>
              </a:rPr>
              <a:t>      jdbc-url="jdbc:h2:file:/Guidewire/TrainingApp/db/ta;auto_server=true"/&gt;</a:t>
            </a:r>
            <a:endParaRPr b="0" lang="en-US" sz="2000" spc="-1" strike="noStrike">
              <a:latin typeface="Arial"/>
            </a:endParaRPr>
          </a:p>
          <a:p>
            <a:pPr>
              <a:lnSpc>
                <a:spcPct val="100000"/>
              </a:lnSpc>
            </a:pPr>
            <a:r>
              <a:rPr b="0" lang="en-US" sz="2000" spc="-1" strike="noStrike">
                <a:latin typeface="Arial"/>
              </a:rPr>
              <a:t>&lt;/database&gt;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For SQL Server and Oracle, this option is set to false by default.</a:t>
            </a:r>
            <a:endParaRPr b="0" lang="en-US" sz="2000" spc="-1" strike="noStrike">
              <a:latin typeface="Arial"/>
            </a:endParaRPr>
          </a:p>
          <a:p>
            <a:pPr>
              <a:lnSpc>
                <a:spcPct val="100000"/>
              </a:lnSpc>
            </a:pPr>
            <a:endParaRPr b="0" lang="en-US" sz="2000" spc="-1" strike="noStrike">
              <a:latin typeface="Arial"/>
            </a:endParaRPr>
          </a:p>
        </p:txBody>
      </p:sp>
      <p:sp>
        <p:nvSpPr>
          <p:cNvPr id="982" name="TextShape 2"/>
          <p:cNvSpPr txBox="1"/>
          <p:nvPr/>
        </p:nvSpPr>
        <p:spPr>
          <a:xfrm>
            <a:off x="3884760" y="8775360"/>
            <a:ext cx="2971440" cy="302760"/>
          </a:xfrm>
          <a:prstGeom prst="rect">
            <a:avLst/>
          </a:prstGeom>
          <a:noFill/>
          <a:ln>
            <a:noFill/>
          </a:ln>
        </p:spPr>
        <p:txBody>
          <a:bodyPr anchor="b"/>
          <a:p>
            <a:pPr algn="r">
              <a:lnSpc>
                <a:spcPct val="100000"/>
              </a:lnSpc>
            </a:pPr>
            <a:fld id="{89F3227F-E5FC-426D-A8EE-E03A1FFAB10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Entity names are used when…</a:t>
            </a:r>
            <a:endParaRPr b="0" lang="en-US" sz="2000" spc="-1" strike="noStrike">
              <a:latin typeface="Arial"/>
            </a:endParaRPr>
          </a:p>
          <a:p>
            <a:r>
              <a:rPr b="0" lang="en-US" sz="2000" spc="-1" strike="noStrike">
                <a:latin typeface="Arial"/>
              </a:rPr>
              <a:t>A) an object as a whole is displayed for example in dropdown that lists ABContacts.</a:t>
            </a:r>
            <a:endParaRPr b="0" lang="en-US" sz="2000" spc="-1" strike="noStrike">
              <a:latin typeface="Arial"/>
            </a:endParaRPr>
          </a:p>
          <a:p>
            <a:r>
              <a:rPr b="0" lang="en-US" sz="2000" spc="-1" strike="noStrike">
                <a:latin typeface="Arial"/>
              </a:rPr>
              <a:t>B) an object's DisplayName is explicitly referenced for example, in an info bar widget with its value property set to ABContact.DisplayName.</a:t>
            </a:r>
            <a:endParaRPr b="0" lang="en-US" sz="2000" spc="-1" strike="noStrike">
              <a:latin typeface="Arial"/>
            </a:endParaRPr>
          </a:p>
          <a:p>
            <a:endParaRPr b="0" lang="en-US" sz="2000" spc="-1" strike="noStrike">
              <a:latin typeface="Arial"/>
            </a:endParaRPr>
          </a:p>
          <a:p>
            <a:r>
              <a:rPr b="0" lang="en-US" sz="2000" spc="-1" strike="noStrike">
                <a:latin typeface="Arial"/>
              </a:rPr>
              <a:t>The DisplayName field does not appear in the Data Dictionary. It is available on every entity, however.</a:t>
            </a:r>
            <a:endParaRPr b="0" lang="en-US" sz="2000" spc="-1" strike="noStrike">
              <a:latin typeface="Arial"/>
            </a:endParaRPr>
          </a:p>
          <a:p>
            <a:endParaRPr b="0" lang="en-US" sz="2000" spc="-1" strike="noStrike">
              <a:latin typeface="Arial"/>
            </a:endParaRPr>
          </a:p>
        </p:txBody>
      </p:sp>
      <p:sp>
        <p:nvSpPr>
          <p:cNvPr id="984" name="TextShape 2"/>
          <p:cNvSpPr txBox="1"/>
          <p:nvPr/>
        </p:nvSpPr>
        <p:spPr>
          <a:xfrm>
            <a:off x="3884760" y="8775360"/>
            <a:ext cx="2971440" cy="302760"/>
          </a:xfrm>
          <a:prstGeom prst="rect">
            <a:avLst/>
          </a:prstGeom>
          <a:noFill/>
          <a:ln>
            <a:noFill/>
          </a:ln>
        </p:spPr>
        <p:txBody>
          <a:bodyPr anchor="b"/>
          <a:p>
            <a:pPr algn="r">
              <a:lnSpc>
                <a:spcPct val="100000"/>
              </a:lnSpc>
            </a:pPr>
            <a:fld id="{2BD76CDC-52D0-4E2D-8353-93D76162499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86" name="TextShape 2"/>
          <p:cNvSpPr txBox="1"/>
          <p:nvPr/>
        </p:nvSpPr>
        <p:spPr>
          <a:xfrm>
            <a:off x="3884760" y="8775360"/>
            <a:ext cx="2971440" cy="302760"/>
          </a:xfrm>
          <a:prstGeom prst="rect">
            <a:avLst/>
          </a:prstGeom>
          <a:noFill/>
          <a:ln>
            <a:noFill/>
          </a:ln>
        </p:spPr>
        <p:txBody>
          <a:bodyPr anchor="b"/>
          <a:p>
            <a:pPr algn="r">
              <a:lnSpc>
                <a:spcPct val="100000"/>
              </a:lnSpc>
            </a:pPr>
            <a:fld id="{053D7E26-B9C0-4458-914F-A2A7027A18B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88" name="TextShape 2"/>
          <p:cNvSpPr txBox="1"/>
          <p:nvPr/>
        </p:nvSpPr>
        <p:spPr>
          <a:xfrm>
            <a:off x="3884760" y="8775360"/>
            <a:ext cx="2971440" cy="302760"/>
          </a:xfrm>
          <a:prstGeom prst="rect">
            <a:avLst/>
          </a:prstGeom>
          <a:noFill/>
          <a:ln>
            <a:noFill/>
          </a:ln>
        </p:spPr>
        <p:txBody>
          <a:bodyPr anchor="b"/>
          <a:p>
            <a:pPr algn="r">
              <a:lnSpc>
                <a:spcPct val="100000"/>
              </a:lnSpc>
            </a:pPr>
            <a:fld id="{35808B6F-A81D-4DAD-9E50-6E815F6CD49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53" name="TextShape 2"/>
          <p:cNvSpPr txBox="1"/>
          <p:nvPr/>
        </p:nvSpPr>
        <p:spPr>
          <a:xfrm>
            <a:off x="3884760" y="8775360"/>
            <a:ext cx="2971440" cy="302760"/>
          </a:xfrm>
          <a:prstGeom prst="rect">
            <a:avLst/>
          </a:prstGeom>
          <a:noFill/>
          <a:ln>
            <a:noFill/>
          </a:ln>
        </p:spPr>
        <p:txBody>
          <a:bodyPr anchor="b"/>
          <a:p>
            <a:pPr algn="r">
              <a:lnSpc>
                <a:spcPct val="100000"/>
              </a:lnSpc>
            </a:pPr>
            <a:fld id="{C72C52A6-C551-4AA9-90D7-9E828C71DB6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columnName attribute is an optional attribute that specifies the actual name of the column in table created for this entity. This is useful when you want the database column name to differ from the field as referenced by Guidewire.</a:t>
            </a:r>
            <a:endParaRPr b="0" lang="en-US" sz="2000" spc="-1" strike="noStrike">
              <a:latin typeface="Arial"/>
            </a:endParaRPr>
          </a:p>
          <a:p>
            <a:endParaRPr b="0" lang="en-US" sz="2000" spc="-1" strike="noStrike">
              <a:latin typeface="Arial"/>
            </a:endParaRPr>
          </a:p>
          <a:p>
            <a:r>
              <a:rPr b="0" lang="en-US" sz="2000" spc="-1" strike="noStrike">
                <a:latin typeface="Arial"/>
              </a:rPr>
              <a:t>If a foreign key field is added to a base application entity, then the suffix should be _ExtID.</a:t>
            </a:r>
            <a:endParaRPr b="0" lang="en-US" sz="2000" spc="-1" strike="noStrike">
              <a:latin typeface="Arial"/>
            </a:endParaRPr>
          </a:p>
          <a:p>
            <a:endParaRPr b="0" lang="en-US" sz="2000" spc="-1" strike="noStrike">
              <a:latin typeface="Arial"/>
            </a:endParaRPr>
          </a:p>
          <a:p>
            <a:r>
              <a:rPr b="0" lang="en-US" sz="2000" spc="-1" strike="noStrike">
                <a:latin typeface="Arial"/>
              </a:rPr>
              <a:t>For a complete reference of the &lt;foreignkey&gt; syntax, refer to the application's Configuration Guide.</a:t>
            </a:r>
            <a:endParaRPr b="0" lang="en-US" sz="2000" spc="-1" strike="noStrike">
              <a:latin typeface="Arial"/>
            </a:endParaRPr>
          </a:p>
          <a:p>
            <a:endParaRPr b="0" lang="en-US" sz="2000" spc="-1" strike="noStrike">
              <a:latin typeface="Arial"/>
            </a:endParaRPr>
          </a:p>
        </p:txBody>
      </p:sp>
      <p:sp>
        <p:nvSpPr>
          <p:cNvPr id="990" name="TextShape 2"/>
          <p:cNvSpPr txBox="1"/>
          <p:nvPr/>
        </p:nvSpPr>
        <p:spPr>
          <a:xfrm>
            <a:off x="3884760" y="8775360"/>
            <a:ext cx="2971440" cy="302760"/>
          </a:xfrm>
          <a:prstGeom prst="rect">
            <a:avLst/>
          </a:prstGeom>
          <a:noFill/>
          <a:ln>
            <a:noFill/>
          </a:ln>
        </p:spPr>
        <p:txBody>
          <a:bodyPr anchor="b"/>
          <a:p>
            <a:pPr algn="r">
              <a:lnSpc>
                <a:spcPct val="100000"/>
              </a:lnSpc>
            </a:pPr>
            <a:fld id="{53803B88-0069-4D1C-AF42-DDA32357B27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Keep in mind that arrays are maintained in code. The code assembles the array by executing queries against the database. In order to do this, the application must be able to query for all members of a given array. It can do this only if each member has a foreign key referencing its parent.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Note that the value of the arrayentity attribute must match exactly the name of the entity it references.</a:t>
            </a:r>
            <a:endParaRPr b="0" lang="en-US" sz="2000" spc="-1" strike="noStrike">
              <a:latin typeface="Arial"/>
            </a:endParaRPr>
          </a:p>
          <a:p>
            <a:pPr>
              <a:lnSpc>
                <a:spcPct val="100000"/>
              </a:lnSpc>
            </a:pPr>
            <a:endParaRPr b="0" lang="en-US" sz="2000" spc="-1" strike="noStrike">
              <a:latin typeface="Arial"/>
            </a:endParaRPr>
          </a:p>
        </p:txBody>
      </p:sp>
      <p:sp>
        <p:nvSpPr>
          <p:cNvPr id="992" name="TextShape 2"/>
          <p:cNvSpPr txBox="1"/>
          <p:nvPr/>
        </p:nvSpPr>
        <p:spPr>
          <a:xfrm>
            <a:off x="3884760" y="8775360"/>
            <a:ext cx="2971440" cy="302760"/>
          </a:xfrm>
          <a:prstGeom prst="rect">
            <a:avLst/>
          </a:prstGeom>
          <a:noFill/>
          <a:ln>
            <a:noFill/>
          </a:ln>
        </p:spPr>
        <p:txBody>
          <a:bodyPr anchor="b"/>
          <a:p>
            <a:pPr algn="r">
              <a:lnSpc>
                <a:spcPct val="100000"/>
              </a:lnSpc>
            </a:pPr>
            <a:fld id="{DC58EC6B-6822-4C71-8B6C-599D9BAC803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one-to-one relationship often splits a logical entity across multiple physical entities.  For example, when an ABContact is a ABPolicyPerson or ABPolicyCompany, the data model must capture financial summary information. </a:t>
            </a:r>
            <a:endParaRPr b="0" lang="en-US" sz="2000" spc="-1" strike="noStrike">
              <a:latin typeface="Arial"/>
            </a:endParaRPr>
          </a:p>
          <a:p>
            <a:endParaRPr b="0" lang="en-US" sz="2000" spc="-1" strike="noStrike">
              <a:latin typeface="Arial"/>
            </a:endParaRPr>
          </a:p>
          <a:p>
            <a:r>
              <a:rPr b="0" lang="en-US" sz="2000" spc="-1" strike="noStrike">
                <a:latin typeface="Arial"/>
              </a:rPr>
              <a:t>Storing the financial summary details into the ABContact table would result in a table with numerous rows with null columns.  Instead, it is better to have a separate entity manage the financial summary details.  In this manner, every ABContact has (at most) one FinancialSummary, and every financial summary applies to (at most) one ABContact.</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For more information on one-to-one relationships, refer to documentation.</a:t>
            </a:r>
            <a:endParaRPr b="0" lang="en-US" sz="2000" spc="-1" strike="noStrike">
              <a:latin typeface="Arial"/>
            </a:endParaRPr>
          </a:p>
          <a:p>
            <a:pPr>
              <a:lnSpc>
                <a:spcPct val="100000"/>
              </a:lnSpc>
            </a:pPr>
            <a:endParaRPr b="0" lang="en-US" sz="2000" spc="-1" strike="noStrike">
              <a:latin typeface="Arial"/>
            </a:endParaRPr>
          </a:p>
        </p:txBody>
      </p:sp>
      <p:sp>
        <p:nvSpPr>
          <p:cNvPr id="994" name="TextShape 2"/>
          <p:cNvSpPr txBox="1"/>
          <p:nvPr/>
        </p:nvSpPr>
        <p:spPr>
          <a:xfrm>
            <a:off x="3884760" y="8775360"/>
            <a:ext cx="2971440" cy="302760"/>
          </a:xfrm>
          <a:prstGeom prst="rect">
            <a:avLst/>
          </a:prstGeom>
          <a:noFill/>
          <a:ln>
            <a:noFill/>
          </a:ln>
        </p:spPr>
        <p:txBody>
          <a:bodyPr anchor="b"/>
          <a:p>
            <a:pPr algn="r">
              <a:lnSpc>
                <a:spcPct val="100000"/>
              </a:lnSpc>
            </a:pPr>
            <a:fld id="{8EF74FB5-BAD9-4700-9AEB-D8B13523D3F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5"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To add a many-to-many relationship between entity types to the data model, first create a separate versionable entity that represents the many-to-many relationship. (</a:t>
            </a:r>
            <a:r>
              <a:rPr b="0" lang="en-US" sz="1200" spc="-1" strike="noStrike">
                <a:solidFill>
                  <a:srgbClr val="000000"/>
                </a:solidFill>
                <a:latin typeface="Arial"/>
                <a:ea typeface="+mn-ea"/>
              </a:rPr>
              <a:t>Versionable entities have a version and ID field an can be deleted as opposed to retireable entities which can never be deleted). </a:t>
            </a:r>
            <a:r>
              <a:rPr b="0" lang="en-US" sz="2000" spc="-1" strike="noStrike">
                <a:solidFill>
                  <a:srgbClr val="000000"/>
                </a:solidFill>
                <a:latin typeface="Arial"/>
                <a:ea typeface="+mn-ea"/>
              </a:rPr>
              <a:t> Next, create foreign keys to each entity in the many-to-many relationship. Then add a unique index consisting of the foreign keys in the relationship.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mn-ea"/>
              </a:rPr>
              <a:t>Many-to-many relationships require a separate entity that contains the required foreign keys and a unique index for the foreign key values so that duplicate rows are not added to the table.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mn-ea"/>
              </a:rPr>
              <a:t>In order to access the many-to-many relationship values, one of the foreign key tables needs to specify an array entity. To access the relationship, add an array to one or both entities in the relationship.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mn-ea"/>
              </a:rPr>
              <a:t>In the slide example, the diagram does not represent the defined relationship in TrainingApp. In TrainingApp, UserRole is of the type joinarray. The joinarray entity type is an internal type and Guidewire does not recommend using this entity type.  In addition, only User has a backing Roles array to UserRole.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mn-ea"/>
              </a:rPr>
              <a:t>For more information on many-to-many relationships and entities of type joinarray, refer to documentation.</a:t>
            </a:r>
            <a:endParaRPr b="0" lang="en-US" sz="2000" spc="-1" strike="noStrike">
              <a:latin typeface="Arial"/>
            </a:endParaRPr>
          </a:p>
          <a:p>
            <a:pPr>
              <a:lnSpc>
                <a:spcPct val="100000"/>
              </a:lnSpc>
            </a:pPr>
            <a:endParaRPr b="0" lang="en-US" sz="2000" spc="-1" strike="noStrike">
              <a:latin typeface="Arial"/>
            </a:endParaRPr>
          </a:p>
        </p:txBody>
      </p:sp>
      <p:sp>
        <p:nvSpPr>
          <p:cNvPr id="996" name="TextShape 2"/>
          <p:cNvSpPr txBox="1"/>
          <p:nvPr/>
        </p:nvSpPr>
        <p:spPr>
          <a:xfrm>
            <a:off x="3884760" y="8775360"/>
            <a:ext cx="2971440" cy="302760"/>
          </a:xfrm>
          <a:prstGeom prst="rect">
            <a:avLst/>
          </a:prstGeom>
          <a:noFill/>
          <a:ln>
            <a:noFill/>
          </a:ln>
        </p:spPr>
        <p:txBody>
          <a:bodyPr anchor="b"/>
          <a:p>
            <a:pPr algn="r">
              <a:lnSpc>
                <a:spcPct val="100000"/>
              </a:lnSpc>
            </a:pPr>
            <a:fld id="{D42DC5AE-D60E-45BB-A28D-ACFCB59A346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some cases, an entity needs to refer to itself. This could occur both for a non-subtyped entity (every Group has a parent group) or a subtyped entity when one subtype refers to another (every ABCompany—which is an ABContact—can have a finance manager who is an ABPerson, which is also an ABContact). The Guidewire data model does not let an entity reference itself, or two or more entities reference one another in a cyclical manner, using only foreign keys. This is because Guidewire cannot easily determine the order in which rows can safely be written to the database when a data model cycle exists.</a:t>
            </a:r>
            <a:endParaRPr b="0" lang="en-US" sz="2000" spc="-1" strike="noStrike">
              <a:latin typeface="Arial"/>
            </a:endParaRPr>
          </a:p>
          <a:p>
            <a:endParaRPr b="0" lang="en-US" sz="2000" spc="-1" strike="noStrike">
              <a:latin typeface="Arial"/>
            </a:endParaRPr>
          </a:p>
          <a:p>
            <a:r>
              <a:rPr b="0" lang="en-US" sz="1200" spc="-1" strike="noStrike">
                <a:solidFill>
                  <a:srgbClr val="000000"/>
                </a:solidFill>
                <a:latin typeface="Arial"/>
                <a:ea typeface="+mn-ea"/>
              </a:rPr>
              <a:t>To solve this kind of circular dependency between foreign keys, Guidewire recommends that you use an edge foreign key (&lt;edgeForeignKey&gt;). An edge foreign key from A to B introduces a new, hidden entity that has a foreign key to A and a foreign key to B. However, it does not create any direct foreign key from A to B. As such, ClaimCenter can safely commit the A objects first, then the B objects, and finally, the hidden A/B edge foreign key entities.</a:t>
            </a:r>
            <a:r>
              <a:rPr b="0" lang="en-US" sz="2000" spc="-1" strike="noStrike">
                <a:solidFill>
                  <a:srgbClr val="000000"/>
                </a:solidFill>
                <a:latin typeface="Arial"/>
                <a:ea typeface="+mn-ea"/>
              </a:rPr>
              <a:t> This ensures that the relationship information does not reference non-existent rows. The same principal is true for two or more entities that reference one another in a cyclical fashion. The cycle can be implemented using an edge foreign key, which allows all the individual rows to be written first, and the relationships among the rows to be written afterwards.</a:t>
            </a:r>
            <a:endParaRPr b="0" lang="en-US" sz="2000" spc="-1" strike="noStrike">
              <a:latin typeface="Arial"/>
            </a:endParaRPr>
          </a:p>
          <a:p>
            <a:endParaRPr b="0" lang="en-US" sz="2000" spc="-1" strike="noStrike">
              <a:latin typeface="Arial"/>
            </a:endParaRPr>
          </a:p>
          <a:p>
            <a:pPr>
              <a:lnSpc>
                <a:spcPct val="100000"/>
              </a:lnSpc>
            </a:pPr>
            <a:r>
              <a:rPr b="0" lang="en-US" sz="2000" spc="-1" strike="noStrike">
                <a:solidFill>
                  <a:srgbClr val="000000"/>
                </a:solidFill>
                <a:latin typeface="Arial"/>
                <a:ea typeface="+mn-ea"/>
              </a:rPr>
              <a:t>For more information on edge foreign keys and circular references, refer to documentation.</a:t>
            </a:r>
            <a:endParaRPr b="0" lang="en-US" sz="2000" spc="-1" strike="noStrike">
              <a:latin typeface="Arial"/>
            </a:endParaRPr>
          </a:p>
          <a:p>
            <a:pPr>
              <a:lnSpc>
                <a:spcPct val="100000"/>
              </a:lnSpc>
            </a:pPr>
            <a:endParaRPr b="0" lang="en-US" sz="2000" spc="-1" strike="noStrike">
              <a:latin typeface="Arial"/>
            </a:endParaRPr>
          </a:p>
        </p:txBody>
      </p:sp>
      <p:sp>
        <p:nvSpPr>
          <p:cNvPr id="998" name="TextShape 2"/>
          <p:cNvSpPr txBox="1"/>
          <p:nvPr/>
        </p:nvSpPr>
        <p:spPr>
          <a:xfrm>
            <a:off x="3884760" y="8775360"/>
            <a:ext cx="2971440" cy="302760"/>
          </a:xfrm>
          <a:prstGeom prst="rect">
            <a:avLst/>
          </a:prstGeom>
          <a:noFill/>
          <a:ln>
            <a:noFill/>
          </a:ln>
        </p:spPr>
        <p:txBody>
          <a:bodyPr anchor="b"/>
          <a:p>
            <a:pPr algn="r">
              <a:lnSpc>
                <a:spcPct val="100000"/>
              </a:lnSpc>
            </a:pPr>
            <a:fld id="{0FDCE16D-EB8A-4E7B-876A-087202C0627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Guidewire offers at least three different features for sharing functionality across the data model: delegates, subtypes, and interfaces. A delegate is designed for situations where multiple entities need common functionality but are distinctly different.</a:t>
            </a:r>
            <a:endParaRPr b="0" lang="en-US" sz="2000" spc="-1" strike="noStrike">
              <a:latin typeface="Arial"/>
            </a:endParaRPr>
          </a:p>
          <a:p>
            <a:endParaRPr b="0" lang="en-US" sz="2000" spc="-1" strike="noStrike">
              <a:latin typeface="Arial"/>
            </a:endParaRPr>
          </a:p>
          <a:p>
            <a:r>
              <a:rPr b="0" lang="en-US" sz="2000" spc="-1" strike="noStrike">
                <a:latin typeface="Arial"/>
              </a:rPr>
              <a:t>Delegates are often used over subtypes because subtyping can be impractical. The entities in question share only a small set of fields in common and it would be impractical to store them in a single table. You might also need to give one entity delegate A, another delegate B, and a third delegates A and B. Subtyping would require all these entities to be in a single table.</a:t>
            </a:r>
            <a:endParaRPr b="0" lang="en-US" sz="2000" spc="-1" strike="noStrike">
              <a:latin typeface="Arial"/>
            </a:endParaRPr>
          </a:p>
          <a:p>
            <a:r>
              <a:rPr b="0" lang="en-US" sz="2000" spc="-1" strike="noStrike">
                <a:latin typeface="Arial"/>
              </a:rPr>
              <a:t>Delegates are often used over interfaces because interfaces do not define database fields.</a:t>
            </a:r>
            <a:endParaRPr b="0" lang="en-US" sz="2000" spc="-1" strike="noStrike">
              <a:latin typeface="Arial"/>
            </a:endParaRPr>
          </a:p>
          <a:p>
            <a:endParaRPr b="0" lang="en-US" sz="2000" spc="-1" strike="noStrike">
              <a:latin typeface="Arial"/>
            </a:endParaRPr>
          </a:p>
          <a:p>
            <a:r>
              <a:rPr b="0" lang="en-US" sz="2000" spc="-1" strike="noStrike">
                <a:latin typeface="Arial"/>
              </a:rPr>
              <a:t>You can add a delegate to an entity by using the implementsEntity element. Specify the delegate for the name value attribute.</a:t>
            </a:r>
            <a:endParaRPr b="0" lang="en-US" sz="2000" spc="-1" strike="noStrike">
              <a:latin typeface="Arial"/>
            </a:endParaRPr>
          </a:p>
          <a:p>
            <a:endParaRPr b="0" lang="en-US" sz="2000" spc="-1" strike="noStrike">
              <a:latin typeface="Arial"/>
            </a:endParaRPr>
          </a:p>
          <a:p>
            <a:r>
              <a:rPr b="0" lang="en-US" sz="2000" spc="-1" strike="noStrike">
                <a:latin typeface="Arial"/>
              </a:rPr>
              <a:t>For more information on delegates, refer to documentation.</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000" name="TextShape 2"/>
          <p:cNvSpPr txBox="1"/>
          <p:nvPr/>
        </p:nvSpPr>
        <p:spPr>
          <a:xfrm>
            <a:off x="3884760" y="8775360"/>
            <a:ext cx="2971440" cy="302760"/>
          </a:xfrm>
          <a:prstGeom prst="rect">
            <a:avLst/>
          </a:prstGeom>
          <a:noFill/>
          <a:ln>
            <a:noFill/>
          </a:ln>
        </p:spPr>
        <p:txBody>
          <a:bodyPr anchor="b"/>
          <a:p>
            <a:pPr algn="r">
              <a:lnSpc>
                <a:spcPct val="100000"/>
              </a:lnSpc>
            </a:pPr>
            <a:fld id="{B01BB509-12BB-40CE-BA59-F96F8334420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02" name="TextShape 2"/>
          <p:cNvSpPr txBox="1"/>
          <p:nvPr/>
        </p:nvSpPr>
        <p:spPr>
          <a:xfrm>
            <a:off x="3884760" y="8775360"/>
            <a:ext cx="2971440" cy="302760"/>
          </a:xfrm>
          <a:prstGeom prst="rect">
            <a:avLst/>
          </a:prstGeom>
          <a:noFill/>
          <a:ln>
            <a:noFill/>
          </a:ln>
        </p:spPr>
        <p:txBody>
          <a:bodyPr anchor="b"/>
          <a:p>
            <a:pPr algn="r">
              <a:lnSpc>
                <a:spcPct val="100000"/>
              </a:lnSpc>
            </a:pPr>
            <a:fld id="{D1A30AF3-FA56-4008-82CA-1A0C41EE289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3" name="PlaceHolder 1"/>
          <p:cNvSpPr>
            <a:spLocks noGrp="1"/>
          </p:cNvSpPr>
          <p:nvPr>
            <p:ph type="body"/>
          </p:nvPr>
        </p:nvSpPr>
        <p:spPr>
          <a:xfrm>
            <a:off x="152280" y="4343400"/>
            <a:ext cx="6552720" cy="4343040"/>
          </a:xfrm>
          <a:prstGeom prst="rect">
            <a:avLst/>
          </a:prstGeom>
        </p:spPr>
        <p:txBody>
          <a:bodyPr/>
          <a:p>
            <a:r>
              <a:rPr b="1" lang="en-US" sz="2000" spc="-1" strike="noStrike">
                <a:latin typeface="Arial"/>
              </a:rPr>
              <a:t>Answers</a:t>
            </a:r>
            <a:endParaRPr b="0" lang="en-US" sz="2000" spc="-1" strike="noStrike">
              <a:latin typeface="Arial"/>
            </a:endParaRPr>
          </a:p>
          <a:p>
            <a:r>
              <a:rPr b="0" lang="en-US" sz="2000" spc="-1" strike="noStrike">
                <a:latin typeface="Arial"/>
              </a:rPr>
              <a:t>1) An ETX file contains an &lt;extension&gt; element and extends a base application entity. An ETI file contains an &lt;entity&gt; element and defines a new entity.</a:t>
            </a:r>
            <a:endParaRPr b="0" lang="en-US" sz="2000" spc="-1" strike="noStrike">
              <a:latin typeface="Arial"/>
            </a:endParaRPr>
          </a:p>
          <a:p>
            <a:r>
              <a:rPr b="0" lang="en-US" sz="2000" spc="-1" strike="noStrike">
                <a:latin typeface="Arial"/>
              </a:rPr>
              <a:t>2) Yes, ETI files are in the base application. Developers can create new ETI files in the …\extensions\entity\ folder using Guidewire Studio and the Entity Editor.</a:t>
            </a:r>
            <a:endParaRPr b="0" lang="en-US" sz="2000" spc="-1" strike="noStrike">
              <a:latin typeface="Arial"/>
            </a:endParaRPr>
          </a:p>
          <a:p>
            <a:r>
              <a:rPr b="0" lang="en-US" sz="2000" spc="-1" strike="noStrike">
                <a:latin typeface="Arial"/>
              </a:rPr>
              <a:t>3) The Case entity requires a foreign key element (field) in the ETI definition that specifies the fkentity attribute as the ABLawyer entity.</a:t>
            </a:r>
            <a:endParaRPr b="0" lang="en-US" sz="2000" spc="-1" strike="noStrike">
              <a:latin typeface="Arial"/>
            </a:endParaRPr>
          </a:p>
          <a:p>
            <a:r>
              <a:rPr b="0" lang="en-US" sz="2000" spc="-1" strike="noStrike">
                <a:latin typeface="Arial"/>
              </a:rPr>
              <a:t>4a) You are not required to regenerate the data dictionary.  Regenerating the data dictionary will identify any errors in the data model. If successful, the process will add new and modified entities to the data dictionary.</a:t>
            </a:r>
            <a:endParaRPr b="0" lang="en-US" sz="2000" spc="-1" strike="noStrike">
              <a:latin typeface="Arial"/>
            </a:endParaRPr>
          </a:p>
          <a:p>
            <a:r>
              <a:rPr b="0" lang="en-US" sz="2000" spc="-1" strike="noStrike">
                <a:latin typeface="Arial"/>
              </a:rPr>
              <a:t>4b) Yes, you must restart the application server to deploy the new and modified entities.  The process creates new database tables and or upgraded the database.  Internal Gosu classes are also created and modified.</a:t>
            </a:r>
            <a:br/>
            <a:r>
              <a:rPr b="0" lang="en-US" sz="2000" spc="-1" strike="noStrike">
                <a:latin typeface="Arial"/>
              </a:rPr>
              <a:t>4c) Studio is immediately aware of the data model changes. It is not necessary to restart Guidewire Studio.</a:t>
            </a:r>
            <a:endParaRPr b="0" lang="en-US" sz="2000" spc="-1" strike="noStrike">
              <a:latin typeface="Arial"/>
            </a:endParaRPr>
          </a:p>
        </p:txBody>
      </p:sp>
      <p:sp>
        <p:nvSpPr>
          <p:cNvPr id="1004" name="TextShape 2"/>
          <p:cNvSpPr txBox="1"/>
          <p:nvPr/>
        </p:nvSpPr>
        <p:spPr>
          <a:xfrm>
            <a:off x="3884760" y="8775360"/>
            <a:ext cx="2971440" cy="302760"/>
          </a:xfrm>
          <a:prstGeom prst="rect">
            <a:avLst/>
          </a:prstGeom>
          <a:noFill/>
          <a:ln>
            <a:noFill/>
          </a:ln>
        </p:spPr>
        <p:txBody>
          <a:bodyPr anchor="b"/>
          <a:p>
            <a:pPr algn="r">
              <a:lnSpc>
                <a:spcPct val="100000"/>
              </a:lnSpc>
            </a:pPr>
            <a:fld id="{FE4F8E05-6B41-4BBC-93D0-07A114ADFAC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06" name="TextShape 2"/>
          <p:cNvSpPr txBox="1"/>
          <p:nvPr/>
        </p:nvSpPr>
        <p:spPr>
          <a:xfrm>
            <a:off x="3884760" y="8775360"/>
            <a:ext cx="2971440" cy="302760"/>
          </a:xfrm>
          <a:prstGeom prst="rect">
            <a:avLst/>
          </a:prstGeom>
          <a:noFill/>
          <a:ln>
            <a:noFill/>
          </a:ln>
        </p:spPr>
        <p:txBody>
          <a:bodyPr anchor="b"/>
          <a:p>
            <a:pPr algn="r">
              <a:lnSpc>
                <a:spcPct val="100000"/>
              </a:lnSpc>
            </a:pPr>
            <a:fld id="{8EA0B87C-67BC-4E36-A531-5C8A03DC52F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55" name="TextShape 2"/>
          <p:cNvSpPr txBox="1"/>
          <p:nvPr/>
        </p:nvSpPr>
        <p:spPr>
          <a:xfrm>
            <a:off x="3884760" y="8775360"/>
            <a:ext cx="2971440" cy="302760"/>
          </a:xfrm>
          <a:prstGeom prst="rect">
            <a:avLst/>
          </a:prstGeom>
          <a:noFill/>
          <a:ln>
            <a:noFill/>
          </a:ln>
        </p:spPr>
        <p:txBody>
          <a:bodyPr anchor="b"/>
          <a:p>
            <a:pPr algn="r">
              <a:lnSpc>
                <a:spcPct val="100000"/>
              </a:lnSpc>
            </a:pPr>
            <a:fld id="{F481C815-89B7-46E1-8202-BEEEC797271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example above has three theoretical custom entities that could be added to each application, including:</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 ClaimCenter MedCase_Ext entity, which stores custom medical information about an injury for which there is a legal dispute.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 PolicyCenter Trailer_Ext entity, which stores information about trailers that can be covered on Personal Auto policies.</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 BillingCenter PhoneCall_Ext entity, which stores information about phone conversations that occur with payers on delinquent accounts.</a:t>
            </a:r>
            <a:endParaRPr b="0" lang="en-US" sz="2000" spc="-1" strike="noStrike">
              <a:latin typeface="Arial"/>
            </a:endParaRPr>
          </a:p>
          <a:p>
            <a:pPr>
              <a:lnSpc>
                <a:spcPct val="100000"/>
              </a:lnSpc>
            </a:pPr>
            <a:r>
              <a:rPr b="0" lang="en-US" sz="2000" spc="-1" strike="noStrike">
                <a:latin typeface="Arial"/>
              </a:rPr>
              <a:t>Keep in mind that all three products have robust base applications that meet the needs that are common to most carriers. Custom entities are typically created to meet business needs that are not common to the majority of insurance carriers.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57" name="TextShape 2"/>
          <p:cNvSpPr txBox="1"/>
          <p:nvPr/>
        </p:nvSpPr>
        <p:spPr>
          <a:xfrm>
            <a:off x="3884760" y="8775360"/>
            <a:ext cx="2971440" cy="302760"/>
          </a:xfrm>
          <a:prstGeom prst="rect">
            <a:avLst/>
          </a:prstGeom>
          <a:noFill/>
          <a:ln>
            <a:noFill/>
          </a:ln>
        </p:spPr>
        <p:txBody>
          <a:bodyPr anchor="b"/>
          <a:p>
            <a:pPr algn="r">
              <a:lnSpc>
                <a:spcPct val="100000"/>
              </a:lnSpc>
            </a:pPr>
            <a:fld id="{A0A717AF-0B52-4853-B4BB-CDA22669A5B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Platform entities are always found in the …\modules\configuration\config\metadata\entity\ folder. All ETI and EIX files in the \metadata\entity\ are read-only.  You cannot edit these files directly in Guidewire Studio and should not edit these files in any other application. </a:t>
            </a:r>
            <a:endParaRPr b="0" lang="en-US" sz="2000" spc="-1" strike="noStrike">
              <a:latin typeface="Arial"/>
            </a:endParaRPr>
          </a:p>
          <a:p>
            <a:endParaRPr b="0" lang="en-US" sz="2000" spc="-1" strike="noStrike">
              <a:latin typeface="Arial"/>
            </a:endParaRPr>
          </a:p>
          <a:p>
            <a:r>
              <a:rPr b="0" lang="en-US" sz="2000" spc="-1" strike="noStrike">
                <a:latin typeface="Arial"/>
              </a:rPr>
              <a:t>Many platform entities have the platform="true" attribute defined in the &lt;entity /&gt; element. Ignore the deprecated base="true" or base="false"  attribute in the &lt;entity /&gt; element.</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Some application specific entities can also be found in the \metadata\entity\ folder.  Many application entities are extendable in the sense that they can be both subtyped and/or an entity extension can be created.  Entities with the final="true" attribute defined in the &lt;entity /&gt; element cannot be subtyped. Entities with the extendable="false" attribute defined in the &lt;entity /&gt; element cannot be extended in the sense that new elements cannot be added to the entity.</a:t>
            </a:r>
            <a:endParaRPr b="0" lang="en-US" sz="2000" spc="-1" strike="noStrike">
              <a:latin typeface="Arial"/>
            </a:endParaRPr>
          </a:p>
          <a:p>
            <a:pPr>
              <a:lnSpc>
                <a:spcPct val="100000"/>
              </a:lnSpc>
            </a:pPr>
            <a:endParaRPr b="0" lang="en-US" sz="2000" spc="-1" strike="noStrike">
              <a:latin typeface="Arial"/>
            </a:endParaRPr>
          </a:p>
        </p:txBody>
      </p:sp>
      <p:sp>
        <p:nvSpPr>
          <p:cNvPr id="959" name="TextShape 2"/>
          <p:cNvSpPr txBox="1"/>
          <p:nvPr/>
        </p:nvSpPr>
        <p:spPr>
          <a:xfrm>
            <a:off x="3884760" y="8775360"/>
            <a:ext cx="2971440" cy="302760"/>
          </a:xfrm>
          <a:prstGeom prst="rect">
            <a:avLst/>
          </a:prstGeom>
          <a:noFill/>
          <a:ln>
            <a:noFill/>
          </a:ln>
        </p:spPr>
        <p:txBody>
          <a:bodyPr anchor="b"/>
          <a:p>
            <a:pPr algn="r">
              <a:lnSpc>
                <a:spcPct val="100000"/>
              </a:lnSpc>
            </a:pPr>
            <a:fld id="{C7F9945A-3EFF-4226-A4DE-06CCCDAED31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0"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For a customer data model entity, the ETI file defines the fields. Custom entities are a single ETI file that customers can edit as needed.  All of the fields in the custom entity's ETI file become a part of the internal Gosu class and a database table.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For custom entities, Guidewire recommends that the entity name should end with _Ext (or start with Ext), for example, Building_Ext as the name of the entity file. The names of the fields in the custom entity do not need to start or end with any prefix.  Only use Ext in field names when extending an existing base application entity or creating new elements in an entity extension of a base application entity.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name of the database table, however, is not building_ext, but rather, building. Guidewire creates a special prefix for extension entities by appending x to the two letter product code for the table name such as abx_building.  The table name is an attribute of the entity xml element. When creating an entity, in the Entity dialog, you can remove the _ext from the table name.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Students coming from an Object-Oriented Programming (OOP) background should be aware that the term "extend" gets used in OOP differently than it does in Guidewire. In OOP, the term "extend" is used to refer to creating a new subclass that extends some parent superclass.  In Guidewire data model configuration, the term "extend" is sometimes used to refer to adding new fields to an existing base application entity. In this sense, no new subclass or subtype entity is getting created. One is simply adding additional fields to an existing base application entity. </a:t>
            </a:r>
            <a:endParaRPr b="0" lang="en-US" sz="2000" spc="-1" strike="noStrike">
              <a:latin typeface="Arial"/>
            </a:endParaRPr>
          </a:p>
        </p:txBody>
      </p:sp>
      <p:sp>
        <p:nvSpPr>
          <p:cNvPr id="961" name="TextShape 2"/>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62" name="TextShape 3"/>
          <p:cNvSpPr txBox="1"/>
          <p:nvPr/>
        </p:nvSpPr>
        <p:spPr>
          <a:xfrm>
            <a:off x="3884760" y="8775360"/>
            <a:ext cx="2971440" cy="302760"/>
          </a:xfrm>
          <a:prstGeom prst="rect">
            <a:avLst/>
          </a:prstGeom>
          <a:noFill/>
          <a:ln>
            <a:noFill/>
          </a:ln>
        </p:spPr>
        <p:txBody>
          <a:bodyPr anchor="b"/>
          <a:p>
            <a:pPr algn="r">
              <a:lnSpc>
                <a:spcPct val="100000"/>
              </a:lnSpc>
            </a:pPr>
            <a:fld id="{5266E8EA-3B53-456D-84E3-B959833A8E46}" type="slidenum">
              <a:rPr b="0" lang="en-US" sz="800" spc="-1" strike="noStrike">
                <a:latin typeface="Arial"/>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64" name="TextShape 2"/>
          <p:cNvSpPr txBox="1"/>
          <p:nvPr/>
        </p:nvSpPr>
        <p:spPr>
          <a:xfrm>
            <a:off x="3884760" y="8775360"/>
            <a:ext cx="2971440" cy="302760"/>
          </a:xfrm>
          <a:prstGeom prst="rect">
            <a:avLst/>
          </a:prstGeom>
          <a:noFill/>
          <a:ln>
            <a:noFill/>
          </a:ln>
        </p:spPr>
        <p:txBody>
          <a:bodyPr anchor="b"/>
          <a:p>
            <a:pPr algn="r">
              <a:lnSpc>
                <a:spcPct val="100000"/>
              </a:lnSpc>
            </a:pPr>
            <a:fld id="{61AE4D3E-1FA3-465E-8D09-D419B3A21A8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66" name="TextShape 2"/>
          <p:cNvSpPr txBox="1"/>
          <p:nvPr/>
        </p:nvSpPr>
        <p:spPr>
          <a:xfrm>
            <a:off x="3884760" y="8775360"/>
            <a:ext cx="2971440" cy="302760"/>
          </a:xfrm>
          <a:prstGeom prst="rect">
            <a:avLst/>
          </a:prstGeom>
          <a:noFill/>
          <a:ln>
            <a:noFill/>
          </a:ln>
        </p:spPr>
        <p:txBody>
          <a:bodyPr anchor="b"/>
          <a:p>
            <a:pPr algn="r">
              <a:lnSpc>
                <a:spcPct val="100000"/>
              </a:lnSpc>
            </a:pPr>
            <a:fld id="{26736D5D-F7AC-471B-A427-42766714A02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Guidewire recommends that the entity name should be in Pascal case. Pascal case is a style of capitalization in which multiple words are joined together with the first character of each word capitalized. Examples include the names "ClaimCenter" and "JavaScript".  Pascal case is the naming convention recommendation for entities. Guidewire recommends ending the name of an entity with _Ext to distinguish the entity from base application entities.</a:t>
            </a:r>
            <a:endParaRPr b="0" lang="en-US" sz="2000" spc="-1" strike="noStrike">
              <a:latin typeface="Arial"/>
            </a:endParaRPr>
          </a:p>
          <a:p>
            <a:endParaRPr b="0" lang="en-US" sz="2000" spc="-1" strike="noStrike">
              <a:latin typeface="Arial"/>
            </a:endParaRPr>
          </a:p>
          <a:p>
            <a:r>
              <a:rPr b="0" lang="en-US" sz="1200" spc="-1" strike="noStrike">
                <a:solidFill>
                  <a:srgbClr val="000000"/>
                </a:solidFill>
                <a:latin typeface="Arial"/>
                <a:ea typeface="+mn-ea"/>
              </a:rPr>
              <a:t>In the entity dialog, you can also define the table name. In the majority of cases, you can keep the dialog defaults. However, by convention we remove the _Ext from table name since naming collision is avoided by the automatic prefixing &lt;app&gt;x as in the example: abx_building.</a:t>
            </a:r>
            <a:endParaRPr b="0" lang="en-US" sz="1200" spc="-1" strike="noStrike">
              <a:latin typeface="Arial"/>
            </a:endParaRPr>
          </a:p>
          <a:p>
            <a:endParaRPr b="0" lang="en-US" sz="1200" spc="-1" strike="noStrike">
              <a:latin typeface="Arial"/>
            </a:endParaRPr>
          </a:p>
          <a:p>
            <a:pPr>
              <a:lnSpc>
                <a:spcPct val="100000"/>
              </a:lnSpc>
            </a:pPr>
            <a:r>
              <a:rPr b="0" lang="en-US" sz="1200" spc="-1" strike="noStrike">
                <a:solidFill>
                  <a:srgbClr val="000000"/>
                </a:solidFill>
                <a:latin typeface="Arial"/>
                <a:ea typeface="+mn-ea"/>
              </a:rPr>
              <a:t>For loadable tables (ones that can be loaded through staging tables), the table name must be 25 characters or less. For non-loadable tables (ones that cannot be loaded through staging tables), the table name must be 26 characters or less.  Some entities are supertypes to subtypes. Subtype entity names have a limit of 22 characters.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A retireable entity is an extension of the editable entity type, and is the most common type of entity.  Most, but not all, base entities are of this type. Retireable means that entities of this type are never deleted. Entities of the type versionable can be deleted. Editable is not a recommended type. Instead, use versionable. Versionable entities have a version and an ID field.  At application server start up, the Guidewire application loads all XML definitions of the data entities into the application database.</a:t>
            </a:r>
            <a:br/>
            <a:b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968" name="TextShape 2"/>
          <p:cNvSpPr txBox="1"/>
          <p:nvPr/>
        </p:nvSpPr>
        <p:spPr>
          <a:xfrm>
            <a:off x="3884760" y="8775360"/>
            <a:ext cx="2971440" cy="302760"/>
          </a:xfrm>
          <a:prstGeom prst="rect">
            <a:avLst/>
          </a:prstGeom>
          <a:noFill/>
          <a:ln>
            <a:noFill/>
          </a:ln>
        </p:spPr>
        <p:txBody>
          <a:bodyPr anchor="b"/>
          <a:p>
            <a:pPr algn="r">
              <a:lnSpc>
                <a:spcPct val="100000"/>
              </a:lnSpc>
            </a:pPr>
            <a:fld id="{95998FBF-C7CD-4E35-B26D-2384749BCDB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0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C3A9AE8-4824-4FE3-8680-8D7F5667B69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46" name="pic Logo Text" descr=""/>
          <p:cNvPicPr/>
          <p:nvPr/>
        </p:nvPicPr>
        <p:blipFill>
          <a:blip r:embed="rId2"/>
          <a:stretch/>
        </p:blipFill>
        <p:spPr>
          <a:xfrm>
            <a:off x="7412040" y="6543720"/>
            <a:ext cx="1607760" cy="136080"/>
          </a:xfrm>
          <a:prstGeom prst="rect">
            <a:avLst/>
          </a:prstGeom>
          <a:ln>
            <a:noFill/>
          </a:ln>
        </p:spPr>
      </p:pic>
      <p:sp>
        <p:nvSpPr>
          <p:cNvPr id="44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374D2AB-3197-438F-BD06-3321D3C167EA}"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48"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49"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450"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451"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8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5" name="pic Logo Text" descr=""/>
          <p:cNvPicPr/>
          <p:nvPr/>
        </p:nvPicPr>
        <p:blipFill>
          <a:blip r:embed="rId2"/>
          <a:stretch/>
        </p:blipFill>
        <p:spPr>
          <a:xfrm>
            <a:off x="7412040" y="6543720"/>
            <a:ext cx="1607760" cy="136080"/>
          </a:xfrm>
          <a:prstGeom prst="rect">
            <a:avLst/>
          </a:prstGeom>
          <a:ln>
            <a:noFill/>
          </a:ln>
        </p:spPr>
      </p:pic>
      <p:sp>
        <p:nvSpPr>
          <p:cNvPr id="49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843C8F0-5C52-43B5-B7BD-0F8B9948F56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9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98" name="PlaceHolder 10"/>
          <p:cNvSpPr>
            <a:spLocks noGrp="1"/>
          </p:cNvSpPr>
          <p:nvPr>
            <p:ph type="body"/>
          </p:nvPr>
        </p:nvSpPr>
        <p:spPr>
          <a:xfrm>
            <a:off x="519120" y="914400"/>
            <a:ext cx="5531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3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3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3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3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2" name="pic Logo Text" descr=""/>
          <p:cNvPicPr/>
          <p:nvPr/>
        </p:nvPicPr>
        <p:blipFill>
          <a:blip r:embed="rId2"/>
          <a:stretch/>
        </p:blipFill>
        <p:spPr>
          <a:xfrm>
            <a:off x="7412040" y="6543720"/>
            <a:ext cx="1607760" cy="136080"/>
          </a:xfrm>
          <a:prstGeom prst="rect">
            <a:avLst/>
          </a:prstGeom>
          <a:ln>
            <a:noFill/>
          </a:ln>
        </p:spPr>
      </p:pic>
      <p:sp>
        <p:nvSpPr>
          <p:cNvPr id="54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4D34C2E-940C-470F-8D38-A55286E4B1F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4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45" name="PlaceHolder 10"/>
          <p:cNvSpPr>
            <a:spLocks noGrp="1"/>
          </p:cNvSpPr>
          <p:nvPr>
            <p:ph type="body"/>
          </p:nvPr>
        </p:nvSpPr>
        <p:spPr>
          <a:xfrm>
            <a:off x="47545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8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8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8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8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8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89" name="pic Logo Text" descr=""/>
          <p:cNvPicPr/>
          <p:nvPr/>
        </p:nvPicPr>
        <p:blipFill>
          <a:blip r:embed="rId2"/>
          <a:stretch/>
        </p:blipFill>
        <p:spPr>
          <a:xfrm>
            <a:off x="7412040" y="6543720"/>
            <a:ext cx="1607760" cy="136080"/>
          </a:xfrm>
          <a:prstGeom prst="rect">
            <a:avLst/>
          </a:prstGeom>
          <a:ln>
            <a:noFill/>
          </a:ln>
        </p:spPr>
      </p:pic>
      <p:sp>
        <p:nvSpPr>
          <p:cNvPr id="59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EED08D8-7774-46C5-8B2C-FA104CB3220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91" name="PlaceHolder 9"/>
          <p:cNvSpPr>
            <a:spLocks noGrp="1"/>
          </p:cNvSpPr>
          <p:nvPr>
            <p:ph type="title"/>
          </p:nvPr>
        </p:nvSpPr>
        <p:spPr>
          <a:xfrm>
            <a:off x="493920" y="120600"/>
            <a:ext cx="831816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92" name="PlaceHolder 10"/>
          <p:cNvSpPr>
            <a:spLocks noGrp="1"/>
          </p:cNvSpPr>
          <p:nvPr>
            <p:ph type="body"/>
          </p:nvPr>
        </p:nvSpPr>
        <p:spPr>
          <a:xfrm>
            <a:off x="521280" y="9144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a:p>
            <a:pPr lvl="4" marL="1941480" indent="-225000">
              <a:lnSpc>
                <a:spcPct val="100000"/>
              </a:lnSpc>
              <a:spcBef>
                <a:spcPts val="281"/>
              </a:spcBef>
              <a:buClr>
                <a:srgbClr val="04628c"/>
              </a:buClr>
              <a:buSzPct val="120000"/>
              <a:buFont typeface="Symbol" charset="2"/>
              <a:buChar char=""/>
            </a:pPr>
            <a:r>
              <a:rPr b="0" lang="en-US" sz="1400" spc="-1" strike="noStrike">
                <a:solidFill>
                  <a:srgbClr val="000000"/>
                </a:solidFill>
                <a:latin typeface="Arial"/>
                <a:ea typeface="Arial"/>
              </a:rPr>
              <a:t>Fifth level</a:t>
            </a:r>
            <a:endParaRPr b="0" lang="en-US" sz="1400" spc="-1" strike="noStrike">
              <a:solidFill>
                <a:srgbClr val="000000"/>
              </a:solidFill>
              <a:latin typeface="Arial"/>
            </a:endParaRPr>
          </a:p>
        </p:txBody>
      </p:sp>
      <p:sp>
        <p:nvSpPr>
          <p:cNvPr id="593" name="PlaceHolder 11"/>
          <p:cNvSpPr>
            <a:spLocks noGrp="1"/>
          </p:cNvSpPr>
          <p:nvPr>
            <p:ph type="body"/>
          </p:nvPr>
        </p:nvSpPr>
        <p:spPr>
          <a:xfrm>
            <a:off x="520560" y="27432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594" name="PlaceHolder 12"/>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3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3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3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8" name="pic Logo Text" descr=""/>
          <p:cNvPicPr/>
          <p:nvPr/>
        </p:nvPicPr>
        <p:blipFill>
          <a:blip r:embed="rId2"/>
          <a:stretch/>
        </p:blipFill>
        <p:spPr>
          <a:xfrm>
            <a:off x="7412040" y="6543720"/>
            <a:ext cx="1607760" cy="136080"/>
          </a:xfrm>
          <a:prstGeom prst="rect">
            <a:avLst/>
          </a:prstGeom>
          <a:ln>
            <a:noFill/>
          </a:ln>
        </p:spPr>
      </p:pic>
      <p:sp>
        <p:nvSpPr>
          <p:cNvPr id="63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CF7702D-AF9B-4D7A-90E2-7A2F1356EAE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40"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641"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642"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43"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8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8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8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8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8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87" name="pic Logo Text" descr=""/>
          <p:cNvPicPr/>
          <p:nvPr/>
        </p:nvPicPr>
        <p:blipFill>
          <a:blip r:embed="rId2"/>
          <a:stretch/>
        </p:blipFill>
        <p:spPr>
          <a:xfrm>
            <a:off x="7412040" y="6543720"/>
            <a:ext cx="1607760" cy="136080"/>
          </a:xfrm>
          <a:prstGeom prst="rect">
            <a:avLst/>
          </a:prstGeom>
          <a:ln>
            <a:noFill/>
          </a:ln>
        </p:spPr>
      </p:pic>
      <p:sp>
        <p:nvSpPr>
          <p:cNvPr id="68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891D9CB-AB02-4CC3-A00A-2943C2F6945B}"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89"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690"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691"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692"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3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3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3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3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3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3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36" name="pic Logo Text" descr=""/>
          <p:cNvPicPr/>
          <p:nvPr/>
        </p:nvPicPr>
        <p:blipFill>
          <a:blip r:embed="rId2"/>
          <a:stretch/>
        </p:blipFill>
        <p:spPr>
          <a:xfrm>
            <a:off x="7412040" y="6543720"/>
            <a:ext cx="1607760" cy="136080"/>
          </a:xfrm>
          <a:prstGeom prst="rect">
            <a:avLst/>
          </a:prstGeom>
          <a:ln>
            <a:noFill/>
          </a:ln>
        </p:spPr>
      </p:pic>
      <p:sp>
        <p:nvSpPr>
          <p:cNvPr id="73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5C73168-4264-41AB-A08B-3C5D89D8788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38"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739" name="CustomShape 10"/>
          <p:cNvSpPr/>
          <p:nvPr/>
        </p:nvSpPr>
        <p:spPr>
          <a:xfrm>
            <a:off x="521280" y="914400"/>
            <a:ext cx="8320680" cy="54169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740"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74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DF5EB02-FB08-4381-AF3C-B8553CD4100B}"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4E18E1D5-E1BE-4B04-BA2C-5C978946F15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5722C78-4124-43B0-966A-ECC8785BAD8E}"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14A5E5B0-3187-4BC5-8D75-4D1DCF4AF03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7" name="pic Logo Text" descr=""/>
          <p:cNvPicPr/>
          <p:nvPr/>
        </p:nvPicPr>
        <p:blipFill>
          <a:blip r:embed="rId2"/>
          <a:stretch/>
        </p:blipFill>
        <p:spPr>
          <a:xfrm>
            <a:off x="7412040" y="6543720"/>
            <a:ext cx="1607760" cy="136080"/>
          </a:xfrm>
          <a:prstGeom prst="rect">
            <a:avLst/>
          </a:prstGeom>
          <a:ln>
            <a:noFill/>
          </a:ln>
        </p:spPr>
      </p:pic>
      <p:sp>
        <p:nvSpPr>
          <p:cNvPr id="25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6214EEB-C598-4104-A096-0615683A9B6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5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0"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9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9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4" name="pic Logo Text" descr=""/>
          <p:cNvPicPr/>
          <p:nvPr/>
        </p:nvPicPr>
        <p:blipFill>
          <a:blip r:embed="rId2"/>
          <a:stretch/>
        </p:blipFill>
        <p:spPr>
          <a:xfrm>
            <a:off x="7412040" y="6543720"/>
            <a:ext cx="1607760" cy="136080"/>
          </a:xfrm>
          <a:prstGeom prst="rect">
            <a:avLst/>
          </a:prstGeom>
          <a:ln>
            <a:noFill/>
          </a:ln>
        </p:spPr>
      </p:pic>
      <p:sp>
        <p:nvSpPr>
          <p:cNvPr id="30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0FAEA4E-DC79-4A3D-83D6-8EA533A7B76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0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07" name="PlaceHolder 10"/>
          <p:cNvSpPr>
            <a:spLocks noGrp="1"/>
          </p:cNvSpPr>
          <p:nvPr>
            <p:ph type="body"/>
          </p:nvPr>
        </p:nvSpPr>
        <p:spPr>
          <a:xfrm>
            <a:off x="5191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08" name="PlaceHolder 11"/>
          <p:cNvSpPr>
            <a:spLocks noGrp="1"/>
          </p:cNvSpPr>
          <p:nvPr>
            <p:ph type="body"/>
          </p:nvPr>
        </p:nvSpPr>
        <p:spPr>
          <a:xfrm>
            <a:off x="47545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4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4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4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4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2" name="pic Logo Text" descr=""/>
          <p:cNvPicPr/>
          <p:nvPr/>
        </p:nvPicPr>
        <p:blipFill>
          <a:blip r:embed="rId2"/>
          <a:stretch/>
        </p:blipFill>
        <p:spPr>
          <a:xfrm>
            <a:off x="7412040" y="6543720"/>
            <a:ext cx="1607760" cy="136080"/>
          </a:xfrm>
          <a:prstGeom prst="rect">
            <a:avLst/>
          </a:prstGeom>
          <a:ln>
            <a:noFill/>
          </a:ln>
        </p:spPr>
      </p:pic>
      <p:sp>
        <p:nvSpPr>
          <p:cNvPr id="35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964902E-00EC-44B2-B34E-3DC2365AF94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5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5"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9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9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9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99" name="pic Logo Text" descr=""/>
          <p:cNvPicPr/>
          <p:nvPr/>
        </p:nvPicPr>
        <p:blipFill>
          <a:blip r:embed="rId2"/>
          <a:stretch/>
        </p:blipFill>
        <p:spPr>
          <a:xfrm>
            <a:off x="7412040" y="6543720"/>
            <a:ext cx="1607760" cy="136080"/>
          </a:xfrm>
          <a:prstGeom prst="rect">
            <a:avLst/>
          </a:prstGeom>
          <a:ln>
            <a:noFill/>
          </a:ln>
        </p:spPr>
      </p:pic>
      <p:sp>
        <p:nvSpPr>
          <p:cNvPr id="40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29A5605-B120-4D1A-BE62-B435DF99075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0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2" name="PlaceHolder 10"/>
          <p:cNvSpPr>
            <a:spLocks noGrp="1"/>
          </p:cNvSpPr>
          <p:nvPr>
            <p:ph type="body"/>
          </p:nvPr>
        </p:nvSpPr>
        <p:spPr>
          <a:xfrm>
            <a:off x="519120" y="9144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49.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76.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37.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8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50.wmf"/><Relationship Id="rId2" Type="http://schemas.openxmlformats.org/officeDocument/2006/relationships/slideLayout" Target="../slideLayouts/slideLayout109.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21.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wmf"/><Relationship Id="rId3" Type="http://schemas.openxmlformats.org/officeDocument/2006/relationships/slideLayout" Target="../slideLayouts/slideLayout49.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7.wmf"/><Relationship Id="rId2" Type="http://schemas.openxmlformats.org/officeDocument/2006/relationships/slideLayout" Target="../slideLayouts/slideLayout49.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8.wmf"/><Relationship Id="rId2" Type="http://schemas.openxmlformats.org/officeDocument/2006/relationships/slideLayout" Target="../slideLayouts/slideLayout14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59.wmf"/><Relationship Id="rId2" Type="http://schemas.openxmlformats.org/officeDocument/2006/relationships/slideLayout" Target="../slideLayouts/slideLayout6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0.wmf"/><Relationship Id="rId2" Type="http://schemas.openxmlformats.org/officeDocument/2006/relationships/image" Target="../media/image61.wmf"/><Relationship Id="rId3" Type="http://schemas.openxmlformats.org/officeDocument/2006/relationships/slideLayout" Target="../slideLayouts/slideLayout49.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81.xml"/><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 Id="rId3" Type="http://schemas.openxmlformats.org/officeDocument/2006/relationships/image" Target="../media/image20.wmf"/><Relationship Id="rId4" Type="http://schemas.openxmlformats.org/officeDocument/2006/relationships/image" Target="../media/image21.wmf"/><Relationship Id="rId5" Type="http://schemas.openxmlformats.org/officeDocument/2006/relationships/image" Target="../media/image22.wmf"/><Relationship Id="rId6" Type="http://schemas.openxmlformats.org/officeDocument/2006/relationships/image" Target="../media/image23.wmf"/><Relationship Id="rId7" Type="http://schemas.openxmlformats.org/officeDocument/2006/relationships/image" Target="../media/image24.wmf"/><Relationship Id="rId8" Type="http://schemas.openxmlformats.org/officeDocument/2006/relationships/image" Target="../media/image25.wmf"/><Relationship Id="rId9" Type="http://schemas.openxmlformats.org/officeDocument/2006/relationships/slideLayout" Target="../slideLayouts/slideLayout37.xml"/><Relationship Id="rId10"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6" Type="http://schemas.openxmlformats.org/officeDocument/2006/relationships/image" Target="../media/image31.wmf"/><Relationship Id="rId7" Type="http://schemas.openxmlformats.org/officeDocument/2006/relationships/image" Target="../media/image32.wmf"/><Relationship Id="rId8" Type="http://schemas.openxmlformats.org/officeDocument/2006/relationships/image" Target="../media/image33.wmf"/><Relationship Id="rId9" Type="http://schemas.openxmlformats.org/officeDocument/2006/relationships/image" Target="../media/image34.wmf"/><Relationship Id="rId10" Type="http://schemas.openxmlformats.org/officeDocument/2006/relationships/image" Target="../media/image35.wmf"/><Relationship Id="rId11" Type="http://schemas.openxmlformats.org/officeDocument/2006/relationships/image" Target="../media/image36.wmf"/><Relationship Id="rId12" Type="http://schemas.openxmlformats.org/officeDocument/2006/relationships/slideLayout" Target="../slideLayouts/slideLayout37.xml"/><Relationship Id="rId1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7.wmf"/><Relationship Id="rId2" Type="http://schemas.openxmlformats.org/officeDocument/2006/relationships/image" Target="../media/image38.wmf"/><Relationship Id="rId3" Type="http://schemas.openxmlformats.org/officeDocument/2006/relationships/image" Target="../media/image39.wmf"/><Relationship Id="rId4" Type="http://schemas.openxmlformats.org/officeDocument/2006/relationships/slideLayout" Target="../slideLayouts/slideLayout49.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slideLayout" Target="../slideLayouts/slideLayout61.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November 14, 2014</a:t>
            </a:r>
            <a:endParaRPr b="0" lang="en-US" sz="1600" spc="-1" strike="noStrike">
              <a:solidFill>
                <a:srgbClr val="000000"/>
              </a:solidFill>
              <a:latin typeface="Arial"/>
            </a:endParaRPr>
          </a:p>
        </p:txBody>
      </p:sp>
      <p:sp>
        <p:nvSpPr>
          <p:cNvPr id="784"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Creating New Entities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7" name="Picture 5" descr=""/>
          <p:cNvPicPr/>
          <p:nvPr/>
        </p:nvPicPr>
        <p:blipFill>
          <a:blip r:embed="rId1"/>
          <a:stretch/>
        </p:blipFill>
        <p:spPr>
          <a:xfrm>
            <a:off x="5333760" y="914400"/>
            <a:ext cx="3443400" cy="4986360"/>
          </a:xfrm>
          <a:prstGeom prst="rect">
            <a:avLst/>
          </a:prstGeom>
          <a:ln>
            <a:noFill/>
          </a:ln>
          <a:effectLst>
            <a:outerShdw algn="tl" blurRad="50800" dir="2700000" dist="38100" rotWithShape="0">
              <a:srgbClr val="000000">
                <a:alpha val="40000"/>
              </a:srgbClr>
            </a:outerShdw>
          </a:effectLst>
        </p:spPr>
      </p:pic>
      <p:sp>
        <p:nvSpPr>
          <p:cNvPr id="86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Optional &lt;entity /&gt; attributes</a:t>
            </a:r>
            <a:endParaRPr b="0" lang="en-US" sz="3200" spc="-1" strike="noStrike">
              <a:solidFill>
                <a:srgbClr val="ffffff"/>
              </a:solidFill>
              <a:latin typeface="Arial"/>
            </a:endParaRPr>
          </a:p>
        </p:txBody>
      </p:sp>
      <p:sp>
        <p:nvSpPr>
          <p:cNvPr id="869"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Extendable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Internal usage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Not needed for custom entities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Exportable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Deprecated support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Default = false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True allows for deprecated support </a:t>
            </a:r>
            <a:br/>
            <a:r>
              <a:rPr b="0" lang="en-US" sz="2000" spc="-1" strike="noStrike">
                <a:solidFill>
                  <a:srgbClr val="000000"/>
                </a:solidFill>
                <a:latin typeface="Arial"/>
                <a:ea typeface="Arial"/>
              </a:rPr>
              <a:t>to serialize entity for  SOAP API </a:t>
            </a:r>
            <a:br/>
            <a:r>
              <a:rPr b="0" lang="en-US" sz="2000" spc="-1" strike="noStrike">
                <a:solidFill>
                  <a:srgbClr val="000000"/>
                </a:solidFill>
                <a:latin typeface="Arial"/>
                <a:ea typeface="Arial"/>
              </a:rPr>
              <a:t>and RPC-E web services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Final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Default = true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True means entity cannot be </a:t>
            </a:r>
            <a:br/>
            <a:r>
              <a:rPr b="0" lang="en-US" sz="2000" spc="-1" strike="noStrike">
                <a:solidFill>
                  <a:srgbClr val="000000"/>
                </a:solidFill>
                <a:latin typeface="Arial"/>
                <a:ea typeface="Arial"/>
              </a:rPr>
              <a:t>supertype of a subtype entity</a:t>
            </a:r>
            <a:endParaRPr b="0" lang="en-US" sz="2000" spc="-1" strike="noStrike">
              <a:solidFill>
                <a:srgbClr val="000000"/>
              </a:solidFill>
              <a:latin typeface="Arial"/>
            </a:endParaRPr>
          </a:p>
        </p:txBody>
      </p:sp>
      <p:sp>
        <p:nvSpPr>
          <p:cNvPr id="870" name="CustomShape 3"/>
          <p:cNvSpPr/>
          <p:nvPr/>
        </p:nvSpPr>
        <p:spPr>
          <a:xfrm>
            <a:off x="5549760" y="4137840"/>
            <a:ext cx="2514600" cy="1013760"/>
          </a:xfrm>
          <a:prstGeom prst="roundRect">
            <a:avLst>
              <a:gd name="adj" fmla="val 9158"/>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1" name="TextShape 1"/>
          <p:cNvSpPr txBox="1"/>
          <p:nvPr/>
        </p:nvSpPr>
        <p:spPr>
          <a:xfrm>
            <a:off x="493920" y="118800"/>
            <a:ext cx="887832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Add elements and specify attributes</a:t>
            </a:r>
            <a:br/>
            <a:endParaRPr b="0" lang="en-US" sz="3200" spc="-1" strike="noStrike">
              <a:solidFill>
                <a:srgbClr val="ffffff"/>
              </a:solidFill>
              <a:latin typeface="Arial"/>
            </a:endParaRPr>
          </a:p>
        </p:txBody>
      </p:sp>
      <p:sp>
        <p:nvSpPr>
          <p:cNvPr id="872" name="TextShape 2"/>
          <p:cNvSpPr txBox="1"/>
          <p:nvPr/>
        </p:nvSpPr>
        <p:spPr>
          <a:xfrm>
            <a:off x="5191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Toolbar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Select option in dropdown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Click </a:t>
            </a:r>
            <a:r>
              <a:rPr b="1" lang="en-US" sz="2000" spc="-1" strike="noStrike">
                <a:solidFill>
                  <a:srgbClr val="000000"/>
                </a:solidFill>
                <a:latin typeface="Arial"/>
                <a:ea typeface="Arial"/>
              </a:rPr>
              <a:t>+</a:t>
            </a:r>
            <a:r>
              <a:rPr b="0" lang="en-US" sz="2000" spc="-1" strike="noStrike">
                <a:solidFill>
                  <a:srgbClr val="000000"/>
                </a:solidFill>
                <a:latin typeface="Arial"/>
                <a:ea typeface="Arial"/>
              </a:rPr>
              <a:t> to add more of same</a:t>
            </a:r>
            <a:endParaRPr b="0" lang="en-US" sz="2000" spc="-1" strike="noStrike">
              <a:solidFill>
                <a:srgbClr val="000000"/>
              </a:solidFill>
              <a:latin typeface="Arial"/>
            </a:endParaRPr>
          </a:p>
        </p:txBody>
      </p:sp>
      <p:sp>
        <p:nvSpPr>
          <p:cNvPr id="873" name="TextShape 3"/>
          <p:cNvSpPr txBox="1"/>
          <p:nvPr/>
        </p:nvSpPr>
        <p:spPr>
          <a:xfrm>
            <a:off x="47545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Context menu</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Add new…</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Select option in menu</a:t>
            </a:r>
            <a:endParaRPr b="0" lang="en-US" sz="2000" spc="-1" strike="noStrike">
              <a:solidFill>
                <a:srgbClr val="000000"/>
              </a:solidFill>
              <a:latin typeface="Arial"/>
            </a:endParaRPr>
          </a:p>
        </p:txBody>
      </p:sp>
      <p:pic>
        <p:nvPicPr>
          <p:cNvPr id="874" name="pic editor menubar Add" descr=""/>
          <p:cNvPicPr/>
          <p:nvPr/>
        </p:nvPicPr>
        <p:blipFill>
          <a:blip r:embed="rId1"/>
          <a:srcRect l="0" t="0" r="68007" b="0"/>
          <a:stretch/>
        </p:blipFill>
        <p:spPr>
          <a:xfrm>
            <a:off x="2133720" y="2268000"/>
            <a:ext cx="1793880" cy="383400"/>
          </a:xfrm>
          <a:prstGeom prst="rect">
            <a:avLst/>
          </a:prstGeom>
          <a:ln w="9360">
            <a:noFill/>
          </a:ln>
          <a:effectLst>
            <a:outerShdw algn="tl" blurRad="50800" dir="2700000" dist="38100" rotWithShape="0">
              <a:srgbClr val="000000">
                <a:alpha val="40000"/>
              </a:srgbClr>
            </a:outerShdw>
          </a:effectLst>
        </p:spPr>
      </p:pic>
      <p:pic>
        <p:nvPicPr>
          <p:cNvPr id="875" name="pic editor menubar list" descr=""/>
          <p:cNvPicPr/>
          <p:nvPr/>
        </p:nvPicPr>
        <p:blipFill>
          <a:blip r:embed="rId2"/>
          <a:stretch/>
        </p:blipFill>
        <p:spPr>
          <a:xfrm>
            <a:off x="2554920" y="2580840"/>
            <a:ext cx="1435680" cy="3713760"/>
          </a:xfrm>
          <a:prstGeom prst="rect">
            <a:avLst/>
          </a:prstGeom>
          <a:ln>
            <a:noFill/>
          </a:ln>
          <a:effectLst>
            <a:outerShdw algn="tl" blurRad="50800" dir="2700000" dist="38100" rotWithShape="0">
              <a:srgbClr val="000000">
                <a:alpha val="40000"/>
              </a:srgbClr>
            </a:outerShdw>
          </a:effectLst>
        </p:spPr>
      </p:pic>
      <p:pic>
        <p:nvPicPr>
          <p:cNvPr id="876" name="pic Context Menu" descr=""/>
          <p:cNvPicPr/>
          <p:nvPr/>
        </p:nvPicPr>
        <p:blipFill>
          <a:blip r:embed="rId3"/>
          <a:stretch/>
        </p:blipFill>
        <p:spPr>
          <a:xfrm>
            <a:off x="4973400" y="2268000"/>
            <a:ext cx="3416760" cy="3825360"/>
          </a:xfrm>
          <a:prstGeom prst="rect">
            <a:avLst/>
          </a:prstGeom>
          <a:ln>
            <a:noFill/>
          </a:ln>
          <a:effectLst>
            <a:outerShdw algn="tl" blurRad="50800" dir="2700000" dist="38100" rotWithShape="0">
              <a:srgbClr val="000000">
                <a:alpha val="40000"/>
              </a:srgbClr>
            </a:outerShdw>
          </a:effectLst>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Common elements to add</a:t>
            </a:r>
            <a:endParaRPr b="0" lang="en-US" sz="3200" spc="-1" strike="noStrike">
              <a:solidFill>
                <a:srgbClr val="ffffff"/>
              </a:solidFill>
              <a:latin typeface="Arial"/>
            </a:endParaRPr>
          </a:p>
        </p:txBody>
      </p:sp>
      <p:sp>
        <p:nvSpPr>
          <p:cNvPr id="878"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Common elements (fields) for: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Entity extension, entity, subtype, subtype extension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&lt;array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array entity and field</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&lt;column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data field with defined data 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Bit, datetime, integer, varchar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&lt;foreignkey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foreign key field and entity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&lt;typekey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typekey and related typelist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Do </a:t>
            </a:r>
            <a:r>
              <a:rPr b="1" lang="en-US" sz="2400" spc="-1" strike="noStrike">
                <a:solidFill>
                  <a:srgbClr val="000000"/>
                </a:solidFill>
                <a:latin typeface="Arial"/>
                <a:ea typeface="Arial"/>
              </a:rPr>
              <a:t>NOT</a:t>
            </a:r>
            <a:r>
              <a:rPr b="0" lang="en-US" sz="2400" spc="-1" strike="noStrike">
                <a:solidFill>
                  <a:srgbClr val="000000"/>
                </a:solidFill>
                <a:latin typeface="Arial"/>
                <a:ea typeface="Arial"/>
              </a:rPr>
              <a:t> create custom entity field names ending with _Ext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Entity editor: Attribute pane</a:t>
            </a:r>
            <a:endParaRPr b="0" lang="en-US" sz="3200" spc="-1" strike="noStrike">
              <a:solidFill>
                <a:srgbClr val="ffffff"/>
              </a:solidFill>
              <a:latin typeface="Arial"/>
            </a:endParaRPr>
          </a:p>
        </p:txBody>
      </p:sp>
      <p:sp>
        <p:nvSpPr>
          <p:cNvPr id="880" name="TextShape 2"/>
          <p:cNvSpPr txBox="1"/>
          <p:nvPr/>
        </p:nvSpPr>
        <p:spPr>
          <a:xfrm>
            <a:off x="4952880" y="914400"/>
            <a:ext cx="387072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Name Value columns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For selected element, </a:t>
            </a:r>
            <a:br/>
            <a:r>
              <a:rPr b="0" lang="en-US" sz="2000" spc="-1" strike="noStrike">
                <a:solidFill>
                  <a:srgbClr val="000000"/>
                </a:solidFill>
                <a:latin typeface="Arial"/>
                <a:ea typeface="Arial"/>
              </a:rPr>
              <a:t>define attributes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Schema aware values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Boolean controls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Dropdown lists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Attribute styling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Bold for required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Black for editable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Grayed-out for non-editable</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Overridden, Inherited, Internal, Default</a:t>
            </a:r>
            <a:endParaRPr b="0" lang="en-US" sz="18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No default for nullok</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Set to true in most cases</a:t>
            </a:r>
            <a:endParaRPr b="0" lang="en-US" sz="2000" spc="-1" strike="noStrike">
              <a:solidFill>
                <a:srgbClr val="000000"/>
              </a:solidFill>
              <a:latin typeface="Arial"/>
            </a:endParaRPr>
          </a:p>
        </p:txBody>
      </p:sp>
      <p:pic>
        <p:nvPicPr>
          <p:cNvPr id="881" name="Picture 2" descr=""/>
          <p:cNvPicPr/>
          <p:nvPr/>
        </p:nvPicPr>
        <p:blipFill>
          <a:blip r:embed="rId1"/>
          <a:stretch/>
        </p:blipFill>
        <p:spPr>
          <a:xfrm>
            <a:off x="538920" y="927000"/>
            <a:ext cx="4200480" cy="5397120"/>
          </a:xfrm>
          <a:prstGeom prst="rect">
            <a:avLst/>
          </a:prstGeom>
          <a:ln>
            <a:noFill/>
          </a:ln>
          <a:effectLst>
            <a:outerShdw algn="tl" blurRad="50800" dir="2700000" dist="38100" rotWithShape="0">
              <a:srgbClr val="000000">
                <a:alpha val="40000"/>
              </a:srgbClr>
            </a:outerShdw>
          </a:effectLst>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2" name="Picture 2" descr=""/>
          <p:cNvPicPr/>
          <p:nvPr/>
        </p:nvPicPr>
        <p:blipFill>
          <a:blip r:embed="rId1"/>
          <a:stretch/>
        </p:blipFill>
        <p:spPr>
          <a:xfrm>
            <a:off x="497160" y="914400"/>
            <a:ext cx="8314200" cy="3276360"/>
          </a:xfrm>
          <a:prstGeom prst="rect">
            <a:avLst/>
          </a:prstGeom>
          <a:ln w="9360">
            <a:noFill/>
          </a:ln>
          <a:effectLst>
            <a:outerShdw algn="tl" blurRad="50800" dir="2700000" dist="38100" rotWithShape="0">
              <a:srgbClr val="000000">
                <a:alpha val="40000"/>
              </a:srgbClr>
            </a:outerShdw>
          </a:effectLst>
        </p:spPr>
      </p:pic>
      <p:sp>
        <p:nvSpPr>
          <p:cNvPr id="88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Add subelements</a:t>
            </a:r>
            <a:endParaRPr b="0" lang="en-US" sz="3200" spc="-1" strike="noStrike">
              <a:solidFill>
                <a:srgbClr val="ffffff"/>
              </a:solidFill>
              <a:latin typeface="Arial"/>
            </a:endParaRPr>
          </a:p>
        </p:txBody>
      </p:sp>
      <p:sp>
        <p:nvSpPr>
          <p:cNvPr id="884" name="TextShape 2"/>
          <p:cNvSpPr txBox="1"/>
          <p:nvPr/>
        </p:nvSpPr>
        <p:spPr>
          <a:xfrm>
            <a:off x="519120" y="4495680"/>
            <a:ext cx="8318160" cy="19047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 the toolbar to add a columnParam</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Some elements require subelements based on the element and attribute definition and in many cases the subelements are optional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Add columnParam child element to a column of type varchar to specify size, e.g., varchar(60)</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885" name="CustomShape 3"/>
          <p:cNvSpPr/>
          <p:nvPr/>
        </p:nvSpPr>
        <p:spPr>
          <a:xfrm>
            <a:off x="810360" y="2479680"/>
            <a:ext cx="4599360" cy="2124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86" name="CustomShape 4"/>
          <p:cNvSpPr/>
          <p:nvPr/>
        </p:nvSpPr>
        <p:spPr>
          <a:xfrm>
            <a:off x="507960" y="2166840"/>
            <a:ext cx="4597200" cy="27144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87" name="CustomShape 5"/>
          <p:cNvSpPr/>
          <p:nvPr/>
        </p:nvSpPr>
        <p:spPr>
          <a:xfrm flipH="1" flipV="1" rot="10800000">
            <a:off x="809640" y="2585880"/>
            <a:ext cx="302040" cy="282960"/>
          </a:xfrm>
          <a:prstGeom prst="bentConnector3">
            <a:avLst>
              <a:gd name="adj1" fmla="val -75571"/>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88" name="CustomShape 6"/>
          <p:cNvSpPr/>
          <p:nvPr/>
        </p:nvSpPr>
        <p:spPr>
          <a:xfrm rot="5400000">
            <a:off x="6199920" y="1679760"/>
            <a:ext cx="116280" cy="1695240"/>
          </a:xfrm>
          <a:prstGeom prst="bentConnector2">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89" name="CustomShape 7"/>
          <p:cNvSpPr/>
          <p:nvPr/>
        </p:nvSpPr>
        <p:spPr>
          <a:xfrm>
            <a:off x="5462280" y="1889640"/>
            <a:ext cx="3286800" cy="5796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Optionally regenerate dictionary</a:t>
            </a:r>
            <a:endParaRPr b="0" lang="en-US" sz="3200" spc="-1" strike="noStrike">
              <a:solidFill>
                <a:srgbClr val="ffffff"/>
              </a:solidFill>
              <a:latin typeface="Arial"/>
            </a:endParaRPr>
          </a:p>
        </p:txBody>
      </p:sp>
      <p:sp>
        <p:nvSpPr>
          <p:cNvPr id="891" name="TextShape 2"/>
          <p:cNvSpPr txBox="1"/>
          <p:nvPr/>
        </p:nvSpPr>
        <p:spPr>
          <a:xfrm>
            <a:off x="519120" y="9144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gwXX regen-dictionary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Process builds entire entity model including base and custom entities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Identifies errors in the data model beyond Entity Editor schema validation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92" name="CustomShape 3"/>
          <p:cNvSpPr/>
          <p:nvPr/>
        </p:nvSpPr>
        <p:spPr>
          <a:xfrm>
            <a:off x="533520" y="3276720"/>
            <a:ext cx="8229240" cy="3047760"/>
          </a:xfrm>
          <a:prstGeom prst="rect">
            <a:avLst/>
          </a:prstGeom>
          <a:solidFill>
            <a:schemeClr val="tx2">
              <a:lumMod val="75000"/>
            </a:schemeClr>
          </a:solidFill>
          <a:ln w="19080">
            <a:solidFill>
              <a:schemeClr val="tx2">
                <a:lumMod val="75000"/>
              </a:schemeClr>
            </a:solidFill>
            <a:round/>
          </a:ln>
        </p:spPr>
        <p:style>
          <a:lnRef idx="0"/>
          <a:fillRef idx="0"/>
          <a:effectRef idx="0"/>
          <a:fontRef idx="minor"/>
        </p:style>
        <p:txBody>
          <a:bodyPr wrap="none" rIns="0" tIns="91440" bIns="91440" anchor="ctr"/>
          <a:p>
            <a:pPr>
              <a:lnSpc>
                <a:spcPct val="100000"/>
              </a:lnSpc>
              <a:spcBef>
                <a:spcPts val="799"/>
              </a:spcBef>
              <a:spcAft>
                <a:spcPts val="479"/>
              </a:spcAft>
            </a:pPr>
            <a:r>
              <a:rPr b="0" lang="en-US" sz="1600" spc="-1" strike="noStrike">
                <a:solidFill>
                  <a:srgbClr val="000000"/>
                </a:solidFill>
                <a:latin typeface="Lucida Console"/>
              </a:rPr>
              <a:t>C:\Guidewire\TrainingApp\bin&gt;gwta regen-dictionary</a:t>
            </a:r>
            <a:br/>
            <a:r>
              <a:rPr b="0" lang="en-US" sz="1600" spc="-1" strike="noStrike">
                <a:solidFill>
                  <a:srgbClr val="000000"/>
                </a:solidFill>
                <a:latin typeface="Lucida Console"/>
              </a:rPr>
              <a:t>regen-entity-model-xml:</a:t>
            </a:r>
            <a:br/>
            <a:r>
              <a:rPr b="0" lang="en-US" sz="1600" spc="-1" strike="noStrike">
                <a:solidFill>
                  <a:srgbClr val="000000"/>
                </a:solidFill>
                <a:latin typeface="Lucida Console"/>
              </a:rPr>
              <a:t>====================================================</a:t>
            </a:r>
            <a:br/>
            <a:r>
              <a:rPr b="0" lang="en-US" sz="1600" spc="-1" strike="noStrike">
                <a:solidFill>
                  <a:srgbClr val="000000"/>
                </a:solidFill>
                <a:latin typeface="Lucida Console"/>
              </a:rPr>
              <a:t>= Running main class: </a:t>
            </a:r>
            <a:br/>
            <a:r>
              <a:rPr b="0" lang="en-US" sz="1600" spc="-1" strike="noStrike">
                <a:solidFill>
                  <a:srgbClr val="000000"/>
                </a:solidFill>
                <a:latin typeface="Lucida Console"/>
              </a:rPr>
              <a:t>  com.guidewire.tools.dictionary.data.EntityModelXmlTool</a:t>
            </a:r>
            <a:br/>
            <a:r>
              <a:rPr b="0" lang="en-US" sz="1600" spc="-1" strike="noStrike">
                <a:solidFill>
                  <a:srgbClr val="000000"/>
                </a:solidFill>
                <a:latin typeface="Lucida Console"/>
              </a:rPr>
              <a:t>     [java] --- Guidewire Entity Model In Xml ---</a:t>
            </a:r>
            <a:br/>
            <a:r>
              <a:rPr b="0" lang="en-US" sz="1600" spc="-1" strike="noStrike">
                <a:solidFill>
                  <a:srgbClr val="000000"/>
                </a:solidFill>
                <a:latin typeface="Lucida Console"/>
              </a:rPr>
              <a:t>…</a:t>
            </a:r>
            <a:br/>
            <a:r>
              <a:rPr b="0" lang="en-US" sz="1600" spc="-1" strike="noStrike">
                <a:solidFill>
                  <a:srgbClr val="000000"/>
                </a:solidFill>
                <a:latin typeface="Lucida Console"/>
              </a:rPr>
              <a:t>ERROR Errors found in Interaction_Ext</a:t>
            </a:r>
            <a:br/>
            <a:r>
              <a:rPr b="0" lang="en-US" sz="1600" spc="-1" strike="noStrike">
                <a:solidFill>
                  <a:srgbClr val="000000"/>
                </a:solidFill>
                <a:latin typeface="Lucida Console"/>
              </a:rPr>
              <a:t>ERROR ColumnIsValid - The column "Summary" on entity </a:t>
            </a:r>
            <a:br/>
            <a:r>
              <a:rPr b="0" lang="en-US" sz="1600" spc="-1" strike="noStrike">
                <a:solidFill>
                  <a:srgbClr val="000000"/>
                </a:solidFill>
                <a:latin typeface="Lucida Console"/>
              </a:rPr>
              <a:t>      "Interaction_Ext" doesn't have column parameter "size" </a:t>
            </a:r>
            <a:br/>
            <a:r>
              <a:rPr b="0" lang="en-US" sz="1600" spc="-1" strike="noStrike">
                <a:solidFill>
                  <a:srgbClr val="000000"/>
                </a:solidFill>
                <a:latin typeface="Lucida Console"/>
              </a:rPr>
              <a:t>      required for "varchar" data type."</a:t>
            </a:r>
            <a:br/>
            <a:r>
              <a:rPr b="0" lang="en-US" sz="1600" spc="-1" strike="noStrike">
                <a:solidFill>
                  <a:srgbClr val="000000"/>
                </a:solidFill>
                <a:latin typeface="Lucida Console"/>
              </a:rPr>
              <a:t>ERROR Property Summary : Required parameters missing: [size]</a:t>
            </a:r>
            <a:endParaRPr b="0" lang="en-US" sz="16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CustomShape 1"/>
          <p:cNvSpPr/>
          <p:nvPr/>
        </p:nvSpPr>
        <p:spPr>
          <a:xfrm>
            <a:off x="561960" y="3581280"/>
            <a:ext cx="3628440" cy="2742840"/>
          </a:xfrm>
          <a:prstGeom prst="roundRect">
            <a:avLst>
              <a:gd name="adj" fmla="val 8642"/>
            </a:avLst>
          </a:prstGeom>
          <a:ln w="28440">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94" name="TextShape 2"/>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4: Deploy the custom entity</a:t>
            </a:r>
            <a:endParaRPr b="0" lang="en-US" sz="3200" spc="-1" strike="noStrike">
              <a:solidFill>
                <a:srgbClr val="ffffff"/>
              </a:solidFill>
              <a:latin typeface="Arial"/>
            </a:endParaRPr>
          </a:p>
        </p:txBody>
      </p:sp>
      <p:sp>
        <p:nvSpPr>
          <p:cNvPr id="895" name="TextShape 3"/>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896" name="TextShape 4"/>
          <p:cNvSpPr txBox="1"/>
          <p:nvPr/>
        </p:nvSpPr>
        <p:spPr>
          <a:xfrm>
            <a:off x="4786920" y="925920"/>
            <a:ext cx="4082760" cy="54748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bin command window</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gwXX dev-stop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gwXX dev-start</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Or, Guidewire Studio</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Run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Stop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Run 'Server' or Debug 'Server'</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During start-up</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If autoupgrade=true in database-config.xml, then Guidewire attempts to upgrade the database according to the changes in the data model</a:t>
            </a:r>
            <a:endParaRPr b="0" lang="en-US" sz="2000" spc="-1" strike="noStrike">
              <a:solidFill>
                <a:srgbClr val="000000"/>
              </a:solidFill>
              <a:latin typeface="Arial"/>
            </a:endParaRPr>
          </a:p>
        </p:txBody>
      </p:sp>
      <p:sp>
        <p:nvSpPr>
          <p:cNvPr id="897"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Entity</a:t>
            </a:r>
            <a:endParaRPr b="0" lang="en-US" sz="2400" spc="-1" strike="noStrike">
              <a:solidFill>
                <a:srgbClr val="000000"/>
              </a:solidFill>
              <a:latin typeface="Arial"/>
            </a:endParaRPr>
          </a:p>
        </p:txBody>
      </p:sp>
      <p:sp>
        <p:nvSpPr>
          <p:cNvPr id="898" name="CustomShape 6"/>
          <p:cNvSpPr/>
          <p:nvPr/>
        </p:nvSpPr>
        <p:spPr>
          <a:xfrm>
            <a:off x="1184040" y="5665320"/>
            <a:ext cx="743400" cy="3337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Entity</a:t>
            </a:r>
            <a:endParaRPr b="0" lang="en-US" sz="1600" spc="-1" strike="noStrike">
              <a:latin typeface="Arial"/>
            </a:endParaRPr>
          </a:p>
        </p:txBody>
      </p:sp>
      <p:pic>
        <p:nvPicPr>
          <p:cNvPr id="899" name="Picture 3" descr=""/>
          <p:cNvPicPr/>
          <p:nvPr/>
        </p:nvPicPr>
        <p:blipFill>
          <a:blip r:embed="rId1"/>
          <a:stretch/>
        </p:blipFill>
        <p:spPr>
          <a:xfrm>
            <a:off x="848520" y="3962520"/>
            <a:ext cx="1414080" cy="1515600"/>
          </a:xfrm>
          <a:prstGeom prst="rect">
            <a:avLst/>
          </a:prstGeom>
          <a:ln w="9360">
            <a:noFill/>
          </a:ln>
          <a:effectLst>
            <a:outerShdw algn="tl" blurRad="50800" dir="2700000" dist="38100" rotWithShape="0">
              <a:srgbClr val="000000">
                <a:alpha val="40000"/>
              </a:srgbClr>
            </a:outerShdw>
          </a:effectLst>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Entity names</a:t>
            </a:r>
            <a:endParaRPr b="0" lang="en-US" sz="3200" spc="-1" strike="noStrike">
              <a:solidFill>
                <a:srgbClr val="ffffff"/>
              </a:solidFill>
              <a:latin typeface="Arial"/>
            </a:endParaRPr>
          </a:p>
        </p:txBody>
      </p:sp>
      <p:sp>
        <p:nvSpPr>
          <p:cNvPr id="901" name="TextShape 2"/>
          <p:cNvSpPr txBox="1"/>
          <p:nvPr/>
        </p:nvSpPr>
        <p:spPr>
          <a:xfrm>
            <a:off x="519120" y="914400"/>
            <a:ext cx="5531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Useful for displaying </a:t>
            </a:r>
            <a:br/>
            <a:r>
              <a:rPr b="0" lang="en-US" sz="2400" spc="-1" strike="noStrike">
                <a:solidFill>
                  <a:srgbClr val="000000"/>
                </a:solidFill>
                <a:latin typeface="Arial"/>
                <a:ea typeface="Arial"/>
              </a:rPr>
              <a:t>names in user interface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Explicit reference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of objects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 and configure </a:t>
            </a:r>
            <a:br/>
            <a:r>
              <a:rPr b="0" lang="en-US" sz="2400" spc="-1" strike="noStrike">
                <a:solidFill>
                  <a:srgbClr val="000000"/>
                </a:solidFill>
                <a:latin typeface="Arial"/>
                <a:ea typeface="Arial"/>
              </a:rPr>
              <a:t>entity names with the </a:t>
            </a:r>
            <a:br/>
            <a:r>
              <a:rPr b="0" lang="en-US" sz="2400" spc="-1" strike="noStrike">
                <a:solidFill>
                  <a:srgbClr val="000000"/>
                </a:solidFill>
                <a:latin typeface="Arial"/>
                <a:ea typeface="Arial"/>
              </a:rPr>
              <a:t>Entity Name editor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Internal class for entity </a:t>
            </a:r>
            <a:br/>
            <a:r>
              <a:rPr b="0" lang="en-US" sz="2400" spc="-1" strike="noStrike">
                <a:solidFill>
                  <a:srgbClr val="000000"/>
                </a:solidFill>
                <a:latin typeface="Arial"/>
                <a:ea typeface="Arial"/>
              </a:rPr>
              <a:t>contains DisplayName property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1" lang="en-US" sz="2000" spc="-1" strike="noStrike">
                <a:solidFill>
                  <a:srgbClr val="000000"/>
                </a:solidFill>
                <a:latin typeface="Courier New"/>
                <a:ea typeface="Arial"/>
              </a:rPr>
              <a:t>anABConctact.DisplayName</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02" name="Picture 2" descr=""/>
          <p:cNvPicPr/>
          <p:nvPr/>
        </p:nvPicPr>
        <p:blipFill>
          <a:blip r:embed="rId1"/>
          <a:stretch/>
        </p:blipFill>
        <p:spPr>
          <a:xfrm>
            <a:off x="4572000" y="1981080"/>
            <a:ext cx="4407120" cy="18320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903" name="Picture 3" descr=""/>
          <p:cNvPicPr/>
          <p:nvPr/>
        </p:nvPicPr>
        <p:blipFill>
          <a:blip r:embed="rId2"/>
          <a:stretch/>
        </p:blipFill>
        <p:spPr>
          <a:xfrm>
            <a:off x="7238880" y="4114800"/>
            <a:ext cx="1708200" cy="216648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904" name="Picture 4" descr=""/>
          <p:cNvPicPr/>
          <p:nvPr/>
        </p:nvPicPr>
        <p:blipFill>
          <a:blip r:embed="rId3"/>
          <a:stretch/>
        </p:blipFill>
        <p:spPr>
          <a:xfrm>
            <a:off x="4572000" y="914400"/>
            <a:ext cx="4407120" cy="55764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Entity Names </a:t>
            </a:r>
            <a:endParaRPr b="0" lang="en-US" sz="3200" spc="-1" strike="noStrike">
              <a:solidFill>
                <a:srgbClr val="ffffff"/>
              </a:solidFill>
              <a:latin typeface="Arial"/>
            </a:endParaRPr>
          </a:p>
        </p:txBody>
      </p:sp>
      <p:sp>
        <p:nvSpPr>
          <p:cNvPr id="906" name="TextShape 2"/>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rPr>
              <a:t>\configuration\</a:t>
            </a:r>
            <a:br/>
            <a:r>
              <a:rPr b="1" lang="en-US" sz="2400" spc="-1" strike="noStrike">
                <a:solidFill>
                  <a:srgbClr val="000000"/>
                </a:solidFill>
                <a:latin typeface="Courier New"/>
              </a:rPr>
              <a:t>config\Entity Names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Physical folder is displaynames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Defined with Gosu code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Entity names exist for many base and application entities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new entities displayed in the application user interface (UI), always create a default entity name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 with Entity Name Editor</a:t>
            </a:r>
            <a:endParaRPr b="0" lang="en-US" sz="2400" spc="-1" strike="noStrike">
              <a:solidFill>
                <a:srgbClr val="000000"/>
              </a:solidFill>
              <a:latin typeface="Arial"/>
            </a:endParaRPr>
          </a:p>
        </p:txBody>
      </p:sp>
      <p:pic>
        <p:nvPicPr>
          <p:cNvPr id="907" name="Picture 2" descr=""/>
          <p:cNvPicPr/>
          <p:nvPr/>
        </p:nvPicPr>
        <p:blipFill>
          <a:blip r:embed="rId1"/>
          <a:stretch/>
        </p:blipFill>
        <p:spPr>
          <a:xfrm>
            <a:off x="538560" y="914400"/>
            <a:ext cx="3571560" cy="5543280"/>
          </a:xfrm>
          <a:prstGeom prst="rect">
            <a:avLst/>
          </a:prstGeom>
          <a:ln>
            <a:noFill/>
          </a:ln>
          <a:effectLst>
            <a:outerShdw algn="tl" blurRad="50800" dir="2700000" dist="38100" rotWithShape="0">
              <a:srgbClr val="000000">
                <a:alpha val="40000"/>
              </a:srgbClr>
            </a:outerShdw>
          </a:effectLst>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Custom entities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and defining an entity</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Related data model elements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what is a custom entity and how to create a custom entity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entity elements and subelements that define fields, foreign keys, and arrays on entities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 entity related data elements associated with data model design</a:t>
            </a:r>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Foreign key</a:t>
            </a:r>
            <a:endParaRPr b="0" lang="en-US" sz="3200" spc="-1" strike="noStrike">
              <a:solidFill>
                <a:srgbClr val="ffffff"/>
              </a:solidFill>
              <a:latin typeface="Arial"/>
            </a:endParaRPr>
          </a:p>
        </p:txBody>
      </p:sp>
      <p:sp>
        <p:nvSpPr>
          <p:cNvPr id="910"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Pointer to single instance of some other entity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Maintained by foreign key column in database table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each Contact can have one assigned user</a:t>
            </a:r>
            <a:br/>
            <a:r>
              <a:rPr b="0" lang="en-US" sz="2400" spc="-1" strike="noStrike">
                <a:solidFill>
                  <a:srgbClr val="000000"/>
                </a:solidFill>
                <a:latin typeface="Arial"/>
              </a:rPr>
              <a:t>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Recommended naming convention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Include columnName attribute</a:t>
            </a:r>
            <a:br/>
            <a:r>
              <a:rPr b="0" lang="en-US" sz="2000" spc="-1" strike="noStrike">
                <a:solidFill>
                  <a:srgbClr val="000000"/>
                </a:solidFill>
                <a:latin typeface="Arial"/>
                <a:ea typeface="Arial"/>
              </a:rPr>
              <a:t>and  set it to field name + ID</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For extension, name field </a:t>
            </a:r>
            <a:br/>
            <a:r>
              <a:rPr b="0" lang="en-US" sz="2000" spc="-1" strike="noStrike">
                <a:solidFill>
                  <a:srgbClr val="000000"/>
                </a:solidFill>
                <a:latin typeface="Arial"/>
                <a:ea typeface="Arial"/>
              </a:rPr>
              <a:t>with suffix _Ext and </a:t>
            </a:r>
            <a:br/>
            <a:r>
              <a:rPr b="0" lang="en-US" sz="2000" spc="-1" strike="noStrike">
                <a:solidFill>
                  <a:srgbClr val="000000"/>
                </a:solidFill>
                <a:latin typeface="Arial"/>
                <a:ea typeface="Arial"/>
              </a:rPr>
              <a:t>column name _ExtID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11" name="Picture 4" descr=""/>
          <p:cNvPicPr/>
          <p:nvPr/>
        </p:nvPicPr>
        <p:blipFill>
          <a:blip r:embed="rId1"/>
          <a:stretch/>
        </p:blipFill>
        <p:spPr>
          <a:xfrm>
            <a:off x="4943160" y="4733640"/>
            <a:ext cx="3844800" cy="1688040"/>
          </a:xfrm>
          <a:prstGeom prst="rect">
            <a:avLst/>
          </a:prstGeom>
          <a:ln>
            <a:noFill/>
          </a:ln>
          <a:effectLst>
            <a:outerShdw algn="tl" blurRad="50800" dir="2700000" dist="38100" rotWithShape="0">
              <a:srgbClr val="000000">
                <a:alpha val="40000"/>
              </a:srgbClr>
            </a:outerShdw>
          </a:effectLst>
        </p:spPr>
      </p:pic>
      <p:pic>
        <p:nvPicPr>
          <p:cNvPr id="912" name="Picture 2" descr=""/>
          <p:cNvPicPr/>
          <p:nvPr/>
        </p:nvPicPr>
        <p:blipFill>
          <a:blip r:embed="rId2"/>
          <a:stretch/>
        </p:blipFill>
        <p:spPr>
          <a:xfrm>
            <a:off x="762120" y="2421720"/>
            <a:ext cx="7209000" cy="1616400"/>
          </a:xfrm>
          <a:prstGeom prst="rect">
            <a:avLst/>
          </a:prstGeom>
          <a:ln>
            <a:noFill/>
          </a:ln>
          <a:effectLst>
            <a:outerShdw algn="tl" blurRad="50800" dir="2700000" dist="38100" rotWithShape="0">
              <a:srgbClr val="000000">
                <a:alpha val="40000"/>
              </a:srgbClr>
            </a:outerShdw>
          </a:effectLst>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Array</a:t>
            </a:r>
            <a:endParaRPr b="0" lang="en-US" sz="3200" spc="-1" strike="noStrike">
              <a:solidFill>
                <a:srgbClr val="ffffff"/>
              </a:solidFill>
              <a:latin typeface="Arial"/>
            </a:endParaRPr>
          </a:p>
        </p:txBody>
      </p:sp>
      <p:sp>
        <p:nvSpPr>
          <p:cNvPr id="914"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Collection of pointers to instances of some other entity that is maintained by code during runtime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Requires reverse foreign key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If entity A has array of entity B, then entity B must have foreign key pointing to entity A</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each ABContact can have zero to many buildings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Recommended naming convention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Using plural form of name; For extension, name field with suffix _Ext</a:t>
            </a:r>
            <a:endParaRPr b="0" lang="en-US" sz="2000" spc="-1" strike="noStrike">
              <a:solidFill>
                <a:srgbClr val="000000"/>
              </a:solidFill>
              <a:latin typeface="Arial"/>
            </a:endParaRPr>
          </a:p>
        </p:txBody>
      </p:sp>
      <p:pic>
        <p:nvPicPr>
          <p:cNvPr id="915" name="Picture 2" descr=""/>
          <p:cNvPicPr/>
          <p:nvPr/>
        </p:nvPicPr>
        <p:blipFill>
          <a:blip r:embed="rId1"/>
          <a:stretch/>
        </p:blipFill>
        <p:spPr>
          <a:xfrm>
            <a:off x="822600" y="3441960"/>
            <a:ext cx="7406640" cy="2144160"/>
          </a:xfrm>
          <a:prstGeom prst="rect">
            <a:avLst/>
          </a:prstGeom>
          <a:ln>
            <a:noFill/>
          </a:ln>
          <a:effectLst>
            <a:outerShdw algn="tl" blurRad="50800" dir="2700000" dist="38100" rotWithShape="0">
              <a:srgbClr val="000000">
                <a:alpha val="40000"/>
              </a:srgbClr>
            </a:outerShdw>
          </a:effectLst>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6" name="TextShape 1"/>
          <p:cNvSpPr txBox="1"/>
          <p:nvPr/>
        </p:nvSpPr>
        <p:spPr>
          <a:xfrm>
            <a:off x="493920" y="120600"/>
            <a:ext cx="831816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One-to-one relationships</a:t>
            </a:r>
            <a:endParaRPr b="0" lang="en-US" sz="3200" spc="-1" strike="noStrike">
              <a:solidFill>
                <a:srgbClr val="ffffff"/>
              </a:solidFill>
              <a:latin typeface="Arial"/>
            </a:endParaRPr>
          </a:p>
        </p:txBody>
      </p:sp>
      <p:sp>
        <p:nvSpPr>
          <p:cNvPr id="917" name="TextShape 2"/>
          <p:cNvSpPr txBox="1"/>
          <p:nvPr/>
        </p:nvSpPr>
        <p:spPr>
          <a:xfrm>
            <a:off x="521280" y="9144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&lt;onetoone&gt; element defines a single-valued association to another entity that has a one-to-one cardinality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Provides a reverse pointer to an entity that is pointing at the &lt;onetoone&gt; entity through a foreign key</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18" name="TextShape 3"/>
          <p:cNvSpPr txBox="1"/>
          <p:nvPr/>
        </p:nvSpPr>
        <p:spPr>
          <a:xfrm>
            <a:off x="519120" y="4419720"/>
            <a:ext cx="8318160" cy="19807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Often splits logical entity across multiple physical entities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ABContact defines Financial Summary as one-to-one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FinancialSummary defines a foreign key to ABContact</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919" name="Picture 2" descr=""/>
          <p:cNvPicPr/>
          <p:nvPr/>
        </p:nvPicPr>
        <p:blipFill>
          <a:blip r:embed="rId1"/>
          <a:stretch/>
        </p:blipFill>
        <p:spPr>
          <a:xfrm>
            <a:off x="533520" y="2806560"/>
            <a:ext cx="8327160" cy="1536480"/>
          </a:xfrm>
          <a:prstGeom prst="rect">
            <a:avLst/>
          </a:prstGeom>
          <a:ln>
            <a:noFill/>
          </a:ln>
          <a:effectLst>
            <a:outerShdw algn="tl" blurRad="50800" dir="2700000" dist="38100" rotWithShape="0">
              <a:srgbClr val="000000">
                <a:alpha val="40000"/>
              </a:srgbClr>
            </a:outerShdw>
          </a:effectLst>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0" name="Picture 6" descr=""/>
          <p:cNvPicPr/>
          <p:nvPr/>
        </p:nvPicPr>
        <p:blipFill>
          <a:blip r:embed="rId1"/>
          <a:stretch/>
        </p:blipFill>
        <p:spPr>
          <a:xfrm>
            <a:off x="495360" y="876240"/>
            <a:ext cx="8427960" cy="1446480"/>
          </a:xfrm>
          <a:prstGeom prst="rect">
            <a:avLst/>
          </a:prstGeom>
          <a:ln>
            <a:noFill/>
          </a:ln>
          <a:effectLst>
            <a:outerShdw algn="tl" blurRad="50800" dir="2700000" dist="38100" rotWithShape="0">
              <a:srgbClr val="000000">
                <a:alpha val="40000"/>
              </a:srgbClr>
            </a:outerShdw>
          </a:effectLst>
        </p:spPr>
      </p:pic>
      <p:sp>
        <p:nvSpPr>
          <p:cNvPr id="92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Many-to-many relationships</a:t>
            </a:r>
            <a:endParaRPr b="0" lang="en-US" sz="3200" spc="-1" strike="noStrike">
              <a:solidFill>
                <a:srgbClr val="ffffff"/>
              </a:solidFill>
              <a:latin typeface="Arial"/>
            </a:endParaRPr>
          </a:p>
        </p:txBody>
      </p:sp>
      <p:sp>
        <p:nvSpPr>
          <p:cNvPr id="922" name="TextShape 2"/>
          <p:cNvSpPr txBox="1"/>
          <p:nvPr/>
        </p:nvSpPr>
        <p:spPr>
          <a:xfrm>
            <a:off x="519120" y="2438280"/>
            <a:ext cx="8318160" cy="39621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Requires an entity of type versionable that represents the many-to-many relationship with the following: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Two or more non-nullable foreign keys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Unique index for all foreign keys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 access the many-to-many relationship, add an array to one or both entities in the relationship</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Roles array in User specifies that there is zero or more UserRoles for a given user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Users array in Role specifies that there is zero or more UserRoles for a given role</a:t>
            </a:r>
            <a:endParaRPr b="0" lang="en-US" sz="2000" spc="-1" strike="noStrike">
              <a:solidFill>
                <a:srgbClr val="000000"/>
              </a:solid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Circular relationships</a:t>
            </a:r>
            <a:endParaRPr b="0" lang="en-US" sz="3200" spc="-1" strike="noStrike">
              <a:solidFill>
                <a:srgbClr val="ffffff"/>
              </a:solidFill>
              <a:latin typeface="Arial"/>
            </a:endParaRPr>
          </a:p>
        </p:txBody>
      </p:sp>
      <p:sp>
        <p:nvSpPr>
          <p:cNvPr id="924"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&lt;edgeForeignKey&gt; creates an edge table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OwnerID and ForeignEntityID columns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Links one entity to another or to self</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Ensures the safe ordering of data insertion and deletion in cases where cyclic references prevent safe ordering</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Child references parent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Reference between subtypes</a:t>
            </a:r>
            <a:endParaRPr b="0" lang="en-US" sz="2000" spc="-1" strike="noStrike">
              <a:solidFill>
                <a:srgbClr val="000000"/>
              </a:solidFill>
              <a:latin typeface="Arial"/>
            </a:endParaRPr>
          </a:p>
        </p:txBody>
      </p:sp>
      <p:pic>
        <p:nvPicPr>
          <p:cNvPr id="925" name="Picture 2" descr=""/>
          <p:cNvPicPr/>
          <p:nvPr/>
        </p:nvPicPr>
        <p:blipFill>
          <a:blip r:embed="rId1"/>
          <a:stretch/>
        </p:blipFill>
        <p:spPr>
          <a:xfrm>
            <a:off x="840960" y="4734360"/>
            <a:ext cx="2601000" cy="1712880"/>
          </a:xfrm>
          <a:prstGeom prst="rect">
            <a:avLst/>
          </a:prstGeom>
          <a:ln>
            <a:noFill/>
          </a:ln>
          <a:effectLst>
            <a:outerShdw algn="tl" blurRad="50800" dir="2700000" dist="38100" rotWithShape="0">
              <a:srgbClr val="000000">
                <a:alpha val="40000"/>
              </a:srgbClr>
            </a:outerShdw>
          </a:effectLst>
        </p:spPr>
      </p:pic>
      <p:pic>
        <p:nvPicPr>
          <p:cNvPr id="926" name="Picture 5" descr=""/>
          <p:cNvPicPr/>
          <p:nvPr/>
        </p:nvPicPr>
        <p:blipFill>
          <a:blip r:embed="rId2"/>
          <a:stretch/>
        </p:blipFill>
        <p:spPr>
          <a:xfrm>
            <a:off x="4572000" y="3200400"/>
            <a:ext cx="4365000" cy="3286440"/>
          </a:xfrm>
          <a:prstGeom prst="rect">
            <a:avLst/>
          </a:prstGeom>
          <a:ln>
            <a:noFill/>
          </a:ln>
          <a:effectLst>
            <a:outerShdw algn="tl" blurRad="50800" dir="2700000" dist="38100" rotWithShape="0">
              <a:srgbClr val="000000">
                <a:alpha val="40000"/>
              </a:srgbClr>
            </a:outerShdw>
          </a:effectLst>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TextShape 1"/>
          <p:cNvSpPr txBox="1"/>
          <p:nvPr/>
        </p:nvSpPr>
        <p:spPr>
          <a:xfrm>
            <a:off x="493920" y="120600"/>
            <a:ext cx="831816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Delegates</a:t>
            </a:r>
            <a:endParaRPr b="0" lang="en-US" sz="3200" spc="-1" strike="noStrike">
              <a:solidFill>
                <a:srgbClr val="ffffff"/>
              </a:solidFill>
              <a:latin typeface="Arial"/>
            </a:endParaRPr>
          </a:p>
        </p:txBody>
      </p:sp>
      <p:sp>
        <p:nvSpPr>
          <p:cNvPr id="928" name="TextShape 2"/>
          <p:cNvSpPr txBox="1"/>
          <p:nvPr/>
        </p:nvSpPr>
        <p:spPr>
          <a:xfrm>
            <a:off x="521280" y="9144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delegate</a:t>
            </a:r>
            <a:r>
              <a:rPr b="0" lang="en-US" sz="2400" spc="-1" strike="noStrike">
                <a:solidFill>
                  <a:srgbClr val="000000"/>
                </a:solidFill>
                <a:latin typeface="Arial"/>
                <a:ea typeface="Arial"/>
              </a:rPr>
              <a:t> is a virtual entity consisting of database fields, or methods, or both that can be reused by multiple entities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29" name="TextShape 3"/>
          <p:cNvSpPr txBox="1"/>
          <p:nvPr/>
        </p:nvSpPr>
        <p:spPr>
          <a:xfrm>
            <a:off x="519120" y="4800600"/>
            <a:ext cx="8318160" cy="1599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Bundle together data and functionality that is needed by multiple unrelated entities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&lt;implementsEntity /&gt; implements existing delegates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&lt;delegate /&gt; to create new delegate</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930" name="CustomShape 4"/>
          <p:cNvSpPr/>
          <p:nvPr/>
        </p:nvSpPr>
        <p:spPr>
          <a:xfrm>
            <a:off x="811800" y="2514240"/>
            <a:ext cx="2072880" cy="526680"/>
          </a:xfrm>
          <a:custGeom>
            <a:avLst/>
            <a:gdLst/>
            <a:ahLst/>
            <a:rect l="l" t="t" r="r" b="b"/>
            <a:pathLst>
              <a:path w="1306" h="332">
                <a:moveTo>
                  <a:pt x="1306" y="80"/>
                </a:moveTo>
                <a:lnTo>
                  <a:pt x="1306" y="332"/>
                </a:lnTo>
                <a:lnTo>
                  <a:pt x="0" y="332"/>
                </a:lnTo>
                <a:lnTo>
                  <a:pt x="0" y="82"/>
                </a:lnTo>
                <a:lnTo>
                  <a:pt x="838" y="82"/>
                </a:lnTo>
                <a:lnTo>
                  <a:pt x="838" y="2"/>
                </a:lnTo>
                <a:lnTo>
                  <a:pt x="916" y="2"/>
                </a:lnTo>
                <a:lnTo>
                  <a:pt x="916" y="80"/>
                </a:lnTo>
                <a:lnTo>
                  <a:pt x="994" y="80"/>
                </a:lnTo>
                <a:lnTo>
                  <a:pt x="994" y="0"/>
                </a:lnTo>
                <a:lnTo>
                  <a:pt x="1072" y="0"/>
                </a:lnTo>
                <a:lnTo>
                  <a:pt x="1072" y="82"/>
                </a:lnTo>
                <a:lnTo>
                  <a:pt x="1150" y="82"/>
                </a:lnTo>
                <a:lnTo>
                  <a:pt x="1150" y="0"/>
                </a:lnTo>
                <a:lnTo>
                  <a:pt x="1228" y="0"/>
                </a:lnTo>
                <a:lnTo>
                  <a:pt x="1228" y="82"/>
                </a:lnTo>
                <a:lnTo>
                  <a:pt x="1306" y="80"/>
                </a:lnTo>
                <a:close/>
              </a:path>
            </a:pathLst>
          </a:custGeom>
          <a:solidFill>
            <a:schemeClr val="accent2">
              <a:lumMod val="20000"/>
              <a:lumOff val="80000"/>
              <a:alpha val="34901"/>
            </a:schemeClr>
          </a:solidFill>
          <a:ln w="12600">
            <a:solidFill>
              <a:schemeClr val="bg1"/>
            </a:solidFill>
            <a:round/>
          </a:ln>
        </p:spPr>
        <p:style>
          <a:lnRef idx="0"/>
          <a:fillRef idx="0"/>
          <a:effectRef idx="0"/>
          <a:fontRef idx="minor"/>
        </p:style>
      </p:sp>
      <p:sp>
        <p:nvSpPr>
          <p:cNvPr id="931" name="CustomShape 5"/>
          <p:cNvSpPr/>
          <p:nvPr/>
        </p:nvSpPr>
        <p:spPr>
          <a:xfrm>
            <a:off x="810360" y="3038040"/>
            <a:ext cx="2076120" cy="717120"/>
          </a:xfrm>
          <a:custGeom>
            <a:avLst/>
            <a:gdLst/>
            <a:ahLst/>
            <a:rect l="l" t="t" r="r" b="b"/>
            <a:pathLst>
              <a:path w="1308" h="452">
                <a:moveTo>
                  <a:pt x="0" y="0"/>
                </a:moveTo>
                <a:lnTo>
                  <a:pt x="1306" y="0"/>
                </a:lnTo>
                <a:lnTo>
                  <a:pt x="1308" y="448"/>
                </a:lnTo>
                <a:lnTo>
                  <a:pt x="1230" y="448"/>
                </a:lnTo>
                <a:lnTo>
                  <a:pt x="1230" y="370"/>
                </a:lnTo>
                <a:lnTo>
                  <a:pt x="1150" y="370"/>
                </a:lnTo>
                <a:lnTo>
                  <a:pt x="1150" y="452"/>
                </a:lnTo>
                <a:lnTo>
                  <a:pt x="1074" y="452"/>
                </a:lnTo>
                <a:lnTo>
                  <a:pt x="1074" y="372"/>
                </a:lnTo>
                <a:lnTo>
                  <a:pt x="996" y="372"/>
                </a:lnTo>
                <a:lnTo>
                  <a:pt x="996" y="450"/>
                </a:lnTo>
                <a:lnTo>
                  <a:pt x="916" y="450"/>
                </a:lnTo>
                <a:lnTo>
                  <a:pt x="916" y="368"/>
                </a:lnTo>
                <a:lnTo>
                  <a:pt x="840" y="368"/>
                </a:lnTo>
                <a:lnTo>
                  <a:pt x="840" y="450"/>
                </a:lnTo>
                <a:lnTo>
                  <a:pt x="0" y="450"/>
                </a:lnTo>
                <a:lnTo>
                  <a:pt x="0" y="0"/>
                </a:lnTo>
                <a:close/>
              </a:path>
            </a:pathLst>
          </a:custGeom>
          <a:solidFill>
            <a:schemeClr val="accent2">
              <a:lumMod val="20000"/>
              <a:lumOff val="80000"/>
              <a:alpha val="34901"/>
            </a:schemeClr>
          </a:solidFill>
          <a:ln w="12600">
            <a:solidFill>
              <a:schemeClr val="bg1"/>
            </a:solidFill>
            <a:round/>
          </a:ln>
        </p:spPr>
        <p:style>
          <a:lnRef idx="0"/>
          <a:fillRef idx="0"/>
          <a:effectRef idx="0"/>
          <a:fontRef idx="minor"/>
        </p:style>
      </p:sp>
      <p:sp>
        <p:nvSpPr>
          <p:cNvPr id="932" name="CustomShape 6"/>
          <p:cNvSpPr/>
          <p:nvPr/>
        </p:nvSpPr>
        <p:spPr>
          <a:xfrm>
            <a:off x="888120" y="2653920"/>
            <a:ext cx="1755360" cy="366120"/>
          </a:xfrm>
          <a:prstGeom prst="rect">
            <a:avLst/>
          </a:prstGeom>
          <a:noFill/>
          <a:ln>
            <a:noFill/>
          </a:ln>
        </p:spPr>
        <p:style>
          <a:lnRef idx="0"/>
          <a:fillRef idx="0"/>
          <a:effectRef idx="0"/>
          <a:fontRef idx="minor"/>
        </p:style>
        <p:txBody>
          <a:bodyPr lIns="0" rIns="0" tIns="0" bIns="0"/>
          <a:p>
            <a:pPr>
              <a:lnSpc>
                <a:spcPct val="100000"/>
              </a:lnSpc>
            </a:pPr>
            <a:r>
              <a:rPr b="1" lang="en-US" sz="2400" spc="-1" strike="noStrike">
                <a:solidFill>
                  <a:srgbClr val="000000"/>
                </a:solidFill>
                <a:latin typeface="Arial"/>
              </a:rPr>
              <a:t>Assignable</a:t>
            </a:r>
            <a:endParaRPr b="0" lang="en-US" sz="2400" spc="-1" strike="noStrike">
              <a:latin typeface="Arial"/>
            </a:endParaRPr>
          </a:p>
        </p:txBody>
      </p:sp>
      <p:sp>
        <p:nvSpPr>
          <p:cNvPr id="933" name="CustomShape 7"/>
          <p:cNvSpPr/>
          <p:nvPr/>
        </p:nvSpPr>
        <p:spPr>
          <a:xfrm>
            <a:off x="881640" y="3031560"/>
            <a:ext cx="2045880" cy="54900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04628c"/>
                </a:solidFill>
                <a:latin typeface="Arial"/>
              </a:rPr>
              <a:t>AssignedUser</a:t>
            </a:r>
            <a:br/>
            <a:r>
              <a:rPr b="0" lang="en-US" sz="1800" spc="-1" strike="noStrike">
                <a:solidFill>
                  <a:srgbClr val="04628c"/>
                </a:solidFill>
                <a:latin typeface="Arial"/>
              </a:rPr>
              <a:t>AssignedGroup</a:t>
            </a:r>
            <a:endParaRPr b="0" lang="en-US" sz="1800" spc="-1" strike="noStrike">
              <a:latin typeface="Arial"/>
            </a:endParaRPr>
          </a:p>
        </p:txBody>
      </p:sp>
      <p:sp>
        <p:nvSpPr>
          <p:cNvPr id="934" name="CustomShape 8"/>
          <p:cNvSpPr/>
          <p:nvPr/>
        </p:nvSpPr>
        <p:spPr>
          <a:xfrm>
            <a:off x="3939480" y="2434320"/>
            <a:ext cx="1429920" cy="366120"/>
          </a:xfrm>
          <a:prstGeom prst="rect">
            <a:avLst/>
          </a:prstGeom>
          <a:noFill/>
          <a:ln>
            <a:noFill/>
          </a:ln>
        </p:spPr>
        <p:style>
          <a:lnRef idx="0"/>
          <a:fillRef idx="0"/>
          <a:effectRef idx="0"/>
          <a:fontRef idx="minor"/>
        </p:style>
        <p:txBody>
          <a:bodyPr lIns="0" rIns="0" tIns="0" bIns="0"/>
          <a:p>
            <a:pPr>
              <a:lnSpc>
                <a:spcPct val="100000"/>
              </a:lnSpc>
            </a:pPr>
            <a:r>
              <a:rPr b="1" lang="en-US" sz="2400" spc="-1" strike="noStrike">
                <a:solidFill>
                  <a:srgbClr val="000000"/>
                </a:solidFill>
                <a:latin typeface="Arial"/>
              </a:rPr>
              <a:t>Activity</a:t>
            </a:r>
            <a:endParaRPr b="0" lang="en-US" sz="2400" spc="-1" strike="noStrike">
              <a:latin typeface="Arial"/>
            </a:endParaRPr>
          </a:p>
        </p:txBody>
      </p:sp>
      <p:sp>
        <p:nvSpPr>
          <p:cNvPr id="935" name="CustomShape 9"/>
          <p:cNvSpPr/>
          <p:nvPr/>
        </p:nvSpPr>
        <p:spPr>
          <a:xfrm>
            <a:off x="3936240" y="2891520"/>
            <a:ext cx="2050560" cy="109764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000000"/>
                </a:solidFill>
                <a:latin typeface="Arial"/>
              </a:rPr>
              <a:t>Status</a:t>
            </a:r>
            <a:br/>
            <a:r>
              <a:rPr b="0" lang="en-US" sz="1800" spc="-1" strike="noStrike">
                <a:solidFill>
                  <a:srgbClr val="000000"/>
                </a:solidFill>
                <a:latin typeface="Arial"/>
              </a:rPr>
              <a:t>Escalated</a:t>
            </a:r>
            <a:br/>
            <a:r>
              <a:rPr b="0" lang="en-US" sz="1800" spc="-1" strike="noStrike">
                <a:solidFill>
                  <a:srgbClr val="04628c"/>
                </a:solidFill>
                <a:latin typeface="Arial"/>
              </a:rPr>
              <a:t>AssignedUser</a:t>
            </a:r>
            <a:br/>
            <a:r>
              <a:rPr b="0" lang="en-US" sz="1800" spc="-1" strike="noStrike">
                <a:solidFill>
                  <a:srgbClr val="04628c"/>
                </a:solidFill>
                <a:latin typeface="Arial"/>
              </a:rPr>
              <a:t>AssignedGroup</a:t>
            </a:r>
            <a:endParaRPr b="0" lang="en-US" sz="1800" spc="-1" strike="noStrike">
              <a:latin typeface="Arial"/>
            </a:endParaRPr>
          </a:p>
        </p:txBody>
      </p:sp>
      <p:sp>
        <p:nvSpPr>
          <p:cNvPr id="936" name="CustomShape 10"/>
          <p:cNvSpPr/>
          <p:nvPr/>
        </p:nvSpPr>
        <p:spPr>
          <a:xfrm>
            <a:off x="3868200" y="2837520"/>
            <a:ext cx="2073240" cy="1325520"/>
          </a:xfrm>
          <a:prstGeom prst="rect">
            <a:avLst/>
          </a:prstGeom>
          <a:noFill/>
          <a:ln w="12600">
            <a:solidFill>
              <a:schemeClr val="bg1"/>
            </a:solidFill>
            <a:miter/>
          </a:ln>
        </p:spPr>
        <p:style>
          <a:lnRef idx="0"/>
          <a:fillRef idx="0"/>
          <a:effectRef idx="0"/>
          <a:fontRef idx="minor"/>
        </p:style>
      </p:sp>
      <p:sp>
        <p:nvSpPr>
          <p:cNvPr id="937" name="CustomShape 11"/>
          <p:cNvSpPr/>
          <p:nvPr/>
        </p:nvSpPr>
        <p:spPr>
          <a:xfrm>
            <a:off x="3868200" y="2442240"/>
            <a:ext cx="2074680" cy="396360"/>
          </a:xfrm>
          <a:prstGeom prst="rect">
            <a:avLst/>
          </a:prstGeom>
          <a:noFill/>
          <a:ln w="12600">
            <a:solidFill>
              <a:schemeClr val="bg1"/>
            </a:solidFill>
            <a:miter/>
          </a:ln>
        </p:spPr>
        <p:style>
          <a:lnRef idx="0"/>
          <a:fillRef idx="0"/>
          <a:effectRef idx="0"/>
          <a:fontRef idx="minor"/>
        </p:style>
      </p:sp>
      <p:sp>
        <p:nvSpPr>
          <p:cNvPr id="938" name="CustomShape 12"/>
          <p:cNvSpPr/>
          <p:nvPr/>
        </p:nvSpPr>
        <p:spPr>
          <a:xfrm>
            <a:off x="4466520" y="1915200"/>
            <a:ext cx="1474560" cy="529920"/>
          </a:xfrm>
          <a:custGeom>
            <a:avLst/>
            <a:gdLst/>
            <a:ahLst/>
            <a:rect l="l" t="t" r="r" b="b"/>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chemeClr val="accent2">
              <a:lumMod val="60000"/>
              <a:lumOff val="40000"/>
            </a:schemeClr>
          </a:solidFill>
          <a:ln w="12600">
            <a:solidFill>
              <a:schemeClr val="bg1"/>
            </a:solidFill>
            <a:round/>
          </a:ln>
        </p:spPr>
        <p:style>
          <a:lnRef idx="0"/>
          <a:fillRef idx="0"/>
          <a:effectRef idx="0"/>
          <a:fontRef idx="minor"/>
        </p:style>
      </p:sp>
      <p:sp>
        <p:nvSpPr>
          <p:cNvPr id="939" name="CustomShape 13"/>
          <p:cNvSpPr/>
          <p:nvPr/>
        </p:nvSpPr>
        <p:spPr>
          <a:xfrm>
            <a:off x="4492080" y="2059560"/>
            <a:ext cx="1314000" cy="27432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000000"/>
                </a:solidFill>
                <a:latin typeface="Arial"/>
              </a:rPr>
              <a:t>Assignable</a:t>
            </a:r>
            <a:endParaRPr b="0" lang="en-US" sz="1800" spc="-1" strike="noStrike">
              <a:latin typeface="Arial"/>
            </a:endParaRPr>
          </a:p>
        </p:txBody>
      </p:sp>
      <p:sp>
        <p:nvSpPr>
          <p:cNvPr id="940" name="CustomShape 14"/>
          <p:cNvSpPr/>
          <p:nvPr/>
        </p:nvSpPr>
        <p:spPr>
          <a:xfrm>
            <a:off x="845640" y="3876480"/>
            <a:ext cx="2039400" cy="243720"/>
          </a:xfrm>
          <a:prstGeom prst="rect">
            <a:avLst/>
          </a:prstGeom>
          <a:noFill/>
          <a:ln>
            <a:noFill/>
          </a:ln>
        </p:spPr>
        <p:style>
          <a:lnRef idx="0"/>
          <a:fillRef idx="0"/>
          <a:effectRef idx="0"/>
          <a:fontRef idx="minor"/>
        </p:style>
        <p:txBody>
          <a:bodyPr lIns="0" rIns="0" tIns="0" bIns="0"/>
          <a:p>
            <a:pPr algn="ctr">
              <a:lnSpc>
                <a:spcPct val="100000"/>
              </a:lnSpc>
            </a:pPr>
            <a:r>
              <a:rPr b="1" lang="en-US" sz="1600" spc="-1" strike="noStrike">
                <a:solidFill>
                  <a:srgbClr val="000000"/>
                </a:solidFill>
                <a:latin typeface="Arial"/>
              </a:rPr>
              <a:t>delegate</a:t>
            </a:r>
            <a:endParaRPr b="0" lang="en-US" sz="1600" spc="-1" strike="noStrike">
              <a:latin typeface="Arial"/>
            </a:endParaRPr>
          </a:p>
        </p:txBody>
      </p:sp>
      <p:sp>
        <p:nvSpPr>
          <p:cNvPr id="941" name="CustomShape 15"/>
          <p:cNvSpPr/>
          <p:nvPr/>
        </p:nvSpPr>
        <p:spPr>
          <a:xfrm>
            <a:off x="4084560" y="4267080"/>
            <a:ext cx="4078080" cy="243720"/>
          </a:xfrm>
          <a:prstGeom prst="rect">
            <a:avLst/>
          </a:prstGeom>
          <a:noFill/>
          <a:ln>
            <a:noFill/>
          </a:ln>
        </p:spPr>
        <p:style>
          <a:lnRef idx="0"/>
          <a:fillRef idx="0"/>
          <a:effectRef idx="0"/>
          <a:fontRef idx="minor"/>
        </p:style>
        <p:txBody>
          <a:bodyPr lIns="0" rIns="0" tIns="0" bIns="0"/>
          <a:p>
            <a:pPr algn="ctr">
              <a:lnSpc>
                <a:spcPct val="100000"/>
              </a:lnSpc>
            </a:pPr>
            <a:r>
              <a:rPr b="1" lang="en-US" sz="1600" spc="-1" strike="noStrike">
                <a:solidFill>
                  <a:srgbClr val="000000"/>
                </a:solidFill>
                <a:latin typeface="Arial"/>
              </a:rPr>
              <a:t>entities implementing delegate</a:t>
            </a:r>
            <a:endParaRPr b="0" lang="en-US" sz="1600" spc="-1" strike="noStrike">
              <a:latin typeface="Arial"/>
            </a:endParaRPr>
          </a:p>
        </p:txBody>
      </p:sp>
      <p:sp>
        <p:nvSpPr>
          <p:cNvPr id="942" name="CustomShape 16"/>
          <p:cNvSpPr/>
          <p:nvPr/>
        </p:nvSpPr>
        <p:spPr>
          <a:xfrm>
            <a:off x="6453360" y="2834280"/>
            <a:ext cx="2069640" cy="1328760"/>
          </a:xfrm>
          <a:prstGeom prst="rect">
            <a:avLst/>
          </a:prstGeom>
          <a:solidFill>
            <a:schemeClr val="tx1"/>
          </a:solidFill>
          <a:ln w="12600">
            <a:solidFill>
              <a:schemeClr val="bg1"/>
            </a:solidFill>
            <a:miter/>
          </a:ln>
        </p:spPr>
        <p:style>
          <a:lnRef idx="0"/>
          <a:fillRef idx="0"/>
          <a:effectRef idx="0"/>
          <a:fontRef idx="minor"/>
        </p:style>
      </p:sp>
      <p:sp>
        <p:nvSpPr>
          <p:cNvPr id="943" name="CustomShape 17"/>
          <p:cNvSpPr/>
          <p:nvPr/>
        </p:nvSpPr>
        <p:spPr>
          <a:xfrm>
            <a:off x="6524640" y="2473920"/>
            <a:ext cx="1918800" cy="365400"/>
          </a:xfrm>
          <a:prstGeom prst="rect">
            <a:avLst/>
          </a:prstGeom>
          <a:noFill/>
          <a:ln>
            <a:noFill/>
          </a:ln>
        </p:spPr>
        <p:style>
          <a:lnRef idx="0"/>
          <a:fillRef idx="0"/>
          <a:effectRef idx="0"/>
          <a:fontRef idx="minor"/>
        </p:style>
        <p:txBody>
          <a:bodyPr lIns="0" rIns="0" tIns="0" bIns="0"/>
          <a:p>
            <a:pPr>
              <a:lnSpc>
                <a:spcPct val="100000"/>
              </a:lnSpc>
            </a:pPr>
            <a:r>
              <a:rPr b="1" lang="en-US" sz="2400" spc="-1" strike="noStrike">
                <a:solidFill>
                  <a:srgbClr val="000000"/>
                </a:solidFill>
                <a:latin typeface="Arial"/>
              </a:rPr>
              <a:t>ContactNote</a:t>
            </a:r>
            <a:endParaRPr b="0" lang="en-US" sz="2400" spc="-1" strike="noStrike">
              <a:latin typeface="Arial"/>
            </a:endParaRPr>
          </a:p>
        </p:txBody>
      </p:sp>
      <p:sp>
        <p:nvSpPr>
          <p:cNvPr id="944" name="CustomShape 18"/>
          <p:cNvSpPr/>
          <p:nvPr/>
        </p:nvSpPr>
        <p:spPr>
          <a:xfrm>
            <a:off x="6521400" y="2931120"/>
            <a:ext cx="2045880" cy="109764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000000"/>
                </a:solidFill>
                <a:latin typeface="Arial"/>
              </a:rPr>
              <a:t>Subject</a:t>
            </a:r>
            <a:br/>
            <a:r>
              <a:rPr b="0" lang="en-US" sz="1800" spc="-1" strike="noStrike">
                <a:solidFill>
                  <a:srgbClr val="000000"/>
                </a:solidFill>
                <a:latin typeface="Arial"/>
              </a:rPr>
              <a:t>NoteType</a:t>
            </a:r>
            <a:br/>
            <a:r>
              <a:rPr b="0" lang="en-US" sz="1800" spc="-1" strike="noStrike">
                <a:solidFill>
                  <a:srgbClr val="04628c"/>
                </a:solidFill>
                <a:latin typeface="Arial"/>
              </a:rPr>
              <a:t>AssignedUser</a:t>
            </a:r>
            <a:br/>
            <a:r>
              <a:rPr b="0" lang="en-US" sz="1800" spc="-1" strike="noStrike">
                <a:solidFill>
                  <a:srgbClr val="04628c"/>
                </a:solidFill>
                <a:latin typeface="Arial"/>
              </a:rPr>
              <a:t>AssignedGroup</a:t>
            </a:r>
            <a:endParaRPr b="0" lang="en-US" sz="1800" spc="-1" strike="noStrike">
              <a:latin typeface="Arial"/>
            </a:endParaRPr>
          </a:p>
        </p:txBody>
      </p:sp>
      <p:sp>
        <p:nvSpPr>
          <p:cNvPr id="945" name="CustomShape 19"/>
          <p:cNvSpPr/>
          <p:nvPr/>
        </p:nvSpPr>
        <p:spPr>
          <a:xfrm>
            <a:off x="6453360" y="2439000"/>
            <a:ext cx="2074680" cy="396360"/>
          </a:xfrm>
          <a:prstGeom prst="rect">
            <a:avLst/>
          </a:prstGeom>
          <a:noFill/>
          <a:ln w="12600">
            <a:solidFill>
              <a:schemeClr val="bg1"/>
            </a:solidFill>
            <a:miter/>
          </a:ln>
        </p:spPr>
        <p:style>
          <a:lnRef idx="0"/>
          <a:fillRef idx="0"/>
          <a:effectRef idx="0"/>
          <a:fontRef idx="minor"/>
        </p:style>
      </p:sp>
      <p:sp>
        <p:nvSpPr>
          <p:cNvPr id="946" name="CustomShape 20"/>
          <p:cNvSpPr/>
          <p:nvPr/>
        </p:nvSpPr>
        <p:spPr>
          <a:xfrm>
            <a:off x="7051680" y="1907280"/>
            <a:ext cx="1471320" cy="529920"/>
          </a:xfrm>
          <a:custGeom>
            <a:avLst/>
            <a:gdLst/>
            <a:ahLst/>
            <a:rect l="l" t="t" r="r" b="b"/>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chemeClr val="accent2">
              <a:lumMod val="60000"/>
              <a:lumOff val="40000"/>
            </a:schemeClr>
          </a:solidFill>
          <a:ln w="12600">
            <a:solidFill>
              <a:schemeClr val="bg1"/>
            </a:solidFill>
            <a:round/>
          </a:ln>
        </p:spPr>
        <p:style>
          <a:lnRef idx="0"/>
          <a:fillRef idx="0"/>
          <a:effectRef idx="0"/>
          <a:fontRef idx="minor"/>
        </p:style>
      </p:sp>
      <p:sp>
        <p:nvSpPr>
          <p:cNvPr id="947" name="CustomShape 21"/>
          <p:cNvSpPr/>
          <p:nvPr/>
        </p:nvSpPr>
        <p:spPr>
          <a:xfrm>
            <a:off x="7077240" y="2051640"/>
            <a:ext cx="1310760" cy="27432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000000"/>
                </a:solidFill>
                <a:latin typeface="Arial"/>
              </a:rPr>
              <a:t>Assignable</a:t>
            </a:r>
            <a:endParaRPr b="0" lang="en-US" sz="18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what is a custom entity and how to create a custom entity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entity elements and subelements that define fields, foreign keys, and arrays on entities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 entity related data elements associated with data model design</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9"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is the difference between an ETX file and an ETI file?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Does the base application have ETI files? Can developers create new ETI files? Where and how?</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If the ABLawyer entity has an array of Cases, what type of field is required on the Case entity?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To deploy data model changes, are you required to:</a:t>
            </a:r>
            <a:endParaRPr b="0" lang="en-US" sz="24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Regenerate the Data Dictionary?</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Restart the application server?</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Restart Studio? </a:t>
            </a:r>
            <a:endParaRPr b="0" lang="en-US" sz="2000" spc="-1" strike="noStrike">
              <a:solidFill>
                <a:srgbClr val="000000"/>
              </a:solid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Custom entities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and defining an entity</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Related data model elements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CustomShape 1"/>
          <p:cNvSpPr/>
          <p:nvPr/>
        </p:nvSpPr>
        <p:spPr>
          <a:xfrm>
            <a:off x="4498560" y="1058400"/>
            <a:ext cx="1673280" cy="3208320"/>
          </a:xfrm>
          <a:prstGeom prst="roundRect">
            <a:avLst>
              <a:gd name="adj" fmla="val 8642"/>
            </a:avLst>
          </a:prstGeom>
          <a:solidFill>
            <a:schemeClr val="accent5">
              <a:lumMod val="20000"/>
              <a:lumOff val="80000"/>
            </a:schemeClr>
          </a:solidFill>
          <a:ln w="28440">
            <a:solidFill>
              <a:schemeClr val="accent5">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788" name="CustomShape 2"/>
          <p:cNvSpPr/>
          <p:nvPr/>
        </p:nvSpPr>
        <p:spPr>
          <a:xfrm>
            <a:off x="2516040" y="1066680"/>
            <a:ext cx="1674720" cy="3200040"/>
          </a:xfrm>
          <a:prstGeom prst="roundRect">
            <a:avLst>
              <a:gd name="adj" fmla="val 8642"/>
            </a:avLst>
          </a:prstGeom>
          <a:solidFill>
            <a:schemeClr val="accent4">
              <a:lumMod val="20000"/>
              <a:lumOff val="80000"/>
            </a:schemeClr>
          </a:solidFill>
          <a:ln w="28440">
            <a:solidFill>
              <a:schemeClr val="accent4">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789" name="CustomShape 3"/>
          <p:cNvSpPr/>
          <p:nvPr/>
        </p:nvSpPr>
        <p:spPr>
          <a:xfrm>
            <a:off x="533520" y="1058400"/>
            <a:ext cx="1672920" cy="3208320"/>
          </a:xfrm>
          <a:prstGeom prst="roundRect">
            <a:avLst>
              <a:gd name="adj" fmla="val 8642"/>
            </a:avLst>
          </a:prstGeom>
          <a:solidFill>
            <a:schemeClr val="accent6">
              <a:lumMod val="20000"/>
              <a:lumOff val="80000"/>
            </a:schemeClr>
          </a:solidFill>
          <a:ln w="28440">
            <a:solidFill>
              <a:schemeClr val="accent6">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790" name="CustomShape 4"/>
          <p:cNvSpPr/>
          <p:nvPr/>
        </p:nvSpPr>
        <p:spPr>
          <a:xfrm>
            <a:off x="533520" y="4572000"/>
            <a:ext cx="5638320" cy="1699920"/>
          </a:xfrm>
          <a:prstGeom prst="roundRect">
            <a:avLst>
              <a:gd name="adj" fmla="val 8642"/>
            </a:avLst>
          </a:prstGeom>
          <a:solidFill>
            <a:schemeClr val="accent3">
              <a:lumMod val="20000"/>
              <a:lumOff val="80000"/>
            </a:schemeClr>
          </a:solidFill>
          <a:ln w="28440">
            <a:solidFill>
              <a:schemeClr val="accent3">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791" name="TextShape 5"/>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Entities in applications</a:t>
            </a:r>
            <a:endParaRPr b="0" lang="en-US" sz="3200" spc="-1" strike="noStrike">
              <a:solidFill>
                <a:srgbClr val="ffffff"/>
              </a:solidFill>
              <a:latin typeface="Arial"/>
            </a:endParaRPr>
          </a:p>
        </p:txBody>
      </p:sp>
      <p:sp>
        <p:nvSpPr>
          <p:cNvPr id="792" name="TextShape 6"/>
          <p:cNvSpPr txBox="1"/>
          <p:nvPr/>
        </p:nvSpPr>
        <p:spPr>
          <a:xfrm>
            <a:off x="6324480" y="914400"/>
            <a:ext cx="266652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Customers create custom entities and entity extensions</a:t>
            </a: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Application entities are specific to application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Platform</a:t>
            </a:r>
            <a:br/>
            <a:r>
              <a:rPr b="0" lang="en-US" sz="2400" spc="-1" strike="noStrike">
                <a:solidFill>
                  <a:srgbClr val="000000"/>
                </a:solidFill>
                <a:latin typeface="Arial"/>
              </a:rPr>
              <a:t>entities are common to all Guidewire applications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793" name="pic Activity" descr=""/>
          <p:cNvPicPr/>
          <p:nvPr/>
        </p:nvPicPr>
        <p:blipFill>
          <a:blip r:embed="rId1"/>
          <a:stretch/>
        </p:blipFill>
        <p:spPr>
          <a:xfrm>
            <a:off x="1537560" y="4952880"/>
            <a:ext cx="1281240" cy="964080"/>
          </a:xfrm>
          <a:prstGeom prst="rect">
            <a:avLst/>
          </a:prstGeom>
          <a:ln w="9360">
            <a:noFill/>
          </a:ln>
          <a:effectLst>
            <a:outerShdw algn="tl" blurRad="50800" dir="2700000" dist="38100" rotWithShape="0">
              <a:srgbClr val="000000">
                <a:alpha val="40000"/>
              </a:srgbClr>
            </a:outerShdw>
          </a:effectLst>
        </p:spPr>
      </p:pic>
      <p:pic>
        <p:nvPicPr>
          <p:cNvPr id="794" name="pic User" descr=""/>
          <p:cNvPicPr/>
          <p:nvPr/>
        </p:nvPicPr>
        <p:blipFill>
          <a:blip r:embed="rId2"/>
          <a:stretch/>
        </p:blipFill>
        <p:spPr>
          <a:xfrm>
            <a:off x="3671280" y="4952880"/>
            <a:ext cx="1281240" cy="964080"/>
          </a:xfrm>
          <a:prstGeom prst="rect">
            <a:avLst/>
          </a:prstGeom>
          <a:ln w="9360">
            <a:noFill/>
          </a:ln>
          <a:effectLst>
            <a:outerShdw algn="tl" blurRad="50800" dir="2700000" dist="38100" rotWithShape="0">
              <a:srgbClr val="000000">
                <a:alpha val="40000"/>
              </a:srgbClr>
            </a:outerShdw>
          </a:effectLst>
        </p:spPr>
      </p:pic>
      <p:sp>
        <p:nvSpPr>
          <p:cNvPr id="795" name="CustomShape 7"/>
          <p:cNvSpPr/>
          <p:nvPr/>
        </p:nvSpPr>
        <p:spPr>
          <a:xfrm>
            <a:off x="2154240" y="6112440"/>
            <a:ext cx="2396880" cy="288000"/>
          </a:xfrm>
          <a:prstGeom prst="roundRect">
            <a:avLst>
              <a:gd name="adj" fmla="val 8642"/>
            </a:avLst>
          </a:prstGeom>
          <a:ln w="28440">
            <a:solidFill>
              <a:schemeClr val="accent3">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799"/>
              </a:spcBef>
              <a:spcAft>
                <a:spcPts val="479"/>
              </a:spcAft>
            </a:pPr>
            <a:r>
              <a:rPr b="1" lang="en-US" sz="1600" spc="-1" strike="noStrike">
                <a:solidFill>
                  <a:srgbClr val="000000"/>
                </a:solidFill>
                <a:latin typeface="Arial"/>
              </a:rPr>
              <a:t> </a:t>
            </a:r>
            <a:r>
              <a:rPr b="1" lang="en-US" sz="1600" spc="-1" strike="noStrike">
                <a:solidFill>
                  <a:srgbClr val="000000"/>
                </a:solidFill>
                <a:latin typeface="Arial"/>
              </a:rPr>
              <a:t>Guidewire Platform</a:t>
            </a:r>
            <a:endParaRPr b="0" lang="en-US" sz="1600" spc="-1" strike="noStrike">
              <a:latin typeface="Arial"/>
            </a:endParaRPr>
          </a:p>
        </p:txBody>
      </p:sp>
      <p:sp>
        <p:nvSpPr>
          <p:cNvPr id="796" name="Line 8"/>
          <p:cNvSpPr/>
          <p:nvPr/>
        </p:nvSpPr>
        <p:spPr>
          <a:xfrm>
            <a:off x="457200" y="2666880"/>
            <a:ext cx="5790960" cy="360"/>
          </a:xfrm>
          <a:prstGeom prst="line">
            <a:avLst/>
          </a:prstGeom>
          <a:ln w="28440">
            <a:solidFill>
              <a:schemeClr val="accent1"/>
            </a:solidFill>
            <a:custDash>
              <a:ds d="300000" sp="100000"/>
            </a:custDash>
            <a:round/>
          </a:ln>
        </p:spPr>
        <p:style>
          <a:lnRef idx="0"/>
          <a:fillRef idx="0"/>
          <a:effectRef idx="0"/>
          <a:fontRef idx="minor"/>
        </p:style>
      </p:sp>
      <p:sp>
        <p:nvSpPr>
          <p:cNvPr id="797" name="CustomShape 9"/>
          <p:cNvSpPr/>
          <p:nvPr/>
        </p:nvSpPr>
        <p:spPr>
          <a:xfrm>
            <a:off x="646200" y="914400"/>
            <a:ext cx="1447560" cy="288000"/>
          </a:xfrm>
          <a:prstGeom prst="roundRect">
            <a:avLst>
              <a:gd name="adj" fmla="val 8642"/>
            </a:avLst>
          </a:prstGeom>
          <a:solidFill>
            <a:schemeClr val="tx1"/>
          </a:solidFill>
          <a:ln w="28440">
            <a:solidFill>
              <a:schemeClr val="accent6">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799"/>
              </a:spcBef>
              <a:spcAft>
                <a:spcPts val="479"/>
              </a:spcAft>
            </a:pPr>
            <a:r>
              <a:rPr b="1" lang="en-US" sz="1600" spc="-1" strike="noStrike">
                <a:solidFill>
                  <a:srgbClr val="000000"/>
                </a:solidFill>
                <a:latin typeface="Arial"/>
              </a:rPr>
              <a:t>ClaimCenter</a:t>
            </a:r>
            <a:endParaRPr b="0" lang="en-US" sz="1600" spc="-1" strike="noStrike">
              <a:latin typeface="Arial"/>
            </a:endParaRPr>
          </a:p>
        </p:txBody>
      </p:sp>
      <p:sp>
        <p:nvSpPr>
          <p:cNvPr id="798" name="CustomShape 10"/>
          <p:cNvSpPr/>
          <p:nvPr/>
        </p:nvSpPr>
        <p:spPr>
          <a:xfrm>
            <a:off x="2629800" y="914400"/>
            <a:ext cx="1447560" cy="288000"/>
          </a:xfrm>
          <a:prstGeom prst="roundRect">
            <a:avLst>
              <a:gd name="adj" fmla="val 8642"/>
            </a:avLst>
          </a:prstGeom>
          <a:solidFill>
            <a:schemeClr val="tx1"/>
          </a:solidFill>
          <a:ln w="28440">
            <a:solidFill>
              <a:schemeClr val="accent4">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799"/>
              </a:spcBef>
              <a:spcAft>
                <a:spcPts val="479"/>
              </a:spcAft>
            </a:pPr>
            <a:r>
              <a:rPr b="1" lang="en-US" sz="1600" spc="-1" strike="noStrike">
                <a:solidFill>
                  <a:srgbClr val="000000"/>
                </a:solidFill>
                <a:latin typeface="Arial"/>
              </a:rPr>
              <a:t>PolicyCenter</a:t>
            </a:r>
            <a:endParaRPr b="0" lang="en-US" sz="1600" spc="-1" strike="noStrike">
              <a:latin typeface="Arial"/>
            </a:endParaRPr>
          </a:p>
        </p:txBody>
      </p:sp>
      <p:sp>
        <p:nvSpPr>
          <p:cNvPr id="799" name="CustomShape 11"/>
          <p:cNvSpPr/>
          <p:nvPr/>
        </p:nvSpPr>
        <p:spPr>
          <a:xfrm>
            <a:off x="4611600" y="922680"/>
            <a:ext cx="1447560" cy="288000"/>
          </a:xfrm>
          <a:prstGeom prst="roundRect">
            <a:avLst>
              <a:gd name="adj" fmla="val 8642"/>
            </a:avLst>
          </a:prstGeom>
          <a:solidFill>
            <a:schemeClr val="tx1"/>
          </a:solidFill>
          <a:ln w="28440">
            <a:solidFill>
              <a:schemeClr val="accent5">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799"/>
              </a:spcBef>
              <a:spcAft>
                <a:spcPts val="479"/>
              </a:spcAft>
            </a:pPr>
            <a:r>
              <a:rPr b="1" lang="en-US" sz="1600" spc="-1" strike="noStrike">
                <a:solidFill>
                  <a:srgbClr val="000000"/>
                </a:solidFill>
                <a:latin typeface="Arial"/>
              </a:rPr>
              <a:t>BillingCenter</a:t>
            </a:r>
            <a:endParaRPr b="0" lang="en-US" sz="1600" spc="-1" strike="noStrike">
              <a:latin typeface="Arial"/>
            </a:endParaRPr>
          </a:p>
        </p:txBody>
      </p:sp>
      <p:pic>
        <p:nvPicPr>
          <p:cNvPr id="800" name="pic Trailer" descr=""/>
          <p:cNvPicPr/>
          <p:nvPr/>
        </p:nvPicPr>
        <p:blipFill>
          <a:blip r:embed="rId3"/>
          <a:stretch/>
        </p:blipFill>
        <p:spPr>
          <a:xfrm>
            <a:off x="2598480" y="1416240"/>
            <a:ext cx="1509840" cy="748440"/>
          </a:xfrm>
          <a:prstGeom prst="rect">
            <a:avLst/>
          </a:prstGeom>
          <a:ln w="9360">
            <a:noFill/>
          </a:ln>
          <a:effectLst>
            <a:outerShdw algn="tl" blurRad="50800" dir="2700000" dist="38100" rotWithShape="0">
              <a:srgbClr val="000000">
                <a:alpha val="40000"/>
              </a:srgbClr>
            </a:outerShdw>
          </a:effectLst>
        </p:spPr>
      </p:pic>
      <p:pic>
        <p:nvPicPr>
          <p:cNvPr id="801" name="pic Phone" descr=""/>
          <p:cNvPicPr/>
          <p:nvPr/>
        </p:nvPicPr>
        <p:blipFill>
          <a:blip r:embed="rId4"/>
          <a:stretch/>
        </p:blipFill>
        <p:spPr>
          <a:xfrm>
            <a:off x="4580280" y="1416240"/>
            <a:ext cx="1509840" cy="748440"/>
          </a:xfrm>
          <a:prstGeom prst="rect">
            <a:avLst/>
          </a:prstGeom>
          <a:ln w="9360">
            <a:noFill/>
          </a:ln>
          <a:effectLst>
            <a:outerShdw algn="tl" blurRad="50800" dir="2700000" dist="38100" rotWithShape="0">
              <a:srgbClr val="000000">
                <a:alpha val="40000"/>
              </a:srgbClr>
            </a:outerShdw>
          </a:effectLst>
        </p:spPr>
      </p:pic>
      <p:pic>
        <p:nvPicPr>
          <p:cNvPr id="802" name="pic MedCase" descr=""/>
          <p:cNvPicPr/>
          <p:nvPr/>
        </p:nvPicPr>
        <p:blipFill>
          <a:blip r:embed="rId5"/>
          <a:stretch/>
        </p:blipFill>
        <p:spPr>
          <a:xfrm>
            <a:off x="614880" y="1391400"/>
            <a:ext cx="1509840" cy="748440"/>
          </a:xfrm>
          <a:prstGeom prst="rect">
            <a:avLst/>
          </a:prstGeom>
          <a:ln w="9360">
            <a:noFill/>
          </a:ln>
          <a:effectLst>
            <a:outerShdw algn="tl" blurRad="50800" dir="2700000" dist="38100" rotWithShape="0">
              <a:srgbClr val="000000">
                <a:alpha val="40000"/>
              </a:srgbClr>
            </a:outerShdw>
          </a:effectLst>
        </p:spPr>
      </p:pic>
      <p:pic>
        <p:nvPicPr>
          <p:cNvPr id="803" name="pic Claim" descr=""/>
          <p:cNvPicPr/>
          <p:nvPr/>
        </p:nvPicPr>
        <p:blipFill>
          <a:blip r:embed="rId6"/>
          <a:stretch/>
        </p:blipFill>
        <p:spPr>
          <a:xfrm>
            <a:off x="717480" y="2845440"/>
            <a:ext cx="1281240" cy="964080"/>
          </a:xfrm>
          <a:prstGeom prst="rect">
            <a:avLst/>
          </a:prstGeom>
          <a:ln w="9360">
            <a:noFill/>
          </a:ln>
          <a:effectLst>
            <a:outerShdw algn="tl" blurRad="50800" dir="2700000" dist="38100" rotWithShape="0">
              <a:srgbClr val="000000">
                <a:alpha val="40000"/>
              </a:srgbClr>
            </a:outerShdw>
          </a:effectLst>
        </p:spPr>
      </p:pic>
      <p:pic>
        <p:nvPicPr>
          <p:cNvPr id="804" name="pic Producer" descr=""/>
          <p:cNvPicPr/>
          <p:nvPr/>
        </p:nvPicPr>
        <p:blipFill>
          <a:blip r:embed="rId7"/>
          <a:stretch/>
        </p:blipFill>
        <p:spPr>
          <a:xfrm>
            <a:off x="4694760" y="2845440"/>
            <a:ext cx="1292760" cy="964080"/>
          </a:xfrm>
          <a:prstGeom prst="rect">
            <a:avLst/>
          </a:prstGeom>
          <a:ln w="9360">
            <a:noFill/>
          </a:ln>
          <a:effectLst>
            <a:outerShdw algn="tl" blurRad="50800" dir="2700000" dist="38100" rotWithShape="0">
              <a:srgbClr val="000000">
                <a:alpha val="40000"/>
              </a:srgbClr>
            </a:outerShdw>
          </a:effectLst>
        </p:spPr>
      </p:pic>
      <p:pic>
        <p:nvPicPr>
          <p:cNvPr id="805" name="Picture 5" descr=""/>
          <p:cNvPicPr/>
          <p:nvPr/>
        </p:nvPicPr>
        <p:blipFill>
          <a:blip r:embed="rId8"/>
          <a:stretch/>
        </p:blipFill>
        <p:spPr>
          <a:xfrm>
            <a:off x="2745360" y="2845440"/>
            <a:ext cx="1292760" cy="964080"/>
          </a:xfrm>
          <a:prstGeom prst="rect">
            <a:avLst/>
          </a:prstGeom>
          <a:ln w="9360">
            <a:noFill/>
          </a:ln>
          <a:effectLst>
            <a:outerShdw algn="tl" blurRad="50800" dir="2700000" dist="38100" rotWithShape="0">
              <a:srgbClr val="000000">
                <a:alpha val="40000"/>
              </a:srgbClr>
            </a:outerShdw>
          </a:effectLst>
        </p:spPr>
      </p:pic>
      <p:sp>
        <p:nvSpPr>
          <p:cNvPr id="806" name="CustomShape 12"/>
          <p:cNvSpPr/>
          <p:nvPr/>
        </p:nvSpPr>
        <p:spPr>
          <a:xfrm rot="16200000">
            <a:off x="1083960" y="4267440"/>
            <a:ext cx="572040" cy="420120"/>
          </a:xfrm>
          <a:prstGeom prst="right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sp>
        <p:nvSpPr>
          <p:cNvPr id="807" name="CustomShape 13"/>
          <p:cNvSpPr/>
          <p:nvPr/>
        </p:nvSpPr>
        <p:spPr>
          <a:xfrm rot="16200000">
            <a:off x="5049360" y="4267440"/>
            <a:ext cx="572040" cy="420120"/>
          </a:xfrm>
          <a:prstGeom prst="rightArrow">
            <a:avLst>
              <a:gd name="adj1" fmla="val 50000"/>
              <a:gd name="adj2" fmla="val 50000"/>
            </a:avLst>
          </a:prstGeom>
          <a:ln>
            <a:round/>
          </a:ln>
          <a:effectLst>
            <a:glow rad="63500">
              <a:schemeClr val="accent5">
                <a:alpha val="45000"/>
                <a:satMod val="120000"/>
              </a:schemeClr>
            </a:glow>
            <a:outerShdw algn="tl" blurRad="50800" dir="2700000" dist="38100" rotWithShape="0">
              <a:srgbClr val="000000">
                <a:alpha val="40000"/>
              </a:srgbClr>
            </a:outerShdw>
          </a:effectLst>
        </p:spPr>
        <p:style>
          <a:lnRef idx="3">
            <a:schemeClr val="lt1"/>
          </a:lnRef>
          <a:fillRef idx="1">
            <a:schemeClr val="accent5"/>
          </a:fillRef>
          <a:effectRef idx="1">
            <a:schemeClr val="accent5"/>
          </a:effectRef>
          <a:fontRef idx="minor"/>
        </p:style>
      </p:sp>
      <p:sp>
        <p:nvSpPr>
          <p:cNvPr id="808" name="CustomShape 14"/>
          <p:cNvSpPr/>
          <p:nvPr/>
        </p:nvSpPr>
        <p:spPr>
          <a:xfrm rot="16200000">
            <a:off x="3067560" y="4267440"/>
            <a:ext cx="572040" cy="420120"/>
          </a:xfrm>
          <a:prstGeom prst="rightArrow">
            <a:avLst>
              <a:gd name="adj1" fmla="val 50000"/>
              <a:gd name="adj2" fmla="val 50000"/>
            </a:avLst>
          </a:prstGeom>
          <a:ln>
            <a:round/>
          </a:ln>
          <a:effectLst>
            <a:glow rad="63500">
              <a:schemeClr val="accent4">
                <a:alpha val="45000"/>
                <a:satMod val="120000"/>
              </a:schemeClr>
            </a:glow>
            <a:outerShdw algn="tl" blurRad="50800" dir="2700000" dist="38100" rotWithShape="0">
              <a:srgbClr val="000000">
                <a:alpha val="40000"/>
              </a:srgbClr>
            </a:outerShdw>
          </a:effectLst>
        </p:spPr>
        <p:style>
          <a:lnRef idx="3">
            <a:schemeClr val="lt1"/>
          </a:lnRef>
          <a:fillRef idx="1">
            <a:schemeClr val="accent4"/>
          </a:fillRef>
          <a:effectRef idx="1">
            <a:schemeClr val="accent4"/>
          </a:effectRef>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CustomShape 1"/>
          <p:cNvSpPr/>
          <p:nvPr/>
        </p:nvSpPr>
        <p:spPr>
          <a:xfrm>
            <a:off x="4498560" y="1058400"/>
            <a:ext cx="1673280" cy="3208320"/>
          </a:xfrm>
          <a:prstGeom prst="roundRect">
            <a:avLst>
              <a:gd name="adj" fmla="val 8642"/>
            </a:avLst>
          </a:prstGeom>
          <a:solidFill>
            <a:schemeClr val="accent5">
              <a:lumMod val="20000"/>
              <a:lumOff val="80000"/>
            </a:schemeClr>
          </a:solidFill>
          <a:ln w="28440">
            <a:solidFill>
              <a:schemeClr val="accent5">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10" name="CustomShape 2"/>
          <p:cNvSpPr/>
          <p:nvPr/>
        </p:nvSpPr>
        <p:spPr>
          <a:xfrm>
            <a:off x="2516040" y="1066680"/>
            <a:ext cx="1674720" cy="3200040"/>
          </a:xfrm>
          <a:prstGeom prst="roundRect">
            <a:avLst>
              <a:gd name="adj" fmla="val 8642"/>
            </a:avLst>
          </a:prstGeom>
          <a:solidFill>
            <a:schemeClr val="accent4">
              <a:lumMod val="20000"/>
              <a:lumOff val="80000"/>
            </a:schemeClr>
          </a:solidFill>
          <a:ln w="28440">
            <a:solidFill>
              <a:schemeClr val="accent4">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11" name="CustomShape 3"/>
          <p:cNvSpPr/>
          <p:nvPr/>
        </p:nvSpPr>
        <p:spPr>
          <a:xfrm>
            <a:off x="533520" y="1058400"/>
            <a:ext cx="1672920" cy="3208320"/>
          </a:xfrm>
          <a:prstGeom prst="roundRect">
            <a:avLst>
              <a:gd name="adj" fmla="val 8642"/>
            </a:avLst>
          </a:prstGeom>
          <a:solidFill>
            <a:schemeClr val="accent6">
              <a:lumMod val="20000"/>
              <a:lumOff val="80000"/>
            </a:schemeClr>
          </a:solidFill>
          <a:ln w="28440">
            <a:solidFill>
              <a:schemeClr val="accent6">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12" name="CustomShape 4"/>
          <p:cNvSpPr/>
          <p:nvPr/>
        </p:nvSpPr>
        <p:spPr>
          <a:xfrm>
            <a:off x="533520" y="4572000"/>
            <a:ext cx="5638320" cy="1699920"/>
          </a:xfrm>
          <a:prstGeom prst="roundRect">
            <a:avLst>
              <a:gd name="adj" fmla="val 8642"/>
            </a:avLst>
          </a:prstGeom>
          <a:solidFill>
            <a:schemeClr val="accent3">
              <a:lumMod val="20000"/>
              <a:lumOff val="80000"/>
            </a:schemeClr>
          </a:solidFill>
          <a:ln w="28440">
            <a:solidFill>
              <a:schemeClr val="accent3">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13" name="TextShape 5"/>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Entity files</a:t>
            </a:r>
            <a:endParaRPr b="0" lang="en-US" sz="3200" spc="-1" strike="noStrike">
              <a:solidFill>
                <a:srgbClr val="ffffff"/>
              </a:solidFill>
              <a:latin typeface="Arial"/>
            </a:endParaRPr>
          </a:p>
        </p:txBody>
      </p:sp>
      <p:sp>
        <p:nvSpPr>
          <p:cNvPr id="814" name="TextShape 6"/>
          <p:cNvSpPr txBox="1"/>
          <p:nvPr/>
        </p:nvSpPr>
        <p:spPr>
          <a:xfrm>
            <a:off x="6324480" y="914400"/>
            <a:ext cx="25905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Customers can create custom entities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Entity (ETI)</a:t>
            </a:r>
            <a:endParaRPr b="0" lang="en-US" sz="2000" spc="-1" strike="noStrike">
              <a:solidFill>
                <a:srgbClr val="000000"/>
              </a:solidFill>
              <a:latin typeface="Arial"/>
            </a:endParaRPr>
          </a:p>
          <a:p>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Application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ETI</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EIX</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Platform</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ETI</a:t>
            </a:r>
            <a:endParaRPr b="0" lang="en-US" sz="2000" spc="-1" strike="noStrike">
              <a:solidFill>
                <a:srgbClr val="000000"/>
              </a:solidFill>
              <a:latin typeface="Arial"/>
            </a:endParaRPr>
          </a:p>
        </p:txBody>
      </p:sp>
      <p:sp>
        <p:nvSpPr>
          <p:cNvPr id="815" name="CustomShape 7"/>
          <p:cNvSpPr/>
          <p:nvPr/>
        </p:nvSpPr>
        <p:spPr>
          <a:xfrm>
            <a:off x="2154240" y="6112440"/>
            <a:ext cx="2396880" cy="288000"/>
          </a:xfrm>
          <a:prstGeom prst="roundRect">
            <a:avLst>
              <a:gd name="adj" fmla="val 8642"/>
            </a:avLst>
          </a:prstGeom>
          <a:ln w="28440">
            <a:solidFill>
              <a:schemeClr val="accent3">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799"/>
              </a:spcBef>
              <a:spcAft>
                <a:spcPts val="479"/>
              </a:spcAft>
            </a:pPr>
            <a:r>
              <a:rPr b="1" lang="en-US" sz="1600" spc="-1" strike="noStrike">
                <a:solidFill>
                  <a:srgbClr val="000000"/>
                </a:solidFill>
                <a:latin typeface="Arial"/>
              </a:rPr>
              <a:t> </a:t>
            </a:r>
            <a:r>
              <a:rPr b="1" lang="en-US" sz="1600" spc="-1" strike="noStrike">
                <a:solidFill>
                  <a:srgbClr val="000000"/>
                </a:solidFill>
                <a:latin typeface="Arial"/>
              </a:rPr>
              <a:t>Guidewire Platform</a:t>
            </a:r>
            <a:endParaRPr b="0" lang="en-US" sz="1600" spc="-1" strike="noStrike">
              <a:latin typeface="Arial"/>
            </a:endParaRPr>
          </a:p>
        </p:txBody>
      </p:sp>
      <p:sp>
        <p:nvSpPr>
          <p:cNvPr id="816" name="CustomShape 8"/>
          <p:cNvSpPr/>
          <p:nvPr/>
        </p:nvSpPr>
        <p:spPr>
          <a:xfrm>
            <a:off x="646200" y="914400"/>
            <a:ext cx="1447560" cy="288000"/>
          </a:xfrm>
          <a:prstGeom prst="roundRect">
            <a:avLst>
              <a:gd name="adj" fmla="val 8642"/>
            </a:avLst>
          </a:prstGeom>
          <a:solidFill>
            <a:schemeClr val="tx1"/>
          </a:solidFill>
          <a:ln w="28440">
            <a:solidFill>
              <a:schemeClr val="accent6">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799"/>
              </a:spcBef>
              <a:spcAft>
                <a:spcPts val="479"/>
              </a:spcAft>
            </a:pPr>
            <a:r>
              <a:rPr b="1" lang="en-US" sz="1600" spc="-1" strike="noStrike">
                <a:solidFill>
                  <a:srgbClr val="000000"/>
                </a:solidFill>
                <a:latin typeface="Arial"/>
              </a:rPr>
              <a:t>ClaimCenter</a:t>
            </a:r>
            <a:endParaRPr b="0" lang="en-US" sz="1600" spc="-1" strike="noStrike">
              <a:latin typeface="Arial"/>
            </a:endParaRPr>
          </a:p>
        </p:txBody>
      </p:sp>
      <p:sp>
        <p:nvSpPr>
          <p:cNvPr id="817" name="CustomShape 9"/>
          <p:cNvSpPr/>
          <p:nvPr/>
        </p:nvSpPr>
        <p:spPr>
          <a:xfrm>
            <a:off x="2629800" y="914400"/>
            <a:ext cx="1447560" cy="288000"/>
          </a:xfrm>
          <a:prstGeom prst="roundRect">
            <a:avLst>
              <a:gd name="adj" fmla="val 8642"/>
            </a:avLst>
          </a:prstGeom>
          <a:solidFill>
            <a:schemeClr val="tx1"/>
          </a:solidFill>
          <a:ln w="28440">
            <a:solidFill>
              <a:schemeClr val="accent4">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799"/>
              </a:spcBef>
              <a:spcAft>
                <a:spcPts val="479"/>
              </a:spcAft>
            </a:pPr>
            <a:r>
              <a:rPr b="1" lang="en-US" sz="1600" spc="-1" strike="noStrike">
                <a:solidFill>
                  <a:srgbClr val="000000"/>
                </a:solidFill>
                <a:latin typeface="Arial"/>
              </a:rPr>
              <a:t>PolicyCenter</a:t>
            </a:r>
            <a:endParaRPr b="0" lang="en-US" sz="1600" spc="-1" strike="noStrike">
              <a:latin typeface="Arial"/>
            </a:endParaRPr>
          </a:p>
        </p:txBody>
      </p:sp>
      <p:sp>
        <p:nvSpPr>
          <p:cNvPr id="818" name="CustomShape 10"/>
          <p:cNvSpPr/>
          <p:nvPr/>
        </p:nvSpPr>
        <p:spPr>
          <a:xfrm>
            <a:off x="4611600" y="922680"/>
            <a:ext cx="1447560" cy="288000"/>
          </a:xfrm>
          <a:prstGeom prst="roundRect">
            <a:avLst>
              <a:gd name="adj" fmla="val 8642"/>
            </a:avLst>
          </a:prstGeom>
          <a:solidFill>
            <a:schemeClr val="tx1"/>
          </a:solidFill>
          <a:ln w="28440">
            <a:solidFill>
              <a:schemeClr val="accent5">
                <a:lumMod val="75000"/>
              </a:schemeClr>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txBody>
          <a:bodyPr wrap="none" lIns="0" rIns="0" tIns="0" bIns="0" anchor="ctr"/>
          <a:p>
            <a:pPr algn="ctr">
              <a:lnSpc>
                <a:spcPct val="100000"/>
              </a:lnSpc>
              <a:spcBef>
                <a:spcPts val="799"/>
              </a:spcBef>
              <a:spcAft>
                <a:spcPts val="479"/>
              </a:spcAft>
            </a:pPr>
            <a:r>
              <a:rPr b="1" lang="en-US" sz="1600" spc="-1" strike="noStrike">
                <a:solidFill>
                  <a:srgbClr val="000000"/>
                </a:solidFill>
                <a:latin typeface="Arial"/>
              </a:rPr>
              <a:t>BillingCenter</a:t>
            </a:r>
            <a:endParaRPr b="0" lang="en-US" sz="1600" spc="-1" strike="noStrike">
              <a:latin typeface="Arial"/>
            </a:endParaRPr>
          </a:p>
        </p:txBody>
      </p:sp>
      <p:pic>
        <p:nvPicPr>
          <p:cNvPr id="819" name="Picture 6" descr=""/>
          <p:cNvPicPr/>
          <p:nvPr/>
        </p:nvPicPr>
        <p:blipFill>
          <a:blip r:embed="rId1"/>
          <a:stretch/>
        </p:blipFill>
        <p:spPr>
          <a:xfrm>
            <a:off x="1782360" y="4919040"/>
            <a:ext cx="951480" cy="1014840"/>
          </a:xfrm>
          <a:prstGeom prst="rect">
            <a:avLst/>
          </a:prstGeom>
          <a:ln w="9360">
            <a:noFill/>
          </a:ln>
          <a:effectLst>
            <a:outerShdw algn="tl" blurRad="50800" dir="2700000" dist="38100" rotWithShape="0">
              <a:srgbClr val="000000">
                <a:alpha val="40000"/>
              </a:srgbClr>
            </a:outerShdw>
          </a:effectLst>
        </p:spPr>
      </p:pic>
      <p:sp>
        <p:nvSpPr>
          <p:cNvPr id="820" name="CustomShape 11"/>
          <p:cNvSpPr/>
          <p:nvPr/>
        </p:nvSpPr>
        <p:spPr>
          <a:xfrm rot="16200000">
            <a:off x="1083960" y="4267440"/>
            <a:ext cx="572040" cy="420120"/>
          </a:xfrm>
          <a:prstGeom prst="right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sp>
        <p:nvSpPr>
          <p:cNvPr id="821" name="CustomShape 12"/>
          <p:cNvSpPr/>
          <p:nvPr/>
        </p:nvSpPr>
        <p:spPr>
          <a:xfrm rot="16200000">
            <a:off x="5049360" y="4267440"/>
            <a:ext cx="572040" cy="420120"/>
          </a:xfrm>
          <a:prstGeom prst="rightArrow">
            <a:avLst>
              <a:gd name="adj1" fmla="val 50000"/>
              <a:gd name="adj2" fmla="val 50000"/>
            </a:avLst>
          </a:prstGeom>
          <a:ln>
            <a:round/>
          </a:ln>
          <a:effectLst>
            <a:glow rad="63500">
              <a:schemeClr val="accent5">
                <a:alpha val="45000"/>
                <a:satMod val="120000"/>
              </a:schemeClr>
            </a:glow>
            <a:outerShdw algn="tl" blurRad="50800" dir="2700000" dist="38100" rotWithShape="0">
              <a:srgbClr val="000000">
                <a:alpha val="40000"/>
              </a:srgbClr>
            </a:outerShdw>
          </a:effectLst>
        </p:spPr>
        <p:style>
          <a:lnRef idx="3">
            <a:schemeClr val="lt1"/>
          </a:lnRef>
          <a:fillRef idx="1">
            <a:schemeClr val="accent5"/>
          </a:fillRef>
          <a:effectRef idx="1">
            <a:schemeClr val="accent5"/>
          </a:effectRef>
          <a:fontRef idx="minor"/>
        </p:style>
      </p:sp>
      <p:sp>
        <p:nvSpPr>
          <p:cNvPr id="822" name="CustomShape 13"/>
          <p:cNvSpPr/>
          <p:nvPr/>
        </p:nvSpPr>
        <p:spPr>
          <a:xfrm rot="16200000">
            <a:off x="3067560" y="4267440"/>
            <a:ext cx="572040" cy="420120"/>
          </a:xfrm>
          <a:prstGeom prst="rightArrow">
            <a:avLst>
              <a:gd name="adj1" fmla="val 50000"/>
              <a:gd name="adj2" fmla="val 50000"/>
            </a:avLst>
          </a:prstGeom>
          <a:ln>
            <a:round/>
          </a:ln>
          <a:effectLst>
            <a:glow rad="63500">
              <a:schemeClr val="accent4">
                <a:alpha val="45000"/>
                <a:satMod val="120000"/>
              </a:schemeClr>
            </a:glow>
            <a:outerShdw algn="tl" blurRad="50800" dir="2700000" dist="38100" rotWithShape="0">
              <a:srgbClr val="000000">
                <a:alpha val="40000"/>
              </a:srgbClr>
            </a:outerShdw>
          </a:effectLst>
        </p:spPr>
        <p:style>
          <a:lnRef idx="3">
            <a:schemeClr val="lt1"/>
          </a:lnRef>
          <a:fillRef idx="1">
            <a:schemeClr val="accent4"/>
          </a:fillRef>
          <a:effectRef idx="1">
            <a:schemeClr val="accent4"/>
          </a:effectRef>
          <a:fontRef idx="minor"/>
        </p:style>
      </p:sp>
      <p:pic>
        <p:nvPicPr>
          <p:cNvPr id="823" name="Picture 6" descr=""/>
          <p:cNvPicPr/>
          <p:nvPr/>
        </p:nvPicPr>
        <p:blipFill>
          <a:blip r:embed="rId2"/>
          <a:stretch/>
        </p:blipFill>
        <p:spPr>
          <a:xfrm>
            <a:off x="685800" y="1306440"/>
            <a:ext cx="761040" cy="811800"/>
          </a:xfrm>
          <a:prstGeom prst="rect">
            <a:avLst/>
          </a:prstGeom>
          <a:ln w="9360">
            <a:noFill/>
          </a:ln>
          <a:effectLst>
            <a:outerShdw algn="tl" blurRad="50800" dir="2700000" dist="38100" rotWithShape="0">
              <a:srgbClr val="000000">
                <a:alpha val="40000"/>
              </a:srgbClr>
            </a:outerShdw>
          </a:effectLst>
        </p:spPr>
      </p:pic>
      <p:pic>
        <p:nvPicPr>
          <p:cNvPr id="824" name="Picture 6" descr=""/>
          <p:cNvPicPr/>
          <p:nvPr/>
        </p:nvPicPr>
        <p:blipFill>
          <a:blip r:embed="rId3"/>
          <a:stretch/>
        </p:blipFill>
        <p:spPr>
          <a:xfrm>
            <a:off x="2666880" y="1295280"/>
            <a:ext cx="761040" cy="811800"/>
          </a:xfrm>
          <a:prstGeom prst="rect">
            <a:avLst/>
          </a:prstGeom>
          <a:ln w="9360">
            <a:noFill/>
          </a:ln>
          <a:effectLst>
            <a:outerShdw algn="tl" blurRad="50800" dir="2700000" dist="38100" rotWithShape="0">
              <a:srgbClr val="000000">
                <a:alpha val="40000"/>
              </a:srgbClr>
            </a:outerShdw>
          </a:effectLst>
        </p:spPr>
      </p:pic>
      <p:pic>
        <p:nvPicPr>
          <p:cNvPr id="825" name="Picture 6" descr=""/>
          <p:cNvPicPr/>
          <p:nvPr/>
        </p:nvPicPr>
        <p:blipFill>
          <a:blip r:embed="rId4"/>
          <a:stretch/>
        </p:blipFill>
        <p:spPr>
          <a:xfrm>
            <a:off x="4650840" y="1306440"/>
            <a:ext cx="761040" cy="811800"/>
          </a:xfrm>
          <a:prstGeom prst="rect">
            <a:avLst/>
          </a:prstGeom>
          <a:ln w="9360">
            <a:noFill/>
          </a:ln>
          <a:effectLst>
            <a:outerShdw algn="tl" blurRad="50800" dir="2700000" dist="38100" rotWithShape="0">
              <a:srgbClr val="000000">
                <a:alpha val="40000"/>
              </a:srgbClr>
            </a:outerShdw>
          </a:effectLst>
        </p:spPr>
      </p:pic>
      <p:sp>
        <p:nvSpPr>
          <p:cNvPr id="826" name="Line 14"/>
          <p:cNvSpPr/>
          <p:nvPr/>
        </p:nvSpPr>
        <p:spPr>
          <a:xfrm>
            <a:off x="457200" y="2666880"/>
            <a:ext cx="5790960" cy="360"/>
          </a:xfrm>
          <a:prstGeom prst="line">
            <a:avLst/>
          </a:prstGeom>
          <a:ln w="28440">
            <a:solidFill>
              <a:schemeClr val="accent1"/>
            </a:solidFill>
            <a:custDash>
              <a:ds d="300000" sp="100000"/>
            </a:custDash>
            <a:round/>
          </a:ln>
        </p:spPr>
        <p:style>
          <a:lnRef idx="0"/>
          <a:fillRef idx="0"/>
          <a:effectRef idx="0"/>
          <a:fontRef idx="minor"/>
        </p:style>
      </p:sp>
      <p:pic>
        <p:nvPicPr>
          <p:cNvPr id="827" name="Picture 6" descr=""/>
          <p:cNvPicPr/>
          <p:nvPr/>
        </p:nvPicPr>
        <p:blipFill>
          <a:blip r:embed="rId5"/>
          <a:stretch/>
        </p:blipFill>
        <p:spPr>
          <a:xfrm>
            <a:off x="4210560" y="4919040"/>
            <a:ext cx="951480" cy="1014840"/>
          </a:xfrm>
          <a:prstGeom prst="rect">
            <a:avLst/>
          </a:prstGeom>
          <a:ln w="9360">
            <a:noFill/>
          </a:ln>
          <a:effectLst>
            <a:outerShdw algn="tl" blurRad="50800" dir="2700000" dist="38100" rotWithShape="0">
              <a:srgbClr val="000000">
                <a:alpha val="40000"/>
              </a:srgbClr>
            </a:outerShdw>
          </a:effectLst>
        </p:spPr>
      </p:pic>
      <p:pic>
        <p:nvPicPr>
          <p:cNvPr id="828" name="Picture 5" descr=""/>
          <p:cNvPicPr/>
          <p:nvPr/>
        </p:nvPicPr>
        <p:blipFill>
          <a:blip r:embed="rId6"/>
          <a:stretch/>
        </p:blipFill>
        <p:spPr>
          <a:xfrm>
            <a:off x="5257800" y="2743200"/>
            <a:ext cx="761040" cy="811800"/>
          </a:xfrm>
          <a:prstGeom prst="rect">
            <a:avLst/>
          </a:prstGeom>
          <a:ln w="9360">
            <a:noFill/>
          </a:ln>
          <a:effectLst>
            <a:outerShdw algn="tl" blurRad="50800" dir="2700000" dist="38100" rotWithShape="0">
              <a:srgbClr val="000000">
                <a:alpha val="40000"/>
              </a:srgbClr>
            </a:outerShdw>
          </a:effectLst>
        </p:spPr>
      </p:pic>
      <p:pic>
        <p:nvPicPr>
          <p:cNvPr id="829" name="Picture 6" descr=""/>
          <p:cNvPicPr/>
          <p:nvPr/>
        </p:nvPicPr>
        <p:blipFill>
          <a:blip r:embed="rId7"/>
          <a:stretch/>
        </p:blipFill>
        <p:spPr>
          <a:xfrm>
            <a:off x="678600" y="3276720"/>
            <a:ext cx="761040" cy="811800"/>
          </a:xfrm>
          <a:prstGeom prst="rect">
            <a:avLst/>
          </a:prstGeom>
          <a:ln w="9360">
            <a:noFill/>
          </a:ln>
          <a:effectLst>
            <a:outerShdw algn="tl" blurRad="50800" dir="2700000" dist="38100" rotWithShape="0">
              <a:srgbClr val="000000">
                <a:alpha val="40000"/>
              </a:srgbClr>
            </a:outerShdw>
          </a:effectLst>
        </p:spPr>
      </p:pic>
      <p:pic>
        <p:nvPicPr>
          <p:cNvPr id="830" name="Picture 6" descr=""/>
          <p:cNvPicPr/>
          <p:nvPr/>
        </p:nvPicPr>
        <p:blipFill>
          <a:blip r:embed="rId8"/>
          <a:stretch/>
        </p:blipFill>
        <p:spPr>
          <a:xfrm>
            <a:off x="2666880" y="3276720"/>
            <a:ext cx="761040" cy="811800"/>
          </a:xfrm>
          <a:prstGeom prst="rect">
            <a:avLst/>
          </a:prstGeom>
          <a:ln w="9360">
            <a:noFill/>
          </a:ln>
          <a:effectLst>
            <a:outerShdw algn="tl" blurRad="50800" dir="2700000" dist="38100" rotWithShape="0">
              <a:srgbClr val="000000">
                <a:alpha val="40000"/>
              </a:srgbClr>
            </a:outerShdw>
          </a:effectLst>
        </p:spPr>
      </p:pic>
      <p:pic>
        <p:nvPicPr>
          <p:cNvPr id="831" name="Picture 6" descr=""/>
          <p:cNvPicPr/>
          <p:nvPr/>
        </p:nvPicPr>
        <p:blipFill>
          <a:blip r:embed="rId9"/>
          <a:stretch/>
        </p:blipFill>
        <p:spPr>
          <a:xfrm>
            <a:off x="4648680" y="3276720"/>
            <a:ext cx="761040" cy="811800"/>
          </a:xfrm>
          <a:prstGeom prst="rect">
            <a:avLst/>
          </a:prstGeom>
          <a:ln w="9360">
            <a:noFill/>
          </a:ln>
          <a:effectLst>
            <a:outerShdw algn="tl" blurRad="50800" dir="2700000" dist="38100" rotWithShape="0">
              <a:srgbClr val="000000">
                <a:alpha val="40000"/>
              </a:srgbClr>
            </a:outerShdw>
          </a:effectLst>
        </p:spPr>
      </p:pic>
      <p:pic>
        <p:nvPicPr>
          <p:cNvPr id="832" name="Picture 5" descr=""/>
          <p:cNvPicPr/>
          <p:nvPr/>
        </p:nvPicPr>
        <p:blipFill>
          <a:blip r:embed="rId10"/>
          <a:stretch/>
        </p:blipFill>
        <p:spPr>
          <a:xfrm>
            <a:off x="3286080" y="2743200"/>
            <a:ext cx="761040" cy="811800"/>
          </a:xfrm>
          <a:prstGeom prst="rect">
            <a:avLst/>
          </a:prstGeom>
          <a:ln w="9360">
            <a:noFill/>
          </a:ln>
          <a:effectLst>
            <a:outerShdw algn="tl" blurRad="50800" dir="2700000" dist="38100" rotWithShape="0">
              <a:srgbClr val="000000">
                <a:alpha val="40000"/>
              </a:srgbClr>
            </a:outerShdw>
          </a:effectLst>
        </p:spPr>
      </p:pic>
      <p:pic>
        <p:nvPicPr>
          <p:cNvPr id="833" name="Picture 5" descr=""/>
          <p:cNvPicPr/>
          <p:nvPr/>
        </p:nvPicPr>
        <p:blipFill>
          <a:blip r:embed="rId11"/>
          <a:stretch/>
        </p:blipFill>
        <p:spPr>
          <a:xfrm>
            <a:off x="1351440" y="2743200"/>
            <a:ext cx="761040" cy="811800"/>
          </a:xfrm>
          <a:prstGeom prst="rect">
            <a:avLst/>
          </a:prstGeom>
          <a:ln w="9360">
            <a:noFill/>
          </a:ln>
          <a:effectLst>
            <a:outerShdw algn="tl" blurRad="50800" dir="2700000" dist="38100" rotWithShape="0">
              <a:srgbClr val="000000">
                <a:alpha val="40000"/>
              </a:srgbClr>
            </a:outerShdw>
          </a:effectLst>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CustomShape 1"/>
          <p:cNvSpPr/>
          <p:nvPr/>
        </p:nvSpPr>
        <p:spPr>
          <a:xfrm flipH="1" flipV="1" rot="10800000">
            <a:off x="2502360" y="5081760"/>
            <a:ext cx="826200" cy="2887200"/>
          </a:xfrm>
          <a:prstGeom prst="bentConnector4">
            <a:avLst>
              <a:gd name="adj1" fmla="val -27655"/>
              <a:gd name="adj2" fmla="val 53230"/>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3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Custom entities and Gosu classes</a:t>
            </a:r>
            <a:endParaRPr b="0" lang="en-US" sz="3200" spc="-1" strike="noStrike">
              <a:solidFill>
                <a:srgbClr val="ffffff"/>
              </a:solidFill>
              <a:latin typeface="Arial"/>
            </a:endParaRPr>
          </a:p>
        </p:txBody>
      </p:sp>
      <p:sp>
        <p:nvSpPr>
          <p:cNvPr id="836" name="CustomShape 3"/>
          <p:cNvSpPr/>
          <p:nvPr/>
        </p:nvSpPr>
        <p:spPr>
          <a:xfrm>
            <a:off x="2057400" y="5114160"/>
            <a:ext cx="563760" cy="372600"/>
          </a:xfrm>
          <a:prstGeom prst="roundRect">
            <a:avLst>
              <a:gd name="adj" fmla="val 16667"/>
            </a:avLst>
          </a:prstGeom>
          <a:solidFill>
            <a:schemeClr val="tx1"/>
          </a:solidFill>
          <a:ln w="19080">
            <a:noFill/>
          </a:ln>
        </p:spPr>
        <p:style>
          <a:lnRef idx="0"/>
          <a:fillRef idx="0"/>
          <a:effectRef idx="0"/>
          <a:fontRef idx="minor"/>
        </p:style>
      </p:sp>
      <p:sp>
        <p:nvSpPr>
          <p:cNvPr id="837" name="CustomShape 4"/>
          <p:cNvSpPr/>
          <p:nvPr/>
        </p:nvSpPr>
        <p:spPr>
          <a:xfrm>
            <a:off x="1676520" y="2007720"/>
            <a:ext cx="563760" cy="372600"/>
          </a:xfrm>
          <a:prstGeom prst="roundRect">
            <a:avLst>
              <a:gd name="adj" fmla="val 16667"/>
            </a:avLst>
          </a:prstGeom>
          <a:solidFill>
            <a:schemeClr val="tx1"/>
          </a:solidFill>
          <a:ln w="19080">
            <a:noFill/>
          </a:ln>
        </p:spPr>
        <p:style>
          <a:lnRef idx="0"/>
          <a:fillRef idx="0"/>
          <a:effectRef idx="0"/>
          <a:fontRef idx="minor"/>
        </p:style>
      </p:sp>
      <p:sp>
        <p:nvSpPr>
          <p:cNvPr id="838" name="CustomShape 5"/>
          <p:cNvSpPr/>
          <p:nvPr/>
        </p:nvSpPr>
        <p:spPr>
          <a:xfrm flipV="1">
            <a:off x="5726880" y="1370160"/>
            <a:ext cx="2959560" cy="1890360"/>
          </a:xfrm>
          <a:prstGeom prst="foldedCorner">
            <a:avLst>
              <a:gd name="adj" fmla="val 13333"/>
            </a:avLst>
          </a:prstGeom>
          <a:solidFill>
            <a:schemeClr val="tx1"/>
          </a:solidFill>
          <a:ln w="28440">
            <a:solidFill>
              <a:srgbClr val="7030a0"/>
            </a:solidFill>
            <a:round/>
          </a:ln>
          <a:effectLst>
            <a:outerShdw algn="tl" blurRad="50800" dir="2700000" dist="38100" rotWithShape="0">
              <a:srgbClr val="000000">
                <a:alpha val="40000"/>
              </a:srgbClr>
            </a:outerShdw>
          </a:effectLst>
        </p:spPr>
        <p:style>
          <a:lnRef idx="0"/>
          <a:fillRef idx="0"/>
          <a:effectRef idx="0"/>
          <a:fontRef idx="minor"/>
        </p:style>
      </p:sp>
      <p:sp>
        <p:nvSpPr>
          <p:cNvPr id="839" name="CustomShape 6"/>
          <p:cNvSpPr/>
          <p:nvPr/>
        </p:nvSpPr>
        <p:spPr>
          <a:xfrm>
            <a:off x="5715000" y="1332000"/>
            <a:ext cx="2590560" cy="482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7030a0"/>
                </a:solidFill>
                <a:latin typeface="Arial"/>
                <a:ea typeface="Calibri"/>
              </a:rPr>
              <a:t>Building_Ext</a:t>
            </a:r>
            <a:endParaRPr b="0" lang="en-US" sz="2400" spc="-1" strike="noStrike">
              <a:latin typeface="Arial"/>
            </a:endParaRPr>
          </a:p>
        </p:txBody>
      </p:sp>
      <p:sp>
        <p:nvSpPr>
          <p:cNvPr id="840" name="CustomShape 7"/>
          <p:cNvSpPr/>
          <p:nvPr/>
        </p:nvSpPr>
        <p:spPr>
          <a:xfrm>
            <a:off x="5867280" y="1730520"/>
            <a:ext cx="2654640" cy="1252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u="sng">
                <a:solidFill>
                  <a:srgbClr val="7030a0"/>
                </a:solidFill>
                <a:uFillTx/>
                <a:latin typeface="Arial"/>
                <a:ea typeface="Calibri"/>
              </a:rPr>
              <a:t>Fields</a:t>
            </a:r>
            <a:br/>
            <a:r>
              <a:rPr b="0" lang="en-US" sz="1800" spc="-1" strike="noStrike">
                <a:solidFill>
                  <a:srgbClr val="7030a0"/>
                </a:solidFill>
                <a:latin typeface="Arial"/>
                <a:ea typeface="Calibri"/>
              </a:rPr>
              <a:t>…</a:t>
            </a:r>
            <a:br/>
            <a:r>
              <a:rPr b="0" lang="en-US" sz="1800" spc="-1" strike="noStrike">
                <a:solidFill>
                  <a:srgbClr val="7030a0"/>
                </a:solidFill>
                <a:latin typeface="Arial"/>
                <a:ea typeface="Calibri"/>
              </a:rPr>
              <a:t>NumberOfEmployees</a:t>
            </a:r>
            <a:endParaRPr b="0" lang="en-US" sz="1800" spc="-1" strike="noStrike">
              <a:latin typeface="Arial"/>
            </a:endParaRPr>
          </a:p>
          <a:p>
            <a:pPr>
              <a:lnSpc>
                <a:spcPct val="100000"/>
              </a:lnSpc>
            </a:pPr>
            <a:r>
              <a:rPr b="0" lang="en-US" sz="1800" spc="-1" strike="noStrike">
                <a:solidFill>
                  <a:srgbClr val="7030a0"/>
                </a:solidFill>
                <a:latin typeface="Arial"/>
                <a:ea typeface="Calibri"/>
              </a:rPr>
              <a:t>InspectionDate </a:t>
            </a:r>
            <a:br/>
            <a:r>
              <a:rPr b="0" lang="en-US" sz="1800" spc="-1" strike="noStrike">
                <a:solidFill>
                  <a:srgbClr val="7030a0"/>
                </a:solidFill>
                <a:latin typeface="Arial"/>
                <a:ea typeface="Calibri"/>
              </a:rPr>
              <a:t>HasParking…</a:t>
            </a:r>
            <a:endParaRPr b="0" lang="en-US" sz="1800" spc="-1" strike="noStrike">
              <a:latin typeface="Arial"/>
            </a:endParaRPr>
          </a:p>
        </p:txBody>
      </p:sp>
      <p:sp>
        <p:nvSpPr>
          <p:cNvPr id="841" name="Line 8"/>
          <p:cNvSpPr/>
          <p:nvPr/>
        </p:nvSpPr>
        <p:spPr>
          <a:xfrm>
            <a:off x="5486400" y="890640"/>
            <a:ext cx="360" cy="4556520"/>
          </a:xfrm>
          <a:prstGeom prst="line">
            <a:avLst/>
          </a:prstGeom>
          <a:ln cap="rnd" w="28440">
            <a:solidFill>
              <a:schemeClr val="bg1"/>
            </a:solidFill>
            <a:custDash>
              <a:ds d="300000" sp="100000"/>
            </a:custDash>
            <a:round/>
          </a:ln>
        </p:spPr>
        <p:style>
          <a:lnRef idx="0"/>
          <a:fillRef idx="0"/>
          <a:effectRef idx="0"/>
          <a:fontRef idx="minor"/>
        </p:style>
      </p:sp>
      <p:sp>
        <p:nvSpPr>
          <p:cNvPr id="842" name="CustomShape 9"/>
          <p:cNvSpPr/>
          <p:nvPr/>
        </p:nvSpPr>
        <p:spPr>
          <a:xfrm>
            <a:off x="1517040" y="838080"/>
            <a:ext cx="2368800" cy="53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d33941"/>
                </a:solidFill>
                <a:latin typeface="Arial"/>
                <a:ea typeface="Calibri"/>
              </a:rPr>
              <a:t>configuration</a:t>
            </a:r>
            <a:endParaRPr b="0" lang="en-US" sz="2400" spc="-1" strike="noStrike">
              <a:latin typeface="Arial"/>
            </a:endParaRPr>
          </a:p>
        </p:txBody>
      </p:sp>
      <p:sp>
        <p:nvSpPr>
          <p:cNvPr id="843" name="CustomShape 10"/>
          <p:cNvSpPr/>
          <p:nvPr/>
        </p:nvSpPr>
        <p:spPr>
          <a:xfrm>
            <a:off x="5272200" y="811080"/>
            <a:ext cx="3749400" cy="53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7030a0"/>
                </a:solidFill>
                <a:latin typeface="Arial"/>
                <a:ea typeface="Calibri"/>
              </a:rPr>
              <a:t>application server</a:t>
            </a:r>
            <a:endParaRPr b="0" lang="en-US" sz="2400" spc="-1" strike="noStrike">
              <a:latin typeface="Arial"/>
            </a:endParaRPr>
          </a:p>
        </p:txBody>
      </p:sp>
      <p:sp>
        <p:nvSpPr>
          <p:cNvPr id="844" name="CustomShape 11"/>
          <p:cNvSpPr/>
          <p:nvPr/>
        </p:nvSpPr>
        <p:spPr>
          <a:xfrm rot="16200000">
            <a:off x="336960" y="5192280"/>
            <a:ext cx="1392480" cy="999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d33941"/>
                </a:solidFill>
                <a:latin typeface="Arial"/>
                <a:ea typeface="Calibri"/>
              </a:rPr>
              <a:t>database </a:t>
            </a:r>
            <a:br/>
            <a:r>
              <a:rPr b="1" lang="en-US" sz="2000" spc="-1" strike="noStrike">
                <a:solidFill>
                  <a:srgbClr val="d33941"/>
                </a:solidFill>
                <a:latin typeface="Arial"/>
                <a:ea typeface="Calibri"/>
              </a:rPr>
              <a:t>table row</a:t>
            </a:r>
            <a:endParaRPr b="0" lang="en-US" sz="2000" spc="-1" strike="noStrike">
              <a:latin typeface="Arial"/>
            </a:endParaRPr>
          </a:p>
        </p:txBody>
      </p:sp>
      <p:sp>
        <p:nvSpPr>
          <p:cNvPr id="845" name="CustomShape 12"/>
          <p:cNvSpPr/>
          <p:nvPr/>
        </p:nvSpPr>
        <p:spPr>
          <a:xfrm>
            <a:off x="3352680" y="5753160"/>
            <a:ext cx="312372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46" name="CustomShape 13"/>
          <p:cNvSpPr/>
          <p:nvPr/>
        </p:nvSpPr>
        <p:spPr>
          <a:xfrm>
            <a:off x="3640320" y="5410080"/>
            <a:ext cx="2379240" cy="4950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Calibri"/>
              </a:rPr>
              <a:t>read from database</a:t>
            </a:r>
            <a:endParaRPr b="0" lang="en-US" sz="1600" spc="-1" strike="noStrike">
              <a:latin typeface="Arial"/>
            </a:endParaRPr>
          </a:p>
        </p:txBody>
      </p:sp>
      <p:sp>
        <p:nvSpPr>
          <p:cNvPr id="847" name="CustomShape 14"/>
          <p:cNvSpPr/>
          <p:nvPr/>
        </p:nvSpPr>
        <p:spPr>
          <a:xfrm>
            <a:off x="3646800" y="5943600"/>
            <a:ext cx="2872080" cy="396360"/>
          </a:xfrm>
          <a:prstGeom prst="rect">
            <a:avLst/>
          </a:prstGeom>
          <a:noFill/>
          <a:ln>
            <a:noFill/>
          </a:ln>
        </p:spPr>
        <p:style>
          <a:lnRef idx="0"/>
          <a:fillRef idx="0"/>
          <a:effectRef idx="0"/>
          <a:fontRef idx="minor"/>
        </p:style>
        <p:txBody>
          <a:bodyPr lIns="90000" rIns="90000" tIns="45000" bIns="45000"/>
          <a:p>
            <a:pPr algn="r">
              <a:lnSpc>
                <a:spcPct val="100000"/>
              </a:lnSpc>
            </a:pPr>
            <a:r>
              <a:rPr b="1" lang="en-US" sz="1600" spc="-1" strike="noStrike">
                <a:solidFill>
                  <a:srgbClr val="000000"/>
                </a:solidFill>
                <a:latin typeface="Arial"/>
                <a:ea typeface="Calibri"/>
              </a:rPr>
              <a:t>save to database</a:t>
            </a:r>
            <a:endParaRPr b="0" lang="en-US" sz="1600" spc="-1" strike="noStrike">
              <a:latin typeface="Arial"/>
            </a:endParaRPr>
          </a:p>
        </p:txBody>
      </p:sp>
      <p:pic>
        <p:nvPicPr>
          <p:cNvPr id="848" name="pic ETI Building_Ext" descr=""/>
          <p:cNvPicPr/>
          <p:nvPr/>
        </p:nvPicPr>
        <p:blipFill>
          <a:blip r:embed="rId1"/>
          <a:stretch/>
        </p:blipFill>
        <p:spPr>
          <a:xfrm>
            <a:off x="1584360" y="1346760"/>
            <a:ext cx="2301480" cy="1914120"/>
          </a:xfrm>
          <a:prstGeom prst="rect">
            <a:avLst/>
          </a:prstGeom>
          <a:ln w="9360">
            <a:noFill/>
          </a:ln>
          <a:effectLst>
            <a:outerShdw algn="tl" blurRad="50800" dir="2700000" dist="38100" rotWithShape="0">
              <a:srgbClr val="000000">
                <a:alpha val="40000"/>
              </a:srgbClr>
            </a:outerShdw>
          </a:effectLst>
        </p:spPr>
      </p:pic>
      <p:pic>
        <p:nvPicPr>
          <p:cNvPr id="849" name="Picture 6" descr=""/>
          <p:cNvPicPr/>
          <p:nvPr/>
        </p:nvPicPr>
        <p:blipFill>
          <a:blip r:embed="rId2"/>
          <a:stretch/>
        </p:blipFill>
        <p:spPr>
          <a:xfrm>
            <a:off x="3498120" y="2661480"/>
            <a:ext cx="951480" cy="1014840"/>
          </a:xfrm>
          <a:prstGeom prst="rect">
            <a:avLst/>
          </a:prstGeom>
          <a:ln w="9360">
            <a:noFill/>
          </a:ln>
          <a:effectLst>
            <a:outerShdw algn="tl" blurRad="50800" dir="2700000" dist="38100" rotWithShape="0">
              <a:srgbClr val="000000">
                <a:alpha val="40000"/>
              </a:srgbClr>
            </a:outerShdw>
          </a:effectLst>
        </p:spPr>
      </p:pic>
      <p:graphicFrame>
        <p:nvGraphicFramePr>
          <p:cNvPr id="850" name="Table 15"/>
          <p:cNvGraphicFramePr/>
          <p:nvPr/>
        </p:nvGraphicFramePr>
        <p:xfrm>
          <a:off x="1584360" y="5081760"/>
          <a:ext cx="1836720" cy="1364400"/>
        </p:xfrm>
        <a:graphic>
          <a:graphicData uri="http://schemas.openxmlformats.org/drawingml/2006/table">
            <a:tbl>
              <a:tblPr/>
              <a:tblGrid>
                <a:gridCol w="612360"/>
                <a:gridCol w="612360"/>
                <a:gridCol w="612360"/>
              </a:tblGrid>
              <a:tr h="360720">
                <a:tc gridSpan="3">
                  <a:txBody>
                    <a:bodyPr lIns="104760" rIns="104760" tIns="52200" bIns="52200"/>
                    <a:p>
                      <a:pPr algn="ctr">
                        <a:lnSpc>
                          <a:spcPct val="100000"/>
                        </a:lnSpc>
                      </a:pPr>
                      <a:r>
                        <a:rPr b="0" lang="en-US" sz="1800" spc="-1" strike="noStrike">
                          <a:solidFill>
                            <a:srgbClr val="ffffff"/>
                          </a:solidFill>
                          <a:latin typeface="Arial"/>
                        </a:rPr>
                        <a:t>abx_building</a:t>
                      </a:r>
                      <a:endParaRPr b="0" lang="en-US" sz="1800" spc="-1" strike="noStrike">
                        <a:latin typeface="Arial"/>
                      </a:endParaRPr>
                    </a:p>
                  </a:txBody>
                  <a:tcPr marL="104760" marR="104760">
                    <a:noFill/>
                  </a:tcPr>
                </a:tc>
                <a:tc hMerge="1">
                  <a:tcPr>
                    <a:solidFill>
                      <a:srgbClr val="729fcf"/>
                    </a:solidFill>
                  </a:tcPr>
                </a:tc>
                <a:tc hMerge="1">
                  <a:tcPr>
                    <a:solidFill>
                      <a:srgbClr val="729fcf"/>
                    </a:solidFill>
                  </a:tcPr>
                </a:tc>
              </a:tr>
              <a:tr h="441720">
                <a:tc>
                  <a:tcPr marL="104760" marR="104760">
                    <a:noFill/>
                  </a:tcPr>
                </a:tc>
                <a:tc>
                  <a:tcPr marL="104760" marR="104760">
                    <a:noFill/>
                  </a:tcPr>
                </a:tc>
                <a:tc>
                  <a:tcPr marL="104760" marR="104760">
                    <a:noFill/>
                  </a:tcPr>
                </a:tc>
              </a:tr>
              <a:tr h="441720">
                <a:tc>
                  <a:tcPr marL="104760" marR="104760">
                    <a:solidFill>
                      <a:srgbClr val="71d0fb"/>
                    </a:solidFill>
                  </a:tcPr>
                </a:tc>
                <a:tc>
                  <a:tcPr marL="104760" marR="104760">
                    <a:solidFill>
                      <a:srgbClr val="71d0fb"/>
                    </a:solidFill>
                  </a:tcPr>
                </a:tc>
                <a:tc>
                  <a:tcPr marL="104760" marR="104760">
                    <a:solidFill>
                      <a:srgbClr val="71d0fb"/>
                    </a:solidFill>
                  </a:tcPr>
                </a:tc>
              </a:tr>
              <a:tr h="441720">
                <a:tc>
                  <a:tcPr marL="104760" marR="104760">
                    <a:noFill/>
                  </a:tcPr>
                </a:tc>
                <a:tc>
                  <a:tcPr marL="104760" marR="104760">
                    <a:noFill/>
                  </a:tcPr>
                </a:tc>
                <a:tc>
                  <a:tcPr marL="104760" marR="104760">
                    <a:noFill/>
                  </a:tcPr>
                </a:tc>
              </a:tr>
              <a:tr h="441720">
                <a:tc>
                  <a:tcPr marL="104760" marR="104760">
                    <a:noFill/>
                  </a:tcPr>
                </a:tc>
                <a:tc>
                  <a:tcPr marL="104760" marR="104760">
                    <a:noFill/>
                  </a:tcPr>
                </a:tc>
                <a:tc>
                  <a:tcPr marL="104760" marR="104760">
                    <a:noFill/>
                  </a:tcPr>
                </a:tc>
              </a:tr>
            </a:tbl>
          </a:graphicData>
        </a:graphic>
      </p:graphicFrame>
      <p:sp>
        <p:nvSpPr>
          <p:cNvPr id="851" name="CustomShape 16"/>
          <p:cNvSpPr/>
          <p:nvPr/>
        </p:nvSpPr>
        <p:spPr>
          <a:xfrm flipH="1">
            <a:off x="3352680" y="5905440"/>
            <a:ext cx="304776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852" name="Picture 2" descr=""/>
          <p:cNvPicPr/>
          <p:nvPr/>
        </p:nvPicPr>
        <p:blipFill>
          <a:blip r:embed="rId3"/>
          <a:stretch/>
        </p:blipFill>
        <p:spPr>
          <a:xfrm>
            <a:off x="6715080" y="5552640"/>
            <a:ext cx="858600" cy="987120"/>
          </a:xfrm>
          <a:prstGeom prst="rect">
            <a:avLst/>
          </a:prstGeom>
          <a:ln w="9360">
            <a:noFill/>
          </a:ln>
          <a:effectLst>
            <a:outerShdw algn="tl" blurRad="50800" dir="2700000" dist="38100" rotWithShape="0">
              <a:srgbClr val="000000">
                <a:alpha val="40000"/>
              </a:srgbClr>
            </a:outerShdw>
          </a:effectLst>
        </p:spPr>
      </p:pic>
      <p:sp>
        <p:nvSpPr>
          <p:cNvPr id="853" name="CustomShape 17"/>
          <p:cNvSpPr/>
          <p:nvPr/>
        </p:nvSpPr>
        <p:spPr>
          <a:xfrm>
            <a:off x="6749640" y="5269320"/>
            <a:ext cx="2013120" cy="920520"/>
          </a:xfrm>
          <a:prstGeom prst="rect">
            <a:avLst/>
          </a:prstGeom>
          <a:noFill/>
          <a:ln w="9360">
            <a:noFill/>
          </a:ln>
        </p:spPr>
        <p:style>
          <a:lnRef idx="0"/>
          <a:fillRef idx="0"/>
          <a:effectRef idx="0"/>
          <a:fontRef idx="minor"/>
        </p:style>
        <p:txBody>
          <a:bodyPr lIns="90000" rIns="90000" tIns="45000" bIns="45000"/>
          <a:p>
            <a:pPr algn="r">
              <a:lnSpc>
                <a:spcPct val="100000"/>
              </a:lnSpc>
            </a:pPr>
            <a:r>
              <a:rPr b="1" lang="en-US" sz="1800" spc="-1" strike="noStrike">
                <a:solidFill>
                  <a:srgbClr val="645893"/>
                </a:solidFill>
                <a:latin typeface="Arial"/>
                <a:ea typeface="Calibri"/>
              </a:rPr>
              <a:t>aBuilding_Ext</a:t>
            </a:r>
            <a:endParaRPr b="0" lang="en-US" sz="1800" spc="-1" strike="noStrike">
              <a:latin typeface="Arial"/>
            </a:endParaRPr>
          </a:p>
          <a:p>
            <a:pPr algn="r">
              <a:lnSpc>
                <a:spcPct val="100000"/>
              </a:lnSpc>
            </a:pPr>
            <a:r>
              <a:rPr b="1" lang="en-US" sz="1800" spc="-1" strike="noStrike">
                <a:solidFill>
                  <a:srgbClr val="645893"/>
                </a:solidFill>
                <a:latin typeface="Arial"/>
                <a:ea typeface="Calibri"/>
              </a:rPr>
              <a:t>instance</a:t>
            </a:r>
            <a:br/>
            <a:r>
              <a:rPr b="1" lang="en-US" sz="1800" spc="-1" strike="noStrike">
                <a:solidFill>
                  <a:srgbClr val="645893"/>
                </a:solidFill>
                <a:latin typeface="Arial"/>
                <a:ea typeface="Calibri"/>
              </a:rPr>
              <a:t>of Gosu</a:t>
            </a:r>
            <a:br/>
            <a:r>
              <a:rPr b="1" lang="en-US" sz="1800" spc="-1" strike="noStrike">
                <a:solidFill>
                  <a:srgbClr val="645893"/>
                </a:solidFill>
                <a:latin typeface="Arial"/>
                <a:ea typeface="Calibri"/>
              </a:rPr>
              <a:t>class</a:t>
            </a:r>
            <a:endParaRPr b="0" lang="en-US" sz="1800" spc="-1" strike="noStrike">
              <a:latin typeface="Arial"/>
            </a:endParaRPr>
          </a:p>
        </p:txBody>
      </p:sp>
      <p:sp>
        <p:nvSpPr>
          <p:cNvPr id="854" name="CustomShape 18"/>
          <p:cNvSpPr/>
          <p:nvPr/>
        </p:nvSpPr>
        <p:spPr>
          <a:xfrm rot="5400000">
            <a:off x="6251040" y="5026680"/>
            <a:ext cx="761760" cy="461880"/>
          </a:xfrm>
          <a:prstGeom prst="rightArrow">
            <a:avLst>
              <a:gd name="adj1" fmla="val 50000"/>
              <a:gd name="adj2" fmla="val 50000"/>
            </a:avLst>
          </a:prstGeom>
          <a:ln>
            <a:round/>
          </a:ln>
          <a:effectLst>
            <a:glow rad="63500">
              <a:schemeClr val="accent3">
                <a:alpha val="45000"/>
                <a:satMod val="120000"/>
              </a:schemeClr>
            </a:glow>
            <a:outerShdw algn="tl" blurRad="50800" dir="2700000" dist="38100" rotWithShape="0">
              <a:srgbClr val="000000">
                <a:alpha val="40000"/>
              </a:srgbClr>
            </a:outerShdw>
          </a:effectLst>
        </p:spPr>
        <p:style>
          <a:lnRef idx="3">
            <a:schemeClr val="lt1"/>
          </a:lnRef>
          <a:fillRef idx="1">
            <a:schemeClr val="accent3"/>
          </a:fillRef>
          <a:effectRef idx="1">
            <a:schemeClr val="accent3"/>
          </a:effectRef>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Custom entities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Creating and defining an entity</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Related data model elements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custom entity</a:t>
            </a:r>
            <a:endParaRPr b="0" lang="en-US" sz="3200" spc="-1" strike="noStrike">
              <a:solidFill>
                <a:srgbClr val="ffffff"/>
              </a:solidFill>
              <a:latin typeface="Arial"/>
            </a:endParaRPr>
          </a:p>
        </p:txBody>
      </p:sp>
      <p:sp>
        <p:nvSpPr>
          <p:cNvPr id="857"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the entity file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elements (and subelements) and specify attribute values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Optionally regenerate the dictionary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the custom entity</a:t>
            </a:r>
            <a:endParaRPr b="0" lang="en-US" sz="2400" spc="-1" strike="noStrike">
              <a:solidFill>
                <a:srgbClr val="000000"/>
              </a:solid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8" name="Picture 2" descr=""/>
          <p:cNvPicPr/>
          <p:nvPr/>
        </p:nvPicPr>
        <p:blipFill>
          <a:blip r:embed="rId1"/>
          <a:stretch/>
        </p:blipFill>
        <p:spPr>
          <a:xfrm>
            <a:off x="533520" y="914400"/>
            <a:ext cx="4834080" cy="1928160"/>
          </a:xfrm>
          <a:prstGeom prst="rect">
            <a:avLst/>
          </a:prstGeom>
          <a:ln>
            <a:noFill/>
          </a:ln>
          <a:effectLst>
            <a:outerShdw algn="tl" blurRad="50800" dir="2700000" dist="38100" rotWithShape="0">
              <a:srgbClr val="000000">
                <a:alpha val="40000"/>
              </a:srgbClr>
            </a:outerShdw>
          </a:effectLst>
        </p:spPr>
      </p:pic>
      <p:pic>
        <p:nvPicPr>
          <p:cNvPr id="859" name="Picture 3" descr=""/>
          <p:cNvPicPr/>
          <p:nvPr/>
        </p:nvPicPr>
        <p:blipFill>
          <a:blip r:embed="rId2"/>
          <a:stretch/>
        </p:blipFill>
        <p:spPr>
          <a:xfrm>
            <a:off x="3886200" y="1479600"/>
            <a:ext cx="2879640" cy="1568160"/>
          </a:xfrm>
          <a:prstGeom prst="rect">
            <a:avLst/>
          </a:prstGeom>
          <a:ln>
            <a:noFill/>
          </a:ln>
          <a:effectLst>
            <a:outerShdw algn="tl" blurRad="50800" dir="2700000" dist="38100" rotWithShape="0">
              <a:srgbClr val="000000">
                <a:alpha val="40000"/>
              </a:srgbClr>
            </a:outerShdw>
          </a:effectLst>
        </p:spPr>
      </p:pic>
      <p:pic>
        <p:nvPicPr>
          <p:cNvPr id="860" name="Picture 2" descr=""/>
          <p:cNvPicPr/>
          <p:nvPr/>
        </p:nvPicPr>
        <p:blipFill>
          <a:blip r:embed="rId3"/>
          <a:stretch/>
        </p:blipFill>
        <p:spPr>
          <a:xfrm>
            <a:off x="6764040" y="1447920"/>
            <a:ext cx="1606680" cy="1388160"/>
          </a:xfrm>
          <a:prstGeom prst="rect">
            <a:avLst/>
          </a:prstGeom>
          <a:ln>
            <a:noFill/>
          </a:ln>
          <a:effectLst>
            <a:outerShdw algn="tl" blurRad="50800" dir="2700000" dist="38100" rotWithShape="0">
              <a:srgbClr val="000000">
                <a:alpha val="40000"/>
              </a:srgbClr>
            </a:outerShdw>
          </a:effectLst>
        </p:spPr>
      </p:pic>
      <p:sp>
        <p:nvSpPr>
          <p:cNvPr id="86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Create the custom entity</a:t>
            </a:r>
            <a:endParaRPr b="0" lang="en-US" sz="3200" spc="-1" strike="noStrike">
              <a:solidFill>
                <a:srgbClr val="ffffff"/>
              </a:solidFill>
              <a:latin typeface="Arial"/>
            </a:endParaRPr>
          </a:p>
        </p:txBody>
      </p:sp>
      <p:sp>
        <p:nvSpPr>
          <p:cNvPr id="862" name="TextShape 2"/>
          <p:cNvSpPr txBox="1"/>
          <p:nvPr/>
        </p:nvSpPr>
        <p:spPr>
          <a:xfrm>
            <a:off x="519120" y="3200400"/>
            <a:ext cx="8318160" cy="3200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Project View, select </a:t>
            </a:r>
            <a:br/>
            <a:r>
              <a:rPr b="0" lang="en-US" sz="2400" spc="-1" strike="noStrike">
                <a:solidFill>
                  <a:srgbClr val="000000"/>
                </a:solidFill>
                <a:latin typeface="Arial"/>
                <a:ea typeface="Arial"/>
              </a:rPr>
              <a:t>...\config\Extensions\Entity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Context menu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New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Entity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Entity dialog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25 character max length</a:t>
            </a:r>
            <a:r>
              <a:rPr b="1" lang="en-US" sz="2000" spc="-1" strike="noStrike">
                <a:solidFill>
                  <a:srgbClr val="ff0000"/>
                </a:solidFill>
                <a:latin typeface="Arial"/>
                <a:ea typeface="Arial"/>
              </a:rPr>
              <a:t> *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 Pascal case ending with _Ext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Remove _Ext from table name</a:t>
            </a:r>
            <a:endParaRPr b="0" lang="en-US" sz="2000" spc="-1" strike="noStrike">
              <a:solidFill>
                <a:srgbClr val="000000"/>
              </a:solidFill>
              <a:latin typeface="Arial"/>
            </a:endParaRPr>
          </a:p>
        </p:txBody>
      </p:sp>
      <p:sp>
        <p:nvSpPr>
          <p:cNvPr id="863" name="CustomShape 3"/>
          <p:cNvSpPr/>
          <p:nvPr/>
        </p:nvSpPr>
        <p:spPr>
          <a:xfrm>
            <a:off x="457200" y="6172200"/>
            <a:ext cx="2057040" cy="3805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ff0000"/>
                </a:solidFill>
                <a:latin typeface="Arial"/>
              </a:rPr>
              <a:t>*</a:t>
            </a:r>
            <a:r>
              <a:rPr b="1" lang="en-US" sz="1800" spc="-1" strike="noStrike">
                <a:solidFill>
                  <a:srgbClr val="ff0000"/>
                </a:solidFill>
                <a:latin typeface="Arial"/>
              </a:rPr>
              <a:t> See notes</a:t>
            </a:r>
            <a:endParaRPr b="0" lang="en-US" sz="1800" spc="-1" strike="noStrike">
              <a:latin typeface="Arial"/>
            </a:endParaRPr>
          </a:p>
          <a:p>
            <a:pPr>
              <a:lnSpc>
                <a:spcPct val="100000"/>
              </a:lnSpc>
            </a:pPr>
            <a:endParaRPr b="0" lang="en-US" sz="1800" spc="-1" strike="noStrike">
              <a:latin typeface="Arial"/>
            </a:endParaRPr>
          </a:p>
        </p:txBody>
      </p:sp>
      <p:pic>
        <p:nvPicPr>
          <p:cNvPr id="864" name="Picture 5" descr=""/>
          <p:cNvPicPr/>
          <p:nvPr/>
        </p:nvPicPr>
        <p:blipFill>
          <a:blip r:embed="rId4"/>
          <a:stretch/>
        </p:blipFill>
        <p:spPr>
          <a:xfrm>
            <a:off x="5867280" y="2356920"/>
            <a:ext cx="2795400" cy="4048200"/>
          </a:xfrm>
          <a:prstGeom prst="rect">
            <a:avLst/>
          </a:prstGeom>
          <a:ln>
            <a:noFill/>
          </a:ln>
          <a:effectLst>
            <a:outerShdw algn="tl" blurRad="50800" dir="2700000" dist="38100" rotWithShape="0">
              <a:srgbClr val="000000">
                <a:alpha val="40000"/>
              </a:srgbClr>
            </a:outerShdw>
          </a:effectLst>
        </p:spPr>
      </p:pic>
      <p:sp>
        <p:nvSpPr>
          <p:cNvPr id="865" name="CustomShape 4"/>
          <p:cNvSpPr/>
          <p:nvPr/>
        </p:nvSpPr>
        <p:spPr>
          <a:xfrm flipH="1">
            <a:off x="8218800" y="4330440"/>
            <a:ext cx="30456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66" name="CustomShape 5"/>
          <p:cNvSpPr/>
          <p:nvPr/>
        </p:nvSpPr>
        <p:spPr>
          <a:xfrm flipH="1">
            <a:off x="8218800" y="3174840"/>
            <a:ext cx="30456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30F114B1-B725-4217-8F86-703F06796656}"/>
</file>

<file path=customXml/itemProps2.xml><?xml version="1.0" encoding="utf-8"?>
<ds:datastoreItem xmlns:ds="http://schemas.openxmlformats.org/officeDocument/2006/customXml" ds:itemID="{EDE35C26-BC34-4925-BAC4-A59F97270540}"/>
</file>

<file path=customXml/itemProps3.xml><?xml version="1.0" encoding="utf-8"?>
<ds:datastoreItem xmlns:ds="http://schemas.openxmlformats.org/officeDocument/2006/customXml" ds:itemID="{05D173D8-D112-4EFD-BDE2-E2C7C463AC61}"/>
</file>

<file path=docProps/app.xml><?xml version="1.0" encoding="utf-8"?>
<Properties xmlns="http://schemas.openxmlformats.org/officeDocument/2006/extended-properties" xmlns:vt="http://schemas.openxmlformats.org/officeDocument/2006/docPropsVTypes">
  <Template>Emerald_Template</Template>
  <TotalTime>2505</TotalTime>
  <Application>LibreOffice/5.4.2.2$Windows_x86 LibreOffice_project/22b09f6418e8c2d508a9eaf86b2399209b0990f4</Application>
  <Words>3392</Words>
  <Paragraphs>343</Paragraphs>
  <Company>Guidewire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Creating Entities</dc:subject>
  <dc:creator>Seth Luersen</dc:creator>
  <cp:keywords>ga drop 1.1</cp:keywords>
  <dc:description/>
  <cp:lastModifiedBy/>
  <cp:revision>188</cp:revision>
  <dcterms:created xsi:type="dcterms:W3CDTF">2013-11-14T01:57:27Z</dcterms:created>
  <dcterms:modified xsi:type="dcterms:W3CDTF">2018-02-14T14:53:07Z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Guidewire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Hell in a handbag</vt:lpwstr>
  </property>
  <property fmtid="{D5CDD505-2E9C-101B-9397-08002B2CF9AE}" pid="9" name="Notes">
    <vt:i4>28</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28</vt:i4>
  </property>
  <property fmtid="{D5CDD505-2E9C-101B-9397-08002B2CF9AE}" pid="14" name="_MarkAsFinal">
    <vt:bool>true</vt:bool>
  </property>
  <property fmtid="{D5CDD505-2E9C-101B-9397-08002B2CF9AE}" pid="15" name="category">
    <vt:lpwstr>Configuration Fundamentals</vt:lpwstr>
  </property>
  <property fmtid="{D5CDD505-2E9C-101B-9397-08002B2CF9AE}" pid="16" name="contentStatus">
    <vt:lpwstr>Final</vt:lpwstr>
  </property>
  <property fmtid="{D5CDD505-2E9C-101B-9397-08002B2CF9AE}" pid="17" name="ContentTypeId">
    <vt:lpwstr>0x0101007CFB29EADDD5C24B957691831FD266C3</vt:lpwstr>
  </property>
  <property fmtid="{D5CDD505-2E9C-101B-9397-08002B2CF9AE}" pid="18" name="Order">
    <vt:r8>1488500</vt:r8>
  </property>
  <property fmtid="{D5CDD505-2E9C-101B-9397-08002B2CF9AE}" pid="19" name="_SourceUrl">
    <vt:lpwstr/>
  </property>
  <property fmtid="{D5CDD505-2E9C-101B-9397-08002B2CF9AE}" pid="20" name="_SharedFileIndex">
    <vt:lpwstr/>
  </property>
  <property fmtid="{D5CDD505-2E9C-101B-9397-08002B2CF9AE}" pid="21" name="ComplianceAssetId">
    <vt:lpwstr/>
  </property>
  <property fmtid="{D5CDD505-2E9C-101B-9397-08002B2CF9AE}" pid="22" name="_ExtendedDescription">
    <vt:lpwstr/>
  </property>
  <property fmtid="{D5CDD505-2E9C-101B-9397-08002B2CF9AE}" pid="23" name="TriggerFlowInfo">
    <vt:lpwstr/>
  </property>
</Properties>
</file>