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9.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theme/theme9.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media/image30.wmf" ContentType="image/x-wmf"/>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8.wmf" ContentType="image/x-wmf"/>
  <Override PartName="/ppt/media/image7.png" ContentType="image/png"/>
  <Override PartName="/ppt/media/image19.wmf" ContentType="image/x-wmf"/>
  <Override PartName="/ppt/media/image8.png" ContentType="image/png"/>
  <Override PartName="/ppt/media/image10.png" ContentType="image/png"/>
  <Override PartName="/ppt/media/image23.wmf" ContentType="image/x-wmf"/>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28.wmf" ContentType="image/x-wmf"/>
  <Override PartName="/ppt/media/image16.png" ContentType="image/png"/>
  <Override PartName="/ppt/media/image29.wmf" ContentType="image/x-wmf"/>
  <Override PartName="/ppt/media/image17.png" ContentType="image/png"/>
  <Override PartName="/ppt/media/image32.wmf" ContentType="image/x-wmf"/>
  <Override PartName="/ppt/media/image20.png" ContentType="image/png"/>
  <Override PartName="/ppt/media/image21.png" ContentType="image/png"/>
  <Override PartName="/ppt/media/image22.png" ContentType="image/png"/>
  <Override PartName="/ppt/media/image24.png" ContentType="image/png"/>
  <Override PartName="/ppt/media/image25.png" ContentType="image/png"/>
  <Override PartName="/ppt/media/image26.png" ContentType="image/png"/>
  <Override PartName="/ppt/media/image27.png" ContentType="image/png"/>
  <Override PartName="/ppt/media/image31.wmf" ContentType="image/x-wmf"/>
  <Override PartName="/ppt/media/image33.png" ContentType="image/png"/>
  <Override PartName="/ppt/media/image46.wmf" ContentType="image/x-wmf"/>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59.wmf" ContentType="image/x-wmf"/>
  <Override PartName="/ppt/media/image47.png" ContentType="image/png"/>
  <Override PartName="/ppt/media/image48.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11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148.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37.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138.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139.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28.xml.rels" ContentType="application/vnd.openxmlformats-package.relationships+xml"/>
  <Override PartName="/ppt/slideLayouts/_rels/slideLayout129.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48.xml.rels" ContentType="application/vnd.openxmlformats-package.relationships+xml"/>
  <Override PartName="/ppt/slideLayouts/_rels/slideLayout149.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58.xml.rels" ContentType="application/vnd.openxmlformats-package.relationships+xml"/>
  <Override PartName="/ppt/slideLayouts/_rels/slideLayout159.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68.xml.rels" ContentType="application/vnd.openxmlformats-package.relationships+xml"/>
  <Override PartName="/ppt/slideLayouts/_rels/slideLayout169.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78.xml.rels" ContentType="application/vnd.openxmlformats-package.relationships+xml"/>
  <Override PartName="/ppt/slideLayouts/_rels/slideLayout179.xml.rels" ContentType="application/vnd.openxmlformats-package.relationships+xml"/>
  <Override PartName="/ppt/slideLayouts/_rels/slideLayout180.xml.rels" ContentType="application/vnd.openxmlformats-package.relationships+xml"/>
  <Override PartName="/ppt/slideLayouts/slideLayout149.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158.xml" ContentType="application/vnd.openxmlformats-officedocument.presentationml.slideLayout+xml"/>
  <Override PartName="/ppt/slideLayouts/slideLayout70.xml" ContentType="application/vnd.openxmlformats-officedocument.presentationml.slideLayout+xml"/>
  <Override PartName="/ppt/slideLayouts/slideLayout159.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68.xml" ContentType="application/vnd.openxmlformats-officedocument.presentationml.slideLayout+xml"/>
  <Override PartName="/ppt/slideLayouts/slideLayout80.xml" ContentType="application/vnd.openxmlformats-officedocument.presentationml.slideLayout+xml"/>
  <Override PartName="/ppt/slideLayouts/slideLayout169.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78.xml" ContentType="application/vnd.openxmlformats-officedocument.presentationml.slideLayout+xml"/>
  <Override PartName="/ppt/slideLayouts/slideLayout90.xml" ContentType="application/vnd.openxmlformats-officedocument.presentationml.slideLayout+xml"/>
  <Override PartName="/ppt/slideLayouts/slideLayout179.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Lst>
  <p:sldSz cx="9144000" cy="6858000"/>
  <p:notesSz cx="6858000" cy="9144000"/>
</p:presentation>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12.xml"/><Relationship Id="rId11" Type="http://schemas.openxmlformats.org/officeDocument/2006/relationships/slideMaster" Target="slideMasters/slideMaster10.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customXml" Target="../customXml/item2.xml"/><Relationship Id="rId5" Type="http://schemas.openxmlformats.org/officeDocument/2006/relationships/slideMaster" Target="slideMasters/slideMaster4.xml"/><Relationship Id="rId10" Type="http://schemas.openxmlformats.org/officeDocument/2006/relationships/slideMaster" Target="slideMasters/slideMaster9.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customXml" Target="../customXml/item1.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Master" Target="slideMasters/slideMaster13.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8" Type="http://schemas.openxmlformats.org/officeDocument/2006/relationships/slideMaster" Target="slideMasters/slideMaster7.xml"/><Relationship Id="rId51" Type="http://schemas.openxmlformats.org/officeDocument/2006/relationships/slide" Target="slides/slide34.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notesMaster" Target="notesMasters/notesMaster1.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customXml" Target="../customXml/item3.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737" name="PlaceHolder 2"/>
          <p:cNvSpPr>
            <a:spLocks noGrp="1"/>
          </p:cNvSpPr>
          <p:nvPr>
            <p:ph type="hdr"/>
          </p:nvPr>
        </p:nvSpPr>
        <p:spPr>
          <a:xfrm>
            <a:off x="1554480" y="5532120"/>
            <a:ext cx="6217560" cy="452592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738" name="PlaceHolder 3"/>
          <p:cNvSpPr>
            <a:spLocks noGrp="1"/>
          </p:cNvSpPr>
          <p:nvPr>
            <p:ph type="dt"/>
          </p:nvPr>
        </p:nvSpPr>
        <p:spPr>
          <a:xfrm>
            <a:off x="0" y="955548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739" name="PlaceHolder 4"/>
          <p:cNvSpPr>
            <a:spLocks noGrp="1"/>
          </p:cNvSpPr>
          <p:nvPr>
            <p:ph type="ftr"/>
          </p:nvPr>
        </p:nvSpPr>
        <p:spPr>
          <a:xfrm>
            <a:off x="0" y="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740" name="PlaceHolder 5"/>
          <p:cNvSpPr>
            <a:spLocks noGrp="1"/>
          </p:cNvSpPr>
          <p:nvPr>
            <p:ph type="sldNum"/>
          </p:nvPr>
        </p:nvSpPr>
        <p:spPr>
          <a:xfrm>
            <a:off x="4399200" y="0"/>
            <a:ext cx="3372840" cy="502560"/>
          </a:xfrm>
          <a:prstGeom prst="rect">
            <a:avLst/>
          </a:prstGeom>
        </p:spPr>
        <p:txBody>
          <a:bodyPr lIns="0" rIns="0" tIns="0" bIns="0" anchor="b"/>
          <a:p>
            <a:pPr algn="r"/>
            <a:fld id="{E9EE5699-635A-4701-8714-FB7A24B15E3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0" name="PlaceHolder 1"/>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911" name="TextShape 2"/>
          <p:cNvSpPr txBox="1"/>
          <p:nvPr/>
        </p:nvSpPr>
        <p:spPr>
          <a:xfrm>
            <a:off x="3884760" y="8775360"/>
            <a:ext cx="2971440" cy="302760"/>
          </a:xfrm>
          <a:prstGeom prst="rect">
            <a:avLst/>
          </a:prstGeom>
          <a:noFill/>
          <a:ln>
            <a:noFill/>
          </a:ln>
        </p:spPr>
        <p:txBody>
          <a:bodyPr anchor="b"/>
          <a:p>
            <a:pPr algn="r">
              <a:lnSpc>
                <a:spcPct val="100000"/>
              </a:lnSpc>
            </a:pPr>
            <a:fld id="{02779AF2-1578-4BA9-8632-038C6B721F6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1"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32" name="TextShape 2"/>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33" name="TextShape 3"/>
          <p:cNvSpPr txBox="1"/>
          <p:nvPr/>
        </p:nvSpPr>
        <p:spPr>
          <a:xfrm>
            <a:off x="3884760" y="8775360"/>
            <a:ext cx="2971440" cy="302760"/>
          </a:xfrm>
          <a:prstGeom prst="rect">
            <a:avLst/>
          </a:prstGeom>
          <a:noFill/>
          <a:ln>
            <a:noFill/>
          </a:ln>
        </p:spPr>
        <p:txBody>
          <a:bodyPr anchor="b"/>
          <a:p>
            <a:pPr algn="r">
              <a:lnSpc>
                <a:spcPct val="100000"/>
              </a:lnSpc>
            </a:pPr>
            <a:fld id="{B1FC0B60-5051-47D9-A050-67C75F138239}" type="slidenum">
              <a:rPr b="0" lang="en-US" sz="800" spc="-1" strike="noStrike">
                <a:latin typeface="Arial"/>
              </a:rPr>
              <a:t>&lt;number&gt;</a:t>
            </a:fld>
            <a:endParaRPr b="0" lang="en-US" sz="8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object-oriented design, a class can be extended by a child class or subclass. Every field and method declared at the parent class is added to the child class automatically.  In objected-oriented design, subclass extensions from a superclass is called inheritance.</a:t>
            </a:r>
            <a:endParaRPr b="0" lang="en-US" sz="2000" spc="-1" strike="noStrike">
              <a:latin typeface="Arial"/>
            </a:endParaRPr>
          </a:p>
          <a:p>
            <a:endParaRPr b="0" lang="en-US" sz="2000" spc="-1" strike="noStrike">
              <a:latin typeface="Arial"/>
            </a:endParaRPr>
          </a:p>
          <a:p>
            <a:r>
              <a:rPr b="0" lang="en-US" sz="2000" spc="-1" strike="noStrike">
                <a:latin typeface="Arial"/>
              </a:rPr>
              <a:t>Guidewire subtypes also make use of inheritance. Every subtype has its own internal class. This class inherits all fields and methods of the parent class.</a:t>
            </a:r>
            <a:endParaRPr b="0" lang="en-US" sz="2000" spc="-1" strike="noStrike">
              <a:latin typeface="Arial"/>
            </a:endParaRPr>
          </a:p>
          <a:p>
            <a:endParaRPr b="0" lang="en-US" sz="2000" spc="-1" strike="noStrike">
              <a:latin typeface="Arial"/>
            </a:endParaRPr>
          </a:p>
          <a:p>
            <a:r>
              <a:rPr b="0" lang="en-US" sz="2000" spc="-1" strike="noStrike">
                <a:latin typeface="Arial"/>
              </a:rPr>
              <a:t>In most cases, a database table corresponds to one data model entity, and therefore one database-backed Gosu class. One exception to this is where subtypes are concerned. If an entity is subtyped, then the database table corresponds to the top-level data model entity and all of its subtype entities. The table then also corresponds to one top-level database-backed Gosu class and all of its subclasses.</a:t>
            </a:r>
            <a:endParaRPr b="0" lang="en-US" sz="2000" spc="-1" strike="noStrike">
              <a:latin typeface="Arial"/>
            </a:endParaRPr>
          </a:p>
          <a:p>
            <a:endParaRPr b="0" lang="en-US" sz="2000" spc="-1" strike="noStrike">
              <a:latin typeface="Arial"/>
            </a:endParaRPr>
          </a:p>
          <a:p>
            <a:r>
              <a:rPr b="0" lang="en-US" sz="2000" spc="-1" strike="noStrike">
                <a:latin typeface="Arial"/>
              </a:rPr>
              <a:t>In the diagram above, the row in the database table that corresponds to anABCompany is not shown as a continuous strip of gray, but rather as a discontinuous set of gray strips. This is to emphasize the fact that the table for a subtyped entity has columns that do not apply to all subtypes. For example, the ab_abcontact table has columns for FirstName and LastName. These fields only apply to ABContacts that are of type ABPerson. For ABCompanies (such as anABCompany), those columns will have null values.</a:t>
            </a:r>
            <a:endParaRPr b="0" lang="en-US" sz="2000" spc="-1" strike="noStrike">
              <a:latin typeface="Arial"/>
            </a:endParaRPr>
          </a:p>
        </p:txBody>
      </p:sp>
      <p:sp>
        <p:nvSpPr>
          <p:cNvPr id="935" name="TextShape 2"/>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36" name="TextShape 3"/>
          <p:cNvSpPr txBox="1"/>
          <p:nvPr/>
        </p:nvSpPr>
        <p:spPr>
          <a:xfrm>
            <a:off x="3884760" y="8775360"/>
            <a:ext cx="2971440" cy="302760"/>
          </a:xfrm>
          <a:prstGeom prst="rect">
            <a:avLst/>
          </a:prstGeom>
          <a:noFill/>
          <a:ln>
            <a:noFill/>
          </a:ln>
        </p:spPr>
        <p:txBody>
          <a:bodyPr anchor="b"/>
          <a:p>
            <a:pPr algn="r">
              <a:lnSpc>
                <a:spcPct val="100000"/>
              </a:lnSpc>
            </a:pPr>
            <a:fld id="{79D27951-C4BD-4BA0-81DA-82B5CD60841F}" type="slidenum">
              <a:rPr b="0" lang="en-US" sz="800" spc="-1" strike="noStrike">
                <a:latin typeface="Arial"/>
              </a:rPr>
              <a:t>&lt;number&gt;</a:t>
            </a:fld>
            <a:endParaRPr b="0" lang="en-US" sz="8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Consider carefully before manipulating your contact hierarchy. A new subtype inherits the attributes and matching behavior of its supertype.  Create a new subtype only if you need to treat one set of entities differently from another. As much as possible, limit the number of subtypes for representing an entity. </a:t>
            </a:r>
            <a:endParaRPr b="0" lang="en-US" sz="2000" spc="-1" strike="noStrike">
              <a:latin typeface="Arial"/>
            </a:endParaRPr>
          </a:p>
          <a:p>
            <a:endParaRPr b="0" lang="en-US" sz="2000" spc="-1" strike="noStrike">
              <a:latin typeface="Arial"/>
            </a:endParaRPr>
          </a:p>
          <a:p>
            <a:pPr marL="216000" indent="-216000">
              <a:lnSpc>
                <a:spcPct val="100000"/>
              </a:lnSpc>
            </a:pPr>
            <a:r>
              <a:rPr b="0" lang="en-US" sz="1200" spc="-1" strike="noStrike">
                <a:solidFill>
                  <a:srgbClr val="000000"/>
                </a:solidFill>
                <a:latin typeface="Arial"/>
                <a:ea typeface="+mn-ea"/>
              </a:rPr>
              <a:t>The main reason to limit creation of new subtypes is that the more you specialize the subtype hierarchy, the more restrictive and the less flexible your model becomes. For example, there are subtypes for AutoRepairShop and AutoTowingAgcy. If you work with an auto repair shop that also does towing, you cannot create a single contact that does both. However, you can add a service for Towing to an auto repair shop contact.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solidFill>
                  <a:srgbClr val="000000"/>
                </a:solidFill>
                <a:latin typeface="Arial"/>
                <a:ea typeface="+mn-ea"/>
              </a:rPr>
              <a:t>You cannot create a subtype that inherits the fields of both entities. To create the subtype you want, you can select one entity or the other and subtype and then add the fields that are missing from the other entity because of single inheritance.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1200" spc="-1" strike="noStrike">
                <a:solidFill>
                  <a:srgbClr val="000000"/>
                </a:solidFill>
                <a:latin typeface="Arial"/>
                <a:ea typeface="+mn-ea"/>
              </a:rPr>
              <a:t>Additionally, each time you create a new subtype, you must modify PCF files to support both creating the subtype and searching for it. You might also need to make supporting modifications to the screens that reference subtype in terms of modal PCF support. </a:t>
            </a:r>
            <a:endParaRPr b="0" lang="en-US" sz="1200" spc="-1" strike="noStrike">
              <a:latin typeface="Arial"/>
            </a:endParaRPr>
          </a:p>
          <a:p>
            <a:pPr marL="216000" indent="-216000">
              <a:lnSpc>
                <a:spcPct val="100000"/>
              </a:lnSpc>
            </a:pPr>
            <a:r>
              <a:rPr b="0" lang="en-US" sz="1200" spc="-1" strike="noStrike">
                <a:solidFill>
                  <a:srgbClr val="000000"/>
                </a:solidFill>
                <a:latin typeface="Arial"/>
                <a:ea typeface="+mn-ea"/>
              </a:rPr>
              <a:t>.</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endParaRPr b="0" lang="en-US" sz="1200" spc="-1" strike="noStrike">
              <a:latin typeface="Arial"/>
            </a:endParaRPr>
          </a:p>
        </p:txBody>
      </p:sp>
      <p:sp>
        <p:nvSpPr>
          <p:cNvPr id="938" name="TextShape 2"/>
          <p:cNvSpPr txBox="1"/>
          <p:nvPr/>
        </p:nvSpPr>
        <p:spPr>
          <a:xfrm>
            <a:off x="3884760" y="8775360"/>
            <a:ext cx="2971440" cy="302760"/>
          </a:xfrm>
          <a:prstGeom prst="rect">
            <a:avLst/>
          </a:prstGeom>
          <a:noFill/>
          <a:ln>
            <a:noFill/>
          </a:ln>
        </p:spPr>
        <p:txBody>
          <a:bodyPr anchor="b"/>
          <a:p>
            <a:pPr algn="r">
              <a:lnSpc>
                <a:spcPct val="100000"/>
              </a:lnSpc>
            </a:pPr>
            <a:fld id="{6F530DAE-D407-426B-82DE-7E8123799D6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9" name="TextShape 1"/>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40"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41" name="TextShape 3"/>
          <p:cNvSpPr txBox="1"/>
          <p:nvPr/>
        </p:nvSpPr>
        <p:spPr>
          <a:xfrm>
            <a:off x="3884760" y="8775360"/>
            <a:ext cx="2971440" cy="302760"/>
          </a:xfrm>
          <a:prstGeom prst="rect">
            <a:avLst/>
          </a:prstGeom>
          <a:noFill/>
          <a:ln>
            <a:noFill/>
          </a:ln>
        </p:spPr>
        <p:txBody>
          <a:bodyPr anchor="b"/>
          <a:p>
            <a:pPr algn="r">
              <a:lnSpc>
                <a:spcPct val="100000"/>
              </a:lnSpc>
            </a:pPr>
            <a:fld id="{90674B2C-D5AA-4772-8969-B09F23B4E7CE}" type="slidenum">
              <a:rPr b="0" lang="en-US" sz="800" spc="-1" strike="noStrike">
                <a:latin typeface="Arial"/>
              </a:rPr>
              <a:t>&lt;number&gt;</a:t>
            </a:fld>
            <a:endParaRPr b="0" lang="en-US" sz="8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43" name="TextShape 2"/>
          <p:cNvSpPr txBox="1"/>
          <p:nvPr/>
        </p:nvSpPr>
        <p:spPr>
          <a:xfrm>
            <a:off x="3884760" y="8775360"/>
            <a:ext cx="2971440" cy="302760"/>
          </a:xfrm>
          <a:prstGeom prst="rect">
            <a:avLst/>
          </a:prstGeom>
          <a:noFill/>
          <a:ln>
            <a:noFill/>
          </a:ln>
        </p:spPr>
        <p:txBody>
          <a:bodyPr anchor="b"/>
          <a:p>
            <a:pPr algn="r">
              <a:lnSpc>
                <a:spcPct val="100000"/>
              </a:lnSpc>
            </a:pPr>
            <a:fld id="{D671913F-3934-4829-BB37-766E63345E3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45" name="TextShape 2"/>
          <p:cNvSpPr txBox="1"/>
          <p:nvPr/>
        </p:nvSpPr>
        <p:spPr>
          <a:xfrm>
            <a:off x="3884760" y="8775360"/>
            <a:ext cx="2971440" cy="302760"/>
          </a:xfrm>
          <a:prstGeom prst="rect">
            <a:avLst/>
          </a:prstGeom>
          <a:noFill/>
          <a:ln>
            <a:noFill/>
          </a:ln>
        </p:spPr>
        <p:txBody>
          <a:bodyPr anchor="b"/>
          <a:p>
            <a:pPr algn="r">
              <a:lnSpc>
                <a:spcPct val="100000"/>
              </a:lnSpc>
            </a:pPr>
            <a:fld id="{E572E0ED-6F57-400E-A709-73AE40ECF1E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6"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47" name="TextShape 2"/>
          <p:cNvSpPr txBox="1"/>
          <p:nvPr/>
        </p:nvSpPr>
        <p:spPr>
          <a:xfrm>
            <a:off x="3884760" y="8775360"/>
            <a:ext cx="2971440" cy="302760"/>
          </a:xfrm>
          <a:prstGeom prst="rect">
            <a:avLst/>
          </a:prstGeom>
          <a:noFill/>
          <a:ln>
            <a:noFill/>
          </a:ln>
        </p:spPr>
        <p:txBody>
          <a:bodyPr anchor="b"/>
          <a:p>
            <a:pPr algn="r">
              <a:lnSpc>
                <a:spcPct val="100000"/>
              </a:lnSpc>
            </a:pPr>
            <a:fld id="{0960F5D3-26B8-45E3-A0F2-EF064995AC6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8"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49" name="TextShape 2"/>
          <p:cNvSpPr txBox="1"/>
          <p:nvPr/>
        </p:nvSpPr>
        <p:spPr>
          <a:xfrm>
            <a:off x="3884760" y="8775360"/>
            <a:ext cx="2971440" cy="302760"/>
          </a:xfrm>
          <a:prstGeom prst="rect">
            <a:avLst/>
          </a:prstGeom>
          <a:noFill/>
          <a:ln>
            <a:noFill/>
          </a:ln>
        </p:spPr>
        <p:txBody>
          <a:bodyPr anchor="b"/>
          <a:p>
            <a:pPr algn="r">
              <a:lnSpc>
                <a:spcPct val="100000"/>
              </a:lnSpc>
            </a:pPr>
            <a:fld id="{1C76C03D-3A8F-4421-8BED-2F1F29A3E89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51" name="TextShape 2"/>
          <p:cNvSpPr txBox="1"/>
          <p:nvPr/>
        </p:nvSpPr>
        <p:spPr>
          <a:xfrm>
            <a:off x="3884760" y="8775360"/>
            <a:ext cx="2971440" cy="302760"/>
          </a:xfrm>
          <a:prstGeom prst="rect">
            <a:avLst/>
          </a:prstGeom>
          <a:noFill/>
          <a:ln>
            <a:noFill/>
          </a:ln>
        </p:spPr>
        <p:txBody>
          <a:bodyPr anchor="b"/>
          <a:p>
            <a:pPr algn="r">
              <a:lnSpc>
                <a:spcPct val="100000"/>
              </a:lnSpc>
            </a:pPr>
            <a:fld id="{434D6985-FA54-42DC-A06B-80812F6D9D8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2"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default Guidewire Studio settings do not allow for you to create an entity extension of an already existing entity extension.</a:t>
            </a:r>
            <a:endParaRPr b="0" lang="en-US" sz="2000" spc="-1" strike="noStrike">
              <a:latin typeface="Arial"/>
            </a:endParaRPr>
          </a:p>
        </p:txBody>
      </p:sp>
      <p:sp>
        <p:nvSpPr>
          <p:cNvPr id="953" name="TextShape 2"/>
          <p:cNvSpPr txBox="1"/>
          <p:nvPr/>
        </p:nvSpPr>
        <p:spPr>
          <a:xfrm>
            <a:off x="3884760" y="8775360"/>
            <a:ext cx="2971440" cy="302760"/>
          </a:xfrm>
          <a:prstGeom prst="rect">
            <a:avLst/>
          </a:prstGeom>
          <a:noFill/>
          <a:ln>
            <a:noFill/>
          </a:ln>
        </p:spPr>
        <p:txBody>
          <a:bodyPr anchor="b"/>
          <a:p>
            <a:pPr algn="r">
              <a:lnSpc>
                <a:spcPct val="100000"/>
              </a:lnSpc>
            </a:pPr>
            <a:fld id="{17BCC745-0D29-46AD-86C7-DDF68762FE16}"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2"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13" name="TextShape 2"/>
          <p:cNvSpPr txBox="1"/>
          <p:nvPr/>
        </p:nvSpPr>
        <p:spPr>
          <a:xfrm>
            <a:off x="3884760" y="8775360"/>
            <a:ext cx="2971440" cy="302760"/>
          </a:xfrm>
          <a:prstGeom prst="rect">
            <a:avLst/>
          </a:prstGeom>
          <a:noFill/>
          <a:ln>
            <a:noFill/>
          </a:ln>
        </p:spPr>
        <p:txBody>
          <a:bodyPr anchor="b"/>
          <a:p>
            <a:pPr algn="r">
              <a:lnSpc>
                <a:spcPct val="100000"/>
              </a:lnSpc>
            </a:pPr>
            <a:fld id="{56F93ACB-75F4-409D-BB7E-0BA94D4AFCC3}"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4"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four primary elements listed above are common to entity extension (&lt;extension&gt;), entity declaration (&lt;entity&gt;), subtype extension (&lt;extension&gt;), and subtype declaration (&lt;subtype&gt;).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55" name="TextShape 2"/>
          <p:cNvSpPr txBox="1"/>
          <p:nvPr/>
        </p:nvSpPr>
        <p:spPr>
          <a:xfrm>
            <a:off x="3884760" y="8775360"/>
            <a:ext cx="2971440" cy="302760"/>
          </a:xfrm>
          <a:prstGeom prst="rect">
            <a:avLst/>
          </a:prstGeom>
          <a:noFill/>
          <a:ln>
            <a:noFill/>
          </a:ln>
        </p:spPr>
        <p:txBody>
          <a:bodyPr anchor="b"/>
          <a:p>
            <a:pPr algn="r">
              <a:lnSpc>
                <a:spcPct val="100000"/>
              </a:lnSpc>
            </a:pPr>
            <a:fld id="{18C0FB3C-1389-4BCE-A7D4-413C4D6B05FE}"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four primary elements listed above are common to entity extension (&lt;extension&gt;), entity declaration (&lt;entity&gt;), subtype extension (&lt;extension&gt;), and subtype declaration (&lt;subtype&gt;).</a:t>
            </a:r>
            <a:endParaRPr b="0" lang="en-US" sz="2000" spc="-1" strike="noStrike">
              <a:latin typeface="Arial"/>
            </a:endParaRPr>
          </a:p>
          <a:p>
            <a:pPr>
              <a:lnSpc>
                <a:spcPct val="100000"/>
              </a:lnSpc>
            </a:pPr>
            <a:endParaRPr b="0" lang="en-US" sz="2000" spc="-1" strike="noStrike">
              <a:latin typeface="Arial"/>
            </a:endParaRPr>
          </a:p>
        </p:txBody>
      </p:sp>
      <p:sp>
        <p:nvSpPr>
          <p:cNvPr id="957" name="TextShape 2"/>
          <p:cNvSpPr txBox="1"/>
          <p:nvPr/>
        </p:nvSpPr>
        <p:spPr>
          <a:xfrm>
            <a:off x="3884760" y="8775360"/>
            <a:ext cx="2971440" cy="302760"/>
          </a:xfrm>
          <a:prstGeom prst="rect">
            <a:avLst/>
          </a:prstGeom>
          <a:noFill/>
          <a:ln>
            <a:noFill/>
          </a:ln>
        </p:spPr>
        <p:txBody>
          <a:bodyPr anchor="b"/>
          <a:p>
            <a:pPr algn="r">
              <a:lnSpc>
                <a:spcPct val="100000"/>
              </a:lnSpc>
            </a:pPr>
            <a:fld id="{0F65927D-A36E-4C43-9EB3-9531C70861B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8"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You can also regenerate the data dictionary to add the new entity to the data dictionary and to check for problems in the data model.  Regenerating the data dictionary is not required, but doing so can identify flawed XML in the data model that go beyond schema validation such as certain types of referential integrity. </a:t>
            </a:r>
            <a:endParaRPr b="0" lang="en-US" sz="2000" spc="-1" strike="noStrike">
              <a:latin typeface="Arial"/>
            </a:endParaRPr>
          </a:p>
          <a:p>
            <a:pPr>
              <a:lnSpc>
                <a:spcPct val="100000"/>
              </a:lnSpc>
            </a:pPr>
            <a:endParaRPr b="0" lang="en-US" sz="2000" spc="-1" strike="noStrike">
              <a:latin typeface="Arial"/>
            </a:endParaRPr>
          </a:p>
        </p:txBody>
      </p:sp>
      <p:sp>
        <p:nvSpPr>
          <p:cNvPr id="959" name="TextShape 2"/>
          <p:cNvSpPr txBox="1"/>
          <p:nvPr/>
        </p:nvSpPr>
        <p:spPr>
          <a:xfrm>
            <a:off x="3884760" y="8775360"/>
            <a:ext cx="2971440" cy="302760"/>
          </a:xfrm>
          <a:prstGeom prst="rect">
            <a:avLst/>
          </a:prstGeom>
          <a:noFill/>
          <a:ln>
            <a:noFill/>
          </a:ln>
        </p:spPr>
        <p:txBody>
          <a:bodyPr anchor="b"/>
          <a:p>
            <a:pPr algn="r">
              <a:lnSpc>
                <a:spcPct val="100000"/>
              </a:lnSpc>
            </a:pPr>
            <a:fld id="{EC014683-A6A6-4FC9-9285-2FD810CF881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0"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1" name="TextShape 2"/>
          <p:cNvSpPr txBox="1"/>
          <p:nvPr/>
        </p:nvSpPr>
        <p:spPr>
          <a:xfrm>
            <a:off x="3884760" y="8775360"/>
            <a:ext cx="2971440" cy="302760"/>
          </a:xfrm>
          <a:prstGeom prst="rect">
            <a:avLst/>
          </a:prstGeom>
          <a:noFill/>
          <a:ln>
            <a:noFill/>
          </a:ln>
        </p:spPr>
        <p:txBody>
          <a:bodyPr anchor="b"/>
          <a:p>
            <a:pPr algn="r">
              <a:lnSpc>
                <a:spcPct val="100000"/>
              </a:lnSpc>
            </a:pPr>
            <a:fld id="{E0E0F7A1-9FEB-413E-A527-E9D2160F0084}"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TextShape 1"/>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63"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64" name="TextShape 3"/>
          <p:cNvSpPr txBox="1"/>
          <p:nvPr/>
        </p:nvSpPr>
        <p:spPr>
          <a:xfrm>
            <a:off x="3884760" y="8775360"/>
            <a:ext cx="2971440" cy="302760"/>
          </a:xfrm>
          <a:prstGeom prst="rect">
            <a:avLst/>
          </a:prstGeom>
          <a:noFill/>
          <a:ln>
            <a:noFill/>
          </a:ln>
        </p:spPr>
        <p:txBody>
          <a:bodyPr anchor="b"/>
          <a:p>
            <a:pPr algn="r">
              <a:lnSpc>
                <a:spcPct val="100000"/>
              </a:lnSpc>
            </a:pPr>
            <a:fld id="{10796543-2203-4751-8266-4C6F1B8C3FC0}" type="slidenum">
              <a:rPr b="0" lang="en-US" sz="800" spc="-1" strike="noStrike">
                <a:latin typeface="Arial"/>
              </a:rPr>
              <a:t>&lt;number&gt;</a:t>
            </a:fld>
            <a:endParaRPr b="0" lang="en-US" sz="8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Adding a new subtype is similar to the process of adding an entity. However, it requires details including the subtype specification, and the supertype. </a:t>
            </a:r>
            <a:endParaRPr b="0" lang="en-US" sz="2000" spc="-1" strike="noStrike">
              <a:latin typeface="Arial"/>
            </a:endParaRPr>
          </a:p>
        </p:txBody>
      </p:sp>
      <p:sp>
        <p:nvSpPr>
          <p:cNvPr id="966" name="TextShape 2"/>
          <p:cNvSpPr txBox="1"/>
          <p:nvPr/>
        </p:nvSpPr>
        <p:spPr>
          <a:xfrm>
            <a:off x="3884760" y="8775360"/>
            <a:ext cx="2971440" cy="302760"/>
          </a:xfrm>
          <a:prstGeom prst="rect">
            <a:avLst/>
          </a:prstGeom>
          <a:noFill/>
          <a:ln>
            <a:noFill/>
          </a:ln>
        </p:spPr>
        <p:txBody>
          <a:bodyPr anchor="b"/>
          <a:p>
            <a:pPr algn="r">
              <a:lnSpc>
                <a:spcPct val="100000"/>
              </a:lnSpc>
            </a:pPr>
            <a:fld id="{C33F122F-0191-4852-84A9-0E588046858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7"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Guidewire recommends that the entity name should be in Pascal case. Pascal case is a style of capitalization in which multiple words are joined together with the first character of each word capitalized. Examples include the names "ClaimCenter" and "JavaScript".  Pascal case is the naming convention recommendation for entities. Guidewire recommends ending the name of an entity with _Ext to distinguish the entity from base application entities.</a:t>
            </a:r>
            <a:endParaRPr b="0" lang="en-US" sz="2000" spc="-1" strike="noStrike">
              <a:latin typeface="Arial"/>
            </a:endParaRPr>
          </a:p>
          <a:p>
            <a:br/>
            <a:r>
              <a:rPr b="0" lang="en-US" sz="2000" spc="-1" strike="noStrike">
                <a:latin typeface="Arial"/>
              </a:rPr>
              <a:t>For every subtyped entity, Guidewire applications create a virtual typelist accessible to the application as well as physical database table that stores the subtype values. The typelists consist of a set of typecodes, one typecode for each subtype. The "code" of each typecode is the subtype's name. </a:t>
            </a:r>
            <a:endParaRPr b="0" lang="en-US" sz="2000" spc="-1" strike="noStrike">
              <a:latin typeface="Arial"/>
            </a:endParaRPr>
          </a:p>
          <a:p>
            <a:endParaRPr b="0" lang="en-US" sz="2000" spc="-1" strike="noStrike">
              <a:latin typeface="Arial"/>
            </a:endParaRPr>
          </a:p>
          <a:p>
            <a:r>
              <a:rPr b="0" lang="en-US" sz="2000" spc="-1" strike="noStrike">
                <a:latin typeface="Arial"/>
              </a:rPr>
              <a:t>The Guidewire application server (not Studio, unfortunately) limits typecode code names to 22 characters.   Therefore, the name of any given subtype cannot exceed 22 characters. If you do create a subtype with 23 or more characters, any attempt to restart the server or regenerate the data dictionary will fail.</a:t>
            </a:r>
            <a:endParaRPr b="0" lang="en-US" sz="2000" spc="-1" strike="noStrike">
              <a:latin typeface="Arial"/>
            </a:endParaRPr>
          </a:p>
          <a:p>
            <a:endParaRPr b="0" lang="en-US" sz="2000" spc="-1" strike="noStrike">
              <a:latin typeface="Arial"/>
            </a:endParaRPr>
          </a:p>
        </p:txBody>
      </p:sp>
      <p:sp>
        <p:nvSpPr>
          <p:cNvPr id="968" name="TextShape 2"/>
          <p:cNvSpPr txBox="1"/>
          <p:nvPr/>
        </p:nvSpPr>
        <p:spPr>
          <a:xfrm>
            <a:off x="3884760" y="8775360"/>
            <a:ext cx="2971440" cy="302760"/>
          </a:xfrm>
          <a:prstGeom prst="rect">
            <a:avLst/>
          </a:prstGeom>
          <a:noFill/>
          <a:ln>
            <a:noFill/>
          </a:ln>
        </p:spPr>
        <p:txBody>
          <a:bodyPr anchor="b"/>
          <a:p>
            <a:pPr algn="r">
              <a:lnSpc>
                <a:spcPct val="100000"/>
              </a:lnSpc>
            </a:pPr>
            <a:fld id="{73BAF1A4-0990-4CE8-844E-73C1685136D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70" name="TextShape 2"/>
          <p:cNvSpPr txBox="1"/>
          <p:nvPr/>
        </p:nvSpPr>
        <p:spPr>
          <a:xfrm>
            <a:off x="3884760" y="8775360"/>
            <a:ext cx="2971440" cy="302760"/>
          </a:xfrm>
          <a:prstGeom prst="rect">
            <a:avLst/>
          </a:prstGeom>
          <a:noFill/>
          <a:ln>
            <a:noFill/>
          </a:ln>
        </p:spPr>
        <p:txBody>
          <a:bodyPr anchor="b"/>
          <a:p>
            <a:pPr algn="r">
              <a:lnSpc>
                <a:spcPct val="100000"/>
              </a:lnSpc>
            </a:pPr>
            <a:fld id="{30052B6F-8C0C-49A0-847E-B289FFF5787B}"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four primary elements listed above are common to entity extension (&lt;extension&gt;), entity declaration (&lt;entity&gt;), subtype extension (&lt;extension&gt;), and subtype declaration (&lt;subtype&gt;).</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72" name="TextShape 2"/>
          <p:cNvSpPr txBox="1"/>
          <p:nvPr/>
        </p:nvSpPr>
        <p:spPr>
          <a:xfrm>
            <a:off x="3884760" y="8775360"/>
            <a:ext cx="2971440" cy="302760"/>
          </a:xfrm>
          <a:prstGeom prst="rect">
            <a:avLst/>
          </a:prstGeom>
          <a:noFill/>
          <a:ln>
            <a:noFill/>
          </a:ln>
        </p:spPr>
        <p:txBody>
          <a:bodyPr anchor="b"/>
          <a:p>
            <a:pPr algn="r">
              <a:lnSpc>
                <a:spcPct val="100000"/>
              </a:lnSpc>
            </a:pPr>
            <a:fld id="{B0D02722-0664-4E3A-BB10-64A03E05AA5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3"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The four primary elements listed above are common to entity extension (&lt;extension&gt;), entity declaration (&lt;entity&gt;), subtype extension (&lt;extension&gt;), and subtype declaration (&lt;subtype&gt;).</a:t>
            </a:r>
            <a:endParaRPr b="0" lang="en-US" sz="2000" spc="-1" strike="noStrike">
              <a:latin typeface="Arial"/>
            </a:endParaRPr>
          </a:p>
          <a:p>
            <a:pPr>
              <a:lnSpc>
                <a:spcPct val="100000"/>
              </a:lnSpc>
            </a:pPr>
            <a:endParaRPr b="0" lang="en-US" sz="2000" spc="-1" strike="noStrike">
              <a:latin typeface="Arial"/>
            </a:endParaRPr>
          </a:p>
        </p:txBody>
      </p:sp>
      <p:sp>
        <p:nvSpPr>
          <p:cNvPr id="974" name="TextShape 2"/>
          <p:cNvSpPr txBox="1"/>
          <p:nvPr/>
        </p:nvSpPr>
        <p:spPr>
          <a:xfrm>
            <a:off x="3884760" y="8775360"/>
            <a:ext cx="2971440" cy="302760"/>
          </a:xfrm>
          <a:prstGeom prst="rect">
            <a:avLst/>
          </a:prstGeom>
          <a:noFill/>
          <a:ln>
            <a:noFill/>
          </a:ln>
        </p:spPr>
        <p:txBody>
          <a:bodyPr anchor="b"/>
          <a:p>
            <a:pPr algn="r">
              <a:lnSpc>
                <a:spcPct val="100000"/>
              </a:lnSpc>
            </a:pPr>
            <a:fld id="{36BB50DC-DE54-4939-8BB5-2B5C962440D9}"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TextShape 1"/>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15" name="PlaceHolder 2"/>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16" name="TextShape 3"/>
          <p:cNvSpPr txBox="1"/>
          <p:nvPr/>
        </p:nvSpPr>
        <p:spPr>
          <a:xfrm>
            <a:off x="3884760" y="8775360"/>
            <a:ext cx="2971440" cy="302760"/>
          </a:xfrm>
          <a:prstGeom prst="rect">
            <a:avLst/>
          </a:prstGeom>
          <a:noFill/>
          <a:ln>
            <a:noFill/>
          </a:ln>
        </p:spPr>
        <p:txBody>
          <a:bodyPr anchor="b"/>
          <a:p>
            <a:pPr algn="r">
              <a:lnSpc>
                <a:spcPct val="100000"/>
              </a:lnSpc>
            </a:pPr>
            <a:fld id="{754908B5-D8F2-474C-829C-85F942AE6C26}" type="slidenum">
              <a:rPr b="0" lang="en-US" sz="800" spc="-1" strike="noStrike">
                <a:latin typeface="Arial"/>
              </a:rPr>
              <a:t>&lt;number&gt;</a:t>
            </a:fld>
            <a:endParaRPr b="0" lang="en-US" sz="8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5"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76" name="TextShape 2"/>
          <p:cNvSpPr txBox="1"/>
          <p:nvPr/>
        </p:nvSpPr>
        <p:spPr>
          <a:xfrm>
            <a:off x="3884760" y="8775360"/>
            <a:ext cx="2971440" cy="302760"/>
          </a:xfrm>
          <a:prstGeom prst="rect">
            <a:avLst/>
          </a:prstGeom>
          <a:noFill/>
          <a:ln>
            <a:noFill/>
          </a:ln>
        </p:spPr>
        <p:txBody>
          <a:bodyPr anchor="b"/>
          <a:p>
            <a:pPr algn="r">
              <a:lnSpc>
                <a:spcPct val="100000"/>
              </a:lnSpc>
            </a:pPr>
            <a:fld id="{7349226F-7C75-4E22-A185-1762C96CBE2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PlaceHolder 1"/>
          <p:cNvSpPr>
            <a:spLocks noGrp="1"/>
          </p:cNvSpPr>
          <p:nvPr>
            <p:ph type="body"/>
          </p:nvPr>
        </p:nvSpPr>
        <p:spPr>
          <a:xfrm>
            <a:off x="152280" y="4343400"/>
            <a:ext cx="6552720" cy="4343040"/>
          </a:xfrm>
          <a:prstGeom prst="rect">
            <a:avLst/>
          </a:prstGeom>
        </p:spPr>
        <p:txBody>
          <a:bodyPr/>
          <a:p>
            <a:pPr>
              <a:lnSpc>
                <a:spcPct val="100000"/>
              </a:lnSpc>
            </a:pPr>
            <a:r>
              <a:rPr b="0" lang="en-US" sz="2000" spc="-1" strike="noStrike">
                <a:latin typeface="Arial"/>
              </a:rPr>
              <a:t>In Studio, the newly created entity is available to reference immediately.  However, the entity is not available to the application server until the server is restarted and the database upgraded.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The automatic database upgrade process occurs only if the database autoupgrade=true attribute is defined in the database-config.xml. </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TrainingApp uses an H2 database. Here is the XML definition found in database-config.xml:</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&lt;database name="TrainingAppDatabase"  dbtype="h2" autoupgrade="true"&gt;</a:t>
            </a:r>
            <a:endParaRPr b="0" lang="en-US" sz="2000" spc="-1" strike="noStrike">
              <a:latin typeface="Arial"/>
            </a:endParaRPr>
          </a:p>
          <a:p>
            <a:pPr>
              <a:lnSpc>
                <a:spcPct val="100000"/>
              </a:lnSpc>
            </a:pPr>
            <a:r>
              <a:rPr b="0" lang="en-US" sz="2000" spc="-1" strike="noStrike">
                <a:latin typeface="Arial"/>
              </a:rPr>
              <a:t>    </a:t>
            </a:r>
            <a:r>
              <a:rPr b="0" lang="en-US" sz="2000" spc="-1" strike="noStrike">
                <a:latin typeface="Arial"/>
              </a:rPr>
              <a:t>&lt;dbcp-connection-pool </a:t>
            </a:r>
            <a:br/>
            <a:r>
              <a:rPr b="0" lang="en-US" sz="2000" spc="-1" strike="noStrike">
                <a:latin typeface="Arial"/>
              </a:rPr>
              <a:t>      jdbc-url="jdbc:h2:file:/Guidewire/TrainingApp/db/ta;auto_server=true"/&gt;</a:t>
            </a:r>
            <a:endParaRPr b="0" lang="en-US" sz="2000" spc="-1" strike="noStrike">
              <a:latin typeface="Arial"/>
            </a:endParaRPr>
          </a:p>
          <a:p>
            <a:pPr>
              <a:lnSpc>
                <a:spcPct val="100000"/>
              </a:lnSpc>
            </a:pPr>
            <a:r>
              <a:rPr b="0" lang="en-US" sz="2000" spc="-1" strike="noStrike">
                <a:latin typeface="Arial"/>
              </a:rPr>
              <a:t>&lt;/database&gt;</a:t>
            </a:r>
            <a:endParaRPr b="0" lang="en-US" sz="2000" spc="-1" strike="noStrike">
              <a:latin typeface="Arial"/>
            </a:endParaRPr>
          </a:p>
          <a:p>
            <a:pPr>
              <a:lnSpc>
                <a:spcPct val="100000"/>
              </a:lnSpc>
            </a:pPr>
            <a:endParaRPr b="0" lang="en-US" sz="2000" spc="-1" strike="noStrike">
              <a:latin typeface="Arial"/>
            </a:endParaRPr>
          </a:p>
          <a:p>
            <a:pPr>
              <a:lnSpc>
                <a:spcPct val="100000"/>
              </a:lnSpc>
            </a:pPr>
            <a:r>
              <a:rPr b="0" lang="en-US" sz="2000" spc="-1" strike="noStrike">
                <a:latin typeface="Arial"/>
              </a:rPr>
              <a:t>For SQL Server and Oracle, this option is set to false by default.</a:t>
            </a:r>
            <a:endParaRPr b="0" lang="en-US" sz="2000" spc="-1" strike="noStrike">
              <a:latin typeface="Arial"/>
            </a:endParaRPr>
          </a:p>
          <a:p>
            <a:pPr>
              <a:lnSpc>
                <a:spcPct val="100000"/>
              </a:lnSpc>
            </a:pPr>
            <a:endParaRPr b="0" lang="en-US" sz="2000" spc="-1" strike="noStrike">
              <a:latin typeface="Arial"/>
            </a:endParaRPr>
          </a:p>
        </p:txBody>
      </p:sp>
      <p:sp>
        <p:nvSpPr>
          <p:cNvPr id="978" name="TextShape 2"/>
          <p:cNvSpPr txBox="1"/>
          <p:nvPr/>
        </p:nvSpPr>
        <p:spPr>
          <a:xfrm>
            <a:off x="3884760" y="8775360"/>
            <a:ext cx="2971440" cy="302760"/>
          </a:xfrm>
          <a:prstGeom prst="rect">
            <a:avLst/>
          </a:prstGeom>
          <a:noFill/>
          <a:ln>
            <a:noFill/>
          </a:ln>
        </p:spPr>
        <p:txBody>
          <a:bodyPr anchor="b"/>
          <a:p>
            <a:pPr algn="r">
              <a:lnSpc>
                <a:spcPct val="100000"/>
              </a:lnSpc>
            </a:pPr>
            <a:fld id="{8AB95CA1-58A5-4469-AF47-A43848FE17CC}"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80" name="TextShape 2"/>
          <p:cNvSpPr txBox="1"/>
          <p:nvPr/>
        </p:nvSpPr>
        <p:spPr>
          <a:xfrm>
            <a:off x="3884760" y="8775360"/>
            <a:ext cx="2971440" cy="302760"/>
          </a:xfrm>
          <a:prstGeom prst="rect">
            <a:avLst/>
          </a:prstGeom>
          <a:noFill/>
          <a:ln>
            <a:noFill/>
          </a:ln>
        </p:spPr>
        <p:txBody>
          <a:bodyPr anchor="b"/>
          <a:p>
            <a:pPr algn="r">
              <a:lnSpc>
                <a:spcPct val="100000"/>
              </a:lnSpc>
            </a:pPr>
            <a:fld id="{B56A0F0F-5F4F-4E92-8F6B-821F228DFCA7}"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1" name="PlaceHolder 1"/>
          <p:cNvSpPr>
            <a:spLocks noGrp="1"/>
          </p:cNvSpPr>
          <p:nvPr>
            <p:ph type="body"/>
          </p:nvPr>
        </p:nvSpPr>
        <p:spPr>
          <a:xfrm>
            <a:off x="152280" y="4343400"/>
            <a:ext cx="6552720" cy="4343040"/>
          </a:xfrm>
          <a:prstGeom prst="rect">
            <a:avLst/>
          </a:prstGeom>
        </p:spPr>
        <p:txBody>
          <a:bodyPr/>
          <a:p>
            <a:r>
              <a:rPr b="1" lang="en-US" sz="2000" spc="-1" strike="noStrike">
                <a:latin typeface="Arial"/>
              </a:rPr>
              <a:t>Answers</a:t>
            </a:r>
            <a:endParaRPr b="0" lang="en-US" sz="2000" spc="-1" strike="noStrike">
              <a:latin typeface="Arial"/>
            </a:endParaRPr>
          </a:p>
          <a:p>
            <a:r>
              <a:rPr b="0" lang="en-US" sz="2000" spc="-1" strike="noStrike">
                <a:latin typeface="Arial"/>
              </a:rPr>
              <a:t>1) A subtype is an entity that is a child to a parent entity and inherits all fields from the parent. &lt;subtype /&gt; is the XML element for a subtype entity.</a:t>
            </a:r>
            <a:endParaRPr b="0" lang="en-US" sz="2000" spc="-1" strike="noStrike">
              <a:latin typeface="Arial"/>
            </a:endParaRPr>
          </a:p>
          <a:p>
            <a:r>
              <a:rPr b="0" lang="en-US" sz="2000" spc="-1" strike="noStrike">
                <a:latin typeface="Arial"/>
              </a:rPr>
              <a:t>2) A subtype extension is an entity extension of a subtype entity. &lt;extension /&gt; is the XML element for a subtype extension entity.</a:t>
            </a:r>
            <a:endParaRPr b="0" lang="en-US" sz="2000" spc="-1" strike="noStrike">
              <a:latin typeface="Arial"/>
            </a:endParaRPr>
          </a:p>
          <a:p>
            <a:r>
              <a:rPr b="0" lang="en-US" sz="2000" spc="-1" strike="noStrike">
                <a:latin typeface="Arial"/>
              </a:rPr>
              <a:t>3) One major limitation of a subtype hierarchy is that a subtype entity can only have one parent entity and multiple inheritance (two or more direct parents) is not supported.  In addition, the subtype always inherits the parents elements, meaning the subtype contains the parent fields.  For a deep hierarchy (many levels), this means the lowest child will inherit all the fields of the parents. Deep subtype hierarchies can result in very wide tables that are highly denormalized resulting in poor application performance.</a:t>
            </a:r>
            <a:endParaRPr b="0" lang="en-US" sz="2000" spc="-1" strike="noStrike">
              <a:latin typeface="Arial"/>
            </a:endParaRPr>
          </a:p>
          <a:p>
            <a:r>
              <a:rPr b="0" lang="en-US" sz="2000" spc="-1" strike="noStrike">
                <a:latin typeface="Arial"/>
              </a:rPr>
              <a:t>4) You cannot specify a table name because the new subtype data is stored in the same table as the supertype.</a:t>
            </a:r>
            <a:endParaRPr b="0" lang="en-US" sz="2000" spc="-1" strike="noStrike">
              <a:latin typeface="Arial"/>
            </a:endParaRPr>
          </a:p>
          <a:p>
            <a:r>
              <a:rPr b="0" lang="en-US" sz="2000" spc="-1" strike="noStrike">
                <a:latin typeface="Arial"/>
              </a:rPr>
              <a:t>5) You should click Cancel and simply edit the existing subtype entity.</a:t>
            </a:r>
            <a:endParaRPr b="0" lang="en-US" sz="2000" spc="-1" strike="noStrike">
              <a:latin typeface="Arial"/>
            </a:endParaRPr>
          </a:p>
          <a:p>
            <a:endParaRPr b="0" lang="en-US" sz="2000" spc="-1" strike="noStrike">
              <a:latin typeface="Arial"/>
            </a:endParaRPr>
          </a:p>
        </p:txBody>
      </p:sp>
      <p:sp>
        <p:nvSpPr>
          <p:cNvPr id="982" name="TextShape 2"/>
          <p:cNvSpPr txBox="1"/>
          <p:nvPr/>
        </p:nvSpPr>
        <p:spPr>
          <a:xfrm>
            <a:off x="3884760" y="8775360"/>
            <a:ext cx="2971440" cy="302760"/>
          </a:xfrm>
          <a:prstGeom prst="rect">
            <a:avLst/>
          </a:prstGeom>
          <a:noFill/>
          <a:ln>
            <a:noFill/>
          </a:ln>
        </p:spPr>
        <p:txBody>
          <a:bodyPr anchor="b"/>
          <a:p>
            <a:pPr algn="r">
              <a:lnSpc>
                <a:spcPct val="100000"/>
              </a:lnSpc>
            </a:pPr>
            <a:fld id="{A8E645DD-8F04-4EDD-8CD6-C6AE15F110B2}"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84" name="TextShape 2"/>
          <p:cNvSpPr txBox="1"/>
          <p:nvPr/>
        </p:nvSpPr>
        <p:spPr>
          <a:xfrm>
            <a:off x="3884760" y="8775360"/>
            <a:ext cx="2971440" cy="302760"/>
          </a:xfrm>
          <a:prstGeom prst="rect">
            <a:avLst/>
          </a:prstGeom>
          <a:noFill/>
          <a:ln>
            <a:noFill/>
          </a:ln>
        </p:spPr>
        <p:txBody>
          <a:bodyPr anchor="b"/>
          <a:p>
            <a:pPr algn="r">
              <a:lnSpc>
                <a:spcPct val="100000"/>
              </a:lnSpc>
            </a:pPr>
            <a:fld id="{B7894307-9438-41F4-9342-B38B3127C60D}"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PlaceHolder 1"/>
          <p:cNvSpPr>
            <a:spLocks noGrp="1"/>
          </p:cNvSpPr>
          <p:nvPr>
            <p:ph type="body"/>
          </p:nvPr>
        </p:nvSpPr>
        <p:spPr>
          <a:xfrm>
            <a:off x="152280" y="4343400"/>
            <a:ext cx="6552720" cy="4343040"/>
          </a:xfrm>
          <a:prstGeom prst="rect">
            <a:avLst/>
          </a:prstGeom>
        </p:spPr>
        <p:txBody>
          <a:bodyPr/>
          <a:p>
            <a:endParaRPr b="0" lang="en-US" sz="2000" spc="-1" strike="noStrike">
              <a:latin typeface="Arial"/>
            </a:endParaRPr>
          </a:p>
        </p:txBody>
      </p:sp>
      <p:sp>
        <p:nvSpPr>
          <p:cNvPr id="918" name="TextShape 2"/>
          <p:cNvSpPr txBox="1"/>
          <p:nvPr/>
        </p:nvSpPr>
        <p:spPr>
          <a:xfrm>
            <a:off x="3884760" y="8775360"/>
            <a:ext cx="2971440" cy="302760"/>
          </a:xfrm>
          <a:prstGeom prst="rect">
            <a:avLst/>
          </a:prstGeom>
          <a:noFill/>
          <a:ln>
            <a:noFill/>
          </a:ln>
        </p:spPr>
        <p:txBody>
          <a:bodyPr anchor="b"/>
          <a:p>
            <a:pPr algn="r">
              <a:lnSpc>
                <a:spcPct val="100000"/>
              </a:lnSpc>
            </a:pPr>
            <a:fld id="{AC3A7B64-9028-4C76-9A7C-58F427CE9BA8}"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9"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There is one subtype entity excluded for the diagram because it is not directly relevant to the configuration lab work: ABUserContact. ABUserContact represents a TrainingApp user and defines a user's contact details.  </a:t>
            </a:r>
            <a:endParaRPr b="0" lang="en-US" sz="2000" spc="-1" strike="noStrike">
              <a:latin typeface="Arial"/>
            </a:endParaRPr>
          </a:p>
          <a:p>
            <a:endParaRPr b="0" lang="en-US" sz="2000" spc="-1" strike="noStrike">
              <a:latin typeface="Arial"/>
            </a:endParaRPr>
          </a:p>
          <a:p>
            <a:r>
              <a:rPr b="0" lang="en-US" sz="2000" spc="-1" strike="noStrike">
                <a:latin typeface="Arial"/>
              </a:rPr>
              <a:t>ABContacts are organized into a set of subtypes. The organization of the hierarchy helps to model information about contacts. Information common to all contacts can be established at the ABContact level. It is automatically inherited by all of its subtypes. Information specific to an ABPerson can be defined at the ABPerson level. It is inherited by all of its subtypes, but information on the ABPerson subtype is not available to ABCompany or ABPlace.</a:t>
            </a:r>
            <a:endParaRPr b="0" lang="en-US" sz="2000" spc="-1" strike="noStrike">
              <a:latin typeface="Arial"/>
            </a:endParaRPr>
          </a:p>
          <a:p>
            <a:endParaRPr b="0" lang="en-US" sz="2000" spc="-1" strike="noStrike">
              <a:latin typeface="Arial"/>
            </a:endParaRPr>
          </a:p>
          <a:p>
            <a:r>
              <a:rPr b="0" lang="en-US" sz="2000" spc="-1" strike="noStrike">
                <a:latin typeface="Arial"/>
              </a:rPr>
              <a:t>In the ABContact hierarchy, an ABPolicyPerson is a person who owns a policy issued by the carrier (such as an individual with a personal auto policy). An ABPolicyCompany is a company which owns a policy issued by the carrier (such as a construction company with a workers' compensation policy).</a:t>
            </a:r>
            <a:endParaRPr b="0" lang="en-US" sz="2000" spc="-1" strike="noStrike">
              <a:latin typeface="Arial"/>
            </a:endParaRPr>
          </a:p>
          <a:p>
            <a:endParaRPr b="0" lang="en-US" sz="2000" spc="-1" strike="noStrike">
              <a:latin typeface="Arial"/>
            </a:endParaRPr>
          </a:p>
          <a:p>
            <a:r>
              <a:rPr b="0" lang="en-US" sz="2000" spc="-1" strike="noStrike">
                <a:latin typeface="Arial"/>
              </a:rPr>
              <a:t>Subtyping is also used within the three primary applications. For example:</a:t>
            </a:r>
            <a:endParaRPr b="0" lang="en-US" sz="2000" spc="-1" strike="noStrike">
              <a:latin typeface="Arial"/>
            </a:endParaRPr>
          </a:p>
          <a:p>
            <a:pPr lvl="1" marL="399960" indent="-171000">
              <a:lnSpc>
                <a:spcPct val="100000"/>
              </a:lnSpc>
              <a:buClr>
                <a:srgbClr val="000000"/>
              </a:buClr>
              <a:buFont typeface="Arial"/>
              <a:buChar char="•"/>
            </a:pPr>
            <a:r>
              <a:rPr b="0" lang="en-US" sz="2000" spc="-1" strike="noStrike">
                <a:latin typeface="Arial"/>
              </a:rPr>
              <a:t>BillingCenter's Activity, Plan, and Contact entities</a:t>
            </a:r>
            <a:endParaRPr b="0" lang="en-US" sz="2000" spc="-1" strike="noStrike">
              <a:latin typeface="Arial"/>
            </a:endParaRPr>
          </a:p>
          <a:p>
            <a:pPr lvl="1" marL="399960" indent="-171000">
              <a:lnSpc>
                <a:spcPct val="100000"/>
              </a:lnSpc>
              <a:buClr>
                <a:srgbClr val="000000"/>
              </a:buClr>
              <a:buFont typeface="Arial"/>
              <a:buChar char="•"/>
            </a:pPr>
            <a:r>
              <a:rPr b="0" lang="en-US" sz="2000" spc="-1" strike="noStrike">
                <a:latin typeface="Arial"/>
              </a:rPr>
              <a:t>ClaimCenter's Transaction, Incident, and Contact entities</a:t>
            </a:r>
            <a:endParaRPr b="0" lang="en-US" sz="2000" spc="-1" strike="noStrike">
              <a:latin typeface="Arial"/>
            </a:endParaRPr>
          </a:p>
          <a:p>
            <a:pPr lvl="1" marL="399960" indent="-171000">
              <a:lnSpc>
                <a:spcPct val="100000"/>
              </a:lnSpc>
              <a:buClr>
                <a:srgbClr val="000000"/>
              </a:buClr>
              <a:buFont typeface="Arial"/>
              <a:buChar char="•"/>
            </a:pPr>
            <a:r>
              <a:rPr b="0" lang="en-US" sz="2000" spc="-1" strike="noStrike">
                <a:latin typeface="Arial"/>
              </a:rPr>
              <a:t>PolicyCenter's Job and Contact entities</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
        <p:nvSpPr>
          <p:cNvPr id="920" name="TextShape 2"/>
          <p:cNvSpPr txBox="1"/>
          <p:nvPr/>
        </p:nvSpPr>
        <p:spPr>
          <a:xfrm>
            <a:off x="3884760" y="8775360"/>
            <a:ext cx="2971440" cy="302760"/>
          </a:xfrm>
          <a:prstGeom prst="rect">
            <a:avLst/>
          </a:prstGeom>
          <a:noFill/>
          <a:ln>
            <a:noFill/>
          </a:ln>
        </p:spPr>
        <p:txBody>
          <a:bodyPr anchor="b"/>
          <a:p>
            <a:pPr algn="r">
              <a:lnSpc>
                <a:spcPct val="100000"/>
              </a:lnSpc>
            </a:pPr>
            <a:fld id="{2CE8496D-48FE-4003-B35E-9F9FAFD30450}"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1" name="TextShape 1"/>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22" name="PlaceHolder 2"/>
          <p:cNvSpPr>
            <a:spLocks noGrp="1"/>
          </p:cNvSpPr>
          <p:nvPr>
            <p:ph type="body"/>
          </p:nvPr>
        </p:nvSpPr>
        <p:spPr>
          <a:xfrm>
            <a:off x="152280" y="4343400"/>
            <a:ext cx="6552720" cy="4343040"/>
          </a:xfrm>
          <a:prstGeom prst="rect">
            <a:avLst/>
          </a:prstGeom>
        </p:spPr>
        <p:txBody>
          <a:bodyPr/>
          <a:p>
            <a:pPr marL="216000" indent="-216000">
              <a:lnSpc>
                <a:spcPct val="100000"/>
              </a:lnSpc>
            </a:pPr>
            <a:r>
              <a:rPr b="0" lang="en-US" sz="2000" spc="-1" strike="noStrike">
                <a:latin typeface="Arial"/>
              </a:rPr>
              <a:t>In ClaimCenter:</a:t>
            </a:r>
            <a:endParaRPr b="0" lang="en-US" sz="2000" spc="-1" strike="noStrike">
              <a:latin typeface="Arial"/>
            </a:endParaRPr>
          </a:p>
          <a:p>
            <a:pPr marL="216000" indent="-216000">
              <a:lnSpc>
                <a:spcPct val="100000"/>
              </a:lnSpc>
            </a:pPr>
            <a:r>
              <a:rPr b="0" lang="en-US" sz="1200" spc="-1" strike="noStrike">
                <a:latin typeface="Arial"/>
              </a:rPr>
              <a:t>A transaction is used to denote the movement of money either into a reserve line or from a reserve line to a payment.</a:t>
            </a:r>
            <a:endParaRPr b="0" lang="en-US" sz="1200" spc="-1" strike="noStrike">
              <a:latin typeface="Arial"/>
            </a:endParaRPr>
          </a:p>
          <a:p>
            <a:pPr marL="216000" indent="-216000">
              <a:lnSpc>
                <a:spcPct val="100000"/>
              </a:lnSpc>
            </a:pPr>
            <a:r>
              <a:rPr b="0" lang="en-US" sz="1200" spc="-1" strike="noStrike">
                <a:latin typeface="Arial"/>
              </a:rPr>
              <a:t>An incident describes a damaged or lost property or coverable.</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latin typeface="Arial"/>
              </a:rPr>
              <a:t>In PolicyCenter:</a:t>
            </a:r>
            <a:endParaRPr b="0" lang="en-US" sz="2000" spc="-1" strike="noStrike">
              <a:latin typeface="Arial"/>
            </a:endParaRPr>
          </a:p>
          <a:p>
            <a:pPr marL="216000" indent="-216000">
              <a:lnSpc>
                <a:spcPct val="100000"/>
              </a:lnSpc>
            </a:pPr>
            <a:r>
              <a:rPr b="0" lang="en-US" sz="1200" spc="-1" strike="noStrike">
                <a:latin typeface="Arial"/>
              </a:rPr>
              <a:t>A job is used to manage a policy transaction, which either creates or modifies a policy.</a:t>
            </a:r>
            <a:endParaRPr b="0" lang="en-US" sz="1200" spc="-1" strike="noStrike">
              <a:latin typeface="Arial"/>
            </a:endParaRPr>
          </a:p>
          <a:p>
            <a:pPr marL="216000" indent="-216000">
              <a:lnSpc>
                <a:spcPct val="100000"/>
              </a:lnSpc>
            </a:pPr>
            <a:r>
              <a:rPr b="0" lang="en-US" sz="1200" spc="-1" strike="noStrike">
                <a:latin typeface="Arial"/>
              </a:rPr>
              <a:t>A plan detail is used to manage plans, which typically identify how the insured will be billed for or will pay for the policy. This information is passed to the billing system.</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0" lang="en-US" sz="2000" spc="-1" strike="noStrike">
                <a:latin typeface="Arial"/>
              </a:rPr>
              <a:t>In BillingCenter:</a:t>
            </a:r>
            <a:endParaRPr b="0" lang="en-US" sz="2000" spc="-1" strike="noStrike">
              <a:latin typeface="Arial"/>
            </a:endParaRPr>
          </a:p>
          <a:p>
            <a:pPr marL="216000" indent="-216000">
              <a:lnSpc>
                <a:spcPct val="100000"/>
              </a:lnSpc>
            </a:pPr>
            <a:r>
              <a:rPr b="0" lang="en-US" sz="1200" spc="-1" strike="noStrike">
                <a:solidFill>
                  <a:srgbClr val="000000"/>
                </a:solidFill>
                <a:latin typeface="Arial"/>
              </a:rPr>
              <a:t>A plan is used to store information about how Invoicing, Commissions, Billing and Delinquency are performed.</a:t>
            </a:r>
            <a:endParaRPr b="0" lang="en-US" sz="1200" spc="-1" strike="noStrike">
              <a:latin typeface="Arial"/>
            </a:endParaRPr>
          </a:p>
          <a:p>
            <a:pPr marL="216000" indent="-216000">
              <a:lnSpc>
                <a:spcPct val="100000"/>
              </a:lnSpc>
            </a:pPr>
            <a:r>
              <a:rPr b="0" lang="en-US" sz="1200" spc="-1" strike="noStrike">
                <a:solidFill>
                  <a:srgbClr val="000000"/>
                </a:solidFill>
                <a:latin typeface="Arial"/>
              </a:rPr>
              <a:t>A charge pattern is used to define billing behaviors for each kind of charge, such as installment invoicing for Premium charges versus one time billing for Taxes.</a:t>
            </a:r>
            <a:endParaRPr b="0" lang="en-US" sz="1200" spc="-1" strike="noStrike">
              <a:latin typeface="Arial"/>
            </a:endParaRPr>
          </a:p>
        </p:txBody>
      </p:sp>
      <p:sp>
        <p:nvSpPr>
          <p:cNvPr id="923" name="TextShape 3"/>
          <p:cNvSpPr txBox="1"/>
          <p:nvPr/>
        </p:nvSpPr>
        <p:spPr>
          <a:xfrm>
            <a:off x="3884760" y="8775360"/>
            <a:ext cx="2971440" cy="302760"/>
          </a:xfrm>
          <a:prstGeom prst="rect">
            <a:avLst/>
          </a:prstGeom>
          <a:noFill/>
          <a:ln>
            <a:noFill/>
          </a:ln>
        </p:spPr>
        <p:txBody>
          <a:bodyPr anchor="b"/>
          <a:p>
            <a:pPr algn="r">
              <a:lnSpc>
                <a:spcPct val="100000"/>
              </a:lnSpc>
            </a:pPr>
            <a:fld id="{BF154468-C823-4136-BA2A-37317E4519D9}" type="slidenum">
              <a:rPr b="0" lang="en-US" sz="800" spc="-1" strike="noStrike">
                <a:latin typeface="Arial"/>
              </a:rPr>
              <a:t>&lt;number&gt;</a:t>
            </a:fld>
            <a:endParaRPr b="0" lang="en-US" sz="8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4"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You can easily identify a subtype in Guidewire Studio using the Entity Editor.  The top element will read either subtype or subtype (extension).  Not all entities can be extended or subtyped.  </a:t>
            </a:r>
            <a:endParaRPr b="0" lang="en-US" sz="2000" spc="-1" strike="noStrike">
              <a:latin typeface="Arial"/>
            </a:endParaRPr>
          </a:p>
          <a:p>
            <a:endParaRPr b="0" lang="en-US" sz="2000" spc="-1" strike="noStrike">
              <a:latin typeface="Arial"/>
            </a:endParaRPr>
          </a:p>
          <a:p>
            <a:r>
              <a:rPr b="0" lang="en-US" sz="2000" spc="-1" strike="noStrike">
                <a:latin typeface="Arial"/>
              </a:rPr>
              <a:t>If an entity is a used to create new supertype entity, then all subtype entities will use the &lt;subtype /&gt; XML element.   If the entity is an extension of an existing subtype entity, then the subtype extension uses the &lt;extension /&gt; element.  Both elements &lt;subtype /&gt; and &lt;extension /&gt; share the same set of possible sub-elements.</a:t>
            </a:r>
            <a:endParaRPr b="0" lang="en-US" sz="2000" spc="-1" strike="noStrike">
              <a:latin typeface="Arial"/>
            </a:endParaRPr>
          </a:p>
          <a:p>
            <a:endParaRPr b="0" lang="en-US" sz="2000" spc="-1" strike="noStrike">
              <a:latin typeface="Arial"/>
            </a:endParaRPr>
          </a:p>
        </p:txBody>
      </p:sp>
      <p:sp>
        <p:nvSpPr>
          <p:cNvPr id="925" name="TextShape 2"/>
          <p:cNvSpPr txBox="1"/>
          <p:nvPr/>
        </p:nvSpPr>
        <p:spPr>
          <a:xfrm>
            <a:off x="3884760" y="8775360"/>
            <a:ext cx="2971440" cy="302760"/>
          </a:xfrm>
          <a:prstGeom prst="rect">
            <a:avLst/>
          </a:prstGeom>
          <a:noFill/>
          <a:ln>
            <a:noFill/>
          </a:ln>
        </p:spPr>
        <p:txBody>
          <a:bodyPr anchor="b"/>
          <a:p>
            <a:pPr algn="r">
              <a:lnSpc>
                <a:spcPct val="100000"/>
              </a:lnSpc>
            </a:pPr>
            <a:fld id="{EC0C0C0A-0BA5-47B8-9732-3D3347BE29F1}"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PlaceHolder 1"/>
          <p:cNvSpPr>
            <a:spLocks noGrp="1"/>
          </p:cNvSpPr>
          <p:nvPr>
            <p:ph type="body"/>
          </p:nvPr>
        </p:nvSpPr>
        <p:spPr>
          <a:xfrm>
            <a:off x="152280" y="4343400"/>
            <a:ext cx="6552720" cy="4343040"/>
          </a:xfrm>
          <a:prstGeom prst="rect">
            <a:avLst/>
          </a:prstGeom>
        </p:spPr>
        <p:txBody>
          <a:bodyPr/>
          <a:p>
            <a:r>
              <a:rPr b="0" lang="en-US" sz="2000" spc="-1" strike="noStrike">
                <a:latin typeface="Arial"/>
              </a:rPr>
              <a:t>In the slide example, ABPersonVendor.etx is a subtype extension of ABPersonVendor.eti.  Using the open file navigation menu, you can navigate up to the supertype or down to the child subtype.  The open file navigation menu is a quick way to understand how a given subtype or subtype extension relates to a hierarchy of parent supertypes and children subtypes.</a:t>
            </a:r>
            <a:endParaRPr b="0" lang="en-US" sz="2000" spc="-1" strike="noStrike">
              <a:latin typeface="Arial"/>
            </a:endParaRPr>
          </a:p>
        </p:txBody>
      </p:sp>
      <p:sp>
        <p:nvSpPr>
          <p:cNvPr id="927" name="TextShape 2"/>
          <p:cNvSpPr txBox="1"/>
          <p:nvPr/>
        </p:nvSpPr>
        <p:spPr>
          <a:xfrm>
            <a:off x="3884760" y="8775360"/>
            <a:ext cx="2971440" cy="302760"/>
          </a:xfrm>
          <a:prstGeom prst="rect">
            <a:avLst/>
          </a:prstGeom>
          <a:noFill/>
          <a:ln>
            <a:noFill/>
          </a:ln>
        </p:spPr>
        <p:txBody>
          <a:bodyPr anchor="b"/>
          <a:p>
            <a:pPr algn="r">
              <a:lnSpc>
                <a:spcPct val="100000"/>
              </a:lnSpc>
            </a:pPr>
            <a:fld id="{41D11BD5-DC13-4F20-B90F-5733722426BF}" type="slidenum">
              <a:rPr b="0" lang="en-US"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8" name="TextShape 1"/>
          <p:cNvSpPr txBox="1"/>
          <p:nvPr/>
        </p:nvSpPr>
        <p:spPr>
          <a:xfrm>
            <a:off x="-3960" y="0"/>
            <a:ext cx="6861600" cy="228240"/>
          </a:xfrm>
          <a:prstGeom prst="rect">
            <a:avLst/>
          </a:prstGeom>
          <a:noFill/>
          <a:ln>
            <a:noFill/>
          </a:ln>
        </p:spPr>
        <p:txBody>
          <a:bodyPr/>
          <a:p>
            <a:pPr>
              <a:lnSpc>
                <a:spcPct val="100000"/>
              </a:lnSpc>
            </a:pPr>
            <a:r>
              <a:rPr b="0" lang="en-US" sz="1200" spc="-1" strike="noStrike">
                <a:solidFill>
                  <a:srgbClr val="000000"/>
                </a:solidFill>
                <a:latin typeface="Arial"/>
                <a:ea typeface="+mn-ea"/>
              </a:rPr>
              <a:t>	</a:t>
            </a:r>
            <a:endParaRPr b="0" lang="en-US" sz="1200" spc="-1" strike="noStrike">
              <a:latin typeface="Times New Roman"/>
            </a:endParaRPr>
          </a:p>
        </p:txBody>
      </p:sp>
      <p:sp>
        <p:nvSpPr>
          <p:cNvPr id="929" name="PlaceHolder 2"/>
          <p:cNvSpPr>
            <a:spLocks noGrp="1"/>
          </p:cNvSpPr>
          <p:nvPr>
            <p:ph type="body"/>
          </p:nvPr>
        </p:nvSpPr>
        <p:spPr>
          <a:xfrm>
            <a:off x="152280" y="4343400"/>
            <a:ext cx="6552720" cy="4343040"/>
          </a:xfrm>
          <a:prstGeom prst="rect">
            <a:avLst/>
          </a:prstGeom>
        </p:spPr>
        <p:txBody>
          <a:bodyPr>
            <a:normAutofit/>
          </a:bodyPr>
          <a:p>
            <a:pPr marL="216000" indent="-216000">
              <a:lnSpc>
                <a:spcPct val="100000"/>
              </a:lnSpc>
            </a:pPr>
            <a:r>
              <a:rPr b="0" lang="en-US" sz="2000" spc="-1" strike="noStrike">
                <a:latin typeface="Arial"/>
              </a:rPr>
              <a:t>ABContact is the supertype for the three primary subtypes : ABPerson, ABCompany, and ABPlace.  There are 18 subtypes in total for TrainingApp.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For columns not relevant to a given row's subtype, the column contains a null value. For example, Lily Watson is an ABAttorney and therefore the Name column is null value.  Similarly, Express Auto, an ABAutoRepairShop, shows null values for FirstName and LastName. TaxID is a field defined in the ABContact entity. Both Express Auto and Lily Watson have TaxID encrypted values.</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High degrees of subtyping of a single supertype can result in a highly denormalized database table with many columns and large row sizes.  For purists seeking high degrees of normalization in database tables, subtyping will appear abhorrent.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In Guidewire applications, subtypes represent a trade-off between data model configuration flexibility and database performance. High degrees of normalization require numerous joins when querying.  In many ways, it can be easier to add columns to a table rather than create more table objects in a database that require numerous joins for queries. In the hypothetical case of normalized entities instead of subtypes, to retrieve all results for all contacts would require numerous union queries.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r>
              <a:rPr b="0" lang="en-US" sz="2000" spc="-1" strike="noStrike">
                <a:latin typeface="Arial"/>
              </a:rPr>
              <a:t>Not all Guidewire applications rely heavily on subtypes, but ContactManager does, and TrainingApp derives from ContactManager.  For many configurators, it may make more sense to avoid subtyping in many cases and simply create separate entities that share common typelists and/or arrays.   </a:t>
            </a: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a:p>
            <a:pPr marL="216000" indent="-216000">
              <a:lnSpc>
                <a:spcPct val="100000"/>
              </a:lnSpc>
            </a:pPr>
            <a:endParaRPr b="0" lang="en-US" sz="2000" spc="-1" strike="noStrike">
              <a:latin typeface="Arial"/>
            </a:endParaRPr>
          </a:p>
        </p:txBody>
      </p:sp>
      <p:sp>
        <p:nvSpPr>
          <p:cNvPr id="930" name="TextShape 3"/>
          <p:cNvSpPr txBox="1"/>
          <p:nvPr/>
        </p:nvSpPr>
        <p:spPr>
          <a:xfrm>
            <a:off x="3884760" y="8775360"/>
            <a:ext cx="2971440" cy="302760"/>
          </a:xfrm>
          <a:prstGeom prst="rect">
            <a:avLst/>
          </a:prstGeom>
          <a:noFill/>
          <a:ln>
            <a:noFill/>
          </a:ln>
        </p:spPr>
        <p:txBody>
          <a:bodyPr anchor="b"/>
          <a:p>
            <a:pPr algn="r">
              <a:lnSpc>
                <a:spcPct val="100000"/>
              </a:lnSpc>
            </a:pPr>
            <a:fld id="{0293EB1B-7613-47C9-8845-03EB0AFE40B0}" type="slidenum">
              <a:rPr b="0" lang="en-US" sz="800" spc="-1" strike="noStrike">
                <a:latin typeface="Arial"/>
              </a:rPr>
              <a:t>&lt;number&gt;</a:t>
            </a:fld>
            <a:endParaRPr b="0" lang="en-US" sz="8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3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4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6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0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1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1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2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2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3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3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4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5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5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6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7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7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58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58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0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8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5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2"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3"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6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6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7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79"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68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4"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686"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0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0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0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71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1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2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73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73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8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9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9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07"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0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2"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14"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7"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29"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3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7"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38"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6"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48"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49"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4"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56"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7"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8"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59"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0"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61"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7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7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4"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5"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8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1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19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1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1"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0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6"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08"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2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1"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2"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3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3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4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5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3"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55"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6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7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7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8"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79"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28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8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0"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1"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8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5"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29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29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0"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02"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1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2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6"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27"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2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3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3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2"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3"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4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8"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4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50"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6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7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7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400" spc="-1" strike="noStrike">
              <a:solidFill>
                <a:srgbClr val="000000"/>
              </a:solidFill>
              <a:latin typeface="Arial"/>
            </a:endParaRPr>
          </a:p>
        </p:txBody>
      </p:sp>
      <p:sp>
        <p:nvSpPr>
          <p:cNvPr id="37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7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8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8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39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
        <p:nvSpPr>
          <p:cNvPr id="39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ffffff"/>
              </a:solidFill>
              <a:latin typeface="Arial"/>
            </a:endParaRPr>
          </a:p>
        </p:txBody>
      </p:sp>
      <p:sp>
        <p:nvSpPr>
          <p:cNvPr id="4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2.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3.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4.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5.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6.png"/><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 Id="rId11" Type="http://schemas.openxmlformats.org/officeDocument/2006/relationships/slideLayout" Target="../slideLayouts/slideLayout165.xml"/><Relationship Id="rId12" Type="http://schemas.openxmlformats.org/officeDocument/2006/relationships/slideLayout" Target="../slideLayouts/slideLayout166.xml"/><Relationship Id="rId13" Type="http://schemas.openxmlformats.org/officeDocument/2006/relationships/slideLayout" Target="../slideLayouts/slideLayout167.xml"/><Relationship Id="rId14"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7.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1.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 name="pic Logo Text" descr=""/>
          <p:cNvPicPr/>
          <p:nvPr/>
        </p:nvPicPr>
        <p:blipFill>
          <a:blip r:embed="rId2"/>
          <a:stretch/>
        </p:blipFill>
        <p:spPr>
          <a:xfrm>
            <a:off x="7412040" y="6543720"/>
            <a:ext cx="1607760" cy="136080"/>
          </a:xfrm>
          <a:prstGeom prst="rect">
            <a:avLst/>
          </a:prstGeom>
          <a:ln>
            <a:noFill/>
          </a:ln>
        </p:spPr>
      </p:pic>
      <p:sp>
        <p:nvSpPr>
          <p:cNvPr id="8" name="CustomShape 8" hidden="1"/>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E382C110-44B0-4A4E-BD47-508306D7B10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9" name="CustomShape 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10" name="CustomShape 1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 name="CustomShape 1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2" name="CustomShape 1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3" name="CustomShape 1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4" name="CustomShape 1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5" name="CustomShape 1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16" name="CustomShape 1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17" name="pic Logo 2013 small" descr=""/>
          <p:cNvPicPr/>
          <p:nvPr/>
        </p:nvPicPr>
        <p:blipFill>
          <a:blip r:embed="rId3"/>
          <a:stretch/>
        </p:blipFill>
        <p:spPr>
          <a:xfrm>
            <a:off x="466200" y="5998320"/>
            <a:ext cx="1819080" cy="520920"/>
          </a:xfrm>
          <a:prstGeom prst="rect">
            <a:avLst/>
          </a:prstGeom>
          <a:ln>
            <a:noFill/>
          </a:ln>
        </p:spPr>
      </p:pic>
      <p:sp>
        <p:nvSpPr>
          <p:cNvPr id="18" name="PlaceHolder 17"/>
          <p:cNvSpPr>
            <a:spLocks noGrp="1"/>
          </p:cNvSpPr>
          <p:nvPr>
            <p:ph type="body"/>
          </p:nvPr>
        </p:nvSpPr>
        <p:spPr>
          <a:xfrm>
            <a:off x="5718240" y="5946480"/>
            <a:ext cx="3088800" cy="272880"/>
          </a:xfrm>
          <a:prstGeom prst="rect">
            <a:avLst/>
          </a:prstGeom>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Click to edit Master text styles</a:t>
            </a:r>
            <a:endParaRPr b="0" lang="en-US" sz="1600" spc="-1" strike="noStrike">
              <a:solidFill>
                <a:srgbClr val="000000"/>
              </a:solidFill>
              <a:latin typeface="Arial"/>
            </a:endParaRPr>
          </a:p>
        </p:txBody>
      </p:sp>
      <p:sp>
        <p:nvSpPr>
          <p:cNvPr id="19" name="PlaceHolder 18"/>
          <p:cNvSpPr>
            <a:spLocks noGrp="1"/>
          </p:cNvSpPr>
          <p:nvPr>
            <p:ph type="title"/>
          </p:nvPr>
        </p:nvSpPr>
        <p:spPr>
          <a:xfrm>
            <a:off x="458640" y="2957400"/>
            <a:ext cx="8348400" cy="699840"/>
          </a:xfrm>
          <a:prstGeom prst="rect">
            <a:avLst/>
          </a:prstGeom>
        </p:spPr>
        <p:txBody>
          <a:bodyPr lIns="0" rIns="0" tIns="0" bIns="0"/>
          <a:p>
            <a:pPr algn="r">
              <a:lnSpc>
                <a:spcPct val="100000"/>
              </a:lnSpc>
              <a:spcAft>
                <a:spcPts val="720"/>
              </a:spcAft>
            </a:pPr>
            <a:r>
              <a:rPr b="1" lang="en-US" sz="3600" spc="-1" strike="noStrike">
                <a:solidFill>
                  <a:srgbClr val="ffffff"/>
                </a:solidFill>
                <a:latin typeface="Arial"/>
                <a:ea typeface="Arial"/>
              </a:rPr>
              <a:t>Click to edit Master title style</a:t>
            </a:r>
            <a:endParaRPr b="0" lang="en-US" sz="3600" spc="-1" strike="noStrike">
              <a:solidFill>
                <a:srgbClr val="ffffff"/>
              </a:solidFill>
              <a:latin typeface="Arial"/>
            </a:endParaRPr>
          </a:p>
        </p:txBody>
      </p:sp>
      <p:sp>
        <p:nvSpPr>
          <p:cNvPr id="20" name="CustomShape 19"/>
          <p:cNvSpPr/>
          <p:nvPr/>
        </p:nvSpPr>
        <p:spPr>
          <a:xfrm>
            <a:off x="82080" y="0"/>
            <a:ext cx="9088920" cy="6857640"/>
          </a:xfrm>
          <a:prstGeom prst="rect">
            <a:avLst/>
          </a:prstGeom>
          <a:gradFill>
            <a:gsLst>
              <a:gs pos="1000">
                <a:srgbClr val="04628c"/>
              </a:gs>
              <a:gs pos="99000">
                <a:srgbClr val="07a6ed"/>
              </a:gs>
            </a:gsLst>
            <a:lin ang="8100000"/>
          </a:gradFill>
          <a:ln w="3240">
            <a:noFill/>
          </a:ln>
        </p:spPr>
        <p:style>
          <a:lnRef idx="0"/>
          <a:fillRef idx="0"/>
          <a:effectRef idx="0"/>
          <a:fontRef idx="minor"/>
        </p:style>
      </p:sp>
      <p:sp>
        <p:nvSpPr>
          <p:cNvPr id="21" name="CustomShape 20"/>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2" name="CustomShape 21"/>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3" name="CustomShape 22"/>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4" name="CustomShape 23"/>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5" name="CustomShape 24"/>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6" name="CustomShape 25"/>
          <p:cNvSpPr/>
          <p:nvPr/>
        </p:nvSpPr>
        <p:spPr>
          <a:xfrm>
            <a:off x="0" y="0"/>
            <a:ext cx="109080" cy="264600"/>
          </a:xfrm>
          <a:prstGeom prst="rect">
            <a:avLst/>
          </a:prstGeom>
          <a:solidFill>
            <a:srgbClr val="d33819"/>
          </a:solidFill>
          <a:ln w="3240">
            <a:noFill/>
          </a:ln>
        </p:spPr>
        <p:style>
          <a:lnRef idx="0"/>
          <a:fillRef idx="0"/>
          <a:effectRef idx="0"/>
          <a:fontRef idx="minor"/>
        </p:style>
      </p:sp>
      <p:sp>
        <p:nvSpPr>
          <p:cNvPr id="27" name="CustomShape 26"/>
          <p:cNvSpPr/>
          <p:nvPr/>
        </p:nvSpPr>
        <p:spPr>
          <a:xfrm>
            <a:off x="5410080" y="6553080"/>
            <a:ext cx="3409560" cy="183240"/>
          </a:xfrm>
          <a:prstGeom prst="rect">
            <a:avLst/>
          </a:prstGeom>
          <a:noFill/>
          <a:ln>
            <a:noFill/>
          </a:ln>
        </p:spPr>
        <p:style>
          <a:lnRef idx="0"/>
          <a:fillRef idx="0"/>
          <a:effectRef idx="0"/>
          <a:fontRef idx="minor"/>
        </p:style>
        <p:txBody>
          <a:bodyPr lIns="0" rIns="0" tIns="0" bIns="0"/>
          <a:p>
            <a:pPr algn="r">
              <a:lnSpc>
                <a:spcPct val="100000"/>
              </a:lnSpc>
              <a:spcBef>
                <a:spcPts val="601"/>
              </a:spcBef>
            </a:pPr>
            <a:r>
              <a:rPr b="0" lang="en-US" sz="600" spc="-1" strike="noStrike">
                <a:solidFill>
                  <a:srgbClr val="ffffff"/>
                </a:solidFill>
                <a:latin typeface="Arial"/>
              </a:rPr>
              <a:t>© Guidewire Software, Inc. 2001-2014. All rights reserved.</a:t>
            </a:r>
            <a:br/>
            <a:r>
              <a:rPr b="0" lang="en-US" sz="600" spc="-1" strike="noStrike">
                <a:solidFill>
                  <a:srgbClr val="ffffff"/>
                </a:solidFill>
                <a:latin typeface="Arial"/>
              </a:rPr>
              <a:t>Do not distribute without permission.</a:t>
            </a:r>
            <a:endParaRPr b="0" lang="en-US" sz="600" spc="-1" strike="noStrike">
              <a:latin typeface="Arial"/>
            </a:endParaRPr>
          </a:p>
        </p:txBody>
      </p:sp>
      <p:pic>
        <p:nvPicPr>
          <p:cNvPr id="28" name="pic Logo 2013 small" descr=""/>
          <p:cNvPicPr/>
          <p:nvPr/>
        </p:nvPicPr>
        <p:blipFill>
          <a:blip r:embed="rId4"/>
          <a:stretch/>
        </p:blipFill>
        <p:spPr>
          <a:xfrm>
            <a:off x="466200" y="5998320"/>
            <a:ext cx="1819080" cy="52092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4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4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4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4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5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5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52" name="pic Logo Text" descr=""/>
          <p:cNvPicPr/>
          <p:nvPr/>
        </p:nvPicPr>
        <p:blipFill>
          <a:blip r:embed="rId2"/>
          <a:stretch/>
        </p:blipFill>
        <p:spPr>
          <a:xfrm>
            <a:off x="7412040" y="6543720"/>
            <a:ext cx="1607760" cy="136080"/>
          </a:xfrm>
          <a:prstGeom prst="rect">
            <a:avLst/>
          </a:prstGeom>
          <a:ln>
            <a:noFill/>
          </a:ln>
        </p:spPr>
      </p:pic>
      <p:sp>
        <p:nvSpPr>
          <p:cNvPr id="45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45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55" name="PlaceHolder 10"/>
          <p:cNvSpPr>
            <a:spLocks noGrp="1"/>
          </p:cNvSpPr>
          <p:nvPr>
            <p:ph type="body"/>
          </p:nvPr>
        </p:nvSpPr>
        <p:spPr>
          <a:xfrm>
            <a:off x="5191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
        <p:nvSpPr>
          <p:cNvPr id="456" name="PlaceHolder 11"/>
          <p:cNvSpPr>
            <a:spLocks noGrp="1"/>
          </p:cNvSpPr>
          <p:nvPr>
            <p:ph type="body"/>
          </p:nvPr>
        </p:nvSpPr>
        <p:spPr>
          <a:xfrm>
            <a:off x="4754520" y="914400"/>
            <a:ext cx="408276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49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9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9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9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9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9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00" name="pic Logo Text" descr=""/>
          <p:cNvPicPr/>
          <p:nvPr/>
        </p:nvPicPr>
        <p:blipFill>
          <a:blip r:embed="rId2"/>
          <a:stretch/>
        </p:blipFill>
        <p:spPr>
          <a:xfrm>
            <a:off x="7412040" y="6543720"/>
            <a:ext cx="1607760" cy="136080"/>
          </a:xfrm>
          <a:prstGeom prst="rect">
            <a:avLst/>
          </a:prstGeom>
          <a:ln>
            <a:noFill/>
          </a:ln>
        </p:spPr>
      </p:pic>
      <p:sp>
        <p:nvSpPr>
          <p:cNvPr id="50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502" name="PlaceHolder 9"/>
          <p:cNvSpPr>
            <a:spLocks noGrp="1"/>
          </p:cNvSpPr>
          <p:nvPr>
            <p:ph type="title"/>
          </p:nvPr>
        </p:nvSpPr>
        <p:spPr>
          <a:xfrm>
            <a:off x="493920" y="118800"/>
            <a:ext cx="8320680" cy="742680"/>
          </a:xfrm>
          <a:prstGeom prst="rect">
            <a:avLst/>
          </a:prstGeom>
        </p:spPr>
        <p:txBody>
          <a:bodyPr lIns="0" rIns="0" tIns="0" bIns="0"/>
          <a:p>
            <a:pPr>
              <a:lnSpc>
                <a:spcPct val="9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03" name="PlaceHolder 10"/>
          <p:cNvSpPr>
            <a:spLocks noGrp="1"/>
          </p:cNvSpPr>
          <p:nvPr>
            <p:ph type="body"/>
          </p:nvPr>
        </p:nvSpPr>
        <p:spPr>
          <a:xfrm>
            <a:off x="4754880" y="914400"/>
            <a:ext cx="4087080" cy="837720"/>
          </a:xfrm>
          <a:prstGeom prst="rect">
            <a:avLst/>
          </a:prstGeom>
        </p:spPr>
        <p:txBody>
          <a:bodyPr lIns="0" rIns="0" tIns="0" bIns="0"/>
          <a:p>
            <a:pPr>
              <a:lnSpc>
                <a:spcPct val="100000"/>
              </a:lnSpc>
              <a:spcBef>
                <a:spcPts val="961"/>
              </a:spcBef>
            </a:pPr>
            <a:r>
              <a:rPr b="0" lang="en-US" sz="2400" spc="-1" strike="noStrike">
                <a:solidFill>
                  <a:srgbClr val="000000"/>
                </a:solidFill>
                <a:latin typeface="Arial"/>
                <a:ea typeface="Arial"/>
              </a:rPr>
              <a:t>Click to edit Right Column Subtitle</a:t>
            </a:r>
            <a:endParaRPr b="0" lang="en-US" sz="2400" spc="-1" strike="noStrike">
              <a:solidFill>
                <a:srgbClr val="000000"/>
              </a:solidFill>
              <a:latin typeface="Arial"/>
            </a:endParaRPr>
          </a:p>
        </p:txBody>
      </p:sp>
      <p:sp>
        <p:nvSpPr>
          <p:cNvPr id="504" name="PlaceHolder 11"/>
          <p:cNvSpPr>
            <a:spLocks noGrp="1"/>
          </p:cNvSpPr>
          <p:nvPr>
            <p:ph type="body"/>
          </p:nvPr>
        </p:nvSpPr>
        <p:spPr>
          <a:xfrm>
            <a:off x="47545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
        <p:nvSpPr>
          <p:cNvPr id="505" name="PlaceHolder 12"/>
          <p:cNvSpPr>
            <a:spLocks noGrp="1"/>
          </p:cNvSpPr>
          <p:nvPr>
            <p:ph type="body"/>
          </p:nvPr>
        </p:nvSpPr>
        <p:spPr>
          <a:xfrm>
            <a:off x="519120" y="1752480"/>
            <a:ext cx="4082760" cy="4636800"/>
          </a:xfrm>
          <a:prstGeom prst="rect">
            <a:avLst/>
          </a:prstGeom>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4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4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4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4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4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4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49" name="pic Logo Text" descr=""/>
          <p:cNvPicPr/>
          <p:nvPr/>
        </p:nvPicPr>
        <p:blipFill>
          <a:blip r:embed="rId2"/>
          <a:stretch/>
        </p:blipFill>
        <p:spPr>
          <a:xfrm>
            <a:off x="7412040" y="6543720"/>
            <a:ext cx="1607760" cy="136080"/>
          </a:xfrm>
          <a:prstGeom prst="rect">
            <a:avLst/>
          </a:prstGeom>
          <a:ln>
            <a:noFill/>
          </a:ln>
        </p:spPr>
      </p:pic>
      <p:sp>
        <p:nvSpPr>
          <p:cNvPr id="55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55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552" name="PlaceHolder 10"/>
          <p:cNvSpPr>
            <a:spLocks noGrp="1"/>
          </p:cNvSpPr>
          <p:nvPr>
            <p:ph type="body"/>
          </p:nvPr>
        </p:nvSpPr>
        <p:spPr>
          <a:xfrm>
            <a:off x="617220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59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59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59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59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59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59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596" name="pic Logo Text" descr=""/>
          <p:cNvPicPr/>
          <p:nvPr/>
        </p:nvPicPr>
        <p:blipFill>
          <a:blip r:embed="rId2"/>
          <a:stretch/>
        </p:blipFill>
        <p:spPr>
          <a:xfrm>
            <a:off x="7412040" y="6543720"/>
            <a:ext cx="1607760" cy="136080"/>
          </a:xfrm>
          <a:prstGeom prst="rect">
            <a:avLst/>
          </a:prstGeom>
          <a:ln>
            <a:noFill/>
          </a:ln>
        </p:spPr>
      </p:pic>
      <p:sp>
        <p:nvSpPr>
          <p:cNvPr id="59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598"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 review</a:t>
            </a:r>
            <a:endParaRPr b="0" lang="en-US" sz="3200" spc="-1" strike="noStrike">
              <a:latin typeface="Arial"/>
            </a:endParaRPr>
          </a:p>
        </p:txBody>
      </p:sp>
      <p:sp>
        <p:nvSpPr>
          <p:cNvPr id="599" name="CustomShape 10"/>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You should now be able to:</a:t>
            </a:r>
            <a:endParaRPr b="0" lang="en-US" sz="2400" spc="-1" strike="noStrike">
              <a:latin typeface="Arial"/>
            </a:endParaRPr>
          </a:p>
        </p:txBody>
      </p:sp>
      <p:sp>
        <p:nvSpPr>
          <p:cNvPr id="600" name="PlaceHolder 11"/>
          <p:cNvSpPr>
            <a:spLocks noGrp="1"/>
          </p:cNvSpPr>
          <p:nvPr>
            <p:ph type="body"/>
          </p:nvPr>
        </p:nvSpPr>
        <p:spPr>
          <a:xfrm>
            <a:off x="520560" y="1344240"/>
            <a:ext cx="8320680" cy="5056200"/>
          </a:xfrm>
          <a:prstGeom prst="rect">
            <a:avLst/>
          </a:prstGeom>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Click to add text…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Identify…</a:t>
            </a:r>
            <a:endParaRPr b="0" lang="en-US" sz="2000" spc="-1" strike="noStrike">
              <a:solidFill>
                <a:srgbClr val="000000"/>
              </a:solidFill>
              <a:latin typeface="Arial"/>
            </a:endParaRPr>
          </a:p>
        </p:txBody>
      </p:sp>
      <p:sp>
        <p:nvSpPr>
          <p:cNvPr id="601"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3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4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4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4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4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4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45" name="pic Logo Text" descr=""/>
          <p:cNvPicPr/>
          <p:nvPr/>
        </p:nvPicPr>
        <p:blipFill>
          <a:blip r:embed="rId2"/>
          <a:stretch/>
        </p:blipFill>
        <p:spPr>
          <a:xfrm>
            <a:off x="7412040" y="6543720"/>
            <a:ext cx="1607760" cy="136080"/>
          </a:xfrm>
          <a:prstGeom prst="rect">
            <a:avLst/>
          </a:prstGeom>
          <a:ln>
            <a:noFill/>
          </a:ln>
        </p:spPr>
      </p:pic>
      <p:sp>
        <p:nvSpPr>
          <p:cNvPr id="64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647"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648" name="PlaceHolder 10"/>
          <p:cNvSpPr>
            <a:spLocks noGrp="1"/>
          </p:cNvSpPr>
          <p:nvPr>
            <p:ph type="body"/>
          </p:nvPr>
        </p:nvSpPr>
        <p:spPr>
          <a:xfrm>
            <a:off x="519120" y="914400"/>
            <a:ext cx="8318160" cy="5486040"/>
          </a:xfrm>
          <a:prstGeom prst="rect">
            <a:avLst/>
          </a:prstGeom>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Question…?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649" name="CustomShape 11"/>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Review</a:t>
            </a:r>
            <a:r>
              <a:rPr b="1" lang="en-US" sz="3200" spc="-1" strike="noStrike">
                <a:solidFill>
                  <a:srgbClr val="04628c"/>
                </a:solidFill>
                <a:latin typeface="Arial"/>
                <a:ea typeface="Calibri"/>
              </a:rPr>
              <a:t> questions</a:t>
            </a:r>
            <a:endParaRPr b="0" lang="en-US" sz="3200" spc="-1" strike="noStrike">
              <a:latin typeface="Arial"/>
            </a:endParaRPr>
          </a:p>
        </p:txBody>
      </p:sp>
      <p:sp>
        <p:nvSpPr>
          <p:cNvPr id="650" name="PlaceHolder 1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7"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88"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89"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90"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91"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692"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693"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694" name="pic Logo Text" descr=""/>
          <p:cNvPicPr/>
          <p:nvPr/>
        </p:nvPicPr>
        <p:blipFill>
          <a:blip r:embed="rId2"/>
          <a:stretch/>
        </p:blipFill>
        <p:spPr>
          <a:xfrm>
            <a:off x="7412040" y="6543720"/>
            <a:ext cx="1607760" cy="136080"/>
          </a:xfrm>
          <a:prstGeom prst="rect">
            <a:avLst/>
          </a:prstGeom>
          <a:ln>
            <a:noFill/>
          </a:ln>
        </p:spPr>
      </p:pic>
      <p:sp>
        <p:nvSpPr>
          <p:cNvPr id="695"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696"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Notices</a:t>
            </a:r>
            <a:endParaRPr b="0" lang="en-US" sz="3200" spc="-1" strike="noStrike">
              <a:latin typeface="Arial"/>
            </a:endParaRPr>
          </a:p>
        </p:txBody>
      </p:sp>
      <p:sp>
        <p:nvSpPr>
          <p:cNvPr id="697" name="CustomShape 10"/>
          <p:cNvSpPr/>
          <p:nvPr/>
        </p:nvSpPr>
        <p:spPr>
          <a:xfrm>
            <a:off x="521280" y="914400"/>
            <a:ext cx="8320680" cy="54169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rPr>
              <a:t>Copyright © 2001-2014 Guidewire Software, Inc. All rights reserved.</a:t>
            </a:r>
            <a:br/>
            <a:endParaRPr b="0" lang="en-US" sz="1600" spc="-1" strike="noStrike">
              <a:latin typeface="Arial"/>
            </a:endParaRPr>
          </a:p>
          <a:p>
            <a:pPr>
              <a:lnSpc>
                <a:spcPct val="100000"/>
              </a:lnSpc>
            </a:pPr>
            <a:r>
              <a:rPr b="0" lang="en-US" sz="1400" spc="-1" strike="noStrike">
                <a:solidFill>
                  <a:srgbClr val="000000"/>
                </a:solidFill>
                <a:latin typeface="Aria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endParaRPr b="0" lang="en-US" sz="1400" spc="-1" strike="noStrike">
              <a:latin typeface="Arial"/>
            </a:endParaRPr>
          </a:p>
          <a:p>
            <a:pPr>
              <a:lnSpc>
                <a:spcPct val="100000"/>
              </a:lnSpc>
            </a:pPr>
            <a:r>
              <a:rPr b="0" lang="en-US" sz="1400" spc="-1" strike="noStrike">
                <a:solidFill>
                  <a:srgbClr val="000000"/>
                </a:solidFill>
                <a:latin typeface="Arial"/>
              </a:rPr>
              <a:t>All other trademarks are the property of their respective owners.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US" sz="1600" spc="-1" strike="noStrike">
                <a:solidFill>
                  <a:srgbClr val="000000"/>
                </a:solidFill>
                <a:latin typeface="Arial"/>
              </a:rPr>
              <a:t>This material is confidential and proprietary to Guidewire and subject to the confidentiality terms in the applicable license agreement and/or separate nondisclosure agreement.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400" spc="-1" strike="noStrike">
                <a:solidFill>
                  <a:srgbClr val="000000"/>
                </a:solidFill>
                <a:latin typeface="Aria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endParaRPr b="0" lang="en-US" sz="1400" spc="-1" strike="noStrike">
              <a:latin typeface="Arial"/>
            </a:endParaRPr>
          </a:p>
          <a:p>
            <a:pPr>
              <a:lnSpc>
                <a:spcPct val="100000"/>
              </a:lnSpc>
            </a:pPr>
            <a:r>
              <a:rPr b="0" lang="en-US" sz="1400" spc="-1" strike="noStrike">
                <a:solidFill>
                  <a:srgbClr val="000000"/>
                </a:solidFill>
                <a:latin typeface="Arial"/>
              </a:rPr>
              <a:t>Guidewire products are protected by one or more United States patents.</a:t>
            </a:r>
            <a:endParaRPr b="0" lang="en-US" sz="1400" spc="-1" strike="noStrike">
              <a:latin typeface="Arial"/>
            </a:endParaRPr>
          </a:p>
        </p:txBody>
      </p:sp>
      <p:sp>
        <p:nvSpPr>
          <p:cNvPr id="698" name="PlaceHolder 11"/>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
        <p:nvSpPr>
          <p:cNvPr id="699"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6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6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6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6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7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7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72" name="pic Logo Text" descr=""/>
          <p:cNvPicPr/>
          <p:nvPr/>
        </p:nvPicPr>
        <p:blipFill>
          <a:blip r:embed="rId2"/>
          <a:stretch/>
        </p:blipFill>
        <p:spPr>
          <a:xfrm>
            <a:off x="7412040" y="6543720"/>
            <a:ext cx="1607760" cy="136080"/>
          </a:xfrm>
          <a:prstGeom prst="rect">
            <a:avLst/>
          </a:prstGeom>
          <a:ln>
            <a:noFill/>
          </a:ln>
        </p:spPr>
      </p:pic>
      <p:sp>
        <p:nvSpPr>
          <p:cNvPr id="7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2A96C2CC-A6D9-477F-B259-1A5A2131975C}"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74" name="CustomShape 9"/>
          <p:cNvSpPr/>
          <p:nvPr/>
        </p:nvSpPr>
        <p:spPr>
          <a:xfrm>
            <a:off x="492120" y="114480"/>
            <a:ext cx="8318160" cy="742680"/>
          </a:xfrm>
          <a:prstGeom prst="rect">
            <a:avLst/>
          </a:prstGeom>
          <a:noFill/>
          <a:ln>
            <a:noFill/>
          </a:ln>
        </p:spPr>
        <p:style>
          <a:lnRef idx="0"/>
          <a:fillRef idx="0"/>
          <a:effectRef idx="0"/>
          <a:fontRef idx="minor"/>
        </p:style>
        <p:txBody>
          <a:bodyPr lIns="0" rIns="0" tIns="0" bIns="0"/>
          <a:p>
            <a:pPr>
              <a:lnSpc>
                <a:spcPct val="90000"/>
              </a:lnSpc>
            </a:pPr>
            <a:r>
              <a:rPr b="1" lang="en-US" sz="3200" spc="-1" strike="noStrike">
                <a:solidFill>
                  <a:srgbClr val="04628c"/>
                </a:solidFill>
                <a:latin typeface="Arial"/>
                <a:ea typeface="Calibri"/>
              </a:rPr>
              <a:t>Lesson</a:t>
            </a:r>
            <a:r>
              <a:rPr b="1" lang="en-US" sz="3200" spc="-1" strike="noStrike">
                <a:solidFill>
                  <a:srgbClr val="04628c"/>
                </a:solidFill>
                <a:latin typeface="Arial"/>
                <a:ea typeface="Calibri"/>
              </a:rPr>
              <a:t> objectives</a:t>
            </a:r>
            <a:endParaRPr b="0" lang="en-US" sz="3200" spc="-1" strike="noStrike">
              <a:latin typeface="Arial"/>
            </a:endParaRPr>
          </a:p>
        </p:txBody>
      </p:sp>
      <p:sp>
        <p:nvSpPr>
          <p:cNvPr id="75" name="CustomShape 10"/>
          <p:cNvSpPr/>
          <p:nvPr/>
        </p:nvSpPr>
        <p:spPr>
          <a:xfrm>
            <a:off x="533520" y="5791320"/>
            <a:ext cx="8305560" cy="979200"/>
          </a:xfrm>
          <a:prstGeom prst="rect">
            <a:avLst/>
          </a:prstGeom>
          <a:noFill/>
          <a:ln>
            <a:noFill/>
          </a:ln>
        </p:spPr>
        <p:style>
          <a:lnRef idx="0"/>
          <a:fillRef idx="0"/>
          <a:effectRef idx="0"/>
          <a:fontRef idx="minor"/>
        </p:style>
        <p:txBody>
          <a:bodyPr lIns="0" rIns="0" tIns="0" bIns="0"/>
          <a:p>
            <a:pPr>
              <a:lnSpc>
                <a:spcPct val="100000"/>
              </a:lnSpc>
              <a:spcBef>
                <a:spcPts val="320"/>
              </a:spcBef>
            </a:pPr>
            <a:r>
              <a:rPr b="0" lang="en-US" sz="1600" spc="-1" strike="noStrike">
                <a:solidFill>
                  <a:srgbClr val="d33941"/>
                </a:solidFill>
                <a:latin typeface="Arial"/>
              </a:rPr>
              <a:t>This lesson uses the notes section for additional explanation and information. </a:t>
            </a:r>
            <a:br/>
            <a:r>
              <a:rPr b="0" lang="en-US" sz="1600" spc="-1" strike="noStrike">
                <a:solidFill>
                  <a:srgbClr val="d33941"/>
                </a:solidFill>
                <a:latin typeface="Arial"/>
              </a:rPr>
              <a:t>To view the notes in PowerPoint, select View </a:t>
            </a:r>
            <a:r>
              <a:rPr b="0" lang="en-US" sz="1600" spc="-1" strike="noStrike">
                <a:solidFill>
                  <a:srgbClr val="d33941"/>
                </a:solidFill>
                <a:latin typeface="Wingdings"/>
              </a:rPr>
              <a:t></a:t>
            </a:r>
            <a:r>
              <a:rPr b="0" lang="en-US" sz="1600" spc="-1" strike="noStrike">
                <a:solidFill>
                  <a:srgbClr val="d33941"/>
                </a:solidFill>
                <a:latin typeface="Arial"/>
              </a:rPr>
              <a:t> Normal or View </a:t>
            </a:r>
            <a:r>
              <a:rPr b="0" lang="en-US" sz="1600" spc="-1" strike="noStrike">
                <a:solidFill>
                  <a:srgbClr val="d33941"/>
                </a:solidFill>
                <a:latin typeface="Wingdings"/>
              </a:rPr>
              <a:t></a:t>
            </a:r>
            <a:r>
              <a:rPr b="0" lang="en-US" sz="1600" spc="-1" strike="noStrike">
                <a:solidFill>
                  <a:srgbClr val="d33941"/>
                </a:solidFill>
                <a:latin typeface="Arial"/>
              </a:rPr>
              <a:t> Notes Page. </a:t>
            </a:r>
            <a:br/>
            <a:r>
              <a:rPr b="0" lang="en-US" sz="1600" spc="-1" strike="noStrike">
                <a:solidFill>
                  <a:srgbClr val="d33941"/>
                </a:solidFill>
                <a:latin typeface="Arial"/>
              </a:rPr>
              <a:t>When printing notes, select Note Pages and Print hidden slides.</a:t>
            </a:r>
            <a:endParaRPr b="0" lang="en-US" sz="1600" spc="-1" strike="noStrike">
              <a:latin typeface="Arial"/>
            </a:endParaRPr>
          </a:p>
          <a:p>
            <a:pPr marL="457200">
              <a:lnSpc>
                <a:spcPct val="100000"/>
              </a:lnSpc>
              <a:spcBef>
                <a:spcPts val="281"/>
              </a:spcBef>
            </a:pPr>
            <a:endParaRPr b="0" lang="en-US" sz="1600" spc="-1" strike="noStrike">
              <a:latin typeface="Arial"/>
            </a:endParaRPr>
          </a:p>
        </p:txBody>
      </p:sp>
      <p:sp>
        <p:nvSpPr>
          <p:cNvPr id="76" name="CustomShape 11"/>
          <p:cNvSpPr/>
          <p:nvPr/>
        </p:nvSpPr>
        <p:spPr>
          <a:xfrm>
            <a:off x="521280" y="914400"/>
            <a:ext cx="8320680" cy="529920"/>
          </a:xfrm>
          <a:prstGeom prst="rect">
            <a:avLst/>
          </a:prstGeom>
          <a:noFill/>
          <a:ln>
            <a:noFill/>
          </a:ln>
        </p:spPr>
        <p:style>
          <a:lnRef idx="0"/>
          <a:fillRef idx="0"/>
          <a:effectRef idx="0"/>
          <a:fontRef idx="minor"/>
        </p:style>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Calibri"/>
              </a:rPr>
              <a:t>By the end of this lesson, you should be able to:</a:t>
            </a:r>
            <a:endParaRPr b="0" lang="en-US" sz="2400" spc="-1" strike="noStrike">
              <a:latin typeface="Arial"/>
            </a:endParaRPr>
          </a:p>
        </p:txBody>
      </p:sp>
      <p:sp>
        <p:nvSpPr>
          <p:cNvPr id="77" name="PlaceHolder 12"/>
          <p:cNvSpPr>
            <a:spLocks noGrp="1"/>
          </p:cNvSpPr>
          <p:nvPr>
            <p:ph type="body"/>
          </p:nvPr>
        </p:nvSpPr>
        <p:spPr>
          <a:xfrm>
            <a:off x="520560" y="1344240"/>
            <a:ext cx="8320680" cy="4343040"/>
          </a:xfrm>
          <a:prstGeom prst="rect">
            <a:avLst/>
          </a:prstGeom>
        </p:spPr>
        <p:txBody>
          <a:bodyPr lIns="0" rIns="0" tIns="0" bIns="0"/>
          <a:p>
            <a:pPr lvl="1" marL="628560" indent="-228240">
              <a:lnSpc>
                <a:spcPct val="100000"/>
              </a:lnSpc>
              <a:spcBef>
                <a:spcPts val="439"/>
              </a:spcBef>
              <a:buClr>
                <a:srgbClr val="04628c"/>
              </a:buClr>
              <a:buSzPct val="90000"/>
              <a:buFont typeface="Calibri"/>
              <a:buChar char="-"/>
            </a:pPr>
            <a:r>
              <a:rPr b="0" lang="en-US" sz="2200" spc="-1" strike="noStrike">
                <a:solidFill>
                  <a:srgbClr val="000000"/>
                </a:solidFill>
                <a:latin typeface="Arial"/>
                <a:ea typeface="Calibri"/>
              </a:rPr>
              <a:t>Click to add text…</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Calibri"/>
              <a:buChar char="-"/>
            </a:pPr>
            <a:r>
              <a:rPr b="0" lang="en-US" sz="2200" spc="-1" strike="noStrike">
                <a:solidFill>
                  <a:srgbClr val="000000"/>
                </a:solidFill>
                <a:latin typeface="Arial"/>
                <a:ea typeface="Calibri"/>
              </a:rPr>
              <a:t>Describe…</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Calibri"/>
              <a:buChar char="-"/>
            </a:pPr>
            <a:r>
              <a:rPr b="0" lang="en-US" sz="2200" spc="-1" strike="noStrike">
                <a:solidFill>
                  <a:srgbClr val="000000"/>
                </a:solidFill>
                <a:latin typeface="Arial"/>
                <a:ea typeface="Calibri"/>
              </a:rPr>
              <a:t>Identify…</a:t>
            </a:r>
            <a:endParaRPr b="0" lang="en-US" sz="2200" spc="-1" strike="noStrike">
              <a:solidFill>
                <a:srgbClr val="000000"/>
              </a:solidFill>
              <a:latin typeface="Arial"/>
            </a:endParaRPr>
          </a:p>
        </p:txBody>
      </p:sp>
      <p:sp>
        <p:nvSpPr>
          <p:cNvPr id="78" name="PlaceHolder 13"/>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ffffff"/>
                </a:solidFill>
                <a:latin typeface="Arial"/>
              </a:rPr>
              <a:t>Click to edit the title text format</a:t>
            </a:r>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16"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17"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18"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19"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20"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21"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22" name="pic Logo Text" descr=""/>
          <p:cNvPicPr/>
          <p:nvPr/>
        </p:nvPicPr>
        <p:blipFill>
          <a:blip r:embed="rId2"/>
          <a:stretch/>
        </p:blipFill>
        <p:spPr>
          <a:xfrm>
            <a:off x="7412040" y="6543720"/>
            <a:ext cx="1607760" cy="136080"/>
          </a:xfrm>
          <a:prstGeom prst="rect">
            <a:avLst/>
          </a:prstGeom>
          <a:ln>
            <a:noFill/>
          </a:ln>
        </p:spPr>
      </p:pic>
      <p:sp>
        <p:nvSpPr>
          <p:cNvPr id="123"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EA32459-0BA3-407E-89D7-18738F5115F7}"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24"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25" name="PlaceHolder 10"/>
          <p:cNvSpPr>
            <a:spLocks noGrp="1"/>
          </p:cNvSpPr>
          <p:nvPr>
            <p:ph type="body"/>
          </p:nvPr>
        </p:nvSpPr>
        <p:spPr>
          <a:xfrm>
            <a:off x="521280" y="914400"/>
            <a:ext cx="8320680" cy="54860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163"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164"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165"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166"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167"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168"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169" name="pic Logo Text" descr=""/>
          <p:cNvPicPr/>
          <p:nvPr/>
        </p:nvPicPr>
        <p:blipFill>
          <a:blip r:embed="rId2"/>
          <a:stretch/>
        </p:blipFill>
        <p:spPr>
          <a:xfrm>
            <a:off x="7412040" y="6543720"/>
            <a:ext cx="1607760" cy="136080"/>
          </a:xfrm>
          <a:prstGeom prst="rect">
            <a:avLst/>
          </a:prstGeom>
          <a:ln>
            <a:noFill/>
          </a:ln>
        </p:spPr>
      </p:pic>
      <p:sp>
        <p:nvSpPr>
          <p:cNvPr id="170"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B6F1CE3-F3B9-47C5-B4DA-F69BFBBBEA98}"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171"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172" name="PlaceHolder 10"/>
          <p:cNvSpPr>
            <a:spLocks noGrp="1"/>
          </p:cNvSpPr>
          <p:nvPr>
            <p:ph type="body"/>
          </p:nvPr>
        </p:nvSpPr>
        <p:spPr>
          <a:xfrm>
            <a:off x="519120" y="914400"/>
            <a:ext cx="408276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10"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11"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12"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13"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14"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15"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16" name="pic Logo Text" descr=""/>
          <p:cNvPicPr/>
          <p:nvPr/>
        </p:nvPicPr>
        <p:blipFill>
          <a:blip r:embed="rId2"/>
          <a:stretch/>
        </p:blipFill>
        <p:spPr>
          <a:xfrm>
            <a:off x="7412040" y="6543720"/>
            <a:ext cx="1607760" cy="136080"/>
          </a:xfrm>
          <a:prstGeom prst="rect">
            <a:avLst/>
          </a:prstGeom>
          <a:ln>
            <a:noFill/>
          </a:ln>
        </p:spPr>
      </p:pic>
      <p:sp>
        <p:nvSpPr>
          <p:cNvPr id="217"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fld id="{C69129F9-D7FC-4027-B894-406F8B703A23}" type="slidenum">
              <a:rPr b="0" lang="en-US" sz="1200" spc="-1" strike="noStrike">
                <a:solidFill>
                  <a:srgbClr val="b2b2b2"/>
                </a:solidFill>
                <a:latin typeface="Arial"/>
              </a:rPr>
              <a:t>&lt;number&gt;</a:t>
            </a:fld>
            <a:r>
              <a:rPr b="0" i="1" lang="en-US" sz="1800" spc="-1" strike="noStrike">
                <a:solidFill>
                  <a:srgbClr val="b2b2b2"/>
                </a:solidFill>
                <a:latin typeface="Arial"/>
              </a:rPr>
              <a:t> </a:t>
            </a:r>
            <a:endParaRPr b="0" lang="en-US" sz="1800" spc="-1" strike="noStrike">
              <a:latin typeface="Arial"/>
            </a:endParaRPr>
          </a:p>
        </p:txBody>
      </p:sp>
      <p:sp>
        <p:nvSpPr>
          <p:cNvPr id="218"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19"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257"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258"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259"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260"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261"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262"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263" name="pic Logo Text" descr=""/>
          <p:cNvPicPr/>
          <p:nvPr/>
        </p:nvPicPr>
        <p:blipFill>
          <a:blip r:embed="rId2"/>
          <a:stretch/>
        </p:blipFill>
        <p:spPr>
          <a:xfrm>
            <a:off x="7412040" y="6543720"/>
            <a:ext cx="1607760" cy="136080"/>
          </a:xfrm>
          <a:prstGeom prst="rect">
            <a:avLst/>
          </a:prstGeom>
          <a:ln>
            <a:noFill/>
          </a:ln>
        </p:spPr>
      </p:pic>
      <p:sp>
        <p:nvSpPr>
          <p:cNvPr id="264"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265"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266" name="PlaceHolder 10"/>
          <p:cNvSpPr>
            <a:spLocks noGrp="1"/>
          </p:cNvSpPr>
          <p:nvPr>
            <p:ph type="body"/>
          </p:nvPr>
        </p:nvSpPr>
        <p:spPr>
          <a:xfrm>
            <a:off x="519120" y="914400"/>
            <a:ext cx="2651400" cy="547488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3"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04"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05"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06"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07"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08"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09"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10" name="pic Logo Text" descr=""/>
          <p:cNvPicPr/>
          <p:nvPr/>
        </p:nvPicPr>
        <p:blipFill>
          <a:blip r:embed="rId2"/>
          <a:stretch/>
        </p:blipFill>
        <p:spPr>
          <a:xfrm>
            <a:off x="7412040" y="6543720"/>
            <a:ext cx="1607760" cy="136080"/>
          </a:xfrm>
          <a:prstGeom prst="rect">
            <a:avLst/>
          </a:prstGeom>
          <a:ln>
            <a:noFill/>
          </a:ln>
        </p:spPr>
      </p:pic>
      <p:sp>
        <p:nvSpPr>
          <p:cNvPr id="311"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312"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13" name="PlaceHolder 10"/>
          <p:cNvSpPr>
            <a:spLocks noGrp="1"/>
          </p:cNvSpPr>
          <p:nvPr>
            <p:ph type="body"/>
          </p:nvPr>
        </p:nvSpPr>
        <p:spPr>
          <a:xfrm>
            <a:off x="6172200" y="914400"/>
            <a:ext cx="265140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Second level</a:t>
            </a:r>
            <a:endParaRPr b="0" lang="en-US" sz="2200" spc="-1" strike="noStrike">
              <a:solidFill>
                <a:srgbClr val="000000"/>
              </a:solidFill>
              <a:latin typeface="Arial"/>
            </a:endParaRPr>
          </a:p>
          <a:p>
            <a:pPr lvl="2" marL="969840" indent="-226800">
              <a:lnSpc>
                <a:spcPct val="100000"/>
              </a:lnSpc>
              <a:spcBef>
                <a:spcPts val="400"/>
              </a:spcBef>
              <a:buClr>
                <a:srgbClr val="04628c"/>
              </a:buClr>
              <a:buSzPct val="85000"/>
              <a:buFont typeface="Arial"/>
              <a:buChar char="-"/>
            </a:pPr>
            <a:r>
              <a:rPr b="0" lang="en-US" sz="2000" spc="-1" strike="noStrike">
                <a:solidFill>
                  <a:srgbClr val="000000"/>
                </a:solidFill>
                <a:latin typeface="Arial"/>
                <a:ea typeface="Arial"/>
              </a:rPr>
              <a:t>Third level</a:t>
            </a:r>
            <a:endParaRPr b="0" lang="en-US" sz="2000" spc="-1" strike="noStrike">
              <a:solidFill>
                <a:srgbClr val="000000"/>
              </a:solidFill>
              <a:latin typeface="Arial"/>
            </a:endParaRPr>
          </a:p>
          <a:p>
            <a:pPr lvl="3" marL="1376280" indent="-2916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Fourth level</a:t>
            </a:r>
            <a:endParaRPr b="0" lang="en-US" sz="1800" spc="-1" strike="noStrike">
              <a:solidFill>
                <a:srgbClr val="000000"/>
              </a:solidFill>
              <a:latin typeface="Arial"/>
            </a:endParaRPr>
          </a:p>
        </p:txBody>
      </p:sp>
      <p:sp>
        <p:nvSpPr>
          <p:cNvPr id="314" name="PlaceHolder 11"/>
          <p:cNvSpPr>
            <a:spLocks noGrp="1"/>
          </p:cNvSpPr>
          <p:nvPr>
            <p:ph type="body"/>
          </p:nvPr>
        </p:nvSpPr>
        <p:spPr>
          <a:xfrm>
            <a:off x="521280" y="3657600"/>
            <a:ext cx="832068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1"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52"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353"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354"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355"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356"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357"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358" name="pic Logo Text" descr=""/>
          <p:cNvPicPr/>
          <p:nvPr/>
        </p:nvPicPr>
        <p:blipFill>
          <a:blip r:embed="rId2"/>
          <a:stretch/>
        </p:blipFill>
        <p:spPr>
          <a:xfrm>
            <a:off x="7412040" y="6543720"/>
            <a:ext cx="1607760" cy="136080"/>
          </a:xfrm>
          <a:prstGeom prst="rect">
            <a:avLst/>
          </a:prstGeom>
          <a:ln>
            <a:noFill/>
          </a:ln>
        </p:spPr>
      </p:pic>
      <p:sp>
        <p:nvSpPr>
          <p:cNvPr id="359"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360"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361" name="PlaceHolder 10"/>
          <p:cNvSpPr>
            <a:spLocks noGrp="1"/>
          </p:cNvSpPr>
          <p:nvPr>
            <p:ph type="body"/>
          </p:nvPr>
        </p:nvSpPr>
        <p:spPr>
          <a:xfrm>
            <a:off x="519120" y="914400"/>
            <a:ext cx="8318160" cy="18284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8" name="CustomShape 1"/>
          <p:cNvSpPr/>
          <p:nvPr/>
        </p:nvSpPr>
        <p:spPr>
          <a:xfrm>
            <a:off x="304920" y="6553440"/>
            <a:ext cx="3673800" cy="91800"/>
          </a:xfrm>
          <a:prstGeom prst="rect">
            <a:avLst/>
          </a:prstGeom>
          <a:noFill/>
          <a:ln>
            <a:noFill/>
          </a:ln>
        </p:spPr>
        <p:style>
          <a:lnRef idx="0"/>
          <a:fillRef idx="0"/>
          <a:effectRef idx="0"/>
          <a:fontRef idx="minor"/>
        </p:style>
        <p:txBody>
          <a:bodyPr lIns="0" rIns="0" tIns="0" bIns="0"/>
          <a:p>
            <a:pPr>
              <a:lnSpc>
                <a:spcPct val="100000"/>
              </a:lnSpc>
              <a:spcBef>
                <a:spcPts val="601"/>
              </a:spcBef>
            </a:pPr>
            <a:r>
              <a:rPr b="0" lang="en-US" sz="600" spc="-1" strike="noStrike">
                <a:solidFill>
                  <a:srgbClr val="b2b2b2"/>
                </a:solidFill>
                <a:latin typeface="Arial"/>
              </a:rPr>
              <a:t>© Guidewire Software, Inc.  2001-2014. All rights reserved. Do not distribute without permission.</a:t>
            </a:r>
            <a:endParaRPr b="0" lang="en-US" sz="600" spc="-1" strike="noStrike">
              <a:latin typeface="Arial"/>
            </a:endParaRPr>
          </a:p>
        </p:txBody>
      </p:sp>
      <p:sp>
        <p:nvSpPr>
          <p:cNvPr id="399" name="CustomShape 2"/>
          <p:cNvSpPr/>
          <p:nvPr/>
        </p:nvSpPr>
        <p:spPr>
          <a:xfrm>
            <a:off x="0" y="1325520"/>
            <a:ext cx="109080" cy="5532120"/>
          </a:xfrm>
          <a:prstGeom prst="rect">
            <a:avLst/>
          </a:prstGeom>
          <a:solidFill>
            <a:srgbClr val="04628c"/>
          </a:solidFill>
          <a:ln w="3240">
            <a:noFill/>
          </a:ln>
        </p:spPr>
        <p:style>
          <a:lnRef idx="0"/>
          <a:fillRef idx="0"/>
          <a:effectRef idx="0"/>
          <a:fontRef idx="minor"/>
        </p:style>
      </p:sp>
      <p:sp>
        <p:nvSpPr>
          <p:cNvPr id="400" name="CustomShape 3"/>
          <p:cNvSpPr/>
          <p:nvPr/>
        </p:nvSpPr>
        <p:spPr>
          <a:xfrm>
            <a:off x="0" y="1060560"/>
            <a:ext cx="109080" cy="264600"/>
          </a:xfrm>
          <a:prstGeom prst="rect">
            <a:avLst/>
          </a:prstGeom>
          <a:solidFill>
            <a:srgbClr val="3f8e39"/>
          </a:solidFill>
          <a:ln w="3240">
            <a:noFill/>
          </a:ln>
        </p:spPr>
        <p:style>
          <a:lnRef idx="0"/>
          <a:fillRef idx="0"/>
          <a:effectRef idx="0"/>
          <a:fontRef idx="minor"/>
        </p:style>
      </p:sp>
      <p:sp>
        <p:nvSpPr>
          <p:cNvPr id="401" name="CustomShape 4"/>
          <p:cNvSpPr/>
          <p:nvPr/>
        </p:nvSpPr>
        <p:spPr>
          <a:xfrm>
            <a:off x="0" y="795240"/>
            <a:ext cx="109080" cy="264600"/>
          </a:xfrm>
          <a:prstGeom prst="rect">
            <a:avLst/>
          </a:prstGeom>
          <a:solidFill>
            <a:srgbClr val="d8691e"/>
          </a:solidFill>
          <a:ln w="3240">
            <a:noFill/>
          </a:ln>
        </p:spPr>
        <p:style>
          <a:lnRef idx="0"/>
          <a:fillRef idx="0"/>
          <a:effectRef idx="0"/>
          <a:fontRef idx="minor"/>
        </p:style>
      </p:sp>
      <p:sp>
        <p:nvSpPr>
          <p:cNvPr id="402" name="CustomShape 5"/>
          <p:cNvSpPr/>
          <p:nvPr/>
        </p:nvSpPr>
        <p:spPr>
          <a:xfrm>
            <a:off x="0" y="530280"/>
            <a:ext cx="109080" cy="264600"/>
          </a:xfrm>
          <a:prstGeom prst="rect">
            <a:avLst/>
          </a:prstGeom>
          <a:solidFill>
            <a:srgbClr val="645893"/>
          </a:solidFill>
          <a:ln w="3240">
            <a:noFill/>
          </a:ln>
        </p:spPr>
        <p:style>
          <a:lnRef idx="0"/>
          <a:fillRef idx="0"/>
          <a:effectRef idx="0"/>
          <a:fontRef idx="minor"/>
        </p:style>
      </p:sp>
      <p:sp>
        <p:nvSpPr>
          <p:cNvPr id="403" name="CustomShape 6"/>
          <p:cNvSpPr/>
          <p:nvPr/>
        </p:nvSpPr>
        <p:spPr>
          <a:xfrm>
            <a:off x="0" y="264960"/>
            <a:ext cx="109080" cy="264600"/>
          </a:xfrm>
          <a:prstGeom prst="rect">
            <a:avLst/>
          </a:prstGeom>
          <a:solidFill>
            <a:srgbClr val="e5ba03"/>
          </a:solidFill>
          <a:ln w="3240">
            <a:noFill/>
          </a:ln>
        </p:spPr>
        <p:style>
          <a:lnRef idx="0"/>
          <a:fillRef idx="0"/>
          <a:effectRef idx="0"/>
          <a:fontRef idx="minor"/>
        </p:style>
      </p:sp>
      <p:sp>
        <p:nvSpPr>
          <p:cNvPr id="404" name="CustomShape 7"/>
          <p:cNvSpPr/>
          <p:nvPr/>
        </p:nvSpPr>
        <p:spPr>
          <a:xfrm>
            <a:off x="0" y="0"/>
            <a:ext cx="109080" cy="264600"/>
          </a:xfrm>
          <a:prstGeom prst="rect">
            <a:avLst/>
          </a:prstGeom>
          <a:solidFill>
            <a:srgbClr val="d33819"/>
          </a:solidFill>
          <a:ln w="3240">
            <a:noFill/>
          </a:ln>
        </p:spPr>
        <p:style>
          <a:lnRef idx="0"/>
          <a:fillRef idx="0"/>
          <a:effectRef idx="0"/>
          <a:fontRef idx="minor"/>
        </p:style>
      </p:sp>
      <p:pic>
        <p:nvPicPr>
          <p:cNvPr id="405" name="pic Logo Text" descr=""/>
          <p:cNvPicPr/>
          <p:nvPr/>
        </p:nvPicPr>
        <p:blipFill>
          <a:blip r:embed="rId2"/>
          <a:stretch/>
        </p:blipFill>
        <p:spPr>
          <a:xfrm>
            <a:off x="7412040" y="6543720"/>
            <a:ext cx="1607760" cy="136080"/>
          </a:xfrm>
          <a:prstGeom prst="rect">
            <a:avLst/>
          </a:prstGeom>
          <a:ln>
            <a:noFill/>
          </a:ln>
        </p:spPr>
      </p:pic>
      <p:sp>
        <p:nvSpPr>
          <p:cNvPr id="406" name="CustomShape 8"/>
          <p:cNvSpPr/>
          <p:nvPr/>
        </p:nvSpPr>
        <p:spPr>
          <a:xfrm>
            <a:off x="4307400" y="6475320"/>
            <a:ext cx="518760" cy="226800"/>
          </a:xfrm>
          <a:prstGeom prst="rect">
            <a:avLst/>
          </a:prstGeom>
          <a:noFill/>
          <a:ln w="6480">
            <a:noFill/>
          </a:ln>
        </p:spPr>
        <p:style>
          <a:lnRef idx="0"/>
          <a:fillRef idx="0"/>
          <a:effectRef idx="0"/>
          <a:fontRef idx="minor"/>
        </p:style>
        <p:txBody>
          <a:bodyPr lIns="0" rIns="0" tIns="0" bIns="0"/>
          <a:p>
            <a:pPr algn="ctr">
              <a:lnSpc>
                <a:spcPts val="635"/>
              </a:lnSpc>
              <a:spcBef>
                <a:spcPts val="601"/>
              </a:spcBef>
            </a:pPr>
            <a:r>
              <a:rPr b="0" i="1" lang="en-US" sz="1800" spc="-1" strike="noStrike">
                <a:solidFill>
                  <a:srgbClr val="b2b2b2"/>
                </a:solidFill>
                <a:latin typeface="Arial"/>
              </a:rPr>
              <a:t> </a:t>
            </a:r>
            <a:endParaRPr b="0" lang="en-US" sz="1800" spc="-1" strike="noStrike">
              <a:latin typeface="Arial"/>
            </a:endParaRPr>
          </a:p>
        </p:txBody>
      </p:sp>
      <p:sp>
        <p:nvSpPr>
          <p:cNvPr id="407" name="PlaceHolder 9"/>
          <p:cNvSpPr>
            <a:spLocks noGrp="1"/>
          </p:cNvSpPr>
          <p:nvPr>
            <p:ph type="title"/>
          </p:nvPr>
        </p:nvSpPr>
        <p:spPr>
          <a:xfrm>
            <a:off x="493920" y="118800"/>
            <a:ext cx="8320680" cy="742680"/>
          </a:xfrm>
          <a:prstGeom prst="rect">
            <a:avLst/>
          </a:prstGeom>
        </p:spPr>
        <p:txBody>
          <a:bodyPr lIns="0" rIns="0" tIns="0" bIns="0"/>
          <a:p>
            <a:pPr>
              <a:lnSpc>
                <a:spcPct val="100000"/>
              </a:lnSpc>
            </a:pPr>
            <a:r>
              <a:rPr b="1" lang="en-US" sz="3200" spc="-1" strike="noStrike">
                <a:solidFill>
                  <a:srgbClr val="04628c"/>
                </a:solidFill>
                <a:latin typeface="Arial"/>
                <a:ea typeface="Arial"/>
              </a:rPr>
              <a:t>Click to edit Master title style</a:t>
            </a:r>
            <a:endParaRPr b="0" lang="en-US" sz="3200" spc="-1" strike="noStrike">
              <a:solidFill>
                <a:srgbClr val="ffffff"/>
              </a:solidFill>
              <a:latin typeface="Arial"/>
            </a:endParaRPr>
          </a:p>
        </p:txBody>
      </p:sp>
      <p:sp>
        <p:nvSpPr>
          <p:cNvPr id="408" name="PlaceHolder 10"/>
          <p:cNvSpPr>
            <a:spLocks noGrp="1"/>
          </p:cNvSpPr>
          <p:nvPr>
            <p:ph type="body"/>
          </p:nvPr>
        </p:nvSpPr>
        <p:spPr>
          <a:xfrm>
            <a:off x="519120" y="3657600"/>
            <a:ext cx="8318160" cy="2742840"/>
          </a:xfrm>
          <a:prstGeom prst="rect">
            <a:avLst/>
          </a:prstGeom>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Click to edit Master text styles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Second level</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Calibri"/>
              <a:buChar char="-"/>
            </a:pPr>
            <a:r>
              <a:rPr b="0" lang="en-US" sz="1800" spc="-1" strike="noStrike">
                <a:solidFill>
                  <a:srgbClr val="000000"/>
                </a:solidFill>
                <a:latin typeface="Arial"/>
                <a:ea typeface="Arial"/>
              </a:rPr>
              <a:t>Third level</a:t>
            </a:r>
            <a:endParaRPr b="0" lang="en-US" sz="1800" spc="-1" strike="noStrike">
              <a:solidFill>
                <a:srgbClr val="000000"/>
              </a:solidFill>
              <a:latin typeface="Arial"/>
            </a:endParaRPr>
          </a:p>
          <a:p>
            <a:pPr lvl="3" marL="1376280" indent="-291600">
              <a:lnSpc>
                <a:spcPct val="100000"/>
              </a:lnSpc>
              <a:spcBef>
                <a:spcPts val="320"/>
              </a:spcBef>
              <a:buClr>
                <a:srgbClr val="04628c"/>
              </a:buClr>
              <a:buSzPct val="85000"/>
              <a:buFont typeface="Calibri"/>
              <a:buChar char="-"/>
            </a:pPr>
            <a:r>
              <a:rPr b="0" lang="en-US" sz="1600" spc="-1" strike="noStrike">
                <a:solidFill>
                  <a:srgbClr val="000000"/>
                </a:solidFill>
                <a:latin typeface="Arial"/>
                <a:ea typeface="Arial"/>
              </a:rPr>
              <a:t>Fourth level</a:t>
            </a:r>
            <a:endParaRPr b="0" lang="en-US" sz="1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6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 Id="rId3" Type="http://schemas.openxmlformats.org/officeDocument/2006/relationships/image" Target="../media/image30.wmf"/><Relationship Id="rId4" Type="http://schemas.openxmlformats.org/officeDocument/2006/relationships/image" Target="../media/image31.wmf"/><Relationship Id="rId5" Type="http://schemas.openxmlformats.org/officeDocument/2006/relationships/slideLayout" Target="../slideLayouts/slideLayout25.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2.wmf"/><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7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8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97.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97.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25.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12.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6.wmf"/><Relationship Id="rId2" Type="http://schemas.openxmlformats.org/officeDocument/2006/relationships/slideLayout" Target="../slideLayouts/slideLayout12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97.xml"/><Relationship Id="rId6"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37.xml"/><Relationship Id="rId6"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12.xml"/><Relationship Id="rId5"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13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59.wmf"/><Relationship Id="rId2" Type="http://schemas.openxmlformats.org/officeDocument/2006/relationships/slideLayout" Target="../slideLayouts/slideLayout12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5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wmf"/><Relationship Id="rId3" Type="http://schemas.openxmlformats.org/officeDocument/2006/relationships/slideLayout" Target="../slideLayouts/slideLayout37.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37.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1" name="TextShape 1"/>
          <p:cNvSpPr txBox="1"/>
          <p:nvPr/>
        </p:nvSpPr>
        <p:spPr>
          <a:xfrm>
            <a:off x="5718240" y="5946480"/>
            <a:ext cx="3088800" cy="272880"/>
          </a:xfrm>
          <a:prstGeom prst="rect">
            <a:avLst/>
          </a:prstGeom>
          <a:noFill/>
          <a:ln>
            <a:noFill/>
          </a:ln>
        </p:spPr>
        <p:txBody>
          <a:bodyPr lIns="0" rIns="0" tIns="0" bIns="0"/>
          <a:p>
            <a:pPr marL="285840" indent="-285480" algn="r">
              <a:lnSpc>
                <a:spcPct val="100000"/>
              </a:lnSpc>
              <a:spcBef>
                <a:spcPts val="641"/>
              </a:spcBef>
            </a:pPr>
            <a:r>
              <a:rPr b="0" lang="en-US" sz="1600" spc="-1" strike="noStrike">
                <a:solidFill>
                  <a:srgbClr val="ffffff"/>
                </a:solidFill>
                <a:latin typeface="Arial"/>
                <a:ea typeface="Arial"/>
              </a:rPr>
              <a:t>October 17, 2014</a:t>
            </a:r>
            <a:endParaRPr b="0" lang="en-US" sz="1600" spc="-1" strike="noStrike">
              <a:solidFill>
                <a:srgbClr val="000000"/>
              </a:solidFill>
              <a:latin typeface="Arial"/>
            </a:endParaRPr>
          </a:p>
        </p:txBody>
      </p:sp>
      <p:sp>
        <p:nvSpPr>
          <p:cNvPr id="742" name="TextShape 2"/>
          <p:cNvSpPr txBox="1"/>
          <p:nvPr/>
        </p:nvSpPr>
        <p:spPr>
          <a:xfrm>
            <a:off x="458640" y="2957400"/>
            <a:ext cx="8348400" cy="699840"/>
          </a:xfrm>
          <a:prstGeom prst="rect">
            <a:avLst/>
          </a:prstGeom>
          <a:noFill/>
          <a:ln>
            <a:noFill/>
          </a:ln>
        </p:spPr>
        <p:txBody>
          <a:bodyPr lIns="0" rIns="0" tIns="0" bIns="0"/>
          <a:p>
            <a:pPr algn="r">
              <a:lnSpc>
                <a:spcPct val="100000"/>
              </a:lnSpc>
              <a:spcAft>
                <a:spcPts val="720"/>
              </a:spcAft>
            </a:pPr>
            <a:r>
              <a:rPr b="1" lang="en-US" sz="3600" spc="-1" strike="noStrike">
                <a:solidFill>
                  <a:srgbClr val="ffffff"/>
                </a:solidFill>
                <a:latin typeface="Arial"/>
                <a:ea typeface="Arial"/>
              </a:rPr>
              <a:t>Subtypes</a:t>
            </a:r>
            <a:endParaRPr b="0" lang="en-US" sz="3600" spc="-1" strike="noStrike">
              <a:solidFill>
                <a:srgbClr val="ffffff"/>
              </a:solid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Subtypes in the data dictionary</a:t>
            </a:r>
            <a:endParaRPr b="0" lang="en-US" sz="3200" spc="-1" strike="noStrike">
              <a:solidFill>
                <a:srgbClr val="ffffff"/>
              </a:solidFill>
              <a:latin typeface="Arial"/>
            </a:endParaRPr>
          </a:p>
        </p:txBody>
      </p:sp>
      <p:sp>
        <p:nvSpPr>
          <p:cNvPr id="788" name="TextShape 2"/>
          <p:cNvSpPr txBox="1"/>
          <p:nvPr/>
        </p:nvSpPr>
        <p:spPr>
          <a:xfrm>
            <a:off x="519120" y="914400"/>
            <a:ext cx="265140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Parent entity</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List of </a:t>
            </a:r>
            <a:br/>
            <a:r>
              <a:rPr b="0" lang="en-US" sz="2400" spc="-1" strike="noStrike">
                <a:solidFill>
                  <a:srgbClr val="000000"/>
                </a:solidFill>
                <a:latin typeface="Arial"/>
                <a:ea typeface="Arial"/>
              </a:rPr>
              <a:t>subtypes</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Fields at </a:t>
            </a:r>
            <a:br/>
            <a:r>
              <a:rPr b="0" lang="en-US" sz="2400" spc="-1" strike="noStrike">
                <a:solidFill>
                  <a:srgbClr val="000000"/>
                </a:solidFill>
                <a:latin typeface="Arial"/>
                <a:ea typeface="Arial"/>
              </a:rPr>
              <a:t>parent level</a:t>
            </a:r>
            <a:br/>
            <a:r>
              <a:rPr b="0" lang="en-US" sz="2400" spc="-1" strike="noStrike">
                <a:solidFill>
                  <a:srgbClr val="000000"/>
                </a:solidFill>
                <a:latin typeface="Arial"/>
              </a:rPr>
              <a:t>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Fields at </a:t>
            </a:r>
            <a:br/>
            <a:r>
              <a:rPr b="0" lang="en-US" sz="2400" spc="-1" strike="noStrike">
                <a:solidFill>
                  <a:srgbClr val="000000"/>
                </a:solidFill>
                <a:latin typeface="Arial"/>
                <a:ea typeface="Arial"/>
              </a:rPr>
              <a:t>subtype level</a:t>
            </a:r>
            <a:endParaRPr b="0" lang="en-US" sz="2400" spc="-1" strike="noStrike">
              <a:solidFill>
                <a:srgbClr val="000000"/>
              </a:solidFill>
              <a:latin typeface="Arial"/>
            </a:endParaRPr>
          </a:p>
        </p:txBody>
      </p:sp>
      <p:pic>
        <p:nvPicPr>
          <p:cNvPr id="789" name="Picture 5" descr=""/>
          <p:cNvPicPr/>
          <p:nvPr/>
        </p:nvPicPr>
        <p:blipFill>
          <a:blip r:embed="rId1"/>
          <a:stretch/>
        </p:blipFill>
        <p:spPr>
          <a:xfrm>
            <a:off x="3009960" y="793800"/>
            <a:ext cx="5829120" cy="5660640"/>
          </a:xfrm>
          <a:prstGeom prst="rect">
            <a:avLst/>
          </a:prstGeom>
          <a:ln w="9360">
            <a:solidFill>
              <a:schemeClr val="bg1"/>
            </a:solidFill>
            <a:miter/>
          </a:ln>
          <a:effectLst>
            <a:outerShdw algn="tl" blurRad="50800" dir="2700000" dist="38100" rotWithShape="0">
              <a:srgbClr val="000000">
                <a:alpha val="40000"/>
              </a:srgbClr>
            </a:outerShdw>
          </a:effectLst>
        </p:spPr>
      </p:pic>
      <p:sp>
        <p:nvSpPr>
          <p:cNvPr id="790" name="Line 3"/>
          <p:cNvSpPr/>
          <p:nvPr/>
        </p:nvSpPr>
        <p:spPr>
          <a:xfrm>
            <a:off x="2647800" y="1066680"/>
            <a:ext cx="552600" cy="360"/>
          </a:xfrm>
          <a:prstGeom prst="line">
            <a:avLst/>
          </a:prstGeom>
          <a:ln w="28440">
            <a:solidFill>
              <a:schemeClr val="accent1"/>
            </a:solidFill>
            <a:round/>
            <a:tailEnd len="med" type="triangle" w="med"/>
          </a:ln>
        </p:spPr>
        <p:style>
          <a:lnRef idx="0"/>
          <a:fillRef idx="0"/>
          <a:effectRef idx="0"/>
          <a:fontRef idx="minor"/>
        </p:style>
      </p:sp>
      <p:sp>
        <p:nvSpPr>
          <p:cNvPr id="791" name="Line 4"/>
          <p:cNvSpPr/>
          <p:nvPr/>
        </p:nvSpPr>
        <p:spPr>
          <a:xfrm>
            <a:off x="1850760" y="2057400"/>
            <a:ext cx="1349640" cy="360"/>
          </a:xfrm>
          <a:prstGeom prst="line">
            <a:avLst/>
          </a:prstGeom>
          <a:ln w="28440">
            <a:solidFill>
              <a:schemeClr val="accent1"/>
            </a:solidFill>
            <a:round/>
            <a:tailEnd len="med" type="triangle" w="med"/>
          </a:ln>
        </p:spPr>
        <p:style>
          <a:lnRef idx="0"/>
          <a:fillRef idx="0"/>
          <a:effectRef idx="0"/>
          <a:fontRef idx="minor"/>
        </p:style>
      </p:sp>
      <p:sp>
        <p:nvSpPr>
          <p:cNvPr id="792" name="Line 5"/>
          <p:cNvSpPr/>
          <p:nvPr/>
        </p:nvSpPr>
        <p:spPr>
          <a:xfrm>
            <a:off x="2257200" y="3429000"/>
            <a:ext cx="943200" cy="360"/>
          </a:xfrm>
          <a:prstGeom prst="line">
            <a:avLst/>
          </a:prstGeom>
          <a:ln w="28440">
            <a:solidFill>
              <a:schemeClr val="accent1"/>
            </a:solidFill>
            <a:round/>
            <a:tailEnd len="med" type="triangle" w="med"/>
          </a:ln>
        </p:spPr>
        <p:style>
          <a:lnRef idx="0"/>
          <a:fillRef idx="0"/>
          <a:effectRef idx="0"/>
          <a:fontRef idx="minor"/>
        </p:style>
      </p:sp>
      <p:sp>
        <p:nvSpPr>
          <p:cNvPr id="793" name="Line 6"/>
          <p:cNvSpPr/>
          <p:nvPr/>
        </p:nvSpPr>
        <p:spPr>
          <a:xfrm>
            <a:off x="2155680" y="4716360"/>
            <a:ext cx="1044720" cy="360"/>
          </a:xfrm>
          <a:prstGeom prst="line">
            <a:avLst/>
          </a:prstGeom>
          <a:ln w="28440">
            <a:solidFill>
              <a:schemeClr val="accent1"/>
            </a:solidFill>
            <a:round/>
            <a:tailEnd len="med" type="triangle" w="med"/>
          </a:ln>
        </p:spPr>
        <p:style>
          <a:lnRef idx="0"/>
          <a:fillRef idx="0"/>
          <a:effectRef idx="0"/>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CustomShape 1"/>
          <p:cNvSpPr/>
          <p:nvPr/>
        </p:nvSpPr>
        <p:spPr>
          <a:xfrm>
            <a:off x="2240640" y="4948920"/>
            <a:ext cx="563760" cy="372600"/>
          </a:xfrm>
          <a:prstGeom prst="roundRect">
            <a:avLst>
              <a:gd name="adj" fmla="val 16667"/>
            </a:avLst>
          </a:prstGeom>
          <a:solidFill>
            <a:schemeClr val="tx1"/>
          </a:solidFill>
          <a:ln w="19080">
            <a:noFill/>
          </a:ln>
        </p:spPr>
        <p:style>
          <a:lnRef idx="0"/>
          <a:fillRef idx="0"/>
          <a:effectRef idx="0"/>
          <a:fontRef idx="minor"/>
        </p:style>
      </p:sp>
      <p:graphicFrame>
        <p:nvGraphicFramePr>
          <p:cNvPr id="795" name="Table 2"/>
          <p:cNvGraphicFramePr/>
          <p:nvPr/>
        </p:nvGraphicFramePr>
        <p:xfrm>
          <a:off x="1509480" y="4966200"/>
          <a:ext cx="2224080" cy="1464480"/>
        </p:xfrm>
        <a:graphic>
          <a:graphicData uri="http://schemas.openxmlformats.org/drawingml/2006/table">
            <a:tbl>
              <a:tblPr/>
              <a:tblGrid>
                <a:gridCol w="444600"/>
                <a:gridCol w="444600"/>
                <a:gridCol w="444600"/>
                <a:gridCol w="444600"/>
                <a:gridCol w="445680"/>
              </a:tblGrid>
              <a:tr h="317520">
                <a:tc gridSpan="5">
                  <a:txBody>
                    <a:bodyPr/>
                    <a:p>
                      <a:pPr algn="ctr">
                        <a:lnSpc>
                          <a:spcPct val="100000"/>
                        </a:lnSpc>
                      </a:pPr>
                      <a:r>
                        <a:rPr b="0" lang="en-US" sz="1600" spc="-1" strike="noStrike">
                          <a:solidFill>
                            <a:srgbClr val="ffffff"/>
                          </a:solidFill>
                          <a:latin typeface="Arial"/>
                        </a:rPr>
                        <a:t>ab_abcontact</a:t>
                      </a:r>
                      <a:endParaRPr b="0" lang="en-US" sz="1600" spc="-1" strike="noStrike">
                        <a:latin typeface="Arial"/>
                      </a:endParaRPr>
                    </a:p>
                  </a:txBody>
                  <a:tcPr marL="91440" marR="91440">
                    <a:no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r>
              <a:tr h="428760">
                <a:tc>
                  <a:tcPr marL="91440" marR="91440">
                    <a:noFill/>
                  </a:tcPr>
                </a:tc>
                <a:tc>
                  <a:tcPr marL="91440" marR="91440">
                    <a:noFill/>
                  </a:tcPr>
                </a:tc>
                <a:tc>
                  <a:tcPr marL="91440" marR="91440">
                    <a:noFill/>
                  </a:tcPr>
                </a:tc>
                <a:tc>
                  <a:tcPr marL="91440" marR="91440">
                    <a:noFill/>
                  </a:tcPr>
                </a:tc>
                <a:tc>
                  <a:tcPr marL="91440" marR="91440">
                    <a:noFill/>
                  </a:tcPr>
                </a:tc>
              </a:tr>
              <a:tr h="428760">
                <a:tc>
                  <a:tcPr marL="91440" marR="91440">
                    <a:solidFill>
                      <a:srgbClr val="71d0fb"/>
                    </a:solidFill>
                  </a:tcPr>
                </a:tc>
                <a:tc>
                  <a:tcPr marL="91440" marR="91440">
                    <a:solidFill>
                      <a:srgbClr val="71d0fb"/>
                    </a:solidFill>
                  </a:tcPr>
                </a:tc>
                <a:tc>
                  <a:tcPr marL="91440" marR="91440">
                    <a:solidFill>
                      <a:srgbClr val="f2f2f2"/>
                    </a:solidFill>
                  </a:tcPr>
                </a:tc>
                <a:tc>
                  <a:tcPr marL="91440" marR="91440">
                    <a:solidFill>
                      <a:srgbClr val="71d0fb"/>
                    </a:solidFill>
                  </a:tcPr>
                </a:tc>
                <a:tc>
                  <a:tcPr marL="91440" marR="91440">
                    <a:solidFill>
                      <a:srgbClr val="f2f2f2"/>
                    </a:solidFill>
                  </a:tcPr>
                </a:tc>
              </a:tr>
              <a:tr h="428760">
                <a:tc>
                  <a:tcPr marL="91440" marR="91440">
                    <a:noFill/>
                  </a:tcPr>
                </a:tc>
                <a:tc>
                  <a:tcPr marL="91440" marR="91440">
                    <a:noFill/>
                  </a:tcPr>
                </a:tc>
                <a:tc>
                  <a:tcPr marL="91440" marR="91440">
                    <a:noFill/>
                  </a:tcPr>
                </a:tc>
                <a:tc>
                  <a:tcPr marL="91440" marR="91440">
                    <a:noFill/>
                  </a:tcPr>
                </a:tc>
                <a:tc>
                  <a:tcPr marL="91440" marR="91440">
                    <a:noFill/>
                  </a:tcPr>
                </a:tc>
              </a:tr>
              <a:tr h="428760">
                <a:tc>
                  <a:tcPr marL="91440" marR="91440">
                    <a:noFill/>
                  </a:tcPr>
                </a:tc>
                <a:tc>
                  <a:tcPr marL="91440" marR="91440">
                    <a:noFill/>
                  </a:tcPr>
                </a:tc>
                <a:tc>
                  <a:tcPr marL="91440" marR="91440">
                    <a:noFill/>
                  </a:tcPr>
                </a:tc>
                <a:tc>
                  <a:tcPr marL="91440" marR="91440">
                    <a:noFill/>
                  </a:tcPr>
                </a:tc>
                <a:tc>
                  <a:tcPr marL="91440" marR="91440">
                    <a:noFill/>
                  </a:tcPr>
                </a:tc>
              </a:tr>
            </a:tbl>
          </a:graphicData>
        </a:graphic>
      </p:graphicFrame>
      <p:sp>
        <p:nvSpPr>
          <p:cNvPr id="796" name="CustomShape 3"/>
          <p:cNvSpPr/>
          <p:nvPr/>
        </p:nvSpPr>
        <p:spPr>
          <a:xfrm flipH="1" flipV="1" rot="10800000">
            <a:off x="2496600" y="4952880"/>
            <a:ext cx="820080" cy="2758320"/>
          </a:xfrm>
          <a:prstGeom prst="bentConnector4">
            <a:avLst>
              <a:gd name="adj1" fmla="val -75644"/>
              <a:gd name="adj2" fmla="val 91658"/>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797" name="TextShape 4"/>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Subtypes and Gosu classes</a:t>
            </a:r>
            <a:endParaRPr b="0" lang="en-US" sz="3200" spc="-1" strike="noStrike">
              <a:solidFill>
                <a:srgbClr val="ffffff"/>
              </a:solidFill>
              <a:latin typeface="Arial"/>
            </a:endParaRPr>
          </a:p>
        </p:txBody>
      </p:sp>
      <p:sp>
        <p:nvSpPr>
          <p:cNvPr id="798" name="CustomShape 5"/>
          <p:cNvSpPr/>
          <p:nvPr/>
        </p:nvSpPr>
        <p:spPr>
          <a:xfrm>
            <a:off x="1676520" y="2007720"/>
            <a:ext cx="563760" cy="372600"/>
          </a:xfrm>
          <a:prstGeom prst="roundRect">
            <a:avLst>
              <a:gd name="adj" fmla="val 16667"/>
            </a:avLst>
          </a:prstGeom>
          <a:solidFill>
            <a:schemeClr val="tx1"/>
          </a:solidFill>
          <a:ln w="19080">
            <a:noFill/>
          </a:ln>
        </p:spPr>
        <p:style>
          <a:lnRef idx="0"/>
          <a:fillRef idx="0"/>
          <a:effectRef idx="0"/>
          <a:fontRef idx="minor"/>
        </p:style>
      </p:sp>
      <p:sp>
        <p:nvSpPr>
          <p:cNvPr id="799" name="CustomShape 6"/>
          <p:cNvSpPr/>
          <p:nvPr/>
        </p:nvSpPr>
        <p:spPr>
          <a:xfrm flipV="1">
            <a:off x="5726880" y="1370160"/>
            <a:ext cx="2959560" cy="1612440"/>
          </a:xfrm>
          <a:prstGeom prst="foldedCorner">
            <a:avLst>
              <a:gd name="adj" fmla="val 13333"/>
            </a:avLst>
          </a:prstGeom>
          <a:solidFill>
            <a:schemeClr val="tx1"/>
          </a:solidFill>
          <a:ln w="28440">
            <a:solidFill>
              <a:srgbClr val="7030a0"/>
            </a:solidFill>
            <a:round/>
          </a:ln>
          <a:effectLst>
            <a:outerShdw algn="tl" blurRad="50800" dir="2700000" dist="38100" rotWithShape="0">
              <a:srgbClr val="000000">
                <a:alpha val="40000"/>
              </a:srgbClr>
            </a:outerShdw>
          </a:effectLst>
        </p:spPr>
        <p:style>
          <a:lnRef idx="0"/>
          <a:fillRef idx="0"/>
          <a:effectRef idx="0"/>
          <a:fontRef idx="minor"/>
        </p:style>
      </p:sp>
      <p:sp>
        <p:nvSpPr>
          <p:cNvPr id="800" name="CustomShape 7"/>
          <p:cNvSpPr/>
          <p:nvPr/>
        </p:nvSpPr>
        <p:spPr>
          <a:xfrm>
            <a:off x="5715000" y="1332000"/>
            <a:ext cx="1998360" cy="482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7030a0"/>
                </a:solidFill>
                <a:latin typeface="Arial"/>
                <a:ea typeface="Calibri"/>
              </a:rPr>
              <a:t>ABContact</a:t>
            </a:r>
            <a:endParaRPr b="0" lang="en-US" sz="2400" spc="-1" strike="noStrike">
              <a:latin typeface="Arial"/>
            </a:endParaRPr>
          </a:p>
        </p:txBody>
      </p:sp>
      <p:sp>
        <p:nvSpPr>
          <p:cNvPr id="801" name="CustomShape 8"/>
          <p:cNvSpPr/>
          <p:nvPr/>
        </p:nvSpPr>
        <p:spPr>
          <a:xfrm>
            <a:off x="5867280" y="1730520"/>
            <a:ext cx="2654640" cy="12528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u="sng">
                <a:solidFill>
                  <a:srgbClr val="7030a0"/>
                </a:solidFill>
                <a:uFillTx/>
                <a:latin typeface="Arial"/>
                <a:ea typeface="Calibri"/>
              </a:rPr>
              <a:t>Fields</a:t>
            </a:r>
            <a:br/>
            <a:r>
              <a:rPr b="0" lang="en-US" sz="1800" spc="-1" strike="noStrike">
                <a:solidFill>
                  <a:srgbClr val="7030a0"/>
                </a:solidFill>
                <a:latin typeface="Arial"/>
                <a:ea typeface="Calibri"/>
              </a:rPr>
              <a:t>…</a:t>
            </a:r>
            <a:br/>
            <a:r>
              <a:rPr b="0" lang="en-US" sz="1800" spc="-1" strike="noStrike">
                <a:solidFill>
                  <a:srgbClr val="7030a0"/>
                </a:solidFill>
                <a:latin typeface="Arial"/>
                <a:ea typeface="Calibri"/>
              </a:rPr>
              <a:t>PrefersContactByEmail</a:t>
            </a:r>
            <a:br/>
            <a:r>
              <a:rPr b="0" lang="en-US" sz="1800" spc="-1" strike="noStrike">
                <a:solidFill>
                  <a:srgbClr val="7030a0"/>
                </a:solidFill>
                <a:latin typeface="Arial"/>
                <a:ea typeface="Calibri"/>
              </a:rPr>
              <a:t>…</a:t>
            </a:r>
            <a:endParaRPr b="0" lang="en-US" sz="1800" spc="-1" strike="noStrike">
              <a:latin typeface="Arial"/>
            </a:endParaRPr>
          </a:p>
        </p:txBody>
      </p:sp>
      <p:sp>
        <p:nvSpPr>
          <p:cNvPr id="802" name="Line 9"/>
          <p:cNvSpPr/>
          <p:nvPr/>
        </p:nvSpPr>
        <p:spPr>
          <a:xfrm>
            <a:off x="5486400" y="890640"/>
            <a:ext cx="360" cy="4556520"/>
          </a:xfrm>
          <a:prstGeom prst="line">
            <a:avLst/>
          </a:prstGeom>
          <a:ln cap="rnd" w="28440">
            <a:solidFill>
              <a:schemeClr val="bg1"/>
            </a:solidFill>
            <a:custDash>
              <a:ds d="300000" sp="100000"/>
            </a:custDash>
            <a:round/>
          </a:ln>
        </p:spPr>
        <p:style>
          <a:lnRef idx="0"/>
          <a:fillRef idx="0"/>
          <a:effectRef idx="0"/>
          <a:fontRef idx="minor"/>
        </p:style>
      </p:sp>
      <p:sp>
        <p:nvSpPr>
          <p:cNvPr id="803" name="CustomShape 10"/>
          <p:cNvSpPr/>
          <p:nvPr/>
        </p:nvSpPr>
        <p:spPr>
          <a:xfrm>
            <a:off x="1517040" y="838080"/>
            <a:ext cx="236880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d33941"/>
                </a:solidFill>
                <a:latin typeface="Arial"/>
                <a:ea typeface="Calibri"/>
              </a:rPr>
              <a:t>configuration</a:t>
            </a:r>
            <a:endParaRPr b="0" lang="en-US" sz="2400" spc="-1" strike="noStrike">
              <a:latin typeface="Arial"/>
            </a:endParaRPr>
          </a:p>
        </p:txBody>
      </p:sp>
      <p:sp>
        <p:nvSpPr>
          <p:cNvPr id="804" name="CustomShape 11"/>
          <p:cNvSpPr/>
          <p:nvPr/>
        </p:nvSpPr>
        <p:spPr>
          <a:xfrm>
            <a:off x="5272200" y="811080"/>
            <a:ext cx="3749400" cy="5378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400" spc="-1" strike="noStrike">
                <a:solidFill>
                  <a:srgbClr val="7030a0"/>
                </a:solidFill>
                <a:latin typeface="Arial"/>
                <a:ea typeface="Calibri"/>
              </a:rPr>
              <a:t>application server</a:t>
            </a:r>
            <a:endParaRPr b="0" lang="en-US" sz="2400" spc="-1" strike="noStrike">
              <a:latin typeface="Arial"/>
            </a:endParaRPr>
          </a:p>
        </p:txBody>
      </p:sp>
      <p:sp>
        <p:nvSpPr>
          <p:cNvPr id="805" name="CustomShape 12"/>
          <p:cNvSpPr/>
          <p:nvPr/>
        </p:nvSpPr>
        <p:spPr>
          <a:xfrm rot="16200000">
            <a:off x="336960" y="5192280"/>
            <a:ext cx="1392480" cy="999720"/>
          </a:xfrm>
          <a:prstGeom prst="rect">
            <a:avLst/>
          </a:prstGeom>
          <a:noFill/>
          <a:ln>
            <a:noFill/>
          </a:ln>
        </p:spPr>
        <p:style>
          <a:lnRef idx="0"/>
          <a:fillRef idx="0"/>
          <a:effectRef idx="0"/>
          <a:fontRef idx="minor"/>
        </p:style>
        <p:txBody>
          <a:bodyPr lIns="90000" rIns="90000" tIns="45000" bIns="45000"/>
          <a:p>
            <a:pPr algn="ctr">
              <a:lnSpc>
                <a:spcPct val="100000"/>
              </a:lnSpc>
            </a:pPr>
            <a:r>
              <a:rPr b="1" lang="en-US" sz="2000" spc="-1" strike="noStrike">
                <a:solidFill>
                  <a:srgbClr val="d33941"/>
                </a:solidFill>
                <a:latin typeface="Arial"/>
                <a:ea typeface="Calibri"/>
              </a:rPr>
              <a:t>database </a:t>
            </a:r>
            <a:br/>
            <a:r>
              <a:rPr b="1" lang="en-US" sz="2000" spc="-1" strike="noStrike">
                <a:solidFill>
                  <a:srgbClr val="d33941"/>
                </a:solidFill>
                <a:latin typeface="Arial"/>
                <a:ea typeface="Calibri"/>
              </a:rPr>
              <a:t>table row</a:t>
            </a:r>
            <a:endParaRPr b="0" lang="en-US" sz="2000" spc="-1" strike="noStrike">
              <a:latin typeface="Arial"/>
            </a:endParaRPr>
          </a:p>
        </p:txBody>
      </p:sp>
      <p:sp>
        <p:nvSpPr>
          <p:cNvPr id="806" name="CustomShape 13"/>
          <p:cNvSpPr/>
          <p:nvPr/>
        </p:nvSpPr>
        <p:spPr>
          <a:xfrm>
            <a:off x="6749640" y="5269320"/>
            <a:ext cx="2013120" cy="920520"/>
          </a:xfrm>
          <a:prstGeom prst="rect">
            <a:avLst/>
          </a:prstGeom>
          <a:noFill/>
          <a:ln w="9360">
            <a:noFill/>
          </a:ln>
        </p:spPr>
        <p:style>
          <a:lnRef idx="0"/>
          <a:fillRef idx="0"/>
          <a:effectRef idx="0"/>
          <a:fontRef idx="minor"/>
        </p:style>
        <p:txBody>
          <a:bodyPr lIns="90000" rIns="90000" tIns="45000" bIns="45000"/>
          <a:p>
            <a:pPr algn="r">
              <a:lnSpc>
                <a:spcPct val="100000"/>
              </a:lnSpc>
            </a:pPr>
            <a:r>
              <a:rPr b="1" lang="en-US" sz="1800" spc="-1" strike="noStrike">
                <a:solidFill>
                  <a:srgbClr val="034969"/>
                </a:solidFill>
                <a:latin typeface="Arial"/>
                <a:ea typeface="Calibri"/>
              </a:rPr>
              <a:t>anABCompany</a:t>
            </a:r>
            <a:endParaRPr b="0" lang="en-US" sz="1800" spc="-1" strike="noStrike">
              <a:latin typeface="Arial"/>
            </a:endParaRPr>
          </a:p>
          <a:p>
            <a:pPr algn="r">
              <a:lnSpc>
                <a:spcPct val="100000"/>
              </a:lnSpc>
            </a:pPr>
            <a:r>
              <a:rPr b="1" lang="en-US" sz="1800" spc="-1" strike="noStrike">
                <a:solidFill>
                  <a:srgbClr val="034969"/>
                </a:solidFill>
                <a:latin typeface="Arial"/>
                <a:ea typeface="Calibri"/>
              </a:rPr>
              <a:t>instance</a:t>
            </a:r>
            <a:br/>
            <a:r>
              <a:rPr b="1" lang="en-US" sz="1800" spc="-1" strike="noStrike">
                <a:solidFill>
                  <a:srgbClr val="034969"/>
                </a:solidFill>
                <a:latin typeface="Arial"/>
                <a:ea typeface="Calibri"/>
              </a:rPr>
              <a:t>of Gosu</a:t>
            </a:r>
            <a:br/>
            <a:r>
              <a:rPr b="1" lang="en-US" sz="1800" spc="-1" strike="noStrike">
                <a:solidFill>
                  <a:srgbClr val="034969"/>
                </a:solidFill>
                <a:latin typeface="Arial"/>
                <a:ea typeface="Calibri"/>
              </a:rPr>
              <a:t>class</a:t>
            </a:r>
            <a:endParaRPr b="0" lang="en-US" sz="1800" spc="-1" strike="noStrike">
              <a:latin typeface="Arial"/>
            </a:endParaRPr>
          </a:p>
        </p:txBody>
      </p:sp>
      <p:sp>
        <p:nvSpPr>
          <p:cNvPr id="807" name="CustomShape 14"/>
          <p:cNvSpPr/>
          <p:nvPr/>
        </p:nvSpPr>
        <p:spPr>
          <a:xfrm flipV="1">
            <a:off x="5744520" y="3233880"/>
            <a:ext cx="3018240" cy="1871280"/>
          </a:xfrm>
          <a:prstGeom prst="foldedCorner">
            <a:avLst>
              <a:gd name="adj" fmla="val 13333"/>
            </a:avLst>
          </a:prstGeom>
          <a:solidFill>
            <a:schemeClr val="tx1"/>
          </a:solidFill>
          <a:ln w="28440">
            <a:solidFill>
              <a:schemeClr val="accent6">
                <a:lumMod val="75000"/>
              </a:schemeClr>
            </a:solidFill>
            <a:round/>
          </a:ln>
          <a:effectLst>
            <a:outerShdw algn="tl" blurRad="50800" dir="2700000" dist="38100" rotWithShape="0">
              <a:srgbClr val="000000">
                <a:alpha val="40000"/>
              </a:srgbClr>
            </a:outerShdw>
          </a:effectLst>
        </p:spPr>
        <p:style>
          <a:lnRef idx="0"/>
          <a:fillRef idx="0"/>
          <a:effectRef idx="0"/>
          <a:fontRef idx="minor"/>
        </p:style>
      </p:sp>
      <p:sp>
        <p:nvSpPr>
          <p:cNvPr id="808" name="CustomShape 15"/>
          <p:cNvSpPr/>
          <p:nvPr/>
        </p:nvSpPr>
        <p:spPr>
          <a:xfrm>
            <a:off x="5744520" y="3195720"/>
            <a:ext cx="2232360" cy="482400"/>
          </a:xfrm>
          <a:prstGeom prst="rect">
            <a:avLst/>
          </a:prstGeom>
          <a:noFill/>
          <a:ln w="9360">
            <a:noFill/>
          </a:ln>
        </p:spPr>
        <p:style>
          <a:lnRef idx="0"/>
          <a:fillRef idx="0"/>
          <a:effectRef idx="0"/>
          <a:fontRef idx="minor"/>
        </p:style>
        <p:txBody>
          <a:bodyPr lIns="90000" rIns="90000" tIns="45000" bIns="45000"/>
          <a:p>
            <a:pPr>
              <a:lnSpc>
                <a:spcPct val="100000"/>
              </a:lnSpc>
            </a:pPr>
            <a:r>
              <a:rPr b="1" lang="en-US" sz="2400" spc="-1" strike="noStrike">
                <a:solidFill>
                  <a:srgbClr val="034969"/>
                </a:solidFill>
                <a:latin typeface="Arial"/>
                <a:ea typeface="Calibri"/>
              </a:rPr>
              <a:t>ABCompany</a:t>
            </a:r>
            <a:endParaRPr b="0" lang="en-US" sz="2400" spc="-1" strike="noStrike">
              <a:latin typeface="Arial"/>
            </a:endParaRPr>
          </a:p>
        </p:txBody>
      </p:sp>
      <p:sp>
        <p:nvSpPr>
          <p:cNvPr id="809" name="CustomShape 16"/>
          <p:cNvSpPr/>
          <p:nvPr/>
        </p:nvSpPr>
        <p:spPr>
          <a:xfrm>
            <a:off x="5867280" y="3594240"/>
            <a:ext cx="2819160" cy="1510920"/>
          </a:xfrm>
          <a:prstGeom prst="rect">
            <a:avLst/>
          </a:prstGeom>
          <a:noFill/>
          <a:ln w="9360">
            <a:noFill/>
          </a:ln>
        </p:spPr>
        <p:style>
          <a:lnRef idx="0"/>
          <a:fillRef idx="0"/>
          <a:effectRef idx="0"/>
          <a:fontRef idx="minor"/>
        </p:style>
        <p:txBody>
          <a:bodyPr lIns="90000" rIns="90000" tIns="45000" bIns="45000"/>
          <a:p>
            <a:pPr>
              <a:lnSpc>
                <a:spcPct val="100000"/>
              </a:lnSpc>
            </a:pPr>
            <a:r>
              <a:rPr b="0" lang="en-US" sz="1800" spc="-1" strike="noStrike" u="sng">
                <a:solidFill>
                  <a:srgbClr val="034969"/>
                </a:solidFill>
                <a:uFillTx/>
                <a:latin typeface="Arial"/>
                <a:ea typeface="Calibri"/>
              </a:rPr>
              <a:t>Fields</a:t>
            </a:r>
            <a:br/>
            <a:r>
              <a:rPr b="0" lang="en-US" sz="1800" spc="-1" strike="noStrike">
                <a:solidFill>
                  <a:srgbClr val="7030a0"/>
                </a:solidFill>
                <a:latin typeface="Arial"/>
                <a:ea typeface="Calibri"/>
              </a:rPr>
              <a:t>…</a:t>
            </a:r>
            <a:br/>
            <a:r>
              <a:rPr b="0" lang="en-US" sz="1800" spc="-1" strike="noStrike">
                <a:solidFill>
                  <a:srgbClr val="7030a0"/>
                </a:solidFill>
                <a:latin typeface="Arial"/>
                <a:ea typeface="Calibri"/>
              </a:rPr>
              <a:t>PrefersContactByEmail </a:t>
            </a:r>
            <a:r>
              <a:rPr b="0" lang="en-US" sz="1800" spc="-1" strike="noStrike">
                <a:solidFill>
                  <a:srgbClr val="034969"/>
                </a:solidFill>
                <a:latin typeface="Arial"/>
                <a:ea typeface="Calibri"/>
              </a:rPr>
              <a:t>CanAddEmployees</a:t>
            </a:r>
            <a:br/>
            <a:r>
              <a:rPr b="0" lang="en-US" sz="1800" spc="-1" strike="noStrike">
                <a:solidFill>
                  <a:srgbClr val="034969"/>
                </a:solidFill>
                <a:latin typeface="Arial"/>
                <a:ea typeface="Calibri"/>
              </a:rPr>
              <a:t>...</a:t>
            </a:r>
            <a:endParaRPr b="0" lang="en-US" sz="1800" spc="-1" strike="noStrike">
              <a:latin typeface="Arial"/>
            </a:endParaRPr>
          </a:p>
        </p:txBody>
      </p:sp>
      <p:pic>
        <p:nvPicPr>
          <p:cNvPr id="810" name="pic ERD" descr=""/>
          <p:cNvPicPr/>
          <p:nvPr/>
        </p:nvPicPr>
        <p:blipFill>
          <a:blip r:embed="rId1"/>
          <a:stretch/>
        </p:blipFill>
        <p:spPr>
          <a:xfrm>
            <a:off x="1447920" y="1295280"/>
            <a:ext cx="2328840" cy="3298320"/>
          </a:xfrm>
          <a:prstGeom prst="rect">
            <a:avLst/>
          </a:prstGeom>
          <a:ln w="9360">
            <a:noFill/>
          </a:ln>
          <a:effectLst>
            <a:outerShdw algn="tl" blurRad="50800" dir="2700000" dist="38100" rotWithShape="0">
              <a:srgbClr val="000000">
                <a:alpha val="40000"/>
              </a:srgbClr>
            </a:outerShdw>
          </a:effectLst>
        </p:spPr>
      </p:pic>
      <p:pic>
        <p:nvPicPr>
          <p:cNvPr id="811" name="Picture 6" descr=""/>
          <p:cNvPicPr/>
          <p:nvPr/>
        </p:nvPicPr>
        <p:blipFill>
          <a:blip r:embed="rId2"/>
          <a:stretch/>
        </p:blipFill>
        <p:spPr>
          <a:xfrm>
            <a:off x="3498120" y="2162880"/>
            <a:ext cx="951480" cy="1014840"/>
          </a:xfrm>
          <a:prstGeom prst="rect">
            <a:avLst/>
          </a:prstGeom>
          <a:ln w="9360">
            <a:noFill/>
          </a:ln>
          <a:effectLst>
            <a:outerShdw algn="tl" blurRad="50800" dir="2700000" dist="38100" rotWithShape="0">
              <a:srgbClr val="000000">
                <a:alpha val="40000"/>
              </a:srgbClr>
            </a:outerShdw>
          </a:effectLst>
        </p:spPr>
      </p:pic>
      <p:pic>
        <p:nvPicPr>
          <p:cNvPr id="812" name="Picture 6" descr=""/>
          <p:cNvPicPr/>
          <p:nvPr/>
        </p:nvPicPr>
        <p:blipFill>
          <a:blip r:embed="rId3"/>
          <a:stretch/>
        </p:blipFill>
        <p:spPr>
          <a:xfrm>
            <a:off x="3498120" y="3980160"/>
            <a:ext cx="951480" cy="1014840"/>
          </a:xfrm>
          <a:prstGeom prst="rect">
            <a:avLst/>
          </a:prstGeom>
          <a:ln w="9360">
            <a:noFill/>
          </a:ln>
          <a:effectLst>
            <a:outerShdw algn="tl" blurRad="50800" dir="2700000" dist="38100" rotWithShape="0">
              <a:srgbClr val="000000">
                <a:alpha val="40000"/>
              </a:srgbClr>
            </a:outerShdw>
          </a:effectLst>
        </p:spPr>
      </p:pic>
      <p:sp>
        <p:nvSpPr>
          <p:cNvPr id="813" name="CustomShape 17"/>
          <p:cNvSpPr/>
          <p:nvPr/>
        </p:nvSpPr>
        <p:spPr>
          <a:xfrm>
            <a:off x="3792600" y="5753160"/>
            <a:ext cx="268380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14" name="CustomShape 18"/>
          <p:cNvSpPr/>
          <p:nvPr/>
        </p:nvSpPr>
        <p:spPr>
          <a:xfrm>
            <a:off x="3792600" y="5410080"/>
            <a:ext cx="2379240" cy="49500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Arial"/>
                <a:ea typeface="Calibri"/>
              </a:rPr>
              <a:t>read from database</a:t>
            </a:r>
            <a:endParaRPr b="0" lang="en-US" sz="1600" spc="-1" strike="noStrike">
              <a:latin typeface="Arial"/>
            </a:endParaRPr>
          </a:p>
        </p:txBody>
      </p:sp>
      <p:sp>
        <p:nvSpPr>
          <p:cNvPr id="815" name="CustomShape 19"/>
          <p:cNvSpPr/>
          <p:nvPr/>
        </p:nvSpPr>
        <p:spPr>
          <a:xfrm>
            <a:off x="3646800" y="5943600"/>
            <a:ext cx="2872080" cy="396360"/>
          </a:xfrm>
          <a:prstGeom prst="rect">
            <a:avLst/>
          </a:prstGeom>
          <a:noFill/>
          <a:ln>
            <a:noFill/>
          </a:ln>
        </p:spPr>
        <p:style>
          <a:lnRef idx="0"/>
          <a:fillRef idx="0"/>
          <a:effectRef idx="0"/>
          <a:fontRef idx="minor"/>
        </p:style>
        <p:txBody>
          <a:bodyPr lIns="90000" rIns="90000" tIns="45000" bIns="45000"/>
          <a:p>
            <a:pPr algn="r">
              <a:lnSpc>
                <a:spcPct val="100000"/>
              </a:lnSpc>
            </a:pPr>
            <a:r>
              <a:rPr b="1" lang="en-US" sz="1600" spc="-1" strike="noStrike">
                <a:solidFill>
                  <a:srgbClr val="000000"/>
                </a:solidFill>
                <a:latin typeface="Arial"/>
                <a:ea typeface="Calibri"/>
              </a:rPr>
              <a:t>save to database</a:t>
            </a:r>
            <a:endParaRPr b="0" lang="en-US" sz="1600" spc="-1" strike="noStrike">
              <a:latin typeface="Arial"/>
            </a:endParaRPr>
          </a:p>
        </p:txBody>
      </p:sp>
      <p:sp>
        <p:nvSpPr>
          <p:cNvPr id="816" name="CustomShape 20"/>
          <p:cNvSpPr/>
          <p:nvPr/>
        </p:nvSpPr>
        <p:spPr>
          <a:xfrm rot="5400000">
            <a:off x="6251040" y="5026680"/>
            <a:ext cx="761760" cy="461880"/>
          </a:xfrm>
          <a:prstGeom prst="rightArrow">
            <a:avLst>
              <a:gd name="adj1" fmla="val 50000"/>
              <a:gd name="adj2" fmla="val 50000"/>
            </a:avLst>
          </a:prstGeom>
          <a:ln>
            <a:round/>
          </a:ln>
          <a:effectLst>
            <a:glow rad="63500">
              <a:schemeClr val="accent6">
                <a:alpha val="45000"/>
                <a:satMod val="120000"/>
              </a:schemeClr>
            </a:glow>
            <a:outerShdw algn="tl" blurRad="50800" dir="2700000" dist="38100" rotWithShape="0">
              <a:srgbClr val="000000">
                <a:alpha val="40000"/>
              </a:srgbClr>
            </a:outerShdw>
          </a:effectLst>
        </p:spPr>
        <p:style>
          <a:lnRef idx="3">
            <a:schemeClr val="lt1"/>
          </a:lnRef>
          <a:fillRef idx="1">
            <a:schemeClr val="accent6"/>
          </a:fillRef>
          <a:effectRef idx="1">
            <a:schemeClr val="accent6"/>
          </a:effectRef>
          <a:fontRef idx="minor"/>
        </p:style>
      </p:sp>
      <p:sp>
        <p:nvSpPr>
          <p:cNvPr id="817" name="CustomShape 21"/>
          <p:cNvSpPr/>
          <p:nvPr/>
        </p:nvSpPr>
        <p:spPr>
          <a:xfrm flipH="1">
            <a:off x="3776400" y="5905440"/>
            <a:ext cx="2623320" cy="360"/>
          </a:xfrm>
          <a:custGeom>
            <a:avLst/>
            <a:gdLst/>
            <a:ahLst/>
            <a:rect l="l" t="t" r="r" b="b"/>
            <a:pathLst>
              <a:path w="21600" h="21600">
                <a:moveTo>
                  <a:pt x="0" y="0"/>
                </a:moveTo>
                <a:lnTo>
                  <a:pt x="21600" y="21600"/>
                </a:lnTo>
              </a:path>
            </a:pathLst>
          </a:cu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pic>
        <p:nvPicPr>
          <p:cNvPr id="818" name="icon Object" descr=""/>
          <p:cNvPicPr/>
          <p:nvPr/>
        </p:nvPicPr>
        <p:blipFill>
          <a:blip r:embed="rId4"/>
          <a:stretch/>
        </p:blipFill>
        <p:spPr>
          <a:xfrm>
            <a:off x="6708600" y="5562720"/>
            <a:ext cx="861840" cy="990360"/>
          </a:xfrm>
          <a:prstGeom prst="rect">
            <a:avLst/>
          </a:prstGeom>
          <a:ln w="9360">
            <a:noFill/>
          </a:ln>
          <a:effectLst>
            <a:outerShdw algn="tl" blurRad="50800" dir="2700000" dist="38100" rotWithShape="0">
              <a:srgbClr val="000000">
                <a:alpha val="40000"/>
              </a:srgbClr>
            </a:outerShdw>
          </a:effectLst>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 limitations</a:t>
            </a:r>
            <a:endParaRPr b="0" lang="en-US" sz="3200" spc="-1" strike="noStrike">
              <a:solidFill>
                <a:srgbClr val="ffffff"/>
              </a:solidFill>
              <a:latin typeface="Arial"/>
            </a:endParaRPr>
          </a:p>
        </p:txBody>
      </p:sp>
      <p:sp>
        <p:nvSpPr>
          <p:cNvPr id="820"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New subtypes inherit from supertype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All elements and attribute defaults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Behavior of its supertype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Only single inheritance</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Unable to inherit from </a:t>
            </a:r>
            <a:br/>
            <a:r>
              <a:rPr b="0" lang="en-US" sz="2400" spc="-1" strike="noStrike">
                <a:solidFill>
                  <a:srgbClr val="000000"/>
                </a:solidFill>
                <a:latin typeface="Arial"/>
                <a:ea typeface="Arial"/>
              </a:rPr>
              <a:t>multiple supertypes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Can a towing agency repair cars? </a:t>
            </a:r>
            <a:br/>
            <a:r>
              <a:rPr b="0" lang="en-US" sz="2000" spc="-1" strike="noStrike">
                <a:solidFill>
                  <a:srgbClr val="000000"/>
                </a:solidFill>
                <a:latin typeface="Arial"/>
                <a:ea typeface="Arial"/>
              </a:rPr>
              <a:t>No.</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Can an auto repair shop tow cars? </a:t>
            </a:r>
            <a:br/>
            <a:r>
              <a:rPr b="0" lang="en-US" sz="2000" spc="-1" strike="noStrike">
                <a:solidFill>
                  <a:srgbClr val="000000"/>
                </a:solidFill>
                <a:latin typeface="Arial"/>
                <a:ea typeface="Arial"/>
              </a:rPr>
              <a:t>No.</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Can you create a single contact </a:t>
            </a:r>
            <a:br/>
            <a:r>
              <a:rPr b="0" lang="en-US" sz="2000" spc="-1" strike="noStrike">
                <a:solidFill>
                  <a:srgbClr val="000000"/>
                </a:solidFill>
                <a:latin typeface="Arial"/>
                <a:ea typeface="Arial"/>
              </a:rPr>
              <a:t>that both repairs and tows cars? </a:t>
            </a:r>
            <a:br/>
            <a:r>
              <a:rPr b="0" lang="en-US" sz="2000" spc="-1" strike="noStrike">
                <a:solidFill>
                  <a:srgbClr val="000000"/>
                </a:solidFill>
                <a:latin typeface="Arial"/>
                <a:ea typeface="Arial"/>
              </a:rPr>
              <a:t>Yes, but you will need to create </a:t>
            </a:r>
            <a:br/>
            <a:r>
              <a:rPr b="0" lang="en-US" sz="2000" spc="-1" strike="noStrike">
                <a:solidFill>
                  <a:srgbClr val="000000"/>
                </a:solidFill>
                <a:latin typeface="Arial"/>
                <a:ea typeface="Arial"/>
              </a:rPr>
              <a:t>a new subtype </a:t>
            </a:r>
            <a:br/>
            <a:r>
              <a:rPr b="0" lang="en-US" sz="2000" spc="-1" strike="noStrike">
                <a:solidFill>
                  <a:srgbClr val="000000"/>
                </a:solidFill>
                <a:latin typeface="Arial"/>
                <a:ea typeface="Arial"/>
              </a:rPr>
              <a:t>with duplicate fields!</a:t>
            </a:r>
            <a:endParaRPr b="0" lang="en-US" sz="2000" spc="-1" strike="noStrike">
              <a:solidFill>
                <a:srgbClr val="000000"/>
              </a:solidFill>
              <a:latin typeface="Arial"/>
            </a:endParaRPr>
          </a:p>
        </p:txBody>
      </p:sp>
      <p:pic>
        <p:nvPicPr>
          <p:cNvPr id="821" name="Picture 3" descr=""/>
          <p:cNvPicPr/>
          <p:nvPr/>
        </p:nvPicPr>
        <p:blipFill>
          <a:blip r:embed="rId1"/>
          <a:stretch/>
        </p:blipFill>
        <p:spPr>
          <a:xfrm>
            <a:off x="4191120" y="1956960"/>
            <a:ext cx="4825080" cy="4495320"/>
          </a:xfrm>
          <a:prstGeom prst="rect">
            <a:avLst/>
          </a:prstGeom>
          <a:ln w="9360">
            <a:noFill/>
          </a:ln>
          <a:effectLst>
            <a:outerShdw algn="tl" blurRad="50800" dir="2700000" dist="38100" rotWithShape="0">
              <a:srgbClr val="000000">
                <a:alpha val="40000"/>
              </a:srgbClr>
            </a:outerShdw>
          </a:effectLst>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Lesson outline</a:t>
            </a:r>
            <a:endParaRPr b="0" lang="en-US" sz="3200" spc="-1" strike="noStrike">
              <a:solidFill>
                <a:srgbClr val="ffffff"/>
              </a:solidFill>
              <a:latin typeface="Arial"/>
            </a:endParaRPr>
          </a:p>
        </p:txBody>
      </p:sp>
      <p:sp>
        <p:nvSpPr>
          <p:cNvPr id="823" name="TextShape 2"/>
          <p:cNvSpPr txBox="1"/>
          <p:nvPr/>
        </p:nvSpPr>
        <p:spPr>
          <a:xfrm>
            <a:off x="521280" y="914400"/>
            <a:ext cx="832068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Arial"/>
              </a:rPr>
              <a:t>Subtype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Arial"/>
              </a:rPr>
              <a:t>Create a subtype entity extension</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Arial"/>
              </a:rPr>
              <a:t>Create a subtype entity</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subtype extension</a:t>
            </a:r>
            <a:endParaRPr b="0" lang="en-US" sz="3200" spc="-1" strike="noStrike">
              <a:solidFill>
                <a:srgbClr val="ffffff"/>
              </a:solidFill>
              <a:latin typeface="Arial"/>
            </a:endParaRPr>
          </a:p>
        </p:txBody>
      </p:sp>
      <p:sp>
        <p:nvSpPr>
          <p:cNvPr id="825"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Navigate to the subtype entity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an entity extension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elements (and subelements) and specify attribute values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Optionally regenerate the dictionary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the subtype extension entity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6" name="pic PV ABPersonVendor" descr=""/>
          <p:cNvPicPr/>
          <p:nvPr/>
        </p:nvPicPr>
        <p:blipFill>
          <a:blip r:embed="rId1"/>
          <a:stretch/>
        </p:blipFill>
        <p:spPr>
          <a:xfrm>
            <a:off x="5029200" y="2514600"/>
            <a:ext cx="3468240" cy="2594160"/>
          </a:xfrm>
          <a:prstGeom prst="rect">
            <a:avLst/>
          </a:prstGeom>
          <a:ln>
            <a:noFill/>
          </a:ln>
          <a:effectLst>
            <a:outerShdw algn="tl" blurRad="50800" dir="2700000" dist="38100" rotWithShape="0">
              <a:srgbClr val="000000">
                <a:alpha val="40000"/>
              </a:srgbClr>
            </a:outerShdw>
          </a:effectLst>
        </p:spPr>
      </p:pic>
      <p:pic>
        <p:nvPicPr>
          <p:cNvPr id="827" name="pic ctrlN ABPersonVendor" descr=""/>
          <p:cNvPicPr/>
          <p:nvPr/>
        </p:nvPicPr>
        <p:blipFill>
          <a:blip r:embed="rId2"/>
          <a:stretch/>
        </p:blipFill>
        <p:spPr>
          <a:xfrm>
            <a:off x="533520" y="914400"/>
            <a:ext cx="5123160" cy="1040760"/>
          </a:xfrm>
          <a:prstGeom prst="rect">
            <a:avLst/>
          </a:prstGeom>
          <a:ln>
            <a:noFill/>
          </a:ln>
          <a:effectLst>
            <a:outerShdw algn="tl" blurRad="50800" dir="2700000" dist="38100" rotWithShape="0">
              <a:srgbClr val="000000">
                <a:alpha val="40000"/>
              </a:srgbClr>
            </a:outerShdw>
          </a:effectLst>
        </p:spPr>
      </p:pic>
      <p:sp>
        <p:nvSpPr>
          <p:cNvPr id="82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Navigate to the subtype entity (1)</a:t>
            </a:r>
            <a:br/>
            <a:endParaRPr b="0" lang="en-US" sz="3200" spc="-1" strike="noStrike">
              <a:solidFill>
                <a:srgbClr val="ffffff"/>
              </a:solidFill>
              <a:latin typeface="Arial"/>
            </a:endParaRPr>
          </a:p>
        </p:txBody>
      </p:sp>
      <p:sp>
        <p:nvSpPr>
          <p:cNvPr id="829" name="TextShape 2"/>
          <p:cNvSpPr txBox="1"/>
          <p:nvPr/>
        </p:nvSpPr>
        <p:spPr>
          <a:xfrm>
            <a:off x="5943600" y="914400"/>
            <a:ext cx="288000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Arial"/>
              </a:rPr>
              <a:t>CTRL+N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Enter entity name in dialog</a:t>
            </a:r>
            <a:endParaRPr b="0" lang="en-US" sz="2400" spc="-1" strike="noStrike">
              <a:solidFill>
                <a:srgbClr val="000000"/>
              </a:solidFill>
              <a:latin typeface="Arial"/>
            </a:endParaRPr>
          </a:p>
          <a:p>
            <a:endParaRPr b="0" lang="en-US" sz="2400" spc="-1" strike="noStrike">
              <a:solidFill>
                <a:srgbClr val="000000"/>
              </a:solidFill>
              <a:latin typeface="Arial"/>
            </a:endParaRPr>
          </a:p>
        </p:txBody>
      </p:sp>
      <p:sp>
        <p:nvSpPr>
          <p:cNvPr id="830" name="TextShape 3"/>
          <p:cNvSpPr txBox="1"/>
          <p:nvPr/>
        </p:nvSpPr>
        <p:spPr>
          <a:xfrm>
            <a:off x="521280" y="2971800"/>
            <a:ext cx="5346000" cy="34286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Verify in Project View the</a:t>
            </a:r>
            <a:br/>
            <a:r>
              <a:rPr b="0" lang="en-US" sz="2400" spc="-1" strike="noStrike">
                <a:solidFill>
                  <a:srgbClr val="000000"/>
                </a:solidFill>
                <a:latin typeface="Arial"/>
                <a:ea typeface="Arial"/>
              </a:rPr>
              <a:t>selection of file in</a:t>
            </a:r>
            <a:br/>
            <a:r>
              <a:rPr b="1" lang="en-US" sz="2400" spc="-1" strike="noStrike">
                <a:solidFill>
                  <a:srgbClr val="000000"/>
                </a:solidFill>
                <a:latin typeface="Courier New"/>
                <a:ea typeface="Arial"/>
              </a:rPr>
              <a:t>…\Metadata\Entity\</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Must be ETI file</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Top element reads entity (extension)</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XML is &lt;extension /&gt;</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1" name="pic EE ABPersonVendor" descr=""/>
          <p:cNvPicPr/>
          <p:nvPr/>
        </p:nvPicPr>
        <p:blipFill>
          <a:blip r:embed="rId1"/>
          <a:stretch/>
        </p:blipFill>
        <p:spPr>
          <a:xfrm>
            <a:off x="531360" y="3429000"/>
            <a:ext cx="8307360" cy="2895120"/>
          </a:xfrm>
          <a:prstGeom prst="rect">
            <a:avLst/>
          </a:prstGeom>
          <a:ln>
            <a:noFill/>
          </a:ln>
          <a:effectLst>
            <a:outerShdw algn="tl" blurRad="50800" dir="2700000" dist="38100" rotWithShape="0">
              <a:srgbClr val="000000">
                <a:alpha val="40000"/>
              </a:srgbClr>
            </a:outerShdw>
          </a:effectLst>
        </p:spPr>
      </p:pic>
      <p:sp>
        <p:nvSpPr>
          <p:cNvPr id="83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Navigate to the subtype entity (2)</a:t>
            </a:r>
            <a:br/>
            <a:endParaRPr b="0" lang="en-US" sz="3200" spc="-1" strike="noStrike">
              <a:solidFill>
                <a:srgbClr val="ffffff"/>
              </a:solidFill>
              <a:latin typeface="Arial"/>
            </a:endParaRPr>
          </a:p>
        </p:txBody>
      </p:sp>
      <p:sp>
        <p:nvSpPr>
          <p:cNvPr id="833" name="TextShape 2"/>
          <p:cNvSpPr txBox="1"/>
          <p:nvPr/>
        </p:nvSpPr>
        <p:spPr>
          <a:xfrm>
            <a:off x="519120" y="9144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View in Entity Editor or Xml Viewer </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Entity (ETI) file must be a subtype entity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&lt;subtype /&gt; element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supertype  = entity attribute name value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final = false attribute name value</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
        <p:nvSpPr>
          <p:cNvPr id="834" name="CustomShape 3"/>
          <p:cNvSpPr/>
          <p:nvPr/>
        </p:nvSpPr>
        <p:spPr>
          <a:xfrm>
            <a:off x="542880" y="4512600"/>
            <a:ext cx="3190320" cy="3060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35" name="CustomShape 4"/>
          <p:cNvSpPr/>
          <p:nvPr/>
        </p:nvSpPr>
        <p:spPr>
          <a:xfrm>
            <a:off x="5291640" y="4907160"/>
            <a:ext cx="3476520" cy="2772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36" name="CustomShape 5"/>
          <p:cNvSpPr/>
          <p:nvPr/>
        </p:nvSpPr>
        <p:spPr>
          <a:xfrm>
            <a:off x="5282280" y="5562720"/>
            <a:ext cx="3491640" cy="2772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37" name="CustomShape 6"/>
          <p:cNvSpPr/>
          <p:nvPr/>
        </p:nvSpPr>
        <p:spPr>
          <a:xfrm>
            <a:off x="316440" y="2972880"/>
            <a:ext cx="8838720" cy="335520"/>
          </a:xfrm>
          <a:prstGeom prst="rect">
            <a:avLst/>
          </a:prstGeom>
          <a:noFill/>
          <a:ln>
            <a:noFill/>
          </a:ln>
        </p:spPr>
        <p:style>
          <a:lnRef idx="0"/>
          <a:fillRef idx="0"/>
          <a:effectRef idx="0"/>
          <a:fontRef idx="minor"/>
        </p:style>
        <p:txBody>
          <a:bodyPr anchor="ctr"/>
          <a:p>
            <a:pPr>
              <a:lnSpc>
                <a:spcPct val="100000"/>
              </a:lnSpc>
            </a:pPr>
            <a:r>
              <a:rPr b="1" lang="en-US" sz="1600" spc="-1" strike="noStrike">
                <a:solidFill>
                  <a:srgbClr val="000000"/>
                </a:solidFill>
                <a:latin typeface="Courier New"/>
              </a:rPr>
              <a:t>&lt;</a:t>
            </a:r>
            <a:r>
              <a:rPr b="1" lang="en-US" sz="1600" spc="-1" strike="noStrike">
                <a:solidFill>
                  <a:srgbClr val="000080"/>
                </a:solidFill>
                <a:latin typeface="Courier New"/>
              </a:rPr>
              <a:t>subtype … </a:t>
            </a:r>
            <a:r>
              <a:rPr b="1" lang="en-US" sz="1600" spc="-1" strike="noStrike">
                <a:solidFill>
                  <a:srgbClr val="0000ff"/>
                </a:solidFill>
                <a:latin typeface="Courier New"/>
              </a:rPr>
              <a:t>entity=</a:t>
            </a:r>
            <a:r>
              <a:rPr b="1" lang="en-US" sz="1600" spc="-1" strike="noStrike">
                <a:solidFill>
                  <a:srgbClr val="008000"/>
                </a:solidFill>
                <a:latin typeface="Courier New"/>
              </a:rPr>
              <a:t>"ABPersonVendor" </a:t>
            </a:r>
            <a:r>
              <a:rPr b="1" lang="en-US" sz="1600" spc="-1" strike="noStrike">
                <a:solidFill>
                  <a:srgbClr val="0000ff"/>
                </a:solidFill>
                <a:latin typeface="Courier New"/>
              </a:rPr>
              <a:t>final=</a:t>
            </a:r>
            <a:r>
              <a:rPr b="1" lang="en-US" sz="1600" spc="-1" strike="noStrike">
                <a:solidFill>
                  <a:srgbClr val="008000"/>
                </a:solidFill>
                <a:latin typeface="Courier New"/>
              </a:rPr>
              <a:t>"false" </a:t>
            </a:r>
            <a:r>
              <a:rPr b="1" lang="en-US" sz="1600" spc="-1" strike="noStrike">
                <a:solidFill>
                  <a:srgbClr val="0000ff"/>
                </a:solidFill>
                <a:latin typeface="Courier New"/>
              </a:rPr>
              <a:t>supertype=</a:t>
            </a:r>
            <a:r>
              <a:rPr b="1" lang="en-US" sz="1600" spc="-1" strike="noStrike">
                <a:solidFill>
                  <a:srgbClr val="008000"/>
                </a:solidFill>
                <a:latin typeface="Courier New"/>
              </a:rPr>
              <a:t>"ABPerson"</a:t>
            </a:r>
            <a:r>
              <a:rPr b="1" lang="en-US" sz="1600" spc="-1" strike="noStrike">
                <a:solidFill>
                  <a:srgbClr val="000000"/>
                </a:solidFill>
                <a:latin typeface="Courier New"/>
              </a:rPr>
              <a:t>&gt;</a:t>
            </a:r>
            <a:r>
              <a:rPr b="1" lang="en-US" sz="1600" spc="-1" strike="noStrike">
                <a:solidFill>
                  <a:srgbClr val="ffffff"/>
                </a:solidFill>
                <a:latin typeface="Courier New"/>
              </a:rPr>
              <a:t> </a:t>
            </a:r>
            <a:endParaRPr b="0" lang="en-US" sz="1600" spc="-1" strike="noStrike">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8" name="pic PV ABPersonVendor" descr=""/>
          <p:cNvPicPr/>
          <p:nvPr/>
        </p:nvPicPr>
        <p:blipFill>
          <a:blip r:embed="rId1"/>
          <a:stretch/>
        </p:blipFill>
        <p:spPr>
          <a:xfrm>
            <a:off x="546840" y="914400"/>
            <a:ext cx="3438720" cy="2571840"/>
          </a:xfrm>
          <a:prstGeom prst="rect">
            <a:avLst/>
          </a:prstGeom>
          <a:ln>
            <a:noFill/>
          </a:ln>
          <a:effectLst>
            <a:outerShdw algn="tl" blurRad="50800" dir="2700000" dist="38100" rotWithShape="0">
              <a:srgbClr val="000000">
                <a:alpha val="40000"/>
              </a:srgbClr>
            </a:outerShdw>
          </a:effectLst>
        </p:spPr>
      </p:pic>
      <p:sp>
        <p:nvSpPr>
          <p:cNvPr id="83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Create an entity extension file (1)</a:t>
            </a:r>
            <a:endParaRPr b="0" lang="en-US" sz="3200" spc="-1" strike="noStrike">
              <a:solidFill>
                <a:srgbClr val="ffffff"/>
              </a:solidFill>
              <a:latin typeface="Arial"/>
            </a:endParaRPr>
          </a:p>
        </p:txBody>
      </p:sp>
      <p:sp>
        <p:nvSpPr>
          <p:cNvPr id="840" name="TextShape 2"/>
          <p:cNvSpPr txBox="1"/>
          <p:nvPr/>
        </p:nvSpPr>
        <p:spPr>
          <a:xfrm>
            <a:off x="519120" y="3886200"/>
            <a:ext cx="8318160" cy="25142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Project View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Entity Extension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41" name="pic CM" descr=""/>
          <p:cNvPicPr/>
          <p:nvPr/>
        </p:nvPicPr>
        <p:blipFill>
          <a:blip r:embed="rId2"/>
          <a:stretch/>
        </p:blipFill>
        <p:spPr>
          <a:xfrm>
            <a:off x="3809880" y="1523880"/>
            <a:ext cx="4639680" cy="1946880"/>
          </a:xfrm>
          <a:prstGeom prst="rect">
            <a:avLst/>
          </a:prstGeom>
          <a:ln>
            <a:noFill/>
          </a:ln>
          <a:effectLst>
            <a:outerShdw algn="tl" blurRad="50800" dir="2700000" dist="38100" rotWithShape="0">
              <a:srgbClr val="000000">
                <a:alpha val="40000"/>
              </a:srgbClr>
            </a:outerShdw>
          </a:effectLst>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and 2 alternative</a:t>
            </a:r>
            <a:endParaRPr b="0" lang="en-US" sz="3200" spc="-1" strike="noStrike">
              <a:solidFill>
                <a:srgbClr val="ffffff"/>
              </a:solidFill>
              <a:latin typeface="Arial"/>
            </a:endParaRPr>
          </a:p>
        </p:txBody>
      </p:sp>
      <p:sp>
        <p:nvSpPr>
          <p:cNvPr id="843" name="TextShape 2"/>
          <p:cNvSpPr txBox="1"/>
          <p:nvPr/>
        </p:nvSpPr>
        <p:spPr>
          <a:xfrm>
            <a:off x="519120" y="3657600"/>
            <a:ext cx="8318160" cy="27428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a:t>
            </a:r>
            <a:r>
              <a:rPr b="1" lang="en-US" sz="2400" spc="-1" strike="noStrike">
                <a:solidFill>
                  <a:srgbClr val="000000"/>
                </a:solidFill>
                <a:latin typeface="Courier New"/>
                <a:ea typeface="Arial"/>
              </a:rPr>
              <a:t>…\Extensions\Entity\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Context menu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New </a:t>
            </a:r>
            <a:r>
              <a:rPr b="0" lang="en-US" sz="2400" spc="-1" strike="noStrike">
                <a:solidFill>
                  <a:srgbClr val="000000"/>
                </a:solidFill>
                <a:latin typeface="Wingdings"/>
                <a:ea typeface="Arial"/>
              </a:rPr>
              <a:t></a:t>
            </a:r>
            <a:r>
              <a:rPr b="0" lang="en-US" sz="2400" spc="-1" strike="noStrike">
                <a:solidFill>
                  <a:srgbClr val="000000"/>
                </a:solidFill>
                <a:latin typeface="Arial"/>
                <a:ea typeface="Arial"/>
              </a:rPr>
              <a:t> </a:t>
            </a:r>
            <a:br/>
            <a:r>
              <a:rPr b="0" lang="en-US" sz="2400" spc="-1" strike="noStrike">
                <a:solidFill>
                  <a:srgbClr val="000000"/>
                </a:solidFill>
                <a:latin typeface="Arial"/>
                <a:ea typeface="Arial"/>
              </a:rPr>
              <a:t>Entity Extension</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dialog, enter entity name</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pic>
        <p:nvPicPr>
          <p:cNvPr id="844" name="Picture 2" descr=""/>
          <p:cNvPicPr/>
          <p:nvPr/>
        </p:nvPicPr>
        <p:blipFill>
          <a:blip r:embed="rId1"/>
          <a:stretch/>
        </p:blipFill>
        <p:spPr>
          <a:xfrm>
            <a:off x="533520" y="914400"/>
            <a:ext cx="3493440" cy="1560240"/>
          </a:xfrm>
          <a:prstGeom prst="rect">
            <a:avLst/>
          </a:prstGeom>
          <a:ln>
            <a:noFill/>
          </a:ln>
          <a:effectLst>
            <a:outerShdw algn="tl" blurRad="50800" dir="2700000" dist="38100" rotWithShape="0">
              <a:srgbClr val="000000">
                <a:alpha val="40000"/>
              </a:srgbClr>
            </a:outerShdw>
          </a:effectLst>
        </p:spPr>
      </p:pic>
      <p:pic>
        <p:nvPicPr>
          <p:cNvPr id="845" name="Picture 6" descr=""/>
          <p:cNvPicPr/>
          <p:nvPr/>
        </p:nvPicPr>
        <p:blipFill>
          <a:blip r:embed="rId2"/>
          <a:stretch/>
        </p:blipFill>
        <p:spPr>
          <a:xfrm>
            <a:off x="3809880" y="1523880"/>
            <a:ext cx="4584240" cy="1698120"/>
          </a:xfrm>
          <a:prstGeom prst="rect">
            <a:avLst/>
          </a:prstGeom>
          <a:ln>
            <a:noFill/>
          </a:ln>
          <a:effectLst>
            <a:outerShdw algn="tl" blurRad="50800" dir="2700000" dist="38100" rotWithShape="0">
              <a:srgbClr val="000000">
                <a:alpha val="40000"/>
              </a:srgbClr>
            </a:outerShdw>
          </a:effectLst>
        </p:spPr>
      </p:pic>
      <p:pic>
        <p:nvPicPr>
          <p:cNvPr id="846" name="Picture 2" descr=""/>
          <p:cNvPicPr/>
          <p:nvPr/>
        </p:nvPicPr>
        <p:blipFill>
          <a:blip r:embed="rId3"/>
          <a:stretch/>
        </p:blipFill>
        <p:spPr>
          <a:xfrm>
            <a:off x="6019920" y="2743200"/>
            <a:ext cx="2895120" cy="3326760"/>
          </a:xfrm>
          <a:prstGeom prst="rect">
            <a:avLst/>
          </a:prstGeom>
          <a:ln>
            <a:noFill/>
          </a:ln>
          <a:effectLst>
            <a:outerShdw algn="tl" blurRad="50800" dir="2700000" dist="38100" rotWithShape="0">
              <a:srgbClr val="000000">
                <a:alpha val="40000"/>
              </a:srgbClr>
            </a:outerShdw>
          </a:effectLst>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7" name="Picture 6" descr=""/>
          <p:cNvPicPr/>
          <p:nvPr/>
        </p:nvPicPr>
        <p:blipFill>
          <a:blip r:embed="rId1"/>
          <a:stretch/>
        </p:blipFill>
        <p:spPr>
          <a:xfrm>
            <a:off x="4551120" y="4869360"/>
            <a:ext cx="4314240" cy="1270800"/>
          </a:xfrm>
          <a:prstGeom prst="rect">
            <a:avLst/>
          </a:prstGeom>
          <a:ln>
            <a:noFill/>
          </a:ln>
          <a:effectLst>
            <a:outerShdw algn="tl" blurRad="50800" dir="2700000" dist="38100" rotWithShape="0">
              <a:srgbClr val="000000">
                <a:alpha val="40000"/>
              </a:srgbClr>
            </a:outerShdw>
          </a:effectLst>
        </p:spPr>
      </p:pic>
      <p:sp>
        <p:nvSpPr>
          <p:cNvPr id="84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Create an entity extension file (2)</a:t>
            </a:r>
            <a:endParaRPr b="0" lang="en-US" sz="3200" spc="-1" strike="noStrike">
              <a:solidFill>
                <a:srgbClr val="ffffff"/>
              </a:solidFill>
              <a:latin typeface="Arial"/>
            </a:endParaRPr>
          </a:p>
        </p:txBody>
      </p:sp>
      <p:sp>
        <p:nvSpPr>
          <p:cNvPr id="849" name="TextShape 2"/>
          <p:cNvSpPr txBox="1"/>
          <p:nvPr/>
        </p:nvSpPr>
        <p:spPr>
          <a:xfrm>
            <a:off x="521280" y="914400"/>
            <a:ext cx="831780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an entity (ETI) in </a:t>
            </a:r>
            <a:r>
              <a:rPr b="1" lang="en-US" sz="2400" spc="-1" strike="noStrike">
                <a:solidFill>
                  <a:srgbClr val="000000"/>
                </a:solidFill>
                <a:latin typeface="Courier New"/>
                <a:ea typeface="Arial"/>
              </a:rPr>
              <a:t>…\Extensions\Entity\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Arial"/>
                <a:ea typeface="Arial"/>
              </a:rPr>
              <a:t>NOT</a:t>
            </a:r>
            <a:r>
              <a:rPr b="0" lang="en-US" sz="2000" spc="-1" strike="noStrike">
                <a:solidFill>
                  <a:srgbClr val="000000"/>
                </a:solidFill>
                <a:latin typeface="Arial"/>
                <a:ea typeface="Arial"/>
              </a:rPr>
              <a:t> possible to create </a:t>
            </a:r>
            <a:br/>
            <a:r>
              <a:rPr b="0" lang="en-US" sz="2000" spc="-1" strike="noStrike">
                <a:solidFill>
                  <a:srgbClr val="000000"/>
                </a:solidFill>
                <a:latin typeface="Arial"/>
                <a:ea typeface="Arial"/>
              </a:rPr>
              <a:t>entity extension (ETX)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Edit the ETI file directly</a:t>
            </a:r>
            <a:br/>
            <a:r>
              <a:rPr b="0" lang="en-US" sz="2000" spc="-1" strike="noStrike">
                <a:solidFill>
                  <a:srgbClr val="000000"/>
                </a:solidFill>
                <a:latin typeface="Arial"/>
                <a:ea typeface="Arial"/>
              </a:rPr>
              <a:t>in the Entity Editor</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an entity extension (ETX) in </a:t>
            </a:r>
            <a:r>
              <a:rPr b="1" lang="en-US" sz="2400" spc="-1" strike="noStrike">
                <a:solidFill>
                  <a:srgbClr val="000000"/>
                </a:solidFill>
                <a:latin typeface="Courier New"/>
                <a:ea typeface="Arial"/>
              </a:rPr>
              <a:t>…\Extensions\Entity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1" lang="en-US" sz="2000" spc="-1" strike="noStrike">
                <a:solidFill>
                  <a:srgbClr val="000000"/>
                </a:solidFill>
                <a:latin typeface="Arial"/>
                <a:ea typeface="Arial"/>
              </a:rPr>
              <a:t>NOT</a:t>
            </a:r>
            <a:r>
              <a:rPr b="0" lang="en-US" sz="2000" spc="-1" strike="noStrike">
                <a:solidFill>
                  <a:srgbClr val="000000"/>
                </a:solidFill>
                <a:latin typeface="Arial"/>
                <a:ea typeface="Arial"/>
              </a:rPr>
              <a:t> possible to create </a:t>
            </a:r>
            <a:br/>
            <a:r>
              <a:rPr b="0" lang="en-US" sz="2000" spc="-1" strike="noStrike">
                <a:solidFill>
                  <a:srgbClr val="000000"/>
                </a:solidFill>
                <a:latin typeface="Arial"/>
                <a:ea typeface="Arial"/>
              </a:rPr>
              <a:t>entity extension (ETX)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Edit the ETX file directly </a:t>
            </a:r>
            <a:br/>
            <a:r>
              <a:rPr b="0" lang="en-US" sz="2000" spc="-1" strike="noStrike">
                <a:solidFill>
                  <a:srgbClr val="000000"/>
                </a:solidFill>
                <a:latin typeface="Arial"/>
                <a:ea typeface="Arial"/>
              </a:rPr>
              <a:t>in the Entity Editor</a:t>
            </a:r>
            <a:endParaRPr b="0" lang="en-US" sz="2000" spc="-1" strike="noStrike">
              <a:solidFill>
                <a:srgbClr val="000000"/>
              </a:solidFill>
              <a:latin typeface="Arial"/>
            </a:endParaRPr>
          </a:p>
          <a:p>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pic>
        <p:nvPicPr>
          <p:cNvPr id="850" name="Picture 4" descr=""/>
          <p:cNvPicPr/>
          <p:nvPr/>
        </p:nvPicPr>
        <p:blipFill>
          <a:blip r:embed="rId2"/>
          <a:stretch/>
        </p:blipFill>
        <p:spPr>
          <a:xfrm>
            <a:off x="4563000" y="1600200"/>
            <a:ext cx="4261320" cy="1175400"/>
          </a:xfrm>
          <a:prstGeom prst="rect">
            <a:avLst/>
          </a:prstGeom>
          <a:ln>
            <a:noFill/>
          </a:ln>
          <a:effectLst>
            <a:outerShdw algn="tl" blurRad="50800" dir="2700000" dist="38100" rotWithShape="0">
              <a:srgbClr val="000000">
                <a:alpha val="40000"/>
              </a:srgbClr>
            </a:outerShdw>
          </a:effectLst>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TextShape 1"/>
          <p:cNvSpPr txBox="1"/>
          <p:nvPr/>
        </p:nvSpPr>
        <p:spPr>
          <a:xfrm>
            <a:off x="520560" y="1344240"/>
            <a:ext cx="8320680" cy="4343040"/>
          </a:xfrm>
          <a:prstGeom prst="rect">
            <a:avLst/>
          </a:prstGeom>
          <a:noFill/>
          <a:ln>
            <a:noFill/>
          </a:ln>
        </p:spPr>
        <p:txBody>
          <a:bodyPr lIns="0" rIns="0" tIns="0" bIns="0"/>
          <a:p>
            <a:pPr lvl="1" marL="628560" indent="-228240">
              <a:lnSpc>
                <a:spcPct val="100000"/>
              </a:lnSpc>
              <a:spcBef>
                <a:spcPts val="439"/>
              </a:spcBef>
              <a:buClr>
                <a:srgbClr val="04628c"/>
              </a:buClr>
              <a:buSzPct val="90000"/>
              <a:buFont typeface="Calibri"/>
              <a:buChar char="-"/>
            </a:pPr>
            <a:r>
              <a:rPr b="0" lang="en-US" sz="2200" spc="-1" strike="noStrike">
                <a:solidFill>
                  <a:srgbClr val="000000"/>
                </a:solidFill>
                <a:latin typeface="Arial"/>
                <a:ea typeface="Calibri"/>
              </a:rPr>
              <a:t>Describe the role of subtypes and supertypes in the data model</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Calibri"/>
              <a:buChar char="-"/>
            </a:pPr>
            <a:r>
              <a:rPr b="0" lang="en-US" sz="2200" spc="-1" strike="noStrike">
                <a:solidFill>
                  <a:srgbClr val="000000"/>
                </a:solidFill>
                <a:latin typeface="Arial"/>
                <a:ea typeface="Calibri"/>
              </a:rPr>
              <a:t>Extend an existing subtype entity</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Calibri"/>
              <a:buChar char="-"/>
            </a:pPr>
            <a:r>
              <a:rPr b="0" lang="en-US" sz="2200" spc="-1" strike="noStrike">
                <a:solidFill>
                  <a:srgbClr val="000000"/>
                </a:solidFill>
                <a:latin typeface="Arial"/>
                <a:ea typeface="Calibri"/>
              </a:rPr>
              <a:t>Create new a subtype entity</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Calibri"/>
              <a:buChar char="-"/>
            </a:pPr>
            <a:r>
              <a:rPr b="0" lang="en-US" sz="2200" spc="-1" strike="noStrike">
                <a:solidFill>
                  <a:srgbClr val="000000"/>
                </a:solidFill>
                <a:latin typeface="Arial"/>
                <a:ea typeface="Calibri"/>
              </a:rPr>
              <a:t>Create a subtype extension</a:t>
            </a:r>
            <a:endParaRPr b="0" lang="en-US" sz="2200" spc="-1" strike="noStrike">
              <a:solidFill>
                <a:srgbClr val="000000"/>
              </a:solidFill>
              <a:latin typeface="Arial"/>
            </a:endParaRPr>
          </a:p>
          <a:p>
            <a:pPr>
              <a:lnSpc>
                <a:spcPct val="100000"/>
              </a:lnSpc>
              <a:spcBef>
                <a:spcPts val="961"/>
              </a:spcBef>
            </a:pPr>
            <a:endParaRPr b="0" lang="en-US" sz="2200" spc="-1" strike="noStrike">
              <a:solidFill>
                <a:srgbClr val="000000"/>
              </a:solid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TextShape 1"/>
          <p:cNvSpPr txBox="1"/>
          <p:nvPr/>
        </p:nvSpPr>
        <p:spPr>
          <a:xfrm>
            <a:off x="493920" y="118800"/>
            <a:ext cx="9106920" cy="742680"/>
          </a:xfrm>
          <a:prstGeom prst="rect">
            <a:avLst/>
          </a:prstGeom>
          <a:noFill/>
          <a:ln>
            <a:noFill/>
          </a:ln>
        </p:spPr>
        <p:txBody>
          <a:bodyPr lIns="0" rIns="0" tIns="0" bIns="0"/>
          <a:p>
            <a:pPr marL="457200" indent="-456840">
              <a:lnSpc>
                <a:spcPct val="100000"/>
              </a:lnSpc>
            </a:pPr>
            <a:r>
              <a:rPr b="1" lang="en-US" sz="3200" spc="-1" strike="noStrike">
                <a:solidFill>
                  <a:srgbClr val="04628c"/>
                </a:solidFill>
                <a:latin typeface="Arial"/>
                <a:ea typeface="Arial"/>
              </a:rPr>
              <a:t>Step 3: Add elements and specify attributes </a:t>
            </a:r>
            <a:endParaRPr b="0" lang="en-US" sz="3200" spc="-1" strike="noStrike">
              <a:solidFill>
                <a:srgbClr val="ffffff"/>
              </a:solidFill>
              <a:latin typeface="Arial"/>
            </a:endParaRPr>
          </a:p>
        </p:txBody>
      </p:sp>
      <p:sp>
        <p:nvSpPr>
          <p:cNvPr id="852" name="TextShape 2"/>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Toolbar </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Select option in dropdown</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Click </a:t>
            </a:r>
            <a:r>
              <a:rPr b="1" lang="en-US" sz="2200" spc="-1" strike="noStrike">
                <a:solidFill>
                  <a:srgbClr val="000000"/>
                </a:solidFill>
                <a:latin typeface="Arial"/>
                <a:ea typeface="Arial"/>
              </a:rPr>
              <a:t>+</a:t>
            </a:r>
            <a:r>
              <a:rPr b="0" lang="en-US" sz="2200" spc="-1" strike="noStrike">
                <a:solidFill>
                  <a:srgbClr val="000000"/>
                </a:solidFill>
                <a:latin typeface="Arial"/>
                <a:ea typeface="Arial"/>
              </a:rPr>
              <a:t> to add more of same</a:t>
            </a:r>
            <a:endParaRPr b="0" lang="en-US" sz="2200" spc="-1" strike="noStrike">
              <a:solidFill>
                <a:srgbClr val="000000"/>
              </a:solidFill>
              <a:latin typeface="Arial"/>
            </a:endParaRPr>
          </a:p>
        </p:txBody>
      </p:sp>
      <p:sp>
        <p:nvSpPr>
          <p:cNvPr id="853"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Context menu</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Add new…</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Select option in menu</a:t>
            </a:r>
            <a:endParaRPr b="0" lang="en-US" sz="2200" spc="-1" strike="noStrike">
              <a:solidFill>
                <a:srgbClr val="000000"/>
              </a:solidFill>
              <a:latin typeface="Arial"/>
            </a:endParaRPr>
          </a:p>
        </p:txBody>
      </p:sp>
      <p:pic>
        <p:nvPicPr>
          <p:cNvPr id="854" name="pic editor menubar Add" descr=""/>
          <p:cNvPicPr/>
          <p:nvPr/>
        </p:nvPicPr>
        <p:blipFill>
          <a:blip r:embed="rId1"/>
          <a:srcRect l="0" t="0" r="68007" b="0"/>
          <a:stretch/>
        </p:blipFill>
        <p:spPr>
          <a:xfrm>
            <a:off x="2133720" y="2268000"/>
            <a:ext cx="1793880" cy="383400"/>
          </a:xfrm>
          <a:prstGeom prst="rect">
            <a:avLst/>
          </a:prstGeom>
          <a:ln w="9360">
            <a:noFill/>
          </a:ln>
          <a:effectLst>
            <a:outerShdw algn="tl" blurRad="50800" dir="2700000" dist="38100" rotWithShape="0">
              <a:srgbClr val="000000">
                <a:alpha val="40000"/>
              </a:srgbClr>
            </a:outerShdw>
          </a:effectLst>
        </p:spPr>
      </p:pic>
      <p:pic>
        <p:nvPicPr>
          <p:cNvPr id="855" name="pic editor menubar list" descr=""/>
          <p:cNvPicPr/>
          <p:nvPr/>
        </p:nvPicPr>
        <p:blipFill>
          <a:blip r:embed="rId2"/>
          <a:stretch/>
        </p:blipFill>
        <p:spPr>
          <a:xfrm>
            <a:off x="2554920" y="2580840"/>
            <a:ext cx="1435680" cy="3713760"/>
          </a:xfrm>
          <a:prstGeom prst="rect">
            <a:avLst/>
          </a:prstGeom>
          <a:ln>
            <a:noFill/>
          </a:ln>
          <a:effectLst>
            <a:outerShdw algn="tl" blurRad="50800" dir="2700000" dist="38100" rotWithShape="0">
              <a:srgbClr val="000000">
                <a:alpha val="40000"/>
              </a:srgbClr>
            </a:outerShdw>
          </a:effectLst>
        </p:spPr>
      </p:pic>
      <p:pic>
        <p:nvPicPr>
          <p:cNvPr id="856" name="pic Context Menu" descr=""/>
          <p:cNvPicPr/>
          <p:nvPr/>
        </p:nvPicPr>
        <p:blipFill>
          <a:blip r:embed="rId3"/>
          <a:stretch/>
        </p:blipFill>
        <p:spPr>
          <a:xfrm>
            <a:off x="4973400" y="2268000"/>
            <a:ext cx="3416760" cy="3825360"/>
          </a:xfrm>
          <a:prstGeom prst="rect">
            <a:avLst/>
          </a:prstGeom>
          <a:ln>
            <a:noFill/>
          </a:ln>
          <a:effectLst>
            <a:outerShdw algn="tl" blurRad="50800" dir="2700000" dist="38100" rotWithShape="0">
              <a:srgbClr val="000000">
                <a:alpha val="40000"/>
              </a:srgbClr>
            </a:outerShdw>
          </a:effectLst>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Common elements to add</a:t>
            </a:r>
            <a:endParaRPr b="0" lang="en-US" sz="3200" spc="-1" strike="noStrike">
              <a:solidFill>
                <a:srgbClr val="ffffff"/>
              </a:solidFill>
              <a:latin typeface="Arial"/>
            </a:endParaRPr>
          </a:p>
        </p:txBody>
      </p:sp>
      <p:sp>
        <p:nvSpPr>
          <p:cNvPr id="858"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Common elements for: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Entity extension, entity, subtype, subtype extension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&lt;array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array entity and field</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&lt;column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data field with defined data 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Bit, datetime, integer, varchar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&lt;foreignkey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foreign key field and entity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&lt;typekey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typekey and related typelist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Arial"/>
                <a:ea typeface="Arial"/>
              </a:rPr>
              <a:t>Create entity extension field names ending with _Ext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4: Optionally regenerate dictionary</a:t>
            </a:r>
            <a:endParaRPr b="0" lang="en-US" sz="3200" spc="-1" strike="noStrike">
              <a:solidFill>
                <a:srgbClr val="ffffff"/>
              </a:solidFill>
              <a:latin typeface="Arial"/>
            </a:endParaRPr>
          </a:p>
        </p:txBody>
      </p:sp>
      <p:sp>
        <p:nvSpPr>
          <p:cNvPr id="860" name="TextShape 2"/>
          <p:cNvSpPr txBox="1"/>
          <p:nvPr/>
        </p:nvSpPr>
        <p:spPr>
          <a:xfrm>
            <a:off x="519120" y="914400"/>
            <a:ext cx="8318160" cy="18284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1" lang="en-US" sz="2400" spc="-1" strike="noStrike">
                <a:solidFill>
                  <a:srgbClr val="000000"/>
                </a:solidFill>
                <a:latin typeface="Courier New"/>
                <a:ea typeface="Arial"/>
              </a:rPr>
              <a:t>gwXX regen-dictionary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Process builds entire entity model including base and custom entities</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Identifies errors in the data model beyond Entity Editor schema validation</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
        <p:nvSpPr>
          <p:cNvPr id="861" name="CustomShape 3"/>
          <p:cNvSpPr/>
          <p:nvPr/>
        </p:nvSpPr>
        <p:spPr>
          <a:xfrm>
            <a:off x="533520" y="3276720"/>
            <a:ext cx="8229240" cy="3047760"/>
          </a:xfrm>
          <a:prstGeom prst="rect">
            <a:avLst/>
          </a:prstGeom>
          <a:solidFill>
            <a:schemeClr val="tx2">
              <a:lumMod val="75000"/>
            </a:schemeClr>
          </a:solidFill>
          <a:ln w="19080">
            <a:solidFill>
              <a:schemeClr val="tx2">
                <a:lumMod val="75000"/>
              </a:schemeClr>
            </a:solidFill>
            <a:round/>
          </a:ln>
        </p:spPr>
        <p:style>
          <a:lnRef idx="0"/>
          <a:fillRef idx="0"/>
          <a:effectRef idx="0"/>
          <a:fontRef idx="minor"/>
        </p:style>
        <p:txBody>
          <a:bodyPr wrap="none" rIns="0" tIns="91440" bIns="91440" anchor="ctr"/>
          <a:p>
            <a:pPr>
              <a:lnSpc>
                <a:spcPct val="100000"/>
              </a:lnSpc>
              <a:spcBef>
                <a:spcPts val="799"/>
              </a:spcBef>
              <a:spcAft>
                <a:spcPts val="479"/>
              </a:spcAft>
            </a:pPr>
            <a:r>
              <a:rPr b="0" lang="en-US" sz="1600" spc="-1" strike="noStrike">
                <a:solidFill>
                  <a:srgbClr val="000000"/>
                </a:solidFill>
                <a:latin typeface="Lucida Console"/>
              </a:rPr>
              <a:t>C:\Guidewire\TrainingApp\bin&gt;gwta regen-dictionary</a:t>
            </a:r>
            <a:br/>
            <a:r>
              <a:rPr b="0" lang="en-US" sz="1600" spc="-1" strike="noStrike">
                <a:solidFill>
                  <a:srgbClr val="000000"/>
                </a:solidFill>
                <a:latin typeface="Lucida Console"/>
              </a:rPr>
              <a:t>regen-entity-model-xml:</a:t>
            </a:r>
            <a:br/>
            <a:r>
              <a:rPr b="0" lang="en-US" sz="1600" spc="-1" strike="noStrike">
                <a:solidFill>
                  <a:srgbClr val="000000"/>
                </a:solidFill>
                <a:latin typeface="Lucida Console"/>
              </a:rPr>
              <a:t>====================================================</a:t>
            </a:r>
            <a:br/>
            <a:r>
              <a:rPr b="0" lang="en-US" sz="1600" spc="-1" strike="noStrike">
                <a:solidFill>
                  <a:srgbClr val="000000"/>
                </a:solidFill>
                <a:latin typeface="Lucida Console"/>
              </a:rPr>
              <a:t>= Running main class: </a:t>
            </a:r>
            <a:br/>
            <a:r>
              <a:rPr b="0" lang="en-US" sz="1600" spc="-1" strike="noStrike">
                <a:solidFill>
                  <a:srgbClr val="000000"/>
                </a:solidFill>
                <a:latin typeface="Lucida Console"/>
              </a:rPr>
              <a:t>  com.guidewire.tools.dictionary.data.EntityModelXmlTool</a:t>
            </a:r>
            <a:br/>
            <a:r>
              <a:rPr b="0" lang="en-US" sz="1600" spc="-1" strike="noStrike">
                <a:solidFill>
                  <a:srgbClr val="000000"/>
                </a:solidFill>
                <a:latin typeface="Lucida Console"/>
              </a:rPr>
              <a:t>     [java] --- Guidewire Entity Model In Xml ---</a:t>
            </a:r>
            <a:br/>
            <a:r>
              <a:rPr b="0" lang="en-US" sz="1600" spc="-1" strike="noStrike">
                <a:solidFill>
                  <a:srgbClr val="000000"/>
                </a:solidFill>
                <a:latin typeface="Lucida Console"/>
              </a:rPr>
              <a:t>…</a:t>
            </a:r>
            <a:br/>
            <a:r>
              <a:rPr b="0" lang="en-US" sz="1600" spc="-1" strike="noStrike">
                <a:solidFill>
                  <a:srgbClr val="000000"/>
                </a:solidFill>
                <a:latin typeface="Lucida Console"/>
              </a:rPr>
              <a:t>ERROR Errors found in ABPersonVendor</a:t>
            </a:r>
            <a:br/>
            <a:r>
              <a:rPr b="0" lang="en-US" sz="1600" spc="-1" strike="noStrike">
                <a:solidFill>
                  <a:srgbClr val="000000"/>
                </a:solidFill>
                <a:latin typeface="Lucida Console"/>
              </a:rPr>
              <a:t>ERROR NoTwoColumnsWithTheSameName - Duplicate property </a:t>
            </a:r>
            <a:br/>
            <a:r>
              <a:rPr b="0" lang="en-US" sz="1600" spc="-1" strike="noStrike">
                <a:solidFill>
                  <a:srgbClr val="000000"/>
                </a:solidFill>
                <a:latin typeface="Lucida Console"/>
              </a:rPr>
              <a:t>      "SelfEmployeed_Ext" found for entity "ABPersonVendor" </a:t>
            </a:r>
            <a:endParaRPr b="0" lang="en-US" sz="1600" spc="-1" strike="noStrike">
              <a:latin typeface="Arial"/>
            </a:endParaRPr>
          </a:p>
          <a:p>
            <a:pPr>
              <a:lnSpc>
                <a:spcPct val="100000"/>
              </a:lnSpc>
              <a:spcBef>
                <a:spcPts val="799"/>
              </a:spcBef>
              <a:spcAft>
                <a:spcPts val="479"/>
              </a:spcAft>
            </a:pPr>
            <a:endParaRPr b="0" lang="en-US" sz="1600" spc="-1" strike="noStrike">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2" name="CustomShape 1"/>
          <p:cNvSpPr/>
          <p:nvPr/>
        </p:nvSpPr>
        <p:spPr>
          <a:xfrm>
            <a:off x="561960" y="3581280"/>
            <a:ext cx="3628440" cy="2742840"/>
          </a:xfrm>
          <a:prstGeom prst="roundRect">
            <a:avLst>
              <a:gd name="adj" fmla="val 8642"/>
            </a:avLst>
          </a:prstGeom>
          <a:ln w="28440">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863" name="TextShape 2"/>
          <p:cNvSpPr txBox="1"/>
          <p:nvPr/>
        </p:nvSpPr>
        <p:spPr>
          <a:xfrm>
            <a:off x="493920" y="118800"/>
            <a:ext cx="880236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5: Deploy the subtype entity extension </a:t>
            </a:r>
            <a:endParaRPr b="0" lang="en-US" sz="3200" spc="-1" strike="noStrike">
              <a:solidFill>
                <a:srgbClr val="ffffff"/>
              </a:solidFill>
              <a:latin typeface="Arial"/>
            </a:endParaRPr>
          </a:p>
        </p:txBody>
      </p:sp>
      <p:sp>
        <p:nvSpPr>
          <p:cNvPr id="864" name="TextShape 3"/>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865" name="TextShape 4"/>
          <p:cNvSpPr txBox="1"/>
          <p:nvPr/>
        </p:nvSpPr>
        <p:spPr>
          <a:xfrm>
            <a:off x="4754880" y="914400"/>
            <a:ext cx="4087080" cy="837720"/>
          </a:xfrm>
          <a:prstGeom prst="rect">
            <a:avLst/>
          </a:prstGeom>
          <a:noFill/>
          <a:ln>
            <a:noFill/>
          </a:ln>
        </p:spPr>
        <p:txBody>
          <a:bodyPr lIns="0" rIns="0" tIns="0" bIns="0"/>
          <a:p>
            <a:endParaRPr b="0" lang="en-US" sz="2400" spc="-1" strike="noStrike">
              <a:solidFill>
                <a:srgbClr val="000000"/>
              </a:solidFill>
              <a:latin typeface="Arial"/>
            </a:endParaRPr>
          </a:p>
        </p:txBody>
      </p:sp>
      <p:sp>
        <p:nvSpPr>
          <p:cNvPr id="866" name="TextShape 5"/>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bin command window</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1" lang="en-US" sz="2200" spc="-1" strike="noStrike">
                <a:solidFill>
                  <a:srgbClr val="000000"/>
                </a:solidFill>
                <a:latin typeface="Courier New"/>
                <a:ea typeface="Arial"/>
              </a:rPr>
              <a:t>gwXX dev-stop</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1" lang="en-US" sz="2200" spc="-1" strike="noStrike">
                <a:solidFill>
                  <a:srgbClr val="000000"/>
                </a:solidFill>
                <a:latin typeface="Courier New"/>
                <a:ea typeface="Arial"/>
              </a:rPr>
              <a:t>gwXX dev-start</a:t>
            </a:r>
            <a:endParaRPr b="0" lang="en-US" sz="22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Or, Guidewire Studio</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Run </a:t>
            </a:r>
            <a:r>
              <a:rPr b="0" lang="en-US" sz="2200" spc="-1" strike="noStrike">
                <a:solidFill>
                  <a:srgbClr val="000000"/>
                </a:solidFill>
                <a:latin typeface="Wingdings"/>
                <a:ea typeface="Arial"/>
              </a:rPr>
              <a:t></a:t>
            </a:r>
            <a:r>
              <a:rPr b="0" lang="en-US" sz="2200" spc="-1" strike="noStrike">
                <a:solidFill>
                  <a:srgbClr val="000000"/>
                </a:solidFill>
                <a:latin typeface="Arial"/>
                <a:ea typeface="Arial"/>
              </a:rPr>
              <a:t> Stop</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Run 'Server' or Debug 'Server'</a:t>
            </a:r>
            <a:endParaRPr b="0" lang="en-US" sz="22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During start-up</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If autoupgrade=true in database-config.xml, then Guidewire attempts to upgrade the database according to the changes in the data model</a:t>
            </a:r>
            <a:endParaRPr b="0" lang="en-US" sz="2200" spc="-1" strike="noStrike">
              <a:solidFill>
                <a:srgbClr val="000000"/>
              </a:solidFill>
              <a:latin typeface="Arial"/>
            </a:endParaRPr>
          </a:p>
        </p:txBody>
      </p:sp>
      <p:sp>
        <p:nvSpPr>
          <p:cNvPr id="867" name="TextShape 6"/>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Entity Extension</a:t>
            </a:r>
            <a:endParaRPr b="0" lang="en-US" sz="2400" spc="-1" strike="noStrike">
              <a:solidFill>
                <a:srgbClr val="000000"/>
              </a:solidFill>
              <a:latin typeface="Arial"/>
            </a:endParaRPr>
          </a:p>
        </p:txBody>
      </p:sp>
      <p:sp>
        <p:nvSpPr>
          <p:cNvPr id="868" name="CustomShape 7"/>
          <p:cNvSpPr/>
          <p:nvPr/>
        </p:nvSpPr>
        <p:spPr>
          <a:xfrm>
            <a:off x="671760" y="5665320"/>
            <a:ext cx="176760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Entity Extension</a:t>
            </a:r>
            <a:endParaRPr b="0" lang="en-US" sz="1600" spc="-1" strike="noStrike">
              <a:latin typeface="Arial"/>
            </a:endParaRPr>
          </a:p>
        </p:txBody>
      </p:sp>
      <p:pic>
        <p:nvPicPr>
          <p:cNvPr id="869" name="Picture 2" descr=""/>
          <p:cNvPicPr/>
          <p:nvPr/>
        </p:nvPicPr>
        <p:blipFill>
          <a:blip r:embed="rId1"/>
          <a:stretch/>
        </p:blipFill>
        <p:spPr>
          <a:xfrm>
            <a:off x="848520" y="4038480"/>
            <a:ext cx="1414080" cy="1515600"/>
          </a:xfrm>
          <a:prstGeom prst="rect">
            <a:avLst/>
          </a:prstGeom>
          <a:ln w="9360">
            <a:noFill/>
          </a:ln>
          <a:effectLst>
            <a:outerShdw algn="tl" blurRad="50800" dir="2700000" dist="38100" rotWithShape="0">
              <a:srgbClr val="000000">
                <a:alpha val="40000"/>
              </a:srgbClr>
            </a:outerShdw>
          </a:effectLst>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Lesson outline</a:t>
            </a:r>
            <a:endParaRPr b="0" lang="en-US" sz="3200" spc="-1" strike="noStrike">
              <a:solidFill>
                <a:srgbClr val="ffffff"/>
              </a:solidFill>
              <a:latin typeface="Arial"/>
            </a:endParaRPr>
          </a:p>
        </p:txBody>
      </p:sp>
      <p:sp>
        <p:nvSpPr>
          <p:cNvPr id="871" name="TextShape 2"/>
          <p:cNvSpPr txBox="1"/>
          <p:nvPr/>
        </p:nvSpPr>
        <p:spPr>
          <a:xfrm>
            <a:off x="521280" y="914400"/>
            <a:ext cx="832068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Arial"/>
              </a:rPr>
              <a:t>Subtype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Arial"/>
              </a:rPr>
              <a:t>Create a subtype entity extension</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Arial"/>
              </a:rPr>
              <a:t>Create a subtype entity</a:t>
            </a:r>
            <a:endParaRPr b="0" lang="en-US" sz="2800" spc="-1" strike="noStrike">
              <a:solidFill>
                <a:srgbClr val="000000"/>
              </a:solidFill>
              <a:latin typeface="Arial"/>
            </a:endParaRPr>
          </a:p>
          <a:p>
            <a:pPr>
              <a:lnSpc>
                <a:spcPct val="150000"/>
              </a:lnSpc>
              <a:spcBef>
                <a:spcPts val="1120"/>
              </a:spcBef>
            </a:pPr>
            <a:endParaRPr b="0" lang="en-US" sz="2800" spc="-1" strike="noStrike">
              <a:solidFill>
                <a:srgbClr val="000000"/>
              </a:solid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Steps to create a new subtype</a:t>
            </a:r>
            <a:endParaRPr b="0" lang="en-US" sz="3200" spc="-1" strike="noStrike">
              <a:solidFill>
                <a:srgbClr val="ffffff"/>
              </a:solidFill>
              <a:latin typeface="Arial"/>
            </a:endParaRPr>
          </a:p>
        </p:txBody>
      </p:sp>
      <p:sp>
        <p:nvSpPr>
          <p:cNvPr id="873" name="TextShape 2"/>
          <p:cNvSpPr txBox="1"/>
          <p:nvPr/>
        </p:nvSpPr>
        <p:spPr>
          <a:xfrm>
            <a:off x="521280" y="914400"/>
            <a:ext cx="832068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Create the subtype entity file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Add elements and specify attributes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Optionally regenerate the dictionary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Deploy the subtype entity</a:t>
            </a:r>
            <a:endParaRPr b="0" lang="en-US" sz="2400" spc="-1" strike="noStrike">
              <a:solidFill>
                <a:srgbClr val="000000"/>
              </a:solid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the subtype entity (1)</a:t>
            </a:r>
            <a:endParaRPr b="0" lang="en-US" sz="3200" spc="-1" strike="noStrike">
              <a:solidFill>
                <a:srgbClr val="ffffff"/>
              </a:solidFill>
              <a:latin typeface="Arial"/>
            </a:endParaRPr>
          </a:p>
        </p:txBody>
      </p:sp>
      <p:sp>
        <p:nvSpPr>
          <p:cNvPr id="875" name="TextShape 2"/>
          <p:cNvSpPr txBox="1"/>
          <p:nvPr/>
        </p:nvSpPr>
        <p:spPr>
          <a:xfrm>
            <a:off x="519120" y="2988720"/>
            <a:ext cx="8318160" cy="341172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In Project View, select </a:t>
            </a:r>
            <a:br/>
            <a:r>
              <a:rPr b="1" lang="en-US" sz="2400" spc="-1" strike="noStrike">
                <a:solidFill>
                  <a:srgbClr val="000000"/>
                </a:solidFill>
                <a:latin typeface="Courier New"/>
                <a:ea typeface="Arial"/>
              </a:rPr>
              <a:t>…\config</a:t>
            </a:r>
            <a:br/>
            <a:r>
              <a:rPr b="1" lang="en-US" sz="2400" spc="-1" strike="noStrike">
                <a:solidFill>
                  <a:srgbClr val="000000"/>
                </a:solidFill>
                <a:latin typeface="Courier New"/>
                <a:ea typeface="Arial"/>
              </a:rPr>
              <a:t>\Extensions\Entity</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Context menu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New </a:t>
            </a:r>
            <a:r>
              <a:rPr b="0" lang="en-US" sz="2000" spc="-1" strike="noStrike">
                <a:solidFill>
                  <a:srgbClr val="000000"/>
                </a:solidFill>
                <a:latin typeface="Wingdings"/>
                <a:ea typeface="Arial"/>
              </a:rPr>
              <a:t></a:t>
            </a:r>
            <a:r>
              <a:rPr b="0" lang="en-US" sz="2000" spc="-1" strike="noStrike">
                <a:solidFill>
                  <a:srgbClr val="000000"/>
                </a:solidFill>
                <a:latin typeface="Arial"/>
                <a:ea typeface="Arial"/>
              </a:rPr>
              <a:t> Entity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Entity dialog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22 character max length</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Use Pascal case ending with _Ext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Example: ABPropInspector_Ext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(continued)</a:t>
            </a:r>
            <a:endParaRPr b="0" lang="en-US" sz="2000" spc="-1" strike="noStrike">
              <a:solidFill>
                <a:srgbClr val="000000"/>
              </a:solidFill>
              <a:latin typeface="Arial"/>
            </a:endParaRPr>
          </a:p>
        </p:txBody>
      </p:sp>
      <p:pic>
        <p:nvPicPr>
          <p:cNvPr id="876" name="Picture 2" descr=""/>
          <p:cNvPicPr/>
          <p:nvPr/>
        </p:nvPicPr>
        <p:blipFill>
          <a:blip r:embed="rId1"/>
          <a:stretch/>
        </p:blipFill>
        <p:spPr>
          <a:xfrm>
            <a:off x="552600" y="954000"/>
            <a:ext cx="4834080" cy="1928160"/>
          </a:xfrm>
          <a:prstGeom prst="rect">
            <a:avLst/>
          </a:prstGeom>
          <a:ln>
            <a:noFill/>
          </a:ln>
          <a:effectLst>
            <a:outerShdw algn="tl" blurRad="50800" dir="2700000" dist="38100" rotWithShape="0">
              <a:srgbClr val="000000">
                <a:alpha val="40000"/>
              </a:srgbClr>
            </a:outerShdw>
          </a:effectLst>
        </p:spPr>
      </p:pic>
      <p:pic>
        <p:nvPicPr>
          <p:cNvPr id="877" name="Picture 3" descr=""/>
          <p:cNvPicPr/>
          <p:nvPr/>
        </p:nvPicPr>
        <p:blipFill>
          <a:blip r:embed="rId2"/>
          <a:stretch/>
        </p:blipFill>
        <p:spPr>
          <a:xfrm>
            <a:off x="3886200" y="1600200"/>
            <a:ext cx="2879640" cy="1568160"/>
          </a:xfrm>
          <a:prstGeom prst="rect">
            <a:avLst/>
          </a:prstGeom>
          <a:ln>
            <a:noFill/>
          </a:ln>
          <a:effectLst>
            <a:outerShdw algn="tl" blurRad="50800" dir="2700000" dist="38100" rotWithShape="0">
              <a:srgbClr val="000000">
                <a:alpha val="40000"/>
              </a:srgbClr>
            </a:outerShdw>
          </a:effectLst>
        </p:spPr>
      </p:pic>
      <p:pic>
        <p:nvPicPr>
          <p:cNvPr id="878" name="Picture 2" descr=""/>
          <p:cNvPicPr/>
          <p:nvPr/>
        </p:nvPicPr>
        <p:blipFill>
          <a:blip r:embed="rId3"/>
          <a:stretch/>
        </p:blipFill>
        <p:spPr>
          <a:xfrm>
            <a:off x="6764040" y="1600200"/>
            <a:ext cx="1606680" cy="1388160"/>
          </a:xfrm>
          <a:prstGeom prst="rect">
            <a:avLst/>
          </a:prstGeom>
          <a:ln>
            <a:noFill/>
          </a:ln>
        </p:spPr>
      </p:pic>
      <p:pic>
        <p:nvPicPr>
          <p:cNvPr id="879" name="Picture 4" descr=""/>
          <p:cNvPicPr/>
          <p:nvPr/>
        </p:nvPicPr>
        <p:blipFill>
          <a:blip r:embed="rId4"/>
          <a:stretch/>
        </p:blipFill>
        <p:spPr>
          <a:xfrm>
            <a:off x="5486400" y="2200680"/>
            <a:ext cx="3355200" cy="4109040"/>
          </a:xfrm>
          <a:prstGeom prst="rect">
            <a:avLst/>
          </a:prstGeom>
          <a:ln>
            <a:noFill/>
          </a:ln>
          <a:effectLst>
            <a:outerShdw algn="tl" blurRad="50800" dir="2700000" dist="38100" rotWithShape="0">
              <a:srgbClr val="000000">
                <a:alpha val="40000"/>
              </a:srgbClr>
            </a:outerShdw>
          </a:effectLst>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0" name="pic dlg Entity" descr=""/>
          <p:cNvPicPr/>
          <p:nvPr/>
        </p:nvPicPr>
        <p:blipFill>
          <a:blip r:embed="rId1"/>
          <a:stretch/>
        </p:blipFill>
        <p:spPr>
          <a:xfrm>
            <a:off x="5369040" y="992880"/>
            <a:ext cx="2872800" cy="1380600"/>
          </a:xfrm>
          <a:prstGeom prst="rect">
            <a:avLst/>
          </a:prstGeom>
          <a:ln>
            <a:noFill/>
          </a:ln>
          <a:effectLst>
            <a:outerShdw algn="tl" blurRad="50800" dir="2700000" dist="38100" rotWithShape="0">
              <a:srgbClr val="000000">
                <a:alpha val="40000"/>
              </a:srgbClr>
            </a:outerShdw>
          </a:effectLst>
        </p:spPr>
      </p:pic>
      <p:sp>
        <p:nvSpPr>
          <p:cNvPr id="881"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1: Create the subtype entity (2)</a:t>
            </a:r>
            <a:endParaRPr b="0" lang="en-US" sz="3200" spc="-1" strike="noStrike">
              <a:solidFill>
                <a:srgbClr val="ffffff"/>
              </a:solidFill>
              <a:latin typeface="Arial"/>
            </a:endParaRPr>
          </a:p>
        </p:txBody>
      </p:sp>
      <p:sp>
        <p:nvSpPr>
          <p:cNvPr id="882" name="TextShape 2"/>
          <p:cNvSpPr txBox="1"/>
          <p:nvPr/>
        </p:nvSpPr>
        <p:spPr>
          <a:xfrm>
            <a:off x="519120" y="914400"/>
            <a:ext cx="501084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For  Entity Type, select subtype</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Fields change in Entity dialog</a:t>
            </a:r>
            <a:endParaRPr b="0" lang="en-US" sz="2200" spc="-1" strike="noStrike">
              <a:solidFill>
                <a:srgbClr val="000000"/>
              </a:solidFill>
              <a:latin typeface="Arial"/>
            </a:endParaRPr>
          </a:p>
          <a:p>
            <a:endParaRPr b="0" lang="en-US" sz="2200" spc="-1" strike="noStrike">
              <a:solidFill>
                <a:srgbClr val="000000"/>
              </a:solidFill>
              <a:latin typeface="Arial"/>
            </a:endParaRPr>
          </a:p>
          <a:p>
            <a:endParaRPr b="0" lang="en-US" sz="22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Select supertype</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In Supertype field, </a:t>
            </a:r>
            <a:br/>
            <a:r>
              <a:rPr b="0" lang="en-US" sz="2200" spc="-1" strike="noStrike">
                <a:solidFill>
                  <a:srgbClr val="000000"/>
                </a:solidFill>
                <a:latin typeface="Arial"/>
                <a:ea typeface="Arial"/>
              </a:rPr>
              <a:t>click ellipse (…) </a:t>
            </a:r>
            <a:br/>
            <a:r>
              <a:rPr b="0" lang="en-US" sz="2200" spc="-1" strike="noStrike">
                <a:solidFill>
                  <a:srgbClr val="000000"/>
                </a:solidFill>
                <a:latin typeface="Arial"/>
                <a:ea typeface="Arial"/>
              </a:rPr>
              <a:t>to open the </a:t>
            </a:r>
            <a:br/>
            <a:r>
              <a:rPr b="0" lang="en-US" sz="2200" spc="-1" strike="noStrike">
                <a:solidFill>
                  <a:srgbClr val="000000"/>
                </a:solidFill>
                <a:latin typeface="Arial"/>
                <a:ea typeface="Arial"/>
              </a:rPr>
              <a:t>Supertype dialog</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In dialog, </a:t>
            </a:r>
            <a:br/>
            <a:r>
              <a:rPr b="0" lang="en-US" sz="2200" spc="-1" strike="noStrike">
                <a:solidFill>
                  <a:srgbClr val="000000"/>
                </a:solidFill>
                <a:latin typeface="Arial"/>
                <a:ea typeface="Arial"/>
              </a:rPr>
              <a:t>select the </a:t>
            </a:r>
            <a:br/>
            <a:r>
              <a:rPr b="0" lang="en-US" sz="2200" spc="-1" strike="noStrike">
                <a:solidFill>
                  <a:srgbClr val="000000"/>
                </a:solidFill>
                <a:latin typeface="Arial"/>
                <a:ea typeface="Arial"/>
              </a:rPr>
              <a:t>parent entity </a:t>
            </a:r>
            <a:endParaRPr b="0" lang="en-US" sz="2200" spc="-1" strike="noStrike">
              <a:solidFill>
                <a:srgbClr val="000000"/>
              </a:solidFill>
              <a:latin typeface="Arial"/>
            </a:endParaRPr>
          </a:p>
          <a:p>
            <a:pPr>
              <a:lnSpc>
                <a:spcPct val="100000"/>
              </a:lnSpc>
              <a:spcBef>
                <a:spcPts val="961"/>
              </a:spcBef>
            </a:pPr>
            <a:endParaRPr b="0" lang="en-US" sz="2200" spc="-1" strike="noStrike">
              <a:solidFill>
                <a:srgbClr val="000000"/>
              </a:solidFill>
              <a:latin typeface="Arial"/>
            </a:endParaRPr>
          </a:p>
          <a:p>
            <a:endParaRPr b="0" lang="en-US" sz="2200" spc="-1" strike="noStrike">
              <a:solidFill>
                <a:srgbClr val="000000"/>
              </a:solidFill>
              <a:latin typeface="Arial"/>
            </a:endParaRPr>
          </a:p>
          <a:p>
            <a:endParaRPr b="0" lang="en-US" sz="2200" spc="-1" strike="noStrike">
              <a:solidFill>
                <a:srgbClr val="000000"/>
              </a:solidFill>
              <a:latin typeface="Arial"/>
            </a:endParaRPr>
          </a:p>
          <a:p>
            <a:endParaRPr b="0" lang="en-US" sz="2200" spc="-1" strike="noStrike">
              <a:solidFill>
                <a:srgbClr val="000000"/>
              </a:solidFill>
              <a:latin typeface="Arial"/>
            </a:endParaRPr>
          </a:p>
          <a:p>
            <a:endParaRPr b="0" lang="en-US" sz="2200" spc="-1" strike="noStrike">
              <a:solidFill>
                <a:srgbClr val="000000"/>
              </a:solidFill>
              <a:latin typeface="Arial"/>
            </a:endParaRPr>
          </a:p>
          <a:p>
            <a:endParaRPr b="0" lang="en-US" sz="2200" spc="-1" strike="noStrike">
              <a:solidFill>
                <a:srgbClr val="000000"/>
              </a:solidFill>
              <a:latin typeface="Arial"/>
            </a:endParaRPr>
          </a:p>
        </p:txBody>
      </p:sp>
      <p:pic>
        <p:nvPicPr>
          <p:cNvPr id="883" name="Picture 6" descr=""/>
          <p:cNvPicPr/>
          <p:nvPr/>
        </p:nvPicPr>
        <p:blipFill>
          <a:blip r:embed="rId2"/>
          <a:stretch/>
        </p:blipFill>
        <p:spPr>
          <a:xfrm>
            <a:off x="5562720" y="1905120"/>
            <a:ext cx="2546640" cy="1530360"/>
          </a:xfrm>
          <a:prstGeom prst="rect">
            <a:avLst/>
          </a:prstGeom>
          <a:ln w="9360">
            <a:solidFill>
              <a:schemeClr val="bg1"/>
            </a:solidFill>
            <a:miter/>
          </a:ln>
          <a:effectLst>
            <a:outerShdw algn="tl" blurRad="50800" dir="2700000" dist="38100" rotWithShape="0">
              <a:srgbClr val="000000">
                <a:alpha val="40000"/>
              </a:srgbClr>
            </a:outerShdw>
          </a:effectLst>
        </p:spPr>
      </p:pic>
      <p:pic>
        <p:nvPicPr>
          <p:cNvPr id="884" name="pic DLG Entity 2" descr=""/>
          <p:cNvPicPr/>
          <p:nvPr/>
        </p:nvPicPr>
        <p:blipFill>
          <a:blip r:embed="rId3"/>
          <a:stretch/>
        </p:blipFill>
        <p:spPr>
          <a:xfrm>
            <a:off x="4072680" y="3594240"/>
            <a:ext cx="2979720" cy="2877120"/>
          </a:xfrm>
          <a:prstGeom prst="rect">
            <a:avLst/>
          </a:prstGeom>
          <a:ln>
            <a:noFill/>
          </a:ln>
          <a:effectLst>
            <a:outerShdw algn="tl" blurRad="50800" dir="2700000" dist="38100" rotWithShape="0">
              <a:srgbClr val="000000">
                <a:alpha val="40000"/>
              </a:srgbClr>
            </a:outerShdw>
          </a:effectLst>
        </p:spPr>
      </p:pic>
      <p:pic>
        <p:nvPicPr>
          <p:cNvPr id="885" name="pic Dllg supertype" descr=""/>
          <p:cNvPicPr/>
          <p:nvPr/>
        </p:nvPicPr>
        <p:blipFill>
          <a:blip r:embed="rId4"/>
          <a:stretch/>
        </p:blipFill>
        <p:spPr>
          <a:xfrm>
            <a:off x="6178680" y="2819520"/>
            <a:ext cx="2628360" cy="2449080"/>
          </a:xfrm>
          <a:prstGeom prst="rect">
            <a:avLst/>
          </a:prstGeom>
          <a:ln>
            <a:noFill/>
          </a:ln>
          <a:effectLst>
            <a:outerShdw algn="tl" blurRad="50800" dir="2700000" dist="38100" rotWithShape="0">
              <a:srgbClr val="000000">
                <a:alpha val="40000"/>
              </a:srgbClr>
            </a:outerShdw>
          </a:effectLst>
        </p:spPr>
      </p:pic>
      <p:sp>
        <p:nvSpPr>
          <p:cNvPr id="886" name="CustomShape 3"/>
          <p:cNvSpPr/>
          <p:nvPr/>
        </p:nvSpPr>
        <p:spPr>
          <a:xfrm>
            <a:off x="6339960" y="3845160"/>
            <a:ext cx="2306880" cy="23328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87" name="CustomShape 4"/>
          <p:cNvSpPr/>
          <p:nvPr/>
        </p:nvSpPr>
        <p:spPr>
          <a:xfrm>
            <a:off x="4256280" y="5468040"/>
            <a:ext cx="2677320" cy="2466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888" name="CustomShape 5"/>
          <p:cNvSpPr/>
          <p:nvPr/>
        </p:nvSpPr>
        <p:spPr>
          <a:xfrm flipH="1">
            <a:off x="6933600" y="3961800"/>
            <a:ext cx="1712520" cy="1629360"/>
          </a:xfrm>
          <a:prstGeom prst="bentConnector3">
            <a:avLst>
              <a:gd name="adj1" fmla="val -13345"/>
            </a:avLst>
          </a:prstGeom>
          <a:noFill/>
          <a:ln w="28440">
            <a:solidFill>
              <a:schemeClr val="accent1"/>
            </a:solidFill>
            <a:round/>
            <a:tailEnd len="med" type="triangle" w="med"/>
          </a:ln>
          <a:effectLst>
            <a:outerShdw algn="tl" blurRad="50800" dir="2700000" dist="38100" rotWithShape="0">
              <a:srgbClr val="000000">
                <a:alpha val="40000"/>
              </a:srgbClr>
            </a:outerShdw>
          </a:effectLst>
        </p:spPr>
        <p:style>
          <a:lnRef idx="0"/>
          <a:fillRef idx="0"/>
          <a:effectRef idx="0"/>
          <a:fontRef idx="minor"/>
        </p:style>
      </p:sp>
      <p:sp>
        <p:nvSpPr>
          <p:cNvPr id="889" name="CustomShape 6"/>
          <p:cNvSpPr/>
          <p:nvPr/>
        </p:nvSpPr>
        <p:spPr>
          <a:xfrm>
            <a:off x="5562720" y="2088720"/>
            <a:ext cx="2546640" cy="26136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TextShape 1"/>
          <p:cNvSpPr txBox="1"/>
          <p:nvPr/>
        </p:nvSpPr>
        <p:spPr>
          <a:xfrm>
            <a:off x="493920" y="118800"/>
            <a:ext cx="887832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Step 2: Add elements and specify attributes</a:t>
            </a:r>
            <a:br/>
            <a:endParaRPr b="0" lang="en-US" sz="3200" spc="-1" strike="noStrike">
              <a:solidFill>
                <a:srgbClr val="ffffff"/>
              </a:solidFill>
              <a:latin typeface="Arial"/>
            </a:endParaRPr>
          </a:p>
        </p:txBody>
      </p:sp>
      <p:sp>
        <p:nvSpPr>
          <p:cNvPr id="891" name="TextShape 2"/>
          <p:cNvSpPr txBox="1"/>
          <p:nvPr/>
        </p:nvSpPr>
        <p:spPr>
          <a:xfrm>
            <a:off x="5191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Toolbar </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Select option in dropdown</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Click </a:t>
            </a:r>
            <a:r>
              <a:rPr b="1" lang="en-US" sz="2200" spc="-1" strike="noStrike">
                <a:solidFill>
                  <a:srgbClr val="000000"/>
                </a:solidFill>
                <a:latin typeface="Arial"/>
                <a:ea typeface="Arial"/>
              </a:rPr>
              <a:t>+</a:t>
            </a:r>
            <a:r>
              <a:rPr b="0" lang="en-US" sz="2200" spc="-1" strike="noStrike">
                <a:solidFill>
                  <a:srgbClr val="000000"/>
                </a:solidFill>
                <a:latin typeface="Arial"/>
                <a:ea typeface="Arial"/>
              </a:rPr>
              <a:t> to add more of same</a:t>
            </a:r>
            <a:endParaRPr b="0" lang="en-US" sz="2200" spc="-1" strike="noStrike">
              <a:solidFill>
                <a:srgbClr val="000000"/>
              </a:solidFill>
              <a:latin typeface="Arial"/>
            </a:endParaRPr>
          </a:p>
        </p:txBody>
      </p:sp>
      <p:sp>
        <p:nvSpPr>
          <p:cNvPr id="892" name="TextShape 3"/>
          <p:cNvSpPr txBox="1"/>
          <p:nvPr/>
        </p:nvSpPr>
        <p:spPr>
          <a:xfrm>
            <a:off x="4754520" y="914400"/>
            <a:ext cx="408276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Context menu</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Add new…</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Select option in menu</a:t>
            </a:r>
            <a:endParaRPr b="0" lang="en-US" sz="2200" spc="-1" strike="noStrike">
              <a:solidFill>
                <a:srgbClr val="000000"/>
              </a:solidFill>
              <a:latin typeface="Arial"/>
            </a:endParaRPr>
          </a:p>
        </p:txBody>
      </p:sp>
      <p:pic>
        <p:nvPicPr>
          <p:cNvPr id="893" name="pic editor menubar Add" descr=""/>
          <p:cNvPicPr/>
          <p:nvPr/>
        </p:nvPicPr>
        <p:blipFill>
          <a:blip r:embed="rId1"/>
          <a:srcRect l="0" t="0" r="68007" b="0"/>
          <a:stretch/>
        </p:blipFill>
        <p:spPr>
          <a:xfrm>
            <a:off x="2133720" y="2268000"/>
            <a:ext cx="1793880" cy="383400"/>
          </a:xfrm>
          <a:prstGeom prst="rect">
            <a:avLst/>
          </a:prstGeom>
          <a:ln w="9360">
            <a:noFill/>
          </a:ln>
          <a:effectLst>
            <a:outerShdw algn="tl" blurRad="50800" dir="2700000" dist="38100" rotWithShape="0">
              <a:srgbClr val="000000">
                <a:alpha val="40000"/>
              </a:srgbClr>
            </a:outerShdw>
          </a:effectLst>
        </p:spPr>
      </p:pic>
      <p:pic>
        <p:nvPicPr>
          <p:cNvPr id="894" name="pic editor menubar list" descr=""/>
          <p:cNvPicPr/>
          <p:nvPr/>
        </p:nvPicPr>
        <p:blipFill>
          <a:blip r:embed="rId2"/>
          <a:stretch/>
        </p:blipFill>
        <p:spPr>
          <a:xfrm>
            <a:off x="2554920" y="2580840"/>
            <a:ext cx="1435680" cy="3713760"/>
          </a:xfrm>
          <a:prstGeom prst="rect">
            <a:avLst/>
          </a:prstGeom>
          <a:ln>
            <a:noFill/>
          </a:ln>
          <a:effectLst>
            <a:outerShdw algn="tl" blurRad="50800" dir="2700000" dist="38100" rotWithShape="0">
              <a:srgbClr val="000000">
                <a:alpha val="40000"/>
              </a:srgbClr>
            </a:outerShdw>
          </a:effectLst>
        </p:spPr>
      </p:pic>
      <p:pic>
        <p:nvPicPr>
          <p:cNvPr id="895" name="pic Context Menu" descr=""/>
          <p:cNvPicPr/>
          <p:nvPr/>
        </p:nvPicPr>
        <p:blipFill>
          <a:blip r:embed="rId3"/>
          <a:stretch/>
        </p:blipFill>
        <p:spPr>
          <a:xfrm>
            <a:off x="4973400" y="2268000"/>
            <a:ext cx="3416760" cy="3825360"/>
          </a:xfrm>
          <a:prstGeom prst="rect">
            <a:avLst/>
          </a:prstGeom>
          <a:ln>
            <a:noFill/>
          </a:ln>
          <a:effectLst>
            <a:outerShdw algn="tl" blurRad="50800" dir="2700000" dist="38100" rotWithShape="0">
              <a:srgbClr val="000000">
                <a:alpha val="40000"/>
              </a:srgbClr>
            </a:outerShdw>
          </a:effectLst>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Common elements to add</a:t>
            </a:r>
            <a:endParaRPr b="0" lang="en-US" sz="3200" spc="-1" strike="noStrike">
              <a:solidFill>
                <a:srgbClr val="ffffff"/>
              </a:solidFill>
              <a:latin typeface="Arial"/>
            </a:endParaRPr>
          </a:p>
        </p:txBody>
      </p:sp>
      <p:sp>
        <p:nvSpPr>
          <p:cNvPr id="897"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Common elements for: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Entity extension, entity, subtype, subtype extension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&lt;array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array entity and field</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&lt;column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data field with defined data type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Bit, datetime, integer, varchar</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&lt;foreignkey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foreign key field and entity</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&lt;typekey …/&gt;</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Define typekey and related typelist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Do </a:t>
            </a:r>
            <a:r>
              <a:rPr b="1" lang="en-US" sz="2400" spc="-1" strike="noStrike">
                <a:solidFill>
                  <a:srgbClr val="000000"/>
                </a:solidFill>
                <a:latin typeface="Arial"/>
                <a:ea typeface="Arial"/>
              </a:rPr>
              <a:t>NOT</a:t>
            </a:r>
            <a:r>
              <a:rPr b="0" lang="en-US" sz="2400" spc="-1" strike="noStrike">
                <a:solidFill>
                  <a:srgbClr val="000000"/>
                </a:solidFill>
                <a:latin typeface="Arial"/>
                <a:ea typeface="Arial"/>
              </a:rPr>
              <a:t> create entity field names ending with _Ext</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Lesson outline</a:t>
            </a:r>
            <a:endParaRPr b="0" lang="en-US" sz="3200" spc="-1" strike="noStrike">
              <a:solidFill>
                <a:srgbClr val="ffffff"/>
              </a:solidFill>
              <a:latin typeface="Arial"/>
            </a:endParaRPr>
          </a:p>
        </p:txBody>
      </p:sp>
      <p:sp>
        <p:nvSpPr>
          <p:cNvPr id="745" name="TextShape 2"/>
          <p:cNvSpPr txBox="1"/>
          <p:nvPr/>
        </p:nvSpPr>
        <p:spPr>
          <a:xfrm>
            <a:off x="521280" y="914400"/>
            <a:ext cx="8320680" cy="5486040"/>
          </a:xfrm>
          <a:prstGeom prst="rect">
            <a:avLst/>
          </a:prstGeom>
          <a:noFill/>
          <a:ln>
            <a:noFill/>
          </a:ln>
        </p:spPr>
        <p:txBody>
          <a:bodyPr lIns="0" rIns="0" tIns="0" bIns="0"/>
          <a:p>
            <a:pPr marL="285840" indent="-285480">
              <a:lnSpc>
                <a:spcPct val="150000"/>
              </a:lnSpc>
              <a:spcBef>
                <a:spcPts val="1120"/>
              </a:spcBef>
              <a:buClr>
                <a:srgbClr val="04628c"/>
              </a:buClr>
              <a:buSzPct val="90000"/>
              <a:buFont typeface="Arial"/>
              <a:buChar char="•"/>
            </a:pPr>
            <a:r>
              <a:rPr b="0" lang="en-US" sz="2800" spc="-1" strike="noStrike">
                <a:solidFill>
                  <a:srgbClr val="000000"/>
                </a:solidFill>
                <a:latin typeface="Arial"/>
                <a:ea typeface="Arial"/>
              </a:rPr>
              <a:t>Subtype basics</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Arial"/>
              </a:rPr>
              <a:t>Create a subtype entity extension</a:t>
            </a:r>
            <a:endParaRPr b="0" lang="en-US" sz="2800" spc="-1" strike="noStrike">
              <a:solidFill>
                <a:srgbClr val="000000"/>
              </a:solidFill>
              <a:latin typeface="Arial"/>
            </a:endParaRPr>
          </a:p>
          <a:p>
            <a:pPr marL="285840" indent="-285480">
              <a:lnSpc>
                <a:spcPct val="150000"/>
              </a:lnSpc>
              <a:spcBef>
                <a:spcPts val="1120"/>
              </a:spcBef>
              <a:buClr>
                <a:srgbClr val="04628c"/>
              </a:buClr>
              <a:buSzPct val="90000"/>
              <a:buFont typeface="Arial"/>
              <a:buChar char="•"/>
            </a:pPr>
            <a:r>
              <a:rPr b="0" lang="en-US" sz="2800" spc="-1" strike="noStrike">
                <a:solidFill>
                  <a:srgbClr val="c0c0c0"/>
                </a:solidFill>
                <a:latin typeface="Arial"/>
                <a:ea typeface="Arial"/>
              </a:rPr>
              <a:t>Create a subtype entity</a:t>
            </a:r>
            <a:endParaRPr b="0" lang="en-US" sz="2800" spc="-1" strike="noStrike">
              <a:solidFill>
                <a:srgbClr val="000000"/>
              </a:solid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8" name="Picture 3" descr=""/>
          <p:cNvPicPr/>
          <p:nvPr/>
        </p:nvPicPr>
        <p:blipFill>
          <a:blip r:embed="rId1"/>
          <a:stretch/>
        </p:blipFill>
        <p:spPr>
          <a:xfrm>
            <a:off x="514440" y="914400"/>
            <a:ext cx="4133160" cy="5491080"/>
          </a:xfrm>
          <a:prstGeom prst="rect">
            <a:avLst/>
          </a:prstGeom>
          <a:ln>
            <a:noFill/>
          </a:ln>
          <a:effectLst>
            <a:outerShdw algn="tl" blurRad="50800" dir="2700000" dist="38100" rotWithShape="0">
              <a:srgbClr val="000000">
                <a:alpha val="40000"/>
              </a:srgbClr>
            </a:outerShdw>
          </a:effectLst>
        </p:spPr>
      </p:pic>
      <p:sp>
        <p:nvSpPr>
          <p:cNvPr id="89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editor: Attribute pane</a:t>
            </a:r>
            <a:endParaRPr b="0" lang="en-US" sz="3200" spc="-1" strike="noStrike">
              <a:solidFill>
                <a:srgbClr val="ffffff"/>
              </a:solidFill>
              <a:latin typeface="Arial"/>
            </a:endParaRPr>
          </a:p>
        </p:txBody>
      </p:sp>
      <p:sp>
        <p:nvSpPr>
          <p:cNvPr id="900" name="TextShape 2"/>
          <p:cNvSpPr txBox="1"/>
          <p:nvPr/>
        </p:nvSpPr>
        <p:spPr>
          <a:xfrm>
            <a:off x="4952880" y="914400"/>
            <a:ext cx="387072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rPr>
              <a:t>Name Value columns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For selected element, </a:t>
            </a:r>
            <a:br/>
            <a:r>
              <a:rPr b="0" lang="en-US" sz="2000" spc="-1" strike="noStrike">
                <a:solidFill>
                  <a:srgbClr val="000000"/>
                </a:solidFill>
                <a:latin typeface="Arial"/>
                <a:ea typeface="Arial"/>
              </a:rPr>
              <a:t>define attributes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Schema aware values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Boolean controls</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Dropdown lists</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Attribute styling</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Bold for required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Black for editable</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Arial"/>
              <a:buChar char="-"/>
            </a:pPr>
            <a:r>
              <a:rPr b="0" lang="en-US" sz="2000" spc="-1" strike="noStrike">
                <a:solidFill>
                  <a:srgbClr val="000000"/>
                </a:solidFill>
                <a:latin typeface="Arial"/>
                <a:ea typeface="Arial"/>
              </a:rPr>
              <a:t>Grayed-out for non-editable</a:t>
            </a:r>
            <a:endParaRPr b="0" lang="en-US" sz="2000" spc="-1" strike="noStrike">
              <a:solidFill>
                <a:srgbClr val="000000"/>
              </a:solidFill>
              <a:latin typeface="Arial"/>
            </a:endParaRPr>
          </a:p>
          <a:p>
            <a:pPr lvl="2" marL="969840" indent="-226800">
              <a:lnSpc>
                <a:spcPct val="100000"/>
              </a:lnSpc>
              <a:spcBef>
                <a:spcPts val="360"/>
              </a:spcBef>
              <a:buClr>
                <a:srgbClr val="04628c"/>
              </a:buClr>
              <a:buSzPct val="85000"/>
              <a:buFont typeface="Arial"/>
              <a:buChar char="-"/>
            </a:pPr>
            <a:r>
              <a:rPr b="0" lang="en-US" sz="1800" spc="-1" strike="noStrike">
                <a:solidFill>
                  <a:srgbClr val="000000"/>
                </a:solidFill>
                <a:latin typeface="Arial"/>
                <a:ea typeface="Arial"/>
              </a:rPr>
              <a:t>Overridden, Inherited, Internal, Default</a:t>
            </a:r>
            <a:endParaRPr b="0" lang="en-US" sz="18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No default for nullok</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Set to true in most cases</a:t>
            </a:r>
            <a:endParaRPr b="0" lang="en-US" sz="2200" spc="-1" strike="noStrike">
              <a:solidFill>
                <a:srgbClr val="000000"/>
              </a:solidFill>
              <a:latin typeface="Arial"/>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1" name="CustomShape 1"/>
          <p:cNvSpPr/>
          <p:nvPr/>
        </p:nvSpPr>
        <p:spPr>
          <a:xfrm>
            <a:off x="561960" y="3581280"/>
            <a:ext cx="3628440" cy="2742840"/>
          </a:xfrm>
          <a:prstGeom prst="roundRect">
            <a:avLst>
              <a:gd name="adj" fmla="val 8642"/>
            </a:avLst>
          </a:prstGeom>
          <a:ln w="28440">
            <a:round/>
          </a:ln>
          <a:effectLst>
            <a:outerShdw algn="tl" blurRad="50800" dir="2700000" dist="38100" rotWithShape="0">
              <a:srgbClr val="000000">
                <a:alpha val="40000"/>
              </a:srgbClr>
            </a:outerShdw>
          </a:effectLst>
        </p:spPr>
        <p:style>
          <a:lnRef idx="2">
            <a:schemeClr val="accent1"/>
          </a:lnRef>
          <a:fillRef idx="1">
            <a:schemeClr val="lt1"/>
          </a:fillRef>
          <a:effectRef idx="0">
            <a:schemeClr val="accent1"/>
          </a:effectRef>
          <a:fontRef idx="minor"/>
        </p:style>
      </p:sp>
      <p:sp>
        <p:nvSpPr>
          <p:cNvPr id="902" name="TextShape 2"/>
          <p:cNvSpPr txBox="1"/>
          <p:nvPr/>
        </p:nvSpPr>
        <p:spPr>
          <a:xfrm>
            <a:off x="493920" y="118800"/>
            <a:ext cx="8320680" cy="742680"/>
          </a:xfrm>
          <a:prstGeom prst="rect">
            <a:avLst/>
          </a:prstGeom>
          <a:noFill/>
          <a:ln>
            <a:noFill/>
          </a:ln>
        </p:spPr>
        <p:txBody>
          <a:bodyPr lIns="0" rIns="0" tIns="0" bIns="0"/>
          <a:p>
            <a:pPr>
              <a:lnSpc>
                <a:spcPct val="90000"/>
              </a:lnSpc>
            </a:pPr>
            <a:r>
              <a:rPr b="1" lang="en-US" sz="3200" spc="-1" strike="noStrike">
                <a:solidFill>
                  <a:srgbClr val="04628c"/>
                </a:solidFill>
                <a:latin typeface="Arial"/>
                <a:ea typeface="Arial"/>
              </a:rPr>
              <a:t>Step 4: Deploy the subtype entity</a:t>
            </a:r>
            <a:endParaRPr b="0" lang="en-US" sz="3200" spc="-1" strike="noStrike">
              <a:solidFill>
                <a:srgbClr val="ffffff"/>
              </a:solidFill>
              <a:latin typeface="Arial"/>
            </a:endParaRPr>
          </a:p>
        </p:txBody>
      </p:sp>
      <p:sp>
        <p:nvSpPr>
          <p:cNvPr id="903" name="TextShape 3"/>
          <p:cNvSpPr txBox="1"/>
          <p:nvPr/>
        </p:nvSpPr>
        <p:spPr>
          <a:xfrm>
            <a:off x="521280" y="914400"/>
            <a:ext cx="4087080" cy="837720"/>
          </a:xfrm>
          <a:prstGeom prst="rect">
            <a:avLst/>
          </a:prstGeom>
          <a:noFill/>
          <a:ln>
            <a:noFill/>
          </a:ln>
        </p:spPr>
        <p:txBody>
          <a:bodyPr lIns="0" rIns="0" tIns="0" bIns="0"/>
          <a:p>
            <a:pPr>
              <a:lnSpc>
                <a:spcPct val="100000"/>
              </a:lnSpc>
              <a:spcBef>
                <a:spcPts val="961"/>
              </a:spcBef>
            </a:pPr>
            <a:r>
              <a:rPr b="0" lang="en-US" sz="2400" spc="-1" strike="noStrike">
                <a:solidFill>
                  <a:srgbClr val="000000"/>
                </a:solidFill>
                <a:latin typeface="Arial"/>
                <a:ea typeface="Arial"/>
              </a:rPr>
              <a:t>Restart Server</a:t>
            </a:r>
            <a:endParaRPr b="0" lang="en-US" sz="2400" spc="-1" strike="noStrike">
              <a:latin typeface="Arial"/>
            </a:endParaRPr>
          </a:p>
        </p:txBody>
      </p:sp>
      <p:sp>
        <p:nvSpPr>
          <p:cNvPr id="904" name="TextShape 4"/>
          <p:cNvSpPr txBox="1"/>
          <p:nvPr/>
        </p:nvSpPr>
        <p:spPr>
          <a:xfrm>
            <a:off x="4754520" y="914400"/>
            <a:ext cx="4082760" cy="547488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rPr>
              <a:t>bin command window</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1" lang="en-US" sz="2200" spc="-1" strike="noStrike">
                <a:solidFill>
                  <a:srgbClr val="000000"/>
                </a:solidFill>
                <a:latin typeface="Courier New"/>
                <a:ea typeface="Arial"/>
              </a:rPr>
              <a:t>gwXX dev-stop</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1" lang="en-US" sz="2200" spc="-1" strike="noStrike">
                <a:solidFill>
                  <a:srgbClr val="000000"/>
                </a:solidFill>
                <a:latin typeface="Courier New"/>
                <a:ea typeface="Arial"/>
              </a:rPr>
              <a:t>gwXX dev-start</a:t>
            </a:r>
            <a:endParaRPr b="0" lang="en-US" sz="22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Or, Guidewire Studio</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Run </a:t>
            </a:r>
            <a:r>
              <a:rPr b="0" lang="en-US" sz="2200" spc="-1" strike="noStrike">
                <a:solidFill>
                  <a:srgbClr val="000000"/>
                </a:solidFill>
                <a:latin typeface="Wingdings"/>
                <a:ea typeface="Arial"/>
              </a:rPr>
              <a:t></a:t>
            </a:r>
            <a:r>
              <a:rPr b="0" lang="en-US" sz="2200" spc="-1" strike="noStrike">
                <a:solidFill>
                  <a:srgbClr val="000000"/>
                </a:solidFill>
                <a:latin typeface="Arial"/>
                <a:ea typeface="Arial"/>
              </a:rPr>
              <a:t> Stop</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Run 'Server' or Debug 'Server'</a:t>
            </a:r>
            <a:endParaRPr b="0" lang="en-US" sz="2200" spc="-1" strike="noStrike">
              <a:solidFill>
                <a:srgbClr val="000000"/>
              </a:solidFill>
              <a:latin typeface="Arial"/>
            </a:endParaRPr>
          </a:p>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During start-up</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If autoupgrade=true in database-config.xml, then Guidewire attempts to upgrade the database according to the changes in the data model</a:t>
            </a:r>
            <a:endParaRPr b="0" lang="en-US" sz="2200" spc="-1" strike="noStrike">
              <a:solidFill>
                <a:srgbClr val="000000"/>
              </a:solidFill>
              <a:latin typeface="Arial"/>
            </a:endParaRPr>
          </a:p>
        </p:txBody>
      </p:sp>
      <p:sp>
        <p:nvSpPr>
          <p:cNvPr id="905" name="TextShape 5"/>
          <p:cNvSpPr txBox="1"/>
          <p:nvPr/>
        </p:nvSpPr>
        <p:spPr>
          <a:xfrm>
            <a:off x="519120" y="1752480"/>
            <a:ext cx="4082760" cy="4636800"/>
          </a:xfrm>
          <a:prstGeom prst="rect">
            <a:avLst/>
          </a:prstGeom>
          <a:noFill/>
          <a:ln>
            <a:noFill/>
          </a:ln>
        </p:spPr>
        <p:txBody>
          <a:bodyPr lIns="0" rIns="0" tIns="0" bIns="0"/>
          <a:p>
            <a:pPr marL="285840" indent="-285480">
              <a:lnSpc>
                <a:spcPct val="100000"/>
              </a:lnSpc>
              <a:spcBef>
                <a:spcPts val="961"/>
              </a:spcBef>
              <a:buClr>
                <a:srgbClr val="800000"/>
              </a:buClr>
              <a:buSzPct val="90000"/>
              <a:buFont typeface="Arial"/>
              <a:buChar char="•"/>
            </a:pPr>
            <a:r>
              <a:rPr b="0" lang="en-US" sz="2400" spc="-1" strike="noStrike">
                <a:solidFill>
                  <a:srgbClr val="000000"/>
                </a:solidFill>
                <a:latin typeface="Arial"/>
                <a:ea typeface="Arial"/>
              </a:rPr>
              <a:t>Entity</a:t>
            </a:r>
            <a:endParaRPr b="0" lang="en-US" sz="2400" spc="-1" strike="noStrike">
              <a:solidFill>
                <a:srgbClr val="000000"/>
              </a:solidFill>
              <a:latin typeface="Arial"/>
            </a:endParaRPr>
          </a:p>
        </p:txBody>
      </p:sp>
      <p:sp>
        <p:nvSpPr>
          <p:cNvPr id="906" name="CustomShape 6"/>
          <p:cNvSpPr/>
          <p:nvPr/>
        </p:nvSpPr>
        <p:spPr>
          <a:xfrm>
            <a:off x="1184040" y="5665320"/>
            <a:ext cx="743400" cy="3337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US" sz="1600" spc="-1" strike="noStrike">
                <a:solidFill>
                  <a:srgbClr val="000000"/>
                </a:solidFill>
                <a:latin typeface="Arial"/>
              </a:rPr>
              <a:t>Entity</a:t>
            </a:r>
            <a:endParaRPr b="0" lang="en-US" sz="1600" spc="-1" strike="noStrike">
              <a:latin typeface="Arial"/>
            </a:endParaRPr>
          </a:p>
        </p:txBody>
      </p:sp>
      <p:pic>
        <p:nvPicPr>
          <p:cNvPr id="907" name="Picture 3" descr=""/>
          <p:cNvPicPr/>
          <p:nvPr/>
        </p:nvPicPr>
        <p:blipFill>
          <a:blip r:embed="rId1"/>
          <a:stretch/>
        </p:blipFill>
        <p:spPr>
          <a:xfrm>
            <a:off x="838080" y="3962520"/>
            <a:ext cx="1414080" cy="1515600"/>
          </a:xfrm>
          <a:prstGeom prst="rect">
            <a:avLst/>
          </a:prstGeom>
          <a:ln w="9360">
            <a:noFill/>
          </a:ln>
          <a:effectLst>
            <a:outerShdw algn="tl" blurRad="50800" dir="2700000" dist="38100" rotWithShape="0">
              <a:srgbClr val="000000">
                <a:alpha val="40000"/>
              </a:srgbClr>
            </a:outerShdw>
          </a:effectLst>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TextShape 1"/>
          <p:cNvSpPr txBox="1"/>
          <p:nvPr/>
        </p:nvSpPr>
        <p:spPr>
          <a:xfrm>
            <a:off x="520560" y="1344240"/>
            <a:ext cx="8320680" cy="5056200"/>
          </a:xfrm>
          <a:prstGeom prst="rect">
            <a:avLst/>
          </a:prstGeom>
          <a:noFill/>
          <a:ln>
            <a:noFill/>
          </a:ln>
        </p:spPr>
        <p:txBody>
          <a:bodyPr lIns="0" rIns="0" tIns="0" bIns="0"/>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Describe the role of subtypes and supertypes in the data model</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Extend an existing subtype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new a subtype entity</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Calibri"/>
              </a:rPr>
              <a:t>Create a subtype extension</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TextShape 1"/>
          <p:cNvSpPr txBox="1"/>
          <p:nvPr/>
        </p:nvSpPr>
        <p:spPr>
          <a:xfrm>
            <a:off x="519120" y="914400"/>
            <a:ext cx="8318160" cy="5486040"/>
          </a:xfrm>
          <a:prstGeom prst="rect">
            <a:avLst/>
          </a:prstGeom>
          <a:noFill/>
          <a:ln>
            <a:noFill/>
          </a:ln>
        </p:spPr>
        <p:txBody>
          <a:bodyPr lIns="0" rIns="0" tIns="0" bIns="0"/>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a subtype entity? What is the XML element for a subtype entity?</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What is a subtype entity extension? What is the XML element for a subtype entity extension?</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Describe at least one limitation of relying heavily on subtype hierarchies.</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When you create a new subtype, why are you NOT able  specify a table name?</a:t>
            </a:r>
            <a:endParaRPr b="0" lang="en-US" sz="2400" spc="-1" strike="noStrike">
              <a:solidFill>
                <a:srgbClr val="000000"/>
              </a:solidFill>
              <a:latin typeface="Arial"/>
            </a:endParaRPr>
          </a:p>
          <a:p>
            <a:pPr marL="457200" indent="-456840">
              <a:lnSpc>
                <a:spcPct val="100000"/>
              </a:lnSpc>
              <a:spcBef>
                <a:spcPts val="961"/>
              </a:spcBef>
              <a:buClr>
                <a:srgbClr val="04628c"/>
              </a:buClr>
              <a:buSzPct val="90000"/>
              <a:buFont typeface="Arial"/>
              <a:buAutoNum type="arabicPeriod"/>
            </a:pPr>
            <a:r>
              <a:rPr b="0" lang="en-US" sz="2400" spc="-1" strike="noStrike">
                <a:solidFill>
                  <a:srgbClr val="000000"/>
                </a:solidFill>
                <a:latin typeface="Arial"/>
                <a:ea typeface="Arial"/>
              </a:rPr>
              <a:t>If creating a subtype extension and the path to the extension is grayed out and you are unable to click OK, what should you do?</a:t>
            </a: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 entity</a:t>
            </a:r>
            <a:endParaRPr b="0" lang="en-US" sz="3200" spc="-1" strike="noStrike">
              <a:solidFill>
                <a:srgbClr val="ffffff"/>
              </a:solidFill>
              <a:latin typeface="Arial"/>
            </a:endParaRPr>
          </a:p>
        </p:txBody>
      </p:sp>
      <p:sp>
        <p:nvSpPr>
          <p:cNvPr id="747" name="TextShape 2"/>
          <p:cNvSpPr txBox="1"/>
          <p:nvPr/>
        </p:nvSpPr>
        <p:spPr>
          <a:xfrm>
            <a:off x="519120" y="914400"/>
            <a:ext cx="408276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 </a:t>
            </a:r>
            <a:r>
              <a:rPr b="1" lang="en-US" sz="2400" spc="-1" strike="noStrike">
                <a:solidFill>
                  <a:srgbClr val="000000"/>
                </a:solidFill>
                <a:latin typeface="Arial"/>
                <a:ea typeface="Arial"/>
              </a:rPr>
              <a:t>subtype </a:t>
            </a:r>
            <a:r>
              <a:rPr b="0" lang="en-US" sz="2400" spc="-1" strike="noStrike">
                <a:solidFill>
                  <a:srgbClr val="000000"/>
                </a:solidFill>
                <a:latin typeface="Arial"/>
                <a:ea typeface="Arial"/>
              </a:rPr>
              <a:t>is an entity that is a child to a supertype entity and inherits all fields from the supertype</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Example:</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ABContact is the supertype</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ABCompany is the subtype</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ABCompany inherits PrefersContactByEmail from ABContact</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ABContact does </a:t>
            </a:r>
            <a:r>
              <a:rPr b="1" lang="en-US" sz="2200" spc="-1" strike="noStrike">
                <a:solidFill>
                  <a:srgbClr val="000000"/>
                </a:solidFill>
                <a:latin typeface="Arial"/>
                <a:ea typeface="Arial"/>
              </a:rPr>
              <a:t>NOT</a:t>
            </a:r>
            <a:r>
              <a:rPr b="0" lang="en-US" sz="2200" spc="-1" strike="noStrike">
                <a:solidFill>
                  <a:srgbClr val="000000"/>
                </a:solidFill>
                <a:latin typeface="Arial"/>
                <a:ea typeface="Arial"/>
              </a:rPr>
              <a:t> inherit CanAddEmployees</a:t>
            </a:r>
            <a:endParaRPr b="0" lang="en-US" sz="2200" spc="-1" strike="noStrike">
              <a:solidFill>
                <a:srgbClr val="000000"/>
              </a:solidFill>
              <a:latin typeface="Arial"/>
            </a:endParaRPr>
          </a:p>
          <a:p>
            <a:pPr>
              <a:lnSpc>
                <a:spcPct val="100000"/>
              </a:lnSpc>
              <a:spcBef>
                <a:spcPts val="961"/>
              </a:spcBef>
            </a:pPr>
            <a:endParaRPr b="0" lang="en-US" sz="2200" spc="-1" strike="noStrike">
              <a:solidFill>
                <a:srgbClr val="000000"/>
              </a:solidFill>
              <a:latin typeface="Arial"/>
            </a:endParaRPr>
          </a:p>
        </p:txBody>
      </p:sp>
      <p:pic>
        <p:nvPicPr>
          <p:cNvPr id="748" name="pic ERD" descr=""/>
          <p:cNvPicPr/>
          <p:nvPr/>
        </p:nvPicPr>
        <p:blipFill>
          <a:blip r:embed="rId1"/>
          <a:stretch/>
        </p:blipFill>
        <p:spPr>
          <a:xfrm>
            <a:off x="5257800" y="925200"/>
            <a:ext cx="3292560" cy="4663080"/>
          </a:xfrm>
          <a:prstGeom prst="rect">
            <a:avLst/>
          </a:prstGeom>
          <a:ln w="9360">
            <a:noFill/>
          </a:ln>
          <a:effectLst>
            <a:outerShdw algn="tl" blurRad="50800" dir="2700000" dist="38100" rotWithShape="0">
              <a:srgbClr val="000000">
                <a:alpha val="40000"/>
              </a:srgbClr>
            </a:outerShdw>
          </a:effectLst>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 hierarchy</a:t>
            </a:r>
            <a:endParaRPr b="0" lang="en-US" sz="3200" spc="-1" strike="noStrike">
              <a:solidFill>
                <a:srgbClr val="ffffff"/>
              </a:solidFill>
              <a:latin typeface="Arial"/>
            </a:endParaRPr>
          </a:p>
        </p:txBody>
      </p:sp>
      <p:pic>
        <p:nvPicPr>
          <p:cNvPr id="750" name="Picture 5" descr=""/>
          <p:cNvPicPr/>
          <p:nvPr/>
        </p:nvPicPr>
        <p:blipFill>
          <a:blip r:embed="rId1"/>
          <a:stretch/>
        </p:blipFill>
        <p:spPr>
          <a:xfrm>
            <a:off x="250920" y="912600"/>
            <a:ext cx="8664120" cy="5327280"/>
          </a:xfrm>
          <a:prstGeom prst="rect">
            <a:avLst/>
          </a:prstGeom>
          <a:ln w="9360">
            <a:noFill/>
          </a:ln>
          <a:effectLst>
            <a:outerShdw algn="tl" blurRad="50800" dir="2700000" dist="38100" rotWithShape="0">
              <a:srgbClr val="000000">
                <a:alpha val="40000"/>
              </a:srgbClr>
            </a:outerShdw>
          </a:effectLst>
        </p:spPr>
      </p:pic>
      <p:sp>
        <p:nvSpPr>
          <p:cNvPr id="751" name="CustomShape 2"/>
          <p:cNvSpPr/>
          <p:nvPr/>
        </p:nvSpPr>
        <p:spPr>
          <a:xfrm>
            <a:off x="533520" y="1591200"/>
            <a:ext cx="1455480" cy="54900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d33941"/>
                </a:solidFill>
                <a:latin typeface="Arial"/>
              </a:rPr>
              <a:t>primary subtypes</a:t>
            </a:r>
            <a:endParaRPr b="0" lang="en-US" sz="1800" spc="-1" strike="noStrike">
              <a:latin typeface="Arial"/>
            </a:endParaRPr>
          </a:p>
        </p:txBody>
      </p:sp>
      <p:sp>
        <p:nvSpPr>
          <p:cNvPr id="752" name="CustomShape 3"/>
          <p:cNvSpPr/>
          <p:nvPr/>
        </p:nvSpPr>
        <p:spPr>
          <a:xfrm>
            <a:off x="3204360" y="1143000"/>
            <a:ext cx="456840" cy="304560"/>
          </a:xfrm>
          <a:prstGeom prst="right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
        <p:nvSpPr>
          <p:cNvPr id="753" name="CustomShape 4"/>
          <p:cNvSpPr/>
          <p:nvPr/>
        </p:nvSpPr>
        <p:spPr>
          <a:xfrm>
            <a:off x="2278080" y="903240"/>
            <a:ext cx="1455480" cy="549000"/>
          </a:xfrm>
          <a:prstGeom prst="rect">
            <a:avLst/>
          </a:prstGeom>
          <a:noFill/>
          <a:ln>
            <a:noFill/>
          </a:ln>
        </p:spPr>
        <p:style>
          <a:lnRef idx="0"/>
          <a:fillRef idx="0"/>
          <a:effectRef idx="0"/>
          <a:fontRef idx="minor"/>
        </p:style>
        <p:txBody>
          <a:bodyPr lIns="0" rIns="0" tIns="0" bIns="0"/>
          <a:p>
            <a:pPr>
              <a:lnSpc>
                <a:spcPct val="100000"/>
              </a:lnSpc>
            </a:pPr>
            <a:r>
              <a:rPr b="1" lang="en-US" sz="1800" spc="-1" strike="noStrike">
                <a:solidFill>
                  <a:srgbClr val="d33941"/>
                </a:solidFill>
                <a:latin typeface="Arial"/>
              </a:rPr>
              <a:t>primary entity</a:t>
            </a:r>
            <a:endParaRPr b="0" lang="en-US" sz="1800" spc="-1" strike="noStrike">
              <a:latin typeface="Arial"/>
            </a:endParaRPr>
          </a:p>
        </p:txBody>
      </p:sp>
      <p:sp>
        <p:nvSpPr>
          <p:cNvPr id="754" name="CustomShape 5"/>
          <p:cNvSpPr/>
          <p:nvPr/>
        </p:nvSpPr>
        <p:spPr>
          <a:xfrm>
            <a:off x="1261440" y="2169720"/>
            <a:ext cx="456840" cy="304560"/>
          </a:xfrm>
          <a:prstGeom prst="rightArrow">
            <a:avLst>
              <a:gd name="adj1" fmla="val 50000"/>
              <a:gd name="adj2" fmla="val 50000"/>
            </a:avLst>
          </a:prstGeom>
          <a:ln>
            <a:round/>
          </a:ln>
          <a:effectLst>
            <a:glow rad="63500">
              <a:schemeClr val="accent1">
                <a:alpha val="45000"/>
                <a:satMod val="120000"/>
              </a:schemeClr>
            </a:glow>
            <a:outerShdw algn="tl" blurRad="50800" dir="2700000" dist="38100" rotWithShape="0">
              <a:srgbClr val="000000">
                <a:alpha val="40000"/>
              </a:srgbClr>
            </a:outerShdw>
          </a:effectLst>
        </p:spPr>
        <p:style>
          <a:lnRef idx="3">
            <a:schemeClr val="lt1"/>
          </a:lnRef>
          <a:fillRef idx="1">
            <a:schemeClr val="accent1"/>
          </a:fillRef>
          <a:effectRef idx="1">
            <a:schemeClr val="accent1"/>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Additional parent and subtype examples</a:t>
            </a:r>
            <a:endParaRPr b="0" lang="en-US" sz="3200" spc="-1" strike="noStrike">
              <a:solidFill>
                <a:srgbClr val="ffffff"/>
              </a:solidFill>
              <a:latin typeface="Arial"/>
            </a:endParaRPr>
          </a:p>
        </p:txBody>
      </p:sp>
      <p:sp>
        <p:nvSpPr>
          <p:cNvPr id="756"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All applications</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33cc"/>
                </a:solidFill>
                <a:latin typeface="Arial"/>
                <a:ea typeface="Arial"/>
              </a:rPr>
              <a:t>Contact: </a:t>
            </a:r>
            <a:r>
              <a:rPr b="0" lang="en-US" sz="2000" spc="-1" strike="noStrike">
                <a:solidFill>
                  <a:srgbClr val="000000"/>
                </a:solidFill>
                <a:latin typeface="Arial"/>
                <a:ea typeface="Arial"/>
              </a:rPr>
              <a:t>Person, Company, Place,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ClaimCenter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33cc"/>
                </a:solidFill>
                <a:latin typeface="Arial"/>
                <a:ea typeface="Arial"/>
              </a:rPr>
              <a:t>Incident: I</a:t>
            </a:r>
            <a:r>
              <a:rPr b="0" lang="en-US" sz="2000" spc="-1" strike="noStrike">
                <a:solidFill>
                  <a:srgbClr val="000000"/>
                </a:solidFill>
                <a:latin typeface="Arial"/>
                <a:ea typeface="Arial"/>
              </a:rPr>
              <a:t>njuryIncident</a:t>
            </a:r>
            <a:r>
              <a:rPr b="0" lang="en-US" sz="2000" spc="-1" strike="noStrike">
                <a:solidFill>
                  <a:srgbClr val="0033cc"/>
                </a:solidFill>
                <a:latin typeface="Arial"/>
                <a:ea typeface="Arial"/>
              </a:rPr>
              <a:t>, </a:t>
            </a:r>
            <a:r>
              <a:rPr b="0" lang="en-US" sz="2000" spc="-1" strike="noStrike">
                <a:solidFill>
                  <a:srgbClr val="000000"/>
                </a:solidFill>
                <a:latin typeface="Arial"/>
                <a:ea typeface="Arial"/>
              </a:rPr>
              <a:t>TripIncident, PropertyIncident</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33cc"/>
                </a:solidFill>
                <a:latin typeface="Arial"/>
                <a:ea typeface="Arial"/>
              </a:rPr>
              <a:t>Transaction: </a:t>
            </a:r>
            <a:r>
              <a:rPr b="0" lang="en-US" sz="2000" spc="-1" strike="noStrike">
                <a:solidFill>
                  <a:srgbClr val="000000"/>
                </a:solidFill>
                <a:latin typeface="Arial"/>
                <a:ea typeface="Arial"/>
              </a:rPr>
              <a:t>Payment, Recovery, Reserve, ...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PolicyCenter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33cc"/>
                </a:solidFill>
                <a:latin typeface="Arial"/>
                <a:ea typeface="Arial"/>
              </a:rPr>
              <a:t>Job: </a:t>
            </a:r>
            <a:r>
              <a:rPr b="0" lang="en-US" sz="2000" spc="-1" strike="noStrike">
                <a:solidFill>
                  <a:srgbClr val="000000"/>
                </a:solidFill>
                <a:latin typeface="Arial"/>
                <a:ea typeface="Arial"/>
              </a:rPr>
              <a:t>Submission, Renewal, Cancellation, Reinstatement,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33cc"/>
                </a:solidFill>
                <a:latin typeface="Arial"/>
                <a:ea typeface="Arial"/>
              </a:rPr>
              <a:t>PlanDetail: </a:t>
            </a:r>
            <a:r>
              <a:rPr b="0" lang="en-US" sz="2000" spc="-1" strike="noStrike">
                <a:solidFill>
                  <a:srgbClr val="000000"/>
                </a:solidFill>
                <a:latin typeface="Arial"/>
                <a:ea typeface="Arial"/>
              </a:rPr>
              <a:t>BillingPlanDetail, PaymentPlanDetail, ...</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BillingCenter</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33cc"/>
                </a:solidFill>
                <a:latin typeface="Arial"/>
                <a:ea typeface="Arial"/>
              </a:rPr>
              <a:t>Plan: </a:t>
            </a:r>
            <a:r>
              <a:rPr b="0" lang="en-US" sz="2000" spc="-1" strike="noStrike">
                <a:solidFill>
                  <a:srgbClr val="000000"/>
                </a:solidFill>
                <a:latin typeface="Arial"/>
                <a:ea typeface="Arial"/>
              </a:rPr>
              <a:t>BillingPlan, CommissionPlan, DelinquencyPlan, ...</a:t>
            </a:r>
            <a:endParaRPr b="0" lang="en-US" sz="20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33cc"/>
                </a:solidFill>
                <a:latin typeface="Arial"/>
                <a:ea typeface="Arial"/>
              </a:rPr>
              <a:t>ChargePattern: </a:t>
            </a:r>
            <a:r>
              <a:rPr b="0" lang="en-US" sz="2000" spc="-1" strike="noStrike">
                <a:solidFill>
                  <a:srgbClr val="000000"/>
                </a:solidFill>
                <a:latin typeface="Arial"/>
                <a:ea typeface="Arial"/>
              </a:rPr>
              <a:t>ImmediateCharge, ProRataCharge, ...</a:t>
            </a:r>
            <a:endParaRPr b="0" lang="en-US" sz="2000" spc="-1" strike="noStrike">
              <a:solidFill>
                <a:srgbClr val="000000"/>
              </a:solidFill>
              <a:latin typeface="Arial"/>
            </a:endParaRPr>
          </a:p>
          <a:p>
            <a:pPr>
              <a:lnSpc>
                <a:spcPct val="100000"/>
              </a:lnSpc>
              <a:spcBef>
                <a:spcPts val="961"/>
              </a:spcBef>
            </a:pP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7" name="Picture 4" descr=""/>
          <p:cNvPicPr/>
          <p:nvPr/>
        </p:nvPicPr>
        <p:blipFill>
          <a:blip r:embed="rId1"/>
          <a:stretch/>
        </p:blipFill>
        <p:spPr>
          <a:xfrm>
            <a:off x="531720" y="2284560"/>
            <a:ext cx="6850440" cy="2628000"/>
          </a:xfrm>
          <a:prstGeom prst="rect">
            <a:avLst/>
          </a:prstGeom>
          <a:ln w="9360">
            <a:noFill/>
          </a:ln>
          <a:effectLst>
            <a:outerShdw algn="tl" blurRad="50800" dir="2700000" dist="38100" rotWithShape="0">
              <a:srgbClr val="000000">
                <a:alpha val="40000"/>
              </a:srgbClr>
            </a:outerShdw>
          </a:effectLst>
        </p:spPr>
      </p:pic>
      <p:sp>
        <p:nvSpPr>
          <p:cNvPr id="758"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Editor shows subtypes</a:t>
            </a:r>
            <a:endParaRPr b="0" lang="en-US" sz="3200" spc="-1" strike="noStrike">
              <a:solidFill>
                <a:srgbClr val="ffffff"/>
              </a:solidFill>
              <a:latin typeface="Arial"/>
            </a:endParaRPr>
          </a:p>
        </p:txBody>
      </p:sp>
      <p:sp>
        <p:nvSpPr>
          <p:cNvPr id="759" name="TextShape 2"/>
          <p:cNvSpPr txBox="1"/>
          <p:nvPr/>
        </p:nvSpPr>
        <p:spPr>
          <a:xfrm>
            <a:off x="521280" y="914400"/>
            <a:ext cx="8320680" cy="548604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Element reads as subtype or subtype (extension)</a:t>
            </a:r>
            <a:endParaRPr b="0" lang="en-US" sz="2400" spc="-1" strike="noStrike">
              <a:solidFill>
                <a:srgbClr val="000000"/>
              </a:solidFill>
              <a:latin typeface="Arial"/>
            </a:endParaRPr>
          </a:p>
          <a:p>
            <a:pPr lvl="1" marL="628560" indent="-228240">
              <a:lnSpc>
                <a:spcPct val="100000"/>
              </a:lnSpc>
              <a:spcBef>
                <a:spcPts val="400"/>
              </a:spcBef>
              <a:buClr>
                <a:srgbClr val="04628c"/>
              </a:buClr>
              <a:buSzPct val="90000"/>
              <a:buFont typeface="Calibri"/>
              <a:buChar char="-"/>
            </a:pPr>
            <a:r>
              <a:rPr b="0" lang="en-US" sz="2000" spc="-1" strike="noStrike">
                <a:solidFill>
                  <a:srgbClr val="000000"/>
                </a:solidFill>
                <a:latin typeface="Arial"/>
                <a:ea typeface="Arial"/>
              </a:rPr>
              <a:t>In XML, it is the &lt;subtype/&gt; or &lt;extension /&gt;</a:t>
            </a:r>
            <a:endParaRPr b="0" lang="en-US" sz="20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Attribute pane details supertype entity</a:t>
            </a:r>
            <a:endParaRPr b="0" lang="en-US" sz="2400" spc="-1" strike="noStrike">
              <a:solidFill>
                <a:srgbClr val="000000"/>
              </a:solidFill>
              <a:latin typeface="Arial"/>
            </a:endParaRPr>
          </a:p>
        </p:txBody>
      </p:sp>
      <p:pic>
        <p:nvPicPr>
          <p:cNvPr id="760" name="Picture 6" descr=""/>
          <p:cNvPicPr/>
          <p:nvPr/>
        </p:nvPicPr>
        <p:blipFill>
          <a:blip r:embed="rId2"/>
          <a:stretch/>
        </p:blipFill>
        <p:spPr>
          <a:xfrm>
            <a:off x="2079000" y="3962520"/>
            <a:ext cx="6786360" cy="2388600"/>
          </a:xfrm>
          <a:prstGeom prst="rect">
            <a:avLst/>
          </a:prstGeom>
          <a:ln w="9360">
            <a:noFill/>
          </a:ln>
          <a:effectLst>
            <a:outerShdw algn="tl" blurRad="50800" dir="2700000" dist="38100" rotWithShape="0">
              <a:srgbClr val="000000">
                <a:alpha val="40000"/>
              </a:srgbClr>
            </a:outerShdw>
          </a:effectLst>
        </p:spPr>
      </p:pic>
      <p:sp>
        <p:nvSpPr>
          <p:cNvPr id="761" name="CustomShape 3"/>
          <p:cNvSpPr/>
          <p:nvPr/>
        </p:nvSpPr>
        <p:spPr>
          <a:xfrm>
            <a:off x="531720" y="3212280"/>
            <a:ext cx="763560" cy="22824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762" name="CustomShape 4"/>
          <p:cNvSpPr/>
          <p:nvPr/>
        </p:nvSpPr>
        <p:spPr>
          <a:xfrm>
            <a:off x="2079000" y="4876920"/>
            <a:ext cx="1304640" cy="22824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763" name="CustomShape 5"/>
          <p:cNvSpPr/>
          <p:nvPr/>
        </p:nvSpPr>
        <p:spPr>
          <a:xfrm>
            <a:off x="4419720" y="3212280"/>
            <a:ext cx="2962440" cy="59760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
        <p:nvSpPr>
          <p:cNvPr id="764" name="CustomShape 6"/>
          <p:cNvSpPr/>
          <p:nvPr/>
        </p:nvSpPr>
        <p:spPr>
          <a:xfrm>
            <a:off x="6311880" y="5105520"/>
            <a:ext cx="2489400" cy="307080"/>
          </a:xfrm>
          <a:prstGeom prst="roundRect">
            <a:avLst>
              <a:gd name="adj" fmla="val 16667"/>
            </a:avLst>
          </a:prstGeom>
          <a:noFill/>
          <a:ln w="28440">
            <a:solidFill>
              <a:schemeClr val="accent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5" name="pic Entity Editor" descr=""/>
          <p:cNvPicPr/>
          <p:nvPr/>
        </p:nvPicPr>
        <p:blipFill>
          <a:blip r:embed="rId1"/>
          <a:stretch/>
        </p:blipFill>
        <p:spPr>
          <a:xfrm>
            <a:off x="519480" y="2666880"/>
            <a:ext cx="6590520" cy="2285640"/>
          </a:xfrm>
          <a:prstGeom prst="rect">
            <a:avLst/>
          </a:prstGeom>
          <a:ln>
            <a:noFill/>
          </a:ln>
          <a:effectLst>
            <a:outerShdw algn="tl" blurRad="50800" dir="2700000" dist="38100" rotWithShape="0">
              <a:srgbClr val="000000">
                <a:alpha val="40000"/>
              </a:srgbClr>
            </a:outerShdw>
          </a:effectLst>
        </p:spPr>
      </p:pic>
      <p:pic>
        <p:nvPicPr>
          <p:cNvPr id="766" name="pic Diagram" descr=""/>
          <p:cNvPicPr/>
          <p:nvPr/>
        </p:nvPicPr>
        <p:blipFill>
          <a:blip r:embed="rId2"/>
          <a:stretch/>
        </p:blipFill>
        <p:spPr>
          <a:xfrm>
            <a:off x="3340080" y="878400"/>
            <a:ext cx="5498640" cy="5578560"/>
          </a:xfrm>
          <a:prstGeom prst="rect">
            <a:avLst/>
          </a:prstGeom>
          <a:ln>
            <a:noFill/>
          </a:ln>
          <a:effectLst>
            <a:outerShdw algn="tl" blurRad="50800" dir="2700000" dist="38100" rotWithShape="0">
              <a:srgbClr val="000000">
                <a:alpha val="40000"/>
              </a:srgbClr>
            </a:outerShdw>
          </a:effectLst>
        </p:spPr>
      </p:pic>
      <p:sp>
        <p:nvSpPr>
          <p:cNvPr id="767"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Entity editor toolbar open file navigation</a:t>
            </a:r>
            <a:endParaRPr b="0" lang="en-US" sz="3200" spc="-1" strike="noStrike">
              <a:solidFill>
                <a:srgbClr val="ffffff"/>
              </a:solidFill>
              <a:latin typeface="Arial"/>
            </a:endParaRPr>
          </a:p>
        </p:txBody>
      </p:sp>
      <p:sp>
        <p:nvSpPr>
          <p:cNvPr id="768" name="TextShape 2"/>
          <p:cNvSpPr txBox="1"/>
          <p:nvPr/>
        </p:nvSpPr>
        <p:spPr>
          <a:xfrm>
            <a:off x="519120" y="914400"/>
            <a:ext cx="633852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Open file navigation menu details </a:t>
            </a:r>
            <a:br/>
            <a:r>
              <a:rPr b="0" lang="en-US" sz="2400" spc="-1" strike="noStrike">
                <a:solidFill>
                  <a:srgbClr val="000000"/>
                </a:solidFill>
                <a:latin typeface="Arial"/>
                <a:ea typeface="Arial"/>
              </a:rPr>
              <a:t>subtype position in hierarchy</a:t>
            </a: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Navigate up to parent supertypes</a:t>
            </a:r>
            <a:endParaRPr b="0" lang="en-US" sz="2400" spc="-1" strike="noStrike">
              <a:solidFill>
                <a:srgbClr val="000000"/>
              </a:solidFill>
              <a:latin typeface="Arial"/>
            </a:endParaRPr>
          </a:p>
          <a:p>
            <a:pPr>
              <a:lnSpc>
                <a:spcPct val="100000"/>
              </a:lnSpc>
              <a:spcBef>
                <a:spcPts val="961"/>
              </a:spcBef>
            </a:pPr>
            <a:b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a:lnSpc>
                <a:spcPct val="100000"/>
              </a:lnSpc>
              <a:spcBef>
                <a:spcPts val="961"/>
              </a:spcBef>
            </a:pPr>
            <a:endParaRPr b="0" lang="en-US" sz="24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Navigate down </a:t>
            </a:r>
            <a:br/>
            <a:r>
              <a:rPr b="0" lang="en-US" sz="2400" spc="-1" strike="noStrike">
                <a:solidFill>
                  <a:srgbClr val="000000"/>
                </a:solidFill>
                <a:latin typeface="Arial"/>
                <a:ea typeface="Arial"/>
              </a:rPr>
              <a:t>to children</a:t>
            </a:r>
            <a:br/>
            <a:r>
              <a:rPr b="0" lang="en-US" sz="2400" spc="-1" strike="noStrike">
                <a:solidFill>
                  <a:srgbClr val="000000"/>
                </a:solidFill>
                <a:latin typeface="Arial"/>
                <a:ea typeface="Arial"/>
              </a:rPr>
              <a:t>subtypes</a:t>
            </a:r>
            <a:br/>
            <a:br/>
            <a:r>
              <a:rPr b="0" lang="en-US" sz="2400" spc="-1" strike="noStrike">
                <a:solidFill>
                  <a:srgbClr val="000000"/>
                </a:solidFill>
                <a:latin typeface="Arial"/>
              </a:rPr>
              <a:t> </a:t>
            </a:r>
            <a:endParaRPr b="0" lang="en-US" sz="2400" spc="-1" strike="noStrike">
              <a:solidFill>
                <a:srgbClr val="000000"/>
              </a:solidFill>
              <a:latin typeface="Arial"/>
            </a:endParaRPr>
          </a:p>
        </p:txBody>
      </p:sp>
      <p:sp>
        <p:nvSpPr>
          <p:cNvPr id="769" name="CustomShape 3"/>
          <p:cNvSpPr/>
          <p:nvPr/>
        </p:nvSpPr>
        <p:spPr>
          <a:xfrm>
            <a:off x="2577600" y="5257800"/>
            <a:ext cx="243720" cy="243720"/>
          </a:xfrm>
          <a:custGeom>
            <a:avLst/>
            <a:gdLst/>
            <a:ah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95400" rIns="95400" tIns="95400" bIns="95400" anchor="ctr"/>
          <a:p>
            <a:pPr algn="ctr">
              <a:lnSpc>
                <a:spcPct val="90000"/>
              </a:lnSpc>
              <a:spcAft>
                <a:spcPts val="944"/>
              </a:spcAft>
            </a:pPr>
            <a:r>
              <a:rPr b="0" lang="en-US" sz="2700" spc="-1" strike="noStrike">
                <a:solidFill>
                  <a:srgbClr val="ffffff"/>
                </a:solidFill>
                <a:latin typeface="Arial"/>
              </a:rPr>
              <a:t> </a:t>
            </a:r>
            <a:endParaRPr b="0" lang="en-US" sz="2700" spc="-1" strike="noStrike">
              <a:latin typeface="Arial"/>
            </a:endParaRPr>
          </a:p>
        </p:txBody>
      </p:sp>
      <p:sp>
        <p:nvSpPr>
          <p:cNvPr id="770" name="CustomShape 4"/>
          <p:cNvSpPr/>
          <p:nvPr/>
        </p:nvSpPr>
        <p:spPr>
          <a:xfrm rot="2457600">
            <a:off x="2811240" y="5512320"/>
            <a:ext cx="82440" cy="360"/>
          </a:xfrm>
          <a:custGeom>
            <a:avLst/>
            <a:gdLst/>
            <a:ahLst/>
            <a:rect l="l" t="t" r="r" b="b"/>
            <a:pathLst>
              <a:path w="187226" h="0">
                <a:moveTo>
                  <a:pt x="0" y="0"/>
                </a:moveTo>
                <a:lnTo>
                  <a:pt x="187226" y="0"/>
                </a:lnTo>
              </a:path>
            </a:pathLst>
          </a:custGeom>
          <a:noFill/>
          <a:ln w="28440">
            <a:solidFill>
              <a:schemeClr val="bg1"/>
            </a:solidFill>
            <a:round/>
          </a:ln>
        </p:spPr>
        <p:style>
          <a:lnRef idx="2"/>
          <a:fillRef idx="0"/>
          <a:effectRef idx="0">
            <a:schemeClr val="accent1">
              <a:hueOff val="0"/>
              <a:satOff val="0"/>
              <a:lumOff val="0"/>
              <a:alphaOff val="0"/>
            </a:schemeClr>
          </a:effectRef>
          <a:fontRef idx="minor"/>
        </p:style>
      </p:sp>
      <p:sp>
        <p:nvSpPr>
          <p:cNvPr id="771" name="CustomShape 5"/>
          <p:cNvSpPr/>
          <p:nvPr/>
        </p:nvSpPr>
        <p:spPr>
          <a:xfrm>
            <a:off x="2884320" y="5529240"/>
            <a:ext cx="163080" cy="163080"/>
          </a:xfrm>
          <a:custGeom>
            <a:avLst/>
            <a:gdLst/>
            <a:ah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63720" rIns="63720" tIns="63720" bIns="63720" anchor="ctr"/>
          <a:p>
            <a:pPr algn="ctr">
              <a:lnSpc>
                <a:spcPct val="90000"/>
              </a:lnSpc>
              <a:spcAft>
                <a:spcPts val="629"/>
              </a:spcAft>
            </a:pPr>
            <a:r>
              <a:rPr b="0" lang="en-US" sz="1800" spc="-1" strike="noStrike">
                <a:solidFill>
                  <a:srgbClr val="ffffff"/>
                </a:solidFill>
                <a:latin typeface="Arial"/>
              </a:rPr>
              <a:t> </a:t>
            </a:r>
            <a:endParaRPr b="0" lang="en-US" sz="1800" spc="-1" strike="noStrike">
              <a:latin typeface="Arial"/>
            </a:endParaRPr>
          </a:p>
        </p:txBody>
      </p:sp>
      <p:sp>
        <p:nvSpPr>
          <p:cNvPr id="772" name="CustomShape 6"/>
          <p:cNvSpPr/>
          <p:nvPr/>
        </p:nvSpPr>
        <p:spPr>
          <a:xfrm rot="8354400">
            <a:off x="2502720" y="5512320"/>
            <a:ext cx="84960" cy="360"/>
          </a:xfrm>
          <a:custGeom>
            <a:avLst/>
            <a:gdLst/>
            <a:ahLst/>
            <a:rect l="l" t="t" r="r" b="b"/>
            <a:pathLst>
              <a:path w="192349" h="0">
                <a:moveTo>
                  <a:pt x="0" y="0"/>
                </a:moveTo>
                <a:lnTo>
                  <a:pt x="192349" y="0"/>
                </a:lnTo>
              </a:path>
            </a:pathLst>
          </a:custGeom>
          <a:noFill/>
          <a:ln w="28440">
            <a:solidFill>
              <a:schemeClr val="bg1"/>
            </a:solidFill>
            <a:round/>
          </a:ln>
        </p:spPr>
        <p:style>
          <a:lnRef idx="2"/>
          <a:fillRef idx="0"/>
          <a:effectRef idx="0">
            <a:schemeClr val="accent1">
              <a:hueOff val="0"/>
              <a:satOff val="0"/>
              <a:lumOff val="0"/>
              <a:alphaOff val="0"/>
            </a:schemeClr>
          </a:effectRef>
          <a:fontRef idx="minor"/>
        </p:style>
      </p:sp>
      <p:sp>
        <p:nvSpPr>
          <p:cNvPr id="773" name="CustomShape 7"/>
          <p:cNvSpPr/>
          <p:nvPr/>
        </p:nvSpPr>
        <p:spPr>
          <a:xfrm>
            <a:off x="2349720" y="5529240"/>
            <a:ext cx="163080" cy="163080"/>
          </a:xfrm>
          <a:custGeom>
            <a:avLst/>
            <a:gdLst/>
            <a:ah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0"/>
          <a:effectRef idx="0">
            <a:schemeClr val="accent1">
              <a:hueOff val="0"/>
              <a:satOff val="0"/>
              <a:lumOff val="0"/>
              <a:alphaOff val="0"/>
            </a:schemeClr>
          </a:effectRef>
          <a:fontRef idx="minor"/>
        </p:style>
      </p:sp>
      <p:sp>
        <p:nvSpPr>
          <p:cNvPr id="774" name="CustomShape 8"/>
          <p:cNvSpPr/>
          <p:nvPr/>
        </p:nvSpPr>
        <p:spPr>
          <a:xfrm rot="10800000">
            <a:off x="5774400" y="2122920"/>
            <a:ext cx="245520" cy="245520"/>
          </a:xfrm>
          <a:custGeom>
            <a:avLst/>
            <a:gdLst/>
            <a:ahLst/>
            <a:rect l="l" t="t" r="r" b="b"/>
            <a:pathLst>
              <a:path w="551111" h="551111">
                <a:moveTo>
                  <a:pt x="0" y="91854"/>
                </a:moveTo>
                <a:cubicBezTo>
                  <a:pt x="0" y="41124"/>
                  <a:pt x="41124" y="0"/>
                  <a:pt x="91854" y="0"/>
                </a:cubicBezTo>
                <a:lnTo>
                  <a:pt x="459257" y="0"/>
                </a:lnTo>
                <a:cubicBezTo>
                  <a:pt x="509987" y="0"/>
                  <a:pt x="551111" y="41124"/>
                  <a:pt x="551111" y="91854"/>
                </a:cubicBezTo>
                <a:lnTo>
                  <a:pt x="551111" y="459257"/>
                </a:lnTo>
                <a:cubicBezTo>
                  <a:pt x="551111" y="509987"/>
                  <a:pt x="509987" y="551111"/>
                  <a:pt x="459257" y="551111"/>
                </a:cubicBezTo>
                <a:lnTo>
                  <a:pt x="91854" y="551111"/>
                </a:lnTo>
                <a:cubicBezTo>
                  <a:pt x="41124" y="551111"/>
                  <a:pt x="0" y="509987"/>
                  <a:pt x="0" y="459257"/>
                </a:cubicBezTo>
                <a:lnTo>
                  <a:pt x="0" y="91854"/>
                </a:lnTo>
                <a:close/>
              </a:path>
            </a:pathLst>
          </a:custGeom>
          <a:solidFill>
            <a:schemeClr val="accent2"/>
          </a:solidFill>
          <a:ln>
            <a:no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95400" rIns="95400" tIns="95400" bIns="95400" anchor="ctr"/>
          <a:p>
            <a:pPr algn="ctr">
              <a:lnSpc>
                <a:spcPct val="90000"/>
              </a:lnSpc>
              <a:spcAft>
                <a:spcPts val="944"/>
              </a:spcAft>
            </a:pPr>
            <a:r>
              <a:rPr b="0" lang="en-US" sz="2700" spc="-1" strike="noStrike">
                <a:solidFill>
                  <a:srgbClr val="ffffff"/>
                </a:solidFill>
                <a:latin typeface="Arial"/>
              </a:rPr>
              <a:t> </a:t>
            </a:r>
            <a:endParaRPr b="0" lang="en-US" sz="2700" spc="-1" strike="noStrike">
              <a:latin typeface="Arial"/>
            </a:endParaRPr>
          </a:p>
        </p:txBody>
      </p:sp>
      <p:sp>
        <p:nvSpPr>
          <p:cNvPr id="775" name="CustomShape 9"/>
          <p:cNvSpPr/>
          <p:nvPr/>
        </p:nvSpPr>
        <p:spPr>
          <a:xfrm rot="13257600">
            <a:off x="5455440" y="1865520"/>
            <a:ext cx="83160" cy="360"/>
          </a:xfrm>
          <a:custGeom>
            <a:avLst/>
            <a:gdLst/>
            <a:ahLst/>
            <a:rect l="l" t="t" r="r" b="b"/>
            <a:pathLst>
              <a:path w="187226" h="0">
                <a:moveTo>
                  <a:pt x="0" y="0"/>
                </a:moveTo>
                <a:lnTo>
                  <a:pt x="187226" y="0"/>
                </a:lnTo>
              </a:path>
            </a:pathLst>
          </a:custGeom>
          <a:noFill/>
          <a:ln w="28440">
            <a:solidFill>
              <a:schemeClr val="bg1"/>
            </a:solidFill>
            <a:round/>
          </a:ln>
        </p:spPr>
        <p:style>
          <a:lnRef idx="2"/>
          <a:fillRef idx="0"/>
          <a:effectRef idx="0">
            <a:schemeClr val="accent1">
              <a:hueOff val="0"/>
              <a:satOff val="0"/>
              <a:lumOff val="0"/>
              <a:alphaOff val="0"/>
            </a:schemeClr>
          </a:effectRef>
          <a:fontRef idx="minor"/>
        </p:style>
      </p:sp>
      <p:sp>
        <p:nvSpPr>
          <p:cNvPr id="776" name="CustomShape 10"/>
          <p:cNvSpPr/>
          <p:nvPr/>
        </p:nvSpPr>
        <p:spPr>
          <a:xfrm rot="10800000">
            <a:off x="5465520" y="1849320"/>
            <a:ext cx="164520" cy="164520"/>
          </a:xfrm>
          <a:custGeom>
            <a:avLst/>
            <a:gdLst/>
            <a:ah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63720" rIns="63720" tIns="63720" bIns="63720" anchor="ctr"/>
          <a:p>
            <a:pPr algn="ctr">
              <a:lnSpc>
                <a:spcPct val="90000"/>
              </a:lnSpc>
              <a:spcAft>
                <a:spcPts val="629"/>
              </a:spcAft>
            </a:pPr>
            <a:r>
              <a:rPr b="0" lang="en-US" sz="1800" spc="-1" strike="noStrike">
                <a:solidFill>
                  <a:srgbClr val="ffffff"/>
                </a:solidFill>
                <a:latin typeface="Arial"/>
              </a:rPr>
              <a:t> </a:t>
            </a:r>
            <a:endParaRPr b="0" lang="en-US" sz="1800" spc="-1" strike="noStrike">
              <a:latin typeface="Arial"/>
            </a:endParaRPr>
          </a:p>
        </p:txBody>
      </p:sp>
      <p:sp>
        <p:nvSpPr>
          <p:cNvPr id="777" name="CustomShape 11"/>
          <p:cNvSpPr/>
          <p:nvPr/>
        </p:nvSpPr>
        <p:spPr>
          <a:xfrm rot="19154400">
            <a:off x="5763960" y="1866240"/>
            <a:ext cx="85320" cy="360"/>
          </a:xfrm>
          <a:custGeom>
            <a:avLst/>
            <a:gdLst/>
            <a:ahLst/>
            <a:rect l="l" t="t" r="r" b="b"/>
            <a:pathLst>
              <a:path w="192349" h="0">
                <a:moveTo>
                  <a:pt x="0" y="0"/>
                </a:moveTo>
                <a:lnTo>
                  <a:pt x="192349" y="0"/>
                </a:lnTo>
              </a:path>
            </a:pathLst>
          </a:custGeom>
          <a:noFill/>
          <a:ln w="28440">
            <a:solidFill>
              <a:schemeClr val="bg1"/>
            </a:solidFill>
            <a:round/>
          </a:ln>
        </p:spPr>
        <p:style>
          <a:lnRef idx="2"/>
          <a:fillRef idx="0"/>
          <a:effectRef idx="0">
            <a:schemeClr val="accent1">
              <a:hueOff val="0"/>
              <a:satOff val="0"/>
              <a:lumOff val="0"/>
              <a:alphaOff val="0"/>
            </a:schemeClr>
          </a:effectRef>
          <a:fontRef idx="minor"/>
        </p:style>
      </p:sp>
      <p:sp>
        <p:nvSpPr>
          <p:cNvPr id="778" name="CustomShape 12"/>
          <p:cNvSpPr/>
          <p:nvPr/>
        </p:nvSpPr>
        <p:spPr>
          <a:xfrm rot="10800000">
            <a:off x="6004080" y="1849320"/>
            <a:ext cx="164520" cy="164520"/>
          </a:xfrm>
          <a:custGeom>
            <a:avLst/>
            <a:gdLst/>
            <a:ahLst/>
            <a:rect l="l" t="t" r="r" b="b"/>
            <a:pathLst>
              <a:path w="369244" h="369244">
                <a:moveTo>
                  <a:pt x="0" y="61542"/>
                </a:moveTo>
                <a:cubicBezTo>
                  <a:pt x="0" y="27553"/>
                  <a:pt x="27553" y="0"/>
                  <a:pt x="61542" y="0"/>
                </a:cubicBezTo>
                <a:lnTo>
                  <a:pt x="307702" y="0"/>
                </a:lnTo>
                <a:cubicBezTo>
                  <a:pt x="341691" y="0"/>
                  <a:pt x="369244" y="27553"/>
                  <a:pt x="369244" y="61542"/>
                </a:cubicBezTo>
                <a:lnTo>
                  <a:pt x="369244" y="307702"/>
                </a:lnTo>
                <a:cubicBezTo>
                  <a:pt x="369244" y="341691"/>
                  <a:pt x="341691" y="369244"/>
                  <a:pt x="307702" y="369244"/>
                </a:cubicBezTo>
                <a:lnTo>
                  <a:pt x="61542" y="369244"/>
                </a:lnTo>
                <a:cubicBezTo>
                  <a:pt x="27553" y="369244"/>
                  <a:pt x="0" y="341691"/>
                  <a:pt x="0" y="307702"/>
                </a:cubicBezTo>
                <a:lnTo>
                  <a:pt x="0" y="61542"/>
                </a:lnTo>
                <a:close/>
              </a:path>
            </a:pathLst>
          </a:custGeom>
          <a:solidFill>
            <a:schemeClr val="accent6"/>
          </a:solidFill>
          <a:ln>
            <a:noFill/>
          </a:ln>
        </p:spPr>
        <p:style>
          <a:lnRef idx="2">
            <a:schemeClr val="lt1">
              <a:hueOff val="0"/>
              <a:satOff val="0"/>
              <a:lumOff val="0"/>
              <a:alphaOff val="0"/>
            </a:schemeClr>
          </a:lnRef>
          <a:fillRef idx="0"/>
          <a:effectRef idx="0">
            <a:schemeClr val="accent1">
              <a:hueOff val="0"/>
              <a:satOff val="0"/>
              <a:lumOff val="0"/>
              <a:alphaOff val="0"/>
            </a:schemeClr>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9" name="Picture 2" descr=""/>
          <p:cNvPicPr/>
          <p:nvPr/>
        </p:nvPicPr>
        <p:blipFill>
          <a:blip r:embed="rId1"/>
          <a:stretch/>
        </p:blipFill>
        <p:spPr>
          <a:xfrm>
            <a:off x="7086600" y="914400"/>
            <a:ext cx="1654200" cy="4354200"/>
          </a:xfrm>
          <a:prstGeom prst="rect">
            <a:avLst/>
          </a:prstGeom>
          <a:ln>
            <a:noFill/>
          </a:ln>
          <a:effectLst>
            <a:outerShdw algn="tl" blurRad="50800" dir="2700000" dist="38100" rotWithShape="0">
              <a:srgbClr val="000000">
                <a:alpha val="40000"/>
              </a:srgbClr>
            </a:outerShdw>
          </a:effectLst>
        </p:spPr>
      </p:pic>
      <p:pic>
        <p:nvPicPr>
          <p:cNvPr id="780" name="Picture 5" descr=""/>
          <p:cNvPicPr/>
          <p:nvPr/>
        </p:nvPicPr>
        <p:blipFill>
          <a:blip r:embed="rId2"/>
          <a:stretch/>
        </p:blipFill>
        <p:spPr>
          <a:xfrm>
            <a:off x="496800" y="5105520"/>
            <a:ext cx="8295480" cy="1371240"/>
          </a:xfrm>
          <a:prstGeom prst="rect">
            <a:avLst/>
          </a:prstGeom>
          <a:ln>
            <a:noFill/>
          </a:ln>
          <a:effectLst>
            <a:outerShdw algn="tl" blurRad="50800" dir="2700000" dist="38100" rotWithShape="0">
              <a:srgbClr val="000000">
                <a:alpha val="40000"/>
              </a:srgbClr>
            </a:outerShdw>
          </a:effectLst>
        </p:spPr>
      </p:pic>
      <p:pic>
        <p:nvPicPr>
          <p:cNvPr id="781" name="Picture 11" descr=""/>
          <p:cNvPicPr/>
          <p:nvPr/>
        </p:nvPicPr>
        <p:blipFill>
          <a:blip r:embed="rId3"/>
          <a:srcRect l="0" t="0" r="0" b="37728"/>
          <a:stretch/>
        </p:blipFill>
        <p:spPr>
          <a:xfrm>
            <a:off x="533520" y="3860640"/>
            <a:ext cx="8093160" cy="2562840"/>
          </a:xfrm>
          <a:prstGeom prst="rect">
            <a:avLst/>
          </a:prstGeom>
          <a:ln w="12600">
            <a:solidFill>
              <a:schemeClr val="bg1"/>
            </a:solidFill>
            <a:miter/>
          </a:ln>
          <a:effectLst>
            <a:outerShdw algn="tl" blurRad="50800" dir="2700000" dist="38100" rotWithShape="0">
              <a:srgbClr val="000000">
                <a:alpha val="40000"/>
              </a:srgbClr>
            </a:outerShdw>
          </a:effectLst>
        </p:spPr>
      </p:pic>
      <p:sp>
        <p:nvSpPr>
          <p:cNvPr id="782" name="TextShape 1"/>
          <p:cNvSpPr txBox="1"/>
          <p:nvPr/>
        </p:nvSpPr>
        <p:spPr>
          <a:xfrm>
            <a:off x="493920" y="118800"/>
            <a:ext cx="8320680" cy="742680"/>
          </a:xfrm>
          <a:prstGeom prst="rect">
            <a:avLst/>
          </a:prstGeom>
          <a:noFill/>
          <a:ln>
            <a:noFill/>
          </a:ln>
        </p:spPr>
        <p:txBody>
          <a:bodyPr lIns="0" rIns="0" tIns="0" bIns="0"/>
          <a:p>
            <a:pPr>
              <a:lnSpc>
                <a:spcPct val="100000"/>
              </a:lnSpc>
            </a:pPr>
            <a:r>
              <a:rPr b="1" lang="en-US" sz="3200" spc="-1" strike="noStrike">
                <a:solidFill>
                  <a:srgbClr val="04628c"/>
                </a:solidFill>
                <a:latin typeface="Arial"/>
                <a:ea typeface="Arial"/>
              </a:rPr>
              <a:t>Subtypes in the database</a:t>
            </a:r>
            <a:endParaRPr b="0" lang="en-US" sz="3200" spc="-1" strike="noStrike">
              <a:solidFill>
                <a:srgbClr val="ffffff"/>
              </a:solidFill>
              <a:latin typeface="Arial"/>
            </a:endParaRPr>
          </a:p>
        </p:txBody>
      </p:sp>
      <p:sp>
        <p:nvSpPr>
          <p:cNvPr id="783" name="TextShape 2"/>
          <p:cNvSpPr txBox="1"/>
          <p:nvPr/>
        </p:nvSpPr>
        <p:spPr>
          <a:xfrm>
            <a:off x="519120" y="914400"/>
            <a:ext cx="6082920" cy="5474880"/>
          </a:xfrm>
          <a:prstGeom prst="rect">
            <a:avLst/>
          </a:prstGeom>
          <a:noFill/>
          <a:ln>
            <a:noFill/>
          </a:ln>
        </p:spPr>
        <p:txBody>
          <a:bodyPr lIns="0" rIns="0" tIns="0" bIns="0"/>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Typelist and entity database tables define supertypes and subtype relationship</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ABContact has 18 subtypes</a:t>
            </a:r>
            <a:endParaRPr b="0" lang="en-US" sz="2200" spc="-1" strike="noStrike">
              <a:solidFill>
                <a:srgbClr val="000000"/>
              </a:solidFill>
              <a:latin typeface="Arial"/>
            </a:endParaRPr>
          </a:p>
          <a:p>
            <a:pPr marL="285840" indent="-285480">
              <a:lnSpc>
                <a:spcPct val="100000"/>
              </a:lnSpc>
              <a:spcBef>
                <a:spcPts val="961"/>
              </a:spcBef>
              <a:buClr>
                <a:srgbClr val="04628c"/>
              </a:buClr>
              <a:buSzPct val="90000"/>
              <a:buFont typeface="Arial"/>
              <a:buChar char="•"/>
            </a:pPr>
            <a:r>
              <a:rPr b="0" lang="en-US" sz="2400" spc="-1" strike="noStrike">
                <a:solidFill>
                  <a:srgbClr val="000000"/>
                </a:solidFill>
                <a:latin typeface="Arial"/>
                <a:ea typeface="Arial"/>
              </a:rPr>
              <a:t>Supertype entity table contains all </a:t>
            </a:r>
            <a:br/>
            <a:r>
              <a:rPr b="0" lang="en-US" sz="2400" spc="-1" strike="noStrike">
                <a:solidFill>
                  <a:srgbClr val="000000"/>
                </a:solidFill>
                <a:latin typeface="Arial"/>
                <a:ea typeface="Arial"/>
              </a:rPr>
              <a:t>subtype columns in denomarlized form</a:t>
            </a:r>
            <a:endParaRPr b="0" lang="en-US" sz="24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Irrelevant columns for subtype are null</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ID, Name, TaxID from ABContact</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FirstName, LastName from ABPerson</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AttorneyLicense from ABAttorney</a:t>
            </a:r>
            <a:endParaRPr b="0" lang="en-US" sz="2200" spc="-1" strike="noStrike">
              <a:solidFill>
                <a:srgbClr val="000000"/>
              </a:solidFill>
              <a:latin typeface="Arial"/>
            </a:endParaRPr>
          </a:p>
          <a:p>
            <a:pPr lvl="1" marL="628560" indent="-228240">
              <a:lnSpc>
                <a:spcPct val="100000"/>
              </a:lnSpc>
              <a:spcBef>
                <a:spcPts val="439"/>
              </a:spcBef>
              <a:buClr>
                <a:srgbClr val="04628c"/>
              </a:buClr>
              <a:buSzPct val="90000"/>
              <a:buFont typeface="Arial"/>
              <a:buChar char="-"/>
            </a:pPr>
            <a:r>
              <a:rPr b="0" lang="en-US" sz="2200" spc="-1" strike="noStrike">
                <a:solidFill>
                  <a:srgbClr val="000000"/>
                </a:solidFill>
                <a:latin typeface="Arial"/>
                <a:ea typeface="Arial"/>
              </a:rPr>
              <a:t>IsFranchise is from ABAutoRepairShop</a:t>
            </a:r>
            <a:endParaRPr b="0" lang="en-US" sz="2200" spc="-1" strike="noStrike">
              <a:solidFill>
                <a:srgbClr val="000000"/>
              </a:solidFill>
              <a:latin typeface="Arial"/>
            </a:endParaRPr>
          </a:p>
        </p:txBody>
      </p:sp>
      <p:sp>
        <p:nvSpPr>
          <p:cNvPr id="784" name="CustomShape 3"/>
          <p:cNvSpPr/>
          <p:nvPr/>
        </p:nvSpPr>
        <p:spPr>
          <a:xfrm>
            <a:off x="7924680" y="5943600"/>
            <a:ext cx="816120" cy="50436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785" name="CustomShape 4"/>
          <p:cNvSpPr/>
          <p:nvPr/>
        </p:nvSpPr>
        <p:spPr>
          <a:xfrm>
            <a:off x="7120080" y="1935000"/>
            <a:ext cx="1567440" cy="244440"/>
          </a:xfrm>
          <a:prstGeom prst="roundRect">
            <a:avLst>
              <a:gd name="adj" fmla="val 7408"/>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
        <p:nvSpPr>
          <p:cNvPr id="786" name="CustomShape 5"/>
          <p:cNvSpPr/>
          <p:nvPr/>
        </p:nvSpPr>
        <p:spPr>
          <a:xfrm>
            <a:off x="8687880" y="2057400"/>
            <a:ext cx="52920" cy="4138200"/>
          </a:xfrm>
          <a:prstGeom prst="bentConnector3">
            <a:avLst>
              <a:gd name="adj1" fmla="val 528700"/>
            </a:avLst>
          </a:prstGeom>
          <a:noFill/>
          <a:ln w="28440">
            <a:solidFill>
              <a:srgbClr val="d33941"/>
            </a:solidFill>
            <a:round/>
          </a:ln>
          <a:effectLst>
            <a:outerShdw algn="tl" blurRad="50800" dir="2700000" dist="38100" rotWithShape="0">
              <a:srgbClr val="000000">
                <a:alpha val="40000"/>
              </a:srgbClr>
            </a:outerShdw>
          </a:effectLst>
        </p:spPr>
        <p:style>
          <a:lnRef idx="0"/>
          <a:fillRef idx="0"/>
          <a:effectRef idx="0"/>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FB29EADDD5C24B957691831FD266C3" ma:contentTypeVersion="21" ma:contentTypeDescription="Create a new document." ma:contentTypeScope="" ma:versionID="e03c0e4e201e76ee38d44cc5c5eec6aa">
  <xsd:schema xmlns:xsd="http://www.w3.org/2001/XMLSchema" xmlns:xs="http://www.w3.org/2001/XMLSchema" xmlns:p="http://schemas.microsoft.com/office/2006/metadata/properties" xmlns:ns1="http://schemas.microsoft.com/sharepoint/v3" xmlns:ns2="e5078fa1-82a5-4e8c-b2be-62dd9bc0bfe0" xmlns:ns3="22f6effe-36da-445d-a61d-dfc6432569d1" targetNamespace="http://schemas.microsoft.com/office/2006/metadata/properties" ma:root="true" ma:fieldsID="b574f926ffca8f1b3aa27ea98f5e7d87" ns1:_="" ns2:_="" ns3:_="">
    <xsd:import namespace="http://schemas.microsoft.com/sharepoint/v3"/>
    <xsd:import namespace="e5078fa1-82a5-4e8c-b2be-62dd9bc0bfe0"/>
    <xsd:import namespace="22f6effe-36da-445d-a61d-dfc6432569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3:SharedWithUsers" minOccurs="0"/>
                <xsd:element ref="ns3:SharedWithDetails" minOccurs="0"/>
                <xsd:element ref="ns2:MediaLengthInSeconds" minOccurs="0"/>
                <xsd:element ref="ns2:MediaServiceAutoKeyPoints" minOccurs="0"/>
                <xsd:element ref="ns2:MediaServiceKeyPoints" minOccurs="0"/>
                <xsd:element ref="ns2:Link"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5078fa1-82a5-4e8c-b2be-62dd9bc0bf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Link" ma:index="22"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68ae7bf6-5ac9-4edb-a7e0-886d92fb71e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2f6effe-36da-445d-a61d-dfc6432569d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96855dc-5817-4482-9940-e1e5c3b83b8f}" ma:internalName="TaxCatchAll" ma:showField="CatchAllData" ma:web="22f6effe-36da-445d-a61d-dfc6432569d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ink xmlns="e5078fa1-82a5-4e8c-b2be-62dd9bc0bfe0">
      <Url xsi:nil="true"/>
      <Description xsi:nil="true"/>
    </Link>
    <SharedWithUsers xmlns="22f6effe-36da-445d-a61d-dfc6432569d1">
      <UserInfo>
        <DisplayName/>
        <AccountId xsi:nil="true"/>
        <AccountType/>
      </UserInfo>
    </SharedWithUsers>
    <MediaLengthInSeconds xmlns="e5078fa1-82a5-4e8c-b2be-62dd9bc0bfe0" xsi:nil="true"/>
    <lcf76f155ced4ddcb4097134ff3c332f xmlns="e5078fa1-82a5-4e8c-b2be-62dd9bc0bfe0">
      <Terms xmlns="http://schemas.microsoft.com/office/infopath/2007/PartnerControls"/>
    </lcf76f155ced4ddcb4097134ff3c332f>
    <TaxCatchAll xmlns="22f6effe-36da-445d-a61d-dfc6432569d1" xsi:nil="true"/>
  </documentManagement>
</p:properties>
</file>

<file path=customXml/itemProps1.xml><?xml version="1.0" encoding="utf-8"?>
<ds:datastoreItem xmlns:ds="http://schemas.openxmlformats.org/officeDocument/2006/customXml" ds:itemID="{0CFCC4E3-CD3E-44CD-97D4-59A0E4319A08}"/>
</file>

<file path=customXml/itemProps2.xml><?xml version="1.0" encoding="utf-8"?>
<ds:datastoreItem xmlns:ds="http://schemas.openxmlformats.org/officeDocument/2006/customXml" ds:itemID="{410602A6-33F6-432E-9715-1D004E4CA741}"/>
</file>

<file path=customXml/itemProps3.xml><?xml version="1.0" encoding="utf-8"?>
<ds:datastoreItem xmlns:ds="http://schemas.openxmlformats.org/officeDocument/2006/customXml" ds:itemID="{C7C95684-2320-4C3F-9C2C-44E3516906E1}"/>
</file>

<file path=docProps/app.xml><?xml version="1.0" encoding="utf-8"?>
<Properties xmlns="http://schemas.openxmlformats.org/officeDocument/2006/extended-properties" xmlns:vt="http://schemas.openxmlformats.org/officeDocument/2006/docPropsVTypes">
  <Template>Emerald_Template</Template>
  <TotalTime>2117</TotalTime>
  <Application>LibreOffice/5.4.2.2$Windows_x86 LibreOffice_project/22b09f6418e8c2d508a9eaf86b2399209b0990f4</Application>
  <Words>2822</Words>
  <Paragraphs>372</Paragraphs>
  <Company>Guidewire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Subtypes</dc:subject>
  <dc:creator>Seth Luersen</dc:creator>
  <cp:keywords>GA drop 1.1</cp:keywords>
  <dc:description/>
  <cp:lastModifiedBy/>
  <cp:revision>196</cp:revision>
  <dcterms:created xsi:type="dcterms:W3CDTF">2013-10-09T21:59:20Z</dcterms:created>
  <dcterms:modified xsi:type="dcterms:W3CDTF">2018-02-14T15:48:12Z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Guidewire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anager">
    <vt:lpwstr>Hell in a handbag</vt:lpwstr>
  </property>
  <property fmtid="{D5CDD505-2E9C-101B-9397-08002B2CF9AE}" pid="9" name="Notes">
    <vt:i4>34</vt:i4>
  </property>
  <property fmtid="{D5CDD505-2E9C-101B-9397-08002B2CF9AE}" pid="10" name="PresentationFormat">
    <vt:lpwstr>On-screen Show (4:3)</vt:lpwstr>
  </property>
  <property fmtid="{D5CDD505-2E9C-101B-9397-08002B2CF9AE}" pid="11" name="ScaleCrop">
    <vt:bool>false</vt:bool>
  </property>
  <property fmtid="{D5CDD505-2E9C-101B-9397-08002B2CF9AE}" pid="12" name="ShareDoc">
    <vt:bool>false</vt:bool>
  </property>
  <property fmtid="{D5CDD505-2E9C-101B-9397-08002B2CF9AE}" pid="13" name="Slides">
    <vt:i4>34</vt:i4>
  </property>
  <property fmtid="{D5CDD505-2E9C-101B-9397-08002B2CF9AE}" pid="14" name="_MarkAsFinal">
    <vt:bool>true</vt:bool>
  </property>
  <property fmtid="{D5CDD505-2E9C-101B-9397-08002B2CF9AE}" pid="15" name="category">
    <vt:lpwstr>Configuration Fundamentals</vt:lpwstr>
  </property>
  <property fmtid="{D5CDD505-2E9C-101B-9397-08002B2CF9AE}" pid="16" name="contentStatus">
    <vt:lpwstr>Final</vt:lpwstr>
  </property>
  <property fmtid="{D5CDD505-2E9C-101B-9397-08002B2CF9AE}" pid="17" name="ContentTypeId">
    <vt:lpwstr>0x0101007CFB29EADDD5C24B957691831FD266C3</vt:lpwstr>
  </property>
  <property fmtid="{D5CDD505-2E9C-101B-9397-08002B2CF9AE}" pid="18" name="Order">
    <vt:r8>1496900</vt:r8>
  </property>
  <property fmtid="{D5CDD505-2E9C-101B-9397-08002B2CF9AE}" pid="19" name="_SourceUrl">
    <vt:lpwstr/>
  </property>
  <property fmtid="{D5CDD505-2E9C-101B-9397-08002B2CF9AE}" pid="20" name="_SharedFileIndex">
    <vt:lpwstr/>
  </property>
  <property fmtid="{D5CDD505-2E9C-101B-9397-08002B2CF9AE}" pid="21" name="ComplianceAssetId">
    <vt:lpwstr/>
  </property>
  <property fmtid="{D5CDD505-2E9C-101B-9397-08002B2CF9AE}" pid="22" name="_ExtendedDescription">
    <vt:lpwstr/>
  </property>
  <property fmtid="{D5CDD505-2E9C-101B-9397-08002B2CF9AE}" pid="23" name="TriggerFlowInfo">
    <vt:lpwstr/>
  </property>
</Properties>
</file>