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9.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0.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0.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heme/theme9.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media/image30.wmf" ContentType="image/x-wmf"/>
  <Override PartName="/ppt/media/image75.png" ContentType="image/png"/>
  <Override PartName="/ppt/media/image9.png" ContentType="image/png"/>
  <Override PartName="/ppt/media/image57.png" ContentType="image/png"/>
  <Override PartName="/ppt/media/image1.png" ContentType="image/png"/>
  <Override PartName="/ppt/media/image58.png" ContentType="image/png"/>
  <Override PartName="/ppt/media/image2.png" ContentType="image/png"/>
  <Override PartName="/ppt/media/image59.png" ContentType="image/png"/>
  <Override PartName="/ppt/media/image81.wmf" ContentType="image/x-wmf"/>
  <Override PartName="/ppt/media/image3.png" ContentType="image/png"/>
  <Override PartName="/ppt/media/image82.wmf" ContentType="image/x-wmf"/>
  <Override PartName="/ppt/media/image70.png" ContentType="image/png"/>
  <Override PartName="/ppt/media/image4.png" ContentType="image/png"/>
  <Override PartName="/ppt/media/image83.wmf" ContentType="image/x-wmf"/>
  <Override PartName="/ppt/media/image71.png" ContentType="image/png"/>
  <Override PartName="/ppt/media/image5.png" ContentType="image/png"/>
  <Override PartName="/ppt/media/image72.png" ContentType="image/png"/>
  <Override PartName="/ppt/media/image6.png" ContentType="image/png"/>
  <Override PartName="/ppt/media/image73.png" ContentType="image/png"/>
  <Override PartName="/ppt/media/image7.png" ContentType="image/png"/>
  <Override PartName="/ppt/media/image74.png" ContentType="image/png"/>
  <Override PartName="/ppt/media/image8.png" ContentType="image/png"/>
  <Override PartName="/ppt/media/image10.png" ContentType="image/png"/>
  <Override PartName="/ppt/media/image11.png" ContentType="image/png"/>
  <Override PartName="/ppt/media/image12.png" ContentType="image/png"/>
  <Override PartName="/ppt/media/image24.wmf" ContentType="image/x-wmf"/>
  <Override PartName="/ppt/media/image13.png" ContentType="image/png"/>
  <Override PartName="/ppt/media/image25.wmf" ContentType="image/x-wmf"/>
  <Override PartName="/ppt/media/image14.png" ContentType="image/png"/>
  <Override PartName="/ppt/media/image26.wmf" ContentType="image/x-wmf"/>
  <Override PartName="/ppt/media/image15.png" ContentType="image/png"/>
  <Override PartName="/ppt/media/image27.wmf" ContentType="image/x-wmf"/>
  <Override PartName="/ppt/media/image16.png" ContentType="image/png"/>
  <Override PartName="/ppt/media/image28.wmf" ContentType="image/x-wmf"/>
  <Override PartName="/ppt/media/image17.png" ContentType="image/png"/>
  <Override PartName="/ppt/media/image29.wmf" ContentType="image/x-wmf"/>
  <Override PartName="/ppt/media/image18.png" ContentType="image/png"/>
  <Override PartName="/ppt/media/image19.png" ContentType="image/png"/>
  <Override PartName="/ppt/media/image20.png" ContentType="image/png"/>
  <Override PartName="/ppt/media/image32.wmf" ContentType="image/x-wmf"/>
  <Override PartName="/ppt/media/image21.png" ContentType="image/png"/>
  <Override PartName="/ppt/media/image33.wmf" ContentType="image/x-wmf"/>
  <Override PartName="/ppt/media/image22.png" ContentType="image/png"/>
  <Override PartName="/ppt/media/image23.png" ContentType="image/png"/>
  <Override PartName="/ppt/media/image35.wmf" ContentType="image/x-wmf"/>
  <Override PartName="/ppt/media/image31.wmf" ContentType="image/x-wmf"/>
  <Override PartName="/ppt/media/image34.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media/image67.wmf" ContentType="image/x-wmf"/>
  <Override PartName="/ppt/media/image55.png" ContentType="image/png"/>
  <Override PartName="/ppt/media/image56.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8.png" ContentType="image/png"/>
  <Override PartName="/ppt/media/image69.png" ContentType="image/png"/>
  <Override PartName="/ppt/media/image76.png" ContentType="image/png"/>
  <Override PartName="/ppt/media/image77.png" ContentType="image/png"/>
  <Override PartName="/ppt/media/image78.png" ContentType="image/png"/>
  <Override PartName="/ppt/media/image79.png" ContentType="image/png"/>
  <Override PartName="/ppt/media/image80.png" ContentType="image/png"/>
  <Override PartName="/ppt/media/image84.png" ContentType="image/png"/>
  <Override PartName="/ppt/media/image85.png" ContentType="image/png"/>
  <Override PartName="/ppt/media/image86.png" ContentType="image/png"/>
  <Override PartName="/ppt/media/image87.png" ContentType="image/png"/>
  <Override PartName="/ppt/media/image88.png" ContentType="image/png"/>
  <Override PartName="/ppt/media/image89.png" ContentType="image/png"/>
  <Override PartName="/ppt/media/image90.png" ContentType="image/png"/>
  <Override PartName="/ppt/media/image91.png" ContentType="image/png"/>
  <Override PartName="/ppt/media/image92.png" ContentType="image/png"/>
  <Override PartName="/ppt/media/image93.png" ContentType="image/png"/>
  <Override PartName="/ppt/media/image94.png" ContentType="image/png"/>
  <Override PartName="/ppt/media/image95.png" ContentType="image/png"/>
  <Override PartName="/ppt/media/image96.png" ContentType="image/png"/>
  <Override PartName="/ppt/media/image97.png" ContentType="image/png"/>
  <Override PartName="/ppt/media/image98.png" ContentType="image/png"/>
  <Override PartName="/ppt/media/image99.png" ContentType="image/png"/>
  <Override PartName="/ppt/media/image100.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11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148.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37.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138.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139.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200.xml.rels" ContentType="application/vnd.openxmlformats-package.relationships+xml"/>
  <Override PartName="/ppt/slideLayouts/_rels/slideLayout61.xml.rels" ContentType="application/vnd.openxmlformats-package.relationships+xml"/>
  <Override PartName="/ppt/slideLayouts/_rels/slideLayout201.xml.rels" ContentType="application/vnd.openxmlformats-package.relationships+xml"/>
  <Override PartName="/ppt/slideLayouts/_rels/slideLayout62.xml.rels" ContentType="application/vnd.openxmlformats-package.relationships+xml"/>
  <Override PartName="/ppt/slideLayouts/_rels/slideLayout202.xml.rels" ContentType="application/vnd.openxmlformats-package.relationships+xml"/>
  <Override PartName="/ppt/slideLayouts/_rels/slideLayout63.xml.rels" ContentType="application/vnd.openxmlformats-package.relationships+xml"/>
  <Override PartName="/ppt/slideLayouts/_rels/slideLayout203.xml.rels" ContentType="application/vnd.openxmlformats-package.relationships+xml"/>
  <Override PartName="/ppt/slideLayouts/_rels/slideLayout64.xml.rels" ContentType="application/vnd.openxmlformats-package.relationships+xml"/>
  <Override PartName="/ppt/slideLayouts/_rels/slideLayout204.xml.rels" ContentType="application/vnd.openxmlformats-package.relationships+xml"/>
  <Override PartName="/ppt/slideLayouts/_rels/slideLayout65.xml.rels" ContentType="application/vnd.openxmlformats-package.relationships+xml"/>
  <Override PartName="/ppt/slideLayouts/_rels/slideLayout205.xml.rels" ContentType="application/vnd.openxmlformats-package.relationships+xml"/>
  <Override PartName="/ppt/slideLayouts/_rels/slideLayout66.xml.rels" ContentType="application/vnd.openxmlformats-package.relationships+xml"/>
  <Override PartName="/ppt/slideLayouts/_rels/slideLayout206.xml.rels" ContentType="application/vnd.openxmlformats-package.relationships+xml"/>
  <Override PartName="/ppt/slideLayouts/_rels/slideLayout67.xml.rels" ContentType="application/vnd.openxmlformats-package.relationships+xml"/>
  <Override PartName="/ppt/slideLayouts/_rels/slideLayout207.xml.rels" ContentType="application/vnd.openxmlformats-package.relationships+xml"/>
  <Override PartName="/ppt/slideLayouts/_rels/slideLayout68.xml.rels" ContentType="application/vnd.openxmlformats-package.relationships+xml"/>
  <Override PartName="/ppt/slideLayouts/_rels/slideLayout20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210.xml.rels" ContentType="application/vnd.openxmlformats-package.relationships+xml"/>
  <Override PartName="/ppt/slideLayouts/_rels/slideLayout71.xml.rels" ContentType="application/vnd.openxmlformats-package.relationships+xml"/>
  <Override PartName="/ppt/slideLayouts/_rels/slideLayout211.xml.rels" ContentType="application/vnd.openxmlformats-package.relationships+xml"/>
  <Override PartName="/ppt/slideLayouts/_rels/slideLayout72.xml.rels" ContentType="application/vnd.openxmlformats-package.relationships+xml"/>
  <Override PartName="/ppt/slideLayouts/_rels/slideLayout212.xml.rels" ContentType="application/vnd.openxmlformats-package.relationships+xml"/>
  <Override PartName="/ppt/slideLayouts/_rels/slideLayout73.xml.rels" ContentType="application/vnd.openxmlformats-package.relationships+xml"/>
  <Override PartName="/ppt/slideLayouts/_rels/slideLayout213.xml.rels" ContentType="application/vnd.openxmlformats-package.relationships+xml"/>
  <Override PartName="/ppt/slideLayouts/_rels/slideLayout74.xml.rels" ContentType="application/vnd.openxmlformats-package.relationships+xml"/>
  <Override PartName="/ppt/slideLayouts/_rels/slideLayout214.xml.rels" ContentType="application/vnd.openxmlformats-package.relationships+xml"/>
  <Override PartName="/ppt/slideLayouts/_rels/slideLayout75.xml.rels" ContentType="application/vnd.openxmlformats-package.relationships+xml"/>
  <Override PartName="/ppt/slideLayouts/_rels/slideLayout215.xml.rels" ContentType="application/vnd.openxmlformats-package.relationships+xml"/>
  <Override PartName="/ppt/slideLayouts/_rels/slideLayout76.xml.rels" ContentType="application/vnd.openxmlformats-package.relationships+xml"/>
  <Override PartName="/ppt/slideLayouts/_rels/slideLayout216.xml.rels" ContentType="application/vnd.openxmlformats-package.relationships+xml"/>
  <Override PartName="/ppt/slideLayouts/_rels/slideLayout77.xml.rels" ContentType="application/vnd.openxmlformats-package.relationships+xml"/>
  <Override PartName="/ppt/slideLayouts/_rels/slideLayout217.xml.rels" ContentType="application/vnd.openxmlformats-package.relationships+xml"/>
  <Override PartName="/ppt/slideLayouts/_rels/slideLayout78.xml.rels" ContentType="application/vnd.openxmlformats-package.relationships+xml"/>
  <Override PartName="/ppt/slideLayouts/_rels/slideLayout21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220.xml.rels" ContentType="application/vnd.openxmlformats-package.relationships+xml"/>
  <Override PartName="/ppt/slideLayouts/_rels/slideLayout81.xml.rels" ContentType="application/vnd.openxmlformats-package.relationships+xml"/>
  <Override PartName="/ppt/slideLayouts/_rels/slideLayout221.xml.rels" ContentType="application/vnd.openxmlformats-package.relationships+xml"/>
  <Override PartName="/ppt/slideLayouts/_rels/slideLayout82.xml.rels" ContentType="application/vnd.openxmlformats-package.relationships+xml"/>
  <Override PartName="/ppt/slideLayouts/_rels/slideLayout222.xml.rels" ContentType="application/vnd.openxmlformats-package.relationships+xml"/>
  <Override PartName="/ppt/slideLayouts/_rels/slideLayout83.xml.rels" ContentType="application/vnd.openxmlformats-package.relationships+xml"/>
  <Override PartName="/ppt/slideLayouts/_rels/slideLayout223.xml.rels" ContentType="application/vnd.openxmlformats-package.relationships+xml"/>
  <Override PartName="/ppt/slideLayouts/_rels/slideLayout84.xml.rels" ContentType="application/vnd.openxmlformats-package.relationships+xml"/>
  <Override PartName="/ppt/slideLayouts/_rels/slideLayout224.xml.rels" ContentType="application/vnd.openxmlformats-package.relationships+xml"/>
  <Override PartName="/ppt/slideLayouts/_rels/slideLayout85.xml.rels" ContentType="application/vnd.openxmlformats-package.relationships+xml"/>
  <Override PartName="/ppt/slideLayouts/_rels/slideLayout225.xml.rels" ContentType="application/vnd.openxmlformats-package.relationships+xml"/>
  <Override PartName="/ppt/slideLayouts/_rels/slideLayout86.xml.rels" ContentType="application/vnd.openxmlformats-package.relationships+xml"/>
  <Override PartName="/ppt/slideLayouts/_rels/slideLayout226.xml.rels" ContentType="application/vnd.openxmlformats-package.relationships+xml"/>
  <Override PartName="/ppt/slideLayouts/_rels/slideLayout87.xml.rels" ContentType="application/vnd.openxmlformats-package.relationships+xml"/>
  <Override PartName="/ppt/slideLayouts/_rels/slideLayout227.xml.rels" ContentType="application/vnd.openxmlformats-package.relationships+xml"/>
  <Override PartName="/ppt/slideLayouts/_rels/slideLayout88.xml.rels" ContentType="application/vnd.openxmlformats-package.relationships+xml"/>
  <Override PartName="/ppt/slideLayouts/_rels/slideLayout22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230.xml.rels" ContentType="application/vnd.openxmlformats-package.relationships+xml"/>
  <Override PartName="/ppt/slideLayouts/_rels/slideLayout91.xml.rels" ContentType="application/vnd.openxmlformats-package.relationships+xml"/>
  <Override PartName="/ppt/slideLayouts/_rels/slideLayout231.xml.rels" ContentType="application/vnd.openxmlformats-package.relationships+xml"/>
  <Override PartName="/ppt/slideLayouts/_rels/slideLayout92.xml.rels" ContentType="application/vnd.openxmlformats-package.relationships+xml"/>
  <Override PartName="/ppt/slideLayouts/_rels/slideLayout232.xml.rels" ContentType="application/vnd.openxmlformats-package.relationships+xml"/>
  <Override PartName="/ppt/slideLayouts/_rels/slideLayout93.xml.rels" ContentType="application/vnd.openxmlformats-package.relationships+xml"/>
  <Override PartName="/ppt/slideLayouts/_rels/slideLayout233.xml.rels" ContentType="application/vnd.openxmlformats-package.relationships+xml"/>
  <Override PartName="/ppt/slideLayouts/_rels/slideLayout94.xml.rels" ContentType="application/vnd.openxmlformats-package.relationships+xml"/>
  <Override PartName="/ppt/slideLayouts/_rels/slideLayout234.xml.rels" ContentType="application/vnd.openxmlformats-package.relationships+xml"/>
  <Override PartName="/ppt/slideLayouts/_rels/slideLayout95.xml.rels" ContentType="application/vnd.openxmlformats-package.relationships+xml"/>
  <Override PartName="/ppt/slideLayouts/_rels/slideLayout235.xml.rels" ContentType="application/vnd.openxmlformats-package.relationships+xml"/>
  <Override PartName="/ppt/slideLayouts/_rels/slideLayout96.xml.rels" ContentType="application/vnd.openxmlformats-package.relationships+xml"/>
  <Override PartName="/ppt/slideLayouts/_rels/slideLayout236.xml.rels" ContentType="application/vnd.openxmlformats-package.relationships+xml"/>
  <Override PartName="/ppt/slideLayouts/_rels/slideLayout97.xml.rels" ContentType="application/vnd.openxmlformats-package.relationships+xml"/>
  <Override PartName="/ppt/slideLayouts/_rels/slideLayout237.xml.rels" ContentType="application/vnd.openxmlformats-package.relationships+xml"/>
  <Override PartName="/ppt/slideLayouts/_rels/slideLayout98.xml.rels" ContentType="application/vnd.openxmlformats-package.relationships+xml"/>
  <Override PartName="/ppt/slideLayouts/_rels/slideLayout23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08.xml.rels" ContentType="application/vnd.openxmlformats-package.relationships+xml"/>
  <Override PartName="/ppt/slideLayouts/_rels/slideLayout109.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18.xml.rels" ContentType="application/vnd.openxmlformats-package.relationships+xml"/>
  <Override PartName="/ppt/slideLayouts/_rels/slideLayout11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28.xml.rels" ContentType="application/vnd.openxmlformats-package.relationships+xml"/>
  <Override PartName="/ppt/slideLayouts/_rels/slideLayout129.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48.xml.rels" ContentType="application/vnd.openxmlformats-package.relationships+xml"/>
  <Override PartName="/ppt/slideLayouts/_rels/slideLayout149.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58.xml.rels" ContentType="application/vnd.openxmlformats-package.relationships+xml"/>
  <Override PartName="/ppt/slideLayouts/_rels/slideLayout159.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68.xml.rels" ContentType="application/vnd.openxmlformats-package.relationships+xml"/>
  <Override PartName="/ppt/slideLayouts/_rels/slideLayout169.xml.rels" ContentType="application/vnd.openxmlformats-package.relationships+xml"/>
  <Override PartName="/ppt/slideLayouts/_rels/slideLayout170.xml.rels" ContentType="application/vnd.openxmlformats-package.relationships+xml"/>
  <Override PartName="/ppt/slideLayouts/_rels/slideLayout171.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178.xml.rels" ContentType="application/vnd.openxmlformats-package.relationships+xml"/>
  <Override PartName="/ppt/slideLayouts/_rels/slideLayout179.xml.rels" ContentType="application/vnd.openxmlformats-package.relationships+xml"/>
  <Override PartName="/ppt/slideLayouts/_rels/slideLayout180.xml.rels" ContentType="application/vnd.openxmlformats-package.relationships+xml"/>
  <Override PartName="/ppt/slideLayouts/_rels/slideLayout181.xml.rels" ContentType="application/vnd.openxmlformats-package.relationships+xml"/>
  <Override PartName="/ppt/slideLayouts/_rels/slideLayout182.xml.rels" ContentType="application/vnd.openxmlformats-package.relationships+xml"/>
  <Override PartName="/ppt/slideLayouts/_rels/slideLayout183.xml.rels" ContentType="application/vnd.openxmlformats-package.relationships+xml"/>
  <Override PartName="/ppt/slideLayouts/_rels/slideLayout184.xml.rels" ContentType="application/vnd.openxmlformats-package.relationships+xml"/>
  <Override PartName="/ppt/slideLayouts/_rels/slideLayout185.xml.rels" ContentType="application/vnd.openxmlformats-package.relationships+xml"/>
  <Override PartName="/ppt/slideLayouts/_rels/slideLayout18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189.xml.rels" ContentType="application/vnd.openxmlformats-package.relationships+xml"/>
  <Override PartName="/ppt/slideLayouts/_rels/slideLayout190.xml.rels" ContentType="application/vnd.openxmlformats-package.relationships+xml"/>
  <Override PartName="/ppt/slideLayouts/_rels/slideLayout191.xml.rels" ContentType="application/vnd.openxmlformats-package.relationships+xml"/>
  <Override PartName="/ppt/slideLayouts/_rels/slideLayout192.xml.rels" ContentType="application/vnd.openxmlformats-package.relationships+xml"/>
  <Override PartName="/ppt/slideLayouts/_rels/slideLayout193.xml.rels" ContentType="application/vnd.openxmlformats-package.relationships+xml"/>
  <Override PartName="/ppt/slideLayouts/_rels/slideLayout194.xml.rels" ContentType="application/vnd.openxmlformats-package.relationships+xml"/>
  <Override PartName="/ppt/slideLayouts/_rels/slideLayout195.xml.rels" ContentType="application/vnd.openxmlformats-package.relationships+xml"/>
  <Override PartName="/ppt/slideLayouts/_rels/slideLayout196.xml.rels" ContentType="application/vnd.openxmlformats-package.relationships+xml"/>
  <Override PartName="/ppt/slideLayouts/_rels/slideLayout197.xml.rels" ContentType="application/vnd.openxmlformats-package.relationships+xml"/>
  <Override PartName="/ppt/slideLayouts/_rels/slideLayout198.xml.rels" ContentType="application/vnd.openxmlformats-package.relationships+xml"/>
  <Override PartName="/ppt/slideLayouts/_rels/slideLayout199.xml.rels" ContentType="application/vnd.openxmlformats-package.relationships+xml"/>
  <Override PartName="/ppt/slideLayouts/_rels/slideLayout209.xml.rels" ContentType="application/vnd.openxmlformats-package.relationships+xml"/>
  <Override PartName="/ppt/slideLayouts/_rels/slideLayout219.xml.rels" ContentType="application/vnd.openxmlformats-package.relationships+xml"/>
  <Override PartName="/ppt/slideLayouts/_rels/slideLayout229.xml.rels" ContentType="application/vnd.openxmlformats-package.relationships+xml"/>
  <Override PartName="/ppt/slideLayouts/_rels/slideLayout239.xml.rels" ContentType="application/vnd.openxmlformats-package.relationships+xml"/>
  <Override PartName="/ppt/slideLayouts/_rels/slideLayout240.xml.rels" ContentType="application/vnd.openxmlformats-package.relationships+xml"/>
  <Override PartName="/ppt/slideLayouts/slideLayout149.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70.xml" ContentType="application/vnd.openxmlformats-officedocument.presentationml.slideLayout+xml"/>
  <Override PartName="/ppt/slideLayouts/slideLayout159.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slideLayouts/slideLayout80.xml" ContentType="application/vnd.openxmlformats-officedocument.presentationml.slideLayout+xml"/>
  <Override PartName="/ppt/slideLayouts/slideLayout169.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78.xml" ContentType="application/vnd.openxmlformats-officedocument.presentationml.slideLayout+xml"/>
  <Override PartName="/ppt/slideLayouts/slideLayout90.xml" ContentType="application/vnd.openxmlformats-officedocument.presentationml.slideLayout+xml"/>
  <Override PartName="/ppt/slideLayouts/slideLayout179.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word/media/hdphoto1.wdp" ContentType="image/vnd.ms-photo"/>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 id="2147483895" r:id="rId21"/>
  </p:sldMasterIdLst>
  <p:notesMasterIdLst>
    <p:notesMasterId r:id="rId22"/>
  </p:notes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 id="289" r:id="rId56"/>
    <p:sldId id="290" r:id="rId57"/>
    <p:sldId id="291" r:id="rId58"/>
    <p:sldId id="292" r:id="rId59"/>
    <p:sldId id="293" r:id="rId60"/>
    <p:sldId id="294" r:id="rId61"/>
    <p:sldId id="295" r:id="rId62"/>
  </p:sldIdLst>
  <p:sldSz cx="9144000" cy="6858000"/>
  <p:notesSz cx="6858000" cy="9144000"/>
</p:presentation>
</file>

<file path=ppt/_rels/presentation.xml.rels><?xml version="1.0" encoding="UTF-8" standalone="yes"?>
<Relationships xmlns="http://schemas.openxmlformats.org/package/2006/relationships"><Relationship Id="rId26" Type="http://schemas.openxmlformats.org/officeDocument/2006/relationships/slide" Target="slides/slide4.xml"/><Relationship Id="rId21" Type="http://schemas.openxmlformats.org/officeDocument/2006/relationships/slideMaster" Target="slideMasters/slideMaster20.xml"/><Relationship Id="rId34" Type="http://schemas.openxmlformats.org/officeDocument/2006/relationships/slide" Target="slides/slide12.xml"/><Relationship Id="rId42" Type="http://schemas.openxmlformats.org/officeDocument/2006/relationships/slide" Target="slides/slide20.xml"/><Relationship Id="rId47" Type="http://schemas.openxmlformats.org/officeDocument/2006/relationships/slide" Target="slides/slide25.xml"/><Relationship Id="rId50" Type="http://schemas.openxmlformats.org/officeDocument/2006/relationships/slide" Target="slides/slide28.xml"/><Relationship Id="rId55" Type="http://schemas.openxmlformats.org/officeDocument/2006/relationships/slide" Target="slides/slide33.xml"/><Relationship Id="rId63" Type="http://schemas.openxmlformats.org/officeDocument/2006/relationships/customXml" Target="../customXml/item1.xml"/><Relationship Id="rId7" Type="http://schemas.openxmlformats.org/officeDocument/2006/relationships/slideMaster" Target="slideMasters/slideMaster6.xml"/><Relationship Id="rId2" Type="http://schemas.openxmlformats.org/officeDocument/2006/relationships/slideMaster" Target="slideMasters/slideMaster1.xml"/><Relationship Id="rId16" Type="http://schemas.openxmlformats.org/officeDocument/2006/relationships/slideMaster" Target="slideMasters/slideMaster15.xml"/><Relationship Id="rId29" Type="http://schemas.openxmlformats.org/officeDocument/2006/relationships/slide" Target="slides/slide7.xml"/><Relationship Id="rId11" Type="http://schemas.openxmlformats.org/officeDocument/2006/relationships/slideMaster" Target="slideMasters/slideMaster10.xml"/><Relationship Id="rId24" Type="http://schemas.openxmlformats.org/officeDocument/2006/relationships/slide" Target="slides/slide2.xml"/><Relationship Id="rId32" Type="http://schemas.openxmlformats.org/officeDocument/2006/relationships/slide" Target="slides/slide10.xml"/><Relationship Id="rId37" Type="http://schemas.openxmlformats.org/officeDocument/2006/relationships/slide" Target="slides/slide15.xml"/><Relationship Id="rId40" Type="http://schemas.openxmlformats.org/officeDocument/2006/relationships/slide" Target="slides/slide18.xml"/><Relationship Id="rId45" Type="http://schemas.openxmlformats.org/officeDocument/2006/relationships/slide" Target="slides/slide23.xml"/><Relationship Id="rId53" Type="http://schemas.openxmlformats.org/officeDocument/2006/relationships/slide" Target="slides/slide31.xml"/><Relationship Id="rId58" Type="http://schemas.openxmlformats.org/officeDocument/2006/relationships/slide" Target="slides/slide36.xml"/><Relationship Id="rId5" Type="http://schemas.openxmlformats.org/officeDocument/2006/relationships/slideMaster" Target="slideMasters/slideMaster4.xml"/><Relationship Id="rId61" Type="http://schemas.openxmlformats.org/officeDocument/2006/relationships/slide" Target="slides/slide39.xml"/><Relationship Id="rId19" Type="http://schemas.openxmlformats.org/officeDocument/2006/relationships/slideMaster" Target="slideMasters/slideMaster18.xml"/><Relationship Id="rId14" Type="http://schemas.openxmlformats.org/officeDocument/2006/relationships/slideMaster" Target="slideMasters/slideMaster13.xml"/><Relationship Id="rId22" Type="http://schemas.openxmlformats.org/officeDocument/2006/relationships/notesMaster" Target="notesMasters/notesMaster1.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slide" Target="slides/slide13.xml"/><Relationship Id="rId43" Type="http://schemas.openxmlformats.org/officeDocument/2006/relationships/slide" Target="slides/slide21.xml"/><Relationship Id="rId48" Type="http://schemas.openxmlformats.org/officeDocument/2006/relationships/slide" Target="slides/slide26.xml"/><Relationship Id="rId56" Type="http://schemas.openxmlformats.org/officeDocument/2006/relationships/slide" Target="slides/slide34.xml"/><Relationship Id="rId64" Type="http://schemas.openxmlformats.org/officeDocument/2006/relationships/customXml" Target="../customXml/item2.xml"/><Relationship Id="rId8" Type="http://schemas.openxmlformats.org/officeDocument/2006/relationships/slideMaster" Target="slideMasters/slideMaster7.xml"/><Relationship Id="rId51" Type="http://schemas.openxmlformats.org/officeDocument/2006/relationships/slide" Target="slides/slide29.xml"/><Relationship Id="rId3" Type="http://schemas.openxmlformats.org/officeDocument/2006/relationships/slideMaster" Target="slideMasters/slideMaster2.xml"/><Relationship Id="rId12" Type="http://schemas.openxmlformats.org/officeDocument/2006/relationships/slideMaster" Target="slideMasters/slideMaster11.xml"/><Relationship Id="rId17" Type="http://schemas.openxmlformats.org/officeDocument/2006/relationships/slideMaster" Target="slideMasters/slideMaster16.xml"/><Relationship Id="rId25" Type="http://schemas.openxmlformats.org/officeDocument/2006/relationships/slide" Target="slides/slide3.xml"/><Relationship Id="rId33" Type="http://schemas.openxmlformats.org/officeDocument/2006/relationships/slide" Target="slides/slide11.xml"/><Relationship Id="rId38" Type="http://schemas.openxmlformats.org/officeDocument/2006/relationships/slide" Target="slides/slide16.xml"/><Relationship Id="rId46" Type="http://schemas.openxmlformats.org/officeDocument/2006/relationships/slide" Target="slides/slide24.xml"/><Relationship Id="rId59" Type="http://schemas.openxmlformats.org/officeDocument/2006/relationships/slide" Target="slides/slide37.xml"/><Relationship Id="rId20" Type="http://schemas.openxmlformats.org/officeDocument/2006/relationships/slideMaster" Target="slideMasters/slideMaster19.xml"/><Relationship Id="rId41" Type="http://schemas.openxmlformats.org/officeDocument/2006/relationships/slide" Target="slides/slide19.xml"/><Relationship Id="rId54" Type="http://schemas.openxmlformats.org/officeDocument/2006/relationships/slide" Target="slides/slide32.xml"/><Relationship Id="rId62" Type="http://schemas.openxmlformats.org/officeDocument/2006/relationships/slide" Target="slides/slide40.xml"/><Relationship Id="rId1" Type="http://schemas.openxmlformats.org/officeDocument/2006/relationships/theme" Target="theme/theme1.xml"/><Relationship Id="rId6" Type="http://schemas.openxmlformats.org/officeDocument/2006/relationships/slideMaster" Target="slideMasters/slideMaster5.xml"/><Relationship Id="rId15" Type="http://schemas.openxmlformats.org/officeDocument/2006/relationships/slideMaster" Target="slideMasters/slideMaster14.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slide" Target="slides/slide14.xml"/><Relationship Id="rId49" Type="http://schemas.openxmlformats.org/officeDocument/2006/relationships/slide" Target="slides/slide27.xml"/><Relationship Id="rId57" Type="http://schemas.openxmlformats.org/officeDocument/2006/relationships/slide" Target="slides/slide35.xml"/><Relationship Id="rId10" Type="http://schemas.openxmlformats.org/officeDocument/2006/relationships/slideMaster" Target="slideMasters/slideMaster9.xml"/><Relationship Id="rId31" Type="http://schemas.openxmlformats.org/officeDocument/2006/relationships/slide" Target="slides/slide9.xml"/><Relationship Id="rId44" Type="http://schemas.openxmlformats.org/officeDocument/2006/relationships/slide" Target="slides/slide22.xml"/><Relationship Id="rId52" Type="http://schemas.openxmlformats.org/officeDocument/2006/relationships/slide" Target="slides/slide30.xml"/><Relationship Id="rId60" Type="http://schemas.openxmlformats.org/officeDocument/2006/relationships/slide" Target="slides/slide38.xml"/><Relationship Id="rId65" Type="http://schemas.openxmlformats.org/officeDocument/2006/relationships/customXml" Target="../customXml/item3.xml"/><Relationship Id="rId4" Type="http://schemas.openxmlformats.org/officeDocument/2006/relationships/slideMaster" Target="slideMasters/slideMaster3.xml"/><Relationship Id="rId9" Type="http://schemas.openxmlformats.org/officeDocument/2006/relationships/slideMaster" Target="slideMasters/slideMaster8.xml"/><Relationship Id="rId13" Type="http://schemas.openxmlformats.org/officeDocument/2006/relationships/slideMaster" Target="slideMasters/slideMaster12.xml"/><Relationship Id="rId18" Type="http://schemas.openxmlformats.org/officeDocument/2006/relationships/slideMaster" Target="slideMasters/slideMaster17.xml"/><Relationship Id="rId39"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1.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969"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970"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971"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972" name="PlaceHolder 5"/>
          <p:cNvSpPr>
            <a:spLocks noGrp="1"/>
          </p:cNvSpPr>
          <p:nvPr>
            <p:ph type="sldNum"/>
          </p:nvPr>
        </p:nvSpPr>
        <p:spPr>
          <a:xfrm>
            <a:off x="4399200" y="0"/>
            <a:ext cx="3372840" cy="502560"/>
          </a:xfrm>
          <a:prstGeom prst="rect">
            <a:avLst/>
          </a:prstGeom>
        </p:spPr>
        <p:txBody>
          <a:bodyPr lIns="0" rIns="0" tIns="0" bIns="0" anchor="b"/>
          <a:p>
            <a:pPr algn="r"/>
            <a:fld id="{90CE7471-AF46-4848-9564-034BDEEB634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5"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endParaRPr b="0" lang="en-US" sz="2000" spc="-1" strike="noStrike">
              <a:latin typeface="Arial"/>
            </a:endParaRPr>
          </a:p>
          <a:p>
            <a:pPr>
              <a:lnSpc>
                <a:spcPct val="100000"/>
              </a:lnSpc>
            </a:pPr>
            <a:endParaRPr b="0" lang="en-US" sz="2000" spc="-1" strike="noStrike">
              <a:latin typeface="Arial"/>
            </a:endParaRPr>
          </a:p>
        </p:txBody>
      </p:sp>
      <p:sp>
        <p:nvSpPr>
          <p:cNvPr id="1206" name="TextShape 2"/>
          <p:cNvSpPr txBox="1"/>
          <p:nvPr/>
        </p:nvSpPr>
        <p:spPr>
          <a:xfrm>
            <a:off x="3884760" y="8775360"/>
            <a:ext cx="2971440" cy="302760"/>
          </a:xfrm>
          <a:prstGeom prst="rect">
            <a:avLst/>
          </a:prstGeom>
          <a:noFill/>
          <a:ln>
            <a:noFill/>
          </a:ln>
        </p:spPr>
        <p:txBody>
          <a:bodyPr anchor="b"/>
          <a:p>
            <a:pPr algn="r">
              <a:lnSpc>
                <a:spcPct val="100000"/>
              </a:lnSpc>
            </a:pPr>
            <a:fld id="{44913A2E-EE5F-492F-B7A8-F7C50D720E9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3"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View actions in the Typelist editor toolbar influence the display of the Element tree pane.  Bottom tab selection also changes the columns of the Element tree pane for the Typelist editor. For instance, Incoming Categories and Outgoing Categories changes the columns to Category/Typecode and Typelist.  By default, the Element tree pane displays the hierarchy of nested elements, including any inherited elements from base typelists.  You can use the toolbar to change how the editor display the various elements: Show all, This file only, Typecodes only, and Typefilters only.  The toolbar and the context menu for the element tree pane is schema aware.</a:t>
            </a:r>
            <a:endParaRPr b="0" lang="en-US" sz="2000" spc="-1" strike="noStrike">
              <a:latin typeface="Arial"/>
            </a:endParaRPr>
          </a:p>
        </p:txBody>
      </p:sp>
      <p:sp>
        <p:nvSpPr>
          <p:cNvPr id="1224" name="TextShape 2"/>
          <p:cNvSpPr txBox="1"/>
          <p:nvPr/>
        </p:nvSpPr>
        <p:spPr>
          <a:xfrm>
            <a:off x="3884760" y="8775360"/>
            <a:ext cx="2971440" cy="302760"/>
          </a:xfrm>
          <a:prstGeom prst="rect">
            <a:avLst/>
          </a:prstGeom>
          <a:noFill/>
          <a:ln>
            <a:noFill/>
          </a:ln>
        </p:spPr>
        <p:txBody>
          <a:bodyPr anchor="b"/>
          <a:p>
            <a:pPr algn="r">
              <a:lnSpc>
                <a:spcPct val="100000"/>
              </a:lnSpc>
            </a:pPr>
            <a:fld id="{D7F41B16-45A5-44DC-90AA-6C36F5E182E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5"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For an open typelist file in Guidewire Studio, select the XML tab.  To use the Typelist Editor, select the Typelist tab.</a:t>
            </a:r>
            <a:endParaRPr b="0" lang="en-US" sz="2000" spc="-1" strike="noStrike">
              <a:latin typeface="Arial"/>
            </a:endParaRPr>
          </a:p>
        </p:txBody>
      </p:sp>
      <p:sp>
        <p:nvSpPr>
          <p:cNvPr id="1226" name="TextShape 2"/>
          <p:cNvSpPr txBox="1"/>
          <p:nvPr/>
        </p:nvSpPr>
        <p:spPr>
          <a:xfrm>
            <a:off x="3884760" y="8775360"/>
            <a:ext cx="2971440" cy="302760"/>
          </a:xfrm>
          <a:prstGeom prst="rect">
            <a:avLst/>
          </a:prstGeom>
          <a:noFill/>
          <a:ln>
            <a:noFill/>
          </a:ln>
        </p:spPr>
        <p:txBody>
          <a:bodyPr anchor="b"/>
          <a:p>
            <a:pPr algn="r">
              <a:lnSpc>
                <a:spcPct val="100000"/>
              </a:lnSpc>
            </a:pPr>
            <a:fld id="{BDFD776F-2562-4AC4-BBD0-0B5531F67EC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7"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Use the Localization pane to select a specific locale for a given typecode.  Then, create or edit a translation string for both the typecode name and description.  The name and description that you specify is created in the typelists.properties file for the locale.  Guidewire stores typelist typekey localizations in typelist.properties files, one file for each locale. Guidewire Studio stores typelist typekey localizations using the following format for name and description respectively:</a:t>
            </a:r>
            <a:endParaRPr b="0" lang="en-US" sz="2000" spc="-1" strike="noStrike">
              <a:latin typeface="Arial"/>
            </a:endParaRPr>
          </a:p>
          <a:p>
            <a:r>
              <a:rPr b="0" lang="en-US" sz="2000" spc="-1" strike="noStrike">
                <a:latin typeface="Arial"/>
              </a:rPr>
              <a:t>TypeKey.typelist.typekey = localized_name</a:t>
            </a:r>
            <a:br/>
            <a:r>
              <a:rPr b="0" lang="en-US" sz="2000" spc="-1" strike="noStrike">
                <a:latin typeface="Arial"/>
              </a:rPr>
              <a:t>TypeKeyDescription.typelist.typekey = localized_description</a:t>
            </a:r>
            <a:br/>
            <a:br/>
            <a:r>
              <a:rPr b="0" lang="en-US" sz="2000" spc="-1" strike="noStrike">
                <a:latin typeface="Arial"/>
              </a:rPr>
              <a:t>You can edit typecode name and descriptions in the Typelist editor Localization pane or in the Typelist Localization editor.  </a:t>
            </a:r>
            <a:br/>
            <a:endParaRPr b="0" lang="en-US" sz="2000" spc="-1" strike="noStrike">
              <a:latin typeface="Arial"/>
            </a:endParaRPr>
          </a:p>
        </p:txBody>
      </p:sp>
      <p:sp>
        <p:nvSpPr>
          <p:cNvPr id="1228" name="TextShape 2"/>
          <p:cNvSpPr txBox="1"/>
          <p:nvPr/>
        </p:nvSpPr>
        <p:spPr>
          <a:xfrm>
            <a:off x="3884760" y="8775360"/>
            <a:ext cx="2971440" cy="302760"/>
          </a:xfrm>
          <a:prstGeom prst="rect">
            <a:avLst/>
          </a:prstGeom>
          <a:noFill/>
          <a:ln>
            <a:noFill/>
          </a:ln>
        </p:spPr>
        <p:txBody>
          <a:bodyPr anchor="b"/>
          <a:p>
            <a:pPr algn="r">
              <a:lnSpc>
                <a:spcPct val="100000"/>
              </a:lnSpc>
            </a:pPr>
            <a:fld id="{4A94BD7A-1A15-4CD2-BB37-B3BA88FCA25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9"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Guidewire stores typelist typekey localizations in typelist.properties files, one file for each locale. Guidewire Studio stores typelist typekey localizations using the following format for name and description respectively:</a:t>
            </a:r>
            <a:endParaRPr b="0" lang="en-US" sz="2000" spc="-1" strike="noStrike">
              <a:latin typeface="Arial"/>
            </a:endParaRPr>
          </a:p>
          <a:p>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TypeKey.typelist.typekey = localized_name</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TypeKeyDescription.typelist.typekey = localized_description</a:t>
            </a:r>
            <a:br/>
            <a:br/>
            <a:r>
              <a:rPr b="0" lang="en-US" sz="2000" spc="-1" strike="noStrike">
                <a:latin typeface="Arial"/>
              </a:rPr>
              <a:t>You can edit typecode name and descriptions in the Typelist editor Localization pane or in the Typelist Localization editor.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There are several ways to view localized typekey properties:</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typekey.Code =  String that represents the typecode</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typekey.DisplayName = Localized language version of the entity name</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typekey.UnlocalizedName = Name listed in the data model</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230" name="TextShape 2"/>
          <p:cNvSpPr txBox="1"/>
          <p:nvPr/>
        </p:nvSpPr>
        <p:spPr>
          <a:xfrm>
            <a:off x="3884760" y="8775360"/>
            <a:ext cx="2971440" cy="302760"/>
          </a:xfrm>
          <a:prstGeom prst="rect">
            <a:avLst/>
          </a:prstGeom>
          <a:noFill/>
          <a:ln>
            <a:noFill/>
          </a:ln>
        </p:spPr>
        <p:txBody>
          <a:bodyPr anchor="b"/>
          <a:p>
            <a:pPr algn="r">
              <a:lnSpc>
                <a:spcPct val="100000"/>
              </a:lnSpc>
            </a:pPr>
            <a:fld id="{943F8C38-E22D-4F01-87CA-0F06B2EE09A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1"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The BankAccountType.tti is an application typelist found in the …\modules\configuration\config\extensions\typelist\ folder.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For TTI and TTX files that are extendable (not marked as final) and editable in the \extensions\typelist\ folder that are part of the base application, use the _Ext naming convention by adding _Ext to the name of the typecode.</a:t>
            </a:r>
            <a:endParaRPr b="0" lang="en-US" sz="2000" spc="-1" strike="noStrike">
              <a:latin typeface="Arial"/>
            </a:endParaRPr>
          </a:p>
        </p:txBody>
      </p:sp>
      <p:sp>
        <p:nvSpPr>
          <p:cNvPr id="1232" name="TextShape 2"/>
          <p:cNvSpPr txBox="1"/>
          <p:nvPr/>
        </p:nvSpPr>
        <p:spPr>
          <a:xfrm>
            <a:off x="3884760" y="8775360"/>
            <a:ext cx="2971440" cy="302760"/>
          </a:xfrm>
          <a:prstGeom prst="rect">
            <a:avLst/>
          </a:prstGeom>
          <a:noFill/>
          <a:ln>
            <a:noFill/>
          </a:ln>
        </p:spPr>
        <p:txBody>
          <a:bodyPr anchor="b"/>
          <a:p>
            <a:pPr algn="r">
              <a:lnSpc>
                <a:spcPct val="100000"/>
              </a:lnSpc>
            </a:pPr>
            <a:fld id="{8FADA2FB-ECD7-4034-B8D2-25C0DD0FEB2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3"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34" name="TextShape 2"/>
          <p:cNvSpPr txBox="1"/>
          <p:nvPr/>
        </p:nvSpPr>
        <p:spPr>
          <a:xfrm>
            <a:off x="3884760" y="8775360"/>
            <a:ext cx="2971440" cy="302760"/>
          </a:xfrm>
          <a:prstGeom prst="rect">
            <a:avLst/>
          </a:prstGeom>
          <a:noFill/>
          <a:ln>
            <a:noFill/>
          </a:ln>
        </p:spPr>
        <p:txBody>
          <a:bodyPr anchor="b"/>
          <a:p>
            <a:pPr algn="r">
              <a:lnSpc>
                <a:spcPct val="100000"/>
              </a:lnSpc>
            </a:pPr>
            <a:fld id="{EB79AEBF-4AB9-4230-8A2F-76680C09BA2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5"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To create an typelist, in Project view, navigate to the /configuration/config/Extensions/Typelist folder.  Open the folder context menu.  Select Typelist.  In the Typelist dialog, name the typelist.  Click OK.</a:t>
            </a:r>
            <a:endParaRPr b="0" lang="en-US" sz="2000" spc="-1" strike="noStrike">
              <a:latin typeface="Arial"/>
            </a:endParaRPr>
          </a:p>
          <a:p>
            <a:endParaRPr b="0" lang="en-US" sz="2000" spc="-1" strike="noStrike">
              <a:latin typeface="Arial"/>
            </a:endParaRPr>
          </a:p>
        </p:txBody>
      </p:sp>
      <p:sp>
        <p:nvSpPr>
          <p:cNvPr id="1236" name="TextShape 2"/>
          <p:cNvSpPr txBox="1"/>
          <p:nvPr/>
        </p:nvSpPr>
        <p:spPr>
          <a:xfrm>
            <a:off x="3884760" y="8775360"/>
            <a:ext cx="2971440" cy="302760"/>
          </a:xfrm>
          <a:prstGeom prst="rect">
            <a:avLst/>
          </a:prstGeom>
          <a:noFill/>
          <a:ln>
            <a:noFill/>
          </a:ln>
        </p:spPr>
        <p:txBody>
          <a:bodyPr anchor="b"/>
          <a:p>
            <a:pPr algn="r">
              <a:lnSpc>
                <a:spcPct val="100000"/>
              </a:lnSpc>
            </a:pPr>
            <a:fld id="{8A99A573-2AE1-4A66-8165-5D36DB72AC6E}"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7" name="PlaceHolder 1"/>
          <p:cNvSpPr>
            <a:spLocks noGrp="1"/>
          </p:cNvSpPr>
          <p:nvPr>
            <p:ph type="body"/>
          </p:nvPr>
        </p:nvSpPr>
        <p:spPr>
          <a:xfrm>
            <a:off x="152280" y="4343400"/>
            <a:ext cx="6552720" cy="4343040"/>
          </a:xfrm>
          <a:prstGeom prst="rect">
            <a:avLst/>
          </a:prstGeom>
        </p:spPr>
        <p:txBody>
          <a:bodyPr/>
          <a:p>
            <a:pPr marL="216000" indent="-216000">
              <a:lnSpc>
                <a:spcPct val="100000"/>
              </a:lnSpc>
            </a:pPr>
            <a:r>
              <a:rPr b="0" lang="en-US" sz="1200" spc="-1" strike="noStrike">
                <a:solidFill>
                  <a:srgbClr val="000000"/>
                </a:solidFill>
                <a:latin typeface="Arial"/>
                <a:ea typeface="+mn-ea"/>
              </a:rPr>
              <a:t>Guidewire recommends that the tyeplist name should be in Pascal case. Pascal case is a style of capitalization in which multiple words are joined together with the first character of each word capitalized. Examples include the names "ClaimCenter" and "JavaScript". Pascal case is the naming convention recommendation for typelists. Guidewire recommends ending the name of an typelist with _Ext to distinguish the typelist from base application typelists.</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2000" spc="-1" strike="noStrike">
                <a:solidFill>
                  <a:srgbClr val="000000"/>
                </a:solidFill>
                <a:latin typeface="Arial"/>
                <a:ea typeface="+mn-ea"/>
              </a:rPr>
              <a:t>By default, Guidewire uses xxtl_&lt;</a:t>
            </a:r>
            <a:r>
              <a:rPr b="0" i="1" lang="en-US" sz="2000" spc="-1" strike="noStrike">
                <a:solidFill>
                  <a:srgbClr val="000000"/>
                </a:solidFill>
                <a:latin typeface="Arial"/>
                <a:ea typeface="+mn-ea"/>
              </a:rPr>
              <a:t>typelist name</a:t>
            </a:r>
            <a:r>
              <a:rPr b="0" lang="en-US" sz="2000" spc="-1" strike="noStrike">
                <a:solidFill>
                  <a:srgbClr val="000000"/>
                </a:solidFill>
                <a:latin typeface="Arial"/>
                <a:ea typeface="+mn-ea"/>
              </a:rPr>
              <a:t>&gt; as the name of the typelist table (where "xx" is the application's code). If you want a different table name, you can override the default value by specifying a value in the "Table name"</a:t>
            </a:r>
            <a:r>
              <a:rPr b="1" lang="en-US" sz="2000" spc="-1" strike="noStrike">
                <a:solidFill>
                  <a:srgbClr val="000000"/>
                </a:solidFill>
                <a:latin typeface="Arial"/>
                <a:ea typeface="+mn-ea"/>
              </a:rPr>
              <a:t> </a:t>
            </a:r>
            <a:r>
              <a:rPr b="0" lang="en-US" sz="2000" spc="-1" strike="noStrike">
                <a:solidFill>
                  <a:srgbClr val="000000"/>
                </a:solidFill>
                <a:latin typeface="Arial"/>
                <a:ea typeface="+mn-ea"/>
              </a:rPr>
              <a:t>field in Studio. If you override the default value, the table name becomes xxtl_&lt;</a:t>
            </a:r>
            <a:r>
              <a:rPr b="0" i="1" lang="en-US" sz="2000" spc="-1" strike="noStrike">
                <a:solidFill>
                  <a:srgbClr val="000000"/>
                </a:solidFill>
                <a:latin typeface="Arial"/>
                <a:ea typeface="+mn-ea"/>
              </a:rPr>
              <a:t>table name</a:t>
            </a:r>
            <a:r>
              <a:rPr b="0" lang="en-US" sz="2000" spc="-1" strike="noStrike">
                <a:solidFill>
                  <a:srgbClr val="000000"/>
                </a:solidFill>
                <a:latin typeface="Arial"/>
                <a:ea typeface="+mn-ea"/>
              </a:rPr>
              <a:t>&gt;.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solidFill>
                  <a:srgbClr val="000000"/>
                </a:solidFill>
                <a:latin typeface="Arial"/>
                <a:ea typeface="+mn-ea"/>
              </a:rPr>
              <a:t>Guidewire restricts the typelist table name to ASCII letters, digits, and the underscore character. Guidewire also places limits on the length of the name at 25 characters.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solidFill>
                  <a:srgbClr val="000000"/>
                </a:solidFill>
                <a:latin typeface="Arial"/>
                <a:ea typeface="+mn-ea"/>
              </a:rPr>
              <a:t>Guidewire imposes these restrictions because of the restrictions imposed by the various relational database management systems (RDBMS) with which Guidewire applications interact. If you choose, however, you can override the name of the typelist and thus the table name stored in the database.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solidFill>
                  <a:srgbClr val="000000"/>
                </a:solidFill>
                <a:latin typeface="Arial"/>
                <a:ea typeface="+mn-ea"/>
              </a:rPr>
              <a:t>A "final" typelist is a typelist to which no additional typecodes can be added. All custom typelists are non-final.</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1238" name="TextShape 2"/>
          <p:cNvSpPr txBox="1"/>
          <p:nvPr/>
        </p:nvSpPr>
        <p:spPr>
          <a:xfrm>
            <a:off x="3884760" y="8775360"/>
            <a:ext cx="2971440" cy="302760"/>
          </a:xfrm>
          <a:prstGeom prst="rect">
            <a:avLst/>
          </a:prstGeom>
          <a:noFill/>
          <a:ln>
            <a:noFill/>
          </a:ln>
        </p:spPr>
        <p:txBody>
          <a:bodyPr anchor="b"/>
          <a:p>
            <a:pPr algn="r">
              <a:lnSpc>
                <a:spcPct val="100000"/>
              </a:lnSpc>
            </a:pPr>
            <a:fld id="{D506D6B4-0E89-483C-B10F-C3B66F45335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9" name="PlaceHolder 1"/>
          <p:cNvSpPr>
            <a:spLocks noGrp="1"/>
          </p:cNvSpPr>
          <p:nvPr>
            <p:ph type="body"/>
          </p:nvPr>
        </p:nvSpPr>
        <p:spPr>
          <a:xfrm>
            <a:off x="152280" y="4343400"/>
            <a:ext cx="6552720" cy="4343040"/>
          </a:xfrm>
          <a:prstGeom prst="rect">
            <a:avLst/>
          </a:prstGeom>
        </p:spPr>
        <p:txBody>
          <a:bodyPr/>
          <a:p>
            <a:pPr marL="216000" indent="-216000">
              <a:lnSpc>
                <a:spcPct val="100000"/>
              </a:lnSpc>
            </a:pPr>
            <a:r>
              <a:rPr b="0" lang="en-US" sz="2000" spc="-1" strike="noStrike">
                <a:latin typeface="Arial"/>
              </a:rPr>
              <a:t>Use the Typelist Editor to add typecode, categories, and filters.</a:t>
            </a:r>
            <a:br/>
            <a:br/>
            <a:r>
              <a:rPr b="0" lang="en-US" sz="2000" spc="-1" strike="noStrike">
                <a:latin typeface="Arial"/>
              </a:rPr>
              <a:t>If a list view is sorted based on a typekey field, then the rows are sorted using standard typecode sorting.  Standard typecode sorting is first by priority and then by localized name, and items with a priority of -1 appearing at the end of the list.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 a production environment, you should never delete a typecode or modify the typecode's code value. Either of these behaviors can cause problems because there could be existing objects that reference the altered or deleted typecode. In situations like this, you should mark the typecode's retired value as true. Retired=true  preserves the typecode for objects that already make use of the typecode, and prevents the use of the typecode by new objects or by existing objects that don't already use the typecode. For example, assume you have a Color typelist that is used by the Vehicle entity and you retire the typecode brown. Any existing vehicle with the color brown will be unaffected. But new vehicles cannot be set to brown and existing vehicles that are not brown cannot be changed to brown.</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1240" name="TextShape 2"/>
          <p:cNvSpPr txBox="1"/>
          <p:nvPr/>
        </p:nvSpPr>
        <p:spPr>
          <a:xfrm>
            <a:off x="3884760" y="8775360"/>
            <a:ext cx="2971440" cy="302760"/>
          </a:xfrm>
          <a:prstGeom prst="rect">
            <a:avLst/>
          </a:prstGeom>
          <a:noFill/>
          <a:ln>
            <a:noFill/>
          </a:ln>
        </p:spPr>
        <p:txBody>
          <a:bodyPr anchor="b"/>
          <a:p>
            <a:pPr algn="r">
              <a:lnSpc>
                <a:spcPct val="100000"/>
              </a:lnSpc>
            </a:pPr>
            <a:fld id="{502E9581-8862-48E9-96C3-650B5AF0270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1"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Regenerating the data dictionary is not required, but doing so can identify flawed XML in the data model that go beyond schema validation.  For example, a deleted typecode that is referenced by other typelists or entities will throw an error.</a:t>
            </a:r>
            <a:endParaRPr b="0" lang="en-US" sz="2000" spc="-1" strike="noStrike">
              <a:latin typeface="Arial"/>
            </a:endParaRPr>
          </a:p>
        </p:txBody>
      </p:sp>
      <p:sp>
        <p:nvSpPr>
          <p:cNvPr id="1242" name="TextShape 2"/>
          <p:cNvSpPr txBox="1"/>
          <p:nvPr/>
        </p:nvSpPr>
        <p:spPr>
          <a:xfrm>
            <a:off x="3884760" y="8775360"/>
            <a:ext cx="2971440" cy="302760"/>
          </a:xfrm>
          <a:prstGeom prst="rect">
            <a:avLst/>
          </a:prstGeom>
          <a:noFill/>
          <a:ln>
            <a:noFill/>
          </a:ln>
        </p:spPr>
        <p:txBody>
          <a:bodyPr anchor="b"/>
          <a:p>
            <a:pPr algn="r">
              <a:lnSpc>
                <a:spcPct val="100000"/>
              </a:lnSpc>
            </a:pPr>
            <a:fld id="{F4DD61F4-DF1B-4413-BA22-31F3740EB53E}"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7"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08" name="TextShape 2"/>
          <p:cNvSpPr txBox="1"/>
          <p:nvPr/>
        </p:nvSpPr>
        <p:spPr>
          <a:xfrm>
            <a:off x="3884760" y="8775360"/>
            <a:ext cx="2971440" cy="302760"/>
          </a:xfrm>
          <a:prstGeom prst="rect">
            <a:avLst/>
          </a:prstGeom>
          <a:noFill/>
          <a:ln>
            <a:noFill/>
          </a:ln>
        </p:spPr>
        <p:txBody>
          <a:bodyPr anchor="b"/>
          <a:p>
            <a:pPr algn="r">
              <a:lnSpc>
                <a:spcPct val="100000"/>
              </a:lnSpc>
            </a:pPr>
            <a:fld id="{2F652C4D-F9E5-4B0C-88FA-6293B25CCFF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3"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In Studio, the newly created typelist is available to reference immediately.  However, the typelist is not available to the application server until the server is restarted.</a:t>
            </a:r>
            <a:endParaRPr b="0" lang="en-US" sz="2000" spc="-1" strike="noStrike">
              <a:latin typeface="Arial"/>
            </a:endParaRPr>
          </a:p>
        </p:txBody>
      </p:sp>
      <p:sp>
        <p:nvSpPr>
          <p:cNvPr id="1244" name="TextShape 2"/>
          <p:cNvSpPr txBox="1"/>
          <p:nvPr/>
        </p:nvSpPr>
        <p:spPr>
          <a:xfrm>
            <a:off x="3884760" y="8775360"/>
            <a:ext cx="2971440" cy="302760"/>
          </a:xfrm>
          <a:prstGeom prst="rect">
            <a:avLst/>
          </a:prstGeom>
          <a:noFill/>
          <a:ln>
            <a:noFill/>
          </a:ln>
        </p:spPr>
        <p:txBody>
          <a:bodyPr anchor="b"/>
          <a:p>
            <a:pPr algn="r">
              <a:lnSpc>
                <a:spcPct val="100000"/>
              </a:lnSpc>
            </a:pPr>
            <a:fld id="{5163AB2B-9A6B-48A9-AA5B-67A9471EE85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5"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46" name="TextShape 2"/>
          <p:cNvSpPr txBox="1"/>
          <p:nvPr/>
        </p:nvSpPr>
        <p:spPr>
          <a:xfrm>
            <a:off x="3884760" y="8775360"/>
            <a:ext cx="2971440" cy="302760"/>
          </a:xfrm>
          <a:prstGeom prst="rect">
            <a:avLst/>
          </a:prstGeom>
          <a:noFill/>
          <a:ln>
            <a:noFill/>
          </a:ln>
        </p:spPr>
        <p:txBody>
          <a:bodyPr anchor="b"/>
          <a:p>
            <a:pPr algn="r">
              <a:lnSpc>
                <a:spcPct val="100000"/>
              </a:lnSpc>
            </a:pPr>
            <a:fld id="{93D1AC4E-3967-4C84-B2E3-FA2C05B4E5A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7"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48" name="TextShape 2"/>
          <p:cNvSpPr txBox="1"/>
          <p:nvPr/>
        </p:nvSpPr>
        <p:spPr>
          <a:xfrm>
            <a:off x="3884760" y="8775360"/>
            <a:ext cx="2971440" cy="302760"/>
          </a:xfrm>
          <a:prstGeom prst="rect">
            <a:avLst/>
          </a:prstGeom>
          <a:noFill/>
          <a:ln>
            <a:noFill/>
          </a:ln>
        </p:spPr>
        <p:txBody>
          <a:bodyPr anchor="b"/>
          <a:p>
            <a:pPr algn="r">
              <a:lnSpc>
                <a:spcPct val="100000"/>
              </a:lnSpc>
            </a:pPr>
            <a:fld id="{18922F98-4AF6-450F-B00A-54CF8692380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9"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IMPORTANT: When using CTRL+N, Studio will open an existing tyeplist extension first, if it exists. If the file is an TTX file, then do NOT create a new typelist extension, but instead, simply edit the existing typelist extension.</a:t>
            </a:r>
            <a:endParaRPr b="0" lang="en-US" sz="2000" spc="-1" strike="noStrike">
              <a:latin typeface="Arial"/>
            </a:endParaRPr>
          </a:p>
          <a:p>
            <a:endParaRPr b="0" lang="en-US" sz="2000" spc="-1" strike="noStrike">
              <a:latin typeface="Arial"/>
            </a:endParaRPr>
          </a:p>
        </p:txBody>
      </p:sp>
      <p:sp>
        <p:nvSpPr>
          <p:cNvPr id="1250" name="TextShape 2"/>
          <p:cNvSpPr txBox="1"/>
          <p:nvPr/>
        </p:nvSpPr>
        <p:spPr>
          <a:xfrm>
            <a:off x="3884760" y="8775360"/>
            <a:ext cx="2971440" cy="302760"/>
          </a:xfrm>
          <a:prstGeom prst="rect">
            <a:avLst/>
          </a:prstGeom>
          <a:noFill/>
          <a:ln>
            <a:noFill/>
          </a:ln>
        </p:spPr>
        <p:txBody>
          <a:bodyPr anchor="b"/>
          <a:p>
            <a:pPr algn="r">
              <a:lnSpc>
                <a:spcPct val="100000"/>
              </a:lnSpc>
            </a:pPr>
            <a:fld id="{9B38F129-431E-4F32-8121-3CC037DB682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1"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52" name="TextShape 2"/>
          <p:cNvSpPr txBox="1"/>
          <p:nvPr/>
        </p:nvSpPr>
        <p:spPr>
          <a:xfrm>
            <a:off x="3884760" y="8775360"/>
            <a:ext cx="2971440" cy="302760"/>
          </a:xfrm>
          <a:prstGeom prst="rect">
            <a:avLst/>
          </a:prstGeom>
          <a:noFill/>
          <a:ln>
            <a:noFill/>
          </a:ln>
        </p:spPr>
        <p:txBody>
          <a:bodyPr anchor="b"/>
          <a:p>
            <a:pPr algn="r">
              <a:lnSpc>
                <a:spcPct val="100000"/>
              </a:lnSpc>
            </a:pPr>
            <a:fld id="{F457061C-30D9-41C8-9001-DAC61E286D10}"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3"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54" name="TextShape 2"/>
          <p:cNvSpPr txBox="1"/>
          <p:nvPr/>
        </p:nvSpPr>
        <p:spPr>
          <a:xfrm>
            <a:off x="3884760" y="8775360"/>
            <a:ext cx="2971440" cy="302760"/>
          </a:xfrm>
          <a:prstGeom prst="rect">
            <a:avLst/>
          </a:prstGeom>
          <a:noFill/>
          <a:ln>
            <a:noFill/>
          </a:ln>
        </p:spPr>
        <p:txBody>
          <a:bodyPr anchor="b"/>
          <a:p>
            <a:pPr algn="r">
              <a:lnSpc>
                <a:spcPct val="100000"/>
              </a:lnSpc>
            </a:pPr>
            <a:fld id="{69CAB2CF-C33A-4998-9DAD-12739A5960A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5"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The default Guidewire Studio settings do not allow for you to create a typelist extension of an already existing typelist extension.</a:t>
            </a:r>
            <a:endParaRPr b="0" lang="en-US" sz="2000" spc="-1" strike="noStrike">
              <a:latin typeface="Arial"/>
            </a:endParaRPr>
          </a:p>
        </p:txBody>
      </p:sp>
      <p:sp>
        <p:nvSpPr>
          <p:cNvPr id="1256" name="TextShape 2"/>
          <p:cNvSpPr txBox="1"/>
          <p:nvPr/>
        </p:nvSpPr>
        <p:spPr>
          <a:xfrm>
            <a:off x="3884760" y="8775360"/>
            <a:ext cx="2971440" cy="302760"/>
          </a:xfrm>
          <a:prstGeom prst="rect">
            <a:avLst/>
          </a:prstGeom>
          <a:noFill/>
          <a:ln>
            <a:noFill/>
          </a:ln>
        </p:spPr>
        <p:txBody>
          <a:bodyPr anchor="b"/>
          <a:p>
            <a:pPr algn="r">
              <a:lnSpc>
                <a:spcPct val="100000"/>
              </a:lnSpc>
            </a:pPr>
            <a:fld id="{DBC73E36-8785-42BD-B471-EF332C372BE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7"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In the slide example, the low typecode has been overridden.</a:t>
            </a:r>
            <a:endParaRPr b="0" lang="en-US" sz="2000" spc="-1" strike="noStrike">
              <a:latin typeface="Arial"/>
            </a:endParaRPr>
          </a:p>
        </p:txBody>
      </p:sp>
      <p:sp>
        <p:nvSpPr>
          <p:cNvPr id="1258" name="TextShape 2"/>
          <p:cNvSpPr txBox="1"/>
          <p:nvPr/>
        </p:nvSpPr>
        <p:spPr>
          <a:xfrm>
            <a:off x="3884760" y="8775360"/>
            <a:ext cx="2971440" cy="302760"/>
          </a:xfrm>
          <a:prstGeom prst="rect">
            <a:avLst/>
          </a:prstGeom>
          <a:noFill/>
          <a:ln>
            <a:noFill/>
          </a:ln>
        </p:spPr>
        <p:txBody>
          <a:bodyPr anchor="b"/>
          <a:p>
            <a:pPr algn="r">
              <a:lnSpc>
                <a:spcPct val="100000"/>
              </a:lnSpc>
            </a:pPr>
            <a:fld id="{2934A12C-5B68-4117-97D5-72B8DCECC17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9"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Regenerating the data dictionary is not required, but doing so can identify flawed XML in the data model that go beyond schema validation.  For example, a deleted typecode that is referenced by other typelists or entities will throw an error.</a:t>
            </a:r>
            <a:endParaRPr b="0" lang="en-US" sz="2000" spc="-1" strike="noStrike">
              <a:latin typeface="Arial"/>
            </a:endParaRPr>
          </a:p>
        </p:txBody>
      </p:sp>
      <p:sp>
        <p:nvSpPr>
          <p:cNvPr id="1260" name="TextShape 2"/>
          <p:cNvSpPr txBox="1"/>
          <p:nvPr/>
        </p:nvSpPr>
        <p:spPr>
          <a:xfrm>
            <a:off x="3884760" y="8775360"/>
            <a:ext cx="2971440" cy="302760"/>
          </a:xfrm>
          <a:prstGeom prst="rect">
            <a:avLst/>
          </a:prstGeom>
          <a:noFill/>
          <a:ln>
            <a:noFill/>
          </a:ln>
        </p:spPr>
        <p:txBody>
          <a:bodyPr anchor="b"/>
          <a:p>
            <a:pPr algn="r">
              <a:lnSpc>
                <a:spcPct val="100000"/>
              </a:lnSpc>
            </a:pPr>
            <a:fld id="{3C47E845-EABB-49CC-80D3-CDA637F9679F}"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1"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In Studio, the newly created typelist extension is available to reference immediately. However, the typelist extension is not available to the application server until the server is restarted.</a:t>
            </a:r>
            <a:endParaRPr b="0" lang="en-US" sz="2000" spc="-1" strike="noStrike">
              <a:latin typeface="Arial"/>
            </a:endParaRPr>
          </a:p>
        </p:txBody>
      </p:sp>
      <p:sp>
        <p:nvSpPr>
          <p:cNvPr id="1262" name="TextShape 2"/>
          <p:cNvSpPr txBox="1"/>
          <p:nvPr/>
        </p:nvSpPr>
        <p:spPr>
          <a:xfrm>
            <a:off x="3884760" y="8775360"/>
            <a:ext cx="2971440" cy="302760"/>
          </a:xfrm>
          <a:prstGeom prst="rect">
            <a:avLst/>
          </a:prstGeom>
          <a:noFill/>
          <a:ln>
            <a:noFill/>
          </a:ln>
        </p:spPr>
        <p:txBody>
          <a:bodyPr anchor="b"/>
          <a:p>
            <a:pPr algn="r">
              <a:lnSpc>
                <a:spcPct val="100000"/>
              </a:lnSpc>
            </a:pPr>
            <a:fld id="{CDA6D1E3-3323-47F6-9819-C29FABD04C1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9"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10" name="TextShape 2"/>
          <p:cNvSpPr txBox="1"/>
          <p:nvPr/>
        </p:nvSpPr>
        <p:spPr>
          <a:xfrm>
            <a:off x="3884760" y="8775360"/>
            <a:ext cx="2971440" cy="302760"/>
          </a:xfrm>
          <a:prstGeom prst="rect">
            <a:avLst/>
          </a:prstGeom>
          <a:noFill/>
          <a:ln>
            <a:noFill/>
          </a:ln>
        </p:spPr>
        <p:txBody>
          <a:bodyPr anchor="b"/>
          <a:p>
            <a:pPr algn="r">
              <a:lnSpc>
                <a:spcPct val="100000"/>
              </a:lnSpc>
            </a:pPr>
            <a:fld id="{DA64E59A-9B75-4177-B86C-1486051CC76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3"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64" name="TextShape 2"/>
          <p:cNvSpPr txBox="1"/>
          <p:nvPr/>
        </p:nvSpPr>
        <p:spPr>
          <a:xfrm>
            <a:off x="3884760" y="8775360"/>
            <a:ext cx="2971440" cy="302760"/>
          </a:xfrm>
          <a:prstGeom prst="rect">
            <a:avLst/>
          </a:prstGeom>
          <a:noFill/>
          <a:ln>
            <a:noFill/>
          </a:ln>
        </p:spPr>
        <p:txBody>
          <a:bodyPr anchor="b"/>
          <a:p>
            <a:pPr algn="r">
              <a:lnSpc>
                <a:spcPct val="100000"/>
              </a:lnSpc>
            </a:pPr>
            <a:fld id="{016B8152-4B50-46DE-9DFE-666F79BE731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5"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66" name="TextShape 2"/>
          <p:cNvSpPr txBox="1"/>
          <p:nvPr/>
        </p:nvSpPr>
        <p:spPr>
          <a:xfrm>
            <a:off x="3884760" y="8775360"/>
            <a:ext cx="2971440" cy="302760"/>
          </a:xfrm>
          <a:prstGeom prst="rect">
            <a:avLst/>
          </a:prstGeom>
          <a:noFill/>
          <a:ln>
            <a:noFill/>
          </a:ln>
        </p:spPr>
        <p:txBody>
          <a:bodyPr anchor="b"/>
          <a:p>
            <a:pPr algn="r">
              <a:lnSpc>
                <a:spcPct val="100000"/>
              </a:lnSpc>
            </a:pPr>
            <a:fld id="{6DB3E8C4-084B-4362-B6E1-B18D8EA8020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7"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68" name="TextShape 2"/>
          <p:cNvSpPr txBox="1"/>
          <p:nvPr/>
        </p:nvSpPr>
        <p:spPr>
          <a:xfrm>
            <a:off x="3884760" y="8775360"/>
            <a:ext cx="2971440" cy="302760"/>
          </a:xfrm>
          <a:prstGeom prst="rect">
            <a:avLst/>
          </a:prstGeom>
          <a:noFill/>
          <a:ln>
            <a:noFill/>
          </a:ln>
        </p:spPr>
        <p:txBody>
          <a:bodyPr anchor="b"/>
          <a:p>
            <a:pPr algn="r">
              <a:lnSpc>
                <a:spcPct val="100000"/>
              </a:lnSpc>
            </a:pPr>
            <a:fld id="{15EE0EFF-3A95-4A0E-AEB6-5825A54B68A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9"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It is possible to configure a typelist so that a Guidewire application can filter the typelist values so that they do not all appear in the drop-down list (typelist) in the application user interface.</a:t>
            </a:r>
            <a:endParaRPr b="0" lang="en-US" sz="2000" spc="-1" strike="noStrike">
              <a:latin typeface="Arial"/>
            </a:endParaRPr>
          </a:p>
          <a:p>
            <a:endParaRPr b="0" lang="en-US" sz="2000" spc="-1" strike="noStrike">
              <a:latin typeface="Arial"/>
            </a:endParaRPr>
          </a:p>
          <a:p>
            <a:r>
              <a:rPr b="0" lang="en-US" sz="2000" spc="-1" strike="noStrike">
                <a:latin typeface="Arial"/>
              </a:rPr>
              <a:t>A typelist filter causes the typelist to display only a subset of the typecodes for that typelist.  A </a:t>
            </a:r>
            <a:r>
              <a:rPr b="0" lang="en-US" sz="1200" spc="-1" strike="noStrike">
                <a:solidFill>
                  <a:srgbClr val="000000"/>
                </a:solidFill>
                <a:latin typeface="Arial"/>
                <a:ea typeface="+mn-ea"/>
              </a:rPr>
              <a:t>filter narrows the list of typecodes to show in the typelist view in the application. </a:t>
            </a:r>
            <a:endParaRPr b="0" lang="en-US" sz="1200" spc="-1" strike="noStrike">
              <a:latin typeface="Arial"/>
            </a:endParaRPr>
          </a:p>
        </p:txBody>
      </p:sp>
      <p:sp>
        <p:nvSpPr>
          <p:cNvPr id="1270" name="TextShape 2"/>
          <p:cNvSpPr txBox="1"/>
          <p:nvPr/>
        </p:nvSpPr>
        <p:spPr>
          <a:xfrm>
            <a:off x="3884760" y="8775360"/>
            <a:ext cx="2971440" cy="302760"/>
          </a:xfrm>
          <a:prstGeom prst="rect">
            <a:avLst/>
          </a:prstGeom>
          <a:noFill/>
          <a:ln>
            <a:noFill/>
          </a:ln>
        </p:spPr>
        <p:txBody>
          <a:bodyPr anchor="b"/>
          <a:p>
            <a:pPr algn="r">
              <a:lnSpc>
                <a:spcPct val="100000"/>
              </a:lnSpc>
            </a:pPr>
            <a:fld id="{35209C38-3258-4EA7-88E8-8648DD50EDF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1"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You define a typelist filter at the level of the typelist.  Use the Typelist Editor to define a filter for a particular typelist.</a:t>
            </a:r>
            <a:endParaRPr b="0" lang="en-US" sz="2000" spc="-1" strike="noStrike">
              <a:latin typeface="Arial"/>
            </a:endParaRPr>
          </a:p>
        </p:txBody>
      </p:sp>
      <p:sp>
        <p:nvSpPr>
          <p:cNvPr id="1272" name="TextShape 2"/>
          <p:cNvSpPr txBox="1"/>
          <p:nvPr/>
        </p:nvSpPr>
        <p:spPr>
          <a:xfrm>
            <a:off x="3884760" y="8775360"/>
            <a:ext cx="2971440" cy="302760"/>
          </a:xfrm>
          <a:prstGeom prst="rect">
            <a:avLst/>
          </a:prstGeom>
          <a:noFill/>
          <a:ln>
            <a:noFill/>
          </a:ln>
        </p:spPr>
        <p:txBody>
          <a:bodyPr anchor="b"/>
          <a:p>
            <a:pPr algn="r">
              <a:lnSpc>
                <a:spcPct val="100000"/>
              </a:lnSpc>
            </a:pPr>
            <a:fld id="{EF33FB45-B22F-4C11-8796-90B1BEBB193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3"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74" name="TextShape 2"/>
          <p:cNvSpPr txBox="1"/>
          <p:nvPr/>
        </p:nvSpPr>
        <p:spPr>
          <a:xfrm>
            <a:off x="3884760" y="8775360"/>
            <a:ext cx="2971440" cy="302760"/>
          </a:xfrm>
          <a:prstGeom prst="rect">
            <a:avLst/>
          </a:prstGeom>
          <a:noFill/>
          <a:ln>
            <a:noFill/>
          </a:ln>
        </p:spPr>
        <p:txBody>
          <a:bodyPr anchor="b"/>
          <a:p>
            <a:pPr algn="r">
              <a:lnSpc>
                <a:spcPct val="100000"/>
              </a:lnSpc>
            </a:pPr>
            <a:fld id="{10CDB565-48E4-402F-9687-D1983175B20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5"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A typecode filter uses categories and category lists at the typecode level to restrict or filter a typelist. </a:t>
            </a:r>
            <a:endParaRPr b="0" lang="en-US" sz="2000" spc="-1" strike="noStrike">
              <a:latin typeface="Arial"/>
            </a:endParaRPr>
          </a:p>
        </p:txBody>
      </p:sp>
      <p:sp>
        <p:nvSpPr>
          <p:cNvPr id="1276" name="TextShape 2"/>
          <p:cNvSpPr txBox="1"/>
          <p:nvPr/>
        </p:nvSpPr>
        <p:spPr>
          <a:xfrm>
            <a:off x="3884760" y="8775360"/>
            <a:ext cx="2971440" cy="302760"/>
          </a:xfrm>
          <a:prstGeom prst="rect">
            <a:avLst/>
          </a:prstGeom>
          <a:noFill/>
          <a:ln>
            <a:noFill/>
          </a:ln>
        </p:spPr>
        <p:txBody>
          <a:bodyPr anchor="b"/>
          <a:p>
            <a:pPr algn="r">
              <a:lnSpc>
                <a:spcPct val="100000"/>
              </a:lnSpc>
            </a:pPr>
            <a:fld id="{2B4F0ED4-C268-431B-BEDA-28FBC3D9848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7"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 entity ABDoctor specifies that the DoctorSpecialtyType typekey has a keyfilter for the DoctorCategoryType typekey. </a:t>
            </a:r>
            <a:endParaRPr b="0" lang="en-US" sz="2000" spc="-1" strike="noStrike">
              <a:latin typeface="Arial"/>
            </a:endParaRPr>
          </a:p>
          <a:p>
            <a:endParaRPr b="0" lang="en-US" sz="2000" spc="-1" strike="noStrike">
              <a:latin typeface="Arial"/>
            </a:endParaRPr>
          </a:p>
          <a:p>
            <a:r>
              <a:rPr b="0" lang="en-US" sz="2000" spc="-1" strike="noStrike">
                <a:latin typeface="Arial"/>
              </a:rPr>
              <a:t>Later lessons discuss how to configure the user interface with Page Configuration Files and the Input widgets. </a:t>
            </a:r>
            <a:endParaRPr b="0" lang="en-US" sz="2000" spc="-1" strike="noStrike">
              <a:latin typeface="Arial"/>
            </a:endParaRPr>
          </a:p>
        </p:txBody>
      </p:sp>
      <p:sp>
        <p:nvSpPr>
          <p:cNvPr id="1278" name="TextShape 2"/>
          <p:cNvSpPr txBox="1"/>
          <p:nvPr/>
        </p:nvSpPr>
        <p:spPr>
          <a:xfrm>
            <a:off x="3884760" y="8775360"/>
            <a:ext cx="2971440" cy="302760"/>
          </a:xfrm>
          <a:prstGeom prst="rect">
            <a:avLst/>
          </a:prstGeom>
          <a:noFill/>
          <a:ln>
            <a:noFill/>
          </a:ln>
        </p:spPr>
        <p:txBody>
          <a:bodyPr anchor="b"/>
          <a:p>
            <a:pPr algn="r">
              <a:lnSpc>
                <a:spcPct val="100000"/>
              </a:lnSpc>
            </a:pPr>
            <a:fld id="{09A41E27-D66B-4340-AF71-18146B4E13C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9"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80" name="TextShape 2"/>
          <p:cNvSpPr txBox="1"/>
          <p:nvPr/>
        </p:nvSpPr>
        <p:spPr>
          <a:xfrm>
            <a:off x="3884760" y="8775360"/>
            <a:ext cx="2971440" cy="302760"/>
          </a:xfrm>
          <a:prstGeom prst="rect">
            <a:avLst/>
          </a:prstGeom>
          <a:noFill/>
          <a:ln>
            <a:noFill/>
          </a:ln>
        </p:spPr>
        <p:txBody>
          <a:bodyPr anchor="b"/>
          <a:p>
            <a:pPr algn="r">
              <a:lnSpc>
                <a:spcPct val="100000"/>
              </a:lnSpc>
            </a:pPr>
            <a:fld id="{E6F466EA-75DF-46E9-B0BE-DBD6FD65E32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1" name="PlaceHolder 1"/>
          <p:cNvSpPr>
            <a:spLocks noGrp="1"/>
          </p:cNvSpPr>
          <p:nvPr>
            <p:ph type="body"/>
          </p:nvPr>
        </p:nvSpPr>
        <p:spPr>
          <a:xfrm>
            <a:off x="152280" y="4343400"/>
            <a:ext cx="6552720" cy="4343040"/>
          </a:xfrm>
          <a:prstGeom prst="rect">
            <a:avLst/>
          </a:prstGeom>
        </p:spPr>
        <p:txBody>
          <a:bodyPr/>
          <a:p>
            <a:r>
              <a:rPr b="1" lang="en-US" sz="2000" spc="-1" strike="noStrike">
                <a:latin typeface="Arial"/>
              </a:rPr>
              <a:t>Answers</a:t>
            </a:r>
            <a:endParaRPr b="0" lang="en-US" sz="2000" spc="-1" strike="noStrike">
              <a:latin typeface="Arial"/>
            </a:endParaRPr>
          </a:p>
          <a:p>
            <a:r>
              <a:rPr b="0" lang="en-US" sz="2000" spc="-1" strike="noStrike">
                <a:latin typeface="Arial"/>
              </a:rPr>
              <a:t>1) Files under metadata are read-only are specific to the base configuration.  You cannot create typelist files in the metadata directory but can create typelist files in the extensions directory.  Only internal typelist extension files (TIX) are in the metedata directory.  Only external typelist files (TTX) are in the extensions directory.  Both directories contain typelist (TTI) files.</a:t>
            </a:r>
            <a:br/>
            <a:r>
              <a:rPr b="0" lang="en-US" sz="2000" spc="-1" strike="noStrike">
                <a:latin typeface="Arial"/>
              </a:rPr>
              <a:t>2) The typecode must be unique within the typelist and must have 50 characters or fewer. The value for the code must be an alphanumeric value. </a:t>
            </a:r>
            <a:endParaRPr b="0" lang="en-US" sz="2000" spc="-1" strike="noStrike">
              <a:latin typeface="Arial"/>
            </a:endParaRPr>
          </a:p>
          <a:p>
            <a:r>
              <a:rPr b="0" lang="en-US" sz="2000" spc="-1" strike="noStrike">
                <a:latin typeface="Arial"/>
              </a:rPr>
              <a:t>2a) Not valid</a:t>
            </a:r>
            <a:endParaRPr b="0" lang="en-US" sz="2000" spc="-1" strike="noStrike">
              <a:latin typeface="Arial"/>
            </a:endParaRPr>
          </a:p>
          <a:p>
            <a:r>
              <a:rPr b="0" lang="en-US" sz="2000" spc="-1" strike="noStrike">
                <a:latin typeface="Arial"/>
              </a:rPr>
              <a:t>2b) Valid</a:t>
            </a:r>
            <a:endParaRPr b="0" lang="en-US" sz="2000" spc="-1" strike="noStrike">
              <a:latin typeface="Arial"/>
            </a:endParaRPr>
          </a:p>
          <a:p>
            <a:r>
              <a:rPr b="0" lang="en-US" sz="2000" spc="-1" strike="noStrike">
                <a:latin typeface="Arial"/>
              </a:rPr>
              <a:t>2c) Not valid</a:t>
            </a:r>
            <a:endParaRPr b="0" lang="en-US" sz="2000" spc="-1" strike="noStrike">
              <a:latin typeface="Arial"/>
            </a:endParaRPr>
          </a:p>
          <a:p>
            <a:r>
              <a:rPr b="0" lang="en-US" sz="2000" spc="-1" strike="noStrike">
                <a:latin typeface="Arial"/>
              </a:rPr>
              <a:t>3) The priority attribute determines the sort order in the User Interface for a typelist.  After priority, the name (not code) determines the sort order.  Entries with priority -1 appear at the end of the list</a:t>
            </a:r>
            <a:endParaRPr b="0" lang="en-US" sz="2000" spc="-1" strike="noStrike">
              <a:latin typeface="Arial"/>
            </a:endParaRPr>
          </a:p>
          <a:p>
            <a:r>
              <a:rPr b="0" lang="en-US" sz="2000" spc="-1" strike="noStrike">
                <a:latin typeface="Arial"/>
              </a:rPr>
              <a:t>4) A typekey is only limited by the values in the typelist.  A typekey with a defined typefilter attribute is limited to the named subset of values as defined by the typekey filter in the typelist.</a:t>
            </a:r>
            <a:endParaRPr b="0" lang="en-US" sz="2000" spc="-1" strike="noStrike">
              <a:latin typeface="Arial"/>
            </a:endParaRPr>
          </a:p>
          <a:p>
            <a:endParaRPr b="0" lang="en-US" sz="2000" spc="-1" strike="noStrike">
              <a:latin typeface="Arial"/>
            </a:endParaRPr>
          </a:p>
        </p:txBody>
      </p:sp>
      <p:sp>
        <p:nvSpPr>
          <p:cNvPr id="1282" name="TextShape 2"/>
          <p:cNvSpPr txBox="1"/>
          <p:nvPr/>
        </p:nvSpPr>
        <p:spPr>
          <a:xfrm>
            <a:off x="3884760" y="8775360"/>
            <a:ext cx="2971440" cy="302760"/>
          </a:xfrm>
          <a:prstGeom prst="rect">
            <a:avLst/>
          </a:prstGeom>
          <a:noFill/>
          <a:ln>
            <a:noFill/>
          </a:ln>
        </p:spPr>
        <p:txBody>
          <a:bodyPr anchor="b"/>
          <a:p>
            <a:pPr algn="r">
              <a:lnSpc>
                <a:spcPct val="100000"/>
              </a:lnSpc>
            </a:pPr>
            <a:fld id="{01B6D84B-C122-4A5E-90F3-33A0EE2C95F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1"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12" name="TextShape 2"/>
          <p:cNvSpPr txBox="1"/>
          <p:nvPr/>
        </p:nvSpPr>
        <p:spPr>
          <a:xfrm>
            <a:off x="3884760" y="8775360"/>
            <a:ext cx="2971440" cy="302760"/>
          </a:xfrm>
          <a:prstGeom prst="rect">
            <a:avLst/>
          </a:prstGeom>
          <a:noFill/>
          <a:ln>
            <a:noFill/>
          </a:ln>
        </p:spPr>
        <p:txBody>
          <a:bodyPr anchor="b"/>
          <a:p>
            <a:pPr algn="r">
              <a:lnSpc>
                <a:spcPct val="100000"/>
              </a:lnSpc>
            </a:pPr>
            <a:fld id="{02480A9A-E10C-4968-A708-FAB144C9887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3"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84" name="TextShape 2"/>
          <p:cNvSpPr txBox="1"/>
          <p:nvPr/>
        </p:nvSpPr>
        <p:spPr>
          <a:xfrm>
            <a:off x="3884760" y="8775360"/>
            <a:ext cx="2971440" cy="302760"/>
          </a:xfrm>
          <a:prstGeom prst="rect">
            <a:avLst/>
          </a:prstGeom>
          <a:noFill/>
          <a:ln>
            <a:noFill/>
          </a:ln>
        </p:spPr>
        <p:txBody>
          <a:bodyPr anchor="b"/>
          <a:p>
            <a:pPr algn="r">
              <a:lnSpc>
                <a:spcPct val="100000"/>
              </a:lnSpc>
            </a:pPr>
            <a:fld id="{C913D504-2E50-4247-AB60-EF2F0B1DF3D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3"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14" name="TextShape 2"/>
          <p:cNvSpPr txBox="1"/>
          <p:nvPr/>
        </p:nvSpPr>
        <p:spPr>
          <a:xfrm>
            <a:off x="3884760" y="8775360"/>
            <a:ext cx="2971440" cy="302760"/>
          </a:xfrm>
          <a:prstGeom prst="rect">
            <a:avLst/>
          </a:prstGeom>
          <a:noFill/>
          <a:ln>
            <a:noFill/>
          </a:ln>
        </p:spPr>
        <p:txBody>
          <a:bodyPr anchor="b"/>
          <a:p>
            <a:pPr algn="r">
              <a:lnSpc>
                <a:spcPct val="100000"/>
              </a:lnSpc>
            </a:pPr>
            <a:fld id="{3B15D69D-DAD4-4FE8-9470-52F34ABE13D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5"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In some cases, an internal typelist does not have a physical file that is exposed in Guidewire Studio.  One type of virtual typelist is a typelist of subtypes for a given supertype.  In Guidewire Studio, using Class Name Search (CTRL+N) , you can find and view a virtual typelists in the Typelist Editor.  However, there is no file path and no XML file view for virtual typelists. One example is the ABContact typelist which is a typelist of all ABContact subtypes.</a:t>
            </a:r>
            <a:endParaRPr b="0" lang="en-US" sz="2000" spc="-1" strike="noStrike">
              <a:latin typeface="Arial"/>
            </a:endParaRPr>
          </a:p>
          <a:p>
            <a:endParaRPr b="0" lang="en-US" sz="2000" spc="-1" strike="noStrike">
              <a:latin typeface="Arial"/>
            </a:endParaRPr>
          </a:p>
          <a:p>
            <a:pPr>
              <a:lnSpc>
                <a:spcPct val="100000"/>
              </a:lnSpc>
            </a:pPr>
            <a:r>
              <a:rPr b="0" lang="en-US" sz="2000" spc="-1" strike="noStrike">
                <a:latin typeface="Arial"/>
              </a:rPr>
              <a:t>Typelists with the final="true" attribute defined in the &lt;typelist /&gt; element cannot be extended. An internal typelist extension (TIX) file can only be found in the …\modules\configuration\config\metadata\typelist\ folder.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You can always determine to base configuration for a Guidewire application by looking at the &lt;installDirectory&gt;\modules\base.zip file.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216" name="TextShape 2"/>
          <p:cNvSpPr txBox="1"/>
          <p:nvPr/>
        </p:nvSpPr>
        <p:spPr>
          <a:xfrm>
            <a:off x="3884760" y="8775360"/>
            <a:ext cx="2971440" cy="302760"/>
          </a:xfrm>
          <a:prstGeom prst="rect">
            <a:avLst/>
          </a:prstGeom>
          <a:noFill/>
          <a:ln>
            <a:noFill/>
          </a:ln>
        </p:spPr>
        <p:txBody>
          <a:bodyPr anchor="b"/>
          <a:p>
            <a:pPr algn="r">
              <a:lnSpc>
                <a:spcPct val="100000"/>
              </a:lnSpc>
            </a:pPr>
            <a:fld id="{E437AE64-B437-453D-8778-DB3CF23B203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7"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18" name="TextShape 2"/>
          <p:cNvSpPr txBox="1"/>
          <p:nvPr/>
        </p:nvSpPr>
        <p:spPr>
          <a:xfrm>
            <a:off x="3884760" y="8775360"/>
            <a:ext cx="2971440" cy="302760"/>
          </a:xfrm>
          <a:prstGeom prst="rect">
            <a:avLst/>
          </a:prstGeom>
          <a:noFill/>
          <a:ln>
            <a:noFill/>
          </a:ln>
        </p:spPr>
        <p:txBody>
          <a:bodyPr anchor="b"/>
          <a:p>
            <a:pPr algn="r">
              <a:lnSpc>
                <a:spcPct val="100000"/>
              </a:lnSpc>
            </a:pPr>
            <a:fld id="{5C710469-10D4-4E1A-BB3F-C82E16DA52B3}"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9"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With the Typelist editor, you define a typelist and any associated typecodes, typefilters, and categorylists. With the Typelist editor, you can view all (but not edit all) typelists: extendable, internal, internally exposed (typelist of subtypes, for example), and custom typelists.</a:t>
            </a:r>
            <a:endParaRPr b="0" lang="en-US" sz="2000" spc="-1" strike="noStrike">
              <a:latin typeface="Arial"/>
            </a:endParaRPr>
          </a:p>
          <a:p>
            <a:endParaRPr b="0" lang="en-US" sz="2000" spc="-1" strike="noStrike">
              <a:latin typeface="Arial"/>
            </a:endParaRPr>
          </a:p>
          <a:p>
            <a:r>
              <a:rPr b="0" lang="en-US" sz="2000" spc="-1" strike="noStrike">
                <a:latin typeface="Arial"/>
              </a:rPr>
              <a:t>You can define and edit an typelist and typelist extension located in the …\configuration\config\extensions\typelist folder.  The Typelist editor also allows you to view an typelist or internal typelist extension located in the …\configuration\config\metadata\typelist folder.   Files in the metadata folder are read-only.</a:t>
            </a:r>
            <a:endParaRPr b="0" lang="en-US" sz="2000" spc="-1" strike="noStrike">
              <a:latin typeface="Arial"/>
            </a:endParaRPr>
          </a:p>
          <a:p>
            <a:endParaRPr b="0" lang="en-US" sz="2000" spc="-1" strike="noStrike">
              <a:latin typeface="Arial"/>
            </a:endParaRPr>
          </a:p>
          <a:p>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
        <p:nvSpPr>
          <p:cNvPr id="1220" name="TextShape 2"/>
          <p:cNvSpPr txBox="1"/>
          <p:nvPr/>
        </p:nvSpPr>
        <p:spPr>
          <a:xfrm>
            <a:off x="3884760" y="8775360"/>
            <a:ext cx="2971440" cy="302760"/>
          </a:xfrm>
          <a:prstGeom prst="rect">
            <a:avLst/>
          </a:prstGeom>
          <a:noFill/>
          <a:ln>
            <a:noFill/>
          </a:ln>
        </p:spPr>
        <p:txBody>
          <a:bodyPr anchor="b"/>
          <a:p>
            <a:pPr algn="r">
              <a:lnSpc>
                <a:spcPct val="100000"/>
              </a:lnSpc>
            </a:pPr>
            <a:fld id="{EFF22F66-9823-4C1C-874D-97479E8769DF}"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1"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When you define and edit a typelist or typelist extension located in the /configuration/config/extensions/typelist folder, the Typelist editor toolbar is fully enabled. Typelists  and internal typelist extensions in the /configuration/config/metadata/entity folder are read-only and all Edit actions are disabled.</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The Typelist editor toolbar is also context sensitive based on the kind of typelist (internal, internally exposed, extendable, or custom). For internal typelists, there are no edit actions in the toolbar.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The Typelist editor toolbar is also context sensitive based on the bottom tab selection.  For both the Incoming Categories and Outgoing Categories  bottom tabs, the toolbar consists only of the Add Category/Typecode, Remove, Filter, Collapse, Expand, and Validate commands. </a:t>
            </a:r>
            <a:endParaRPr b="0" lang="en-US" sz="2000" spc="-1" strike="noStrike">
              <a:latin typeface="Arial"/>
            </a:endParaRPr>
          </a:p>
          <a:p>
            <a:pPr>
              <a:lnSpc>
                <a:spcPct val="100000"/>
              </a:lnSpc>
            </a:pPr>
            <a:br/>
            <a:br/>
            <a:endParaRPr b="0" lang="en-US" sz="2000" spc="-1" strike="noStrike">
              <a:latin typeface="Arial"/>
            </a:endParaRPr>
          </a:p>
        </p:txBody>
      </p:sp>
      <p:sp>
        <p:nvSpPr>
          <p:cNvPr id="1222" name="TextShape 2"/>
          <p:cNvSpPr txBox="1"/>
          <p:nvPr/>
        </p:nvSpPr>
        <p:spPr>
          <a:xfrm>
            <a:off x="3884760" y="8775360"/>
            <a:ext cx="2971440" cy="302760"/>
          </a:xfrm>
          <a:prstGeom prst="rect">
            <a:avLst/>
          </a:prstGeom>
          <a:noFill/>
          <a:ln>
            <a:noFill/>
          </a:ln>
        </p:spPr>
        <p:txBody>
          <a:bodyPr anchor="b"/>
          <a:p>
            <a:pPr algn="r">
              <a:lnSpc>
                <a:spcPct val="100000"/>
              </a:lnSpc>
            </a:pPr>
            <a:fld id="{2783B679-1531-4AB2-A7D0-7E5378183C6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1.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2.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3.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4.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6.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1.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2.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3.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4.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5.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6.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7.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8.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1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7"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8"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4"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9"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4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41"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5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8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0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2"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3"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1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9"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3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4"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6"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5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2"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4"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9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9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0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07"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08"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1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4"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2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9"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1"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4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5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7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9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9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9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9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2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3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4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4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4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4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49"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0"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5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6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6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6"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6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1"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3"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8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8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9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9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9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9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96"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9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9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0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1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3"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1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8"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0"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3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3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3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4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4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4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4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4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4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4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5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5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5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5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5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5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6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8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8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8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2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9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9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9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9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9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9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0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0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0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0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1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3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3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3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93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2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4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4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4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4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94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4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5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5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5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5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5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5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5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5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6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6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7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8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2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7"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8"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4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4"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4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9"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1"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7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6"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8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9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3"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9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8"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00"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1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2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6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7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2"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4"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1.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2.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3.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4.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5.png"/><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 Id="rId11" Type="http://schemas.openxmlformats.org/officeDocument/2006/relationships/slideLayout" Target="../slideLayouts/slideLayout165.xml"/><Relationship Id="rId12" Type="http://schemas.openxmlformats.org/officeDocument/2006/relationships/slideLayout" Target="../slideLayouts/slideLayout166.xml"/><Relationship Id="rId13" Type="http://schemas.openxmlformats.org/officeDocument/2006/relationships/slideLayout" Target="../slideLayouts/slideLayout167.xml"/><Relationship Id="rId14"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6.png"/><Relationship Id="rId3" Type="http://schemas.openxmlformats.org/officeDocument/2006/relationships/slideLayout" Target="../slideLayouts/slideLayout169.xml"/><Relationship Id="rId4" Type="http://schemas.openxmlformats.org/officeDocument/2006/relationships/slideLayout" Target="../slideLayouts/slideLayout170.xml"/><Relationship Id="rId5" Type="http://schemas.openxmlformats.org/officeDocument/2006/relationships/slideLayout" Target="../slideLayouts/slideLayout171.xml"/><Relationship Id="rId6" Type="http://schemas.openxmlformats.org/officeDocument/2006/relationships/slideLayout" Target="../slideLayouts/slideLayout172.xml"/><Relationship Id="rId7" Type="http://schemas.openxmlformats.org/officeDocument/2006/relationships/slideLayout" Target="../slideLayouts/slideLayout173.xml"/><Relationship Id="rId8" Type="http://schemas.openxmlformats.org/officeDocument/2006/relationships/slideLayout" Target="../slideLayouts/slideLayout174.xml"/><Relationship Id="rId9" Type="http://schemas.openxmlformats.org/officeDocument/2006/relationships/slideLayout" Target="../slideLayouts/slideLayout175.xml"/><Relationship Id="rId10" Type="http://schemas.openxmlformats.org/officeDocument/2006/relationships/slideLayout" Target="../slideLayouts/slideLayout176.xml"/><Relationship Id="rId11" Type="http://schemas.openxmlformats.org/officeDocument/2006/relationships/slideLayout" Target="../slideLayouts/slideLayout177.xml"/><Relationship Id="rId12" Type="http://schemas.openxmlformats.org/officeDocument/2006/relationships/slideLayout" Target="../slideLayouts/slideLayout178.xml"/><Relationship Id="rId13" Type="http://schemas.openxmlformats.org/officeDocument/2006/relationships/slideLayout" Target="../slideLayouts/slideLayout179.xml"/><Relationship Id="rId14"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7.png"/><Relationship Id="rId3" Type="http://schemas.openxmlformats.org/officeDocument/2006/relationships/slideLayout" Target="../slideLayouts/slideLayout181.xml"/><Relationship Id="rId4" Type="http://schemas.openxmlformats.org/officeDocument/2006/relationships/slideLayout" Target="../slideLayouts/slideLayout182.xml"/><Relationship Id="rId5" Type="http://schemas.openxmlformats.org/officeDocument/2006/relationships/slideLayout" Target="../slideLayouts/slideLayout183.xml"/><Relationship Id="rId6" Type="http://schemas.openxmlformats.org/officeDocument/2006/relationships/slideLayout" Target="../slideLayouts/slideLayout184.xml"/><Relationship Id="rId7" Type="http://schemas.openxmlformats.org/officeDocument/2006/relationships/slideLayout" Target="../slideLayouts/slideLayout185.xml"/><Relationship Id="rId8" Type="http://schemas.openxmlformats.org/officeDocument/2006/relationships/slideLayout" Target="../slideLayouts/slideLayout186.xml"/><Relationship Id="rId9" Type="http://schemas.openxmlformats.org/officeDocument/2006/relationships/slideLayout" Target="../slideLayouts/slideLayout187.xml"/><Relationship Id="rId10" Type="http://schemas.openxmlformats.org/officeDocument/2006/relationships/slideLayout" Target="../slideLayouts/slideLayout188.xml"/><Relationship Id="rId11" Type="http://schemas.openxmlformats.org/officeDocument/2006/relationships/slideLayout" Target="../slideLayouts/slideLayout189.xml"/><Relationship Id="rId12" Type="http://schemas.openxmlformats.org/officeDocument/2006/relationships/slideLayout" Target="../slideLayouts/slideLayout190.xml"/><Relationship Id="rId13" Type="http://schemas.openxmlformats.org/officeDocument/2006/relationships/slideLayout" Target="../slideLayouts/slideLayout191.xml"/><Relationship Id="rId14"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8.png"/><Relationship Id="rId3" Type="http://schemas.openxmlformats.org/officeDocument/2006/relationships/slideLayout" Target="../slideLayouts/slideLayout193.xml"/><Relationship Id="rId4" Type="http://schemas.openxmlformats.org/officeDocument/2006/relationships/slideLayout" Target="../slideLayouts/slideLayout194.xml"/><Relationship Id="rId5" Type="http://schemas.openxmlformats.org/officeDocument/2006/relationships/slideLayout" Target="../slideLayouts/slideLayout195.xml"/><Relationship Id="rId6" Type="http://schemas.openxmlformats.org/officeDocument/2006/relationships/slideLayout" Target="../slideLayouts/slideLayout196.xml"/><Relationship Id="rId7" Type="http://schemas.openxmlformats.org/officeDocument/2006/relationships/slideLayout" Target="../slideLayouts/slideLayout197.xml"/><Relationship Id="rId8" Type="http://schemas.openxmlformats.org/officeDocument/2006/relationships/slideLayout" Target="../slideLayouts/slideLayout198.xml"/><Relationship Id="rId9" Type="http://schemas.openxmlformats.org/officeDocument/2006/relationships/slideLayout" Target="../slideLayouts/slideLayout199.xml"/><Relationship Id="rId10" Type="http://schemas.openxmlformats.org/officeDocument/2006/relationships/slideLayout" Target="../slideLayouts/slideLayout200.xml"/><Relationship Id="rId11" Type="http://schemas.openxmlformats.org/officeDocument/2006/relationships/slideLayout" Target="../slideLayouts/slideLayout201.xml"/><Relationship Id="rId12" Type="http://schemas.openxmlformats.org/officeDocument/2006/relationships/slideLayout" Target="../slideLayouts/slideLayout202.xml"/><Relationship Id="rId13" Type="http://schemas.openxmlformats.org/officeDocument/2006/relationships/slideLayout" Target="../slideLayouts/slideLayout203.xml"/><Relationship Id="rId14"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9.png"/><Relationship Id="rId3" Type="http://schemas.openxmlformats.org/officeDocument/2006/relationships/slideLayout" Target="../slideLayouts/slideLayout205.xml"/><Relationship Id="rId4" Type="http://schemas.openxmlformats.org/officeDocument/2006/relationships/slideLayout" Target="../slideLayouts/slideLayout206.xml"/><Relationship Id="rId5" Type="http://schemas.openxmlformats.org/officeDocument/2006/relationships/slideLayout" Target="../slideLayouts/slideLayout207.xml"/><Relationship Id="rId6" Type="http://schemas.openxmlformats.org/officeDocument/2006/relationships/slideLayout" Target="../slideLayouts/slideLayout208.xml"/><Relationship Id="rId7" Type="http://schemas.openxmlformats.org/officeDocument/2006/relationships/slideLayout" Target="../slideLayouts/slideLayout209.xml"/><Relationship Id="rId8" Type="http://schemas.openxmlformats.org/officeDocument/2006/relationships/slideLayout" Target="../slideLayouts/slideLayout210.xml"/><Relationship Id="rId9" Type="http://schemas.openxmlformats.org/officeDocument/2006/relationships/slideLayout" Target="../slideLayouts/slideLayout211.xml"/><Relationship Id="rId10" Type="http://schemas.openxmlformats.org/officeDocument/2006/relationships/slideLayout" Target="../slideLayouts/slideLayout212.xml"/><Relationship Id="rId11" Type="http://schemas.openxmlformats.org/officeDocument/2006/relationships/slideLayout" Target="../slideLayouts/slideLayout213.xml"/><Relationship Id="rId12" Type="http://schemas.openxmlformats.org/officeDocument/2006/relationships/slideLayout" Target="../slideLayouts/slideLayout214.xml"/><Relationship Id="rId13" Type="http://schemas.openxmlformats.org/officeDocument/2006/relationships/slideLayout" Target="../slideLayouts/slideLayout215.xml"/><Relationship Id="rId14" Type="http://schemas.openxmlformats.org/officeDocument/2006/relationships/slideLayout" Target="../slideLayouts/slideLayout216.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20.png"/><Relationship Id="rId3" Type="http://schemas.openxmlformats.org/officeDocument/2006/relationships/slideLayout" Target="../slideLayouts/slideLayout217.xml"/><Relationship Id="rId4" Type="http://schemas.openxmlformats.org/officeDocument/2006/relationships/slideLayout" Target="../slideLayouts/slideLayout218.xml"/><Relationship Id="rId5" Type="http://schemas.openxmlformats.org/officeDocument/2006/relationships/slideLayout" Target="../slideLayouts/slideLayout219.xml"/><Relationship Id="rId6" Type="http://schemas.openxmlformats.org/officeDocument/2006/relationships/slideLayout" Target="../slideLayouts/slideLayout220.xml"/><Relationship Id="rId7" Type="http://schemas.openxmlformats.org/officeDocument/2006/relationships/slideLayout" Target="../slideLayouts/slideLayout221.xml"/><Relationship Id="rId8" Type="http://schemas.openxmlformats.org/officeDocument/2006/relationships/slideLayout" Target="../slideLayouts/slideLayout222.xml"/><Relationship Id="rId9" Type="http://schemas.openxmlformats.org/officeDocument/2006/relationships/slideLayout" Target="../slideLayouts/slideLayout223.xml"/><Relationship Id="rId10" Type="http://schemas.openxmlformats.org/officeDocument/2006/relationships/slideLayout" Target="../slideLayouts/slideLayout224.xml"/><Relationship Id="rId11" Type="http://schemas.openxmlformats.org/officeDocument/2006/relationships/slideLayout" Target="../slideLayouts/slideLayout225.xml"/><Relationship Id="rId12" Type="http://schemas.openxmlformats.org/officeDocument/2006/relationships/slideLayout" Target="../slideLayouts/slideLayout226.xml"/><Relationship Id="rId13" Type="http://schemas.openxmlformats.org/officeDocument/2006/relationships/slideLayout" Target="../slideLayouts/slideLayout227.xml"/><Relationship Id="rId14" Type="http://schemas.openxmlformats.org/officeDocument/2006/relationships/slideLayout" Target="../slideLayouts/slideLayout22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21.png"/><Relationship Id="rId3" Type="http://schemas.openxmlformats.org/officeDocument/2006/relationships/slideLayout" Target="../slideLayouts/slideLayout229.xml"/><Relationship Id="rId4" Type="http://schemas.openxmlformats.org/officeDocument/2006/relationships/slideLayout" Target="../slideLayouts/slideLayout230.xml"/><Relationship Id="rId5" Type="http://schemas.openxmlformats.org/officeDocument/2006/relationships/slideLayout" Target="../slideLayouts/slideLayout231.xml"/><Relationship Id="rId6" Type="http://schemas.openxmlformats.org/officeDocument/2006/relationships/slideLayout" Target="../slideLayouts/slideLayout232.xml"/><Relationship Id="rId7" Type="http://schemas.openxmlformats.org/officeDocument/2006/relationships/slideLayout" Target="../slideLayouts/slideLayout233.xml"/><Relationship Id="rId8" Type="http://schemas.openxmlformats.org/officeDocument/2006/relationships/slideLayout" Target="../slideLayouts/slideLayout234.xml"/><Relationship Id="rId9" Type="http://schemas.openxmlformats.org/officeDocument/2006/relationships/slideLayout" Target="../slideLayouts/slideLayout235.xml"/><Relationship Id="rId10" Type="http://schemas.openxmlformats.org/officeDocument/2006/relationships/slideLayout" Target="../slideLayouts/slideLayout236.xml"/><Relationship Id="rId11" Type="http://schemas.openxmlformats.org/officeDocument/2006/relationships/slideLayout" Target="../slideLayouts/slideLayout237.xml"/><Relationship Id="rId12" Type="http://schemas.openxmlformats.org/officeDocument/2006/relationships/slideLayout" Target="../slideLayouts/slideLayout238.xml"/><Relationship Id="rId13" Type="http://schemas.openxmlformats.org/officeDocument/2006/relationships/slideLayout" Target="../slideLayouts/slideLayout239.xml"/><Relationship Id="rId14" Type="http://schemas.openxmlformats.org/officeDocument/2006/relationships/slideLayout" Target="../slideLayouts/slideLayout240.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9.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0.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 name="pic Logo Text" descr=""/>
          <p:cNvPicPr/>
          <p:nvPr/>
        </p:nvPicPr>
        <p:blipFill>
          <a:blip r:embed="rId2"/>
          <a:stretch/>
        </p:blipFill>
        <p:spPr>
          <a:xfrm>
            <a:off x="7412040" y="6543720"/>
            <a:ext cx="1607760" cy="136080"/>
          </a:xfrm>
          <a:prstGeom prst="rect">
            <a:avLst/>
          </a:prstGeom>
          <a:ln>
            <a:noFill/>
          </a:ln>
        </p:spPr>
      </p:pic>
      <p:sp>
        <p:nvSpPr>
          <p:cNvPr id="8" name="CustomShape 8" hidden="1"/>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163EFDAD-9DF7-4301-964B-493CA59C1911}"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9" name="CustomShape 9"/>
          <p:cNvSpPr/>
          <p:nvPr/>
        </p:nvSpPr>
        <p:spPr>
          <a:xfrm>
            <a:off x="82080" y="0"/>
            <a:ext cx="9088920" cy="6857640"/>
          </a:xfrm>
          <a:prstGeom prst="rect">
            <a:avLst/>
          </a:prstGeom>
          <a:gradFill>
            <a:gsLst>
              <a:gs pos="1000">
                <a:srgbClr val="04628c"/>
              </a:gs>
              <a:gs pos="99000">
                <a:srgbClr val="07a6ed"/>
              </a:gs>
            </a:gsLst>
            <a:lin ang="8100000"/>
          </a:gradFill>
          <a:ln w="3240">
            <a:noFill/>
          </a:ln>
        </p:spPr>
        <p:style>
          <a:lnRef idx="0"/>
          <a:fillRef idx="0"/>
          <a:effectRef idx="0"/>
          <a:fontRef idx="minor"/>
        </p:style>
      </p:sp>
      <p:sp>
        <p:nvSpPr>
          <p:cNvPr id="10" name="CustomShape 10"/>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1" name="CustomShape 11"/>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2" name="CustomShape 12"/>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3" name="CustomShape 13"/>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4" name="CustomShape 14"/>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5" name="CustomShape 15"/>
          <p:cNvSpPr/>
          <p:nvPr/>
        </p:nvSpPr>
        <p:spPr>
          <a:xfrm>
            <a:off x="0" y="0"/>
            <a:ext cx="109080" cy="264600"/>
          </a:xfrm>
          <a:prstGeom prst="rect">
            <a:avLst/>
          </a:prstGeom>
          <a:solidFill>
            <a:srgbClr val="d33819"/>
          </a:solidFill>
          <a:ln w="3240">
            <a:noFill/>
          </a:ln>
        </p:spPr>
        <p:style>
          <a:lnRef idx="0"/>
          <a:fillRef idx="0"/>
          <a:effectRef idx="0"/>
          <a:fontRef idx="minor"/>
        </p:style>
      </p:sp>
      <p:sp>
        <p:nvSpPr>
          <p:cNvPr id="16" name="CustomShape 16"/>
          <p:cNvSpPr/>
          <p:nvPr/>
        </p:nvSpPr>
        <p:spPr>
          <a:xfrm>
            <a:off x="5410080" y="6553080"/>
            <a:ext cx="3409560" cy="183240"/>
          </a:xfrm>
          <a:prstGeom prst="rect">
            <a:avLst/>
          </a:prstGeom>
          <a:noFill/>
          <a:ln>
            <a:noFill/>
          </a:ln>
        </p:spPr>
        <p:style>
          <a:lnRef idx="0"/>
          <a:fillRef idx="0"/>
          <a:effectRef idx="0"/>
          <a:fontRef idx="minor"/>
        </p:style>
        <p:txBody>
          <a:bodyPr lIns="0" rIns="0" tIns="0" bIns="0"/>
          <a:p>
            <a:pPr algn="r">
              <a:lnSpc>
                <a:spcPct val="100000"/>
              </a:lnSpc>
              <a:spcBef>
                <a:spcPts val="601"/>
              </a:spcBef>
            </a:pPr>
            <a:r>
              <a:rPr b="0" lang="en-US" sz="600" spc="-1" strike="noStrike">
                <a:solidFill>
                  <a:srgbClr val="ffffff"/>
                </a:solidFill>
                <a:latin typeface="Arial"/>
              </a:rPr>
              <a:t>© Guidewire Software, Inc. 2001-2014. All rights reserved.</a:t>
            </a:r>
            <a:br/>
            <a:r>
              <a:rPr b="0" lang="en-US" sz="600" spc="-1" strike="noStrike">
                <a:solidFill>
                  <a:srgbClr val="ffffff"/>
                </a:solidFill>
                <a:latin typeface="Arial"/>
              </a:rPr>
              <a:t>Do not distribute without permission.</a:t>
            </a:r>
            <a:endParaRPr b="0" lang="en-US" sz="600" spc="-1" strike="noStrike">
              <a:latin typeface="Arial"/>
            </a:endParaRPr>
          </a:p>
        </p:txBody>
      </p:sp>
      <p:pic>
        <p:nvPicPr>
          <p:cNvPr id="17" name="pic Logo 2013 small" descr=""/>
          <p:cNvPicPr/>
          <p:nvPr/>
        </p:nvPicPr>
        <p:blipFill>
          <a:blip r:embed="rId3"/>
          <a:stretch/>
        </p:blipFill>
        <p:spPr>
          <a:xfrm>
            <a:off x="466200" y="5998320"/>
            <a:ext cx="1819080" cy="520920"/>
          </a:xfrm>
          <a:prstGeom prst="rect">
            <a:avLst/>
          </a:prstGeom>
          <a:ln>
            <a:noFill/>
          </a:ln>
        </p:spPr>
      </p:pic>
      <p:sp>
        <p:nvSpPr>
          <p:cNvPr id="18" name="PlaceHolder 17"/>
          <p:cNvSpPr>
            <a:spLocks noGrp="1"/>
          </p:cNvSpPr>
          <p:nvPr>
            <p:ph type="body"/>
          </p:nvPr>
        </p:nvSpPr>
        <p:spPr>
          <a:xfrm>
            <a:off x="5718240" y="5946480"/>
            <a:ext cx="3088800" cy="272880"/>
          </a:xfrm>
          <a:prstGeom prst="rect">
            <a:avLst/>
          </a:prstGeom>
        </p:spPr>
        <p:txBody>
          <a:bodyPr lIns="0" rIns="0" tIns="0" bIns="0"/>
          <a:p>
            <a:pPr marL="285840" indent="-285480" algn="r">
              <a:lnSpc>
                <a:spcPct val="100000"/>
              </a:lnSpc>
              <a:spcBef>
                <a:spcPts val="641"/>
              </a:spcBef>
            </a:pPr>
            <a:r>
              <a:rPr b="0" lang="en-US" sz="1600" spc="-1" strike="noStrike">
                <a:solidFill>
                  <a:srgbClr val="ffffff"/>
                </a:solidFill>
                <a:latin typeface="Arial"/>
                <a:ea typeface="Arial"/>
              </a:rPr>
              <a:t>Click to edit Master text styles</a:t>
            </a:r>
            <a:endParaRPr b="0" lang="en-US" sz="1600" spc="-1" strike="noStrike">
              <a:solidFill>
                <a:srgbClr val="000000"/>
              </a:solidFill>
              <a:latin typeface="Arial"/>
            </a:endParaRPr>
          </a:p>
        </p:txBody>
      </p:sp>
      <p:sp>
        <p:nvSpPr>
          <p:cNvPr id="19" name="PlaceHolder 18"/>
          <p:cNvSpPr>
            <a:spLocks noGrp="1"/>
          </p:cNvSpPr>
          <p:nvPr>
            <p:ph type="title"/>
          </p:nvPr>
        </p:nvSpPr>
        <p:spPr>
          <a:xfrm>
            <a:off x="458640" y="2957400"/>
            <a:ext cx="8348400" cy="699840"/>
          </a:xfrm>
          <a:prstGeom prst="rect">
            <a:avLst/>
          </a:prstGeom>
        </p:spPr>
        <p:txBody>
          <a:bodyPr lIns="0" rIns="0" tIns="0" bIns="0"/>
          <a:p>
            <a:pPr algn="r">
              <a:lnSpc>
                <a:spcPct val="100000"/>
              </a:lnSpc>
              <a:spcAft>
                <a:spcPts val="720"/>
              </a:spcAft>
            </a:pPr>
            <a:r>
              <a:rPr b="1" lang="en-US" sz="3600" spc="-1" strike="noStrike">
                <a:solidFill>
                  <a:srgbClr val="ffffff"/>
                </a:solidFill>
                <a:latin typeface="Arial"/>
                <a:ea typeface="Arial"/>
              </a:rPr>
              <a:t>Click to edit Master title style</a:t>
            </a:r>
            <a:endParaRPr b="0" lang="en-US" sz="36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2"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443"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44"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45"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46"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47"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48"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49" name="pic Logo Text" descr=""/>
          <p:cNvPicPr/>
          <p:nvPr/>
        </p:nvPicPr>
        <p:blipFill>
          <a:blip r:embed="rId2"/>
          <a:stretch/>
        </p:blipFill>
        <p:spPr>
          <a:xfrm>
            <a:off x="7412040" y="6543720"/>
            <a:ext cx="1607760" cy="136080"/>
          </a:xfrm>
          <a:prstGeom prst="rect">
            <a:avLst/>
          </a:prstGeom>
          <a:ln>
            <a:noFill/>
          </a:ln>
        </p:spPr>
      </p:pic>
      <p:sp>
        <p:nvSpPr>
          <p:cNvPr id="450"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A39FFDC0-691D-4BA1-82F5-0C1317664EC1}"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51"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52" name="PlaceHolder 10"/>
          <p:cNvSpPr>
            <a:spLocks noGrp="1"/>
          </p:cNvSpPr>
          <p:nvPr>
            <p:ph type="body"/>
          </p:nvPr>
        </p:nvSpPr>
        <p:spPr>
          <a:xfrm>
            <a:off x="519120" y="3657600"/>
            <a:ext cx="831816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9"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490"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91"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92"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93"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94"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95"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96" name="pic Logo Text" descr=""/>
          <p:cNvPicPr/>
          <p:nvPr/>
        </p:nvPicPr>
        <p:blipFill>
          <a:blip r:embed="rId2"/>
          <a:stretch/>
        </p:blipFill>
        <p:spPr>
          <a:xfrm>
            <a:off x="7412040" y="6543720"/>
            <a:ext cx="1607760" cy="136080"/>
          </a:xfrm>
          <a:prstGeom prst="rect">
            <a:avLst/>
          </a:prstGeom>
          <a:ln>
            <a:noFill/>
          </a:ln>
        </p:spPr>
      </p:pic>
      <p:sp>
        <p:nvSpPr>
          <p:cNvPr id="497"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DD221025-F679-4676-B0BF-DFA6D230056B}"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98" name="PlaceHolder 9"/>
          <p:cNvSpPr>
            <a:spLocks noGrp="1"/>
          </p:cNvSpPr>
          <p:nvPr>
            <p:ph type="title"/>
          </p:nvPr>
        </p:nvSpPr>
        <p:spPr>
          <a:xfrm>
            <a:off x="493920" y="120600"/>
            <a:ext cx="831816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99" name="PlaceHolder 10"/>
          <p:cNvSpPr>
            <a:spLocks noGrp="1"/>
          </p:cNvSpPr>
          <p:nvPr>
            <p:ph type="body"/>
          </p:nvPr>
        </p:nvSpPr>
        <p:spPr>
          <a:xfrm>
            <a:off x="519120" y="3657600"/>
            <a:ext cx="831816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500" name="PlaceHolder 11"/>
          <p:cNvSpPr>
            <a:spLocks noGrp="1"/>
          </p:cNvSpPr>
          <p:nvPr>
            <p:ph type="body"/>
          </p:nvPr>
        </p:nvSpPr>
        <p:spPr>
          <a:xfrm>
            <a:off x="521280" y="914400"/>
            <a:ext cx="832068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a:p>
            <a:pPr lvl="4" marL="1941480" indent="-225000">
              <a:lnSpc>
                <a:spcPct val="100000"/>
              </a:lnSpc>
              <a:spcBef>
                <a:spcPts val="281"/>
              </a:spcBef>
              <a:buClr>
                <a:srgbClr val="04628c"/>
              </a:buClr>
              <a:buSzPct val="120000"/>
              <a:buFont typeface="Symbol" charset="2"/>
              <a:buChar char=""/>
            </a:pPr>
            <a:r>
              <a:rPr b="0" lang="en-US" sz="1400" spc="-1" strike="noStrike">
                <a:solidFill>
                  <a:srgbClr val="000000"/>
                </a:solidFill>
                <a:latin typeface="Arial"/>
                <a:ea typeface="Arial"/>
              </a:rPr>
              <a:t>Fifth level</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7"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38"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39"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40"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41"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42"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43"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44" name="pic Logo Text" descr=""/>
          <p:cNvPicPr/>
          <p:nvPr/>
        </p:nvPicPr>
        <p:blipFill>
          <a:blip r:embed="rId2"/>
          <a:stretch/>
        </p:blipFill>
        <p:spPr>
          <a:xfrm>
            <a:off x="7412040" y="6543720"/>
            <a:ext cx="1607760" cy="136080"/>
          </a:xfrm>
          <a:prstGeom prst="rect">
            <a:avLst/>
          </a:prstGeom>
          <a:ln>
            <a:noFill/>
          </a:ln>
        </p:spPr>
      </p:pic>
      <p:sp>
        <p:nvSpPr>
          <p:cNvPr id="545"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330F362E-3F6B-4B1B-A678-BE77255126DC}"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546"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547" name="PlaceHolder 10"/>
          <p:cNvSpPr>
            <a:spLocks noGrp="1"/>
          </p:cNvSpPr>
          <p:nvPr>
            <p:ph type="body"/>
          </p:nvPr>
        </p:nvSpPr>
        <p:spPr>
          <a:xfrm>
            <a:off x="519120" y="914400"/>
            <a:ext cx="408276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548" name="PlaceHolder 11"/>
          <p:cNvSpPr>
            <a:spLocks noGrp="1"/>
          </p:cNvSpPr>
          <p:nvPr>
            <p:ph type="body"/>
          </p:nvPr>
        </p:nvSpPr>
        <p:spPr>
          <a:xfrm>
            <a:off x="4754520" y="914400"/>
            <a:ext cx="408276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5"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86"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87"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88"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89"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90"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91"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92" name="pic Logo Text" descr=""/>
          <p:cNvPicPr/>
          <p:nvPr/>
        </p:nvPicPr>
        <p:blipFill>
          <a:blip r:embed="rId2"/>
          <a:stretch/>
        </p:blipFill>
        <p:spPr>
          <a:xfrm>
            <a:off x="7412040" y="6543720"/>
            <a:ext cx="1607760" cy="136080"/>
          </a:xfrm>
          <a:prstGeom prst="rect">
            <a:avLst/>
          </a:prstGeom>
          <a:ln>
            <a:noFill/>
          </a:ln>
        </p:spPr>
      </p:pic>
      <p:sp>
        <p:nvSpPr>
          <p:cNvPr id="593"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87E8FE47-CD0E-4E69-AACF-9B36D8396C3B}"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594"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595" name="PlaceHolder 10"/>
          <p:cNvSpPr>
            <a:spLocks noGrp="1"/>
          </p:cNvSpPr>
          <p:nvPr>
            <p:ph type="body"/>
          </p:nvPr>
        </p:nvSpPr>
        <p:spPr>
          <a:xfrm>
            <a:off x="521280" y="914400"/>
            <a:ext cx="832068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2"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633"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34"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35"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36"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37"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38"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39" name="pic Logo Text" descr=""/>
          <p:cNvPicPr/>
          <p:nvPr/>
        </p:nvPicPr>
        <p:blipFill>
          <a:blip r:embed="rId2"/>
          <a:stretch/>
        </p:blipFill>
        <p:spPr>
          <a:xfrm>
            <a:off x="7412040" y="6543720"/>
            <a:ext cx="1607760" cy="136080"/>
          </a:xfrm>
          <a:prstGeom prst="rect">
            <a:avLst/>
          </a:prstGeom>
          <a:ln>
            <a:noFill/>
          </a:ln>
        </p:spPr>
      </p:pic>
      <p:sp>
        <p:nvSpPr>
          <p:cNvPr id="640"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363F9505-01F1-4D9B-95AA-49EBDA40651F}"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41"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642" name="PlaceHolder 10"/>
          <p:cNvSpPr>
            <a:spLocks noGrp="1"/>
          </p:cNvSpPr>
          <p:nvPr>
            <p:ph type="body"/>
          </p:nvPr>
        </p:nvSpPr>
        <p:spPr>
          <a:xfrm>
            <a:off x="519120" y="4572000"/>
            <a:ext cx="831816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9"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680"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81"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82"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83"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84"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85"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86" name="pic Logo Text" descr=""/>
          <p:cNvPicPr/>
          <p:nvPr/>
        </p:nvPicPr>
        <p:blipFill>
          <a:blip r:embed="rId2"/>
          <a:stretch/>
        </p:blipFill>
        <p:spPr>
          <a:xfrm>
            <a:off x="7412040" y="6543720"/>
            <a:ext cx="1607760" cy="136080"/>
          </a:xfrm>
          <a:prstGeom prst="rect">
            <a:avLst/>
          </a:prstGeom>
          <a:ln>
            <a:noFill/>
          </a:ln>
        </p:spPr>
      </p:pic>
      <p:sp>
        <p:nvSpPr>
          <p:cNvPr id="687"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E193BB74-ED68-43C0-9E81-6CE43ACC29A6}"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88"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689" name="PlaceHolder 10"/>
          <p:cNvSpPr>
            <a:spLocks noGrp="1"/>
          </p:cNvSpPr>
          <p:nvPr>
            <p:ph type="body"/>
          </p:nvPr>
        </p:nvSpPr>
        <p:spPr>
          <a:xfrm>
            <a:off x="519120" y="914400"/>
            <a:ext cx="831816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72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72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72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73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73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73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33" name="pic Logo Text" descr=""/>
          <p:cNvPicPr/>
          <p:nvPr/>
        </p:nvPicPr>
        <p:blipFill>
          <a:blip r:embed="rId2"/>
          <a:stretch/>
        </p:blipFill>
        <p:spPr>
          <a:xfrm>
            <a:off x="7412040" y="6543720"/>
            <a:ext cx="1607760" cy="136080"/>
          </a:xfrm>
          <a:prstGeom prst="rect">
            <a:avLst/>
          </a:prstGeom>
          <a:ln>
            <a:noFill/>
          </a:ln>
        </p:spPr>
      </p:pic>
      <p:sp>
        <p:nvSpPr>
          <p:cNvPr id="73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8A682BDA-0F40-42EB-9D72-95B8CF573729}"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735"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736" name="PlaceHolder 10"/>
          <p:cNvSpPr>
            <a:spLocks noGrp="1"/>
          </p:cNvSpPr>
          <p:nvPr>
            <p:ph type="body"/>
          </p:nvPr>
        </p:nvSpPr>
        <p:spPr>
          <a:xfrm>
            <a:off x="6172200" y="914400"/>
            <a:ext cx="265140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737" name="PlaceHolder 11"/>
          <p:cNvSpPr>
            <a:spLocks noGrp="1"/>
          </p:cNvSpPr>
          <p:nvPr>
            <p:ph type="body"/>
          </p:nvPr>
        </p:nvSpPr>
        <p:spPr>
          <a:xfrm>
            <a:off x="521280" y="3657600"/>
            <a:ext cx="832068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4"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775"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776"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777"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778"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779"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780"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81" name="pic Logo Text" descr=""/>
          <p:cNvPicPr/>
          <p:nvPr/>
        </p:nvPicPr>
        <p:blipFill>
          <a:blip r:embed="rId2"/>
          <a:stretch/>
        </p:blipFill>
        <p:spPr>
          <a:xfrm>
            <a:off x="7412040" y="6543720"/>
            <a:ext cx="1607760" cy="136080"/>
          </a:xfrm>
          <a:prstGeom prst="rect">
            <a:avLst/>
          </a:prstGeom>
          <a:ln>
            <a:noFill/>
          </a:ln>
        </p:spPr>
      </p:pic>
      <p:sp>
        <p:nvSpPr>
          <p:cNvPr id="782"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35C20AC1-77EE-4437-8966-FB7A40CA7686}"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783"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784" name="PlaceHolder 10"/>
          <p:cNvSpPr>
            <a:spLocks noGrp="1"/>
          </p:cNvSpPr>
          <p:nvPr>
            <p:ph type="body"/>
          </p:nvPr>
        </p:nvSpPr>
        <p:spPr>
          <a:xfrm>
            <a:off x="6172200" y="914400"/>
            <a:ext cx="265140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1"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822"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823"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824"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825"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826"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827"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828" name="pic Logo Text" descr=""/>
          <p:cNvPicPr/>
          <p:nvPr/>
        </p:nvPicPr>
        <p:blipFill>
          <a:blip r:embed="rId2"/>
          <a:stretch/>
        </p:blipFill>
        <p:spPr>
          <a:xfrm>
            <a:off x="7412040" y="6543720"/>
            <a:ext cx="1607760" cy="136080"/>
          </a:xfrm>
          <a:prstGeom prst="rect">
            <a:avLst/>
          </a:prstGeom>
          <a:ln>
            <a:noFill/>
          </a:ln>
        </p:spPr>
      </p:pic>
      <p:sp>
        <p:nvSpPr>
          <p:cNvPr id="829"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0A39DEA6-287A-4658-ABF5-7A91F9366863}"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830"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 review</a:t>
            </a:r>
            <a:endParaRPr b="0" lang="en-US" sz="3200" spc="-1" strike="noStrike">
              <a:latin typeface="Arial"/>
            </a:endParaRPr>
          </a:p>
        </p:txBody>
      </p:sp>
      <p:sp>
        <p:nvSpPr>
          <p:cNvPr id="831" name="CustomShape 10"/>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You should now be able to:</a:t>
            </a:r>
            <a:endParaRPr b="0" lang="en-US" sz="2400" spc="-1" strike="noStrike">
              <a:latin typeface="Arial"/>
            </a:endParaRPr>
          </a:p>
        </p:txBody>
      </p:sp>
      <p:sp>
        <p:nvSpPr>
          <p:cNvPr id="832" name="PlaceHolder 11"/>
          <p:cNvSpPr>
            <a:spLocks noGrp="1"/>
          </p:cNvSpPr>
          <p:nvPr>
            <p:ph type="body"/>
          </p:nvPr>
        </p:nvSpPr>
        <p:spPr>
          <a:xfrm>
            <a:off x="520560" y="1344240"/>
            <a:ext cx="8320680" cy="5056200"/>
          </a:xfrm>
          <a:prstGeom prst="rect">
            <a:avLst/>
          </a:prstGeom>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833"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0"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87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87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87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87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87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87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877" name="pic Logo Text" descr=""/>
          <p:cNvPicPr/>
          <p:nvPr/>
        </p:nvPicPr>
        <p:blipFill>
          <a:blip r:embed="rId2"/>
          <a:stretch/>
        </p:blipFill>
        <p:spPr>
          <a:xfrm>
            <a:off x="7412040" y="6543720"/>
            <a:ext cx="1607760" cy="136080"/>
          </a:xfrm>
          <a:prstGeom prst="rect">
            <a:avLst/>
          </a:prstGeom>
          <a:ln>
            <a:noFill/>
          </a:ln>
        </p:spPr>
      </p:pic>
      <p:sp>
        <p:nvSpPr>
          <p:cNvPr id="878"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802E9BDC-45B2-413A-B683-0564A8C15711}"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879"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880" name="PlaceHolder 10"/>
          <p:cNvSpPr>
            <a:spLocks noGrp="1"/>
          </p:cNvSpPr>
          <p:nvPr>
            <p:ph type="body"/>
          </p:nvPr>
        </p:nvSpPr>
        <p:spPr>
          <a:xfrm>
            <a:off x="519120" y="914400"/>
            <a:ext cx="8318160" cy="5486040"/>
          </a:xfrm>
          <a:prstGeom prst="rect">
            <a:avLst/>
          </a:prstGeom>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881"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882"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3" name="pic Logo Text" descr=""/>
          <p:cNvPicPr/>
          <p:nvPr/>
        </p:nvPicPr>
        <p:blipFill>
          <a:blip r:embed="rId2"/>
          <a:stretch/>
        </p:blipFill>
        <p:spPr>
          <a:xfrm>
            <a:off x="7412040" y="6543720"/>
            <a:ext cx="1607760" cy="136080"/>
          </a:xfrm>
          <a:prstGeom prst="rect">
            <a:avLst/>
          </a:prstGeom>
          <a:ln>
            <a:noFill/>
          </a:ln>
        </p:spPr>
      </p:pic>
      <p:sp>
        <p:nvSpPr>
          <p:cNvPr id="6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C902ED40-4184-4D5E-ADF7-70B699F40614}"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5"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a:t>
            </a:r>
            <a:endParaRPr b="0" lang="en-US" sz="3200" spc="-1" strike="noStrike">
              <a:latin typeface="Arial"/>
            </a:endParaRPr>
          </a:p>
        </p:txBody>
      </p:sp>
      <p:sp>
        <p:nvSpPr>
          <p:cNvPr id="66" name="CustomShape 10"/>
          <p:cNvSpPr/>
          <p:nvPr/>
        </p:nvSpPr>
        <p:spPr>
          <a:xfrm>
            <a:off x="533520" y="5791320"/>
            <a:ext cx="8305560" cy="979200"/>
          </a:xfrm>
          <a:prstGeom prst="rect">
            <a:avLst/>
          </a:prstGeom>
          <a:noFill/>
          <a:ln>
            <a:noFill/>
          </a:ln>
        </p:spPr>
        <p:style>
          <a:lnRef idx="0"/>
          <a:fillRef idx="0"/>
          <a:effectRef idx="0"/>
          <a:fontRef idx="minor"/>
        </p:style>
        <p:txBody>
          <a:bodyPr lIns="0" rIns="0" tIns="0" bIns="0"/>
          <a:p>
            <a:pPr>
              <a:lnSpc>
                <a:spcPct val="100000"/>
              </a:lnSpc>
              <a:spcBef>
                <a:spcPts val="320"/>
              </a:spcBef>
            </a:pPr>
            <a:r>
              <a:rPr b="0" lang="en-US" sz="1600" spc="-1" strike="noStrike">
                <a:solidFill>
                  <a:srgbClr val="d33941"/>
                </a:solidFill>
                <a:latin typeface="Arial"/>
              </a:rPr>
              <a:t>This lesson uses the notes section for additional explanation and information. </a:t>
            </a:r>
            <a:br/>
            <a:r>
              <a:rPr b="0" lang="en-US" sz="1600" spc="-1" strike="noStrike">
                <a:solidFill>
                  <a:srgbClr val="d33941"/>
                </a:solidFill>
                <a:latin typeface="Arial"/>
              </a:rPr>
              <a:t>To view the notes in PowerPoint, select View </a:t>
            </a:r>
            <a:r>
              <a:rPr b="0" lang="en-US" sz="1600" spc="-1" strike="noStrike">
                <a:solidFill>
                  <a:srgbClr val="d33941"/>
                </a:solidFill>
                <a:latin typeface="Wingdings"/>
              </a:rPr>
              <a:t></a:t>
            </a:r>
            <a:r>
              <a:rPr b="0" lang="en-US" sz="1600" spc="-1" strike="noStrike">
                <a:solidFill>
                  <a:srgbClr val="d33941"/>
                </a:solidFill>
                <a:latin typeface="Arial"/>
              </a:rPr>
              <a:t> Normal or View </a:t>
            </a:r>
            <a:r>
              <a:rPr b="0" lang="en-US" sz="1600" spc="-1" strike="noStrike">
                <a:solidFill>
                  <a:srgbClr val="d33941"/>
                </a:solidFill>
                <a:latin typeface="Wingdings"/>
              </a:rPr>
              <a:t></a:t>
            </a:r>
            <a:r>
              <a:rPr b="0" lang="en-US" sz="1600" spc="-1" strike="noStrike">
                <a:solidFill>
                  <a:srgbClr val="d33941"/>
                </a:solidFill>
                <a:latin typeface="Arial"/>
              </a:rPr>
              <a:t> Notes Page. </a:t>
            </a:r>
            <a:br/>
            <a:r>
              <a:rPr b="0" lang="en-US" sz="1600" spc="-1" strike="noStrike">
                <a:solidFill>
                  <a:srgbClr val="d33941"/>
                </a:solidFill>
                <a:latin typeface="Arial"/>
              </a:rPr>
              <a:t>When printing notes, select Note Pages and Print hidden slides.</a:t>
            </a:r>
            <a:endParaRPr b="0" lang="en-US" sz="1600" spc="-1" strike="noStrike">
              <a:latin typeface="Arial"/>
            </a:endParaRPr>
          </a:p>
          <a:p>
            <a:pPr marL="457200">
              <a:lnSpc>
                <a:spcPct val="100000"/>
              </a:lnSpc>
              <a:spcBef>
                <a:spcPts val="281"/>
              </a:spcBef>
            </a:pPr>
            <a:endParaRPr b="0" lang="en-US" sz="1600" spc="-1" strike="noStrike">
              <a:latin typeface="Arial"/>
            </a:endParaRPr>
          </a:p>
        </p:txBody>
      </p:sp>
      <p:sp>
        <p:nvSpPr>
          <p:cNvPr id="67" name="CustomShape 11"/>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By the end of this lesson, you should be able to:</a:t>
            </a:r>
            <a:endParaRPr b="0" lang="en-US" sz="2400" spc="-1" strike="noStrike">
              <a:latin typeface="Arial"/>
            </a:endParaRPr>
          </a:p>
        </p:txBody>
      </p:sp>
      <p:sp>
        <p:nvSpPr>
          <p:cNvPr id="68" name="PlaceHolder 12"/>
          <p:cNvSpPr>
            <a:spLocks noGrp="1"/>
          </p:cNvSpPr>
          <p:nvPr>
            <p:ph type="body"/>
          </p:nvPr>
        </p:nvSpPr>
        <p:spPr>
          <a:xfrm>
            <a:off x="520560" y="1344240"/>
            <a:ext cx="8320680" cy="4343040"/>
          </a:xfrm>
          <a:prstGeom prst="rect">
            <a:avLst/>
          </a:prstGeom>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69"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9"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920"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921"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922"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923"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924"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925"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926" name="pic Logo Text" descr=""/>
          <p:cNvPicPr/>
          <p:nvPr/>
        </p:nvPicPr>
        <p:blipFill>
          <a:blip r:embed="rId2"/>
          <a:stretch/>
        </p:blipFill>
        <p:spPr>
          <a:xfrm>
            <a:off x="7412040" y="6543720"/>
            <a:ext cx="1607760" cy="136080"/>
          </a:xfrm>
          <a:prstGeom prst="rect">
            <a:avLst/>
          </a:prstGeom>
          <a:ln>
            <a:noFill/>
          </a:ln>
        </p:spPr>
      </p:pic>
      <p:sp>
        <p:nvSpPr>
          <p:cNvPr id="927"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978BFB87-CDF6-4DF4-9214-AE30FC9A9640}"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928"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Notices</a:t>
            </a:r>
            <a:endParaRPr b="0" lang="en-US" sz="3200" spc="-1" strike="noStrike">
              <a:latin typeface="Arial"/>
            </a:endParaRPr>
          </a:p>
        </p:txBody>
      </p:sp>
      <p:sp>
        <p:nvSpPr>
          <p:cNvPr id="929" name="CustomShape 10"/>
          <p:cNvSpPr/>
          <p:nvPr/>
        </p:nvSpPr>
        <p:spPr>
          <a:xfrm>
            <a:off x="521280" y="914400"/>
            <a:ext cx="8289000" cy="5409720"/>
          </a:xfrm>
          <a:prstGeom prst="rect">
            <a:avLst/>
          </a:prstGeom>
          <a:noFill/>
          <a:ln w="9360">
            <a:solidFill>
              <a:schemeClr val="tx1"/>
            </a:solidFill>
            <a:round/>
          </a:ln>
        </p:spPr>
        <p:style>
          <a:lnRef idx="0"/>
          <a:fillRef idx="0"/>
          <a:effectRef idx="0"/>
          <a:fontRef idx="minor"/>
        </p:style>
        <p:txBody>
          <a:bodyPr lIns="0" rIns="0" tIns="0" bIns="0"/>
          <a:p>
            <a:pPr>
              <a:lnSpc>
                <a:spcPct val="100000"/>
              </a:lnSpc>
            </a:pPr>
            <a:r>
              <a:rPr b="1" lang="en-US" sz="1600" spc="-1" strike="noStrike">
                <a:solidFill>
                  <a:srgbClr val="000000"/>
                </a:solidFill>
                <a:latin typeface="Arial"/>
              </a:rPr>
              <a:t>Copyright © 2001-2014 Guidewire Software, Inc. All rights reserved.</a:t>
            </a:r>
            <a:br/>
            <a:endParaRPr b="0" lang="en-US" sz="1600" spc="-1" strike="noStrike">
              <a:latin typeface="Arial"/>
            </a:endParaRPr>
          </a:p>
          <a:p>
            <a:pPr>
              <a:lnSpc>
                <a:spcPct val="100000"/>
              </a:lnSpc>
            </a:pPr>
            <a:r>
              <a:rPr b="0" lang="en-US" sz="1400" spc="-1" strike="noStrike">
                <a:solidFill>
                  <a:srgbClr val="000000"/>
                </a:solidFill>
                <a:latin typeface="Aria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endParaRPr b="0" lang="en-US" sz="1400" spc="-1" strike="noStrike">
              <a:latin typeface="Arial"/>
            </a:endParaRPr>
          </a:p>
          <a:p>
            <a:pPr>
              <a:lnSpc>
                <a:spcPct val="100000"/>
              </a:lnSpc>
            </a:pPr>
            <a:r>
              <a:rPr b="0" lang="en-US" sz="1400" spc="-1" strike="noStrike">
                <a:solidFill>
                  <a:srgbClr val="000000"/>
                </a:solidFill>
                <a:latin typeface="Arial"/>
              </a:rPr>
              <a:t>All other trademarks are the property of their respective owners.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600" spc="-1" strike="noStrike">
                <a:solidFill>
                  <a:srgbClr val="000000"/>
                </a:solidFill>
                <a:latin typeface="Arial"/>
              </a:rPr>
              <a:t>This material is confidential and proprietary to Guidewire and subject to the confidentiality terms in the applicable license agreement and/or separate nondisclosure agreement.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400" spc="-1" strike="noStrike">
                <a:solidFill>
                  <a:srgbClr val="000000"/>
                </a:solidFill>
                <a:latin typeface="Aria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endParaRPr b="0" lang="en-US" sz="1400" spc="-1" strike="noStrike">
              <a:latin typeface="Arial"/>
            </a:endParaRPr>
          </a:p>
          <a:p>
            <a:pPr>
              <a:lnSpc>
                <a:spcPct val="100000"/>
              </a:lnSpc>
            </a:pPr>
            <a:r>
              <a:rPr b="0" lang="en-US" sz="1400" spc="-1" strike="noStrike">
                <a:solidFill>
                  <a:srgbClr val="000000"/>
                </a:solidFill>
                <a:latin typeface="Arial"/>
              </a:rPr>
              <a:t>Guidewire products are protected by one or more United States patents.</a:t>
            </a:r>
            <a:endParaRPr b="0" lang="en-US" sz="1400" spc="-1" strike="noStrike">
              <a:latin typeface="Arial"/>
            </a:endParaRPr>
          </a:p>
        </p:txBody>
      </p:sp>
      <p:sp>
        <p:nvSpPr>
          <p:cNvPr id="930" name="PlaceHolder 11"/>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931"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0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0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0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1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1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1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13" name="pic Logo Text" descr=""/>
          <p:cNvPicPr/>
          <p:nvPr/>
        </p:nvPicPr>
        <p:blipFill>
          <a:blip r:embed="rId2"/>
          <a:stretch/>
        </p:blipFill>
        <p:spPr>
          <a:xfrm>
            <a:off x="7412040" y="6543720"/>
            <a:ext cx="1607760" cy="136080"/>
          </a:xfrm>
          <a:prstGeom prst="rect">
            <a:avLst/>
          </a:prstGeom>
          <a:ln>
            <a:noFill/>
          </a:ln>
        </p:spPr>
      </p:pic>
      <p:sp>
        <p:nvSpPr>
          <p:cNvPr id="11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0CDA7455-7AE8-417B-A243-7C2EB5C9CC0D}"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115"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6" name="PlaceHolder 10"/>
          <p:cNvSpPr>
            <a:spLocks noGrp="1"/>
          </p:cNvSpPr>
          <p:nvPr>
            <p:ph type="body"/>
          </p:nvPr>
        </p:nvSpPr>
        <p:spPr>
          <a:xfrm>
            <a:off x="519120" y="914400"/>
            <a:ext cx="8318160" cy="5486040"/>
          </a:xfrm>
          <a:prstGeom prst="rect">
            <a:avLst/>
          </a:prstGeom>
        </p:spPr>
        <p:txBody>
          <a:bodyPr lIns="0" rIns="0" tIns="0" bIns="0"/>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01 (Current topic = black font color)</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02</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03</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04</a:t>
            </a:r>
            <a:endParaRPr b="0" lang="en-US" sz="2800" spc="-1" strike="noStrike">
              <a:solidFill>
                <a:srgbClr val="000000"/>
              </a:solidFill>
              <a:latin typeface="Arial"/>
            </a:endParaRPr>
          </a:p>
          <a:p>
            <a:pPr>
              <a:lnSpc>
                <a:spcPct val="100000"/>
              </a:lnSpc>
              <a:spcBef>
                <a:spcPts val="1120"/>
              </a:spcBef>
            </a:pPr>
            <a:endParaRPr b="0" lang="en-US" sz="2800" spc="-1" strike="noStrike">
              <a:solidFill>
                <a:srgbClr val="000000"/>
              </a:solidFill>
              <a:latin typeface="Arial"/>
            </a:endParaRPr>
          </a:p>
        </p:txBody>
      </p:sp>
      <p:sp>
        <p:nvSpPr>
          <p:cNvPr id="117"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8" name="CustomShape 12"/>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9"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5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5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5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6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6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6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63" name="pic Logo Text" descr=""/>
          <p:cNvPicPr/>
          <p:nvPr/>
        </p:nvPicPr>
        <p:blipFill>
          <a:blip r:embed="rId2"/>
          <a:stretch/>
        </p:blipFill>
        <p:spPr>
          <a:xfrm>
            <a:off x="7412040" y="6543720"/>
            <a:ext cx="1607760" cy="136080"/>
          </a:xfrm>
          <a:prstGeom prst="rect">
            <a:avLst/>
          </a:prstGeom>
          <a:ln>
            <a:noFill/>
          </a:ln>
        </p:spPr>
      </p:pic>
      <p:sp>
        <p:nvSpPr>
          <p:cNvPr id="16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664EE674-D901-4D46-8B9A-4CB2A17FE0E2}"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165"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166" name="PlaceHolder 10"/>
          <p:cNvSpPr>
            <a:spLocks noGrp="1"/>
          </p:cNvSpPr>
          <p:nvPr>
            <p:ph type="body"/>
          </p:nvPr>
        </p:nvSpPr>
        <p:spPr>
          <a:xfrm>
            <a:off x="519120" y="914400"/>
            <a:ext cx="831816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3"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04"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05"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06"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07"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08"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09"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10" name="pic Logo Text" descr=""/>
          <p:cNvPicPr/>
          <p:nvPr/>
        </p:nvPicPr>
        <p:blipFill>
          <a:blip r:embed="rId2"/>
          <a:stretch/>
        </p:blipFill>
        <p:spPr>
          <a:xfrm>
            <a:off x="7412040" y="6543720"/>
            <a:ext cx="1607760" cy="136080"/>
          </a:xfrm>
          <a:prstGeom prst="rect">
            <a:avLst/>
          </a:prstGeom>
          <a:ln>
            <a:noFill/>
          </a:ln>
        </p:spPr>
      </p:pic>
      <p:sp>
        <p:nvSpPr>
          <p:cNvPr id="211"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C2E86108-523F-40BF-9335-68F4E2BC2D67}"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212" name="PlaceHolder 9"/>
          <p:cNvSpPr>
            <a:spLocks noGrp="1"/>
          </p:cNvSpPr>
          <p:nvPr>
            <p:ph type="title"/>
          </p:nvPr>
        </p:nvSpPr>
        <p:spPr>
          <a:xfrm>
            <a:off x="493920" y="118800"/>
            <a:ext cx="8320680" cy="742680"/>
          </a:xfrm>
          <a:prstGeom prst="rect">
            <a:avLst/>
          </a:prstGeom>
        </p:spPr>
        <p:txBody>
          <a:bodyPr lIns="0" rIns="0" tIns="0" bIns="0"/>
          <a:p>
            <a:pPr>
              <a:lnSpc>
                <a:spcPct val="9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13" name="PlaceHolder 10"/>
          <p:cNvSpPr>
            <a:spLocks noGrp="1"/>
          </p:cNvSpPr>
          <p:nvPr>
            <p:ph type="body"/>
          </p:nvPr>
        </p:nvSpPr>
        <p:spPr>
          <a:xfrm>
            <a:off x="4754880" y="914400"/>
            <a:ext cx="4087080" cy="837720"/>
          </a:xfrm>
          <a:prstGeom prst="rect">
            <a:avLst/>
          </a:prstGeom>
        </p:spPr>
        <p:txBody>
          <a:bodyPr lIns="0" rIns="0" tIns="0" bIns="0"/>
          <a:p>
            <a:pPr>
              <a:lnSpc>
                <a:spcPct val="100000"/>
              </a:lnSpc>
              <a:spcBef>
                <a:spcPts val="961"/>
              </a:spcBef>
            </a:pPr>
            <a:r>
              <a:rPr b="0" lang="en-US" sz="2400" spc="-1" strike="noStrike">
                <a:solidFill>
                  <a:srgbClr val="000000"/>
                </a:solidFill>
                <a:latin typeface="Arial"/>
                <a:ea typeface="Arial"/>
              </a:rPr>
              <a:t>Click to edit Right Column Subtitle</a:t>
            </a:r>
            <a:endParaRPr b="0" lang="en-US" sz="2400" spc="-1" strike="noStrike">
              <a:solidFill>
                <a:srgbClr val="000000"/>
              </a:solidFill>
              <a:latin typeface="Arial"/>
            </a:endParaRPr>
          </a:p>
        </p:txBody>
      </p:sp>
      <p:sp>
        <p:nvSpPr>
          <p:cNvPr id="214" name="PlaceHolder 11"/>
          <p:cNvSpPr>
            <a:spLocks noGrp="1"/>
          </p:cNvSpPr>
          <p:nvPr>
            <p:ph type="body"/>
          </p:nvPr>
        </p:nvSpPr>
        <p:spPr>
          <a:xfrm>
            <a:off x="47545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215" name="PlaceHolder 12"/>
          <p:cNvSpPr>
            <a:spLocks noGrp="1"/>
          </p:cNvSpPr>
          <p:nvPr>
            <p:ph type="body"/>
          </p:nvPr>
        </p:nvSpPr>
        <p:spPr>
          <a:xfrm>
            <a:off x="5191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2"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53"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54"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55"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56"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57"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58"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59" name="pic Logo Text" descr=""/>
          <p:cNvPicPr/>
          <p:nvPr/>
        </p:nvPicPr>
        <p:blipFill>
          <a:blip r:embed="rId2"/>
          <a:stretch/>
        </p:blipFill>
        <p:spPr>
          <a:xfrm>
            <a:off x="7412040" y="6543720"/>
            <a:ext cx="1607760" cy="136080"/>
          </a:xfrm>
          <a:prstGeom prst="rect">
            <a:avLst/>
          </a:prstGeom>
          <a:ln>
            <a:noFill/>
          </a:ln>
        </p:spPr>
      </p:pic>
      <p:sp>
        <p:nvSpPr>
          <p:cNvPr id="260"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4870480B-C4E4-469E-9CF4-6B48E00E290E}"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261"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62" name="PlaceHolder 10"/>
          <p:cNvSpPr>
            <a:spLocks noGrp="1"/>
          </p:cNvSpPr>
          <p:nvPr>
            <p:ph type="body"/>
          </p:nvPr>
        </p:nvSpPr>
        <p:spPr>
          <a:xfrm>
            <a:off x="519120" y="914400"/>
            <a:ext cx="265140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263" name="PlaceHolder 11"/>
          <p:cNvSpPr>
            <a:spLocks noGrp="1"/>
          </p:cNvSpPr>
          <p:nvPr>
            <p:ph type="body"/>
          </p:nvPr>
        </p:nvSpPr>
        <p:spPr>
          <a:xfrm>
            <a:off x="3352680" y="914400"/>
            <a:ext cx="265140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264" name="PlaceHolder 12"/>
          <p:cNvSpPr>
            <a:spLocks noGrp="1"/>
          </p:cNvSpPr>
          <p:nvPr>
            <p:ph type="body"/>
          </p:nvPr>
        </p:nvSpPr>
        <p:spPr>
          <a:xfrm>
            <a:off x="6172200" y="914400"/>
            <a:ext cx="265140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1"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02"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03"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04"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05"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06"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07"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08" name="pic Logo Text" descr=""/>
          <p:cNvPicPr/>
          <p:nvPr/>
        </p:nvPicPr>
        <p:blipFill>
          <a:blip r:embed="rId2"/>
          <a:stretch/>
        </p:blipFill>
        <p:spPr>
          <a:xfrm>
            <a:off x="7412040" y="6543720"/>
            <a:ext cx="1607760" cy="136080"/>
          </a:xfrm>
          <a:prstGeom prst="rect">
            <a:avLst/>
          </a:prstGeom>
          <a:ln>
            <a:noFill/>
          </a:ln>
        </p:spPr>
      </p:pic>
      <p:sp>
        <p:nvSpPr>
          <p:cNvPr id="309"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1015D6B0-7552-44E4-A04A-715DB33C5FF5}"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310"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11" name="PlaceHolder 10"/>
          <p:cNvSpPr>
            <a:spLocks noGrp="1"/>
          </p:cNvSpPr>
          <p:nvPr>
            <p:ph type="body"/>
          </p:nvPr>
        </p:nvSpPr>
        <p:spPr>
          <a:xfrm>
            <a:off x="519120" y="914400"/>
            <a:ext cx="553176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8"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49"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50"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51"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52"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53"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54"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55" name="pic Logo Text" descr=""/>
          <p:cNvPicPr/>
          <p:nvPr/>
        </p:nvPicPr>
        <p:blipFill>
          <a:blip r:embed="rId2"/>
          <a:stretch/>
        </p:blipFill>
        <p:spPr>
          <a:xfrm>
            <a:off x="7412040" y="6543720"/>
            <a:ext cx="1607760" cy="136080"/>
          </a:xfrm>
          <a:prstGeom prst="rect">
            <a:avLst/>
          </a:prstGeom>
          <a:ln>
            <a:noFill/>
          </a:ln>
        </p:spPr>
      </p:pic>
      <p:sp>
        <p:nvSpPr>
          <p:cNvPr id="356"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0024075B-82E0-4C30-BF46-EFDA5CEB16A0}"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357"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58" name="PlaceHolder 10"/>
          <p:cNvSpPr>
            <a:spLocks noGrp="1"/>
          </p:cNvSpPr>
          <p:nvPr>
            <p:ph type="body"/>
          </p:nvPr>
        </p:nvSpPr>
        <p:spPr>
          <a:xfrm>
            <a:off x="4754520" y="914400"/>
            <a:ext cx="408276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5"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96"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97"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98"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99"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00"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01"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02" name="pic Logo Text" descr=""/>
          <p:cNvPicPr/>
          <p:nvPr/>
        </p:nvPicPr>
        <p:blipFill>
          <a:blip r:embed="rId2"/>
          <a:stretch/>
        </p:blipFill>
        <p:spPr>
          <a:xfrm>
            <a:off x="7412040" y="6543720"/>
            <a:ext cx="1607760" cy="136080"/>
          </a:xfrm>
          <a:prstGeom prst="rect">
            <a:avLst/>
          </a:prstGeom>
          <a:ln>
            <a:noFill/>
          </a:ln>
        </p:spPr>
      </p:pic>
      <p:sp>
        <p:nvSpPr>
          <p:cNvPr id="403"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E4E16C4E-1635-49A8-B35B-1C955D12A3CF}"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04"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05"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image" Target="../media/image52.png"/><Relationship Id="rId4" Type="http://schemas.openxmlformats.org/officeDocument/2006/relationships/slideLayout" Target="../slideLayouts/slideLayout109.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image" Target="../media/image55.png"/><Relationship Id="rId4" Type="http://schemas.openxmlformats.org/officeDocument/2006/relationships/slideLayout" Target="../slideLayouts/slideLayout121.xml"/><Relationship Id="rId5"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image" Target="../media/image58.png"/><Relationship Id="rId4" Type="http://schemas.openxmlformats.org/officeDocument/2006/relationships/slideLayout" Target="../slideLayouts/slideLayout136.xml"/><Relationship Id="rId5"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image" Target="../media/image60.png"/><Relationship Id="rId3" Type="http://schemas.openxmlformats.org/officeDocument/2006/relationships/image" Target="../media/image61.png"/><Relationship Id="rId4" Type="http://schemas.openxmlformats.org/officeDocument/2006/relationships/slideLayout" Target="../slideLayouts/slideLayout145.xml"/><Relationship Id="rId5"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slideLayout" Target="../slideLayouts/slideLayout157.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image" Target="../media/image64.png"/><Relationship Id="rId3" Type="http://schemas.openxmlformats.org/officeDocument/2006/relationships/image" Target="../media/image65.png"/><Relationship Id="rId4" Type="http://schemas.openxmlformats.org/officeDocument/2006/relationships/slideLayout" Target="../slideLayouts/slideLayout109.xml"/><Relationship Id="rId5"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109.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69.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67.wmf"/><Relationship Id="rId2" Type="http://schemas.openxmlformats.org/officeDocument/2006/relationships/slideLayout" Target="../slideLayouts/slideLayout49.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image" Target="../media/image69.png"/><Relationship Id="rId3" Type="http://schemas.openxmlformats.org/officeDocument/2006/relationships/image" Target="../media/image70.png"/><Relationship Id="rId4" Type="http://schemas.openxmlformats.org/officeDocument/2006/relationships/slideLayout" Target="../slideLayouts/slideLayout181.xml"/><Relationship Id="rId5"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slideLayout" Target="../slideLayouts/slideLayout109.xml"/><Relationship Id="rId4"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image" Target="../media/image74.png"/><Relationship Id="rId3" Type="http://schemas.openxmlformats.org/officeDocument/2006/relationships/image" Target="../media/image75.png"/><Relationship Id="rId4" Type="http://schemas.openxmlformats.org/officeDocument/2006/relationships/image" Target="../media/image76.png"/><Relationship Id="rId5" Type="http://schemas.openxmlformats.org/officeDocument/2006/relationships/slideLayout" Target="../slideLayouts/slideLayout109.xml"/><Relationship Id="rId6"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image" Target="../media/image78.png"/><Relationship Id="rId3" Type="http://schemas.openxmlformats.org/officeDocument/2006/relationships/slideLayout" Target="../slideLayouts/slideLayout73.xml"/><Relationship Id="rId4"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image" Target="../media/image80.png"/><Relationship Id="rId3" Type="http://schemas.openxmlformats.org/officeDocument/2006/relationships/slideLayout" Target="../slideLayouts/slideLayout109.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69.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81.wmf"/><Relationship Id="rId2" Type="http://schemas.openxmlformats.org/officeDocument/2006/relationships/slideLayout" Target="../slideLayouts/slideLayout49.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82.wmf"/><Relationship Id="rId2" Type="http://schemas.openxmlformats.org/officeDocument/2006/relationships/image" Target="../media/image83.wmf"/><Relationship Id="rId3" Type="http://schemas.openxmlformats.org/officeDocument/2006/relationships/slideLayout" Target="../slideLayouts/slideLayout145.xml"/><Relationship Id="rId4"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image" Target="../media/image85.png"/><Relationship Id="rId3" Type="http://schemas.openxmlformats.org/officeDocument/2006/relationships/slideLayout" Target="../slideLayouts/slideLayout145.xml"/><Relationship Id="rId4"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86.png"/><Relationship Id="rId2" Type="http://schemas.openxmlformats.org/officeDocument/2006/relationships/image" Target="../media/image87.png"/><Relationship Id="rId3" Type="http://schemas.openxmlformats.org/officeDocument/2006/relationships/slideLayout" Target="../slideLayouts/slideLayout145.xml"/><Relationship Id="rId4"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88.png"/><Relationship Id="rId2" Type="http://schemas.openxmlformats.org/officeDocument/2006/relationships/image" Target="../media/image89.png"/><Relationship Id="rId3" Type="http://schemas.openxmlformats.org/officeDocument/2006/relationships/image" Target="../media/image90.png"/><Relationship Id="rId4" Type="http://schemas.openxmlformats.org/officeDocument/2006/relationships/image" Target="../media/image91.png"/><Relationship Id="rId5" Type="http://schemas.openxmlformats.org/officeDocument/2006/relationships/image" Target="../media/image92.png"/><Relationship Id="rId6" Type="http://schemas.openxmlformats.org/officeDocument/2006/relationships/slideLayout" Target="../slideLayouts/slideLayout85.xml"/><Relationship Id="rId7"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93.png"/><Relationship Id="rId2" Type="http://schemas.openxmlformats.org/officeDocument/2006/relationships/image" Target="../media/image94.png"/><Relationship Id="rId3" Type="http://schemas.openxmlformats.org/officeDocument/2006/relationships/slideLayout" Target="../slideLayouts/slideLayout73.xml"/><Relationship Id="rId4"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95.png"/><Relationship Id="rId2" Type="http://schemas.openxmlformats.org/officeDocument/2006/relationships/image" Target="../media/image96.png"/><Relationship Id="rId3" Type="http://schemas.openxmlformats.org/officeDocument/2006/relationships/slideLayout" Target="../slideLayouts/slideLayout109.xml"/><Relationship Id="rId4"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97.png"/><Relationship Id="rId2" Type="http://schemas.openxmlformats.org/officeDocument/2006/relationships/image" Target="../media/image98.png"/><Relationship Id="rId3" Type="http://schemas.openxmlformats.org/officeDocument/2006/relationships/image" Target="../media/image99.png"/><Relationship Id="rId4" Type="http://schemas.openxmlformats.org/officeDocument/2006/relationships/image" Target="../media/image100.png"/><Relationship Id="rId5" Type="http://schemas.openxmlformats.org/officeDocument/2006/relationships/slideLayout" Target="../slideLayouts/slideLayout193.xml"/><Relationship Id="rId6"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05.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17.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37.xml"/><Relationship Id="rId4"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29.xml"/><Relationship Id="rId2" Type="http://schemas.openxmlformats.org/officeDocument/2006/relationships/notesSlide" Target="../notesSlides/notesSlide40.xml"/>
</Relationships>
</file>

<file path=ppt/slides/_rels/slide5.xml.rels><?xml version="1.0" encoding="UTF-8"?>
<Relationships xmlns="http://schemas.openxmlformats.org/package/2006/relationships"><Relationship Id="rId1" Type="http://schemas.openxmlformats.org/officeDocument/2006/relationships/image" Target="../media/image24.wmf"/><Relationship Id="rId2" Type="http://schemas.openxmlformats.org/officeDocument/2006/relationships/image" Target="../media/image25.wmf"/><Relationship Id="rId3" Type="http://schemas.openxmlformats.org/officeDocument/2006/relationships/image" Target="../media/image26.wmf"/><Relationship Id="rId4" Type="http://schemas.openxmlformats.org/officeDocument/2006/relationships/image" Target="../media/image27.wmf"/><Relationship Id="rId5" Type="http://schemas.openxmlformats.org/officeDocument/2006/relationships/slideLayout" Target="../slideLayouts/slideLayout49.xml"/><Relationship Id="rId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8.wmf"/><Relationship Id="rId2" Type="http://schemas.openxmlformats.org/officeDocument/2006/relationships/image" Target="../media/image29.wmf"/><Relationship Id="rId3" Type="http://schemas.openxmlformats.org/officeDocument/2006/relationships/image" Target="../media/image30.wmf"/><Relationship Id="rId4" Type="http://schemas.openxmlformats.org/officeDocument/2006/relationships/image" Target="../media/image31.wmf"/><Relationship Id="rId5" Type="http://schemas.openxmlformats.org/officeDocument/2006/relationships/image" Target="../media/image32.wmf"/><Relationship Id="rId6" Type="http://schemas.openxmlformats.org/officeDocument/2006/relationships/image" Target="../media/image33.wmf"/><Relationship Id="rId7" Type="http://schemas.openxmlformats.org/officeDocument/2006/relationships/slideLayout" Target="../slideLayouts/slideLayout61.xml"/><Relationship Id="rId8"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wmf"/><Relationship Id="rId3" Type="http://schemas.openxmlformats.org/officeDocument/2006/relationships/slideLayout" Target="../slideLayouts/slideLayout7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36.png"/><Relationship Id="rId2" Type="http://schemas.microsoft.com/office/2007/relationships/hdphoto" Target="media/hdphoto1.wdp"/><Relationship Id="rId3" Type="http://schemas.openxmlformats.org/officeDocument/2006/relationships/slideLayout" Target="../slideLayouts/slideLayout85.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43.png"/><Relationship Id="rId8" Type="http://schemas.openxmlformats.org/officeDocument/2006/relationships/image" Target="../media/image44.png"/><Relationship Id="rId9" Type="http://schemas.openxmlformats.org/officeDocument/2006/relationships/image" Target="../media/image45.png"/><Relationship Id="rId10" Type="http://schemas.openxmlformats.org/officeDocument/2006/relationships/image" Target="../media/image46.png"/><Relationship Id="rId11" Type="http://schemas.openxmlformats.org/officeDocument/2006/relationships/image" Target="../media/image47.png"/><Relationship Id="rId12" Type="http://schemas.openxmlformats.org/officeDocument/2006/relationships/image" Target="../media/image48.png"/><Relationship Id="rId13" Type="http://schemas.openxmlformats.org/officeDocument/2006/relationships/image" Target="../media/image49.png"/><Relationship Id="rId14" Type="http://schemas.openxmlformats.org/officeDocument/2006/relationships/slideLayout" Target="../slideLayouts/slideLayout101.xml"/><Relationship Id="rId1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3" name="TextShape 1"/>
          <p:cNvSpPr txBox="1"/>
          <p:nvPr/>
        </p:nvSpPr>
        <p:spPr>
          <a:xfrm>
            <a:off x="5718240" y="5946480"/>
            <a:ext cx="3088800" cy="272880"/>
          </a:xfrm>
          <a:prstGeom prst="rect">
            <a:avLst/>
          </a:prstGeom>
          <a:noFill/>
          <a:ln>
            <a:noFill/>
          </a:ln>
        </p:spPr>
        <p:txBody>
          <a:bodyPr lIns="0" rIns="0" tIns="0" bIns="0"/>
          <a:p>
            <a:pPr marL="285840" indent="-285480" algn="r">
              <a:lnSpc>
                <a:spcPct val="100000"/>
              </a:lnSpc>
              <a:spcBef>
                <a:spcPts val="641"/>
              </a:spcBef>
            </a:pPr>
            <a:r>
              <a:rPr b="0" lang="en-US" sz="1600" spc="-1" strike="noStrike">
                <a:solidFill>
                  <a:srgbClr val="ffffff"/>
                </a:solidFill>
                <a:latin typeface="Arial"/>
                <a:ea typeface="Arial"/>
              </a:rPr>
              <a:t>November 14, 2014</a:t>
            </a:r>
            <a:endParaRPr b="0" lang="en-US" sz="1600" spc="-1" strike="noStrike">
              <a:solidFill>
                <a:srgbClr val="000000"/>
              </a:solidFill>
              <a:latin typeface="Arial"/>
            </a:endParaRPr>
          </a:p>
        </p:txBody>
      </p:sp>
      <p:sp>
        <p:nvSpPr>
          <p:cNvPr id="974" name="TextShape 2"/>
          <p:cNvSpPr txBox="1"/>
          <p:nvPr/>
        </p:nvSpPr>
        <p:spPr>
          <a:xfrm>
            <a:off x="458640" y="2957400"/>
            <a:ext cx="8348400" cy="699840"/>
          </a:xfrm>
          <a:prstGeom prst="rect">
            <a:avLst/>
          </a:prstGeom>
          <a:noFill/>
          <a:ln>
            <a:noFill/>
          </a:ln>
        </p:spPr>
        <p:txBody>
          <a:bodyPr lIns="0" rIns="0" tIns="0" bIns="0"/>
          <a:p>
            <a:pPr algn="r">
              <a:lnSpc>
                <a:spcPct val="100000"/>
              </a:lnSpc>
              <a:spcAft>
                <a:spcPts val="720"/>
              </a:spcAft>
            </a:pPr>
            <a:r>
              <a:rPr b="1" lang="en-US" sz="3600" spc="-1" strike="noStrike">
                <a:solidFill>
                  <a:srgbClr val="ffffff"/>
                </a:solidFill>
                <a:latin typeface="Arial"/>
                <a:ea typeface="Arial"/>
              </a:rPr>
              <a:t>Typelists</a:t>
            </a:r>
            <a:endParaRPr b="0" lang="en-US" sz="3600" spc="-1" strike="noStrike">
              <a:solidFill>
                <a:srgbClr val="ffffff"/>
              </a:solid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9" name="pic BankAccount" descr=""/>
          <p:cNvPicPr/>
          <p:nvPr/>
        </p:nvPicPr>
        <p:blipFill>
          <a:blip r:embed="rId1"/>
          <a:stretch/>
        </p:blipFill>
        <p:spPr>
          <a:xfrm>
            <a:off x="533520" y="914400"/>
            <a:ext cx="6711480" cy="2299680"/>
          </a:xfrm>
          <a:prstGeom prst="rect">
            <a:avLst/>
          </a:prstGeom>
          <a:ln w="9360">
            <a:noFill/>
          </a:ln>
          <a:effectLst>
            <a:outerShdw algn="tl" blurRad="50800" dir="2700000" dist="38100" rotWithShape="0">
              <a:srgbClr val="000000">
                <a:alpha val="40000"/>
              </a:srgbClr>
            </a:outerShdw>
          </a:effectLst>
        </p:spPr>
      </p:pic>
      <p:sp>
        <p:nvSpPr>
          <p:cNvPr id="104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Typelist  editor: Element tree pane</a:t>
            </a:r>
            <a:endParaRPr b="0" lang="en-US" sz="3200" spc="-1" strike="noStrike">
              <a:solidFill>
                <a:srgbClr val="ffffff"/>
              </a:solidFill>
              <a:latin typeface="Arial"/>
            </a:endParaRPr>
          </a:p>
        </p:txBody>
      </p:sp>
      <p:sp>
        <p:nvSpPr>
          <p:cNvPr id="1041" name="TextShape 2"/>
          <p:cNvSpPr txBox="1"/>
          <p:nvPr/>
        </p:nvSpPr>
        <p:spPr>
          <a:xfrm>
            <a:off x="519120" y="3429000"/>
            <a:ext cx="8318160" cy="2971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Displays hierarchy of XML </a:t>
            </a:r>
            <a:br/>
            <a:r>
              <a:rPr b="0" lang="en-US" sz="2400" spc="-1" strike="noStrike">
                <a:solidFill>
                  <a:srgbClr val="000000"/>
                </a:solidFill>
                <a:latin typeface="Arial"/>
                <a:ea typeface="Arial"/>
              </a:rPr>
              <a:t>elements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Elements merged from underlying </a:t>
            </a:r>
            <a:br/>
            <a:r>
              <a:rPr b="0" lang="en-US" sz="2000" spc="-1" strike="noStrike">
                <a:solidFill>
                  <a:srgbClr val="000000"/>
                </a:solidFill>
                <a:latin typeface="Arial"/>
                <a:ea typeface="Arial"/>
              </a:rPr>
              <a:t>base typelists are read-only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Sortable columns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Context menu is schema aware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Add new elements as siblings and children</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Cut, Copy, and Paste elements</a:t>
            </a:r>
            <a:endParaRPr b="0" lang="en-US" sz="2000" spc="-1" strike="noStrike">
              <a:solidFill>
                <a:srgbClr val="000000"/>
              </a:solidFill>
              <a:latin typeface="Arial"/>
            </a:endParaRPr>
          </a:p>
        </p:txBody>
      </p:sp>
      <p:pic>
        <p:nvPicPr>
          <p:cNvPr id="1042" name="Picture 3" descr=""/>
          <p:cNvPicPr/>
          <p:nvPr/>
        </p:nvPicPr>
        <p:blipFill>
          <a:blip r:embed="rId2"/>
          <a:stretch/>
        </p:blipFill>
        <p:spPr>
          <a:xfrm>
            <a:off x="5410080" y="3429000"/>
            <a:ext cx="1761120" cy="212112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043" name="Picture 2" descr=""/>
          <p:cNvPicPr/>
          <p:nvPr/>
        </p:nvPicPr>
        <p:blipFill>
          <a:blip r:embed="rId3"/>
          <a:stretch/>
        </p:blipFill>
        <p:spPr>
          <a:xfrm>
            <a:off x="7171560" y="3448080"/>
            <a:ext cx="1915200" cy="1632600"/>
          </a:xfrm>
          <a:prstGeom prst="rect">
            <a:avLst/>
          </a:prstGeom>
          <a:ln w="9360">
            <a:solidFill>
              <a:schemeClr val="bg1"/>
            </a:solidFill>
            <a:miter/>
          </a:ln>
          <a:effectLst>
            <a:outerShdw algn="tl" blurRad="50800" dir="2700000" dist="38100" rotWithShape="0">
              <a:srgbClr val="000000">
                <a:alpha val="40000"/>
              </a:srgbClr>
            </a:outerShdw>
          </a:effectLst>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4" name="Picture 6" descr=""/>
          <p:cNvPicPr/>
          <p:nvPr/>
        </p:nvPicPr>
        <p:blipFill>
          <a:blip r:embed="rId1"/>
          <a:stretch/>
        </p:blipFill>
        <p:spPr>
          <a:xfrm>
            <a:off x="4389120" y="2362320"/>
            <a:ext cx="4642560" cy="2023560"/>
          </a:xfrm>
          <a:prstGeom prst="rect">
            <a:avLst/>
          </a:prstGeom>
          <a:ln>
            <a:noFill/>
          </a:ln>
          <a:effectLst>
            <a:outerShdw algn="tl" blurRad="50800" dir="2700000" dist="38100" rotWithShape="0">
              <a:srgbClr val="000000">
                <a:alpha val="40000"/>
              </a:srgbClr>
            </a:outerShdw>
          </a:effectLst>
        </p:spPr>
      </p:pic>
      <p:pic>
        <p:nvPicPr>
          <p:cNvPr id="1045" name="Picture 4" descr=""/>
          <p:cNvPicPr/>
          <p:nvPr/>
        </p:nvPicPr>
        <p:blipFill>
          <a:blip r:embed="rId2"/>
          <a:stretch/>
        </p:blipFill>
        <p:spPr>
          <a:xfrm>
            <a:off x="4389120" y="2359080"/>
            <a:ext cx="2047320" cy="309240"/>
          </a:xfrm>
          <a:prstGeom prst="rect">
            <a:avLst/>
          </a:prstGeom>
          <a:ln>
            <a:noFill/>
          </a:ln>
        </p:spPr>
      </p:pic>
      <p:pic>
        <p:nvPicPr>
          <p:cNvPr id="1046" name="pic BankAccount NV" descr=""/>
          <p:cNvPicPr/>
          <p:nvPr/>
        </p:nvPicPr>
        <p:blipFill>
          <a:blip r:embed="rId3"/>
          <a:stretch/>
        </p:blipFill>
        <p:spPr>
          <a:xfrm>
            <a:off x="733320" y="2209680"/>
            <a:ext cx="3200040" cy="210708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047" name="TextShape 1"/>
          <p:cNvSpPr txBox="1"/>
          <p:nvPr/>
        </p:nvSpPr>
        <p:spPr>
          <a:xfrm>
            <a:off x="493920" y="120600"/>
            <a:ext cx="831816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Typelist editor: Attribute pane</a:t>
            </a:r>
            <a:endParaRPr b="0" lang="en-US" sz="3200" spc="-1" strike="noStrike">
              <a:solidFill>
                <a:srgbClr val="ffffff"/>
              </a:solidFill>
              <a:latin typeface="Arial"/>
            </a:endParaRPr>
          </a:p>
        </p:txBody>
      </p:sp>
      <p:sp>
        <p:nvSpPr>
          <p:cNvPr id="1048" name="TextShape 2"/>
          <p:cNvSpPr txBox="1"/>
          <p:nvPr/>
        </p:nvSpPr>
        <p:spPr>
          <a:xfrm>
            <a:off x="519120" y="4572000"/>
            <a:ext cx="831816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Attribute styling</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Bold for required  and black for editable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Grayed-out for non-editable</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Overridden, Inherited, Internal and Default</a:t>
            </a:r>
            <a:br/>
            <a:br/>
            <a:r>
              <a:rPr b="0" lang="en-US" sz="1800" spc="-1" strike="noStrike">
                <a:solidFill>
                  <a:srgbClr val="000000"/>
                </a:solidFill>
                <a:latin typeface="Arial"/>
              </a:rPr>
              <a:t> </a:t>
            </a:r>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a:p>
            <a:pPr>
              <a:lnSpc>
                <a:spcPct val="100000"/>
              </a:lnSpc>
              <a:spcBef>
                <a:spcPts val="961"/>
              </a:spcBef>
            </a:pPr>
            <a:endParaRPr b="0" lang="en-US" sz="1800" spc="-1" strike="noStrike">
              <a:solidFill>
                <a:srgbClr val="000000"/>
              </a:solidFill>
              <a:latin typeface="Arial"/>
            </a:endParaRPr>
          </a:p>
          <a:p>
            <a:endParaRPr b="0" lang="en-US" sz="1800" spc="-1" strike="noStrike">
              <a:solidFill>
                <a:srgbClr val="000000"/>
              </a:solidFill>
              <a:latin typeface="Arial"/>
            </a:endParaRPr>
          </a:p>
        </p:txBody>
      </p:sp>
      <p:sp>
        <p:nvSpPr>
          <p:cNvPr id="1049" name="TextShape 3"/>
          <p:cNvSpPr txBox="1"/>
          <p:nvPr/>
        </p:nvSpPr>
        <p:spPr>
          <a:xfrm>
            <a:off x="521280" y="914400"/>
            <a:ext cx="8320680" cy="193320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For selected element, define attributes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Name is the attribute</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Value is the attribute value</a:t>
            </a:r>
            <a:endParaRPr b="0" lang="en-US" sz="2400" spc="-1" strike="noStrike">
              <a:solidFill>
                <a:srgbClr val="000000"/>
              </a:solidFill>
              <a:latin typeface="Arial"/>
            </a:endParaRPr>
          </a:p>
        </p:txBody>
      </p:sp>
      <p:sp>
        <p:nvSpPr>
          <p:cNvPr id="1050" name="CustomShape 4"/>
          <p:cNvSpPr/>
          <p:nvPr/>
        </p:nvSpPr>
        <p:spPr>
          <a:xfrm>
            <a:off x="5029200" y="2743200"/>
            <a:ext cx="3323880" cy="1187640"/>
          </a:xfrm>
          <a:prstGeom prst="rect">
            <a:avLst/>
          </a:prstGeom>
          <a:noFill/>
          <a:ln w="28440">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ourier New"/>
              </a:rPr>
              <a:t>&lt;</a:t>
            </a:r>
            <a:r>
              <a:rPr b="1" lang="en-US" sz="1800" spc="-1" strike="noStrike">
                <a:solidFill>
                  <a:srgbClr val="000080"/>
                </a:solidFill>
                <a:latin typeface="Courier New"/>
              </a:rPr>
              <a:t>typecode</a:t>
            </a:r>
            <a:r>
              <a:rPr b="0" lang="en-US" sz="1800" spc="-1" strike="noStrike">
                <a:solidFill>
                  <a:srgbClr val="ffffff"/>
                </a:solidFill>
                <a:latin typeface="Courier New"/>
              </a:rPr>
              <a:t> </a:t>
            </a:r>
            <a:br/>
            <a:r>
              <a:rPr b="0" lang="en-US" sz="1800" spc="-1" strike="noStrike">
                <a:solidFill>
                  <a:srgbClr val="ffffff"/>
                </a:solidFill>
                <a:latin typeface="Courier New"/>
              </a:rPr>
              <a:t>   </a:t>
            </a:r>
            <a:r>
              <a:rPr b="1" lang="en-US" sz="1800" spc="-1" strike="noStrike">
                <a:solidFill>
                  <a:srgbClr val="0000ff"/>
                </a:solidFill>
                <a:latin typeface="Courier New"/>
              </a:rPr>
              <a:t>code=</a:t>
            </a:r>
            <a:r>
              <a:rPr b="1" lang="en-US" sz="1800" spc="-1" strike="noStrike">
                <a:solidFill>
                  <a:srgbClr val="008000"/>
                </a:solidFill>
                <a:latin typeface="Courier New"/>
              </a:rPr>
              <a:t>"checking"</a:t>
            </a:r>
            <a:r>
              <a:rPr b="0" lang="en-US" sz="1800" spc="-1" strike="noStrike">
                <a:solidFill>
                  <a:srgbClr val="ffffff"/>
                </a:solidFill>
                <a:latin typeface="Courier New"/>
              </a:rPr>
              <a:t> </a:t>
            </a:r>
            <a:endParaRPr b="0" lang="en-US" sz="1800" spc="-1" strike="noStrike">
              <a:latin typeface="Arial"/>
            </a:endParaRPr>
          </a:p>
          <a:p>
            <a:pPr>
              <a:lnSpc>
                <a:spcPct val="100000"/>
              </a:lnSpc>
            </a:pPr>
            <a:r>
              <a:rPr b="1" lang="en-US" sz="1800" spc="-1" strike="noStrike">
                <a:solidFill>
                  <a:srgbClr val="0000ff"/>
                </a:solidFill>
                <a:latin typeface="Courier New"/>
              </a:rPr>
              <a:t>   </a:t>
            </a:r>
            <a:r>
              <a:rPr b="1" lang="en-US" sz="1800" spc="-1" strike="noStrike">
                <a:solidFill>
                  <a:srgbClr val="0000ff"/>
                </a:solidFill>
                <a:latin typeface="Courier New"/>
              </a:rPr>
              <a:t>name=</a:t>
            </a:r>
            <a:r>
              <a:rPr b="1" lang="en-US" sz="1800" spc="-1" strike="noStrike">
                <a:solidFill>
                  <a:srgbClr val="008000"/>
                </a:solidFill>
                <a:latin typeface="Courier New"/>
              </a:rPr>
              <a:t>"Checking"</a:t>
            </a:r>
            <a:endParaRPr b="0" lang="en-US" sz="1800" spc="-1" strike="noStrike">
              <a:latin typeface="Arial"/>
            </a:endParaRPr>
          </a:p>
          <a:p>
            <a:pPr>
              <a:lnSpc>
                <a:spcPct val="100000"/>
              </a:lnSpc>
            </a:pPr>
            <a:r>
              <a:rPr b="1" lang="en-US" sz="1800" spc="-1" strike="noStrike">
                <a:solidFill>
                  <a:srgbClr val="0000ff"/>
                </a:solidFill>
                <a:latin typeface="Courier New"/>
              </a:rPr>
              <a:t>   </a:t>
            </a:r>
            <a:r>
              <a:rPr b="1" lang="en-US" sz="1800" spc="-1" strike="noStrike">
                <a:solidFill>
                  <a:srgbClr val="0000ff"/>
                </a:solidFill>
                <a:latin typeface="Courier New"/>
              </a:rPr>
              <a:t>desc=</a:t>
            </a:r>
            <a:r>
              <a:rPr b="1" lang="en-US" sz="1800" spc="-1" strike="noStrike">
                <a:solidFill>
                  <a:srgbClr val="008000"/>
                </a:solidFill>
                <a:latin typeface="Courier New"/>
              </a:rPr>
              <a:t>"Checking"</a:t>
            </a:r>
            <a:r>
              <a:rPr b="1" lang="en-US" sz="1800" spc="-1" strike="noStrike">
                <a:solidFill>
                  <a:srgbClr val="000000"/>
                </a:solidFill>
                <a:latin typeface="Courier New"/>
              </a:rPr>
              <a:t>&gt;</a:t>
            </a:r>
            <a:endParaRPr b="0" lang="en-US" sz="1800" spc="-1" strike="noStrike">
              <a:latin typeface="Arial"/>
            </a:endParaRPr>
          </a:p>
        </p:txBody>
      </p:sp>
      <p:sp>
        <p:nvSpPr>
          <p:cNvPr id="1051" name="CustomShape 5"/>
          <p:cNvSpPr/>
          <p:nvPr/>
        </p:nvSpPr>
        <p:spPr>
          <a:xfrm>
            <a:off x="693000" y="2533680"/>
            <a:ext cx="3231000" cy="313920"/>
          </a:xfrm>
          <a:prstGeom prst="roundRect">
            <a:avLst>
              <a:gd name="adj" fmla="val 7761"/>
            </a:avLst>
          </a:prstGeom>
          <a:noFill/>
          <a:ln w="28440">
            <a:solidFill>
              <a:srgbClr val="c00000"/>
            </a:solidFill>
            <a:round/>
          </a:ln>
          <a:effectLst>
            <a:outerShdw algn="tl" blurRad="50800" dir="2700000" dist="38100" rotWithShape="0">
              <a:srgbClr val="000000">
                <a:alpha val="40000"/>
              </a:srgbClr>
            </a:outerShdw>
          </a:effectLst>
        </p:spPr>
        <p:style>
          <a:lnRef idx="0"/>
          <a:fillRef idx="0"/>
          <a:effectRef idx="0"/>
          <a:fontRef idx="minor"/>
        </p:style>
      </p:sp>
      <p:sp>
        <p:nvSpPr>
          <p:cNvPr id="1052" name="CustomShape 6"/>
          <p:cNvSpPr/>
          <p:nvPr/>
        </p:nvSpPr>
        <p:spPr>
          <a:xfrm>
            <a:off x="4844880" y="2743920"/>
            <a:ext cx="3384360" cy="1199160"/>
          </a:xfrm>
          <a:prstGeom prst="roundRect">
            <a:avLst>
              <a:gd name="adj" fmla="val 7761"/>
            </a:avLst>
          </a:prstGeom>
          <a:noFill/>
          <a:ln w="28440">
            <a:solidFill>
              <a:srgbClr val="c00000"/>
            </a:solidFill>
            <a:round/>
          </a:ln>
          <a:effectLst>
            <a:outerShdw algn="tl" blurRad="50800" dir="2700000" dist="38100" rotWithShape="0">
              <a:srgbClr val="000000">
                <a:alpha val="40000"/>
              </a:srgbClr>
            </a:outerShdw>
          </a:effectLst>
        </p:spPr>
        <p:style>
          <a:lnRef idx="0"/>
          <a:fillRef idx="0"/>
          <a:effectRef idx="0"/>
          <a:fontRef idx="minor"/>
        </p:style>
      </p:sp>
      <p:sp>
        <p:nvSpPr>
          <p:cNvPr id="1053" name="CustomShape 7"/>
          <p:cNvSpPr/>
          <p:nvPr/>
        </p:nvSpPr>
        <p:spPr>
          <a:xfrm>
            <a:off x="3924360" y="2690640"/>
            <a:ext cx="920160" cy="652680"/>
          </a:xfrm>
          <a:prstGeom prst="bentConnector3">
            <a:avLst>
              <a:gd name="adj1" fmla="val 50000"/>
            </a:avLst>
          </a:prstGeom>
          <a:noFill/>
          <a:ln w="28440">
            <a:solidFill>
              <a:srgbClr val="c00000"/>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4" name="pic Typelist" descr=""/>
          <p:cNvPicPr/>
          <p:nvPr/>
        </p:nvPicPr>
        <p:blipFill>
          <a:blip r:embed="rId1"/>
          <a:stretch/>
        </p:blipFill>
        <p:spPr>
          <a:xfrm>
            <a:off x="2057400" y="5569560"/>
            <a:ext cx="6604920" cy="813600"/>
          </a:xfrm>
          <a:prstGeom prst="rect">
            <a:avLst/>
          </a:prstGeom>
          <a:ln>
            <a:noFill/>
          </a:ln>
          <a:effectLst>
            <a:outerShdw algn="tl" blurRad="50800" dir="2700000" dist="38100" rotWithShape="0">
              <a:srgbClr val="000000">
                <a:alpha val="40000"/>
              </a:srgbClr>
            </a:outerShdw>
          </a:effectLst>
        </p:spPr>
      </p:pic>
      <p:pic>
        <p:nvPicPr>
          <p:cNvPr id="1055" name="pic BankAccount Localization" descr=""/>
          <p:cNvPicPr/>
          <p:nvPr/>
        </p:nvPicPr>
        <p:blipFill>
          <a:blip r:embed="rId2"/>
          <a:stretch/>
        </p:blipFill>
        <p:spPr>
          <a:xfrm>
            <a:off x="3513240" y="912600"/>
            <a:ext cx="3877920" cy="162900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056" name="pic Project View" descr=""/>
          <p:cNvPicPr/>
          <p:nvPr/>
        </p:nvPicPr>
        <p:blipFill>
          <a:blip r:embed="rId3"/>
          <a:stretch/>
        </p:blipFill>
        <p:spPr>
          <a:xfrm>
            <a:off x="5005440" y="2797920"/>
            <a:ext cx="3120840" cy="223092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05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Localization pane</a:t>
            </a:r>
            <a:endParaRPr b="0" lang="en-US" sz="3200" spc="-1" strike="noStrike">
              <a:solidFill>
                <a:srgbClr val="ffffff"/>
              </a:solidFill>
              <a:latin typeface="Arial"/>
            </a:endParaRPr>
          </a:p>
        </p:txBody>
      </p:sp>
      <p:sp>
        <p:nvSpPr>
          <p:cNvPr id="1058" name="TextShape 2"/>
          <p:cNvSpPr txBox="1"/>
          <p:nvPr/>
        </p:nvSpPr>
        <p:spPr>
          <a:xfrm>
            <a:off x="519120" y="914400"/>
            <a:ext cx="4082760" cy="45741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Localize a </a:t>
            </a:r>
            <a:br/>
            <a:r>
              <a:rPr b="0" lang="en-US" sz="2400" spc="-1" strike="noStrike">
                <a:solidFill>
                  <a:srgbClr val="000000"/>
                </a:solidFill>
                <a:latin typeface="Arial"/>
                <a:ea typeface="Arial"/>
              </a:rPr>
              <a:t>specific typecode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Name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Description</a:t>
            </a:r>
            <a:endParaRPr b="0" lang="en-US" sz="2000" spc="-1" strike="noStrike">
              <a:solidFill>
                <a:srgbClr val="000000"/>
              </a:solidFill>
              <a:latin typeface="Arial"/>
            </a:endParaRPr>
          </a:p>
          <a:p>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New or edited values modified in the typelist.properties file, example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1" lang="en-US" sz="2000" spc="-1" strike="noStrike">
                <a:solidFill>
                  <a:srgbClr val="000000"/>
                </a:solidFill>
                <a:latin typeface="Courier New"/>
                <a:ea typeface="Arial"/>
              </a:rPr>
              <a:t>/locale/</a:t>
            </a:r>
            <a:r>
              <a:rPr b="1" i="1" lang="en-US" sz="2000" spc="-1" strike="noStrike">
                <a:solidFill>
                  <a:srgbClr val="000000"/>
                </a:solidFill>
                <a:latin typeface="Courier New"/>
                <a:ea typeface="Arial"/>
              </a:rPr>
              <a:t>en_US</a:t>
            </a:r>
            <a:r>
              <a:rPr b="1" lang="en-US" sz="2000" spc="-1" strike="noStrike">
                <a:solidFill>
                  <a:srgbClr val="000000"/>
                </a:solidFill>
                <a:latin typeface="Courier New"/>
                <a:ea typeface="Arial"/>
              </a:rPr>
              <a:t>/</a:t>
            </a:r>
            <a:br/>
            <a:r>
              <a:rPr b="1" lang="en-US" sz="2000" spc="-1" strike="noStrike">
                <a:solidFill>
                  <a:srgbClr val="000000"/>
                </a:solidFill>
                <a:latin typeface="Courier New"/>
                <a:ea typeface="Arial"/>
              </a:rPr>
              <a:t>typelist.properties</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1059" name="TextShape 3"/>
          <p:cNvSpPr txBox="1"/>
          <p:nvPr/>
        </p:nvSpPr>
        <p:spPr>
          <a:xfrm>
            <a:off x="3414600" y="914400"/>
            <a:ext cx="5350680" cy="5486040"/>
          </a:xfrm>
          <a:prstGeom prst="rect">
            <a:avLst/>
          </a:prstGeom>
          <a:noFill/>
          <a:ln>
            <a:noFill/>
          </a:ln>
        </p:spPr>
        <p:txBody>
          <a:bodyPr lIns="0" rIns="0" tIns="0" bIns="0"/>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1060" name="CustomShape 4"/>
          <p:cNvSpPr/>
          <p:nvPr/>
        </p:nvSpPr>
        <p:spPr>
          <a:xfrm>
            <a:off x="3544200" y="1400400"/>
            <a:ext cx="1486440" cy="237600"/>
          </a:xfrm>
          <a:prstGeom prst="roundRect">
            <a:avLst>
              <a:gd name="adj" fmla="val 7761"/>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061" name="CustomShape 5"/>
          <p:cNvSpPr/>
          <p:nvPr/>
        </p:nvSpPr>
        <p:spPr>
          <a:xfrm>
            <a:off x="7499880" y="6075360"/>
            <a:ext cx="1163160" cy="25920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062" name="CustomShape 6"/>
          <p:cNvSpPr/>
          <p:nvPr/>
        </p:nvSpPr>
        <p:spPr>
          <a:xfrm>
            <a:off x="5867280" y="4809960"/>
            <a:ext cx="1830960" cy="19548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063" name="CustomShape 7"/>
          <p:cNvSpPr/>
          <p:nvPr/>
        </p:nvSpPr>
        <p:spPr>
          <a:xfrm>
            <a:off x="5410080" y="1617120"/>
            <a:ext cx="1599840" cy="237600"/>
          </a:xfrm>
          <a:prstGeom prst="roundRect">
            <a:avLst>
              <a:gd name="adj" fmla="val 7761"/>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064" name="Line 8"/>
          <p:cNvSpPr/>
          <p:nvPr/>
        </p:nvSpPr>
        <p:spPr>
          <a:xfrm flipH="1">
            <a:off x="4647960" y="5005800"/>
            <a:ext cx="2134800" cy="814320"/>
          </a:xfrm>
          <a:prstGeom prst="line">
            <a:avLst/>
          </a:prstGeom>
          <a:ln w="28440">
            <a:solidFill>
              <a:schemeClr val="accent1"/>
            </a:solidFill>
            <a:round/>
            <a:tailEnd len="med" type="triangle" w="med"/>
          </a:ln>
        </p:spPr>
        <p:style>
          <a:lnRef idx="0"/>
          <a:fillRef idx="0"/>
          <a:effectRef idx="0"/>
          <a:fontRef idx="minor"/>
        </p:style>
      </p:sp>
      <p:sp>
        <p:nvSpPr>
          <p:cNvPr id="1065" name="CustomShape 9"/>
          <p:cNvSpPr/>
          <p:nvPr/>
        </p:nvSpPr>
        <p:spPr>
          <a:xfrm>
            <a:off x="7010280" y="1735920"/>
            <a:ext cx="1652400" cy="4468680"/>
          </a:xfrm>
          <a:prstGeom prst="bentConnector3">
            <a:avLst>
              <a:gd name="adj1" fmla="val 113831"/>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066" name="CustomShape 10"/>
          <p:cNvSpPr/>
          <p:nvPr/>
        </p:nvSpPr>
        <p:spPr>
          <a:xfrm flipH="1" rot="16200000">
            <a:off x="3550680" y="2592360"/>
            <a:ext cx="3259800" cy="1371240"/>
          </a:xfrm>
          <a:prstGeom prst="bentConnector2">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7" name="pic Typelist Editor" descr=""/>
          <p:cNvPicPr/>
          <p:nvPr/>
        </p:nvPicPr>
        <p:blipFill>
          <a:blip r:embed="rId1"/>
          <a:stretch/>
        </p:blipFill>
        <p:spPr>
          <a:xfrm>
            <a:off x="533520" y="4572000"/>
            <a:ext cx="8317080" cy="146520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068" name="CustomShape 1"/>
          <p:cNvSpPr/>
          <p:nvPr/>
        </p:nvSpPr>
        <p:spPr>
          <a:xfrm>
            <a:off x="2514600" y="4474440"/>
            <a:ext cx="6400440" cy="354600"/>
          </a:xfrm>
          <a:prstGeom prst="rect">
            <a:avLst/>
          </a:prstGeom>
          <a:solidFill>
            <a:schemeClr val="tx1"/>
          </a:solidFill>
          <a:ln w="19080">
            <a:solidFill>
              <a:schemeClr val="tx1"/>
            </a:solidFill>
            <a:round/>
          </a:ln>
        </p:spPr>
        <p:style>
          <a:lnRef idx="0"/>
          <a:fillRef idx="0"/>
          <a:effectRef idx="0"/>
          <a:fontRef idx="minor"/>
        </p:style>
      </p:sp>
      <p:pic>
        <p:nvPicPr>
          <p:cNvPr id="1069" name="pic Project View" descr=""/>
          <p:cNvPicPr/>
          <p:nvPr/>
        </p:nvPicPr>
        <p:blipFill>
          <a:blip r:embed="rId2"/>
          <a:stretch/>
        </p:blipFill>
        <p:spPr>
          <a:xfrm>
            <a:off x="5181480" y="914400"/>
            <a:ext cx="3582360" cy="319284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070"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Typelist Localization text editor</a:t>
            </a:r>
            <a:endParaRPr b="0" lang="en-US" sz="3200" spc="-1" strike="noStrike">
              <a:solidFill>
                <a:srgbClr val="ffffff"/>
              </a:solidFill>
              <a:latin typeface="Arial"/>
            </a:endParaRPr>
          </a:p>
        </p:txBody>
      </p:sp>
      <p:sp>
        <p:nvSpPr>
          <p:cNvPr id="1071" name="TextShape 3"/>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For a given locale, </a:t>
            </a:r>
            <a:br/>
            <a:r>
              <a:rPr b="0" lang="en-US" sz="2400" spc="-1" strike="noStrike">
                <a:solidFill>
                  <a:srgbClr val="000000"/>
                </a:solidFill>
                <a:latin typeface="Arial"/>
                <a:ea typeface="Arial"/>
              </a:rPr>
              <a:t>edit typelist.properties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Define TypeKey and/or </a:t>
            </a:r>
            <a:br/>
            <a:r>
              <a:rPr b="0" lang="en-US" sz="2400" spc="-1" strike="noStrike">
                <a:solidFill>
                  <a:srgbClr val="000000"/>
                </a:solidFill>
                <a:latin typeface="Arial"/>
                <a:ea typeface="Arial"/>
              </a:rPr>
              <a:t>TypeKeyDescription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 file search</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CTRL+F</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Remove and sort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ALT+ENTER</a:t>
            </a:r>
            <a:endParaRPr b="0" lang="en-US" sz="2000" spc="-1" strike="noStrike">
              <a:solidFill>
                <a:srgbClr val="000000"/>
              </a:solidFill>
              <a:latin typeface="Arial"/>
            </a:endParaRPr>
          </a:p>
        </p:txBody>
      </p:sp>
      <p:pic>
        <p:nvPicPr>
          <p:cNvPr id="1072" name="pic Dlg" descr=""/>
          <p:cNvPicPr/>
          <p:nvPr/>
        </p:nvPicPr>
        <p:blipFill>
          <a:blip r:embed="rId3"/>
          <a:stretch/>
        </p:blipFill>
        <p:spPr>
          <a:xfrm>
            <a:off x="6400800" y="5486400"/>
            <a:ext cx="1786680" cy="75816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073" name="CustomShape 4"/>
          <p:cNvSpPr/>
          <p:nvPr/>
        </p:nvSpPr>
        <p:spPr>
          <a:xfrm>
            <a:off x="6095880" y="3894480"/>
            <a:ext cx="2235240" cy="24012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074" name="CustomShape 5"/>
          <p:cNvSpPr/>
          <p:nvPr/>
        </p:nvSpPr>
        <p:spPr>
          <a:xfrm flipH="1">
            <a:off x="7203600" y="4134600"/>
            <a:ext cx="9000" cy="70956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5" name="pic BankAccount" descr=""/>
          <p:cNvPicPr/>
          <p:nvPr/>
        </p:nvPicPr>
        <p:blipFill>
          <a:blip r:embed="rId1"/>
          <a:stretch/>
        </p:blipFill>
        <p:spPr>
          <a:xfrm>
            <a:off x="533520" y="914400"/>
            <a:ext cx="8381160" cy="3504960"/>
          </a:xfrm>
          <a:prstGeom prst="rect">
            <a:avLst/>
          </a:prstGeom>
          <a:ln>
            <a:noFill/>
          </a:ln>
          <a:effectLst>
            <a:outerShdw algn="tl" blurRad="50800" dir="2700000" dist="38100" rotWithShape="0">
              <a:srgbClr val="000000">
                <a:alpha val="40000"/>
              </a:srgbClr>
            </a:outerShdw>
          </a:effectLst>
        </p:spPr>
      </p:pic>
      <p:sp>
        <p:nvSpPr>
          <p:cNvPr id="107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Typecodes for base application typelists</a:t>
            </a:r>
            <a:endParaRPr b="0" lang="en-US" sz="3200" spc="-1" strike="noStrike">
              <a:solidFill>
                <a:srgbClr val="ffffff"/>
              </a:solidFill>
              <a:latin typeface="Arial"/>
            </a:endParaRPr>
          </a:p>
        </p:txBody>
      </p:sp>
      <p:sp>
        <p:nvSpPr>
          <p:cNvPr id="1077" name="TextShape 2"/>
          <p:cNvSpPr txBox="1"/>
          <p:nvPr/>
        </p:nvSpPr>
        <p:spPr>
          <a:xfrm>
            <a:off x="519120" y="4876920"/>
            <a:ext cx="8318160" cy="15235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When extending base application typelists or typelist extensions in the </a:t>
            </a:r>
            <a:r>
              <a:rPr b="1" lang="en-US" sz="2400" spc="-1" strike="noStrike">
                <a:solidFill>
                  <a:srgbClr val="000000"/>
                </a:solidFill>
                <a:latin typeface="Courier New"/>
                <a:ea typeface="Arial"/>
              </a:rPr>
              <a:t>…\Extensions\Typelist\ </a:t>
            </a:r>
            <a:r>
              <a:rPr b="0" lang="en-US" sz="2400" spc="-1" strike="noStrike">
                <a:solidFill>
                  <a:srgbClr val="000000"/>
                </a:solidFill>
                <a:latin typeface="Arial"/>
                <a:ea typeface="Arial"/>
              </a:rPr>
              <a:t>folder, create new typecodes with codes that end in _Ext</a:t>
            </a:r>
            <a:endParaRPr b="0" lang="en-US" sz="2400" spc="-1" strike="noStrike">
              <a:solidFill>
                <a:srgbClr val="000000"/>
              </a:solidFill>
              <a:latin typeface="Arial"/>
            </a:endParaRPr>
          </a:p>
        </p:txBody>
      </p:sp>
      <p:sp>
        <p:nvSpPr>
          <p:cNvPr id="1078" name="CustomShape 3"/>
          <p:cNvSpPr/>
          <p:nvPr/>
        </p:nvSpPr>
        <p:spPr>
          <a:xfrm>
            <a:off x="5638680" y="1905120"/>
            <a:ext cx="3275640" cy="335520"/>
          </a:xfrm>
          <a:prstGeom prst="roundRect">
            <a:avLst>
              <a:gd name="adj" fmla="val 7761"/>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9"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Typelist basics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Create a typelist</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Create a typelist extension</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Defining typekey fields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Steps to create a typelist</a:t>
            </a:r>
            <a:endParaRPr b="0" lang="en-US" sz="3200" spc="-1" strike="noStrike">
              <a:solidFill>
                <a:srgbClr val="ffffff"/>
              </a:solidFill>
              <a:latin typeface="Arial"/>
            </a:endParaRPr>
          </a:p>
        </p:txBody>
      </p:sp>
      <p:sp>
        <p:nvSpPr>
          <p:cNvPr id="1081" name="TextShape 2"/>
          <p:cNvSpPr txBox="1"/>
          <p:nvPr/>
        </p:nvSpPr>
        <p:spPr>
          <a:xfrm>
            <a:off x="521280" y="914400"/>
            <a:ext cx="832068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Create the typelist file</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Define typecodes</a:t>
            </a:r>
            <a:endParaRPr b="0" lang="en-US" sz="2400" spc="-1" strike="noStrike">
              <a:solidFill>
                <a:srgbClr val="000000"/>
              </a:solidFill>
              <a:latin typeface="Arial"/>
            </a:endParaRPr>
          </a:p>
          <a:p>
            <a:pPr lvl="1" marL="80028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Optionally Localize typecode descriptions</a:t>
            </a:r>
            <a:endParaRPr b="0" lang="en-US" sz="20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Optionally regenerate the dictionary</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Deploy the typelist</a:t>
            </a:r>
            <a:endParaRPr b="0" lang="en-US" sz="2400" spc="-1" strike="noStrike">
              <a:solidFill>
                <a:srgbClr val="000000"/>
              </a:solid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1: Create the typelist file</a:t>
            </a:r>
            <a:endParaRPr b="0" lang="en-US" sz="3200" spc="-1" strike="noStrike">
              <a:solidFill>
                <a:srgbClr val="ffffff"/>
              </a:solidFill>
              <a:latin typeface="Arial"/>
            </a:endParaRPr>
          </a:p>
        </p:txBody>
      </p:sp>
      <p:sp>
        <p:nvSpPr>
          <p:cNvPr id="1083" name="TextShape 2"/>
          <p:cNvSpPr txBox="1"/>
          <p:nvPr/>
        </p:nvSpPr>
        <p:spPr>
          <a:xfrm>
            <a:off x="519120" y="3497760"/>
            <a:ext cx="8318160" cy="29026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 Project View, select </a:t>
            </a:r>
            <a:br/>
            <a:r>
              <a:rPr b="0" lang="en-US" sz="2400" spc="-1" strike="noStrike">
                <a:solidFill>
                  <a:srgbClr val="000000"/>
                </a:solidFill>
                <a:latin typeface="Arial"/>
                <a:ea typeface="Arial"/>
              </a:rPr>
              <a:t>.../config/Extensions/Typelists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Context menu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New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Typelist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Typelist dialog</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Max length is 25 characters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Naming convention is for custom typelists to use Pascal case and end in _Ext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Example: InteractionReason_Ext</a:t>
            </a:r>
            <a:endParaRPr b="0" lang="en-US" sz="2000" spc="-1" strike="noStrike">
              <a:solidFill>
                <a:srgbClr val="000000"/>
              </a:solidFill>
              <a:latin typeface="Arial"/>
            </a:endParaRPr>
          </a:p>
        </p:txBody>
      </p:sp>
      <p:pic>
        <p:nvPicPr>
          <p:cNvPr id="1084" name="Picture 2" descr=""/>
          <p:cNvPicPr/>
          <p:nvPr/>
        </p:nvPicPr>
        <p:blipFill>
          <a:blip r:embed="rId1"/>
          <a:stretch/>
        </p:blipFill>
        <p:spPr>
          <a:xfrm>
            <a:off x="533520" y="914400"/>
            <a:ext cx="4062600" cy="2352600"/>
          </a:xfrm>
          <a:prstGeom prst="rect">
            <a:avLst/>
          </a:prstGeom>
          <a:ln>
            <a:noFill/>
          </a:ln>
          <a:effectLst>
            <a:outerShdw algn="tl" blurRad="50800" dir="2700000" dist="38100" rotWithShape="0">
              <a:srgbClr val="000000">
                <a:alpha val="40000"/>
              </a:srgbClr>
            </a:outerShdw>
          </a:effectLst>
        </p:spPr>
      </p:pic>
      <p:pic>
        <p:nvPicPr>
          <p:cNvPr id="1085" name="Picture 5" descr=""/>
          <p:cNvPicPr/>
          <p:nvPr/>
        </p:nvPicPr>
        <p:blipFill>
          <a:blip r:embed="rId2"/>
          <a:stretch/>
        </p:blipFill>
        <p:spPr>
          <a:xfrm>
            <a:off x="3352680" y="2090880"/>
            <a:ext cx="4332600" cy="1388160"/>
          </a:xfrm>
          <a:prstGeom prst="rect">
            <a:avLst/>
          </a:prstGeom>
          <a:ln>
            <a:noFill/>
          </a:ln>
          <a:effectLst>
            <a:outerShdw algn="tl" blurRad="50800" dir="2700000" dist="38100" rotWithShape="0">
              <a:srgbClr val="000000">
                <a:alpha val="40000"/>
              </a:srgbClr>
            </a:outerShdw>
          </a:effectLst>
        </p:spPr>
      </p:pic>
      <p:pic>
        <p:nvPicPr>
          <p:cNvPr id="1086" name="Picture 2" descr=""/>
          <p:cNvPicPr/>
          <p:nvPr/>
        </p:nvPicPr>
        <p:blipFill>
          <a:blip r:embed="rId3"/>
          <a:stretch/>
        </p:blipFill>
        <p:spPr>
          <a:xfrm>
            <a:off x="5638680" y="2777400"/>
            <a:ext cx="3029040" cy="1440000"/>
          </a:xfrm>
          <a:prstGeom prst="rect">
            <a:avLst/>
          </a:prstGeom>
          <a:ln>
            <a:noFill/>
          </a:ln>
          <a:effectLst>
            <a:outerShdw algn="tl" blurRad="50800" dir="2700000" dist="38100" rotWithShape="0">
              <a:srgbClr val="000000">
                <a:alpha val="40000"/>
              </a:srgbClr>
            </a:outerShdw>
          </a:effectLst>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87" name="Picture 4" descr=""/>
          <p:cNvPicPr/>
          <p:nvPr/>
        </p:nvPicPr>
        <p:blipFill>
          <a:blip r:embed="rId1"/>
          <a:stretch/>
        </p:blipFill>
        <p:spPr>
          <a:xfrm>
            <a:off x="464760" y="914400"/>
            <a:ext cx="7078680" cy="2853720"/>
          </a:xfrm>
          <a:prstGeom prst="rect">
            <a:avLst/>
          </a:prstGeom>
          <a:ln w="9360">
            <a:noFill/>
          </a:ln>
          <a:effectLst>
            <a:outerShdw algn="tl" blurRad="50800" dir="2700000" dist="38100" rotWithShape="0">
              <a:srgbClr val="000000">
                <a:alpha val="40000"/>
              </a:srgbClr>
            </a:outerShdw>
          </a:effectLst>
        </p:spPr>
      </p:pic>
      <p:sp>
        <p:nvSpPr>
          <p:cNvPr id="1088"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2: Define typecodes</a:t>
            </a:r>
            <a:br/>
            <a:endParaRPr b="0" lang="en-US" sz="3200" spc="-1" strike="noStrike">
              <a:solidFill>
                <a:srgbClr val="ffffff"/>
              </a:solidFill>
              <a:latin typeface="Arial"/>
            </a:endParaRPr>
          </a:p>
        </p:txBody>
      </p:sp>
      <p:sp>
        <p:nvSpPr>
          <p:cNvPr id="1089" name="TextShape 2"/>
          <p:cNvSpPr txBox="1"/>
          <p:nvPr/>
        </p:nvSpPr>
        <p:spPr>
          <a:xfrm>
            <a:off x="519120" y="3809880"/>
            <a:ext cx="8624520" cy="2641320"/>
          </a:xfrm>
          <a:prstGeom prst="rect">
            <a:avLst/>
          </a:prstGeom>
          <a:noFill/>
          <a:ln>
            <a:noFill/>
          </a:ln>
        </p:spPr>
        <p:txBody>
          <a:bodyPr lIns="0" rIns="0" tIns="0" bIns="0"/>
          <a:p>
            <a:pPr marL="285840" indent="-285480">
              <a:lnSpc>
                <a:spcPct val="100000"/>
              </a:lnSpc>
              <a:spcBef>
                <a:spcPts val="799"/>
              </a:spcBef>
              <a:buClr>
                <a:srgbClr val="04628c"/>
              </a:buClr>
              <a:buSzPct val="90000"/>
              <a:buFont typeface="Arial"/>
              <a:buChar char="•"/>
            </a:pPr>
            <a:r>
              <a:rPr b="0" lang="en-US" sz="2000" spc="-1" strike="noStrike">
                <a:solidFill>
                  <a:srgbClr val="000000"/>
                </a:solidFill>
                <a:latin typeface="Arial"/>
                <a:ea typeface="Arial"/>
              </a:rPr>
              <a:t>Add new typecodes with the toolbar or context menu</a:t>
            </a:r>
            <a:endParaRPr b="0" lang="en-US" sz="2000" spc="-1" strike="noStrike">
              <a:solidFill>
                <a:srgbClr val="000000"/>
              </a:solidFill>
              <a:latin typeface="Arial"/>
            </a:endParaRPr>
          </a:p>
          <a:p>
            <a:pPr marL="285840" indent="-285480">
              <a:lnSpc>
                <a:spcPct val="100000"/>
              </a:lnSpc>
              <a:spcBef>
                <a:spcPts val="799"/>
              </a:spcBef>
              <a:buClr>
                <a:srgbClr val="04628c"/>
              </a:buClr>
              <a:buSzPct val="90000"/>
              <a:buFont typeface="Arial"/>
              <a:buChar char="•"/>
            </a:pPr>
            <a:r>
              <a:rPr b="0" lang="en-US" sz="2000" spc="-1" strike="noStrike">
                <a:solidFill>
                  <a:srgbClr val="000000"/>
                </a:solidFill>
                <a:latin typeface="Arial"/>
                <a:ea typeface="Arial"/>
              </a:rPr>
              <a:t>Define typecode attributes in the Name Value pane</a:t>
            </a:r>
            <a:endParaRPr b="0" lang="en-US" sz="2000" spc="-1" strike="noStrike">
              <a:solidFill>
                <a:srgbClr val="000000"/>
              </a:solidFill>
              <a:latin typeface="Arial"/>
            </a:endParaRPr>
          </a:p>
          <a:p>
            <a:pPr lvl="1" marL="628560" indent="-228240">
              <a:lnSpc>
                <a:spcPct val="100000"/>
              </a:lnSpc>
              <a:spcBef>
                <a:spcPts val="360"/>
              </a:spcBef>
              <a:buClr>
                <a:srgbClr val="04628c"/>
              </a:buClr>
              <a:buSzPct val="90000"/>
              <a:buFont typeface="Calibri"/>
              <a:buChar char="-"/>
            </a:pPr>
            <a:r>
              <a:rPr b="0" lang="en-US" sz="1800" spc="-1" strike="noStrike">
                <a:solidFill>
                  <a:srgbClr val="000000"/>
                </a:solidFill>
                <a:latin typeface="Arial"/>
                <a:ea typeface="Arial"/>
              </a:rPr>
              <a:t>Code is an internal reference, must be unique within the typelist, &lt;=50 characters and contain alphanumeric values </a:t>
            </a:r>
            <a:endParaRPr b="0" lang="en-US" sz="1800" spc="-1" strike="noStrike">
              <a:solidFill>
                <a:srgbClr val="000000"/>
              </a:solidFill>
              <a:latin typeface="Arial"/>
            </a:endParaRPr>
          </a:p>
          <a:p>
            <a:pPr lvl="1" marL="628560" indent="-228240">
              <a:lnSpc>
                <a:spcPct val="100000"/>
              </a:lnSpc>
              <a:spcBef>
                <a:spcPts val="360"/>
              </a:spcBef>
              <a:buClr>
                <a:srgbClr val="04628c"/>
              </a:buClr>
              <a:buSzPct val="90000"/>
              <a:buFont typeface="Calibri"/>
              <a:buChar char="-"/>
            </a:pPr>
            <a:r>
              <a:rPr b="0" lang="en-US" sz="1800" spc="-1" strike="noStrike">
                <a:solidFill>
                  <a:srgbClr val="000000"/>
                </a:solidFill>
                <a:latin typeface="Arial"/>
                <a:ea typeface="Arial"/>
              </a:rPr>
              <a:t>Name is the default for when displayed in the user interface </a:t>
            </a:r>
            <a:endParaRPr b="0" lang="en-US" sz="1800" spc="-1" strike="noStrike">
              <a:solidFill>
                <a:srgbClr val="000000"/>
              </a:solidFill>
              <a:latin typeface="Arial"/>
            </a:endParaRPr>
          </a:p>
          <a:p>
            <a:pPr lvl="1" marL="628560" indent="-228240">
              <a:lnSpc>
                <a:spcPct val="100000"/>
              </a:lnSpc>
              <a:spcBef>
                <a:spcPts val="360"/>
              </a:spcBef>
              <a:buClr>
                <a:srgbClr val="04628c"/>
              </a:buClr>
              <a:buSzPct val="90000"/>
              <a:buFont typeface="Calibri"/>
              <a:buChar char="-"/>
            </a:pPr>
            <a:r>
              <a:rPr b="0" lang="en-US" sz="1800" spc="-1" strike="noStrike">
                <a:solidFill>
                  <a:srgbClr val="000000"/>
                </a:solidFill>
                <a:latin typeface="Arial"/>
                <a:ea typeface="Arial"/>
              </a:rPr>
              <a:t>Desc is what the data dictionary displays</a:t>
            </a:r>
            <a:endParaRPr b="0" lang="en-US" sz="1800" spc="-1" strike="noStrike">
              <a:solidFill>
                <a:srgbClr val="000000"/>
              </a:solidFill>
              <a:latin typeface="Arial"/>
            </a:endParaRPr>
          </a:p>
          <a:p>
            <a:pPr lvl="1" marL="628560" indent="-228240">
              <a:lnSpc>
                <a:spcPct val="100000"/>
              </a:lnSpc>
              <a:spcBef>
                <a:spcPts val="360"/>
              </a:spcBef>
              <a:buClr>
                <a:srgbClr val="04628c"/>
              </a:buClr>
              <a:buSzPct val="90000"/>
              <a:buFont typeface="Calibri"/>
              <a:buChar char="-"/>
            </a:pPr>
            <a:r>
              <a:rPr b="0" lang="en-US" sz="1800" spc="-1" strike="noStrike">
                <a:solidFill>
                  <a:srgbClr val="000000"/>
                </a:solidFill>
                <a:latin typeface="Arial"/>
                <a:ea typeface="Arial"/>
              </a:rPr>
              <a:t>Priority is the sort order </a:t>
            </a:r>
            <a:endParaRPr b="0" lang="en-US" sz="1800" spc="-1" strike="noStrike">
              <a:solidFill>
                <a:srgbClr val="000000"/>
              </a:solidFill>
              <a:latin typeface="Arial"/>
            </a:endParaRPr>
          </a:p>
          <a:p>
            <a:pPr lvl="1" marL="628560" indent="-228240">
              <a:lnSpc>
                <a:spcPct val="100000"/>
              </a:lnSpc>
              <a:spcBef>
                <a:spcPts val="360"/>
              </a:spcBef>
              <a:buClr>
                <a:srgbClr val="04628c"/>
              </a:buClr>
              <a:buSzPct val="90000"/>
              <a:buFont typeface="Calibri"/>
              <a:buChar char="-"/>
            </a:pPr>
            <a:r>
              <a:rPr b="0" lang="en-US" sz="1800" spc="-1" strike="noStrike">
                <a:solidFill>
                  <a:srgbClr val="000000"/>
                </a:solidFill>
                <a:latin typeface="Arial"/>
                <a:ea typeface="Arial"/>
              </a:rPr>
              <a:t>Retired prevents new objects from using the typecode</a:t>
            </a:r>
            <a:endParaRPr b="0" lang="en-US" sz="1800" spc="-1" strike="noStrike">
              <a:solidFill>
                <a:srgbClr val="000000"/>
              </a:solidFill>
              <a:latin typeface="Arial"/>
            </a:endParaRPr>
          </a:p>
        </p:txBody>
      </p:sp>
      <p:sp>
        <p:nvSpPr>
          <p:cNvPr id="1090" name="CustomShape 3"/>
          <p:cNvSpPr/>
          <p:nvPr/>
        </p:nvSpPr>
        <p:spPr>
          <a:xfrm>
            <a:off x="4648320" y="1752480"/>
            <a:ext cx="2895120" cy="1371240"/>
          </a:xfrm>
          <a:prstGeom prst="roundRect">
            <a:avLst>
              <a:gd name="adj" fmla="val 7761"/>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3: Optionally regenerate dictionary</a:t>
            </a:r>
            <a:endParaRPr b="0" lang="en-US" sz="3200" spc="-1" strike="noStrike">
              <a:solidFill>
                <a:srgbClr val="ffffff"/>
              </a:solidFill>
              <a:latin typeface="Arial"/>
            </a:endParaRPr>
          </a:p>
        </p:txBody>
      </p:sp>
      <p:sp>
        <p:nvSpPr>
          <p:cNvPr id="1092" name="TextShape 2"/>
          <p:cNvSpPr txBox="1"/>
          <p:nvPr/>
        </p:nvSpPr>
        <p:spPr>
          <a:xfrm>
            <a:off x="519120" y="914400"/>
            <a:ext cx="831816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gwXX regen-dictionary</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Process builds entire entity model including base and custom typelists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Identifies errors in the data model beyond Typelist Editor schema validation</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1093" name="CustomShape 3"/>
          <p:cNvSpPr/>
          <p:nvPr/>
        </p:nvSpPr>
        <p:spPr>
          <a:xfrm>
            <a:off x="533520" y="3276720"/>
            <a:ext cx="8229240" cy="3047760"/>
          </a:xfrm>
          <a:prstGeom prst="rect">
            <a:avLst/>
          </a:prstGeom>
          <a:solidFill>
            <a:schemeClr val="tx2">
              <a:lumMod val="75000"/>
            </a:schemeClr>
          </a:solidFill>
          <a:ln w="19080">
            <a:solidFill>
              <a:schemeClr val="tx2">
                <a:lumMod val="75000"/>
              </a:schemeClr>
            </a:solidFill>
            <a:round/>
          </a:ln>
        </p:spPr>
        <p:style>
          <a:lnRef idx="0"/>
          <a:fillRef idx="0"/>
          <a:effectRef idx="0"/>
          <a:fontRef idx="minor"/>
        </p:style>
        <p:txBody>
          <a:bodyPr wrap="none" rIns="0" tIns="91440" bIns="91440" anchor="ctr"/>
          <a:p>
            <a:pPr>
              <a:lnSpc>
                <a:spcPct val="100000"/>
              </a:lnSpc>
              <a:spcBef>
                <a:spcPts val="799"/>
              </a:spcBef>
              <a:spcAft>
                <a:spcPts val="479"/>
              </a:spcAft>
            </a:pPr>
            <a:r>
              <a:rPr b="0" lang="en-US" sz="1600" spc="-1" strike="noStrike">
                <a:solidFill>
                  <a:srgbClr val="000000"/>
                </a:solidFill>
                <a:latin typeface="Lucida Console"/>
              </a:rPr>
              <a:t>C:\Guidewire\TrainingApp\bin&gt;gwta regen-dictionary</a:t>
            </a:r>
            <a:br/>
            <a:r>
              <a:rPr b="0" lang="en-US" sz="1600" spc="-1" strike="noStrike">
                <a:solidFill>
                  <a:srgbClr val="000000"/>
                </a:solidFill>
                <a:latin typeface="Lucida Console"/>
              </a:rPr>
              <a:t>regen-entity-model-xml:</a:t>
            </a:r>
            <a:br/>
            <a:r>
              <a:rPr b="0" lang="en-US" sz="1600" spc="-1" strike="noStrike">
                <a:solidFill>
                  <a:srgbClr val="000000"/>
                </a:solidFill>
                <a:latin typeface="Lucida Console"/>
              </a:rPr>
              <a:t>====================================================</a:t>
            </a:r>
            <a:br/>
            <a:r>
              <a:rPr b="0" lang="en-US" sz="1600" spc="-1" strike="noStrike">
                <a:solidFill>
                  <a:srgbClr val="000000"/>
                </a:solidFill>
                <a:latin typeface="Lucida Console"/>
              </a:rPr>
              <a:t>= Running main class: </a:t>
            </a:r>
            <a:br/>
            <a:r>
              <a:rPr b="0" lang="en-US" sz="1600" spc="-1" strike="noStrike">
                <a:solidFill>
                  <a:srgbClr val="000000"/>
                </a:solidFill>
                <a:latin typeface="Lucida Console"/>
              </a:rPr>
              <a:t>  com.guidewire.tools.dictionary.data.EntityModelXmlTool</a:t>
            </a:r>
            <a:br/>
            <a:r>
              <a:rPr b="0" lang="en-US" sz="1600" spc="-1" strike="noStrike">
                <a:solidFill>
                  <a:srgbClr val="000000"/>
                </a:solidFill>
                <a:latin typeface="Lucida Console"/>
              </a:rPr>
              <a:t>     [java] --- Guidewire Entity Model In Xml ---</a:t>
            </a:r>
            <a:br/>
            <a:r>
              <a:rPr b="0" lang="en-US" sz="1600" spc="-1" strike="noStrike">
                <a:solidFill>
                  <a:srgbClr val="000000"/>
                </a:solidFill>
                <a:latin typeface="Lucida Console"/>
              </a:rPr>
              <a:t>…</a:t>
            </a:r>
            <a:br/>
            <a:r>
              <a:rPr b="0" lang="en-US" sz="1600" spc="-1" strike="noStrike">
                <a:solidFill>
                  <a:srgbClr val="000000"/>
                </a:solidFill>
                <a:latin typeface="Lucida Console"/>
              </a:rPr>
              <a:t>ERROR Errors found in DoctorSpecialtyType</a:t>
            </a:r>
            <a:br/>
            <a:r>
              <a:rPr b="0" lang="en-US" sz="1600" spc="-1" strike="noStrike">
                <a:solidFill>
                  <a:srgbClr val="000000"/>
                </a:solidFill>
                <a:latin typeface="Lucida Console"/>
              </a:rPr>
              <a:t>ERROR TypelistCategoriesValidator - Typecode </a:t>
            </a:r>
            <a:br/>
            <a:r>
              <a:rPr b="0" lang="en-US" sz="1600" spc="-1" strike="noStrike">
                <a:solidFill>
                  <a:srgbClr val="000000"/>
                </a:solidFill>
                <a:latin typeface="Lucida Console"/>
              </a:rPr>
              <a:t>      DoctorSpecialtyType.Critical Care Medicine refers to a </a:t>
            </a:r>
            <a:br/>
            <a:r>
              <a:rPr b="0" lang="en-US" sz="1600" spc="-1" strike="noStrike">
                <a:solidFill>
                  <a:srgbClr val="000000"/>
                </a:solidFill>
                <a:latin typeface="Lucida Console"/>
              </a:rPr>
              <a:t>      non-existent category</a:t>
            </a:r>
            <a:endParaRPr b="0" lang="en-US" sz="1600" spc="-1" strike="noStrike">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5" name="TextShape 1"/>
          <p:cNvSpPr txBox="1"/>
          <p:nvPr/>
        </p:nvSpPr>
        <p:spPr>
          <a:xfrm>
            <a:off x="520560" y="1344240"/>
            <a:ext cx="8320680" cy="434304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the functionality of a typelist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 typelist and typelist extension</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 typekey field</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 typekey field that references a typelist filter</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4" name="CustomShape 1"/>
          <p:cNvSpPr/>
          <p:nvPr/>
        </p:nvSpPr>
        <p:spPr>
          <a:xfrm>
            <a:off x="561960" y="3581280"/>
            <a:ext cx="3628440" cy="2742840"/>
          </a:xfrm>
          <a:prstGeom prst="roundRect">
            <a:avLst>
              <a:gd name="adj" fmla="val 8642"/>
            </a:avLst>
          </a:prstGeom>
          <a:ln>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1095" name="TextShape 2"/>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Step 4: Deploy the typelist</a:t>
            </a:r>
            <a:endParaRPr b="0" lang="en-US" sz="3200" spc="-1" strike="noStrike">
              <a:solidFill>
                <a:srgbClr val="ffffff"/>
              </a:solidFill>
              <a:latin typeface="Arial"/>
            </a:endParaRPr>
          </a:p>
        </p:txBody>
      </p:sp>
      <p:sp>
        <p:nvSpPr>
          <p:cNvPr id="1096" name="TextShape 3"/>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Restart Server</a:t>
            </a:r>
            <a:endParaRPr b="0" lang="en-US" sz="2400" spc="-1" strike="noStrike">
              <a:latin typeface="Arial"/>
            </a:endParaRPr>
          </a:p>
        </p:txBody>
      </p:sp>
      <p:sp>
        <p:nvSpPr>
          <p:cNvPr id="1097" name="TextShape 4"/>
          <p:cNvSpPr txBox="1"/>
          <p:nvPr/>
        </p:nvSpPr>
        <p:spPr>
          <a:xfrm>
            <a:off x="4754520" y="914400"/>
            <a:ext cx="4082760" cy="547488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bin command window</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1" lang="en-US" sz="2000" spc="-1" strike="noStrike">
                <a:solidFill>
                  <a:srgbClr val="000000"/>
                </a:solidFill>
                <a:latin typeface="Courier New"/>
                <a:ea typeface="Arial"/>
              </a:rPr>
              <a:t>gwXX dev-stop</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1" lang="en-US" sz="2000" spc="-1" strike="noStrike">
                <a:solidFill>
                  <a:srgbClr val="000000"/>
                </a:solidFill>
                <a:latin typeface="Courier New"/>
                <a:ea typeface="Arial"/>
              </a:rPr>
              <a:t>gwXX dev-start</a:t>
            </a:r>
            <a:endParaRPr b="0" lang="en-US" sz="20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Or, Guidewire Studio</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Run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Stop</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Run 'Server' or Debug 'Server'</a:t>
            </a:r>
            <a:endParaRPr b="0" lang="en-US" sz="20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During start-up</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If autoupgrade=true in database-config.xml, then Guidewire attempts to upgrade the database according to the changes in the data model</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1098" name="TextShape 5"/>
          <p:cNvSpPr txBox="1"/>
          <p:nvPr/>
        </p:nvSpPr>
        <p:spPr>
          <a:xfrm>
            <a:off x="5191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Typelist</a:t>
            </a:r>
            <a:endParaRPr b="0" lang="en-US" sz="2400" spc="-1" strike="noStrike">
              <a:solidFill>
                <a:srgbClr val="000000"/>
              </a:solidFill>
              <a:latin typeface="Arial"/>
            </a:endParaRPr>
          </a:p>
        </p:txBody>
      </p:sp>
      <p:sp>
        <p:nvSpPr>
          <p:cNvPr id="1099" name="CustomShape 6"/>
          <p:cNvSpPr/>
          <p:nvPr/>
        </p:nvSpPr>
        <p:spPr>
          <a:xfrm>
            <a:off x="1018080" y="5562720"/>
            <a:ext cx="987120" cy="57708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600" spc="-1" strike="noStrike">
                <a:solidFill>
                  <a:srgbClr val="000000"/>
                </a:solidFill>
                <a:latin typeface="Arial"/>
              </a:rPr>
              <a:t>Typelist </a:t>
            </a:r>
            <a:br/>
            <a:endParaRPr b="0" lang="en-US" sz="1600" spc="-1" strike="noStrike">
              <a:latin typeface="Arial"/>
            </a:endParaRPr>
          </a:p>
        </p:txBody>
      </p:sp>
      <p:pic>
        <p:nvPicPr>
          <p:cNvPr id="1100" name="Picture 3" descr=""/>
          <p:cNvPicPr/>
          <p:nvPr/>
        </p:nvPicPr>
        <p:blipFill>
          <a:blip r:embed="rId1"/>
          <a:stretch/>
        </p:blipFill>
        <p:spPr>
          <a:xfrm>
            <a:off x="838080" y="3962520"/>
            <a:ext cx="1347480" cy="1490400"/>
          </a:xfrm>
          <a:prstGeom prst="rect">
            <a:avLst/>
          </a:prstGeom>
          <a:ln>
            <a:noFill/>
          </a:ln>
          <a:effectLst>
            <a:outerShdw algn="tl" blurRad="50800" dir="2700000" dist="38100" rotWithShape="0">
              <a:srgbClr val="000000">
                <a:alpha val="40000"/>
              </a:srgbClr>
            </a:outerShdw>
          </a:effectLst>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1"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Typelist basics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Create a typelist</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Create a typelist extension</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Defining typekey fields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Steps to create a typelist extension</a:t>
            </a:r>
            <a:endParaRPr b="0" lang="en-US" sz="3200" spc="-1" strike="noStrike">
              <a:solidFill>
                <a:srgbClr val="ffffff"/>
              </a:solidFill>
              <a:latin typeface="Arial"/>
            </a:endParaRPr>
          </a:p>
        </p:txBody>
      </p:sp>
      <p:sp>
        <p:nvSpPr>
          <p:cNvPr id="1103" name="TextShape 2"/>
          <p:cNvSpPr txBox="1"/>
          <p:nvPr/>
        </p:nvSpPr>
        <p:spPr>
          <a:xfrm>
            <a:off x="521280" y="914400"/>
            <a:ext cx="832068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Navigate to the typelist</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Create a typelist extension file</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Define typecodes</a:t>
            </a:r>
            <a:endParaRPr b="0" lang="en-US" sz="2400" spc="-1" strike="noStrike">
              <a:solidFill>
                <a:srgbClr val="000000"/>
              </a:solidFill>
              <a:latin typeface="Arial"/>
            </a:endParaRPr>
          </a:p>
          <a:p>
            <a:pPr lvl="2" marL="798480" indent="-456840">
              <a:lnSpc>
                <a:spcPct val="100000"/>
              </a:lnSpc>
              <a:spcBef>
                <a:spcPts val="720"/>
              </a:spcBef>
              <a:buClr>
                <a:srgbClr val="04628c"/>
              </a:buClr>
              <a:buSzPct val="85000"/>
              <a:buFont typeface="Arial"/>
              <a:buAutoNum type="alphaLcParenR"/>
            </a:pPr>
            <a:r>
              <a:rPr b="0" lang="en-US" sz="1800" spc="-1" strike="noStrike">
                <a:solidFill>
                  <a:srgbClr val="000000"/>
                </a:solidFill>
                <a:latin typeface="Arial"/>
                <a:ea typeface="Arial"/>
              </a:rPr>
              <a:t>Optionally Localize typecode descriptions</a:t>
            </a:r>
            <a:endParaRPr b="0" lang="en-US" sz="18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Optionally regenerate the dictionary</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Deploy the typelist extension</a:t>
            </a:r>
            <a:endParaRPr b="0" lang="en-US" sz="2400" spc="-1" strike="noStrike">
              <a:solidFill>
                <a:srgbClr val="000000"/>
              </a:solid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04" name="Picture 13" descr=""/>
          <p:cNvPicPr/>
          <p:nvPr/>
        </p:nvPicPr>
        <p:blipFill>
          <a:blip r:embed="rId1"/>
          <a:stretch/>
        </p:blipFill>
        <p:spPr>
          <a:xfrm>
            <a:off x="5029200" y="2514600"/>
            <a:ext cx="3452040" cy="2834640"/>
          </a:xfrm>
          <a:prstGeom prst="rect">
            <a:avLst/>
          </a:prstGeom>
          <a:ln>
            <a:noFill/>
          </a:ln>
          <a:effectLst>
            <a:outerShdw algn="tl" blurRad="50800" dir="2700000" dist="38100" rotWithShape="0">
              <a:srgbClr val="000000">
                <a:alpha val="40000"/>
              </a:srgbClr>
            </a:outerShdw>
          </a:effectLst>
        </p:spPr>
      </p:pic>
      <p:sp>
        <p:nvSpPr>
          <p:cNvPr id="1105"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1: Navigate to the typelist (1)</a:t>
            </a:r>
            <a:br/>
            <a:endParaRPr b="0" lang="en-US" sz="3200" spc="-1" strike="noStrike">
              <a:solidFill>
                <a:srgbClr val="ffffff"/>
              </a:solidFill>
              <a:latin typeface="Arial"/>
            </a:endParaRPr>
          </a:p>
        </p:txBody>
      </p:sp>
      <p:sp>
        <p:nvSpPr>
          <p:cNvPr id="1106" name="TextShape 2"/>
          <p:cNvSpPr txBox="1"/>
          <p:nvPr/>
        </p:nvSpPr>
        <p:spPr>
          <a:xfrm>
            <a:off x="5943600" y="914400"/>
            <a:ext cx="2880000" cy="2742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Arial"/>
              </a:rPr>
              <a:t>CTRL+N</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Enter  typelist name in dialog</a:t>
            </a:r>
            <a:endParaRPr b="0" lang="en-US" sz="2400" spc="-1" strike="noStrike">
              <a:solidFill>
                <a:srgbClr val="000000"/>
              </a:solidFill>
              <a:latin typeface="Arial"/>
            </a:endParaRPr>
          </a:p>
          <a:p>
            <a:endParaRPr b="0" lang="en-US" sz="2400" spc="-1" strike="noStrike">
              <a:solidFill>
                <a:srgbClr val="000000"/>
              </a:solidFill>
              <a:latin typeface="Arial"/>
            </a:endParaRPr>
          </a:p>
        </p:txBody>
      </p:sp>
      <p:sp>
        <p:nvSpPr>
          <p:cNvPr id="1107" name="TextShape 3"/>
          <p:cNvSpPr txBox="1"/>
          <p:nvPr/>
        </p:nvSpPr>
        <p:spPr>
          <a:xfrm>
            <a:off x="521280" y="2514600"/>
            <a:ext cx="5346000" cy="3885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Verify in Project View the</a:t>
            </a:r>
            <a:br/>
            <a:r>
              <a:rPr b="0" lang="en-US" sz="2400" spc="-1" strike="noStrike">
                <a:solidFill>
                  <a:srgbClr val="000000"/>
                </a:solidFill>
                <a:latin typeface="Arial"/>
                <a:ea typeface="Arial"/>
              </a:rPr>
              <a:t>selection of file in</a:t>
            </a:r>
            <a:br/>
            <a:r>
              <a:rPr b="1" lang="en-US" sz="2400" spc="-1" strike="noStrike">
                <a:solidFill>
                  <a:srgbClr val="000000"/>
                </a:solidFill>
                <a:latin typeface="Courier New"/>
                <a:ea typeface="Arial"/>
              </a:rPr>
              <a:t>…\Metadata\Typelist\</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Typelist (TTI) file must </a:t>
            </a:r>
            <a:br/>
            <a:r>
              <a:rPr b="1" lang="en-US" sz="2400" spc="-1" strike="noStrike">
                <a:solidFill>
                  <a:srgbClr val="000000"/>
                </a:solidFill>
                <a:latin typeface="Arial"/>
                <a:ea typeface="Arial"/>
              </a:rPr>
              <a:t>NOT</a:t>
            </a:r>
            <a:r>
              <a:rPr b="0" lang="en-US" sz="2400" spc="-1" strike="noStrike">
                <a:solidFill>
                  <a:srgbClr val="000000"/>
                </a:solidFill>
                <a:latin typeface="Arial"/>
                <a:ea typeface="Arial"/>
              </a:rPr>
              <a:t> be final=true</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108" name="Picture 14" descr=""/>
          <p:cNvPicPr/>
          <p:nvPr/>
        </p:nvPicPr>
        <p:blipFill>
          <a:blip r:embed="rId2"/>
          <a:stretch/>
        </p:blipFill>
        <p:spPr>
          <a:xfrm>
            <a:off x="533520" y="914400"/>
            <a:ext cx="4876560" cy="1001160"/>
          </a:xfrm>
          <a:prstGeom prst="rect">
            <a:avLst/>
          </a:prstGeom>
          <a:ln>
            <a:noFill/>
          </a:ln>
          <a:effectLst>
            <a:outerShdw algn="tl" blurRad="50800" dir="2700000" dist="38100" rotWithShape="0">
              <a:srgbClr val="000000">
                <a:alpha val="40000"/>
              </a:srgbClr>
            </a:outerShdw>
          </a:effectLst>
        </p:spPr>
      </p:pic>
      <p:pic>
        <p:nvPicPr>
          <p:cNvPr id="1109" name="Picture 15" descr=""/>
          <p:cNvPicPr/>
          <p:nvPr/>
        </p:nvPicPr>
        <p:blipFill>
          <a:blip r:embed="rId3"/>
          <a:stretch/>
        </p:blipFill>
        <p:spPr>
          <a:xfrm>
            <a:off x="819720" y="4648320"/>
            <a:ext cx="3599640" cy="1787040"/>
          </a:xfrm>
          <a:prstGeom prst="rect">
            <a:avLst/>
          </a:prstGeom>
          <a:ln>
            <a:noFill/>
          </a:ln>
          <a:effectLst>
            <a:outerShdw algn="tl" blurRad="50800" dir="2700000" dist="38100" rotWithShape="0">
              <a:srgbClr val="000000">
                <a:alpha val="40000"/>
              </a:srgbClr>
            </a:outerShdw>
          </a:effectLst>
        </p:spPr>
      </p:pic>
      <p:sp>
        <p:nvSpPr>
          <p:cNvPr id="1110" name="CustomShape 4"/>
          <p:cNvSpPr/>
          <p:nvPr/>
        </p:nvSpPr>
        <p:spPr>
          <a:xfrm>
            <a:off x="819720" y="5766480"/>
            <a:ext cx="3599640" cy="34200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1" name="pic Project View" descr=""/>
          <p:cNvPicPr/>
          <p:nvPr/>
        </p:nvPicPr>
        <p:blipFill>
          <a:blip r:embed="rId1"/>
          <a:stretch/>
        </p:blipFill>
        <p:spPr>
          <a:xfrm>
            <a:off x="533520" y="914400"/>
            <a:ext cx="3513960" cy="2885400"/>
          </a:xfrm>
          <a:prstGeom prst="rect">
            <a:avLst/>
          </a:prstGeom>
          <a:ln>
            <a:noFill/>
          </a:ln>
          <a:effectLst>
            <a:outerShdw algn="tl" blurRad="50800" dir="2700000" dist="38100" rotWithShape="0">
              <a:srgbClr val="000000">
                <a:alpha val="40000"/>
              </a:srgbClr>
            </a:outerShdw>
          </a:effectLst>
        </p:spPr>
      </p:pic>
      <p:sp>
        <p:nvSpPr>
          <p:cNvPr id="111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2: Create an typelist extension file (1)</a:t>
            </a:r>
            <a:endParaRPr b="0" lang="en-US" sz="3200" spc="-1" strike="noStrike">
              <a:solidFill>
                <a:srgbClr val="ffffff"/>
              </a:solidFill>
              <a:latin typeface="Arial"/>
            </a:endParaRPr>
          </a:p>
        </p:txBody>
      </p:sp>
      <p:sp>
        <p:nvSpPr>
          <p:cNvPr id="1113" name="TextShape 2"/>
          <p:cNvSpPr txBox="1"/>
          <p:nvPr/>
        </p:nvSpPr>
        <p:spPr>
          <a:xfrm>
            <a:off x="519120" y="4038480"/>
            <a:ext cx="8624520" cy="23619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Project View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Context menu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New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Typelist Extension</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114" name="pic Context  Menu" descr=""/>
          <p:cNvPicPr/>
          <p:nvPr/>
        </p:nvPicPr>
        <p:blipFill>
          <a:blip r:embed="rId2"/>
          <a:stretch/>
        </p:blipFill>
        <p:spPr>
          <a:xfrm>
            <a:off x="3796200" y="1523880"/>
            <a:ext cx="4653360" cy="1435680"/>
          </a:xfrm>
          <a:prstGeom prst="rect">
            <a:avLst/>
          </a:prstGeom>
          <a:ln>
            <a:noFill/>
          </a:ln>
          <a:effectLst>
            <a:outerShdw algn="tl" blurRad="50800" dir="2700000" dist="38100" rotWithShape="0">
              <a:srgbClr val="000000">
                <a:alpha val="40000"/>
              </a:srgbClr>
            </a:outerShdw>
          </a:effectLst>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5" name="Picture 2" descr=""/>
          <p:cNvPicPr/>
          <p:nvPr/>
        </p:nvPicPr>
        <p:blipFill>
          <a:blip r:embed="rId1"/>
          <a:stretch/>
        </p:blipFill>
        <p:spPr>
          <a:xfrm>
            <a:off x="540360" y="914400"/>
            <a:ext cx="3475800" cy="1799640"/>
          </a:xfrm>
          <a:prstGeom prst="rect">
            <a:avLst/>
          </a:prstGeom>
          <a:ln>
            <a:noFill/>
          </a:ln>
          <a:effectLst>
            <a:outerShdw algn="tl" blurRad="50800" dir="2700000" dist="38100" rotWithShape="0">
              <a:srgbClr val="000000">
                <a:alpha val="40000"/>
              </a:srgbClr>
            </a:outerShdw>
          </a:effectLst>
        </p:spPr>
      </p:pic>
      <p:sp>
        <p:nvSpPr>
          <p:cNvPr id="111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1 and 2 alternative</a:t>
            </a:r>
            <a:endParaRPr b="0" lang="en-US" sz="3200" spc="-1" strike="noStrike">
              <a:solidFill>
                <a:srgbClr val="ffffff"/>
              </a:solidFill>
              <a:latin typeface="Arial"/>
            </a:endParaRPr>
          </a:p>
        </p:txBody>
      </p:sp>
      <p:sp>
        <p:nvSpPr>
          <p:cNvPr id="1117" name="TextShape 2"/>
          <p:cNvSpPr txBox="1"/>
          <p:nvPr/>
        </p:nvSpPr>
        <p:spPr>
          <a:xfrm>
            <a:off x="519120" y="3657600"/>
            <a:ext cx="8318160" cy="2742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Select </a:t>
            </a:r>
            <a:br/>
            <a:r>
              <a:rPr b="1" lang="en-US" sz="2400" spc="-1" strike="noStrike">
                <a:solidFill>
                  <a:srgbClr val="000000"/>
                </a:solidFill>
                <a:latin typeface="Courier New"/>
                <a:ea typeface="Arial"/>
              </a:rPr>
              <a:t>…\Extensions\Typelist\</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Context menu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New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a:t>
            </a:r>
            <a:br/>
            <a:r>
              <a:rPr b="0" lang="en-US" sz="2400" spc="-1" strike="noStrike">
                <a:solidFill>
                  <a:srgbClr val="000000"/>
                </a:solidFill>
                <a:latin typeface="Arial"/>
                <a:ea typeface="Arial"/>
              </a:rPr>
              <a:t>Typelist Extension</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 dialog, enter typelist name</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118" name="Picture 6" descr=""/>
          <p:cNvPicPr/>
          <p:nvPr/>
        </p:nvPicPr>
        <p:blipFill>
          <a:blip r:embed="rId2"/>
          <a:stretch/>
        </p:blipFill>
        <p:spPr>
          <a:xfrm>
            <a:off x="3809880" y="1523880"/>
            <a:ext cx="4584240" cy="1698120"/>
          </a:xfrm>
          <a:prstGeom prst="rect">
            <a:avLst/>
          </a:prstGeom>
          <a:ln>
            <a:noFill/>
          </a:ln>
          <a:effectLst>
            <a:outerShdw algn="tl" blurRad="50800" dir="2700000" dist="38100" rotWithShape="0">
              <a:srgbClr val="000000">
                <a:alpha val="40000"/>
              </a:srgbClr>
            </a:outerShdw>
          </a:effectLst>
        </p:spPr>
      </p:pic>
      <p:pic>
        <p:nvPicPr>
          <p:cNvPr id="1119" name="Picture 2" descr=""/>
          <p:cNvPicPr/>
          <p:nvPr/>
        </p:nvPicPr>
        <p:blipFill>
          <a:blip r:embed="rId3"/>
          <a:stretch/>
        </p:blipFill>
        <p:spPr>
          <a:xfrm>
            <a:off x="6685200" y="1523880"/>
            <a:ext cx="1836360" cy="1491120"/>
          </a:xfrm>
          <a:prstGeom prst="rect">
            <a:avLst/>
          </a:prstGeom>
          <a:ln>
            <a:noFill/>
          </a:ln>
        </p:spPr>
      </p:pic>
      <p:pic>
        <p:nvPicPr>
          <p:cNvPr id="1120" name="Picture 2" descr=""/>
          <p:cNvPicPr/>
          <p:nvPr/>
        </p:nvPicPr>
        <p:blipFill>
          <a:blip r:embed="rId4"/>
          <a:stretch/>
        </p:blipFill>
        <p:spPr>
          <a:xfrm>
            <a:off x="5791320" y="2764080"/>
            <a:ext cx="3149640" cy="2674080"/>
          </a:xfrm>
          <a:prstGeom prst="rect">
            <a:avLst/>
          </a:prstGeom>
          <a:ln>
            <a:noFill/>
          </a:ln>
          <a:effectLst>
            <a:outerShdw algn="tl" blurRad="50800" dir="2700000" dist="38100" rotWithShape="0">
              <a:srgbClr val="000000">
                <a:alpha val="40000"/>
              </a:srgbClr>
            </a:outerShdw>
          </a:effectLst>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1" name="Picture 2" descr=""/>
          <p:cNvPicPr/>
          <p:nvPr/>
        </p:nvPicPr>
        <p:blipFill>
          <a:blip r:embed="rId1"/>
          <a:stretch/>
        </p:blipFill>
        <p:spPr>
          <a:xfrm>
            <a:off x="4563000" y="2209680"/>
            <a:ext cx="4276080" cy="1140120"/>
          </a:xfrm>
          <a:prstGeom prst="rect">
            <a:avLst/>
          </a:prstGeom>
          <a:ln>
            <a:noFill/>
          </a:ln>
          <a:effectLst>
            <a:outerShdw algn="tl" blurRad="50800" dir="2700000" dist="38100" rotWithShape="0">
              <a:srgbClr val="000000">
                <a:alpha val="40000"/>
              </a:srgbClr>
            </a:outerShdw>
          </a:effectLst>
        </p:spPr>
      </p:pic>
      <p:sp>
        <p:nvSpPr>
          <p:cNvPr id="112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2: Create a  typelist extension file (2)</a:t>
            </a:r>
            <a:endParaRPr b="0" lang="en-US" sz="3200" spc="-1" strike="noStrike">
              <a:solidFill>
                <a:srgbClr val="ffffff"/>
              </a:solidFill>
              <a:latin typeface="Arial"/>
            </a:endParaRPr>
          </a:p>
        </p:txBody>
      </p:sp>
      <p:sp>
        <p:nvSpPr>
          <p:cNvPr id="1123" name="TextShape 2"/>
          <p:cNvSpPr txBox="1"/>
          <p:nvPr/>
        </p:nvSpPr>
        <p:spPr>
          <a:xfrm>
            <a:off x="519120" y="914400"/>
            <a:ext cx="467640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For a typelist (TTI) in </a:t>
            </a:r>
            <a:br/>
            <a:r>
              <a:rPr b="1" lang="en-US" sz="2400" spc="-1" strike="noStrike">
                <a:solidFill>
                  <a:srgbClr val="000000"/>
                </a:solidFill>
                <a:latin typeface="Courier New"/>
                <a:ea typeface="Arial"/>
              </a:rPr>
              <a:t>…\Extensions\Typelist\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1" lang="en-US" sz="2000" spc="-1" strike="noStrike">
                <a:solidFill>
                  <a:srgbClr val="000000"/>
                </a:solidFill>
                <a:latin typeface="Arial"/>
                <a:ea typeface="Arial"/>
              </a:rPr>
              <a:t>NOT</a:t>
            </a:r>
            <a:r>
              <a:rPr b="0" lang="en-US" sz="2000" spc="-1" strike="noStrike">
                <a:solidFill>
                  <a:srgbClr val="000000"/>
                </a:solidFill>
                <a:latin typeface="Arial"/>
                <a:ea typeface="Arial"/>
              </a:rPr>
              <a:t> possible to create </a:t>
            </a:r>
            <a:br/>
            <a:r>
              <a:rPr b="0" lang="en-US" sz="2000" spc="-1" strike="noStrike">
                <a:solidFill>
                  <a:srgbClr val="000000"/>
                </a:solidFill>
                <a:latin typeface="Arial"/>
                <a:ea typeface="Arial"/>
              </a:rPr>
              <a:t>typelist extension (TTX)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Edit the TTI file directly</a:t>
            </a:r>
            <a:br/>
            <a:r>
              <a:rPr b="0" lang="en-US" sz="2000" spc="-1" strike="noStrike">
                <a:solidFill>
                  <a:srgbClr val="000000"/>
                </a:solidFill>
                <a:latin typeface="Arial"/>
                <a:ea typeface="Arial"/>
              </a:rPr>
              <a:t>in the Typelist Editor</a:t>
            </a:r>
            <a:endParaRPr b="0" lang="en-US" sz="2000" spc="-1" strike="noStrike">
              <a:solidFill>
                <a:srgbClr val="000000"/>
              </a:solidFill>
              <a:latin typeface="Arial"/>
            </a:endParaRPr>
          </a:p>
          <a:p>
            <a:b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For a typelist extension (TTX)</a:t>
            </a:r>
            <a:br/>
            <a:r>
              <a:rPr b="0" lang="en-US" sz="2400" spc="-1" strike="noStrike">
                <a:solidFill>
                  <a:srgbClr val="000000"/>
                </a:solidFill>
                <a:latin typeface="Arial"/>
                <a:ea typeface="Arial"/>
              </a:rPr>
              <a:t>in </a:t>
            </a:r>
            <a:r>
              <a:rPr b="1" lang="en-US" sz="2400" spc="-1" strike="noStrike">
                <a:solidFill>
                  <a:srgbClr val="000000"/>
                </a:solidFill>
                <a:latin typeface="Courier New"/>
                <a:ea typeface="Arial"/>
              </a:rPr>
              <a:t>…\Extensions\Typelist\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1" lang="en-US" sz="2000" spc="-1" strike="noStrike">
                <a:solidFill>
                  <a:srgbClr val="000000"/>
                </a:solidFill>
                <a:latin typeface="Arial"/>
                <a:ea typeface="Arial"/>
              </a:rPr>
              <a:t>NOT</a:t>
            </a:r>
            <a:r>
              <a:rPr b="0" lang="en-US" sz="2000" spc="-1" strike="noStrike">
                <a:solidFill>
                  <a:srgbClr val="000000"/>
                </a:solidFill>
                <a:latin typeface="Arial"/>
                <a:ea typeface="Arial"/>
              </a:rPr>
              <a:t> possible to create </a:t>
            </a:r>
            <a:br/>
            <a:r>
              <a:rPr b="0" lang="en-US" sz="2000" spc="-1" strike="noStrike">
                <a:solidFill>
                  <a:srgbClr val="000000"/>
                </a:solidFill>
                <a:latin typeface="Arial"/>
                <a:ea typeface="Arial"/>
              </a:rPr>
              <a:t>a typelist extension</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Edit the TTX file directly </a:t>
            </a:r>
            <a:br/>
            <a:r>
              <a:rPr b="0" lang="en-US" sz="2000" spc="-1" strike="noStrike">
                <a:solidFill>
                  <a:srgbClr val="000000"/>
                </a:solidFill>
                <a:latin typeface="Arial"/>
                <a:ea typeface="Arial"/>
              </a:rPr>
              <a:t>in the Typelist Editor</a:t>
            </a:r>
            <a:endParaRPr b="0" lang="en-US" sz="2000" spc="-1" strike="noStrike">
              <a:solidFill>
                <a:srgbClr val="000000"/>
              </a:solidFill>
              <a:latin typeface="Arial"/>
            </a:endParaRPr>
          </a:p>
          <a:p>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1124" name="Picture 2" descr=""/>
          <p:cNvPicPr/>
          <p:nvPr/>
        </p:nvPicPr>
        <p:blipFill>
          <a:blip r:embed="rId2"/>
          <a:stretch/>
        </p:blipFill>
        <p:spPr>
          <a:xfrm>
            <a:off x="4563000" y="4909680"/>
            <a:ext cx="4276080" cy="1338120"/>
          </a:xfrm>
          <a:prstGeom prst="rect">
            <a:avLst/>
          </a:prstGeom>
          <a:ln>
            <a:noFill/>
          </a:ln>
          <a:effectLst>
            <a:outerShdw algn="tl" blurRad="50800" dir="2700000" dist="38100" rotWithShape="0">
              <a:srgbClr val="000000">
                <a:alpha val="40000"/>
              </a:srgbClr>
            </a:outerShdw>
          </a:effectLst>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5"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3: Define typecodes</a:t>
            </a:r>
            <a:br/>
            <a:endParaRPr b="0" lang="en-US" sz="3200" spc="-1" strike="noStrike">
              <a:solidFill>
                <a:srgbClr val="ffffff"/>
              </a:solidFill>
              <a:latin typeface="Arial"/>
            </a:endParaRPr>
          </a:p>
        </p:txBody>
      </p:sp>
      <p:sp>
        <p:nvSpPr>
          <p:cNvPr id="1126" name="TextShape 2"/>
          <p:cNvSpPr txBox="1"/>
          <p:nvPr/>
        </p:nvSpPr>
        <p:spPr>
          <a:xfrm>
            <a:off x="519120" y="4267080"/>
            <a:ext cx="8318160" cy="21841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Typelist (TTI) typecodes are in grey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Can change with from Show all to This file only</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Add new typecodes with toolbar or context menu to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To change or remove typecodes, override element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Font color for overridden elements turn from grey to black</a:t>
            </a:r>
            <a:endParaRPr b="0" lang="en-US" sz="2000" spc="-1" strike="noStrike">
              <a:solidFill>
                <a:srgbClr val="000000"/>
              </a:solidFill>
              <a:latin typeface="Arial"/>
            </a:endParaRPr>
          </a:p>
        </p:txBody>
      </p:sp>
      <p:pic>
        <p:nvPicPr>
          <p:cNvPr id="1127" name="Picture 3" descr=""/>
          <p:cNvPicPr/>
          <p:nvPr/>
        </p:nvPicPr>
        <p:blipFill>
          <a:blip r:embed="rId1"/>
          <a:stretch/>
        </p:blipFill>
        <p:spPr>
          <a:xfrm>
            <a:off x="531360" y="914400"/>
            <a:ext cx="8231040" cy="2960640"/>
          </a:xfrm>
          <a:prstGeom prst="rect">
            <a:avLst/>
          </a:prstGeom>
          <a:ln>
            <a:noFill/>
          </a:ln>
          <a:effectLst>
            <a:outerShdw algn="tl" blurRad="50800" dir="2700000" dist="38100" rotWithShape="0">
              <a:srgbClr val="000000">
                <a:alpha val="40000"/>
              </a:srgbClr>
            </a:outerShdw>
          </a:effectLst>
        </p:spPr>
      </p:pic>
      <p:pic>
        <p:nvPicPr>
          <p:cNvPr id="1128" name="Picture 4" descr=""/>
          <p:cNvPicPr/>
          <p:nvPr/>
        </p:nvPicPr>
        <p:blipFill>
          <a:blip r:embed="rId2"/>
          <a:stretch/>
        </p:blipFill>
        <p:spPr>
          <a:xfrm>
            <a:off x="8048520" y="5638680"/>
            <a:ext cx="676080" cy="608400"/>
          </a:xfrm>
          <a:prstGeom prst="rect">
            <a:avLst/>
          </a:prstGeom>
          <a:ln w="9360">
            <a:solidFill>
              <a:schemeClr val="bg1"/>
            </a:solidFill>
            <a:miter/>
          </a:ln>
          <a:effectLst>
            <a:outerShdw algn="tl" blurRad="50800" dir="2700000" dist="38100" rotWithShape="0">
              <a:srgbClr val="000000">
                <a:alpha val="40000"/>
              </a:srgbClr>
            </a:outerShdw>
          </a:effectLst>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9"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4: Optionally regenerate dictionary</a:t>
            </a:r>
            <a:endParaRPr b="0" lang="en-US" sz="3200" spc="-1" strike="noStrike">
              <a:solidFill>
                <a:srgbClr val="ffffff"/>
              </a:solidFill>
              <a:latin typeface="Arial"/>
            </a:endParaRPr>
          </a:p>
        </p:txBody>
      </p:sp>
      <p:sp>
        <p:nvSpPr>
          <p:cNvPr id="1130" name="TextShape 2"/>
          <p:cNvSpPr txBox="1"/>
          <p:nvPr/>
        </p:nvSpPr>
        <p:spPr>
          <a:xfrm>
            <a:off x="519120" y="914400"/>
            <a:ext cx="831816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gwXX regen-dictionary</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Process builds entire entity model including base and custom typelists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Identifies errors in the data model beyond Typelist Editor schema validation</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1131" name="CustomShape 3"/>
          <p:cNvSpPr/>
          <p:nvPr/>
        </p:nvSpPr>
        <p:spPr>
          <a:xfrm>
            <a:off x="533520" y="3276720"/>
            <a:ext cx="8229240" cy="3047760"/>
          </a:xfrm>
          <a:prstGeom prst="rect">
            <a:avLst/>
          </a:prstGeom>
          <a:solidFill>
            <a:schemeClr val="tx2">
              <a:lumMod val="75000"/>
            </a:schemeClr>
          </a:solidFill>
          <a:ln w="19080">
            <a:solidFill>
              <a:schemeClr val="tx2">
                <a:lumMod val="75000"/>
              </a:schemeClr>
            </a:solidFill>
            <a:round/>
          </a:ln>
        </p:spPr>
        <p:style>
          <a:lnRef idx="0"/>
          <a:fillRef idx="0"/>
          <a:effectRef idx="0"/>
          <a:fontRef idx="minor"/>
        </p:style>
        <p:txBody>
          <a:bodyPr wrap="none" rIns="0" tIns="91440" bIns="91440" anchor="ctr"/>
          <a:p>
            <a:pPr>
              <a:lnSpc>
                <a:spcPct val="100000"/>
              </a:lnSpc>
              <a:spcBef>
                <a:spcPts val="799"/>
              </a:spcBef>
              <a:spcAft>
                <a:spcPts val="479"/>
              </a:spcAft>
            </a:pPr>
            <a:r>
              <a:rPr b="0" lang="en-US" sz="1600" spc="-1" strike="noStrike">
                <a:solidFill>
                  <a:srgbClr val="000000"/>
                </a:solidFill>
                <a:latin typeface="Lucida Console"/>
              </a:rPr>
              <a:t>C:\Guidewire\TrainingApp\bin&gt;gwta regen-dictionary</a:t>
            </a:r>
            <a:br/>
            <a:r>
              <a:rPr b="0" lang="en-US" sz="1600" spc="-1" strike="noStrike">
                <a:solidFill>
                  <a:srgbClr val="000000"/>
                </a:solidFill>
                <a:latin typeface="Lucida Console"/>
              </a:rPr>
              <a:t>regen-entity-model-xml:</a:t>
            </a:r>
            <a:br/>
            <a:r>
              <a:rPr b="0" lang="en-US" sz="1600" spc="-1" strike="noStrike">
                <a:solidFill>
                  <a:srgbClr val="000000"/>
                </a:solidFill>
                <a:latin typeface="Lucida Console"/>
              </a:rPr>
              <a:t>====================================================</a:t>
            </a:r>
            <a:br/>
            <a:r>
              <a:rPr b="0" lang="en-US" sz="1600" spc="-1" strike="noStrike">
                <a:solidFill>
                  <a:srgbClr val="000000"/>
                </a:solidFill>
                <a:latin typeface="Lucida Console"/>
              </a:rPr>
              <a:t>= Running main class: </a:t>
            </a:r>
            <a:br/>
            <a:r>
              <a:rPr b="0" lang="en-US" sz="1600" spc="-1" strike="noStrike">
                <a:solidFill>
                  <a:srgbClr val="000000"/>
                </a:solidFill>
                <a:latin typeface="Lucida Console"/>
              </a:rPr>
              <a:t>  com.guidewire.tools.dictionary.data.EntityModelXmlTool</a:t>
            </a:r>
            <a:br/>
            <a:r>
              <a:rPr b="0" lang="en-US" sz="1600" spc="-1" strike="noStrike">
                <a:solidFill>
                  <a:srgbClr val="000000"/>
                </a:solidFill>
                <a:latin typeface="Lucida Console"/>
              </a:rPr>
              <a:t>     [java] --- Guidewire Entity Model In Xml ---</a:t>
            </a:r>
            <a:br/>
            <a:r>
              <a:rPr b="0" lang="en-US" sz="1600" spc="-1" strike="noStrike">
                <a:solidFill>
                  <a:srgbClr val="000000"/>
                </a:solidFill>
                <a:latin typeface="Lucida Console"/>
              </a:rPr>
              <a:t>…</a:t>
            </a:r>
            <a:br/>
            <a:r>
              <a:rPr b="0" lang="en-US" sz="1600" spc="-1" strike="noStrike">
                <a:solidFill>
                  <a:srgbClr val="000000"/>
                </a:solidFill>
                <a:latin typeface="Lucida Console"/>
              </a:rPr>
              <a:t>ERROR Errors found in Priority</a:t>
            </a:r>
            <a:br/>
            <a:r>
              <a:rPr b="0" lang="en-US" sz="1600" spc="-1" strike="noStrike">
                <a:solidFill>
                  <a:srgbClr val="000000"/>
                </a:solidFill>
                <a:latin typeface="Lucida Console"/>
              </a:rPr>
              <a:t>ERROR TypelistCategoriesValidator - Typecode "Priority" contains </a:t>
            </a:r>
            <a:br/>
            <a:r>
              <a:rPr b="0" lang="en-US" sz="1600" spc="-1" strike="noStrike">
                <a:solidFill>
                  <a:srgbClr val="000000"/>
                </a:solidFill>
                <a:latin typeface="Lucida Console"/>
              </a:rPr>
              <a:t>      multiple definitions for code "low".</a:t>
            </a:r>
            <a:endParaRPr b="0" lang="en-US" sz="1600" spc="-1" strike="noStrike">
              <a:latin typeface="Arial"/>
            </a:endParaRPr>
          </a:p>
          <a:p>
            <a:pPr>
              <a:lnSpc>
                <a:spcPct val="100000"/>
              </a:lnSpc>
              <a:spcBef>
                <a:spcPts val="799"/>
              </a:spcBef>
              <a:spcAft>
                <a:spcPts val="479"/>
              </a:spcAft>
            </a:pPr>
            <a:endParaRPr b="0" lang="en-US" sz="1600" spc="-1" strike="noStrike">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2" name="CustomShape 1"/>
          <p:cNvSpPr/>
          <p:nvPr/>
        </p:nvSpPr>
        <p:spPr>
          <a:xfrm>
            <a:off x="561960" y="3581280"/>
            <a:ext cx="3628440" cy="2742840"/>
          </a:xfrm>
          <a:prstGeom prst="roundRect">
            <a:avLst>
              <a:gd name="adj" fmla="val 8642"/>
            </a:avLst>
          </a:prstGeom>
          <a:ln>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1133" name="TextShape 2"/>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Step 5: Deploy the typelist extension</a:t>
            </a:r>
            <a:endParaRPr b="0" lang="en-US" sz="3200" spc="-1" strike="noStrike">
              <a:solidFill>
                <a:srgbClr val="ffffff"/>
              </a:solidFill>
              <a:latin typeface="Arial"/>
            </a:endParaRPr>
          </a:p>
        </p:txBody>
      </p:sp>
      <p:sp>
        <p:nvSpPr>
          <p:cNvPr id="1134" name="TextShape 3"/>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Restart Server</a:t>
            </a:r>
            <a:endParaRPr b="0" lang="en-US" sz="2400" spc="-1" strike="noStrike">
              <a:latin typeface="Arial"/>
            </a:endParaRPr>
          </a:p>
        </p:txBody>
      </p:sp>
      <p:sp>
        <p:nvSpPr>
          <p:cNvPr id="1135" name="TextShape 4"/>
          <p:cNvSpPr txBox="1"/>
          <p:nvPr/>
        </p:nvSpPr>
        <p:spPr>
          <a:xfrm>
            <a:off x="4754880" y="914400"/>
            <a:ext cx="4087080" cy="837720"/>
          </a:xfrm>
          <a:prstGeom prst="rect">
            <a:avLst/>
          </a:prstGeom>
          <a:noFill/>
          <a:ln>
            <a:noFill/>
          </a:ln>
        </p:spPr>
        <p:txBody>
          <a:bodyPr lIns="0" rIns="0" tIns="0" bIns="0"/>
          <a:p>
            <a:endParaRPr b="0" lang="en-US" sz="2400" spc="-1" strike="noStrike">
              <a:solidFill>
                <a:srgbClr val="000000"/>
              </a:solidFill>
              <a:latin typeface="Arial"/>
            </a:endParaRPr>
          </a:p>
        </p:txBody>
      </p:sp>
      <p:sp>
        <p:nvSpPr>
          <p:cNvPr id="1136" name="TextShape 5"/>
          <p:cNvSpPr txBox="1"/>
          <p:nvPr/>
        </p:nvSpPr>
        <p:spPr>
          <a:xfrm>
            <a:off x="4754520" y="914400"/>
            <a:ext cx="4082760" cy="547488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bin command window</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1" lang="en-US" sz="2000" spc="-1" strike="noStrike">
                <a:solidFill>
                  <a:srgbClr val="000000"/>
                </a:solidFill>
                <a:latin typeface="Courier New"/>
                <a:ea typeface="Arial"/>
              </a:rPr>
              <a:t>gwXX dev-stop</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1" lang="en-US" sz="2000" spc="-1" strike="noStrike">
                <a:solidFill>
                  <a:srgbClr val="000000"/>
                </a:solidFill>
                <a:latin typeface="Courier New"/>
                <a:ea typeface="Arial"/>
              </a:rPr>
              <a:t>gwXX dev-start</a:t>
            </a:r>
            <a:endParaRPr b="0" lang="en-US" sz="20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Or, Guidewire Studio</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Run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Stop</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Run 'Server' or Debug 'Server'</a:t>
            </a:r>
            <a:endParaRPr b="0" lang="en-US" sz="20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During start-up</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If autoupgrade=true in database-config.xml, then Guidewire attempts to upgrade the database according to the changes in the data model</a:t>
            </a:r>
            <a:endParaRPr b="0" lang="en-US" sz="2000" spc="-1" strike="noStrike">
              <a:solidFill>
                <a:srgbClr val="000000"/>
              </a:solidFill>
              <a:latin typeface="Arial"/>
            </a:endParaRPr>
          </a:p>
        </p:txBody>
      </p:sp>
      <p:sp>
        <p:nvSpPr>
          <p:cNvPr id="1137" name="TextShape 6"/>
          <p:cNvSpPr txBox="1"/>
          <p:nvPr/>
        </p:nvSpPr>
        <p:spPr>
          <a:xfrm>
            <a:off x="5191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Typelist extension</a:t>
            </a:r>
            <a:endParaRPr b="0" lang="en-US" sz="2400" spc="-1" strike="noStrike">
              <a:solidFill>
                <a:srgbClr val="000000"/>
              </a:solidFill>
              <a:latin typeface="Arial"/>
            </a:endParaRPr>
          </a:p>
        </p:txBody>
      </p:sp>
      <p:sp>
        <p:nvSpPr>
          <p:cNvPr id="1138" name="CustomShape 7"/>
          <p:cNvSpPr/>
          <p:nvPr/>
        </p:nvSpPr>
        <p:spPr>
          <a:xfrm>
            <a:off x="937440" y="5562720"/>
            <a:ext cx="1148760" cy="82044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600" spc="-1" strike="noStrike">
                <a:solidFill>
                  <a:srgbClr val="000000"/>
                </a:solidFill>
                <a:latin typeface="Arial"/>
              </a:rPr>
              <a:t>Typelist </a:t>
            </a:r>
            <a:br/>
            <a:r>
              <a:rPr b="1" lang="en-US" sz="1600" spc="-1" strike="noStrike">
                <a:solidFill>
                  <a:srgbClr val="000000"/>
                </a:solidFill>
                <a:latin typeface="Arial"/>
              </a:rPr>
              <a:t>Extension</a:t>
            </a:r>
            <a:br/>
            <a:endParaRPr b="0" lang="en-US" sz="1600" spc="-1" strike="noStrike">
              <a:latin typeface="Arial"/>
            </a:endParaRPr>
          </a:p>
        </p:txBody>
      </p:sp>
      <p:pic>
        <p:nvPicPr>
          <p:cNvPr id="1139" name="Picture 2" descr=""/>
          <p:cNvPicPr/>
          <p:nvPr/>
        </p:nvPicPr>
        <p:blipFill>
          <a:blip r:embed="rId1"/>
          <a:stretch/>
        </p:blipFill>
        <p:spPr>
          <a:xfrm>
            <a:off x="838080" y="3962520"/>
            <a:ext cx="1347480" cy="1490400"/>
          </a:xfrm>
          <a:prstGeom prst="rect">
            <a:avLst/>
          </a:prstGeom>
          <a:ln>
            <a:noFill/>
          </a:ln>
          <a:effectLst>
            <a:outerShdw algn="tl" blurRad="50800" dir="2700000" dist="38100" rotWithShape="0">
              <a:srgbClr val="000000">
                <a:alpha val="40000"/>
              </a:srgbClr>
            </a:outerShdw>
          </a:effectLst>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6"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Typelist basics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Create a typelist</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Create a typelist extension</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Defining typekey fields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0"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Typelist basics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Create a typelist</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Create a typelist extension</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Defining typekey fields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Typekey fields</a:t>
            </a:r>
            <a:endParaRPr b="0" lang="en-US" sz="3200" spc="-1" strike="noStrike">
              <a:solidFill>
                <a:srgbClr val="ffffff"/>
              </a:solidFill>
              <a:latin typeface="Arial"/>
            </a:endParaRPr>
          </a:p>
        </p:txBody>
      </p:sp>
      <p:sp>
        <p:nvSpPr>
          <p:cNvPr id="1142"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typekey field</a:t>
            </a:r>
            <a:r>
              <a:rPr b="0" lang="en-US" sz="2400" spc="-1" strike="noStrike">
                <a:solidFill>
                  <a:srgbClr val="000000"/>
                </a:solidFill>
                <a:latin typeface="Arial"/>
                <a:ea typeface="Arial"/>
              </a:rPr>
              <a:t> is an entity defined field associated with a specific typelist</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Referenced typelist contains typecodes whose values are the only possible value for the typekey field</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143" name="Picture 2" descr=""/>
          <p:cNvPicPr/>
          <p:nvPr/>
        </p:nvPicPr>
        <p:blipFill>
          <a:blip r:embed="rId1"/>
          <a:stretch/>
        </p:blipFill>
        <p:spPr>
          <a:xfrm>
            <a:off x="711360" y="2978280"/>
            <a:ext cx="2679840" cy="2501640"/>
          </a:xfrm>
          <a:prstGeom prst="rect">
            <a:avLst/>
          </a:prstGeom>
          <a:ln>
            <a:noFill/>
          </a:ln>
          <a:effectLst>
            <a:outerShdw algn="tl" blurRad="50800" dir="2700000" dist="38100" rotWithShape="0">
              <a:srgbClr val="000000">
                <a:alpha val="40000"/>
              </a:srgbClr>
            </a:outerShdw>
          </a:effectLst>
        </p:spPr>
      </p:pic>
      <p:pic>
        <p:nvPicPr>
          <p:cNvPr id="1144" name="Picture 4" descr=""/>
          <p:cNvPicPr/>
          <p:nvPr/>
        </p:nvPicPr>
        <p:blipFill>
          <a:blip r:embed="rId2"/>
          <a:stretch/>
        </p:blipFill>
        <p:spPr>
          <a:xfrm>
            <a:off x="4635360" y="2895480"/>
            <a:ext cx="3580920" cy="3483360"/>
          </a:xfrm>
          <a:prstGeom prst="rect">
            <a:avLst/>
          </a:prstGeom>
          <a:ln>
            <a:noFill/>
          </a:ln>
          <a:effectLst>
            <a:outerShdw algn="tl" blurRad="50800" dir="2700000" dist="38100" rotWithShape="0">
              <a:srgbClr val="000000">
                <a:alpha val="40000"/>
              </a:srgbClr>
            </a:outerShdw>
          </a:effectLst>
        </p:spPr>
      </p:pic>
      <p:sp>
        <p:nvSpPr>
          <p:cNvPr id="1145" name="CustomShape 3"/>
          <p:cNvSpPr/>
          <p:nvPr/>
        </p:nvSpPr>
        <p:spPr>
          <a:xfrm>
            <a:off x="5289480" y="3379680"/>
            <a:ext cx="2012760" cy="23569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u="sng">
                <a:solidFill>
                  <a:srgbClr val="000000"/>
                </a:solidFill>
                <a:uFillTx/>
                <a:latin typeface="Arial"/>
              </a:rPr>
              <a:t>BuildingType_Ext</a:t>
            </a:r>
            <a:br/>
            <a:r>
              <a:rPr b="0" lang="en-US" sz="1800" spc="-1" strike="noStrike">
                <a:solidFill>
                  <a:srgbClr val="000000"/>
                </a:solidFill>
                <a:latin typeface="Arial"/>
              </a:rPr>
              <a:t>Residential - single</a:t>
            </a:r>
            <a:br/>
            <a:r>
              <a:rPr b="0" lang="en-US" sz="1800" spc="-1" strike="noStrike">
                <a:solidFill>
                  <a:srgbClr val="000000"/>
                </a:solidFill>
                <a:latin typeface="Arial"/>
              </a:rPr>
              <a:t>Residential - multi</a:t>
            </a:r>
            <a:br/>
            <a:r>
              <a:rPr b="0" lang="en-US" sz="1800" spc="-1" strike="noStrike">
                <a:solidFill>
                  <a:srgbClr val="000000"/>
                </a:solidFill>
                <a:latin typeface="Arial"/>
              </a:rPr>
              <a:t>Office</a:t>
            </a:r>
            <a:br/>
            <a:r>
              <a:rPr b="0" lang="en-US" sz="1800" spc="-1" strike="noStrike">
                <a:solidFill>
                  <a:srgbClr val="000000"/>
                </a:solidFill>
                <a:latin typeface="Arial"/>
              </a:rPr>
              <a:t>Industrial</a:t>
            </a:r>
            <a:br/>
            <a:r>
              <a:rPr b="0" lang="en-US" sz="1800" spc="-1" strike="noStrike">
                <a:solidFill>
                  <a:srgbClr val="000000"/>
                </a:solidFill>
                <a:latin typeface="Arial"/>
              </a:rPr>
              <a:t>Hotel</a:t>
            </a:r>
            <a:br/>
            <a:r>
              <a:rPr b="0" lang="en-US" sz="1800" spc="-1" strike="noStrike">
                <a:solidFill>
                  <a:srgbClr val="000000"/>
                </a:solidFill>
                <a:latin typeface="Arial"/>
              </a:rPr>
              <a:t>Other</a:t>
            </a:r>
            <a:endParaRPr b="0" lang="en-US" sz="1800" spc="-1" strike="noStrike">
              <a:latin typeface="Arial"/>
            </a:endParaRPr>
          </a:p>
        </p:txBody>
      </p:sp>
      <p:sp>
        <p:nvSpPr>
          <p:cNvPr id="1146" name="CustomShape 4"/>
          <p:cNvSpPr/>
          <p:nvPr/>
        </p:nvSpPr>
        <p:spPr>
          <a:xfrm>
            <a:off x="774720" y="5016240"/>
            <a:ext cx="2209320" cy="29196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147" name="CustomShape 5"/>
          <p:cNvSpPr/>
          <p:nvPr/>
        </p:nvSpPr>
        <p:spPr>
          <a:xfrm flipV="1" rot="10800000">
            <a:off x="4768560" y="5161680"/>
            <a:ext cx="1783800" cy="603720"/>
          </a:xfrm>
          <a:prstGeom prst="bentConnector3">
            <a:avLst>
              <a:gd name="adj1" fmla="val 50000"/>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148" name="CustomShape 6"/>
          <p:cNvSpPr/>
          <p:nvPr/>
        </p:nvSpPr>
        <p:spPr>
          <a:xfrm flipH="1">
            <a:off x="4767840" y="3720600"/>
            <a:ext cx="336600" cy="1675440"/>
          </a:xfrm>
          <a:prstGeom prst="rightBrace">
            <a:avLst>
              <a:gd name="adj1" fmla="val 28333"/>
              <a:gd name="adj2" fmla="val 50000"/>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9"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Entity configuration: typekey</a:t>
            </a:r>
            <a:endParaRPr b="0" lang="en-US" sz="3200" spc="-1" strike="noStrike">
              <a:solidFill>
                <a:srgbClr val="ffffff"/>
              </a:solidFill>
              <a:latin typeface="Arial"/>
            </a:endParaRPr>
          </a:p>
        </p:txBody>
      </p:sp>
      <p:sp>
        <p:nvSpPr>
          <p:cNvPr id="1150"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Add the typekey element to entity or entity extension</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Define the typelist attribute with specified typelist</a:t>
            </a:r>
            <a:endParaRPr b="0" lang="en-US" sz="2400" spc="-1" strike="noStrike">
              <a:solidFill>
                <a:srgbClr val="000000"/>
              </a:solidFill>
              <a:latin typeface="Arial"/>
            </a:endParaRPr>
          </a:p>
        </p:txBody>
      </p:sp>
      <p:pic>
        <p:nvPicPr>
          <p:cNvPr id="1151" name="Picture 5" descr=""/>
          <p:cNvPicPr/>
          <p:nvPr/>
        </p:nvPicPr>
        <p:blipFill>
          <a:blip r:embed="rId1"/>
          <a:stretch/>
        </p:blipFill>
        <p:spPr>
          <a:xfrm>
            <a:off x="516240" y="2133720"/>
            <a:ext cx="8285400" cy="4256640"/>
          </a:xfrm>
          <a:prstGeom prst="rect">
            <a:avLst/>
          </a:prstGeom>
          <a:ln>
            <a:noFill/>
          </a:ln>
          <a:effectLst>
            <a:outerShdw algn="tl" blurRad="50800" dir="2700000" dist="38100" rotWithShape="0">
              <a:srgbClr val="000000">
                <a:alpha val="40000"/>
              </a:srgbClr>
            </a:outerShdw>
          </a:effectLst>
        </p:spPr>
      </p:pic>
      <p:sp>
        <p:nvSpPr>
          <p:cNvPr id="1152" name="CustomShape 3"/>
          <p:cNvSpPr/>
          <p:nvPr/>
        </p:nvSpPr>
        <p:spPr>
          <a:xfrm>
            <a:off x="516240" y="4965840"/>
            <a:ext cx="5198400" cy="29196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153" name="CustomShape 4"/>
          <p:cNvSpPr/>
          <p:nvPr/>
        </p:nvSpPr>
        <p:spPr>
          <a:xfrm>
            <a:off x="5715000" y="3581280"/>
            <a:ext cx="3047760" cy="29196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pic>
        <p:nvPicPr>
          <p:cNvPr id="1154" name="Picture 9" descr=""/>
          <p:cNvPicPr/>
          <p:nvPr/>
        </p:nvPicPr>
        <p:blipFill>
          <a:blip r:embed="rId2"/>
          <a:stretch/>
        </p:blipFill>
        <p:spPr>
          <a:xfrm>
            <a:off x="533520" y="2552760"/>
            <a:ext cx="2656800" cy="342360"/>
          </a:xfrm>
          <a:prstGeom prst="rect">
            <a:avLst/>
          </a:prstGeom>
          <a:ln>
            <a:noFill/>
          </a:ln>
        </p:spPr>
      </p:pic>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5"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Typelist filters</a:t>
            </a:r>
            <a:endParaRPr b="0" lang="en-US" sz="3200" spc="-1" strike="noStrike">
              <a:solidFill>
                <a:srgbClr val="ffffff"/>
              </a:solidFill>
              <a:latin typeface="Arial"/>
            </a:endParaRPr>
          </a:p>
        </p:txBody>
      </p:sp>
      <p:sp>
        <p:nvSpPr>
          <p:cNvPr id="1156" name="TextShape 2"/>
          <p:cNvSpPr txBox="1"/>
          <p:nvPr/>
        </p:nvSpPr>
        <p:spPr>
          <a:xfrm>
            <a:off x="521280" y="914400"/>
            <a:ext cx="8320680" cy="5486040"/>
          </a:xfrm>
          <a:prstGeom prst="rect">
            <a:avLst/>
          </a:prstGeom>
          <a:noFill/>
          <a:ln>
            <a:noFill/>
          </a:ln>
        </p:spPr>
        <p:txBody>
          <a:bodyPr lIns="0" rIns="0" tIns="0" bIns="0"/>
          <a:p>
            <a:pPr marL="287280" indent="-28692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typelist filter</a:t>
            </a:r>
            <a:r>
              <a:rPr b="0" lang="en-US" sz="2400" spc="-1" strike="noStrike">
                <a:solidFill>
                  <a:srgbClr val="000000"/>
                </a:solidFill>
                <a:latin typeface="Arial"/>
                <a:ea typeface="Arial"/>
              </a:rPr>
              <a:t> defines a subset of typecodes in the typelist</a:t>
            </a:r>
            <a:endParaRPr b="0" lang="en-US" sz="2400" spc="-1" strike="noStrike">
              <a:solidFill>
                <a:srgbClr val="000000"/>
              </a:solidFill>
              <a:latin typeface="Arial"/>
            </a:endParaRPr>
          </a:p>
          <a:p>
            <a:pPr marL="287280" indent="-28692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Configure filters for typelists to filter available typecodes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Example: YesNoOnly typefilter</a:t>
            </a:r>
            <a:endParaRPr b="0" lang="en-US" sz="2400" spc="-1" strike="noStrike">
              <a:solidFill>
                <a:srgbClr val="000000"/>
              </a:solidFill>
              <a:latin typeface="Arial"/>
            </a:endParaRPr>
          </a:p>
        </p:txBody>
      </p:sp>
      <p:pic>
        <p:nvPicPr>
          <p:cNvPr id="1157" name="Picture 4" descr=""/>
          <p:cNvPicPr/>
          <p:nvPr/>
        </p:nvPicPr>
        <p:blipFill>
          <a:blip r:embed="rId1"/>
          <a:stretch/>
        </p:blipFill>
        <p:spPr>
          <a:xfrm>
            <a:off x="533520" y="3124080"/>
            <a:ext cx="8254080" cy="3188160"/>
          </a:xfrm>
          <a:prstGeom prst="rect">
            <a:avLst/>
          </a:prstGeom>
          <a:ln>
            <a:noFill/>
          </a:ln>
          <a:effectLst>
            <a:outerShdw algn="tl" blurRad="50800" dir="2700000" dist="38100" rotWithShape="0">
              <a:srgbClr val="000000">
                <a:alpha val="40000"/>
              </a:srgbClr>
            </a:outerShdw>
          </a:effectLst>
        </p:spPr>
      </p:pic>
      <p:sp>
        <p:nvSpPr>
          <p:cNvPr id="1158" name="CustomShape 3"/>
          <p:cNvSpPr/>
          <p:nvPr/>
        </p:nvSpPr>
        <p:spPr>
          <a:xfrm>
            <a:off x="7238880" y="3124080"/>
            <a:ext cx="1752120" cy="228240"/>
          </a:xfrm>
          <a:prstGeom prst="rect">
            <a:avLst/>
          </a:prstGeom>
          <a:solidFill>
            <a:schemeClr val="tx1"/>
          </a:solidFill>
          <a:ln w="19080">
            <a:solidFill>
              <a:schemeClr val="tx1"/>
            </a:solidFill>
            <a:round/>
          </a:ln>
        </p:spPr>
        <p:style>
          <a:lnRef idx="0"/>
          <a:fillRef idx="0"/>
          <a:effectRef idx="0"/>
          <a:fontRef idx="minor"/>
        </p:style>
      </p:sp>
      <p:pic>
        <p:nvPicPr>
          <p:cNvPr id="1159" name="Picture 5" descr=""/>
          <p:cNvPicPr/>
          <p:nvPr/>
        </p:nvPicPr>
        <p:blipFill>
          <a:blip r:embed="rId2"/>
          <a:stretch/>
        </p:blipFill>
        <p:spPr>
          <a:xfrm>
            <a:off x="589320" y="3481920"/>
            <a:ext cx="1748160" cy="334080"/>
          </a:xfrm>
          <a:prstGeom prst="rect">
            <a:avLst/>
          </a:prstGeom>
          <a:ln>
            <a:noFill/>
          </a:ln>
        </p:spPr>
      </p:pic>
      <p:sp>
        <p:nvSpPr>
          <p:cNvPr id="1160" name="CustomShape 4"/>
          <p:cNvSpPr/>
          <p:nvPr/>
        </p:nvSpPr>
        <p:spPr>
          <a:xfrm>
            <a:off x="533520" y="5092200"/>
            <a:ext cx="4723920" cy="29196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Create a typelist filter</a:t>
            </a:r>
            <a:endParaRPr b="0" lang="en-US" sz="3200" spc="-1" strike="noStrike">
              <a:solidFill>
                <a:srgbClr val="ffffff"/>
              </a:solidFill>
              <a:latin typeface="Arial"/>
            </a:endParaRPr>
          </a:p>
        </p:txBody>
      </p:sp>
      <p:sp>
        <p:nvSpPr>
          <p:cNvPr id="1162" name="TextShape 2"/>
          <p:cNvSpPr txBox="1"/>
          <p:nvPr/>
        </p:nvSpPr>
        <p:spPr>
          <a:xfrm>
            <a:off x="4754520" y="914400"/>
            <a:ext cx="40827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Add typefilter element</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Add Include Into Filter typecodes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Specify code attribute values</a:t>
            </a:r>
            <a:endParaRPr b="0" lang="en-US" sz="2400" spc="-1" strike="noStrike">
              <a:solidFill>
                <a:srgbClr val="000000"/>
              </a:solidFill>
              <a:latin typeface="Arial"/>
            </a:endParaRPr>
          </a:p>
        </p:txBody>
      </p:sp>
      <p:pic>
        <p:nvPicPr>
          <p:cNvPr id="1163" name="Picture 8" descr=""/>
          <p:cNvPicPr/>
          <p:nvPr/>
        </p:nvPicPr>
        <p:blipFill>
          <a:blip r:embed="rId1"/>
          <a:stretch/>
        </p:blipFill>
        <p:spPr>
          <a:xfrm>
            <a:off x="501840" y="979560"/>
            <a:ext cx="1634040" cy="1014840"/>
          </a:xfrm>
          <a:prstGeom prst="rect">
            <a:avLst/>
          </a:prstGeom>
          <a:ln w="9360">
            <a:noFill/>
          </a:ln>
          <a:effectLst>
            <a:outerShdw algn="tl" blurRad="50800" dir="2700000" dist="38100" rotWithShape="0">
              <a:srgbClr val="000000">
                <a:alpha val="40000"/>
              </a:srgbClr>
            </a:outerShdw>
          </a:effectLst>
        </p:spPr>
      </p:pic>
      <p:pic>
        <p:nvPicPr>
          <p:cNvPr id="1164" name="Picture 7" descr=""/>
          <p:cNvPicPr/>
          <p:nvPr/>
        </p:nvPicPr>
        <p:blipFill>
          <a:blip r:embed="rId2"/>
          <a:stretch/>
        </p:blipFill>
        <p:spPr>
          <a:xfrm>
            <a:off x="2116800" y="979560"/>
            <a:ext cx="1902600" cy="1619640"/>
          </a:xfrm>
          <a:prstGeom prst="rect">
            <a:avLst/>
          </a:prstGeom>
          <a:ln w="9360">
            <a:noFill/>
          </a:ln>
          <a:effectLst>
            <a:outerShdw algn="tl" blurRad="50800" dir="2700000" dist="38100" rotWithShape="0">
              <a:srgbClr val="000000">
                <a:alpha val="40000"/>
              </a:srgbClr>
            </a:outerShdw>
          </a:effectLst>
        </p:spPr>
      </p:pic>
      <p:pic>
        <p:nvPicPr>
          <p:cNvPr id="1165" name="Picture 5" descr=""/>
          <p:cNvPicPr/>
          <p:nvPr/>
        </p:nvPicPr>
        <p:blipFill>
          <a:blip r:embed="rId3"/>
          <a:stretch/>
        </p:blipFill>
        <p:spPr>
          <a:xfrm>
            <a:off x="515880" y="3159720"/>
            <a:ext cx="1748160" cy="334080"/>
          </a:xfrm>
          <a:prstGeom prst="rect">
            <a:avLst/>
          </a:prstGeom>
          <a:ln w="9360">
            <a:noFill/>
          </a:ln>
          <a:effectLst>
            <a:outerShdw algn="tl" blurRad="50800" dir="2700000" dist="38100" rotWithShape="0">
              <a:srgbClr val="000000">
                <a:alpha val="40000"/>
              </a:srgbClr>
            </a:outerShdw>
          </a:effectLst>
        </p:spPr>
      </p:pic>
      <p:pic>
        <p:nvPicPr>
          <p:cNvPr id="1166" name="Picture 10" descr=""/>
          <p:cNvPicPr/>
          <p:nvPr/>
        </p:nvPicPr>
        <p:blipFill>
          <a:blip r:embed="rId4"/>
          <a:stretch/>
        </p:blipFill>
        <p:spPr>
          <a:xfrm>
            <a:off x="536040" y="3521160"/>
            <a:ext cx="1708200" cy="1807200"/>
          </a:xfrm>
          <a:prstGeom prst="rect">
            <a:avLst/>
          </a:prstGeom>
          <a:ln w="9360">
            <a:solidFill>
              <a:schemeClr val="bg2"/>
            </a:solidFill>
            <a:miter/>
          </a:ln>
          <a:effectLst>
            <a:outerShdw algn="tl" blurRad="50800" dir="2700000" dist="38100" rotWithShape="0">
              <a:srgbClr val="000000">
                <a:alpha val="40000"/>
              </a:srgbClr>
            </a:outerShdw>
          </a:effectLst>
        </p:spPr>
      </p:pic>
      <p:pic>
        <p:nvPicPr>
          <p:cNvPr id="1167" name="Picture 11" descr=""/>
          <p:cNvPicPr/>
          <p:nvPr/>
        </p:nvPicPr>
        <p:blipFill>
          <a:blip r:embed="rId5"/>
          <a:stretch/>
        </p:blipFill>
        <p:spPr>
          <a:xfrm>
            <a:off x="2781360" y="4114800"/>
            <a:ext cx="5922720" cy="2153520"/>
          </a:xfrm>
          <a:prstGeom prst="rect">
            <a:avLst/>
          </a:prstGeom>
          <a:ln w="9360">
            <a:solidFill>
              <a:schemeClr val="bg2"/>
            </a:solidFill>
            <a:miter/>
          </a:ln>
          <a:effectLst>
            <a:outerShdw algn="tl" blurRad="50800" dir="2700000" dist="38100" rotWithShape="0">
              <a:srgbClr val="000000">
                <a:alpha val="40000"/>
              </a:srgbClr>
            </a:outerShdw>
          </a:effectLst>
        </p:spPr>
      </p:pic>
      <p:sp>
        <p:nvSpPr>
          <p:cNvPr id="1168" name="CustomShape 3"/>
          <p:cNvSpPr/>
          <p:nvPr/>
        </p:nvSpPr>
        <p:spPr>
          <a:xfrm>
            <a:off x="2818080" y="5715000"/>
            <a:ext cx="3582360" cy="29196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169" name="CustomShape 4"/>
          <p:cNvSpPr/>
          <p:nvPr/>
        </p:nvSpPr>
        <p:spPr>
          <a:xfrm>
            <a:off x="6479640" y="4425120"/>
            <a:ext cx="2178000" cy="979200"/>
          </a:xfrm>
          <a:prstGeom prst="roundRect">
            <a:avLst>
              <a:gd name="adj" fmla="val 357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170" name="CustomShape 5"/>
          <p:cNvSpPr/>
          <p:nvPr/>
        </p:nvSpPr>
        <p:spPr>
          <a:xfrm>
            <a:off x="1207080" y="2246400"/>
            <a:ext cx="323280" cy="609120"/>
          </a:xfrm>
          <a:prstGeom prst="downArrow">
            <a:avLst>
              <a:gd name="adj1" fmla="val 50000"/>
              <a:gd name="adj2" fmla="val 50000"/>
            </a:avLst>
          </a:prstGeom>
          <a:ln>
            <a:round/>
          </a:ln>
          <a:effectLst>
            <a:glow rad="63500">
              <a:schemeClr val="accent1">
                <a:alpha val="45000"/>
                <a:satMod val="120000"/>
              </a:schemeClr>
            </a:glow>
            <a:outerShdw algn="tl" blurRad="50800" dir="2700000" dist="38100" rotWithShape="0">
              <a:srgbClr val="000000">
                <a:alpha val="40000"/>
              </a:srgbClr>
            </a:outerShdw>
          </a:effectLst>
        </p:spPr>
        <p:style>
          <a:lnRef idx="3">
            <a:schemeClr val="lt1"/>
          </a:lnRef>
          <a:fillRef idx="1">
            <a:schemeClr val="accent1"/>
          </a:fillRef>
          <a:effectRef idx="1">
            <a:schemeClr val="accent1"/>
          </a:effectRef>
          <a:fontRef idx="minor"/>
        </p:style>
      </p:sp>
      <p:sp>
        <p:nvSpPr>
          <p:cNvPr id="1171" name="CustomShape 6"/>
          <p:cNvSpPr/>
          <p:nvPr/>
        </p:nvSpPr>
        <p:spPr>
          <a:xfrm rot="16200000">
            <a:off x="2030760" y="5411160"/>
            <a:ext cx="323280" cy="609120"/>
          </a:xfrm>
          <a:prstGeom prst="downArrow">
            <a:avLst>
              <a:gd name="adj1" fmla="val 50000"/>
              <a:gd name="adj2" fmla="val 50000"/>
            </a:avLst>
          </a:prstGeom>
          <a:ln>
            <a:round/>
          </a:ln>
          <a:effectLst>
            <a:glow rad="63500">
              <a:schemeClr val="accent1">
                <a:alpha val="45000"/>
                <a:satMod val="120000"/>
              </a:schemeClr>
            </a:glow>
            <a:outerShdw algn="tl" blurRad="50800" dir="2700000" dist="38100" rotWithShape="0">
              <a:srgbClr val="000000">
                <a:alpha val="40000"/>
              </a:srgbClr>
            </a:outerShdw>
          </a:effectLst>
        </p:spPr>
        <p:style>
          <a:lnRef idx="3">
            <a:schemeClr val="lt1"/>
          </a:lnRef>
          <a:fillRef idx="1">
            <a:schemeClr val="accent1"/>
          </a:fillRef>
          <a:effectRef idx="1">
            <a:schemeClr val="accent1"/>
          </a:effectRef>
          <a:fontRef idx="minor"/>
        </p:style>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Referencing a typelist filter</a:t>
            </a:r>
            <a:endParaRPr b="0" lang="en-US" sz="3200" spc="-1" strike="noStrike">
              <a:solidFill>
                <a:srgbClr val="ffffff"/>
              </a:solidFill>
              <a:latin typeface="Arial"/>
            </a:endParaRPr>
          </a:p>
        </p:txBody>
      </p:sp>
      <p:sp>
        <p:nvSpPr>
          <p:cNvPr id="1173" name="TextShape 2"/>
          <p:cNvSpPr txBox="1"/>
          <p:nvPr/>
        </p:nvSpPr>
        <p:spPr>
          <a:xfrm>
            <a:off x="519120" y="914400"/>
            <a:ext cx="553176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For the typekey element in the entity file, specify the typefilter attribute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Only values in the typefilter are specified (included or excluded)</a:t>
            </a:r>
            <a:endParaRPr b="0" lang="en-US" sz="2400" spc="-1" strike="noStrike">
              <a:solidFill>
                <a:srgbClr val="000000"/>
              </a:solidFill>
              <a:latin typeface="Arial"/>
            </a:endParaRPr>
          </a:p>
        </p:txBody>
      </p:sp>
      <p:pic>
        <p:nvPicPr>
          <p:cNvPr id="1174" name="Picture 4" descr=""/>
          <p:cNvPicPr/>
          <p:nvPr/>
        </p:nvPicPr>
        <p:blipFill>
          <a:blip r:embed="rId1"/>
          <a:stretch/>
        </p:blipFill>
        <p:spPr>
          <a:xfrm>
            <a:off x="533520" y="3200400"/>
            <a:ext cx="7876080" cy="3070800"/>
          </a:xfrm>
          <a:prstGeom prst="rect">
            <a:avLst/>
          </a:prstGeom>
          <a:ln>
            <a:noFill/>
          </a:ln>
          <a:effectLst>
            <a:outerShdw algn="tl" blurRad="50800" dir="2700000" dist="38100" rotWithShape="0">
              <a:srgbClr val="000000">
                <a:alpha val="40000"/>
              </a:srgbClr>
            </a:outerShdw>
          </a:effectLst>
        </p:spPr>
      </p:pic>
      <p:sp>
        <p:nvSpPr>
          <p:cNvPr id="1175" name="CustomShape 3"/>
          <p:cNvSpPr/>
          <p:nvPr/>
        </p:nvSpPr>
        <p:spPr>
          <a:xfrm>
            <a:off x="533520" y="4854600"/>
            <a:ext cx="4723920" cy="29196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pic>
        <p:nvPicPr>
          <p:cNvPr id="1176" name="Picture 10" descr=""/>
          <p:cNvPicPr/>
          <p:nvPr/>
        </p:nvPicPr>
        <p:blipFill>
          <a:blip r:embed="rId2"/>
          <a:stretch/>
        </p:blipFill>
        <p:spPr>
          <a:xfrm>
            <a:off x="6432480" y="914400"/>
            <a:ext cx="2240640" cy="2711160"/>
          </a:xfrm>
          <a:prstGeom prst="rect">
            <a:avLst/>
          </a:prstGeom>
          <a:ln>
            <a:noFill/>
          </a:ln>
          <a:effectLst>
            <a:outerShdw algn="tl" blurRad="50800" dir="2700000" dist="38100" rotWithShape="0">
              <a:srgbClr val="000000">
                <a:alpha val="40000"/>
              </a:srgbClr>
            </a:outerShdw>
          </a:effectLst>
        </p:spPr>
      </p:pic>
      <p:sp>
        <p:nvSpPr>
          <p:cNvPr id="1177" name="CustomShape 4"/>
          <p:cNvSpPr/>
          <p:nvPr/>
        </p:nvSpPr>
        <p:spPr>
          <a:xfrm>
            <a:off x="6432480" y="2819520"/>
            <a:ext cx="2178000" cy="729720"/>
          </a:xfrm>
          <a:prstGeom prst="roundRect">
            <a:avLst>
              <a:gd name="adj" fmla="val 357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178" name="CustomShape 5"/>
          <p:cNvSpPr/>
          <p:nvPr/>
        </p:nvSpPr>
        <p:spPr>
          <a:xfrm>
            <a:off x="5257800" y="5502240"/>
            <a:ext cx="3047760" cy="364680"/>
          </a:xfrm>
          <a:prstGeom prst="roundRect">
            <a:avLst>
              <a:gd name="adj" fmla="val 357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179" name="CustomShape 6"/>
          <p:cNvSpPr/>
          <p:nvPr/>
        </p:nvSpPr>
        <p:spPr>
          <a:xfrm flipH="1">
            <a:off x="8305920" y="3184560"/>
            <a:ext cx="304560" cy="2499840"/>
          </a:xfrm>
          <a:prstGeom prst="bentConnector3">
            <a:avLst>
              <a:gd name="adj1" fmla="val -66167"/>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Typecode category</a:t>
            </a:r>
            <a:endParaRPr b="0" lang="en-US" sz="3200" spc="-1" strike="noStrike">
              <a:solidFill>
                <a:srgbClr val="ffffff"/>
              </a:solidFill>
              <a:latin typeface="Arial"/>
            </a:endParaRPr>
          </a:p>
        </p:txBody>
      </p:sp>
      <p:sp>
        <p:nvSpPr>
          <p:cNvPr id="1181" name="TextShape 2"/>
          <p:cNvSpPr txBox="1"/>
          <p:nvPr/>
        </p:nvSpPr>
        <p:spPr>
          <a:xfrm>
            <a:off x="519120" y="3371400"/>
            <a:ext cx="3519000" cy="3029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Category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Associate one or more typecodes on a parent typelist with one or more typecodes on a child typelist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Incoming Categories tab in parent typelist shows child typecodes</a:t>
            </a:r>
            <a:endParaRPr b="0" lang="en-US" sz="2000" spc="-1" strike="noStrike">
              <a:solidFill>
                <a:srgbClr val="000000"/>
              </a:solidFill>
              <a:latin typeface="Arial"/>
            </a:endParaRPr>
          </a:p>
        </p:txBody>
      </p:sp>
      <p:pic>
        <p:nvPicPr>
          <p:cNvPr id="1182" name="Picture 2" descr=""/>
          <p:cNvPicPr/>
          <p:nvPr/>
        </p:nvPicPr>
        <p:blipFill>
          <a:blip r:embed="rId1"/>
          <a:stretch/>
        </p:blipFill>
        <p:spPr>
          <a:xfrm>
            <a:off x="533520" y="915480"/>
            <a:ext cx="7714080" cy="2262600"/>
          </a:xfrm>
          <a:prstGeom prst="rect">
            <a:avLst/>
          </a:prstGeom>
          <a:ln>
            <a:noFill/>
          </a:ln>
          <a:effectLst>
            <a:outerShdw algn="tl" blurRad="50800" dir="2700000" dist="38100" rotWithShape="0">
              <a:srgbClr val="000000">
                <a:alpha val="40000"/>
              </a:srgbClr>
            </a:outerShdw>
          </a:effectLst>
        </p:spPr>
      </p:pic>
      <p:pic>
        <p:nvPicPr>
          <p:cNvPr id="1183" name="Picture 6" descr=""/>
          <p:cNvPicPr/>
          <p:nvPr/>
        </p:nvPicPr>
        <p:blipFill>
          <a:blip r:embed="rId2"/>
          <a:stretch/>
        </p:blipFill>
        <p:spPr>
          <a:xfrm>
            <a:off x="4419720" y="2911680"/>
            <a:ext cx="4248360" cy="3387240"/>
          </a:xfrm>
          <a:prstGeom prst="rect">
            <a:avLst/>
          </a:prstGeom>
          <a:ln>
            <a:noFill/>
          </a:ln>
          <a:effectLst>
            <a:outerShdw algn="tl" blurRad="50800" dir="2700000" dist="38100" rotWithShape="0">
              <a:srgbClr val="000000">
                <a:alpha val="40000"/>
              </a:srgbClr>
            </a:outerShdw>
          </a:effectLst>
        </p:spPr>
      </p:pic>
      <p:sp>
        <p:nvSpPr>
          <p:cNvPr id="1184" name="CustomShape 3"/>
          <p:cNvSpPr/>
          <p:nvPr/>
        </p:nvSpPr>
        <p:spPr>
          <a:xfrm>
            <a:off x="4419720" y="4245840"/>
            <a:ext cx="4214880" cy="504000"/>
          </a:xfrm>
          <a:prstGeom prst="roundRect">
            <a:avLst>
              <a:gd name="adj" fmla="val 357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185" name="CustomShape 4"/>
          <p:cNvSpPr/>
          <p:nvPr/>
        </p:nvSpPr>
        <p:spPr>
          <a:xfrm>
            <a:off x="5303160" y="1905120"/>
            <a:ext cx="2944080" cy="609120"/>
          </a:xfrm>
          <a:prstGeom prst="roundRect">
            <a:avLst>
              <a:gd name="adj" fmla="val 357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186" name="CustomShape 5"/>
          <p:cNvSpPr/>
          <p:nvPr/>
        </p:nvSpPr>
        <p:spPr>
          <a:xfrm>
            <a:off x="8247600" y="2209680"/>
            <a:ext cx="386640" cy="2288160"/>
          </a:xfrm>
          <a:prstGeom prst="bentConnector3">
            <a:avLst>
              <a:gd name="adj1" fmla="val 154419"/>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Dependent Drop-down lists</a:t>
            </a:r>
            <a:endParaRPr b="0" lang="en-US" sz="3200" spc="-1" strike="noStrike">
              <a:solidFill>
                <a:srgbClr val="ffffff"/>
              </a:solidFill>
              <a:latin typeface="Arial"/>
            </a:endParaRPr>
          </a:p>
        </p:txBody>
      </p:sp>
      <p:sp>
        <p:nvSpPr>
          <p:cNvPr id="1188" name="TextShape 2"/>
          <p:cNvSpPr txBox="1"/>
          <p:nvPr/>
        </p:nvSpPr>
        <p:spPr>
          <a:xfrm>
            <a:off x="6172200" y="914400"/>
            <a:ext cx="265140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Use categories and category lists at the typecode level to restrict or filter dependent </a:t>
            </a:r>
            <a:br/>
            <a:r>
              <a:rPr b="0" lang="en-US" sz="2400" spc="-1" strike="noStrike">
                <a:solidFill>
                  <a:srgbClr val="000000"/>
                </a:solidFill>
                <a:latin typeface="Arial"/>
              </a:rPr>
              <a:t>drop-down lists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Example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Doctor Category filters Doctor Specialty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Parent filters can share children typecode</a:t>
            </a:r>
            <a:endParaRPr b="0" lang="en-US" sz="2000" spc="-1" strike="noStrike">
              <a:solidFill>
                <a:srgbClr val="000000"/>
              </a:solidFill>
              <a:latin typeface="Arial"/>
            </a:endParaRPr>
          </a:p>
        </p:txBody>
      </p:sp>
      <p:pic>
        <p:nvPicPr>
          <p:cNvPr id="1189" name="Picture 5" descr=""/>
          <p:cNvPicPr/>
          <p:nvPr/>
        </p:nvPicPr>
        <p:blipFill>
          <a:blip r:embed="rId1"/>
          <a:stretch/>
        </p:blipFill>
        <p:spPr>
          <a:xfrm>
            <a:off x="669960" y="1339200"/>
            <a:ext cx="1426680" cy="1864080"/>
          </a:xfrm>
          <a:prstGeom prst="rect">
            <a:avLst/>
          </a:prstGeom>
          <a:ln w="9360">
            <a:solidFill>
              <a:schemeClr val="bg2"/>
            </a:solidFill>
            <a:miter/>
          </a:ln>
          <a:effectLst>
            <a:outerShdw algn="tl" blurRad="50800" dir="2700000" dist="38100" rotWithShape="0">
              <a:srgbClr val="000000">
                <a:alpha val="40000"/>
              </a:srgbClr>
            </a:outerShdw>
          </a:effectLst>
        </p:spPr>
      </p:pic>
      <p:pic>
        <p:nvPicPr>
          <p:cNvPr id="1190" name="Picture 6" descr=""/>
          <p:cNvPicPr/>
          <p:nvPr/>
        </p:nvPicPr>
        <p:blipFill>
          <a:blip r:embed="rId2"/>
          <a:stretch/>
        </p:blipFill>
        <p:spPr>
          <a:xfrm>
            <a:off x="3912120" y="1339200"/>
            <a:ext cx="1941120" cy="1864080"/>
          </a:xfrm>
          <a:prstGeom prst="rect">
            <a:avLst/>
          </a:prstGeom>
          <a:ln w="9360">
            <a:solidFill>
              <a:schemeClr val="bg2"/>
            </a:solidFill>
            <a:miter/>
          </a:ln>
          <a:effectLst>
            <a:outerShdw algn="tl" blurRad="50800" dir="2700000" dist="38100" rotWithShape="0">
              <a:srgbClr val="000000">
                <a:alpha val="40000"/>
              </a:srgbClr>
            </a:outerShdw>
          </a:effectLst>
        </p:spPr>
      </p:pic>
      <p:pic>
        <p:nvPicPr>
          <p:cNvPr id="1191" name="Picture 7" descr=""/>
          <p:cNvPicPr/>
          <p:nvPr/>
        </p:nvPicPr>
        <p:blipFill>
          <a:blip r:embed="rId3"/>
          <a:stretch/>
        </p:blipFill>
        <p:spPr>
          <a:xfrm>
            <a:off x="3942360" y="4019400"/>
            <a:ext cx="1941120" cy="1555200"/>
          </a:xfrm>
          <a:prstGeom prst="rect">
            <a:avLst/>
          </a:prstGeom>
          <a:ln w="9360">
            <a:solidFill>
              <a:schemeClr val="bg2"/>
            </a:solidFill>
            <a:miter/>
          </a:ln>
          <a:effectLst>
            <a:outerShdw algn="tl" blurRad="50800" dir="2700000" dist="38100" rotWithShape="0">
              <a:srgbClr val="000000">
                <a:alpha val="40000"/>
              </a:srgbClr>
            </a:outerShdw>
          </a:effectLst>
        </p:spPr>
      </p:pic>
      <p:pic>
        <p:nvPicPr>
          <p:cNvPr id="1192" name="Picture 8" descr=""/>
          <p:cNvPicPr/>
          <p:nvPr/>
        </p:nvPicPr>
        <p:blipFill>
          <a:blip r:embed="rId4"/>
          <a:stretch/>
        </p:blipFill>
        <p:spPr>
          <a:xfrm>
            <a:off x="700200" y="4019400"/>
            <a:ext cx="1426680" cy="1864080"/>
          </a:xfrm>
          <a:prstGeom prst="rect">
            <a:avLst/>
          </a:prstGeom>
          <a:ln w="9360">
            <a:solidFill>
              <a:schemeClr val="bg2"/>
            </a:solidFill>
            <a:miter/>
          </a:ln>
          <a:effectLst>
            <a:outerShdw algn="tl" blurRad="50800" dir="2700000" dist="38100" rotWithShape="0">
              <a:srgbClr val="000000">
                <a:alpha val="40000"/>
              </a:srgbClr>
            </a:outerShdw>
          </a:effectLst>
        </p:spPr>
      </p:pic>
      <p:sp>
        <p:nvSpPr>
          <p:cNvPr id="1193" name="CustomShape 3"/>
          <p:cNvSpPr/>
          <p:nvPr/>
        </p:nvSpPr>
        <p:spPr>
          <a:xfrm>
            <a:off x="3390840" y="3613680"/>
            <a:ext cx="2819160" cy="4244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c00000"/>
                </a:solidFill>
                <a:latin typeface="Arial"/>
              </a:rPr>
              <a:t>Specialty</a:t>
            </a:r>
            <a:endParaRPr b="0" lang="en-US" sz="1800" spc="-1" strike="noStrike">
              <a:latin typeface="Arial"/>
            </a:endParaRPr>
          </a:p>
        </p:txBody>
      </p:sp>
      <p:sp>
        <p:nvSpPr>
          <p:cNvPr id="1194" name="CustomShape 4"/>
          <p:cNvSpPr/>
          <p:nvPr/>
        </p:nvSpPr>
        <p:spPr>
          <a:xfrm>
            <a:off x="533520" y="3613680"/>
            <a:ext cx="2819160" cy="4244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c00000"/>
                </a:solidFill>
                <a:latin typeface="Arial"/>
              </a:rPr>
              <a:t>Category</a:t>
            </a:r>
            <a:endParaRPr b="0" lang="en-US" sz="1800" spc="-1" strike="noStrike">
              <a:latin typeface="Arial"/>
            </a:endParaRPr>
          </a:p>
        </p:txBody>
      </p:sp>
      <p:sp>
        <p:nvSpPr>
          <p:cNvPr id="1195" name="CustomShape 5"/>
          <p:cNvSpPr/>
          <p:nvPr/>
        </p:nvSpPr>
        <p:spPr>
          <a:xfrm>
            <a:off x="3352680" y="914400"/>
            <a:ext cx="2819160" cy="4244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c00000"/>
                </a:solidFill>
                <a:latin typeface="Arial"/>
              </a:rPr>
              <a:t>Specialty</a:t>
            </a:r>
            <a:endParaRPr b="0" lang="en-US" sz="1800" spc="-1" strike="noStrike">
              <a:latin typeface="Arial"/>
            </a:endParaRPr>
          </a:p>
        </p:txBody>
      </p:sp>
      <p:sp>
        <p:nvSpPr>
          <p:cNvPr id="1196" name="CustomShape 6"/>
          <p:cNvSpPr/>
          <p:nvPr/>
        </p:nvSpPr>
        <p:spPr>
          <a:xfrm>
            <a:off x="495360" y="914400"/>
            <a:ext cx="2819160" cy="4244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c00000"/>
                </a:solidFill>
                <a:latin typeface="Arial"/>
              </a:rPr>
              <a:t>Category</a:t>
            </a:r>
            <a:endParaRPr b="0" lang="en-US" sz="1800" spc="-1" strike="noStrike">
              <a:latin typeface="Arial"/>
            </a:endParaRPr>
          </a:p>
        </p:txBody>
      </p:sp>
      <p:sp>
        <p:nvSpPr>
          <p:cNvPr id="1197" name="CustomShape 7"/>
          <p:cNvSpPr/>
          <p:nvPr/>
        </p:nvSpPr>
        <p:spPr>
          <a:xfrm>
            <a:off x="578160" y="1638360"/>
            <a:ext cx="1600920" cy="29196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198" name="CustomShape 8"/>
          <p:cNvSpPr/>
          <p:nvPr/>
        </p:nvSpPr>
        <p:spPr>
          <a:xfrm rot="10800000">
            <a:off x="3627000" y="2365560"/>
            <a:ext cx="1371240" cy="581040"/>
          </a:xfrm>
          <a:prstGeom prst="bentConnector3">
            <a:avLst>
              <a:gd name="adj1" fmla="val 50000"/>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199" name="CustomShape 9"/>
          <p:cNvSpPr/>
          <p:nvPr/>
        </p:nvSpPr>
        <p:spPr>
          <a:xfrm>
            <a:off x="613080" y="5209920"/>
            <a:ext cx="1600920" cy="36468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200" name="CustomShape 10"/>
          <p:cNvSpPr/>
          <p:nvPr/>
        </p:nvSpPr>
        <p:spPr>
          <a:xfrm flipV="1" rot="10800000">
            <a:off x="3657600" y="5391720"/>
            <a:ext cx="1366560" cy="492120"/>
          </a:xfrm>
          <a:prstGeom prst="bentConnector3">
            <a:avLst>
              <a:gd name="adj1" fmla="val 50000"/>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201" name="CustomShape 11"/>
          <p:cNvSpPr/>
          <p:nvPr/>
        </p:nvSpPr>
        <p:spPr>
          <a:xfrm flipH="1">
            <a:off x="3605040" y="4225320"/>
            <a:ext cx="336600" cy="1349280"/>
          </a:xfrm>
          <a:prstGeom prst="rightBrace">
            <a:avLst>
              <a:gd name="adj1" fmla="val 28333"/>
              <a:gd name="adj2" fmla="val 50000"/>
            </a:avLst>
          </a:prstGeom>
          <a:noFill/>
          <a:ln w="28440">
            <a:solidFill>
              <a:schemeClr val="accent1"/>
            </a:solidFill>
            <a:round/>
            <a:headEnd len="med" type="triangle" w="me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202" name="CustomShape 12"/>
          <p:cNvSpPr/>
          <p:nvPr/>
        </p:nvSpPr>
        <p:spPr>
          <a:xfrm flipH="1">
            <a:off x="3574440" y="1527840"/>
            <a:ext cx="336600" cy="1675440"/>
          </a:xfrm>
          <a:prstGeom prst="rightBrace">
            <a:avLst>
              <a:gd name="adj1" fmla="val 28333"/>
              <a:gd name="adj2" fmla="val 50000"/>
            </a:avLst>
          </a:prstGeom>
          <a:noFill/>
          <a:ln w="28440">
            <a:solidFill>
              <a:schemeClr val="accent1"/>
            </a:solidFill>
            <a:round/>
            <a:headEnd len="med" type="triangle" w="me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3" name="TextShape 1"/>
          <p:cNvSpPr txBox="1"/>
          <p:nvPr/>
        </p:nvSpPr>
        <p:spPr>
          <a:xfrm>
            <a:off x="520560" y="1344240"/>
            <a:ext cx="8320680" cy="505620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the functionality of a typelist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 typelist and typelist extension</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 typekey field</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 typekey field that references a typelist filter</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4" name="TextShape 1"/>
          <p:cNvSpPr txBox="1"/>
          <p:nvPr/>
        </p:nvSpPr>
        <p:spPr>
          <a:xfrm>
            <a:off x="519120" y="914400"/>
            <a:ext cx="831816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Describe some of the differences between the files in the </a:t>
            </a:r>
            <a:r>
              <a:rPr b="1" lang="en-US" sz="2400" spc="-1" strike="noStrike">
                <a:solidFill>
                  <a:srgbClr val="000000"/>
                </a:solidFill>
                <a:latin typeface="Courier New"/>
                <a:ea typeface="Arial"/>
              </a:rPr>
              <a:t>…\metadata\typelist\ </a:t>
            </a:r>
            <a:r>
              <a:rPr b="0" lang="en-US" sz="2400" spc="-1" strike="noStrike">
                <a:solidFill>
                  <a:srgbClr val="000000"/>
                </a:solidFill>
                <a:latin typeface="Arial"/>
                <a:ea typeface="Arial"/>
              </a:rPr>
              <a:t>and </a:t>
            </a:r>
            <a:r>
              <a:rPr b="1" lang="en-US" sz="2400" spc="-1" strike="noStrike">
                <a:solidFill>
                  <a:srgbClr val="000000"/>
                </a:solidFill>
                <a:latin typeface="Courier New"/>
                <a:ea typeface="Arial"/>
              </a:rPr>
              <a:t>…\extensions\typelist\ </a:t>
            </a:r>
            <a:r>
              <a:rPr b="0" lang="en-US" sz="2400" spc="-1" strike="noStrike">
                <a:solidFill>
                  <a:srgbClr val="000000"/>
                </a:solidFill>
                <a:latin typeface="Arial"/>
                <a:ea typeface="Arial"/>
              </a:rPr>
              <a:t>folders.</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Which is a valid code value for a typecode in a food coloring typelist?</a:t>
            </a:r>
            <a:endParaRPr b="0" lang="en-US" sz="2400" spc="-1" strike="noStrike">
              <a:solidFill>
                <a:srgbClr val="000000"/>
              </a:solidFill>
              <a:latin typeface="Arial"/>
            </a:endParaRPr>
          </a:p>
          <a:p>
            <a:pPr lvl="1" marL="85716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RedDye#1</a:t>
            </a:r>
            <a:endParaRPr b="0" lang="en-US" sz="2000" spc="-1" strike="noStrike">
              <a:solidFill>
                <a:srgbClr val="000000"/>
              </a:solidFill>
              <a:latin typeface="Arial"/>
            </a:endParaRPr>
          </a:p>
          <a:p>
            <a:pPr lvl="1" marL="85716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YellowDye40</a:t>
            </a:r>
            <a:endParaRPr b="0" lang="en-US" sz="2000" spc="-1" strike="noStrike">
              <a:solidFill>
                <a:srgbClr val="000000"/>
              </a:solidFill>
              <a:latin typeface="Arial"/>
            </a:endParaRPr>
          </a:p>
          <a:p>
            <a:pPr lvl="1" marL="85716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OrangeDye:10</a:t>
            </a:r>
            <a:endParaRPr b="0" lang="en-US" sz="20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Which  typecode attribute determines the order in which typecodes are listed in the user interface?</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What is the key difference between a typekey and a typekey with a defined typefilter attribute?</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What is a typelist?</a:t>
            </a:r>
            <a:endParaRPr b="0" lang="en-US" sz="3200" spc="-1" strike="noStrike">
              <a:solidFill>
                <a:srgbClr val="ffffff"/>
              </a:solidFill>
              <a:latin typeface="Arial"/>
            </a:endParaRPr>
          </a:p>
        </p:txBody>
      </p:sp>
      <p:sp>
        <p:nvSpPr>
          <p:cNvPr id="978" name="TextShape 2"/>
          <p:cNvSpPr txBox="1"/>
          <p:nvPr/>
        </p:nvSpPr>
        <p:spPr>
          <a:xfrm>
            <a:off x="519120" y="914400"/>
            <a:ext cx="8318160" cy="2742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typelist is a list of defined values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Defined values often used to constrain user input</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When rendered in UI, typically appears as dropdown list</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979" name="CustomShape 3"/>
          <p:cNvSpPr/>
          <p:nvPr/>
        </p:nvSpPr>
        <p:spPr>
          <a:xfrm>
            <a:off x="533520" y="6095880"/>
            <a:ext cx="8457840" cy="305280"/>
          </a:xfrm>
          <a:prstGeom prst="rect">
            <a:avLst/>
          </a:prstGeom>
          <a:noFill/>
          <a:ln>
            <a:noFill/>
          </a:ln>
        </p:spPr>
        <p:style>
          <a:lnRef idx="0"/>
          <a:fillRef idx="0"/>
          <a:effectRef idx="0"/>
          <a:fontRef idx="minor"/>
        </p:style>
        <p:txBody>
          <a:bodyPr lIns="0" rIns="0" tIns="0" bIns="0"/>
          <a:p>
            <a:pPr>
              <a:lnSpc>
                <a:spcPct val="100000"/>
              </a:lnSpc>
            </a:pPr>
            <a:r>
              <a:rPr b="1" lang="en-US" sz="2000" spc="-1" strike="noStrike">
                <a:solidFill>
                  <a:srgbClr val="d33941"/>
                </a:solidFill>
                <a:latin typeface="Arial"/>
              </a:rPr>
              <a:t>BankAccountType typelist defines values in the Account Type cell</a:t>
            </a:r>
            <a:endParaRPr b="0" lang="en-US" sz="2000" spc="-1" strike="noStrike">
              <a:latin typeface="Arial"/>
            </a:endParaRPr>
          </a:p>
        </p:txBody>
      </p:sp>
      <p:pic>
        <p:nvPicPr>
          <p:cNvPr id="980" name="Picture 3" descr=""/>
          <p:cNvPicPr/>
          <p:nvPr/>
        </p:nvPicPr>
        <p:blipFill>
          <a:blip r:embed="rId1"/>
          <a:stretch/>
        </p:blipFill>
        <p:spPr>
          <a:xfrm>
            <a:off x="533520" y="2666880"/>
            <a:ext cx="2256840" cy="2999520"/>
          </a:xfrm>
          <a:prstGeom prst="rect">
            <a:avLst/>
          </a:prstGeom>
          <a:ln w="9360">
            <a:solidFill>
              <a:schemeClr val="bg1"/>
            </a:solidFill>
            <a:miter/>
          </a:ln>
        </p:spPr>
      </p:pic>
      <p:pic>
        <p:nvPicPr>
          <p:cNvPr id="981" name="Picture 2" descr=""/>
          <p:cNvPicPr/>
          <p:nvPr/>
        </p:nvPicPr>
        <p:blipFill>
          <a:blip r:embed="rId2"/>
          <a:stretch/>
        </p:blipFill>
        <p:spPr>
          <a:xfrm>
            <a:off x="3191760" y="3219840"/>
            <a:ext cx="5728320" cy="2228040"/>
          </a:xfrm>
          <a:prstGeom prst="rect">
            <a:avLst/>
          </a:prstGeom>
          <a:ln>
            <a:noFill/>
          </a:ln>
          <a:effectLst>
            <a:outerShdw algn="tl" blurRad="50800" dir="2700000" dist="38100" rotWithShape="0">
              <a:srgbClr val="000000">
                <a:alpha val="40000"/>
              </a:srgbClr>
            </a:outerShdw>
          </a:effectLst>
        </p:spPr>
      </p:pic>
      <p:sp>
        <p:nvSpPr>
          <p:cNvPr id="982" name="CustomShape 4"/>
          <p:cNvSpPr/>
          <p:nvPr/>
        </p:nvSpPr>
        <p:spPr>
          <a:xfrm>
            <a:off x="6400800" y="4572000"/>
            <a:ext cx="914040" cy="914040"/>
          </a:xfrm>
          <a:prstGeom prst="roundRect">
            <a:avLst>
              <a:gd name="adj" fmla="val 5000"/>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983" name="CustomShape 5"/>
          <p:cNvSpPr/>
          <p:nvPr/>
        </p:nvSpPr>
        <p:spPr>
          <a:xfrm rot="5400000">
            <a:off x="4282920" y="2910600"/>
            <a:ext cx="12240" cy="5150520"/>
          </a:xfrm>
          <a:prstGeom prst="bentConnector3">
            <a:avLst>
              <a:gd name="adj1" fmla="val 4200000"/>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984" name="CustomShape 6"/>
          <p:cNvSpPr/>
          <p:nvPr/>
        </p:nvSpPr>
        <p:spPr>
          <a:xfrm>
            <a:off x="685800" y="4169880"/>
            <a:ext cx="2042640" cy="1316160"/>
          </a:xfrm>
          <a:prstGeom prst="roundRect">
            <a:avLst>
              <a:gd name="adj" fmla="val 5000"/>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5" name="TextShape 1"/>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Locations of typelist files</a:t>
            </a:r>
            <a:endParaRPr b="0" lang="en-US" sz="3200" spc="-1" strike="noStrike">
              <a:solidFill>
                <a:srgbClr val="ffffff"/>
              </a:solidFill>
              <a:latin typeface="Arial"/>
            </a:endParaRPr>
          </a:p>
        </p:txBody>
      </p:sp>
      <p:sp>
        <p:nvSpPr>
          <p:cNvPr id="986" name="TextShape 2"/>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1" lang="en-US" sz="2400" spc="-1" strike="noStrike">
                <a:solidFill>
                  <a:srgbClr val="000000"/>
                </a:solidFill>
                <a:latin typeface="Courier New"/>
                <a:ea typeface="Arial"/>
              </a:rPr>
              <a:t>…</a:t>
            </a:r>
            <a:r>
              <a:rPr b="1" lang="en-US" sz="2400" spc="-1" strike="noStrike">
                <a:solidFill>
                  <a:srgbClr val="000000"/>
                </a:solidFill>
                <a:latin typeface="Courier New"/>
                <a:ea typeface="Arial"/>
              </a:rPr>
              <a:t>\Metadata\Typelist</a:t>
            </a:r>
            <a:endParaRPr b="0" lang="en-US" sz="2400" spc="-1" strike="noStrike">
              <a:latin typeface="Arial"/>
            </a:endParaRPr>
          </a:p>
          <a:p>
            <a:pPr>
              <a:lnSpc>
                <a:spcPct val="100000"/>
              </a:lnSpc>
              <a:spcBef>
                <a:spcPts val="961"/>
              </a:spcBef>
            </a:pPr>
            <a:endParaRPr b="0" lang="en-US" sz="2400" spc="-1" strike="noStrike">
              <a:latin typeface="Arial"/>
            </a:endParaRPr>
          </a:p>
        </p:txBody>
      </p:sp>
      <p:sp>
        <p:nvSpPr>
          <p:cNvPr id="987" name="TextShape 3"/>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1" lang="en-US" sz="2400" spc="-1" strike="noStrike">
                <a:solidFill>
                  <a:srgbClr val="000000"/>
                </a:solidFill>
                <a:latin typeface="Courier New"/>
                <a:ea typeface="Arial"/>
              </a:rPr>
              <a:t>…</a:t>
            </a:r>
            <a:r>
              <a:rPr b="1" lang="en-US" sz="2400" spc="-1" strike="noStrike">
                <a:solidFill>
                  <a:srgbClr val="000000"/>
                </a:solidFill>
                <a:latin typeface="Courier New"/>
                <a:ea typeface="Arial"/>
              </a:rPr>
              <a:t>\Extensions\Typelist</a:t>
            </a:r>
            <a:endParaRPr b="0" lang="en-US" sz="2400" spc="-1" strike="noStrike">
              <a:solidFill>
                <a:srgbClr val="000000"/>
              </a:solidFill>
              <a:latin typeface="Arial"/>
            </a:endParaRPr>
          </a:p>
        </p:txBody>
      </p:sp>
      <p:sp>
        <p:nvSpPr>
          <p:cNvPr id="988" name="TextShape 4"/>
          <p:cNvSpPr txBox="1"/>
          <p:nvPr/>
        </p:nvSpPr>
        <p:spPr>
          <a:xfrm>
            <a:off x="4754520" y="3886200"/>
            <a:ext cx="4082760" cy="250308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For </a:t>
            </a:r>
            <a:r>
              <a:rPr b="0" lang="en-US" sz="2400" spc="-1" strike="noStrike">
                <a:solidFill>
                  <a:srgbClr val="000000"/>
                </a:solidFill>
                <a:latin typeface="Arial"/>
              </a:rPr>
              <a:t>custom typelists and typelist extensions</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All files are editable</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989" name="TextShape 5"/>
          <p:cNvSpPr txBox="1"/>
          <p:nvPr/>
        </p:nvSpPr>
        <p:spPr>
          <a:xfrm>
            <a:off x="519120" y="3886200"/>
            <a:ext cx="4082760" cy="250308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Most platform and  base application typelists</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All files are read-only</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Some files marked as final</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endParaRPr b="0" lang="en-US" sz="2400" spc="-1" strike="noStrike">
              <a:solidFill>
                <a:srgbClr val="000000"/>
              </a:solidFill>
              <a:latin typeface="Arial"/>
            </a:endParaRPr>
          </a:p>
        </p:txBody>
      </p:sp>
      <p:pic>
        <p:nvPicPr>
          <p:cNvPr id="990" name="Picture 3" descr=""/>
          <p:cNvPicPr/>
          <p:nvPr/>
        </p:nvPicPr>
        <p:blipFill>
          <a:blip r:embed="rId1"/>
          <a:stretch/>
        </p:blipFill>
        <p:spPr>
          <a:xfrm>
            <a:off x="2102400" y="1662480"/>
            <a:ext cx="1107720" cy="1224000"/>
          </a:xfrm>
          <a:prstGeom prst="rect">
            <a:avLst/>
          </a:prstGeom>
          <a:ln>
            <a:noFill/>
          </a:ln>
          <a:effectLst>
            <a:outerShdw algn="tl" blurRad="50800" dir="2700000" dist="38100" rotWithShape="0">
              <a:srgbClr val="000000">
                <a:alpha val="40000"/>
              </a:srgbClr>
            </a:outerShdw>
          </a:effectLst>
        </p:spPr>
      </p:pic>
      <p:pic>
        <p:nvPicPr>
          <p:cNvPr id="991" name="Picture 5" descr=""/>
          <p:cNvPicPr/>
          <p:nvPr/>
        </p:nvPicPr>
        <p:blipFill>
          <a:blip r:embed="rId2"/>
          <a:stretch/>
        </p:blipFill>
        <p:spPr>
          <a:xfrm>
            <a:off x="842760" y="1676520"/>
            <a:ext cx="1107720" cy="1224000"/>
          </a:xfrm>
          <a:prstGeom prst="rect">
            <a:avLst/>
          </a:prstGeom>
          <a:ln>
            <a:noFill/>
          </a:ln>
          <a:effectLst>
            <a:outerShdw algn="tl" blurRad="50800" dir="2700000" dist="38100" rotWithShape="0">
              <a:srgbClr val="000000">
                <a:alpha val="40000"/>
              </a:srgbClr>
            </a:outerShdw>
          </a:effectLst>
        </p:spPr>
      </p:pic>
      <p:sp>
        <p:nvSpPr>
          <p:cNvPr id="992" name="CustomShape 6"/>
          <p:cNvSpPr/>
          <p:nvPr/>
        </p:nvSpPr>
        <p:spPr>
          <a:xfrm>
            <a:off x="867240" y="3051360"/>
            <a:ext cx="987120" cy="57708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600" spc="-1" strike="noStrike">
                <a:solidFill>
                  <a:srgbClr val="000000"/>
                </a:solidFill>
                <a:latin typeface="Arial"/>
              </a:rPr>
              <a:t>Typelist </a:t>
            </a:r>
            <a:br/>
            <a:endParaRPr b="0" lang="en-US" sz="1600" spc="-1" strike="noStrike">
              <a:latin typeface="Arial"/>
            </a:endParaRPr>
          </a:p>
        </p:txBody>
      </p:sp>
      <p:sp>
        <p:nvSpPr>
          <p:cNvPr id="993" name="CustomShape 7"/>
          <p:cNvSpPr/>
          <p:nvPr/>
        </p:nvSpPr>
        <p:spPr>
          <a:xfrm>
            <a:off x="2082240" y="2991600"/>
            <a:ext cx="1148760" cy="106380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600" spc="-1" strike="noStrike">
                <a:solidFill>
                  <a:srgbClr val="000000"/>
                </a:solidFill>
                <a:latin typeface="Arial"/>
              </a:rPr>
              <a:t>Internal </a:t>
            </a:r>
            <a:br/>
            <a:r>
              <a:rPr b="1" lang="en-US" sz="1600" spc="-1" strike="noStrike">
                <a:solidFill>
                  <a:srgbClr val="000000"/>
                </a:solidFill>
                <a:latin typeface="Arial"/>
              </a:rPr>
              <a:t>Typelist </a:t>
            </a:r>
            <a:br/>
            <a:r>
              <a:rPr b="1" lang="en-US" sz="1600" spc="-1" strike="noStrike">
                <a:solidFill>
                  <a:srgbClr val="000000"/>
                </a:solidFill>
                <a:latin typeface="Arial"/>
              </a:rPr>
              <a:t>Extension</a:t>
            </a:r>
            <a:br/>
            <a:endParaRPr b="0" lang="en-US" sz="1600" spc="-1" strike="noStrike">
              <a:latin typeface="Arial"/>
            </a:endParaRPr>
          </a:p>
        </p:txBody>
      </p:sp>
      <p:pic>
        <p:nvPicPr>
          <p:cNvPr id="994" name="Picture 5" descr=""/>
          <p:cNvPicPr/>
          <p:nvPr/>
        </p:nvPicPr>
        <p:blipFill>
          <a:blip r:embed="rId3"/>
          <a:stretch/>
        </p:blipFill>
        <p:spPr>
          <a:xfrm>
            <a:off x="5257800" y="1676520"/>
            <a:ext cx="1107720" cy="1224000"/>
          </a:xfrm>
          <a:prstGeom prst="rect">
            <a:avLst/>
          </a:prstGeom>
          <a:ln>
            <a:noFill/>
          </a:ln>
          <a:effectLst>
            <a:outerShdw algn="tl" blurRad="50800" dir="2700000" dist="38100" rotWithShape="0">
              <a:srgbClr val="000000">
                <a:alpha val="40000"/>
              </a:srgbClr>
            </a:outerShdw>
          </a:effectLst>
        </p:spPr>
      </p:pic>
      <p:sp>
        <p:nvSpPr>
          <p:cNvPr id="995" name="CustomShape 8"/>
          <p:cNvSpPr/>
          <p:nvPr/>
        </p:nvSpPr>
        <p:spPr>
          <a:xfrm>
            <a:off x="5317920" y="3005640"/>
            <a:ext cx="987120" cy="57708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600" spc="-1" strike="noStrike">
                <a:solidFill>
                  <a:srgbClr val="000000"/>
                </a:solidFill>
                <a:latin typeface="Arial"/>
              </a:rPr>
              <a:t>Typelist </a:t>
            </a:r>
            <a:br/>
            <a:endParaRPr b="0" lang="en-US" sz="1600" spc="-1" strike="noStrike">
              <a:latin typeface="Arial"/>
            </a:endParaRPr>
          </a:p>
        </p:txBody>
      </p:sp>
      <p:pic>
        <p:nvPicPr>
          <p:cNvPr id="996" name="Picture 6" descr=""/>
          <p:cNvPicPr/>
          <p:nvPr/>
        </p:nvPicPr>
        <p:blipFill>
          <a:blip r:embed="rId4"/>
          <a:stretch/>
        </p:blipFill>
        <p:spPr>
          <a:xfrm>
            <a:off x="6615360" y="1676520"/>
            <a:ext cx="1107720" cy="1224000"/>
          </a:xfrm>
          <a:prstGeom prst="rect">
            <a:avLst/>
          </a:prstGeom>
          <a:ln>
            <a:noFill/>
          </a:ln>
          <a:effectLst>
            <a:outerShdw algn="tl" blurRad="50800" dir="2700000" dist="38100" rotWithShape="0">
              <a:srgbClr val="000000">
                <a:alpha val="40000"/>
              </a:srgbClr>
            </a:outerShdw>
          </a:effectLst>
        </p:spPr>
      </p:pic>
      <p:sp>
        <p:nvSpPr>
          <p:cNvPr id="997" name="CustomShape 9"/>
          <p:cNvSpPr/>
          <p:nvPr/>
        </p:nvSpPr>
        <p:spPr>
          <a:xfrm>
            <a:off x="6595200" y="3005640"/>
            <a:ext cx="1148760" cy="82044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600" spc="-1" strike="noStrike">
                <a:solidFill>
                  <a:srgbClr val="000000"/>
                </a:solidFill>
                <a:latin typeface="Arial"/>
              </a:rPr>
              <a:t>Typelist </a:t>
            </a:r>
            <a:br/>
            <a:r>
              <a:rPr b="1" lang="en-US" sz="1600" spc="-1" strike="noStrike">
                <a:solidFill>
                  <a:srgbClr val="000000"/>
                </a:solidFill>
                <a:latin typeface="Arial"/>
              </a:rPr>
              <a:t>Extension</a:t>
            </a:r>
            <a:br/>
            <a:endParaRPr b="0" lang="en-US" sz="16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8" name="CustomShape 1"/>
          <p:cNvSpPr/>
          <p:nvPr/>
        </p:nvSpPr>
        <p:spPr>
          <a:xfrm>
            <a:off x="6172200" y="3854160"/>
            <a:ext cx="2646360" cy="2514240"/>
          </a:xfrm>
          <a:prstGeom prst="roundRect">
            <a:avLst>
              <a:gd name="adj" fmla="val 8642"/>
            </a:avLst>
          </a:prstGeom>
          <a:solidFill>
            <a:schemeClr val="accent2">
              <a:lumMod val="20000"/>
              <a:lumOff val="80000"/>
            </a:schemeClr>
          </a:solidFill>
          <a:ln w="28440">
            <a:solidFill>
              <a:schemeClr val="accent2">
                <a:lumMod val="75000"/>
              </a:schemeClr>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999" name="CustomShape 2"/>
          <p:cNvSpPr/>
          <p:nvPr/>
        </p:nvSpPr>
        <p:spPr>
          <a:xfrm>
            <a:off x="533520" y="3854160"/>
            <a:ext cx="5495760" cy="2514240"/>
          </a:xfrm>
          <a:prstGeom prst="roundRect">
            <a:avLst>
              <a:gd name="adj" fmla="val 8642"/>
            </a:avLst>
          </a:prstGeom>
          <a:solidFill>
            <a:schemeClr val="accent3">
              <a:lumMod val="20000"/>
              <a:lumOff val="80000"/>
            </a:schemeClr>
          </a:solidFill>
          <a:ln w="28440">
            <a:solidFill>
              <a:schemeClr val="accent3">
                <a:lumMod val="75000"/>
              </a:schemeClr>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1000" name="TextShape 3"/>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Kinds of typelists</a:t>
            </a:r>
            <a:endParaRPr b="0" lang="en-US" sz="3200" spc="-1" strike="noStrike">
              <a:solidFill>
                <a:srgbClr val="ffffff"/>
              </a:solidFill>
              <a:latin typeface="Arial"/>
            </a:endParaRPr>
          </a:p>
        </p:txBody>
      </p:sp>
      <p:sp>
        <p:nvSpPr>
          <p:cNvPr id="1001" name="TextShape 4"/>
          <p:cNvSpPr txBox="1"/>
          <p:nvPr/>
        </p:nvSpPr>
        <p:spPr>
          <a:xfrm>
            <a:off x="519120" y="914400"/>
            <a:ext cx="265140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Internal</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Internal base application logic</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Cannot modify </a:t>
            </a:r>
            <a:br/>
            <a:r>
              <a:rPr b="0" lang="en-US" sz="2000" spc="-1" strike="noStrike">
                <a:solidFill>
                  <a:srgbClr val="000000"/>
                </a:solidFill>
                <a:latin typeface="Arial"/>
                <a:ea typeface="Arial"/>
              </a:rPr>
              <a:t>or extend</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Read-only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Some virtual</a:t>
            </a:r>
            <a:endParaRPr b="0" lang="en-US" sz="2000" spc="-1" strike="noStrike">
              <a:solidFill>
                <a:srgbClr val="000000"/>
              </a:solidFill>
              <a:latin typeface="Arial"/>
            </a:endParaRPr>
          </a:p>
        </p:txBody>
      </p:sp>
      <p:sp>
        <p:nvSpPr>
          <p:cNvPr id="1002" name="TextShape 5"/>
          <p:cNvSpPr txBox="1"/>
          <p:nvPr/>
        </p:nvSpPr>
        <p:spPr>
          <a:xfrm>
            <a:off x="3352680" y="914400"/>
            <a:ext cx="265140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Extendable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Base application</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Can modify typelist or typelist extension</a:t>
            </a:r>
            <a:endParaRPr b="0" lang="en-US" sz="2000" spc="-1" strike="noStrike">
              <a:solidFill>
                <a:srgbClr val="000000"/>
              </a:solidFill>
              <a:latin typeface="Arial"/>
            </a:endParaRPr>
          </a:p>
        </p:txBody>
      </p:sp>
      <p:sp>
        <p:nvSpPr>
          <p:cNvPr id="1003" name="TextShape 6"/>
          <p:cNvSpPr txBox="1"/>
          <p:nvPr/>
        </p:nvSpPr>
        <p:spPr>
          <a:xfrm>
            <a:off x="6172200" y="914400"/>
            <a:ext cx="265140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Custom</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Customer creates as part of custom configuration</a:t>
            </a:r>
            <a:endParaRPr b="0" lang="en-US" sz="2000" spc="-1" strike="noStrike">
              <a:solidFill>
                <a:srgbClr val="000000"/>
              </a:solidFill>
              <a:latin typeface="Arial"/>
            </a:endParaRPr>
          </a:p>
          <a:p>
            <a:endParaRPr b="0" lang="en-US" sz="2000" spc="-1" strike="noStrike">
              <a:solidFill>
                <a:srgbClr val="000000"/>
              </a:solidFill>
              <a:latin typeface="Arial"/>
            </a:endParaRPr>
          </a:p>
        </p:txBody>
      </p:sp>
      <p:pic>
        <p:nvPicPr>
          <p:cNvPr id="1004" name="Picture 3" descr=""/>
          <p:cNvPicPr/>
          <p:nvPr/>
        </p:nvPicPr>
        <p:blipFill>
          <a:blip r:embed="rId1"/>
          <a:stretch/>
        </p:blipFill>
        <p:spPr>
          <a:xfrm>
            <a:off x="3351960" y="4149360"/>
            <a:ext cx="1107720" cy="1224000"/>
          </a:xfrm>
          <a:prstGeom prst="rect">
            <a:avLst/>
          </a:prstGeom>
          <a:ln>
            <a:noFill/>
          </a:ln>
          <a:effectLst>
            <a:outerShdw algn="tl" blurRad="50800" dir="2700000" dist="38100" rotWithShape="0">
              <a:srgbClr val="000000">
                <a:alpha val="40000"/>
              </a:srgbClr>
            </a:outerShdw>
          </a:effectLst>
        </p:spPr>
      </p:pic>
      <p:pic>
        <p:nvPicPr>
          <p:cNvPr id="1005" name="Picture 5" descr=""/>
          <p:cNvPicPr/>
          <p:nvPr/>
        </p:nvPicPr>
        <p:blipFill>
          <a:blip r:embed="rId2"/>
          <a:stretch/>
        </p:blipFill>
        <p:spPr>
          <a:xfrm>
            <a:off x="2092320" y="4149000"/>
            <a:ext cx="1107720" cy="1224000"/>
          </a:xfrm>
          <a:prstGeom prst="rect">
            <a:avLst/>
          </a:prstGeom>
          <a:ln>
            <a:noFill/>
          </a:ln>
          <a:effectLst>
            <a:outerShdw algn="tl" blurRad="50800" dir="2700000" dist="38100" rotWithShape="0">
              <a:srgbClr val="000000">
                <a:alpha val="40000"/>
              </a:srgbClr>
            </a:outerShdw>
          </a:effectLst>
        </p:spPr>
      </p:pic>
      <p:pic>
        <p:nvPicPr>
          <p:cNvPr id="1006" name="Picture 6" descr=""/>
          <p:cNvPicPr/>
          <p:nvPr/>
        </p:nvPicPr>
        <p:blipFill>
          <a:blip r:embed="rId3"/>
          <a:stretch/>
        </p:blipFill>
        <p:spPr>
          <a:xfrm>
            <a:off x="4655160" y="4143240"/>
            <a:ext cx="1107720" cy="1224000"/>
          </a:xfrm>
          <a:prstGeom prst="rect">
            <a:avLst/>
          </a:prstGeom>
          <a:ln>
            <a:noFill/>
          </a:ln>
          <a:effectLst>
            <a:outerShdw algn="tl" blurRad="50800" dir="2700000" dist="38100" rotWithShape="0">
              <a:srgbClr val="000000">
                <a:alpha val="40000"/>
              </a:srgbClr>
            </a:outerShdw>
          </a:effectLst>
        </p:spPr>
      </p:pic>
      <p:sp>
        <p:nvSpPr>
          <p:cNvPr id="1007" name="CustomShape 7"/>
          <p:cNvSpPr/>
          <p:nvPr/>
        </p:nvSpPr>
        <p:spPr>
          <a:xfrm>
            <a:off x="2116800" y="5504040"/>
            <a:ext cx="987120" cy="57708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600" spc="-1" strike="noStrike">
                <a:solidFill>
                  <a:srgbClr val="000000"/>
                </a:solidFill>
                <a:latin typeface="Arial"/>
              </a:rPr>
              <a:t>Typelist </a:t>
            </a:r>
            <a:br/>
            <a:endParaRPr b="0" lang="en-US" sz="1600" spc="-1" strike="noStrike">
              <a:latin typeface="Arial"/>
            </a:endParaRPr>
          </a:p>
        </p:txBody>
      </p:sp>
      <p:sp>
        <p:nvSpPr>
          <p:cNvPr id="1008" name="CustomShape 8"/>
          <p:cNvSpPr/>
          <p:nvPr/>
        </p:nvSpPr>
        <p:spPr>
          <a:xfrm>
            <a:off x="3331440" y="5443920"/>
            <a:ext cx="1148760" cy="106380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600" spc="-1" strike="noStrike">
                <a:solidFill>
                  <a:srgbClr val="000000"/>
                </a:solidFill>
                <a:latin typeface="Arial"/>
              </a:rPr>
              <a:t>Internal </a:t>
            </a:r>
            <a:br/>
            <a:r>
              <a:rPr b="1" lang="en-US" sz="1600" spc="-1" strike="noStrike">
                <a:solidFill>
                  <a:srgbClr val="000000"/>
                </a:solidFill>
                <a:latin typeface="Arial"/>
              </a:rPr>
              <a:t>Typelist </a:t>
            </a:r>
            <a:br/>
            <a:r>
              <a:rPr b="1" lang="en-US" sz="1600" spc="-1" strike="noStrike">
                <a:solidFill>
                  <a:srgbClr val="000000"/>
                </a:solidFill>
                <a:latin typeface="Arial"/>
              </a:rPr>
              <a:t>Extension</a:t>
            </a:r>
            <a:br/>
            <a:endParaRPr b="0" lang="en-US" sz="1600" spc="-1" strike="noStrike">
              <a:latin typeface="Arial"/>
            </a:endParaRPr>
          </a:p>
        </p:txBody>
      </p:sp>
      <p:sp>
        <p:nvSpPr>
          <p:cNvPr id="1009" name="CustomShape 9"/>
          <p:cNvSpPr/>
          <p:nvPr/>
        </p:nvSpPr>
        <p:spPr>
          <a:xfrm>
            <a:off x="4634640" y="5490000"/>
            <a:ext cx="1148760" cy="82044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600" spc="-1" strike="noStrike">
                <a:solidFill>
                  <a:srgbClr val="000000"/>
                </a:solidFill>
                <a:latin typeface="Arial"/>
              </a:rPr>
              <a:t>Typelist </a:t>
            </a:r>
            <a:br/>
            <a:r>
              <a:rPr b="1" lang="en-US" sz="1600" spc="-1" strike="noStrike">
                <a:solidFill>
                  <a:srgbClr val="000000"/>
                </a:solidFill>
                <a:latin typeface="Arial"/>
              </a:rPr>
              <a:t>Extension</a:t>
            </a:r>
            <a:br/>
            <a:endParaRPr b="0" lang="en-US" sz="1600" spc="-1" strike="noStrike">
              <a:latin typeface="Arial"/>
            </a:endParaRPr>
          </a:p>
        </p:txBody>
      </p:sp>
      <p:pic>
        <p:nvPicPr>
          <p:cNvPr id="1010" name="Picture 5" descr=""/>
          <p:cNvPicPr/>
          <p:nvPr/>
        </p:nvPicPr>
        <p:blipFill>
          <a:blip r:embed="rId4"/>
          <a:stretch/>
        </p:blipFill>
        <p:spPr>
          <a:xfrm>
            <a:off x="6220440" y="4146840"/>
            <a:ext cx="1107720" cy="1224000"/>
          </a:xfrm>
          <a:prstGeom prst="rect">
            <a:avLst/>
          </a:prstGeom>
          <a:ln>
            <a:noFill/>
          </a:ln>
          <a:effectLst>
            <a:outerShdw algn="tl" blurRad="50800" dir="2700000" dist="38100" rotWithShape="0">
              <a:srgbClr val="000000">
                <a:alpha val="40000"/>
              </a:srgbClr>
            </a:outerShdw>
          </a:effectLst>
        </p:spPr>
      </p:pic>
      <p:sp>
        <p:nvSpPr>
          <p:cNvPr id="1011" name="CustomShape 10"/>
          <p:cNvSpPr/>
          <p:nvPr/>
        </p:nvSpPr>
        <p:spPr>
          <a:xfrm>
            <a:off x="6280560" y="5475960"/>
            <a:ext cx="987120" cy="57708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600" spc="-1" strike="noStrike">
                <a:solidFill>
                  <a:srgbClr val="000000"/>
                </a:solidFill>
                <a:latin typeface="Arial"/>
              </a:rPr>
              <a:t>Typelist </a:t>
            </a:r>
            <a:br/>
            <a:endParaRPr b="0" lang="en-US" sz="1600" spc="-1" strike="noStrike">
              <a:latin typeface="Arial"/>
            </a:endParaRPr>
          </a:p>
        </p:txBody>
      </p:sp>
      <p:pic>
        <p:nvPicPr>
          <p:cNvPr id="1012" name="Picture 4" descr=""/>
          <p:cNvPicPr/>
          <p:nvPr/>
        </p:nvPicPr>
        <p:blipFill>
          <a:blip r:embed="rId5"/>
          <a:stretch/>
        </p:blipFill>
        <p:spPr>
          <a:xfrm>
            <a:off x="838080" y="4147920"/>
            <a:ext cx="1099080" cy="1223640"/>
          </a:xfrm>
          <a:prstGeom prst="rect">
            <a:avLst/>
          </a:prstGeom>
          <a:ln>
            <a:noFill/>
          </a:ln>
          <a:effectLst>
            <a:outerShdw algn="tl" blurRad="50800" dir="2700000" dist="38100" rotWithShape="0">
              <a:srgbClr val="000000">
                <a:alpha val="40000"/>
              </a:srgbClr>
            </a:outerShdw>
          </a:effectLst>
        </p:spPr>
      </p:pic>
      <p:sp>
        <p:nvSpPr>
          <p:cNvPr id="1013" name="CustomShape 11"/>
          <p:cNvSpPr/>
          <p:nvPr/>
        </p:nvSpPr>
        <p:spPr>
          <a:xfrm>
            <a:off x="885240" y="5475960"/>
            <a:ext cx="987120" cy="82044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600" spc="-1" strike="noStrike">
                <a:solidFill>
                  <a:srgbClr val="000000"/>
                </a:solidFill>
                <a:latin typeface="Arial"/>
              </a:rPr>
              <a:t>Virtual </a:t>
            </a:r>
            <a:br/>
            <a:r>
              <a:rPr b="1" lang="en-US" sz="1600" spc="-1" strike="noStrike">
                <a:solidFill>
                  <a:srgbClr val="000000"/>
                </a:solidFill>
                <a:latin typeface="Arial"/>
              </a:rPr>
              <a:t>Typelist </a:t>
            </a:r>
            <a:br/>
            <a:endParaRPr b="0" lang="en-US" sz="1600" spc="-1" strike="noStrike">
              <a:latin typeface="Arial"/>
            </a:endParaRPr>
          </a:p>
        </p:txBody>
      </p:sp>
      <p:pic>
        <p:nvPicPr>
          <p:cNvPr id="1014" name="Picture 6" descr=""/>
          <p:cNvPicPr/>
          <p:nvPr/>
        </p:nvPicPr>
        <p:blipFill>
          <a:blip r:embed="rId6"/>
          <a:stretch/>
        </p:blipFill>
        <p:spPr>
          <a:xfrm>
            <a:off x="7578000" y="4146840"/>
            <a:ext cx="1107720" cy="1224000"/>
          </a:xfrm>
          <a:prstGeom prst="rect">
            <a:avLst/>
          </a:prstGeom>
          <a:ln>
            <a:noFill/>
          </a:ln>
          <a:effectLst>
            <a:outerShdw algn="tl" blurRad="50800" dir="2700000" dist="38100" rotWithShape="0">
              <a:srgbClr val="000000">
                <a:alpha val="40000"/>
              </a:srgbClr>
            </a:outerShdw>
          </a:effectLst>
        </p:spPr>
      </p:pic>
      <p:sp>
        <p:nvSpPr>
          <p:cNvPr id="1015" name="CustomShape 12"/>
          <p:cNvSpPr/>
          <p:nvPr/>
        </p:nvSpPr>
        <p:spPr>
          <a:xfrm>
            <a:off x="7557480" y="5475960"/>
            <a:ext cx="1148760" cy="82044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600" spc="-1" strike="noStrike">
                <a:solidFill>
                  <a:srgbClr val="000000"/>
                </a:solidFill>
                <a:latin typeface="Arial"/>
              </a:rPr>
              <a:t>Typelist </a:t>
            </a:r>
            <a:br/>
            <a:r>
              <a:rPr b="1" lang="en-US" sz="1600" spc="-1" strike="noStrike">
                <a:solidFill>
                  <a:srgbClr val="000000"/>
                </a:solidFill>
                <a:latin typeface="Arial"/>
              </a:rPr>
              <a:t>Extension</a:t>
            </a:r>
            <a:br/>
            <a:endParaRPr b="0" lang="en-US" sz="16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Internally managed (virtual) typelists</a:t>
            </a:r>
            <a:endParaRPr b="0" lang="en-US" sz="3200" spc="-1" strike="noStrike">
              <a:solidFill>
                <a:srgbClr val="ffffff"/>
              </a:solidFill>
              <a:latin typeface="Arial"/>
            </a:endParaRPr>
          </a:p>
        </p:txBody>
      </p:sp>
      <p:sp>
        <p:nvSpPr>
          <p:cNvPr id="1017" name="TextShape 2"/>
          <p:cNvSpPr txBox="1"/>
          <p:nvPr/>
        </p:nvSpPr>
        <p:spPr>
          <a:xfrm>
            <a:off x="519120" y="914400"/>
            <a:ext cx="553176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Some typelists are not exposed</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No physical file exposed</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Typelist  Editor file </a:t>
            </a:r>
            <a:br/>
            <a:r>
              <a:rPr b="0" lang="en-US" sz="2000" spc="-1" strike="noStrike">
                <a:solidFill>
                  <a:srgbClr val="000000"/>
                </a:solidFill>
                <a:latin typeface="Arial"/>
                <a:ea typeface="Arial"/>
              </a:rPr>
              <a:t>tab shows yellow for </a:t>
            </a:r>
            <a:br/>
            <a:r>
              <a:rPr b="0" lang="en-US" sz="2000" spc="-1" strike="noStrike">
                <a:solidFill>
                  <a:srgbClr val="000000"/>
                </a:solidFill>
                <a:latin typeface="Arial"/>
                <a:ea typeface="Arial"/>
              </a:rPr>
              <a:t>virtual status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Typelist  Editor XML tab </a:t>
            </a:r>
            <a:br/>
            <a:r>
              <a:rPr b="0" lang="en-US" sz="2000" spc="-1" strike="noStrike">
                <a:solidFill>
                  <a:srgbClr val="000000"/>
                </a:solidFill>
                <a:latin typeface="Arial"/>
                <a:ea typeface="Arial"/>
              </a:rPr>
              <a:t>shows empty file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Studio navigation bar is blank</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Example: Subtype typelist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Shows all subtypes of a </a:t>
            </a:r>
            <a:br/>
            <a:r>
              <a:rPr b="0" lang="en-US" sz="2000" spc="-1" strike="noStrike">
                <a:solidFill>
                  <a:srgbClr val="000000"/>
                </a:solidFill>
                <a:latin typeface="Arial"/>
                <a:ea typeface="Arial"/>
              </a:rPr>
              <a:t>specific subtyped </a:t>
            </a:r>
            <a:br/>
            <a:r>
              <a:rPr b="0" lang="en-US" sz="2000" spc="-1" strike="noStrike">
                <a:solidFill>
                  <a:srgbClr val="000000"/>
                </a:solidFill>
                <a:latin typeface="Arial"/>
                <a:ea typeface="Arial"/>
              </a:rPr>
              <a:t>parent entity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New subtypes entities </a:t>
            </a:r>
            <a:br/>
            <a:r>
              <a:rPr b="0" lang="en-US" sz="2000" spc="-1" strike="noStrike">
                <a:solidFill>
                  <a:srgbClr val="000000"/>
                </a:solidFill>
                <a:latin typeface="Arial"/>
                <a:ea typeface="Arial"/>
              </a:rPr>
              <a:t>automatically added</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1018" name="Picture 4" descr=""/>
          <p:cNvPicPr/>
          <p:nvPr/>
        </p:nvPicPr>
        <p:blipFill>
          <a:blip r:embed="rId1"/>
          <a:stretch/>
        </p:blipFill>
        <p:spPr>
          <a:xfrm>
            <a:off x="4724280" y="1587600"/>
            <a:ext cx="4038120" cy="4592160"/>
          </a:xfrm>
          <a:prstGeom prst="rect">
            <a:avLst/>
          </a:prstGeom>
          <a:ln>
            <a:noFill/>
          </a:ln>
          <a:effectLst>
            <a:outerShdw algn="tl" blurRad="50800" dir="2700000" dist="38100" rotWithShape="0">
              <a:srgbClr val="000000">
                <a:alpha val="40000"/>
              </a:srgbClr>
            </a:outerShdw>
          </a:effectLst>
        </p:spPr>
      </p:pic>
      <p:pic>
        <p:nvPicPr>
          <p:cNvPr id="1019" name="Picture 4" descr=""/>
          <p:cNvPicPr/>
          <p:nvPr/>
        </p:nvPicPr>
        <p:blipFill>
          <a:blip r:embed="rId2"/>
          <a:stretch/>
        </p:blipFill>
        <p:spPr>
          <a:xfrm>
            <a:off x="7757640" y="972720"/>
            <a:ext cx="1081440" cy="1195920"/>
          </a:xfrm>
          <a:prstGeom prst="rect">
            <a:avLst/>
          </a:prstGeom>
          <a:ln>
            <a:noFill/>
          </a:ln>
          <a:effectLst>
            <a:outerShdw algn="tl" blurRad="50800" dir="2700000" dist="38100" rotWithShape="0">
              <a:srgbClr val="000000">
                <a:alpha val="40000"/>
              </a:srgbClr>
            </a:outerShdw>
          </a:effectLst>
        </p:spPr>
      </p:pic>
      <p:sp>
        <p:nvSpPr>
          <p:cNvPr id="1020" name="CustomShape 3"/>
          <p:cNvSpPr/>
          <p:nvPr/>
        </p:nvSpPr>
        <p:spPr>
          <a:xfrm>
            <a:off x="6553080" y="997920"/>
            <a:ext cx="1117080" cy="8204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Virtual </a:t>
            </a:r>
            <a:br/>
            <a:r>
              <a:rPr b="1" lang="en-US" sz="1600" spc="-1" strike="noStrike">
                <a:solidFill>
                  <a:srgbClr val="000000"/>
                </a:solidFill>
                <a:latin typeface="Arial"/>
              </a:rPr>
              <a:t>Typelist </a:t>
            </a:r>
            <a:br/>
            <a:endParaRPr b="0" lang="en-US" sz="16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Typelist editor</a:t>
            </a:r>
            <a:endParaRPr b="0" lang="en-US" sz="3200" spc="-1" strike="noStrike">
              <a:solidFill>
                <a:srgbClr val="ffffff"/>
              </a:solidFill>
              <a:latin typeface="Arial"/>
            </a:endParaRPr>
          </a:p>
        </p:txBody>
      </p:sp>
      <p:sp>
        <p:nvSpPr>
          <p:cNvPr id="1022" name="TextShape 2"/>
          <p:cNvSpPr txBox="1"/>
          <p:nvPr/>
        </p:nvSpPr>
        <p:spPr>
          <a:xfrm>
            <a:off x="4754520" y="914400"/>
            <a:ext cx="431280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For typelist, typelist extension, or internal typelist extension files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1" lang="en-US" sz="2000" spc="-1" strike="noStrike">
                <a:solidFill>
                  <a:srgbClr val="000000"/>
                </a:solidFill>
                <a:latin typeface="Courier New"/>
                <a:ea typeface="Arial"/>
              </a:rPr>
              <a:t>/extensions/typelist/</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TTI and TTX files</a:t>
            </a:r>
            <a:endParaRPr b="0" lang="en-US" sz="18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View, edit, and create</a:t>
            </a:r>
            <a:endParaRPr b="0" lang="en-US" sz="18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1" lang="en-US" sz="2000" spc="-1" strike="noStrike">
                <a:solidFill>
                  <a:srgbClr val="000000"/>
                </a:solidFill>
                <a:latin typeface="Courier New"/>
                <a:ea typeface="Arial"/>
              </a:rPr>
              <a:t>/metadata/typelist/</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TTI and TIX files</a:t>
            </a:r>
            <a:endParaRPr b="0" lang="en-US" sz="18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View only</a:t>
            </a:r>
            <a:endParaRPr b="0" lang="en-US" sz="18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Editor consists of</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Editor toolbar</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Element tree pane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Attribute pane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Localization pane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View as XML</a:t>
            </a:r>
            <a:endParaRPr b="0" lang="en-US" sz="2000" spc="-1" strike="noStrike">
              <a:solidFill>
                <a:srgbClr val="000000"/>
              </a:solidFill>
              <a:latin typeface="Arial"/>
            </a:endParaRPr>
          </a:p>
        </p:txBody>
      </p:sp>
      <p:pic>
        <p:nvPicPr>
          <p:cNvPr id="1023" name="pic Typelist Editor 1" descr=""/>
          <p:cNvPicPr/>
          <p:nvPr/>
        </p:nvPicPr>
        <p:blipFill>
          <a:blip r:embed="rId1">
            <a:extLst>
              <a:ext uri="{BEBA8EAE-BF5A-486C-A8C5-ECC9F3942E4B}">
                <a14:imgProps xmlns:a14="http://schemas.microsoft.com/office/drawing/2010/main">
                  <a14:imgLayer r:embed="rId2">
                    <a14:imgEffect>
                      <a14:brightnessContrast amount="15000" bright="-10000" contrast="10000"/>
                    </a14:imgEffect>
                  </a14:imgLayer>
                </a14:imgProps>
              </a:ext>
            </a:extLst>
          </a:blip>
          <a:stretch/>
        </p:blipFill>
        <p:spPr>
          <a:xfrm>
            <a:off x="85680" y="1554480"/>
            <a:ext cx="4723200" cy="4293720"/>
          </a:xfrm>
          <a:prstGeom prst="rect">
            <a:avLst/>
          </a:prstGeom>
          <a:ln>
            <a:noFill/>
          </a:ln>
          <a:effectLst>
            <a:outerShdw algn="tr" blurRad="50800" dir="8100000" dist="38100" rotWithShape="0">
              <a:srgbClr val="000000">
                <a:alpha val="40000"/>
              </a:srgbClr>
            </a:outerShdw>
          </a:effectLst>
          <a:scene3d>
            <a:camera prst="perspectiveContrastingRightFacing"/>
            <a:lightRig dir="t" rig="threePt"/>
          </a:scene3d>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4"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Typelist editor: Toolbar reference</a:t>
            </a:r>
            <a:endParaRPr b="0" lang="en-US" sz="3200" spc="-1" strike="noStrike">
              <a:solidFill>
                <a:srgbClr val="ffffff"/>
              </a:solidFill>
              <a:latin typeface="Arial"/>
            </a:endParaRPr>
          </a:p>
        </p:txBody>
      </p:sp>
      <p:graphicFrame>
        <p:nvGraphicFramePr>
          <p:cNvPr id="1025" name="Table 2"/>
          <p:cNvGraphicFramePr/>
          <p:nvPr/>
        </p:nvGraphicFramePr>
        <p:xfrm>
          <a:off x="457200" y="1749960"/>
          <a:ext cx="8457840" cy="4564800"/>
        </p:xfrm>
        <a:graphic>
          <a:graphicData uri="http://schemas.openxmlformats.org/drawingml/2006/table">
            <a:tbl>
              <a:tblPr/>
              <a:tblGrid>
                <a:gridCol w="457200"/>
                <a:gridCol w="1523880"/>
                <a:gridCol w="1447560"/>
                <a:gridCol w="5029200"/>
              </a:tblGrid>
              <a:tr h="386280">
                <a:tc>
                  <a:tcPr>
                    <a:solidFill>
                      <a:srgbClr val="ffffff"/>
                    </a:solidFill>
                  </a:tcPr>
                </a:tc>
                <a:tc>
                  <a:tcPr>
                    <a:solidFill>
                      <a:srgbClr val="ffffff"/>
                    </a:solidFill>
                  </a:tcPr>
                </a:tc>
                <a:tc>
                  <a:txBody>
                    <a:bodyPr lIns="0" rIns="0" tIns="0" bIns="0"/>
                    <a:p>
                      <a:pPr marL="58680">
                        <a:lnSpc>
                          <a:spcPct val="100000"/>
                        </a:lnSpc>
                        <a:spcBef>
                          <a:spcPts val="799"/>
                        </a:spcBef>
                      </a:pPr>
                      <a:r>
                        <a:rPr b="0" lang="en-US" sz="2000" spc="-1" strike="noStrike">
                          <a:latin typeface="Arial"/>
                        </a:rPr>
                        <a:t>Icon</a:t>
                      </a:r>
                      <a:endParaRPr b="0" lang="en-US" sz="2000" spc="-1" strike="noStrike">
                        <a:latin typeface="Arial"/>
                      </a:endParaRPr>
                    </a:p>
                  </a:txBody>
                  <a:tcPr>
                    <a:noFill/>
                  </a:tcPr>
                </a:tc>
                <a:tc>
                  <a:txBody>
                    <a:bodyPr lIns="0" rIns="0" tIns="0" bIns="0"/>
                    <a:p>
                      <a:pPr marL="58680">
                        <a:lnSpc>
                          <a:spcPct val="100000"/>
                        </a:lnSpc>
                        <a:spcBef>
                          <a:spcPts val="799"/>
                        </a:spcBef>
                      </a:pPr>
                      <a:r>
                        <a:rPr b="0" lang="en-US" sz="2000" spc="-1" strike="noStrike">
                          <a:latin typeface="Arial"/>
                        </a:rPr>
                        <a:t>Description</a:t>
                      </a:r>
                      <a:endParaRPr b="0" lang="en-US" sz="2000" spc="-1" strike="noStrike">
                        <a:latin typeface="Arial"/>
                      </a:endParaRPr>
                    </a:p>
                  </a:txBody>
                  <a:tcPr>
                    <a:noFill/>
                  </a:tcPr>
                </a:tc>
              </a:tr>
              <a:tr h="452160">
                <a:tc rowSpan="11">
                  <a:txBody>
                    <a:bodyPr/>
                    <a:p>
                      <a:pPr marL="63360" indent="-2880" algn="ctr">
                        <a:lnSpc>
                          <a:spcPct val="100000"/>
                        </a:lnSpc>
                        <a:spcBef>
                          <a:spcPts val="720"/>
                        </a:spcBef>
                      </a:pPr>
                      <a:r>
                        <a:rPr b="1" lang="en-US" sz="1800" spc="-1" strike="noStrike">
                          <a:solidFill>
                            <a:srgbClr val="ffffff"/>
                          </a:solidFill>
                          <a:latin typeface="Arial"/>
                        </a:rPr>
                        <a:t>Actions</a:t>
                      </a:r>
                      <a:endParaRPr b="0" lang="en-US" sz="1800" spc="-1" strike="noStrike">
                        <a:latin typeface="Arial"/>
                      </a:endParaRPr>
                    </a:p>
                  </a:txBody>
                  <a:tcPr marL="91440" marR="91440">
                    <a:solidFill>
                      <a:srgbClr val="034969"/>
                    </a:solidFill>
                  </a:tcPr>
                </a:tc>
                <a:tc rowSpan="4">
                  <a:txBody>
                    <a:bodyPr/>
                    <a:p>
                      <a:pPr marL="58680">
                        <a:lnSpc>
                          <a:spcPct val="100000"/>
                        </a:lnSpc>
                        <a:spcBef>
                          <a:spcPts val="799"/>
                        </a:spcBef>
                      </a:pPr>
                      <a:r>
                        <a:rPr b="1" lang="en-US" sz="2000" spc="-1" strike="noStrike">
                          <a:solidFill>
                            <a:srgbClr val="ffffff"/>
                          </a:solidFill>
                          <a:latin typeface="Arial"/>
                        </a:rPr>
                        <a:t>Edit</a:t>
                      </a:r>
                      <a:endParaRPr b="0" lang="en-US" sz="2000" spc="-1" strike="noStrike">
                        <a:latin typeface="Arial"/>
                      </a:endParaRPr>
                    </a:p>
                  </a:txBody>
                  <a:tcPr marL="91440" marR="91440">
                    <a:solidFill>
                      <a:srgbClr val="04628c"/>
                    </a:solidFill>
                  </a:tcPr>
                </a:tc>
                <a:tc>
                  <a:tcPr marL="91440" marR="91440">
                    <a:noFill/>
                  </a:tcPr>
                </a:tc>
                <a:tc>
                  <a:txBody>
                    <a:bodyPr/>
                    <a:p>
                      <a:pPr marL="63360" indent="-2880">
                        <a:lnSpc>
                          <a:spcPct val="100000"/>
                        </a:lnSpc>
                        <a:spcBef>
                          <a:spcPts val="641"/>
                        </a:spcBef>
                      </a:pPr>
                      <a:r>
                        <a:rPr b="0" lang="en-US" sz="1600" spc="-1" strike="noStrike">
                          <a:solidFill>
                            <a:srgbClr val="000000"/>
                          </a:solidFill>
                          <a:latin typeface="Arial"/>
                        </a:rPr>
                        <a:t>Add an element; Dropdown list is schema aware</a:t>
                      </a:r>
                      <a:endParaRPr b="0" lang="en-US" sz="1600" spc="-1" strike="noStrike">
                        <a:latin typeface="Arial"/>
                      </a:endParaRPr>
                    </a:p>
                  </a:txBody>
                  <a:tcPr marL="91440" marR="91440">
                    <a:noFill/>
                  </a:tcPr>
                </a:tc>
              </a:tr>
              <a:tr h="317520">
                <a:tc vMerge="1">
                  <a:tcPr>
                    <a:solidFill>
                      <a:srgbClr val="729fcf"/>
                    </a:solidFill>
                  </a:tcPr>
                </a:tc>
                <a:tc vMerge="1">
                  <a:tcPr>
                    <a:solidFill>
                      <a:srgbClr val="729fcf"/>
                    </a:solidFill>
                  </a:tcPr>
                </a:tc>
                <a:tc>
                  <a:tcPr marL="91440" marR="91440">
                    <a:noFill/>
                  </a:tcPr>
                </a:tc>
                <a:tc>
                  <a:txBody>
                    <a:bodyPr/>
                    <a:p>
                      <a:pPr marL="63360" indent="-2880">
                        <a:lnSpc>
                          <a:spcPct val="100000"/>
                        </a:lnSpc>
                        <a:spcBef>
                          <a:spcPts val="641"/>
                        </a:spcBef>
                      </a:pPr>
                      <a:r>
                        <a:rPr b="0" lang="en-US" sz="1600" spc="-1" strike="noStrike">
                          <a:solidFill>
                            <a:srgbClr val="000000"/>
                          </a:solidFill>
                          <a:latin typeface="Arial"/>
                        </a:rPr>
                        <a:t>Duplicate selected element</a:t>
                      </a:r>
                      <a:endParaRPr b="0" lang="en-US" sz="1600" spc="-1" strike="noStrike">
                        <a:latin typeface="Arial"/>
                      </a:endParaRPr>
                    </a:p>
                  </a:txBody>
                  <a:tcPr marL="91440" marR="91440">
                    <a:noFill/>
                  </a:tcPr>
                </a:tc>
              </a:tr>
              <a:tr h="385200">
                <a:tc vMerge="1">
                  <a:tcPr>
                    <a:solidFill>
                      <a:srgbClr val="729fcf"/>
                    </a:solidFill>
                  </a:tcPr>
                </a:tc>
                <a:tc vMerge="1">
                  <a:tcPr>
                    <a:solidFill>
                      <a:srgbClr val="729fcf"/>
                    </a:solidFill>
                  </a:tcPr>
                </a:tc>
                <a:tc>
                  <a:tcPr marL="91440" marR="91440">
                    <a:noFill/>
                  </a:tcPr>
                </a:tc>
                <a:tc>
                  <a:txBody>
                    <a:bodyPr/>
                    <a:p>
                      <a:pPr marL="63360" indent="-2880">
                        <a:lnSpc>
                          <a:spcPct val="100000"/>
                        </a:lnSpc>
                        <a:spcBef>
                          <a:spcPts val="641"/>
                        </a:spcBef>
                      </a:pPr>
                      <a:r>
                        <a:rPr b="0" lang="en-US" sz="1600" spc="-1" strike="noStrike">
                          <a:solidFill>
                            <a:srgbClr val="000000"/>
                          </a:solidFill>
                          <a:latin typeface="Arial"/>
                        </a:rPr>
                        <a:t>Delete selected element </a:t>
                      </a:r>
                      <a:endParaRPr b="0" lang="en-US" sz="1600" spc="-1" strike="noStrike">
                        <a:latin typeface="Arial"/>
                      </a:endParaRPr>
                    </a:p>
                  </a:txBody>
                  <a:tcPr marL="91440" marR="91440">
                    <a:noFill/>
                  </a:tcPr>
                </a:tc>
              </a:tr>
              <a:tr h="327960">
                <a:tc vMerge="1">
                  <a:tcPr>
                    <a:solidFill>
                      <a:srgbClr val="729fcf"/>
                    </a:solidFill>
                  </a:tcPr>
                </a:tc>
                <a:tc vMerge="1">
                  <a:tcPr>
                    <a:solidFill>
                      <a:srgbClr val="729fcf"/>
                    </a:solidFill>
                  </a:tcPr>
                </a:tc>
                <a:tc>
                  <a:tcPr marL="91440" marR="91440">
                    <a:noFill/>
                  </a:tcPr>
                </a:tc>
                <a:tc>
                  <a:txBody>
                    <a:bodyPr/>
                    <a:p>
                      <a:pPr marL="63360" indent="-2880">
                        <a:lnSpc>
                          <a:spcPct val="100000"/>
                        </a:lnSpc>
                        <a:spcBef>
                          <a:spcPts val="641"/>
                        </a:spcBef>
                      </a:pPr>
                      <a:r>
                        <a:rPr b="0" lang="en-US" sz="1600" spc="-1" strike="noStrike">
                          <a:solidFill>
                            <a:srgbClr val="000000"/>
                          </a:solidFill>
                          <a:latin typeface="Arial"/>
                        </a:rPr>
                        <a:t>Override selected element</a:t>
                      </a:r>
                      <a:endParaRPr b="0" lang="en-US" sz="1600" spc="-1" strike="noStrike">
                        <a:latin typeface="Arial"/>
                      </a:endParaRPr>
                    </a:p>
                  </a:txBody>
                  <a:tcPr marL="91440" marR="91440">
                    <a:noFill/>
                  </a:tcPr>
                </a:tc>
              </a:tr>
              <a:tr h="385200">
                <a:tc vMerge="1">
                  <a:tcPr>
                    <a:solidFill>
                      <a:srgbClr val="729fcf"/>
                    </a:solidFill>
                  </a:tcPr>
                </a:tc>
                <a:tc rowSpan="4">
                  <a:txBody>
                    <a:bodyPr/>
                    <a:p>
                      <a:pPr marL="58680">
                        <a:lnSpc>
                          <a:spcPct val="100000"/>
                        </a:lnSpc>
                        <a:spcBef>
                          <a:spcPts val="799"/>
                        </a:spcBef>
                      </a:pPr>
                      <a:r>
                        <a:rPr b="1" lang="en-US" sz="2000" spc="-1" strike="noStrike">
                          <a:solidFill>
                            <a:srgbClr val="ffffff"/>
                          </a:solidFill>
                          <a:latin typeface="Arial"/>
                        </a:rPr>
                        <a:t>View</a:t>
                      </a:r>
                      <a:endParaRPr b="0" lang="en-US" sz="2000" spc="-1" strike="noStrike">
                        <a:latin typeface="Arial"/>
                      </a:endParaRPr>
                    </a:p>
                  </a:txBody>
                  <a:tcPr marL="91440" marR="91440">
                    <a:solidFill>
                      <a:srgbClr val="04628c"/>
                    </a:solidFill>
                  </a:tcPr>
                </a:tc>
                <a:tc>
                  <a:tcPr marL="91440" marR="91440">
                    <a:noFill/>
                  </a:tcPr>
                </a:tc>
                <a:tc>
                  <a:txBody>
                    <a:bodyPr/>
                    <a:p>
                      <a:pPr marL="63360" indent="-2880">
                        <a:lnSpc>
                          <a:spcPct val="100000"/>
                        </a:lnSpc>
                        <a:spcBef>
                          <a:spcPts val="641"/>
                        </a:spcBef>
                      </a:pPr>
                      <a:r>
                        <a:rPr b="0" lang="en-US" sz="1600" spc="-1" strike="noStrike">
                          <a:solidFill>
                            <a:srgbClr val="000000"/>
                          </a:solidFill>
                          <a:latin typeface="Arial"/>
                        </a:rPr>
                        <a:t>Filter elements by file</a:t>
                      </a:r>
                      <a:endParaRPr b="0" lang="en-US" sz="1600" spc="-1" strike="noStrike">
                        <a:latin typeface="Arial"/>
                      </a:endParaRPr>
                    </a:p>
                  </a:txBody>
                  <a:tcPr marL="91440" marR="91440">
                    <a:noFill/>
                  </a:tcPr>
                </a:tc>
              </a:tr>
              <a:tr h="385200">
                <a:tc vMerge="1">
                  <a:tcPr>
                    <a:solidFill>
                      <a:srgbClr val="729fcf"/>
                    </a:solidFill>
                  </a:tcPr>
                </a:tc>
                <a:tc vMerge="1">
                  <a:tcPr>
                    <a:solidFill>
                      <a:srgbClr val="729fcf"/>
                    </a:solidFill>
                  </a:tcPr>
                </a:tc>
                <a:tc>
                  <a:tcPr marL="91440" marR="91440">
                    <a:noFill/>
                  </a:tcPr>
                </a:tc>
                <a:tc>
                  <a:txBody>
                    <a:bodyPr/>
                    <a:p>
                      <a:pPr marL="63360" indent="-2880">
                        <a:lnSpc>
                          <a:spcPct val="100000"/>
                        </a:lnSpc>
                        <a:spcBef>
                          <a:spcPts val="641"/>
                        </a:spcBef>
                      </a:pPr>
                      <a:r>
                        <a:rPr b="0" lang="en-US" sz="1600" spc="-1" strike="noStrike">
                          <a:solidFill>
                            <a:srgbClr val="000000"/>
                          </a:solidFill>
                          <a:latin typeface="Arial"/>
                        </a:rPr>
                        <a:t>Persist sort order</a:t>
                      </a:r>
                      <a:endParaRPr b="0" lang="en-US" sz="1600" spc="-1" strike="noStrike">
                        <a:latin typeface="Arial"/>
                      </a:endParaRPr>
                    </a:p>
                  </a:txBody>
                  <a:tcPr marL="91440" marR="91440">
                    <a:noFill/>
                  </a:tcPr>
                </a:tc>
              </a:tr>
              <a:tr h="385200">
                <a:tc vMerge="1">
                  <a:tcPr>
                    <a:solidFill>
                      <a:srgbClr val="729fcf"/>
                    </a:solidFill>
                  </a:tcPr>
                </a:tc>
                <a:tc vMerge="1">
                  <a:tcPr>
                    <a:solidFill>
                      <a:srgbClr val="729fcf"/>
                    </a:solidFill>
                  </a:tcPr>
                </a:tc>
                <a:tc>
                  <a:tcPr marL="91440" marR="91440">
                    <a:noFill/>
                  </a:tcPr>
                </a:tc>
                <a:tc>
                  <a:txBody>
                    <a:bodyPr/>
                    <a:p>
                      <a:pPr marL="63360" indent="-2880">
                        <a:lnSpc>
                          <a:spcPct val="100000"/>
                        </a:lnSpc>
                        <a:spcBef>
                          <a:spcPts val="641"/>
                        </a:spcBef>
                      </a:pPr>
                      <a:r>
                        <a:rPr b="0" lang="en-US" sz="1600" spc="-1" strike="noStrike">
                          <a:solidFill>
                            <a:srgbClr val="000000"/>
                          </a:solidFill>
                          <a:latin typeface="Arial"/>
                        </a:rPr>
                        <a:t>Reassign priorities</a:t>
                      </a:r>
                      <a:endParaRPr b="0" lang="en-US" sz="1600" spc="-1" strike="noStrike">
                        <a:latin typeface="Arial"/>
                      </a:endParaRPr>
                    </a:p>
                  </a:txBody>
                  <a:tcPr marL="91440" marR="91440">
                    <a:noFill/>
                  </a:tcPr>
                </a:tc>
              </a:tr>
              <a:tr h="385200">
                <a:tc vMerge="1">
                  <a:tcPr>
                    <a:solidFill>
                      <a:srgbClr val="729fcf"/>
                    </a:solidFill>
                  </a:tcPr>
                </a:tc>
                <a:tc vMerge="1">
                  <a:tcPr>
                    <a:solidFill>
                      <a:srgbClr val="729fcf"/>
                    </a:solidFill>
                  </a:tcPr>
                </a:tc>
                <a:tc>
                  <a:tcPr marL="91440" marR="91440">
                    <a:noFill/>
                  </a:tcPr>
                </a:tc>
                <a:tc>
                  <a:txBody>
                    <a:bodyPr/>
                    <a:p>
                      <a:pPr marL="63360" indent="-2880">
                        <a:lnSpc>
                          <a:spcPct val="100000"/>
                        </a:lnSpc>
                        <a:spcBef>
                          <a:spcPts val="641"/>
                        </a:spcBef>
                      </a:pPr>
                      <a:r>
                        <a:rPr b="0" lang="en-US" sz="1600" spc="-1" strike="noStrike">
                          <a:solidFill>
                            <a:srgbClr val="000000"/>
                          </a:solidFill>
                          <a:latin typeface="Arial"/>
                        </a:rPr>
                        <a:t>Collapse nested elements; Expand nested elements</a:t>
                      </a:r>
                      <a:endParaRPr b="0" lang="en-US" sz="1600" spc="-1" strike="noStrike">
                        <a:latin typeface="Arial"/>
                      </a:endParaRPr>
                    </a:p>
                  </a:txBody>
                  <a:tcPr marL="91440" marR="91440">
                    <a:noFill/>
                  </a:tcPr>
                </a:tc>
              </a:tr>
              <a:tr h="385200">
                <a:tc vMerge="1">
                  <a:tcPr>
                    <a:solidFill>
                      <a:srgbClr val="729fcf"/>
                    </a:solidFill>
                  </a:tcPr>
                </a:tc>
                <a:tc rowSpan="2">
                  <a:txBody>
                    <a:bodyPr/>
                    <a:p>
                      <a:pPr marL="58680">
                        <a:lnSpc>
                          <a:spcPct val="100000"/>
                        </a:lnSpc>
                        <a:spcBef>
                          <a:spcPts val="799"/>
                        </a:spcBef>
                      </a:pPr>
                      <a:r>
                        <a:rPr b="1" lang="en-US" sz="2000" spc="-1" strike="noStrike">
                          <a:solidFill>
                            <a:srgbClr val="ffffff"/>
                          </a:solidFill>
                          <a:latin typeface="Arial"/>
                        </a:rPr>
                        <a:t>Navigate</a:t>
                      </a:r>
                      <a:endParaRPr b="0" lang="en-US" sz="2000" spc="-1" strike="noStrike">
                        <a:latin typeface="Arial"/>
                      </a:endParaRPr>
                    </a:p>
                  </a:txBody>
                  <a:tcPr marL="91440" marR="91440">
                    <a:solidFill>
                      <a:srgbClr val="04628c"/>
                    </a:solidFill>
                  </a:tcPr>
                </a:tc>
                <a:tc>
                  <a:tcPr marL="91440" marR="91440">
                    <a:noFill/>
                  </a:tcPr>
                </a:tc>
                <a:tc>
                  <a:txBody>
                    <a:bodyPr/>
                    <a:p>
                      <a:pPr marL="63360" indent="-2880">
                        <a:lnSpc>
                          <a:spcPct val="100000"/>
                        </a:lnSpc>
                        <a:spcBef>
                          <a:spcPts val="641"/>
                        </a:spcBef>
                      </a:pPr>
                      <a:r>
                        <a:rPr b="0" lang="en-US" sz="1600" spc="-1" strike="noStrike">
                          <a:solidFill>
                            <a:srgbClr val="000000"/>
                          </a:solidFill>
                          <a:latin typeface="Arial"/>
                        </a:rPr>
                        <a:t>Navigate to supertype and/or subtype </a:t>
                      </a:r>
                      <a:endParaRPr b="0" lang="en-US" sz="1600" spc="-1" strike="noStrike">
                        <a:latin typeface="Arial"/>
                      </a:endParaRPr>
                    </a:p>
                  </a:txBody>
                  <a:tcPr marL="91440" marR="91440">
                    <a:noFill/>
                  </a:tcPr>
                </a:tc>
              </a:tr>
              <a:tr h="385200">
                <a:tc vMerge="1">
                  <a:tcPr>
                    <a:solidFill>
                      <a:srgbClr val="729fcf"/>
                    </a:solidFill>
                  </a:tcPr>
                </a:tc>
                <a:tc vMerge="1">
                  <a:tcPr>
                    <a:solidFill>
                      <a:srgbClr val="729fcf"/>
                    </a:solidFill>
                  </a:tcPr>
                </a:tc>
                <a:tc>
                  <a:tcPr marL="91440" marR="91440">
                    <a:noFill/>
                  </a:tcPr>
                </a:tc>
                <a:tc>
                  <a:txBody>
                    <a:bodyPr/>
                    <a:p>
                      <a:pPr marL="63360" indent="-2880">
                        <a:lnSpc>
                          <a:spcPct val="100000"/>
                        </a:lnSpc>
                        <a:spcBef>
                          <a:spcPts val="641"/>
                        </a:spcBef>
                      </a:pPr>
                      <a:r>
                        <a:rPr b="0" lang="en-US" sz="1600" spc="-1" strike="noStrike">
                          <a:solidFill>
                            <a:srgbClr val="000000"/>
                          </a:solidFill>
                          <a:latin typeface="Arial"/>
                        </a:rPr>
                        <a:t>Click link to navigate to extension</a:t>
                      </a:r>
                      <a:endParaRPr b="0" lang="en-US" sz="1600" spc="-1" strike="noStrike">
                        <a:latin typeface="Arial"/>
                      </a:endParaRPr>
                    </a:p>
                  </a:txBody>
                  <a:tcPr marL="91440" marR="91440">
                    <a:noFill/>
                  </a:tcPr>
                </a:tc>
              </a:tr>
              <a:tr h="384480">
                <a:tc vMerge="1">
                  <a:tcPr>
                    <a:solidFill>
                      <a:srgbClr val="729fcf"/>
                    </a:solidFill>
                  </a:tcPr>
                </a:tc>
                <a:tc>
                  <a:txBody>
                    <a:bodyPr/>
                    <a:p>
                      <a:pPr marL="58680">
                        <a:lnSpc>
                          <a:spcPct val="100000"/>
                        </a:lnSpc>
                        <a:spcBef>
                          <a:spcPts val="799"/>
                        </a:spcBef>
                      </a:pPr>
                      <a:r>
                        <a:rPr b="1" lang="en-US" sz="2000" spc="-1" strike="noStrike">
                          <a:solidFill>
                            <a:srgbClr val="ffffff"/>
                          </a:solidFill>
                          <a:latin typeface="Arial"/>
                        </a:rPr>
                        <a:t>Validate</a:t>
                      </a:r>
                      <a:endParaRPr b="0" lang="en-US" sz="2000" spc="-1" strike="noStrike">
                        <a:latin typeface="Arial"/>
                      </a:endParaRPr>
                    </a:p>
                  </a:txBody>
                  <a:tcPr marL="91440" marR="91440">
                    <a:solidFill>
                      <a:srgbClr val="04628c"/>
                    </a:solidFill>
                  </a:tcPr>
                </a:tc>
                <a:tc>
                  <a:tcPr marL="91440" marR="91440">
                    <a:noFill/>
                  </a:tcPr>
                </a:tc>
                <a:tc>
                  <a:txBody>
                    <a:bodyPr/>
                    <a:p>
                      <a:pPr marL="63360" indent="-2880">
                        <a:lnSpc>
                          <a:spcPct val="100000"/>
                        </a:lnSpc>
                        <a:spcBef>
                          <a:spcPts val="641"/>
                        </a:spcBef>
                      </a:pPr>
                      <a:r>
                        <a:rPr b="0" lang="en-US" sz="1600" spc="-1" strike="noStrike">
                          <a:solidFill>
                            <a:srgbClr val="000000"/>
                          </a:solidFill>
                          <a:latin typeface="Arial"/>
                        </a:rPr>
                        <a:t>Validate typelist</a:t>
                      </a:r>
                      <a:endParaRPr b="0" lang="en-US" sz="1600" spc="-1" strike="noStrike">
                        <a:latin typeface="Arial"/>
                      </a:endParaRPr>
                    </a:p>
                  </a:txBody>
                  <a:tcPr marL="91440" marR="91440">
                    <a:noFill/>
                  </a:tcPr>
                </a:tc>
              </a:tr>
            </a:tbl>
          </a:graphicData>
        </a:graphic>
      </p:graphicFrame>
      <p:pic>
        <p:nvPicPr>
          <p:cNvPr id="1026" name="icn Element Add" descr=""/>
          <p:cNvPicPr/>
          <p:nvPr/>
        </p:nvPicPr>
        <p:blipFill>
          <a:blip r:embed="rId1"/>
          <a:stretch/>
        </p:blipFill>
        <p:spPr>
          <a:xfrm>
            <a:off x="2590920" y="2220480"/>
            <a:ext cx="1105920" cy="293760"/>
          </a:xfrm>
          <a:prstGeom prst="rect">
            <a:avLst/>
          </a:prstGeom>
          <a:ln>
            <a:noFill/>
          </a:ln>
        </p:spPr>
      </p:pic>
      <p:pic>
        <p:nvPicPr>
          <p:cNvPr id="1027" name="icn Element Override" descr=""/>
          <p:cNvPicPr/>
          <p:nvPr/>
        </p:nvPicPr>
        <p:blipFill>
          <a:blip r:embed="rId2"/>
          <a:stretch/>
        </p:blipFill>
        <p:spPr>
          <a:xfrm>
            <a:off x="2609280" y="3347280"/>
            <a:ext cx="268920" cy="268920"/>
          </a:xfrm>
          <a:prstGeom prst="rect">
            <a:avLst/>
          </a:prstGeom>
          <a:ln w="9360">
            <a:solidFill>
              <a:schemeClr val="tx1"/>
            </a:solidFill>
            <a:miter/>
          </a:ln>
        </p:spPr>
      </p:pic>
      <p:pic>
        <p:nvPicPr>
          <p:cNvPr id="1028" name="icn Element Filter" descr=""/>
          <p:cNvPicPr/>
          <p:nvPr/>
        </p:nvPicPr>
        <p:blipFill>
          <a:blip r:embed="rId3"/>
          <a:stretch/>
        </p:blipFill>
        <p:spPr>
          <a:xfrm>
            <a:off x="2602440" y="3697920"/>
            <a:ext cx="1006560" cy="293760"/>
          </a:xfrm>
          <a:prstGeom prst="rect">
            <a:avLst/>
          </a:prstGeom>
          <a:ln>
            <a:noFill/>
          </a:ln>
        </p:spPr>
      </p:pic>
      <p:pic>
        <p:nvPicPr>
          <p:cNvPr id="1029" name="icn Sort" descr=""/>
          <p:cNvPicPr/>
          <p:nvPr/>
        </p:nvPicPr>
        <p:blipFill>
          <a:blip r:embed="rId4"/>
          <a:stretch/>
        </p:blipFill>
        <p:spPr>
          <a:xfrm>
            <a:off x="2602440" y="4066920"/>
            <a:ext cx="282600" cy="293760"/>
          </a:xfrm>
          <a:prstGeom prst="rect">
            <a:avLst/>
          </a:prstGeom>
          <a:ln>
            <a:noFill/>
          </a:ln>
        </p:spPr>
      </p:pic>
      <p:pic>
        <p:nvPicPr>
          <p:cNvPr id="1030" name="icn Priority" descr=""/>
          <p:cNvPicPr/>
          <p:nvPr/>
        </p:nvPicPr>
        <p:blipFill>
          <a:blip r:embed="rId5"/>
          <a:stretch/>
        </p:blipFill>
        <p:spPr>
          <a:xfrm>
            <a:off x="2603520" y="4473720"/>
            <a:ext cx="247320" cy="275760"/>
          </a:xfrm>
          <a:prstGeom prst="rect">
            <a:avLst/>
          </a:prstGeom>
          <a:ln>
            <a:noFill/>
          </a:ln>
        </p:spPr>
      </p:pic>
      <p:pic>
        <p:nvPicPr>
          <p:cNvPr id="1031" name="icn Collpase" descr=""/>
          <p:cNvPicPr/>
          <p:nvPr/>
        </p:nvPicPr>
        <p:blipFill>
          <a:blip r:embed="rId6"/>
          <a:stretch/>
        </p:blipFill>
        <p:spPr>
          <a:xfrm>
            <a:off x="2590920" y="4845960"/>
            <a:ext cx="282600" cy="282600"/>
          </a:xfrm>
          <a:prstGeom prst="rect">
            <a:avLst/>
          </a:prstGeom>
          <a:ln>
            <a:noFill/>
          </a:ln>
        </p:spPr>
      </p:pic>
      <p:pic>
        <p:nvPicPr>
          <p:cNvPr id="1032" name="icn Exapnd" descr=""/>
          <p:cNvPicPr/>
          <p:nvPr/>
        </p:nvPicPr>
        <p:blipFill>
          <a:blip r:embed="rId7"/>
          <a:stretch/>
        </p:blipFill>
        <p:spPr>
          <a:xfrm>
            <a:off x="2971080" y="4845960"/>
            <a:ext cx="282600" cy="282600"/>
          </a:xfrm>
          <a:prstGeom prst="rect">
            <a:avLst/>
          </a:prstGeom>
          <a:ln>
            <a:noFill/>
          </a:ln>
        </p:spPr>
      </p:pic>
      <p:pic>
        <p:nvPicPr>
          <p:cNvPr id="1033" name="icn Nav Hiearchy" descr=""/>
          <p:cNvPicPr/>
          <p:nvPr/>
        </p:nvPicPr>
        <p:blipFill>
          <a:blip r:embed="rId8"/>
          <a:stretch/>
        </p:blipFill>
        <p:spPr>
          <a:xfrm>
            <a:off x="2590920" y="5257800"/>
            <a:ext cx="282600" cy="282600"/>
          </a:xfrm>
          <a:prstGeom prst="rect">
            <a:avLst/>
          </a:prstGeom>
          <a:ln>
            <a:noFill/>
          </a:ln>
        </p:spPr>
      </p:pic>
      <p:pic>
        <p:nvPicPr>
          <p:cNvPr id="1034" name="icn Ext Link" descr=""/>
          <p:cNvPicPr/>
          <p:nvPr/>
        </p:nvPicPr>
        <p:blipFill>
          <a:blip r:embed="rId9"/>
          <a:stretch/>
        </p:blipFill>
        <p:spPr>
          <a:xfrm>
            <a:off x="2540160" y="5636160"/>
            <a:ext cx="980280" cy="293760"/>
          </a:xfrm>
          <a:prstGeom prst="rect">
            <a:avLst/>
          </a:prstGeom>
          <a:ln>
            <a:noFill/>
          </a:ln>
        </p:spPr>
      </p:pic>
      <p:pic>
        <p:nvPicPr>
          <p:cNvPr id="1035" name="icn Validate" descr=""/>
          <p:cNvPicPr/>
          <p:nvPr/>
        </p:nvPicPr>
        <p:blipFill>
          <a:blip r:embed="rId10"/>
          <a:stretch/>
        </p:blipFill>
        <p:spPr>
          <a:xfrm>
            <a:off x="2602440" y="6053040"/>
            <a:ext cx="271080" cy="271080"/>
          </a:xfrm>
          <a:prstGeom prst="rect">
            <a:avLst/>
          </a:prstGeom>
          <a:ln>
            <a:noFill/>
          </a:ln>
        </p:spPr>
      </p:pic>
      <p:pic>
        <p:nvPicPr>
          <p:cNvPr id="1036" name="pic Typecode Menubar" descr=""/>
          <p:cNvPicPr/>
          <p:nvPr/>
        </p:nvPicPr>
        <p:blipFill>
          <a:blip r:embed="rId11"/>
          <a:stretch/>
        </p:blipFill>
        <p:spPr>
          <a:xfrm>
            <a:off x="351000" y="979560"/>
            <a:ext cx="8559720" cy="53136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037" name="Picture 2" descr=""/>
          <p:cNvPicPr/>
          <p:nvPr/>
        </p:nvPicPr>
        <p:blipFill>
          <a:blip r:embed="rId12"/>
          <a:stretch/>
        </p:blipFill>
        <p:spPr>
          <a:xfrm>
            <a:off x="2608920" y="2981160"/>
            <a:ext cx="275760" cy="275760"/>
          </a:xfrm>
          <a:prstGeom prst="rect">
            <a:avLst/>
          </a:prstGeom>
          <a:ln w="9360">
            <a:solidFill>
              <a:schemeClr val="tx1"/>
            </a:solidFill>
            <a:miter/>
          </a:ln>
        </p:spPr>
      </p:pic>
      <p:pic>
        <p:nvPicPr>
          <p:cNvPr id="1038" name="Picture 3" descr=""/>
          <p:cNvPicPr/>
          <p:nvPr/>
        </p:nvPicPr>
        <p:blipFill>
          <a:blip r:embed="rId13"/>
          <a:stretch/>
        </p:blipFill>
        <p:spPr>
          <a:xfrm>
            <a:off x="2619360" y="2617920"/>
            <a:ext cx="237600" cy="275760"/>
          </a:xfrm>
          <a:prstGeom prst="rect">
            <a:avLst/>
          </a:prstGeom>
          <a:ln w="9360">
            <a:solidFill>
              <a:schemeClr val="tx1"/>
            </a:solidFill>
            <a:miter/>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2" ma:contentTypeDescription="Create a new document." ma:contentTypeScope="" ma:versionID="bad15e363b82e8d9ebdf8eaadc42738c">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d819b0a5a8045a330d34cbed839a6012"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8214FFC0-BE34-4D69-AEA7-0F263CF0F4A3}"/>
</file>

<file path=customXml/itemProps2.xml><?xml version="1.0" encoding="utf-8"?>
<ds:datastoreItem xmlns:ds="http://schemas.openxmlformats.org/officeDocument/2006/customXml" ds:itemID="{A87B99D1-17B5-45C1-8CE1-A46AE6C8C4C1}"/>
</file>

<file path=customXml/itemProps3.xml><?xml version="1.0" encoding="utf-8"?>
<ds:datastoreItem xmlns:ds="http://schemas.openxmlformats.org/officeDocument/2006/customXml" ds:itemID="{360BB4DD-04A2-4C83-9BF4-97A8EF0C69D3}"/>
</file>

<file path=docProps/app.xml><?xml version="1.0" encoding="utf-8"?>
<Properties xmlns="http://schemas.openxmlformats.org/officeDocument/2006/extended-properties" xmlns:vt="http://schemas.openxmlformats.org/officeDocument/2006/docPropsVTypes">
  <Template>Emerald_Template</Template>
  <TotalTime>3185</TotalTime>
  <Application>LibreOffice/5.4.2.2$Windows_x86 LibreOffice_project/22b09f6418e8c2d508a9eaf86b2399209b0990f4</Application>
  <Words>2646</Words>
  <Paragraphs>389</Paragraphs>
  <Company>GW</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Data Model Typelists</dc:subject>
  <dc:creator>Seth Luersen</dc:creator>
  <cp:keywords>Emerald Configuration Fundamentals Data model Typelists</cp:keywords>
  <dc:description/>
  <cp:lastModifiedBy/>
  <cp:revision>185</cp:revision>
  <dcterms:created xsi:type="dcterms:W3CDTF">2013-11-20T19:40:44Z</dcterms:created>
  <dcterms:modified xsi:type="dcterms:W3CDTF">2018-02-14T16:56:04Z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40</vt:i4>
  </property>
  <property fmtid="{D5CDD505-2E9C-101B-9397-08002B2CF9AE}" pid="13" name="_MarkAsFinal">
    <vt:bool>true</vt:bool>
  </property>
  <property fmtid="{D5CDD505-2E9C-101B-9397-08002B2CF9AE}" pid="14" name="contentStatus">
    <vt:lpwstr>Drop 1.1</vt:lpwstr>
  </property>
  <property fmtid="{D5CDD505-2E9C-101B-9397-08002B2CF9AE}" pid="15" name="ContentTypeId">
    <vt:lpwstr>0x0101007CFB29EADDD5C24B957691831FD266C3</vt:lpwstr>
  </property>
  <property fmtid="{D5CDD505-2E9C-101B-9397-08002B2CF9AE}" pid="16" name="Order">
    <vt:r8>1501100</vt:r8>
  </property>
  <property fmtid="{D5CDD505-2E9C-101B-9397-08002B2CF9AE}" pid="17" name="TriggerFlowInfo">
    <vt:lpwstr/>
  </property>
  <property fmtid="{D5CDD505-2E9C-101B-9397-08002B2CF9AE}" pid="18" name="_SourceUrl">
    <vt:lpwstr/>
  </property>
  <property fmtid="{D5CDD505-2E9C-101B-9397-08002B2CF9AE}" pid="19" name="_SharedFileIndex">
    <vt:lpwstr/>
  </property>
  <property fmtid="{D5CDD505-2E9C-101B-9397-08002B2CF9AE}" pid="20" name="ComplianceAssetId">
    <vt:lpwstr/>
  </property>
  <property fmtid="{D5CDD505-2E9C-101B-9397-08002B2CF9AE}" pid="21" name="_ExtendedDescription">
    <vt:lpwstr/>
  </property>
</Properties>
</file>