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0.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45.xml.rels" ContentType="application/vnd.openxmlformats-package.relationships+xml"/>
  <Override PartName="/ppt/notesSlides/_rels/notesSlide2.xml.rels" ContentType="application/vnd.openxmlformats-package.relationships+xml"/>
  <Override PartName="/ppt/notesSlides/_rels/notesSlide46.xml.rels" ContentType="application/vnd.openxmlformats-package.relationships+xml"/>
  <Override PartName="/ppt/notesSlides/_rels/notesSlide3.xml.rels" ContentType="application/vnd.openxmlformats-package.relationships+xml"/>
  <Override PartName="/ppt/notesSlides/_rels/notesSlide47.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media/image75.png" ContentType="image/png"/>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70.png" ContentType="image/png"/>
  <Override PartName="/ppt/media/image4.png" ContentType="image/png"/>
  <Override PartName="/ppt/media/image71.png" ContentType="image/png"/>
  <Override PartName="/ppt/media/image5.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10.png" ContentType="image/png"/>
  <Override PartName="/ppt/media/image11.png" ContentType="image/png"/>
  <Override PartName="/ppt/media/image12.png" ContentType="image/png"/>
  <Override PartName="/ppt/media/image24.wmf" ContentType="image/x-wmf"/>
  <Override PartName="/ppt/media/image13.png" ContentType="image/png"/>
  <Override PartName="/ppt/media/image14.png" ContentType="image/png"/>
  <Override PartName="/ppt/media/image26.wmf" ContentType="image/x-wmf"/>
  <Override PartName="/ppt/media/image15.png" ContentType="image/png"/>
  <Override PartName="/ppt/media/image16.png" ContentType="image/png"/>
  <Override PartName="/ppt/media/image17.png" ContentType="image/png"/>
  <Override PartName="/ppt/media/image29.wmf" ContentType="image/x-wmf"/>
  <Override PartName="/ppt/media/image18.png" ContentType="image/png"/>
  <Override PartName="/ppt/media/image103.wmf" ContentType="image/x-wmf"/>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5.png" ContentType="image/png"/>
  <Override PartName="/ppt/media/image27.png" ContentType="image/png"/>
  <Override PartName="/ppt/media/image50.wmf" ContentType="image/x-wmf"/>
  <Override PartName="/ppt/media/image100.png" ContentType="image/png"/>
  <Override PartName="/ppt/media/image28.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46.wmf" ContentType="image/x-wmf"/>
  <Override PartName="/ppt/media/image35.png" ContentType="image/png"/>
  <Override PartName="/ppt/media/image47.wmf" ContentType="image/x-wmf"/>
  <Override PartName="/ppt/media/image36.png" ContentType="image/png"/>
  <Override PartName="/ppt/media/image48.wmf" ContentType="image/x-wmf"/>
  <Override PartName="/ppt/media/image37.png" ContentType="image/png"/>
  <Override PartName="/ppt/media/image49.wmf" ContentType="image/x-wmf"/>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54.wmf" ContentType="image/x-wmf"/>
  <Override PartName="/ppt/media/image43.png" ContentType="image/png"/>
  <Override PartName="/ppt/media/image55.wmf" ContentType="image/x-wmf"/>
  <Override PartName="/ppt/media/image44.png" ContentType="image/png"/>
  <Override PartName="/ppt/media/image56.wmf" ContentType="image/x-wmf"/>
  <Override PartName="/ppt/media/image45.png" ContentType="image/png"/>
  <Override PartName="/ppt/media/image51.wmf" ContentType="image/x-wmf"/>
  <Override PartName="/ppt/media/image52.png" ContentType="image/png"/>
  <Override PartName="/ppt/media/image53.png" ContentType="image/png"/>
  <Override PartName="/ppt/media/image72.wmf" ContentType="image/x-wmf"/>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wmf" ContentType="image/x-wmf"/>
  <Override PartName="/ppt/media/image68.wmf" ContentType="image/x-wmf"/>
  <Override PartName="/ppt/media/image69.png" ContentType="image/png"/>
  <Override PartName="/ppt/media/image76.png" ContentType="image/png"/>
  <Override PartName="/ppt/media/image77.png" ContentType="image/png"/>
  <Override PartName="/ppt/media/image78.png" ContentType="image/png"/>
  <Override PartName="/ppt/media/image79.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png" ContentType="image/png"/>
  <Override PartName="/ppt/media/image92.png" ContentType="image/png"/>
  <Override PartName="/ppt/media/image93.png" ContentType="image/png"/>
  <Override PartName="/ppt/media/image94.png" ContentType="image/png"/>
  <Override PartName="/ppt/media/image95.png" ContentType="image/png"/>
  <Override PartName="/ppt/media/image96.png" ContentType="image/png"/>
  <Override PartName="/ppt/media/image97.png" ContentType="image/png"/>
  <Override PartName="/ppt/media/image98.png" ContentType="image/png"/>
  <Override PartName="/ppt/media/image99.png" ContentType="image/png"/>
  <Override PartName="/ppt/media/image101.png" ContentType="image/png"/>
  <Override PartName="/ppt/media/image102.png" ContentType="image/png"/>
  <Override PartName="/ppt/media/image104.wmf" ContentType="image/x-wmf"/>
  <Override PartName="/ppt/media/image105.wmf" ContentType="image/x-wmf"/>
  <Override PartName="/ppt/media/image106.wmf" ContentType="image/x-wmf"/>
  <Override PartName="/ppt/media/image107.png" ContentType="image/png"/>
  <Override PartName="/ppt/media/image108.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205.xml.rels" ContentType="application/vnd.openxmlformats-package.relationships+xml"/>
  <Override PartName="/ppt/slideLayouts/_rels/slideLayout66.xml.rels" ContentType="application/vnd.openxmlformats-package.relationships+xml"/>
  <Override PartName="/ppt/slideLayouts/_rels/slideLayout206.xml.rels" ContentType="application/vnd.openxmlformats-package.relationships+xml"/>
  <Override PartName="/ppt/slideLayouts/_rels/slideLayout67.xml.rels" ContentType="application/vnd.openxmlformats-package.relationships+xml"/>
  <Override PartName="/ppt/slideLayouts/_rels/slideLayout207.xml.rels" ContentType="application/vnd.openxmlformats-package.relationships+xml"/>
  <Override PartName="/ppt/slideLayouts/_rels/slideLayout68.xml.rels" ContentType="application/vnd.openxmlformats-package.relationships+xml"/>
  <Override PartName="/ppt/slideLayouts/_rels/slideLayout20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210.xml.rels" ContentType="application/vnd.openxmlformats-package.relationships+xml"/>
  <Override PartName="/ppt/slideLayouts/_rels/slideLayout71.xml.rels" ContentType="application/vnd.openxmlformats-package.relationships+xml"/>
  <Override PartName="/ppt/slideLayouts/_rels/slideLayout211.xml.rels" ContentType="application/vnd.openxmlformats-package.relationships+xml"/>
  <Override PartName="/ppt/slideLayouts/_rels/slideLayout72.xml.rels" ContentType="application/vnd.openxmlformats-package.relationships+xml"/>
  <Override PartName="/ppt/slideLayouts/_rels/slideLayout212.xml.rels" ContentType="application/vnd.openxmlformats-package.relationships+xml"/>
  <Override PartName="/ppt/slideLayouts/_rels/slideLayout73.xml.rels" ContentType="application/vnd.openxmlformats-package.relationships+xml"/>
  <Override PartName="/ppt/slideLayouts/_rels/slideLayout213.xml.rels" ContentType="application/vnd.openxmlformats-package.relationships+xml"/>
  <Override PartName="/ppt/slideLayouts/_rels/slideLayout74.xml.rels" ContentType="application/vnd.openxmlformats-package.relationships+xml"/>
  <Override PartName="/ppt/slideLayouts/_rels/slideLayout214.xml.rels" ContentType="application/vnd.openxmlformats-package.relationships+xml"/>
  <Override PartName="/ppt/slideLayouts/_rels/slideLayout75.xml.rels" ContentType="application/vnd.openxmlformats-package.relationships+xml"/>
  <Override PartName="/ppt/slideLayouts/_rels/slideLayout215.xml.rels" ContentType="application/vnd.openxmlformats-package.relationships+xml"/>
  <Override PartName="/ppt/slideLayouts/_rels/slideLayout76.xml.rels" ContentType="application/vnd.openxmlformats-package.relationships+xml"/>
  <Override PartName="/ppt/slideLayouts/_rels/slideLayout216.xml.rels" ContentType="application/vnd.openxmlformats-package.relationships+xml"/>
  <Override PartName="/ppt/slideLayouts/_rels/slideLayout77.xml.rels" ContentType="application/vnd.openxmlformats-package.relationships+xml"/>
  <Override PartName="/ppt/slideLayouts/_rels/slideLayout217.xml.rels" ContentType="application/vnd.openxmlformats-package.relationships+xml"/>
  <Override PartName="/ppt/slideLayouts/_rels/slideLayout78.xml.rels" ContentType="application/vnd.openxmlformats-package.relationships+xml"/>
  <Override PartName="/ppt/slideLayouts/_rels/slideLayout21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220.xml.rels" ContentType="application/vnd.openxmlformats-package.relationships+xml"/>
  <Override PartName="/ppt/slideLayouts/_rels/slideLayout81.xml.rels" ContentType="application/vnd.openxmlformats-package.relationships+xml"/>
  <Override PartName="/ppt/slideLayouts/_rels/slideLayout221.xml.rels" ContentType="application/vnd.openxmlformats-package.relationships+xml"/>
  <Override PartName="/ppt/slideLayouts/_rels/slideLayout82.xml.rels" ContentType="application/vnd.openxmlformats-package.relationships+xml"/>
  <Override PartName="/ppt/slideLayouts/_rels/slideLayout222.xml.rels" ContentType="application/vnd.openxmlformats-package.relationships+xml"/>
  <Override PartName="/ppt/slideLayouts/_rels/slideLayout83.xml.rels" ContentType="application/vnd.openxmlformats-package.relationships+xml"/>
  <Override PartName="/ppt/slideLayouts/_rels/slideLayout223.xml.rels" ContentType="application/vnd.openxmlformats-package.relationships+xml"/>
  <Override PartName="/ppt/slideLayouts/_rels/slideLayout84.xml.rels" ContentType="application/vnd.openxmlformats-package.relationships+xml"/>
  <Override PartName="/ppt/slideLayouts/_rels/slideLayout224.xml.rels" ContentType="application/vnd.openxmlformats-package.relationships+xml"/>
  <Override PartName="/ppt/slideLayouts/_rels/slideLayout85.xml.rels" ContentType="application/vnd.openxmlformats-package.relationships+xml"/>
  <Override PartName="/ppt/slideLayouts/_rels/slideLayout225.xml.rels" ContentType="application/vnd.openxmlformats-package.relationships+xml"/>
  <Override PartName="/ppt/slideLayouts/_rels/slideLayout86.xml.rels" ContentType="application/vnd.openxmlformats-package.relationships+xml"/>
  <Override PartName="/ppt/slideLayouts/_rels/slideLayout226.xml.rels" ContentType="application/vnd.openxmlformats-package.relationships+xml"/>
  <Override PartName="/ppt/slideLayouts/_rels/slideLayout87.xml.rels" ContentType="application/vnd.openxmlformats-package.relationships+xml"/>
  <Override PartName="/ppt/slideLayouts/_rels/slideLayout227.xml.rels" ContentType="application/vnd.openxmlformats-package.relationships+xml"/>
  <Override PartName="/ppt/slideLayouts/_rels/slideLayout88.xml.rels" ContentType="application/vnd.openxmlformats-package.relationships+xml"/>
  <Override PartName="/ppt/slideLayouts/_rels/slideLayout22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230.xml.rels" ContentType="application/vnd.openxmlformats-package.relationships+xml"/>
  <Override PartName="/ppt/slideLayouts/_rels/slideLayout91.xml.rels" ContentType="application/vnd.openxmlformats-package.relationships+xml"/>
  <Override PartName="/ppt/slideLayouts/_rels/slideLayout231.xml.rels" ContentType="application/vnd.openxmlformats-package.relationships+xml"/>
  <Override PartName="/ppt/slideLayouts/_rels/slideLayout92.xml.rels" ContentType="application/vnd.openxmlformats-package.relationships+xml"/>
  <Override PartName="/ppt/slideLayouts/_rels/slideLayout232.xml.rels" ContentType="application/vnd.openxmlformats-package.relationships+xml"/>
  <Override PartName="/ppt/slideLayouts/_rels/slideLayout93.xml.rels" ContentType="application/vnd.openxmlformats-package.relationships+xml"/>
  <Override PartName="/ppt/slideLayouts/_rels/slideLayout233.xml.rels" ContentType="application/vnd.openxmlformats-package.relationships+xml"/>
  <Override PartName="/ppt/slideLayouts/_rels/slideLayout94.xml.rels" ContentType="application/vnd.openxmlformats-package.relationships+xml"/>
  <Override PartName="/ppt/slideLayouts/_rels/slideLayout234.xml.rels" ContentType="application/vnd.openxmlformats-package.relationships+xml"/>
  <Override PartName="/ppt/slideLayouts/_rels/slideLayout95.xml.rels" ContentType="application/vnd.openxmlformats-package.relationships+xml"/>
  <Override PartName="/ppt/slideLayouts/_rels/slideLayout235.xml.rels" ContentType="application/vnd.openxmlformats-package.relationships+xml"/>
  <Override PartName="/ppt/slideLayouts/_rels/slideLayout96.xml.rels" ContentType="application/vnd.openxmlformats-package.relationships+xml"/>
  <Override PartName="/ppt/slideLayouts/_rels/slideLayout236.xml.rels" ContentType="application/vnd.openxmlformats-package.relationships+xml"/>
  <Override PartName="/ppt/slideLayouts/_rels/slideLayout97.xml.rels" ContentType="application/vnd.openxmlformats-package.relationships+xml"/>
  <Override PartName="/ppt/slideLayouts/_rels/slideLayout237.xml.rels" ContentType="application/vnd.openxmlformats-package.relationships+xml"/>
  <Override PartName="/ppt/slideLayouts/_rels/slideLayout98.xml.rels" ContentType="application/vnd.openxmlformats-package.relationships+xml"/>
  <Override PartName="/ppt/slideLayouts/_rels/slideLayout23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_rels/slideLayout229.xml.rels" ContentType="application/vnd.openxmlformats-package.relationships+xml"/>
  <Override PartName="/ppt/slideLayouts/_rels/slideLayout239.xml.rels" ContentType="application/vnd.openxmlformats-package.relationships+xml"/>
  <Override PartName="/ppt/slideLayouts/_rels/slideLayout240.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Lst>
  <p:notesMasterIdLst>
    <p:notesMasterId r:id="rId22"/>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299" r:id="rId66"/>
    <p:sldId id="300" r:id="rId67"/>
    <p:sldId id="301" r:id="rId68"/>
    <p:sldId id="302" r:id="rId69"/>
  </p:sldIdLst>
  <p:sldSz cx="9144000" cy="6858000"/>
  <p:notesSz cx="6858000" cy="9144000"/>
</p:presentation>
</file>

<file path=ppt/_rels/presentation.xml.rels><?xml version="1.0" encoding="UTF-8" standalone="yes"?>
<Relationships xmlns="http://schemas.openxmlformats.org/package/2006/relationships"><Relationship Id="rId26" Type="http://schemas.openxmlformats.org/officeDocument/2006/relationships/slide" Target="slides/slide4.xml"/><Relationship Id="rId21" Type="http://schemas.openxmlformats.org/officeDocument/2006/relationships/slideMaster" Target="slideMasters/slideMaster20.xml"/><Relationship Id="rId42" Type="http://schemas.openxmlformats.org/officeDocument/2006/relationships/slide" Target="slides/slide20.xml"/><Relationship Id="rId47" Type="http://schemas.openxmlformats.org/officeDocument/2006/relationships/slide" Target="slides/slide25.xml"/><Relationship Id="rId63" Type="http://schemas.openxmlformats.org/officeDocument/2006/relationships/slide" Target="slides/slide41.xml"/><Relationship Id="rId68" Type="http://schemas.openxmlformats.org/officeDocument/2006/relationships/slide" Target="slides/slide46.xml"/><Relationship Id="rId7" Type="http://schemas.openxmlformats.org/officeDocument/2006/relationships/slideMaster" Target="slideMasters/slideMaster6.xml"/><Relationship Id="rId71" Type="http://schemas.openxmlformats.org/officeDocument/2006/relationships/customXml" Target="../customXml/item2.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7.xml"/><Relationship Id="rId11" Type="http://schemas.openxmlformats.org/officeDocument/2006/relationships/slideMaster" Target="slideMasters/slideMaster10.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slide" Target="slides/slide23.xml"/><Relationship Id="rId53" Type="http://schemas.openxmlformats.org/officeDocument/2006/relationships/slide" Target="slides/slide31.xml"/><Relationship Id="rId58" Type="http://schemas.openxmlformats.org/officeDocument/2006/relationships/slide" Target="slides/slide36.xml"/><Relationship Id="rId66" Type="http://schemas.openxmlformats.org/officeDocument/2006/relationships/slide" Target="slides/slide44.xml"/><Relationship Id="rId5" Type="http://schemas.openxmlformats.org/officeDocument/2006/relationships/slideMaster" Target="slideMasters/slideMaster4.xml"/><Relationship Id="rId61" Type="http://schemas.openxmlformats.org/officeDocument/2006/relationships/slide" Target="slides/slide39.xml"/><Relationship Id="rId19" Type="http://schemas.openxmlformats.org/officeDocument/2006/relationships/slideMaster" Target="slideMasters/slideMaster18.xml"/><Relationship Id="rId14" Type="http://schemas.openxmlformats.org/officeDocument/2006/relationships/slideMaster" Target="slideMasters/slideMaster13.xml"/><Relationship Id="rId22" Type="http://schemas.openxmlformats.org/officeDocument/2006/relationships/notesMaster" Target="notesMasters/notesMaster1.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slide" Target="slides/slide26.xml"/><Relationship Id="rId56" Type="http://schemas.openxmlformats.org/officeDocument/2006/relationships/slide" Target="slides/slide34.xml"/><Relationship Id="rId64" Type="http://schemas.openxmlformats.org/officeDocument/2006/relationships/slide" Target="slides/slide42.xml"/><Relationship Id="rId69" Type="http://schemas.openxmlformats.org/officeDocument/2006/relationships/slide" Target="slides/slide47.xml"/><Relationship Id="rId8" Type="http://schemas.openxmlformats.org/officeDocument/2006/relationships/slideMaster" Target="slideMasters/slideMaster7.xml"/><Relationship Id="rId51" Type="http://schemas.openxmlformats.org/officeDocument/2006/relationships/slide" Target="slides/slide29.xml"/><Relationship Id="rId72" Type="http://schemas.openxmlformats.org/officeDocument/2006/relationships/customXml" Target="../customXml/item3.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slide" Target="slides/slide24.xml"/><Relationship Id="rId59" Type="http://schemas.openxmlformats.org/officeDocument/2006/relationships/slide" Target="slides/slide37.xml"/><Relationship Id="rId67" Type="http://schemas.openxmlformats.org/officeDocument/2006/relationships/slide" Target="slides/slide45.xml"/><Relationship Id="rId20" Type="http://schemas.openxmlformats.org/officeDocument/2006/relationships/slideMaster" Target="slideMasters/slideMaster19.xml"/><Relationship Id="rId41" Type="http://schemas.openxmlformats.org/officeDocument/2006/relationships/slide" Target="slides/slide19.xml"/><Relationship Id="rId54" Type="http://schemas.openxmlformats.org/officeDocument/2006/relationships/slide" Target="slides/slide32.xml"/><Relationship Id="rId62" Type="http://schemas.openxmlformats.org/officeDocument/2006/relationships/slide" Target="slides/slide40.xml"/><Relationship Id="rId70"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Master" Target="slideMasters/slideMaster5.xml"/><Relationship Id="rId15" Type="http://schemas.openxmlformats.org/officeDocument/2006/relationships/slideMaster" Target="slideMasters/slideMaster14.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slide" Target="slides/slide27.xml"/><Relationship Id="rId57" Type="http://schemas.openxmlformats.org/officeDocument/2006/relationships/slide" Target="slides/slide35.xml"/><Relationship Id="rId10" Type="http://schemas.openxmlformats.org/officeDocument/2006/relationships/slideMaster" Target="slideMasters/slideMaster9.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slide" Target="slides/slide30.xml"/><Relationship Id="rId60" Type="http://schemas.openxmlformats.org/officeDocument/2006/relationships/slide" Target="slides/slide38.xml"/><Relationship Id="rId65" Type="http://schemas.openxmlformats.org/officeDocument/2006/relationships/slide" Target="slides/slide43.xml"/><Relationship Id="rId4" Type="http://schemas.openxmlformats.org/officeDocument/2006/relationships/slideMaster" Target="slideMasters/slideMaster3.xml"/><Relationship Id="rId9" Type="http://schemas.openxmlformats.org/officeDocument/2006/relationships/slideMaster" Target="slideMasters/slideMaster8.xml"/><Relationship Id="rId13" Type="http://schemas.openxmlformats.org/officeDocument/2006/relationships/slideMaster" Target="slideMasters/slideMaster12.xml"/><Relationship Id="rId18" Type="http://schemas.openxmlformats.org/officeDocument/2006/relationships/slideMaster" Target="slideMasters/slideMaster17.xml"/><Relationship Id="rId39" Type="http://schemas.openxmlformats.org/officeDocument/2006/relationships/slide" Target="slides/slide17.xml"/><Relationship Id="rId34" Type="http://schemas.openxmlformats.org/officeDocument/2006/relationships/slide" Target="slides/slide12.xml"/><Relationship Id="rId50" Type="http://schemas.openxmlformats.org/officeDocument/2006/relationships/slide" Target="slides/slide28.xml"/><Relationship Id="rId55"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70"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971"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972"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973" name="PlaceHolder 5"/>
          <p:cNvSpPr>
            <a:spLocks noGrp="1"/>
          </p:cNvSpPr>
          <p:nvPr>
            <p:ph type="sldNum"/>
          </p:nvPr>
        </p:nvSpPr>
        <p:spPr>
          <a:xfrm>
            <a:off x="4399200" y="0"/>
            <a:ext cx="3372840" cy="502560"/>
          </a:xfrm>
          <a:prstGeom prst="rect">
            <a:avLst/>
          </a:prstGeom>
        </p:spPr>
        <p:txBody>
          <a:bodyPr lIns="0" rIns="0" tIns="0" bIns="0" anchor="b"/>
          <a:p>
            <a:pPr algn="r"/>
            <a:fld id="{53FF6502-6519-4EEA-94A4-B61F577685C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2"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1323" name="TextShape 2"/>
          <p:cNvSpPr txBox="1"/>
          <p:nvPr/>
        </p:nvSpPr>
        <p:spPr>
          <a:xfrm>
            <a:off x="3884760" y="8775360"/>
            <a:ext cx="2971440" cy="302760"/>
          </a:xfrm>
          <a:prstGeom prst="rect">
            <a:avLst/>
          </a:prstGeom>
          <a:noFill/>
          <a:ln>
            <a:noFill/>
          </a:ln>
        </p:spPr>
        <p:txBody>
          <a:bodyPr anchor="b"/>
          <a:p>
            <a:pPr algn="r">
              <a:lnSpc>
                <a:spcPct val="100000"/>
              </a:lnSpc>
            </a:pPr>
            <a:fld id="{B034BF68-2B7D-4ADD-B817-15653CF2C5D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Guidewire recommends using "Ext" prefix for display keys. In a given widget property, specify the display key name. If necessary, localize display key values.</a:t>
            </a:r>
            <a:endParaRPr b="0" lang="en-US" sz="2000" spc="-1" strike="noStrike">
              <a:latin typeface="Arial"/>
            </a:endParaRPr>
          </a:p>
          <a:p>
            <a:endParaRPr b="0" lang="en-US" sz="2000" spc="-1" strike="noStrike">
              <a:latin typeface="Arial"/>
            </a:endParaRPr>
          </a:p>
        </p:txBody>
      </p:sp>
      <p:sp>
        <p:nvSpPr>
          <p:cNvPr id="1341" name="TextShape 2"/>
          <p:cNvSpPr txBox="1"/>
          <p:nvPr/>
        </p:nvSpPr>
        <p:spPr>
          <a:xfrm>
            <a:off x="3884760" y="8775360"/>
            <a:ext cx="2971440" cy="302760"/>
          </a:xfrm>
          <a:prstGeom prst="rect">
            <a:avLst/>
          </a:prstGeom>
          <a:noFill/>
          <a:ln>
            <a:noFill/>
          </a:ln>
        </p:spPr>
        <p:txBody>
          <a:bodyPr anchor="b"/>
          <a:p>
            <a:pPr algn="r">
              <a:lnSpc>
                <a:spcPct val="100000"/>
              </a:lnSpc>
            </a:pPr>
            <a:fld id="{5C30BAA7-DC4C-4307-AEF7-4E7C50DC1CE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Input widget has only standard input properties and it renders various data types:</a:t>
            </a:r>
            <a:endParaRPr b="0" lang="en-US" sz="2000" spc="-1" strike="noStrike">
              <a:latin typeface="Arial"/>
            </a:endParaRPr>
          </a:p>
          <a:p>
            <a:pPr marL="216000" indent="-216000">
              <a:lnSpc>
                <a:spcPct val="100000"/>
              </a:lnSpc>
            </a:pPr>
            <a:r>
              <a:rPr b="0" lang="en-US" sz="2000" spc="-1" strike="noStrike">
                <a:latin typeface="Arial"/>
              </a:rPr>
              <a:t>Text field when underlying field is numeric or varchar</a:t>
            </a:r>
            <a:endParaRPr b="0" lang="en-US" sz="2000" spc="-1" strike="noStrike">
              <a:latin typeface="Arial"/>
            </a:endParaRPr>
          </a:p>
          <a:p>
            <a:pPr marL="216000" indent="-216000">
              <a:lnSpc>
                <a:spcPct val="100000"/>
              </a:lnSpc>
            </a:pPr>
            <a:r>
              <a:rPr b="0" lang="en-US" sz="2000" spc="-1" strike="noStrike">
                <a:latin typeface="Arial"/>
              </a:rPr>
              <a:t>Date formatted field when underlying field is datetime</a:t>
            </a:r>
            <a:endParaRPr b="0" lang="en-US" sz="2000" spc="-1" strike="noStrike">
              <a:latin typeface="Arial"/>
            </a:endParaRPr>
          </a:p>
          <a:p>
            <a:pPr marL="216000" indent="-216000">
              <a:lnSpc>
                <a:spcPct val="100000"/>
              </a:lnSpc>
            </a:pPr>
            <a:r>
              <a:rPr b="0" lang="en-US" sz="2000" spc="-1" strike="noStrike">
                <a:latin typeface="Arial"/>
              </a:rPr>
              <a:t>Dropdown when underlying field is typekey</a:t>
            </a:r>
            <a:endParaRPr b="0" lang="en-US" sz="2000" spc="-1" strike="noStrike">
              <a:latin typeface="Arial"/>
            </a:endParaRPr>
          </a:p>
          <a:p>
            <a:pPr marL="216000" indent="-216000">
              <a:lnSpc>
                <a:spcPct val="100000"/>
              </a:lnSpc>
            </a:pPr>
            <a:r>
              <a:rPr b="0" lang="en-US" sz="2000" spc="-1" strike="noStrike">
                <a:latin typeface="Arial"/>
              </a:rPr>
              <a:t>Yes and no radio buttons when underlying field is boolean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If no such mapping is found, the default is to use a TextInput.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It may seem negligible, but to resolve the underlying data type for the widget value takes extra application processing. In aggregate, widget resolution can be a performance issue.  Wherever possible, use the input widget that best matches the needs of the user, widget special properties, and the underlying data type value. </a:t>
            </a:r>
            <a:br/>
            <a:endParaRPr b="0" lang="en-US" sz="2000" spc="-1" strike="noStrike">
              <a:latin typeface="Arial"/>
            </a:endParaRPr>
          </a:p>
          <a:p>
            <a:pPr>
              <a:lnSpc>
                <a:spcPct val="100000"/>
              </a:lnSpc>
            </a:pPr>
            <a:r>
              <a:rPr b="0" lang="en-US" sz="2000" spc="-1" strike="noStrike">
                <a:latin typeface="Arial"/>
              </a:rPr>
              <a:t>Later, this lesson discusses how to choose the best input widget for the data value.</a:t>
            </a:r>
            <a:endParaRPr b="0" lang="en-US" sz="2000" spc="-1" strike="noStrike">
              <a:latin typeface="Arial"/>
            </a:endParaRPr>
          </a:p>
          <a:p>
            <a:pPr>
              <a:lnSpc>
                <a:spcPct val="100000"/>
              </a:lnSpc>
            </a:pPr>
            <a:endParaRPr b="0" lang="en-US" sz="2000" spc="-1" strike="noStrike">
              <a:latin typeface="Arial"/>
            </a:endParaRPr>
          </a:p>
        </p:txBody>
      </p:sp>
      <p:sp>
        <p:nvSpPr>
          <p:cNvPr id="1343" name="TextShape 2"/>
          <p:cNvSpPr txBox="1"/>
          <p:nvPr/>
        </p:nvSpPr>
        <p:spPr>
          <a:xfrm>
            <a:off x="3884760" y="8775360"/>
            <a:ext cx="2971440" cy="302760"/>
          </a:xfrm>
          <a:prstGeom prst="rect">
            <a:avLst/>
          </a:prstGeom>
          <a:noFill/>
          <a:ln>
            <a:noFill/>
          </a:ln>
        </p:spPr>
        <p:txBody>
          <a:bodyPr anchor="b"/>
          <a:p>
            <a:pPr algn="r">
              <a:lnSpc>
                <a:spcPct val="100000"/>
              </a:lnSpc>
            </a:pPr>
            <a:fld id="{2994A74F-AD11-4617-BE11-4DD1217C7A6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Atomic widgets are created by adding a widget into a container widget, such as a detail view panel, list view panel, or toolbar.  Widgets are listed in the Toolbox tab, which appears on the right side of the PCF Editor. Initially, all widgets are listed. You can, however, enter a string into the filter field, which causes the Toolbox to list only widgets whose descriptions contain that string. To view a widget tool description, mouse over the name of the widget tool in the Toolbox. The description appears in a tooltip. Since PCF files are XML documents, each widget in the toolbox represents a specific XML element.</a:t>
            </a:r>
            <a:endParaRPr b="0" lang="en-US" sz="2000" spc="-1" strike="noStrike">
              <a:latin typeface="Arial"/>
            </a:endParaRPr>
          </a:p>
          <a:p>
            <a:endParaRPr b="0" lang="en-US" sz="2000" spc="-1" strike="noStrike">
              <a:latin typeface="Arial"/>
            </a:endParaRPr>
          </a:p>
          <a:p>
            <a:r>
              <a:rPr b="0" lang="en-US" sz="2000" spc="-1" strike="noStrike">
                <a:latin typeface="Arial"/>
              </a:rPr>
              <a:t>Later, this lesson discusses how to choose the best input widget for the data value.</a:t>
            </a:r>
            <a:endParaRPr b="0" lang="en-US" sz="2000" spc="-1" strike="noStrike">
              <a:latin typeface="Arial"/>
            </a:endParaRPr>
          </a:p>
        </p:txBody>
      </p:sp>
      <p:sp>
        <p:nvSpPr>
          <p:cNvPr id="1345" name="TextShape 2"/>
          <p:cNvSpPr txBox="1"/>
          <p:nvPr/>
        </p:nvSpPr>
        <p:spPr>
          <a:xfrm>
            <a:off x="3884760" y="8775360"/>
            <a:ext cx="2971440" cy="302760"/>
          </a:xfrm>
          <a:prstGeom prst="rect">
            <a:avLst/>
          </a:prstGeom>
          <a:noFill/>
          <a:ln>
            <a:noFill/>
          </a:ln>
        </p:spPr>
        <p:txBody>
          <a:bodyPr anchor="b"/>
          <a:p>
            <a:pPr algn="r">
              <a:lnSpc>
                <a:spcPct val="100000"/>
              </a:lnSpc>
            </a:pPr>
            <a:fld id="{86CF8F9B-CF73-48CF-BF62-774F8C097AC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6"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Later, this lesson discusses how to choose the best input widget for the data value.</a:t>
            </a:r>
            <a:endParaRPr b="0" lang="en-US" sz="2000" spc="-1" strike="noStrike">
              <a:latin typeface="Arial"/>
            </a:endParaRPr>
          </a:p>
          <a:p>
            <a:pPr>
              <a:lnSpc>
                <a:spcPct val="100000"/>
              </a:lnSpc>
            </a:pPr>
            <a:endParaRPr b="0" lang="en-US" sz="2000" spc="-1" strike="noStrike">
              <a:latin typeface="Arial"/>
            </a:endParaRPr>
          </a:p>
        </p:txBody>
      </p:sp>
      <p:sp>
        <p:nvSpPr>
          <p:cNvPr id="1347" name="TextShape 2"/>
          <p:cNvSpPr txBox="1"/>
          <p:nvPr/>
        </p:nvSpPr>
        <p:spPr>
          <a:xfrm>
            <a:off x="3884760" y="8775360"/>
            <a:ext cx="2971440" cy="302760"/>
          </a:xfrm>
          <a:prstGeom prst="rect">
            <a:avLst/>
          </a:prstGeom>
          <a:noFill/>
          <a:ln>
            <a:noFill/>
          </a:ln>
        </p:spPr>
        <p:txBody>
          <a:bodyPr anchor="b"/>
          <a:p>
            <a:pPr algn="r">
              <a:lnSpc>
                <a:spcPct val="100000"/>
              </a:lnSpc>
            </a:pPr>
            <a:fld id="{5C04B890-CA75-455B-ABF9-5BA6B458EDE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endParaRPr b="0" lang="en-US" sz="2000" spc="-1" strike="noStrike">
              <a:latin typeface="Arial"/>
            </a:endParaRPr>
          </a:p>
          <a:p>
            <a:endParaRPr b="0" lang="en-US" sz="2000" spc="-1" strike="noStrike">
              <a:latin typeface="Arial"/>
            </a:endParaRPr>
          </a:p>
          <a:p>
            <a:r>
              <a:rPr b="0" lang="en-US" sz="2000" spc="-1" strike="noStrike">
                <a:latin typeface="Arial"/>
              </a:rPr>
              <a:t>In the slide example, the screenshot shows the use of the generic input widget.  Later, this lesson discusses how to choose the best input widget for the data value.  </a:t>
            </a:r>
            <a:endParaRPr b="0" lang="en-US" sz="2000" spc="-1" strike="noStrike">
              <a:latin typeface="Arial"/>
            </a:endParaRPr>
          </a:p>
          <a:p>
            <a:endParaRPr b="0" lang="en-US" sz="2000" spc="-1" strike="noStrike">
              <a:latin typeface="Arial"/>
            </a:endParaRPr>
          </a:p>
        </p:txBody>
      </p:sp>
      <p:sp>
        <p:nvSpPr>
          <p:cNvPr id="1349" name="TextShape 2"/>
          <p:cNvSpPr txBox="1"/>
          <p:nvPr/>
        </p:nvSpPr>
        <p:spPr>
          <a:xfrm>
            <a:off x="3884760" y="8775360"/>
            <a:ext cx="2971440" cy="302760"/>
          </a:xfrm>
          <a:prstGeom prst="rect">
            <a:avLst/>
          </a:prstGeom>
          <a:noFill/>
          <a:ln>
            <a:noFill/>
          </a:ln>
        </p:spPr>
        <p:txBody>
          <a:bodyPr anchor="b"/>
          <a:p>
            <a:pPr algn="r">
              <a:lnSpc>
                <a:spcPct val="100000"/>
              </a:lnSpc>
            </a:pPr>
            <a:fld id="{80E9933B-5AFD-4E2B-8DA7-5E212E3A067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All PCF elements have definable properties in the Properties window.  To view properties of a PCF file, click its title link in the upper-left corner. To view properties of any element, click that element.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Properties window contains multiple property tabs.  Click a tab to edit the associated properties.  Some properties are not editable. Other properties are required. Required properties have an asterisk and the property name appears against a yellow background.</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If you select a property, variable, or entry point, an "X" icon appears on the right-hand side of the cell for that property, variable, or entry point. You can click the "X" to restore the selected property, variable, or entry point to its default value.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Properties window validates each property expression and/or value.</a:t>
            </a:r>
            <a:endParaRPr b="0" lang="en-US" sz="2000" spc="-1" strike="noStrike">
              <a:latin typeface="Arial"/>
            </a:endParaRPr>
          </a:p>
          <a:p>
            <a:pPr marL="216000" indent="-216000">
              <a:lnSpc>
                <a:spcPct val="100000"/>
              </a:lnSpc>
            </a:pPr>
            <a:endParaRPr b="0" lang="en-US" sz="2000" spc="-1" strike="noStrike">
              <a:latin typeface="Arial"/>
            </a:endParaRPr>
          </a:p>
          <a:p>
            <a:pPr>
              <a:lnSpc>
                <a:spcPct val="100000"/>
              </a:lnSpc>
            </a:pPr>
            <a:r>
              <a:rPr b="0" lang="en-US" sz="2000" spc="-1" strike="noStrike">
                <a:latin typeface="Arial"/>
              </a:rPr>
              <a:t>In the slide example, the screenshot shows the use of the generic input widget.  Later, this lesson discusses how to choose the best input widget for the data value.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51" name="TextShape 2"/>
          <p:cNvSpPr txBox="1"/>
          <p:nvPr/>
        </p:nvSpPr>
        <p:spPr>
          <a:xfrm>
            <a:off x="3884760" y="8775360"/>
            <a:ext cx="2971440" cy="302760"/>
          </a:xfrm>
          <a:prstGeom prst="rect">
            <a:avLst/>
          </a:prstGeom>
          <a:noFill/>
          <a:ln>
            <a:noFill/>
          </a:ln>
        </p:spPr>
        <p:txBody>
          <a:bodyPr anchor="b"/>
          <a:p>
            <a:pPr algn="r">
              <a:lnSpc>
                <a:spcPct val="100000"/>
              </a:lnSpc>
            </a:pPr>
            <a:fld id="{4A894DE6-67E9-4133-95DF-90B891E4998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Most atomic widgets require IDs. However, some widgets, such as labels and dividers, do not require IDs.</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In the slide example, the screenshot show the use of the generic input widget.  Later, this lesson discusses how to choose the best input widget for the data value.  </a:t>
            </a:r>
            <a:endParaRPr b="0" lang="en-US" sz="2000" spc="-1" strike="noStrike">
              <a:latin typeface="Arial"/>
            </a:endParaRPr>
          </a:p>
          <a:p>
            <a:pPr>
              <a:lnSpc>
                <a:spcPct val="100000"/>
              </a:lnSpc>
            </a:pPr>
            <a:endParaRPr b="0" lang="en-US" sz="2000" spc="-1" strike="noStrike">
              <a:latin typeface="Arial"/>
            </a:endParaRPr>
          </a:p>
        </p:txBody>
      </p:sp>
      <p:sp>
        <p:nvSpPr>
          <p:cNvPr id="1353" name="TextShape 2"/>
          <p:cNvSpPr txBox="1"/>
          <p:nvPr/>
        </p:nvSpPr>
        <p:spPr>
          <a:xfrm>
            <a:off x="3884760" y="8775360"/>
            <a:ext cx="2971440" cy="302760"/>
          </a:xfrm>
          <a:prstGeom prst="rect">
            <a:avLst/>
          </a:prstGeom>
          <a:noFill/>
          <a:ln>
            <a:noFill/>
          </a:ln>
        </p:spPr>
        <p:txBody>
          <a:bodyPr anchor="b"/>
          <a:p>
            <a:pPr algn="r">
              <a:lnSpc>
                <a:spcPct val="100000"/>
              </a:lnSpc>
            </a:pPr>
            <a:fld id="{229E49AB-4861-46AF-BCE8-DB6B2830D3E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55" name="TextShape 2"/>
          <p:cNvSpPr txBox="1"/>
          <p:nvPr/>
        </p:nvSpPr>
        <p:spPr>
          <a:xfrm>
            <a:off x="3884760" y="8775360"/>
            <a:ext cx="2971440" cy="302760"/>
          </a:xfrm>
          <a:prstGeom prst="rect">
            <a:avLst/>
          </a:prstGeom>
          <a:noFill/>
          <a:ln>
            <a:noFill/>
          </a:ln>
        </p:spPr>
        <p:txBody>
          <a:bodyPr anchor="b"/>
          <a:p>
            <a:pPr algn="r">
              <a:lnSpc>
                <a:spcPct val="100000"/>
              </a:lnSpc>
            </a:pPr>
            <a:fld id="{3E3D4C26-AAFD-425E-A4D1-49CD0402263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value property is a dynamic property.  The value property evaluates an object expression that binds the object property to it. For a given widget, the value property identifies the data field.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57" name="TextShape 2"/>
          <p:cNvSpPr txBox="1"/>
          <p:nvPr/>
        </p:nvSpPr>
        <p:spPr>
          <a:xfrm>
            <a:off x="3884760" y="8775360"/>
            <a:ext cx="2971440" cy="302760"/>
          </a:xfrm>
          <a:prstGeom prst="rect">
            <a:avLst/>
          </a:prstGeom>
          <a:noFill/>
          <a:ln>
            <a:noFill/>
          </a:ln>
        </p:spPr>
        <p:txBody>
          <a:bodyPr anchor="b"/>
          <a:p>
            <a:pPr algn="r">
              <a:lnSpc>
                <a:spcPct val="100000"/>
              </a:lnSpc>
            </a:pPr>
            <a:fld id="{6B1B9A5F-1012-4621-973B-09370C77E82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152280" y="4343400"/>
            <a:ext cx="6552720" cy="4343040"/>
          </a:xfrm>
          <a:prstGeom prst="rect">
            <a:avLst/>
          </a:prstGeom>
        </p:spPr>
        <p:txBody>
          <a:bodyPr>
            <a:normAutofit/>
          </a:bodyPr>
          <a:p>
            <a:r>
              <a:rPr b="0" lang="en-US" sz="2000" spc="-1" strike="noStrike">
                <a:latin typeface="Arial"/>
              </a:rPr>
              <a:t>When a Guidewire application retrieves data from the database, it stores that data as an object in runtime memory. It works with the in-memory information until the data needs to be committed or re-retrieved from the database.</a:t>
            </a:r>
            <a:br/>
            <a:endParaRPr b="0" lang="en-US" sz="2000" spc="-1" strike="noStrike">
              <a:latin typeface="Arial"/>
            </a:endParaRPr>
          </a:p>
          <a:p>
            <a:r>
              <a:rPr b="0" lang="en-US" sz="2000" spc="-1" strike="noStrike">
                <a:latin typeface="Arial"/>
              </a:rPr>
              <a:t>When an object is created, all of the information about the object is copied into memory. If the object is subtyped, then data for all the fields at every relevant subtype level is retrieved. For example, if an object is an ABDoctor, then information is copied over for fields at the ABContact, ABPerson, ABPersonVendor, and ABDoctor levels. Fields associated with ABPlace, ABCompany, or ABAttorney are irrelevant and ignored.</a:t>
            </a:r>
            <a:endParaRPr b="0" lang="en-US" sz="2000" spc="-1" strike="noStrike">
              <a:latin typeface="Arial"/>
            </a:endParaRPr>
          </a:p>
          <a:p>
            <a:br/>
            <a:r>
              <a:rPr b="0" lang="en-US" sz="2000" spc="-1" strike="noStrike">
                <a:latin typeface="Arial"/>
              </a:rPr>
              <a:t>When an object is referenced, the server uses the datatype of the reference to understand the structure of the information in memory. For example, assume that there is an object named "anABContact" that stores information about an ABDoctor. If there is a reference to this object with a datatype of "ABDoctor", then the server knows that the object will have ABContact fields, ABPerson fields, ABPersonVendor fields, and ABDoctor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ABPersonVendor and ABDoctor levels, but the server will be unaware of them.</a:t>
            </a:r>
            <a:endParaRPr b="0" lang="en-US" sz="2000" spc="-1" strike="noStrike">
              <a:latin typeface="Arial"/>
            </a:endParaRPr>
          </a:p>
          <a:p>
            <a:br/>
            <a:r>
              <a:rPr b="0" lang="en-US" sz="2000" spc="-1" strike="noStrike">
                <a:latin typeface="Arial"/>
              </a:rPr>
              <a:t>In some cases, a method or user interface container receives a reference to an object, and the reference uses a "high-level" datatype (such as ABContact). This reference cannot be used as-is to access fields below the specified level because the server assumes those fields don't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uncasted reference cannot.</a:t>
            </a:r>
            <a:endParaRPr b="0" lang="en-US" sz="2000" spc="-1" strike="noStrike">
              <a:latin typeface="Arial"/>
            </a:endParaRPr>
          </a:p>
          <a:p>
            <a:endParaRPr b="0" lang="en-US" sz="2000" spc="-1" strike="noStrike">
              <a:latin typeface="Arial"/>
            </a:endParaRPr>
          </a:p>
        </p:txBody>
      </p:sp>
      <p:sp>
        <p:nvSpPr>
          <p:cNvPr id="1359" name="TextShape 2"/>
          <p:cNvSpPr txBox="1"/>
          <p:nvPr/>
        </p:nvSpPr>
        <p:spPr>
          <a:xfrm>
            <a:off x="3884760" y="8775360"/>
            <a:ext cx="2971440" cy="302760"/>
          </a:xfrm>
          <a:prstGeom prst="rect">
            <a:avLst/>
          </a:prstGeom>
          <a:noFill/>
          <a:ln>
            <a:noFill/>
          </a:ln>
        </p:spPr>
        <p:txBody>
          <a:bodyPr anchor="b"/>
          <a:p>
            <a:pPr algn="r">
              <a:lnSpc>
                <a:spcPct val="100000"/>
              </a:lnSpc>
            </a:pPr>
            <a:fld id="{7A862B70-2D10-47E0-8A20-057CDFFF66B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25" name="TextShape 2"/>
          <p:cNvSpPr txBox="1"/>
          <p:nvPr/>
        </p:nvSpPr>
        <p:spPr>
          <a:xfrm>
            <a:off x="3884760" y="8775360"/>
            <a:ext cx="2971440" cy="302760"/>
          </a:xfrm>
          <a:prstGeom prst="rect">
            <a:avLst/>
          </a:prstGeom>
          <a:noFill/>
          <a:ln>
            <a:noFill/>
          </a:ln>
        </p:spPr>
        <p:txBody>
          <a:bodyPr anchor="b"/>
          <a:p>
            <a:pPr algn="r">
              <a:lnSpc>
                <a:spcPct val="100000"/>
              </a:lnSpc>
            </a:pPr>
            <a:fld id="{37EA4163-88E8-4980-939C-5F3F01F90B8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61" name="TextShape 2"/>
          <p:cNvSpPr txBox="1"/>
          <p:nvPr/>
        </p:nvSpPr>
        <p:spPr>
          <a:xfrm>
            <a:off x="3884760" y="8775360"/>
            <a:ext cx="2971440" cy="302760"/>
          </a:xfrm>
          <a:prstGeom prst="rect">
            <a:avLst/>
          </a:prstGeom>
          <a:noFill/>
          <a:ln>
            <a:noFill/>
          </a:ln>
        </p:spPr>
        <p:txBody>
          <a:bodyPr anchor="b"/>
          <a:p>
            <a:pPr algn="r">
              <a:lnSpc>
                <a:spcPct val="100000"/>
              </a:lnSpc>
            </a:pPr>
            <a:fld id="{073E5FC0-24A4-4A84-AA5B-362B73F5F8A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some cases, the desired field is on a related object. The syntax to reference fields on related objects is: object.foreignKeyToRelatedObject.Field.</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363" name="TextShape 2"/>
          <p:cNvSpPr txBox="1"/>
          <p:nvPr/>
        </p:nvSpPr>
        <p:spPr>
          <a:xfrm>
            <a:off x="3884760" y="8775360"/>
            <a:ext cx="2971440" cy="302760"/>
          </a:xfrm>
          <a:prstGeom prst="rect">
            <a:avLst/>
          </a:prstGeom>
          <a:noFill/>
          <a:ln>
            <a:noFill/>
          </a:ln>
        </p:spPr>
        <p:txBody>
          <a:bodyPr anchor="b"/>
          <a:p>
            <a:pPr algn="r">
              <a:lnSpc>
                <a:spcPct val="100000"/>
              </a:lnSpc>
            </a:pPr>
            <a:fld id="{C5495A15-5DD9-4497-BE30-380D287CDF7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65" name="TextShape 2"/>
          <p:cNvSpPr txBox="1"/>
          <p:nvPr/>
        </p:nvSpPr>
        <p:spPr>
          <a:xfrm>
            <a:off x="3884760" y="8775360"/>
            <a:ext cx="2971440" cy="302760"/>
          </a:xfrm>
          <a:prstGeom prst="rect">
            <a:avLst/>
          </a:prstGeom>
          <a:noFill/>
          <a:ln>
            <a:noFill/>
          </a:ln>
        </p:spPr>
        <p:txBody>
          <a:bodyPr anchor="b"/>
          <a:p>
            <a:pPr algn="r">
              <a:lnSpc>
                <a:spcPct val="100000"/>
              </a:lnSpc>
            </a:pPr>
            <a:fld id="{C47626F6-34BD-4002-9A82-FF7D8E3AD9B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label property evaluates a string expression. Display keys are a type of string expression in Guidewire applications for localizing text. </a:t>
            </a:r>
            <a:endParaRPr b="0" lang="en-US" sz="2000" spc="-1" strike="noStrike">
              <a:latin typeface="Arial"/>
            </a:endParaRPr>
          </a:p>
        </p:txBody>
      </p:sp>
      <p:sp>
        <p:nvSpPr>
          <p:cNvPr id="1367" name="TextShape 2"/>
          <p:cNvSpPr txBox="1"/>
          <p:nvPr/>
        </p:nvSpPr>
        <p:spPr>
          <a:xfrm>
            <a:off x="3884760" y="8775360"/>
            <a:ext cx="2971440" cy="302760"/>
          </a:xfrm>
          <a:prstGeom prst="rect">
            <a:avLst/>
          </a:prstGeom>
          <a:noFill/>
          <a:ln>
            <a:noFill/>
          </a:ln>
        </p:spPr>
        <p:txBody>
          <a:bodyPr anchor="b"/>
          <a:p>
            <a:pPr algn="r">
              <a:lnSpc>
                <a:spcPct val="100000"/>
              </a:lnSpc>
            </a:pPr>
            <a:fld id="{26C84C73-31B5-428D-ABB3-8EF3F0085EE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When you defined a value for a label property, you have the option to create a new a display key for the value or specify an existing display key for the property value.</a:t>
            </a:r>
            <a:endParaRPr b="0" lang="en-US" sz="2000" spc="-1" strike="noStrike">
              <a:latin typeface="Arial"/>
            </a:endParaRPr>
          </a:p>
          <a:p>
            <a:endParaRPr b="0" lang="en-US" sz="2000" spc="-1" strike="noStrike">
              <a:latin typeface="Arial"/>
            </a:endParaRPr>
          </a:p>
          <a:p>
            <a:pPr marL="228600" indent="-228240">
              <a:lnSpc>
                <a:spcPct val="100000"/>
              </a:lnSpc>
              <a:buClr>
                <a:srgbClr val="000000"/>
              </a:buClr>
              <a:buFont typeface="StarSymbol"/>
              <a:buAutoNum type="arabicPeriod"/>
            </a:pPr>
            <a:r>
              <a:rPr b="0" lang="en-US" sz="2000" spc="-1" strike="noStrike">
                <a:latin typeface="Arial"/>
              </a:rPr>
              <a:t>Enter a display key name in the label  property. A display key name cannot have a space in it. After you enter a new display key name, you will be prompted to create a display key.  </a:t>
            </a:r>
            <a:endParaRPr b="0" lang="en-US" sz="2000" spc="-1" strike="noStrike">
              <a:latin typeface="Arial"/>
            </a:endParaRPr>
          </a:p>
          <a:p>
            <a:pPr marL="228600" indent="-228240">
              <a:lnSpc>
                <a:spcPct val="100000"/>
              </a:lnSpc>
              <a:buClr>
                <a:srgbClr val="000000"/>
              </a:buClr>
              <a:buFont typeface="StarSymbol"/>
              <a:buAutoNum type="arabicPeriod"/>
            </a:pPr>
            <a:r>
              <a:rPr b="0" lang="en-US" sz="2000" spc="-1" strike="noStrike">
                <a:latin typeface="Arial"/>
              </a:rPr>
              <a:t>Next you should enter whatever you want to appear as the label for the new widget. You can enter in English, Japanese, German, and French. </a:t>
            </a:r>
            <a:endParaRPr b="0" lang="en-US" sz="2000" spc="-1" strike="noStrike">
              <a:latin typeface="Arial"/>
            </a:endParaRPr>
          </a:p>
          <a:p>
            <a:pPr marL="228600" indent="-228240">
              <a:lnSpc>
                <a:spcPct val="100000"/>
              </a:lnSpc>
              <a:buClr>
                <a:srgbClr val="000000"/>
              </a:buClr>
              <a:buFont typeface="StarSymbol"/>
              <a:buAutoNum type="arabicPeriod"/>
            </a:pPr>
            <a:r>
              <a:rPr b="0" lang="en-US" sz="2000" spc="-1" strike="noStrike">
                <a:latin typeface="Arial"/>
              </a:rPr>
              <a:t>Save the additions you made in the display key editor (you can verify that the new key is in the display.properties file in the Localizations).</a:t>
            </a:r>
            <a:endParaRPr b="0" lang="en-US" sz="2000" spc="-1" strike="noStrike">
              <a:latin typeface="Arial"/>
            </a:endParaRPr>
          </a:p>
          <a:p>
            <a:pPr marL="228600" indent="-228240">
              <a:lnSpc>
                <a:spcPct val="100000"/>
              </a:lnSpc>
              <a:buClr>
                <a:srgbClr val="000000"/>
              </a:buClr>
              <a:buFont typeface="StarSymbol"/>
              <a:buAutoNum type="arabicPeriod"/>
            </a:pPr>
            <a:r>
              <a:rPr b="0" lang="en-US" sz="2000" spc="-1" strike="noStrike">
                <a:latin typeface="Arial"/>
              </a:rPr>
              <a:t>To see the changes in Studio, go back to Studio and click on the Refresh PCF button.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slide example shows a display key prefix named "Training".  All TrainingApp display keys have the Training prefix. The recommended naming convention for customer display keys, however, is to a standard prefix such as "Ext". To reference a display key, always start with displaykey followed by a prefix and then the name of the display key.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69" name="TextShape 2"/>
          <p:cNvSpPr txBox="1"/>
          <p:nvPr/>
        </p:nvSpPr>
        <p:spPr>
          <a:xfrm>
            <a:off x="3884760" y="8775360"/>
            <a:ext cx="2971440" cy="302760"/>
          </a:xfrm>
          <a:prstGeom prst="rect">
            <a:avLst/>
          </a:prstGeom>
          <a:noFill/>
          <a:ln>
            <a:noFill/>
          </a:ln>
        </p:spPr>
        <p:txBody>
          <a:bodyPr anchor="b"/>
          <a:p>
            <a:pPr algn="r">
              <a:lnSpc>
                <a:spcPct val="100000"/>
              </a:lnSpc>
            </a:pPr>
            <a:fld id="{64328D43-0D22-4578-8D8F-37FB7E7B817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display key is a text string displayed on the user interface. Every display key has one or more localized values. When a PCF file references a display key, the application converts the display key to one of the localized values depending on the user's internationalization language settings. In the example above, the display key "Name" is converted to "Name" for users with their language  set to English, "Nombre" for users with their language set to Spanish, and "Nom" for with their language set to French.</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371" name="TextShape 2"/>
          <p:cNvSpPr txBox="1"/>
          <p:nvPr/>
        </p:nvSpPr>
        <p:spPr>
          <a:xfrm>
            <a:off x="3884760" y="8775360"/>
            <a:ext cx="2971440" cy="302760"/>
          </a:xfrm>
          <a:prstGeom prst="rect">
            <a:avLst/>
          </a:prstGeom>
          <a:noFill/>
          <a:ln>
            <a:noFill/>
          </a:ln>
        </p:spPr>
        <p:txBody>
          <a:bodyPr anchor="b"/>
          <a:p>
            <a:pPr algn="r">
              <a:lnSpc>
                <a:spcPct val="100000"/>
              </a:lnSpc>
            </a:pPr>
            <a:fld id="{DD849A6A-A448-42DC-B726-CDDAC05AC6D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Because the display.properties file is associated with a physical folder that reads "locale", there is often confusion between the difference between language and locale.  Locale settings relate to national and cultural settings for how to display information such as numbers, currency, and dates.  Language settings relate to the user selected language which localizes the application in that selected language.</a:t>
            </a:r>
            <a:endParaRPr b="0" lang="en-US" sz="2000" spc="-1" strike="noStrike">
              <a:latin typeface="Arial"/>
            </a:endParaRPr>
          </a:p>
          <a:p>
            <a:endParaRPr b="0" lang="en-US" sz="2000" spc="-1" strike="noStrike">
              <a:latin typeface="Arial"/>
            </a:endParaRPr>
          </a:p>
          <a:p>
            <a:r>
              <a:rPr b="0" lang="en-US" sz="2000" spc="-1" strike="noStrike">
                <a:latin typeface="Arial"/>
              </a:rPr>
              <a:t>Guidewire applications that are configured to support additional languages use the related display.properties file and its defined display key values.  If no display key is defined for the selected language, the application uses the default language display.properties file.  A setting in the config.xml file defines the default language for a Guidewire application.</a:t>
            </a:r>
            <a:endParaRPr b="0" lang="en-US" sz="2000" spc="-1" strike="noStrike">
              <a:latin typeface="Arial"/>
            </a:endParaRPr>
          </a:p>
        </p:txBody>
      </p:sp>
      <p:sp>
        <p:nvSpPr>
          <p:cNvPr id="1373" name="TextShape 2"/>
          <p:cNvSpPr txBox="1"/>
          <p:nvPr/>
        </p:nvSpPr>
        <p:spPr>
          <a:xfrm>
            <a:off x="3884760" y="8775360"/>
            <a:ext cx="2971440" cy="302760"/>
          </a:xfrm>
          <a:prstGeom prst="rect">
            <a:avLst/>
          </a:prstGeom>
          <a:noFill/>
          <a:ln>
            <a:noFill/>
          </a:ln>
        </p:spPr>
        <p:txBody>
          <a:bodyPr anchor="b"/>
          <a:p>
            <a:pPr algn="r">
              <a:lnSpc>
                <a:spcPct val="100000"/>
              </a:lnSpc>
            </a:pPr>
            <a:fld id="{C487746A-E19E-43B7-9F7B-040756E4717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Often when working with PCF files and widget properties, you want  to use a display key for a localized value as in the case of defining a value for widget's label property.  You can create, edit, and remove display keys with the Display Keys text editor.</a:t>
            </a:r>
            <a:endParaRPr b="0" lang="en-US" sz="2000" spc="-1" strike="noStrike">
              <a:latin typeface="Arial"/>
            </a:endParaRPr>
          </a:p>
        </p:txBody>
      </p:sp>
      <p:sp>
        <p:nvSpPr>
          <p:cNvPr id="1375" name="TextShape 2"/>
          <p:cNvSpPr txBox="1"/>
          <p:nvPr/>
        </p:nvSpPr>
        <p:spPr>
          <a:xfrm>
            <a:off x="3884760" y="8775360"/>
            <a:ext cx="2971440" cy="302760"/>
          </a:xfrm>
          <a:prstGeom prst="rect">
            <a:avLst/>
          </a:prstGeom>
          <a:noFill/>
          <a:ln>
            <a:noFill/>
          </a:ln>
        </p:spPr>
        <p:txBody>
          <a:bodyPr anchor="b"/>
          <a:p>
            <a:pPr algn="r">
              <a:lnSpc>
                <a:spcPct val="100000"/>
              </a:lnSpc>
            </a:pPr>
            <a:fld id="{4F23EB4A-F690-477F-A9BB-73B307F5779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Both keystroke techniques work for a variety of items. </a:t>
            </a:r>
            <a:endParaRPr b="0" lang="en-US" sz="2000" spc="-1" strike="noStrike">
              <a:latin typeface="Arial"/>
            </a:endParaRPr>
          </a:p>
          <a:p>
            <a:endParaRPr b="0" lang="en-US" sz="2000" spc="-1" strike="noStrike">
              <a:latin typeface="Arial"/>
            </a:endParaRPr>
          </a:p>
          <a:p>
            <a:r>
              <a:rPr b="0" lang="en-US" sz="2000" spc="-1" strike="noStrike">
                <a:latin typeface="Arial"/>
              </a:rPr>
              <a:t>For example, a detail view panel can be embedded in a screen using a PanelRef widget. The PanelRef has a property that names which detail view panel to embed. From the PanelRef widget, you can CTRL+CLICK the name of the referenced detail view panel to open it in the PCF Editor.</a:t>
            </a:r>
            <a:endParaRPr b="0" lang="en-US" sz="2000" spc="-1" strike="noStrike">
              <a:latin typeface="Arial"/>
            </a:endParaRPr>
          </a:p>
        </p:txBody>
      </p:sp>
      <p:sp>
        <p:nvSpPr>
          <p:cNvPr id="1377" name="TextShape 2"/>
          <p:cNvSpPr txBox="1"/>
          <p:nvPr/>
        </p:nvSpPr>
        <p:spPr>
          <a:xfrm>
            <a:off x="3884760" y="8775360"/>
            <a:ext cx="2971440" cy="302760"/>
          </a:xfrm>
          <a:prstGeom prst="rect">
            <a:avLst/>
          </a:prstGeom>
          <a:noFill/>
          <a:ln>
            <a:noFill/>
          </a:ln>
        </p:spPr>
        <p:txBody>
          <a:bodyPr anchor="b"/>
          <a:p>
            <a:pPr algn="r">
              <a:lnSpc>
                <a:spcPct val="100000"/>
              </a:lnSpc>
            </a:pPr>
            <a:fld id="{56ED9624-80F4-41BF-8AF8-CA318D5B66D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152280" y="4343400"/>
            <a:ext cx="6552720" cy="4343040"/>
          </a:xfrm>
          <a:prstGeom prst="rect">
            <a:avLst/>
          </a:prstGeom>
        </p:spPr>
        <p:txBody>
          <a:bodyPr>
            <a:normAutofit/>
          </a:bodyPr>
          <a:p>
            <a:r>
              <a:rPr b="0" lang="en-US" sz="2000" spc="-1" strike="noStrike">
                <a:latin typeface="Arial"/>
              </a:rPr>
              <a:t>A display key can have one or more arguments. Each argument is noted by "{X}", where X is an integer. If there is only one argument, then the integer should be 0. If there are multiple arguments, then the arguments should be numbered starting with 0. When there are multiple arguments, the first argument listed in the label property is assigned to the {0} position, the second to the {1} position, and so on. In the slide example, the label property specifies a display key with an argument. It is also passed a value, specifically the length of the AllAddresses array. The label is rendered using the named display key with the argument is the designated location. </a:t>
            </a:r>
            <a:endParaRPr b="0" lang="en-US" sz="2000" spc="-1" strike="noStrike">
              <a:latin typeface="Arial"/>
            </a:endParaRPr>
          </a:p>
          <a:p>
            <a:endParaRPr b="0" lang="en-US" sz="2000" spc="-1" strike="noStrike">
              <a:latin typeface="Arial"/>
            </a:endParaRPr>
          </a:p>
          <a:p>
            <a:r>
              <a:rPr b="0" lang="en-US" sz="2000" spc="-1" strike="noStrike">
                <a:latin typeface="Arial"/>
              </a:rPr>
              <a:t>As an example of a display key with multiple arguments, consider a display key "Training.DataChanged", which has the value: 'The object you are trying to update was changed by {1} at {0}. Please cancel and retry your change.'. At runtime, the values "Jan 13, 2009 11:32 AM" and "Alice Applegate" are passed to the display key. The message displayed would be: "The object you are trying to update was changed by Alice Applegate at Jan 13, 2009 11:32 AM. Please cancel and retry your change."</a:t>
            </a:r>
            <a:endParaRPr b="0" lang="en-US" sz="2000" spc="-1" strike="noStrike">
              <a:latin typeface="Arial"/>
            </a:endParaRPr>
          </a:p>
          <a:p>
            <a:endParaRPr b="0" lang="en-US" sz="2000" spc="-1" strike="noStrike">
              <a:latin typeface="Arial"/>
            </a:endParaRPr>
          </a:p>
          <a:p>
            <a:r>
              <a:rPr b="0" lang="en-US" sz="2000" spc="-1" strike="noStrike">
                <a:latin typeface="Arial"/>
              </a:rPr>
              <a:t>It also possible for a display key to reference another display key. The syntax for this is:</a:t>
            </a:r>
            <a:br/>
            <a:r>
              <a:rPr b="0" lang="en-US" sz="2000" spc="-1" strike="noStrike">
                <a:latin typeface="Arial"/>
              </a:rPr>
              <a:t>{displayKeyToEmbed }.  An example is Web.Admin.NewReportGroup{Web.Admin.AddReportGroup}. </a:t>
            </a:r>
            <a:endParaRPr b="0" lang="en-US" sz="2000" spc="-1" strike="noStrike">
              <a:latin typeface="Arial"/>
            </a:endParaRPr>
          </a:p>
          <a:p>
            <a:endParaRPr b="0" lang="en-US" sz="2000" spc="-1" strike="noStrike">
              <a:latin typeface="Arial"/>
            </a:endParaRPr>
          </a:p>
          <a:p>
            <a:r>
              <a:rPr b="0" lang="en-US" sz="2000" spc="-1" strike="noStrike">
                <a:latin typeface="Arial"/>
              </a:rPr>
              <a:t>Embedding display keys can make UI changes both easier and more difficult. It can ease the process of changing a given term. For example, changing "POs" to "Purchase Orders" could be easier if the term exists in only one display key that is embedded in other display keys. It can complicate the translation process, however, if you want to implement a multi-lingual instance of the Guidewire application. Word order varies from language to language, and when you embed display keys in display keys, you start to "hard code" the word order. A given phrase may consist of contiguous words in one language but not in the other.</a:t>
            </a:r>
            <a:endParaRPr b="0" lang="en-US" sz="2000" spc="-1" strike="noStrike">
              <a:latin typeface="Arial"/>
            </a:endParaRPr>
          </a:p>
          <a:p>
            <a:endParaRPr b="0" lang="en-US" sz="2000" spc="-1" strike="noStrike">
              <a:latin typeface="Arial"/>
            </a:endParaRPr>
          </a:p>
        </p:txBody>
      </p:sp>
      <p:sp>
        <p:nvSpPr>
          <p:cNvPr id="1379" name="TextShape 2"/>
          <p:cNvSpPr txBox="1"/>
          <p:nvPr/>
        </p:nvSpPr>
        <p:spPr>
          <a:xfrm>
            <a:off x="3884760" y="8775360"/>
            <a:ext cx="2971440" cy="302760"/>
          </a:xfrm>
          <a:prstGeom prst="rect">
            <a:avLst/>
          </a:prstGeom>
          <a:noFill/>
          <a:ln>
            <a:noFill/>
          </a:ln>
        </p:spPr>
        <p:txBody>
          <a:bodyPr anchor="b"/>
          <a:p>
            <a:pPr algn="r">
              <a:lnSpc>
                <a:spcPct val="100000"/>
              </a:lnSpc>
            </a:pPr>
            <a:fld id="{D8CA0446-65E7-423B-A467-644F0923612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6"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27" name="TextShape 2"/>
          <p:cNvSpPr txBox="1"/>
          <p:nvPr/>
        </p:nvSpPr>
        <p:spPr>
          <a:xfrm>
            <a:off x="3884760" y="8775360"/>
            <a:ext cx="2971440" cy="302760"/>
          </a:xfrm>
          <a:prstGeom prst="rect">
            <a:avLst/>
          </a:prstGeom>
          <a:noFill/>
          <a:ln>
            <a:noFill/>
          </a:ln>
        </p:spPr>
        <p:txBody>
          <a:bodyPr anchor="b"/>
          <a:p>
            <a:pPr algn="r">
              <a:lnSpc>
                <a:spcPct val="100000"/>
              </a:lnSpc>
            </a:pPr>
            <a:fld id="{06A415C1-1E54-4607-B21D-8F9A453C735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81" name="TextShape 2"/>
          <p:cNvSpPr txBox="1"/>
          <p:nvPr/>
        </p:nvSpPr>
        <p:spPr>
          <a:xfrm>
            <a:off x="3884760" y="8775360"/>
            <a:ext cx="2971440" cy="302760"/>
          </a:xfrm>
          <a:prstGeom prst="rect">
            <a:avLst/>
          </a:prstGeom>
          <a:noFill/>
          <a:ln>
            <a:noFill/>
          </a:ln>
        </p:spPr>
        <p:txBody>
          <a:bodyPr anchor="b"/>
          <a:p>
            <a:pPr algn="r">
              <a:lnSpc>
                <a:spcPct val="100000"/>
              </a:lnSpc>
            </a:pPr>
            <a:fld id="{074A1D3E-0172-448A-8E79-69FED7D1C03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In the slide example, the id property of a widget is a static property. The widget always has the same ID, regardless of the state of the application or the values of any business data.  The property does not evaluate an expression, just the value of a type, such as a String or Integer value.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editable property evaluates a boolean expression and the expression can be a dynamic value, in this case, one that returns true or false. The label property evaluates a string expression. This lesson discusses display keys later on. Display keys are a type of string expression in Guidewire applications for localizing text. The value property is also a dynamic property.  The value property evaluates an object expression that binds the object property to it.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Both static and dynamic widget properties can be required properties as indicated by an asterisk.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83" name="TextShape 2"/>
          <p:cNvSpPr txBox="1"/>
          <p:nvPr/>
        </p:nvSpPr>
        <p:spPr>
          <a:xfrm>
            <a:off x="3884760" y="8775360"/>
            <a:ext cx="2971440" cy="302760"/>
          </a:xfrm>
          <a:prstGeom prst="rect">
            <a:avLst/>
          </a:prstGeom>
          <a:noFill/>
          <a:ln>
            <a:noFill/>
          </a:ln>
        </p:spPr>
        <p:txBody>
          <a:bodyPr anchor="b"/>
          <a:p>
            <a:pPr algn="r">
              <a:lnSpc>
                <a:spcPct val="100000"/>
              </a:lnSpc>
            </a:pPr>
            <a:fld id="{3D37FD36-DFC6-4AE5-99A9-E9206F8BAF6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Visible is typically not set to false. It is either set to true or it is set to an expression that renders the widget visible or not visible.  The default value for the visible property is true. </a:t>
            </a:r>
            <a:endParaRPr b="0" lang="en-US" sz="2000" spc="-1" strike="noStrike">
              <a:latin typeface="Arial"/>
            </a:endParaRPr>
          </a:p>
          <a:p>
            <a:pPr>
              <a:lnSpc>
                <a:spcPct val="100000"/>
              </a:lnSpc>
            </a:pPr>
            <a:endParaRPr b="0" lang="en-US" sz="2000" spc="-1" strike="noStrike">
              <a:latin typeface="Arial"/>
            </a:endParaRPr>
          </a:p>
        </p:txBody>
      </p:sp>
      <p:sp>
        <p:nvSpPr>
          <p:cNvPr id="1385" name="TextShape 2"/>
          <p:cNvSpPr txBox="1"/>
          <p:nvPr/>
        </p:nvSpPr>
        <p:spPr>
          <a:xfrm>
            <a:off x="3884760" y="8775360"/>
            <a:ext cx="2971440" cy="302760"/>
          </a:xfrm>
          <a:prstGeom prst="rect">
            <a:avLst/>
          </a:prstGeom>
          <a:noFill/>
          <a:ln>
            <a:noFill/>
          </a:ln>
        </p:spPr>
        <p:txBody>
          <a:bodyPr anchor="b"/>
          <a:p>
            <a:pPr algn="r">
              <a:lnSpc>
                <a:spcPct val="100000"/>
              </a:lnSpc>
            </a:pPr>
            <a:fld id="{D631FFE6-2467-4ADD-8B82-8995C5B33D2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required variable for the VendorEvaluationDV.pcf file is aVendorEvaluation of the type VendorEvaluation.  The VendorEvaluation entity describes the Status field. The Status field is a typekey defined by a value from the VendorEvaluationStatus typelist.  For this entity typekey, the default value is unverified. The Status field can also contain a null value.  </a:t>
            </a:r>
            <a:endParaRPr b="0" lang="en-US" sz="2000" spc="-1" strike="noStrike">
              <a:latin typeface="Arial"/>
            </a:endParaRPr>
          </a:p>
          <a:p>
            <a:endParaRPr b="0" lang="en-US" sz="2000" spc="-1" strike="noStrike">
              <a:latin typeface="Arial"/>
            </a:endParaRPr>
          </a:p>
          <a:p>
            <a:r>
              <a:rPr b="0" lang="en-US" sz="2000" spc="-1" strike="noStrike">
                <a:latin typeface="Arial"/>
              </a:rPr>
              <a:t>However, in the VendorEvaluationDV, the Status widget does not allow the Status property to be editable. This results in the value to always use the default value as described by the VendorEvaluation entity.</a:t>
            </a:r>
            <a:endParaRPr b="0" lang="en-US" sz="2000" spc="-1" strike="noStrike">
              <a:latin typeface="Arial"/>
            </a:endParaRPr>
          </a:p>
          <a:p>
            <a:endParaRPr b="0" lang="en-US" sz="2000" spc="-1" strike="noStrike">
              <a:latin typeface="Arial"/>
            </a:endParaRPr>
          </a:p>
          <a:p>
            <a:r>
              <a:rPr b="0" lang="en-US" sz="2000" spc="-1" strike="noStrike">
                <a:latin typeface="Arial"/>
              </a:rPr>
              <a:t>Later lessons discuss the difference between edit mode and read-only modes.</a:t>
            </a:r>
            <a:endParaRPr b="0" lang="en-US" sz="2000" spc="-1" strike="noStrike">
              <a:latin typeface="Arial"/>
            </a:endParaRPr>
          </a:p>
        </p:txBody>
      </p:sp>
      <p:sp>
        <p:nvSpPr>
          <p:cNvPr id="1387" name="TextShape 2"/>
          <p:cNvSpPr txBox="1"/>
          <p:nvPr/>
        </p:nvSpPr>
        <p:spPr>
          <a:xfrm>
            <a:off x="3884760" y="8775360"/>
            <a:ext cx="2971440" cy="302760"/>
          </a:xfrm>
          <a:prstGeom prst="rect">
            <a:avLst/>
          </a:prstGeom>
          <a:noFill/>
          <a:ln>
            <a:noFill/>
          </a:ln>
        </p:spPr>
        <p:txBody>
          <a:bodyPr anchor="b"/>
          <a:p>
            <a:pPr algn="r">
              <a:lnSpc>
                <a:spcPct val="100000"/>
              </a:lnSpc>
            </a:pPr>
            <a:fld id="{551AAEFF-1035-437B-ACB9-805851A1799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required property is a dynamic widget property.  When set to true, an asterisk appears in the user interface when the page is in edit mode.  Edit mode is dicussed in later lessons.  Often,  when the required property expression evaluates to true, the editable property expression also evaluate to true.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root object for the VendorEvaluationDV.pcf file is aVendorEvaluation of the type VendorEvaluation.  The VendorEvaluation entity describes the Evaluator field. The Evaluator field is a varchar data field that can be null.  No default value is defined for the field.  However, in the VendorEvaluationDV, the Evaluator widget does not allow the Evaluator field to have a null value. The Evaluator widget defines properties for making the widget both editable and required.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If the VendorEvaluation entity defines the Evaluator field as non-null (null=false), then the Evaluator widget shows the field to be required in the case when the required property is undefined. If the required property is set to false, then the widget will override this behavior. The result could be a </a:t>
            </a:r>
            <a:r>
              <a:rPr b="0" lang="en-US" sz="1200" spc="-1" strike="noStrike">
                <a:solidFill>
                  <a:srgbClr val="000000"/>
                </a:solidFill>
                <a:latin typeface="Arial"/>
                <a:ea typeface="+mn-ea"/>
              </a:rPr>
              <a:t>DBNullConstraintException when a user attempts to commit the data.</a:t>
            </a:r>
            <a:endParaRPr b="0" lang="en-US" sz="1200" spc="-1" strike="noStrike">
              <a:latin typeface="Arial"/>
            </a:endParaRPr>
          </a:p>
          <a:p>
            <a:pPr>
              <a:lnSpc>
                <a:spcPct val="100000"/>
              </a:lnSpc>
            </a:pPr>
            <a:endParaRPr b="0" lang="en-US" sz="1200" spc="-1" strike="noStrike">
              <a:latin typeface="Arial"/>
            </a:endParaRPr>
          </a:p>
        </p:txBody>
      </p:sp>
      <p:sp>
        <p:nvSpPr>
          <p:cNvPr id="1389" name="TextShape 2"/>
          <p:cNvSpPr txBox="1"/>
          <p:nvPr/>
        </p:nvSpPr>
        <p:spPr>
          <a:xfrm>
            <a:off x="3884760" y="8775360"/>
            <a:ext cx="2971440" cy="302760"/>
          </a:xfrm>
          <a:prstGeom prst="rect">
            <a:avLst/>
          </a:prstGeom>
          <a:noFill/>
          <a:ln>
            <a:noFill/>
          </a:ln>
        </p:spPr>
        <p:txBody>
          <a:bodyPr anchor="b"/>
          <a:p>
            <a:pPr algn="r">
              <a:lnSpc>
                <a:spcPct val="100000"/>
              </a:lnSpc>
            </a:pPr>
            <a:fld id="{501FDFCF-C494-4E9F-81F1-8CEEA0F2337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outputConversion is a Gosu expression property that modifies the value stored in the database before it is displayed in the user interface. For example, it can be used to mask all but the last 4 digits of a credit card number.</a:t>
            </a:r>
            <a:endParaRPr b="0" lang="en-US" sz="2000" spc="-1" strike="noStrike">
              <a:latin typeface="Arial"/>
            </a:endParaRPr>
          </a:p>
          <a:p>
            <a:endParaRPr b="0" lang="en-US" sz="2000" spc="-1" strike="noStrike">
              <a:latin typeface="Arial"/>
            </a:endParaRPr>
          </a:p>
          <a:p>
            <a:r>
              <a:rPr b="0" lang="en-US" sz="2000" spc="-1" strike="noStrike">
                <a:latin typeface="Arial"/>
              </a:rPr>
              <a:t>inputConversion is a Gosu expression property that modifies the value displayed in the user interface before it is stored in the database. For example, it can be used to convert any entered stock symbol into all upper-case characters.</a:t>
            </a:r>
            <a:endParaRPr b="0" lang="en-US" sz="2000" spc="-1" strike="noStrike">
              <a:latin typeface="Arial"/>
            </a:endParaRPr>
          </a:p>
          <a:p>
            <a:endParaRPr b="0" lang="en-US" sz="2000" spc="-1" strike="noStrike">
              <a:latin typeface="Arial"/>
            </a:endParaRPr>
          </a:p>
          <a:p>
            <a:r>
              <a:rPr b="0" lang="en-US" sz="2000" spc="-1" strike="noStrike">
                <a:latin typeface="Arial"/>
              </a:rPr>
              <a:t>align is a property that can be set to either "left", "center", or "right". It impacts the alignment of data in the corresponding widget.</a:t>
            </a:r>
            <a:endParaRPr b="0" lang="en-US" sz="2000" spc="-1" strike="noStrike">
              <a:latin typeface="Arial"/>
            </a:endParaRPr>
          </a:p>
          <a:p>
            <a:endParaRPr b="0" lang="en-US" sz="2000" spc="-1" strike="noStrike">
              <a:latin typeface="Arial"/>
            </a:endParaRPr>
          </a:p>
          <a:p>
            <a:r>
              <a:rPr b="0" lang="en-US" sz="2000" spc="-1" strike="noStrike">
                <a:latin typeface="Arial"/>
              </a:rPr>
              <a:t>labelAbove is a boolean property for widgets with labels and fields. When set to true, the widget's label is displayed above the field, rather than to the left of the field. In the slide example, the Employer widget has the labelAbove set to true. </a:t>
            </a:r>
            <a:endParaRPr b="0" lang="en-US" sz="2000" spc="-1" strike="noStrike">
              <a:latin typeface="Arial"/>
            </a:endParaRPr>
          </a:p>
        </p:txBody>
      </p:sp>
      <p:sp>
        <p:nvSpPr>
          <p:cNvPr id="1391" name="TextShape 2"/>
          <p:cNvSpPr txBox="1"/>
          <p:nvPr/>
        </p:nvSpPr>
        <p:spPr>
          <a:xfrm>
            <a:off x="3884760" y="8775360"/>
            <a:ext cx="2971440" cy="302760"/>
          </a:xfrm>
          <a:prstGeom prst="rect">
            <a:avLst/>
          </a:prstGeom>
          <a:noFill/>
          <a:ln>
            <a:noFill/>
          </a:ln>
        </p:spPr>
        <p:txBody>
          <a:bodyPr anchor="b"/>
          <a:p>
            <a:pPr algn="r">
              <a:lnSpc>
                <a:spcPct val="100000"/>
              </a:lnSpc>
            </a:pPr>
            <a:fld id="{5D509E15-1F3B-433E-85C3-8256069A73F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93" name="TextShape 2"/>
          <p:cNvSpPr txBox="1"/>
          <p:nvPr/>
        </p:nvSpPr>
        <p:spPr>
          <a:xfrm>
            <a:off x="3884760" y="8775360"/>
            <a:ext cx="2971440" cy="302760"/>
          </a:xfrm>
          <a:prstGeom prst="rect">
            <a:avLst/>
          </a:prstGeom>
          <a:noFill/>
          <a:ln>
            <a:noFill/>
          </a:ln>
        </p:spPr>
        <p:txBody>
          <a:bodyPr anchor="b"/>
          <a:p>
            <a:pPr algn="r">
              <a:lnSpc>
                <a:spcPct val="100000"/>
              </a:lnSpc>
            </a:pPr>
            <a:fld id="{6070D33D-BBF0-45D0-A4A9-0C51430E51B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95" name="TextShape 2"/>
          <p:cNvSpPr txBox="1"/>
          <p:nvPr/>
        </p:nvSpPr>
        <p:spPr>
          <a:xfrm>
            <a:off x="3884760" y="8775360"/>
            <a:ext cx="2971440" cy="302760"/>
          </a:xfrm>
          <a:prstGeom prst="rect">
            <a:avLst/>
          </a:prstGeom>
          <a:noFill/>
          <a:ln>
            <a:noFill/>
          </a:ln>
        </p:spPr>
        <p:txBody>
          <a:bodyPr anchor="b"/>
          <a:p>
            <a:pPr algn="r">
              <a:lnSpc>
                <a:spcPct val="100000"/>
              </a:lnSpc>
            </a:pPr>
            <a:fld id="{E9B3DB70-3A2D-48D0-9455-696B6DA0C57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PCF Format Reference defines the properties for every widget, including the type of value the property takes and a description of the widget. Note that the PCF Format Reference refers to widget properties as "Attributes".</a:t>
            </a:r>
            <a:endParaRPr b="0" lang="en-US" sz="2000" spc="-1" strike="noStrike">
              <a:latin typeface="Arial"/>
            </a:endParaRPr>
          </a:p>
          <a:p>
            <a:endParaRPr b="0" lang="en-US" sz="2000" spc="-1" strike="noStrike">
              <a:latin typeface="Arial"/>
            </a:endParaRPr>
          </a:p>
          <a:p>
            <a:r>
              <a:rPr b="0" lang="en-US" sz="2000" spc="-1" strike="noStrike">
                <a:latin typeface="Arial"/>
              </a:rPr>
              <a:t>The PCF Format Reference is located in &lt;ApplicationRootDirectory&gt;\modules\pcf.html.</a:t>
            </a:r>
            <a:endParaRPr b="0" lang="en-US" sz="2000" spc="-1" strike="noStrike">
              <a:latin typeface="Arial"/>
            </a:endParaRPr>
          </a:p>
          <a:p>
            <a:endParaRPr b="0" lang="en-US" sz="2000" spc="-1" strike="noStrike">
              <a:latin typeface="Arial"/>
            </a:endParaRPr>
          </a:p>
        </p:txBody>
      </p:sp>
      <p:sp>
        <p:nvSpPr>
          <p:cNvPr id="1397" name="TextShape 2"/>
          <p:cNvSpPr txBox="1"/>
          <p:nvPr/>
        </p:nvSpPr>
        <p:spPr>
          <a:xfrm>
            <a:off x="3884760" y="8775360"/>
            <a:ext cx="2971440" cy="302760"/>
          </a:xfrm>
          <a:prstGeom prst="rect">
            <a:avLst/>
          </a:prstGeom>
          <a:noFill/>
          <a:ln>
            <a:noFill/>
          </a:ln>
        </p:spPr>
        <p:txBody>
          <a:bodyPr anchor="b"/>
          <a:p>
            <a:pPr algn="r">
              <a:lnSpc>
                <a:spcPct val="100000"/>
              </a:lnSpc>
            </a:pPr>
            <a:fld id="{2DA9A688-02B2-41DB-B600-C344FBFB569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PCF Re</a:t>
            </a:r>
            <a:endParaRPr b="0" lang="en-US" sz="2000" spc="-1" strike="noStrike">
              <a:latin typeface="Arial"/>
            </a:endParaRPr>
          </a:p>
        </p:txBody>
      </p:sp>
      <p:sp>
        <p:nvSpPr>
          <p:cNvPr id="1399" name="TextShape 2"/>
          <p:cNvSpPr txBox="1"/>
          <p:nvPr/>
        </p:nvSpPr>
        <p:spPr>
          <a:xfrm>
            <a:off x="3884760" y="8775360"/>
            <a:ext cx="2971440" cy="302760"/>
          </a:xfrm>
          <a:prstGeom prst="rect">
            <a:avLst/>
          </a:prstGeom>
          <a:noFill/>
          <a:ln>
            <a:noFill/>
          </a:ln>
        </p:spPr>
        <p:txBody>
          <a:bodyPr anchor="b"/>
          <a:p>
            <a:pPr algn="r">
              <a:lnSpc>
                <a:spcPct val="100000"/>
              </a:lnSpc>
            </a:pPr>
            <a:fld id="{8348C79E-0453-4A06-8BA2-3F1147B5AB3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8"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1200" spc="-1" strike="noStrike">
                <a:solidFill>
                  <a:srgbClr val="000000"/>
                </a:solidFill>
                <a:latin typeface="Arial"/>
                <a:ea typeface="+mn-ea"/>
              </a:rPr>
              <a:t>A widget is a graphical user interface element responsible for interacting with the user.  "Widget" is a Java specific, industry term.  Widgets maintain and draw their state using some combination of graphical drawing operations. Using the mouse or the keyboard, the user can change the state of a widget. When a state change occurs, whether initiated by the user or the application code, widgets redraw to show the new state.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solidFill>
                  <a:srgbClr val="000000"/>
                </a:solidFill>
                <a:latin typeface="Arial"/>
                <a:ea typeface="+mn-ea"/>
              </a:rPr>
              <a:t>Both Widget and Location are conceptual representations in this diagram.  There are no &lt;Widget /&gt; or &lt;Location /&gt; elements. Atomic Widget is also a conceptual representation.  There is no &lt;AtomicWidget /&gt; element.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Arial"/>
                <a:ea typeface="+mn-ea"/>
              </a:rPr>
              <a:t>A location is a place to which you can navigate in the interface. Locations are used primarily to provide a hierarchical organization of the interface elements, and to assist with navigation. PCF elements that are consider l</a:t>
            </a:r>
            <a:r>
              <a:rPr b="0" lang="en-US" sz="1200" spc="-1" strike="noStrike">
                <a:solidFill>
                  <a:srgbClr val="000000"/>
                </a:solidFill>
                <a:latin typeface="Arial"/>
                <a:ea typeface="+mn-ea"/>
              </a:rPr>
              <a:t>ocations include pages, wizards, worksheets, forwards, and location groups.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solidFill>
                  <a:srgbClr val="000000"/>
                </a:solidFill>
                <a:latin typeface="Arial"/>
                <a:ea typeface="+mn-ea"/>
              </a:rPr>
              <a:t>A widget is a PCF element that a Guidewire application renders into an HTML object. Buttons, menus, text boxes, and dropdown lists are all examples of PCF elements that are considered widgets. Some widgets that are not visually presented in the web browser, but are rendered as an HTML object, such as a hidden input.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29" name="TextShape 2"/>
          <p:cNvSpPr txBox="1"/>
          <p:nvPr/>
        </p:nvSpPr>
        <p:spPr>
          <a:xfrm>
            <a:off x="3884760" y="8775360"/>
            <a:ext cx="2971440" cy="302760"/>
          </a:xfrm>
          <a:prstGeom prst="rect">
            <a:avLst/>
          </a:prstGeom>
          <a:noFill/>
          <a:ln>
            <a:noFill/>
          </a:ln>
        </p:spPr>
        <p:txBody>
          <a:bodyPr anchor="b"/>
          <a:p>
            <a:pPr algn="r">
              <a:lnSpc>
                <a:spcPct val="100000"/>
              </a:lnSpc>
            </a:pPr>
            <a:fld id="{148CF05F-565B-4742-9870-DD22F89B170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"Change element type…"  context menu command s</a:t>
            </a:r>
            <a:r>
              <a:rPr b="0" lang="en-US" sz="1200" spc="-1" strike="noStrike">
                <a:solidFill>
                  <a:srgbClr val="000000"/>
                </a:solidFill>
                <a:latin typeface="Arial"/>
                <a:ea typeface="+mn-ea"/>
              </a:rPr>
              <a:t>ubstitutes a different element for the selected element. The dialog contains a list of element types that you can substitute for the selected element within the constraints of the PCF schema.</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401" name="TextShape 2"/>
          <p:cNvSpPr txBox="1"/>
          <p:nvPr/>
        </p:nvSpPr>
        <p:spPr>
          <a:xfrm>
            <a:off x="3884760" y="8775360"/>
            <a:ext cx="2971440" cy="302760"/>
          </a:xfrm>
          <a:prstGeom prst="rect">
            <a:avLst/>
          </a:prstGeom>
          <a:noFill/>
          <a:ln>
            <a:noFill/>
          </a:ln>
        </p:spPr>
        <p:txBody>
          <a:bodyPr anchor="b"/>
          <a:p>
            <a:pPr algn="r">
              <a:lnSpc>
                <a:spcPct val="100000"/>
              </a:lnSpc>
            </a:pPr>
            <a:fld id="{7BB72630-59E2-4C77-B843-5617645BBE3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03" name="TextShape 2"/>
          <p:cNvSpPr txBox="1"/>
          <p:nvPr/>
        </p:nvSpPr>
        <p:spPr>
          <a:xfrm>
            <a:off x="3884760" y="8775360"/>
            <a:ext cx="2971440" cy="302760"/>
          </a:xfrm>
          <a:prstGeom prst="rect">
            <a:avLst/>
          </a:prstGeom>
          <a:noFill/>
          <a:ln>
            <a:noFill/>
          </a:ln>
        </p:spPr>
        <p:txBody>
          <a:bodyPr anchor="b"/>
          <a:p>
            <a:pPr algn="r">
              <a:lnSpc>
                <a:spcPct val="100000"/>
              </a:lnSpc>
            </a:pPr>
            <a:fld id="{D3431470-7C79-412D-9BDA-1738037578D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endParaRPr b="0" lang="en-US" sz="2000" spc="-1" strike="noStrike">
              <a:latin typeface="Arial"/>
            </a:endParaRPr>
          </a:p>
        </p:txBody>
      </p:sp>
      <p:sp>
        <p:nvSpPr>
          <p:cNvPr id="1405" name="TextShape 2"/>
          <p:cNvSpPr txBox="1"/>
          <p:nvPr/>
        </p:nvSpPr>
        <p:spPr>
          <a:xfrm>
            <a:off x="3884760" y="8775360"/>
            <a:ext cx="2971440" cy="302760"/>
          </a:xfrm>
          <a:prstGeom prst="rect">
            <a:avLst/>
          </a:prstGeom>
          <a:noFill/>
          <a:ln>
            <a:noFill/>
          </a:ln>
        </p:spPr>
        <p:txBody>
          <a:bodyPr anchor="b"/>
          <a:p>
            <a:pPr algn="r">
              <a:lnSpc>
                <a:spcPct val="100000"/>
              </a:lnSpc>
            </a:pPr>
            <a:fld id="{3C6B12CC-113F-45F0-B1B7-FE0C957C8D13}" type="slidenum">
              <a:rPr b="0" lang="en-US" sz="800" spc="-1" strike="noStrike">
                <a:latin typeface="Arial"/>
              </a:rPr>
              <a:t>&lt;number&gt;</a:t>
            </a:fld>
            <a:endParaRPr b="0" lang="en-US" sz="8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If you are running an open application project in Guidewire Studio and if internal tools are enabled, you can reload all the page configuration files and displaykeys for the server.  </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If you reload PCF files while in edit mode, you may experience unpredictable results. For the current location, where there is a data modification in progress, the new PCFs may not be reloaded. Therefore, Guidewire recommends reloading PCF files while in read-only mode as it provides for more predictable results.</a:t>
            </a:r>
            <a:endParaRPr b="0" lang="en-US" sz="2000" spc="-1" strike="noStrike">
              <a:latin typeface="Arial"/>
            </a:endParaRPr>
          </a:p>
          <a:p>
            <a:pPr>
              <a:lnSpc>
                <a:spcPct val="100000"/>
              </a:lnSpc>
            </a:pPr>
            <a:endParaRPr b="0" lang="en-US" sz="2000" spc="-1" strike="noStrike">
              <a:latin typeface="Arial"/>
            </a:endParaRPr>
          </a:p>
        </p:txBody>
      </p:sp>
      <p:sp>
        <p:nvSpPr>
          <p:cNvPr id="1407" name="TextShape 2"/>
          <p:cNvSpPr txBox="1"/>
          <p:nvPr/>
        </p:nvSpPr>
        <p:spPr>
          <a:xfrm>
            <a:off x="3884760" y="8775360"/>
            <a:ext cx="2971440" cy="302760"/>
          </a:xfrm>
          <a:prstGeom prst="rect">
            <a:avLst/>
          </a:prstGeom>
          <a:noFill/>
          <a:ln>
            <a:noFill/>
          </a:ln>
        </p:spPr>
        <p:txBody>
          <a:bodyPr anchor="b"/>
          <a:p>
            <a:pPr algn="r">
              <a:lnSpc>
                <a:spcPct val="100000"/>
              </a:lnSpc>
            </a:pPr>
            <a:fld id="{1DED4F0C-8D59-42A2-8F25-860D851AF2D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8"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It is also possible to reload PCF files using the Guidewire API and/or internal server tools. The Reload PCF command can be found on the Reload page in Internal Tools. To access Internal Tools, the EnableInternalDebugTools setting in the config.xml file must be set to true. The keystroke to open the Internal Tools page is ALT+SHIFT+T. In the tab bar, select Internal Tools --&gt; Reload. On the Reload page, click the Reload PCF Files button. Both the keystroke ALT+SHIFT+L and the Reload PCF Files button call the same static method: gw.api.tools.InternalToolsUtil.reloadPCFs().</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1409" name="TextShape 2"/>
          <p:cNvSpPr txBox="1"/>
          <p:nvPr/>
        </p:nvSpPr>
        <p:spPr>
          <a:xfrm>
            <a:off x="3884760" y="8775360"/>
            <a:ext cx="2971440" cy="302760"/>
          </a:xfrm>
          <a:prstGeom prst="rect">
            <a:avLst/>
          </a:prstGeom>
          <a:noFill/>
          <a:ln>
            <a:noFill/>
          </a:ln>
        </p:spPr>
        <p:txBody>
          <a:bodyPr anchor="b"/>
          <a:p>
            <a:pPr algn="r">
              <a:lnSpc>
                <a:spcPct val="100000"/>
              </a:lnSpc>
            </a:pPr>
            <a:fld id="{9132695A-C8D8-4DED-82D5-60EA96DEDD4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0"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11" name="TextShape 2"/>
          <p:cNvSpPr txBox="1"/>
          <p:nvPr/>
        </p:nvSpPr>
        <p:spPr>
          <a:xfrm>
            <a:off x="3884760" y="8775360"/>
            <a:ext cx="2971440" cy="302760"/>
          </a:xfrm>
          <a:prstGeom prst="rect">
            <a:avLst/>
          </a:prstGeom>
          <a:noFill/>
          <a:ln>
            <a:noFill/>
          </a:ln>
        </p:spPr>
        <p:txBody>
          <a:bodyPr anchor="b"/>
          <a:p>
            <a:pPr algn="r">
              <a:lnSpc>
                <a:spcPct val="100000"/>
              </a:lnSpc>
            </a:pPr>
            <a:fld id="{DF234D39-BC4D-434C-844F-AF3A8A73DFA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Answers</a:t>
            </a:r>
            <a:endParaRPr b="0" lang="en-US" sz="2000" spc="-1" strike="noStrike">
              <a:latin typeface="Arial"/>
            </a:endParaRPr>
          </a:p>
          <a:p>
            <a:r>
              <a:rPr b="0" lang="en-US" sz="2000" spc="-1" strike="noStrike">
                <a:latin typeface="Arial"/>
              </a:rPr>
              <a:t>1) You must specify the field in the data model that the widget is bound to.</a:t>
            </a:r>
            <a:endParaRPr b="0" lang="en-US" sz="2000" spc="-1" strike="noStrike">
              <a:latin typeface="Arial"/>
            </a:endParaRPr>
          </a:p>
          <a:p>
            <a:r>
              <a:rPr b="0" lang="en-US" sz="2000" spc="-1" strike="noStrike">
                <a:latin typeface="Arial"/>
              </a:rPr>
              <a:t>2) You would see the "as" when the container's base object is subtyped, and the field to which the widget must be bound is at one of the subtype levels.</a:t>
            </a:r>
            <a:endParaRPr b="0" lang="en-US" sz="2000" spc="-1" strike="noStrike">
              <a:latin typeface="Arial"/>
            </a:endParaRPr>
          </a:p>
          <a:p>
            <a:r>
              <a:rPr b="0" lang="en-US" sz="2000" spc="-1" strike="noStrike">
                <a:latin typeface="Arial"/>
              </a:rPr>
              <a:t>3) A display key is an abstract display value referenced by a widget's label property. It can have one or more locale-specific values, and when the UI is rendered, the value matching the user's locale is used.</a:t>
            </a:r>
            <a:endParaRPr b="0" lang="en-US" sz="2000" spc="-1" strike="noStrike">
              <a:latin typeface="Arial"/>
            </a:endParaRPr>
          </a:p>
          <a:p>
            <a:r>
              <a:rPr b="0" lang="en-US" sz="2000" spc="-1" strike="noStrike">
                <a:latin typeface="Arial"/>
              </a:rPr>
              <a:t>4)The widget will be visible, not editable, and not required.</a:t>
            </a:r>
            <a:endParaRPr b="0" lang="en-US" sz="2000" spc="-1" strike="noStrike">
              <a:latin typeface="Arial"/>
            </a:endParaRPr>
          </a:p>
          <a:p>
            <a:r>
              <a:rPr b="0" lang="en-US" sz="2000" spc="-1" strike="noStrike">
                <a:latin typeface="Arial"/>
              </a:rPr>
              <a:t>5) You would need to recreate the widget using a date input. The date input widget contains properties to more finely control the widget behavior, such as the date format.</a:t>
            </a:r>
            <a:endParaRPr b="0" lang="en-US" sz="2000" spc="-1" strike="noStrike">
              <a:latin typeface="Arial"/>
            </a:endParaRPr>
          </a:p>
          <a:p>
            <a:endParaRPr b="0" lang="en-US" sz="2000" spc="-1" strike="noStrike">
              <a:latin typeface="Arial"/>
            </a:endParaRPr>
          </a:p>
        </p:txBody>
      </p:sp>
      <p:sp>
        <p:nvSpPr>
          <p:cNvPr id="1413" name="TextShape 2"/>
          <p:cNvSpPr txBox="1"/>
          <p:nvPr/>
        </p:nvSpPr>
        <p:spPr>
          <a:xfrm>
            <a:off x="3884760" y="8775360"/>
            <a:ext cx="2971440" cy="302760"/>
          </a:xfrm>
          <a:prstGeom prst="rect">
            <a:avLst/>
          </a:prstGeom>
          <a:noFill/>
          <a:ln>
            <a:noFill/>
          </a:ln>
        </p:spPr>
        <p:txBody>
          <a:bodyPr anchor="b"/>
          <a:p>
            <a:pPr algn="r">
              <a:lnSpc>
                <a:spcPct val="100000"/>
              </a:lnSpc>
            </a:pPr>
            <a:fld id="{9A91BF1D-E837-4D4D-8AB7-4A7F586E55A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15" name="TextShape 2"/>
          <p:cNvSpPr txBox="1"/>
          <p:nvPr/>
        </p:nvSpPr>
        <p:spPr>
          <a:xfrm>
            <a:off x="3884760" y="8775360"/>
            <a:ext cx="2971440" cy="302760"/>
          </a:xfrm>
          <a:prstGeom prst="rect">
            <a:avLst/>
          </a:prstGeom>
          <a:noFill/>
          <a:ln>
            <a:noFill/>
          </a:ln>
        </p:spPr>
        <p:txBody>
          <a:bodyPr anchor="b"/>
          <a:p>
            <a:pPr algn="r">
              <a:lnSpc>
                <a:spcPct val="100000"/>
              </a:lnSpc>
            </a:pPr>
            <a:fld id="{A8CEA04C-D437-484B-B858-2BCA32AA5B3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Layout widgets help organize the user interface to improve usability and legibility.  Common layout widgets include the label widget and the input divider widget.  For label widgets, you specify a value for the label property.  For input divider widgets, there are no properties to specify.</a:t>
            </a:r>
            <a:endParaRPr b="0" lang="en-US" sz="2000" spc="-1" strike="noStrike">
              <a:latin typeface="Arial"/>
            </a:endParaRPr>
          </a:p>
        </p:txBody>
      </p:sp>
      <p:sp>
        <p:nvSpPr>
          <p:cNvPr id="1331" name="TextShape 2"/>
          <p:cNvSpPr txBox="1"/>
          <p:nvPr/>
        </p:nvSpPr>
        <p:spPr>
          <a:xfrm>
            <a:off x="3884760" y="8775360"/>
            <a:ext cx="2971440" cy="302760"/>
          </a:xfrm>
          <a:prstGeom prst="rect">
            <a:avLst/>
          </a:prstGeom>
          <a:noFill/>
          <a:ln>
            <a:noFill/>
          </a:ln>
        </p:spPr>
        <p:txBody>
          <a:bodyPr anchor="b"/>
          <a:p>
            <a:pPr algn="r">
              <a:lnSpc>
                <a:spcPct val="100000"/>
              </a:lnSpc>
            </a:pPr>
            <a:fld id="{F9AB3EE8-9BC4-4359-8C41-E261F9024C9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Most container widgets have at least one required object that contains data fields. One way to think of this is that there is at least one root object for a given container.  This is called a root object. In later lessons, you will learn more about defining the required variable object and type.</a:t>
            </a:r>
            <a:endParaRPr b="0" lang="en-US" sz="2000" spc="-1" strike="noStrike">
              <a:latin typeface="Arial"/>
            </a:endParaRPr>
          </a:p>
          <a:p>
            <a:endParaRPr b="0" lang="en-US" sz="2000" spc="-1" strike="noStrike">
              <a:latin typeface="Arial"/>
            </a:endParaRPr>
          </a:p>
          <a:p>
            <a:r>
              <a:rPr b="0" lang="en-US" sz="2000" spc="-1" strike="noStrike">
                <a:latin typeface="Arial"/>
              </a:rPr>
              <a:t>There are container widgets that do not have any required objects such as containers that display only static information. For example, the detail view on the NoContact page has no associated object.  If a user clicks the Contact tab without ever having searched for a contact, they will navigate to the NoContact page. The detail view contains a single static label that states "You have not yet viewed any contacts. To view a contact, you must first search for it on the Search tab."</a:t>
            </a:r>
            <a:endParaRPr b="0" lang="en-US" sz="2000" spc="-1" strike="noStrike">
              <a:latin typeface="Arial"/>
            </a:endParaRPr>
          </a:p>
          <a:p>
            <a:endParaRPr b="0" lang="en-US" sz="2000" spc="-1" strike="noStrike">
              <a:latin typeface="Arial"/>
            </a:endParaRPr>
          </a:p>
          <a:p>
            <a:r>
              <a:rPr b="0" lang="en-US" sz="2000" spc="-1" strike="noStrike">
                <a:latin typeface="Arial"/>
              </a:rPr>
              <a:t>Search screens typically have no required object and display no data initially. If you execute a search, then the data in the search results is displayed. This data comes from the search itself, though, and not from any required variable object.</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333" name="TextShape 2"/>
          <p:cNvSpPr txBox="1"/>
          <p:nvPr/>
        </p:nvSpPr>
        <p:spPr>
          <a:xfrm>
            <a:off x="3884760" y="8775360"/>
            <a:ext cx="2971440" cy="302760"/>
          </a:xfrm>
          <a:prstGeom prst="rect">
            <a:avLst/>
          </a:prstGeom>
          <a:noFill/>
          <a:ln>
            <a:noFill/>
          </a:ln>
        </p:spPr>
        <p:txBody>
          <a:bodyPr anchor="b"/>
          <a:p>
            <a:pPr algn="r">
              <a:lnSpc>
                <a:spcPct val="100000"/>
              </a:lnSpc>
            </a:pPr>
            <a:fld id="{87F5A11A-343D-413D-886E-D6E4A691306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35" name="TextShape 2"/>
          <p:cNvSpPr txBox="1"/>
          <p:nvPr/>
        </p:nvSpPr>
        <p:spPr>
          <a:xfrm>
            <a:off x="3884760" y="8775360"/>
            <a:ext cx="2971440" cy="302760"/>
          </a:xfrm>
          <a:prstGeom prst="rect">
            <a:avLst/>
          </a:prstGeom>
          <a:noFill/>
          <a:ln>
            <a:noFill/>
          </a:ln>
        </p:spPr>
        <p:txBody>
          <a:bodyPr anchor="b"/>
          <a:p>
            <a:pPr algn="r">
              <a:lnSpc>
                <a:spcPct val="100000"/>
              </a:lnSpc>
            </a:pPr>
            <a:fld id="{F0BB7DE1-51AE-400A-A4BE-CEAB75FB651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6"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latin typeface="Arial"/>
              </a:rPr>
              <a:t>If the root object field is editable and the widget is enabled to be editable, then changed data is committed to the database. In the slide example, only AssignedUser is an editable, data backed field for the anABContact required variable.  DisplayName is an internal property for entity names. PublicID and CreateTime are read-only fields.</a:t>
            </a:r>
            <a:endParaRPr b="0" lang="en-US" sz="1200" spc="-1" strike="noStrike">
              <a:latin typeface="Arial"/>
            </a:endParaRPr>
          </a:p>
          <a:p>
            <a:pPr>
              <a:lnSpc>
                <a:spcPct val="100000"/>
              </a:lnSpc>
            </a:pPr>
            <a:endParaRPr b="0" lang="en-US" sz="1200" spc="-1" strike="noStrike">
              <a:latin typeface="Arial"/>
            </a:endParaRPr>
          </a:p>
        </p:txBody>
      </p:sp>
      <p:sp>
        <p:nvSpPr>
          <p:cNvPr id="1337" name="TextShape 2"/>
          <p:cNvSpPr txBox="1"/>
          <p:nvPr/>
        </p:nvSpPr>
        <p:spPr>
          <a:xfrm>
            <a:off x="3884760" y="8775360"/>
            <a:ext cx="2971440" cy="302760"/>
          </a:xfrm>
          <a:prstGeom prst="rect">
            <a:avLst/>
          </a:prstGeom>
          <a:noFill/>
          <a:ln>
            <a:noFill/>
          </a:ln>
        </p:spPr>
        <p:txBody>
          <a:bodyPr anchor="b"/>
          <a:p>
            <a:pPr algn="r">
              <a:lnSpc>
                <a:spcPct val="100000"/>
              </a:lnSpc>
            </a:pPr>
            <a:fld id="{CD226B41-DCED-40C0-9C0A-5EED47109E4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8"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39" name="TextShape 2"/>
          <p:cNvSpPr txBox="1"/>
          <p:nvPr/>
        </p:nvSpPr>
        <p:spPr>
          <a:xfrm>
            <a:off x="3884760" y="8775360"/>
            <a:ext cx="2971440" cy="302760"/>
          </a:xfrm>
          <a:prstGeom prst="rect">
            <a:avLst/>
          </a:prstGeom>
          <a:noFill/>
          <a:ln>
            <a:noFill/>
          </a:ln>
        </p:spPr>
        <p:txBody>
          <a:bodyPr anchor="b"/>
          <a:p>
            <a:pPr algn="r">
              <a:lnSpc>
                <a:spcPct val="100000"/>
              </a:lnSpc>
            </a:pPr>
            <a:fld id="{2737EA9D-9166-481D-8A5C-85324D701F8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0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9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9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0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0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4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4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4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5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8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8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9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9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3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3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4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4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4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1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3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3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3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3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4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4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4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4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6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9.png"/><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 Id="rId11" Type="http://schemas.openxmlformats.org/officeDocument/2006/relationships/slideLayout" Target="../slideLayouts/slideLayout213.xml"/><Relationship Id="rId12" Type="http://schemas.openxmlformats.org/officeDocument/2006/relationships/slideLayout" Target="../slideLayouts/slideLayout214.xml"/><Relationship Id="rId13" Type="http://schemas.openxmlformats.org/officeDocument/2006/relationships/slideLayout" Target="../slideLayouts/slideLayout215.xml"/><Relationship Id="rId14"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20.png"/><Relationship Id="rId3" Type="http://schemas.openxmlformats.org/officeDocument/2006/relationships/slideLayout" Target="../slideLayouts/slideLayout217.xml"/><Relationship Id="rId4" Type="http://schemas.openxmlformats.org/officeDocument/2006/relationships/slideLayout" Target="../slideLayouts/slideLayout218.xml"/><Relationship Id="rId5" Type="http://schemas.openxmlformats.org/officeDocument/2006/relationships/slideLayout" Target="../slideLayouts/slideLayout219.xml"/><Relationship Id="rId6" Type="http://schemas.openxmlformats.org/officeDocument/2006/relationships/slideLayout" Target="../slideLayouts/slideLayout220.xml"/><Relationship Id="rId7" Type="http://schemas.openxmlformats.org/officeDocument/2006/relationships/slideLayout" Target="../slideLayouts/slideLayout221.xml"/><Relationship Id="rId8" Type="http://schemas.openxmlformats.org/officeDocument/2006/relationships/slideLayout" Target="../slideLayouts/slideLayout222.xml"/><Relationship Id="rId9" Type="http://schemas.openxmlformats.org/officeDocument/2006/relationships/slideLayout" Target="../slideLayouts/slideLayout223.xml"/><Relationship Id="rId10" Type="http://schemas.openxmlformats.org/officeDocument/2006/relationships/slideLayout" Target="../slideLayouts/slideLayout224.xml"/><Relationship Id="rId11" Type="http://schemas.openxmlformats.org/officeDocument/2006/relationships/slideLayout" Target="../slideLayouts/slideLayout225.xml"/><Relationship Id="rId12" Type="http://schemas.openxmlformats.org/officeDocument/2006/relationships/slideLayout" Target="../slideLayouts/slideLayout226.xml"/><Relationship Id="rId13" Type="http://schemas.openxmlformats.org/officeDocument/2006/relationships/slideLayout" Target="../slideLayouts/slideLayout227.xml"/><Relationship Id="rId14"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21.png"/><Relationship Id="rId3" Type="http://schemas.openxmlformats.org/officeDocument/2006/relationships/slideLayout" Target="../slideLayouts/slideLayout229.xml"/><Relationship Id="rId4" Type="http://schemas.openxmlformats.org/officeDocument/2006/relationships/slideLayout" Target="../slideLayouts/slideLayout230.xml"/><Relationship Id="rId5" Type="http://schemas.openxmlformats.org/officeDocument/2006/relationships/slideLayout" Target="../slideLayouts/slideLayout231.xml"/><Relationship Id="rId6" Type="http://schemas.openxmlformats.org/officeDocument/2006/relationships/slideLayout" Target="../slideLayouts/slideLayout232.xml"/><Relationship Id="rId7" Type="http://schemas.openxmlformats.org/officeDocument/2006/relationships/slideLayout" Target="../slideLayouts/slideLayout233.xml"/><Relationship Id="rId8" Type="http://schemas.openxmlformats.org/officeDocument/2006/relationships/slideLayout" Target="../slideLayouts/slideLayout234.xml"/><Relationship Id="rId9" Type="http://schemas.openxmlformats.org/officeDocument/2006/relationships/slideLayout" Target="../slideLayouts/slideLayout235.xml"/><Relationship Id="rId10" Type="http://schemas.openxmlformats.org/officeDocument/2006/relationships/slideLayout" Target="../slideLayouts/slideLayout236.xml"/><Relationship Id="rId11" Type="http://schemas.openxmlformats.org/officeDocument/2006/relationships/slideLayout" Target="../slideLayouts/slideLayout237.xml"/><Relationship Id="rId12" Type="http://schemas.openxmlformats.org/officeDocument/2006/relationships/slideLayout" Target="../slideLayouts/slideLayout238.xml"/><Relationship Id="rId13" Type="http://schemas.openxmlformats.org/officeDocument/2006/relationships/slideLayout" Target="../slideLayouts/slideLayout239.xml"/><Relationship Id="rId14" Type="http://schemas.openxmlformats.org/officeDocument/2006/relationships/slideLayout" Target="../slideLayouts/slideLayout240.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A8EF089-A279-4301-9603-C7D09986681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3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45" name="pic Logo Text" descr=""/>
          <p:cNvPicPr/>
          <p:nvPr/>
        </p:nvPicPr>
        <p:blipFill>
          <a:blip r:embed="rId2"/>
          <a:stretch/>
        </p:blipFill>
        <p:spPr>
          <a:xfrm>
            <a:off x="7412040" y="6543720"/>
            <a:ext cx="1607760" cy="136080"/>
          </a:xfrm>
          <a:prstGeom prst="rect">
            <a:avLst/>
          </a:prstGeom>
          <a:ln>
            <a:noFill/>
          </a:ln>
        </p:spPr>
      </p:pic>
      <p:sp>
        <p:nvSpPr>
          <p:cNvPr id="44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4BC4B6F-28B8-4D18-8B65-96DC11EB3E3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4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48"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8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8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8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8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2" name="pic Logo Text" descr=""/>
          <p:cNvPicPr/>
          <p:nvPr/>
        </p:nvPicPr>
        <p:blipFill>
          <a:blip r:embed="rId2"/>
          <a:stretch/>
        </p:blipFill>
        <p:spPr>
          <a:xfrm>
            <a:off x="7412040" y="6543720"/>
            <a:ext cx="1607760" cy="136080"/>
          </a:xfrm>
          <a:prstGeom prst="rect">
            <a:avLst/>
          </a:prstGeom>
          <a:ln>
            <a:noFill/>
          </a:ln>
        </p:spPr>
      </p:pic>
      <p:sp>
        <p:nvSpPr>
          <p:cNvPr id="49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DC02581-9E9D-47EF-B47C-99483431801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9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95"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3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3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3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3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3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3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39" name="pic Logo Text" descr=""/>
          <p:cNvPicPr/>
          <p:nvPr/>
        </p:nvPicPr>
        <p:blipFill>
          <a:blip r:embed="rId2"/>
          <a:stretch/>
        </p:blipFill>
        <p:spPr>
          <a:xfrm>
            <a:off x="7412040" y="6543720"/>
            <a:ext cx="1607760" cy="136080"/>
          </a:xfrm>
          <a:prstGeom prst="rect">
            <a:avLst/>
          </a:prstGeom>
          <a:ln>
            <a:noFill/>
          </a:ln>
        </p:spPr>
      </p:pic>
      <p:sp>
        <p:nvSpPr>
          <p:cNvPr id="54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BBDFD202-ED78-4FE5-975B-8E7CCF43622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4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42" name="PlaceHolder 10"/>
          <p:cNvSpPr>
            <a:spLocks noGrp="1"/>
          </p:cNvSpPr>
          <p:nvPr>
            <p:ph type="body"/>
          </p:nvPr>
        </p:nvSpPr>
        <p:spPr>
          <a:xfrm>
            <a:off x="6172200" y="9144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543"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8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8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8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8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8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87" name="pic Logo Text" descr=""/>
          <p:cNvPicPr/>
          <p:nvPr/>
        </p:nvPicPr>
        <p:blipFill>
          <a:blip r:embed="rId2"/>
          <a:stretch/>
        </p:blipFill>
        <p:spPr>
          <a:xfrm>
            <a:off x="7412040" y="6543720"/>
            <a:ext cx="1607760" cy="136080"/>
          </a:xfrm>
          <a:prstGeom prst="rect">
            <a:avLst/>
          </a:prstGeom>
          <a:ln>
            <a:noFill/>
          </a:ln>
        </p:spPr>
      </p:pic>
      <p:sp>
        <p:nvSpPr>
          <p:cNvPr id="58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B471C09-91D1-4281-AA69-14B486AF268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8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90" name="PlaceHolder 10"/>
          <p:cNvSpPr>
            <a:spLocks noGrp="1"/>
          </p:cNvSpPr>
          <p:nvPr>
            <p:ph type="body"/>
          </p:nvPr>
        </p:nvSpPr>
        <p:spPr>
          <a:xfrm>
            <a:off x="519120" y="914400"/>
            <a:ext cx="5531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2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2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3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4" name="pic Logo Text" descr=""/>
          <p:cNvPicPr/>
          <p:nvPr/>
        </p:nvPicPr>
        <p:blipFill>
          <a:blip r:embed="rId2"/>
          <a:stretch/>
        </p:blipFill>
        <p:spPr>
          <a:xfrm>
            <a:off x="7412040" y="6543720"/>
            <a:ext cx="1607760" cy="136080"/>
          </a:xfrm>
          <a:prstGeom prst="rect">
            <a:avLst/>
          </a:prstGeom>
          <a:ln>
            <a:noFill/>
          </a:ln>
        </p:spPr>
      </p:pic>
      <p:sp>
        <p:nvSpPr>
          <p:cNvPr id="63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0A747C6-FACE-45B6-8F27-98CD2922D43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3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37" name="PlaceHolder 10"/>
          <p:cNvSpPr>
            <a:spLocks noGrp="1"/>
          </p:cNvSpPr>
          <p:nvPr>
            <p:ph type="body"/>
          </p:nvPr>
        </p:nvSpPr>
        <p:spPr>
          <a:xfrm>
            <a:off x="51912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638" name="PlaceHolder 11"/>
          <p:cNvSpPr>
            <a:spLocks noGrp="1"/>
          </p:cNvSpPr>
          <p:nvPr>
            <p:ph type="body"/>
          </p:nvPr>
        </p:nvSpPr>
        <p:spPr>
          <a:xfrm>
            <a:off x="335268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639" name="PlaceHolder 12"/>
          <p:cNvSpPr>
            <a:spLocks noGrp="1"/>
          </p:cNvSpPr>
          <p:nvPr>
            <p:ph type="body"/>
          </p:nvPr>
        </p:nvSpPr>
        <p:spPr>
          <a:xfrm>
            <a:off x="617220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640" name="PlaceHolder 13"/>
          <p:cNvSpPr>
            <a:spLocks noGrp="1"/>
          </p:cNvSpPr>
          <p:nvPr>
            <p:ph type="body"/>
          </p:nvPr>
        </p:nvSpPr>
        <p:spPr>
          <a:xfrm>
            <a:off x="3355920" y="914400"/>
            <a:ext cx="2651400" cy="84096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Center Column Subtitle</a:t>
            </a:r>
            <a:endParaRPr b="0" lang="en-US" sz="2400" spc="-1" strike="noStrike">
              <a:solidFill>
                <a:srgbClr val="000000"/>
              </a:solidFill>
              <a:latin typeface="Arial"/>
            </a:endParaRPr>
          </a:p>
        </p:txBody>
      </p:sp>
      <p:sp>
        <p:nvSpPr>
          <p:cNvPr id="641" name="PlaceHolder 14"/>
          <p:cNvSpPr>
            <a:spLocks noGrp="1"/>
          </p:cNvSpPr>
          <p:nvPr>
            <p:ph type="body"/>
          </p:nvPr>
        </p:nvSpPr>
        <p:spPr>
          <a:xfrm>
            <a:off x="6172200" y="914400"/>
            <a:ext cx="2651400" cy="84096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7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8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8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8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8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85" name="pic Logo Text" descr=""/>
          <p:cNvPicPr/>
          <p:nvPr/>
        </p:nvPicPr>
        <p:blipFill>
          <a:blip r:embed="rId2"/>
          <a:stretch/>
        </p:blipFill>
        <p:spPr>
          <a:xfrm>
            <a:off x="7412040" y="6543720"/>
            <a:ext cx="1607760" cy="136080"/>
          </a:xfrm>
          <a:prstGeom prst="rect">
            <a:avLst/>
          </a:prstGeom>
          <a:ln>
            <a:noFill/>
          </a:ln>
        </p:spPr>
      </p:pic>
      <p:sp>
        <p:nvSpPr>
          <p:cNvPr id="68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32B8F70-EB7B-4ED5-B061-4C084931278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8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88" name="PlaceHolder 10"/>
          <p:cNvSpPr>
            <a:spLocks noGrp="1"/>
          </p:cNvSpPr>
          <p:nvPr>
            <p:ph type="body"/>
          </p:nvPr>
        </p:nvSpPr>
        <p:spPr>
          <a:xfrm>
            <a:off x="5191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689" name="PlaceHolder 11"/>
          <p:cNvSpPr>
            <a:spLocks noGrp="1"/>
          </p:cNvSpPr>
          <p:nvPr>
            <p:ph type="body"/>
          </p:nvPr>
        </p:nvSpPr>
        <p:spPr>
          <a:xfrm>
            <a:off x="47545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2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2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2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3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3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3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33" name="pic Logo Text" descr=""/>
          <p:cNvPicPr/>
          <p:nvPr/>
        </p:nvPicPr>
        <p:blipFill>
          <a:blip r:embed="rId2"/>
          <a:stretch/>
        </p:blipFill>
        <p:spPr>
          <a:xfrm>
            <a:off x="7412040" y="6543720"/>
            <a:ext cx="1607760" cy="136080"/>
          </a:xfrm>
          <a:prstGeom prst="rect">
            <a:avLst/>
          </a:prstGeom>
          <a:ln>
            <a:noFill/>
          </a:ln>
        </p:spPr>
      </p:pic>
      <p:sp>
        <p:nvSpPr>
          <p:cNvPr id="73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7FF7CF7A-C85F-4122-AFF4-EAA95C566C1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3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736"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7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7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7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7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7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7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80" name="pic Logo Text" descr=""/>
          <p:cNvPicPr/>
          <p:nvPr/>
        </p:nvPicPr>
        <p:blipFill>
          <a:blip r:embed="rId2"/>
          <a:stretch/>
        </p:blipFill>
        <p:spPr>
          <a:xfrm>
            <a:off x="7412040" y="6543720"/>
            <a:ext cx="1607760" cy="136080"/>
          </a:xfrm>
          <a:prstGeom prst="rect">
            <a:avLst/>
          </a:prstGeom>
          <a:ln>
            <a:noFill/>
          </a:ln>
        </p:spPr>
      </p:pic>
      <p:sp>
        <p:nvSpPr>
          <p:cNvPr id="78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45DEE34-3DC8-4B7A-82D0-33A220A4FDD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82"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783"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784"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785"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82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82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82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82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82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82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829" name="pic Logo Text" descr=""/>
          <p:cNvPicPr/>
          <p:nvPr/>
        </p:nvPicPr>
        <p:blipFill>
          <a:blip r:embed="rId2"/>
          <a:stretch/>
        </p:blipFill>
        <p:spPr>
          <a:xfrm>
            <a:off x="7412040" y="6543720"/>
            <a:ext cx="1607760" cy="136080"/>
          </a:xfrm>
          <a:prstGeom prst="rect">
            <a:avLst/>
          </a:prstGeom>
          <a:ln>
            <a:noFill/>
          </a:ln>
        </p:spPr>
      </p:pic>
      <p:sp>
        <p:nvSpPr>
          <p:cNvPr id="83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7255D769-2C65-40F9-8B27-670006A2A53A}"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831"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832"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833"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834"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87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87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87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87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87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87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878" name="pic Logo Text" descr=""/>
          <p:cNvPicPr/>
          <p:nvPr/>
        </p:nvPicPr>
        <p:blipFill>
          <a:blip r:embed="rId2"/>
          <a:stretch/>
        </p:blipFill>
        <p:spPr>
          <a:xfrm>
            <a:off x="7412040" y="6543720"/>
            <a:ext cx="1607760" cy="136080"/>
          </a:xfrm>
          <a:prstGeom prst="rect">
            <a:avLst/>
          </a:prstGeom>
          <a:ln>
            <a:noFill/>
          </a:ln>
        </p:spPr>
      </p:pic>
      <p:sp>
        <p:nvSpPr>
          <p:cNvPr id="87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47609BD-851E-46CC-8A5C-04E314B70B4B}"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880"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881"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82"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883"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BB92FBB-A680-4AAC-B3C0-4D3D6E2DF8A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92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92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92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92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92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92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927" name="pic Logo Text" descr=""/>
          <p:cNvPicPr/>
          <p:nvPr/>
        </p:nvPicPr>
        <p:blipFill>
          <a:blip r:embed="rId2"/>
          <a:stretch/>
        </p:blipFill>
        <p:spPr>
          <a:xfrm>
            <a:off x="7412040" y="6543720"/>
            <a:ext cx="1607760" cy="136080"/>
          </a:xfrm>
          <a:prstGeom prst="rect">
            <a:avLst/>
          </a:prstGeom>
          <a:ln>
            <a:noFill/>
          </a:ln>
        </p:spPr>
      </p:pic>
      <p:sp>
        <p:nvSpPr>
          <p:cNvPr id="92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323AF71-6797-4690-9475-7CDD8B7C730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29"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930" name="CustomShape 10"/>
          <p:cNvSpPr/>
          <p:nvPr/>
        </p:nvSpPr>
        <p:spPr>
          <a:xfrm>
            <a:off x="521280" y="914400"/>
            <a:ext cx="8289000" cy="5409720"/>
          </a:xfrm>
          <a:prstGeom prst="rect">
            <a:avLst/>
          </a:prstGeom>
          <a:noFill/>
          <a:ln w="9360">
            <a:solidFill>
              <a:schemeClr val="tx1"/>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931"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932"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26C056F-E3FF-4206-951D-EC86336A47E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870812F-1514-4129-9877-2E7C5EBEE13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3305160" y="914400"/>
            <a:ext cx="5531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F1AEEFF-864B-4970-98E6-D9B3A18CE0D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51912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7" name="pic Logo Text" descr=""/>
          <p:cNvPicPr/>
          <p:nvPr/>
        </p:nvPicPr>
        <p:blipFill>
          <a:blip r:embed="rId2"/>
          <a:stretch/>
        </p:blipFill>
        <p:spPr>
          <a:xfrm>
            <a:off x="7412040" y="6543720"/>
            <a:ext cx="1607760" cy="136080"/>
          </a:xfrm>
          <a:prstGeom prst="rect">
            <a:avLst/>
          </a:prstGeom>
          <a:ln>
            <a:noFill/>
          </a:ln>
        </p:spPr>
      </p:pic>
      <p:sp>
        <p:nvSpPr>
          <p:cNvPr id="25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5D41A97-B945-4AC5-9AC2-44A1C299C45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5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0" name="PlaceHolder 10"/>
          <p:cNvSpPr>
            <a:spLocks noGrp="1"/>
          </p:cNvSpPr>
          <p:nvPr>
            <p:ph type="body"/>
          </p:nvPr>
        </p:nvSpPr>
        <p:spPr>
          <a:xfrm>
            <a:off x="47545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9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9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4" name="pic Logo Text" descr=""/>
          <p:cNvPicPr/>
          <p:nvPr/>
        </p:nvPicPr>
        <p:blipFill>
          <a:blip r:embed="rId2"/>
          <a:stretch/>
        </p:blipFill>
        <p:spPr>
          <a:xfrm>
            <a:off x="7412040" y="6543720"/>
            <a:ext cx="1607760" cy="136080"/>
          </a:xfrm>
          <a:prstGeom prst="rect">
            <a:avLst/>
          </a:prstGeom>
          <a:ln>
            <a:noFill/>
          </a:ln>
        </p:spPr>
      </p:pic>
      <p:sp>
        <p:nvSpPr>
          <p:cNvPr id="30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428982B-2030-459A-B6F3-EB695250471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0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07"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4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4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4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4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4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1" name="pic Logo Text" descr=""/>
          <p:cNvPicPr/>
          <p:nvPr/>
        </p:nvPicPr>
        <p:blipFill>
          <a:blip r:embed="rId2"/>
          <a:stretch/>
        </p:blipFill>
        <p:spPr>
          <a:xfrm>
            <a:off x="7412040" y="6543720"/>
            <a:ext cx="1607760" cy="136080"/>
          </a:xfrm>
          <a:prstGeom prst="rect">
            <a:avLst/>
          </a:prstGeom>
          <a:ln>
            <a:noFill/>
          </a:ln>
        </p:spPr>
      </p:pic>
      <p:sp>
        <p:nvSpPr>
          <p:cNvPr id="35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77E12DC-8765-4333-B2B6-DF8A97EEBA0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5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4"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9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9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9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98" name="pic Logo Text" descr=""/>
          <p:cNvPicPr/>
          <p:nvPr/>
        </p:nvPicPr>
        <p:blipFill>
          <a:blip r:embed="rId2"/>
          <a:stretch/>
        </p:blipFill>
        <p:spPr>
          <a:xfrm>
            <a:off x="7412040" y="6543720"/>
            <a:ext cx="1607760" cy="136080"/>
          </a:xfrm>
          <a:prstGeom prst="rect">
            <a:avLst/>
          </a:prstGeom>
          <a:ln>
            <a:noFill/>
          </a:ln>
        </p:spPr>
      </p:pic>
      <p:sp>
        <p:nvSpPr>
          <p:cNvPr id="39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4EACF73-177A-4562-968C-038B0E2F32C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0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1" name="PlaceHolder 10"/>
          <p:cNvSpPr>
            <a:spLocks noGrp="1"/>
          </p:cNvSpPr>
          <p:nvPr>
            <p:ph type="body"/>
          </p:nvPr>
        </p:nvSpPr>
        <p:spPr>
          <a:xfrm>
            <a:off x="5191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97.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slideLayout" Target="../slideLayouts/slideLayout97.xml"/><Relationship Id="rId8"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7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2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2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wmf"/><Relationship Id="rId3" Type="http://schemas.openxmlformats.org/officeDocument/2006/relationships/image" Target="../media/image48.wmf"/><Relationship Id="rId4" Type="http://schemas.openxmlformats.org/officeDocument/2006/relationships/image" Target="../media/image49.wmf"/><Relationship Id="rId5" Type="http://schemas.openxmlformats.org/officeDocument/2006/relationships/image" Target="../media/image50.wmf"/><Relationship Id="rId6" Type="http://schemas.openxmlformats.org/officeDocument/2006/relationships/slideLayout" Target="../slideLayouts/slideLayout49.xml"/><Relationship Id="rId7"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45.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4.wmf"/><Relationship Id="rId2" Type="http://schemas.openxmlformats.org/officeDocument/2006/relationships/image" Target="../media/image55.wmf"/><Relationship Id="rId3" Type="http://schemas.openxmlformats.org/officeDocument/2006/relationships/image" Target="../media/image56.wmf"/><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slideLayout" Target="../slideLayouts/slideLayout157.xml"/><Relationship Id="rId7"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49.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slideLayout" Target="../slideLayouts/slideLayout97.xml"/><Relationship Id="rId6"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wmf"/><Relationship Id="rId5" Type="http://schemas.openxmlformats.org/officeDocument/2006/relationships/image" Target="../media/image68.wmf"/><Relationship Id="rId6" Type="http://schemas.openxmlformats.org/officeDocument/2006/relationships/slideLayout" Target="../slideLayouts/slideLayout113.xml"/><Relationship Id="rId7"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wmf"/><Relationship Id="rId5" Type="http://schemas.openxmlformats.org/officeDocument/2006/relationships/slideLayout" Target="../slideLayouts/slideLayout61.xml"/><Relationship Id="rId6"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slideLayout" Target="../slideLayouts/slideLayout85.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slideLayout" Target="../slideLayouts/slideLayout73.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image" Target="../media/image79.png"/><Relationship Id="rId3" Type="http://schemas.openxmlformats.org/officeDocument/2006/relationships/image" Target="../media/image80.png"/><Relationship Id="rId4" Type="http://schemas.openxmlformats.org/officeDocument/2006/relationships/slideLayout" Target="../slideLayouts/slideLayout61.xml"/><Relationship Id="rId5"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72.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slideLayout" Target="../slideLayouts/slideLayout97.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image" Target="../media/image86.png"/><Relationship Id="rId4" Type="http://schemas.openxmlformats.org/officeDocument/2006/relationships/slideLayout" Target="../slideLayouts/slideLayout97.xml"/><Relationship Id="rId5"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png"/><Relationship Id="rId3" Type="http://schemas.openxmlformats.org/officeDocument/2006/relationships/image" Target="../media/image89.png"/><Relationship Id="rId4" Type="http://schemas.openxmlformats.org/officeDocument/2006/relationships/image" Target="../media/image90.png"/><Relationship Id="rId5" Type="http://schemas.openxmlformats.org/officeDocument/2006/relationships/slideLayout" Target="../slideLayouts/slideLayout172.xml"/><Relationship Id="rId6"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slideLayout" Target="../slideLayouts/slideLayout181.xml"/><Relationship Id="rId5"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2.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slideLayout" Target="../slideLayouts/slideLayout1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18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image" Target="../media/image97.png"/><Relationship Id="rId3" Type="http://schemas.openxmlformats.org/officeDocument/2006/relationships/image" Target="../media/image98.png"/><Relationship Id="rId4" Type="http://schemas.openxmlformats.org/officeDocument/2006/relationships/slideLayout" Target="../slideLayouts/slideLayout121.xml"/><Relationship Id="rId5"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image" Target="../media/image100.png"/><Relationship Id="rId3" Type="http://schemas.openxmlformats.org/officeDocument/2006/relationships/slideLayout" Target="../slideLayouts/slideLayout37.xml"/><Relationship Id="rId4"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73.xml"/><Relationship Id="rId4"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03.wmf"/><Relationship Id="rId2" Type="http://schemas.openxmlformats.org/officeDocument/2006/relationships/image" Target="../media/image104.wmf"/><Relationship Id="rId3" Type="http://schemas.openxmlformats.org/officeDocument/2006/relationships/image" Target="../media/image105.wmf"/><Relationship Id="rId4" Type="http://schemas.openxmlformats.org/officeDocument/2006/relationships/image" Target="../media/image106.wmf"/><Relationship Id="rId5" Type="http://schemas.openxmlformats.org/officeDocument/2006/relationships/slideLayout" Target="../slideLayouts/slideLayout193.xml"/><Relationship Id="rId6"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0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07.png"/><Relationship Id="rId2" Type="http://schemas.openxmlformats.org/officeDocument/2006/relationships/image" Target="../media/image108.png"/><Relationship Id="rId3" Type="http://schemas.openxmlformats.org/officeDocument/2006/relationships/slideLayout" Target="../slideLayouts/slideLayout217.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29.xml"/><Relationship Id="rId2" Type="http://schemas.openxmlformats.org/officeDocument/2006/relationships/notesSlide" Target="../notesSlides/notesSlide47.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wmf"/><Relationship Id="rId3" Type="http://schemas.openxmlformats.org/officeDocument/2006/relationships/slideLayout" Target="../slideLayouts/slideLayout6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wmf"/><Relationship Id="rId3" Type="http://schemas.openxmlformats.org/officeDocument/2006/relationships/image" Target="../media/image27.png"/><Relationship Id="rId4" Type="http://schemas.openxmlformats.org/officeDocument/2006/relationships/slideLayout" Target="../slideLayouts/slideLayout73.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wmf"/><Relationship Id="rId3" Type="http://schemas.openxmlformats.org/officeDocument/2006/relationships/image" Target="../media/image30.png"/><Relationship Id="rId4" Type="http://schemas.openxmlformats.org/officeDocument/2006/relationships/slideLayout" Target="../slideLayouts/slideLayout7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October 31, 2014</a:t>
            </a:r>
            <a:endParaRPr b="0" lang="en-US" sz="1600" spc="-1" strike="noStrike">
              <a:solidFill>
                <a:srgbClr val="000000"/>
              </a:solidFill>
              <a:latin typeface="Arial"/>
            </a:endParaRPr>
          </a:p>
        </p:txBody>
      </p:sp>
      <p:sp>
        <p:nvSpPr>
          <p:cNvPr id="975"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Atomic Widgets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an atomic widget</a:t>
            </a:r>
            <a:endParaRPr b="0" lang="en-US" sz="3200" spc="-1" strike="noStrike">
              <a:solidFill>
                <a:srgbClr val="ffffff"/>
              </a:solidFill>
              <a:latin typeface="Arial"/>
            </a:endParaRPr>
          </a:p>
        </p:txBody>
      </p:sp>
      <p:sp>
        <p:nvSpPr>
          <p:cNvPr id="1041"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Select the widget from the toolbox</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the widget to the PCF</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Specify the required properties</a:t>
            </a:r>
            <a:endParaRPr b="0" lang="en-US" sz="2400" spc="-1" strike="noStrike">
              <a:solidFill>
                <a:srgbClr val="000000"/>
              </a:solidFill>
              <a:latin typeface="Arial"/>
            </a:endParaRPr>
          </a:p>
          <a:p>
            <a:pPr lvl="1" marL="80028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id property is unique name for widget</a:t>
            </a:r>
            <a:endParaRPr b="0" lang="en-US" sz="2000" spc="-1" strike="noStrike">
              <a:solidFill>
                <a:srgbClr val="000000"/>
              </a:solidFill>
              <a:latin typeface="Arial"/>
            </a:endParaRPr>
          </a:p>
          <a:p>
            <a:pPr lvl="1" marL="80028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value property is for widget that display data</a:t>
            </a:r>
            <a:endParaRPr b="0" lang="en-US" sz="20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Specify a display key for the label property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Define additional properties specific to the widget type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the PCFs and display keys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Generic input widget</a:t>
            </a:r>
            <a:endParaRPr b="0" lang="en-US" sz="3200" spc="-1" strike="noStrike">
              <a:solidFill>
                <a:srgbClr val="ffffff"/>
              </a:solidFill>
              <a:latin typeface="Arial"/>
            </a:endParaRPr>
          </a:p>
        </p:txBody>
      </p:sp>
      <p:sp>
        <p:nvSpPr>
          <p:cNvPr id="1043" name="TextShape 2"/>
          <p:cNvSpPr txBox="1"/>
          <p:nvPr/>
        </p:nvSpPr>
        <p:spPr>
          <a:xfrm>
            <a:off x="519120" y="914400"/>
            <a:ext cx="50490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Dynamically determines input type based on value data type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Boolean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Boolean Radio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Date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Date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TypeKey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TypeKey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Text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TextInput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 has performance cost</a:t>
            </a:r>
            <a:endParaRPr b="0" lang="en-US" sz="2400" spc="-1" strike="noStrike">
              <a:solidFill>
                <a:srgbClr val="000000"/>
              </a:solidFill>
              <a:latin typeface="Arial"/>
            </a:endParaRPr>
          </a:p>
        </p:txBody>
      </p:sp>
      <p:pic>
        <p:nvPicPr>
          <p:cNvPr id="1044" name="Picture 2" descr=""/>
          <p:cNvPicPr/>
          <p:nvPr/>
        </p:nvPicPr>
        <p:blipFill>
          <a:blip r:embed="rId1"/>
          <a:stretch/>
        </p:blipFill>
        <p:spPr>
          <a:xfrm>
            <a:off x="5851080" y="914400"/>
            <a:ext cx="2987640" cy="5486040"/>
          </a:xfrm>
          <a:prstGeom prst="rect">
            <a:avLst/>
          </a:prstGeom>
          <a:ln>
            <a:solidFill>
              <a:schemeClr val="bg1"/>
            </a:solidFill>
          </a:ln>
          <a:effectLst>
            <a:outerShdw algn="tl" blurRad="50800" dir="2700000" dist="38100" rotWithShape="0">
              <a:srgbClr val="000000">
                <a:alpha val="40000"/>
              </a:srgbClr>
            </a:outerShdw>
          </a:effectLst>
        </p:spPr>
      </p:pic>
      <p:pic>
        <p:nvPicPr>
          <p:cNvPr id="1045" name="Picture 2" descr=""/>
          <p:cNvPicPr/>
          <p:nvPr/>
        </p:nvPicPr>
        <p:blipFill>
          <a:blip r:embed="rId2"/>
          <a:stretch/>
        </p:blipFill>
        <p:spPr>
          <a:xfrm>
            <a:off x="533520" y="3809880"/>
            <a:ext cx="2114280" cy="2638080"/>
          </a:xfrm>
          <a:prstGeom prst="rect">
            <a:avLst/>
          </a:prstGeom>
          <a:ln w="9360">
            <a:solidFill>
              <a:schemeClr val="bg1"/>
            </a:solidFill>
            <a:miter/>
          </a:ln>
        </p:spPr>
      </p:pic>
      <p:pic>
        <p:nvPicPr>
          <p:cNvPr id="1046" name="Picture 3" descr=""/>
          <p:cNvPicPr/>
          <p:nvPr/>
        </p:nvPicPr>
        <p:blipFill>
          <a:blip r:embed="rId3"/>
          <a:stretch/>
        </p:blipFill>
        <p:spPr>
          <a:xfrm>
            <a:off x="3057480" y="4419720"/>
            <a:ext cx="2510640" cy="1390320"/>
          </a:xfrm>
          <a:prstGeom prst="rect">
            <a:avLst/>
          </a:prstGeom>
          <a:ln w="9360">
            <a:solidFill>
              <a:schemeClr val="bg1"/>
            </a:solidFill>
            <a:miter/>
          </a:ln>
        </p:spPr>
      </p:pic>
      <p:pic>
        <p:nvPicPr>
          <p:cNvPr id="1047" name="Picture 4" descr=""/>
          <p:cNvPicPr/>
          <p:nvPr/>
        </p:nvPicPr>
        <p:blipFill>
          <a:blip r:embed="rId4"/>
          <a:stretch/>
        </p:blipFill>
        <p:spPr>
          <a:xfrm>
            <a:off x="3057480" y="3886200"/>
            <a:ext cx="2578320" cy="342720"/>
          </a:xfrm>
          <a:prstGeom prst="rect">
            <a:avLst/>
          </a:prstGeom>
          <a:ln w="9360">
            <a:solidFill>
              <a:schemeClr val="bg1"/>
            </a:solidFill>
            <a:miter/>
          </a:ln>
        </p:spPr>
      </p:pic>
      <p:pic>
        <p:nvPicPr>
          <p:cNvPr id="1048" name="Picture 6" descr=""/>
          <p:cNvPicPr/>
          <p:nvPr/>
        </p:nvPicPr>
        <p:blipFill>
          <a:blip r:embed="rId5"/>
          <a:stretch/>
        </p:blipFill>
        <p:spPr>
          <a:xfrm>
            <a:off x="3057480" y="6019920"/>
            <a:ext cx="2488680" cy="380520"/>
          </a:xfrm>
          <a:prstGeom prst="rect">
            <a:avLst/>
          </a:prstGeom>
          <a:ln w="9360">
            <a:solidFill>
              <a:schemeClr val="bg1"/>
            </a:solidFill>
            <a:miter/>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Select the widget</a:t>
            </a:r>
            <a:endParaRPr b="0" lang="en-US" sz="3200" spc="-1" strike="noStrike">
              <a:solidFill>
                <a:srgbClr val="ffffff"/>
              </a:solidFill>
              <a:latin typeface="Arial"/>
            </a:endParaRPr>
          </a:p>
        </p:txBody>
      </p:sp>
      <p:sp>
        <p:nvSpPr>
          <p:cNvPr id="1050" name="TextShape 2"/>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Toolbox lists atomic widgets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Choose the best widget </a:t>
            </a:r>
            <a:br/>
            <a:r>
              <a:rPr b="0" lang="en-US" sz="2400" spc="-1" strike="noStrike">
                <a:solidFill>
                  <a:srgbClr val="000000"/>
                </a:solidFill>
                <a:latin typeface="Arial"/>
                <a:ea typeface="Arial"/>
              </a:rPr>
              <a:t>for the data value</a:t>
            </a:r>
            <a:endParaRPr b="0" lang="en-US" sz="2400" spc="-1" strike="noStrike">
              <a:solidFill>
                <a:srgbClr val="000000"/>
              </a:solidFill>
              <a:latin typeface="Arial"/>
            </a:endParaRPr>
          </a:p>
        </p:txBody>
      </p:sp>
      <p:pic>
        <p:nvPicPr>
          <p:cNvPr id="1051" name="Picture 9" descr=""/>
          <p:cNvPicPr/>
          <p:nvPr/>
        </p:nvPicPr>
        <p:blipFill>
          <a:blip r:embed="rId1"/>
          <a:stretch/>
        </p:blipFill>
        <p:spPr>
          <a:xfrm>
            <a:off x="838080" y="2191320"/>
            <a:ext cx="2216880" cy="42854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052" name="Picture 10" descr=""/>
          <p:cNvPicPr/>
          <p:nvPr/>
        </p:nvPicPr>
        <p:blipFill>
          <a:blip r:embed="rId2"/>
          <a:stretch/>
        </p:blipFill>
        <p:spPr>
          <a:xfrm>
            <a:off x="5144040" y="911160"/>
            <a:ext cx="3695040" cy="13140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053" name="Picture 6" descr=""/>
          <p:cNvPicPr/>
          <p:nvPr/>
        </p:nvPicPr>
        <p:blipFill>
          <a:blip r:embed="rId3"/>
          <a:stretch/>
        </p:blipFill>
        <p:spPr>
          <a:xfrm>
            <a:off x="6553080" y="4114800"/>
            <a:ext cx="2216880" cy="19998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054" name="Picture 7" descr=""/>
          <p:cNvPicPr/>
          <p:nvPr/>
        </p:nvPicPr>
        <p:blipFill>
          <a:blip r:embed="rId4"/>
          <a:stretch/>
        </p:blipFill>
        <p:spPr>
          <a:xfrm>
            <a:off x="2701440" y="2590920"/>
            <a:ext cx="2216880" cy="7081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055" name="Picture 5" descr=""/>
          <p:cNvPicPr/>
          <p:nvPr/>
        </p:nvPicPr>
        <p:blipFill>
          <a:blip r:embed="rId5"/>
          <a:stretch/>
        </p:blipFill>
        <p:spPr>
          <a:xfrm>
            <a:off x="4168440" y="2819520"/>
            <a:ext cx="2216880" cy="37368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056" name="Picture 8" descr=""/>
          <p:cNvPicPr/>
          <p:nvPr/>
        </p:nvPicPr>
        <p:blipFill>
          <a:blip r:embed="rId6"/>
          <a:stretch/>
        </p:blipFill>
        <p:spPr>
          <a:xfrm>
            <a:off x="6622200" y="2459520"/>
            <a:ext cx="2216880" cy="9709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57" name="CustomShape 3"/>
          <p:cNvSpPr/>
          <p:nvPr/>
        </p:nvSpPr>
        <p:spPr>
          <a:xfrm flipH="1">
            <a:off x="2819520" y="1219320"/>
            <a:ext cx="2324160" cy="123984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58" name="CustomShape 4"/>
          <p:cNvSpPr/>
          <p:nvPr/>
        </p:nvSpPr>
        <p:spPr>
          <a:xfrm flipH="1">
            <a:off x="3918960" y="1568520"/>
            <a:ext cx="1224720" cy="96372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59" name="CustomShape 5"/>
          <p:cNvSpPr/>
          <p:nvPr/>
        </p:nvSpPr>
        <p:spPr>
          <a:xfrm flipH="1">
            <a:off x="4918680" y="1839240"/>
            <a:ext cx="357840" cy="97992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60" name="CustomShape 6"/>
          <p:cNvSpPr/>
          <p:nvPr/>
        </p:nvSpPr>
        <p:spPr>
          <a:xfrm>
            <a:off x="6553080" y="1752480"/>
            <a:ext cx="685440" cy="70632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61" name="CustomShape 7"/>
          <p:cNvSpPr/>
          <p:nvPr/>
        </p:nvSpPr>
        <p:spPr>
          <a:xfrm>
            <a:off x="6212520" y="1839240"/>
            <a:ext cx="408960" cy="227520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Data values for input and cell widgets</a:t>
            </a:r>
            <a:endParaRPr b="0" lang="en-US" sz="3200" spc="-1" strike="noStrike">
              <a:solidFill>
                <a:srgbClr val="ffffff"/>
              </a:solidFill>
              <a:latin typeface="Arial"/>
            </a:endParaRPr>
          </a:p>
        </p:txBody>
      </p:sp>
      <p:graphicFrame>
        <p:nvGraphicFramePr>
          <p:cNvPr id="1063" name="Table 2"/>
          <p:cNvGraphicFramePr/>
          <p:nvPr/>
        </p:nvGraphicFramePr>
        <p:xfrm>
          <a:off x="533520" y="906840"/>
          <a:ext cx="8305560" cy="4672080"/>
        </p:xfrm>
        <a:graphic>
          <a:graphicData uri="http://schemas.openxmlformats.org/drawingml/2006/table">
            <a:tbl>
              <a:tblPr/>
              <a:tblGrid>
                <a:gridCol w="2743200"/>
                <a:gridCol w="2743200"/>
                <a:gridCol w="2819160"/>
              </a:tblGrid>
              <a:tr h="560520">
                <a:tc>
                  <a:txBody>
                    <a:bodyPr/>
                    <a:p>
                      <a:pPr>
                        <a:lnSpc>
                          <a:spcPct val="100000"/>
                        </a:lnSpc>
                      </a:pPr>
                      <a:r>
                        <a:rPr b="1" lang="en-US" sz="1800" spc="-1" strike="noStrike">
                          <a:solidFill>
                            <a:srgbClr val="ffffff"/>
                          </a:solidFill>
                          <a:latin typeface="Arial"/>
                        </a:rPr>
                        <a:t>Data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4628c"/>
                    </a:solidFill>
                  </a:tcPr>
                </a:tc>
                <a:tc>
                  <a:txBody>
                    <a:bodyPr/>
                    <a:p>
                      <a:pPr>
                        <a:lnSpc>
                          <a:spcPct val="100000"/>
                        </a:lnSpc>
                      </a:pPr>
                      <a:r>
                        <a:rPr b="1" lang="en-US" sz="1800" spc="-1" strike="noStrike">
                          <a:solidFill>
                            <a:srgbClr val="ffffff"/>
                          </a:solidFill>
                          <a:latin typeface="Arial"/>
                        </a:rPr>
                        <a:t>Input Widget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4628c"/>
                    </a:solidFill>
                  </a:tcPr>
                </a:tc>
                <a:tc>
                  <a:txBody>
                    <a:bodyPr/>
                    <a:p>
                      <a:pPr>
                        <a:lnSpc>
                          <a:spcPct val="100000"/>
                        </a:lnSpc>
                      </a:pPr>
                      <a:r>
                        <a:rPr b="1" lang="en-US" sz="1800" spc="-1" strike="noStrike">
                          <a:solidFill>
                            <a:srgbClr val="ffffff"/>
                          </a:solidFill>
                          <a:latin typeface="Arial"/>
                        </a:rPr>
                        <a:t>Cell Widget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4628c"/>
                    </a:solidFill>
                  </a:tcPr>
                </a:tc>
              </a:tr>
              <a:tr h="414000">
                <a:tc>
                  <a:txBody>
                    <a:bodyPr/>
                    <a:p>
                      <a:pPr>
                        <a:lnSpc>
                          <a:spcPct val="100000"/>
                        </a:lnSpc>
                      </a:pPr>
                      <a:r>
                        <a:rPr b="0" lang="en-US" sz="1600" spc="-1" strike="noStrike">
                          <a:solidFill>
                            <a:srgbClr val="000000"/>
                          </a:solidFill>
                          <a:latin typeface="Arial"/>
                        </a:rPr>
                        <a:t>varchar, integer, decimal</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c>
                  <a:txBody>
                    <a:bodyPr/>
                    <a:p>
                      <a:pPr>
                        <a:lnSpc>
                          <a:spcPct val="100000"/>
                        </a:lnSpc>
                      </a:pPr>
                      <a:r>
                        <a:rPr b="0" lang="en-US" sz="1600" spc="-1" strike="noStrike">
                          <a:solidFill>
                            <a:srgbClr val="000000"/>
                          </a:solidFill>
                          <a:latin typeface="Arial"/>
                        </a:rPr>
                        <a:t>Text Input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c>
                  <a:txBody>
                    <a:bodyPr/>
                    <a:p>
                      <a:pPr>
                        <a:lnSpc>
                          <a:spcPct val="100000"/>
                        </a:lnSpc>
                      </a:pPr>
                      <a:r>
                        <a:rPr b="0" lang="en-US" sz="1600" spc="-1" strike="noStrike">
                          <a:solidFill>
                            <a:srgbClr val="000000"/>
                          </a:solidFill>
                          <a:latin typeface="Arial"/>
                        </a:rPr>
                        <a:t>Text Cell</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r>
              <a:tr h="690480">
                <a:tc>
                  <a:txBody>
                    <a:bodyPr/>
                    <a:p>
                      <a:pPr>
                        <a:lnSpc>
                          <a:spcPct val="100000"/>
                        </a:lnSpc>
                      </a:pPr>
                      <a:r>
                        <a:rPr b="0" lang="en-US" sz="1600" spc="-1" strike="noStrike">
                          <a:solidFill>
                            <a:srgbClr val="000000"/>
                          </a:solidFill>
                          <a:latin typeface="Arial"/>
                        </a:rPr>
                        <a:t>varchar, shorttext, </a:t>
                      </a:r>
                      <a:br/>
                      <a:r>
                        <a:rPr b="0" lang="en-US" sz="1600" spc="-1" strike="noStrike">
                          <a:solidFill>
                            <a:srgbClr val="000000"/>
                          </a:solidFill>
                          <a:latin typeface="Arial"/>
                        </a:rPr>
                        <a:t>mediumtext, longtext, text </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d"/>
                    </a:solidFill>
                  </a:tcPr>
                </a:tc>
                <a:tc>
                  <a:txBody>
                    <a:bodyPr/>
                    <a:p>
                      <a:pPr>
                        <a:lnSpc>
                          <a:spcPct val="100000"/>
                        </a:lnSpc>
                      </a:pPr>
                      <a:r>
                        <a:rPr b="0" lang="en-US" sz="1600" spc="-1" strike="noStrike">
                          <a:solidFill>
                            <a:srgbClr val="000000"/>
                          </a:solidFill>
                          <a:latin typeface="Arial"/>
                        </a:rPr>
                        <a:t>Text Area Input</a:t>
                      </a:r>
                      <a:endParaRPr b="0" lang="en-US" sz="1600" spc="-1" strike="noStrike">
                        <a:latin typeface="Arial"/>
                      </a:endParaRPr>
                    </a:p>
                    <a:p>
                      <a:pPr>
                        <a:lnSpc>
                          <a:spcPct val="100000"/>
                        </a:lnSpc>
                      </a:pP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d"/>
                    </a:solidFill>
                  </a:tcPr>
                </a:tc>
                <a:tc>
                  <a:txBody>
                    <a:bodyPr/>
                    <a:p>
                      <a:pPr>
                        <a:lnSpc>
                          <a:spcPct val="100000"/>
                        </a:lnSpc>
                      </a:pPr>
                      <a:r>
                        <a:rPr b="0" lang="en-US" sz="1600" spc="-1" strike="noStrike">
                          <a:solidFill>
                            <a:srgbClr val="000000"/>
                          </a:solidFill>
                          <a:latin typeface="Arial"/>
                        </a:rPr>
                        <a:t>Text Area Cell</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d"/>
                    </a:solidFill>
                  </a:tcPr>
                </a:tc>
              </a:tr>
              <a:tr h="344880">
                <a:tc>
                  <a:txBody>
                    <a:bodyPr/>
                    <a:p>
                      <a:pPr>
                        <a:lnSpc>
                          <a:spcPct val="100000"/>
                        </a:lnSpc>
                      </a:pPr>
                      <a:r>
                        <a:rPr b="0" lang="en-US" sz="1600" spc="-1" strike="noStrike">
                          <a:solidFill>
                            <a:srgbClr val="000000"/>
                          </a:solidFill>
                          <a:latin typeface="Arial"/>
                        </a:rPr>
                        <a:t>date, datetime</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c>
                  <a:txBody>
                    <a:bodyPr/>
                    <a:p>
                      <a:pPr>
                        <a:lnSpc>
                          <a:spcPct val="100000"/>
                        </a:lnSpc>
                      </a:pPr>
                      <a:r>
                        <a:rPr b="0" lang="en-US" sz="1600" spc="-1" strike="noStrike">
                          <a:solidFill>
                            <a:srgbClr val="000000"/>
                          </a:solidFill>
                          <a:latin typeface="Arial"/>
                        </a:rPr>
                        <a:t>Date Input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c>
                  <a:txBody>
                    <a:bodyPr/>
                    <a:p>
                      <a:pPr>
                        <a:lnSpc>
                          <a:spcPct val="100000"/>
                        </a:lnSpc>
                      </a:pPr>
                      <a:r>
                        <a:rPr b="0" lang="en-US" sz="1600" spc="-1" strike="noStrike">
                          <a:solidFill>
                            <a:srgbClr val="000000"/>
                          </a:solidFill>
                          <a:latin typeface="Arial"/>
                        </a:rPr>
                        <a:t>Date Cell </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r>
              <a:tr h="543240">
                <a:tc>
                  <a:txBody>
                    <a:bodyPr/>
                    <a:p>
                      <a:pPr>
                        <a:lnSpc>
                          <a:spcPct val="100000"/>
                        </a:lnSpc>
                      </a:pPr>
                      <a:r>
                        <a:rPr b="0" lang="en-US" sz="1600" spc="-1" strike="noStrike">
                          <a:solidFill>
                            <a:srgbClr val="000000"/>
                          </a:solidFill>
                          <a:latin typeface="Arial"/>
                        </a:rPr>
                        <a:t>money</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d"/>
                    </a:solidFill>
                  </a:tcPr>
                </a:tc>
                <a:tc>
                  <a:txBody>
                    <a:bodyPr/>
                    <a:p>
                      <a:pPr>
                        <a:lnSpc>
                          <a:spcPct val="100000"/>
                        </a:lnSpc>
                      </a:pPr>
                      <a:r>
                        <a:rPr b="0" lang="en-US" sz="1600" spc="-1" strike="noStrike">
                          <a:solidFill>
                            <a:srgbClr val="000000"/>
                          </a:solidFill>
                          <a:latin typeface="Arial"/>
                        </a:rPr>
                        <a:t>MonetaryAmount Input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d"/>
                    </a:solidFill>
                  </a:tcPr>
                </a:tc>
                <a:tc>
                  <a:txBody>
                    <a:bodyPr/>
                    <a:p>
                      <a:pPr>
                        <a:lnSpc>
                          <a:spcPct val="100000"/>
                        </a:lnSpc>
                      </a:pPr>
                      <a:r>
                        <a:rPr b="0" lang="en-US" sz="1600" spc="-1" strike="noStrike">
                          <a:solidFill>
                            <a:srgbClr val="000000"/>
                          </a:solidFill>
                          <a:latin typeface="Arial"/>
                        </a:rPr>
                        <a:t>MonetaryAmount Cell</a:t>
                      </a:r>
                      <a:endParaRPr b="0" lang="en-US" sz="1600" spc="-1" strike="noStrike">
                        <a:latin typeface="Arial"/>
                      </a:endParaRPr>
                    </a:p>
                    <a:p>
                      <a:pPr>
                        <a:lnSpc>
                          <a:spcPct val="100000"/>
                        </a:lnSpc>
                      </a:pP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d"/>
                    </a:solidFill>
                  </a:tcPr>
                </a:tc>
              </a:tr>
              <a:tr h="790560">
                <a:tc>
                  <a:txBody>
                    <a:bodyPr/>
                    <a:p>
                      <a:pPr>
                        <a:lnSpc>
                          <a:spcPct val="100000"/>
                        </a:lnSpc>
                      </a:pPr>
                      <a:r>
                        <a:rPr b="0" lang="en-US" sz="1600" spc="-1" strike="noStrike">
                          <a:solidFill>
                            <a:srgbClr val="000000"/>
                          </a:solidFill>
                          <a:latin typeface="Arial"/>
                        </a:rPr>
                        <a:t>bit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c>
                  <a:txBody>
                    <a:bodyPr/>
                    <a:p>
                      <a:pPr>
                        <a:lnSpc>
                          <a:spcPct val="100000"/>
                        </a:lnSpc>
                      </a:pPr>
                      <a:r>
                        <a:rPr b="0" lang="en-US" sz="1600" spc="-1" strike="noStrike">
                          <a:solidFill>
                            <a:srgbClr val="000000"/>
                          </a:solidFill>
                          <a:latin typeface="Arial"/>
                        </a:rPr>
                        <a:t>Boolean Dropdown Input</a:t>
                      </a:r>
                      <a:endParaRPr b="0" lang="en-US" sz="1600" spc="-1" strike="noStrike">
                        <a:latin typeface="Arial"/>
                      </a:endParaRPr>
                    </a:p>
                    <a:p>
                      <a:pPr>
                        <a:lnSpc>
                          <a:spcPct val="100000"/>
                        </a:lnSpc>
                      </a:pPr>
                      <a:r>
                        <a:rPr b="0" lang="en-US" sz="1600" spc="-1" strike="noStrike">
                          <a:solidFill>
                            <a:srgbClr val="000000"/>
                          </a:solidFill>
                          <a:latin typeface="Arial"/>
                        </a:rPr>
                        <a:t>Boolean Radio Button Input</a:t>
                      </a:r>
                      <a:br/>
                      <a:r>
                        <a:rPr b="0" lang="en-US" sz="1600" spc="-1" strike="noStrike">
                          <a:solidFill>
                            <a:srgbClr val="000000"/>
                          </a:solidFill>
                          <a:latin typeface="Arial"/>
                        </a:rPr>
                        <a:t>Check Box Input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c>
                  <a:txBody>
                    <a:bodyPr/>
                    <a:p>
                      <a:pPr>
                        <a:lnSpc>
                          <a:spcPct val="100000"/>
                        </a:lnSpc>
                      </a:pPr>
                      <a:r>
                        <a:rPr b="0" lang="en-US" sz="1600" spc="-1" strike="noStrike">
                          <a:solidFill>
                            <a:srgbClr val="000000"/>
                          </a:solidFill>
                          <a:latin typeface="Arial"/>
                        </a:rPr>
                        <a:t>Check Box Cell</a:t>
                      </a:r>
                      <a:br/>
                      <a:r>
                        <a:rPr b="0" lang="en-US" sz="1600" spc="-1" strike="noStrike">
                          <a:solidFill>
                            <a:srgbClr val="000000"/>
                          </a:solidFill>
                          <a:latin typeface="Arial"/>
                        </a:rPr>
                        <a:t>Radio Button Cell</a:t>
                      </a:r>
                      <a:endParaRPr b="0" lang="en-US" sz="1600" spc="-1" strike="noStrike">
                        <a:latin typeface="Arial"/>
                      </a:endParaRPr>
                    </a:p>
                    <a:p>
                      <a:pPr>
                        <a:lnSpc>
                          <a:spcPct val="100000"/>
                        </a:lnSpc>
                      </a:pP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r>
              <a:tr h="768960">
                <a:tc>
                  <a:txBody>
                    <a:bodyPr/>
                    <a:p>
                      <a:pPr>
                        <a:lnSpc>
                          <a:spcPct val="100000"/>
                        </a:lnSpc>
                      </a:pPr>
                      <a:r>
                        <a:rPr b="0" lang="en-US" sz="1600" spc="-1" strike="noStrike">
                          <a:solidFill>
                            <a:srgbClr val="000000"/>
                          </a:solidFill>
                          <a:latin typeface="Arial"/>
                        </a:rPr>
                        <a:t>array, foreignkey</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d"/>
                    </a:solidFill>
                  </a:tcPr>
                </a:tc>
                <a:tc>
                  <a:txBody>
                    <a:bodyPr/>
                    <a:p>
                      <a:pPr>
                        <a:lnSpc>
                          <a:spcPct val="100000"/>
                        </a:lnSpc>
                      </a:pPr>
                      <a:r>
                        <a:rPr b="0" lang="en-US" sz="1600" spc="-1" strike="noStrike">
                          <a:solidFill>
                            <a:srgbClr val="000000"/>
                          </a:solidFill>
                          <a:latin typeface="Arial"/>
                        </a:rPr>
                        <a:t>Range Input</a:t>
                      </a:r>
                      <a:br/>
                      <a:r>
                        <a:rPr b="0" lang="en-US" sz="1600" spc="-1" strike="noStrike">
                          <a:solidFill>
                            <a:srgbClr val="000000"/>
                          </a:solidFill>
                          <a:latin typeface="Arial"/>
                        </a:rPr>
                        <a:t>Range Radio Button Input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d"/>
                    </a:solidFill>
                  </a:tcPr>
                </a:tc>
                <a:tc>
                  <a:txBody>
                    <a:bodyPr/>
                    <a:p>
                      <a:pPr>
                        <a:lnSpc>
                          <a:spcPct val="100000"/>
                        </a:lnSpc>
                      </a:pPr>
                      <a:r>
                        <a:rPr b="0" lang="en-US" sz="1600" spc="-1" strike="noStrike">
                          <a:solidFill>
                            <a:srgbClr val="000000"/>
                          </a:solidFill>
                          <a:latin typeface="Arial"/>
                        </a:rPr>
                        <a:t>Range Cell</a:t>
                      </a:r>
                      <a:br/>
                      <a:r>
                        <a:rPr b="0" lang="en-US" sz="1600" spc="-1" strike="noStrike">
                          <a:solidFill>
                            <a:srgbClr val="000000"/>
                          </a:solidFill>
                          <a:latin typeface="Arial"/>
                        </a:rPr>
                        <a:t>Range Radio Button Cell</a:t>
                      </a:r>
                      <a:endParaRPr b="0" lang="en-US" sz="1600" spc="-1" strike="noStrike">
                        <a:latin typeface="Arial"/>
                      </a:endParaRPr>
                    </a:p>
                    <a:p>
                      <a:pPr>
                        <a:lnSpc>
                          <a:spcPct val="100000"/>
                        </a:lnSpc>
                      </a:pP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d"/>
                    </a:solidFill>
                  </a:tcPr>
                </a:tc>
              </a:tr>
              <a:tr h="559440">
                <a:tc>
                  <a:txBody>
                    <a:bodyPr/>
                    <a:p>
                      <a:pPr>
                        <a:lnSpc>
                          <a:spcPct val="100000"/>
                        </a:lnSpc>
                      </a:pPr>
                      <a:r>
                        <a:rPr b="0" lang="en-US" sz="1600" spc="-1" strike="noStrike">
                          <a:solidFill>
                            <a:srgbClr val="000000"/>
                          </a:solidFill>
                          <a:latin typeface="Arial"/>
                        </a:rPr>
                        <a:t>typekey</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c>
                  <a:txBody>
                    <a:bodyPr/>
                    <a:p>
                      <a:pPr>
                        <a:lnSpc>
                          <a:spcPct val="100000"/>
                        </a:lnSpc>
                      </a:pPr>
                      <a:r>
                        <a:rPr b="0" lang="en-US" sz="1600" spc="-1" strike="noStrike">
                          <a:solidFill>
                            <a:srgbClr val="000000"/>
                          </a:solidFill>
                          <a:latin typeface="Arial"/>
                        </a:rPr>
                        <a:t>TypeKey Input</a:t>
                      </a:r>
                      <a:br/>
                      <a:r>
                        <a:rPr b="0" lang="en-US" sz="1600" spc="-1" strike="noStrike">
                          <a:solidFill>
                            <a:srgbClr val="000000"/>
                          </a:solidFill>
                          <a:latin typeface="Arial"/>
                        </a:rPr>
                        <a:t>TypeKey Radio Button Input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c>
                  <a:txBody>
                    <a:bodyPr/>
                    <a:p>
                      <a:pPr>
                        <a:lnSpc>
                          <a:spcPct val="100000"/>
                        </a:lnSpc>
                      </a:pPr>
                      <a:r>
                        <a:rPr b="0" lang="en-US" sz="1600" spc="-1" strike="noStrike">
                          <a:solidFill>
                            <a:srgbClr val="000000"/>
                          </a:solidFill>
                          <a:latin typeface="Arial"/>
                        </a:rPr>
                        <a:t>Typekey Cell</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2da"/>
                    </a:solidFill>
                  </a:tcPr>
                </a:tc>
              </a:tr>
            </a:tbl>
          </a:graphicData>
        </a:graphic>
      </p:graphicFrame>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4" name="Picture 2" descr=""/>
          <p:cNvPicPr/>
          <p:nvPr/>
        </p:nvPicPr>
        <p:blipFill>
          <a:blip r:embed="rId1"/>
          <a:stretch/>
        </p:blipFill>
        <p:spPr>
          <a:xfrm>
            <a:off x="533520" y="917280"/>
            <a:ext cx="5687640" cy="4340160"/>
          </a:xfrm>
          <a:prstGeom prst="rect">
            <a:avLst/>
          </a:prstGeom>
          <a:ln>
            <a:noFill/>
          </a:ln>
          <a:effectLst>
            <a:outerShdw algn="tl" blurRad="50800" dir="2700000" dist="38100" rotWithShape="0">
              <a:srgbClr val="000000">
                <a:alpha val="40000"/>
              </a:srgbClr>
            </a:outerShdw>
          </a:effectLst>
        </p:spPr>
      </p:pic>
      <p:sp>
        <p:nvSpPr>
          <p:cNvPr id="106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Add the widget to the PCF</a:t>
            </a:r>
            <a:endParaRPr b="0" lang="en-US" sz="3200" spc="-1" strike="noStrike">
              <a:solidFill>
                <a:srgbClr val="ffffff"/>
              </a:solidFill>
              <a:latin typeface="Arial"/>
            </a:endParaRPr>
          </a:p>
        </p:txBody>
      </p:sp>
      <p:sp>
        <p:nvSpPr>
          <p:cNvPr id="1066" name="TextShape 2"/>
          <p:cNvSpPr txBox="1"/>
          <p:nvPr/>
        </p:nvSpPr>
        <p:spPr>
          <a:xfrm>
            <a:off x="519120" y="5486400"/>
            <a:ext cx="8318160" cy="914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Light green line - current place where new widget will go</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Dark green line - places where new widget can go</a:t>
            </a:r>
            <a:endParaRPr b="0" lang="en-US" sz="2400" spc="-1" strike="noStrike">
              <a:solidFill>
                <a:srgbClr val="000000"/>
              </a:solidFill>
              <a:latin typeface="Arial"/>
            </a:endParaRPr>
          </a:p>
        </p:txBody>
      </p:sp>
      <p:sp>
        <p:nvSpPr>
          <p:cNvPr id="1067" name="CustomShape 3"/>
          <p:cNvSpPr/>
          <p:nvPr/>
        </p:nvSpPr>
        <p:spPr>
          <a:xfrm rot="3454800">
            <a:off x="1737720" y="2527200"/>
            <a:ext cx="2613240" cy="859320"/>
          </a:xfrm>
          <a:prstGeom prst="arc">
            <a:avLst>
              <a:gd name="adj1" fmla="val 12586877"/>
              <a:gd name="adj2" fmla="val 19940605"/>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68" name="CustomShape 4"/>
          <p:cNvSpPr/>
          <p:nvPr/>
        </p:nvSpPr>
        <p:spPr>
          <a:xfrm>
            <a:off x="3581280" y="3346560"/>
            <a:ext cx="2057040" cy="2898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9" name="Picture 2" descr=""/>
          <p:cNvPicPr/>
          <p:nvPr/>
        </p:nvPicPr>
        <p:blipFill>
          <a:blip r:embed="rId1"/>
          <a:stretch/>
        </p:blipFill>
        <p:spPr>
          <a:xfrm>
            <a:off x="525960" y="914400"/>
            <a:ext cx="5309280" cy="5547240"/>
          </a:xfrm>
          <a:prstGeom prst="rect">
            <a:avLst/>
          </a:prstGeom>
          <a:ln>
            <a:noFill/>
          </a:ln>
          <a:effectLst>
            <a:outerShdw algn="tl" blurRad="50800" dir="2700000" dist="38100" rotWithShape="0">
              <a:srgbClr val="000000">
                <a:alpha val="40000"/>
              </a:srgbClr>
            </a:outerShdw>
          </a:effectLst>
        </p:spPr>
      </p:pic>
      <p:sp>
        <p:nvSpPr>
          <p:cNvPr id="107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Specify the required properties</a:t>
            </a:r>
            <a:endParaRPr b="0" lang="en-US" sz="3200" spc="-1" strike="noStrike">
              <a:solidFill>
                <a:srgbClr val="ffffff"/>
              </a:solidFill>
              <a:latin typeface="Arial"/>
            </a:endParaRPr>
          </a:p>
        </p:txBody>
      </p:sp>
      <p:sp>
        <p:nvSpPr>
          <p:cNvPr id="1071" name="TextShape 2"/>
          <p:cNvSpPr txBox="1"/>
          <p:nvPr/>
        </p:nvSpPr>
        <p:spPr>
          <a:xfrm>
            <a:off x="5943600" y="914400"/>
            <a:ext cx="28800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Select element in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Structure tab</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Editor canvas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View and/or edit element properties in Properties Window</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Required properties indicated with asterisk (  )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id</a:t>
            </a:r>
            <a:r>
              <a:rPr b="1" lang="en-US" sz="2000" spc="-1" strike="noStrike">
                <a:solidFill>
                  <a:srgbClr val="000000"/>
                </a:solidFill>
                <a:latin typeface="Arial"/>
                <a:ea typeface="Arial"/>
              </a:rPr>
              <a: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value*</a:t>
            </a:r>
            <a:endParaRPr b="0" lang="en-US" sz="2000" spc="-1" strike="noStrike">
              <a:solidFill>
                <a:srgbClr val="000000"/>
              </a:solidFill>
              <a:latin typeface="Arial"/>
            </a:endParaRPr>
          </a:p>
        </p:txBody>
      </p:sp>
      <p:sp>
        <p:nvSpPr>
          <p:cNvPr id="1072" name="CustomShape 3"/>
          <p:cNvSpPr/>
          <p:nvPr/>
        </p:nvSpPr>
        <p:spPr>
          <a:xfrm>
            <a:off x="685800" y="2064600"/>
            <a:ext cx="2316960" cy="5281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73" name="CustomShape 4"/>
          <p:cNvSpPr/>
          <p:nvPr/>
        </p:nvSpPr>
        <p:spPr>
          <a:xfrm>
            <a:off x="530640" y="4862160"/>
            <a:ext cx="2059560" cy="25704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74" name="CustomShape 5"/>
          <p:cNvSpPr/>
          <p:nvPr/>
        </p:nvSpPr>
        <p:spPr>
          <a:xfrm flipH="1">
            <a:off x="2590920" y="2328840"/>
            <a:ext cx="411840" cy="2661840"/>
          </a:xfrm>
          <a:prstGeom prst="bentConnector3">
            <a:avLst>
              <a:gd name="adj1" fmla="val -5545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75" name="CustomShape 6"/>
          <p:cNvSpPr/>
          <p:nvPr/>
        </p:nvSpPr>
        <p:spPr>
          <a:xfrm>
            <a:off x="7297560" y="4822200"/>
            <a:ext cx="533160" cy="651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000000"/>
                </a:solidFill>
                <a:latin typeface="Arial"/>
              </a:rPr>
              <a:t>*</a:t>
            </a:r>
            <a:endParaRPr b="0" lang="en-US" sz="40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3a: Specify the ID property</a:t>
            </a:r>
            <a:endParaRPr b="0" lang="en-US" sz="3200" spc="-1" strike="noStrike">
              <a:solidFill>
                <a:srgbClr val="ffffff"/>
              </a:solidFill>
              <a:latin typeface="Arial"/>
            </a:endParaRPr>
          </a:p>
        </p:txBody>
      </p:sp>
      <p:sp>
        <p:nvSpPr>
          <p:cNvPr id="1077" name="TextShape 2"/>
          <p:cNvSpPr txBox="1"/>
          <p:nvPr/>
        </p:nvSpPr>
        <p:spPr>
          <a:xfrm>
            <a:off x="617220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PCF validation will display error in canvas when two widgets have the same value for an id property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id* property must be unique within a given PCF</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id property not required for all types of widgets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078" name="Picture 2" descr=""/>
          <p:cNvPicPr/>
          <p:nvPr/>
        </p:nvPicPr>
        <p:blipFill>
          <a:blip r:embed="rId1"/>
          <a:stretch/>
        </p:blipFill>
        <p:spPr>
          <a:xfrm>
            <a:off x="533520" y="914400"/>
            <a:ext cx="5464080" cy="5547240"/>
          </a:xfrm>
          <a:prstGeom prst="rect">
            <a:avLst/>
          </a:prstGeom>
          <a:ln>
            <a:noFill/>
          </a:ln>
          <a:effectLst>
            <a:outerShdw algn="tl" blurRad="50800" dir="2700000" dist="38100" rotWithShape="0">
              <a:srgbClr val="000000">
                <a:alpha val="40000"/>
              </a:srgbClr>
            </a:outerShdw>
          </a:effectLst>
        </p:spPr>
      </p:pic>
      <p:sp>
        <p:nvSpPr>
          <p:cNvPr id="1079" name="CustomShape 3"/>
          <p:cNvSpPr/>
          <p:nvPr/>
        </p:nvSpPr>
        <p:spPr>
          <a:xfrm>
            <a:off x="3809880" y="2129040"/>
            <a:ext cx="1523520" cy="3913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80" name="CustomShape 4"/>
          <p:cNvSpPr/>
          <p:nvPr/>
        </p:nvSpPr>
        <p:spPr>
          <a:xfrm>
            <a:off x="713520" y="5527440"/>
            <a:ext cx="5001120" cy="25704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81" name="CustomShape 5"/>
          <p:cNvSpPr/>
          <p:nvPr/>
        </p:nvSpPr>
        <p:spPr>
          <a:xfrm>
            <a:off x="5334120" y="2324880"/>
            <a:ext cx="380520" cy="3331080"/>
          </a:xfrm>
          <a:prstGeom prst="bentConnector3">
            <a:avLst>
              <a:gd name="adj1" fmla="val 160000"/>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Atomic widget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atomic widgets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Binding widgets to the data model</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labels and display keys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properties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Deploy the PCF and display keys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3b: Specify the value property</a:t>
            </a:r>
            <a:endParaRPr b="0" lang="en-US" sz="3200" spc="-1" strike="noStrike">
              <a:solidFill>
                <a:srgbClr val="ffffff"/>
              </a:solidFill>
              <a:latin typeface="Arial"/>
            </a:endParaRPr>
          </a:p>
        </p:txBody>
      </p:sp>
      <p:sp>
        <p:nvSpPr>
          <p:cNvPr id="1084" name="TextShape 2"/>
          <p:cNvSpPr txBox="1"/>
          <p:nvPr/>
        </p:nvSpPr>
        <p:spPr>
          <a:xfrm>
            <a:off x="6172200" y="914400"/>
            <a:ext cx="26514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Value property defines the data field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If a data field, can set the editable property of the widget to true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85" name="TextShape 3"/>
          <p:cNvSpPr txBox="1"/>
          <p:nvPr/>
        </p:nvSpPr>
        <p:spPr>
          <a:xfrm>
            <a:off x="521280" y="45720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field using dot notation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Reference direct object field or related object field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Only data fields are editable</a:t>
            </a:r>
            <a:endParaRPr b="0" lang="en-US" sz="2400" spc="-1" strike="noStrike">
              <a:solidFill>
                <a:srgbClr val="000000"/>
              </a:solidFill>
              <a:latin typeface="Arial"/>
            </a:endParaRPr>
          </a:p>
        </p:txBody>
      </p:sp>
      <p:pic>
        <p:nvPicPr>
          <p:cNvPr id="1086" name="Picture 4" descr=""/>
          <p:cNvPicPr/>
          <p:nvPr/>
        </p:nvPicPr>
        <p:blipFill>
          <a:blip r:embed="rId1"/>
          <a:stretch/>
        </p:blipFill>
        <p:spPr>
          <a:xfrm>
            <a:off x="533520" y="913320"/>
            <a:ext cx="5142600" cy="3108240"/>
          </a:xfrm>
          <a:prstGeom prst="rect">
            <a:avLst/>
          </a:prstGeom>
          <a:ln w="9360">
            <a:solidFill>
              <a:schemeClr val="bg2"/>
            </a:solidFill>
            <a:miter/>
          </a:ln>
          <a:effectLst>
            <a:outerShdw algn="tl" blurRad="50800" dir="2700000" dist="38100" rotWithShape="0">
              <a:srgbClr val="000000">
                <a:alpha val="40000"/>
              </a:srgbClr>
            </a:outerShdw>
          </a:effectLst>
        </p:spPr>
      </p:pic>
      <p:sp>
        <p:nvSpPr>
          <p:cNvPr id="1087" name="CustomShape 4"/>
          <p:cNvSpPr/>
          <p:nvPr/>
        </p:nvSpPr>
        <p:spPr>
          <a:xfrm>
            <a:off x="685800" y="3354480"/>
            <a:ext cx="4990680" cy="27684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CustomShape 1"/>
          <p:cNvSpPr/>
          <p:nvPr/>
        </p:nvSpPr>
        <p:spPr>
          <a:xfrm>
            <a:off x="6553080" y="1082880"/>
            <a:ext cx="2398680" cy="5317560"/>
          </a:xfrm>
          <a:prstGeom prst="roundRect">
            <a:avLst>
              <a:gd name="adj" fmla="val 6375"/>
            </a:avLst>
          </a:prstGeom>
          <a:solidFill>
            <a:schemeClr val="tx1"/>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1089" name="CustomShape 2"/>
          <p:cNvSpPr/>
          <p:nvPr/>
        </p:nvSpPr>
        <p:spPr>
          <a:xfrm>
            <a:off x="6324480" y="906840"/>
            <a:ext cx="1904760" cy="316080"/>
          </a:xfrm>
          <a:prstGeom prst="roundRect">
            <a:avLst>
              <a:gd name="adj" fmla="val 25524"/>
            </a:avLst>
          </a:prstGeom>
          <a:solidFill>
            <a:schemeClr val="tx1"/>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b"/>
          <a:p>
            <a:pPr>
              <a:lnSpc>
                <a:spcPct val="100000"/>
              </a:lnSpc>
              <a:spcBef>
                <a:spcPts val="901"/>
              </a:spcBef>
              <a:spcAft>
                <a:spcPts val="541"/>
              </a:spcAft>
            </a:pPr>
            <a:r>
              <a:rPr b="1" lang="en-US" sz="1800" spc="-1" strike="noStrike">
                <a:solidFill>
                  <a:srgbClr val="000000"/>
                </a:solidFill>
                <a:latin typeface="Arial"/>
              </a:rPr>
              <a:t> </a:t>
            </a:r>
            <a:r>
              <a:rPr b="1" lang="en-US" sz="1800" spc="-1" strike="noStrike">
                <a:solidFill>
                  <a:srgbClr val="000000"/>
                </a:solidFill>
                <a:latin typeface="Arial"/>
              </a:rPr>
              <a:t>Entity subtypes</a:t>
            </a:r>
            <a:endParaRPr b="0" lang="en-US" sz="1800" spc="-1" strike="noStrike">
              <a:latin typeface="Arial"/>
            </a:endParaRPr>
          </a:p>
        </p:txBody>
      </p:sp>
      <p:sp>
        <p:nvSpPr>
          <p:cNvPr id="1090" name="CustomShape 3"/>
          <p:cNvSpPr/>
          <p:nvPr/>
        </p:nvSpPr>
        <p:spPr>
          <a:xfrm>
            <a:off x="4578840" y="1082880"/>
            <a:ext cx="1517040" cy="5317560"/>
          </a:xfrm>
          <a:prstGeom prst="roundRect">
            <a:avLst>
              <a:gd name="adj" fmla="val 6375"/>
            </a:avLst>
          </a:prstGeom>
          <a:solidFill>
            <a:schemeClr val="tx1"/>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1091" name="CustomShape 4"/>
          <p:cNvSpPr/>
          <p:nvPr/>
        </p:nvSpPr>
        <p:spPr>
          <a:xfrm>
            <a:off x="4343400" y="910080"/>
            <a:ext cx="1364400" cy="537480"/>
          </a:xfrm>
          <a:prstGeom prst="roundRect">
            <a:avLst>
              <a:gd name="adj" fmla="val 10264"/>
            </a:avLst>
          </a:prstGeom>
          <a:solidFill>
            <a:schemeClr val="tx1"/>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b"/>
          <a:p>
            <a:pPr algn="ctr">
              <a:lnSpc>
                <a:spcPct val="100000"/>
              </a:lnSpc>
              <a:spcBef>
                <a:spcPts val="901"/>
              </a:spcBef>
              <a:spcAft>
                <a:spcPts val="541"/>
              </a:spcAft>
            </a:pPr>
            <a:r>
              <a:rPr b="1" lang="en-US" sz="1800" spc="-1" strike="noStrike">
                <a:solidFill>
                  <a:srgbClr val="000000"/>
                </a:solidFill>
                <a:latin typeface="Arial"/>
              </a:rPr>
              <a:t> </a:t>
            </a:r>
            <a:r>
              <a:rPr b="1" lang="en-US" sz="1800" spc="-1" strike="noStrike">
                <a:solidFill>
                  <a:srgbClr val="000000"/>
                </a:solidFill>
                <a:latin typeface="Arial"/>
              </a:rPr>
              <a:t>Run-time </a:t>
            </a:r>
            <a:br/>
            <a:r>
              <a:rPr b="1" lang="en-US" sz="1800" spc="-1" strike="noStrike">
                <a:solidFill>
                  <a:srgbClr val="000000"/>
                </a:solidFill>
                <a:latin typeface="Arial"/>
              </a:rPr>
              <a:t>memory</a:t>
            </a:r>
            <a:endParaRPr b="0" lang="en-US" sz="1800" spc="-1" strike="noStrike">
              <a:latin typeface="Arial"/>
            </a:endParaRPr>
          </a:p>
        </p:txBody>
      </p:sp>
      <p:pic>
        <p:nvPicPr>
          <p:cNvPr id="1092" name="subtype" descr=""/>
          <p:cNvPicPr/>
          <p:nvPr/>
        </p:nvPicPr>
        <p:blipFill>
          <a:blip r:embed="rId1"/>
          <a:stretch/>
        </p:blipFill>
        <p:spPr>
          <a:xfrm>
            <a:off x="6796440" y="1346040"/>
            <a:ext cx="1992960" cy="4883040"/>
          </a:xfrm>
          <a:prstGeom prst="rect">
            <a:avLst/>
          </a:prstGeom>
          <a:ln w="9360">
            <a:noFill/>
          </a:ln>
          <a:effectLst>
            <a:outerShdw algn="tl" blurRad="50800" dir="2700000" dist="38100" rotWithShape="0">
              <a:srgbClr val="000000">
                <a:alpha val="40000"/>
              </a:srgbClr>
            </a:outerShdw>
          </a:effectLst>
        </p:spPr>
      </p:pic>
      <p:sp>
        <p:nvSpPr>
          <p:cNvPr id="1093" name="TextShape 5"/>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Dot notation and subtype casting</a:t>
            </a:r>
            <a:endParaRPr b="0" lang="en-US" sz="3200" spc="-1" strike="noStrike">
              <a:solidFill>
                <a:srgbClr val="ffffff"/>
              </a:solidFill>
              <a:latin typeface="Arial"/>
            </a:endParaRPr>
          </a:p>
        </p:txBody>
      </p:sp>
      <p:sp>
        <p:nvSpPr>
          <p:cNvPr id="1094" name="TextShape 6"/>
          <p:cNvSpPr txBox="1"/>
          <p:nvPr/>
        </p:nvSpPr>
        <p:spPr>
          <a:xfrm>
            <a:off x="519120" y="914400"/>
            <a:ext cx="35452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PCF specifies object</a:t>
            </a:r>
            <a:br/>
            <a:r>
              <a:rPr b="0" lang="en-US" sz="2400" spc="-1" strike="noStrike">
                <a:solidFill>
                  <a:srgbClr val="000000"/>
                </a:solidFill>
                <a:latin typeface="Arial"/>
                <a:ea typeface="Arial"/>
              </a:rPr>
              <a:t>variable datatype</a:t>
            </a:r>
            <a:b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Cast subtype reference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095" name="Picture 12" descr=""/>
          <p:cNvPicPr/>
          <p:nvPr/>
        </p:nvPicPr>
        <p:blipFill>
          <a:blip r:embed="rId2"/>
          <a:stretch/>
        </p:blipFill>
        <p:spPr>
          <a:xfrm>
            <a:off x="4821840" y="1484280"/>
            <a:ext cx="697680" cy="804960"/>
          </a:xfrm>
          <a:prstGeom prst="rect">
            <a:avLst/>
          </a:prstGeom>
          <a:ln w="9360">
            <a:noFill/>
          </a:ln>
          <a:effectLst>
            <a:outerShdw algn="tl" blurRad="50800" dir="2700000" dist="38100" rotWithShape="0">
              <a:srgbClr val="000000">
                <a:alpha val="40000"/>
              </a:srgbClr>
            </a:outerShdw>
          </a:effectLst>
        </p:spPr>
      </p:pic>
      <p:pic>
        <p:nvPicPr>
          <p:cNvPr id="1096" name="Picture 15" descr=""/>
          <p:cNvPicPr/>
          <p:nvPr/>
        </p:nvPicPr>
        <p:blipFill>
          <a:blip r:embed="rId3"/>
          <a:stretch/>
        </p:blipFill>
        <p:spPr>
          <a:xfrm>
            <a:off x="4821840" y="2703240"/>
            <a:ext cx="697680" cy="804960"/>
          </a:xfrm>
          <a:prstGeom prst="rect">
            <a:avLst/>
          </a:prstGeom>
          <a:ln w="9360">
            <a:noFill/>
          </a:ln>
          <a:effectLst>
            <a:outerShdw algn="tl" blurRad="50800" dir="2700000" dist="38100" rotWithShape="0">
              <a:srgbClr val="000000">
                <a:alpha val="40000"/>
              </a:srgbClr>
            </a:outerShdw>
          </a:effectLst>
        </p:spPr>
      </p:pic>
      <p:pic>
        <p:nvPicPr>
          <p:cNvPr id="1097" name="Picture 16" descr=""/>
          <p:cNvPicPr/>
          <p:nvPr/>
        </p:nvPicPr>
        <p:blipFill>
          <a:blip r:embed="rId4"/>
          <a:stretch/>
        </p:blipFill>
        <p:spPr>
          <a:xfrm>
            <a:off x="4821840" y="4151160"/>
            <a:ext cx="697680" cy="804960"/>
          </a:xfrm>
          <a:prstGeom prst="rect">
            <a:avLst/>
          </a:prstGeom>
          <a:ln w="9360">
            <a:noFill/>
          </a:ln>
          <a:effectLst>
            <a:outerShdw algn="tl" blurRad="50800" dir="2700000" dist="38100" rotWithShape="0">
              <a:srgbClr val="000000">
                <a:alpha val="40000"/>
              </a:srgbClr>
            </a:outerShdw>
          </a:effectLst>
        </p:spPr>
      </p:pic>
      <p:pic>
        <p:nvPicPr>
          <p:cNvPr id="1098" name="Picture 17" descr=""/>
          <p:cNvPicPr/>
          <p:nvPr/>
        </p:nvPicPr>
        <p:blipFill>
          <a:blip r:embed="rId5"/>
          <a:stretch/>
        </p:blipFill>
        <p:spPr>
          <a:xfrm>
            <a:off x="4821840" y="5410080"/>
            <a:ext cx="697680" cy="804960"/>
          </a:xfrm>
          <a:prstGeom prst="rect">
            <a:avLst/>
          </a:prstGeom>
          <a:ln w="9360">
            <a:noFill/>
          </a:ln>
          <a:effectLst>
            <a:outerShdw algn="tl" blurRad="50800" dir="2700000" dist="38100" rotWithShape="0">
              <a:srgbClr val="000000">
                <a:alpha val="40000"/>
              </a:srgbClr>
            </a:outerShdw>
          </a:effectLst>
        </p:spPr>
      </p:pic>
      <p:sp>
        <p:nvSpPr>
          <p:cNvPr id="1099" name="CustomShape 7"/>
          <p:cNvSpPr/>
          <p:nvPr/>
        </p:nvSpPr>
        <p:spPr>
          <a:xfrm>
            <a:off x="533520" y="1731960"/>
            <a:ext cx="4114440" cy="54900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000000"/>
                </a:solidFill>
                <a:latin typeface="Courier New"/>
              </a:rPr>
              <a:t>var anABContact : ABContact</a:t>
            </a:r>
            <a:endParaRPr b="0" lang="en-US" sz="1800" spc="-1" strike="noStrike">
              <a:latin typeface="Arial"/>
            </a:endParaRPr>
          </a:p>
          <a:p>
            <a:pPr>
              <a:lnSpc>
                <a:spcPct val="100000"/>
              </a:lnSpc>
            </a:pPr>
            <a:r>
              <a:rPr b="1" lang="en-US" sz="1800" spc="-1" strike="noStrike">
                <a:solidFill>
                  <a:srgbClr val="ac8b02"/>
                </a:solidFill>
                <a:latin typeface="Courier New"/>
              </a:rPr>
              <a:t>anABContact.EmailAddress</a:t>
            </a:r>
            <a:endParaRPr b="0" lang="en-US" sz="1800" spc="-1" strike="noStrike">
              <a:latin typeface="Arial"/>
            </a:endParaRPr>
          </a:p>
        </p:txBody>
      </p:sp>
      <p:sp>
        <p:nvSpPr>
          <p:cNvPr id="1100" name="CustomShape 8"/>
          <p:cNvSpPr/>
          <p:nvPr/>
        </p:nvSpPr>
        <p:spPr>
          <a:xfrm>
            <a:off x="533520" y="3088800"/>
            <a:ext cx="4044960" cy="487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f6b2b"/>
                </a:solidFill>
                <a:latin typeface="Courier New"/>
              </a:rPr>
              <a:t>(anABContact as ABPerson)</a:t>
            </a:r>
            <a:br/>
            <a:r>
              <a:rPr b="1" lang="en-US" sz="1600" spc="-1" strike="noStrike">
                <a:solidFill>
                  <a:srgbClr val="2f6b2b"/>
                </a:solidFill>
                <a:latin typeface="Courier New"/>
              </a:rPr>
              <a:t>.Gender</a:t>
            </a:r>
            <a:endParaRPr b="0" lang="en-US" sz="1600" spc="-1" strike="noStrike">
              <a:latin typeface="Arial"/>
            </a:endParaRPr>
          </a:p>
        </p:txBody>
      </p:sp>
      <p:sp>
        <p:nvSpPr>
          <p:cNvPr id="1101" name="CustomShape 9"/>
          <p:cNvSpPr/>
          <p:nvPr/>
        </p:nvSpPr>
        <p:spPr>
          <a:xfrm>
            <a:off x="533520" y="4384440"/>
            <a:ext cx="4637160" cy="487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4b426e"/>
                </a:solidFill>
                <a:latin typeface="Courier New"/>
              </a:rPr>
              <a:t>(anABContact as ABPersonVendor)</a:t>
            </a:r>
            <a:br/>
            <a:r>
              <a:rPr b="1" lang="en-US" sz="1600" spc="-1" strike="noStrike">
                <a:solidFill>
                  <a:srgbClr val="4b426e"/>
                </a:solidFill>
                <a:latin typeface="Courier New"/>
              </a:rPr>
              <a:t>.SelfEmployed_Ext</a:t>
            </a:r>
            <a:endParaRPr b="0" lang="en-US" sz="1600" spc="-1" strike="noStrike">
              <a:latin typeface="Arial"/>
            </a:endParaRPr>
          </a:p>
        </p:txBody>
      </p:sp>
      <p:sp>
        <p:nvSpPr>
          <p:cNvPr id="1102" name="CustomShape 10"/>
          <p:cNvSpPr/>
          <p:nvPr/>
        </p:nvSpPr>
        <p:spPr>
          <a:xfrm>
            <a:off x="542520" y="5679720"/>
            <a:ext cx="3816360" cy="487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a24f16"/>
                </a:solidFill>
                <a:latin typeface="Courier New"/>
              </a:rPr>
              <a:t>(anABContact as ABDoctor)</a:t>
            </a:r>
            <a:endParaRPr b="0" lang="en-US" sz="1600" spc="-1" strike="noStrike">
              <a:latin typeface="Arial"/>
            </a:endParaRPr>
          </a:p>
          <a:p>
            <a:pPr>
              <a:lnSpc>
                <a:spcPct val="100000"/>
              </a:lnSpc>
            </a:pPr>
            <a:r>
              <a:rPr b="1" lang="en-US" sz="1600" spc="-1" strike="noStrike">
                <a:solidFill>
                  <a:srgbClr val="a24f16"/>
                </a:solidFill>
                <a:latin typeface="Courier New"/>
              </a:rPr>
              <a:t>.MedicalLicense</a:t>
            </a:r>
            <a:endParaRPr b="0" lang="en-US" sz="1600" spc="-1" strike="noStrike">
              <a:latin typeface="Arial"/>
            </a:endParaRPr>
          </a:p>
        </p:txBody>
      </p:sp>
      <p:sp>
        <p:nvSpPr>
          <p:cNvPr id="1103" name="Line 11"/>
          <p:cNvSpPr/>
          <p:nvPr/>
        </p:nvSpPr>
        <p:spPr>
          <a:xfrm flipV="1">
            <a:off x="5257800" y="1447560"/>
            <a:ext cx="644040" cy="533520"/>
          </a:xfrm>
          <a:prstGeom prst="line">
            <a:avLst/>
          </a:prstGeom>
          <a:ln w="28440">
            <a:solidFill>
              <a:schemeClr val="accent2">
                <a:lumMod val="60000"/>
                <a:lumOff val="40000"/>
              </a:schemeClr>
            </a:solidFill>
            <a:round/>
          </a:ln>
        </p:spPr>
        <p:style>
          <a:lnRef idx="0"/>
          <a:fillRef idx="0"/>
          <a:effectRef idx="0"/>
          <a:fontRef idx="minor"/>
        </p:style>
      </p:sp>
      <p:sp>
        <p:nvSpPr>
          <p:cNvPr id="1104" name="Line 12"/>
          <p:cNvSpPr/>
          <p:nvPr/>
        </p:nvSpPr>
        <p:spPr>
          <a:xfrm flipV="1">
            <a:off x="5257800" y="1981080"/>
            <a:ext cx="644040" cy="152280"/>
          </a:xfrm>
          <a:prstGeom prst="line">
            <a:avLst/>
          </a:prstGeom>
          <a:ln w="28440">
            <a:solidFill>
              <a:schemeClr val="accent2">
                <a:lumMod val="60000"/>
                <a:lumOff val="40000"/>
              </a:schemeClr>
            </a:solidFill>
            <a:round/>
          </a:ln>
        </p:spPr>
        <p:style>
          <a:lnRef idx="0"/>
          <a:fillRef idx="0"/>
          <a:effectRef idx="0"/>
          <a:fontRef idx="minor"/>
        </p:style>
      </p:sp>
      <p:sp>
        <p:nvSpPr>
          <p:cNvPr id="1105" name="Line 13"/>
          <p:cNvSpPr/>
          <p:nvPr/>
        </p:nvSpPr>
        <p:spPr>
          <a:xfrm>
            <a:off x="5893920" y="1447560"/>
            <a:ext cx="887760" cy="0"/>
          </a:xfrm>
          <a:prstGeom prst="line">
            <a:avLst/>
          </a:prstGeom>
          <a:ln w="28440">
            <a:solidFill>
              <a:schemeClr val="accent2">
                <a:lumMod val="60000"/>
                <a:lumOff val="40000"/>
              </a:schemeClr>
            </a:solidFill>
            <a:round/>
          </a:ln>
        </p:spPr>
        <p:style>
          <a:lnRef idx="0"/>
          <a:fillRef idx="0"/>
          <a:effectRef idx="0"/>
          <a:fontRef idx="minor"/>
        </p:style>
      </p:sp>
      <p:sp>
        <p:nvSpPr>
          <p:cNvPr id="1106" name="Line 14"/>
          <p:cNvSpPr/>
          <p:nvPr/>
        </p:nvSpPr>
        <p:spPr>
          <a:xfrm>
            <a:off x="5920920" y="1989360"/>
            <a:ext cx="860400" cy="360"/>
          </a:xfrm>
          <a:prstGeom prst="line">
            <a:avLst/>
          </a:prstGeom>
          <a:ln w="28440">
            <a:solidFill>
              <a:schemeClr val="accent2">
                <a:lumMod val="60000"/>
                <a:lumOff val="40000"/>
              </a:schemeClr>
            </a:solidFill>
            <a:round/>
          </a:ln>
        </p:spPr>
        <p:style>
          <a:lnRef idx="0"/>
          <a:fillRef idx="0"/>
          <a:effectRef idx="0"/>
          <a:fontRef idx="minor"/>
        </p:style>
      </p:sp>
      <p:sp>
        <p:nvSpPr>
          <p:cNvPr id="1107" name="Line 15"/>
          <p:cNvSpPr/>
          <p:nvPr/>
        </p:nvSpPr>
        <p:spPr>
          <a:xfrm flipV="1">
            <a:off x="5257800" y="1566720"/>
            <a:ext cx="668880" cy="1633680"/>
          </a:xfrm>
          <a:prstGeom prst="line">
            <a:avLst/>
          </a:prstGeom>
          <a:ln w="28440">
            <a:solidFill>
              <a:schemeClr val="accent5">
                <a:lumMod val="60000"/>
                <a:lumOff val="40000"/>
              </a:schemeClr>
            </a:solidFill>
            <a:round/>
          </a:ln>
        </p:spPr>
        <p:style>
          <a:lnRef idx="0"/>
          <a:fillRef idx="0"/>
          <a:effectRef idx="0"/>
          <a:fontRef idx="minor"/>
        </p:style>
      </p:sp>
      <p:sp>
        <p:nvSpPr>
          <p:cNvPr id="1108" name="Line 16"/>
          <p:cNvSpPr/>
          <p:nvPr/>
        </p:nvSpPr>
        <p:spPr>
          <a:xfrm>
            <a:off x="5257800" y="3352680"/>
            <a:ext cx="668880" cy="389160"/>
          </a:xfrm>
          <a:prstGeom prst="line">
            <a:avLst/>
          </a:prstGeom>
          <a:ln w="28440">
            <a:solidFill>
              <a:schemeClr val="accent5">
                <a:lumMod val="60000"/>
                <a:lumOff val="40000"/>
              </a:schemeClr>
            </a:solidFill>
            <a:round/>
          </a:ln>
        </p:spPr>
        <p:style>
          <a:lnRef idx="0"/>
          <a:fillRef idx="0"/>
          <a:effectRef idx="0"/>
          <a:fontRef idx="minor"/>
        </p:style>
      </p:sp>
      <p:sp>
        <p:nvSpPr>
          <p:cNvPr id="1109" name="Line 17"/>
          <p:cNvSpPr/>
          <p:nvPr/>
        </p:nvSpPr>
        <p:spPr>
          <a:xfrm>
            <a:off x="5929560" y="1575000"/>
            <a:ext cx="838800" cy="0"/>
          </a:xfrm>
          <a:prstGeom prst="line">
            <a:avLst/>
          </a:prstGeom>
          <a:ln w="28440">
            <a:solidFill>
              <a:schemeClr val="accent5">
                <a:lumMod val="60000"/>
                <a:lumOff val="40000"/>
              </a:schemeClr>
            </a:solidFill>
            <a:round/>
          </a:ln>
        </p:spPr>
        <p:style>
          <a:lnRef idx="0"/>
          <a:fillRef idx="0"/>
          <a:effectRef idx="0"/>
          <a:fontRef idx="minor"/>
        </p:style>
      </p:sp>
      <p:sp>
        <p:nvSpPr>
          <p:cNvPr id="1110" name="Line 18"/>
          <p:cNvSpPr/>
          <p:nvPr/>
        </p:nvSpPr>
        <p:spPr>
          <a:xfrm>
            <a:off x="5925240" y="3732480"/>
            <a:ext cx="871200" cy="360"/>
          </a:xfrm>
          <a:prstGeom prst="line">
            <a:avLst/>
          </a:prstGeom>
          <a:ln w="28440">
            <a:solidFill>
              <a:schemeClr val="accent5">
                <a:lumMod val="60000"/>
                <a:lumOff val="40000"/>
              </a:schemeClr>
            </a:solidFill>
            <a:round/>
          </a:ln>
        </p:spPr>
        <p:style>
          <a:lnRef idx="0"/>
          <a:fillRef idx="0"/>
          <a:effectRef idx="0"/>
          <a:fontRef idx="minor"/>
        </p:style>
      </p:sp>
      <p:sp>
        <p:nvSpPr>
          <p:cNvPr id="1111" name="Line 19"/>
          <p:cNvSpPr/>
          <p:nvPr/>
        </p:nvSpPr>
        <p:spPr>
          <a:xfrm flipV="1">
            <a:off x="5333760" y="1710720"/>
            <a:ext cx="646560" cy="2895840"/>
          </a:xfrm>
          <a:prstGeom prst="line">
            <a:avLst/>
          </a:prstGeom>
          <a:ln w="28440">
            <a:solidFill>
              <a:schemeClr val="accent3">
                <a:lumMod val="60000"/>
                <a:lumOff val="40000"/>
              </a:schemeClr>
            </a:solidFill>
            <a:round/>
          </a:ln>
        </p:spPr>
        <p:style>
          <a:lnRef idx="0"/>
          <a:fillRef idx="0"/>
          <a:effectRef idx="0"/>
          <a:fontRef idx="minor"/>
        </p:style>
      </p:sp>
      <p:sp>
        <p:nvSpPr>
          <p:cNvPr id="1112" name="Line 20"/>
          <p:cNvSpPr/>
          <p:nvPr/>
        </p:nvSpPr>
        <p:spPr>
          <a:xfrm>
            <a:off x="5980320" y="1710720"/>
            <a:ext cx="801360" cy="360"/>
          </a:xfrm>
          <a:prstGeom prst="line">
            <a:avLst/>
          </a:prstGeom>
          <a:ln w="28440">
            <a:solidFill>
              <a:schemeClr val="accent3">
                <a:lumMod val="60000"/>
                <a:lumOff val="40000"/>
              </a:schemeClr>
            </a:solidFill>
            <a:round/>
          </a:ln>
        </p:spPr>
        <p:style>
          <a:lnRef idx="0"/>
          <a:fillRef idx="0"/>
          <a:effectRef idx="0"/>
          <a:fontRef idx="minor"/>
        </p:style>
      </p:sp>
      <p:sp>
        <p:nvSpPr>
          <p:cNvPr id="1113" name="Line 21"/>
          <p:cNvSpPr/>
          <p:nvPr/>
        </p:nvSpPr>
        <p:spPr>
          <a:xfrm flipV="1">
            <a:off x="5853240" y="4952880"/>
            <a:ext cx="906480" cy="3240"/>
          </a:xfrm>
          <a:prstGeom prst="line">
            <a:avLst/>
          </a:prstGeom>
          <a:ln w="28440">
            <a:solidFill>
              <a:schemeClr val="accent3">
                <a:lumMod val="60000"/>
                <a:lumOff val="40000"/>
              </a:schemeClr>
            </a:solidFill>
            <a:round/>
          </a:ln>
        </p:spPr>
        <p:style>
          <a:lnRef idx="0"/>
          <a:fillRef idx="0"/>
          <a:effectRef idx="0"/>
          <a:fontRef idx="minor"/>
        </p:style>
      </p:sp>
      <p:sp>
        <p:nvSpPr>
          <p:cNvPr id="1114" name="Line 22"/>
          <p:cNvSpPr/>
          <p:nvPr/>
        </p:nvSpPr>
        <p:spPr>
          <a:xfrm flipV="1">
            <a:off x="5342040" y="1853280"/>
            <a:ext cx="726480" cy="3980520"/>
          </a:xfrm>
          <a:prstGeom prst="line">
            <a:avLst/>
          </a:prstGeom>
          <a:ln w="28440">
            <a:solidFill>
              <a:schemeClr val="accent4">
                <a:lumMod val="60000"/>
                <a:lumOff val="40000"/>
              </a:schemeClr>
            </a:solidFill>
            <a:round/>
          </a:ln>
        </p:spPr>
        <p:style>
          <a:lnRef idx="0"/>
          <a:fillRef idx="0"/>
          <a:effectRef idx="0"/>
          <a:fontRef idx="minor"/>
        </p:style>
      </p:sp>
      <p:sp>
        <p:nvSpPr>
          <p:cNvPr id="1115" name="Line 23"/>
          <p:cNvSpPr/>
          <p:nvPr/>
        </p:nvSpPr>
        <p:spPr>
          <a:xfrm>
            <a:off x="6060240" y="1852920"/>
            <a:ext cx="741240" cy="360"/>
          </a:xfrm>
          <a:prstGeom prst="line">
            <a:avLst/>
          </a:prstGeom>
          <a:ln w="28440">
            <a:solidFill>
              <a:schemeClr val="accent4">
                <a:lumMod val="60000"/>
                <a:lumOff val="40000"/>
              </a:schemeClr>
            </a:solidFill>
            <a:round/>
          </a:ln>
        </p:spPr>
        <p:style>
          <a:lnRef idx="0"/>
          <a:fillRef idx="0"/>
          <a:effectRef idx="0"/>
          <a:fontRef idx="minor"/>
        </p:style>
      </p:sp>
      <p:sp>
        <p:nvSpPr>
          <p:cNvPr id="1116" name="Line 24"/>
          <p:cNvSpPr/>
          <p:nvPr/>
        </p:nvSpPr>
        <p:spPr>
          <a:xfrm>
            <a:off x="6095880" y="6095880"/>
            <a:ext cx="698040" cy="360"/>
          </a:xfrm>
          <a:prstGeom prst="line">
            <a:avLst/>
          </a:prstGeom>
          <a:ln w="28440">
            <a:solidFill>
              <a:schemeClr val="accent4">
                <a:lumMod val="60000"/>
                <a:lumOff val="40000"/>
              </a:schemeClr>
            </a:solidFill>
            <a:round/>
          </a:ln>
        </p:spPr>
        <p:style>
          <a:lnRef idx="0"/>
          <a:fillRef idx="0"/>
          <a:effectRef idx="0"/>
          <a:fontRef idx="minor"/>
        </p:style>
      </p:sp>
      <p:sp>
        <p:nvSpPr>
          <p:cNvPr id="1117" name="Line 25"/>
          <p:cNvSpPr/>
          <p:nvPr/>
        </p:nvSpPr>
        <p:spPr>
          <a:xfrm>
            <a:off x="5333760" y="4724280"/>
            <a:ext cx="516960" cy="231840"/>
          </a:xfrm>
          <a:prstGeom prst="line">
            <a:avLst/>
          </a:prstGeom>
          <a:ln w="28440">
            <a:solidFill>
              <a:schemeClr val="accent3">
                <a:lumMod val="60000"/>
                <a:lumOff val="40000"/>
              </a:schemeClr>
            </a:solidFill>
            <a:round/>
          </a:ln>
        </p:spPr>
        <p:style>
          <a:lnRef idx="0"/>
          <a:fillRef idx="0"/>
          <a:effectRef idx="0"/>
          <a:fontRef idx="minor"/>
        </p:style>
      </p:sp>
      <p:sp>
        <p:nvSpPr>
          <p:cNvPr id="1118" name="Line 26"/>
          <p:cNvSpPr/>
          <p:nvPr/>
        </p:nvSpPr>
        <p:spPr>
          <a:xfrm>
            <a:off x="5370480" y="6019560"/>
            <a:ext cx="725400" cy="76320"/>
          </a:xfrm>
          <a:prstGeom prst="line">
            <a:avLst/>
          </a:prstGeom>
          <a:ln w="28440">
            <a:solidFill>
              <a:schemeClr val="accent4">
                <a:lumMod val="60000"/>
                <a:lumOff val="40000"/>
              </a:schemeClr>
            </a:solidFill>
            <a:round/>
          </a:ln>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atomic widgets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Bind an atomic widget to the data model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and modify widget labels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Differentiate between static and dynamic widget properties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Pointing to fields at subtype level</a:t>
            </a:r>
            <a:endParaRPr b="0" lang="en-US" sz="3200" spc="-1" strike="noStrike">
              <a:solidFill>
                <a:srgbClr val="ffffff"/>
              </a:solidFill>
              <a:latin typeface="Arial"/>
            </a:endParaRPr>
          </a:p>
        </p:txBody>
      </p:sp>
      <p:sp>
        <p:nvSpPr>
          <p:cNvPr id="1120" name="TextShape 2"/>
          <p:cNvSpPr txBox="1"/>
          <p:nvPr/>
        </p:nvSpPr>
        <p:spPr>
          <a:xfrm>
            <a:off x="519120" y="914400"/>
            <a:ext cx="60919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Cast the object to subtype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root object has a supertype datatype and the desired field is at subtype level</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Syntax</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(object as Subtype).subtypeField</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(anABContact as ABPerson).Gender</a:t>
            </a:r>
            <a:endParaRPr b="0" lang="en-US" sz="2000" spc="-1" strike="noStrike">
              <a:solidFill>
                <a:srgbClr val="000000"/>
              </a:solidFill>
              <a:latin typeface="Arial"/>
            </a:endParaRPr>
          </a:p>
        </p:txBody>
      </p:sp>
      <p:pic>
        <p:nvPicPr>
          <p:cNvPr id="1121" name="Picture 2" descr=""/>
          <p:cNvPicPr/>
          <p:nvPr/>
        </p:nvPicPr>
        <p:blipFill>
          <a:blip r:embed="rId1"/>
          <a:stretch/>
        </p:blipFill>
        <p:spPr>
          <a:xfrm>
            <a:off x="6810120" y="1341720"/>
            <a:ext cx="1971720" cy="2464560"/>
          </a:xfrm>
          <a:prstGeom prst="rect">
            <a:avLst/>
          </a:prstGeom>
          <a:ln w="9360">
            <a:noFill/>
          </a:ln>
          <a:effectLst>
            <a:outerShdw algn="tl" blurRad="50800" dir="2700000" dist="38100" rotWithShape="0">
              <a:srgbClr val="000000">
                <a:alpha val="40000"/>
              </a:srgbClr>
            </a:outerShdw>
          </a:effectLst>
        </p:spPr>
      </p:pic>
      <p:pic>
        <p:nvPicPr>
          <p:cNvPr id="1122" name="Picture 4" descr=""/>
          <p:cNvPicPr/>
          <p:nvPr/>
        </p:nvPicPr>
        <p:blipFill>
          <a:blip r:embed="rId2"/>
          <a:stretch/>
        </p:blipFill>
        <p:spPr>
          <a:xfrm>
            <a:off x="533520" y="3302280"/>
            <a:ext cx="3352320" cy="3098160"/>
          </a:xfrm>
          <a:prstGeom prst="rect">
            <a:avLst/>
          </a:prstGeom>
          <a:ln w="9360">
            <a:noFill/>
          </a:ln>
          <a:effectLst>
            <a:outerShdw algn="tl" blurRad="50800" dir="2700000" dist="38100" rotWithShape="0">
              <a:srgbClr val="000000">
                <a:alpha val="40000"/>
              </a:srgbClr>
            </a:outerShdw>
          </a:effectLst>
        </p:spPr>
      </p:pic>
      <p:pic>
        <p:nvPicPr>
          <p:cNvPr id="1123" name="Picture 5" descr=""/>
          <p:cNvPicPr/>
          <p:nvPr/>
        </p:nvPicPr>
        <p:blipFill>
          <a:blip r:embed="rId3"/>
          <a:stretch/>
        </p:blipFill>
        <p:spPr>
          <a:xfrm>
            <a:off x="3252600" y="4343760"/>
            <a:ext cx="5586480" cy="2133000"/>
          </a:xfrm>
          <a:prstGeom prst="rect">
            <a:avLst/>
          </a:prstGeom>
          <a:ln w="9360">
            <a:noFill/>
          </a:ln>
          <a:effectLst>
            <a:outerShdw algn="tl" blurRad="50800" dir="2700000" dist="38100" rotWithShape="0">
              <a:srgbClr val="000000">
                <a:alpha val="40000"/>
              </a:srgbClr>
            </a:outerShdw>
          </a:effectLst>
        </p:spPr>
      </p:pic>
      <p:sp>
        <p:nvSpPr>
          <p:cNvPr id="1124" name="CustomShape 3"/>
          <p:cNvSpPr/>
          <p:nvPr/>
        </p:nvSpPr>
        <p:spPr>
          <a:xfrm>
            <a:off x="6856200" y="3413880"/>
            <a:ext cx="1779480" cy="25092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25" name="CustomShape 4"/>
          <p:cNvSpPr/>
          <p:nvPr/>
        </p:nvSpPr>
        <p:spPr>
          <a:xfrm>
            <a:off x="675000" y="5334840"/>
            <a:ext cx="2304720" cy="53316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26" name="CustomShape 5"/>
          <p:cNvSpPr/>
          <p:nvPr/>
        </p:nvSpPr>
        <p:spPr>
          <a:xfrm>
            <a:off x="5074560" y="6248520"/>
            <a:ext cx="3147840" cy="23292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CustomShape 1"/>
          <p:cNvSpPr/>
          <p:nvPr/>
        </p:nvSpPr>
        <p:spPr>
          <a:xfrm>
            <a:off x="4876920" y="2288160"/>
            <a:ext cx="533160" cy="38988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1128" name="CustomShape 2"/>
          <p:cNvSpPr/>
          <p:nvPr/>
        </p:nvSpPr>
        <p:spPr>
          <a:xfrm>
            <a:off x="2252520" y="2286000"/>
            <a:ext cx="533160" cy="38988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1129"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Pointing to fields on related objects</a:t>
            </a:r>
            <a:endParaRPr b="0" lang="en-US" sz="3200" spc="-1" strike="noStrike">
              <a:solidFill>
                <a:srgbClr val="ffffff"/>
              </a:solidFill>
              <a:latin typeface="Arial"/>
            </a:endParaRPr>
          </a:p>
        </p:txBody>
      </p:sp>
      <p:sp>
        <p:nvSpPr>
          <p:cNvPr id="1130" name="TextShape 4"/>
          <p:cNvSpPr txBox="1"/>
          <p:nvPr/>
        </p:nvSpPr>
        <p:spPr>
          <a:xfrm>
            <a:off x="519120" y="2286000"/>
            <a:ext cx="2651400" cy="410328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AssignedUser</a:t>
            </a:r>
            <a:endParaRPr b="0" lang="en-US" sz="2000" spc="-1" strike="noStrike">
              <a:solidFill>
                <a:srgbClr val="000000"/>
              </a:solidFill>
              <a:latin typeface="Arial"/>
            </a:endParaRPr>
          </a:p>
        </p:txBody>
      </p:sp>
      <p:sp>
        <p:nvSpPr>
          <p:cNvPr id="1131" name="TextShape 5"/>
          <p:cNvSpPr txBox="1"/>
          <p:nvPr/>
        </p:nvSpPr>
        <p:spPr>
          <a:xfrm>
            <a:off x="3352680" y="2286000"/>
            <a:ext cx="2651400" cy="410328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BackupUser</a:t>
            </a:r>
            <a:endParaRPr b="0" lang="en-US" sz="2000" spc="-1" strike="noStrike">
              <a:solidFill>
                <a:srgbClr val="000000"/>
              </a:solidFill>
              <a:latin typeface="Arial"/>
            </a:endParaRPr>
          </a:p>
        </p:txBody>
      </p:sp>
      <p:sp>
        <p:nvSpPr>
          <p:cNvPr id="1132" name="TextShape 6"/>
          <p:cNvSpPr txBox="1"/>
          <p:nvPr/>
        </p:nvSpPr>
        <p:spPr>
          <a:xfrm>
            <a:off x="6172200" y="2286000"/>
            <a:ext cx="2651400" cy="410328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JobTitle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PublicID</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CreateTime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BackupUser</a:t>
            </a:r>
            <a:endParaRPr b="0" lang="en-US" sz="2000" spc="-1" strike="noStrike">
              <a:solidFill>
                <a:srgbClr val="000000"/>
              </a:solidFill>
              <a:latin typeface="Arial"/>
            </a:endParaRPr>
          </a:p>
        </p:txBody>
      </p:sp>
      <p:sp>
        <p:nvSpPr>
          <p:cNvPr id="1133" name="TextShape 7"/>
          <p:cNvSpPr txBox="1"/>
          <p:nvPr/>
        </p:nvSpPr>
        <p:spPr>
          <a:xfrm>
            <a:off x="521280" y="914400"/>
            <a:ext cx="265140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ABContact</a:t>
            </a:r>
            <a:endParaRPr b="0" lang="en-US" sz="2400" spc="-1" strike="noStrike">
              <a:latin typeface="Arial"/>
            </a:endParaRPr>
          </a:p>
        </p:txBody>
      </p:sp>
      <p:sp>
        <p:nvSpPr>
          <p:cNvPr id="1134" name="TextShape 8"/>
          <p:cNvSpPr txBox="1"/>
          <p:nvPr/>
        </p:nvSpPr>
        <p:spPr>
          <a:xfrm>
            <a:off x="3355920" y="914400"/>
            <a:ext cx="265140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User</a:t>
            </a:r>
            <a:endParaRPr b="0" lang="en-US" sz="2400" spc="-1" strike="noStrike">
              <a:solidFill>
                <a:srgbClr val="000000"/>
              </a:solidFill>
              <a:latin typeface="Arial"/>
            </a:endParaRPr>
          </a:p>
        </p:txBody>
      </p:sp>
      <p:sp>
        <p:nvSpPr>
          <p:cNvPr id="1135" name="TextShape 9"/>
          <p:cNvSpPr txBox="1"/>
          <p:nvPr/>
        </p:nvSpPr>
        <p:spPr>
          <a:xfrm>
            <a:off x="6172200" y="914400"/>
            <a:ext cx="265140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User</a:t>
            </a:r>
            <a:endParaRPr b="0" lang="en-US" sz="2400" spc="-1" strike="noStrike">
              <a:solidFill>
                <a:srgbClr val="000000"/>
              </a:solidFill>
              <a:latin typeface="Arial"/>
            </a:endParaRPr>
          </a:p>
        </p:txBody>
      </p:sp>
      <p:pic>
        <p:nvPicPr>
          <p:cNvPr id="1136" name="icon Object" descr=""/>
          <p:cNvPicPr/>
          <p:nvPr/>
        </p:nvPicPr>
        <p:blipFill>
          <a:blip r:embed="rId1"/>
          <a:stretch/>
        </p:blipFill>
        <p:spPr>
          <a:xfrm>
            <a:off x="3355920" y="1313280"/>
            <a:ext cx="912600" cy="1048680"/>
          </a:xfrm>
          <a:prstGeom prst="rect">
            <a:avLst/>
          </a:prstGeom>
          <a:ln w="9360">
            <a:noFill/>
          </a:ln>
          <a:effectLst>
            <a:outerShdw algn="tl" blurRad="50800" dir="2700000" dist="38100" rotWithShape="0">
              <a:srgbClr val="000000">
                <a:alpha val="40000"/>
              </a:srgbClr>
            </a:outerShdw>
          </a:effectLst>
        </p:spPr>
      </p:pic>
      <p:pic>
        <p:nvPicPr>
          <p:cNvPr id="1137" name="icon Object" descr=""/>
          <p:cNvPicPr/>
          <p:nvPr/>
        </p:nvPicPr>
        <p:blipFill>
          <a:blip r:embed="rId2"/>
          <a:stretch/>
        </p:blipFill>
        <p:spPr>
          <a:xfrm>
            <a:off x="6172200" y="1313280"/>
            <a:ext cx="912600" cy="1048680"/>
          </a:xfrm>
          <a:prstGeom prst="rect">
            <a:avLst/>
          </a:prstGeom>
          <a:ln w="9360">
            <a:noFill/>
          </a:ln>
          <a:effectLst>
            <a:outerShdw algn="tl" blurRad="50800" dir="2700000" dist="38100" rotWithShape="0">
              <a:srgbClr val="000000">
                <a:alpha val="40000"/>
              </a:srgbClr>
            </a:outerShdw>
          </a:effectLst>
        </p:spPr>
      </p:pic>
      <p:pic>
        <p:nvPicPr>
          <p:cNvPr id="1138" name="icon Object" descr=""/>
          <p:cNvPicPr/>
          <p:nvPr/>
        </p:nvPicPr>
        <p:blipFill>
          <a:blip r:embed="rId3"/>
          <a:stretch/>
        </p:blipFill>
        <p:spPr>
          <a:xfrm>
            <a:off x="521280" y="1313280"/>
            <a:ext cx="861840" cy="990360"/>
          </a:xfrm>
          <a:prstGeom prst="rect">
            <a:avLst/>
          </a:prstGeom>
          <a:ln w="9360">
            <a:noFill/>
          </a:ln>
          <a:effectLst>
            <a:outerShdw algn="tl" blurRad="50800" dir="2700000" dist="38100" rotWithShape="0">
              <a:srgbClr val="000000">
                <a:alpha val="40000"/>
              </a:srgbClr>
            </a:outerShdw>
          </a:effectLst>
        </p:spPr>
      </p:pic>
      <p:pic>
        <p:nvPicPr>
          <p:cNvPr id="1139" name="pic Properties" descr=""/>
          <p:cNvPicPr/>
          <p:nvPr/>
        </p:nvPicPr>
        <p:blipFill>
          <a:blip r:embed="rId4"/>
          <a:stretch/>
        </p:blipFill>
        <p:spPr>
          <a:xfrm>
            <a:off x="3581280" y="4321080"/>
            <a:ext cx="5257440" cy="2108160"/>
          </a:xfrm>
          <a:prstGeom prst="rect">
            <a:avLst/>
          </a:prstGeom>
          <a:ln w="9360">
            <a:noFill/>
          </a:ln>
          <a:effectLst>
            <a:outerShdw algn="tl" blurRad="50800" dir="2700000" dist="38100" rotWithShape="0">
              <a:srgbClr val="000000">
                <a:alpha val="40000"/>
              </a:srgbClr>
            </a:outerShdw>
          </a:effectLst>
        </p:spPr>
      </p:pic>
      <p:sp>
        <p:nvSpPr>
          <p:cNvPr id="1140" name="CustomShape 10"/>
          <p:cNvSpPr/>
          <p:nvPr/>
        </p:nvSpPr>
        <p:spPr>
          <a:xfrm>
            <a:off x="5009760" y="6184080"/>
            <a:ext cx="3380040" cy="25452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41" name="CustomShape 11"/>
          <p:cNvSpPr/>
          <p:nvPr/>
        </p:nvSpPr>
        <p:spPr>
          <a:xfrm flipV="1">
            <a:off x="2786040" y="1837800"/>
            <a:ext cx="569520" cy="642960"/>
          </a:xfrm>
          <a:prstGeom prst="bentConnector3">
            <a:avLst>
              <a:gd name="adj1" fmla="val 50000"/>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42" name="CustomShape 12"/>
          <p:cNvSpPr/>
          <p:nvPr/>
        </p:nvSpPr>
        <p:spPr>
          <a:xfrm flipV="1">
            <a:off x="5410080" y="1837080"/>
            <a:ext cx="761760" cy="644760"/>
          </a:xfrm>
          <a:prstGeom prst="bentConnector3">
            <a:avLst>
              <a:gd name="adj1" fmla="val 50000"/>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43" name="CustomShape 13"/>
          <p:cNvSpPr/>
          <p:nvPr/>
        </p:nvSpPr>
        <p:spPr>
          <a:xfrm>
            <a:off x="1383120" y="1419840"/>
            <a:ext cx="1402560" cy="6285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Arial"/>
              </a:rPr>
              <a:t>William Andy</a:t>
            </a:r>
            <a:endParaRPr b="0" lang="en-US" sz="1800" spc="-1" strike="noStrike">
              <a:latin typeface="Arial"/>
            </a:endParaRPr>
          </a:p>
        </p:txBody>
      </p:sp>
      <p:sp>
        <p:nvSpPr>
          <p:cNvPr id="1144" name="CustomShape 14"/>
          <p:cNvSpPr/>
          <p:nvPr/>
        </p:nvSpPr>
        <p:spPr>
          <a:xfrm>
            <a:off x="4268520" y="1419840"/>
            <a:ext cx="1442160" cy="6285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Arial"/>
              </a:rPr>
              <a:t>Alice Applegate</a:t>
            </a:r>
            <a:endParaRPr b="0" lang="en-US" sz="1800" spc="-1" strike="noStrike">
              <a:latin typeface="Arial"/>
            </a:endParaRPr>
          </a:p>
        </p:txBody>
      </p:sp>
      <p:sp>
        <p:nvSpPr>
          <p:cNvPr id="1145" name="CustomShape 15"/>
          <p:cNvSpPr/>
          <p:nvPr/>
        </p:nvSpPr>
        <p:spPr>
          <a:xfrm>
            <a:off x="7085160" y="1449000"/>
            <a:ext cx="1556280" cy="6285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Arial"/>
              </a:rPr>
              <a:t>Edward Lee</a:t>
            </a:r>
            <a:endParaRPr b="0" lang="en-US" sz="1800" spc="-1" strike="noStrike">
              <a:latin typeface="Arial"/>
            </a:endParaRPr>
          </a:p>
        </p:txBody>
      </p:sp>
      <p:pic>
        <p:nvPicPr>
          <p:cNvPr id="1146" name="pic Canvass" descr=""/>
          <p:cNvPicPr/>
          <p:nvPr/>
        </p:nvPicPr>
        <p:blipFill>
          <a:blip r:embed="rId5"/>
          <a:stretch/>
        </p:blipFill>
        <p:spPr>
          <a:xfrm>
            <a:off x="519480" y="2897640"/>
            <a:ext cx="3999600" cy="1826280"/>
          </a:xfrm>
          <a:prstGeom prst="rect">
            <a:avLst/>
          </a:prstGeom>
          <a:ln w="9360">
            <a:noFill/>
          </a:ln>
          <a:effectLst>
            <a:outerShdw algn="tl" blurRad="50800" dir="2700000" dist="38100" rotWithShape="0">
              <a:srgbClr val="000000">
                <a:alpha val="40000"/>
              </a:srgbClr>
            </a:outerShdw>
          </a:effectLst>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7"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Atomic widget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atomic widgets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Binding widgets to the data model</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Widget labels and display keys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properties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Deploy the PCF and display keys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8" name="CustomShape 1"/>
          <p:cNvSpPr/>
          <p:nvPr/>
        </p:nvSpPr>
        <p:spPr>
          <a:xfrm flipH="1" rot="10800000">
            <a:off x="8763120" y="2871000"/>
            <a:ext cx="4039200" cy="1956240"/>
          </a:xfrm>
          <a:prstGeom prst="foldedCorner">
            <a:avLst>
              <a:gd name="adj" fmla="val 17875"/>
            </a:avLst>
          </a:prstGeom>
          <a:solidFill>
            <a:schemeClr val="tx1"/>
          </a:solidFill>
          <a:ln w="9360">
            <a:solidFill>
              <a:schemeClr val="bg1"/>
            </a:solidFill>
            <a:miter/>
          </a:ln>
          <a:effectLst>
            <a:outerShdw algn="tl" blurRad="50800" dir="2700000" dist="38100" rotWithShape="0">
              <a:srgbClr val="000000">
                <a:alpha val="40000"/>
              </a:srgbClr>
            </a:outerShdw>
          </a:effectLst>
        </p:spPr>
        <p:style>
          <a:lnRef idx="0"/>
          <a:fillRef idx="0"/>
          <a:effectRef idx="0"/>
          <a:fontRef idx="minor"/>
        </p:style>
      </p:sp>
      <p:sp>
        <p:nvSpPr>
          <p:cNvPr id="1149"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Structure, function, and text</a:t>
            </a:r>
            <a:endParaRPr b="0" lang="en-US" sz="3200" spc="-1" strike="noStrike">
              <a:solidFill>
                <a:srgbClr val="ffffff"/>
              </a:solidFill>
              <a:latin typeface="Arial"/>
            </a:endParaRPr>
          </a:p>
        </p:txBody>
      </p:sp>
      <p:sp>
        <p:nvSpPr>
          <p:cNvPr id="1150" name="TextShape 3"/>
          <p:cNvSpPr txBox="1"/>
          <p:nvPr/>
        </p:nvSpPr>
        <p:spPr>
          <a:xfrm>
            <a:off x="519120" y="914400"/>
            <a:ext cx="390024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 display keys for label values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Easily localize text and accommodate users from  various locales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Allows for labels with dynamic content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Guidewire recommends PCF file should not contain "hard coded" display text such as label text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PCF file defines structure and function of containers</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1151" name="Picture 4" descr=""/>
          <p:cNvPicPr/>
          <p:nvPr/>
        </p:nvPicPr>
        <p:blipFill>
          <a:blip r:embed="rId1"/>
          <a:stretch/>
        </p:blipFill>
        <p:spPr>
          <a:xfrm>
            <a:off x="4719600" y="4103640"/>
            <a:ext cx="4032720" cy="19047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152" name="CustomShape 4"/>
          <p:cNvSpPr/>
          <p:nvPr/>
        </p:nvSpPr>
        <p:spPr>
          <a:xfrm>
            <a:off x="4756680" y="1320840"/>
            <a:ext cx="855360" cy="27432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000000"/>
                </a:solidFill>
                <a:latin typeface="Arial"/>
              </a:rPr>
              <a:t>Label2</a:t>
            </a:r>
            <a:endParaRPr b="0" lang="en-US" sz="1800" spc="-1" strike="noStrike">
              <a:latin typeface="Arial"/>
            </a:endParaRPr>
          </a:p>
        </p:txBody>
      </p:sp>
      <p:sp>
        <p:nvSpPr>
          <p:cNvPr id="1153" name="CustomShape 5"/>
          <p:cNvSpPr/>
          <p:nvPr/>
        </p:nvSpPr>
        <p:spPr>
          <a:xfrm>
            <a:off x="4707000" y="3022560"/>
            <a:ext cx="4018680" cy="274680"/>
          </a:xfrm>
          <a:prstGeom prst="rect">
            <a:avLst/>
          </a:prstGeom>
          <a:noFill/>
          <a:ln>
            <a:noFill/>
          </a:ln>
        </p:spPr>
        <p:style>
          <a:lnRef idx="0"/>
          <a:fillRef idx="0"/>
          <a:effectRef idx="0"/>
          <a:fontRef idx="minor"/>
        </p:style>
        <p:txBody>
          <a:bodyPr lIns="0" rIns="0" tIns="0" bIns="0"/>
          <a:p>
            <a:pPr algn="r">
              <a:lnSpc>
                <a:spcPct val="100000"/>
              </a:lnSpc>
            </a:pPr>
            <a:r>
              <a:rPr b="1" lang="en-US" sz="1800" spc="-1" strike="noStrike">
                <a:solidFill>
                  <a:srgbClr val="000000"/>
                </a:solidFill>
                <a:latin typeface="Arial"/>
              </a:rPr>
              <a:t>ABContactSummaryDV.pcf</a:t>
            </a:r>
            <a:endParaRPr b="0" lang="en-US" sz="1800" spc="-1" strike="noStrike">
              <a:latin typeface="Arial"/>
            </a:endParaRPr>
          </a:p>
        </p:txBody>
      </p:sp>
      <p:sp>
        <p:nvSpPr>
          <p:cNvPr id="1154" name="CustomShape 6"/>
          <p:cNvSpPr/>
          <p:nvPr/>
        </p:nvSpPr>
        <p:spPr>
          <a:xfrm>
            <a:off x="5544000" y="1336320"/>
            <a:ext cx="2999880" cy="276480"/>
          </a:xfrm>
          <a:prstGeom prst="rect">
            <a:avLst/>
          </a:prstGeom>
          <a:noFill/>
          <a:ln w="12600">
            <a:solidFill>
              <a:schemeClr val="bg1"/>
            </a:solidFill>
            <a:miter/>
          </a:ln>
        </p:spPr>
        <p:style>
          <a:lnRef idx="0"/>
          <a:fillRef idx="0"/>
          <a:effectRef idx="0"/>
          <a:fontRef idx="minor"/>
        </p:style>
      </p:sp>
      <p:sp>
        <p:nvSpPr>
          <p:cNvPr id="1155" name="CustomShape 7"/>
          <p:cNvSpPr/>
          <p:nvPr/>
        </p:nvSpPr>
        <p:spPr>
          <a:xfrm>
            <a:off x="5544000" y="1712520"/>
            <a:ext cx="2999880" cy="276480"/>
          </a:xfrm>
          <a:prstGeom prst="rect">
            <a:avLst/>
          </a:prstGeom>
          <a:noFill/>
          <a:ln w="12600">
            <a:solidFill>
              <a:schemeClr val="bg1"/>
            </a:solidFill>
            <a:miter/>
          </a:ln>
        </p:spPr>
        <p:style>
          <a:lnRef idx="0"/>
          <a:fillRef idx="0"/>
          <a:effectRef idx="0"/>
          <a:fontRef idx="minor"/>
        </p:style>
      </p:sp>
      <p:sp>
        <p:nvSpPr>
          <p:cNvPr id="1156" name="CustomShape 8"/>
          <p:cNvSpPr/>
          <p:nvPr/>
        </p:nvSpPr>
        <p:spPr>
          <a:xfrm>
            <a:off x="5544000" y="2088720"/>
            <a:ext cx="2999880" cy="276480"/>
          </a:xfrm>
          <a:prstGeom prst="rect">
            <a:avLst/>
          </a:prstGeom>
          <a:noFill/>
          <a:ln w="12600">
            <a:solidFill>
              <a:schemeClr val="bg1"/>
            </a:solidFill>
            <a:miter/>
          </a:ln>
        </p:spPr>
        <p:style>
          <a:lnRef idx="0"/>
          <a:fillRef idx="0"/>
          <a:effectRef idx="0"/>
          <a:fontRef idx="minor"/>
        </p:style>
      </p:sp>
      <p:sp>
        <p:nvSpPr>
          <p:cNvPr id="1157" name="CustomShape 9"/>
          <p:cNvSpPr/>
          <p:nvPr/>
        </p:nvSpPr>
        <p:spPr>
          <a:xfrm>
            <a:off x="5544000" y="2466720"/>
            <a:ext cx="2999880" cy="276480"/>
          </a:xfrm>
          <a:prstGeom prst="rect">
            <a:avLst/>
          </a:prstGeom>
          <a:noFill/>
          <a:ln w="12600">
            <a:solidFill>
              <a:schemeClr val="bg1"/>
            </a:solidFill>
            <a:miter/>
          </a:ln>
        </p:spPr>
        <p:style>
          <a:lnRef idx="0"/>
          <a:fillRef idx="0"/>
          <a:effectRef idx="0"/>
          <a:fontRef idx="minor"/>
        </p:style>
      </p:sp>
      <p:sp>
        <p:nvSpPr>
          <p:cNvPr id="1158" name="CustomShape 10"/>
          <p:cNvSpPr/>
          <p:nvPr/>
        </p:nvSpPr>
        <p:spPr>
          <a:xfrm>
            <a:off x="4744080" y="965160"/>
            <a:ext cx="931680" cy="27432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d33941"/>
                </a:solidFill>
                <a:latin typeface="Arial"/>
              </a:rPr>
              <a:t>Label1</a:t>
            </a:r>
            <a:endParaRPr b="0" lang="en-US" sz="1800" spc="-1" strike="noStrike">
              <a:latin typeface="Arial"/>
            </a:endParaRPr>
          </a:p>
        </p:txBody>
      </p:sp>
      <p:sp>
        <p:nvSpPr>
          <p:cNvPr id="1159" name="CustomShape 11"/>
          <p:cNvSpPr/>
          <p:nvPr/>
        </p:nvSpPr>
        <p:spPr>
          <a:xfrm>
            <a:off x="4756680" y="1704960"/>
            <a:ext cx="855360" cy="27432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000000"/>
                </a:solidFill>
                <a:latin typeface="Arial"/>
              </a:rPr>
              <a:t>Label3</a:t>
            </a:r>
            <a:endParaRPr b="0" lang="en-US" sz="1800" spc="-1" strike="noStrike">
              <a:latin typeface="Arial"/>
            </a:endParaRPr>
          </a:p>
        </p:txBody>
      </p:sp>
      <p:sp>
        <p:nvSpPr>
          <p:cNvPr id="1160" name="CustomShape 12"/>
          <p:cNvSpPr/>
          <p:nvPr/>
        </p:nvSpPr>
        <p:spPr>
          <a:xfrm>
            <a:off x="4756680" y="2090880"/>
            <a:ext cx="855360" cy="27432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000000"/>
                </a:solidFill>
                <a:latin typeface="Arial"/>
              </a:rPr>
              <a:t>Label4</a:t>
            </a:r>
            <a:endParaRPr b="0" lang="en-US" sz="1800" spc="-1" strike="noStrike">
              <a:latin typeface="Arial"/>
            </a:endParaRPr>
          </a:p>
        </p:txBody>
      </p:sp>
      <p:sp>
        <p:nvSpPr>
          <p:cNvPr id="1161" name="CustomShape 13"/>
          <p:cNvSpPr/>
          <p:nvPr/>
        </p:nvSpPr>
        <p:spPr>
          <a:xfrm>
            <a:off x="4756680" y="2476440"/>
            <a:ext cx="855360" cy="27432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000000"/>
                </a:solidFill>
                <a:latin typeface="Arial"/>
              </a:rPr>
              <a:t>Label5</a:t>
            </a:r>
            <a:endParaRPr b="0" lang="en-US" sz="1800" spc="-1" strike="noStrike">
              <a:latin typeface="Arial"/>
            </a:endParaRPr>
          </a:p>
        </p:txBody>
      </p:sp>
      <p:sp>
        <p:nvSpPr>
          <p:cNvPr id="1162" name="CustomShape 14"/>
          <p:cNvSpPr/>
          <p:nvPr/>
        </p:nvSpPr>
        <p:spPr>
          <a:xfrm>
            <a:off x="5582160" y="1336680"/>
            <a:ext cx="2849040" cy="27432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000000"/>
                </a:solidFill>
                <a:latin typeface="Arial"/>
              </a:rPr>
              <a:t>anABContact.DisplayName</a:t>
            </a:r>
            <a:endParaRPr b="0" lang="en-US" sz="1800" spc="-1" strike="noStrike">
              <a:latin typeface="Arial"/>
            </a:endParaRPr>
          </a:p>
        </p:txBody>
      </p:sp>
      <p:sp>
        <p:nvSpPr>
          <p:cNvPr id="1163" name="CustomShape 15"/>
          <p:cNvSpPr/>
          <p:nvPr/>
        </p:nvSpPr>
        <p:spPr>
          <a:xfrm>
            <a:off x="5582160" y="1712880"/>
            <a:ext cx="2849040" cy="27432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000000"/>
                </a:solidFill>
                <a:latin typeface="Arial"/>
              </a:rPr>
              <a:t>anABContact.ID</a:t>
            </a:r>
            <a:endParaRPr b="0" lang="en-US" sz="1800" spc="-1" strike="noStrike">
              <a:latin typeface="Arial"/>
            </a:endParaRPr>
          </a:p>
        </p:txBody>
      </p:sp>
      <p:sp>
        <p:nvSpPr>
          <p:cNvPr id="1164" name="CustomShape 16"/>
          <p:cNvSpPr/>
          <p:nvPr/>
        </p:nvSpPr>
        <p:spPr>
          <a:xfrm>
            <a:off x="5582160" y="2089080"/>
            <a:ext cx="2849040" cy="27432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000000"/>
                </a:solidFill>
                <a:latin typeface="Arial"/>
              </a:rPr>
              <a:t>anABContact.CreateTime</a:t>
            </a:r>
            <a:endParaRPr b="0" lang="en-US" sz="1800" spc="-1" strike="noStrike">
              <a:latin typeface="Arial"/>
            </a:endParaRPr>
          </a:p>
        </p:txBody>
      </p:sp>
      <p:sp>
        <p:nvSpPr>
          <p:cNvPr id="1165" name="CustomShape 17"/>
          <p:cNvSpPr/>
          <p:nvPr/>
        </p:nvSpPr>
        <p:spPr>
          <a:xfrm>
            <a:off x="5582160" y="2467080"/>
            <a:ext cx="2849040" cy="27432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000000"/>
                </a:solidFill>
                <a:latin typeface="Arial"/>
              </a:rPr>
              <a:t>anABContact.AssignedUser</a:t>
            </a:r>
            <a:endParaRPr b="0" lang="en-US" sz="1800" spc="-1" strike="noStrike">
              <a:latin typeface="Arial"/>
            </a:endParaRPr>
          </a:p>
        </p:txBody>
      </p:sp>
      <p:sp>
        <p:nvSpPr>
          <p:cNvPr id="1166" name="CustomShape 18"/>
          <p:cNvSpPr/>
          <p:nvPr/>
        </p:nvSpPr>
        <p:spPr>
          <a:xfrm flipV="1" rot="10800000">
            <a:off x="5506920" y="4102920"/>
            <a:ext cx="644040" cy="130140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7" name="Picture 5" descr=""/>
          <p:cNvPicPr/>
          <p:nvPr/>
        </p:nvPicPr>
        <p:blipFill>
          <a:blip r:embed="rId1"/>
          <a:stretch/>
        </p:blipFill>
        <p:spPr>
          <a:xfrm>
            <a:off x="507600" y="914400"/>
            <a:ext cx="5353200" cy="2437920"/>
          </a:xfrm>
          <a:prstGeom prst="rect">
            <a:avLst/>
          </a:prstGeom>
          <a:ln w="9360">
            <a:noFill/>
          </a:ln>
          <a:effectLst>
            <a:outerShdw algn="tl" blurRad="50800" dir="2700000" dist="38100" rotWithShape="0">
              <a:srgbClr val="000000">
                <a:alpha val="40000"/>
              </a:srgbClr>
            </a:outerShdw>
          </a:effectLst>
        </p:spPr>
      </p:pic>
      <p:sp>
        <p:nvSpPr>
          <p:cNvPr id="116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4: Specify a display key for the label</a:t>
            </a:r>
            <a:endParaRPr b="0" lang="en-US" sz="3200" spc="-1" strike="noStrike">
              <a:solidFill>
                <a:srgbClr val="ffffff"/>
              </a:solidFill>
              <a:latin typeface="Arial"/>
            </a:endParaRPr>
          </a:p>
        </p:txBody>
      </p:sp>
      <p:sp>
        <p:nvSpPr>
          <p:cNvPr id="1169" name="TextShape 2"/>
          <p:cNvSpPr txBox="1"/>
          <p:nvPr/>
        </p:nvSpPr>
        <p:spPr>
          <a:xfrm>
            <a:off x="519120" y="3516480"/>
            <a:ext cx="4586040" cy="296028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Enter the displaykey  </a:t>
            </a:r>
            <a:br/>
            <a:r>
              <a:rPr b="0" lang="en-US" sz="2400" spc="-1" strike="noStrike">
                <a:solidFill>
                  <a:srgbClr val="000000"/>
                </a:solidFill>
                <a:latin typeface="Arial"/>
                <a:ea typeface="Arial"/>
              </a:rPr>
              <a:t>name in the label property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Click Create Display Key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In the Create Display Key dialog, for the locale, enter </a:t>
            </a:r>
            <a:br/>
            <a:r>
              <a:rPr b="0" lang="en-US" sz="2400" spc="-1" strike="noStrike">
                <a:solidFill>
                  <a:srgbClr val="000000"/>
                </a:solidFill>
                <a:latin typeface="Arial"/>
                <a:ea typeface="Arial"/>
              </a:rPr>
              <a:t>the text value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Refresh the PCF</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170" name="pic Create" descr=""/>
          <p:cNvPicPr/>
          <p:nvPr/>
        </p:nvPicPr>
        <p:blipFill>
          <a:blip r:embed="rId2"/>
          <a:stretch/>
        </p:blipFill>
        <p:spPr>
          <a:xfrm>
            <a:off x="1562040" y="2666880"/>
            <a:ext cx="2071080" cy="456840"/>
          </a:xfrm>
          <a:prstGeom prst="rect">
            <a:avLst/>
          </a:prstGeom>
          <a:ln w="9360">
            <a:noFill/>
          </a:ln>
          <a:effectLst>
            <a:outerShdw algn="tl" blurRad="50800" dir="2700000" dist="38100" rotWithShape="0">
              <a:srgbClr val="000000">
                <a:alpha val="40000"/>
              </a:srgbClr>
            </a:outerShdw>
          </a:effectLst>
        </p:spPr>
      </p:pic>
      <p:pic>
        <p:nvPicPr>
          <p:cNvPr id="1171" name="pic Dlg" descr=""/>
          <p:cNvPicPr/>
          <p:nvPr/>
        </p:nvPicPr>
        <p:blipFill>
          <a:blip r:embed="rId3"/>
          <a:stretch/>
        </p:blipFill>
        <p:spPr>
          <a:xfrm>
            <a:off x="5029200" y="1879560"/>
            <a:ext cx="3887280" cy="3453840"/>
          </a:xfrm>
          <a:prstGeom prst="rect">
            <a:avLst/>
          </a:prstGeom>
          <a:ln w="9360">
            <a:noFill/>
          </a:ln>
          <a:effectLst>
            <a:outerShdw algn="tl" blurRad="50800" dir="2700000" dist="38100" rotWithShape="0">
              <a:srgbClr val="000000">
                <a:alpha val="40000"/>
              </a:srgbClr>
            </a:outerShdw>
          </a:effectLst>
        </p:spPr>
      </p:pic>
      <p:pic>
        <p:nvPicPr>
          <p:cNvPr id="1172" name="pic Toolbar" descr=""/>
          <p:cNvPicPr/>
          <p:nvPr/>
        </p:nvPicPr>
        <p:blipFill>
          <a:blip r:embed="rId4"/>
          <a:stretch/>
        </p:blipFill>
        <p:spPr>
          <a:xfrm>
            <a:off x="5741280" y="5638680"/>
            <a:ext cx="1699560" cy="742320"/>
          </a:xfrm>
          <a:prstGeom prst="rect">
            <a:avLst/>
          </a:prstGeom>
          <a:ln w="9360">
            <a:noFill/>
          </a:ln>
          <a:effectLst>
            <a:outerShdw algn="tl" blurRad="50800" dir="2700000" dist="38100" rotWithShape="0">
              <a:srgbClr val="000000">
                <a:alpha val="40000"/>
              </a:srgbClr>
            </a:outerShdw>
          </a:effectLst>
        </p:spPr>
      </p:pic>
      <p:sp>
        <p:nvSpPr>
          <p:cNvPr id="1173" name="CustomShape 3"/>
          <p:cNvSpPr/>
          <p:nvPr/>
        </p:nvSpPr>
        <p:spPr>
          <a:xfrm>
            <a:off x="4572000" y="2133720"/>
            <a:ext cx="228240" cy="228240"/>
          </a:xfrm>
          <a:prstGeom prst="ellipse">
            <a:avLst/>
          </a:prstGeom>
          <a:solidFill>
            <a:schemeClr val="tx1"/>
          </a:solidFill>
          <a:ln w="19080">
            <a:solidFill>
              <a:srgbClr val="d3394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r">
              <a:lnSpc>
                <a:spcPct val="100000"/>
              </a:lnSpc>
              <a:spcBef>
                <a:spcPts val="901"/>
              </a:spcBef>
              <a:spcAft>
                <a:spcPts val="541"/>
              </a:spcAft>
            </a:pPr>
            <a:r>
              <a:rPr b="0" lang="en-US" sz="1800" spc="-1" strike="noStrike">
                <a:solidFill>
                  <a:srgbClr val="d33941"/>
                </a:solidFill>
                <a:latin typeface="Arial"/>
              </a:rPr>
              <a:t>1</a:t>
            </a:r>
            <a:endParaRPr b="0" lang="en-US" sz="1800" spc="-1" strike="noStrike">
              <a:latin typeface="Arial"/>
            </a:endParaRPr>
          </a:p>
        </p:txBody>
      </p:sp>
      <p:sp>
        <p:nvSpPr>
          <p:cNvPr id="1174" name="CustomShape 4"/>
          <p:cNvSpPr/>
          <p:nvPr/>
        </p:nvSpPr>
        <p:spPr>
          <a:xfrm>
            <a:off x="1523880" y="2629080"/>
            <a:ext cx="228240" cy="228240"/>
          </a:xfrm>
          <a:prstGeom prst="ellipse">
            <a:avLst/>
          </a:prstGeom>
          <a:solidFill>
            <a:schemeClr val="tx1"/>
          </a:solidFill>
          <a:ln w="19080">
            <a:solidFill>
              <a:srgbClr val="d3394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r">
              <a:lnSpc>
                <a:spcPct val="100000"/>
              </a:lnSpc>
              <a:spcBef>
                <a:spcPts val="901"/>
              </a:spcBef>
              <a:spcAft>
                <a:spcPts val="541"/>
              </a:spcAft>
            </a:pPr>
            <a:r>
              <a:rPr b="0" lang="en-US" sz="1800" spc="-1" strike="noStrike">
                <a:solidFill>
                  <a:srgbClr val="d33941"/>
                </a:solidFill>
                <a:latin typeface="Arial"/>
              </a:rPr>
              <a:t>2</a:t>
            </a:r>
            <a:endParaRPr b="0" lang="en-US" sz="1800" spc="-1" strike="noStrike">
              <a:latin typeface="Arial"/>
            </a:endParaRPr>
          </a:p>
        </p:txBody>
      </p:sp>
      <p:sp>
        <p:nvSpPr>
          <p:cNvPr id="1175" name="CustomShape 5"/>
          <p:cNvSpPr/>
          <p:nvPr/>
        </p:nvSpPr>
        <p:spPr>
          <a:xfrm>
            <a:off x="6400800" y="2971800"/>
            <a:ext cx="228240" cy="228240"/>
          </a:xfrm>
          <a:prstGeom prst="ellipse">
            <a:avLst/>
          </a:prstGeom>
          <a:solidFill>
            <a:schemeClr val="tx1"/>
          </a:solidFill>
          <a:ln w="19080">
            <a:solidFill>
              <a:srgbClr val="d3394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r">
              <a:lnSpc>
                <a:spcPct val="100000"/>
              </a:lnSpc>
              <a:spcBef>
                <a:spcPts val="901"/>
              </a:spcBef>
              <a:spcAft>
                <a:spcPts val="541"/>
              </a:spcAft>
            </a:pPr>
            <a:r>
              <a:rPr b="0" lang="en-US" sz="1800" spc="-1" strike="noStrike">
                <a:solidFill>
                  <a:srgbClr val="d33941"/>
                </a:solidFill>
                <a:latin typeface="Arial"/>
              </a:rPr>
              <a:t>3</a:t>
            </a:r>
            <a:endParaRPr b="0" lang="en-US" sz="1800" spc="-1" strike="noStrike">
              <a:latin typeface="Arial"/>
            </a:endParaRPr>
          </a:p>
        </p:txBody>
      </p:sp>
      <p:sp>
        <p:nvSpPr>
          <p:cNvPr id="1176" name="CustomShape 6"/>
          <p:cNvSpPr/>
          <p:nvPr/>
        </p:nvSpPr>
        <p:spPr>
          <a:xfrm>
            <a:off x="6935040" y="5781600"/>
            <a:ext cx="228240" cy="228240"/>
          </a:xfrm>
          <a:prstGeom prst="ellipse">
            <a:avLst/>
          </a:prstGeom>
          <a:solidFill>
            <a:schemeClr val="tx1"/>
          </a:solidFill>
          <a:ln w="19080">
            <a:solidFill>
              <a:srgbClr val="d3394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r">
              <a:lnSpc>
                <a:spcPct val="100000"/>
              </a:lnSpc>
              <a:spcBef>
                <a:spcPts val="901"/>
              </a:spcBef>
              <a:spcAft>
                <a:spcPts val="541"/>
              </a:spcAft>
            </a:pPr>
            <a:r>
              <a:rPr b="0" lang="en-US" sz="1800" spc="-1" strike="noStrike">
                <a:solidFill>
                  <a:srgbClr val="d33941"/>
                </a:solidFill>
                <a:latin typeface="Arial"/>
              </a:rPr>
              <a:t>4</a:t>
            </a:r>
            <a:endParaRPr b="0" lang="en-US" sz="1800" spc="-1" strike="noStrike">
              <a:latin typeface="Arial"/>
            </a:endParaRPr>
          </a:p>
        </p:txBody>
      </p:sp>
      <p:sp>
        <p:nvSpPr>
          <p:cNvPr id="1177" name="CustomShape 7"/>
          <p:cNvSpPr/>
          <p:nvPr/>
        </p:nvSpPr>
        <p:spPr>
          <a:xfrm>
            <a:off x="7072200" y="5994720"/>
            <a:ext cx="321120" cy="34128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8" name="CustomShape 1"/>
          <p:cNvSpPr/>
          <p:nvPr/>
        </p:nvSpPr>
        <p:spPr>
          <a:xfrm>
            <a:off x="4896000" y="4177080"/>
            <a:ext cx="609120" cy="304560"/>
          </a:xfrm>
          <a:prstGeom prst="rect">
            <a:avLst/>
          </a:prstGeom>
          <a:solidFill>
            <a:schemeClr val="tx1"/>
          </a:solidFill>
          <a:ln w="19080">
            <a:solidFill>
              <a:schemeClr val="tx1"/>
            </a:solidFill>
            <a:round/>
          </a:ln>
        </p:spPr>
        <p:style>
          <a:lnRef idx="0"/>
          <a:fillRef idx="0"/>
          <a:effectRef idx="0"/>
          <a:fontRef idx="minor"/>
        </p:style>
      </p:sp>
      <p:pic>
        <p:nvPicPr>
          <p:cNvPr id="1179" name="Picture 6" descr=""/>
          <p:cNvPicPr/>
          <p:nvPr/>
        </p:nvPicPr>
        <p:blipFill>
          <a:blip r:embed="rId1"/>
          <a:stretch/>
        </p:blipFill>
        <p:spPr>
          <a:xfrm>
            <a:off x="4618440" y="1282320"/>
            <a:ext cx="4290480" cy="3743280"/>
          </a:xfrm>
          <a:prstGeom prst="rect">
            <a:avLst/>
          </a:prstGeom>
          <a:ln w="9360">
            <a:noFill/>
          </a:ln>
          <a:effectLst>
            <a:outerShdw algn="tl" blurRad="50800" dir="2700000" dist="38100" rotWithShape="0">
              <a:srgbClr val="000000">
                <a:alpha val="40000"/>
              </a:srgbClr>
            </a:outerShdw>
          </a:effectLst>
        </p:spPr>
      </p:pic>
      <p:sp>
        <p:nvSpPr>
          <p:cNvPr id="1180" name="CustomShape 2"/>
          <p:cNvSpPr/>
          <p:nvPr/>
        </p:nvSpPr>
        <p:spPr>
          <a:xfrm>
            <a:off x="1371600" y="5124240"/>
            <a:ext cx="609120" cy="304560"/>
          </a:xfrm>
          <a:prstGeom prst="rect">
            <a:avLst/>
          </a:prstGeom>
          <a:solidFill>
            <a:schemeClr val="tx1"/>
          </a:solidFill>
          <a:ln w="19080">
            <a:solidFill>
              <a:schemeClr val="tx1"/>
            </a:solidFill>
            <a:round/>
          </a:ln>
        </p:spPr>
        <p:style>
          <a:lnRef idx="0"/>
          <a:fillRef idx="0"/>
          <a:effectRef idx="0"/>
          <a:fontRef idx="minor"/>
        </p:style>
      </p:sp>
      <p:sp>
        <p:nvSpPr>
          <p:cNvPr id="1181"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Display key example</a:t>
            </a:r>
            <a:endParaRPr b="0" lang="en-US" sz="3200" spc="-1" strike="noStrike">
              <a:solidFill>
                <a:srgbClr val="ffffff"/>
              </a:solidFill>
              <a:latin typeface="Arial"/>
            </a:endParaRPr>
          </a:p>
        </p:txBody>
      </p:sp>
      <p:sp>
        <p:nvSpPr>
          <p:cNvPr id="1182" name="CustomShape 4"/>
          <p:cNvSpPr/>
          <p:nvPr/>
        </p:nvSpPr>
        <p:spPr>
          <a:xfrm>
            <a:off x="533520" y="914400"/>
            <a:ext cx="3352320" cy="1829160"/>
          </a:xfrm>
          <a:prstGeom prst="rect">
            <a:avLst/>
          </a:prstGeom>
          <a:solidFill>
            <a:schemeClr val="tx1"/>
          </a:solidFill>
          <a:ln w="19080">
            <a:solidFill>
              <a:srgbClr val="000000"/>
            </a:solidFill>
            <a:miter/>
          </a:ln>
          <a:effectLst>
            <a:outerShdw algn="tl" blurRad="50800" dir="2700000" dist="38100" rotWithShape="0">
              <a:srgbClr val="000000">
                <a:alpha val="40000"/>
              </a:srgbClr>
            </a:outerShdw>
          </a:effectLst>
        </p:spPr>
        <p:style>
          <a:lnRef idx="0"/>
          <a:fillRef idx="0"/>
          <a:effectRef idx="0"/>
          <a:fontRef idx="minor"/>
        </p:style>
        <p:txBody>
          <a:bodyPr tIns="91440" bIns="91440"/>
          <a:p>
            <a:pPr>
              <a:lnSpc>
                <a:spcPct val="100000"/>
              </a:lnSpc>
            </a:pPr>
            <a:r>
              <a:rPr b="1" lang="en-US" sz="1800" spc="-1" strike="noStrike">
                <a:solidFill>
                  <a:srgbClr val="3f8e39"/>
                </a:solidFill>
                <a:latin typeface="Arial"/>
              </a:rPr>
              <a:t>displaykey.Training.Name</a:t>
            </a:r>
            <a:br/>
            <a:r>
              <a:rPr b="1" lang="en-US" sz="1800" spc="-1" strike="noStrike" u="sng">
                <a:solidFill>
                  <a:srgbClr val="000000"/>
                </a:solidFill>
                <a:uFillTx/>
                <a:latin typeface="Arial"/>
              </a:rPr>
              <a:t>Locale</a:t>
            </a:r>
            <a:r>
              <a:rPr b="1" lang="en-US" sz="1800" spc="-1" strike="noStrike">
                <a:solidFill>
                  <a:srgbClr val="000000"/>
                </a:solidFill>
                <a:latin typeface="Arial"/>
              </a:rPr>
              <a:t>	</a:t>
            </a:r>
            <a:r>
              <a:rPr b="1" lang="en-US" sz="1800" spc="-1" strike="noStrike">
                <a:solidFill>
                  <a:srgbClr val="000000"/>
                </a:solidFill>
                <a:latin typeface="Arial"/>
              </a:rPr>
              <a:t>	</a:t>
            </a:r>
            <a:r>
              <a:rPr b="1" lang="en-US" sz="1800" spc="-1" strike="noStrike" u="sng">
                <a:solidFill>
                  <a:srgbClr val="d33941"/>
                </a:solidFill>
                <a:uFillTx/>
                <a:latin typeface="Arial"/>
              </a:rPr>
              <a:t>Value</a:t>
            </a:r>
            <a:br/>
            <a:r>
              <a:rPr b="1" lang="en-US" sz="1800" spc="-1" strike="noStrike">
                <a:solidFill>
                  <a:srgbClr val="000000"/>
                </a:solidFill>
                <a:latin typeface="Arial"/>
              </a:rPr>
              <a:t>English</a:t>
            </a:r>
            <a:r>
              <a:rPr b="1" lang="en-US" sz="1800" spc="-1" strike="noStrike">
                <a:solidFill>
                  <a:srgbClr val="000000"/>
                </a:solidFill>
                <a:latin typeface="Arial"/>
              </a:rPr>
              <a:t>	</a:t>
            </a:r>
            <a:r>
              <a:rPr b="1" lang="en-US" sz="1800" spc="-1" strike="noStrike">
                <a:solidFill>
                  <a:srgbClr val="000000"/>
                </a:solidFill>
                <a:latin typeface="Arial"/>
              </a:rPr>
              <a:t>	</a:t>
            </a:r>
            <a:r>
              <a:rPr b="1" lang="en-US" sz="1800" spc="-1" strike="noStrike">
                <a:solidFill>
                  <a:srgbClr val="d33941"/>
                </a:solidFill>
                <a:latin typeface="Arial"/>
              </a:rPr>
              <a:t>Name</a:t>
            </a:r>
            <a:endParaRPr b="0" lang="en-US" sz="1800" spc="-1" strike="noStrike">
              <a:latin typeface="Arial"/>
            </a:endParaRPr>
          </a:p>
          <a:p>
            <a:pPr>
              <a:lnSpc>
                <a:spcPct val="100000"/>
              </a:lnSpc>
            </a:pPr>
            <a:r>
              <a:rPr b="1" lang="en-US" sz="1800" spc="-1" strike="noStrike">
                <a:solidFill>
                  <a:srgbClr val="000000"/>
                </a:solidFill>
                <a:latin typeface="Arial"/>
              </a:rPr>
              <a:t>French</a:t>
            </a:r>
            <a:r>
              <a:rPr b="1" lang="en-US" sz="1800" spc="-1" strike="noStrike">
                <a:solidFill>
                  <a:srgbClr val="000000"/>
                </a:solidFill>
                <a:latin typeface="Arial"/>
              </a:rPr>
              <a:t>	</a:t>
            </a:r>
            <a:r>
              <a:rPr b="1" lang="en-US" sz="1800" spc="-1" strike="noStrike">
                <a:solidFill>
                  <a:srgbClr val="000000"/>
                </a:solidFill>
                <a:latin typeface="Arial"/>
              </a:rPr>
              <a:t>	</a:t>
            </a:r>
            <a:r>
              <a:rPr b="1" lang="en-US" sz="1800" spc="-1" strike="noStrike">
                <a:solidFill>
                  <a:srgbClr val="d33941"/>
                </a:solidFill>
                <a:latin typeface="Arial"/>
              </a:rPr>
              <a:t>Nom</a:t>
            </a:r>
            <a:endParaRPr b="0" lang="en-US" sz="1800" spc="-1" strike="noStrike">
              <a:latin typeface="Arial"/>
            </a:endParaRPr>
          </a:p>
          <a:p>
            <a:pPr>
              <a:lnSpc>
                <a:spcPct val="100000"/>
              </a:lnSpc>
            </a:pPr>
            <a:r>
              <a:rPr b="1" lang="en-US" sz="1800" spc="-1" strike="noStrike">
                <a:solidFill>
                  <a:srgbClr val="000000"/>
                </a:solidFill>
                <a:latin typeface="Arial"/>
              </a:rPr>
              <a:t>Japanese</a:t>
            </a:r>
            <a:r>
              <a:rPr b="1" lang="en-US" sz="1800" spc="-1" strike="noStrike">
                <a:solidFill>
                  <a:srgbClr val="000000"/>
                </a:solidFill>
                <a:latin typeface="Arial"/>
              </a:rPr>
              <a:t>	</a:t>
            </a:r>
            <a:r>
              <a:rPr b="1" lang="en-US" sz="1800" spc="-1" strike="noStrike">
                <a:solidFill>
                  <a:srgbClr val="000000"/>
                </a:solidFill>
                <a:latin typeface="Arial"/>
              </a:rPr>
              <a:t>	</a:t>
            </a:r>
            <a:r>
              <a:rPr b="1" lang="en-US" sz="1800" spc="-1" strike="noStrike">
                <a:solidFill>
                  <a:srgbClr val="d33941"/>
                </a:solidFill>
                <a:latin typeface="Arial"/>
              </a:rPr>
              <a:t>名前</a:t>
            </a:r>
            <a:br/>
            <a:r>
              <a:rPr b="1" lang="en-US" sz="1800" spc="-1" strike="noStrike">
                <a:solidFill>
                  <a:srgbClr val="000000"/>
                </a:solidFill>
                <a:latin typeface="Arial"/>
              </a:rPr>
              <a:t>Spanish</a:t>
            </a:r>
            <a:r>
              <a:rPr b="1" lang="en-US" sz="1800" spc="-1" strike="noStrike">
                <a:solidFill>
                  <a:srgbClr val="000000"/>
                </a:solidFill>
                <a:latin typeface="Arial"/>
              </a:rPr>
              <a:t>	</a:t>
            </a:r>
            <a:r>
              <a:rPr b="1" lang="en-US" sz="1800" spc="-1" strike="noStrike">
                <a:solidFill>
                  <a:srgbClr val="000000"/>
                </a:solidFill>
                <a:latin typeface="Arial"/>
              </a:rPr>
              <a:t>	</a:t>
            </a:r>
            <a:r>
              <a:rPr b="1" lang="en-US" sz="1800" spc="-1" strike="noStrike">
                <a:solidFill>
                  <a:srgbClr val="d33941"/>
                </a:solidFill>
                <a:latin typeface="Arial"/>
              </a:rPr>
              <a:t>Nombre</a:t>
            </a:r>
            <a:endParaRPr b="0" lang="en-US" sz="1800" spc="-1" strike="noStrike">
              <a:latin typeface="Arial"/>
            </a:endParaRPr>
          </a:p>
        </p:txBody>
      </p:sp>
      <p:pic>
        <p:nvPicPr>
          <p:cNvPr id="1183" name="pic Label 2" descr=""/>
          <p:cNvPicPr/>
          <p:nvPr/>
        </p:nvPicPr>
        <p:blipFill>
          <a:blip r:embed="rId2"/>
          <a:stretch/>
        </p:blipFill>
        <p:spPr>
          <a:xfrm>
            <a:off x="516960" y="5706720"/>
            <a:ext cx="3108600" cy="6213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184" name="pic Lable 1" descr=""/>
          <p:cNvPicPr/>
          <p:nvPr/>
        </p:nvPicPr>
        <p:blipFill>
          <a:blip r:embed="rId3"/>
          <a:stretch/>
        </p:blipFill>
        <p:spPr>
          <a:xfrm>
            <a:off x="533520" y="4048200"/>
            <a:ext cx="3200040" cy="63684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185" name="CustomShape 5"/>
          <p:cNvSpPr/>
          <p:nvPr/>
        </p:nvSpPr>
        <p:spPr>
          <a:xfrm>
            <a:off x="1201680" y="3272400"/>
            <a:ext cx="3693960" cy="487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User:     John Miller</a:t>
            </a:r>
            <a:br/>
            <a:r>
              <a:rPr b="1" lang="en-US" sz="1600" spc="-1" strike="noStrike">
                <a:solidFill>
                  <a:srgbClr val="000000"/>
                </a:solidFill>
                <a:latin typeface="Arial"/>
              </a:rPr>
              <a:t>Locale: English (United States) </a:t>
            </a:r>
            <a:endParaRPr b="0" lang="en-US" sz="1600" spc="-1" strike="noStrike">
              <a:latin typeface="Arial"/>
            </a:endParaRPr>
          </a:p>
        </p:txBody>
      </p:sp>
      <p:sp>
        <p:nvSpPr>
          <p:cNvPr id="1186" name="CustomShape 6"/>
          <p:cNvSpPr/>
          <p:nvPr/>
        </p:nvSpPr>
        <p:spPr>
          <a:xfrm>
            <a:off x="4618440" y="914400"/>
            <a:ext cx="4167360" cy="27468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000000"/>
                </a:solidFill>
                <a:latin typeface="Arial"/>
              </a:rPr>
              <a:t>ABContactSummaryDV.pcf</a:t>
            </a:r>
            <a:endParaRPr b="0" lang="en-US" sz="1800" spc="-1" strike="noStrike">
              <a:latin typeface="Arial"/>
            </a:endParaRPr>
          </a:p>
        </p:txBody>
      </p:sp>
      <p:sp>
        <p:nvSpPr>
          <p:cNvPr id="1187" name="CustomShape 7"/>
          <p:cNvSpPr/>
          <p:nvPr/>
        </p:nvSpPr>
        <p:spPr>
          <a:xfrm flipV="1" rot="10800000">
            <a:off x="4896000" y="6317640"/>
            <a:ext cx="3828600" cy="1987920"/>
          </a:xfrm>
          <a:prstGeom prst="bentConnector4">
            <a:avLst>
              <a:gd name="adj1" fmla="val 12189"/>
              <a:gd name="adj2" fmla="val 108303"/>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88" name="CustomShape 8"/>
          <p:cNvSpPr/>
          <p:nvPr/>
        </p:nvSpPr>
        <p:spPr>
          <a:xfrm flipV="1" rot="10800000">
            <a:off x="4896000" y="4673520"/>
            <a:ext cx="3816000" cy="344520"/>
          </a:xfrm>
          <a:prstGeom prst="bentConnector4">
            <a:avLst>
              <a:gd name="adj1" fmla="val 12396"/>
              <a:gd name="adj2" fmla="val 166283"/>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89" name="CustomShape 9"/>
          <p:cNvSpPr/>
          <p:nvPr/>
        </p:nvSpPr>
        <p:spPr>
          <a:xfrm>
            <a:off x="1176120" y="5025960"/>
            <a:ext cx="2840400" cy="487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User:     Jean-Luc Monet</a:t>
            </a:r>
            <a:endParaRPr b="0" lang="en-US" sz="1600" spc="-1" strike="noStrike">
              <a:latin typeface="Arial"/>
            </a:endParaRPr>
          </a:p>
          <a:p>
            <a:pPr>
              <a:lnSpc>
                <a:spcPct val="100000"/>
              </a:lnSpc>
            </a:pPr>
            <a:r>
              <a:rPr b="1" lang="en-US" sz="1600" spc="-1" strike="noStrike">
                <a:solidFill>
                  <a:srgbClr val="000000"/>
                </a:solidFill>
                <a:latin typeface="Arial"/>
              </a:rPr>
              <a:t>Locale: Français (France)</a:t>
            </a:r>
            <a:endParaRPr b="0" lang="en-US" sz="1600" spc="-1" strike="noStrike">
              <a:latin typeface="Arial"/>
            </a:endParaRPr>
          </a:p>
        </p:txBody>
      </p:sp>
      <p:pic>
        <p:nvPicPr>
          <p:cNvPr id="1190" name="Picture 4" descr=""/>
          <p:cNvPicPr/>
          <p:nvPr/>
        </p:nvPicPr>
        <p:blipFill>
          <a:blip r:embed="rId4"/>
          <a:stretch/>
        </p:blipFill>
        <p:spPr>
          <a:xfrm>
            <a:off x="506160" y="3224160"/>
            <a:ext cx="669600" cy="742680"/>
          </a:xfrm>
          <a:prstGeom prst="rect">
            <a:avLst/>
          </a:prstGeom>
          <a:ln w="9360">
            <a:noFill/>
          </a:ln>
          <a:effectLst>
            <a:outerShdw algn="tl" blurRad="50800" dir="2700000" dist="38100" rotWithShape="0">
              <a:srgbClr val="000000">
                <a:alpha val="40000"/>
              </a:srgbClr>
            </a:outerShdw>
          </a:effectLst>
        </p:spPr>
      </p:pic>
      <p:pic>
        <p:nvPicPr>
          <p:cNvPr id="1191" name="Picture 4" descr=""/>
          <p:cNvPicPr/>
          <p:nvPr/>
        </p:nvPicPr>
        <p:blipFill>
          <a:blip r:embed="rId5"/>
          <a:stretch/>
        </p:blipFill>
        <p:spPr>
          <a:xfrm>
            <a:off x="469800" y="4931640"/>
            <a:ext cx="669600" cy="742680"/>
          </a:xfrm>
          <a:prstGeom prst="rect">
            <a:avLst/>
          </a:prstGeom>
          <a:ln w="9360">
            <a:noFill/>
          </a:ln>
          <a:effectLst>
            <a:outerShdw algn="tl" blurRad="50800" dir="2700000" dist="38100" rotWithShape="0">
              <a:srgbClr val="000000">
                <a:alpha val="40000"/>
              </a:srgbClr>
            </a:outerShdw>
          </a:effectLst>
        </p:spPr>
      </p:pic>
      <p:sp>
        <p:nvSpPr>
          <p:cNvPr id="1192" name="CustomShape 10"/>
          <p:cNvSpPr/>
          <p:nvPr/>
        </p:nvSpPr>
        <p:spPr>
          <a:xfrm>
            <a:off x="5753160" y="4190040"/>
            <a:ext cx="2552400" cy="29952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93" name="CustomShape 11"/>
          <p:cNvSpPr/>
          <p:nvPr/>
        </p:nvSpPr>
        <p:spPr>
          <a:xfrm>
            <a:off x="4686480" y="2171520"/>
            <a:ext cx="1066320" cy="34452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94" name="CustomShape 12"/>
          <p:cNvSpPr/>
          <p:nvPr/>
        </p:nvSpPr>
        <p:spPr>
          <a:xfrm>
            <a:off x="546120" y="4329360"/>
            <a:ext cx="1066320" cy="34452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95" name="CustomShape 13"/>
          <p:cNvSpPr/>
          <p:nvPr/>
        </p:nvSpPr>
        <p:spPr>
          <a:xfrm>
            <a:off x="533520" y="5972760"/>
            <a:ext cx="1066320" cy="34452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6" name="CustomShape 1"/>
          <p:cNvSpPr/>
          <p:nvPr/>
        </p:nvSpPr>
        <p:spPr>
          <a:xfrm>
            <a:off x="3048120" y="4572000"/>
            <a:ext cx="609120" cy="304560"/>
          </a:xfrm>
          <a:prstGeom prst="rect">
            <a:avLst/>
          </a:prstGeom>
          <a:solidFill>
            <a:schemeClr val="tx1"/>
          </a:solidFill>
          <a:ln w="19080">
            <a:solidFill>
              <a:schemeClr val="tx1"/>
            </a:solidFill>
            <a:round/>
          </a:ln>
        </p:spPr>
        <p:style>
          <a:lnRef idx="0"/>
          <a:fillRef idx="0"/>
          <a:effectRef idx="0"/>
          <a:fontRef idx="minor"/>
        </p:style>
      </p:sp>
      <p:sp>
        <p:nvSpPr>
          <p:cNvPr id="1197" name="CustomShape 2"/>
          <p:cNvSpPr/>
          <p:nvPr/>
        </p:nvSpPr>
        <p:spPr>
          <a:xfrm>
            <a:off x="3048120" y="3048120"/>
            <a:ext cx="609120" cy="304560"/>
          </a:xfrm>
          <a:prstGeom prst="rect">
            <a:avLst/>
          </a:prstGeom>
          <a:solidFill>
            <a:schemeClr val="tx1"/>
          </a:solidFill>
          <a:ln w="19080">
            <a:solidFill>
              <a:schemeClr val="tx1"/>
            </a:solidFill>
            <a:round/>
          </a:ln>
        </p:spPr>
        <p:style>
          <a:lnRef idx="0"/>
          <a:fillRef idx="0"/>
          <a:effectRef idx="0"/>
          <a:fontRef idx="minor"/>
        </p:style>
      </p:sp>
      <p:sp>
        <p:nvSpPr>
          <p:cNvPr id="1198"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display.properties</a:t>
            </a:r>
            <a:endParaRPr b="0" lang="en-US" sz="3200" spc="-1" strike="noStrike">
              <a:solidFill>
                <a:srgbClr val="ffffff"/>
              </a:solidFill>
              <a:latin typeface="Arial"/>
            </a:endParaRPr>
          </a:p>
        </p:txBody>
      </p:sp>
      <p:sp>
        <p:nvSpPr>
          <p:cNvPr id="1199" name="TextShape 4"/>
          <p:cNvSpPr txBox="1"/>
          <p:nvPr/>
        </p:nvSpPr>
        <p:spPr>
          <a:xfrm>
            <a:off x="4754520" y="914400"/>
            <a:ext cx="43128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display.properties </a:t>
            </a:r>
            <a:br/>
            <a:r>
              <a:rPr b="0" lang="en-US" sz="2400" spc="-1" strike="noStrike">
                <a:solidFill>
                  <a:srgbClr val="000000"/>
                </a:solidFill>
                <a:latin typeface="Arial"/>
              </a:rPr>
              <a:t>files contains all </a:t>
            </a:r>
            <a:br/>
            <a:r>
              <a:rPr b="0" lang="en-US" sz="2400" spc="-1" strike="noStrike">
                <a:solidFill>
                  <a:srgbClr val="000000"/>
                </a:solidFill>
                <a:latin typeface="Arial"/>
              </a:rPr>
              <a:t>display keys </a:t>
            </a:r>
            <a:br/>
            <a:r>
              <a:rPr b="0" lang="en-US" sz="2400" spc="-1" strike="noStrike">
                <a:solidFill>
                  <a:srgbClr val="000000"/>
                </a:solidFill>
                <a:latin typeface="Arial"/>
              </a:rPr>
              <a:t>for a given </a:t>
            </a:r>
            <a:br/>
            <a:r>
              <a:rPr b="0" lang="en-US" sz="2400" spc="-1" strike="noStrike">
                <a:solidFill>
                  <a:srgbClr val="000000"/>
                </a:solidFill>
                <a:latin typeface="Arial"/>
              </a:rPr>
              <a:t>localization folder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Open and edit file with the Display Key text editor</a:t>
            </a:r>
            <a:endParaRPr b="0" lang="en-US" sz="2400" spc="-1" strike="noStrike">
              <a:solidFill>
                <a:srgbClr val="000000"/>
              </a:solidFill>
              <a:latin typeface="Arial"/>
            </a:endParaRPr>
          </a:p>
        </p:txBody>
      </p:sp>
      <p:pic>
        <p:nvPicPr>
          <p:cNvPr id="1200" name="pic PV" descr=""/>
          <p:cNvPicPr/>
          <p:nvPr/>
        </p:nvPicPr>
        <p:blipFill>
          <a:blip r:embed="rId1"/>
          <a:stretch/>
        </p:blipFill>
        <p:spPr>
          <a:xfrm>
            <a:off x="515520" y="914400"/>
            <a:ext cx="3556800" cy="4656960"/>
          </a:xfrm>
          <a:prstGeom prst="rect">
            <a:avLst/>
          </a:prstGeom>
          <a:ln w="9360">
            <a:noFill/>
          </a:ln>
          <a:effectLst>
            <a:outerShdw algn="tl" blurRad="50800" dir="2700000" dist="38100" rotWithShape="0">
              <a:srgbClr val="000000">
                <a:alpha val="40000"/>
              </a:srgbClr>
            </a:outerShdw>
          </a:effectLst>
        </p:spPr>
      </p:pic>
      <p:pic>
        <p:nvPicPr>
          <p:cNvPr id="1201" name="Picture 4" descr=""/>
          <p:cNvPicPr/>
          <p:nvPr/>
        </p:nvPicPr>
        <p:blipFill>
          <a:blip r:embed="rId2"/>
          <a:stretch/>
        </p:blipFill>
        <p:spPr>
          <a:xfrm>
            <a:off x="4894200" y="5181480"/>
            <a:ext cx="3894480" cy="978840"/>
          </a:xfrm>
          <a:prstGeom prst="rect">
            <a:avLst/>
          </a:prstGeom>
          <a:ln w="9360">
            <a:noFill/>
          </a:ln>
          <a:effectLst>
            <a:outerShdw algn="tl" blurRad="50800" dir="2700000" dist="38100" rotWithShape="0">
              <a:srgbClr val="000000">
                <a:alpha val="40000"/>
              </a:srgbClr>
            </a:outerShdw>
          </a:effectLst>
        </p:spPr>
      </p:pic>
      <p:pic>
        <p:nvPicPr>
          <p:cNvPr id="1202" name="Picture 8" descr=""/>
          <p:cNvPicPr/>
          <p:nvPr/>
        </p:nvPicPr>
        <p:blipFill>
          <a:blip r:embed="rId3"/>
          <a:stretch/>
        </p:blipFill>
        <p:spPr>
          <a:xfrm>
            <a:off x="4866480" y="3962520"/>
            <a:ext cx="3939120" cy="990360"/>
          </a:xfrm>
          <a:prstGeom prst="rect">
            <a:avLst/>
          </a:prstGeom>
          <a:ln w="9360">
            <a:noFill/>
          </a:ln>
          <a:effectLst>
            <a:outerShdw algn="tl" blurRad="50800" dir="2700000" dist="38100" rotWithShape="0">
              <a:srgbClr val="000000">
                <a:alpha val="40000"/>
              </a:srgbClr>
            </a:outerShdw>
          </a:effectLst>
        </p:spPr>
      </p:pic>
      <p:sp>
        <p:nvSpPr>
          <p:cNvPr id="1203" name="CustomShape 5"/>
          <p:cNvSpPr/>
          <p:nvPr/>
        </p:nvSpPr>
        <p:spPr>
          <a:xfrm>
            <a:off x="3657600" y="3200400"/>
            <a:ext cx="1208520" cy="851040"/>
          </a:xfrm>
          <a:prstGeom prst="bentConnector3">
            <a:avLst>
              <a:gd name="adj1" fmla="val 50000"/>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04" name="CustomShape 6"/>
          <p:cNvSpPr/>
          <p:nvPr/>
        </p:nvSpPr>
        <p:spPr>
          <a:xfrm>
            <a:off x="3657600" y="4724280"/>
            <a:ext cx="1236240" cy="609120"/>
          </a:xfrm>
          <a:prstGeom prst="bentConnector3">
            <a:avLst>
              <a:gd name="adj1" fmla="val 50000"/>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1205" name="Picture 5" descr=""/>
          <p:cNvPicPr/>
          <p:nvPr/>
        </p:nvPicPr>
        <p:blipFill>
          <a:blip r:embed="rId4"/>
          <a:stretch/>
        </p:blipFill>
        <p:spPr>
          <a:xfrm>
            <a:off x="7758720" y="914400"/>
            <a:ext cx="1047240" cy="1319400"/>
          </a:xfrm>
          <a:prstGeom prst="rect">
            <a:avLst/>
          </a:prstGeom>
          <a:ln>
            <a:noFill/>
          </a:ln>
          <a:effectLst>
            <a:outerShdw algn="tl" blurRad="50800" dir="2700000" dist="38100" rotWithShape="0">
              <a:srgbClr val="000000">
                <a:alpha val="40000"/>
              </a:srgbClr>
            </a:outerShdw>
          </a:effectLst>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6" name="Picture 4" descr=""/>
          <p:cNvPicPr/>
          <p:nvPr/>
        </p:nvPicPr>
        <p:blipFill>
          <a:blip r:embed="rId1"/>
          <a:stretch/>
        </p:blipFill>
        <p:spPr>
          <a:xfrm>
            <a:off x="533520" y="914400"/>
            <a:ext cx="8426160" cy="2209320"/>
          </a:xfrm>
          <a:prstGeom prst="rect">
            <a:avLst/>
          </a:prstGeom>
          <a:ln w="9360">
            <a:noFill/>
          </a:ln>
          <a:effectLst>
            <a:outerShdw algn="tl" blurRad="50800" dir="2700000" dist="38100" rotWithShape="0">
              <a:srgbClr val="000000">
                <a:alpha val="40000"/>
              </a:srgbClr>
            </a:outerShdw>
          </a:effectLst>
        </p:spPr>
      </p:pic>
      <p:sp>
        <p:nvSpPr>
          <p:cNvPr id="120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Display Keys text editor</a:t>
            </a:r>
            <a:endParaRPr b="0" lang="en-US" sz="3200" spc="-1" strike="noStrike">
              <a:solidFill>
                <a:srgbClr val="ffffff"/>
              </a:solidFill>
              <a:latin typeface="Arial"/>
            </a:endParaRPr>
          </a:p>
        </p:txBody>
      </p:sp>
      <p:pic>
        <p:nvPicPr>
          <p:cNvPr id="1208" name="Picture 10" descr=""/>
          <p:cNvPicPr/>
          <p:nvPr/>
        </p:nvPicPr>
        <p:blipFill>
          <a:blip r:embed="rId2"/>
          <a:stretch/>
        </p:blipFill>
        <p:spPr>
          <a:xfrm>
            <a:off x="4440240" y="3962520"/>
            <a:ext cx="4448160" cy="24040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09" name="TextShape 2"/>
          <p:cNvSpPr txBox="1"/>
          <p:nvPr/>
        </p:nvSpPr>
        <p:spPr>
          <a:xfrm>
            <a:off x="521280" y="3429000"/>
            <a:ext cx="8320680" cy="2971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 display keys for a given locale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display.properties file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 and sort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ALT+ENTER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Find Usages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ALT+F7</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210" name="Picture 6" descr=""/>
          <p:cNvPicPr/>
          <p:nvPr/>
        </p:nvPicPr>
        <p:blipFill>
          <a:blip r:embed="rId3"/>
          <a:stretch/>
        </p:blipFill>
        <p:spPr>
          <a:xfrm>
            <a:off x="6248520" y="2513520"/>
            <a:ext cx="2133360" cy="122112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Edit a display key label value</a:t>
            </a:r>
            <a:endParaRPr b="0" lang="en-US" sz="3200" spc="-1" strike="noStrike">
              <a:solidFill>
                <a:srgbClr val="ffffff"/>
              </a:solidFill>
              <a:latin typeface="Arial"/>
            </a:endParaRPr>
          </a:p>
        </p:txBody>
      </p:sp>
      <p:sp>
        <p:nvSpPr>
          <p:cNvPr id="1212" name="TextShape 2"/>
          <p:cNvSpPr txBox="1"/>
          <p:nvPr/>
        </p:nvSpPr>
        <p:spPr>
          <a:xfrm>
            <a:off x="519120" y="4495680"/>
            <a:ext cx="8318160" cy="19047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CTRL+HOVER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Shows value of defined display key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CTRL+CLICK</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Navigate to display.properties</a:t>
            </a:r>
            <a:endParaRPr b="0" lang="en-US" sz="2000" spc="-1" strike="noStrike">
              <a:solidFill>
                <a:srgbClr val="000000"/>
              </a:solidFill>
              <a:latin typeface="Arial"/>
            </a:endParaRPr>
          </a:p>
        </p:txBody>
      </p:sp>
      <p:pic>
        <p:nvPicPr>
          <p:cNvPr id="1213" name="Picture 2" descr=""/>
          <p:cNvPicPr/>
          <p:nvPr/>
        </p:nvPicPr>
        <p:blipFill>
          <a:blip r:embed="rId1"/>
          <a:stretch/>
        </p:blipFill>
        <p:spPr>
          <a:xfrm>
            <a:off x="518040" y="914400"/>
            <a:ext cx="6042600" cy="2056680"/>
          </a:xfrm>
          <a:prstGeom prst="rect">
            <a:avLst/>
          </a:prstGeom>
          <a:ln w="9360">
            <a:noFill/>
          </a:ln>
          <a:effectLst>
            <a:outerShdw algn="tl" blurRad="50800" dir="2700000" dist="38100" rotWithShape="0">
              <a:srgbClr val="000000">
                <a:alpha val="40000"/>
              </a:srgbClr>
            </a:outerShdw>
          </a:effectLst>
        </p:spPr>
      </p:pic>
      <p:pic>
        <p:nvPicPr>
          <p:cNvPr id="1214" name="Picture 4" descr=""/>
          <p:cNvPicPr/>
          <p:nvPr/>
        </p:nvPicPr>
        <p:blipFill>
          <a:blip r:embed="rId2"/>
          <a:stretch/>
        </p:blipFill>
        <p:spPr>
          <a:xfrm>
            <a:off x="2571840" y="2819520"/>
            <a:ext cx="6441840" cy="1447200"/>
          </a:xfrm>
          <a:prstGeom prst="rect">
            <a:avLst/>
          </a:prstGeom>
          <a:ln w="9360">
            <a:noFill/>
          </a:ln>
          <a:effectLst>
            <a:outerShdw algn="tl" blurRad="50800" dir="2700000" dist="38100" rotWithShape="0">
              <a:srgbClr val="000000">
                <a:alpha val="40000"/>
              </a:srgbClr>
            </a:outerShdw>
          </a:effectLst>
        </p:spPr>
      </p:pic>
      <p:sp>
        <p:nvSpPr>
          <p:cNvPr id="1215" name="CustomShape 3"/>
          <p:cNvSpPr/>
          <p:nvPr/>
        </p:nvSpPr>
        <p:spPr>
          <a:xfrm flipH="1" flipV="1" rot="10800000">
            <a:off x="2571840" y="3542400"/>
            <a:ext cx="971280" cy="1191240"/>
          </a:xfrm>
          <a:prstGeom prst="bentConnector3">
            <a:avLst>
              <a:gd name="adj1" fmla="val 1961"/>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16" name="CustomShape 4"/>
          <p:cNvSpPr/>
          <p:nvPr/>
        </p:nvSpPr>
        <p:spPr>
          <a:xfrm>
            <a:off x="1600200" y="2214360"/>
            <a:ext cx="2943000" cy="27396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7" name="CustomShape 1"/>
          <p:cNvSpPr/>
          <p:nvPr/>
        </p:nvSpPr>
        <p:spPr>
          <a:xfrm>
            <a:off x="2666880" y="4267080"/>
            <a:ext cx="609120" cy="18468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1218" name="CustomShape 2"/>
          <p:cNvSpPr/>
          <p:nvPr/>
        </p:nvSpPr>
        <p:spPr>
          <a:xfrm>
            <a:off x="2629080" y="4038480"/>
            <a:ext cx="609120" cy="184680"/>
          </a:xfrm>
          <a:prstGeom prst="roundRect">
            <a:avLst>
              <a:gd name="adj" fmla="val 16667"/>
            </a:avLst>
          </a:prstGeom>
          <a:solidFill>
            <a:schemeClr val="tx1"/>
          </a:solidFill>
          <a:ln w="19080">
            <a:solidFill>
              <a:schemeClr val="tx1"/>
            </a:solidFill>
            <a:round/>
          </a:ln>
        </p:spPr>
        <p:style>
          <a:lnRef idx="0"/>
          <a:fillRef idx="0"/>
          <a:effectRef idx="0"/>
          <a:fontRef idx="minor"/>
        </p:style>
      </p:sp>
      <p:pic>
        <p:nvPicPr>
          <p:cNvPr id="1219" name="Picture 12" descr=""/>
          <p:cNvPicPr/>
          <p:nvPr/>
        </p:nvPicPr>
        <p:blipFill>
          <a:blip r:embed="rId1"/>
          <a:srcRect l="2730" t="31241" r="16948" b="0"/>
          <a:stretch/>
        </p:blipFill>
        <p:spPr>
          <a:xfrm>
            <a:off x="1186920" y="4903560"/>
            <a:ext cx="7639200" cy="14205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20"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Display keys with dynamic content</a:t>
            </a:r>
            <a:endParaRPr b="0" lang="en-US" sz="3200" spc="-1" strike="noStrike">
              <a:solidFill>
                <a:srgbClr val="ffffff"/>
              </a:solidFill>
              <a:latin typeface="Arial"/>
            </a:endParaRPr>
          </a:p>
        </p:txBody>
      </p:sp>
      <p:sp>
        <p:nvSpPr>
          <p:cNvPr id="1221" name="TextShape 4"/>
          <p:cNvSpPr txBox="1"/>
          <p:nvPr/>
        </p:nvSpPr>
        <p:spPr>
          <a:xfrm>
            <a:off x="5257800" y="914400"/>
            <a:ext cx="35794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Arial"/>
              </a:rPr>
              <a:t>{#} </a:t>
            </a:r>
            <a:r>
              <a:rPr b="0" lang="en-US" sz="2400" spc="-1" strike="noStrike">
                <a:solidFill>
                  <a:srgbClr val="000000"/>
                </a:solidFill>
                <a:latin typeface="Arial"/>
              </a:rPr>
              <a:t>is a token for an input parameter data starting at a zero index</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{0} is first parameter</a:t>
            </a:r>
            <a:endParaRPr b="0" lang="en-US" sz="2000" spc="-1" strike="noStrike">
              <a:solidFill>
                <a:srgbClr val="000000"/>
              </a:solidFill>
              <a:latin typeface="Arial"/>
            </a:endParaRPr>
          </a:p>
        </p:txBody>
      </p:sp>
      <p:pic>
        <p:nvPicPr>
          <p:cNvPr id="1222" name="Picture 4" descr=""/>
          <p:cNvPicPr/>
          <p:nvPr/>
        </p:nvPicPr>
        <p:blipFill>
          <a:blip r:embed="rId2"/>
          <a:stretch/>
        </p:blipFill>
        <p:spPr>
          <a:xfrm>
            <a:off x="1186920" y="2590920"/>
            <a:ext cx="7613640" cy="19807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23" name="Picture 6" descr=""/>
          <p:cNvPicPr/>
          <p:nvPr/>
        </p:nvPicPr>
        <p:blipFill>
          <a:blip r:embed="rId3"/>
          <a:stretch/>
        </p:blipFill>
        <p:spPr>
          <a:xfrm>
            <a:off x="520560" y="919440"/>
            <a:ext cx="4452840" cy="1079640"/>
          </a:xfrm>
          <a:prstGeom prst="rect">
            <a:avLst/>
          </a:prstGeom>
          <a:ln w="9360">
            <a:noFill/>
          </a:ln>
          <a:effectLst>
            <a:outerShdw algn="tl" blurRad="50800" dir="2700000" dist="38100" rotWithShape="0">
              <a:srgbClr val="000000">
                <a:alpha val="40000"/>
              </a:srgbClr>
            </a:outerShdw>
          </a:effectLst>
        </p:spPr>
      </p:pic>
      <p:sp>
        <p:nvSpPr>
          <p:cNvPr id="1224" name="CustomShape 5"/>
          <p:cNvSpPr/>
          <p:nvPr/>
        </p:nvSpPr>
        <p:spPr>
          <a:xfrm flipV="1" rot="10800000">
            <a:off x="2666880" y="5821560"/>
            <a:ext cx="1472760" cy="1461600"/>
          </a:xfrm>
          <a:prstGeom prst="bentConnector3">
            <a:avLst>
              <a:gd name="adj1" fmla="val 122418"/>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25" name="CustomShape 6"/>
          <p:cNvSpPr/>
          <p:nvPr/>
        </p:nvSpPr>
        <p:spPr>
          <a:xfrm>
            <a:off x="2666880" y="4117320"/>
            <a:ext cx="6098400" cy="27396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26" name="CustomShape 7"/>
          <p:cNvSpPr/>
          <p:nvPr/>
        </p:nvSpPr>
        <p:spPr>
          <a:xfrm>
            <a:off x="887760" y="1497600"/>
            <a:ext cx="4065120" cy="28152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27" name="CustomShape 8"/>
          <p:cNvSpPr/>
          <p:nvPr/>
        </p:nvSpPr>
        <p:spPr>
          <a:xfrm flipH="1" flipV="1" rot="10800000">
            <a:off x="2628720" y="4131000"/>
            <a:ext cx="1740960" cy="2492640"/>
          </a:xfrm>
          <a:prstGeom prst="bentConnector3">
            <a:avLst>
              <a:gd name="adj1" fmla="val -13128"/>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28" name="CustomShape 9"/>
          <p:cNvSpPr/>
          <p:nvPr/>
        </p:nvSpPr>
        <p:spPr>
          <a:xfrm>
            <a:off x="1194120" y="5638680"/>
            <a:ext cx="2069280" cy="36540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Atomic widget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atomic widgets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Binding widgets to the data model</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labels and display keys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properties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Deploy the PCF and display keys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9"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Atomic widget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widgets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Binding widgets to the data model</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labels and display keys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Widget properties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Deploy PCFs and display keys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0" name="Picture 2" descr=""/>
          <p:cNvPicPr/>
          <p:nvPr/>
        </p:nvPicPr>
        <p:blipFill>
          <a:blip r:embed="rId1"/>
          <a:stretch/>
        </p:blipFill>
        <p:spPr>
          <a:xfrm>
            <a:off x="533520" y="4530240"/>
            <a:ext cx="6058800" cy="1870200"/>
          </a:xfrm>
          <a:prstGeom prst="rect">
            <a:avLst/>
          </a:prstGeom>
          <a:ln>
            <a:noFill/>
          </a:ln>
          <a:effectLst>
            <a:outerShdw algn="tl" blurRad="50800" dir="2700000" dist="38100" rotWithShape="0">
              <a:srgbClr val="000000">
                <a:alpha val="40000"/>
              </a:srgbClr>
            </a:outerShdw>
          </a:effectLst>
        </p:spPr>
      </p:pic>
      <p:sp>
        <p:nvSpPr>
          <p:cNvPr id="123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Two kinds of widget properties</a:t>
            </a:r>
            <a:endParaRPr b="0" lang="en-US" sz="3200" spc="-1" strike="noStrike">
              <a:solidFill>
                <a:srgbClr val="ffffff"/>
              </a:solidFill>
              <a:latin typeface="Arial"/>
            </a:endParaRPr>
          </a:p>
        </p:txBody>
      </p:sp>
      <p:sp>
        <p:nvSpPr>
          <p:cNvPr id="1232" name="TextShape 2"/>
          <p:cNvSpPr txBox="1"/>
          <p:nvPr/>
        </p:nvSpPr>
        <p:spPr>
          <a:xfrm>
            <a:off x="5191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Static Property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Evaluates a static value that is immutable, never changes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id requires a static value</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233" name="TextShape 3"/>
          <p:cNvSpPr txBox="1"/>
          <p:nvPr/>
        </p:nvSpPr>
        <p:spPr>
          <a:xfrm>
            <a:off x="47545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Dynamic Property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After a user navigates to a page or clicks update, evaluates an expression and returns a value</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editable requires boolean expression</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label requires a string expression</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value requires an object expression</a:t>
            </a:r>
            <a:endParaRPr b="0" lang="en-US" sz="1800" spc="-1" strike="noStrike">
              <a:solidFill>
                <a:srgbClr val="000000"/>
              </a:solidFill>
              <a:latin typeface="Arial"/>
            </a:endParaRPr>
          </a:p>
        </p:txBody>
      </p:sp>
      <p:sp>
        <p:nvSpPr>
          <p:cNvPr id="1234" name="CustomShape 4"/>
          <p:cNvSpPr/>
          <p:nvPr/>
        </p:nvSpPr>
        <p:spPr>
          <a:xfrm>
            <a:off x="457200" y="563868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35" name="CustomShape 5"/>
          <p:cNvSpPr/>
          <p:nvPr/>
        </p:nvSpPr>
        <p:spPr>
          <a:xfrm>
            <a:off x="457200" y="633240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36" name="CustomShape 6"/>
          <p:cNvSpPr/>
          <p:nvPr/>
        </p:nvSpPr>
        <p:spPr>
          <a:xfrm>
            <a:off x="457200" y="541008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37" name="CustomShape 7"/>
          <p:cNvSpPr/>
          <p:nvPr/>
        </p:nvSpPr>
        <p:spPr>
          <a:xfrm>
            <a:off x="457200" y="5857920"/>
            <a:ext cx="228240" cy="360"/>
          </a:xfrm>
          <a:custGeom>
            <a:avLst/>
            <a:gdLst/>
            <a:ahLst/>
            <a:rect l="l" t="t" r="r" b="b"/>
            <a:pathLst>
              <a:path w="21600" h="21600">
                <a:moveTo>
                  <a:pt x="0" y="0"/>
                </a:moveTo>
                <a:lnTo>
                  <a:pt x="21600" y="21600"/>
                </a:lnTo>
              </a:path>
            </a:pathLst>
          </a:custGeom>
          <a:noFill/>
          <a:ln w="28440">
            <a:solidFill>
              <a:srgbClr val="c00000"/>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8" name="TextShape 1"/>
          <p:cNvSpPr txBox="1"/>
          <p:nvPr/>
        </p:nvSpPr>
        <p:spPr>
          <a:xfrm>
            <a:off x="493920" y="118800"/>
            <a:ext cx="864972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Common dynamic properties for widgets</a:t>
            </a:r>
            <a:endParaRPr b="0" lang="en-US" sz="3200" spc="-1" strike="noStrike">
              <a:solidFill>
                <a:srgbClr val="ffffff"/>
              </a:solidFill>
              <a:latin typeface="Arial"/>
            </a:endParaRPr>
          </a:p>
        </p:txBody>
      </p:sp>
      <p:sp>
        <p:nvSpPr>
          <p:cNvPr id="1239"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Available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Boolean expression which, if false, grays out the widget and its children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Boolean expression which, if false, makes the widget and its children read-only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Required</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Boolean expression which, if true, then a value must be filled out by the user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Visible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Boolean expression which, if false, completely hides the widget and its children</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5: Optional widget properties (1)</a:t>
            </a:r>
            <a:endParaRPr b="0" lang="en-US" sz="3200" spc="-1" strike="noStrike">
              <a:solidFill>
                <a:srgbClr val="ffffff"/>
              </a:solidFill>
              <a:latin typeface="Arial"/>
            </a:endParaRPr>
          </a:p>
        </p:txBody>
      </p:sp>
      <p:sp>
        <p:nvSpPr>
          <p:cNvPr id="1241" name="TextShape 2"/>
          <p:cNvSpPr txBox="1"/>
          <p:nvPr/>
        </p:nvSpPr>
        <p:spPr>
          <a:xfrm>
            <a:off x="519120" y="3413880"/>
            <a:ext cx="4082760" cy="30366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editable = </a:t>
            </a:r>
            <a:r>
              <a:rPr b="1" lang="en-US" sz="2400" spc="-1" strike="noStrike">
                <a:solidFill>
                  <a:srgbClr val="000000"/>
                </a:solidFill>
                <a:latin typeface="Courier New"/>
                <a:ea typeface="Arial"/>
              </a:rPr>
              <a:t>false</a:t>
            </a:r>
            <a:r>
              <a:rPr b="0" lang="en-US" sz="2400" spc="-1" strike="noStrike">
                <a:solidFill>
                  <a:srgbClr val="000000"/>
                </a:solidFill>
                <a:latin typeface="Arial"/>
                <a:ea typeface="Arial"/>
              </a:rPr>
              <a:t>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Widget is read-only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Default is false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editable = </a:t>
            </a:r>
            <a:r>
              <a:rPr b="1" lang="en-US" sz="2400" spc="-1" strike="noStrike">
                <a:solidFill>
                  <a:srgbClr val="000000"/>
                </a:solidFill>
                <a:latin typeface="Courier New"/>
                <a:ea typeface="Arial"/>
              </a:rPr>
              <a:t>true</a:t>
            </a:r>
            <a:r>
              <a:rPr b="0" lang="en-US" sz="2400" spc="-1" strike="noStrike">
                <a:solidFill>
                  <a:srgbClr val="000000"/>
                </a:solidFill>
                <a:latin typeface="Arial"/>
                <a:ea typeface="Arial"/>
              </a:rPr>
              <a:t>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If in edit mode, widget value can be edited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242" name="CustomShape 3"/>
          <p:cNvSpPr/>
          <p:nvPr/>
        </p:nvSpPr>
        <p:spPr>
          <a:xfrm>
            <a:off x="5181480" y="4343400"/>
            <a:ext cx="609120" cy="304560"/>
          </a:xfrm>
          <a:prstGeom prst="rect">
            <a:avLst/>
          </a:prstGeom>
          <a:solidFill>
            <a:schemeClr val="tx1"/>
          </a:solidFill>
          <a:ln w="19080">
            <a:solidFill>
              <a:schemeClr val="tx1"/>
            </a:solidFill>
            <a:round/>
          </a:ln>
        </p:spPr>
        <p:style>
          <a:lnRef idx="0"/>
          <a:fillRef idx="0"/>
          <a:effectRef idx="0"/>
          <a:fontRef idx="minor"/>
        </p:style>
      </p:sp>
      <p:pic>
        <p:nvPicPr>
          <p:cNvPr id="1243" name="Picture 12" descr=""/>
          <p:cNvPicPr/>
          <p:nvPr/>
        </p:nvPicPr>
        <p:blipFill>
          <a:blip r:embed="rId1"/>
          <a:stretch/>
        </p:blipFill>
        <p:spPr>
          <a:xfrm>
            <a:off x="5029200" y="914400"/>
            <a:ext cx="3853080" cy="4692960"/>
          </a:xfrm>
          <a:prstGeom prst="rect">
            <a:avLst/>
          </a:prstGeom>
          <a:ln w="9360">
            <a:noFill/>
          </a:ln>
          <a:effectLst>
            <a:outerShdw algn="tl" blurRad="50800" dir="2700000" dist="38100" rotWithShape="0">
              <a:srgbClr val="000000">
                <a:alpha val="40000"/>
              </a:srgbClr>
            </a:outerShdw>
          </a:effectLst>
        </p:spPr>
      </p:pic>
      <p:pic>
        <p:nvPicPr>
          <p:cNvPr id="1244" name="Picture 17" descr=""/>
          <p:cNvPicPr/>
          <p:nvPr/>
        </p:nvPicPr>
        <p:blipFill>
          <a:blip r:embed="rId2"/>
          <a:stretch/>
        </p:blipFill>
        <p:spPr>
          <a:xfrm>
            <a:off x="523800" y="914400"/>
            <a:ext cx="3985200" cy="21981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45" name="CustomShape 4"/>
          <p:cNvSpPr/>
          <p:nvPr/>
        </p:nvSpPr>
        <p:spPr>
          <a:xfrm>
            <a:off x="533520" y="2845080"/>
            <a:ext cx="3809520" cy="24804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46" name="CustomShape 5"/>
          <p:cNvSpPr/>
          <p:nvPr/>
        </p:nvSpPr>
        <p:spPr>
          <a:xfrm rot="10800000">
            <a:off x="5181480" y="4495680"/>
            <a:ext cx="837720" cy="1526400"/>
          </a:xfrm>
          <a:prstGeom prst="bentConnector3">
            <a:avLst>
              <a:gd name="adj1" fmla="val 50000"/>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47" name="CustomShape 6"/>
          <p:cNvSpPr/>
          <p:nvPr/>
        </p:nvSpPr>
        <p:spPr>
          <a:xfrm>
            <a:off x="5200560" y="4343400"/>
            <a:ext cx="3681360" cy="24804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5: Optional widget properties (2)</a:t>
            </a:r>
            <a:endParaRPr b="0" lang="en-US" sz="3200" spc="-1" strike="noStrike">
              <a:solidFill>
                <a:srgbClr val="ffffff"/>
              </a:solidFill>
              <a:latin typeface="Arial"/>
            </a:endParaRPr>
          </a:p>
        </p:txBody>
      </p:sp>
      <p:sp>
        <p:nvSpPr>
          <p:cNvPr id="1249" name="TextShape 2"/>
          <p:cNvSpPr txBox="1"/>
          <p:nvPr/>
        </p:nvSpPr>
        <p:spPr>
          <a:xfrm>
            <a:off x="519120" y="3413880"/>
            <a:ext cx="4082760" cy="29602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required = </a:t>
            </a:r>
            <a:r>
              <a:rPr b="1" lang="en-US" sz="2400" spc="-1" strike="noStrike">
                <a:solidFill>
                  <a:srgbClr val="000000"/>
                </a:solidFill>
                <a:latin typeface="Courier New"/>
                <a:ea typeface="Arial"/>
              </a:rPr>
              <a:t>true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Value must be specified</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Asterisk (*) denotes required field</a:t>
            </a:r>
            <a:endParaRPr b="0" lang="en-US" sz="2400" spc="-1" strike="noStrike">
              <a:solidFill>
                <a:srgbClr val="000000"/>
              </a:solidFill>
              <a:latin typeface="Arial"/>
            </a:endParaRPr>
          </a:p>
        </p:txBody>
      </p:sp>
      <p:pic>
        <p:nvPicPr>
          <p:cNvPr id="1250" name="Picture 14" descr=""/>
          <p:cNvPicPr/>
          <p:nvPr/>
        </p:nvPicPr>
        <p:blipFill>
          <a:blip r:embed="rId1"/>
          <a:stretch/>
        </p:blipFill>
        <p:spPr>
          <a:xfrm>
            <a:off x="5016600" y="914400"/>
            <a:ext cx="3853080" cy="4692960"/>
          </a:xfrm>
          <a:prstGeom prst="rect">
            <a:avLst/>
          </a:prstGeom>
          <a:ln w="9360">
            <a:noFill/>
          </a:ln>
          <a:effectLst>
            <a:outerShdw algn="tl" blurRad="50800" dir="2700000" dist="38100" rotWithShape="0">
              <a:srgbClr val="000000">
                <a:alpha val="40000"/>
              </a:srgbClr>
            </a:outerShdw>
          </a:effectLst>
        </p:spPr>
      </p:pic>
      <p:pic>
        <p:nvPicPr>
          <p:cNvPr id="1251" name="Picture 17" descr=""/>
          <p:cNvPicPr/>
          <p:nvPr/>
        </p:nvPicPr>
        <p:blipFill>
          <a:blip r:embed="rId2"/>
          <a:stretch/>
        </p:blipFill>
        <p:spPr>
          <a:xfrm>
            <a:off x="523800" y="914400"/>
            <a:ext cx="3985200" cy="21981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52" name="Picture 17" descr=""/>
          <p:cNvPicPr/>
          <p:nvPr/>
        </p:nvPicPr>
        <p:blipFill>
          <a:blip r:embed="rId3"/>
          <a:stretch/>
        </p:blipFill>
        <p:spPr>
          <a:xfrm>
            <a:off x="523800" y="914400"/>
            <a:ext cx="3985200" cy="21981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53" name="CustomShape 3"/>
          <p:cNvSpPr/>
          <p:nvPr/>
        </p:nvSpPr>
        <p:spPr>
          <a:xfrm rot="10800000">
            <a:off x="5259960" y="5229720"/>
            <a:ext cx="916200" cy="2991240"/>
          </a:xfrm>
          <a:prstGeom prst="bentConnector3">
            <a:avLst>
              <a:gd name="adj1" fmla="val 59144"/>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54" name="CustomShape 4"/>
          <p:cNvSpPr/>
          <p:nvPr/>
        </p:nvSpPr>
        <p:spPr>
          <a:xfrm>
            <a:off x="533520" y="2056680"/>
            <a:ext cx="3809520" cy="36216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55" name="CustomShape 5"/>
          <p:cNvSpPr/>
          <p:nvPr/>
        </p:nvSpPr>
        <p:spPr>
          <a:xfrm>
            <a:off x="5259960" y="5105520"/>
            <a:ext cx="3590280" cy="24804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Examples of other optional properties</a:t>
            </a:r>
            <a:endParaRPr b="0" lang="en-US" sz="3200" spc="-1" strike="noStrike">
              <a:solidFill>
                <a:srgbClr val="ffffff"/>
              </a:solidFill>
              <a:latin typeface="Arial"/>
            </a:endParaRPr>
          </a:p>
        </p:txBody>
      </p:sp>
      <p:sp>
        <p:nvSpPr>
          <p:cNvPr id="1257" name="TextShape 2"/>
          <p:cNvSpPr txBox="1"/>
          <p:nvPr/>
        </p:nvSpPr>
        <p:spPr>
          <a:xfrm>
            <a:off x="5191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inputConversion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align</a:t>
            </a:r>
            <a:endParaRPr b="0" lang="en-US" sz="2400" spc="-1" strike="noStrike">
              <a:solidFill>
                <a:srgbClr val="000000"/>
              </a:solidFill>
              <a:latin typeface="Arial"/>
            </a:endParaRPr>
          </a:p>
        </p:txBody>
      </p:sp>
      <p:sp>
        <p:nvSpPr>
          <p:cNvPr id="1258" name="TextShape 3"/>
          <p:cNvSpPr txBox="1"/>
          <p:nvPr/>
        </p:nvSpPr>
        <p:spPr>
          <a:xfrm>
            <a:off x="47545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outputConversion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labelAbove</a:t>
            </a:r>
            <a:endParaRPr b="0" lang="en-US" sz="2400" spc="-1" strike="noStrike">
              <a:solidFill>
                <a:srgbClr val="000000"/>
              </a:solidFill>
              <a:latin typeface="Arial"/>
            </a:endParaRPr>
          </a:p>
        </p:txBody>
      </p:sp>
      <p:pic>
        <p:nvPicPr>
          <p:cNvPr id="1259" name="Picture 10" descr=""/>
          <p:cNvPicPr/>
          <p:nvPr/>
        </p:nvPicPr>
        <p:blipFill>
          <a:blip r:embed="rId1"/>
          <a:stretch/>
        </p:blipFill>
        <p:spPr>
          <a:xfrm>
            <a:off x="1841400" y="4178160"/>
            <a:ext cx="1461600" cy="17395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60" name="Picture 11" descr=""/>
          <p:cNvPicPr/>
          <p:nvPr/>
        </p:nvPicPr>
        <p:blipFill>
          <a:blip r:embed="rId2"/>
          <a:stretch/>
        </p:blipFill>
        <p:spPr>
          <a:xfrm>
            <a:off x="4971960" y="2455560"/>
            <a:ext cx="3866760" cy="3276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61" name="CustomShape 4"/>
          <p:cNvSpPr/>
          <p:nvPr/>
        </p:nvSpPr>
        <p:spPr>
          <a:xfrm>
            <a:off x="6195960" y="1503360"/>
            <a:ext cx="2642760" cy="304560"/>
          </a:xfrm>
          <a:prstGeom prst="rect">
            <a:avLst/>
          </a:prstGeom>
          <a:noFill/>
          <a:ln>
            <a:noFill/>
          </a:ln>
        </p:spPr>
        <p:style>
          <a:lnRef idx="0"/>
          <a:fillRef idx="0"/>
          <a:effectRef idx="0"/>
          <a:fontRef idx="minor"/>
        </p:style>
        <p:txBody>
          <a:bodyPr lIns="0" rIns="0" tIns="0" bIns="0"/>
          <a:p>
            <a:pPr algn="r">
              <a:lnSpc>
                <a:spcPct val="100000"/>
              </a:lnSpc>
            </a:pPr>
            <a:r>
              <a:rPr b="0" lang="en-US" sz="2000" spc="-1" strike="noStrike">
                <a:solidFill>
                  <a:srgbClr val="d33941"/>
                </a:solidFill>
                <a:latin typeface="Arial"/>
              </a:rPr>
              <a:t>5400-3256-2211-5423</a:t>
            </a:r>
            <a:endParaRPr b="0" lang="en-US" sz="2000" spc="-1" strike="noStrike">
              <a:latin typeface="Arial"/>
            </a:endParaRPr>
          </a:p>
        </p:txBody>
      </p:sp>
      <p:sp>
        <p:nvSpPr>
          <p:cNvPr id="1262" name="CustomShape 5"/>
          <p:cNvSpPr/>
          <p:nvPr/>
        </p:nvSpPr>
        <p:spPr>
          <a:xfrm>
            <a:off x="2519280" y="2455560"/>
            <a:ext cx="783720" cy="30456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d33941"/>
                </a:solidFill>
                <a:latin typeface="Arial"/>
              </a:rPr>
              <a:t>ACME</a:t>
            </a:r>
            <a:endParaRPr b="0" lang="en-US" sz="2000" spc="-1" strike="noStrike">
              <a:latin typeface="Arial"/>
            </a:endParaRPr>
          </a:p>
        </p:txBody>
      </p:sp>
      <p:pic>
        <p:nvPicPr>
          <p:cNvPr id="1263" name="Picture 18" descr=""/>
          <p:cNvPicPr/>
          <p:nvPr/>
        </p:nvPicPr>
        <p:blipFill>
          <a:blip r:embed="rId3"/>
          <a:stretch/>
        </p:blipFill>
        <p:spPr>
          <a:xfrm>
            <a:off x="762120" y="1503360"/>
            <a:ext cx="2541240" cy="3646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64" name="Line 6"/>
          <p:cNvSpPr/>
          <p:nvPr/>
        </p:nvSpPr>
        <p:spPr>
          <a:xfrm>
            <a:off x="2911320" y="2057400"/>
            <a:ext cx="360" cy="333360"/>
          </a:xfrm>
          <a:prstGeom prst="line">
            <a:avLst/>
          </a:prstGeom>
          <a:ln w="28440">
            <a:solidFill>
              <a:schemeClr val="accent1"/>
            </a:solidFill>
            <a:round/>
            <a:tailEnd len="med" type="triangle" w="med"/>
          </a:ln>
        </p:spPr>
        <p:style>
          <a:lnRef idx="0"/>
          <a:fillRef idx="0"/>
          <a:effectRef idx="0"/>
          <a:fontRef idx="minor"/>
        </p:style>
      </p:sp>
      <p:sp>
        <p:nvSpPr>
          <p:cNvPr id="1265" name="Line 7"/>
          <p:cNvSpPr/>
          <p:nvPr/>
        </p:nvSpPr>
        <p:spPr>
          <a:xfrm>
            <a:off x="7398360" y="2057400"/>
            <a:ext cx="360" cy="333360"/>
          </a:xfrm>
          <a:prstGeom prst="line">
            <a:avLst/>
          </a:prstGeom>
          <a:ln w="28440">
            <a:solidFill>
              <a:schemeClr val="accent1"/>
            </a:solidFill>
            <a:round/>
            <a:tailEnd len="med" type="triangle" w="med"/>
          </a:ln>
        </p:spPr>
        <p:style>
          <a:lnRef idx="0"/>
          <a:fillRef idx="0"/>
          <a:effectRef idx="0"/>
          <a:fontRef idx="minor"/>
        </p:style>
      </p:sp>
      <p:pic>
        <p:nvPicPr>
          <p:cNvPr id="1266" name="Picture 3" descr=""/>
          <p:cNvPicPr/>
          <p:nvPr/>
        </p:nvPicPr>
        <p:blipFill>
          <a:blip r:embed="rId4"/>
          <a:stretch/>
        </p:blipFill>
        <p:spPr>
          <a:xfrm>
            <a:off x="4723920" y="4178160"/>
            <a:ext cx="4086360" cy="146016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Specialized widgets have extra properties</a:t>
            </a:r>
            <a:endParaRPr b="0" lang="en-US" sz="3200" spc="-1" strike="noStrike">
              <a:solidFill>
                <a:srgbClr val="ffffff"/>
              </a:solidFill>
              <a:latin typeface="Arial"/>
            </a:endParaRPr>
          </a:p>
        </p:txBody>
      </p:sp>
      <p:sp>
        <p:nvSpPr>
          <p:cNvPr id="1268" name="TextShape 2"/>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Specialized widgets </a:t>
            </a:r>
            <a:br/>
            <a:r>
              <a:rPr b="0" lang="en-US" sz="2400" spc="-1" strike="noStrike">
                <a:solidFill>
                  <a:srgbClr val="000000"/>
                </a:solidFill>
                <a:latin typeface="Arial"/>
                <a:ea typeface="Arial"/>
              </a:rPr>
              <a:t>include additional </a:t>
            </a:r>
            <a:br/>
            <a:r>
              <a:rPr b="0" lang="en-US" sz="2400" spc="-1" strike="noStrike">
                <a:solidFill>
                  <a:srgbClr val="000000"/>
                </a:solidFill>
                <a:latin typeface="Arial"/>
                <a:ea typeface="Arial"/>
              </a:rPr>
              <a:t>properties for </a:t>
            </a:r>
            <a:br/>
            <a:r>
              <a:rPr b="0" lang="en-US" sz="2400" spc="-1" strike="noStrike">
                <a:solidFill>
                  <a:srgbClr val="000000"/>
                </a:solidFill>
                <a:latin typeface="Arial"/>
                <a:ea typeface="Arial"/>
              </a:rPr>
              <a:t>finer level of control</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269" name="Picture 5" descr=""/>
          <p:cNvPicPr/>
          <p:nvPr/>
        </p:nvPicPr>
        <p:blipFill>
          <a:blip r:embed="rId1"/>
          <a:stretch/>
        </p:blipFill>
        <p:spPr>
          <a:xfrm>
            <a:off x="542880" y="923760"/>
            <a:ext cx="5134320" cy="2361960"/>
          </a:xfrm>
          <a:prstGeom prst="rect">
            <a:avLst/>
          </a:prstGeom>
          <a:ln>
            <a:solidFill>
              <a:schemeClr val="bg1"/>
            </a:solidFill>
          </a:ln>
          <a:effectLst>
            <a:outerShdw algn="tl" blurRad="50800" dir="2700000" dist="38100" rotWithShape="0">
              <a:srgbClr val="000000">
                <a:alpha val="40000"/>
              </a:srgbClr>
            </a:outerShdw>
          </a:effectLst>
        </p:spPr>
      </p:pic>
      <p:sp>
        <p:nvSpPr>
          <p:cNvPr id="1270" name="CustomShape 3"/>
          <p:cNvSpPr/>
          <p:nvPr/>
        </p:nvSpPr>
        <p:spPr>
          <a:xfrm>
            <a:off x="743040" y="1666800"/>
            <a:ext cx="3681360" cy="24804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1271" name="Picture 6" descr=""/>
          <p:cNvPicPr/>
          <p:nvPr/>
        </p:nvPicPr>
        <p:blipFill>
          <a:blip r:embed="rId2"/>
          <a:stretch/>
        </p:blipFill>
        <p:spPr>
          <a:xfrm>
            <a:off x="4212720" y="5029200"/>
            <a:ext cx="4519440" cy="1218960"/>
          </a:xfrm>
          <a:prstGeom prst="rect">
            <a:avLst/>
          </a:prstGeom>
          <a:ln>
            <a:solidFill>
              <a:schemeClr val="bg1"/>
            </a:solidFill>
          </a:ln>
          <a:effectLst>
            <a:outerShdw algn="tl" blurRad="50800" dir="2700000" dist="38100" rotWithShape="0">
              <a:srgbClr val="000000">
                <a:alpha val="40000"/>
              </a:srgbClr>
            </a:outerShdw>
          </a:effectLst>
        </p:spPr>
      </p:pic>
      <p:pic>
        <p:nvPicPr>
          <p:cNvPr id="1272" name="Picture 7" descr=""/>
          <p:cNvPicPr/>
          <p:nvPr/>
        </p:nvPicPr>
        <p:blipFill>
          <a:blip r:embed="rId3"/>
          <a:stretch/>
        </p:blipFill>
        <p:spPr>
          <a:xfrm>
            <a:off x="4212720" y="3505320"/>
            <a:ext cx="4519440" cy="1218960"/>
          </a:xfrm>
          <a:prstGeom prst="rect">
            <a:avLst/>
          </a:prstGeom>
          <a:ln>
            <a:solidFill>
              <a:schemeClr val="bg1"/>
            </a:solidFill>
          </a:ln>
          <a:effectLst>
            <a:outerShdw algn="tl" blurRad="50800" dir="2700000" dist="38100" rotWithShape="0">
              <a:srgbClr val="000000">
                <a:alpha val="40000"/>
              </a:srgbClr>
            </a:outerShdw>
          </a:effectLst>
        </p:spPr>
      </p:pic>
      <p:sp>
        <p:nvSpPr>
          <p:cNvPr id="1273" name="CustomShape 4"/>
          <p:cNvSpPr/>
          <p:nvPr/>
        </p:nvSpPr>
        <p:spPr>
          <a:xfrm flipV="1" rot="10800000">
            <a:off x="8484480" y="5185800"/>
            <a:ext cx="321840" cy="65052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
        <p:nvSpPr>
          <p:cNvPr id="1274" name="CustomShape 5"/>
          <p:cNvSpPr/>
          <p:nvPr/>
        </p:nvSpPr>
        <p:spPr>
          <a:xfrm>
            <a:off x="6553080" y="5874480"/>
            <a:ext cx="1930680" cy="290880"/>
          </a:xfrm>
          <a:prstGeom prst="roundRect">
            <a:avLst>
              <a:gd name="adj" fmla="val 16667"/>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Specialzied atomic input widgets</a:t>
            </a:r>
            <a:endParaRPr b="0" lang="en-US" sz="3200" spc="-1" strike="noStrike">
              <a:solidFill>
                <a:srgbClr val="ffffff"/>
              </a:solidFill>
              <a:latin typeface="Arial"/>
            </a:endParaRPr>
          </a:p>
        </p:txBody>
      </p:sp>
      <p:sp>
        <p:nvSpPr>
          <p:cNvPr id="1276" name="TextShape 2"/>
          <p:cNvSpPr txBox="1"/>
          <p:nvPr/>
        </p:nvSpPr>
        <p:spPr>
          <a:xfrm>
            <a:off x="5191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Basic</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Boolean Dropdown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Boolean Radio Button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Check Box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Date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Monetary Amount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Multicurrency Amount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Text Area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Text Input</a:t>
            </a:r>
            <a:endParaRPr b="0" lang="en-US" sz="2000" spc="-1" strike="noStrike">
              <a:solidFill>
                <a:srgbClr val="000000"/>
              </a:solidFill>
              <a:latin typeface="Arial"/>
            </a:endParaRPr>
          </a:p>
        </p:txBody>
      </p:sp>
      <p:sp>
        <p:nvSpPr>
          <p:cNvPr id="1277" name="TextShape 3"/>
          <p:cNvSpPr txBox="1"/>
          <p:nvPr/>
        </p:nvSpPr>
        <p:spPr>
          <a:xfrm>
            <a:off x="47545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Range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Range Input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Range Radio Button  Input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TypeKey Input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TypeKey Radio Button Input </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Documentation for all widget properties</a:t>
            </a:r>
            <a:endParaRPr b="0" lang="en-US" sz="3200" spc="-1" strike="noStrike">
              <a:solidFill>
                <a:srgbClr val="ffffff"/>
              </a:solidFill>
              <a:latin typeface="Arial"/>
            </a:endParaRPr>
          </a:p>
        </p:txBody>
      </p:sp>
      <p:sp>
        <p:nvSpPr>
          <p:cNvPr id="1279" name="CustomShape 2"/>
          <p:cNvSpPr/>
          <p:nvPr/>
        </p:nvSpPr>
        <p:spPr>
          <a:xfrm>
            <a:off x="515520" y="914400"/>
            <a:ext cx="8389800" cy="30528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c00000"/>
                </a:solidFill>
                <a:latin typeface="Arial"/>
              </a:rPr>
              <a:t>This file is in: </a:t>
            </a:r>
            <a:r>
              <a:rPr b="1" lang="en-US" sz="2000" spc="-1" strike="noStrike">
                <a:solidFill>
                  <a:srgbClr val="c00000"/>
                </a:solidFill>
                <a:latin typeface="Courier New"/>
              </a:rPr>
              <a:t>&lt;Application&gt;\modules\pcf.html</a:t>
            </a:r>
            <a:endParaRPr b="0" lang="en-US" sz="2000" spc="-1" strike="noStrike">
              <a:latin typeface="Arial"/>
            </a:endParaRPr>
          </a:p>
        </p:txBody>
      </p:sp>
      <p:pic>
        <p:nvPicPr>
          <p:cNvPr id="1280" name="Picture 2" descr=""/>
          <p:cNvPicPr/>
          <p:nvPr/>
        </p:nvPicPr>
        <p:blipFill>
          <a:blip r:embed="rId1"/>
          <a:stretch/>
        </p:blipFill>
        <p:spPr>
          <a:xfrm>
            <a:off x="538200" y="1247040"/>
            <a:ext cx="8453160" cy="514980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Property tooltips</a:t>
            </a:r>
            <a:endParaRPr b="0" lang="en-US" sz="3200" spc="-1" strike="noStrike">
              <a:solidFill>
                <a:srgbClr val="ffffff"/>
              </a:solidFill>
              <a:latin typeface="Arial"/>
            </a:endParaRPr>
          </a:p>
        </p:txBody>
      </p:sp>
      <p:sp>
        <p:nvSpPr>
          <p:cNvPr id="1282" name="TextShape 2"/>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Hover over a property name to view a tooltip</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Display description of property from the PCF reference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Does not display property value type or defaults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283" name="Picture 2" descr=""/>
          <p:cNvPicPr/>
          <p:nvPr/>
        </p:nvPicPr>
        <p:blipFill>
          <a:blip r:embed="rId1"/>
          <a:stretch/>
        </p:blipFill>
        <p:spPr>
          <a:xfrm>
            <a:off x="533520" y="914400"/>
            <a:ext cx="5152320" cy="2370240"/>
          </a:xfrm>
          <a:prstGeom prst="rect">
            <a:avLst/>
          </a:prstGeom>
          <a:ln>
            <a:solidFill>
              <a:schemeClr val="bg1"/>
            </a:solidFill>
          </a:ln>
          <a:effectLst>
            <a:outerShdw algn="tl" blurRad="50800" dir="2700000" dist="38100" rotWithShape="0">
              <a:srgbClr val="000000">
                <a:alpha val="40000"/>
              </a:srgbClr>
            </a:outerShdw>
          </a:effectLst>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Atomic widgets</a:t>
            </a:r>
            <a:endParaRPr b="0" lang="en-US" sz="3200" spc="-1" strike="noStrike">
              <a:solidFill>
                <a:srgbClr val="ffffff"/>
              </a:solidFill>
              <a:latin typeface="Arial"/>
            </a:endParaRPr>
          </a:p>
        </p:txBody>
      </p:sp>
      <p:sp>
        <p:nvSpPr>
          <p:cNvPr id="979" name="TextShape 2"/>
          <p:cNvSpPr txBox="1"/>
          <p:nvPr/>
        </p:nvSpPr>
        <p:spPr>
          <a:xfrm>
            <a:off x="3305160" y="2666880"/>
            <a:ext cx="5531760" cy="37335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An </a:t>
            </a:r>
            <a:r>
              <a:rPr b="1" lang="en-US" sz="2400" spc="-1" strike="noStrike">
                <a:solidFill>
                  <a:srgbClr val="000000"/>
                </a:solidFill>
                <a:latin typeface="Arial"/>
              </a:rPr>
              <a:t>atomic widget</a:t>
            </a:r>
            <a:r>
              <a:rPr b="0" lang="en-US" sz="2400" spc="-1" strike="noStrike">
                <a:solidFill>
                  <a:srgbClr val="000000"/>
                </a:solidFill>
                <a:latin typeface="Arial"/>
              </a:rPr>
              <a:t> is a graphical user interface element that is non-divisible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An atomic widget displays individual data values OR executes individual actions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Input and cell widgets bind data values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Data values often associated with root objects, query objects, or related objects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980" name="CustomShape 3"/>
          <p:cNvSpPr/>
          <p:nvPr/>
        </p:nvSpPr>
        <p:spPr>
          <a:xfrm>
            <a:off x="4568760" y="1481400"/>
            <a:ext cx="2129760" cy="499680"/>
          </a:xfrm>
          <a:custGeom>
            <a:avLst/>
            <a:gdLst/>
            <a:ahLst/>
            <a:rect l="l" t="t" r="r" b="b"/>
            <a:pathLst>
              <a:path w="2130278" h="499866">
                <a:moveTo>
                  <a:pt x="0" y="0"/>
                </a:moveTo>
                <a:lnTo>
                  <a:pt x="0" y="296715"/>
                </a:lnTo>
                <a:lnTo>
                  <a:pt x="2130278" y="296715"/>
                </a:lnTo>
                <a:lnTo>
                  <a:pt x="2130278" y="49986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981" name="CustomShape 4"/>
          <p:cNvSpPr/>
          <p:nvPr/>
        </p:nvSpPr>
        <p:spPr>
          <a:xfrm>
            <a:off x="645120" y="2969640"/>
            <a:ext cx="251640" cy="1603440"/>
          </a:xfrm>
          <a:custGeom>
            <a:avLst/>
            <a:gdLst/>
            <a:ahLst/>
            <a:rect l="l" t="t" r="r" b="b"/>
            <a:pathLst>
              <a:path w="252164" h="1603630">
                <a:moveTo>
                  <a:pt x="0" y="0"/>
                </a:moveTo>
                <a:lnTo>
                  <a:pt x="0" y="1603630"/>
                </a:lnTo>
                <a:lnTo>
                  <a:pt x="252164" y="1603630"/>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82" name="CustomShape 5"/>
          <p:cNvSpPr/>
          <p:nvPr/>
        </p:nvSpPr>
        <p:spPr>
          <a:xfrm>
            <a:off x="645120" y="2969640"/>
            <a:ext cx="251640" cy="1069920"/>
          </a:xfrm>
          <a:custGeom>
            <a:avLst/>
            <a:gdLst/>
            <a:ahLst/>
            <a:rect l="l" t="t" r="r" b="b"/>
            <a:pathLst>
              <a:path w="252164" h="1070225">
                <a:moveTo>
                  <a:pt x="0" y="0"/>
                </a:moveTo>
                <a:lnTo>
                  <a:pt x="0" y="1070225"/>
                </a:lnTo>
                <a:lnTo>
                  <a:pt x="252164" y="1070225"/>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83" name="CustomShape 6"/>
          <p:cNvSpPr/>
          <p:nvPr/>
        </p:nvSpPr>
        <p:spPr>
          <a:xfrm>
            <a:off x="645120" y="2969640"/>
            <a:ext cx="251640" cy="536400"/>
          </a:xfrm>
          <a:custGeom>
            <a:avLst/>
            <a:gdLst/>
            <a:ahLst/>
            <a:rect l="l" t="t" r="r" b="b"/>
            <a:pathLst>
              <a:path w="252164" h="536829">
                <a:moveTo>
                  <a:pt x="0" y="0"/>
                </a:moveTo>
                <a:lnTo>
                  <a:pt x="0" y="536829"/>
                </a:lnTo>
                <a:lnTo>
                  <a:pt x="252164" y="536829"/>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84" name="CustomShape 7"/>
          <p:cNvSpPr/>
          <p:nvPr/>
        </p:nvSpPr>
        <p:spPr>
          <a:xfrm>
            <a:off x="1317600" y="2283840"/>
            <a:ext cx="1127160" cy="383040"/>
          </a:xfrm>
          <a:custGeom>
            <a:avLst/>
            <a:gdLst/>
            <a:ahLst/>
            <a:rect l="l" t="t" r="r" b="b"/>
            <a:pathLst>
              <a:path w="1127533" h="383277">
                <a:moveTo>
                  <a:pt x="1127533" y="0"/>
                </a:moveTo>
                <a:lnTo>
                  <a:pt x="1127533" y="180126"/>
                </a:lnTo>
                <a:lnTo>
                  <a:pt x="0" y="180126"/>
                </a:lnTo>
                <a:lnTo>
                  <a:pt x="0" y="38327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85" name="CustomShape 8"/>
          <p:cNvSpPr/>
          <p:nvPr/>
        </p:nvSpPr>
        <p:spPr>
          <a:xfrm>
            <a:off x="2445120" y="1481400"/>
            <a:ext cx="2123280" cy="499320"/>
          </a:xfrm>
          <a:custGeom>
            <a:avLst/>
            <a:gdLst/>
            <a:ahLst/>
            <a:rect l="l" t="t" r="r" b="b"/>
            <a:pathLst>
              <a:path w="2123603" h="499856">
                <a:moveTo>
                  <a:pt x="2123603" y="0"/>
                </a:moveTo>
                <a:lnTo>
                  <a:pt x="2123603" y="296705"/>
                </a:lnTo>
                <a:lnTo>
                  <a:pt x="0" y="296705"/>
                </a:lnTo>
                <a:lnTo>
                  <a:pt x="0" y="49985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986" name="CustomShape 9"/>
          <p:cNvSpPr/>
          <p:nvPr/>
        </p:nvSpPr>
        <p:spPr>
          <a:xfrm>
            <a:off x="3965760" y="908280"/>
            <a:ext cx="1205640" cy="572760"/>
          </a:xfrm>
          <a:custGeom>
            <a:avLst/>
            <a:gdLst/>
            <a:ahLst/>
            <a:rect l="l" t="t" r="r" b="b"/>
            <a:pathLst>
              <a:path w="1205881" h="573145">
                <a:moveTo>
                  <a:pt x="0" y="0"/>
                </a:moveTo>
                <a:lnTo>
                  <a:pt x="1205881" y="0"/>
                </a:lnTo>
                <a:lnTo>
                  <a:pt x="1205881" y="573145"/>
                </a:lnTo>
                <a:lnTo>
                  <a:pt x="0" y="573145"/>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PCF Element</a:t>
            </a:r>
            <a:endParaRPr b="0" lang="en-US" sz="1800" spc="-1" strike="noStrike">
              <a:latin typeface="Arial"/>
            </a:endParaRPr>
          </a:p>
        </p:txBody>
      </p:sp>
      <p:sp>
        <p:nvSpPr>
          <p:cNvPr id="987" name="CustomShape 10"/>
          <p:cNvSpPr/>
          <p:nvPr/>
        </p:nvSpPr>
        <p:spPr>
          <a:xfrm>
            <a:off x="184212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Widget</a:t>
            </a:r>
            <a:endParaRPr b="0" lang="en-US" sz="1800" spc="-1" strike="noStrike">
              <a:latin typeface="Arial"/>
            </a:endParaRPr>
          </a:p>
        </p:txBody>
      </p:sp>
      <p:sp>
        <p:nvSpPr>
          <p:cNvPr id="988" name="CustomShape 11"/>
          <p:cNvSpPr/>
          <p:nvPr/>
        </p:nvSpPr>
        <p:spPr>
          <a:xfrm>
            <a:off x="477000" y="2666880"/>
            <a:ext cx="1680840" cy="302040"/>
          </a:xfrm>
          <a:custGeom>
            <a:avLst/>
            <a:gdLst/>
            <a:ahLst/>
            <a:rect l="l" t="t" r="r" b="b"/>
            <a:pathLst>
              <a:path w="1681098" h="302519">
                <a:moveTo>
                  <a:pt x="0" y="0"/>
                </a:moveTo>
                <a:lnTo>
                  <a:pt x="1681098" y="0"/>
                </a:lnTo>
                <a:lnTo>
                  <a:pt x="1681098"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Atomic Widget</a:t>
            </a:r>
            <a:endParaRPr b="0" lang="en-US" sz="1800" spc="-1" strike="noStrike">
              <a:latin typeface="Arial"/>
            </a:endParaRPr>
          </a:p>
        </p:txBody>
      </p:sp>
      <p:sp>
        <p:nvSpPr>
          <p:cNvPr id="989" name="CustomShape 12"/>
          <p:cNvSpPr/>
          <p:nvPr/>
        </p:nvSpPr>
        <p:spPr>
          <a:xfrm>
            <a:off x="897120" y="3355200"/>
            <a:ext cx="995040" cy="302040"/>
          </a:xfrm>
          <a:custGeom>
            <a:avLst/>
            <a:gdLst/>
            <a:ah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Input</a:t>
            </a:r>
            <a:endParaRPr b="0" lang="en-US" sz="1800" spc="-1" strike="noStrike">
              <a:latin typeface="Arial"/>
            </a:endParaRPr>
          </a:p>
        </p:txBody>
      </p:sp>
      <p:sp>
        <p:nvSpPr>
          <p:cNvPr id="990" name="CustomShape 13"/>
          <p:cNvSpPr/>
          <p:nvPr/>
        </p:nvSpPr>
        <p:spPr>
          <a:xfrm>
            <a:off x="897120" y="3888360"/>
            <a:ext cx="995040" cy="302040"/>
          </a:xfrm>
          <a:custGeom>
            <a:avLst/>
            <a:gdLst/>
            <a:ah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Cell</a:t>
            </a:r>
            <a:endParaRPr b="0" lang="en-US" sz="1800" spc="-1" strike="noStrike">
              <a:latin typeface="Arial"/>
            </a:endParaRPr>
          </a:p>
        </p:txBody>
      </p:sp>
      <p:sp>
        <p:nvSpPr>
          <p:cNvPr id="991" name="CustomShape 14"/>
          <p:cNvSpPr/>
          <p:nvPr/>
        </p:nvSpPr>
        <p:spPr>
          <a:xfrm>
            <a:off x="897120" y="4421880"/>
            <a:ext cx="995040" cy="302040"/>
          </a:xfrm>
          <a:custGeom>
            <a:avLst/>
            <a:gdLst/>
            <a:ah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Button</a:t>
            </a:r>
            <a:endParaRPr b="0" lang="en-US" sz="1800" spc="-1" strike="noStrike">
              <a:latin typeface="Arial"/>
            </a:endParaRPr>
          </a:p>
        </p:txBody>
      </p:sp>
      <p:sp>
        <p:nvSpPr>
          <p:cNvPr id="992" name="CustomShape 15"/>
          <p:cNvSpPr/>
          <p:nvPr/>
        </p:nvSpPr>
        <p:spPr>
          <a:xfrm>
            <a:off x="609588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Location</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4" name="Picture 8" descr=""/>
          <p:cNvPicPr/>
          <p:nvPr/>
        </p:nvPicPr>
        <p:blipFill>
          <a:blip r:embed="rId1"/>
          <a:stretch/>
        </p:blipFill>
        <p:spPr>
          <a:xfrm>
            <a:off x="514440" y="914400"/>
            <a:ext cx="3134880" cy="6854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85" name="Picture 2" descr=""/>
          <p:cNvPicPr/>
          <p:nvPr/>
        </p:nvPicPr>
        <p:blipFill>
          <a:blip r:embed="rId2"/>
          <a:stretch/>
        </p:blipFill>
        <p:spPr>
          <a:xfrm>
            <a:off x="609480" y="1474200"/>
            <a:ext cx="2206080" cy="47739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8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Change element type for atomic widgets</a:t>
            </a:r>
            <a:endParaRPr b="0" lang="en-US" sz="3200" spc="-1" strike="noStrike">
              <a:solidFill>
                <a:srgbClr val="ffffff"/>
              </a:solidFill>
              <a:latin typeface="Arial"/>
            </a:endParaRPr>
          </a:p>
        </p:txBody>
      </p:sp>
      <p:sp>
        <p:nvSpPr>
          <p:cNvPr id="1287" name="TextShape 2"/>
          <p:cNvSpPr txBox="1"/>
          <p:nvPr/>
        </p:nvSpPr>
        <p:spPr>
          <a:xfrm>
            <a:off x="5943600" y="914400"/>
            <a:ext cx="28800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Select widget element in PCF Editor canvas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Right click to open context menu</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Change element type…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Opens dialog of possible </a:t>
            </a:r>
            <a:br/>
            <a:r>
              <a:rPr b="0" lang="en-US" sz="2000" spc="-1" strike="noStrike">
                <a:solidFill>
                  <a:srgbClr val="000000"/>
                </a:solidFill>
                <a:latin typeface="Arial"/>
                <a:ea typeface="Arial"/>
              </a:rPr>
              <a:t>substitutes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Make change selection in dialog</a:t>
            </a:r>
            <a:endParaRPr b="0" lang="en-US" sz="2400" spc="-1" strike="noStrike">
              <a:solidFill>
                <a:srgbClr val="000000"/>
              </a:solidFill>
              <a:latin typeface="Arial"/>
            </a:endParaRPr>
          </a:p>
        </p:txBody>
      </p:sp>
      <p:pic>
        <p:nvPicPr>
          <p:cNvPr id="1288" name="Picture 2" descr=""/>
          <p:cNvPicPr/>
          <p:nvPr/>
        </p:nvPicPr>
        <p:blipFill>
          <a:blip r:embed="rId3"/>
          <a:stretch/>
        </p:blipFill>
        <p:spPr>
          <a:xfrm>
            <a:off x="2676600" y="2896200"/>
            <a:ext cx="2943000" cy="3371040"/>
          </a:xfrm>
          <a:prstGeom prst="rect">
            <a:avLst/>
          </a:prstGeom>
          <a:ln>
            <a:noFill/>
          </a:ln>
          <a:effectLst>
            <a:outerShdw algn="tl" blurRad="50800" dir="2700000" dist="38100" rotWithShape="0">
              <a:srgbClr val="000000">
                <a:alpha val="40000"/>
              </a:srgbClr>
            </a:outerShdw>
          </a:effectLst>
        </p:spPr>
      </p:pic>
      <p:sp>
        <p:nvSpPr>
          <p:cNvPr id="1289" name="CustomShape 3"/>
          <p:cNvSpPr/>
          <p:nvPr/>
        </p:nvSpPr>
        <p:spPr>
          <a:xfrm>
            <a:off x="609480" y="3775680"/>
            <a:ext cx="2057040" cy="3045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0"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Atomic widget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widgets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Binding widgets to the data model</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labels and display keys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properties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Deploy PCFs and display keys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Make project to see all PCF errors</a:t>
            </a:r>
            <a:endParaRPr b="0" lang="en-US" sz="3200" spc="-1" strike="noStrike">
              <a:solidFill>
                <a:srgbClr val="ffffff"/>
              </a:solidFill>
              <a:latin typeface="Arial"/>
            </a:endParaRPr>
          </a:p>
        </p:txBody>
      </p:sp>
      <p:sp>
        <p:nvSpPr>
          <p:cNvPr id="1292" name="TextShape 2"/>
          <p:cNvSpPr txBox="1"/>
          <p:nvPr/>
        </p:nvSpPr>
        <p:spPr>
          <a:xfrm>
            <a:off x="3657600" y="914400"/>
            <a:ext cx="51793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Build </a:t>
            </a:r>
            <a:r>
              <a:rPr b="0" lang="en-US" sz="2400" spc="-1" strike="noStrike">
                <a:solidFill>
                  <a:srgbClr val="000000"/>
                </a:solidFill>
                <a:latin typeface="Wingdings"/>
              </a:rPr>
              <a:t></a:t>
            </a:r>
            <a:r>
              <a:rPr b="0" lang="en-US" sz="2400" spc="-1" strike="noStrike">
                <a:solidFill>
                  <a:srgbClr val="000000"/>
                </a:solidFill>
                <a:latin typeface="Arial"/>
              </a:rPr>
              <a:t> Make Project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Compiles only modified files since the last compilation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Opens Messages (Make) window for build summary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Filter for errors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Great way to see all PCF errors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293" name="Picture 4" descr=""/>
          <p:cNvPicPr/>
          <p:nvPr/>
        </p:nvPicPr>
        <p:blipFill>
          <a:blip r:embed="rId1"/>
          <a:stretch/>
        </p:blipFill>
        <p:spPr>
          <a:xfrm>
            <a:off x="533520" y="914400"/>
            <a:ext cx="2895120" cy="1929960"/>
          </a:xfrm>
          <a:prstGeom prst="rect">
            <a:avLst/>
          </a:prstGeom>
          <a:ln>
            <a:noFill/>
          </a:ln>
          <a:effectLst>
            <a:outerShdw algn="tl" blurRad="50800" dir="2700000" dist="38100" rotWithShape="0">
              <a:srgbClr val="000000">
                <a:alpha val="40000"/>
              </a:srgbClr>
            </a:outerShdw>
          </a:effectLst>
        </p:spPr>
      </p:pic>
      <p:pic>
        <p:nvPicPr>
          <p:cNvPr id="1294" name="Picture 5" descr=""/>
          <p:cNvPicPr/>
          <p:nvPr/>
        </p:nvPicPr>
        <p:blipFill>
          <a:blip r:embed="rId2"/>
          <a:stretch/>
        </p:blipFill>
        <p:spPr>
          <a:xfrm>
            <a:off x="520560" y="4038480"/>
            <a:ext cx="8259120" cy="2437920"/>
          </a:xfrm>
          <a:prstGeom prst="rect">
            <a:avLst/>
          </a:prstGeom>
          <a:ln>
            <a:noFill/>
          </a:ln>
          <a:effectLst>
            <a:outerShdw algn="tl" blurRad="50800" dir="2700000" dist="38100" rotWithShape="0">
              <a:srgbClr val="000000">
                <a:alpha val="40000"/>
              </a:srgbClr>
            </a:outerShdw>
          </a:effectLst>
        </p:spPr>
      </p:pic>
      <p:sp>
        <p:nvSpPr>
          <p:cNvPr id="1295" name="CustomShape 3"/>
          <p:cNvSpPr/>
          <p:nvPr/>
        </p:nvSpPr>
        <p:spPr>
          <a:xfrm>
            <a:off x="1676520" y="2816280"/>
            <a:ext cx="439920" cy="1221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Internal debug tools: Reload PCFs</a:t>
            </a:r>
            <a:br/>
            <a:r>
              <a:rPr b="1" lang="en-US" sz="2400" spc="-1" strike="noStrike">
                <a:solidFill>
                  <a:srgbClr val="04628c"/>
                </a:solidFill>
                <a:latin typeface="Arial"/>
                <a:ea typeface="Arial"/>
              </a:rPr>
              <a:t>ALT+SHIFT+L</a:t>
            </a:r>
            <a:endParaRPr b="0" lang="en-US" sz="2400" spc="-1" strike="noStrike">
              <a:solidFill>
                <a:srgbClr val="ffffff"/>
              </a:solidFill>
              <a:latin typeface="Arial"/>
            </a:endParaRPr>
          </a:p>
        </p:txBody>
      </p:sp>
      <p:sp>
        <p:nvSpPr>
          <p:cNvPr id="1297" name="TextShape 2"/>
          <p:cNvSpPr txBox="1"/>
          <p:nvPr/>
        </p:nvSpPr>
        <p:spPr>
          <a:xfrm>
            <a:off x="519120" y="5105520"/>
            <a:ext cx="8318160" cy="1294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Reloads all Page Configuration Files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Command window or Guidewire Studio Console window (Debug / Run)  details output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298" name="Picture 8" descr=""/>
          <p:cNvPicPr/>
          <p:nvPr/>
        </p:nvPicPr>
        <p:blipFill>
          <a:blip r:embed="rId1"/>
          <a:stretch/>
        </p:blipFill>
        <p:spPr>
          <a:xfrm>
            <a:off x="533520" y="914400"/>
            <a:ext cx="5924160" cy="3028680"/>
          </a:xfrm>
          <a:prstGeom prst="rect">
            <a:avLst/>
          </a:prstGeom>
          <a:ln>
            <a:noFill/>
          </a:ln>
          <a:effectLst>
            <a:outerShdw algn="tl" blurRad="50800" dir="2700000" dist="38100" rotWithShape="0">
              <a:srgbClr val="000000">
                <a:alpha val="40000"/>
              </a:srgbClr>
            </a:outerShdw>
          </a:effectLst>
        </p:spPr>
      </p:pic>
      <p:sp>
        <p:nvSpPr>
          <p:cNvPr id="1299" name="CustomShape 3"/>
          <p:cNvSpPr/>
          <p:nvPr/>
        </p:nvSpPr>
        <p:spPr>
          <a:xfrm>
            <a:off x="6705720" y="1104840"/>
            <a:ext cx="1676160" cy="380520"/>
          </a:xfrm>
          <a:prstGeom prst="wedgeRectCallout">
            <a:avLst>
              <a:gd name="adj1" fmla="val -100709"/>
              <a:gd name="adj2" fmla="val 132500"/>
            </a:avLst>
          </a:prstGeom>
          <a:solidFill>
            <a:schemeClr val="tx1"/>
          </a:solidFill>
          <a:ln w="1908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d33941"/>
                </a:solidFill>
                <a:latin typeface="Arial"/>
              </a:rPr>
              <a:t>ALT+SHIFT+L</a:t>
            </a:r>
            <a:endParaRPr b="0" lang="en-US" sz="1800" spc="-1" strike="noStrike">
              <a:latin typeface="Arial"/>
            </a:endParaRPr>
          </a:p>
        </p:txBody>
      </p:sp>
      <p:pic>
        <p:nvPicPr>
          <p:cNvPr id="1300" name="Picture 3" descr=""/>
          <p:cNvPicPr/>
          <p:nvPr/>
        </p:nvPicPr>
        <p:blipFill>
          <a:blip r:embed="rId2"/>
          <a:srcRect l="0" t="0" r="0" b="46525"/>
          <a:stretch/>
        </p:blipFill>
        <p:spPr>
          <a:xfrm>
            <a:off x="1917000" y="3505320"/>
            <a:ext cx="7039080" cy="1447560"/>
          </a:xfrm>
          <a:prstGeom prst="rect">
            <a:avLst/>
          </a:prstGeom>
          <a:ln>
            <a:noFill/>
          </a:ln>
          <a:effectLst>
            <a:outerShdw algn="tl" blurRad="50800" dir="2700000" dist="38100" rotWithShape="0">
              <a:srgbClr val="000000">
                <a:alpha val="40000"/>
              </a:srgbClr>
            </a:outerShdw>
          </a:effectLst>
        </p:spPr>
      </p:pic>
      <p:sp>
        <p:nvSpPr>
          <p:cNvPr id="1301" name="CustomShape 4"/>
          <p:cNvSpPr/>
          <p:nvPr/>
        </p:nvSpPr>
        <p:spPr>
          <a:xfrm>
            <a:off x="2666880" y="4114800"/>
            <a:ext cx="65815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2014-01-13 15:16:06,573 INFO PCFs reloaded.</a:t>
            </a:r>
            <a:endParaRPr b="0" lang="en-US" sz="1800" spc="-1" strike="noStrike">
              <a:latin typeface="Arial"/>
            </a:endParaRPr>
          </a:p>
        </p:txBody>
      </p:sp>
      <p:sp>
        <p:nvSpPr>
          <p:cNvPr id="1302" name="CustomShape 5"/>
          <p:cNvSpPr/>
          <p:nvPr/>
        </p:nvSpPr>
        <p:spPr>
          <a:xfrm>
            <a:off x="5767560" y="3200400"/>
            <a:ext cx="380520" cy="60912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CustomShape 1"/>
          <p:cNvSpPr/>
          <p:nvPr/>
        </p:nvSpPr>
        <p:spPr>
          <a:xfrm>
            <a:off x="4800600" y="3581280"/>
            <a:ext cx="3809520" cy="2742840"/>
          </a:xfrm>
          <a:prstGeom prst="roundRect">
            <a:avLst>
              <a:gd name="adj" fmla="val 8642"/>
            </a:avLst>
          </a:prstGeom>
          <a:ln>
            <a:solidFill>
              <a:schemeClr val="accent6"/>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304" name="CustomShape 2"/>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305"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6: Deploy PCF files and display keys</a:t>
            </a:r>
            <a:endParaRPr b="0" lang="en-US" sz="3200" spc="-1" strike="noStrike">
              <a:solidFill>
                <a:srgbClr val="ffffff"/>
              </a:solidFill>
              <a:latin typeface="Arial"/>
            </a:endParaRPr>
          </a:p>
        </p:txBody>
      </p:sp>
      <p:sp>
        <p:nvSpPr>
          <p:cNvPr id="1306"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1307" name="TextShape 5"/>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PCFs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308" name="TextShape 6"/>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ALT+SHIFT+L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debug tools enabled</a:t>
            </a:r>
            <a:endParaRPr b="0" lang="en-US" sz="20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Internal Tools</a:t>
            </a:r>
            <a:endParaRPr b="0" lang="en-US" sz="2400" spc="-1" strike="noStrike">
              <a:solidFill>
                <a:srgbClr val="000000"/>
              </a:solidFill>
              <a:latin typeface="Arial"/>
            </a:endParaRPr>
          </a:p>
          <a:p>
            <a:pPr lvl="1" marL="628560" indent="-228240" algn="just">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Reload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Reload PCF Files</a:t>
            </a:r>
            <a:endParaRPr b="0" lang="en-US" sz="2000" spc="-1" strike="noStrike">
              <a:solidFill>
                <a:srgbClr val="000000"/>
              </a:solidFill>
              <a:latin typeface="Arial"/>
            </a:endParaRPr>
          </a:p>
        </p:txBody>
      </p:sp>
      <p:sp>
        <p:nvSpPr>
          <p:cNvPr id="1309" name="TextShape 7"/>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PCFs read at server startup</a:t>
            </a:r>
            <a:endParaRPr b="0" lang="en-US" sz="2400" spc="-1" strike="noStrike">
              <a:solidFill>
                <a:srgbClr val="000000"/>
              </a:solidFill>
              <a:latin typeface="Arial"/>
            </a:endParaRPr>
          </a:p>
        </p:txBody>
      </p:sp>
      <p:pic>
        <p:nvPicPr>
          <p:cNvPr id="1310" name="Picture 3" descr=""/>
          <p:cNvPicPr/>
          <p:nvPr/>
        </p:nvPicPr>
        <p:blipFill>
          <a:blip r:embed="rId1"/>
          <a:stretch/>
        </p:blipFill>
        <p:spPr>
          <a:xfrm>
            <a:off x="800280" y="3809880"/>
            <a:ext cx="1351080" cy="1314000"/>
          </a:xfrm>
          <a:prstGeom prst="rect">
            <a:avLst/>
          </a:prstGeom>
          <a:ln>
            <a:noFill/>
          </a:ln>
          <a:effectLst>
            <a:outerShdw algn="tl" blurRad="50800" dir="2700000" dist="38100" rotWithShape="0">
              <a:srgbClr val="000000">
                <a:alpha val="40000"/>
              </a:srgbClr>
            </a:outerShdw>
          </a:effectLst>
        </p:spPr>
      </p:pic>
      <p:sp>
        <p:nvSpPr>
          <p:cNvPr id="1311" name="CustomShape 8"/>
          <p:cNvSpPr/>
          <p:nvPr/>
        </p:nvSpPr>
        <p:spPr>
          <a:xfrm>
            <a:off x="690480" y="512424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pic>
        <p:nvPicPr>
          <p:cNvPr id="1312" name="Picture 3" descr=""/>
          <p:cNvPicPr/>
          <p:nvPr/>
        </p:nvPicPr>
        <p:blipFill>
          <a:blip r:embed="rId2"/>
          <a:stretch/>
        </p:blipFill>
        <p:spPr>
          <a:xfrm>
            <a:off x="5105520" y="3809880"/>
            <a:ext cx="1351080" cy="1314000"/>
          </a:xfrm>
          <a:prstGeom prst="rect">
            <a:avLst/>
          </a:prstGeom>
          <a:ln>
            <a:noFill/>
          </a:ln>
          <a:effectLst>
            <a:outerShdw algn="tl" blurRad="50800" dir="2700000" dist="38100" rotWithShape="0">
              <a:srgbClr val="000000">
                <a:alpha val="40000"/>
              </a:srgbClr>
            </a:outerShdw>
          </a:effectLst>
        </p:spPr>
      </p:pic>
      <p:sp>
        <p:nvSpPr>
          <p:cNvPr id="1313" name="CustomShape 9"/>
          <p:cNvSpPr/>
          <p:nvPr/>
        </p:nvSpPr>
        <p:spPr>
          <a:xfrm>
            <a:off x="4995720" y="512424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pic>
        <p:nvPicPr>
          <p:cNvPr id="1314" name="Picture 5" descr=""/>
          <p:cNvPicPr/>
          <p:nvPr/>
        </p:nvPicPr>
        <p:blipFill>
          <a:blip r:embed="rId3"/>
          <a:stretch/>
        </p:blipFill>
        <p:spPr>
          <a:xfrm>
            <a:off x="2665440" y="3809880"/>
            <a:ext cx="1047240" cy="1319400"/>
          </a:xfrm>
          <a:prstGeom prst="rect">
            <a:avLst/>
          </a:prstGeom>
          <a:ln>
            <a:noFill/>
          </a:ln>
          <a:effectLst>
            <a:outerShdw algn="tl" blurRad="50800" dir="2700000" dist="38100" rotWithShape="0">
              <a:srgbClr val="000000">
                <a:alpha val="40000"/>
              </a:srgbClr>
            </a:outerShdw>
          </a:effectLst>
        </p:spPr>
      </p:pic>
      <p:sp>
        <p:nvSpPr>
          <p:cNvPr id="1315" name="CustomShape 10"/>
          <p:cNvSpPr/>
          <p:nvPr/>
        </p:nvSpPr>
        <p:spPr>
          <a:xfrm>
            <a:off x="2568600" y="5181480"/>
            <a:ext cx="124092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Display Properties</a:t>
            </a:r>
            <a:endParaRPr b="0" lang="en-US" sz="1600" spc="-1" strike="noStrike">
              <a:latin typeface="Arial"/>
            </a:endParaRPr>
          </a:p>
        </p:txBody>
      </p:sp>
      <p:pic>
        <p:nvPicPr>
          <p:cNvPr id="1316" name="Picture 5" descr=""/>
          <p:cNvPicPr/>
          <p:nvPr/>
        </p:nvPicPr>
        <p:blipFill>
          <a:blip r:embed="rId4"/>
          <a:stretch/>
        </p:blipFill>
        <p:spPr>
          <a:xfrm>
            <a:off x="7086600" y="3809880"/>
            <a:ext cx="1047240" cy="1319400"/>
          </a:xfrm>
          <a:prstGeom prst="rect">
            <a:avLst/>
          </a:prstGeom>
          <a:ln>
            <a:noFill/>
          </a:ln>
          <a:effectLst>
            <a:outerShdw algn="tl" blurRad="50800" dir="2700000" dist="38100" rotWithShape="0">
              <a:srgbClr val="000000">
                <a:alpha val="40000"/>
              </a:srgbClr>
            </a:outerShdw>
          </a:effectLst>
        </p:spPr>
      </p:pic>
      <p:sp>
        <p:nvSpPr>
          <p:cNvPr id="1317" name="CustomShape 11"/>
          <p:cNvSpPr/>
          <p:nvPr/>
        </p:nvSpPr>
        <p:spPr>
          <a:xfrm>
            <a:off x="6989760" y="5181480"/>
            <a:ext cx="124092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Display Properties</a:t>
            </a:r>
            <a:endParaRPr b="0" lang="en-US" sz="16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8"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atomic widgets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Bind an atomic widget to the data model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and modify widget labels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Differentiate between static and dynamic widget properties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9"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must you specify in a widget's "value" property?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When would you see</a:t>
            </a:r>
            <a:br/>
            <a:r>
              <a:rPr b="0" lang="en-US" sz="2400" spc="-1" strike="noStrike">
                <a:solidFill>
                  <a:srgbClr val="000000"/>
                </a:solidFill>
                <a:latin typeface="Arial"/>
                <a:ea typeface="Arial"/>
              </a:rPr>
              <a:t>the keyword "as" in</a:t>
            </a:r>
            <a:br/>
            <a:r>
              <a:rPr b="0" lang="en-US" sz="2400" spc="-1" strike="noStrike">
                <a:solidFill>
                  <a:srgbClr val="000000"/>
                </a:solidFill>
                <a:latin typeface="Arial"/>
                <a:ea typeface="Arial"/>
              </a:rPr>
              <a:t>the value property?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is a display key?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If you create a widget and specify only the ID, name, and label, is the widget visible? Editable? Required?</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The screenshot shows </a:t>
            </a:r>
            <a:br/>
            <a:r>
              <a:rPr b="0" lang="en-US" sz="2400" spc="-1" strike="noStrike">
                <a:solidFill>
                  <a:srgbClr val="000000"/>
                </a:solidFill>
                <a:latin typeface="Arial"/>
                <a:ea typeface="Arial"/>
              </a:rPr>
              <a:t>a standard input widget.</a:t>
            </a:r>
            <a:br/>
            <a:r>
              <a:rPr b="0" lang="en-US" sz="2400" spc="-1" strike="noStrike">
                <a:solidFill>
                  <a:srgbClr val="000000"/>
                </a:solidFill>
                <a:latin typeface="Arial"/>
                <a:ea typeface="Arial"/>
              </a:rPr>
              <a:t>The customer requires </a:t>
            </a:r>
            <a:br/>
            <a:r>
              <a:rPr b="0" lang="en-US" sz="2400" spc="-1" strike="noStrike">
                <a:solidFill>
                  <a:srgbClr val="000000"/>
                </a:solidFill>
                <a:latin typeface="Arial"/>
                <a:ea typeface="Arial"/>
              </a:rPr>
              <a:t>a "long" date format.</a:t>
            </a:r>
            <a:br/>
            <a:r>
              <a:rPr b="0" lang="en-US" sz="2400" spc="-1" strike="noStrike">
                <a:solidFill>
                  <a:srgbClr val="000000"/>
                </a:solidFill>
                <a:latin typeface="Arial"/>
                <a:ea typeface="Arial"/>
              </a:rPr>
              <a:t>How could you implement this requirement?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320" name="Picture 7" descr=""/>
          <p:cNvPicPr/>
          <p:nvPr/>
        </p:nvPicPr>
        <p:blipFill>
          <a:blip r:embed="rId1"/>
          <a:stretch/>
        </p:blipFill>
        <p:spPr>
          <a:xfrm>
            <a:off x="4419720" y="4114800"/>
            <a:ext cx="4519440" cy="1218960"/>
          </a:xfrm>
          <a:prstGeom prst="rect">
            <a:avLst/>
          </a:prstGeom>
          <a:ln>
            <a:solidFill>
              <a:schemeClr val="bg1"/>
            </a:solidFill>
          </a:ln>
          <a:effectLst>
            <a:outerShdw algn="tl" blurRad="50800" dir="2700000" dist="38100" rotWithShape="0">
              <a:srgbClr val="000000">
                <a:alpha val="40000"/>
              </a:srgbClr>
            </a:outerShdw>
          </a:effectLst>
        </p:spPr>
      </p:pic>
      <p:pic>
        <p:nvPicPr>
          <p:cNvPr id="1321" name="Picture 2" descr=""/>
          <p:cNvPicPr/>
          <p:nvPr/>
        </p:nvPicPr>
        <p:blipFill>
          <a:blip r:embed="rId2"/>
          <a:stretch/>
        </p:blipFill>
        <p:spPr>
          <a:xfrm>
            <a:off x="4241160" y="1523880"/>
            <a:ext cx="4686120" cy="1142640"/>
          </a:xfrm>
          <a:prstGeom prst="rect">
            <a:avLst/>
          </a:prstGeom>
          <a:ln>
            <a:solidFill>
              <a:schemeClr val="bg1"/>
            </a:solidFill>
          </a:ln>
          <a:effectLst>
            <a:outerShdw algn="tl" blurRad="50800" dir="2700000" dist="38100" rotWithShape="0">
              <a:srgbClr val="000000">
                <a:alpha val="40000"/>
              </a:srgbClr>
            </a:outerShdw>
          </a:effectLst>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Atomic widgets: examples</a:t>
            </a:r>
            <a:endParaRPr b="0" lang="en-US" sz="3200" spc="-1" strike="noStrike">
              <a:solidFill>
                <a:srgbClr val="ffffff"/>
              </a:solidFill>
              <a:latin typeface="Arial"/>
            </a:endParaRPr>
          </a:p>
        </p:txBody>
      </p:sp>
      <p:sp>
        <p:nvSpPr>
          <p:cNvPr id="994" name="TextShape 2"/>
          <p:cNvSpPr txBox="1"/>
          <p:nvPr/>
        </p:nvSpPr>
        <p:spPr>
          <a:xfrm>
            <a:off x="519120" y="914400"/>
            <a:ext cx="30618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Button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Use to execute actions, typically in toolbars</a:t>
            </a:r>
            <a:br/>
            <a:r>
              <a:rPr b="0" lang="en-US" sz="2000" spc="-1" strike="noStrike">
                <a:solidFill>
                  <a:srgbClr val="000000"/>
                </a:solidFill>
                <a:latin typeface="Arial"/>
              </a:rPr>
              <a: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Cell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Use to display and edit data in list views</a:t>
            </a:r>
            <a:br/>
            <a:br/>
            <a:r>
              <a:rPr b="0" lang="en-US" sz="2000" spc="-1" strike="noStrike">
                <a:solidFill>
                  <a:srgbClr val="000000"/>
                </a:solidFill>
                <a:latin typeface="Arial"/>
              </a:rPr>
              <a: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Input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Use to display and edit data </a:t>
            </a:r>
            <a:br/>
            <a:r>
              <a:rPr b="0" lang="en-US" sz="2000" spc="-1" strike="noStrike">
                <a:solidFill>
                  <a:srgbClr val="000000"/>
                </a:solidFill>
                <a:latin typeface="Arial"/>
                <a:ea typeface="Arial"/>
              </a:rPr>
              <a:t>in detail views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Layout (</a:t>
            </a:r>
            <a:r>
              <a:rPr b="0" i="1" lang="en-US" sz="2400" spc="-1" strike="noStrike">
                <a:solidFill>
                  <a:srgbClr val="000000"/>
                </a:solidFill>
                <a:latin typeface="Arial"/>
                <a:ea typeface="Arial"/>
              </a:rPr>
              <a:t>see notes</a:t>
            </a:r>
            <a:r>
              <a:rPr b="0" lang="en-US" sz="2400" spc="-1" strike="noStrike">
                <a:solidFill>
                  <a:srgbClr val="000000"/>
                </a:solidFill>
                <a:latin typeface="Arial"/>
                <a:ea typeface="Arial"/>
              </a:rPr>
              <a:t>) </a:t>
            </a:r>
            <a:endParaRPr b="0" lang="en-US" sz="2400" spc="-1" strike="noStrike">
              <a:solidFill>
                <a:srgbClr val="000000"/>
              </a:solidFill>
              <a:latin typeface="Arial"/>
            </a:endParaRPr>
          </a:p>
        </p:txBody>
      </p:sp>
      <p:pic>
        <p:nvPicPr>
          <p:cNvPr id="995" name="Picture 2" descr=""/>
          <p:cNvPicPr/>
          <p:nvPr/>
        </p:nvPicPr>
        <p:blipFill>
          <a:blip r:embed="rId1"/>
          <a:stretch/>
        </p:blipFill>
        <p:spPr>
          <a:xfrm>
            <a:off x="4038480" y="914400"/>
            <a:ext cx="4722840" cy="5486040"/>
          </a:xfrm>
          <a:prstGeom prst="rect">
            <a:avLst/>
          </a:prstGeom>
          <a:ln>
            <a:solidFill>
              <a:schemeClr val="bg1"/>
            </a:solidFill>
          </a:ln>
          <a:effectLst>
            <a:outerShdw algn="tl" blurRad="50800" dir="2700000" dist="38100" rotWithShape="0">
              <a:srgbClr val="000000">
                <a:alpha val="40000"/>
              </a:srgbClr>
            </a:outerShdw>
          </a:effectLst>
        </p:spPr>
      </p:pic>
      <p:sp>
        <p:nvSpPr>
          <p:cNvPr id="996" name="CustomShape 3"/>
          <p:cNvSpPr/>
          <p:nvPr/>
        </p:nvSpPr>
        <p:spPr>
          <a:xfrm>
            <a:off x="4010040" y="5029200"/>
            <a:ext cx="3809520" cy="34596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97" name="CustomShape 4"/>
          <p:cNvSpPr/>
          <p:nvPr/>
        </p:nvSpPr>
        <p:spPr>
          <a:xfrm>
            <a:off x="4010040" y="1447920"/>
            <a:ext cx="761760" cy="34596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98" name="CustomShape 5"/>
          <p:cNvSpPr/>
          <p:nvPr/>
        </p:nvSpPr>
        <p:spPr>
          <a:xfrm>
            <a:off x="6219720" y="2625480"/>
            <a:ext cx="1904760" cy="34596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99" name="CustomShape 6"/>
          <p:cNvSpPr/>
          <p:nvPr/>
        </p:nvSpPr>
        <p:spPr>
          <a:xfrm>
            <a:off x="1828800" y="1143000"/>
            <a:ext cx="2180880" cy="477720"/>
          </a:xfrm>
          <a:prstGeom prst="bentConnector3">
            <a:avLst>
              <a:gd name="adj1" fmla="val 80568"/>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00" name="CustomShape 7"/>
          <p:cNvSpPr/>
          <p:nvPr/>
        </p:nvSpPr>
        <p:spPr>
          <a:xfrm>
            <a:off x="1814400" y="4648320"/>
            <a:ext cx="2195280" cy="554040"/>
          </a:xfrm>
          <a:prstGeom prst="bentConnector3">
            <a:avLst>
              <a:gd name="adj1" fmla="val 80369"/>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01" name="CustomShape 8"/>
          <p:cNvSpPr/>
          <p:nvPr/>
        </p:nvSpPr>
        <p:spPr>
          <a:xfrm>
            <a:off x="1828800" y="2888640"/>
            <a:ext cx="439056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Input and cell widgets bind data</a:t>
            </a:r>
            <a:endParaRPr b="0" lang="en-US" sz="3200" spc="-1" strike="noStrike">
              <a:solidFill>
                <a:srgbClr val="ffffff"/>
              </a:solidFill>
              <a:latin typeface="Arial"/>
            </a:endParaRPr>
          </a:p>
        </p:txBody>
      </p:sp>
      <p:sp>
        <p:nvSpPr>
          <p:cNvPr id="1003" name="TextShape 2"/>
          <p:cNvSpPr txBox="1"/>
          <p:nvPr/>
        </p:nvSpPr>
        <p:spPr>
          <a:xfrm>
            <a:off x="5029200" y="914400"/>
            <a:ext cx="38080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Input and cell </a:t>
            </a:r>
            <a:br/>
            <a:r>
              <a:rPr b="0" lang="en-US" sz="2400" spc="-1" strike="noStrike">
                <a:solidFill>
                  <a:srgbClr val="000000"/>
                </a:solidFill>
                <a:latin typeface="Arial"/>
              </a:rPr>
              <a:t>atomic widgets </a:t>
            </a:r>
            <a:br/>
            <a:r>
              <a:rPr b="0" lang="en-US" sz="2400" spc="-1" strike="noStrike">
                <a:solidFill>
                  <a:srgbClr val="000000"/>
                </a:solidFill>
                <a:latin typeface="Arial"/>
              </a:rPr>
              <a:t>often bind to data</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From variable object(s) </a:t>
            </a:r>
            <a:br/>
            <a:r>
              <a:rPr b="0" lang="en-US" sz="2000" spc="-1" strike="noStrike">
                <a:solidFill>
                  <a:srgbClr val="000000"/>
                </a:solidFill>
                <a:latin typeface="Arial"/>
                <a:ea typeface="Arial"/>
              </a:rPr>
              <a:t>defined in parent container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Object data can be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Data backed (database)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Virtual property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Required Variables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Defines data object variable name and 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Example:</a:t>
            </a:r>
            <a:br/>
            <a:r>
              <a:rPr b="0" lang="en-US" sz="2000" spc="-1" strike="noStrike">
                <a:solidFill>
                  <a:srgbClr val="000000"/>
                </a:solidFill>
                <a:latin typeface="Arial"/>
                <a:ea typeface="Arial"/>
              </a:rPr>
              <a:t>anABContact is of </a:t>
            </a:r>
            <a:br/>
            <a:r>
              <a:rPr b="0" lang="en-US" sz="2000" spc="-1" strike="noStrike">
                <a:solidFill>
                  <a:srgbClr val="000000"/>
                </a:solidFill>
                <a:latin typeface="Arial"/>
                <a:ea typeface="Arial"/>
              </a:rPr>
              <a:t>type ABContact</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1004" name="Picture 2" descr=""/>
          <p:cNvPicPr/>
          <p:nvPr/>
        </p:nvPicPr>
        <p:blipFill>
          <a:blip r:embed="rId1"/>
          <a:stretch/>
        </p:blipFill>
        <p:spPr>
          <a:xfrm>
            <a:off x="529920" y="901800"/>
            <a:ext cx="4201920" cy="5398560"/>
          </a:xfrm>
          <a:prstGeom prst="rect">
            <a:avLst/>
          </a:prstGeom>
          <a:ln w="9360">
            <a:noFill/>
          </a:ln>
          <a:effectLst>
            <a:outerShdw algn="tl" blurRad="50800" dir="2700000" dist="38100" rotWithShape="0">
              <a:srgbClr val="000000">
                <a:alpha val="40000"/>
              </a:srgbClr>
            </a:outerShdw>
          </a:effectLst>
        </p:spPr>
      </p:pic>
      <p:pic>
        <p:nvPicPr>
          <p:cNvPr id="1005" name="Picture 4" descr=""/>
          <p:cNvPicPr/>
          <p:nvPr/>
        </p:nvPicPr>
        <p:blipFill>
          <a:blip r:embed="rId2"/>
          <a:stretch/>
        </p:blipFill>
        <p:spPr>
          <a:xfrm>
            <a:off x="7772400" y="873000"/>
            <a:ext cx="1066320" cy="1225440"/>
          </a:xfrm>
          <a:prstGeom prst="rect">
            <a:avLst/>
          </a:prstGeom>
          <a:ln w="9360">
            <a:noFill/>
          </a:ln>
          <a:effectLst>
            <a:outerShdw algn="tl" blurRad="50800" dir="2700000" dist="38100" rotWithShape="0">
              <a:srgbClr val="000000">
                <a:alpha val="40000"/>
              </a:srgbClr>
            </a:outerShdw>
          </a:effectLst>
        </p:spPr>
      </p:pic>
      <p:sp>
        <p:nvSpPr>
          <p:cNvPr id="1006" name="CustomShape 3"/>
          <p:cNvSpPr/>
          <p:nvPr/>
        </p:nvSpPr>
        <p:spPr>
          <a:xfrm>
            <a:off x="3657600" y="5181480"/>
            <a:ext cx="1074240" cy="4568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07" name="CustomShape 4"/>
          <p:cNvSpPr/>
          <p:nvPr/>
        </p:nvSpPr>
        <p:spPr>
          <a:xfrm>
            <a:off x="3316320" y="1371600"/>
            <a:ext cx="950400" cy="2282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08" name="CustomShape 5"/>
          <p:cNvSpPr/>
          <p:nvPr/>
        </p:nvSpPr>
        <p:spPr>
          <a:xfrm>
            <a:off x="585720" y="5257800"/>
            <a:ext cx="1904760" cy="2282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9" name="Picture 16" descr=""/>
          <p:cNvPicPr/>
          <p:nvPr/>
        </p:nvPicPr>
        <p:blipFill>
          <a:blip r:embed="rId1"/>
          <a:stretch/>
        </p:blipFill>
        <p:spPr>
          <a:xfrm>
            <a:off x="5047200" y="4419720"/>
            <a:ext cx="3871080" cy="18280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10" name="CustomShape 1"/>
          <p:cNvSpPr/>
          <p:nvPr/>
        </p:nvSpPr>
        <p:spPr>
          <a:xfrm>
            <a:off x="5293440" y="2187360"/>
            <a:ext cx="609120" cy="304560"/>
          </a:xfrm>
          <a:prstGeom prst="rect">
            <a:avLst/>
          </a:prstGeom>
          <a:solidFill>
            <a:schemeClr val="tx1"/>
          </a:solidFill>
          <a:ln w="19080">
            <a:solidFill>
              <a:schemeClr val="tx1"/>
            </a:solidFill>
            <a:round/>
          </a:ln>
        </p:spPr>
        <p:style>
          <a:lnRef idx="0"/>
          <a:fillRef idx="0"/>
          <a:effectRef idx="0"/>
          <a:fontRef idx="minor"/>
        </p:style>
      </p:sp>
      <p:sp>
        <p:nvSpPr>
          <p:cNvPr id="1011" name="CustomShape 2"/>
          <p:cNvSpPr/>
          <p:nvPr/>
        </p:nvSpPr>
        <p:spPr>
          <a:xfrm>
            <a:off x="3809880" y="3147120"/>
            <a:ext cx="609120" cy="304560"/>
          </a:xfrm>
          <a:prstGeom prst="rect">
            <a:avLst/>
          </a:prstGeom>
          <a:solidFill>
            <a:schemeClr val="tx1"/>
          </a:solidFill>
          <a:ln w="19080">
            <a:solidFill>
              <a:schemeClr val="tx1"/>
            </a:solidFill>
            <a:round/>
          </a:ln>
        </p:spPr>
        <p:style>
          <a:lnRef idx="0"/>
          <a:fillRef idx="0"/>
          <a:effectRef idx="0"/>
          <a:fontRef idx="minor"/>
        </p:style>
      </p:sp>
      <p:sp>
        <p:nvSpPr>
          <p:cNvPr id="1012" name="CustomShape 3"/>
          <p:cNvSpPr/>
          <p:nvPr/>
        </p:nvSpPr>
        <p:spPr>
          <a:xfrm>
            <a:off x="3809880" y="2819520"/>
            <a:ext cx="609120" cy="304560"/>
          </a:xfrm>
          <a:prstGeom prst="rect">
            <a:avLst/>
          </a:prstGeom>
          <a:solidFill>
            <a:schemeClr val="tx1"/>
          </a:solidFill>
          <a:ln w="19080">
            <a:solidFill>
              <a:schemeClr val="tx1"/>
            </a:solidFill>
            <a:round/>
          </a:ln>
        </p:spPr>
        <p:style>
          <a:lnRef idx="0"/>
          <a:fillRef idx="0"/>
          <a:effectRef idx="0"/>
          <a:fontRef idx="minor"/>
        </p:style>
      </p:sp>
      <p:sp>
        <p:nvSpPr>
          <p:cNvPr id="1013" name="CustomShape 4"/>
          <p:cNvSpPr/>
          <p:nvPr/>
        </p:nvSpPr>
        <p:spPr>
          <a:xfrm>
            <a:off x="5293440" y="1882440"/>
            <a:ext cx="609120" cy="304560"/>
          </a:xfrm>
          <a:prstGeom prst="rect">
            <a:avLst/>
          </a:prstGeom>
          <a:solidFill>
            <a:schemeClr val="tx1"/>
          </a:solidFill>
          <a:ln w="19080">
            <a:solidFill>
              <a:schemeClr val="tx1"/>
            </a:solidFill>
            <a:round/>
          </a:ln>
        </p:spPr>
        <p:style>
          <a:lnRef idx="0"/>
          <a:fillRef idx="0"/>
          <a:effectRef idx="0"/>
          <a:fontRef idx="minor"/>
        </p:style>
      </p:sp>
      <p:sp>
        <p:nvSpPr>
          <p:cNvPr id="1014" name="TextShape 5"/>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Each data widget is tied to one field (1)</a:t>
            </a:r>
            <a:endParaRPr b="0" lang="en-US" sz="3200" spc="-1" strike="noStrike">
              <a:solidFill>
                <a:srgbClr val="ffffff"/>
              </a:solidFill>
              <a:latin typeface="Arial"/>
            </a:endParaRPr>
          </a:p>
        </p:txBody>
      </p:sp>
      <p:sp>
        <p:nvSpPr>
          <p:cNvPr id="1015" name="TextShape 6"/>
          <p:cNvSpPr txBox="1"/>
          <p:nvPr/>
        </p:nvSpPr>
        <p:spPr>
          <a:xfrm>
            <a:off x="519120" y="3809880"/>
            <a:ext cx="4204800" cy="25905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Each input and cell widget is bound to one field from the require variable object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Displays data for that object field or property</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016" name="Picture 4" descr=""/>
          <p:cNvPicPr/>
          <p:nvPr/>
        </p:nvPicPr>
        <p:blipFill>
          <a:blip r:embed="rId2"/>
          <a:stretch/>
        </p:blipFill>
        <p:spPr>
          <a:xfrm>
            <a:off x="7446600" y="1600200"/>
            <a:ext cx="1489320" cy="1711440"/>
          </a:xfrm>
          <a:prstGeom prst="rect">
            <a:avLst/>
          </a:prstGeom>
          <a:ln w="9360">
            <a:noFill/>
          </a:ln>
          <a:effectLst>
            <a:outerShdw algn="tl" blurRad="50800" dir="2700000" dist="38100" rotWithShape="0">
              <a:srgbClr val="000000">
                <a:alpha val="40000"/>
              </a:srgbClr>
            </a:outerShdw>
          </a:effectLst>
        </p:spPr>
      </p:pic>
      <p:sp>
        <p:nvSpPr>
          <p:cNvPr id="1017" name="CustomShape 7"/>
          <p:cNvSpPr/>
          <p:nvPr/>
        </p:nvSpPr>
        <p:spPr>
          <a:xfrm>
            <a:off x="5143320" y="914400"/>
            <a:ext cx="3200040" cy="19206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Arial"/>
              </a:rPr>
              <a:t>ABContact</a:t>
            </a:r>
            <a:endParaRPr b="0" lang="en-US" sz="2000" spc="-1" strike="noStrike">
              <a:latin typeface="Arial"/>
            </a:endParaRPr>
          </a:p>
          <a:p>
            <a:pPr marL="343080" indent="-342720">
              <a:lnSpc>
                <a:spcPct val="100000"/>
              </a:lnSpc>
              <a:buClr>
                <a:srgbClr val="000000"/>
              </a:buClr>
              <a:buFont typeface="Arial"/>
              <a:buChar char="•"/>
            </a:pPr>
            <a:r>
              <a:rPr b="1" lang="en-US" sz="2000" spc="-1" strike="noStrike">
                <a:solidFill>
                  <a:srgbClr val="000000"/>
                </a:solidFill>
                <a:latin typeface="Arial"/>
              </a:rPr>
              <a:t>DisplayName</a:t>
            </a:r>
            <a:endParaRPr b="0" lang="en-US" sz="2000" spc="-1" strike="noStrike">
              <a:latin typeface="Arial"/>
            </a:endParaRPr>
          </a:p>
          <a:p>
            <a:pPr marL="343080" indent="-342720">
              <a:lnSpc>
                <a:spcPct val="100000"/>
              </a:lnSpc>
              <a:buClr>
                <a:srgbClr val="000000"/>
              </a:buClr>
              <a:buFont typeface="Arial"/>
              <a:buChar char="•"/>
            </a:pPr>
            <a:r>
              <a:rPr b="1" lang="en-US" sz="2000" spc="-1" strike="noStrike">
                <a:solidFill>
                  <a:srgbClr val="000000"/>
                </a:solidFill>
                <a:latin typeface="Arial"/>
              </a:rPr>
              <a:t>PublicID</a:t>
            </a:r>
            <a:endParaRPr b="0" lang="en-US" sz="2000" spc="-1" strike="noStrike">
              <a:latin typeface="Arial"/>
            </a:endParaRPr>
          </a:p>
          <a:p>
            <a:pPr marL="343080" indent="-342720">
              <a:lnSpc>
                <a:spcPct val="100000"/>
              </a:lnSpc>
              <a:buClr>
                <a:srgbClr val="000000"/>
              </a:buClr>
              <a:buFont typeface="Arial"/>
              <a:buChar char="•"/>
            </a:pPr>
            <a:r>
              <a:rPr b="1" lang="en-US" sz="2000" spc="-1" strike="noStrike">
                <a:solidFill>
                  <a:srgbClr val="000000"/>
                </a:solidFill>
                <a:latin typeface="Arial"/>
              </a:rPr>
              <a:t>CreateTime</a:t>
            </a:r>
            <a:endParaRPr b="0" lang="en-US" sz="2000" spc="-1" strike="noStrike">
              <a:latin typeface="Arial"/>
            </a:endParaRPr>
          </a:p>
          <a:p>
            <a:pPr marL="343080" indent="-342720">
              <a:lnSpc>
                <a:spcPct val="100000"/>
              </a:lnSpc>
              <a:buClr>
                <a:srgbClr val="000000"/>
              </a:buClr>
              <a:buFont typeface="Arial"/>
              <a:buChar char="•"/>
            </a:pPr>
            <a:r>
              <a:rPr b="1" lang="en-US" sz="2000" spc="-1" strike="noStrike">
                <a:solidFill>
                  <a:srgbClr val="000000"/>
                </a:solidFill>
                <a:latin typeface="Arial"/>
              </a:rPr>
              <a:t>AssignedUser</a:t>
            </a:r>
            <a:endParaRPr b="0" lang="en-US" sz="2000" spc="-1" strike="noStrike">
              <a:latin typeface="Arial"/>
            </a:endParaRPr>
          </a:p>
        </p:txBody>
      </p:sp>
      <p:sp>
        <p:nvSpPr>
          <p:cNvPr id="1018" name="CustomShape 8"/>
          <p:cNvSpPr/>
          <p:nvPr/>
        </p:nvSpPr>
        <p:spPr>
          <a:xfrm>
            <a:off x="7581960" y="3378240"/>
            <a:ext cx="761760" cy="121896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pic>
        <p:nvPicPr>
          <p:cNvPr id="1019" name="Picture 2" descr=""/>
          <p:cNvPicPr/>
          <p:nvPr/>
        </p:nvPicPr>
        <p:blipFill>
          <a:blip r:embed="rId3"/>
          <a:stretch/>
        </p:blipFill>
        <p:spPr>
          <a:xfrm>
            <a:off x="533520" y="914400"/>
            <a:ext cx="4156920" cy="26568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20" name="CustomShape 9"/>
          <p:cNvSpPr/>
          <p:nvPr/>
        </p:nvSpPr>
        <p:spPr>
          <a:xfrm flipV="1" rot="10800000">
            <a:off x="5293440" y="1922400"/>
            <a:ext cx="1066320" cy="502920"/>
          </a:xfrm>
          <a:prstGeom prst="bentConnector3">
            <a:avLst>
              <a:gd name="adj1" fmla="val 69047"/>
            </a:avLst>
          </a:pr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21" name="CustomShape 10"/>
          <p:cNvSpPr/>
          <p:nvPr/>
        </p:nvSpPr>
        <p:spPr>
          <a:xfrm flipV="1" rot="10800000">
            <a:off x="5293440" y="2445840"/>
            <a:ext cx="1066320" cy="716040"/>
          </a:xfrm>
          <a:prstGeom prst="bentConnector3">
            <a:avLst>
              <a:gd name="adj1" fmla="val 44118"/>
            </a:avLst>
          </a:pr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22" name="CustomShape 11"/>
          <p:cNvSpPr/>
          <p:nvPr/>
        </p:nvSpPr>
        <p:spPr>
          <a:xfrm flipV="1" rot="10800000">
            <a:off x="5293440" y="2962440"/>
            <a:ext cx="873360" cy="936720"/>
          </a:xfrm>
          <a:prstGeom prst="bentConnector3">
            <a:avLst>
              <a:gd name="adj1" fmla="val 33611"/>
            </a:avLst>
          </a:pr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23" name="CustomShape 12"/>
          <p:cNvSpPr/>
          <p:nvPr/>
        </p:nvSpPr>
        <p:spPr>
          <a:xfrm flipV="1" rot="10800000">
            <a:off x="5293440" y="3289320"/>
            <a:ext cx="873360" cy="959400"/>
          </a:xfrm>
          <a:prstGeom prst="bentConnector3">
            <a:avLst>
              <a:gd name="adj1" fmla="val 15988"/>
            </a:avLst>
          </a:pr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4" name="Picture 5" descr=""/>
          <p:cNvPicPr/>
          <p:nvPr/>
        </p:nvPicPr>
        <p:blipFill>
          <a:blip r:embed="rId1"/>
          <a:stretch/>
        </p:blipFill>
        <p:spPr>
          <a:xfrm>
            <a:off x="4667400" y="3801960"/>
            <a:ext cx="4228200" cy="24282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25" name="CustomShape 1"/>
          <p:cNvSpPr/>
          <p:nvPr/>
        </p:nvSpPr>
        <p:spPr>
          <a:xfrm>
            <a:off x="5293440" y="2187360"/>
            <a:ext cx="609120" cy="304560"/>
          </a:xfrm>
          <a:prstGeom prst="rect">
            <a:avLst/>
          </a:prstGeom>
          <a:solidFill>
            <a:schemeClr val="tx1"/>
          </a:solidFill>
          <a:ln w="19080">
            <a:solidFill>
              <a:schemeClr val="tx1"/>
            </a:solidFill>
            <a:round/>
          </a:ln>
        </p:spPr>
        <p:style>
          <a:lnRef idx="0"/>
          <a:fillRef idx="0"/>
          <a:effectRef idx="0"/>
          <a:fontRef idx="minor"/>
        </p:style>
      </p:sp>
      <p:sp>
        <p:nvSpPr>
          <p:cNvPr id="1026" name="CustomShape 2"/>
          <p:cNvSpPr/>
          <p:nvPr/>
        </p:nvSpPr>
        <p:spPr>
          <a:xfrm>
            <a:off x="3809880" y="3147120"/>
            <a:ext cx="609120" cy="304560"/>
          </a:xfrm>
          <a:prstGeom prst="rect">
            <a:avLst/>
          </a:prstGeom>
          <a:solidFill>
            <a:schemeClr val="tx1"/>
          </a:solidFill>
          <a:ln w="19080">
            <a:solidFill>
              <a:schemeClr val="tx1"/>
            </a:solidFill>
            <a:round/>
          </a:ln>
        </p:spPr>
        <p:style>
          <a:lnRef idx="0"/>
          <a:fillRef idx="0"/>
          <a:effectRef idx="0"/>
          <a:fontRef idx="minor"/>
        </p:style>
      </p:sp>
      <p:sp>
        <p:nvSpPr>
          <p:cNvPr id="1027" name="CustomShape 3"/>
          <p:cNvSpPr/>
          <p:nvPr/>
        </p:nvSpPr>
        <p:spPr>
          <a:xfrm>
            <a:off x="3809880" y="2819520"/>
            <a:ext cx="609120" cy="304560"/>
          </a:xfrm>
          <a:prstGeom prst="rect">
            <a:avLst/>
          </a:prstGeom>
          <a:solidFill>
            <a:schemeClr val="tx1"/>
          </a:solidFill>
          <a:ln w="19080">
            <a:solidFill>
              <a:schemeClr val="tx1"/>
            </a:solidFill>
            <a:round/>
          </a:ln>
        </p:spPr>
        <p:style>
          <a:lnRef idx="0"/>
          <a:fillRef idx="0"/>
          <a:effectRef idx="0"/>
          <a:fontRef idx="minor"/>
        </p:style>
      </p:sp>
      <p:sp>
        <p:nvSpPr>
          <p:cNvPr id="1028" name="CustomShape 4"/>
          <p:cNvSpPr/>
          <p:nvPr/>
        </p:nvSpPr>
        <p:spPr>
          <a:xfrm>
            <a:off x="5293440" y="1882440"/>
            <a:ext cx="609120" cy="304560"/>
          </a:xfrm>
          <a:prstGeom prst="rect">
            <a:avLst/>
          </a:prstGeom>
          <a:solidFill>
            <a:schemeClr val="tx1"/>
          </a:solidFill>
          <a:ln w="19080">
            <a:solidFill>
              <a:schemeClr val="tx1"/>
            </a:solidFill>
            <a:round/>
          </a:ln>
        </p:spPr>
        <p:style>
          <a:lnRef idx="0"/>
          <a:fillRef idx="0"/>
          <a:effectRef idx="0"/>
          <a:fontRef idx="minor"/>
        </p:style>
      </p:sp>
      <p:sp>
        <p:nvSpPr>
          <p:cNvPr id="1029" name="TextShape 5"/>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Each data widget is tied to one field (2)</a:t>
            </a:r>
            <a:endParaRPr b="0" lang="en-US" sz="3200" spc="-1" strike="noStrike">
              <a:solidFill>
                <a:srgbClr val="ffffff"/>
              </a:solidFill>
              <a:latin typeface="Arial"/>
            </a:endParaRPr>
          </a:p>
        </p:txBody>
      </p:sp>
      <p:sp>
        <p:nvSpPr>
          <p:cNvPr id="1030" name="TextShape 6"/>
          <p:cNvSpPr txBox="1"/>
          <p:nvPr/>
        </p:nvSpPr>
        <p:spPr>
          <a:xfrm>
            <a:off x="519120" y="3657600"/>
            <a:ext cx="414792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Editable fields with modified data committed to the database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DisplayName is a read-only property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PublicID and CreateTime are read-only system fields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AssignedUser is data backed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031" name="Picture 4" descr=""/>
          <p:cNvPicPr/>
          <p:nvPr/>
        </p:nvPicPr>
        <p:blipFill>
          <a:blip r:embed="rId2"/>
          <a:stretch/>
        </p:blipFill>
        <p:spPr>
          <a:xfrm>
            <a:off x="7446600" y="1600200"/>
            <a:ext cx="1489320" cy="1711440"/>
          </a:xfrm>
          <a:prstGeom prst="rect">
            <a:avLst/>
          </a:prstGeom>
          <a:ln w="9360">
            <a:noFill/>
          </a:ln>
          <a:effectLst>
            <a:outerShdw algn="tl" blurRad="50800" dir="2700000" dist="38100" rotWithShape="0">
              <a:srgbClr val="000000">
                <a:alpha val="40000"/>
              </a:srgbClr>
            </a:outerShdw>
          </a:effectLst>
        </p:spPr>
      </p:pic>
      <p:sp>
        <p:nvSpPr>
          <p:cNvPr id="1032" name="CustomShape 7"/>
          <p:cNvSpPr/>
          <p:nvPr/>
        </p:nvSpPr>
        <p:spPr>
          <a:xfrm>
            <a:off x="5143320" y="914400"/>
            <a:ext cx="3200040" cy="19206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Arial"/>
              </a:rPr>
              <a:t>ABContact</a:t>
            </a:r>
            <a:endParaRPr b="0" lang="en-US" sz="2000" spc="-1" strike="noStrike">
              <a:latin typeface="Arial"/>
            </a:endParaRPr>
          </a:p>
          <a:p>
            <a:pPr marL="343080" indent="-342720">
              <a:lnSpc>
                <a:spcPct val="100000"/>
              </a:lnSpc>
              <a:buClr>
                <a:srgbClr val="04628c"/>
              </a:buClr>
              <a:buFont typeface="Arial"/>
              <a:buChar char="•"/>
            </a:pPr>
            <a:r>
              <a:rPr b="1" lang="en-US" sz="2000" spc="-1" strike="noStrike">
                <a:solidFill>
                  <a:srgbClr val="04628c"/>
                </a:solidFill>
                <a:latin typeface="Arial"/>
              </a:rPr>
              <a:t>DisplayName</a:t>
            </a:r>
            <a:endParaRPr b="0" lang="en-US" sz="2000" spc="-1" strike="noStrike">
              <a:latin typeface="Arial"/>
            </a:endParaRPr>
          </a:p>
          <a:p>
            <a:pPr marL="343080" indent="-342720">
              <a:lnSpc>
                <a:spcPct val="100000"/>
              </a:lnSpc>
              <a:buClr>
                <a:srgbClr val="3f8e39"/>
              </a:buClr>
              <a:buFont typeface="Arial"/>
              <a:buChar char="•"/>
            </a:pPr>
            <a:r>
              <a:rPr b="1" lang="en-US" sz="2000" spc="-1" strike="noStrike">
                <a:solidFill>
                  <a:srgbClr val="3f8e39"/>
                </a:solidFill>
                <a:latin typeface="Arial"/>
              </a:rPr>
              <a:t>PublicID</a:t>
            </a:r>
            <a:endParaRPr b="0" lang="en-US" sz="2000" spc="-1" strike="noStrike">
              <a:latin typeface="Arial"/>
            </a:endParaRPr>
          </a:p>
          <a:p>
            <a:pPr marL="343080" indent="-342720">
              <a:lnSpc>
                <a:spcPct val="100000"/>
              </a:lnSpc>
              <a:buClr>
                <a:srgbClr val="3f8e39"/>
              </a:buClr>
              <a:buFont typeface="Arial"/>
              <a:buChar char="•"/>
            </a:pPr>
            <a:r>
              <a:rPr b="1" lang="en-US" sz="2000" spc="-1" strike="noStrike">
                <a:solidFill>
                  <a:srgbClr val="3f8e39"/>
                </a:solidFill>
                <a:latin typeface="Arial"/>
              </a:rPr>
              <a:t>CreateTime</a:t>
            </a:r>
            <a:endParaRPr b="0" lang="en-US" sz="2000" spc="-1" strike="noStrike">
              <a:latin typeface="Arial"/>
            </a:endParaRPr>
          </a:p>
          <a:p>
            <a:pPr marL="343080" indent="-342720">
              <a:lnSpc>
                <a:spcPct val="100000"/>
              </a:lnSpc>
              <a:buClr>
                <a:srgbClr val="d33941"/>
              </a:buClr>
              <a:buFont typeface="Arial"/>
              <a:buChar char="•"/>
            </a:pPr>
            <a:r>
              <a:rPr b="1" lang="en-US" sz="2000" spc="-1" strike="noStrike">
                <a:solidFill>
                  <a:srgbClr val="d33941"/>
                </a:solidFill>
                <a:latin typeface="Arial"/>
              </a:rPr>
              <a:t>AssignedUser</a:t>
            </a:r>
            <a:endParaRPr b="0" lang="en-US" sz="2000" spc="-1" strike="noStrike">
              <a:latin typeface="Arial"/>
            </a:endParaRPr>
          </a:p>
        </p:txBody>
      </p:sp>
      <p:sp>
        <p:nvSpPr>
          <p:cNvPr id="1033" name="CustomShape 8"/>
          <p:cNvSpPr/>
          <p:nvPr/>
        </p:nvSpPr>
        <p:spPr>
          <a:xfrm>
            <a:off x="7581960" y="3378240"/>
            <a:ext cx="761760" cy="121896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pic>
        <p:nvPicPr>
          <p:cNvPr id="1034" name="Picture 2" descr=""/>
          <p:cNvPicPr/>
          <p:nvPr/>
        </p:nvPicPr>
        <p:blipFill>
          <a:blip r:embed="rId3"/>
          <a:stretch/>
        </p:blipFill>
        <p:spPr>
          <a:xfrm>
            <a:off x="533520" y="914400"/>
            <a:ext cx="4156920" cy="26568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035" name="CustomShape 9"/>
          <p:cNvSpPr/>
          <p:nvPr/>
        </p:nvSpPr>
        <p:spPr>
          <a:xfrm flipV="1" rot="10800000">
            <a:off x="5293440" y="1922400"/>
            <a:ext cx="1066320" cy="502920"/>
          </a:xfrm>
          <a:prstGeom prst="bentConnector3">
            <a:avLst>
              <a:gd name="adj1" fmla="val 69047"/>
            </a:avLst>
          </a:prstGeom>
          <a:noFill/>
          <a:ln w="28440">
            <a:solidFill>
              <a:schemeClr val="accent6"/>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36" name="CustomShape 10"/>
          <p:cNvSpPr/>
          <p:nvPr/>
        </p:nvSpPr>
        <p:spPr>
          <a:xfrm flipV="1" rot="10800000">
            <a:off x="5293440" y="2445840"/>
            <a:ext cx="1066320" cy="716040"/>
          </a:xfrm>
          <a:prstGeom prst="bentConnector3">
            <a:avLst>
              <a:gd name="adj1" fmla="val 44118"/>
            </a:avLst>
          </a:prstGeom>
          <a:noFill/>
          <a:ln w="28440">
            <a:solidFill>
              <a:schemeClr val="accent5"/>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37" name="CustomShape 11"/>
          <p:cNvSpPr/>
          <p:nvPr/>
        </p:nvSpPr>
        <p:spPr>
          <a:xfrm flipV="1" rot="10800000">
            <a:off x="5293440" y="2962440"/>
            <a:ext cx="873360" cy="936720"/>
          </a:xfrm>
          <a:prstGeom prst="bentConnector3">
            <a:avLst>
              <a:gd name="adj1" fmla="val 33611"/>
            </a:avLst>
          </a:prstGeom>
          <a:noFill/>
          <a:ln w="28440">
            <a:solidFill>
              <a:schemeClr val="accent5"/>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38" name="CustomShape 12"/>
          <p:cNvSpPr/>
          <p:nvPr/>
        </p:nvSpPr>
        <p:spPr>
          <a:xfrm flipV="1" rot="10800000">
            <a:off x="5293440" y="3289320"/>
            <a:ext cx="873360" cy="959400"/>
          </a:xfrm>
          <a:prstGeom prst="bentConnector3">
            <a:avLst>
              <a:gd name="adj1" fmla="val 15988"/>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9"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Atomic widget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Creating atomic widgets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Binding widgets to the data model</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labels and display keys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Widget properties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Deploy the PCF and display keys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FBEEF62E-7346-486B-9A56-6A1DF48173CF}"/>
</file>

<file path=customXml/itemProps2.xml><?xml version="1.0" encoding="utf-8"?>
<ds:datastoreItem xmlns:ds="http://schemas.openxmlformats.org/officeDocument/2006/customXml" ds:itemID="{D5E2DF14-55A3-4724-9C47-F23671C05D30}"/>
</file>

<file path=customXml/itemProps3.xml><?xml version="1.0" encoding="utf-8"?>
<ds:datastoreItem xmlns:ds="http://schemas.openxmlformats.org/officeDocument/2006/customXml" ds:itemID="{B5B20433-8D9C-41D8-87E9-EF30C9EED9BE}"/>
</file>

<file path=docProps/app.xml><?xml version="1.0" encoding="utf-8"?>
<Properties xmlns="http://schemas.openxmlformats.org/officeDocument/2006/extended-properties" xmlns:vt="http://schemas.openxmlformats.org/officeDocument/2006/docPropsVTypes">
  <Template>Emerald_Template</Template>
  <TotalTime>6170</TotalTime>
  <Application>LibreOffice/5.4.2.2$Windows_x86 LibreOffice_project/22b09f6418e8c2d508a9eaf86b2399209b0990f4</Application>
  <Words>4753</Words>
  <Paragraphs>509</Paragraphs>
  <Company>GW</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Seth Luersen</dc:creator>
  <cp:keywords>Emerald Configuration Fundamentals User Interface</cp:keywords>
  <dc:description/>
  <cp:lastModifiedBy/>
  <cp:revision>291</cp:revision>
  <dcterms:created xsi:type="dcterms:W3CDTF">2013-12-16T17:49:52Z</dcterms:created>
  <dcterms:modified xsi:type="dcterms:W3CDTF">2018-02-15T13:08:11Z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47</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47</vt:i4>
  </property>
  <property fmtid="{D5CDD505-2E9C-101B-9397-08002B2CF9AE}" pid="13" name="_MarkAsFinal">
    <vt:bool>true</vt:bool>
  </property>
  <property fmtid="{D5CDD505-2E9C-101B-9397-08002B2CF9AE}" pid="14" name="category">
    <vt:lpwstr>Sprint 33</vt:lpwstr>
  </property>
  <property fmtid="{D5CDD505-2E9C-101B-9397-08002B2CF9AE}" pid="15" name="contentStatus">
    <vt:lpwstr>Final</vt:lpwstr>
  </property>
  <property fmtid="{D5CDD505-2E9C-101B-9397-08002B2CF9AE}" pid="16" name="ContentTypeId">
    <vt:lpwstr>0x0101007CFB29EADDD5C24B957691831FD266C3</vt:lpwstr>
  </property>
  <property fmtid="{D5CDD505-2E9C-101B-9397-08002B2CF9AE}" pid="17" name="Order">
    <vt:r8>1497000</vt:r8>
  </property>
  <property fmtid="{D5CDD505-2E9C-101B-9397-08002B2CF9AE}" pid="18" name="_SourceUrl">
    <vt:lpwstr/>
  </property>
  <property fmtid="{D5CDD505-2E9C-101B-9397-08002B2CF9AE}" pid="19" name="_SharedFileIndex">
    <vt:lpwstr/>
  </property>
  <property fmtid="{D5CDD505-2E9C-101B-9397-08002B2CF9AE}" pid="20" name="ComplianceAssetId">
    <vt:lpwstr/>
  </property>
  <property fmtid="{D5CDD505-2E9C-101B-9397-08002B2CF9AE}" pid="21" name="_ExtendedDescription">
    <vt:lpwstr/>
  </property>
  <property fmtid="{D5CDD505-2E9C-101B-9397-08002B2CF9AE}" pid="22" name="TriggerFlowInfo">
    <vt:lpwstr/>
  </property>
</Properties>
</file>