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19.wmf" ContentType="image/x-wmf"/>
  <Override PartName="/ppt/media/image8.png" ContentType="image/png"/>
  <Override PartName="/ppt/media/image22.wmf" ContentType="image/x-wmf"/>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28.wmf" ContentType="image/x-wmf"/>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3.png" ContentType="image/png"/>
  <Override PartName="/ppt/media/image36.wmf" ContentType="image/x-wmf"/>
  <Override PartName="/ppt/media/image24.png" ContentType="image/png"/>
  <Override PartName="/ppt/media/image37.wmf" ContentType="image/x-wmf"/>
  <Override PartName="/ppt/media/image25.png" ContentType="image/png"/>
  <Override PartName="/ppt/media/image38.wmf" ContentType="image/x-wmf"/>
  <Override PartName="/ppt/media/image26.png" ContentType="image/png"/>
  <Override PartName="/ppt/media/image39.wmf" ContentType="image/x-wmf"/>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46.wmf" ContentType="image/x-wmf"/>
  <Override PartName="/ppt/media/image34.png" ContentType="image/png"/>
  <Override PartName="/ppt/media/image47.wmf" ContentType="image/x-wmf"/>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8.wmf" ContentType="image/x-wmf"/>
  <Override PartName="/ppt/media/image49.wmf" ContentType="image/x-wmf"/>
  <Override PartName="/ppt/media/image50.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word/media/hdphoto1.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Lst>
  <p:sldSz cx="9144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customXml" Target="../customXml/item2.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notesMaster" Target="notesMasters/notesMaster1.xml"/><Relationship Id="rId29" Type="http://schemas.openxmlformats.org/officeDocument/2006/relationships/slide" Target="slides/slide13.xml"/><Relationship Id="rId11" Type="http://schemas.openxmlformats.org/officeDocument/2006/relationships/slideMaster" Target="slideMasters/slideMaster10.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slideMaster" Target="slideMasters/slideMaster4.xml"/><Relationship Id="rId15" Type="http://schemas.openxmlformats.org/officeDocument/2006/relationships/slideMaster" Target="slideMasters/slideMaster14.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customXml" Target="../customXml/item1.xml"/><Relationship Id="rId10" Type="http://schemas.openxmlformats.org/officeDocument/2006/relationships/slideMaster" Target="slideMasters/slideMaster9.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7.xml"/><Relationship Id="rId51" Type="http://schemas.openxmlformats.org/officeDocument/2006/relationships/customXml" Target="../customXml/item3.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theme" Target="theme/theme1.xml"/><Relationship Id="rId6" Type="http://schemas.openxmlformats.org/officeDocument/2006/relationships/slideMaster" Target="slideMasters/slideMaster5.xml"/></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683"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684"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685"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686" name="PlaceHolder 5"/>
          <p:cNvSpPr>
            <a:spLocks noGrp="1"/>
          </p:cNvSpPr>
          <p:nvPr>
            <p:ph type="sldNum"/>
          </p:nvPr>
        </p:nvSpPr>
        <p:spPr>
          <a:xfrm>
            <a:off x="4399200" y="0"/>
            <a:ext cx="3372840" cy="502560"/>
          </a:xfrm>
          <a:prstGeom prst="rect">
            <a:avLst/>
          </a:prstGeom>
        </p:spPr>
        <p:txBody>
          <a:bodyPr lIns="0" rIns="0" tIns="0" bIns="0" anchor="b"/>
          <a:p>
            <a:pPr algn="r"/>
            <a:fld id="{B1EC8303-05A7-403F-8F7F-A34F3213557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904" name="TextShape 2"/>
          <p:cNvSpPr txBox="1"/>
          <p:nvPr/>
        </p:nvSpPr>
        <p:spPr>
          <a:xfrm>
            <a:off x="3884760" y="8775360"/>
            <a:ext cx="2971440" cy="302760"/>
          </a:xfrm>
          <a:prstGeom prst="rect">
            <a:avLst/>
          </a:prstGeom>
          <a:noFill/>
          <a:ln>
            <a:noFill/>
          </a:ln>
        </p:spPr>
        <p:txBody>
          <a:bodyPr anchor="b"/>
          <a:p>
            <a:pPr algn="r">
              <a:lnSpc>
                <a:spcPct val="100000"/>
              </a:lnSpc>
            </a:pPr>
            <a:fld id="{B32F4A43-5FA7-40E8-82FA-577837FABE1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a container such as a detail view panel is a top-level container, it is reusable. A top-level container is a PCF file. If the container is likely to be needed in multiple places, create a PCF file for the container. A Detail View Panel is PCF file that is ideal for multiple references. Other PCF files can reference the reusable container using a reference widget.   In TrainingApp, the ABContactSummaryPage contains a Screen with a Panel Ref that references ABContactSummaryDV.  PanelRef widgets are discussed later in this lesson.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container such as detail view panel is declared as an inline child container, it is not reusable. Other containers cannot reference an inline container. A DetailViewPanel widget is defined in a Screen, Card View Panel, or a List Detail Panel.  It is possible to define a variable for an DetailViewPanel widget object, but this is uncommon. A DetailViewPanel widget inherits the root object associated with its parent. </a:t>
            </a:r>
            <a:endParaRPr b="0" lang="en-US" sz="2000" spc="-1" strike="noStrike">
              <a:latin typeface="Arial"/>
            </a:endParaRPr>
          </a:p>
        </p:txBody>
      </p:sp>
      <p:sp>
        <p:nvSpPr>
          <p:cNvPr id="922" name="TextShape 2"/>
          <p:cNvSpPr txBox="1"/>
          <p:nvPr/>
        </p:nvSpPr>
        <p:spPr>
          <a:xfrm>
            <a:off x="3884760" y="8775360"/>
            <a:ext cx="2971440" cy="302760"/>
          </a:xfrm>
          <a:prstGeom prst="rect">
            <a:avLst/>
          </a:prstGeom>
          <a:noFill/>
          <a:ln>
            <a:noFill/>
          </a:ln>
        </p:spPr>
        <p:txBody>
          <a:bodyPr anchor="b"/>
          <a:p>
            <a:pPr algn="r">
              <a:lnSpc>
                <a:spcPct val="100000"/>
              </a:lnSpc>
            </a:pPr>
            <a:fld id="{D3A4AE22-849C-4AD4-9AC3-85B016EB926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24" name="TextShape 2"/>
          <p:cNvSpPr txBox="1"/>
          <p:nvPr/>
        </p:nvSpPr>
        <p:spPr>
          <a:xfrm>
            <a:off x="3884760" y="8775360"/>
            <a:ext cx="2971440" cy="302760"/>
          </a:xfrm>
          <a:prstGeom prst="rect">
            <a:avLst/>
          </a:prstGeom>
          <a:noFill/>
          <a:ln>
            <a:noFill/>
          </a:ln>
        </p:spPr>
        <p:txBody>
          <a:bodyPr anchor="b"/>
          <a:p>
            <a:pPr algn="r">
              <a:lnSpc>
                <a:spcPct val="100000"/>
              </a:lnSpc>
            </a:pPr>
            <a:fld id="{B4D858FF-FD88-435F-9006-72E415D5154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steps to create an inline detail view panel are the same as for a reusable detail view (PCF File), except at the very beginning.</a:t>
            </a:r>
            <a:endParaRPr b="0" lang="en-US" sz="2000" spc="-1" strike="noStrike">
              <a:latin typeface="Arial"/>
            </a:endParaRPr>
          </a:p>
          <a:p>
            <a:endParaRPr b="0" lang="en-US" sz="2000" spc="-1" strike="noStrike">
              <a:latin typeface="Arial"/>
            </a:endParaRPr>
          </a:p>
          <a:p>
            <a:r>
              <a:rPr b="1" lang="en-US" sz="2000" spc="-1" strike="noStrike">
                <a:latin typeface="Arial"/>
              </a:rPr>
              <a:t>Inline detail view panel</a:t>
            </a:r>
            <a:endParaRPr b="0" lang="en-US" sz="2000" spc="-1" strike="noStrike">
              <a:latin typeface="Arial"/>
            </a:endParaRPr>
          </a:p>
          <a:p>
            <a:r>
              <a:rPr b="0" lang="en-US" sz="2000" spc="-1" strike="noStrike">
                <a:latin typeface="Arial"/>
              </a:rPr>
              <a:t>1. Add the DetailViewPanel widget to the parent container</a:t>
            </a:r>
            <a:endParaRPr b="0" lang="en-US" sz="2000" spc="-1" strike="noStrike">
              <a:latin typeface="Arial"/>
            </a:endParaRPr>
          </a:p>
          <a:p>
            <a:r>
              <a:rPr b="0" lang="en-US" sz="2000" spc="-1" strike="noStrike">
                <a:latin typeface="Arial"/>
              </a:rPr>
              <a:t>2. Optionally specify additional properties</a:t>
            </a:r>
            <a:endParaRPr b="0" lang="en-US" sz="2000" spc="-1" strike="noStrike">
              <a:latin typeface="Arial"/>
            </a:endParaRPr>
          </a:p>
          <a:p>
            <a:r>
              <a:rPr b="0" lang="en-US" sz="2000" spc="-1" strike="noStrike">
                <a:latin typeface="Arial"/>
              </a:rPr>
              <a:t>3. Add input columns</a:t>
            </a:r>
            <a:endParaRPr b="0" lang="en-US" sz="2000" spc="-1" strike="noStrike">
              <a:latin typeface="Arial"/>
            </a:endParaRPr>
          </a:p>
          <a:p>
            <a:r>
              <a:rPr b="0" lang="en-US" sz="2000" spc="-1" strike="noStrike">
                <a:latin typeface="Arial"/>
              </a:rPr>
              <a:t>4. Add input widgets</a:t>
            </a:r>
            <a:endParaRPr b="0" lang="en-US" sz="2000" spc="-1" strike="noStrike">
              <a:latin typeface="Arial"/>
            </a:endParaRPr>
          </a:p>
          <a:p>
            <a:endParaRPr b="0" lang="en-US" sz="2000" spc="-1" strike="noStrike">
              <a:latin typeface="Arial"/>
            </a:endParaRPr>
          </a:p>
        </p:txBody>
      </p:sp>
      <p:sp>
        <p:nvSpPr>
          <p:cNvPr id="926" name="TextShape 2"/>
          <p:cNvSpPr txBox="1"/>
          <p:nvPr/>
        </p:nvSpPr>
        <p:spPr>
          <a:xfrm>
            <a:off x="3884760" y="8775360"/>
            <a:ext cx="2971440" cy="302760"/>
          </a:xfrm>
          <a:prstGeom prst="rect">
            <a:avLst/>
          </a:prstGeom>
          <a:noFill/>
          <a:ln>
            <a:noFill/>
          </a:ln>
        </p:spPr>
        <p:txBody>
          <a:bodyPr anchor="b"/>
          <a:p>
            <a:pPr algn="r">
              <a:lnSpc>
                <a:spcPct val="100000"/>
              </a:lnSpc>
            </a:pPr>
            <a:fld id="{A13D2812-5822-49C6-B2E9-02C79CF4EB7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Inline detail view panels</a:t>
            </a:r>
            <a:endParaRPr b="0" lang="en-US" sz="2000" spc="-1" strike="noStrike">
              <a:latin typeface="Arial"/>
            </a:endParaRPr>
          </a:p>
          <a:p>
            <a:r>
              <a:rPr b="0" lang="en-US" sz="2000" spc="-1" strike="noStrike">
                <a:latin typeface="Arial"/>
              </a:rPr>
              <a:t>To create an inline detail view, find the DetailViewPanel widget in the PCF Editor toolbox. Drag the list view widget onto an existing screen, list detail panel, or card view panel.</a:t>
            </a:r>
            <a:endParaRPr b="0" lang="en-US" sz="2000" spc="-1" strike="noStrike">
              <a:latin typeface="Arial"/>
            </a:endParaRPr>
          </a:p>
          <a:p>
            <a:endParaRPr b="0" lang="en-US" sz="2000" spc="-1" strike="noStrike">
              <a:latin typeface="Arial"/>
            </a:endParaRPr>
          </a:p>
        </p:txBody>
      </p:sp>
      <p:sp>
        <p:nvSpPr>
          <p:cNvPr id="928" name="TextShape 2"/>
          <p:cNvSpPr txBox="1"/>
          <p:nvPr/>
        </p:nvSpPr>
        <p:spPr>
          <a:xfrm>
            <a:off x="3884760" y="8775360"/>
            <a:ext cx="2971440" cy="302760"/>
          </a:xfrm>
          <a:prstGeom prst="rect">
            <a:avLst/>
          </a:prstGeom>
          <a:noFill/>
          <a:ln>
            <a:noFill/>
          </a:ln>
        </p:spPr>
        <p:txBody>
          <a:bodyPr anchor="b"/>
          <a:p>
            <a:pPr algn="r">
              <a:lnSpc>
                <a:spcPct val="100000"/>
              </a:lnSpc>
            </a:pPr>
            <a:fld id="{0C1C60EA-605B-4192-8FD8-C13C0309820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Most container widgets have at least one required object that contains data fields. One way to think of this is that there is at least one root object for a given container.</a:t>
            </a:r>
            <a:endParaRPr b="0" lang="en-US" sz="2000" spc="-1" strike="noStrike">
              <a:latin typeface="Arial"/>
            </a:endParaRPr>
          </a:p>
          <a:p>
            <a:endParaRPr b="0" lang="en-US" sz="2000" spc="-1" strike="noStrike">
              <a:latin typeface="Arial"/>
            </a:endParaRPr>
          </a:p>
          <a:p>
            <a:r>
              <a:rPr b="0" lang="en-US" sz="2000" spc="-1" strike="noStrike">
                <a:latin typeface="Arial"/>
              </a:rPr>
              <a:t>It is possible to have more than one defined object as it is also possible to not have a required object at all.</a:t>
            </a:r>
            <a:endParaRPr b="0" lang="en-US" sz="2000" spc="-1" strike="noStrike">
              <a:latin typeface="Arial"/>
            </a:endParaRPr>
          </a:p>
          <a:p>
            <a:endParaRPr b="0" lang="en-US" sz="2000" spc="-1" strike="noStrike">
              <a:latin typeface="Arial"/>
            </a:endParaRPr>
          </a:p>
          <a:p>
            <a:br/>
            <a:r>
              <a:rPr b="1" lang="en-US" sz="2000" spc="-1" strike="noStrike">
                <a:latin typeface="Arial"/>
              </a:rPr>
              <a:t>Inline detail view panels</a:t>
            </a:r>
            <a:endParaRPr b="0" lang="en-US" sz="2000" spc="-1" strike="noStrike">
              <a:latin typeface="Arial"/>
            </a:endParaRPr>
          </a:p>
          <a:p>
            <a:r>
              <a:rPr b="0" lang="en-US" sz="2000" spc="-1" strike="noStrike">
                <a:latin typeface="Arial"/>
              </a:rPr>
              <a:t>You do not need to specify root objects for inline detail view panel. Because a detail view panel can have only one parent container, it automatically inherits the root objects of its parent. </a:t>
            </a:r>
            <a:endParaRPr b="0" lang="en-US" sz="2000" spc="-1" strike="noStrike">
              <a:latin typeface="Arial"/>
            </a:endParaRPr>
          </a:p>
          <a:p>
            <a:endParaRPr b="0" lang="en-US" sz="2000" spc="-1" strike="noStrike">
              <a:latin typeface="Arial"/>
            </a:endParaRPr>
          </a:p>
        </p:txBody>
      </p:sp>
      <p:sp>
        <p:nvSpPr>
          <p:cNvPr id="930" name="TextShape 2"/>
          <p:cNvSpPr txBox="1"/>
          <p:nvPr/>
        </p:nvSpPr>
        <p:spPr>
          <a:xfrm>
            <a:off x="3884760" y="8775360"/>
            <a:ext cx="2971440" cy="302760"/>
          </a:xfrm>
          <a:prstGeom prst="rect">
            <a:avLst/>
          </a:prstGeom>
          <a:noFill/>
          <a:ln>
            <a:noFill/>
          </a:ln>
        </p:spPr>
        <p:txBody>
          <a:bodyPr anchor="b"/>
          <a:p>
            <a:pPr algn="r">
              <a:lnSpc>
                <a:spcPct val="100000"/>
              </a:lnSpc>
            </a:pPr>
            <a:fld id="{9CE3BBA3-B224-403A-A6D1-C96E8ED45E2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There are two states that a detail view panel can be in: edit mode and read-only mode. If the editable property for a detail view panel is true (or blank, which defaults to true), then the detail view panel can be put into either read-only mode or edit mode. If the editable property for a detail view panel is false, then the detail view panel cannot be put into edit mode and it is always in read-only mode.</a:t>
            </a:r>
            <a:endParaRPr b="0" lang="en-US" sz="2000" spc="-1" strike="noStrike">
              <a:latin typeface="Arial"/>
            </a:endParaRPr>
          </a:p>
          <a:p>
            <a:pPr marL="216000" indent="-216000">
              <a:lnSpc>
                <a:spcPct val="100000"/>
              </a:lnSpc>
            </a:pPr>
            <a:endParaRPr b="0" lang="en-US" sz="2000" spc="-1" strike="noStrike">
              <a:latin typeface="Arial"/>
            </a:endParaRPr>
          </a:p>
          <a:p>
            <a:pPr>
              <a:lnSpc>
                <a:spcPct val="100000"/>
              </a:lnSpc>
            </a:pPr>
            <a:r>
              <a:rPr b="0" lang="en-US" sz="2000" spc="-1" strike="noStrike">
                <a:latin typeface="Arial"/>
              </a:rPr>
              <a:t>By default, there is no way to put detail view panel into edit mode. The "Editable Detail Views" lesson discusses how to add Edit | Update | Cancel buttons so that data can be modified.</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detail view panels</a:t>
            </a:r>
            <a:endParaRPr b="0" lang="en-US" sz="2000" spc="-1" strike="noStrike">
              <a:latin typeface="Arial"/>
            </a:endParaRPr>
          </a:p>
          <a:p>
            <a:pPr>
              <a:lnSpc>
                <a:spcPct val="100000"/>
              </a:lnSpc>
            </a:pPr>
            <a:r>
              <a:rPr b="0" lang="en-US" sz="2000" spc="-1" strike="noStrike">
                <a:latin typeface="Arial"/>
              </a:rPr>
              <a:t>This step is the same for standalone and inline detail view panels.</a:t>
            </a:r>
            <a:endParaRPr b="0" lang="en-US" sz="2000" spc="-1" strike="noStrike">
              <a:latin typeface="Arial"/>
            </a:endParaRPr>
          </a:p>
          <a:p>
            <a:pPr>
              <a:lnSpc>
                <a:spcPct val="100000"/>
              </a:lnSpc>
            </a:pPr>
            <a:endParaRPr b="0" lang="en-US" sz="2000" spc="-1" strike="noStrike">
              <a:latin typeface="Arial"/>
            </a:endParaRPr>
          </a:p>
        </p:txBody>
      </p:sp>
      <p:sp>
        <p:nvSpPr>
          <p:cNvPr id="932" name="TextShape 2"/>
          <p:cNvSpPr txBox="1"/>
          <p:nvPr/>
        </p:nvSpPr>
        <p:spPr>
          <a:xfrm>
            <a:off x="3884760" y="8775360"/>
            <a:ext cx="2971440" cy="302760"/>
          </a:xfrm>
          <a:prstGeom prst="rect">
            <a:avLst/>
          </a:prstGeom>
          <a:noFill/>
          <a:ln>
            <a:noFill/>
          </a:ln>
        </p:spPr>
        <p:txBody>
          <a:bodyPr anchor="b"/>
          <a:p>
            <a:pPr algn="r">
              <a:lnSpc>
                <a:spcPct val="100000"/>
              </a:lnSpc>
            </a:pPr>
            <a:fld id="{0D11A6F6-069C-418A-8EF5-C8797334BED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most cases, you will want add atomic widgets to a detail view panel in an organized layout.  Use an input column widget to organize the atomic widgets. </a:t>
            </a:r>
            <a:br/>
            <a:endParaRPr b="0" lang="en-US" sz="2000" spc="-1" strike="noStrike">
              <a:latin typeface="Arial"/>
            </a:endParaRPr>
          </a:p>
          <a:p>
            <a:r>
              <a:rPr b="0" lang="en-US" sz="2000" spc="-1" strike="noStrike">
                <a:latin typeface="Arial"/>
              </a:rPr>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b="0" lang="en-US" sz="2000" spc="-1" strike="noStrike">
              <a:latin typeface="Arial"/>
            </a:endParaRPr>
          </a:p>
          <a:p>
            <a:endParaRPr b="0" lang="en-US" sz="2000" spc="-1" strike="noStrike">
              <a:latin typeface="Arial"/>
            </a:endParaRPr>
          </a:p>
          <a:p>
            <a:r>
              <a:rPr b="0" lang="en-US" sz="2000" spc="-1" strike="noStrike">
                <a:latin typeface="Arial"/>
              </a:rPr>
              <a:t>To add an input column, locate the input column tool in the toolbox and drag it onto the canvas. If there are already input columns, dark green bars identify where the new input column could be placed, and a light green bar indicates the current place the new input column will be located.</a:t>
            </a:r>
            <a:endParaRPr b="0" lang="en-US" sz="2000" spc="-1" strike="noStrike">
              <a:latin typeface="Arial"/>
            </a:endParaRPr>
          </a:p>
          <a:p>
            <a:endParaRPr b="0" lang="en-US" sz="2000" spc="-1" strike="noStrike">
              <a:latin typeface="Arial"/>
            </a:endParaRPr>
          </a:p>
          <a:p>
            <a:r>
              <a:rPr b="0" lang="en-US" sz="2000" spc="-1" strike="noStrike">
                <a:latin typeface="Arial"/>
              </a:rPr>
              <a:t>You can skip this step by dragging an input widget onto the canvas. Studio automatically adds an input column around it if it is the first widget in the stack. It may be easier for developers who are new to PCF configuration to manually drag input columns onto the canvas to ensure that the structure of the detail view panel is correct, however. </a:t>
            </a:r>
            <a:endParaRPr b="0" lang="en-US" sz="2000" spc="-1" strike="noStrike">
              <a:latin typeface="Arial"/>
            </a:endParaRPr>
          </a:p>
          <a:p>
            <a:endParaRPr b="0" lang="en-US" sz="2000" spc="-1" strike="noStrike">
              <a:latin typeface="Arial"/>
            </a:endParaRPr>
          </a:p>
          <a:p>
            <a:endParaRPr b="0" lang="en-US" sz="2000" spc="-1" strike="noStrike">
              <a:latin typeface="Arial"/>
            </a:endParaRPr>
          </a:p>
          <a:p>
            <a:r>
              <a:rPr b="1" lang="en-US" sz="2000" spc="-1" strike="noStrike">
                <a:latin typeface="Arial"/>
              </a:rPr>
              <a:t>Inline detail view panels</a:t>
            </a:r>
            <a:endParaRPr b="0" lang="en-US" sz="2000" spc="-1" strike="noStrike">
              <a:latin typeface="Arial"/>
            </a:endParaRPr>
          </a:p>
          <a:p>
            <a:r>
              <a:rPr b="0" lang="en-US" sz="2000" spc="-1" strike="noStrike">
                <a:latin typeface="Arial"/>
              </a:rPr>
              <a:t>It is the same for reusable and inline detail view panels.</a:t>
            </a:r>
            <a:endParaRPr b="0" lang="en-US" sz="2000" spc="-1" strike="noStrike">
              <a:latin typeface="Arial"/>
            </a:endParaRPr>
          </a:p>
          <a:p>
            <a:endParaRPr b="0" lang="en-US" sz="2000" spc="-1" strike="noStrike">
              <a:latin typeface="Arial"/>
            </a:endParaRPr>
          </a:p>
        </p:txBody>
      </p:sp>
      <p:sp>
        <p:nvSpPr>
          <p:cNvPr id="934" name="TextShape 2"/>
          <p:cNvSpPr txBox="1"/>
          <p:nvPr/>
        </p:nvSpPr>
        <p:spPr>
          <a:xfrm>
            <a:off x="3884760" y="8775360"/>
            <a:ext cx="2971440" cy="302760"/>
          </a:xfrm>
          <a:prstGeom prst="rect">
            <a:avLst/>
          </a:prstGeom>
          <a:noFill/>
          <a:ln>
            <a:noFill/>
          </a:ln>
        </p:spPr>
        <p:txBody>
          <a:bodyPr anchor="b"/>
          <a:p>
            <a:pPr algn="r">
              <a:lnSpc>
                <a:spcPct val="100000"/>
              </a:lnSpc>
            </a:pPr>
            <a:fld id="{BA4B380F-9D07-422A-9DEA-46441A14FAF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Notice that the input widgets in the slide example reference the ABContact object as anABContact. The variable name of the root object is anABContact. Input widgets must reference object as named on Required Variables tab.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"Atomic Widgets" lesson discuss adding input widgets and defining the properties on atomic widgets.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detail view panels</a:t>
            </a:r>
            <a:endParaRPr b="0" lang="en-US" sz="2000" spc="-1" strike="noStrike">
              <a:latin typeface="Arial"/>
            </a:endParaRPr>
          </a:p>
          <a:p>
            <a:pPr>
              <a:lnSpc>
                <a:spcPct val="100000"/>
              </a:lnSpc>
            </a:pPr>
            <a:r>
              <a:rPr b="0" lang="en-US" sz="2000" spc="-1" strike="noStrike">
                <a:latin typeface="Arial"/>
              </a:rPr>
              <a:t>It is the same for reusable and inline detail view panels.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36" name="TextShape 2"/>
          <p:cNvSpPr txBox="1"/>
          <p:nvPr/>
        </p:nvSpPr>
        <p:spPr>
          <a:xfrm>
            <a:off x="3884760" y="8775360"/>
            <a:ext cx="2971440" cy="302760"/>
          </a:xfrm>
          <a:prstGeom prst="rect">
            <a:avLst/>
          </a:prstGeom>
          <a:noFill/>
          <a:ln>
            <a:noFill/>
          </a:ln>
        </p:spPr>
        <p:txBody>
          <a:bodyPr anchor="b"/>
          <a:p>
            <a:pPr algn="r">
              <a:lnSpc>
                <a:spcPct val="100000"/>
              </a:lnSpc>
            </a:pPr>
            <a:fld id="{AC51E6B8-CE46-4360-BAEB-EA022C1CBA2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If you are running an open application project in Guidewire Studio and if internal tools are enabled, you can reload all the page configuration files for the server.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If you reload PCF files while in edit mode, you may experience unpredictable results. For the current location, where there is a data modification in progress, the new PCFs may not be reloaded. Therefore, Guidewire recommends reloading PCF files while in read-only mode as it provides for more predictable results.</a:t>
            </a:r>
            <a:endParaRPr b="0" lang="en-US" sz="2000" spc="-1" strike="noStrike">
              <a:latin typeface="Arial"/>
            </a:endParaRPr>
          </a:p>
          <a:p>
            <a:pPr>
              <a:lnSpc>
                <a:spcPct val="100000"/>
              </a:lnSpc>
            </a:pPr>
            <a:endParaRPr b="0" lang="en-US" sz="2000" spc="-1" strike="noStrike">
              <a:latin typeface="Arial"/>
            </a:endParaRPr>
          </a:p>
        </p:txBody>
      </p:sp>
      <p:sp>
        <p:nvSpPr>
          <p:cNvPr id="938" name="TextShape 2"/>
          <p:cNvSpPr txBox="1"/>
          <p:nvPr/>
        </p:nvSpPr>
        <p:spPr>
          <a:xfrm>
            <a:off x="3884760" y="8775360"/>
            <a:ext cx="2971440" cy="302760"/>
          </a:xfrm>
          <a:prstGeom prst="rect">
            <a:avLst/>
          </a:prstGeom>
          <a:noFill/>
          <a:ln>
            <a:noFill/>
          </a:ln>
        </p:spPr>
        <p:txBody>
          <a:bodyPr anchor="b"/>
          <a:p>
            <a:pPr algn="r">
              <a:lnSpc>
                <a:spcPct val="100000"/>
              </a:lnSpc>
            </a:pPr>
            <a:fld id="{2508B0EE-8944-4504-A25B-940F41A5773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940" name="TextShape 2"/>
          <p:cNvSpPr txBox="1"/>
          <p:nvPr/>
        </p:nvSpPr>
        <p:spPr>
          <a:xfrm>
            <a:off x="3884760" y="8775360"/>
            <a:ext cx="2971440" cy="302760"/>
          </a:xfrm>
          <a:prstGeom prst="rect">
            <a:avLst/>
          </a:prstGeom>
          <a:noFill/>
          <a:ln>
            <a:noFill/>
          </a:ln>
        </p:spPr>
        <p:txBody>
          <a:bodyPr anchor="b"/>
          <a:p>
            <a:pPr algn="r">
              <a:lnSpc>
                <a:spcPct val="100000"/>
              </a:lnSpc>
            </a:pPr>
            <a:fld id="{C005A6AD-F236-4A7C-B491-C3D75E5A0838}" type="slidenum">
              <a:rPr b="0" lang="en-US" sz="800" spc="-1" strike="noStrike">
                <a:latin typeface="Arial"/>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06" name="TextShape 2"/>
          <p:cNvSpPr txBox="1"/>
          <p:nvPr/>
        </p:nvSpPr>
        <p:spPr>
          <a:xfrm>
            <a:off x="3884760" y="8775360"/>
            <a:ext cx="2971440" cy="302760"/>
          </a:xfrm>
          <a:prstGeom prst="rect">
            <a:avLst/>
          </a:prstGeom>
          <a:noFill/>
          <a:ln>
            <a:noFill/>
          </a:ln>
        </p:spPr>
        <p:txBody>
          <a:bodyPr anchor="b"/>
          <a:p>
            <a:pPr algn="r">
              <a:lnSpc>
                <a:spcPct val="100000"/>
              </a:lnSpc>
            </a:pPr>
            <a:fld id="{01415E63-2F9A-45FF-9D5C-3A69EB65379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It is also possible to reload PCF files using the Guidewire API and/or internal server tools.  The Reload PCF command can be found on the Reload page in Internal Tools.  To access Internal Tools, you must log in as an administrator user, e.g., su/gw. Then, use ALT+SHIFT+T.  In the tab bar, select Internal Tools </a:t>
            </a:r>
            <a:r>
              <a:rPr b="0" lang="en-US" sz="1200" spc="-1" strike="noStrike">
                <a:solidFill>
                  <a:srgbClr val="000000"/>
                </a:solidFill>
                <a:latin typeface="Wingdings"/>
                <a:ea typeface="+mn-ea"/>
              </a:rPr>
              <a:t></a:t>
            </a:r>
            <a:r>
              <a:rPr b="0" lang="en-US" sz="2000" spc="-1" strike="noStrike">
                <a:solidFill>
                  <a:srgbClr val="000000"/>
                </a:solidFill>
                <a:latin typeface="Wingdings"/>
                <a:ea typeface="+mn-ea"/>
              </a:rPr>
              <a:t> Reload.  On the Reload page, click the Reload PCF Files button. The Reload PCF Files button calls the static method gw.api.tools.InternalToolsUtil.reloadPCFs().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0"/>
                </a:solidFill>
                <a:latin typeface="Wingdings"/>
                <a:ea typeface="+mn-ea"/>
              </a:rPr>
              <a:t>Inline detail view panels</a:t>
            </a:r>
            <a:endParaRPr b="0" lang="en-US" sz="2000" spc="-1" strike="noStrike">
              <a:latin typeface="Arial"/>
            </a:endParaRPr>
          </a:p>
          <a:p>
            <a:pPr>
              <a:lnSpc>
                <a:spcPct val="100000"/>
              </a:lnSpc>
            </a:pPr>
            <a:r>
              <a:rPr b="0" lang="en-US" sz="2000" spc="-1" strike="noStrike">
                <a:solidFill>
                  <a:srgbClr val="000000"/>
                </a:solidFill>
                <a:latin typeface="Wingdings"/>
                <a:ea typeface="+mn-ea"/>
              </a:rPr>
              <a:t>This step is the same for standalone and inline detail view panels. However, for inline detail view panels, only the location PCF files get deployed.</a:t>
            </a:r>
            <a:endParaRPr b="0" lang="en-US" sz="2000" spc="-1" strike="noStrike">
              <a:latin typeface="Arial"/>
            </a:endParaRPr>
          </a:p>
          <a:p>
            <a:pPr>
              <a:lnSpc>
                <a:spcPct val="100000"/>
              </a:lnSpc>
            </a:pPr>
            <a:endParaRPr b="0" lang="en-US" sz="2000" spc="-1" strike="noStrike">
              <a:latin typeface="Arial"/>
            </a:endParaRPr>
          </a:p>
        </p:txBody>
      </p:sp>
      <p:sp>
        <p:nvSpPr>
          <p:cNvPr id="942" name="TextShape 2"/>
          <p:cNvSpPr txBox="1"/>
          <p:nvPr/>
        </p:nvSpPr>
        <p:spPr>
          <a:xfrm>
            <a:off x="3884760" y="8775360"/>
            <a:ext cx="2971440" cy="302760"/>
          </a:xfrm>
          <a:prstGeom prst="rect">
            <a:avLst/>
          </a:prstGeom>
          <a:noFill/>
          <a:ln>
            <a:noFill/>
          </a:ln>
        </p:spPr>
        <p:txBody>
          <a:bodyPr anchor="b"/>
          <a:p>
            <a:pPr algn="r">
              <a:lnSpc>
                <a:spcPct val="100000"/>
              </a:lnSpc>
            </a:pPr>
            <a:fld id="{661F32E2-E54C-4139-BB8C-20C62E6CD0D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4" name="TextShape 2"/>
          <p:cNvSpPr txBox="1"/>
          <p:nvPr/>
        </p:nvSpPr>
        <p:spPr>
          <a:xfrm>
            <a:off x="3884760" y="8775360"/>
            <a:ext cx="2971440" cy="302760"/>
          </a:xfrm>
          <a:prstGeom prst="rect">
            <a:avLst/>
          </a:prstGeom>
          <a:noFill/>
          <a:ln>
            <a:noFill/>
          </a:ln>
        </p:spPr>
        <p:txBody>
          <a:bodyPr anchor="b"/>
          <a:p>
            <a:pPr algn="r">
              <a:lnSpc>
                <a:spcPct val="100000"/>
              </a:lnSpc>
            </a:pPr>
            <a:fld id="{352602F0-D328-45A9-81F8-A0C5A5EED62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Detail view panels can be referenced by three types of containers: screens, card view panels and list detail panels.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methods for referencing a list view panel in a screen, card view panel or list detail panels is identical: you use a PanelRef widget.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Input Sets are covered in the "Input Sets" lesson. List views are covered in the "List Views" lessons.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946" name="TextShape 2"/>
          <p:cNvSpPr txBox="1"/>
          <p:nvPr/>
        </p:nvSpPr>
        <p:spPr>
          <a:xfrm>
            <a:off x="3884760" y="8775360"/>
            <a:ext cx="2971440" cy="302760"/>
          </a:xfrm>
          <a:prstGeom prst="rect">
            <a:avLst/>
          </a:prstGeom>
          <a:noFill/>
          <a:ln>
            <a:noFill/>
          </a:ln>
        </p:spPr>
        <p:txBody>
          <a:bodyPr anchor="b"/>
          <a:p>
            <a:pPr algn="r">
              <a:lnSpc>
                <a:spcPct val="100000"/>
              </a:lnSpc>
            </a:pPr>
            <a:fld id="{2D428D77-6E37-4080-A62C-0CADBF9940C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Panel Ref requires a reference to a panel such as a Detail View Panel, List View Panel, Panel Set, or Card View Panel.  A Panel Ref supplies the referenced panel with title, toolbar or instructional text.</a:t>
            </a:r>
            <a:endParaRPr b="0" lang="en-US" sz="2000" spc="-1" strike="noStrike">
              <a:latin typeface="Arial"/>
            </a:endParaRPr>
          </a:p>
          <a:p>
            <a:pPr>
              <a:lnSpc>
                <a:spcPct val="100000"/>
              </a:lnSpc>
            </a:pPr>
            <a:endParaRPr b="0" lang="en-US" sz="2000" spc="-1" strike="noStrike">
              <a:latin typeface="Arial"/>
            </a:endParaRPr>
          </a:p>
        </p:txBody>
      </p:sp>
      <p:sp>
        <p:nvSpPr>
          <p:cNvPr id="948" name="TextShape 2"/>
          <p:cNvSpPr txBox="1"/>
          <p:nvPr/>
        </p:nvSpPr>
        <p:spPr>
          <a:xfrm>
            <a:off x="3884760" y="8775360"/>
            <a:ext cx="2971440" cy="302760"/>
          </a:xfrm>
          <a:prstGeom prst="rect">
            <a:avLst/>
          </a:prstGeom>
          <a:noFill/>
          <a:ln>
            <a:noFill/>
          </a:ln>
        </p:spPr>
        <p:txBody>
          <a:bodyPr anchor="b"/>
          <a:p>
            <a:pPr algn="r">
              <a:lnSpc>
                <a:spcPct val="100000"/>
              </a:lnSpc>
            </a:pPr>
            <a:fld id="{7AF692F0-E9D2-4166-A432-5D839CD7237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9"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It is not possible to add a reference to an inline detail view panel.</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950" name="TextShape 2"/>
          <p:cNvSpPr txBox="1"/>
          <p:nvPr/>
        </p:nvSpPr>
        <p:spPr>
          <a:xfrm>
            <a:off x="3884760" y="8775360"/>
            <a:ext cx="2971440" cy="302760"/>
          </a:xfrm>
          <a:prstGeom prst="rect">
            <a:avLst/>
          </a:prstGeom>
          <a:noFill/>
          <a:ln>
            <a:noFill/>
          </a:ln>
        </p:spPr>
        <p:txBody>
          <a:bodyPr anchor="b"/>
          <a:p>
            <a:pPr algn="r">
              <a:lnSpc>
                <a:spcPct val="100000"/>
              </a:lnSpc>
            </a:pPr>
            <a:fld id="{3C509942-0F2D-478A-B1FC-969A20115F7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PanelRef widget can reference a detail view panel.  To reference a detail view panel from a parent container, add a Panel Ref in the appropriate place in the parent container.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the Panel Ref has already been placed in the Screen in the PCF editor canvas. The Properties window shows the Properties tab of the Panel Ref.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52" name="TextShape 2"/>
          <p:cNvSpPr txBox="1"/>
          <p:nvPr/>
        </p:nvSpPr>
        <p:spPr>
          <a:xfrm>
            <a:off x="3884760" y="8775360"/>
            <a:ext cx="2971440" cy="302760"/>
          </a:xfrm>
          <a:prstGeom prst="rect">
            <a:avLst/>
          </a:prstGeom>
          <a:noFill/>
          <a:ln>
            <a:noFill/>
          </a:ln>
        </p:spPr>
        <p:txBody>
          <a:bodyPr anchor="b"/>
          <a:p>
            <a:pPr algn="r">
              <a:lnSpc>
                <a:spcPct val="100000"/>
              </a:lnSpc>
            </a:pPr>
            <a:fld id="{9CE05065-496E-4F8A-AEA2-52D3291C065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panel ref's def property, specify the detail view panel name. After the name, inside parentheses, specify the required object(s) to pass to the detail view panel.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ABContactSummaryPage defines a root object named anABContact. ABContactSummaryPage contains a newly added Panel Ref.  The Panel Ref requires a value for the def property.  The def property references the Detail View Panel named ABContactSummaryDV.  The def property passes the anABContact root object as an argument to ABContactSummaryDV.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toolbar in the slide example has been removed in the screenshot.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54" name="TextShape 2"/>
          <p:cNvSpPr txBox="1"/>
          <p:nvPr/>
        </p:nvSpPr>
        <p:spPr>
          <a:xfrm>
            <a:off x="3884760" y="8775360"/>
            <a:ext cx="2971440" cy="302760"/>
          </a:xfrm>
          <a:prstGeom prst="rect">
            <a:avLst/>
          </a:prstGeom>
          <a:noFill/>
          <a:ln>
            <a:noFill/>
          </a:ln>
        </p:spPr>
        <p:txBody>
          <a:bodyPr anchor="b"/>
          <a:p>
            <a:pPr algn="r">
              <a:lnSpc>
                <a:spcPct val="100000"/>
              </a:lnSpc>
            </a:pPr>
            <a:fld id="{A9862A20-D7F0-4904-A6FC-3C8AEE39D03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956" name="TextShape 2"/>
          <p:cNvSpPr txBox="1"/>
          <p:nvPr/>
        </p:nvSpPr>
        <p:spPr>
          <a:xfrm>
            <a:off x="3884760" y="8775360"/>
            <a:ext cx="2971440" cy="302760"/>
          </a:xfrm>
          <a:prstGeom prst="rect">
            <a:avLst/>
          </a:prstGeom>
          <a:noFill/>
          <a:ln>
            <a:noFill/>
          </a:ln>
        </p:spPr>
        <p:txBody>
          <a:bodyPr anchor="b"/>
          <a:p>
            <a:pPr algn="r">
              <a:lnSpc>
                <a:spcPct val="100000"/>
              </a:lnSpc>
            </a:pPr>
            <a:fld id="{74FF8947-EDF2-46A4-8537-7E0FEA822A9D}" type="slidenum">
              <a:rPr b="0" lang="en-US" sz="800" spc="-1" strike="noStrike">
                <a:latin typeface="Arial"/>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It is also possible to reload PCF files using the Guidewire API and/or internal server tools.  The Reload PCF command can be found on the Reload page in Internal Tools.  To access Internal Tools, you must log in as an administrator user, e.g., su/gw. Then, use ALT+SHIFT+T.  In the tab bar, select Internal Tools </a:t>
            </a:r>
            <a:r>
              <a:rPr b="0" lang="en-US" sz="1200" spc="-1" strike="noStrike">
                <a:solidFill>
                  <a:srgbClr val="000000"/>
                </a:solidFill>
                <a:latin typeface="Wingdings"/>
                <a:ea typeface="+mn-ea"/>
              </a:rPr>
              <a:t></a:t>
            </a:r>
            <a:r>
              <a:rPr b="0" lang="en-US" sz="2000" spc="-1" strike="noStrike">
                <a:solidFill>
                  <a:srgbClr val="000000"/>
                </a:solidFill>
                <a:latin typeface="Wingdings"/>
                <a:ea typeface="+mn-ea"/>
              </a:rPr>
              <a:t> Reload.  On the Reload page, click the Reload PCF Files button. The Reload PCF Files button calls the static method gw.api.tools.InternalToolsUtil.reloadPCFs().</a:t>
            </a:r>
            <a:endParaRPr b="0" lang="en-US" sz="2000" spc="-1" strike="noStrike">
              <a:latin typeface="Arial"/>
            </a:endParaRPr>
          </a:p>
          <a:p>
            <a:pPr>
              <a:lnSpc>
                <a:spcPct val="100000"/>
              </a:lnSpc>
            </a:pPr>
            <a:endParaRPr b="0" lang="en-US" sz="2000" spc="-1" strike="noStrike">
              <a:latin typeface="Arial"/>
            </a:endParaRPr>
          </a:p>
        </p:txBody>
      </p:sp>
      <p:sp>
        <p:nvSpPr>
          <p:cNvPr id="958" name="TextShape 2"/>
          <p:cNvSpPr txBox="1"/>
          <p:nvPr/>
        </p:nvSpPr>
        <p:spPr>
          <a:xfrm>
            <a:off x="3884760" y="8775360"/>
            <a:ext cx="2971440" cy="302760"/>
          </a:xfrm>
          <a:prstGeom prst="rect">
            <a:avLst/>
          </a:prstGeom>
          <a:noFill/>
          <a:ln>
            <a:noFill/>
          </a:ln>
        </p:spPr>
        <p:txBody>
          <a:bodyPr anchor="b"/>
          <a:p>
            <a:pPr algn="r">
              <a:lnSpc>
                <a:spcPct val="100000"/>
              </a:lnSpc>
            </a:pPr>
            <a:fld id="{853E9E9C-AFAC-46E6-8044-FCA9D08967B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0" name="TextShape 2"/>
          <p:cNvSpPr txBox="1"/>
          <p:nvPr/>
        </p:nvSpPr>
        <p:spPr>
          <a:xfrm>
            <a:off x="3884760" y="8775360"/>
            <a:ext cx="2971440" cy="302760"/>
          </a:xfrm>
          <a:prstGeom prst="rect">
            <a:avLst/>
          </a:prstGeom>
          <a:noFill/>
          <a:ln>
            <a:noFill/>
          </a:ln>
        </p:spPr>
        <p:txBody>
          <a:bodyPr anchor="b"/>
          <a:p>
            <a:pPr algn="r">
              <a:lnSpc>
                <a:spcPct val="100000"/>
              </a:lnSpc>
            </a:pPr>
            <a:fld id="{07EE514A-3FEC-4EA8-B5D5-CF4B64CB9AD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08" name="TextShape 2"/>
          <p:cNvSpPr txBox="1"/>
          <p:nvPr/>
        </p:nvSpPr>
        <p:spPr>
          <a:xfrm>
            <a:off x="3884760" y="8775360"/>
            <a:ext cx="2971440" cy="302760"/>
          </a:xfrm>
          <a:prstGeom prst="rect">
            <a:avLst/>
          </a:prstGeom>
          <a:noFill/>
          <a:ln>
            <a:noFill/>
          </a:ln>
        </p:spPr>
        <p:txBody>
          <a:bodyPr anchor="b"/>
          <a:p>
            <a:pPr algn="r">
              <a:lnSpc>
                <a:spcPct val="100000"/>
              </a:lnSpc>
            </a:pPr>
            <a:fld id="{8BFF35F1-FAE5-4789-88EC-5564E53C385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2" name="TextShape 2"/>
          <p:cNvSpPr txBox="1"/>
          <p:nvPr/>
        </p:nvSpPr>
        <p:spPr>
          <a:xfrm>
            <a:off x="3884760" y="8775360"/>
            <a:ext cx="2971440" cy="302760"/>
          </a:xfrm>
          <a:prstGeom prst="rect">
            <a:avLst/>
          </a:prstGeom>
          <a:noFill/>
          <a:ln>
            <a:noFill/>
          </a:ln>
        </p:spPr>
        <p:txBody>
          <a:bodyPr anchor="b"/>
          <a:p>
            <a:pPr algn="r">
              <a:lnSpc>
                <a:spcPct val="100000"/>
              </a:lnSpc>
            </a:pPr>
            <a:fld id="{6130E6B0-B76C-4F08-8775-03302F84016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PlaceHolder 1"/>
          <p:cNvSpPr>
            <a:spLocks noGrp="1"/>
          </p:cNvSpPr>
          <p:nvPr>
            <p:ph type="body"/>
          </p:nvPr>
        </p:nvSpPr>
        <p:spPr>
          <a:xfrm>
            <a:off x="152280" y="4343400"/>
            <a:ext cx="6552720" cy="4343040"/>
          </a:xfrm>
          <a:prstGeom prst="rect">
            <a:avLst/>
          </a:prstGeom>
        </p:spPr>
        <p:txBody>
          <a:bodyPr/>
          <a:p>
            <a:pPr marL="209520" indent="-209160">
              <a:lnSpc>
                <a:spcPct val="100000"/>
              </a:lnSpc>
            </a:pPr>
            <a:r>
              <a:rPr b="0" lang="en-US" sz="2000" spc="-1" strike="noStrike">
                <a:latin typeface="Arial"/>
              </a:rPr>
              <a:t>Answers</a:t>
            </a:r>
            <a:endParaRPr b="0" lang="en-US" sz="2000" spc="-1" strike="noStrike">
              <a:latin typeface="Arial"/>
            </a:endParaRPr>
          </a:p>
          <a:p>
            <a:pPr marL="209520" indent="-209160">
              <a:lnSpc>
                <a:spcPct val="100000"/>
              </a:lnSpc>
            </a:pPr>
            <a:r>
              <a:rPr b="0" lang="en-US" sz="2000" spc="-1" strike="noStrike">
                <a:latin typeface="Arial"/>
              </a:rPr>
              <a:t>1) The input widgets of a detail view panel must reference some object in order to specify where the data they display comes from. This object must be the root object, or an object related to the root object. Therefore, in order to display data, a root object is needed.</a:t>
            </a:r>
            <a:endParaRPr b="0" lang="en-US" sz="2000" spc="-1" strike="noStrike">
              <a:latin typeface="Arial"/>
            </a:endParaRPr>
          </a:p>
          <a:p>
            <a:pPr marL="209520" indent="-209160">
              <a:lnSpc>
                <a:spcPct val="100000"/>
              </a:lnSpc>
            </a:pPr>
            <a:r>
              <a:rPr b="0" lang="en-US" sz="2000" spc="-1" strike="noStrike">
                <a:latin typeface="Arial"/>
              </a:rPr>
              <a:t>2) Input columns are used to organize atomic widgets in a detail view panel. Every input widget must be in an input column. If a detail view panel displays data, then it has at least one input widget, which means it must have at least one input column.</a:t>
            </a:r>
            <a:endParaRPr b="0" lang="en-US" sz="2000" spc="-1" strike="noStrike">
              <a:latin typeface="Arial"/>
            </a:endParaRPr>
          </a:p>
          <a:p>
            <a:pPr marL="209520" indent="-209160">
              <a:lnSpc>
                <a:spcPct val="100000"/>
              </a:lnSpc>
            </a:pPr>
            <a:r>
              <a:rPr b="0" lang="en-US" sz="2000" spc="-1" strike="noStrike">
                <a:latin typeface="Arial"/>
              </a:rPr>
              <a:t>3) Label and input divider.</a:t>
            </a:r>
            <a:endParaRPr b="0" lang="en-US" sz="2000" spc="-1" strike="noStrike">
              <a:latin typeface="Arial"/>
            </a:endParaRPr>
          </a:p>
          <a:p>
            <a:pPr marL="209520" indent="-209160">
              <a:lnSpc>
                <a:spcPct val="100000"/>
              </a:lnSpc>
            </a:pPr>
            <a:r>
              <a:rPr b="0" lang="en-US" sz="2000" spc="-1" strike="noStrike">
                <a:latin typeface="Arial"/>
              </a:rPr>
              <a:t>4) If a detail view panel is declared as the parent object of a PCF file, then it is reusable. It can be referenced by any number of other containers.</a:t>
            </a:r>
            <a:endParaRPr b="0" lang="en-US" sz="2000" spc="-1" strike="noStrike">
              <a:latin typeface="Arial"/>
            </a:endParaRPr>
          </a:p>
          <a:p>
            <a:pPr marL="209520" indent="-209160">
              <a:lnSpc>
                <a:spcPct val="100000"/>
              </a:lnSpc>
            </a:pPr>
            <a:r>
              <a:rPr b="0" lang="en-US" sz="2000" spc="-1" strike="noStrike">
                <a:latin typeface="Arial"/>
              </a:rPr>
              <a:t>5a) The x is the name of the container to reference. </a:t>
            </a:r>
            <a:endParaRPr b="0" lang="en-US" sz="2000" spc="-1" strike="noStrike">
              <a:latin typeface="Arial"/>
            </a:endParaRPr>
          </a:p>
          <a:p>
            <a:pPr marL="209520" indent="-209160">
              <a:lnSpc>
                <a:spcPct val="100000"/>
              </a:lnSpc>
            </a:pPr>
            <a:r>
              <a:rPr b="0" lang="en-US" sz="2000" spc="-1" strike="noStrike">
                <a:latin typeface="Arial"/>
              </a:rPr>
              <a:t>5b) The y is a list of objects to pass to the child container to use as root objects.</a:t>
            </a:r>
            <a:endParaRPr b="0" lang="en-US" sz="2000" spc="-1" strike="noStrike">
              <a:latin typeface="Arial"/>
            </a:endParaRPr>
          </a:p>
        </p:txBody>
      </p:sp>
      <p:sp>
        <p:nvSpPr>
          <p:cNvPr id="964" name="TextShape 2"/>
          <p:cNvSpPr txBox="1"/>
          <p:nvPr/>
        </p:nvSpPr>
        <p:spPr>
          <a:xfrm>
            <a:off x="3884760" y="8775360"/>
            <a:ext cx="2971440" cy="302760"/>
          </a:xfrm>
          <a:prstGeom prst="rect">
            <a:avLst/>
          </a:prstGeom>
          <a:noFill/>
          <a:ln>
            <a:noFill/>
          </a:ln>
        </p:spPr>
        <p:txBody>
          <a:bodyPr anchor="b"/>
          <a:p>
            <a:pPr algn="r">
              <a:lnSpc>
                <a:spcPct val="100000"/>
              </a:lnSpc>
            </a:pPr>
            <a:fld id="{32AAC901-3E22-4251-90D0-E9F71CEBBCD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6" name="TextShape 2"/>
          <p:cNvSpPr txBox="1"/>
          <p:nvPr/>
        </p:nvSpPr>
        <p:spPr>
          <a:xfrm>
            <a:off x="3884760" y="8775360"/>
            <a:ext cx="2971440" cy="302760"/>
          </a:xfrm>
          <a:prstGeom prst="rect">
            <a:avLst/>
          </a:prstGeom>
          <a:noFill/>
          <a:ln>
            <a:noFill/>
          </a:ln>
        </p:spPr>
        <p:txBody>
          <a:bodyPr anchor="b"/>
          <a:p>
            <a:pPr algn="r">
              <a:lnSpc>
                <a:spcPct val="100000"/>
              </a:lnSpc>
            </a:pPr>
            <a:fld id="{3CED31F1-CBE2-4085-8C12-7334EAED45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Container widgets hold other widgets. Each one can be defined  either in its own file or as a child container within some other PCF element file.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Both Widget and Location are conceptual representations in this diagram.  There are no &lt;Widget /&gt; or &lt;Location /&gt; elements.  Similarly, both Atomic Widget and Container Widget are conceptual representations. There are no &lt;Atomic Widget /&gt; or &lt;Container Widget /&gt; elements.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10" name="TextShape 2"/>
          <p:cNvSpPr txBox="1"/>
          <p:nvPr/>
        </p:nvSpPr>
        <p:spPr>
          <a:xfrm>
            <a:off x="3884760" y="8775360"/>
            <a:ext cx="2971440" cy="302760"/>
          </a:xfrm>
          <a:prstGeom prst="rect">
            <a:avLst/>
          </a:prstGeom>
          <a:noFill/>
          <a:ln>
            <a:noFill/>
          </a:ln>
        </p:spPr>
        <p:txBody>
          <a:bodyPr anchor="b"/>
          <a:p>
            <a:pPr algn="r">
              <a:lnSpc>
                <a:spcPct val="100000"/>
              </a:lnSpc>
            </a:pPr>
            <a:fld id="{42F16AA6-BDE2-4079-9FD0-FD73D7EF573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viewing a container file in Studio, if it references a child container and the child container also references a child container, then the "grandchild" container appears in a dark purple shade. In other words, light purple shading denotes a child container and dark purple hading denotes a grandchild container. You can open any referenced file, regardless of whether it's a child or grandchild file, by double-clicking it. Files can be nested as deep as necessary, in which case the color of the shaded area will be progressively deeper. Double-clicking at any level will open the selected file directly. You can t</a:t>
            </a:r>
            <a:r>
              <a:rPr b="0" lang="en-US" sz="1200" spc="-1" strike="noStrike">
                <a:solidFill>
                  <a:srgbClr val="000000"/>
                </a:solidFill>
                <a:latin typeface="Arial"/>
                <a:ea typeface="+mn-ea"/>
              </a:rPr>
              <a:t>oggle the visibility of child files embedded in a parent PCF file. If you disable the representation of the included files, Studio displays the text of the reference expression instead.</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2000" spc="-1" strike="noStrike">
                <a:solidFill>
                  <a:srgbClr val="000000"/>
                </a:solidFill>
                <a:latin typeface="Arial"/>
                <a:ea typeface="+mn-ea"/>
              </a:rPr>
              <a:t>Key features of the hierarchical structure are that you always declare one top-level container, you can declare zero to many child containers, and that you can reference zero to many containers declared in other PCFs.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PCF files are in XML format. XML is a markup that is hierarchical in nature.  PCF widgets are XML elements organized into a hierarchy of elements. If you click the XML tab in the PCF Editor, you can view the XML hierarchy of XML elements.  The XML view is read-only in the PCF Editor.</a:t>
            </a:r>
            <a:endParaRPr b="0" lang="en-US" sz="2000" spc="-1" strike="noStrike">
              <a:latin typeface="Arial"/>
            </a:endParaRPr>
          </a:p>
        </p:txBody>
      </p:sp>
      <p:sp>
        <p:nvSpPr>
          <p:cNvPr id="912" name="TextShape 2"/>
          <p:cNvSpPr txBox="1"/>
          <p:nvPr/>
        </p:nvSpPr>
        <p:spPr>
          <a:xfrm>
            <a:off x="3884760" y="8775360"/>
            <a:ext cx="2971440" cy="302760"/>
          </a:xfrm>
          <a:prstGeom prst="rect">
            <a:avLst/>
          </a:prstGeom>
          <a:noFill/>
          <a:ln>
            <a:noFill/>
          </a:ln>
        </p:spPr>
        <p:txBody>
          <a:bodyPr anchor="b"/>
          <a:p>
            <a:pPr algn="r">
              <a:lnSpc>
                <a:spcPct val="100000"/>
              </a:lnSpc>
            </a:pPr>
            <a:fld id="{73AF505C-22D6-4784-8BE9-5D83C9E558D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14" name="TextShape 2"/>
          <p:cNvSpPr txBox="1"/>
          <p:nvPr/>
        </p:nvSpPr>
        <p:spPr>
          <a:xfrm>
            <a:off x="3884760" y="8775360"/>
            <a:ext cx="2971440" cy="302760"/>
          </a:xfrm>
          <a:prstGeom prst="rect">
            <a:avLst/>
          </a:prstGeom>
          <a:noFill/>
          <a:ln>
            <a:noFill/>
          </a:ln>
        </p:spPr>
        <p:txBody>
          <a:bodyPr anchor="b"/>
          <a:p>
            <a:pPr algn="r">
              <a:lnSpc>
                <a:spcPct val="100000"/>
              </a:lnSpc>
            </a:pPr>
            <a:fld id="{4F251114-EB8D-41E0-BB3C-C04A6A97544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There may be multiple root objects, but more commonly a related object is referenced by a foreign key field in the root object.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It is possible to create a detail view panel that has no root objects. This sort of detail view panel could display only static labels, system information, or both, however. These types of detail view panels are therefore uncommon.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916" name="TextShape 2"/>
          <p:cNvSpPr txBox="1"/>
          <p:nvPr/>
        </p:nvSpPr>
        <p:spPr>
          <a:xfrm>
            <a:off x="3884760" y="8775360"/>
            <a:ext cx="2971440" cy="302760"/>
          </a:xfrm>
          <a:prstGeom prst="rect">
            <a:avLst/>
          </a:prstGeom>
          <a:noFill/>
          <a:ln>
            <a:noFill/>
          </a:ln>
        </p:spPr>
        <p:txBody>
          <a:bodyPr anchor="b"/>
          <a:p>
            <a:pPr algn="r">
              <a:lnSpc>
                <a:spcPct val="100000"/>
              </a:lnSpc>
            </a:pPr>
            <a:fld id="{55C3988E-1503-4FCD-B52B-67518DA228E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toolbar cannot be a direct child of a detail view panel.  Toolbar placement is discussed in later lessons.</a:t>
            </a:r>
            <a:endParaRPr b="0" lang="en-US" sz="2000" spc="-1" strike="noStrike">
              <a:latin typeface="Arial"/>
            </a:endParaRPr>
          </a:p>
          <a:p>
            <a:endParaRPr b="0" lang="en-US" sz="2000" spc="-1" strike="noStrike">
              <a:latin typeface="Arial"/>
            </a:endParaRPr>
          </a:p>
          <a:p>
            <a:r>
              <a:rPr b="0" lang="en-US" sz="2000" spc="-1" strike="noStrike">
                <a:latin typeface="Arial"/>
              </a:rPr>
              <a:t>In most cases, every detail view panel has atomic widgets.</a:t>
            </a:r>
            <a:endParaRPr b="0" lang="en-US" sz="2000" spc="-1" strike="noStrike">
              <a:latin typeface="Arial"/>
            </a:endParaRPr>
          </a:p>
          <a:p>
            <a:endParaRPr b="0" lang="en-US" sz="2000" spc="-1" strike="noStrike">
              <a:latin typeface="Arial"/>
            </a:endParaRPr>
          </a:p>
          <a:p>
            <a:r>
              <a:rPr b="0" lang="en-US" sz="2000" spc="-1" strike="noStrike">
                <a:latin typeface="Arial"/>
              </a:rPr>
              <a:t>Guidewire applications automatically put a vertical blue line in between input columns. This line can be seen in the slide example between the two blue rectangles.</a:t>
            </a:r>
            <a:endParaRPr b="0" lang="en-US" sz="2000" spc="-1" strike="noStrike">
              <a:latin typeface="Arial"/>
            </a:endParaRPr>
          </a:p>
          <a:p>
            <a:endParaRPr b="0" lang="en-US" sz="2000" spc="-1" strike="noStrike">
              <a:latin typeface="Arial"/>
            </a:endParaRPr>
          </a:p>
          <a:p>
            <a:r>
              <a:rPr b="0" lang="en-US" sz="1200" spc="-1" strike="noStrike">
                <a:solidFill>
                  <a:srgbClr val="000000"/>
                </a:solidFill>
                <a:latin typeface="Arial"/>
                <a:ea typeface="+mn-ea"/>
              </a:rPr>
              <a:t>Detail view panels may be built in a Table Layout with inputs not in columns. Table Layouts are uncommon and not covered in this course.</a:t>
            </a:r>
            <a:endParaRPr b="0" lang="en-US" sz="1200" spc="-1" strike="noStrike">
              <a:latin typeface="Arial"/>
            </a:endParaRPr>
          </a:p>
        </p:txBody>
      </p:sp>
      <p:sp>
        <p:nvSpPr>
          <p:cNvPr id="918" name="TextShape 2"/>
          <p:cNvSpPr txBox="1"/>
          <p:nvPr/>
        </p:nvSpPr>
        <p:spPr>
          <a:xfrm>
            <a:off x="3884760" y="8775360"/>
            <a:ext cx="2971440" cy="302760"/>
          </a:xfrm>
          <a:prstGeom prst="rect">
            <a:avLst/>
          </a:prstGeom>
          <a:noFill/>
          <a:ln>
            <a:noFill/>
          </a:ln>
        </p:spPr>
        <p:txBody>
          <a:bodyPr anchor="b"/>
          <a:p>
            <a:pPr algn="r">
              <a:lnSpc>
                <a:spcPct val="100000"/>
              </a:lnSpc>
            </a:pPr>
            <a:fld id="{5FC7242E-0498-4ED1-932C-D7264ED349A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Input widgets are widgets that display (and in some cases let end users edit) one field of data.</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Layout widgets do not display data, but instead are used to make a detail view more readable and/or user-friendly. The two most commonly used widgets of this sort are label widgets, which display label text, and input divider widgets, which are rendered as horizontal lines.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Input Sets are containers for a group of input widgets.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 List View Panel is a container widget that often displays a set of rows that are related to one object or one query.  </a:t>
            </a:r>
            <a:endParaRPr b="0" lang="en-US" sz="2000" spc="-1" strike="noStrike">
              <a:latin typeface="Arial"/>
            </a:endParaRPr>
          </a:p>
        </p:txBody>
      </p:sp>
      <p:sp>
        <p:nvSpPr>
          <p:cNvPr id="920" name="TextShape 2"/>
          <p:cNvSpPr txBox="1"/>
          <p:nvPr/>
        </p:nvSpPr>
        <p:spPr>
          <a:xfrm>
            <a:off x="3884760" y="8775360"/>
            <a:ext cx="2971440" cy="302760"/>
          </a:xfrm>
          <a:prstGeom prst="rect">
            <a:avLst/>
          </a:prstGeom>
          <a:noFill/>
          <a:ln>
            <a:noFill/>
          </a:ln>
        </p:spPr>
        <p:txBody>
          <a:bodyPr anchor="b"/>
          <a:p>
            <a:pPr algn="r">
              <a:lnSpc>
                <a:spcPct val="100000"/>
              </a:lnSpc>
            </a:pPr>
            <a:fld id="{E2637014-26B9-493C-B9F2-C4E8841781D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FDE1300-D438-4CE7-9D67-D600F9ECEB7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7" name="pic Logo Text" descr=""/>
          <p:cNvPicPr/>
          <p:nvPr/>
        </p:nvPicPr>
        <p:blipFill>
          <a:blip r:embed="rId2"/>
          <a:stretch/>
        </p:blipFill>
        <p:spPr>
          <a:xfrm>
            <a:off x="7412040" y="6543720"/>
            <a:ext cx="1607760" cy="136080"/>
          </a:xfrm>
          <a:prstGeom prst="rect">
            <a:avLst/>
          </a:prstGeom>
          <a:ln>
            <a:noFill/>
          </a:ln>
        </p:spPr>
      </p:pic>
      <p:sp>
        <p:nvSpPr>
          <p:cNvPr id="44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076F370-59B5-4E28-932A-5FA323384C5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4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0"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1"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8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5" name="pic Logo Text" descr=""/>
          <p:cNvPicPr/>
          <p:nvPr/>
        </p:nvPicPr>
        <p:blipFill>
          <a:blip r:embed="rId2"/>
          <a:stretch/>
        </p:blipFill>
        <p:spPr>
          <a:xfrm>
            <a:off x="7412040" y="6543720"/>
            <a:ext cx="1607760" cy="136080"/>
          </a:xfrm>
          <a:prstGeom prst="rect">
            <a:avLst/>
          </a:prstGeom>
          <a:ln>
            <a:noFill/>
          </a:ln>
        </p:spPr>
      </p:pic>
      <p:sp>
        <p:nvSpPr>
          <p:cNvPr id="49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5F418DB-6283-4CB8-89D4-30D961709F4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8" name="PlaceHolder 10"/>
          <p:cNvSpPr>
            <a:spLocks noGrp="1"/>
          </p:cNvSpPr>
          <p:nvPr>
            <p:ph type="body"/>
          </p:nvPr>
        </p:nvSpPr>
        <p:spPr>
          <a:xfrm>
            <a:off x="330516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3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2" name="pic Logo Text" descr=""/>
          <p:cNvPicPr/>
          <p:nvPr/>
        </p:nvPicPr>
        <p:blipFill>
          <a:blip r:embed="rId2"/>
          <a:stretch/>
        </p:blipFill>
        <p:spPr>
          <a:xfrm>
            <a:off x="7412040" y="6543720"/>
            <a:ext cx="1607760" cy="136080"/>
          </a:xfrm>
          <a:prstGeom prst="rect">
            <a:avLst/>
          </a:prstGeom>
          <a:ln>
            <a:noFill/>
          </a:ln>
        </p:spPr>
      </p:pic>
      <p:sp>
        <p:nvSpPr>
          <p:cNvPr id="54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E5E8672-6192-4779-B544-41EAD0AD619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545"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546"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547"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1" name="pic Logo Text" descr=""/>
          <p:cNvPicPr/>
          <p:nvPr/>
        </p:nvPicPr>
        <p:blipFill>
          <a:blip r:embed="rId2"/>
          <a:stretch/>
        </p:blipFill>
        <p:spPr>
          <a:xfrm>
            <a:off x="7412040" y="6543720"/>
            <a:ext cx="1607760" cy="136080"/>
          </a:xfrm>
          <a:prstGeom prst="rect">
            <a:avLst/>
          </a:prstGeom>
          <a:ln>
            <a:noFill/>
          </a:ln>
        </p:spPr>
      </p:pic>
      <p:sp>
        <p:nvSpPr>
          <p:cNvPr id="59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543EA78-A3E3-4AB9-8EF2-D2DB381B75C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3"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594"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595"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596"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40" name="pic Logo Text" descr=""/>
          <p:cNvPicPr/>
          <p:nvPr/>
        </p:nvPicPr>
        <p:blipFill>
          <a:blip r:embed="rId2"/>
          <a:stretch/>
        </p:blipFill>
        <p:spPr>
          <a:xfrm>
            <a:off x="7412040" y="6543720"/>
            <a:ext cx="1607760" cy="136080"/>
          </a:xfrm>
          <a:prstGeom prst="rect">
            <a:avLst/>
          </a:prstGeom>
          <a:ln>
            <a:noFill/>
          </a:ln>
        </p:spPr>
      </p:pic>
      <p:sp>
        <p:nvSpPr>
          <p:cNvPr id="64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DECFB24-24BB-48D5-98F7-CBEAE9CEB4A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2"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643"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644"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45"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CABE827-7FB9-460E-AB9A-90CAC0218F4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F00FC69-5DCF-4FD7-B42F-C293A24F828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9DB71AA-692D-4CE9-AE90-D4682FE8B54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A812B35-5E85-4BCC-997A-EC29834831A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42A0E09-B201-4228-B97E-984E217BE18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261"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2"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6" name="pic Logo Text" descr=""/>
          <p:cNvPicPr/>
          <p:nvPr/>
        </p:nvPicPr>
        <p:blipFill>
          <a:blip r:embed="rId2"/>
          <a:stretch/>
        </p:blipFill>
        <p:spPr>
          <a:xfrm>
            <a:off x="7412040" y="6543720"/>
            <a:ext cx="1607760" cy="136080"/>
          </a:xfrm>
          <a:prstGeom prst="rect">
            <a:avLst/>
          </a:prstGeom>
          <a:ln>
            <a:noFill/>
          </a:ln>
        </p:spPr>
      </p:pic>
      <p:sp>
        <p:nvSpPr>
          <p:cNvPr id="30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51C0295-7CFB-497B-AAFE-A729D958A42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9"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4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3" name="pic Logo Text" descr=""/>
          <p:cNvPicPr/>
          <p:nvPr/>
        </p:nvPicPr>
        <p:blipFill>
          <a:blip r:embed="rId2"/>
          <a:stretch/>
        </p:blipFill>
        <p:spPr>
          <a:xfrm>
            <a:off x="7412040" y="6543720"/>
            <a:ext cx="1607760" cy="136080"/>
          </a:xfrm>
          <a:prstGeom prst="rect">
            <a:avLst/>
          </a:prstGeom>
          <a:ln>
            <a:noFill/>
          </a:ln>
        </p:spPr>
      </p:pic>
      <p:sp>
        <p:nvSpPr>
          <p:cNvPr id="35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75974F0-23F3-45BA-AA15-A1CDBD80166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6"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9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0" name="pic Logo Text" descr=""/>
          <p:cNvPicPr/>
          <p:nvPr/>
        </p:nvPicPr>
        <p:blipFill>
          <a:blip r:embed="rId2"/>
          <a:stretch/>
        </p:blipFill>
        <p:spPr>
          <a:xfrm>
            <a:off x="7412040" y="6543720"/>
            <a:ext cx="1607760" cy="136080"/>
          </a:xfrm>
          <a:prstGeom prst="rect">
            <a:avLst/>
          </a:prstGeom>
          <a:ln>
            <a:noFill/>
          </a:ln>
        </p:spPr>
      </p:pic>
      <p:sp>
        <p:nvSpPr>
          <p:cNvPr id="40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4343A50-A6CB-4299-9452-F13F7CE3DE7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3"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png"/><Relationship Id="rId3" Type="http://schemas.openxmlformats.org/officeDocument/2006/relationships/slideLayout" Target="../slideLayouts/slideLayout6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85.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wmf"/><Relationship Id="rId3" Type="http://schemas.openxmlformats.org/officeDocument/2006/relationships/slideLayout" Target="../slideLayouts/slideLayout97.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0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0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0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49.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2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slideLayout" Target="../slideLayouts/slideLayout61.xml"/><Relationship Id="rId6"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8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0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49.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2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slideLayout" Target="../slideLayouts/slideLayout61.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49.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microsoft.com/office/2007/relationships/hdphoto" Target="media/hdphoto1.wdp"/><Relationship Id="rId3" Type="http://schemas.openxmlformats.org/officeDocument/2006/relationships/image" Target="../media/image19.wmf"/><Relationship Id="rId4" Type="http://schemas.openxmlformats.org/officeDocument/2006/relationships/slideLayout" Target="../slideLayouts/slideLayout37.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October 24, 2014</a:t>
            </a:r>
            <a:endParaRPr b="0" lang="en-US" sz="1600" spc="-1" strike="noStrike">
              <a:solidFill>
                <a:srgbClr val="000000"/>
              </a:solidFill>
              <a:latin typeface="Arial"/>
            </a:endParaRPr>
          </a:p>
        </p:txBody>
      </p:sp>
      <p:sp>
        <p:nvSpPr>
          <p:cNvPr id="688"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Detail View Panels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Resuable PCF file or inline widget</a:t>
            </a:r>
            <a:endParaRPr b="0" lang="en-US" sz="3200" spc="-1" strike="noStrike">
              <a:solidFill>
                <a:srgbClr val="ffffff"/>
              </a:solidFill>
              <a:latin typeface="Arial"/>
            </a:endParaRPr>
          </a:p>
        </p:txBody>
      </p:sp>
      <p:sp>
        <p:nvSpPr>
          <p:cNvPr id="762"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Detail View Panel PCF file</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763"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DetailViewPanel widget</a:t>
            </a:r>
            <a:endParaRPr b="0" lang="en-US" sz="2400" spc="-1" strike="noStrike">
              <a:solidFill>
                <a:srgbClr val="000000"/>
              </a:solidFill>
              <a:latin typeface="Arial"/>
            </a:endParaRPr>
          </a:p>
        </p:txBody>
      </p:sp>
      <p:sp>
        <p:nvSpPr>
          <p:cNvPr id="764"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Inline widget, not reusable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Inherits parent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Exercise control over all elements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65"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Resuable PCF file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Takes a root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File name ends with DV</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66" name="CustomShape 6"/>
          <p:cNvSpPr/>
          <p:nvPr/>
        </p:nvSpPr>
        <p:spPr>
          <a:xfrm>
            <a:off x="373320" y="5737320"/>
            <a:ext cx="198072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a:t>
            </a:r>
            <a:br/>
            <a:r>
              <a:rPr b="1" lang="en-US" sz="1600" spc="-1" strike="noStrike">
                <a:solidFill>
                  <a:srgbClr val="000000"/>
                </a:solidFill>
                <a:latin typeface="Arial"/>
              </a:rPr>
              <a:t>PCF</a:t>
            </a:r>
            <a:endParaRPr b="0" lang="en-US" sz="1600" spc="-1" strike="noStrike">
              <a:latin typeface="Arial"/>
            </a:endParaRPr>
          </a:p>
        </p:txBody>
      </p:sp>
      <p:pic>
        <p:nvPicPr>
          <p:cNvPr id="767" name="Picture 4" descr=""/>
          <p:cNvPicPr/>
          <p:nvPr/>
        </p:nvPicPr>
        <p:blipFill>
          <a:blip r:embed="rId1"/>
          <a:stretch/>
        </p:blipFill>
        <p:spPr>
          <a:xfrm>
            <a:off x="736560" y="4280040"/>
            <a:ext cx="1360080" cy="1447560"/>
          </a:xfrm>
          <a:prstGeom prst="rect">
            <a:avLst/>
          </a:prstGeom>
          <a:ln>
            <a:noFill/>
          </a:ln>
          <a:effectLst>
            <a:outerShdw algn="tl" blurRad="50800" dir="2700000" dist="38100" rotWithShape="0">
              <a:srgbClr val="000000">
                <a:alpha val="40000"/>
              </a:srgbClr>
            </a:outerShdw>
          </a:effectLst>
        </p:spPr>
      </p:pic>
      <p:pic>
        <p:nvPicPr>
          <p:cNvPr id="768" name="pic Toolbox DV" descr=""/>
          <p:cNvPicPr/>
          <p:nvPr/>
        </p:nvPicPr>
        <p:blipFill>
          <a:blip r:embed="rId2"/>
          <a:stretch/>
        </p:blipFill>
        <p:spPr>
          <a:xfrm>
            <a:off x="5038200" y="4306680"/>
            <a:ext cx="2959200" cy="162828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Detail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Create detail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Referencing detail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Detail View Panel PCF</a:t>
            </a:r>
            <a:endParaRPr b="0" lang="en-US" sz="3200" spc="-1" strike="noStrike">
              <a:solidFill>
                <a:srgbClr val="ffffff"/>
              </a:solidFill>
              <a:latin typeface="Arial"/>
            </a:endParaRPr>
          </a:p>
        </p:txBody>
      </p:sp>
      <p:sp>
        <p:nvSpPr>
          <p:cNvPr id="771"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Create the Detail View Panel PCF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Specify the required variables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Optionally specify additional properties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Add input columns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Add input widgets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Wingdings 3" charset="2"/>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72" name="CustomShape 3"/>
          <p:cNvSpPr/>
          <p:nvPr/>
        </p:nvSpPr>
        <p:spPr>
          <a:xfrm>
            <a:off x="533520" y="6019920"/>
            <a:ext cx="8610120" cy="533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00000"/>
                </a:solidFill>
                <a:latin typeface="Arial"/>
              </a:rPr>
              <a:t>* Slides do not cover the details of creating an inline Detail View Panel. See notes.</a:t>
            </a:r>
            <a:endParaRPr b="0" lang="en-US"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3" name="Picture 3" descr=""/>
          <p:cNvPicPr/>
          <p:nvPr/>
        </p:nvPicPr>
        <p:blipFill>
          <a:blip r:embed="rId1"/>
          <a:stretch/>
        </p:blipFill>
        <p:spPr>
          <a:xfrm>
            <a:off x="533520" y="914400"/>
            <a:ext cx="3201120" cy="2854080"/>
          </a:xfrm>
          <a:prstGeom prst="rect">
            <a:avLst/>
          </a:prstGeom>
          <a:ln>
            <a:noFill/>
          </a:ln>
          <a:effectLst>
            <a:outerShdw algn="tl" blurRad="50800" dir="2700000" dist="38100" rotWithShape="0">
              <a:srgbClr val="000000">
                <a:alpha val="40000"/>
              </a:srgbClr>
            </a:outerShdw>
          </a:effectLst>
        </p:spPr>
      </p:pic>
      <p:sp>
        <p:nvSpPr>
          <p:cNvPr id="77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a detail view panel PCF</a:t>
            </a:r>
            <a:endParaRPr b="0" lang="en-US" sz="3200" spc="-1" strike="noStrike">
              <a:solidFill>
                <a:srgbClr val="ffffff"/>
              </a:solidFill>
              <a:latin typeface="Arial"/>
            </a:endParaRPr>
          </a:p>
        </p:txBody>
      </p:sp>
      <p:sp>
        <p:nvSpPr>
          <p:cNvPr id="775"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 PCF Folder</a:t>
            </a:r>
            <a:br/>
            <a:r>
              <a:rPr b="0" lang="en-US" sz="2400" spc="-1" strike="noStrike">
                <a:solidFill>
                  <a:srgbClr val="000000"/>
                </a:solidFill>
                <a:latin typeface="Arial"/>
                <a:ea typeface="Arial"/>
              </a:rPr>
              <a:t>in </a:t>
            </a:r>
            <a:r>
              <a:rPr b="1" lang="en-US" sz="2400" spc="-1" strike="noStrike">
                <a:solidFill>
                  <a:srgbClr val="000000"/>
                </a:solidFill>
                <a:latin typeface="Courier New"/>
                <a:ea typeface="Arial"/>
              </a:rPr>
              <a:t>…\config\</a:t>
            </a:r>
            <a:br/>
            <a:r>
              <a:rPr b="1" lang="en-US" sz="2400" spc="-1" strike="noStrike">
                <a:solidFill>
                  <a:srgbClr val="000000"/>
                </a:solidFill>
                <a:latin typeface="Courier New"/>
                <a:ea typeface="Arial"/>
              </a:rPr>
              <a:t>Page Configuration\pcf\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PCF File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the File Name and select Detail View as the file type in PCF File dialog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776" name="Picture 5" descr=""/>
          <p:cNvPicPr/>
          <p:nvPr/>
        </p:nvPicPr>
        <p:blipFill>
          <a:blip r:embed="rId2"/>
          <a:stretch/>
        </p:blipFill>
        <p:spPr>
          <a:xfrm>
            <a:off x="3200400" y="2269080"/>
            <a:ext cx="3985200" cy="1388160"/>
          </a:xfrm>
          <a:prstGeom prst="rect">
            <a:avLst/>
          </a:prstGeom>
          <a:ln>
            <a:noFill/>
          </a:ln>
          <a:effectLst>
            <a:outerShdw algn="tl" blurRad="50800" dir="2700000" dist="38100" rotWithShape="0">
              <a:srgbClr val="000000">
                <a:alpha val="40000"/>
              </a:srgbClr>
            </a:outerShdw>
          </a:effectLst>
        </p:spPr>
      </p:pic>
      <p:sp>
        <p:nvSpPr>
          <p:cNvPr id="777" name="CustomShape 3"/>
          <p:cNvSpPr/>
          <p:nvPr/>
        </p:nvSpPr>
        <p:spPr>
          <a:xfrm>
            <a:off x="6071760" y="914400"/>
            <a:ext cx="2747880" cy="610200"/>
          </a:xfrm>
          <a:prstGeom prst="rect">
            <a:avLst/>
          </a:prstGeom>
          <a:noFill/>
          <a:ln>
            <a:noFill/>
          </a:ln>
        </p:spPr>
        <p:style>
          <a:lnRef idx="0"/>
          <a:fillRef idx="0"/>
          <a:effectRef idx="0"/>
          <a:fontRef idx="minor"/>
        </p:style>
        <p:txBody>
          <a:bodyPr lIns="0" rIns="0" tIns="0" bIns="0"/>
          <a:p>
            <a:pPr algn="ctr">
              <a:lnSpc>
                <a:spcPct val="100000"/>
              </a:lnSpc>
            </a:pPr>
            <a:r>
              <a:rPr b="1" lang="en-US" sz="2000" spc="-1" strike="noStrike">
                <a:solidFill>
                  <a:srgbClr val="d33941"/>
                </a:solidFill>
                <a:latin typeface="Arial"/>
              </a:rPr>
              <a:t>"DV" appended </a:t>
            </a:r>
            <a:br/>
            <a:r>
              <a:rPr b="1" lang="en-US" sz="2000" spc="-1" strike="noStrike">
                <a:solidFill>
                  <a:srgbClr val="d33941"/>
                </a:solidFill>
                <a:latin typeface="Arial"/>
              </a:rPr>
              <a:t>to file name</a:t>
            </a:r>
            <a:endParaRPr b="0" lang="en-US" sz="2000" spc="-1" strike="noStrike">
              <a:latin typeface="Arial"/>
            </a:endParaRPr>
          </a:p>
        </p:txBody>
      </p:sp>
      <p:pic>
        <p:nvPicPr>
          <p:cNvPr id="778" name="Picture 5" descr=""/>
          <p:cNvPicPr/>
          <p:nvPr/>
        </p:nvPicPr>
        <p:blipFill>
          <a:blip r:embed="rId3"/>
          <a:stretch/>
        </p:blipFill>
        <p:spPr>
          <a:xfrm>
            <a:off x="6071760" y="2590920"/>
            <a:ext cx="2608200" cy="2608200"/>
          </a:xfrm>
          <a:prstGeom prst="rect">
            <a:avLst/>
          </a:prstGeom>
          <a:ln>
            <a:noFill/>
          </a:ln>
          <a:effectLst>
            <a:outerShdw algn="tl" blurRad="50800" dir="2700000" dist="38100" rotWithShape="0">
              <a:srgbClr val="000000">
                <a:alpha val="40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9" name="pic DV" descr=""/>
          <p:cNvPicPr/>
          <p:nvPr/>
        </p:nvPicPr>
        <p:blipFill>
          <a:blip r:embed="rId1"/>
          <a:stretch/>
        </p:blipFill>
        <p:spPr>
          <a:xfrm>
            <a:off x="533520" y="914400"/>
            <a:ext cx="4026240" cy="5429520"/>
          </a:xfrm>
          <a:prstGeom prst="rect">
            <a:avLst/>
          </a:prstGeom>
          <a:ln w="9360">
            <a:noFill/>
          </a:ln>
          <a:effectLst>
            <a:outerShdw algn="tl" blurRad="50800" dir="2700000" dist="38100" rotWithShape="0">
              <a:srgbClr val="000000">
                <a:alpha val="40000"/>
              </a:srgbClr>
            </a:outerShdw>
          </a:effectLst>
        </p:spPr>
      </p:pic>
      <p:sp>
        <p:nvSpPr>
          <p:cNvPr id="78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Specify required variable(s)</a:t>
            </a:r>
            <a:endParaRPr b="0" lang="en-US" sz="3200" spc="-1" strike="noStrike">
              <a:solidFill>
                <a:srgbClr val="ffffff"/>
              </a:solidFill>
              <a:latin typeface="Arial"/>
            </a:endParaRPr>
          </a:p>
        </p:txBody>
      </p:sp>
      <p:sp>
        <p:nvSpPr>
          <p:cNvPr id="781" name="TextShape 2"/>
          <p:cNvSpPr txBox="1"/>
          <p:nvPr/>
        </p:nvSpPr>
        <p:spPr>
          <a:xfrm>
            <a:off x="5029200" y="914400"/>
            <a:ext cx="38080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Required Variables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Defines data object variable name and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Example:</a:t>
            </a:r>
            <a:br/>
            <a:r>
              <a:rPr b="0" lang="en-US" sz="2000" spc="-1" strike="noStrike">
                <a:solidFill>
                  <a:srgbClr val="000000"/>
                </a:solidFill>
                <a:latin typeface="Arial"/>
                <a:ea typeface="Arial"/>
              </a:rPr>
              <a:t>anABContact is of </a:t>
            </a:r>
            <a:br/>
            <a:r>
              <a:rPr b="0" lang="en-US" sz="2000" spc="-1" strike="noStrike">
                <a:solidFill>
                  <a:srgbClr val="000000"/>
                </a:solidFill>
                <a:latin typeface="Arial"/>
                <a:ea typeface="Arial"/>
              </a:rPr>
              <a:t>type ABContact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Object data can be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Data backed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Virtual property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Container data comes from defined variable object(s)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Referred to as root object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782" name="pic Object" descr=""/>
          <p:cNvPicPr/>
          <p:nvPr/>
        </p:nvPicPr>
        <p:blipFill>
          <a:blip r:embed="rId2"/>
          <a:stretch/>
        </p:blipFill>
        <p:spPr>
          <a:xfrm>
            <a:off x="7924680" y="2133720"/>
            <a:ext cx="861840" cy="990360"/>
          </a:xfrm>
          <a:prstGeom prst="rect">
            <a:avLst/>
          </a:prstGeom>
          <a:ln w="9360">
            <a:noFill/>
          </a:ln>
          <a:effectLst>
            <a:outerShdw algn="tl" blurRad="50800" dir="2700000" dist="38100" rotWithShape="0">
              <a:srgbClr val="000000">
                <a:alpha val="40000"/>
              </a:srgbClr>
            </a:outerShdw>
          </a:effectLst>
        </p:spPr>
      </p:pic>
      <p:sp>
        <p:nvSpPr>
          <p:cNvPr id="783" name="CustomShape 3"/>
          <p:cNvSpPr/>
          <p:nvPr/>
        </p:nvSpPr>
        <p:spPr>
          <a:xfrm>
            <a:off x="3482640" y="5395320"/>
            <a:ext cx="1074240" cy="4568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84" name="CustomShape 4"/>
          <p:cNvSpPr/>
          <p:nvPr/>
        </p:nvSpPr>
        <p:spPr>
          <a:xfrm>
            <a:off x="3174840" y="1323360"/>
            <a:ext cx="84204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85" name="CustomShape 5"/>
          <p:cNvSpPr/>
          <p:nvPr/>
        </p:nvSpPr>
        <p:spPr>
          <a:xfrm>
            <a:off x="542160" y="5451840"/>
            <a:ext cx="190476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Specify additional properties</a:t>
            </a:r>
            <a:endParaRPr b="0" lang="en-US" sz="3200" spc="-1" strike="noStrike">
              <a:solidFill>
                <a:srgbClr val="ffffff"/>
              </a:solidFill>
              <a:latin typeface="Arial"/>
            </a:endParaRPr>
          </a:p>
        </p:txBody>
      </p:sp>
      <p:sp>
        <p:nvSpPr>
          <p:cNvPr id="787" name="TextShape 2"/>
          <p:cNvSpPr txBox="1"/>
          <p:nvPr/>
        </p:nvSpPr>
        <p:spPr>
          <a:xfrm>
            <a:off x="5029200" y="914400"/>
            <a:ext cx="3794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Editable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Makes container and children widget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Not all container widgets have an explicit editable property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Visible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Shows container and all children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false, then hidden</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788" name="TextShape 3"/>
          <p:cNvSpPr txBox="1"/>
          <p:nvPr/>
        </p:nvSpPr>
        <p:spPr>
          <a:xfrm>
            <a:off x="521280" y="5181480"/>
            <a:ext cx="8320680" cy="1218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Blank is default and means that the property inherits the value from parent container or location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If not defined in hierarchy, then true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789" name="Picture 3" descr=""/>
          <p:cNvPicPr/>
          <p:nvPr/>
        </p:nvPicPr>
        <p:blipFill>
          <a:blip r:embed="rId1"/>
          <a:stretch/>
        </p:blipFill>
        <p:spPr>
          <a:xfrm>
            <a:off x="533520" y="914400"/>
            <a:ext cx="3453840" cy="3751200"/>
          </a:xfrm>
          <a:prstGeom prst="rect">
            <a:avLst/>
          </a:prstGeom>
          <a:ln w="9360">
            <a:noFill/>
          </a:ln>
          <a:effectLst>
            <a:outerShdw algn="tl" blurRad="50800" dir="2700000" dist="38100" rotWithShape="0">
              <a:srgbClr val="000000">
                <a:alpha val="40000"/>
              </a:srgbClr>
            </a:outerShdw>
          </a:effectLst>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Add input column</a:t>
            </a:r>
            <a:endParaRPr b="0" lang="en-US" sz="3200" spc="-1" strike="noStrike">
              <a:solidFill>
                <a:srgbClr val="ffffff"/>
              </a:solidFill>
              <a:latin typeface="Arial"/>
            </a:endParaRPr>
          </a:p>
        </p:txBody>
      </p:sp>
      <p:sp>
        <p:nvSpPr>
          <p:cNvPr id="791" name="TextShape 2"/>
          <p:cNvSpPr txBox="1"/>
          <p:nvPr/>
        </p:nvSpPr>
        <p:spPr>
          <a:xfrm>
            <a:off x="6705720" y="914400"/>
            <a:ext cx="211788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Light green line - current place where new widget will go</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92" name="TextShape 3"/>
          <p:cNvSpPr txBox="1"/>
          <p:nvPr/>
        </p:nvSpPr>
        <p:spPr>
          <a:xfrm>
            <a:off x="521280" y="5181480"/>
            <a:ext cx="8320680" cy="1218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An Input Column is a single vertical column in a detail view panel that organizes atomic widgets</a:t>
            </a:r>
            <a:endParaRPr b="0" lang="en-US" sz="2400" spc="-1" strike="noStrike">
              <a:solidFill>
                <a:srgbClr val="000000"/>
              </a:solidFill>
              <a:latin typeface="Arial"/>
            </a:endParaRPr>
          </a:p>
        </p:txBody>
      </p:sp>
      <p:pic>
        <p:nvPicPr>
          <p:cNvPr id="793" name="Picture 6" descr=""/>
          <p:cNvPicPr/>
          <p:nvPr/>
        </p:nvPicPr>
        <p:blipFill>
          <a:blip r:embed="rId1"/>
          <a:stretch/>
        </p:blipFill>
        <p:spPr>
          <a:xfrm>
            <a:off x="546120" y="914400"/>
            <a:ext cx="5854320" cy="2999520"/>
          </a:xfrm>
          <a:prstGeom prst="rect">
            <a:avLst/>
          </a:prstGeom>
          <a:ln>
            <a:noFill/>
          </a:ln>
          <a:effectLst>
            <a:outerShdw algn="tl" blurRad="50800" dir="2700000" dist="38100" rotWithShape="0">
              <a:srgbClr val="000000">
                <a:alpha val="40000"/>
              </a:srgbClr>
            </a:outerShdw>
          </a:effectLst>
        </p:spPr>
      </p:pic>
      <p:sp>
        <p:nvSpPr>
          <p:cNvPr id="794" name="CustomShape 4"/>
          <p:cNvSpPr/>
          <p:nvPr/>
        </p:nvSpPr>
        <p:spPr>
          <a:xfrm rot="1365000">
            <a:off x="1081080" y="1943280"/>
            <a:ext cx="3543120" cy="1228680"/>
          </a:xfrm>
          <a:prstGeom prst="arc">
            <a:avLst>
              <a:gd name="adj1" fmla="val 11370197"/>
              <a:gd name="adj2" fmla="val 2087308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795" name="CustomShape 5"/>
          <p:cNvSpPr/>
          <p:nvPr/>
        </p:nvSpPr>
        <p:spPr>
          <a:xfrm>
            <a:off x="4380840" y="2759400"/>
            <a:ext cx="1652400" cy="3780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6" name="PIC dv" descr=""/>
          <p:cNvPicPr/>
          <p:nvPr/>
        </p:nvPicPr>
        <p:blipFill>
          <a:blip r:embed="rId1"/>
          <a:stretch/>
        </p:blipFill>
        <p:spPr>
          <a:xfrm>
            <a:off x="531360" y="914400"/>
            <a:ext cx="5880600" cy="3476520"/>
          </a:xfrm>
          <a:prstGeom prst="rect">
            <a:avLst/>
          </a:prstGeom>
          <a:ln>
            <a:noFill/>
          </a:ln>
          <a:effectLst>
            <a:outerShdw algn="tl" blurRad="50800" dir="2700000" dist="38100" rotWithShape="0">
              <a:srgbClr val="000000">
                <a:alpha val="40000"/>
              </a:srgbClr>
            </a:outerShdw>
          </a:effectLst>
        </p:spPr>
      </p:pic>
      <p:sp>
        <p:nvSpPr>
          <p:cNvPr id="79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5: Add atomic widgets</a:t>
            </a:r>
            <a:endParaRPr b="0" lang="en-US" sz="3200" spc="-1" strike="noStrike">
              <a:solidFill>
                <a:srgbClr val="ffffff"/>
              </a:solidFill>
              <a:latin typeface="Arial"/>
            </a:endParaRPr>
          </a:p>
        </p:txBody>
      </p:sp>
      <p:sp>
        <p:nvSpPr>
          <p:cNvPr id="798" name="TextShape 2"/>
          <p:cNvSpPr txBox="1"/>
          <p:nvPr/>
        </p:nvSpPr>
        <p:spPr>
          <a:xfrm>
            <a:off x="6705720" y="914400"/>
            <a:ext cx="2117880" cy="42498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Light green line - current place where new widget will go</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Dark green line - places where new widget can go</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99" name="TextShape 3"/>
          <p:cNvSpPr txBox="1"/>
          <p:nvPr/>
        </p:nvSpPr>
        <p:spPr>
          <a:xfrm>
            <a:off x="521280" y="5181480"/>
            <a:ext cx="8320680" cy="1218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the best input for the data type from the Toolbox</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required and optional widget properties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00" name="CustomShape 4"/>
          <p:cNvSpPr/>
          <p:nvPr/>
        </p:nvSpPr>
        <p:spPr>
          <a:xfrm rot="740400">
            <a:off x="1722240" y="2561400"/>
            <a:ext cx="2557800" cy="719280"/>
          </a:xfrm>
          <a:prstGeom prst="arc">
            <a:avLst>
              <a:gd name="adj1" fmla="val 11763318"/>
              <a:gd name="adj2" fmla="val 2087308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01" name="CustomShape 5"/>
          <p:cNvSpPr/>
          <p:nvPr/>
        </p:nvSpPr>
        <p:spPr>
          <a:xfrm>
            <a:off x="4026600" y="2921400"/>
            <a:ext cx="224964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Internal debug tools: Reload PCFs</a:t>
            </a:r>
            <a:br/>
            <a:r>
              <a:rPr b="1" lang="en-US" sz="2400" spc="-1" strike="noStrike">
                <a:solidFill>
                  <a:srgbClr val="04628c"/>
                </a:solidFill>
                <a:latin typeface="Arial"/>
                <a:ea typeface="Arial"/>
              </a:rPr>
              <a:t>ALT+SHIFT+L</a:t>
            </a:r>
            <a:endParaRPr b="0" lang="en-US" sz="2400" spc="-1" strike="noStrike">
              <a:solidFill>
                <a:srgbClr val="ffffff"/>
              </a:solidFill>
              <a:latin typeface="Arial"/>
            </a:endParaRPr>
          </a:p>
        </p:txBody>
      </p:sp>
      <p:sp>
        <p:nvSpPr>
          <p:cNvPr id="803" name="TextShape 2"/>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Reloads all Page Configuration Files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Command window or Guidewire Studio Console window (Debug / Run)  details output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04" name="Picture 8" descr=""/>
          <p:cNvPicPr/>
          <p:nvPr/>
        </p:nvPicPr>
        <p:blipFill>
          <a:blip r:embed="rId1"/>
          <a:stretch/>
        </p:blipFill>
        <p:spPr>
          <a:xfrm>
            <a:off x="533520" y="914400"/>
            <a:ext cx="5924160" cy="3028680"/>
          </a:xfrm>
          <a:prstGeom prst="rect">
            <a:avLst/>
          </a:prstGeom>
          <a:ln>
            <a:noFill/>
          </a:ln>
          <a:effectLst>
            <a:outerShdw algn="tl" blurRad="50800" dir="2700000" dist="38100" rotWithShape="0">
              <a:srgbClr val="000000">
                <a:alpha val="40000"/>
              </a:srgbClr>
            </a:outerShdw>
          </a:effectLst>
        </p:spPr>
      </p:pic>
      <p:sp>
        <p:nvSpPr>
          <p:cNvPr id="805" name="CustomShape 3"/>
          <p:cNvSpPr/>
          <p:nvPr/>
        </p:nvSpPr>
        <p:spPr>
          <a:xfrm>
            <a:off x="6705720" y="1104840"/>
            <a:ext cx="1676160" cy="380520"/>
          </a:xfrm>
          <a:prstGeom prst="wedgeRectCallout">
            <a:avLst>
              <a:gd name="adj1" fmla="val -100709"/>
              <a:gd name="adj2" fmla="val 132500"/>
            </a:avLst>
          </a:prstGeom>
          <a:solidFill>
            <a:schemeClr val="tx1"/>
          </a:solidFill>
          <a:ln w="1908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d33941"/>
                </a:solidFill>
                <a:latin typeface="Arial"/>
              </a:rPr>
              <a:t>ALT+SHIFT+L</a:t>
            </a:r>
            <a:endParaRPr b="0" lang="en-US" sz="1800" spc="-1" strike="noStrike">
              <a:latin typeface="Arial"/>
            </a:endParaRPr>
          </a:p>
        </p:txBody>
      </p:sp>
      <p:pic>
        <p:nvPicPr>
          <p:cNvPr id="806" name="Picture 3" descr=""/>
          <p:cNvPicPr/>
          <p:nvPr/>
        </p:nvPicPr>
        <p:blipFill>
          <a:blip r:embed="rId2"/>
          <a:srcRect l="0" t="0" r="0" b="46525"/>
          <a:stretch/>
        </p:blipFill>
        <p:spPr>
          <a:xfrm>
            <a:off x="1917000" y="3505320"/>
            <a:ext cx="7039080" cy="1447560"/>
          </a:xfrm>
          <a:prstGeom prst="rect">
            <a:avLst/>
          </a:prstGeom>
          <a:ln>
            <a:noFill/>
          </a:ln>
          <a:effectLst>
            <a:outerShdw algn="tl" blurRad="50800" dir="2700000" dist="38100" rotWithShape="0">
              <a:srgbClr val="000000">
                <a:alpha val="40000"/>
              </a:srgbClr>
            </a:outerShdw>
          </a:effectLst>
        </p:spPr>
      </p:pic>
      <p:sp>
        <p:nvSpPr>
          <p:cNvPr id="807" name="CustomShape 4"/>
          <p:cNvSpPr/>
          <p:nvPr/>
        </p:nvSpPr>
        <p:spPr>
          <a:xfrm>
            <a:off x="2666880" y="4114800"/>
            <a:ext cx="65815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ourier New"/>
              </a:rPr>
              <a:t>2014-01-13 15:16:06,573 INFO PCFs reloaded.</a:t>
            </a:r>
            <a:endParaRPr b="0" lang="en-US" sz="1800" spc="-1" strike="noStrike">
              <a:latin typeface="Arial"/>
            </a:endParaRPr>
          </a:p>
        </p:txBody>
      </p:sp>
      <p:sp>
        <p:nvSpPr>
          <p:cNvPr id="808" name="CustomShape 5"/>
          <p:cNvSpPr/>
          <p:nvPr/>
        </p:nvSpPr>
        <p:spPr>
          <a:xfrm>
            <a:off x="5767560" y="3200400"/>
            <a:ext cx="380520" cy="60912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810"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11"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812"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813"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detail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new 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a detail view panel from a parent container</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5"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6"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6: Deploy PCFs</a:t>
            </a:r>
            <a:endParaRPr b="0" lang="en-US" sz="3200" spc="-1" strike="noStrike">
              <a:solidFill>
                <a:srgbClr val="ffffff"/>
              </a:solidFill>
              <a:latin typeface="Arial"/>
            </a:endParaRPr>
          </a:p>
        </p:txBody>
      </p:sp>
      <p:sp>
        <p:nvSpPr>
          <p:cNvPr id="817"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818"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19"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820"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821" name="CustomShape 8"/>
          <p:cNvSpPr/>
          <p:nvPr/>
        </p:nvSpPr>
        <p:spPr>
          <a:xfrm>
            <a:off x="2514600" y="52653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822" name="Picture 4" descr=""/>
          <p:cNvPicPr/>
          <p:nvPr/>
        </p:nvPicPr>
        <p:blipFill>
          <a:blip r:embed="rId1"/>
          <a:stretch/>
        </p:blipFill>
        <p:spPr>
          <a:xfrm>
            <a:off x="2517840" y="3808080"/>
            <a:ext cx="1360080" cy="1447560"/>
          </a:xfrm>
          <a:prstGeom prst="rect">
            <a:avLst/>
          </a:prstGeom>
          <a:ln>
            <a:noFill/>
          </a:ln>
          <a:effectLst>
            <a:outerShdw algn="tl" blurRad="50800" dir="2700000" dist="38100" rotWithShape="0">
              <a:srgbClr val="000000">
                <a:alpha val="40000"/>
              </a:srgbClr>
            </a:outerShdw>
          </a:effectLst>
        </p:spPr>
      </p:pic>
      <p:sp>
        <p:nvSpPr>
          <p:cNvPr id="823" name="CustomShape 9"/>
          <p:cNvSpPr/>
          <p:nvPr/>
        </p:nvSpPr>
        <p:spPr>
          <a:xfrm>
            <a:off x="6934320" y="527472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824" name="Picture 4" descr=""/>
          <p:cNvPicPr/>
          <p:nvPr/>
        </p:nvPicPr>
        <p:blipFill>
          <a:blip r:embed="rId2"/>
          <a:stretch/>
        </p:blipFill>
        <p:spPr>
          <a:xfrm>
            <a:off x="6937560" y="3817440"/>
            <a:ext cx="1360080" cy="1447560"/>
          </a:xfrm>
          <a:prstGeom prst="rect">
            <a:avLst/>
          </a:prstGeom>
          <a:ln>
            <a:noFill/>
          </a:ln>
          <a:effectLst>
            <a:outerShdw algn="tl" blurRad="50800" dir="2700000" dist="38100" rotWithShape="0">
              <a:srgbClr val="000000">
                <a:alpha val="40000"/>
              </a:srgbClr>
            </a:outerShdw>
          </a:effectLst>
        </p:spPr>
      </p:pic>
      <p:pic>
        <p:nvPicPr>
          <p:cNvPr id="825" name="Picture 3" descr=""/>
          <p:cNvPicPr/>
          <p:nvPr/>
        </p:nvPicPr>
        <p:blipFill>
          <a:blip r:embed="rId3"/>
          <a:stretch/>
        </p:blipFill>
        <p:spPr>
          <a:xfrm>
            <a:off x="818280" y="3819240"/>
            <a:ext cx="1351080" cy="1314000"/>
          </a:xfrm>
          <a:prstGeom prst="rect">
            <a:avLst/>
          </a:prstGeom>
          <a:ln>
            <a:noFill/>
          </a:ln>
          <a:effectLst>
            <a:outerShdw algn="tl" blurRad="50800" dir="2700000" dist="38100" rotWithShape="0">
              <a:srgbClr val="000000">
                <a:alpha val="40000"/>
              </a:srgbClr>
            </a:outerShdw>
          </a:effectLst>
        </p:spPr>
      </p:pic>
      <p:sp>
        <p:nvSpPr>
          <p:cNvPr id="826" name="CustomShape 10"/>
          <p:cNvSpPr/>
          <p:nvPr/>
        </p:nvSpPr>
        <p:spPr>
          <a:xfrm>
            <a:off x="70848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827" name="Picture 3" descr=""/>
          <p:cNvPicPr/>
          <p:nvPr/>
        </p:nvPicPr>
        <p:blipFill>
          <a:blip r:embed="rId4"/>
          <a:stretch/>
        </p:blipFill>
        <p:spPr>
          <a:xfrm>
            <a:off x="5091840" y="3819240"/>
            <a:ext cx="1351080" cy="1314000"/>
          </a:xfrm>
          <a:prstGeom prst="rect">
            <a:avLst/>
          </a:prstGeom>
          <a:ln>
            <a:noFill/>
          </a:ln>
          <a:effectLst>
            <a:outerShdw algn="tl" blurRad="50800" dir="2700000" dist="38100" rotWithShape="0">
              <a:srgbClr val="000000">
                <a:alpha val="40000"/>
              </a:srgbClr>
            </a:outerShdw>
          </a:effectLst>
        </p:spPr>
      </p:pic>
      <p:sp>
        <p:nvSpPr>
          <p:cNvPr id="828" name="CustomShape 11"/>
          <p:cNvSpPr/>
          <p:nvPr/>
        </p:nvSpPr>
        <p:spPr>
          <a:xfrm>
            <a:off x="498204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Detail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detail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Reference detail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CustomShape 1"/>
          <p:cNvSpPr/>
          <p:nvPr/>
        </p:nvSpPr>
        <p:spPr>
          <a:xfrm flipV="1" rot="16200000">
            <a:off x="1240920" y="3008160"/>
            <a:ext cx="406440" cy="333000"/>
          </a:xfrm>
          <a:prstGeom prst="bentConnector3">
            <a:avLst>
              <a:gd name="adj1" fmla="val -46024"/>
            </a:avLst>
          </a:prstGeom>
          <a:noFill/>
          <a:ln w="28440">
            <a:solidFill>
              <a:schemeClr val="bg2"/>
            </a:solidFill>
            <a:round/>
          </a:ln>
          <a:effectLst>
            <a:outerShdw algn="tl" blurRad="50800" dir="2700000" dist="38100" rotWithShape="0">
              <a:srgbClr val="000000">
                <a:alpha val="40000"/>
              </a:srgbClr>
            </a:outerShdw>
          </a:effectLst>
        </p:spPr>
        <p:style>
          <a:lnRef idx="0"/>
          <a:fillRef idx="0"/>
          <a:effectRef idx="0"/>
          <a:fontRef idx="minor"/>
        </p:style>
      </p:sp>
      <p:sp>
        <p:nvSpPr>
          <p:cNvPr id="831" name="CustomShape 2"/>
          <p:cNvSpPr/>
          <p:nvPr/>
        </p:nvSpPr>
        <p:spPr>
          <a:xfrm rot="5400000">
            <a:off x="1112760" y="2509200"/>
            <a:ext cx="649080" cy="318600"/>
          </a:xfrm>
          <a:prstGeom prst="bentConnector3">
            <a:avLst>
              <a:gd name="adj1" fmla="val -39445"/>
            </a:avLst>
          </a:prstGeom>
          <a:noFill/>
          <a:ln w="28440">
            <a:solidFill>
              <a:schemeClr val="bg2"/>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32"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Referencing detail view panels</a:t>
            </a:r>
            <a:endParaRPr b="0" lang="en-US" sz="3200" spc="-1" strike="noStrike">
              <a:solidFill>
                <a:srgbClr val="ffffff"/>
              </a:solidFill>
              <a:latin typeface="Arial"/>
            </a:endParaRPr>
          </a:p>
        </p:txBody>
      </p:sp>
      <p:sp>
        <p:nvSpPr>
          <p:cNvPr id="833" name="TextShape 4"/>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reference widget in a parent container references a PCF File as an embedded child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PanelRef widget can reference: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Card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Detail Panel</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834" name="CustomShape 5"/>
          <p:cNvSpPr/>
          <p:nvPr/>
        </p:nvSpPr>
        <p:spPr>
          <a:xfrm>
            <a:off x="879480" y="914400"/>
            <a:ext cx="3504960" cy="1018800"/>
          </a:xfrm>
          <a:prstGeom prst="roundRect">
            <a:avLst>
              <a:gd name="adj" fmla="val 9190"/>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199"/>
              </a:spcBef>
              <a:spcAft>
                <a:spcPts val="720"/>
              </a:spcAft>
            </a:pPr>
            <a:r>
              <a:rPr b="1" lang="en-US" sz="2400" spc="-1" strike="noStrike">
                <a:solidFill>
                  <a:srgbClr val="000000"/>
                </a:solidFill>
                <a:latin typeface="Arial"/>
              </a:rPr>
              <a:t>Screen</a:t>
            </a:r>
            <a:endParaRPr b="0" lang="en-US" sz="2400" spc="-1" strike="noStrike">
              <a:latin typeface="Arial"/>
            </a:endParaRPr>
          </a:p>
        </p:txBody>
      </p:sp>
      <p:sp>
        <p:nvSpPr>
          <p:cNvPr id="835" name="CustomShape 6"/>
          <p:cNvSpPr/>
          <p:nvPr/>
        </p:nvSpPr>
        <p:spPr>
          <a:xfrm>
            <a:off x="1465920" y="2343960"/>
            <a:ext cx="2331720" cy="1045440"/>
          </a:xfrm>
          <a:prstGeom prst="roundRect">
            <a:avLst>
              <a:gd name="adj" fmla="val 10291"/>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Card View Panel / </a:t>
            </a:r>
            <a:br/>
            <a:r>
              <a:rPr b="1" lang="en-US" sz="2000" spc="-1" strike="noStrike">
                <a:solidFill>
                  <a:srgbClr val="000000"/>
                </a:solidFill>
                <a:latin typeface="Arial"/>
              </a:rPr>
              <a:t>List Detail Panel</a:t>
            </a:r>
            <a:endParaRPr b="0" lang="en-US" sz="2000" spc="-1" strike="noStrike">
              <a:latin typeface="Arial"/>
            </a:endParaRPr>
          </a:p>
        </p:txBody>
      </p:sp>
      <p:sp>
        <p:nvSpPr>
          <p:cNvPr id="836" name="CustomShape 7"/>
          <p:cNvSpPr/>
          <p:nvPr/>
        </p:nvSpPr>
        <p:spPr>
          <a:xfrm>
            <a:off x="609480" y="4281840"/>
            <a:ext cx="1447560" cy="671040"/>
          </a:xfrm>
          <a:prstGeom prst="roundRect">
            <a:avLst>
              <a:gd name="adj" fmla="val 8013"/>
            </a:avLst>
          </a:prstGeom>
          <a:solidFill>
            <a:schemeClr val="accent5">
              <a:lumMod val="20000"/>
              <a:lumOff val="80000"/>
            </a:schemeClr>
          </a:solidFill>
          <a:ln w="1908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Detail View</a:t>
            </a:r>
            <a:br/>
            <a:r>
              <a:rPr b="1" lang="en-US" sz="2000" spc="-1" strike="noStrike">
                <a:solidFill>
                  <a:srgbClr val="000000"/>
                </a:solidFill>
                <a:latin typeface="Arial"/>
              </a:rPr>
              <a:t>Panel</a:t>
            </a:r>
            <a:endParaRPr b="0" lang="en-US" sz="2000" spc="-1" strike="noStrike">
              <a:latin typeface="Arial"/>
            </a:endParaRPr>
          </a:p>
        </p:txBody>
      </p:sp>
      <p:sp>
        <p:nvSpPr>
          <p:cNvPr id="837" name="CustomShape 8"/>
          <p:cNvSpPr/>
          <p:nvPr/>
        </p:nvSpPr>
        <p:spPr>
          <a:xfrm>
            <a:off x="3200400" y="4281840"/>
            <a:ext cx="1447560" cy="671040"/>
          </a:xfrm>
          <a:prstGeom prst="roundRect">
            <a:avLst>
              <a:gd name="adj" fmla="val 10898"/>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List View </a:t>
            </a:r>
            <a:br/>
            <a:r>
              <a:rPr b="1" lang="en-US" sz="2000" spc="-1" strike="noStrike">
                <a:solidFill>
                  <a:srgbClr val="000000"/>
                </a:solidFill>
                <a:latin typeface="Arial"/>
              </a:rPr>
              <a:t>Panel</a:t>
            </a:r>
            <a:endParaRPr b="0" lang="en-US" sz="2000" spc="-1" strike="noStrike">
              <a:latin typeface="Arial"/>
            </a:endParaRPr>
          </a:p>
        </p:txBody>
      </p:sp>
      <p:sp>
        <p:nvSpPr>
          <p:cNvPr id="838" name="CustomShape 9"/>
          <p:cNvSpPr/>
          <p:nvPr/>
        </p:nvSpPr>
        <p:spPr>
          <a:xfrm>
            <a:off x="544320" y="5743440"/>
            <a:ext cx="4179600" cy="456840"/>
          </a:xfrm>
          <a:prstGeom prst="roundRect">
            <a:avLst>
              <a:gd name="adj" fmla="val 16667"/>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Atomic Widgets</a:t>
            </a:r>
            <a:endParaRPr b="0" lang="en-US" sz="2000" spc="-1" strike="noStrike">
              <a:latin typeface="Arial"/>
            </a:endParaRPr>
          </a:p>
        </p:txBody>
      </p:sp>
      <p:sp>
        <p:nvSpPr>
          <p:cNvPr id="839" name="CustomShape 10"/>
          <p:cNvSpPr/>
          <p:nvPr/>
        </p:nvSpPr>
        <p:spPr>
          <a:xfrm>
            <a:off x="2631960" y="1933560"/>
            <a:ext cx="360" cy="4100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0" name="CustomShape 11"/>
          <p:cNvSpPr/>
          <p:nvPr/>
        </p:nvSpPr>
        <p:spPr>
          <a:xfrm>
            <a:off x="3352680" y="3409560"/>
            <a:ext cx="360" cy="87192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1" name="CustomShape 12"/>
          <p:cNvSpPr/>
          <p:nvPr/>
        </p:nvSpPr>
        <p:spPr>
          <a:xfrm>
            <a:off x="1828800" y="3409560"/>
            <a:ext cx="360" cy="8719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2" name="CustomShape 13"/>
          <p:cNvSpPr/>
          <p:nvPr/>
        </p:nvSpPr>
        <p:spPr>
          <a:xfrm>
            <a:off x="1032480" y="1948320"/>
            <a:ext cx="360" cy="23331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3" name="CustomShape 14"/>
          <p:cNvSpPr/>
          <p:nvPr/>
        </p:nvSpPr>
        <p:spPr>
          <a:xfrm>
            <a:off x="4080240" y="1948320"/>
            <a:ext cx="360" cy="233316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4" name="CustomShape 15"/>
          <p:cNvSpPr/>
          <p:nvPr/>
        </p:nvSpPr>
        <p:spPr>
          <a:xfrm>
            <a:off x="1905120" y="4953240"/>
            <a:ext cx="360" cy="7898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5" name="CustomShape 16"/>
          <p:cNvSpPr/>
          <p:nvPr/>
        </p:nvSpPr>
        <p:spPr>
          <a:xfrm>
            <a:off x="3924360" y="4952880"/>
            <a:ext cx="360" cy="79020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6" name="CustomShape 17"/>
          <p:cNvSpPr/>
          <p:nvPr/>
        </p:nvSpPr>
        <p:spPr>
          <a:xfrm>
            <a:off x="1117440" y="4953240"/>
            <a:ext cx="360" cy="7898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7" name="CustomShape 18"/>
          <p:cNvSpPr/>
          <p:nvPr/>
        </p:nvSpPr>
        <p:spPr>
          <a:xfrm>
            <a:off x="609480" y="5163120"/>
            <a:ext cx="1066320" cy="351360"/>
          </a:xfrm>
          <a:prstGeom prst="roundRect">
            <a:avLst>
              <a:gd name="adj" fmla="val 16667"/>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Input Set</a:t>
            </a:r>
            <a:endParaRPr b="0" lang="en-US" sz="1800" spc="-1" strike="noStrike">
              <a:latin typeface="Arial"/>
            </a:endParaRPr>
          </a:p>
        </p:txBody>
      </p:sp>
      <p:sp>
        <p:nvSpPr>
          <p:cNvPr id="848" name="CustomShape 19"/>
          <p:cNvSpPr/>
          <p:nvPr/>
        </p:nvSpPr>
        <p:spPr>
          <a:xfrm>
            <a:off x="879480" y="3686760"/>
            <a:ext cx="1165680" cy="351360"/>
          </a:xfrm>
          <a:prstGeom prst="roundRect">
            <a:avLst>
              <a:gd name="adj" fmla="val 16667"/>
            </a:avLst>
          </a:prstGeom>
          <a:solidFill>
            <a:schemeClr val="accent6">
              <a:lumMod val="20000"/>
              <a:lumOff val="80000"/>
            </a:schemeClr>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Panel Ref</a:t>
            </a:r>
            <a:endParaRPr b="0" lang="en-US" sz="1800" spc="-1" strike="noStrike">
              <a:latin typeface="Arial"/>
            </a:endParaRPr>
          </a:p>
        </p:txBody>
      </p:sp>
      <p:sp>
        <p:nvSpPr>
          <p:cNvPr id="849" name="CustomShape 20"/>
          <p:cNvSpPr/>
          <p:nvPr/>
        </p:nvSpPr>
        <p:spPr>
          <a:xfrm>
            <a:off x="2057400" y="4617360"/>
            <a:ext cx="1142640" cy="36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0" name="Picture 2" descr=""/>
          <p:cNvPicPr/>
          <p:nvPr/>
        </p:nvPicPr>
        <p:blipFill>
          <a:blip r:embed="rId1"/>
          <a:srcRect l="0" t="3290" r="0" b="18295"/>
          <a:stretch/>
        </p:blipFill>
        <p:spPr>
          <a:xfrm>
            <a:off x="543600" y="914400"/>
            <a:ext cx="8381520" cy="3453840"/>
          </a:xfrm>
          <a:prstGeom prst="rect">
            <a:avLst/>
          </a:prstGeom>
          <a:ln>
            <a:solidFill>
              <a:schemeClr val="bg1"/>
            </a:solidFill>
          </a:ln>
          <a:effectLst>
            <a:outerShdw algn="tl" blurRad="50800" dir="2700000" dist="38100" rotWithShape="0">
              <a:srgbClr val="000000">
                <a:alpha val="40000"/>
              </a:srgbClr>
            </a:outerShdw>
          </a:effectLst>
        </p:spPr>
      </p:pic>
      <p:sp>
        <p:nvSpPr>
          <p:cNvPr id="85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Panel Ref</a:t>
            </a:r>
            <a:endParaRPr b="0" lang="en-US" sz="3200" spc="-1" strike="noStrike">
              <a:solidFill>
                <a:srgbClr val="ffffff"/>
              </a:solidFill>
              <a:latin typeface="Arial"/>
            </a:endParaRPr>
          </a:p>
        </p:txBody>
      </p:sp>
      <p:sp>
        <p:nvSpPr>
          <p:cNvPr id="852"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Panel Ref</a:t>
            </a:r>
            <a:r>
              <a:rPr b="0" lang="en-US" sz="2400" spc="-1" strike="noStrike">
                <a:solidFill>
                  <a:srgbClr val="000000"/>
                </a:solidFill>
                <a:latin typeface="Arial"/>
                <a:ea typeface="Arial"/>
              </a:rPr>
              <a:t> includes a reference to a "panel"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Card View Panel, Detail View Panel, List Detail Panel, List View Panel, or Panel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Optionally supplies referenced panel with Title, Toolbar, Help Text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53" name="CustomShape 3"/>
          <p:cNvSpPr/>
          <p:nvPr/>
        </p:nvSpPr>
        <p:spPr>
          <a:xfrm>
            <a:off x="551880" y="1645560"/>
            <a:ext cx="8360280" cy="2709000"/>
          </a:xfrm>
          <a:prstGeom prst="roundRect">
            <a:avLst>
              <a:gd name="adj" fmla="val 1376"/>
            </a:avLst>
          </a:prstGeom>
          <a:noFill/>
          <a:ln w="28440">
            <a:solidFill>
              <a:schemeClr val="accent3"/>
            </a:solidFill>
            <a:round/>
          </a:ln>
          <a:effectLst>
            <a:outerShdw algn="tl" blurRad="50800" dir="2700000" dist="38100" rotWithShape="0">
              <a:srgbClr val="000000">
                <a:alpha val="40000"/>
              </a:srgbClr>
            </a:outerShdw>
          </a:effectLst>
        </p:spPr>
        <p:style>
          <a:lnRef idx="0"/>
          <a:fillRef idx="0"/>
          <a:effectRef idx="0"/>
          <a:fontRef idx="minor"/>
        </p:style>
      </p:sp>
      <p:sp>
        <p:nvSpPr>
          <p:cNvPr id="854" name="CustomShape 4"/>
          <p:cNvSpPr/>
          <p:nvPr/>
        </p:nvSpPr>
        <p:spPr>
          <a:xfrm>
            <a:off x="6860880" y="1295280"/>
            <a:ext cx="1941120" cy="380520"/>
          </a:xfrm>
          <a:prstGeom prst="roundRect">
            <a:avLst>
              <a:gd name="adj" fmla="val 16667"/>
            </a:avLst>
          </a:prstGeom>
          <a:solidFill>
            <a:schemeClr val="tx1"/>
          </a:solid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Panel Ref</a:t>
            </a:r>
            <a:endParaRPr b="0" lang="en-US" sz="1800" spc="-1" strike="noStrike">
              <a:latin typeface="Arial"/>
            </a:endParaRPr>
          </a:p>
        </p:txBody>
      </p:sp>
      <p:sp>
        <p:nvSpPr>
          <p:cNvPr id="855" name="CustomShape 5"/>
          <p:cNvSpPr/>
          <p:nvPr/>
        </p:nvSpPr>
        <p:spPr>
          <a:xfrm>
            <a:off x="618480" y="1710360"/>
            <a:ext cx="8216640" cy="2562480"/>
          </a:xfrm>
          <a:prstGeom prst="roundRect">
            <a:avLst>
              <a:gd name="adj" fmla="val 287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56" name="CustomShape 6"/>
          <p:cNvSpPr/>
          <p:nvPr/>
        </p:nvSpPr>
        <p:spPr>
          <a:xfrm>
            <a:off x="5468040" y="3892320"/>
            <a:ext cx="2514240" cy="380520"/>
          </a:xfrm>
          <a:prstGeom prst="roundRect">
            <a:avLst>
              <a:gd name="adj" fmla="val 16667"/>
            </a:avLst>
          </a:prstGeom>
          <a:solidFill>
            <a:schemeClr val="tx1"/>
          </a:solid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Detail View Panel</a:t>
            </a:r>
            <a:endParaRPr b="0" lang="en-US"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reference a detail view panel</a:t>
            </a:r>
            <a:endParaRPr b="0" lang="en-US" sz="3200" spc="-1" strike="noStrike">
              <a:solidFill>
                <a:srgbClr val="ffffff"/>
              </a:solidFill>
              <a:latin typeface="Arial"/>
            </a:endParaRPr>
          </a:p>
        </p:txBody>
      </p:sp>
      <p:sp>
        <p:nvSpPr>
          <p:cNvPr id="858"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PanelRef widget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widget properties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9" name="Picture 6" descr=""/>
          <p:cNvPicPr/>
          <p:nvPr/>
        </p:nvPicPr>
        <p:blipFill>
          <a:blip r:embed="rId1"/>
          <a:stretch/>
        </p:blipFill>
        <p:spPr>
          <a:xfrm>
            <a:off x="533520" y="916200"/>
            <a:ext cx="5866920" cy="4110480"/>
          </a:xfrm>
          <a:prstGeom prst="rect">
            <a:avLst/>
          </a:prstGeom>
          <a:ln w="9360">
            <a:noFill/>
          </a:ln>
          <a:effectLst>
            <a:outerShdw algn="tl" blurRad="50800" dir="2700000" dist="38100" rotWithShape="0">
              <a:srgbClr val="000000">
                <a:alpha val="40000"/>
              </a:srgbClr>
            </a:outerShdw>
          </a:effectLst>
        </p:spPr>
      </p:pic>
      <p:sp>
        <p:nvSpPr>
          <p:cNvPr id="86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Add panel ref </a:t>
            </a:r>
            <a:endParaRPr b="0" lang="en-US" sz="3200" spc="-1" strike="noStrike">
              <a:solidFill>
                <a:srgbClr val="ffffff"/>
              </a:solidFill>
              <a:latin typeface="Arial"/>
            </a:endParaRPr>
          </a:p>
        </p:txBody>
      </p:sp>
      <p:sp>
        <p:nvSpPr>
          <p:cNvPr id="861" name="TextShape 2"/>
          <p:cNvSpPr txBox="1"/>
          <p:nvPr/>
        </p:nvSpPr>
        <p:spPr>
          <a:xfrm>
            <a:off x="6705720" y="914400"/>
            <a:ext cx="211788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Add a </a:t>
            </a:r>
            <a:br/>
            <a:r>
              <a:rPr b="0" lang="en-US" sz="2400" spc="-1" strike="noStrike">
                <a:solidFill>
                  <a:srgbClr val="000000"/>
                </a:solidFill>
                <a:latin typeface="Arial"/>
              </a:rPr>
              <a:t>PanelRef widget to the parent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Panel Ref requires a def property value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62" name="TextShape 3"/>
          <p:cNvSpPr txBox="1"/>
          <p:nvPr/>
        </p:nvSpPr>
        <p:spPr>
          <a:xfrm>
            <a:off x="521280" y="5334120"/>
            <a:ext cx="8320680" cy="1066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 property identifies the name of panel to reference and object to pass as root object</a:t>
            </a:r>
            <a:endParaRPr b="0" lang="en-US" sz="2400" spc="-1" strike="noStrike">
              <a:solidFill>
                <a:srgbClr val="000000"/>
              </a:solidFill>
              <a:latin typeface="Arial"/>
            </a:endParaRPr>
          </a:p>
        </p:txBody>
      </p:sp>
      <p:sp>
        <p:nvSpPr>
          <p:cNvPr id="863" name="CustomShape 4"/>
          <p:cNvSpPr/>
          <p:nvPr/>
        </p:nvSpPr>
        <p:spPr>
          <a:xfrm>
            <a:off x="777960" y="2217960"/>
            <a:ext cx="4313160" cy="974520"/>
          </a:xfrm>
          <a:prstGeom prst="arc">
            <a:avLst>
              <a:gd name="adj1" fmla="val 11358232"/>
              <a:gd name="adj2" fmla="val 2087308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64" name="CustomShape 5"/>
          <p:cNvSpPr/>
          <p:nvPr/>
        </p:nvSpPr>
        <p:spPr>
          <a:xfrm>
            <a:off x="4520520" y="2148120"/>
            <a:ext cx="169560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5" name="Picture 6" descr=""/>
          <p:cNvPicPr/>
          <p:nvPr/>
        </p:nvPicPr>
        <p:blipFill>
          <a:blip r:embed="rId1"/>
          <a:stretch/>
        </p:blipFill>
        <p:spPr>
          <a:xfrm>
            <a:off x="533520" y="911160"/>
            <a:ext cx="5178240" cy="3999600"/>
          </a:xfrm>
          <a:prstGeom prst="rect">
            <a:avLst/>
          </a:prstGeom>
          <a:ln w="9360">
            <a:noFill/>
          </a:ln>
          <a:effectLst>
            <a:outerShdw algn="tl" blurRad="50800" dir="2700000" dist="38100" rotWithShape="0">
              <a:srgbClr val="000000">
                <a:alpha val="40000"/>
              </a:srgbClr>
            </a:outerShdw>
          </a:effectLst>
        </p:spPr>
      </p:pic>
      <p:pic>
        <p:nvPicPr>
          <p:cNvPr id="866" name="Picture 4" descr=""/>
          <p:cNvPicPr/>
          <p:nvPr/>
        </p:nvPicPr>
        <p:blipFill>
          <a:blip r:embed="rId2"/>
          <a:stretch/>
        </p:blipFill>
        <p:spPr>
          <a:xfrm>
            <a:off x="6199200" y="2082240"/>
            <a:ext cx="2714400" cy="2828520"/>
          </a:xfrm>
          <a:prstGeom prst="rect">
            <a:avLst/>
          </a:prstGeom>
          <a:ln w="9360">
            <a:noFill/>
          </a:ln>
          <a:effectLst>
            <a:outerShdw algn="tl" blurRad="50800" dir="2700000" dist="38100" rotWithShape="0">
              <a:srgbClr val="000000">
                <a:alpha val="40000"/>
              </a:srgbClr>
            </a:outerShdw>
          </a:effectLst>
        </p:spPr>
      </p:pic>
      <p:sp>
        <p:nvSpPr>
          <p:cNvPr id="86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Reference the detail view panel</a:t>
            </a:r>
            <a:endParaRPr b="0" lang="en-US" sz="3200" spc="-1" strike="noStrike">
              <a:solidFill>
                <a:srgbClr val="ffffff"/>
              </a:solidFill>
              <a:latin typeface="Arial"/>
            </a:endParaRPr>
          </a:p>
        </p:txBody>
      </p:sp>
      <p:sp>
        <p:nvSpPr>
          <p:cNvPr id="868" name="TextShape 2"/>
          <p:cNvSpPr txBox="1"/>
          <p:nvPr/>
        </p:nvSpPr>
        <p:spPr>
          <a:xfrm>
            <a:off x="519120" y="5079960"/>
            <a:ext cx="8318160" cy="13204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the def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Specify the detail view panel PCF file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Pass the required object type as an argument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69" name="CustomShape 3"/>
          <p:cNvSpPr/>
          <p:nvPr/>
        </p:nvSpPr>
        <p:spPr>
          <a:xfrm>
            <a:off x="5410080" y="4001400"/>
            <a:ext cx="1004040" cy="456840"/>
          </a:xfrm>
          <a:prstGeom prst="right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870" name="CustomShape 4"/>
          <p:cNvSpPr/>
          <p:nvPr/>
        </p:nvSpPr>
        <p:spPr>
          <a:xfrm>
            <a:off x="2945880" y="2794320"/>
            <a:ext cx="1866960" cy="50040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71" name="CustomShape 5"/>
          <p:cNvSpPr/>
          <p:nvPr/>
        </p:nvSpPr>
        <p:spPr>
          <a:xfrm rot="16200000">
            <a:off x="2460960" y="3744000"/>
            <a:ext cx="411840" cy="152352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72" name="CustomShape 6"/>
          <p:cNvSpPr/>
          <p:nvPr/>
        </p:nvSpPr>
        <p:spPr>
          <a:xfrm rot="16200000">
            <a:off x="3791880" y="4022280"/>
            <a:ext cx="407520" cy="97128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73" name="CustomShape 7"/>
          <p:cNvSpPr/>
          <p:nvPr/>
        </p:nvSpPr>
        <p:spPr>
          <a:xfrm>
            <a:off x="2074680" y="3657600"/>
            <a:ext cx="1218960" cy="633240"/>
          </a:xfrm>
          <a:prstGeom prst="rect">
            <a:avLst/>
          </a:prstGeom>
          <a:solidFill>
            <a:srgbClr val="ffffff">
              <a:alpha val="51000"/>
            </a:srgb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Detail View</a:t>
            </a:r>
            <a:br/>
            <a:r>
              <a:rPr b="1" lang="en-US" sz="1800" spc="-1" strike="noStrike">
                <a:solidFill>
                  <a:srgbClr val="c00000"/>
                </a:solidFill>
                <a:latin typeface="Arial"/>
              </a:rPr>
              <a:t> Panel</a:t>
            </a:r>
            <a:endParaRPr b="0" lang="en-US" sz="1800" spc="-1" strike="noStrike">
              <a:latin typeface="Arial"/>
            </a:endParaRPr>
          </a:p>
        </p:txBody>
      </p:sp>
      <p:sp>
        <p:nvSpPr>
          <p:cNvPr id="874" name="CustomShape 8"/>
          <p:cNvSpPr/>
          <p:nvPr/>
        </p:nvSpPr>
        <p:spPr>
          <a:xfrm>
            <a:off x="3429000" y="3657240"/>
            <a:ext cx="1058400" cy="551880"/>
          </a:xfrm>
          <a:prstGeom prst="rect">
            <a:avLst/>
          </a:prstGeom>
          <a:solidFill>
            <a:srgbClr val="ffffff">
              <a:alpha val="51000"/>
            </a:srgb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root </a:t>
            </a:r>
            <a:br/>
            <a:r>
              <a:rPr b="1" lang="en-US" sz="1800" spc="-1" strike="noStrike">
                <a:solidFill>
                  <a:srgbClr val="c00000"/>
                </a:solidFill>
                <a:latin typeface="Arial"/>
              </a:rPr>
              <a:t>object</a:t>
            </a:r>
            <a:endParaRPr b="0" lang="en-US"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876"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77"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878"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879"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81"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82"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3: Deploy PCFs</a:t>
            </a:r>
            <a:endParaRPr b="0" lang="en-US" sz="3200" spc="-1" strike="noStrike">
              <a:solidFill>
                <a:srgbClr val="ffffff"/>
              </a:solidFill>
              <a:latin typeface="Arial"/>
            </a:endParaRPr>
          </a:p>
        </p:txBody>
      </p:sp>
      <p:sp>
        <p:nvSpPr>
          <p:cNvPr id="883"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884"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5"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886"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887" name="CustomShape 8"/>
          <p:cNvSpPr/>
          <p:nvPr/>
        </p:nvSpPr>
        <p:spPr>
          <a:xfrm>
            <a:off x="2514600" y="52653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888" name="Picture 4" descr=""/>
          <p:cNvPicPr/>
          <p:nvPr/>
        </p:nvPicPr>
        <p:blipFill>
          <a:blip r:embed="rId1"/>
          <a:stretch/>
        </p:blipFill>
        <p:spPr>
          <a:xfrm>
            <a:off x="2517840" y="3808080"/>
            <a:ext cx="1360080" cy="1447560"/>
          </a:xfrm>
          <a:prstGeom prst="rect">
            <a:avLst/>
          </a:prstGeom>
          <a:ln>
            <a:noFill/>
          </a:ln>
          <a:effectLst>
            <a:outerShdw algn="tl" blurRad="50800" dir="2700000" dist="38100" rotWithShape="0">
              <a:srgbClr val="000000">
                <a:alpha val="40000"/>
              </a:srgbClr>
            </a:outerShdw>
          </a:effectLst>
        </p:spPr>
      </p:pic>
      <p:sp>
        <p:nvSpPr>
          <p:cNvPr id="889" name="CustomShape 9"/>
          <p:cNvSpPr/>
          <p:nvPr/>
        </p:nvSpPr>
        <p:spPr>
          <a:xfrm>
            <a:off x="6934320" y="527472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890" name="Picture 4" descr=""/>
          <p:cNvPicPr/>
          <p:nvPr/>
        </p:nvPicPr>
        <p:blipFill>
          <a:blip r:embed="rId2"/>
          <a:stretch/>
        </p:blipFill>
        <p:spPr>
          <a:xfrm>
            <a:off x="6937560" y="3817440"/>
            <a:ext cx="1360080" cy="1447560"/>
          </a:xfrm>
          <a:prstGeom prst="rect">
            <a:avLst/>
          </a:prstGeom>
          <a:ln>
            <a:noFill/>
          </a:ln>
          <a:effectLst>
            <a:outerShdw algn="tl" blurRad="50800" dir="2700000" dist="38100" rotWithShape="0">
              <a:srgbClr val="000000">
                <a:alpha val="40000"/>
              </a:srgbClr>
            </a:outerShdw>
          </a:effectLst>
        </p:spPr>
      </p:pic>
      <p:pic>
        <p:nvPicPr>
          <p:cNvPr id="891" name="Picture 3" descr=""/>
          <p:cNvPicPr/>
          <p:nvPr/>
        </p:nvPicPr>
        <p:blipFill>
          <a:blip r:embed="rId3"/>
          <a:stretch/>
        </p:blipFill>
        <p:spPr>
          <a:xfrm>
            <a:off x="818280" y="3819240"/>
            <a:ext cx="1351080" cy="1314000"/>
          </a:xfrm>
          <a:prstGeom prst="rect">
            <a:avLst/>
          </a:prstGeom>
          <a:ln>
            <a:noFill/>
          </a:ln>
          <a:effectLst>
            <a:outerShdw algn="tl" blurRad="50800" dir="2700000" dist="38100" rotWithShape="0">
              <a:srgbClr val="000000">
                <a:alpha val="40000"/>
              </a:srgbClr>
            </a:outerShdw>
          </a:effectLst>
        </p:spPr>
      </p:pic>
      <p:sp>
        <p:nvSpPr>
          <p:cNvPr id="892" name="CustomShape 10"/>
          <p:cNvSpPr/>
          <p:nvPr/>
        </p:nvSpPr>
        <p:spPr>
          <a:xfrm>
            <a:off x="70848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893" name="Picture 3" descr=""/>
          <p:cNvPicPr/>
          <p:nvPr/>
        </p:nvPicPr>
        <p:blipFill>
          <a:blip r:embed="rId4"/>
          <a:stretch/>
        </p:blipFill>
        <p:spPr>
          <a:xfrm>
            <a:off x="5091840" y="3819240"/>
            <a:ext cx="1351080" cy="1314000"/>
          </a:xfrm>
          <a:prstGeom prst="rect">
            <a:avLst/>
          </a:prstGeom>
          <a:ln>
            <a:noFill/>
          </a:ln>
          <a:effectLst>
            <a:outerShdw algn="tl" blurRad="50800" dir="2700000" dist="38100" rotWithShape="0">
              <a:srgbClr val="000000">
                <a:alpha val="40000"/>
              </a:srgbClr>
            </a:outerShdw>
          </a:effectLst>
        </p:spPr>
      </p:pic>
      <p:sp>
        <p:nvSpPr>
          <p:cNvPr id="894" name="CustomShape 11"/>
          <p:cNvSpPr/>
          <p:nvPr/>
        </p:nvSpPr>
        <p:spPr>
          <a:xfrm>
            <a:off x="498204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Detail view panel in read-only mode </a:t>
            </a:r>
            <a:endParaRPr b="0" lang="en-US" sz="3200" spc="-1" strike="noStrike">
              <a:solidFill>
                <a:srgbClr val="ffffff"/>
              </a:solidFill>
              <a:latin typeface="Arial"/>
            </a:endParaRPr>
          </a:p>
        </p:txBody>
      </p:sp>
      <p:sp>
        <p:nvSpPr>
          <p:cNvPr id="896" name="TextShape 2"/>
          <p:cNvSpPr txBox="1"/>
          <p:nvPr/>
        </p:nvSpPr>
        <p:spPr>
          <a:xfrm>
            <a:off x="519120" y="4800600"/>
            <a:ext cx="8318160" cy="1599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By default, there is no way to put detail view into edit mode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Next lesson discusses how to add Edit|Update buttons so that data can be modified</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97" name="Picture 2" descr=""/>
          <p:cNvPicPr/>
          <p:nvPr/>
        </p:nvPicPr>
        <p:blipFill>
          <a:blip r:embed="rId1"/>
          <a:srcRect l="0" t="3290" r="0" b="14265"/>
          <a:stretch/>
        </p:blipFill>
        <p:spPr>
          <a:xfrm>
            <a:off x="543600" y="914400"/>
            <a:ext cx="8381520" cy="3631320"/>
          </a:xfrm>
          <a:prstGeom prst="rect">
            <a:avLst/>
          </a:prstGeom>
          <a:ln>
            <a:solidFill>
              <a:schemeClr val="bg1"/>
            </a:solidFill>
          </a:ln>
          <a:effectLst>
            <a:outerShdw algn="tl" blurRad="50800" dir="2700000" dist="38100" rotWithShape="0">
              <a:srgbClr val="000000">
                <a:alpha val="40000"/>
              </a:srgbClr>
            </a:outerShdw>
          </a:effectLst>
        </p:spPr>
      </p:pic>
      <p:sp>
        <p:nvSpPr>
          <p:cNvPr id="898" name="CustomShape 3"/>
          <p:cNvSpPr/>
          <p:nvPr/>
        </p:nvSpPr>
        <p:spPr>
          <a:xfrm>
            <a:off x="543600" y="1276200"/>
            <a:ext cx="2275200" cy="380520"/>
          </a:xfrm>
          <a:prstGeom prst="roundRect">
            <a:avLst>
              <a:gd name="adj" fmla="val 7599"/>
            </a:avLst>
          </a:prstGeom>
          <a:solidFill>
            <a:srgbClr val="ffffff">
              <a:alpha val="51000"/>
            </a:srgbClr>
          </a:solid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99" name="CustomShape 4"/>
          <p:cNvSpPr/>
          <p:nvPr/>
        </p:nvSpPr>
        <p:spPr>
          <a:xfrm>
            <a:off x="3352680" y="1291680"/>
            <a:ext cx="3047760" cy="355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Arial"/>
              </a:rPr>
              <a:t>Toolbar and Edit Buttons</a:t>
            </a:r>
            <a:endParaRPr b="0" lang="en-US" sz="1800" spc="-1" strike="noStrike">
              <a:latin typeface="Arial"/>
            </a:endParaRPr>
          </a:p>
        </p:txBody>
      </p:sp>
      <p:sp>
        <p:nvSpPr>
          <p:cNvPr id="900" name="CustomShape 5"/>
          <p:cNvSpPr/>
          <p:nvPr/>
        </p:nvSpPr>
        <p:spPr>
          <a:xfrm flipH="1" flipV="1">
            <a:off x="2862720" y="1468800"/>
            <a:ext cx="48960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Detail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detail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Reference detail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detail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new 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a detail view panel from a parent container</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 detail view panel that displays data must have at least one root object. Why?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 detail view panel that displays data must have at least one input column. Why?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are the two most common types of widgets used to lay out a detail view panel so that it is more usable to end users?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determines if a detail view panel is reusable or not?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The def property of a panel ref usually has a value in the format of "x(y)"</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information comes before the parenthesis? (What is the x?)</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information is defined within the parenthesis? (What is the y?)</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widgets</a:t>
            </a:r>
            <a:endParaRPr b="0" lang="en-US" sz="3200" spc="-1" strike="noStrike">
              <a:solidFill>
                <a:srgbClr val="ffffff"/>
              </a:solidFill>
              <a:latin typeface="Arial"/>
            </a:endParaRPr>
          </a:p>
        </p:txBody>
      </p:sp>
      <p:sp>
        <p:nvSpPr>
          <p:cNvPr id="692" name="TextShape 2"/>
          <p:cNvSpPr txBox="1"/>
          <p:nvPr/>
        </p:nvSpPr>
        <p:spPr>
          <a:xfrm>
            <a:off x="5867280" y="2666880"/>
            <a:ext cx="2956320" cy="37224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a:t>
            </a:r>
            <a:r>
              <a:rPr b="1" lang="en-US" sz="2400" spc="-1" strike="noStrike">
                <a:solidFill>
                  <a:srgbClr val="000000"/>
                </a:solidFill>
                <a:latin typeface="Arial"/>
              </a:rPr>
              <a:t>container widget</a:t>
            </a:r>
            <a:r>
              <a:rPr b="0" lang="en-US" sz="2400" spc="-1" strike="noStrike">
                <a:solidFill>
                  <a:srgbClr val="000000"/>
                </a:solidFill>
                <a:latin typeface="Arial"/>
              </a:rPr>
              <a:t> is a collection of atomic widgets and/or other container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Organizes data and functionality into logical groups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93" name="CustomShape 3"/>
          <p:cNvSpPr/>
          <p:nvPr/>
        </p:nvSpPr>
        <p:spPr>
          <a:xfrm>
            <a:off x="4568760" y="1481400"/>
            <a:ext cx="2129760" cy="499680"/>
          </a:xfrm>
          <a:custGeom>
            <a:avLst/>
            <a:gdLst/>
            <a:ahLst/>
            <a:rect l="l" t="t" r="r" b="b"/>
            <a:pathLst>
              <a:path w="2130278" h="499866">
                <a:moveTo>
                  <a:pt x="0" y="0"/>
                </a:moveTo>
                <a:lnTo>
                  <a:pt x="0" y="296715"/>
                </a:lnTo>
                <a:lnTo>
                  <a:pt x="2130278" y="296715"/>
                </a:lnTo>
                <a:lnTo>
                  <a:pt x="2130278" y="49986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694" name="CustomShape 4"/>
          <p:cNvSpPr/>
          <p:nvPr/>
        </p:nvSpPr>
        <p:spPr>
          <a:xfrm>
            <a:off x="3146400" y="2969640"/>
            <a:ext cx="307080" cy="3203640"/>
          </a:xfrm>
          <a:custGeom>
            <a:avLst/>
            <a:gdLst/>
            <a:ahLst/>
            <a:rect l="l" t="t" r="r" b="b"/>
            <a:pathLst>
              <a:path w="307326" h="3203826">
                <a:moveTo>
                  <a:pt x="0" y="0"/>
                </a:moveTo>
                <a:lnTo>
                  <a:pt x="0" y="3203826"/>
                </a:lnTo>
                <a:lnTo>
                  <a:pt x="307326" y="3203826"/>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695" name="CustomShape 5"/>
          <p:cNvSpPr/>
          <p:nvPr/>
        </p:nvSpPr>
        <p:spPr>
          <a:xfrm>
            <a:off x="3146400" y="2969640"/>
            <a:ext cx="307440" cy="2658960"/>
          </a:xfrm>
          <a:custGeom>
            <a:avLst/>
            <a:gdLst/>
            <a:ahLst/>
            <a:rect l="l" t="t" r="r" b="b"/>
            <a:pathLst>
              <a:path w="307636" h="2659393">
                <a:moveTo>
                  <a:pt x="0" y="0"/>
                </a:moveTo>
                <a:lnTo>
                  <a:pt x="0" y="2659393"/>
                </a:lnTo>
                <a:lnTo>
                  <a:pt x="307636" y="2659393"/>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696" name="CustomShape 6"/>
          <p:cNvSpPr/>
          <p:nvPr/>
        </p:nvSpPr>
        <p:spPr>
          <a:xfrm>
            <a:off x="3146400" y="2969640"/>
            <a:ext cx="307440" cy="2141640"/>
          </a:xfrm>
          <a:custGeom>
            <a:avLst/>
            <a:gdLst/>
            <a:ahLst/>
            <a:rect l="l" t="t" r="r" b="b"/>
            <a:pathLst>
              <a:path w="307946" h="2141872">
                <a:moveTo>
                  <a:pt x="0" y="0"/>
                </a:moveTo>
                <a:lnTo>
                  <a:pt x="0" y="2141872"/>
                </a:lnTo>
                <a:lnTo>
                  <a:pt x="307946" y="2141872"/>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697" name="CustomShape 7"/>
          <p:cNvSpPr/>
          <p:nvPr/>
        </p:nvSpPr>
        <p:spPr>
          <a:xfrm>
            <a:off x="3146400" y="2969640"/>
            <a:ext cx="307800" cy="1600920"/>
          </a:xfrm>
          <a:custGeom>
            <a:avLst/>
            <a:gdLst/>
            <a:ahLst/>
            <a:rect l="l" t="t" r="r" b="b"/>
            <a:pathLst>
              <a:path w="308255" h="1601347">
                <a:moveTo>
                  <a:pt x="0" y="0"/>
                </a:moveTo>
                <a:lnTo>
                  <a:pt x="0" y="1601347"/>
                </a:lnTo>
                <a:lnTo>
                  <a:pt x="308255" y="160134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698" name="CustomShape 8"/>
          <p:cNvSpPr/>
          <p:nvPr/>
        </p:nvSpPr>
        <p:spPr>
          <a:xfrm>
            <a:off x="3146400" y="2969640"/>
            <a:ext cx="308160" cy="1069920"/>
          </a:xfrm>
          <a:custGeom>
            <a:avLst/>
            <a:gdLst/>
            <a:ahLst/>
            <a:rect l="l" t="t" r="r" b="b"/>
            <a:pathLst>
              <a:path w="308565" h="1070225">
                <a:moveTo>
                  <a:pt x="0" y="0"/>
                </a:moveTo>
                <a:lnTo>
                  <a:pt x="0" y="1070225"/>
                </a:lnTo>
                <a:lnTo>
                  <a:pt x="308565" y="1070225"/>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699" name="CustomShape 9"/>
          <p:cNvSpPr/>
          <p:nvPr/>
        </p:nvSpPr>
        <p:spPr>
          <a:xfrm>
            <a:off x="3146400" y="2969640"/>
            <a:ext cx="308160" cy="536400"/>
          </a:xfrm>
          <a:custGeom>
            <a:avLst/>
            <a:gdLst/>
            <a:ahLst/>
            <a:rect l="l" t="t" r="r" b="b"/>
            <a:pathLst>
              <a:path w="308565" h="536829">
                <a:moveTo>
                  <a:pt x="0" y="0"/>
                </a:moveTo>
                <a:lnTo>
                  <a:pt x="0" y="536829"/>
                </a:lnTo>
                <a:lnTo>
                  <a:pt x="308565" y="536829"/>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700" name="CustomShape 10"/>
          <p:cNvSpPr/>
          <p:nvPr/>
        </p:nvSpPr>
        <p:spPr>
          <a:xfrm>
            <a:off x="2445120" y="2283840"/>
            <a:ext cx="1523880" cy="383040"/>
          </a:xfrm>
          <a:custGeom>
            <a:avLst/>
            <a:gdLst/>
            <a:ahLst/>
            <a:rect l="l" t="t" r="r" b="b"/>
            <a:pathLst>
              <a:path w="1524237" h="383277">
                <a:moveTo>
                  <a:pt x="0" y="0"/>
                </a:moveTo>
                <a:lnTo>
                  <a:pt x="0" y="180126"/>
                </a:lnTo>
                <a:lnTo>
                  <a:pt x="1524237" y="180126"/>
                </a:lnTo>
                <a:lnTo>
                  <a:pt x="1524237"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701" name="CustomShape 11"/>
          <p:cNvSpPr/>
          <p:nvPr/>
        </p:nvSpPr>
        <p:spPr>
          <a:xfrm>
            <a:off x="1317600" y="2283840"/>
            <a:ext cx="1127160" cy="383040"/>
          </a:xfrm>
          <a:custGeom>
            <a:avLst/>
            <a:gdLst/>
            <a:ahLst/>
            <a:rect l="l" t="t" r="r" b="b"/>
            <a:pathLst>
              <a:path w="1127533" h="383277">
                <a:moveTo>
                  <a:pt x="1127533" y="0"/>
                </a:moveTo>
                <a:lnTo>
                  <a:pt x="1127533" y="180126"/>
                </a:lnTo>
                <a:lnTo>
                  <a:pt x="0" y="180126"/>
                </a:lnTo>
                <a:lnTo>
                  <a:pt x="0"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702" name="CustomShape 12"/>
          <p:cNvSpPr/>
          <p:nvPr/>
        </p:nvSpPr>
        <p:spPr>
          <a:xfrm>
            <a:off x="2445120" y="1481400"/>
            <a:ext cx="2123280" cy="499320"/>
          </a:xfrm>
          <a:custGeom>
            <a:avLst/>
            <a:gdLst/>
            <a:ahLst/>
            <a:rect l="l" t="t" r="r" b="b"/>
            <a:pathLst>
              <a:path w="2123603" h="499856">
                <a:moveTo>
                  <a:pt x="2123603" y="0"/>
                </a:moveTo>
                <a:lnTo>
                  <a:pt x="2123603" y="296705"/>
                </a:lnTo>
                <a:lnTo>
                  <a:pt x="0" y="296705"/>
                </a:lnTo>
                <a:lnTo>
                  <a:pt x="0" y="49985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703" name="CustomShape 13"/>
          <p:cNvSpPr/>
          <p:nvPr/>
        </p:nvSpPr>
        <p:spPr>
          <a:xfrm>
            <a:off x="3965760" y="908280"/>
            <a:ext cx="1205640" cy="572760"/>
          </a:xfrm>
          <a:custGeom>
            <a:avLst/>
            <a:gdLst/>
            <a:ahLst/>
            <a:rect l="l" t="t" r="r" b="b"/>
            <a:pathLst>
              <a:path w="1205881" h="573145">
                <a:moveTo>
                  <a:pt x="0" y="0"/>
                </a:moveTo>
                <a:lnTo>
                  <a:pt x="1205881" y="0"/>
                </a:lnTo>
                <a:lnTo>
                  <a:pt x="1205881" y="573145"/>
                </a:lnTo>
                <a:lnTo>
                  <a:pt x="0" y="573145"/>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PCF Element</a:t>
            </a:r>
            <a:endParaRPr b="0" lang="en-US" sz="1800" spc="-1" strike="noStrike">
              <a:latin typeface="Arial"/>
            </a:endParaRPr>
          </a:p>
        </p:txBody>
      </p:sp>
      <p:sp>
        <p:nvSpPr>
          <p:cNvPr id="704" name="CustomShape 14"/>
          <p:cNvSpPr/>
          <p:nvPr/>
        </p:nvSpPr>
        <p:spPr>
          <a:xfrm>
            <a:off x="184212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Widget</a:t>
            </a:r>
            <a:endParaRPr b="0" lang="en-US" sz="1800" spc="-1" strike="noStrike">
              <a:latin typeface="Arial"/>
            </a:endParaRPr>
          </a:p>
        </p:txBody>
      </p:sp>
      <p:sp>
        <p:nvSpPr>
          <p:cNvPr id="705" name="CustomShape 15"/>
          <p:cNvSpPr/>
          <p:nvPr/>
        </p:nvSpPr>
        <p:spPr>
          <a:xfrm>
            <a:off x="477000" y="2666880"/>
            <a:ext cx="1680840" cy="302040"/>
          </a:xfrm>
          <a:custGeom>
            <a:avLst/>
            <a:gdLst/>
            <a:ahLst/>
            <a:rect l="l" t="t" r="r" b="b"/>
            <a:pathLst>
              <a:path w="1681098" h="302519">
                <a:moveTo>
                  <a:pt x="0" y="0"/>
                </a:moveTo>
                <a:lnTo>
                  <a:pt x="1681098" y="0"/>
                </a:lnTo>
                <a:lnTo>
                  <a:pt x="1681098"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Atomic Widget</a:t>
            </a:r>
            <a:endParaRPr b="0" lang="en-US" sz="1800" spc="-1" strike="noStrike">
              <a:latin typeface="Arial"/>
            </a:endParaRPr>
          </a:p>
        </p:txBody>
      </p:sp>
      <p:sp>
        <p:nvSpPr>
          <p:cNvPr id="706" name="CustomShape 16"/>
          <p:cNvSpPr/>
          <p:nvPr/>
        </p:nvSpPr>
        <p:spPr>
          <a:xfrm>
            <a:off x="2940840" y="26668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Container Widget</a:t>
            </a:r>
            <a:endParaRPr b="0" lang="en-US" sz="1800" spc="-1" strike="noStrike">
              <a:latin typeface="Arial"/>
            </a:endParaRPr>
          </a:p>
        </p:txBody>
      </p:sp>
      <p:sp>
        <p:nvSpPr>
          <p:cNvPr id="707" name="CustomShape 17"/>
          <p:cNvSpPr/>
          <p:nvPr/>
        </p:nvSpPr>
        <p:spPr>
          <a:xfrm>
            <a:off x="3454920" y="335520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Screen</a:t>
            </a:r>
            <a:endParaRPr b="0" lang="en-US" sz="1800" spc="-1" strike="noStrike">
              <a:latin typeface="Arial"/>
            </a:endParaRPr>
          </a:p>
        </p:txBody>
      </p:sp>
      <p:sp>
        <p:nvSpPr>
          <p:cNvPr id="708" name="CustomShape 18"/>
          <p:cNvSpPr/>
          <p:nvPr/>
        </p:nvSpPr>
        <p:spPr>
          <a:xfrm>
            <a:off x="3454920" y="38883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Input Set</a:t>
            </a:r>
            <a:endParaRPr b="0" lang="en-US" sz="1800" spc="-1" strike="noStrike">
              <a:latin typeface="Arial"/>
            </a:endParaRPr>
          </a:p>
        </p:txBody>
      </p:sp>
      <p:sp>
        <p:nvSpPr>
          <p:cNvPr id="709" name="CustomShape 19"/>
          <p:cNvSpPr/>
          <p:nvPr/>
        </p:nvSpPr>
        <p:spPr>
          <a:xfrm>
            <a:off x="3454560" y="441972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Card View Panel</a:t>
            </a:r>
            <a:endParaRPr b="0" lang="en-US" sz="1800" spc="-1" strike="noStrike">
              <a:latin typeface="Arial"/>
            </a:endParaRPr>
          </a:p>
        </p:txBody>
      </p:sp>
      <p:sp>
        <p:nvSpPr>
          <p:cNvPr id="710" name="CustomShape 20"/>
          <p:cNvSpPr/>
          <p:nvPr/>
        </p:nvSpPr>
        <p:spPr>
          <a:xfrm>
            <a:off x="3454560" y="4960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Detail View Panel</a:t>
            </a:r>
            <a:endParaRPr b="0" lang="en-US" sz="1800" spc="-1" strike="noStrike">
              <a:latin typeface="Arial"/>
            </a:endParaRPr>
          </a:p>
        </p:txBody>
      </p:sp>
      <p:sp>
        <p:nvSpPr>
          <p:cNvPr id="711" name="CustomShape 21"/>
          <p:cNvSpPr/>
          <p:nvPr/>
        </p:nvSpPr>
        <p:spPr>
          <a:xfrm>
            <a:off x="3454200" y="54777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List Detail Panel</a:t>
            </a:r>
            <a:endParaRPr b="0" lang="en-US" sz="1800" spc="-1" strike="noStrike">
              <a:latin typeface="Arial"/>
            </a:endParaRPr>
          </a:p>
        </p:txBody>
      </p:sp>
      <p:sp>
        <p:nvSpPr>
          <p:cNvPr id="712" name="CustomShape 22"/>
          <p:cNvSpPr/>
          <p:nvPr/>
        </p:nvSpPr>
        <p:spPr>
          <a:xfrm>
            <a:off x="3453840" y="6022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100000"/>
              </a:lnSpc>
            </a:pPr>
            <a:r>
              <a:rPr b="1" lang="en-US" sz="1800" spc="-1" strike="noStrike">
                <a:solidFill>
                  <a:srgbClr val="000000"/>
                </a:solidFill>
                <a:latin typeface="Arial"/>
              </a:rPr>
              <a:t>List View Panel</a:t>
            </a:r>
            <a:endParaRPr b="0" lang="en-US" sz="1800" spc="-1" strike="noStrike">
              <a:latin typeface="Arial"/>
            </a:endParaRPr>
          </a:p>
        </p:txBody>
      </p:sp>
      <p:sp>
        <p:nvSpPr>
          <p:cNvPr id="713" name="CustomShape 23"/>
          <p:cNvSpPr/>
          <p:nvPr/>
        </p:nvSpPr>
        <p:spPr>
          <a:xfrm>
            <a:off x="609588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Location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CustomShape 1"/>
          <p:cNvSpPr/>
          <p:nvPr/>
        </p:nvSpPr>
        <p:spPr>
          <a:xfrm>
            <a:off x="5715000" y="99072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715" name="CustomShape 2"/>
          <p:cNvSpPr/>
          <p:nvPr/>
        </p:nvSpPr>
        <p:spPr>
          <a:xfrm>
            <a:off x="4036320" y="143172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716" name="CustomShape 3"/>
          <p:cNvSpPr/>
          <p:nvPr/>
        </p:nvSpPr>
        <p:spPr>
          <a:xfrm>
            <a:off x="5715000" y="186120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717" name="CustomShape 4"/>
          <p:cNvSpPr/>
          <p:nvPr/>
        </p:nvSpPr>
        <p:spPr>
          <a:xfrm>
            <a:off x="4343400" y="294084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718" name="CustomShape 5"/>
          <p:cNvSpPr/>
          <p:nvPr/>
        </p:nvSpPr>
        <p:spPr>
          <a:xfrm>
            <a:off x="4649040" y="393372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sp>
        <p:nvSpPr>
          <p:cNvPr id="719" name="CustomShape 6"/>
          <p:cNvSpPr/>
          <p:nvPr/>
        </p:nvSpPr>
        <p:spPr>
          <a:xfrm>
            <a:off x="5715000" y="3119760"/>
            <a:ext cx="685440" cy="228240"/>
          </a:xfrm>
          <a:prstGeom prst="roundRect">
            <a:avLst>
              <a:gd name="adj" fmla="val 16667"/>
            </a:avLst>
          </a:prstGeom>
          <a:solidFill>
            <a:schemeClr val="tx1"/>
          </a:solidFill>
          <a:ln w="19080">
            <a:solidFill>
              <a:schemeClr val="tx1"/>
            </a:solidFill>
            <a:round/>
          </a:ln>
        </p:spPr>
        <p:style>
          <a:lnRef idx="0"/>
          <a:fillRef idx="0"/>
          <a:effectRef idx="0"/>
          <a:fontRef idx="minor"/>
        </p:style>
      </p:sp>
      <p:pic>
        <p:nvPicPr>
          <p:cNvPr id="720" name="Picture 4" descr=""/>
          <p:cNvPicPr/>
          <p:nvPr/>
        </p:nvPicPr>
        <p:blipFill>
          <a:blip r:embed="rId1"/>
          <a:stretch/>
        </p:blipFill>
        <p:spPr>
          <a:xfrm>
            <a:off x="533520" y="914400"/>
            <a:ext cx="3182040" cy="5495400"/>
          </a:xfrm>
          <a:prstGeom prst="rect">
            <a:avLst/>
          </a:prstGeom>
          <a:ln>
            <a:noFill/>
          </a:ln>
          <a:effectLst>
            <a:outerShdw algn="tl" blurRad="50800" dir="2700000" dist="38100" rotWithShape="0">
              <a:srgbClr val="000000">
                <a:alpha val="40000"/>
              </a:srgbClr>
            </a:outerShdw>
          </a:effectLst>
        </p:spPr>
      </p:pic>
      <p:sp>
        <p:nvSpPr>
          <p:cNvPr id="721" name="TextShape 7"/>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files are hierarchical</a:t>
            </a:r>
            <a:endParaRPr b="0" lang="en-US" sz="3200" spc="-1" strike="noStrike">
              <a:solidFill>
                <a:srgbClr val="ffffff"/>
              </a:solidFill>
              <a:latin typeface="Arial"/>
            </a:endParaRPr>
          </a:p>
        </p:txBody>
      </p:sp>
      <p:sp>
        <p:nvSpPr>
          <p:cNvPr id="722" name="TextShape 8"/>
          <p:cNvSpPr txBox="1"/>
          <p:nvPr/>
        </p:nvSpPr>
        <p:spPr>
          <a:xfrm>
            <a:off x="5715000" y="914400"/>
            <a:ext cx="31086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Top-level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Referenced child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Set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Referenced grandchild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Set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Color darkens with additional nesting of included sections in PCF Editor canvas</a:t>
            </a:r>
            <a:endParaRPr b="0" lang="en-US" sz="2400" spc="-1" strike="noStrike">
              <a:solidFill>
                <a:srgbClr val="000000"/>
              </a:solidFill>
              <a:latin typeface="Arial"/>
            </a:endParaRPr>
          </a:p>
        </p:txBody>
      </p:sp>
      <p:sp>
        <p:nvSpPr>
          <p:cNvPr id="723" name="CustomShape 9"/>
          <p:cNvSpPr/>
          <p:nvPr/>
        </p:nvSpPr>
        <p:spPr>
          <a:xfrm>
            <a:off x="3725280" y="954000"/>
            <a:ext cx="990360" cy="5403600"/>
          </a:xfrm>
          <a:prstGeom prst="rightBrace">
            <a:avLst>
              <a:gd name="adj1" fmla="val 12100"/>
              <a:gd name="adj2" fmla="val 10952"/>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724" name="CustomShape 10"/>
          <p:cNvSpPr/>
          <p:nvPr/>
        </p:nvSpPr>
        <p:spPr>
          <a:xfrm>
            <a:off x="4308840" y="2655720"/>
            <a:ext cx="720000" cy="3629520"/>
          </a:xfrm>
          <a:prstGeom prst="rightBrace">
            <a:avLst>
              <a:gd name="adj1" fmla="val 14464"/>
              <a:gd name="adj2" fmla="val 10952"/>
            </a:avLst>
          </a:prstGeom>
          <a:noFill/>
          <a:ln w="28440">
            <a:solidFill>
              <a:schemeClr val="accent3">
                <a:lumMod val="40000"/>
                <a:lumOff val="60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25" name="CustomShape 11"/>
          <p:cNvSpPr/>
          <p:nvPr/>
        </p:nvSpPr>
        <p:spPr>
          <a:xfrm>
            <a:off x="4768200" y="3219480"/>
            <a:ext cx="562680" cy="2389680"/>
          </a:xfrm>
          <a:prstGeom prst="rightBrace">
            <a:avLst>
              <a:gd name="adj1" fmla="val 13061"/>
              <a:gd name="adj2" fmla="val 34585"/>
            </a:avLst>
          </a:prstGeom>
          <a:no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26" name="CustomShape 12"/>
          <p:cNvSpPr/>
          <p:nvPr/>
        </p:nvSpPr>
        <p:spPr>
          <a:xfrm flipV="1">
            <a:off x="4722120" y="1104840"/>
            <a:ext cx="992520" cy="440640"/>
          </a:xfrm>
          <a:prstGeom prst="bentConnector3">
            <a:avLst>
              <a:gd name="adj1" fmla="val 50000"/>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727" name="CustomShape 13"/>
          <p:cNvSpPr/>
          <p:nvPr/>
        </p:nvSpPr>
        <p:spPr>
          <a:xfrm flipV="1">
            <a:off x="5029200" y="1975320"/>
            <a:ext cx="685440" cy="1079280"/>
          </a:xfrm>
          <a:prstGeom prst="bentConnector3">
            <a:avLst>
              <a:gd name="adj1" fmla="val 50000"/>
            </a:avLst>
          </a:prstGeom>
          <a:noFill/>
          <a:ln w="28440">
            <a:solidFill>
              <a:schemeClr val="accent3">
                <a:lumMod val="40000"/>
                <a:lumOff val="60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28" name="CustomShape 14"/>
          <p:cNvSpPr/>
          <p:nvPr/>
        </p:nvSpPr>
        <p:spPr>
          <a:xfrm flipV="1">
            <a:off x="5334840" y="3233160"/>
            <a:ext cx="379800" cy="813960"/>
          </a:xfrm>
          <a:prstGeom prst="bentConnector3">
            <a:avLst>
              <a:gd name="adj1" fmla="val 50000"/>
            </a:avLst>
          </a:prstGeom>
          <a:no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Detail view panels</a:t>
            </a:r>
            <a:endParaRPr b="0" lang="en-US" sz="3200" spc="-1" strike="noStrike">
              <a:solidFill>
                <a:srgbClr val="ffffff"/>
              </a:solidFill>
              <a:latin typeface="Arial"/>
            </a:endParaRPr>
          </a:p>
        </p:txBody>
      </p:sp>
      <p:sp>
        <p:nvSpPr>
          <p:cNvPr id="730" name="TextShape 2"/>
          <p:cNvSpPr txBox="1"/>
          <p:nvPr/>
        </p:nvSpPr>
        <p:spPr>
          <a:xfrm>
            <a:off x="519120" y="5334120"/>
            <a:ext cx="8318160" cy="10810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detail view panel </a:t>
            </a:r>
            <a:r>
              <a:rPr b="0" lang="en-US" sz="2400" spc="-1" strike="noStrike">
                <a:solidFill>
                  <a:srgbClr val="000000"/>
                </a:solidFill>
                <a:latin typeface="Arial"/>
                <a:ea typeface="Arial"/>
              </a:rPr>
              <a:t>is a container widget that allows user to view, and in some cases edit, data for one object and information related to that object</a:t>
            </a:r>
            <a:endParaRPr b="0" lang="en-US" sz="2400" spc="-1" strike="noStrike">
              <a:solidFill>
                <a:srgbClr val="000000"/>
              </a:solidFill>
              <a:latin typeface="Arial"/>
            </a:endParaRPr>
          </a:p>
        </p:txBody>
      </p:sp>
      <p:sp>
        <p:nvSpPr>
          <p:cNvPr id="731" name="CustomShape 3"/>
          <p:cNvSpPr/>
          <p:nvPr/>
        </p:nvSpPr>
        <p:spPr>
          <a:xfrm>
            <a:off x="533520" y="1600200"/>
            <a:ext cx="8381520" cy="3047760"/>
          </a:xfrm>
          <a:prstGeom prst="roundRect">
            <a:avLst>
              <a:gd name="adj" fmla="val 4892"/>
            </a:avLst>
          </a:prstGeom>
          <a:noFill/>
          <a:ln w="19080">
            <a:solidFill>
              <a:srgbClr val="d33941"/>
            </a:solidFill>
            <a:round/>
          </a:ln>
        </p:spPr>
        <p:style>
          <a:lnRef idx="0"/>
          <a:fillRef idx="0"/>
          <a:effectRef idx="0"/>
          <a:fontRef idx="minor"/>
        </p:style>
      </p:sp>
      <p:pic>
        <p:nvPicPr>
          <p:cNvPr id="732" name="Picture 2" descr=""/>
          <p:cNvPicPr/>
          <p:nvPr/>
        </p:nvPicPr>
        <p:blipFill>
          <a:blip r:embed="rId1"/>
          <a:srcRect l="0" t="3290" r="0" b="0"/>
          <a:stretch/>
        </p:blipFill>
        <p:spPr>
          <a:xfrm>
            <a:off x="533520" y="914400"/>
            <a:ext cx="8381520" cy="4259520"/>
          </a:xfrm>
          <a:prstGeom prst="rect">
            <a:avLst/>
          </a:prstGeom>
          <a:ln>
            <a:solidFill>
              <a:schemeClr val="bg1"/>
            </a:solidFill>
          </a:ln>
          <a:effectLst>
            <a:outerShdw algn="tl" blurRad="50800" dir="2700000" dist="38100" rotWithShape="0">
              <a:srgbClr val="000000">
                <a:alpha val="40000"/>
              </a:srgbClr>
            </a:outerShdw>
          </a:effectLst>
        </p:spPr>
      </p:pic>
      <p:sp>
        <p:nvSpPr>
          <p:cNvPr id="733" name="CustomShape 4"/>
          <p:cNvSpPr/>
          <p:nvPr/>
        </p:nvSpPr>
        <p:spPr>
          <a:xfrm>
            <a:off x="520560" y="1585800"/>
            <a:ext cx="8381520" cy="3594240"/>
          </a:xfrm>
          <a:prstGeom prst="roundRect">
            <a:avLst>
              <a:gd name="adj" fmla="val 287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34" name="CustomShape 5"/>
          <p:cNvSpPr/>
          <p:nvPr/>
        </p:nvSpPr>
        <p:spPr>
          <a:xfrm>
            <a:off x="5334120" y="1371600"/>
            <a:ext cx="2514240" cy="380520"/>
          </a:xfrm>
          <a:prstGeom prst="roundRect">
            <a:avLst>
              <a:gd name="adj" fmla="val 16667"/>
            </a:avLst>
          </a:prstGeom>
          <a:solidFill>
            <a:schemeClr val="tx1"/>
          </a:solid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ABContactSummaryDV</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Root objects for detail view panels</a:t>
            </a:r>
            <a:endParaRPr b="0" lang="en-US" sz="3200" spc="-1" strike="noStrike">
              <a:solidFill>
                <a:srgbClr val="ffffff"/>
              </a:solidFill>
              <a:latin typeface="Arial"/>
            </a:endParaRPr>
          </a:p>
        </p:txBody>
      </p:sp>
      <p:sp>
        <p:nvSpPr>
          <p:cNvPr id="736" name="TextShape 2"/>
          <p:cNvSpPr txBox="1"/>
          <p:nvPr/>
        </p:nvSpPr>
        <p:spPr>
          <a:xfrm>
            <a:off x="5867280" y="914400"/>
            <a:ext cx="29563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detail view panel often has a root object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Container widgets typically have one root object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referenced, a parent container must pass the root object to the detail view panel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Displays root object data with atomic widgets</a:t>
            </a:r>
            <a:endParaRPr b="0" lang="en-US" sz="2400" spc="-1" strike="noStrike">
              <a:solidFill>
                <a:srgbClr val="000000"/>
              </a:solidFill>
              <a:latin typeface="Arial"/>
            </a:endParaRPr>
          </a:p>
        </p:txBody>
      </p:sp>
      <p:pic>
        <p:nvPicPr>
          <p:cNvPr id="737" name="Picture 2" descr=""/>
          <p:cNvPicPr/>
          <p:nvPr/>
        </p:nvPicPr>
        <p:blipFill>
          <a:blip r:embed="rId1">
            <a:extLst>
              <a:ext uri="{BEBA8EAE-BF5A-486C-A8C5-ECC9F3942E4B}">
                <a14:imgProps xmlns:a14="http://schemas.microsoft.com/office/drawing/2010/main">
                  <a14:imgLayer r:embed="rId2">
                    <a14:imgEffect>
                      <a14:brightnessContrast amount="15000" bright="-10000" contrast="15000"/>
                    </a14:imgEffect>
                  </a14:imgLayer>
                </a14:imgProps>
              </a:ext>
            </a:extLst>
          </a:blip>
          <a:srcRect l="0" t="3289" r="0" b="0"/>
          <a:stretch/>
        </p:blipFill>
        <p:spPr>
          <a:xfrm>
            <a:off x="246240" y="1211040"/>
            <a:ext cx="6764040" cy="3436920"/>
          </a:xfrm>
          <a:prstGeom prst="rect">
            <a:avLst/>
          </a:prstGeom>
          <a:ln>
            <a:solidFill>
              <a:schemeClr val="bg1"/>
            </a:solidFill>
          </a:ln>
          <a:effectLst>
            <a:outerShdw algn="tr" blurRad="50800" dir="8100000" dist="38100" rotWithShape="0">
              <a:srgbClr val="000000">
                <a:alpha val="40000"/>
              </a:srgbClr>
            </a:outerShdw>
          </a:effectLst>
          <a:scene3d>
            <a:camera prst="perspectiveContrastingRightFacing"/>
            <a:lightRig dir="t" rig="threePt"/>
          </a:scene3d>
        </p:spPr>
      </p:pic>
      <p:sp>
        <p:nvSpPr>
          <p:cNvPr id="738" name="CustomShape 3"/>
          <p:cNvSpPr/>
          <p:nvPr/>
        </p:nvSpPr>
        <p:spPr>
          <a:xfrm>
            <a:off x="609480" y="990720"/>
            <a:ext cx="2819160" cy="274680"/>
          </a:xfrm>
          <a:prstGeom prst="rect">
            <a:avLst/>
          </a:prstGeom>
          <a:solidFill>
            <a:srgbClr val="ffffff">
              <a:alpha val="51000"/>
            </a:srgbClr>
          </a:solidFill>
          <a:ln>
            <a:noFill/>
          </a:ln>
        </p:spPr>
        <p:style>
          <a:lnRef idx="0"/>
          <a:fillRef idx="0"/>
          <a:effectRef idx="0"/>
          <a:fontRef idx="minor"/>
        </p:style>
        <p:txBody>
          <a:bodyPr lIns="0" rIns="0" tIns="0" bIns="0"/>
          <a:p>
            <a:pPr>
              <a:lnSpc>
                <a:spcPct val="100000"/>
              </a:lnSpc>
            </a:pPr>
            <a:r>
              <a:rPr b="1" lang="en-US" sz="1800" spc="-1" strike="noStrike">
                <a:solidFill>
                  <a:srgbClr val="d33941"/>
                </a:solidFill>
                <a:latin typeface="Arial"/>
              </a:rPr>
              <a:t>ABContactSummaryDV</a:t>
            </a:r>
            <a:endParaRPr b="0" lang="en-US" sz="1800" spc="-1" strike="noStrike">
              <a:latin typeface="Arial"/>
            </a:endParaRPr>
          </a:p>
        </p:txBody>
      </p:sp>
      <p:pic>
        <p:nvPicPr>
          <p:cNvPr id="739" name="pic Object" descr=""/>
          <p:cNvPicPr/>
          <p:nvPr/>
        </p:nvPicPr>
        <p:blipFill>
          <a:blip r:embed="rId3"/>
          <a:stretch/>
        </p:blipFill>
        <p:spPr>
          <a:xfrm>
            <a:off x="2705040" y="3809880"/>
            <a:ext cx="1523520" cy="1751040"/>
          </a:xfrm>
          <a:prstGeom prst="rect">
            <a:avLst/>
          </a:prstGeom>
          <a:ln w="9360">
            <a:noFill/>
          </a:ln>
          <a:effectLst>
            <a:outerShdw algn="tl" blurRad="50800" dir="2700000" dist="38100" rotWithShape="0">
              <a:srgbClr val="000000">
                <a:alpha val="40000"/>
              </a:srgbClr>
            </a:outerShdw>
          </a:effectLst>
        </p:spPr>
      </p:pic>
      <p:sp>
        <p:nvSpPr>
          <p:cNvPr id="740" name="CustomShape 4"/>
          <p:cNvSpPr/>
          <p:nvPr/>
        </p:nvSpPr>
        <p:spPr>
          <a:xfrm>
            <a:off x="1600200" y="5562720"/>
            <a:ext cx="3885840" cy="549000"/>
          </a:xfrm>
          <a:prstGeom prst="rect">
            <a:avLst/>
          </a:prstGeom>
          <a:solidFill>
            <a:srgbClr val="ffffff">
              <a:alpha val="51000"/>
            </a:srgbClr>
          </a:solidFill>
          <a:ln>
            <a:noFill/>
          </a:ln>
        </p:spPr>
        <p:style>
          <a:lnRef idx="0"/>
          <a:fillRef idx="0"/>
          <a:effectRef idx="0"/>
          <a:fontRef idx="minor"/>
        </p:style>
        <p:txBody>
          <a:bodyPr lIns="0" rIns="0" tIns="0" bIns="0"/>
          <a:p>
            <a:pPr algn="ctr">
              <a:lnSpc>
                <a:spcPct val="100000"/>
              </a:lnSpc>
            </a:pPr>
            <a:r>
              <a:rPr b="1" lang="en-US" sz="1800" spc="-1" strike="noStrike">
                <a:solidFill>
                  <a:srgbClr val="d33941"/>
                </a:solidFill>
                <a:latin typeface="Arial"/>
              </a:rPr>
              <a:t>Root object is anABContact of </a:t>
            </a:r>
            <a:br/>
            <a:r>
              <a:rPr b="1" lang="en-US" sz="1800" spc="-1" strike="noStrike">
                <a:solidFill>
                  <a:srgbClr val="d33941"/>
                </a:solidFill>
                <a:latin typeface="Arial"/>
              </a:rPr>
              <a:t>the type ABContact </a:t>
            </a:r>
            <a:endParaRPr b="0" lang="en-US"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Detail view panel structure</a:t>
            </a:r>
            <a:endParaRPr b="0" lang="en-US" sz="3200" spc="-1" strike="noStrike">
              <a:solidFill>
                <a:srgbClr val="ffffff"/>
              </a:solidFill>
              <a:latin typeface="Arial"/>
            </a:endParaRPr>
          </a:p>
        </p:txBody>
      </p:sp>
      <p:sp>
        <p:nvSpPr>
          <p:cNvPr id="742" name="TextShape 2"/>
          <p:cNvSpPr txBox="1"/>
          <p:nvPr/>
        </p:nvSpPr>
        <p:spPr>
          <a:xfrm>
            <a:off x="519120" y="5334120"/>
            <a:ext cx="8318160" cy="1066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Input columns organize layout and input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Must have at least one for input widgets</a:t>
            </a:r>
            <a:endParaRPr b="0" lang="en-US" sz="2400" spc="-1" strike="noStrike">
              <a:solidFill>
                <a:srgbClr val="000000"/>
              </a:solidFill>
              <a:latin typeface="Arial"/>
            </a:endParaRPr>
          </a:p>
        </p:txBody>
      </p:sp>
      <p:pic>
        <p:nvPicPr>
          <p:cNvPr id="743" name="Picture 2" descr=""/>
          <p:cNvPicPr/>
          <p:nvPr/>
        </p:nvPicPr>
        <p:blipFill>
          <a:blip r:embed="rId1"/>
          <a:srcRect l="0" t="3290" r="0" b="0"/>
          <a:stretch/>
        </p:blipFill>
        <p:spPr>
          <a:xfrm>
            <a:off x="533520" y="914400"/>
            <a:ext cx="8381520" cy="4259520"/>
          </a:xfrm>
          <a:prstGeom prst="rect">
            <a:avLst/>
          </a:prstGeom>
          <a:ln>
            <a:solidFill>
              <a:schemeClr val="bg1"/>
            </a:solidFill>
          </a:ln>
          <a:effectLst>
            <a:outerShdw algn="tl" blurRad="50800" dir="2700000" dist="38100" rotWithShape="0">
              <a:srgbClr val="000000">
                <a:alpha val="40000"/>
              </a:srgbClr>
            </a:outerShdw>
          </a:effectLst>
        </p:spPr>
      </p:pic>
      <p:sp>
        <p:nvSpPr>
          <p:cNvPr id="744" name="CustomShape 3"/>
          <p:cNvSpPr/>
          <p:nvPr/>
        </p:nvSpPr>
        <p:spPr>
          <a:xfrm>
            <a:off x="588960" y="1668960"/>
            <a:ext cx="3044520" cy="3410280"/>
          </a:xfrm>
          <a:prstGeom prst="roundRect">
            <a:avLst>
              <a:gd name="adj" fmla="val 2870"/>
            </a:avLst>
          </a:prstGeom>
          <a:no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45" name="CustomShape 4"/>
          <p:cNvSpPr/>
          <p:nvPr/>
        </p:nvSpPr>
        <p:spPr>
          <a:xfrm>
            <a:off x="3780720" y="1668240"/>
            <a:ext cx="5050440" cy="3410280"/>
          </a:xfrm>
          <a:prstGeom prst="roundRect">
            <a:avLst>
              <a:gd name="adj" fmla="val 2870"/>
            </a:avLst>
          </a:prstGeom>
          <a:no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46" name="CustomShape 5"/>
          <p:cNvSpPr/>
          <p:nvPr/>
        </p:nvSpPr>
        <p:spPr>
          <a:xfrm>
            <a:off x="1903680" y="4714200"/>
            <a:ext cx="1506960" cy="380520"/>
          </a:xfrm>
          <a:prstGeom prst="roundRect">
            <a:avLst>
              <a:gd name="adj" fmla="val 16667"/>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Input Column</a:t>
            </a:r>
            <a:endParaRPr b="0" lang="en-US" sz="1800" spc="-1" strike="noStrike">
              <a:latin typeface="Arial"/>
            </a:endParaRPr>
          </a:p>
        </p:txBody>
      </p:sp>
      <p:sp>
        <p:nvSpPr>
          <p:cNvPr id="747" name="CustomShape 6"/>
          <p:cNvSpPr/>
          <p:nvPr/>
        </p:nvSpPr>
        <p:spPr>
          <a:xfrm>
            <a:off x="7010280" y="4732200"/>
            <a:ext cx="1506960" cy="380520"/>
          </a:xfrm>
          <a:prstGeom prst="roundRect">
            <a:avLst>
              <a:gd name="adj" fmla="val 16667"/>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Input Column</a:t>
            </a:r>
            <a:endParaRPr b="0" lang="en-US"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Detail view panel contents</a:t>
            </a:r>
            <a:endParaRPr b="0" lang="en-US" sz="3200" spc="-1" strike="noStrike">
              <a:solidFill>
                <a:srgbClr val="ffffff"/>
              </a:solidFill>
              <a:latin typeface="Arial"/>
            </a:endParaRPr>
          </a:p>
        </p:txBody>
      </p:sp>
      <p:sp>
        <p:nvSpPr>
          <p:cNvPr id="749" name="TextShape 2"/>
          <p:cNvSpPr txBox="1"/>
          <p:nvPr/>
        </p:nvSpPr>
        <p:spPr>
          <a:xfrm>
            <a:off x="519120" y="5334120"/>
            <a:ext cx="8318160" cy="1066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Layout widgets make the UI readable and user friendly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Container widgets organize </a:t>
            </a:r>
            <a:endParaRPr b="0" lang="en-US" sz="2400" spc="-1" strike="noStrike">
              <a:solidFill>
                <a:srgbClr val="000000"/>
              </a:solidFill>
              <a:latin typeface="Arial"/>
            </a:endParaRPr>
          </a:p>
        </p:txBody>
      </p:sp>
      <p:pic>
        <p:nvPicPr>
          <p:cNvPr id="750" name="Picture 2" descr=""/>
          <p:cNvPicPr/>
          <p:nvPr/>
        </p:nvPicPr>
        <p:blipFill>
          <a:blip r:embed="rId1"/>
          <a:srcRect l="0" t="3290" r="0" b="0"/>
          <a:stretch/>
        </p:blipFill>
        <p:spPr>
          <a:xfrm>
            <a:off x="533520" y="914400"/>
            <a:ext cx="8381520" cy="4259520"/>
          </a:xfrm>
          <a:prstGeom prst="rect">
            <a:avLst/>
          </a:prstGeom>
          <a:ln>
            <a:solidFill>
              <a:schemeClr val="bg1"/>
            </a:solidFill>
          </a:ln>
          <a:effectLst>
            <a:outerShdw algn="tl" blurRad="50800" dir="2700000" dist="38100" rotWithShape="0">
              <a:srgbClr val="000000">
                <a:alpha val="40000"/>
              </a:srgbClr>
            </a:outerShdw>
          </a:effectLst>
        </p:spPr>
      </p:pic>
      <p:sp>
        <p:nvSpPr>
          <p:cNvPr id="751" name="CustomShape 3"/>
          <p:cNvSpPr/>
          <p:nvPr/>
        </p:nvSpPr>
        <p:spPr>
          <a:xfrm>
            <a:off x="2209680" y="4714200"/>
            <a:ext cx="1200960" cy="380520"/>
          </a:xfrm>
          <a:prstGeom prst="roundRect">
            <a:avLst>
              <a:gd name="adj" fmla="val 16667"/>
            </a:avLst>
          </a:prstGeom>
          <a:solidFill>
            <a:schemeClr val="tx1"/>
          </a:solid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Input Set</a:t>
            </a:r>
            <a:endParaRPr b="0" lang="en-US" sz="1800" spc="-1" strike="noStrike">
              <a:latin typeface="Arial"/>
            </a:endParaRPr>
          </a:p>
        </p:txBody>
      </p:sp>
      <p:sp>
        <p:nvSpPr>
          <p:cNvPr id="752" name="CustomShape 4"/>
          <p:cNvSpPr/>
          <p:nvPr/>
        </p:nvSpPr>
        <p:spPr>
          <a:xfrm>
            <a:off x="6874560" y="2895480"/>
            <a:ext cx="1659600" cy="380520"/>
          </a:xfrm>
          <a:prstGeom prst="roundRect">
            <a:avLst>
              <a:gd name="adj" fmla="val 16667"/>
            </a:avLst>
          </a:prstGeom>
          <a:solidFill>
            <a:schemeClr val="tx1"/>
          </a:solid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Panel</a:t>
            </a:r>
            <a:endParaRPr b="0" lang="en-US" sz="1800" spc="-1" strike="noStrike">
              <a:latin typeface="Arial"/>
            </a:endParaRPr>
          </a:p>
        </p:txBody>
      </p:sp>
      <p:sp>
        <p:nvSpPr>
          <p:cNvPr id="753" name="CustomShape 5"/>
          <p:cNvSpPr/>
          <p:nvPr/>
        </p:nvSpPr>
        <p:spPr>
          <a:xfrm>
            <a:off x="588960" y="1696320"/>
            <a:ext cx="1495800" cy="208440"/>
          </a:xfrm>
          <a:prstGeom prst="roundRect">
            <a:avLst>
              <a:gd name="adj" fmla="val 2870"/>
            </a:avLst>
          </a:prstGeom>
          <a:no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54" name="CustomShape 6"/>
          <p:cNvSpPr/>
          <p:nvPr/>
        </p:nvSpPr>
        <p:spPr>
          <a:xfrm>
            <a:off x="597240" y="3249000"/>
            <a:ext cx="3052080" cy="208440"/>
          </a:xfrm>
          <a:prstGeom prst="roundRect">
            <a:avLst>
              <a:gd name="adj" fmla="val 2870"/>
            </a:avLst>
          </a:prstGeom>
          <a:no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755" name="Line 7"/>
          <p:cNvSpPr/>
          <p:nvPr/>
        </p:nvSpPr>
        <p:spPr>
          <a:xfrm flipV="1">
            <a:off x="2085120" y="1523880"/>
            <a:ext cx="1038960" cy="276480"/>
          </a:xfrm>
          <a:prstGeom prst="line">
            <a:avLst/>
          </a:prstGeom>
          <a:ln w="28440">
            <a:solidFill>
              <a:schemeClr val="accent3">
                <a:lumMod val="75000"/>
              </a:schemeClr>
            </a:solidFill>
            <a:round/>
          </a:ln>
        </p:spPr>
        <p:style>
          <a:lnRef idx="0"/>
          <a:fillRef idx="0"/>
          <a:effectRef idx="0"/>
          <a:fontRef idx="minor"/>
        </p:style>
      </p:sp>
      <p:sp>
        <p:nvSpPr>
          <p:cNvPr id="756" name="Line 8"/>
          <p:cNvSpPr/>
          <p:nvPr/>
        </p:nvSpPr>
        <p:spPr>
          <a:xfrm flipV="1">
            <a:off x="3200400" y="1523880"/>
            <a:ext cx="448920" cy="1724760"/>
          </a:xfrm>
          <a:prstGeom prst="line">
            <a:avLst/>
          </a:prstGeom>
          <a:ln w="28440">
            <a:solidFill>
              <a:schemeClr val="accent3">
                <a:lumMod val="75000"/>
              </a:schemeClr>
            </a:solidFill>
            <a:round/>
          </a:ln>
        </p:spPr>
        <p:style>
          <a:lnRef idx="0"/>
          <a:fillRef idx="0"/>
          <a:effectRef idx="0"/>
          <a:fontRef idx="minor"/>
        </p:style>
      </p:sp>
      <p:sp>
        <p:nvSpPr>
          <p:cNvPr id="757" name="CustomShape 9"/>
          <p:cNvSpPr/>
          <p:nvPr/>
        </p:nvSpPr>
        <p:spPr>
          <a:xfrm>
            <a:off x="5715000" y="4267080"/>
            <a:ext cx="2590560" cy="432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c00000"/>
                </a:solidFill>
                <a:latin typeface="Arial"/>
              </a:rPr>
              <a:t>Containers for</a:t>
            </a:r>
            <a:br/>
            <a:r>
              <a:rPr b="1" lang="en-US" sz="2000" spc="-1" strike="noStrike">
                <a:solidFill>
                  <a:srgbClr val="c00000"/>
                </a:solidFill>
                <a:latin typeface="Arial"/>
              </a:rPr>
              <a:t>atomic widgets</a:t>
            </a:r>
            <a:endParaRPr b="0" lang="en-US" sz="2000" spc="-1" strike="noStrike">
              <a:latin typeface="Arial"/>
            </a:endParaRPr>
          </a:p>
        </p:txBody>
      </p:sp>
      <p:sp>
        <p:nvSpPr>
          <p:cNvPr id="758" name="Line 10"/>
          <p:cNvSpPr/>
          <p:nvPr/>
        </p:nvSpPr>
        <p:spPr>
          <a:xfrm flipV="1">
            <a:off x="3411000" y="4483440"/>
            <a:ext cx="2304000" cy="420840"/>
          </a:xfrm>
          <a:prstGeom prst="line">
            <a:avLst/>
          </a:prstGeom>
          <a:ln w="28440">
            <a:solidFill>
              <a:schemeClr val="accent1">
                <a:lumMod val="75000"/>
              </a:schemeClr>
            </a:solidFill>
            <a:round/>
          </a:ln>
        </p:spPr>
        <p:style>
          <a:lnRef idx="0"/>
          <a:fillRef idx="0"/>
          <a:effectRef idx="0"/>
          <a:fontRef idx="minor"/>
        </p:style>
      </p:sp>
      <p:sp>
        <p:nvSpPr>
          <p:cNvPr id="759" name="Line 11"/>
          <p:cNvSpPr/>
          <p:nvPr/>
        </p:nvSpPr>
        <p:spPr>
          <a:xfrm flipV="1">
            <a:off x="7010280" y="3276360"/>
            <a:ext cx="703440" cy="990720"/>
          </a:xfrm>
          <a:prstGeom prst="line">
            <a:avLst/>
          </a:prstGeom>
          <a:ln w="28440">
            <a:solidFill>
              <a:schemeClr val="accent1">
                <a:lumMod val="75000"/>
              </a:schemeClr>
            </a:solidFill>
            <a:round/>
          </a:ln>
        </p:spPr>
        <p:style>
          <a:lnRef idx="0"/>
          <a:fillRef idx="0"/>
          <a:effectRef idx="0"/>
          <a:fontRef idx="minor"/>
        </p:style>
      </p:sp>
      <p:sp>
        <p:nvSpPr>
          <p:cNvPr id="760" name="CustomShape 12"/>
          <p:cNvSpPr/>
          <p:nvPr/>
        </p:nvSpPr>
        <p:spPr>
          <a:xfrm>
            <a:off x="2819520" y="1091160"/>
            <a:ext cx="2057040" cy="432720"/>
          </a:xfrm>
          <a:prstGeom prst="rect">
            <a:avLst/>
          </a:prstGeom>
          <a:solidFill>
            <a:schemeClr val="tx1">
              <a:alpha val="50000"/>
            </a:schemeClr>
          </a:solid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4b426e"/>
                </a:solidFill>
                <a:latin typeface="Arial"/>
              </a:rPr>
              <a:t>Layout widgets</a:t>
            </a:r>
            <a:endParaRPr b="0" lang="en-US" sz="20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1A894AFE-0884-4706-B3A3-3A665CB9EA79}"/>
</file>

<file path=customXml/itemProps2.xml><?xml version="1.0" encoding="utf-8"?>
<ds:datastoreItem xmlns:ds="http://schemas.openxmlformats.org/officeDocument/2006/customXml" ds:itemID="{C889CA9A-9589-498B-9575-AD0B8D5100C5}"/>
</file>

<file path=customXml/itemProps3.xml><?xml version="1.0" encoding="utf-8"?>
<ds:datastoreItem xmlns:ds="http://schemas.openxmlformats.org/officeDocument/2006/customXml" ds:itemID="{663545FF-510D-49FE-AEC4-15FF166F9EA6}"/>
</file>

<file path=docProps/app.xml><?xml version="1.0" encoding="utf-8"?>
<Properties xmlns="http://schemas.openxmlformats.org/officeDocument/2006/extended-properties" xmlns:vt="http://schemas.openxmlformats.org/officeDocument/2006/docPropsVTypes">
  <Template>Emerald_Template</Template>
  <TotalTime>1865</TotalTime>
  <Application>LibreOffice/5.4.2.2$Windows_x86 LibreOffice_project/22b09f6418e8c2d508a9eaf86b2399209b0990f4</Application>
  <Words>3294</Words>
  <Paragraphs>339</Paragraphs>
  <Company>Guidewire,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Detail View Panels</dc:subject>
  <dc:creator>Seth Luersen</dc:creator>
  <cp:keywords>Emerald Configuration Fundamentals User Interaface</cp:keywords>
  <dc:description/>
  <cp:lastModifiedBy/>
  <cp:revision>139</cp:revision>
  <dcterms:created xsi:type="dcterms:W3CDTF">2014-01-27T19:46:52Z</dcterms:created>
  <dcterms:modified xsi:type="dcterms:W3CDTF">2018-02-15T16:15:20Z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Niemeyer</vt:lpwstr>
  </property>
  <property fmtid="{D5CDD505-2E9C-101B-9397-08002B2CF9AE}" pid="9" name="Notes">
    <vt:i4>32</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32</vt:i4>
  </property>
  <property fmtid="{D5CDD505-2E9C-101B-9397-08002B2CF9AE}" pid="14" name="_MarkAsFinal">
    <vt:bool>true</vt:bool>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1481400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