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6" d="100"/>
          <a:sy n="86" d="100"/>
        </p:scale>
        <p:origin x="18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312FF-3D20-431B-91D7-1B2839E245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03B0D76-43E7-4E2C-9A3C-0D399E0E6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288F64FC-9833-4B36-B884-79FD347152AC}"/>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5" name="Marcador de pie de página 4">
            <a:extLst>
              <a:ext uri="{FF2B5EF4-FFF2-40B4-BE49-F238E27FC236}">
                <a16:creationId xmlns:a16="http://schemas.microsoft.com/office/drawing/2014/main" id="{883AE74B-F363-42CC-834A-CDC8A46D43D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A693464-C46A-4B6C-B81F-3095BC5F3F29}"/>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20481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CE4452-087E-463A-93CC-C02130271C9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8EB59C83-AA2C-427A-A7E5-52FDE76B044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06C1E1-8487-4CBC-9447-5273AF0E7AEB}"/>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5" name="Marcador de pie de página 4">
            <a:extLst>
              <a:ext uri="{FF2B5EF4-FFF2-40B4-BE49-F238E27FC236}">
                <a16:creationId xmlns:a16="http://schemas.microsoft.com/office/drawing/2014/main" id="{6D2CF908-3B22-472B-BEA4-7E087A70E98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BBBA3DE2-4519-4F24-B1B0-CB7E84D86363}"/>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225131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22225A1-5D60-4DEE-9A1A-69166F9C1D4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2161FF1-7355-432F-A3A3-D998B945696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07187-B7A9-4657-AED4-D51BB40AA94D}"/>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5" name="Marcador de pie de página 4">
            <a:extLst>
              <a:ext uri="{FF2B5EF4-FFF2-40B4-BE49-F238E27FC236}">
                <a16:creationId xmlns:a16="http://schemas.microsoft.com/office/drawing/2014/main" id="{C137A703-5E05-4036-9E02-F85389D06D6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30CA6C6-1B47-4D49-9B58-B064D1832686}"/>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320692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7C8CD-8401-4DD8-AB5F-9FDA557138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A4637072-4416-461E-9D37-1E6C031A367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DCDED25-655B-4F85-AA0E-28AEDFE5AFC1}"/>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5" name="Marcador de pie de página 4">
            <a:extLst>
              <a:ext uri="{FF2B5EF4-FFF2-40B4-BE49-F238E27FC236}">
                <a16:creationId xmlns:a16="http://schemas.microsoft.com/office/drawing/2014/main" id="{FA56DFD2-874E-4F21-8585-35510594622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FB0F8FE-EB9C-4B14-A0C2-6D65D01455D5}"/>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4277910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318167-6AA9-4BF1-A97C-0F7D7B01421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189F6EE-DB8F-4381-8EA0-B49AAE8E5C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C92A8EC-780A-4588-A10E-FDAD0AA001EA}"/>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5" name="Marcador de pie de página 4">
            <a:extLst>
              <a:ext uri="{FF2B5EF4-FFF2-40B4-BE49-F238E27FC236}">
                <a16:creationId xmlns:a16="http://schemas.microsoft.com/office/drawing/2014/main" id="{565467DD-3970-4500-A1D1-9B96631FFF8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27D9704-69BC-4E95-9BE4-D21A447A9C9A}"/>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292677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79E7D-F253-454C-A322-C607A2E4681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2D2BF9A-4425-4BFF-89FB-7C32371F820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0DBB9BC-8C1D-4A5C-9F75-747F8696EC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B4869F09-F0C3-4010-9E3E-C553538CE09B}"/>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6" name="Marcador de pie de página 5">
            <a:extLst>
              <a:ext uri="{FF2B5EF4-FFF2-40B4-BE49-F238E27FC236}">
                <a16:creationId xmlns:a16="http://schemas.microsoft.com/office/drawing/2014/main" id="{B1F2998F-176B-4CD5-AB28-B3E91EEEE33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AFA171D3-7B39-40E4-8EC7-1DD5044FAE9C}"/>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364571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D0D3F-9EE1-4DC8-A6AB-AEE8C1D7D03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35B02AB-CDFD-4619-90D6-F454AC05B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90A52BB-6733-4C89-BD21-80D30E2E344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6D202318-0D86-4F58-ACF3-CFB9B017B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DDE3991-7C8D-4C03-80B9-F0C58CDC64E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260BC582-21CB-45EE-BECB-A6867C76AC65}"/>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8" name="Marcador de pie de página 7">
            <a:extLst>
              <a:ext uri="{FF2B5EF4-FFF2-40B4-BE49-F238E27FC236}">
                <a16:creationId xmlns:a16="http://schemas.microsoft.com/office/drawing/2014/main" id="{9A720183-997E-4DB6-851F-97F55173A75B}"/>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5702578-1435-480A-AB24-DD9B6236D01D}"/>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73057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BBDAC-1143-43BA-ADA7-7A909AE8C9D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20E042AD-C794-4AF4-9003-2E51273458CA}"/>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4" name="Marcador de pie de página 3">
            <a:extLst>
              <a:ext uri="{FF2B5EF4-FFF2-40B4-BE49-F238E27FC236}">
                <a16:creationId xmlns:a16="http://schemas.microsoft.com/office/drawing/2014/main" id="{72485A17-4F84-4041-AB24-A98C8F49CA8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D49BDBB3-A493-42DE-A17B-6EA74DA9AF3A}"/>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24744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E1BC8F-BDD6-4066-8900-3E5722AB8B85}"/>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3" name="Marcador de pie de página 2">
            <a:extLst>
              <a:ext uri="{FF2B5EF4-FFF2-40B4-BE49-F238E27FC236}">
                <a16:creationId xmlns:a16="http://schemas.microsoft.com/office/drawing/2014/main" id="{ABD7359B-9119-48BB-804E-145F959604D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CCABFE5E-58A3-450F-AFBC-F2298CA2B52C}"/>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264427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10D19C-D675-4471-B075-46B5FE73BCE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092E4A5-9730-4C15-815C-7BD20F917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D0FCE5AB-7532-43E4-AD6B-6DA9AA58C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5D05FC-FE59-459E-943D-02DED942D4EE}"/>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6" name="Marcador de pie de página 5">
            <a:extLst>
              <a:ext uri="{FF2B5EF4-FFF2-40B4-BE49-F238E27FC236}">
                <a16:creationId xmlns:a16="http://schemas.microsoft.com/office/drawing/2014/main" id="{43CF39F5-1975-41E8-A839-387723B92CC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79280E3-6324-4CE3-92C0-521C4940C6D4}"/>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6219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665EF-774A-4663-98DA-367D763464E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FE17515B-DF55-4B69-88F1-5D2BDF0438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8DE23DA6-6FCD-4F8A-B86F-AC828552F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FA22473-019F-43AD-9DDF-4A9E9526BCA7}"/>
              </a:ext>
            </a:extLst>
          </p:cNvPr>
          <p:cNvSpPr>
            <a:spLocks noGrp="1"/>
          </p:cNvSpPr>
          <p:nvPr>
            <p:ph type="dt" sz="half" idx="10"/>
          </p:nvPr>
        </p:nvSpPr>
        <p:spPr/>
        <p:txBody>
          <a:bodyPr/>
          <a:lstStyle/>
          <a:p>
            <a:fld id="{B82F493F-0658-4EA2-94D7-6D769D1D6987}" type="datetimeFigureOut">
              <a:rPr lang="es-CO" smtClean="0"/>
              <a:t>5/07/2022</a:t>
            </a:fld>
            <a:endParaRPr lang="es-CO"/>
          </a:p>
        </p:txBody>
      </p:sp>
      <p:sp>
        <p:nvSpPr>
          <p:cNvPr id="6" name="Marcador de pie de página 5">
            <a:extLst>
              <a:ext uri="{FF2B5EF4-FFF2-40B4-BE49-F238E27FC236}">
                <a16:creationId xmlns:a16="http://schemas.microsoft.com/office/drawing/2014/main" id="{9DC1480E-4815-4F70-86BF-C77B575C583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F6AF74C-0D5F-4589-A6CE-0DBF03F0BB7E}"/>
              </a:ext>
            </a:extLst>
          </p:cNvPr>
          <p:cNvSpPr>
            <a:spLocks noGrp="1"/>
          </p:cNvSpPr>
          <p:nvPr>
            <p:ph type="sldNum" sz="quarter" idx="12"/>
          </p:nvPr>
        </p:nvSpPr>
        <p:spPr/>
        <p:txBody>
          <a:bodyPr/>
          <a:lstStyle/>
          <a:p>
            <a:fld id="{65746736-AAE8-4709-A356-02052E645D15}" type="slidenum">
              <a:rPr lang="es-CO" smtClean="0"/>
              <a:t>‹Nº›</a:t>
            </a:fld>
            <a:endParaRPr lang="es-CO"/>
          </a:p>
        </p:txBody>
      </p:sp>
    </p:spTree>
    <p:extLst>
      <p:ext uri="{BB962C8B-B14F-4D97-AF65-F5344CB8AC3E}">
        <p14:creationId xmlns:p14="http://schemas.microsoft.com/office/powerpoint/2010/main" val="356485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9020662-D37B-4090-9A8A-9DB0B5486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C6FD9254-3388-4791-B9E7-5C79D74AA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F8F3F9E-2F0F-4449-93DA-BDD8A928C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2F493F-0658-4EA2-94D7-6D769D1D6987}" type="datetimeFigureOut">
              <a:rPr lang="es-CO" smtClean="0"/>
              <a:t>5/07/2022</a:t>
            </a:fld>
            <a:endParaRPr lang="es-CO"/>
          </a:p>
        </p:txBody>
      </p:sp>
      <p:sp>
        <p:nvSpPr>
          <p:cNvPr id="5" name="Marcador de pie de página 4">
            <a:extLst>
              <a:ext uri="{FF2B5EF4-FFF2-40B4-BE49-F238E27FC236}">
                <a16:creationId xmlns:a16="http://schemas.microsoft.com/office/drawing/2014/main" id="{67532783-35D8-424A-9E06-8006F960E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7C988D3-1C24-41F0-BF1D-EC9C8DA74A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46736-AAE8-4709-A356-02052E645D15}" type="slidenum">
              <a:rPr lang="es-CO" smtClean="0"/>
              <a:t>‹Nº›</a:t>
            </a:fld>
            <a:endParaRPr lang="es-CO"/>
          </a:p>
        </p:txBody>
      </p:sp>
    </p:spTree>
    <p:extLst>
      <p:ext uri="{BB962C8B-B14F-4D97-AF65-F5344CB8AC3E}">
        <p14:creationId xmlns:p14="http://schemas.microsoft.com/office/powerpoint/2010/main" val="2986633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ommunity.cloud.databricks.com/logi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A0A4D-AA16-43C4-9D13-087E3EF13EF6}"/>
              </a:ext>
            </a:extLst>
          </p:cNvPr>
          <p:cNvSpPr>
            <a:spLocks noGrp="1"/>
          </p:cNvSpPr>
          <p:nvPr>
            <p:ph type="ctrTitle"/>
          </p:nvPr>
        </p:nvSpPr>
        <p:spPr/>
        <p:txBody>
          <a:bodyPr/>
          <a:lstStyle/>
          <a:p>
            <a:r>
              <a:rPr lang="es-CO" dirty="0"/>
              <a:t>Tutorial para crear cuenta gratuita en </a:t>
            </a:r>
            <a:r>
              <a:rPr lang="es-CO" dirty="0" err="1"/>
              <a:t>Databricks</a:t>
            </a:r>
            <a:endParaRPr lang="es-CO" dirty="0"/>
          </a:p>
        </p:txBody>
      </p:sp>
      <p:sp>
        <p:nvSpPr>
          <p:cNvPr id="3" name="Subtítulo 2">
            <a:extLst>
              <a:ext uri="{FF2B5EF4-FFF2-40B4-BE49-F238E27FC236}">
                <a16:creationId xmlns:a16="http://schemas.microsoft.com/office/drawing/2014/main" id="{21E7A73F-6BB7-4067-AA5D-5AE521F7853A}"/>
              </a:ext>
            </a:extLst>
          </p:cNvPr>
          <p:cNvSpPr>
            <a:spLocks noGrp="1"/>
          </p:cNvSpPr>
          <p:nvPr>
            <p:ph type="subTitle" idx="1"/>
          </p:nvPr>
        </p:nvSpPr>
        <p:spPr>
          <a:xfrm>
            <a:off x="1524000" y="3900618"/>
            <a:ext cx="9144000" cy="1655762"/>
          </a:xfrm>
        </p:spPr>
        <p:txBody>
          <a:bodyPr/>
          <a:lstStyle/>
          <a:p>
            <a:r>
              <a:rPr lang="es-CO" dirty="0"/>
              <a:t>Harry Vargas Rodríguez</a:t>
            </a:r>
          </a:p>
          <a:p>
            <a:r>
              <a:rPr lang="es-CO" dirty="0"/>
              <a:t>02 de Marzo de 2022</a:t>
            </a:r>
          </a:p>
        </p:txBody>
      </p:sp>
      <p:sp>
        <p:nvSpPr>
          <p:cNvPr id="4" name="Título 1">
            <a:extLst>
              <a:ext uri="{FF2B5EF4-FFF2-40B4-BE49-F238E27FC236}">
                <a16:creationId xmlns:a16="http://schemas.microsoft.com/office/drawing/2014/main" id="{3D5E68FE-0794-8CCF-A607-97F92BF09A25}"/>
              </a:ext>
            </a:extLst>
          </p:cNvPr>
          <p:cNvSpPr txBox="1">
            <a:spLocks/>
          </p:cNvSpPr>
          <p:nvPr/>
        </p:nvSpPr>
        <p:spPr>
          <a:xfrm>
            <a:off x="1813250" y="4851919"/>
            <a:ext cx="9144000" cy="14089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O" sz="3200" dirty="0"/>
              <a:t>Lea primero todas las instrucciones antes de comenzar a crear su cuenta</a:t>
            </a:r>
          </a:p>
        </p:txBody>
      </p:sp>
    </p:spTree>
    <p:extLst>
      <p:ext uri="{BB962C8B-B14F-4D97-AF65-F5344CB8AC3E}">
        <p14:creationId xmlns:p14="http://schemas.microsoft.com/office/powerpoint/2010/main" val="413727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0881E-A333-42DF-A39A-A3DF9BC2B8C0}"/>
              </a:ext>
            </a:extLst>
          </p:cNvPr>
          <p:cNvSpPr>
            <a:spLocks noGrp="1"/>
          </p:cNvSpPr>
          <p:nvPr>
            <p:ph type="title"/>
          </p:nvPr>
        </p:nvSpPr>
        <p:spPr/>
        <p:txBody>
          <a:bodyPr>
            <a:normAutofit/>
          </a:bodyPr>
          <a:lstStyle/>
          <a:p>
            <a:r>
              <a:rPr lang="es-CO" sz="2800" dirty="0"/>
              <a:t>https://databricks.com/</a:t>
            </a:r>
            <a:br>
              <a:rPr lang="es-CO" sz="2800" dirty="0"/>
            </a:br>
            <a:r>
              <a:rPr lang="es-CO" sz="2800" dirty="0"/>
              <a:t>De </a:t>
            </a:r>
            <a:r>
              <a:rPr lang="es-CO" sz="2800" dirty="0" err="1"/>
              <a:t>click</a:t>
            </a:r>
            <a:r>
              <a:rPr lang="es-CO" sz="2800" dirty="0"/>
              <a:t> en Try </a:t>
            </a:r>
            <a:r>
              <a:rPr lang="es-CO" sz="2800" dirty="0" err="1"/>
              <a:t>Databricks</a:t>
            </a:r>
            <a:endParaRPr lang="es-CO" sz="2800" dirty="0"/>
          </a:p>
        </p:txBody>
      </p:sp>
      <p:sp>
        <p:nvSpPr>
          <p:cNvPr id="3" name="Marcador de contenido 2">
            <a:extLst>
              <a:ext uri="{FF2B5EF4-FFF2-40B4-BE49-F238E27FC236}">
                <a16:creationId xmlns:a16="http://schemas.microsoft.com/office/drawing/2014/main" id="{C3BFD999-6FF7-4F87-A9F8-97DFDAA9B0CC}"/>
              </a:ext>
            </a:extLst>
          </p:cNvPr>
          <p:cNvSpPr>
            <a:spLocks noGrp="1"/>
          </p:cNvSpPr>
          <p:nvPr>
            <p:ph idx="1"/>
          </p:nvPr>
        </p:nvSpPr>
        <p:spPr/>
        <p:txBody>
          <a:bodyPr/>
          <a:lstStyle/>
          <a:p>
            <a:endParaRPr lang="es-CO"/>
          </a:p>
        </p:txBody>
      </p:sp>
      <p:pic>
        <p:nvPicPr>
          <p:cNvPr id="7" name="Imagen 6">
            <a:extLst>
              <a:ext uri="{FF2B5EF4-FFF2-40B4-BE49-F238E27FC236}">
                <a16:creationId xmlns:a16="http://schemas.microsoft.com/office/drawing/2014/main" id="{935C945C-39D8-440A-A171-76C5E81FB5CE}"/>
              </a:ext>
            </a:extLst>
          </p:cNvPr>
          <p:cNvPicPr>
            <a:picLocks noChangeAspect="1"/>
          </p:cNvPicPr>
          <p:nvPr/>
        </p:nvPicPr>
        <p:blipFill>
          <a:blip r:embed="rId2"/>
          <a:stretch>
            <a:fillRect/>
          </a:stretch>
        </p:blipFill>
        <p:spPr>
          <a:xfrm>
            <a:off x="88776" y="1885302"/>
            <a:ext cx="12192000" cy="4291661"/>
          </a:xfrm>
          <a:prstGeom prst="rect">
            <a:avLst/>
          </a:prstGeom>
        </p:spPr>
      </p:pic>
      <p:sp>
        <p:nvSpPr>
          <p:cNvPr id="8" name="Rectángulo 7">
            <a:extLst>
              <a:ext uri="{FF2B5EF4-FFF2-40B4-BE49-F238E27FC236}">
                <a16:creationId xmlns:a16="http://schemas.microsoft.com/office/drawing/2014/main" id="{F02D40FE-7211-4D2C-81D2-3DAE88EB3694}"/>
              </a:ext>
            </a:extLst>
          </p:cNvPr>
          <p:cNvSpPr/>
          <p:nvPr/>
        </p:nvSpPr>
        <p:spPr>
          <a:xfrm>
            <a:off x="0" y="4785064"/>
            <a:ext cx="1269507" cy="45276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0" name="Conector recto de flecha 9">
            <a:extLst>
              <a:ext uri="{FF2B5EF4-FFF2-40B4-BE49-F238E27FC236}">
                <a16:creationId xmlns:a16="http://schemas.microsoft.com/office/drawing/2014/main" id="{3C17B290-8984-4714-B727-2951735AB7FF}"/>
              </a:ext>
            </a:extLst>
          </p:cNvPr>
          <p:cNvCxnSpPr/>
          <p:nvPr/>
        </p:nvCxnSpPr>
        <p:spPr>
          <a:xfrm flipH="1">
            <a:off x="745724" y="1690688"/>
            <a:ext cx="257453" cy="30257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57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1C84239-9D21-4683-8D8D-00312F0A2F10}"/>
              </a:ext>
            </a:extLst>
          </p:cNvPr>
          <p:cNvSpPr>
            <a:spLocks noGrp="1"/>
          </p:cNvSpPr>
          <p:nvPr>
            <p:ph idx="1"/>
          </p:nvPr>
        </p:nvSpPr>
        <p:spPr/>
        <p:txBody>
          <a:bodyPr/>
          <a:lstStyle/>
          <a:p>
            <a:endParaRPr lang="es-CO"/>
          </a:p>
        </p:txBody>
      </p:sp>
      <p:sp>
        <p:nvSpPr>
          <p:cNvPr id="4" name="Título 1">
            <a:extLst>
              <a:ext uri="{FF2B5EF4-FFF2-40B4-BE49-F238E27FC236}">
                <a16:creationId xmlns:a16="http://schemas.microsoft.com/office/drawing/2014/main" id="{E030977A-0A22-49CA-8DA6-EC0FDB76FB7B}"/>
              </a:ext>
            </a:extLst>
          </p:cNvPr>
          <p:cNvSpPr>
            <a:spLocks noGrp="1"/>
          </p:cNvSpPr>
          <p:nvPr>
            <p:ph type="title"/>
          </p:nvPr>
        </p:nvSpPr>
        <p:spPr>
          <a:xfrm>
            <a:off x="838200" y="365125"/>
            <a:ext cx="10515600" cy="1325563"/>
          </a:xfrm>
        </p:spPr>
        <p:txBody>
          <a:bodyPr>
            <a:normAutofit/>
          </a:bodyPr>
          <a:lstStyle/>
          <a:p>
            <a:r>
              <a:rPr lang="es-CO" sz="2800" dirty="0"/>
              <a:t>Llenan el formulario con sus datos, asegúrense de tener acceso al correo registrado</a:t>
            </a:r>
          </a:p>
        </p:txBody>
      </p:sp>
      <p:pic>
        <p:nvPicPr>
          <p:cNvPr id="6" name="Imagen 5">
            <a:extLst>
              <a:ext uri="{FF2B5EF4-FFF2-40B4-BE49-F238E27FC236}">
                <a16:creationId xmlns:a16="http://schemas.microsoft.com/office/drawing/2014/main" id="{B733663D-50E2-4B92-837A-6B6BBF7146F1}"/>
              </a:ext>
            </a:extLst>
          </p:cNvPr>
          <p:cNvPicPr>
            <a:picLocks noChangeAspect="1"/>
          </p:cNvPicPr>
          <p:nvPr/>
        </p:nvPicPr>
        <p:blipFill>
          <a:blip r:embed="rId2"/>
          <a:stretch>
            <a:fillRect/>
          </a:stretch>
        </p:blipFill>
        <p:spPr>
          <a:xfrm>
            <a:off x="0" y="1690688"/>
            <a:ext cx="12192000" cy="4238606"/>
          </a:xfrm>
          <a:prstGeom prst="rect">
            <a:avLst/>
          </a:prstGeom>
        </p:spPr>
      </p:pic>
    </p:spTree>
    <p:extLst>
      <p:ext uri="{BB962C8B-B14F-4D97-AF65-F5344CB8AC3E}">
        <p14:creationId xmlns:p14="http://schemas.microsoft.com/office/powerpoint/2010/main" val="186308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F94C810-588B-4AF0-9CA6-B20E4A6AF94A}"/>
              </a:ext>
            </a:extLst>
          </p:cNvPr>
          <p:cNvPicPr>
            <a:picLocks noChangeAspect="1"/>
          </p:cNvPicPr>
          <p:nvPr/>
        </p:nvPicPr>
        <p:blipFill>
          <a:blip r:embed="rId2"/>
          <a:stretch>
            <a:fillRect/>
          </a:stretch>
        </p:blipFill>
        <p:spPr>
          <a:xfrm>
            <a:off x="1353103" y="1654290"/>
            <a:ext cx="3405327" cy="5203710"/>
          </a:xfrm>
          <a:prstGeom prst="rect">
            <a:avLst/>
          </a:prstGeom>
        </p:spPr>
      </p:pic>
      <p:sp>
        <p:nvSpPr>
          <p:cNvPr id="6" name="Título 1">
            <a:extLst>
              <a:ext uri="{FF2B5EF4-FFF2-40B4-BE49-F238E27FC236}">
                <a16:creationId xmlns:a16="http://schemas.microsoft.com/office/drawing/2014/main" id="{24728237-8921-442B-BA27-A51C9F31516A}"/>
              </a:ext>
            </a:extLst>
          </p:cNvPr>
          <p:cNvSpPr>
            <a:spLocks noGrp="1"/>
          </p:cNvSpPr>
          <p:nvPr>
            <p:ph type="title"/>
          </p:nvPr>
        </p:nvSpPr>
        <p:spPr>
          <a:xfrm>
            <a:off x="758301" y="328727"/>
            <a:ext cx="10515600" cy="1325563"/>
          </a:xfrm>
        </p:spPr>
        <p:txBody>
          <a:bodyPr>
            <a:normAutofit/>
          </a:bodyPr>
          <a:lstStyle/>
          <a:p>
            <a:r>
              <a:rPr lang="es-CO" sz="2800" dirty="0"/>
              <a:t>No den </a:t>
            </a:r>
            <a:r>
              <a:rPr lang="es-CO" sz="2800" dirty="0" err="1"/>
              <a:t>click</a:t>
            </a:r>
            <a:r>
              <a:rPr lang="es-CO" sz="2800" dirty="0"/>
              <a:t> en ningún proveedor </a:t>
            </a:r>
            <a:r>
              <a:rPr lang="es-CO" sz="2800" dirty="0" err="1"/>
              <a:t>cloud</a:t>
            </a:r>
            <a:r>
              <a:rPr lang="es-CO" sz="2800" dirty="0"/>
              <a:t>, en la parte de abajo busquen la opción </a:t>
            </a:r>
            <a:r>
              <a:rPr lang="es-CO" sz="2800" b="1" u="sng" dirty="0" err="1">
                <a:solidFill>
                  <a:srgbClr val="002060"/>
                </a:solidFill>
              </a:rPr>
              <a:t>Get</a:t>
            </a:r>
            <a:r>
              <a:rPr lang="es-CO" sz="2800" b="1" u="sng" dirty="0">
                <a:solidFill>
                  <a:srgbClr val="002060"/>
                </a:solidFill>
              </a:rPr>
              <a:t> </a:t>
            </a:r>
            <a:r>
              <a:rPr lang="es-CO" sz="2800" b="1" u="sng" dirty="0" err="1">
                <a:solidFill>
                  <a:srgbClr val="002060"/>
                </a:solidFill>
              </a:rPr>
              <a:t>Started</a:t>
            </a:r>
            <a:r>
              <a:rPr lang="es-CO" sz="2800" b="1" u="sng" dirty="0">
                <a:solidFill>
                  <a:srgbClr val="002060"/>
                </a:solidFill>
              </a:rPr>
              <a:t> </a:t>
            </a:r>
            <a:r>
              <a:rPr lang="es-CO" sz="2800" b="1" u="sng" dirty="0" err="1">
                <a:solidFill>
                  <a:srgbClr val="002060"/>
                </a:solidFill>
              </a:rPr>
              <a:t>with</a:t>
            </a:r>
            <a:r>
              <a:rPr lang="es-CO" sz="2800" b="1" u="sng" dirty="0">
                <a:solidFill>
                  <a:srgbClr val="002060"/>
                </a:solidFill>
              </a:rPr>
              <a:t> </a:t>
            </a:r>
            <a:r>
              <a:rPr lang="es-CO" sz="2800" b="1" u="sng" dirty="0" err="1">
                <a:solidFill>
                  <a:srgbClr val="002060"/>
                </a:solidFill>
              </a:rPr>
              <a:t>Community</a:t>
            </a:r>
            <a:r>
              <a:rPr lang="es-CO" sz="2800" b="1" u="sng" dirty="0">
                <a:solidFill>
                  <a:srgbClr val="002060"/>
                </a:solidFill>
              </a:rPr>
              <a:t> </a:t>
            </a:r>
            <a:r>
              <a:rPr lang="es-CO" sz="2800" b="1" u="sng" dirty="0" err="1">
                <a:solidFill>
                  <a:srgbClr val="002060"/>
                </a:solidFill>
              </a:rPr>
              <a:t>Edition</a:t>
            </a:r>
            <a:r>
              <a:rPr lang="es-CO" sz="2800" b="1" u="sng" dirty="0">
                <a:solidFill>
                  <a:srgbClr val="002060"/>
                </a:solidFill>
              </a:rPr>
              <a:t> </a:t>
            </a:r>
          </a:p>
        </p:txBody>
      </p:sp>
      <p:pic>
        <p:nvPicPr>
          <p:cNvPr id="10" name="Imagen 9">
            <a:extLst>
              <a:ext uri="{FF2B5EF4-FFF2-40B4-BE49-F238E27FC236}">
                <a16:creationId xmlns:a16="http://schemas.microsoft.com/office/drawing/2014/main" id="{8CD23455-3B18-4A7D-A039-7B123890EAD5}"/>
              </a:ext>
            </a:extLst>
          </p:cNvPr>
          <p:cNvPicPr>
            <a:picLocks noChangeAspect="1"/>
          </p:cNvPicPr>
          <p:nvPr/>
        </p:nvPicPr>
        <p:blipFill>
          <a:blip r:embed="rId3"/>
          <a:stretch>
            <a:fillRect/>
          </a:stretch>
        </p:blipFill>
        <p:spPr>
          <a:xfrm>
            <a:off x="6604986" y="1676258"/>
            <a:ext cx="3703034" cy="5181742"/>
          </a:xfrm>
          <a:prstGeom prst="rect">
            <a:avLst/>
          </a:prstGeom>
        </p:spPr>
      </p:pic>
      <p:sp>
        <p:nvSpPr>
          <p:cNvPr id="11" name="Rectángulo 10">
            <a:extLst>
              <a:ext uri="{FF2B5EF4-FFF2-40B4-BE49-F238E27FC236}">
                <a16:creationId xmlns:a16="http://schemas.microsoft.com/office/drawing/2014/main" id="{8B0B90D7-F7AA-4C6E-9799-291809780EDE}"/>
              </a:ext>
            </a:extLst>
          </p:cNvPr>
          <p:cNvSpPr/>
          <p:nvPr/>
        </p:nvSpPr>
        <p:spPr>
          <a:xfrm>
            <a:off x="6880194" y="5424256"/>
            <a:ext cx="2467992" cy="3107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12" name="Conector recto de flecha 11">
            <a:extLst>
              <a:ext uri="{FF2B5EF4-FFF2-40B4-BE49-F238E27FC236}">
                <a16:creationId xmlns:a16="http://schemas.microsoft.com/office/drawing/2014/main" id="{CF5160BF-8780-4BB6-B8BA-B1501603D0AE}"/>
              </a:ext>
            </a:extLst>
          </p:cNvPr>
          <p:cNvCxnSpPr>
            <a:cxnSpLocks/>
          </p:cNvCxnSpPr>
          <p:nvPr/>
        </p:nvCxnSpPr>
        <p:spPr>
          <a:xfrm>
            <a:off x="4758430" y="1393794"/>
            <a:ext cx="2121764" cy="403046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56CD2029-5E6A-4A0C-8174-53EE54FB36F7}"/>
              </a:ext>
            </a:extLst>
          </p:cNvPr>
          <p:cNvCxnSpPr/>
          <p:nvPr/>
        </p:nvCxnSpPr>
        <p:spPr>
          <a:xfrm flipV="1">
            <a:off x="1491449" y="1654290"/>
            <a:ext cx="3266981" cy="328169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F643B33D-2074-4073-8566-8CA74B324ABB}"/>
              </a:ext>
            </a:extLst>
          </p:cNvPr>
          <p:cNvCxnSpPr/>
          <p:nvPr/>
        </p:nvCxnSpPr>
        <p:spPr>
          <a:xfrm>
            <a:off x="1353103" y="1690688"/>
            <a:ext cx="3405327" cy="32364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494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700512F-5396-480A-B88B-CFAE1A5EEA9E}"/>
              </a:ext>
            </a:extLst>
          </p:cNvPr>
          <p:cNvSpPr>
            <a:spLocks noGrp="1"/>
          </p:cNvSpPr>
          <p:nvPr>
            <p:ph type="title"/>
          </p:nvPr>
        </p:nvSpPr>
        <p:spPr>
          <a:xfrm>
            <a:off x="758301" y="328727"/>
            <a:ext cx="10515600" cy="2908995"/>
          </a:xfrm>
        </p:spPr>
        <p:txBody>
          <a:bodyPr>
            <a:normAutofit/>
          </a:bodyPr>
          <a:lstStyle/>
          <a:p>
            <a:r>
              <a:rPr lang="es-CO" sz="2800" dirty="0"/>
              <a:t>Luego les pide verificar que son una persona (no siempre lo pide). Les aparecerá el siguiente mensaje y deberán ir a la bandeja de entrada del correo que registraron.</a:t>
            </a:r>
            <a:br>
              <a:rPr lang="es-CO" sz="2800" dirty="0"/>
            </a:br>
            <a:br>
              <a:rPr lang="es-CO" sz="2800" dirty="0"/>
            </a:br>
            <a:r>
              <a:rPr lang="es-CO" sz="2800" dirty="0"/>
              <a:t>Si la parte de la comprobación de identidad les da problema intenten repetir el proceso con otro navegador.</a:t>
            </a:r>
          </a:p>
        </p:txBody>
      </p:sp>
      <p:pic>
        <p:nvPicPr>
          <p:cNvPr id="6" name="Imagen 5">
            <a:extLst>
              <a:ext uri="{FF2B5EF4-FFF2-40B4-BE49-F238E27FC236}">
                <a16:creationId xmlns:a16="http://schemas.microsoft.com/office/drawing/2014/main" id="{68DDE323-469D-42C2-AA9E-9B8E8F1823F0}"/>
              </a:ext>
            </a:extLst>
          </p:cNvPr>
          <p:cNvPicPr>
            <a:picLocks noChangeAspect="1"/>
          </p:cNvPicPr>
          <p:nvPr/>
        </p:nvPicPr>
        <p:blipFill>
          <a:blip r:embed="rId2"/>
          <a:stretch>
            <a:fillRect/>
          </a:stretch>
        </p:blipFill>
        <p:spPr>
          <a:xfrm>
            <a:off x="1379135" y="3620279"/>
            <a:ext cx="9433730" cy="2731103"/>
          </a:xfrm>
          <a:prstGeom prst="rect">
            <a:avLst/>
          </a:prstGeom>
        </p:spPr>
      </p:pic>
    </p:spTree>
    <p:extLst>
      <p:ext uri="{BB962C8B-B14F-4D97-AF65-F5344CB8AC3E}">
        <p14:creationId xmlns:p14="http://schemas.microsoft.com/office/powerpoint/2010/main" val="133408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7700512F-5396-480A-B88B-CFAE1A5EEA9E}"/>
              </a:ext>
            </a:extLst>
          </p:cNvPr>
          <p:cNvSpPr>
            <a:spLocks noGrp="1"/>
          </p:cNvSpPr>
          <p:nvPr>
            <p:ph type="title"/>
          </p:nvPr>
        </p:nvSpPr>
        <p:spPr>
          <a:xfrm>
            <a:off x="758301" y="328727"/>
            <a:ext cx="10515600" cy="2395812"/>
          </a:xfrm>
        </p:spPr>
        <p:txBody>
          <a:bodyPr>
            <a:normAutofit/>
          </a:bodyPr>
          <a:lstStyle/>
          <a:p>
            <a:r>
              <a:rPr lang="es-CO" sz="2800" dirty="0"/>
              <a:t>Les llegará un correo como el que muestro abajo.</a:t>
            </a:r>
            <a:br>
              <a:rPr lang="es-CO" sz="2800" dirty="0"/>
            </a:br>
            <a:r>
              <a:rPr lang="es-CO" sz="2800" dirty="0"/>
              <a:t>Den </a:t>
            </a:r>
            <a:r>
              <a:rPr lang="es-CO" sz="2800" dirty="0" err="1"/>
              <a:t>click</a:t>
            </a:r>
            <a:r>
              <a:rPr lang="es-CO" sz="2800" dirty="0"/>
              <a:t> en </a:t>
            </a:r>
            <a:r>
              <a:rPr lang="es-CO" sz="2800" dirty="0" err="1">
                <a:solidFill>
                  <a:srgbClr val="FF0000"/>
                </a:solidFill>
              </a:rPr>
              <a:t>this</a:t>
            </a:r>
            <a:r>
              <a:rPr lang="es-CO" sz="2800" dirty="0">
                <a:solidFill>
                  <a:srgbClr val="FF0000"/>
                </a:solidFill>
              </a:rPr>
              <a:t> link</a:t>
            </a:r>
            <a:r>
              <a:rPr lang="es-CO" sz="2800" dirty="0">
                <a:solidFill>
                  <a:schemeClr val="accent1"/>
                </a:solidFill>
              </a:rPr>
              <a:t> </a:t>
            </a:r>
            <a:r>
              <a:rPr lang="es-CO" sz="2800" dirty="0"/>
              <a:t>y los enviará a una ventana para configurar la clave.</a:t>
            </a:r>
            <a:br>
              <a:rPr lang="es-CO" sz="2800" dirty="0"/>
            </a:br>
            <a:r>
              <a:rPr lang="es-CO" sz="2800" dirty="0"/>
              <a:t>La clave debe cumplir con algunas características de longitud y tipo de caracteres.</a:t>
            </a:r>
          </a:p>
        </p:txBody>
      </p:sp>
      <p:pic>
        <p:nvPicPr>
          <p:cNvPr id="3" name="Imagen 2">
            <a:extLst>
              <a:ext uri="{FF2B5EF4-FFF2-40B4-BE49-F238E27FC236}">
                <a16:creationId xmlns:a16="http://schemas.microsoft.com/office/drawing/2014/main" id="{6ECC2B84-B5FE-4909-811E-CE72DC2FF0CB}"/>
              </a:ext>
            </a:extLst>
          </p:cNvPr>
          <p:cNvPicPr>
            <a:picLocks noChangeAspect="1"/>
          </p:cNvPicPr>
          <p:nvPr/>
        </p:nvPicPr>
        <p:blipFill>
          <a:blip r:embed="rId2"/>
          <a:stretch>
            <a:fillRect/>
          </a:stretch>
        </p:blipFill>
        <p:spPr>
          <a:xfrm>
            <a:off x="21454" y="2724539"/>
            <a:ext cx="12192000" cy="3321827"/>
          </a:xfrm>
          <a:prstGeom prst="rect">
            <a:avLst/>
          </a:prstGeom>
        </p:spPr>
      </p:pic>
      <p:pic>
        <p:nvPicPr>
          <p:cNvPr id="7" name="Imagen 6">
            <a:extLst>
              <a:ext uri="{FF2B5EF4-FFF2-40B4-BE49-F238E27FC236}">
                <a16:creationId xmlns:a16="http://schemas.microsoft.com/office/drawing/2014/main" id="{C23100CE-1763-4C2A-B3AC-4288CD0257C2}"/>
              </a:ext>
            </a:extLst>
          </p:cNvPr>
          <p:cNvPicPr>
            <a:picLocks noChangeAspect="1"/>
          </p:cNvPicPr>
          <p:nvPr/>
        </p:nvPicPr>
        <p:blipFill>
          <a:blip r:embed="rId3"/>
          <a:stretch>
            <a:fillRect/>
          </a:stretch>
        </p:blipFill>
        <p:spPr>
          <a:xfrm>
            <a:off x="7726293" y="2322668"/>
            <a:ext cx="4465707" cy="4206605"/>
          </a:xfrm>
          <a:prstGeom prst="rect">
            <a:avLst/>
          </a:prstGeom>
        </p:spPr>
      </p:pic>
      <p:sp>
        <p:nvSpPr>
          <p:cNvPr id="8" name="Rectángulo 7">
            <a:extLst>
              <a:ext uri="{FF2B5EF4-FFF2-40B4-BE49-F238E27FC236}">
                <a16:creationId xmlns:a16="http://schemas.microsoft.com/office/drawing/2014/main" id="{1BE5C355-D1E5-4672-BCA3-9AE851BF5580}"/>
              </a:ext>
            </a:extLst>
          </p:cNvPr>
          <p:cNvSpPr/>
          <p:nvPr/>
        </p:nvSpPr>
        <p:spPr>
          <a:xfrm>
            <a:off x="3194931" y="4848629"/>
            <a:ext cx="668216" cy="1465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83310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7AAB1AC-7E72-4307-A987-08FC7EE06FC8}"/>
              </a:ext>
            </a:extLst>
          </p:cNvPr>
          <p:cNvPicPr>
            <a:picLocks noChangeAspect="1"/>
          </p:cNvPicPr>
          <p:nvPr/>
        </p:nvPicPr>
        <p:blipFill>
          <a:blip r:embed="rId2"/>
          <a:stretch>
            <a:fillRect/>
          </a:stretch>
        </p:blipFill>
        <p:spPr>
          <a:xfrm>
            <a:off x="0" y="1591962"/>
            <a:ext cx="12192000" cy="4283675"/>
          </a:xfrm>
          <a:prstGeom prst="rect">
            <a:avLst/>
          </a:prstGeom>
        </p:spPr>
      </p:pic>
      <p:sp>
        <p:nvSpPr>
          <p:cNvPr id="6" name="Título 1">
            <a:extLst>
              <a:ext uri="{FF2B5EF4-FFF2-40B4-BE49-F238E27FC236}">
                <a16:creationId xmlns:a16="http://schemas.microsoft.com/office/drawing/2014/main" id="{93789FFE-6AA5-43C7-BCF7-06C228DEA37D}"/>
              </a:ext>
            </a:extLst>
          </p:cNvPr>
          <p:cNvSpPr>
            <a:spLocks noGrp="1"/>
          </p:cNvSpPr>
          <p:nvPr>
            <p:ph type="title"/>
          </p:nvPr>
        </p:nvSpPr>
        <p:spPr>
          <a:xfrm>
            <a:off x="758301" y="328727"/>
            <a:ext cx="10515600" cy="1325563"/>
          </a:xfrm>
        </p:spPr>
        <p:txBody>
          <a:bodyPr>
            <a:normAutofit/>
          </a:bodyPr>
          <a:lstStyle/>
          <a:p>
            <a:r>
              <a:rPr lang="es-CO" sz="2800" dirty="0"/>
              <a:t>Serán redirigidos a esta ventana y allí podrán iniciar a trabajar. </a:t>
            </a:r>
            <a:br>
              <a:rPr lang="es-CO" sz="2800" dirty="0"/>
            </a:br>
            <a:r>
              <a:rPr lang="es-CO" sz="2800" dirty="0"/>
              <a:t>Sin embargo, lo más importante será como volver a entrar</a:t>
            </a:r>
          </a:p>
        </p:txBody>
      </p:sp>
    </p:spTree>
    <p:extLst>
      <p:ext uri="{BB962C8B-B14F-4D97-AF65-F5344CB8AC3E}">
        <p14:creationId xmlns:p14="http://schemas.microsoft.com/office/powerpoint/2010/main" val="1027015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3789FFE-6AA5-43C7-BCF7-06C228DEA37D}"/>
              </a:ext>
            </a:extLst>
          </p:cNvPr>
          <p:cNvSpPr>
            <a:spLocks noGrp="1"/>
          </p:cNvSpPr>
          <p:nvPr>
            <p:ph type="title"/>
          </p:nvPr>
        </p:nvSpPr>
        <p:spPr>
          <a:xfrm>
            <a:off x="763553" y="1095511"/>
            <a:ext cx="10517155" cy="5202651"/>
          </a:xfrm>
        </p:spPr>
        <p:txBody>
          <a:bodyPr>
            <a:normAutofit fontScale="90000"/>
          </a:bodyPr>
          <a:lstStyle/>
          <a:p>
            <a:r>
              <a:rPr lang="es-CO" sz="2800" dirty="0"/>
              <a:t>Para volver ingresar al servicio deben siempre ingresar por la versión </a:t>
            </a:r>
            <a:r>
              <a:rPr lang="es-CO" sz="2800" dirty="0" err="1"/>
              <a:t>community</a:t>
            </a:r>
            <a:r>
              <a:rPr lang="es-CO" sz="2800" dirty="0"/>
              <a:t> en este link.</a:t>
            </a:r>
            <a:br>
              <a:rPr lang="es-CO" sz="2800" dirty="0"/>
            </a:br>
            <a:br>
              <a:rPr lang="es-CO" sz="2800" dirty="0"/>
            </a:br>
            <a:r>
              <a:rPr lang="es-CO" sz="2800" dirty="0">
                <a:hlinkClick r:id="rId2"/>
              </a:rPr>
              <a:t>https://community.cloud.databricks.com/login.html</a:t>
            </a:r>
            <a:br>
              <a:rPr lang="es-CO" sz="2800" dirty="0"/>
            </a:br>
            <a:br>
              <a:rPr lang="es-CO" sz="2800" dirty="0"/>
            </a:br>
            <a:r>
              <a:rPr lang="es-CO" sz="2800" dirty="0"/>
              <a:t>Nunca coloquen datos de pago, para tener la cuenta gratuita no deben colocar su tarjeta de crédito en ningún paso del proceso. </a:t>
            </a:r>
            <a:br>
              <a:rPr lang="es-CO" sz="2800" dirty="0"/>
            </a:br>
            <a:br>
              <a:rPr lang="es-CO" sz="2800" dirty="0"/>
            </a:br>
            <a:r>
              <a:rPr lang="es-CO" sz="2800" dirty="0"/>
              <a:t>Si el correo de registro demora más de 10 minutos (revisen primero spam) en llegar intenten crear una cuenta de Outlook y hagan el registro con esa cuenta.</a:t>
            </a:r>
            <a:br>
              <a:rPr lang="es-CO" sz="2800" dirty="0"/>
            </a:br>
            <a:br>
              <a:rPr lang="es-CO" sz="2800" dirty="0"/>
            </a:br>
            <a:r>
              <a:rPr lang="es-CO" sz="2800" b="1" u="sng" dirty="0">
                <a:solidFill>
                  <a:srgbClr val="002060"/>
                </a:solidFill>
              </a:rPr>
              <a:t>Si tienen problemas con la creación de la cuenta no duden en contactar al experto temático</a:t>
            </a:r>
            <a:br>
              <a:rPr lang="es-CO" sz="2800" dirty="0"/>
            </a:br>
            <a:endParaRPr lang="es-CO" sz="2800" dirty="0"/>
          </a:p>
        </p:txBody>
      </p:sp>
    </p:spTree>
    <p:extLst>
      <p:ext uri="{BB962C8B-B14F-4D97-AF65-F5344CB8AC3E}">
        <p14:creationId xmlns:p14="http://schemas.microsoft.com/office/powerpoint/2010/main" val="423957019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302</Words>
  <Application>Microsoft Office PowerPoint</Application>
  <PresentationFormat>Panorámica</PresentationFormat>
  <Paragraphs>11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Calibri</vt:lpstr>
      <vt:lpstr>Calibri Light</vt:lpstr>
      <vt:lpstr>Tema de Office</vt:lpstr>
      <vt:lpstr>Tutorial para crear cuenta gratuita en Databricks</vt:lpstr>
      <vt:lpstr>https://databricks.com/ De click en Try Databricks</vt:lpstr>
      <vt:lpstr>Llenan el formulario con sus datos, asegúrense de tener acceso al correo registrado</vt:lpstr>
      <vt:lpstr>No den click en ningún proveedor cloud, en la parte de abajo busquen la opción Get Started with Community Edition </vt:lpstr>
      <vt:lpstr>Luego les pide verificar que son una persona (no siempre lo pide). Les aparecerá el siguiente mensaje y deberán ir a la bandeja de entrada del correo que registraron.  Si la parte de la comprobación de identidad les da problema intenten repetir el proceso con otro navegador.</vt:lpstr>
      <vt:lpstr>Les llegará un correo como el que muestro abajo. Den click en this link y los enviará a una ventana para configurar la clave. La clave debe cumplir con algunas características de longitud y tipo de caracteres.</vt:lpstr>
      <vt:lpstr>Serán redirigidos a esta ventana y allí podrán iniciar a trabajar.  Sin embargo, lo más importante será como volver a entrar</vt:lpstr>
      <vt:lpstr>Para volver ingresar al servicio deben siempre ingresar por la versión community en este link.  https://community.cloud.databricks.com/login.html  Nunca coloquen datos de pago, para tener la cuenta gratuita no deben colocar su tarjeta de crédito en ningún paso del proceso.   Si el correo de registro demora más de 10 minutos (revisen primero spam) en llegar intenten crear una cuenta de Outlook y hagan el registro con esa cuenta.  Si tienen problemas con la creación de la cuenta no duden en contactar al experto temático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para crear cuenta gratuita en Databricks</dc:title>
  <dc:creator>Martha Esperanza</dc:creator>
  <cp:lastModifiedBy>Harry Vargas</cp:lastModifiedBy>
  <cp:revision>15</cp:revision>
  <dcterms:created xsi:type="dcterms:W3CDTF">2022-03-02T23:10:55Z</dcterms:created>
  <dcterms:modified xsi:type="dcterms:W3CDTF">2022-07-05T21:11:10Z</dcterms:modified>
</cp:coreProperties>
</file>