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4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10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94" d="100"/>
          <a:sy n="94" d="100"/>
        </p:scale>
        <p:origin x="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7470-BF12-4E2D-A172-032D09D9A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15063A-272B-4449-A580-D7736ED9F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818C34-03B9-469B-A1DE-3E66263B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E8AD5-257B-453E-A2B7-08BB1D382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C18B60-6221-4AFC-AF63-4FA2C7D4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74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09D830-6D15-444C-B8E9-48749BA8E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FF1157-DA39-4BFC-94FE-F996EEE2DD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CC468D-5DA9-4591-B2D5-69176D75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98872-A24C-435A-BFB6-FF203D1F1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C89CB7-E2F6-49EF-9F14-4797920D0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02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23CA83A-CFC7-4FCC-9C30-6F97C76C4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56A76-2FE9-4B24-8453-1014125010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59BC-F72F-4C75-97FE-7B11B165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BDDB86-9839-4656-B501-C703A0B6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C6D39-B3D0-49FC-A752-D1425F24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05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A214F-F87A-4619-B515-E0D0CEBC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E6CB2-2CC2-4CF3-9FC3-34C5D90AA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E2257C-E715-404B-9E09-FC827EC71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379463-F6DA-4B4A-98C2-C7B84264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13971A-DAC0-41FE-987C-52520F5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78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33AC8-2000-4769-BE80-CF533F65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DA4BC3-54C0-4456-BD25-C26F91CA6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44B8C-4CBF-410C-B9F6-8443CC060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C73DE-2098-4168-B9AC-1641AC64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BA32C-794F-40C2-B8DA-77DCE75B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28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A0FA5-29F1-437A-BD9D-41E2CB88F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8CFFA2-B25E-4BA2-8720-CEC9C5D24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D1E700-2384-499D-9162-DE73989F5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92C07B-57A3-40B5-A59B-8FD10659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AC045C-79A4-43DE-B41C-9E7B16C6C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2BB18-02CF-41DD-87AC-1E7FBD806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371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BD7A8-7F49-4B2A-88C2-7109E867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9D46E0-162F-4813-8E05-0A59B1EC1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E9ED82-6090-455B-9EE0-E3A17FB5E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6D1EA44-9F8A-41A6-B6F2-B154E5F0D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27B771-BF7C-465C-BB18-28772C5B1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7D0724-7336-4601-BD7F-DBB7AFC06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B247F7-67AB-49C4-B014-0DF9038D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E59E59-1335-44EB-8556-B795DF08F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73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5D961-475C-4DB6-9D9F-FC03C2FE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0E224D7-E894-42D9-A94F-980306F1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32A72B-E2CB-4960-8FA9-9E296808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A67DD2-5172-40E6-9E00-44A63C2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76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F03457C-9361-48C7-A41A-DAC5A0796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82D6B22-75D7-4766-BB73-3BD9B441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DED6FC-FE12-4A54-9CA7-3912DEBD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77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1D848D-E217-4574-B979-00841DF5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D94FB-55A3-43BD-9018-40D294BCC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E9BDB8-BAD6-4262-872E-09026276E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001774-3387-416C-8224-38E6344E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2E3D8B-588D-4AE2-87ED-C5057437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DE9A16-1ED1-4218-8C93-6F9CA346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260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66956-4922-46BF-9E65-95B9AEE20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809C9C-44C3-43D0-92D9-2777488D0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C630C9-018F-47A8-A598-FCF9CDFF0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C16898-096F-4703-8C6F-072CEE30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973A26-A1B3-4067-8E9F-77AAE4389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0F2330-C868-459B-B1C9-0DB22F8D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91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59D4724-4AB6-466B-AF8A-9BF76CA2E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55A318-8E69-4BC1-A625-11DF7D2C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D979CC-3692-4AD8-A9D1-0FF173C9A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85A44-3109-4F36-9BAF-5458FD19BA83}" type="datetimeFigureOut">
              <a:rPr lang="es-ES" smtClean="0"/>
              <a:t>28/06/2024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20B37E-2E42-4F6D-9769-FAD6BEA3D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42BAE5-073A-4DA2-9AAA-7CF7966C2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493B7-E1A8-4360-83D6-3E79960A2C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626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Cómo hablar con una computadora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Replicación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El signo de </a:t>
            </a:r>
            <a:r>
              <a:rPr lang="es-ES" sz="2200" b="1" dirty="0"/>
              <a:t>*</a:t>
            </a:r>
            <a:r>
              <a:rPr lang="es-ES" sz="2200" dirty="0"/>
              <a:t> (asterisco), cuando es aplicado a una cadena y a un número (o a un número y cadena) se convierte en un </a:t>
            </a:r>
            <a:r>
              <a:rPr lang="es-ES" sz="2200" b="1" dirty="0"/>
              <a:t>operador de replicación.</a:t>
            </a:r>
          </a:p>
          <a:p>
            <a:pPr marL="396875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400" b="1" dirty="0">
              <a:solidFill>
                <a:srgbClr val="036A07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8B872D-306B-4461-A857-087CC2F87310}"/>
              </a:ext>
            </a:extLst>
          </p:cNvPr>
          <p:cNvSpPr txBox="1"/>
          <p:nvPr/>
        </p:nvSpPr>
        <p:spPr>
          <a:xfrm>
            <a:off x="4549637" y="2546002"/>
            <a:ext cx="37992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4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s-ES" sz="2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4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s-ES" sz="24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4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string</a:t>
            </a:r>
            <a:endParaRPr lang="es-ES" sz="24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C2B261-DEA3-48C4-BF96-D41CEF0B5F68}"/>
              </a:ext>
            </a:extLst>
          </p:cNvPr>
          <p:cNvSpPr txBox="1"/>
          <p:nvPr/>
        </p:nvSpPr>
        <p:spPr>
          <a:xfrm>
            <a:off x="1036227" y="4022467"/>
            <a:ext cx="105377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+ 10 *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10 +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"|</a:t>
            </a:r>
            <a:r>
              <a:rPr lang="es-ES" sz="2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* 5, </a:t>
            </a:r>
            <a:r>
              <a:rPr lang="es-E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s-ES" sz="2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+ 10 *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“-"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s-ES" sz="2800" b="1" dirty="0">
                <a:solidFill>
                  <a:srgbClr val="036A0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"+"</a:t>
            </a: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36865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Condiciones y ejecución condicional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Ya sabes como hacer preguntas a Python, pero aún no sabes como hacer un uso razonable de las respuestas. </a:t>
            </a:r>
          </a:p>
          <a:p>
            <a:pPr marL="0" indent="0" algn="just">
              <a:buNone/>
            </a:pPr>
            <a:r>
              <a:rPr lang="es-ES" sz="2200" dirty="0"/>
              <a:t>Para tomar decisiones, Python ofrece una instrucción especial. Debido a su naturaleza y su aplicación, se denomina </a:t>
            </a:r>
            <a:r>
              <a:rPr lang="es-ES" sz="2200" b="1" dirty="0"/>
              <a:t>instrucción condicional.</a:t>
            </a: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E66E6-775C-4C52-819D-58AA5722F248}"/>
              </a:ext>
            </a:extLst>
          </p:cNvPr>
          <p:cNvSpPr txBox="1"/>
          <p:nvPr/>
        </p:nvSpPr>
        <p:spPr>
          <a:xfrm>
            <a:off x="838198" y="3164680"/>
            <a:ext cx="11191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700" b="1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6EABEF-5120-4B01-A12B-D0CE342028C9}"/>
              </a:ext>
            </a:extLst>
          </p:cNvPr>
          <p:cNvSpPr txBox="1"/>
          <p:nvPr/>
        </p:nvSpPr>
        <p:spPr>
          <a:xfrm>
            <a:off x="1586347" y="3489454"/>
            <a:ext cx="88212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</a:t>
            </a:r>
          </a:p>
          <a:p>
            <a:pPr algn="l"/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_2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i="0" dirty="0">
                <a:effectLst/>
                <a:latin typeface="courier new" panose="02070309020205020404" pitchFamily="49" charset="0"/>
              </a:rPr>
              <a:t>3</a:t>
            </a:r>
          </a:p>
          <a:p>
            <a:pPr algn="l"/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n_1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n_2: </a:t>
            </a:r>
          </a:p>
          <a:p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"El primer número más grande que el segundo"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21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Condiciones y ejecución condicional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Ya sabes como hacer preguntas a Python, pero aún no sabes como hacer un uso razonable de las respuestas. </a:t>
            </a:r>
          </a:p>
          <a:p>
            <a:pPr marL="0" indent="0" algn="just">
              <a:buNone/>
            </a:pPr>
            <a:r>
              <a:rPr lang="es-ES" sz="2200" dirty="0"/>
              <a:t>Para tomar decisiones, Python ofrece una instrucción especial. Debido a su naturaleza y su aplicación, se denomina </a:t>
            </a:r>
            <a:r>
              <a:rPr lang="es-ES" sz="2200" b="1" dirty="0"/>
              <a:t>instrucción condicional.</a:t>
            </a: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E66E6-775C-4C52-819D-58AA5722F248}"/>
              </a:ext>
            </a:extLst>
          </p:cNvPr>
          <p:cNvSpPr txBox="1"/>
          <p:nvPr/>
        </p:nvSpPr>
        <p:spPr>
          <a:xfrm>
            <a:off x="838198" y="3164680"/>
            <a:ext cx="11191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700" b="1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6EABEF-5120-4B01-A12B-D0CE342028C9}"/>
              </a:ext>
            </a:extLst>
          </p:cNvPr>
          <p:cNvSpPr txBox="1"/>
          <p:nvPr/>
        </p:nvSpPr>
        <p:spPr>
          <a:xfrm>
            <a:off x="1586347" y="3489454"/>
            <a:ext cx="88212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</a:t>
            </a:r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1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10</a:t>
            </a:r>
          </a:p>
          <a:p>
            <a:pPr algn="l"/>
            <a:r>
              <a:rPr lang="es-ES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_2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b="1" i="0" dirty="0">
                <a:effectLst/>
                <a:latin typeface="courier new" panose="02070309020205020404" pitchFamily="49" charset="0"/>
              </a:rPr>
              <a:t>3</a:t>
            </a:r>
          </a:p>
          <a:p>
            <a:pPr algn="l"/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n_1 </a:t>
            </a:r>
            <a:r>
              <a:rPr lang="es-ES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n_2: </a:t>
            </a:r>
          </a:p>
          <a:p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"El primer número más grande que el segundo"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"El SEGUNDO número es más grande </a:t>
            </a:r>
            <a:r>
              <a:rPr lang="es-ES" b="1" dirty="0">
                <a:solidFill>
                  <a:srgbClr val="036A07"/>
                </a:solidFill>
                <a:latin typeface="courier new" panose="02070309020205020404" pitchFamily="49" charset="0"/>
              </a:rPr>
              <a:t>que el primero</a:t>
            </a:r>
            <a:r>
              <a:rPr lang="es-ES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8319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Condiciones y ejecución condicional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Ya sabes como hacer preguntas a Python, pero aún no sabes como hacer un uso razonable de las respuestas. </a:t>
            </a:r>
          </a:p>
          <a:p>
            <a:pPr marL="0" indent="0" algn="just">
              <a:buNone/>
            </a:pPr>
            <a:r>
              <a:rPr lang="es-ES" sz="2200" dirty="0"/>
              <a:t>Para tomar decisiones, Python ofrece una instrucción especial. Debido a su naturaleza y su aplicación, se denomina </a:t>
            </a:r>
            <a:r>
              <a:rPr lang="es-ES" sz="2200" b="1" dirty="0"/>
              <a:t>instrucción condicional.</a:t>
            </a: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E66E6-775C-4C52-819D-58AA5722F248}"/>
              </a:ext>
            </a:extLst>
          </p:cNvPr>
          <p:cNvSpPr txBox="1"/>
          <p:nvPr/>
        </p:nvSpPr>
        <p:spPr>
          <a:xfrm>
            <a:off x="838198" y="3164680"/>
            <a:ext cx="11191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700" b="1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A6EABEF-5120-4B01-A12B-D0CE342028C9}"/>
              </a:ext>
            </a:extLst>
          </p:cNvPr>
          <p:cNvSpPr txBox="1"/>
          <p:nvPr/>
        </p:nvSpPr>
        <p:spPr>
          <a:xfrm>
            <a:off x="1586347" y="3489454"/>
            <a:ext cx="8821277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8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CONDICION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INSTRUCCIONES SI LA CONDICION ES </a:t>
            </a:r>
            <a:r>
              <a:rPr lang="es-ES" sz="28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VERDADERA</a:t>
            </a:r>
            <a:endParaRPr lang="es-ES" b="1" i="0" dirty="0">
              <a:solidFill>
                <a:srgbClr val="0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es-ES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es-E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	 INSTRUCCIONES SI LA CONDICION ES </a:t>
            </a:r>
            <a:r>
              <a:rPr lang="es-ES" sz="28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FALSA</a:t>
            </a:r>
            <a:endParaRPr lang="es-ES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76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Condiciones y ejecución condicional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b="1" dirty="0"/>
              <a:t>Ejemplo 1: </a:t>
            </a:r>
            <a:r>
              <a:rPr lang="es-ES" sz="2200" dirty="0"/>
              <a:t>¿Cómo identificar el mayor de los dos números?</a:t>
            </a: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E66E6-775C-4C52-819D-58AA5722F248}"/>
              </a:ext>
            </a:extLst>
          </p:cNvPr>
          <p:cNvSpPr txBox="1"/>
          <p:nvPr/>
        </p:nvSpPr>
        <p:spPr>
          <a:xfrm>
            <a:off x="838198" y="3164680"/>
            <a:ext cx="11191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700" b="1" i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096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Condiciones y ejecución condicional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b="1" dirty="0"/>
              <a:t>Ejemplo 1: </a:t>
            </a:r>
            <a:r>
              <a:rPr lang="es-ES" sz="2200" dirty="0"/>
              <a:t>¿Cómo identificar el mayor de los dos números?</a:t>
            </a: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FE66E6-775C-4C52-819D-58AA5722F248}"/>
              </a:ext>
            </a:extLst>
          </p:cNvPr>
          <p:cNvSpPr txBox="1"/>
          <p:nvPr/>
        </p:nvSpPr>
        <p:spPr>
          <a:xfrm>
            <a:off x="838198" y="3164680"/>
            <a:ext cx="11191697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s-ES" sz="2700" b="1" i="0" dirty="0"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1A17622-BDF5-474A-A8BC-4439756DC650}"/>
              </a:ext>
            </a:extLst>
          </p:cNvPr>
          <p:cNvSpPr txBox="1"/>
          <p:nvPr/>
        </p:nvSpPr>
        <p:spPr>
          <a:xfrm>
            <a:off x="2000250" y="2252955"/>
            <a:ext cx="11010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000" b="1" i="0" dirty="0">
                <a:solidFill>
                  <a:srgbClr val="4C886B"/>
                </a:solidFill>
                <a:effectLst/>
                <a:latin typeface="courier new" panose="02070309020205020404" pitchFamily="49" charset="0"/>
              </a:rPr>
              <a:t>#Se leen dos números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_1 </a:t>
            </a:r>
            <a:r>
              <a:rPr lang="es-ES" sz="20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1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1" i="0" dirty="0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"Ingresa el primer número: "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pPr algn="l"/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_2 </a:t>
            </a:r>
            <a:r>
              <a:rPr lang="es-ES" sz="20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1" i="0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1" i="0" dirty="0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"Ingresa el segundo número: "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</a:t>
            </a:r>
          </a:p>
          <a:p>
            <a:pPr algn="l"/>
            <a:endParaRPr lang="es-ES" sz="2000" b="1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s-ES" sz="2000" b="1" i="0" dirty="0">
                <a:solidFill>
                  <a:srgbClr val="4C886B"/>
                </a:solidFill>
                <a:effectLst/>
                <a:latin typeface="courier new" panose="02070309020205020404" pitchFamily="49" charset="0"/>
              </a:rPr>
              <a:t># Elige el número más grande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n_1 </a:t>
            </a:r>
            <a:r>
              <a:rPr lang="es-ES" sz="20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n_2: </a:t>
            </a:r>
          </a:p>
          <a:p>
            <a:pPr algn="l"/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umero_mas_grande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n_1 </a:t>
            </a:r>
          </a:p>
          <a:p>
            <a:pPr algn="l"/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</a:p>
          <a:p>
            <a:pPr algn="l"/>
            <a:r>
              <a:rPr lang="es-E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umero_mas_grande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s-ES" sz="2000" b="1" i="0" dirty="0">
                <a:solidFill>
                  <a:srgbClr val="687687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n_2 </a:t>
            </a:r>
          </a:p>
          <a:p>
            <a:pPr algn="l"/>
            <a:r>
              <a:rPr lang="es-ES" sz="2000" b="1" i="0" dirty="0">
                <a:solidFill>
                  <a:srgbClr val="4C886B"/>
                </a:solidFill>
                <a:effectLst/>
                <a:latin typeface="courier new" panose="02070309020205020404" pitchFamily="49" charset="0"/>
              </a:rPr>
              <a:t># Imprime el resultado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/>
            <a:r>
              <a:rPr lang="es-ES" sz="2000" b="1" i="0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000" b="1" i="0" dirty="0">
                <a:solidFill>
                  <a:srgbClr val="036A07"/>
                </a:solidFill>
                <a:effectLst/>
                <a:latin typeface="courier new" panose="02070309020205020404" pitchFamily="49" charset="0"/>
              </a:rPr>
              <a:t>"El número más grande es:"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s-E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es-ES" sz="2000" b="1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umero_mas_grande</a:t>
            </a:r>
            <a:r>
              <a:rPr lang="es-ES" sz="2000" b="1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8380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Cómo hablar con una computadora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Conversión de tipos de datos: </a:t>
            </a:r>
            <a:r>
              <a:rPr lang="es-ES" dirty="0" err="1">
                <a:solidFill>
                  <a:srgbClr val="3A76A7"/>
                </a:solidFill>
              </a:rPr>
              <a:t>str</a:t>
            </a:r>
            <a:r>
              <a:rPr lang="es-ES" dirty="0">
                <a:solidFill>
                  <a:srgbClr val="3A76A7"/>
                </a:solidFill>
              </a:rPr>
              <a:t>()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También se puede convertir un numero a una cadena, lo cual es más fácil y rápido. Una función capaz de hacer esto se llama </a:t>
            </a:r>
            <a:r>
              <a:rPr lang="es-ES" sz="2200" dirty="0" err="1"/>
              <a:t>str</a:t>
            </a:r>
            <a:r>
              <a:rPr lang="es-ES" sz="2200" dirty="0"/>
              <a:t>():</a:t>
            </a: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400" b="1" dirty="0">
              <a:solidFill>
                <a:srgbClr val="036A07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B8B872D-306B-4461-A857-087CC2F87310}"/>
              </a:ext>
            </a:extLst>
          </p:cNvPr>
          <p:cNvSpPr txBox="1"/>
          <p:nvPr/>
        </p:nvSpPr>
        <p:spPr>
          <a:xfrm>
            <a:off x="4934155" y="2793799"/>
            <a:ext cx="2323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2400" b="1" dirty="0" err="1">
                <a:solidFill>
                  <a:srgbClr val="3C4C72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s-E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s-E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</a:t>
            </a:r>
            <a:r>
              <a:rPr lang="es-E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1ECAF65-A3C0-4341-8B43-33D702D66234}"/>
              </a:ext>
            </a:extLst>
          </p:cNvPr>
          <p:cNvSpPr txBox="1"/>
          <p:nvPr/>
        </p:nvSpPr>
        <p:spPr>
          <a:xfrm>
            <a:off x="1010964" y="3915177"/>
            <a:ext cx="1340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leg_a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(input("Inserta la longitud del primer cateto: "))</a:t>
            </a:r>
          </a:p>
          <a:p>
            <a:r>
              <a:rPr lang="es-E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leg_b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E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(input("Inserta la longitud del segundo cateto: "))</a:t>
            </a:r>
          </a:p>
          <a:p>
            <a:r>
              <a:rPr lang="es-ES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("La longitud de la hipotenusa es "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leg_a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s-E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leg_b</a:t>
            </a:r>
            <a:r>
              <a:rPr lang="es-ES" b="1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  <a:r>
              <a:rPr lang="es-E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** .5))</a:t>
            </a:r>
            <a:endParaRPr lang="es-E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97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Cómo hablar con una computadora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FB2DF7-955B-42B1-9639-9A0E23DF9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36" y="1506930"/>
            <a:ext cx="4368264" cy="3393061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02FBECF-FCBD-4F2C-B45F-B0C42ECEE694}"/>
              </a:ext>
            </a:extLst>
          </p:cNvPr>
          <p:cNvSpPr txBox="1"/>
          <p:nvPr/>
        </p:nvSpPr>
        <p:spPr>
          <a:xfrm>
            <a:off x="5349030" y="1999974"/>
            <a:ext cx="7074882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ingresa un valor flotante para la variable a aquí</a:t>
            </a:r>
          </a:p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ingresa un valor flotante para la variable b aquí</a:t>
            </a:r>
          </a:p>
          <a:p>
            <a:endParaRPr lang="es-E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muestra el resultado de la suma aquí </a:t>
            </a:r>
          </a:p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muestra el resultado de la resta aquí</a:t>
            </a:r>
          </a:p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muestra el resultado de la multiplicación aquí</a:t>
            </a:r>
          </a:p>
          <a:p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muestra el resultado de la división aquí</a:t>
            </a:r>
          </a:p>
          <a:p>
            <a:endParaRPr lang="es-ES" sz="1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s-ES" sz="1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n¡Eso</a:t>
            </a:r>
            <a:r>
              <a:rPr lang="es-ES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es todo”)</a:t>
            </a:r>
          </a:p>
        </p:txBody>
      </p:sp>
    </p:spTree>
    <p:extLst>
      <p:ext uri="{BB962C8B-B14F-4D97-AF65-F5344CB8AC3E}">
        <p14:creationId xmlns:p14="http://schemas.microsoft.com/office/powerpoint/2010/main" val="225231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Cómo hablar con una computadora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DCF3540-60B8-4DE2-AC72-93C927DE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47" y="1506930"/>
            <a:ext cx="5076653" cy="44253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7705A4-D824-44A7-B774-FC85D30D7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145" y="1506930"/>
            <a:ext cx="5076654" cy="447247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24AE410-6A4E-46A9-ACE1-1D89EB1B3F96}"/>
              </a:ext>
            </a:extLst>
          </p:cNvPr>
          <p:cNvSpPr txBox="1"/>
          <p:nvPr/>
        </p:nvSpPr>
        <p:spPr>
          <a:xfrm>
            <a:off x="3090156" y="2584174"/>
            <a:ext cx="11330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= y</a:t>
            </a:r>
          </a:p>
        </p:txBody>
      </p:sp>
    </p:spTree>
    <p:extLst>
      <p:ext uri="{BB962C8B-B14F-4D97-AF65-F5344CB8AC3E}">
        <p14:creationId xmlns:p14="http://schemas.microsoft.com/office/powerpoint/2010/main" val="271622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Cómo hablar con una computadora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6894A3-6276-4481-BF33-DC147F622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391" y="1506930"/>
            <a:ext cx="4796405" cy="49161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C60E79F-B52B-4052-9EB5-79EE5367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9796" y="1506930"/>
            <a:ext cx="4796405" cy="3108521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383E4847-6BBE-4439-AF95-86473FB6FE4C}"/>
              </a:ext>
            </a:extLst>
          </p:cNvPr>
          <p:cNvSpPr txBox="1"/>
          <p:nvPr/>
        </p:nvSpPr>
        <p:spPr>
          <a:xfrm>
            <a:off x="5996986" y="5082422"/>
            <a:ext cx="60429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hora =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(input("Hora de inicio (horas): "))</a:t>
            </a: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min =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(input("Minuto de inicio (minutos): "))</a:t>
            </a: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dura =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(input("Duración del evento (minutos): "))</a:t>
            </a:r>
          </a:p>
          <a:p>
            <a:endParaRPr lang="es-E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Escribe tu código </a:t>
            </a:r>
            <a:r>
              <a:rPr lang="es-E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aqui</a:t>
            </a:r>
            <a:r>
              <a:rPr lang="es-E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653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Comparación: operador de igualdad</a:t>
            </a:r>
          </a:p>
          <a:p>
            <a:pPr marL="0" indent="0" algn="just">
              <a:buNone/>
            </a:pP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Un programador escribe un programa y el programa hace preguntas. Posibles respuestas:</a:t>
            </a:r>
          </a:p>
          <a:p>
            <a:pPr marL="984250" algn="just"/>
            <a:r>
              <a:rPr lang="es-ES" sz="2200" dirty="0"/>
              <a:t>Si, es cierto.</a:t>
            </a:r>
          </a:p>
          <a:p>
            <a:pPr marL="984250" algn="just"/>
            <a:r>
              <a:rPr lang="es-ES" sz="2200" dirty="0"/>
              <a:t>No, esto es falso.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¿Son dos valores iguales?</a:t>
            </a:r>
          </a:p>
          <a:p>
            <a:pPr marL="0" indent="0" algn="just">
              <a:buNone/>
            </a:pPr>
            <a:r>
              <a:rPr lang="es-ES" sz="2200" dirty="0"/>
              <a:t>Para hacer esta pregunta, se utiliza el</a:t>
            </a:r>
            <a:r>
              <a:rPr lang="es-ES" sz="2200" b="1" dirty="0"/>
              <a:t> == </a:t>
            </a:r>
            <a:r>
              <a:rPr lang="es-ES" sz="2200" dirty="0"/>
              <a:t>operador (igual igual).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78FEB5D-9AEF-4247-AB6D-EADA439BDDA0}"/>
              </a:ext>
            </a:extLst>
          </p:cNvPr>
          <p:cNvSpPr txBox="1"/>
          <p:nvPr/>
        </p:nvSpPr>
        <p:spPr>
          <a:xfrm>
            <a:off x="2975488" y="4194048"/>
            <a:ext cx="86749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== b 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 a es </a:t>
            </a:r>
            <a:r>
              <a:rPr lang="en-US" sz="2800" b="1" i="0" dirty="0" err="1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igual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b? -&gt; FALSE</a:t>
            </a:r>
          </a:p>
          <a:p>
            <a:pPr marL="1163638" indent="-984250">
              <a:buFont typeface="+mj-lt"/>
              <a:buAutoNum type="arabicPeriod"/>
            </a:pP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c -&gt; b es igual a c? -&gt; False</a:t>
            </a:r>
          </a:p>
        </p:txBody>
      </p:sp>
    </p:spTree>
    <p:extLst>
      <p:ext uri="{BB962C8B-B14F-4D97-AF65-F5344CB8AC3E}">
        <p14:creationId xmlns:p14="http://schemas.microsoft.com/office/powerpoint/2010/main" val="1223527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194964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Igualdad: El operador igual a (==)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El operador </a:t>
            </a:r>
            <a:r>
              <a:rPr lang="es-ES" sz="2200" b="1" dirty="0"/>
              <a:t>==</a:t>
            </a:r>
            <a:r>
              <a:rPr lang="es-ES" sz="2200" dirty="0"/>
              <a:t> (igual a) compara los valores de dos operandos. Si son iguales, el resultado de la comparación es </a:t>
            </a:r>
            <a:r>
              <a:rPr lang="es-ES" sz="2200" b="1" i="1" dirty="0"/>
              <a:t>True</a:t>
            </a:r>
            <a:r>
              <a:rPr lang="es-ES" sz="2200" dirty="0"/>
              <a:t>. Si no son iguales, el resultado de la comparación es </a:t>
            </a:r>
            <a:r>
              <a:rPr lang="es-ES" sz="2200" b="1" i="1" dirty="0"/>
              <a:t>False</a:t>
            </a:r>
            <a:r>
              <a:rPr lang="es-ES" sz="2200" dirty="0"/>
              <a:t>. Si, es cierto.</a:t>
            </a:r>
          </a:p>
          <a:p>
            <a:pPr marL="984250" algn="just"/>
            <a:r>
              <a:rPr lang="es-ES" sz="2200" dirty="0"/>
              <a:t>No, esto es falso.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r>
              <a:rPr lang="es-ES" sz="2200" dirty="0"/>
              <a:t>¿Son dos valores iguales? </a:t>
            </a:r>
          </a:p>
          <a:p>
            <a:pPr marL="0" indent="0" algn="just">
              <a:buNone/>
            </a:pPr>
            <a:r>
              <a:rPr lang="es-ES" sz="2200" dirty="0"/>
              <a:t>Para hacer esta pregunta, se utiliza el</a:t>
            </a:r>
            <a:r>
              <a:rPr lang="es-ES" sz="2200" b="1" dirty="0"/>
              <a:t> == </a:t>
            </a:r>
            <a:r>
              <a:rPr lang="es-ES" sz="2200" dirty="0"/>
              <a:t>operador (igual igual).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3F4669-9944-4F4A-934F-274AAEE20439}"/>
              </a:ext>
            </a:extLst>
          </p:cNvPr>
          <p:cNvSpPr txBox="1"/>
          <p:nvPr/>
        </p:nvSpPr>
        <p:spPr>
          <a:xfrm>
            <a:off x="1796043" y="4319679"/>
            <a:ext cx="40315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b -&gt; F</a:t>
            </a:r>
          </a:p>
          <a:p>
            <a:pPr marL="1163638" indent="-984250">
              <a:buFont typeface="+mj-lt"/>
              <a:buAutoNum type="arabicPeriod"/>
            </a:pPr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 == c -&gt; F</a:t>
            </a:r>
          </a:p>
          <a:p>
            <a:pPr marL="1163638" indent="-984250">
              <a:buFont typeface="+mj-lt"/>
              <a:buAutoNum type="arabicPeriod"/>
            </a:pPr>
            <a:endParaRPr lang="es-E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F9361-CC7F-44D7-8446-FEFE9C3D8711}"/>
              </a:ext>
            </a:extLst>
          </p:cNvPr>
          <p:cNvSpPr txBox="1"/>
          <p:nvPr/>
        </p:nvSpPr>
        <p:spPr>
          <a:xfrm>
            <a:off x="6095998" y="4319679"/>
            <a:ext cx="830022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2</a:t>
            </a:r>
          </a:p>
          <a:p>
            <a:pPr marL="1163638" indent="-984250">
              <a:buFont typeface="+mj-lt"/>
              <a:buAutoNum type="arabicPeriod"/>
            </a:pP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i="0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b -&gt; </a:t>
            </a:r>
            <a:r>
              <a:rPr lang="en-US" sz="2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es </a:t>
            </a:r>
            <a:r>
              <a:rPr lang="en-US" sz="2800" b="1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diferente</a:t>
            </a:r>
            <a:r>
              <a:rPr lang="en-US" sz="28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que b? -&gt; True </a:t>
            </a:r>
          </a:p>
          <a:p>
            <a:pPr marL="1163638" indent="-984250">
              <a:buFont typeface="+mj-lt"/>
              <a:buAutoNum type="arabicPeriod"/>
            </a:pPr>
            <a:r>
              <a:rPr lang="es-E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!= c </a:t>
            </a:r>
          </a:p>
          <a:p>
            <a:pPr marL="1163638" indent="-984250">
              <a:buFont typeface="+mj-lt"/>
              <a:buAutoNum type="arabicPeriod"/>
            </a:pPr>
            <a:endParaRPr lang="es-E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732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136B1B0-405B-4A30-9282-82D8F1FCE7AC}"/>
              </a:ext>
            </a:extLst>
          </p:cNvPr>
          <p:cNvSpPr txBox="1">
            <a:spLocks/>
          </p:cNvSpPr>
          <p:nvPr/>
        </p:nvSpPr>
        <p:spPr>
          <a:xfrm>
            <a:off x="838200" y="1005192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Operadores de comparación: mayor que, menor que.</a:t>
            </a:r>
            <a:endParaRPr lang="es-ES" sz="2200" b="1" i="1" dirty="0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1B85B6A2-5B6F-4496-A303-6381B097674C}"/>
              </a:ext>
            </a:extLst>
          </p:cNvPr>
          <p:cNvSpPr txBox="1">
            <a:spLocks/>
          </p:cNvSpPr>
          <p:nvPr/>
        </p:nvSpPr>
        <p:spPr>
          <a:xfrm>
            <a:off x="838200" y="1614220"/>
            <a:ext cx="10317573" cy="443871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2200" dirty="0"/>
              <a:t>También se puede hacer una pregunta de comparación usando el operador &gt; (mayor que), operador &lt; (menor que).</a:t>
            </a:r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  <a:p>
            <a:pPr marL="0" indent="0" algn="just">
              <a:buNone/>
            </a:pPr>
            <a:endParaRPr lang="es-ES" sz="2200" i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23F4669-9944-4F4A-934F-274AAEE20439}"/>
              </a:ext>
            </a:extLst>
          </p:cNvPr>
          <p:cNvSpPr txBox="1"/>
          <p:nvPr/>
        </p:nvSpPr>
        <p:spPr>
          <a:xfrm>
            <a:off x="5193387" y="2252955"/>
            <a:ext cx="403158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/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179388"/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5</a:t>
            </a:r>
          </a:p>
          <a:p>
            <a:pPr marL="179388"/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2</a:t>
            </a:r>
          </a:p>
          <a:p>
            <a:pPr marL="179388"/>
            <a:r>
              <a:rPr lang="en-U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b</a:t>
            </a:r>
          </a:p>
          <a:p>
            <a:pPr marL="179388"/>
            <a:r>
              <a:rPr lang="es-E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&gt; b</a:t>
            </a:r>
          </a:p>
          <a:p>
            <a:pPr marL="1163638" indent="-984250">
              <a:buFont typeface="+mj-lt"/>
              <a:buAutoNum type="arabicPeriod"/>
            </a:pPr>
            <a:endParaRPr lang="es-E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CE8A1766-B4A4-49EE-9B4C-4EDA1AFCB65C}"/>
              </a:ext>
            </a:extLst>
          </p:cNvPr>
          <p:cNvSpPr txBox="1">
            <a:spLocks/>
          </p:cNvSpPr>
          <p:nvPr/>
        </p:nvSpPr>
        <p:spPr>
          <a:xfrm>
            <a:off x="838200" y="4617126"/>
            <a:ext cx="10317573" cy="5017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dirty="0">
                <a:solidFill>
                  <a:srgbClr val="3A76A7"/>
                </a:solidFill>
              </a:rPr>
              <a:t>Haciendo uso de las respuestas</a:t>
            </a:r>
            <a:endParaRPr lang="es-ES" sz="2200" b="1" i="1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25D9673-3DE4-46ED-96A3-58ECBDFFF2C2}"/>
              </a:ext>
            </a:extLst>
          </p:cNvPr>
          <p:cNvSpPr txBox="1"/>
          <p:nvPr/>
        </p:nvSpPr>
        <p:spPr>
          <a:xfrm>
            <a:off x="5193387" y="5213838"/>
            <a:ext cx="46730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/>
            <a:r>
              <a:rPr lang="es-E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7</a:t>
            </a:r>
          </a:p>
          <a:p>
            <a:pPr marL="179388"/>
            <a:r>
              <a:rPr lang="es-E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2</a:t>
            </a:r>
          </a:p>
          <a:p>
            <a:pPr marL="179388"/>
            <a:r>
              <a:rPr lang="es-ES" sz="2800" b="1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respuesta  = a &lt; b</a:t>
            </a:r>
            <a:endParaRPr lang="es-E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0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791B410-1EEC-4A40-8857-50F19A172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30"/>
          <a:stretch/>
        </p:blipFill>
        <p:spPr>
          <a:xfrm>
            <a:off x="11141775" y="5814912"/>
            <a:ext cx="888121" cy="874642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C4FB107B-7313-499E-81D3-CC8649FAD464}"/>
              </a:ext>
            </a:extLst>
          </p:cNvPr>
          <p:cNvSpPr txBox="1">
            <a:spLocks/>
          </p:cNvSpPr>
          <p:nvPr/>
        </p:nvSpPr>
        <p:spPr>
          <a:xfrm>
            <a:off x="838199" y="259167"/>
            <a:ext cx="10515600" cy="810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300" b="1" i="0" dirty="0">
                <a:effectLst/>
                <a:latin typeface="+mn-lt"/>
                <a:cs typeface="Times New Roman" panose="02020603050405020304" pitchFamily="18" charset="0"/>
              </a:rPr>
              <a:t>Tomando decisiones en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D729C08-F500-4ED5-B3F8-F919776163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41"/>
          <a:stretch/>
        </p:blipFill>
        <p:spPr>
          <a:xfrm>
            <a:off x="960486" y="1655488"/>
            <a:ext cx="5105400" cy="327494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46D94C1-E82F-47C7-B64F-342BC011D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8644" y="1655488"/>
            <a:ext cx="4605130" cy="49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201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970</Words>
  <Application>Microsoft Office PowerPoint</Application>
  <PresentationFormat>Panorámica</PresentationFormat>
  <Paragraphs>141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Courier New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Kevin Diaz</dc:creator>
  <cp:lastModifiedBy>Kevin Diaz</cp:lastModifiedBy>
  <cp:revision>9</cp:revision>
  <dcterms:created xsi:type="dcterms:W3CDTF">2024-06-27T12:38:39Z</dcterms:created>
  <dcterms:modified xsi:type="dcterms:W3CDTF">2024-06-28T12:36:05Z</dcterms:modified>
</cp:coreProperties>
</file>