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8IxHLCiSbdzjP9eMdMJCwXFUu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ngs-by-sinatra.herokuapp.com" TargetMode="External"/><Relationship Id="rId3" Type="http://schemas.openxmlformats.org/officeDocument/2006/relationships/hyperlink" Target="https://docs.google.com/spreadsheets/d/19o1_6WAEoVTvAelAkYDCsI1gGreTmZ2MKJajorG0YBU/edit?usp=sharin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Url:  </a:t>
            </a:r>
            <a:r>
              <a:rPr lang="es-ES" u="sng">
                <a:solidFill>
                  <a:schemeClr val="hlink"/>
                </a:solidFill>
                <a:hlinkClick r:id="rId2"/>
              </a:rPr>
              <a:t>http://songs-by-sinatra.herokuapp.com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Template: 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https://docs.google.com/spreadsheets/d/19o1_6WAEoVTvAelAkYDCsI1gGreTmZ2MKJajorG0YBU/edit?usp=sharing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Url:  http://songs-by-sinatra.herokuapp.com/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4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4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4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4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4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4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4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4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4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5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5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5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5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5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5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5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5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5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5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Google Shape;108;p5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5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5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5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5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5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Google Shape;118;p5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5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5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5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5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5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5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5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5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5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Google Shape;137;p5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5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4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4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4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Google Shape;59;p4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4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4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4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Google Shape;68;p4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5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5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5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5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4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4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4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4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4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4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la Automatizacion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1057" y="575734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Ejercicio:</a:t>
            </a:r>
            <a:endParaRPr/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2800"/>
              <a:t>Haga un listado de los procesos de negocio de la aplicacion: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/>
              <a:t>Login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/>
              <a:t>Logout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/>
              <a:t>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Ejercicio: Creación de casos de prueba</a:t>
            </a:r>
            <a:endParaRPr/>
          </a:p>
        </p:txBody>
      </p:sp>
      <p:pic>
        <p:nvPicPr>
          <p:cNvPr id="275" name="Google Shape;2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825" y="1752450"/>
            <a:ext cx="4975800" cy="416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3621" y="1752450"/>
            <a:ext cx="8019527" cy="42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Análisis de la aplicación: Resumen</a:t>
            </a:r>
            <a:endParaRPr/>
          </a:p>
        </p:txBody>
      </p:sp>
      <p:grpSp>
        <p:nvGrpSpPr>
          <p:cNvPr id="282" name="Google Shape;282;p22"/>
          <p:cNvGrpSpPr/>
          <p:nvPr/>
        </p:nvGrpSpPr>
        <p:grpSpPr>
          <a:xfrm>
            <a:off x="684477" y="1514530"/>
            <a:ext cx="8113712" cy="3416300"/>
            <a:chOff x="7143" y="1001183"/>
            <a:chExt cx="8113712" cy="3416300"/>
          </a:xfrm>
        </p:grpSpPr>
        <p:sp>
          <p:nvSpPr>
            <p:cNvPr id="283" name="Google Shape;283;p22"/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fmla="val 10000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Listar flujos de negocio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5D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 txBox="1"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2996406" y="1001183"/>
              <a:ext cx="2135187" cy="1281112"/>
            </a:xfrm>
            <a:prstGeom prst="roundRect">
              <a:avLst>
                <a:gd fmla="val 10000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 txBox="1"/>
            <p:nvPr/>
          </p:nvSpPr>
          <p:spPr>
            <a:xfrm>
              <a:off x="3033928" y="1038705"/>
              <a:ext cx="2060143" cy="1206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Filtrar casos priorizados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319490" y="1376976"/>
              <a:ext cx="452659" cy="52952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5D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 txBox="1"/>
            <p:nvPr/>
          </p:nvSpPr>
          <p:spPr>
            <a:xfrm>
              <a:off x="5319490" y="1482881"/>
              <a:ext cx="316861" cy="31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5985668" y="1001183"/>
              <a:ext cx="2135187" cy="1281112"/>
            </a:xfrm>
            <a:prstGeom prst="roundRect">
              <a:avLst>
                <a:gd fmla="val 10000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 txBox="1"/>
            <p:nvPr/>
          </p:nvSpPr>
          <p:spPr>
            <a:xfrm>
              <a:off x="6023190" y="1038705"/>
              <a:ext cx="2060143" cy="1206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Ejecutar manual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 rot="5400000">
              <a:off x="6826932" y="2431759"/>
              <a:ext cx="452659" cy="52952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5D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6894404" y="2470192"/>
              <a:ext cx="317716" cy="316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5985668" y="3136371"/>
              <a:ext cx="2135187" cy="1281112"/>
            </a:xfrm>
            <a:prstGeom prst="roundRect">
              <a:avLst>
                <a:gd fmla="val 10000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6023190" y="3173893"/>
              <a:ext cx="2060143" cy="1206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Escribir casos de prueba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Selenium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2" name="Google Shape;302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 de automatización para aplicaciones web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abierto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utilizar una gama de lenguajes (Java, Python, C#, Javascript, Ruby, etc.)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 una variedad de Navegadores (IE, Chrome, Firefox, Opera, etc…)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Disponible en Windows, Linux, MacOS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Selenium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08" name="Google Shape;308;p24"/>
          <p:cNvGrpSpPr/>
          <p:nvPr/>
        </p:nvGrpSpPr>
        <p:grpSpPr>
          <a:xfrm>
            <a:off x="1712628" y="1823453"/>
            <a:ext cx="6918024" cy="4086931"/>
            <a:chOff x="1104540" y="881"/>
            <a:chExt cx="6327198" cy="3879673"/>
          </a:xfrm>
        </p:grpSpPr>
        <p:sp>
          <p:nvSpPr>
            <p:cNvPr id="309" name="Google Shape;309;p24"/>
            <p:cNvSpPr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4"/>
            <p:cNvSpPr txBox="1"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IDE</a:t>
              </a:r>
              <a:endParaRPr b="0" i="0" sz="4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4"/>
            <p:cNvSpPr txBox="1"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RC</a:t>
              </a:r>
              <a:endParaRPr b="0" i="0" sz="4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4"/>
            <p:cNvSpPr txBox="1"/>
            <p:nvPr/>
          </p:nvSpPr>
          <p:spPr>
            <a:xfrm>
              <a:off x="1104540" y="205230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WebDriver</a:t>
              </a:r>
              <a:endParaRPr b="0" i="0" sz="4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GRID</a:t>
              </a:r>
              <a:endParaRPr b="0" i="0" sz="4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IDE 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Google Shape;322;p25"/>
          <p:cNvSpPr txBox="1"/>
          <p:nvPr>
            <p:ph idx="1" type="body"/>
          </p:nvPr>
        </p:nvSpPr>
        <p:spPr>
          <a:xfrm>
            <a:off x="971808" y="1504540"/>
            <a:ext cx="6530802" cy="411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/>
              <a:t>Antiguamente un </a:t>
            </a: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Plug in de Firefox ahora obsoleto</a:t>
            </a:r>
            <a:r>
              <a:rPr lang="es-ES" sz="2400"/>
              <a:t>.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es-ES" sz="2400"/>
              <a:t>Existen nuevas versiones para Chrome y Firefox: Selenium IDE y Kantu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Permiten crear casos de prueba por medio de grabación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Tiene capacidad de añadir verificaciones 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crear suites de prueba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la depuración de scripts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3" name="Google Shape;3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279" y="609600"/>
            <a:ext cx="4058387" cy="468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Instalacion de Selenium IDE</a:t>
            </a:r>
            <a:endParaRPr/>
          </a:p>
        </p:txBody>
      </p:sp>
      <p:pic>
        <p:nvPicPr>
          <p:cNvPr id="329" name="Google Shape;3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784" y="1445950"/>
            <a:ext cx="5966606" cy="512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Selenium o “Selenio”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27"/>
          <p:cNvSpPr txBox="1"/>
          <p:nvPr>
            <p:ph idx="1" type="body"/>
          </p:nvPr>
        </p:nvSpPr>
        <p:spPr>
          <a:xfrm>
            <a:off x="677334" y="172745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un comando: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Localizador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Parámetro de entrada (no siempre requerido)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comandos: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Acciones,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i="1" lang="es-ES" sz="2400"/>
              <a:t>Esperas</a:t>
            </a:r>
            <a:endParaRPr b="0" i="1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Comandos mas comunes</a:t>
            </a:r>
            <a:endParaRPr/>
          </a:p>
        </p:txBody>
      </p:sp>
      <p:sp>
        <p:nvSpPr>
          <p:cNvPr id="341" name="Google Shape;341;p2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Open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Close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Click (at)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Select ( frame/window)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Type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Check (uncheck)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Verify/Assert (element present/not present/editable/not editable, etc)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Wait ( for element editable/not editable/present/not present/visible, etc)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47" name="Google Shape;347;p29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348" name="Google Shape;348;p29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9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9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9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2000" u="none" cap="none" strike="noStrike">
                  <a:solidFill>
                    <a:srgbClr val="000000"/>
                  </a:solidFill>
                  <a:highlight>
                    <a:schemeClr val="lt1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b="0" i="0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9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9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9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Objetivos</a:t>
            </a:r>
            <a:endParaRPr/>
          </a:p>
        </p:txBody>
      </p:sp>
      <p:grpSp>
        <p:nvGrpSpPr>
          <p:cNvPr id="151" name="Google Shape;151;p2"/>
          <p:cNvGrpSpPr/>
          <p:nvPr/>
        </p:nvGrpSpPr>
        <p:grpSpPr>
          <a:xfrm>
            <a:off x="2580186" y="2637564"/>
            <a:ext cx="7031633" cy="1951125"/>
            <a:chOff x="3565" y="1685285"/>
            <a:chExt cx="7031633" cy="1951125"/>
          </a:xfrm>
        </p:grpSpPr>
        <p:sp>
          <p:nvSpPr>
            <p:cNvPr id="152" name="Google Shape;152;p2"/>
            <p:cNvSpPr/>
            <p:nvPr/>
          </p:nvSpPr>
          <p:spPr>
            <a:xfrm>
              <a:off x="3565" y="1685285"/>
              <a:ext cx="2143786" cy="488383"/>
            </a:xfrm>
            <a:prstGeom prst="rect">
              <a:avLst/>
            </a:prstGeom>
            <a:solidFill>
              <a:srgbClr val="90C223"/>
            </a:solidFill>
            <a:ln cap="flat" cmpd="sng" w="2540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3565" y="1685285"/>
              <a:ext cx="2143786" cy="4883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875" lIns="99550" spcFirstLastPara="1" rIns="99550" wrap="square" tIns="56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Visión General de Automatización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565" y="2173669"/>
              <a:ext cx="2143786" cy="1462741"/>
            </a:xfrm>
            <a:prstGeom prst="rect">
              <a:avLst/>
            </a:prstGeom>
            <a:solidFill>
              <a:srgbClr val="DBE8CA">
                <a:alpha val="89803"/>
              </a:srgbClr>
            </a:solidFill>
            <a:ln cap="flat" cmpd="sng" w="25400">
              <a:solidFill>
                <a:srgbClr val="DBE8C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3565" y="2173669"/>
              <a:ext cx="2143786" cy="1462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2000" lIns="74675" spcFirstLastPara="1" rIns="99550" wrap="square" tIns="746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Definición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Beneficios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Cuando y Por qué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447481" y="1685285"/>
              <a:ext cx="2143786" cy="488383"/>
            </a:xfrm>
            <a:prstGeom prst="rect">
              <a:avLst/>
            </a:prstGeom>
            <a:solidFill>
              <a:srgbClr val="90C223"/>
            </a:solidFill>
            <a:ln cap="flat" cmpd="sng" w="2540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2447469" y="1685285"/>
              <a:ext cx="21438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875" lIns="99550" spcFirstLastPara="1" rIns="99550" wrap="square" tIns="56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Proceso de Automatización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447481" y="2173669"/>
              <a:ext cx="2143786" cy="1462741"/>
            </a:xfrm>
            <a:prstGeom prst="rect">
              <a:avLst/>
            </a:prstGeom>
            <a:solidFill>
              <a:srgbClr val="DBE8CA">
                <a:alpha val="89803"/>
              </a:srgbClr>
            </a:solidFill>
            <a:ln cap="flat" cmpd="sng" w="25400">
              <a:solidFill>
                <a:srgbClr val="DBE8C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2447481" y="2173669"/>
              <a:ext cx="2143786" cy="1462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2000" lIns="74675" spcFirstLastPara="1" rIns="99550" wrap="square" tIns="746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Análisis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Infraestructura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Pasos de Prueba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Validaciones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Ejecución/Depuración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Revisión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1398" y="1685285"/>
              <a:ext cx="2143786" cy="488383"/>
            </a:xfrm>
            <a:prstGeom prst="rect">
              <a:avLst/>
            </a:prstGeom>
            <a:solidFill>
              <a:srgbClr val="90C223"/>
            </a:solidFill>
            <a:ln cap="flat" cmpd="sng" w="2540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4891398" y="1685285"/>
              <a:ext cx="21438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875" lIns="99550" spcFirstLastPara="1" rIns="99550" wrap="square" tIns="56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Automatización sin Código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891398" y="2173669"/>
              <a:ext cx="2143786" cy="1462741"/>
            </a:xfrm>
            <a:prstGeom prst="rect">
              <a:avLst/>
            </a:prstGeom>
            <a:solidFill>
              <a:srgbClr val="DBE8CA">
                <a:alpha val="89803"/>
              </a:srgbClr>
            </a:solidFill>
            <a:ln cap="flat" cmpd="sng" w="25400">
              <a:solidFill>
                <a:srgbClr val="DBE8C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4891398" y="2173669"/>
              <a:ext cx="2143786" cy="1462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2000" lIns="74675" spcFirstLastPara="1" rIns="99550" wrap="square" tIns="746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HTML Express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Localizadores Básicos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Selenium 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PA: Crear pasos de prueba</a:t>
            </a:r>
            <a:endParaRPr/>
          </a:p>
        </p:txBody>
      </p:sp>
      <p:pic>
        <p:nvPicPr>
          <p:cNvPr id="376" name="Google Shape;3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9198" y="1409700"/>
            <a:ext cx="6694570" cy="509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Ejercicio: Grabacion Caso de Prueba</a:t>
            </a:r>
            <a:endParaRPr/>
          </a:p>
        </p:txBody>
      </p:sp>
      <p:pic>
        <p:nvPicPr>
          <p:cNvPr id="382" name="Google Shape;3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411704"/>
            <a:ext cx="3475620" cy="4435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54" y="1411704"/>
            <a:ext cx="3475620" cy="4435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8574" y="1411703"/>
            <a:ext cx="3475621" cy="4435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0" name="Google Shape;390;p32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391" name="Google Shape;391;p3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2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2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2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2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2000" u="none" cap="none" strike="noStrike">
                  <a:solidFill>
                    <a:srgbClr val="000000"/>
                  </a:solidFill>
                  <a:highlight>
                    <a:schemeClr val="lt1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b="0" i="0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PA: Complementacion de las pruebas</a:t>
            </a:r>
            <a:endParaRPr/>
          </a:p>
        </p:txBody>
      </p:sp>
      <p:pic>
        <p:nvPicPr>
          <p:cNvPr id="419" name="Google Shape;4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165" y="1390497"/>
            <a:ext cx="5289383" cy="497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25" name="Google Shape;425;p34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426" name="Google Shape;426;p34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4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4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4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4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4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4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4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2000" u="none" cap="none" strike="noStrike">
                  <a:solidFill>
                    <a:srgbClr val="000000"/>
                  </a:solidFill>
                  <a:highlight>
                    <a:schemeClr val="lt1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b="0" i="0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4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PA: Ejecucion y depuracion</a:t>
            </a:r>
            <a:endParaRPr/>
          </a:p>
        </p:txBody>
      </p:sp>
      <p:pic>
        <p:nvPicPr>
          <p:cNvPr id="454" name="Google Shape;4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887" y="1480686"/>
            <a:ext cx="5271587" cy="492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PA: Ejecucion y depuracion</a:t>
            </a:r>
            <a:endParaRPr/>
          </a:p>
        </p:txBody>
      </p:sp>
      <p:pic>
        <p:nvPicPr>
          <p:cNvPr id="460" name="Google Shape;46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884" y="1514083"/>
            <a:ext cx="5720264" cy="499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Resumen: Implementación de CP</a:t>
            </a:r>
            <a:endParaRPr/>
          </a:p>
        </p:txBody>
      </p:sp>
      <p:grpSp>
        <p:nvGrpSpPr>
          <p:cNvPr id="466" name="Google Shape;466;p37"/>
          <p:cNvGrpSpPr/>
          <p:nvPr/>
        </p:nvGrpSpPr>
        <p:grpSpPr>
          <a:xfrm>
            <a:off x="2089418" y="1361733"/>
            <a:ext cx="7772529" cy="5217374"/>
            <a:chOff x="1175018" y="30238"/>
            <a:chExt cx="7772529" cy="5217374"/>
          </a:xfrm>
        </p:grpSpPr>
        <p:sp>
          <p:nvSpPr>
            <p:cNvPr id="467" name="Google Shape;467;p37"/>
            <p:cNvSpPr/>
            <p:nvPr/>
          </p:nvSpPr>
          <p:spPr>
            <a:xfrm rot="5400000">
              <a:off x="1536340" y="1542025"/>
              <a:ext cx="1363788" cy="1552625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D1E3B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1175018" y="30238"/>
              <a:ext cx="2295817" cy="1606997"/>
            </a:xfrm>
            <a:prstGeom prst="roundRect">
              <a:avLst>
                <a:gd fmla="val 16670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 txBox="1"/>
            <p:nvPr/>
          </p:nvSpPr>
          <p:spPr>
            <a:xfrm>
              <a:off x="1253479" y="108699"/>
              <a:ext cx="2138895" cy="145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s-E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Grabación de pasos</a:t>
              </a:r>
              <a:endPara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470836" y="183502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 txBox="1"/>
            <p:nvPr/>
          </p:nvSpPr>
          <p:spPr>
            <a:xfrm>
              <a:off x="3470836" y="183502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s-E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Selenium IDE grabará los pasos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 rot="5400000">
              <a:off x="3439816" y="3347214"/>
              <a:ext cx="1363788" cy="1552625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D1E3B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3078495" y="1835427"/>
              <a:ext cx="2295817" cy="1606997"/>
            </a:xfrm>
            <a:prstGeom prst="roundRect">
              <a:avLst>
                <a:gd fmla="val 16670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 txBox="1"/>
            <p:nvPr/>
          </p:nvSpPr>
          <p:spPr>
            <a:xfrm>
              <a:off x="3156956" y="1913888"/>
              <a:ext cx="2138895" cy="145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s-E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Complementar pruebas</a:t>
              </a:r>
              <a:endPara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5374312" y="1988691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 txBox="1"/>
            <p:nvPr/>
          </p:nvSpPr>
          <p:spPr>
            <a:xfrm>
              <a:off x="5374312" y="1988691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s-E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Eliminar pasos irrelevantes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s-E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Insertar Validaciones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4981971" y="3640615"/>
              <a:ext cx="2295817" cy="1606997"/>
            </a:xfrm>
            <a:prstGeom prst="roundRect">
              <a:avLst>
                <a:gd fmla="val 16670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 txBox="1"/>
            <p:nvPr/>
          </p:nvSpPr>
          <p:spPr>
            <a:xfrm>
              <a:off x="5060432" y="3719076"/>
              <a:ext cx="2138895" cy="145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s-E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Ejecución y Depuración</a:t>
              </a:r>
              <a:endPara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7277789" y="3793879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 txBox="1"/>
            <p:nvPr/>
          </p:nvSpPr>
          <p:spPr>
            <a:xfrm>
              <a:off x="7277789" y="3793879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s-ES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Ejecución de CP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s-ES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Ejecución paso a paso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s-ES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Inserción esperas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677334" y="609600"/>
            <a:ext cx="8596668" cy="84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automatización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9" name="Google Shape;169;p3"/>
          <p:cNvGrpSpPr/>
          <p:nvPr/>
        </p:nvGrpSpPr>
        <p:grpSpPr>
          <a:xfrm>
            <a:off x="1053248" y="1719262"/>
            <a:ext cx="8596312" cy="4342014"/>
            <a:chOff x="0" y="0"/>
            <a:chExt cx="8596312" cy="4342014"/>
          </a:xfrm>
        </p:grpSpPr>
        <p:cxnSp>
          <p:nvCxnSpPr>
            <p:cNvPr id="170" name="Google Shape;170;p3"/>
            <p:cNvCxnSpPr/>
            <p:nvPr/>
          </p:nvCxnSpPr>
          <p:spPr>
            <a:xfrm>
              <a:off x="0" y="0"/>
              <a:ext cx="8596312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3"/>
            <p:cNvSpPr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s-E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Visión general de Automatización</a:t>
              </a:r>
              <a:endParaRPr b="0" i="0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s-ES" sz="3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Definición</a:t>
              </a:r>
              <a:endParaRPr b="0" i="0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75" name="Google Shape;175;p3"/>
            <p:cNvCxnSpPr/>
            <p:nvPr/>
          </p:nvCxnSpPr>
          <p:spPr>
            <a:xfrm>
              <a:off x="1719262" y="1424723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s-ES" sz="3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Cuando y por qué automatizar</a:t>
              </a:r>
              <a:endParaRPr b="0" i="0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78" name="Google Shape;178;p3"/>
            <p:cNvCxnSpPr/>
            <p:nvPr/>
          </p:nvCxnSpPr>
          <p:spPr>
            <a:xfrm>
              <a:off x="1719262" y="2849446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3"/>
            <p:cNvSpPr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 txBox="1"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s-ES" sz="3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Beneficios</a:t>
              </a:r>
              <a:endParaRPr b="0" i="0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1" name="Google Shape;181;p3"/>
            <p:cNvCxnSpPr/>
            <p:nvPr/>
          </p:nvCxnSpPr>
          <p:spPr>
            <a:xfrm>
              <a:off x="1719262" y="4274170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Automatización de Pruebas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Uso de un software/librería/script para:</a:t>
            </a:r>
            <a:endParaRPr sz="2400"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Configurar precondiciones,</a:t>
            </a:r>
            <a:endParaRPr sz="2000"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Controlar la ejecución de pruebas </a:t>
            </a:r>
            <a:endParaRPr sz="2000"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Validar los resultados de la ejecución,</a:t>
            </a:r>
            <a:endParaRPr sz="2000"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Reportar estatus.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s-E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automatización debe cimentarse en un </a:t>
            </a:r>
            <a:r>
              <a:rPr lang="es-ES" sz="2800"/>
              <a:t>proceso de pruebas manuales robusto.</a:t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Cuándo y por qué automatizar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20"/>
              <a:buFont typeface="Noto Sans Symbols"/>
              <a:buChar char="▶"/>
            </a:pPr>
            <a:r>
              <a:rPr lang="es-ES" sz="3500"/>
              <a:t>R</a:t>
            </a:r>
            <a:r>
              <a:rPr b="0" i="0" lang="es-ES" sz="3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egresi</a:t>
            </a:r>
            <a:r>
              <a:rPr lang="es-ES" sz="3500"/>
              <a:t>o</a:t>
            </a:r>
            <a:r>
              <a:rPr b="0" i="0" lang="es-ES" sz="3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nes</a:t>
            </a:r>
            <a:r>
              <a:rPr lang="es-ES" sz="3500"/>
              <a:t> </a:t>
            </a:r>
            <a:r>
              <a:rPr b="0" i="0" lang="es-ES" sz="3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frecuentes,</a:t>
            </a:r>
            <a:endParaRPr sz="2900"/>
          </a:p>
          <a:p>
            <a:pPr indent="-41275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20"/>
              <a:buFont typeface="Noto Sans Symbols"/>
              <a:buChar char="▶"/>
            </a:pPr>
            <a:r>
              <a:rPr lang="es-ES" sz="3500"/>
              <a:t>Variación de datos,</a:t>
            </a:r>
            <a:endParaRPr sz="2900"/>
          </a:p>
          <a:p>
            <a:pPr indent="-4127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20"/>
              <a:buChar char="▶"/>
            </a:pPr>
            <a:r>
              <a:rPr lang="es-ES" sz="3500"/>
              <a:t>Reducción de esfuerzo humano,</a:t>
            </a:r>
            <a:endParaRPr sz="2900"/>
          </a:p>
          <a:p>
            <a:pPr indent="-41275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20"/>
              <a:buFont typeface="Noto Sans Symbols"/>
              <a:buChar char="▶"/>
            </a:pPr>
            <a:r>
              <a:rPr lang="es-ES" sz="3500"/>
              <a:t>Variedad de Ambientes</a:t>
            </a:r>
            <a:endParaRPr sz="2900"/>
          </a:p>
          <a:p>
            <a:pPr indent="-4127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20"/>
              <a:buChar char="▶"/>
            </a:pPr>
            <a:r>
              <a:rPr lang="es-ES" sz="3500"/>
              <a:t>UAT</a:t>
            </a:r>
            <a:endParaRPr sz="3500"/>
          </a:p>
          <a:p>
            <a:pPr indent="-44323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500"/>
              <a:buChar char="▶"/>
            </a:pPr>
            <a:r>
              <a:rPr lang="es-ES" sz="3500"/>
              <a:t>Retroalimentación inmediata</a:t>
            </a:r>
            <a:endParaRPr sz="3500"/>
          </a:p>
          <a:p>
            <a:pPr indent="-22098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automatizar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Rápido</a:t>
            </a:r>
            <a:endParaRPr b="0" i="0" sz="3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Confiable</a:t>
            </a:r>
            <a:endParaRPr b="0" i="0" sz="3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Repetible</a:t>
            </a:r>
            <a:endParaRPr b="0" i="0" sz="3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Programable</a:t>
            </a:r>
            <a:endParaRPr b="0" i="0" sz="3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Reusable</a:t>
            </a:r>
            <a:endParaRPr b="0" i="0" sz="3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5" name="Google Shape;205;p7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06" name="Google Shape;206;p7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4" name="Google Shape;234;p8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35" name="Google Shape;235;p8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s-ES" sz="2100" u="none" cap="none" strike="noStrike">
                  <a:solidFill>
                    <a:schemeClr val="dk1"/>
                  </a:solidFill>
                  <a:highlight>
                    <a:schemeClr val="lt1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b="1" i="0" sz="2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8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PA: Análisis de la Aplicación de Prueba</a:t>
            </a:r>
            <a:endParaRPr/>
          </a:p>
        </p:txBody>
      </p:sp>
      <p:pic>
        <p:nvPicPr>
          <p:cNvPr id="263" name="Google Shape;2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983" y="1382345"/>
            <a:ext cx="6069075" cy="51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2020-02-20T18:13:20Z</dcterms:created>
  <dc:creator>Omar Navarro</dc:creator>
</cp:coreProperties>
</file>