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8IxHLCiSbdzjP9eMdMJCwXFUu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46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4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4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4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4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5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5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5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5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5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Google Shape;102;p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Google Shape;103;p5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5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Google Shape;108;p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Google Shape;109;p5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5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5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Google Shape;118;p5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5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Google Shape;123;p5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Google Shape;124;p5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5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Google Shape;130;p5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5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5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5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Google Shape;54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4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Google Shape;79;p5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5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Automatizacion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1057" y="575734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dirty="0"/>
              <a:t>Listar capacidades del sistema</a:t>
            </a:r>
            <a:endParaRPr dirty="0"/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2800" dirty="0"/>
              <a:t>Haga un listado de los procesos de negocio de la </a:t>
            </a:r>
            <a:r>
              <a:rPr lang="es-ES" sz="2800" dirty="0" err="1"/>
              <a:t>aplicacion</a:t>
            </a:r>
            <a:r>
              <a:rPr lang="es-ES" sz="2800" dirty="0"/>
              <a:t>:</a:t>
            </a:r>
            <a:endParaRPr dirty="0"/>
          </a:p>
          <a:p>
            <a: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 dirty="0" err="1"/>
              <a:t>Login</a:t>
            </a:r>
            <a:endParaRPr dirty="0"/>
          </a:p>
          <a:p>
            <a: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 dirty="0" err="1"/>
              <a:t>Logout</a:t>
            </a:r>
            <a:endParaRPr dirty="0"/>
          </a:p>
          <a:p>
            <a: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 dirty="0"/>
              <a:t>Crear Canciones</a:t>
            </a:r>
          </a:p>
          <a:p>
            <a: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 dirty="0"/>
              <a:t>Editar Canciones</a:t>
            </a:r>
          </a:p>
          <a:p>
            <a: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 dirty="0" err="1"/>
              <a:t>Etc</a:t>
            </a:r>
            <a:r>
              <a:rPr lang="es-ES" sz="2800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dirty="0"/>
              <a:t>Crear </a:t>
            </a:r>
            <a:r>
              <a:rPr lang="es-ES" dirty="0" err="1"/>
              <a:t>checklist</a:t>
            </a:r>
            <a:r>
              <a:rPr lang="es-ES" dirty="0"/>
              <a:t> de casos de prueba</a:t>
            </a:r>
            <a:endParaRPr dirty="0"/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677334" y="174349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2800" dirty="0" err="1"/>
              <a:t>Procesos</a:t>
            </a:r>
            <a:r>
              <a:rPr lang="en-US" sz="2800" dirty="0"/>
              <a:t> de </a:t>
            </a:r>
            <a:r>
              <a:rPr lang="en-US" sz="2800" dirty="0" err="1"/>
              <a:t>Negocio</a:t>
            </a:r>
            <a:endParaRPr dirty="0"/>
          </a:p>
          <a:p>
            <a: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 dirty="0" err="1"/>
              <a:t>Login</a:t>
            </a:r>
            <a:endParaRPr lang="es-ES" sz="2800" dirty="0"/>
          </a:p>
          <a:p>
            <a:pPr lvl="2" indent="-309880">
              <a:buSzPts val="1280"/>
            </a:pPr>
            <a:r>
              <a:rPr lang="es-ES" dirty="0" err="1"/>
              <a:t>Login</a:t>
            </a:r>
            <a:r>
              <a:rPr lang="es-ES" dirty="0"/>
              <a:t>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  <a:p>
            <a:pPr lvl="2" indent="-309880">
              <a:buSzPts val="1280"/>
            </a:pPr>
            <a:r>
              <a:rPr lang="es-ES" dirty="0" err="1"/>
              <a:t>Login</a:t>
            </a:r>
            <a:r>
              <a:rPr lang="es-ES" dirty="0"/>
              <a:t> campos vacíos</a:t>
            </a:r>
          </a:p>
          <a:p>
            <a:pPr lvl="2" indent="-309880">
              <a:buSzPts val="1280"/>
            </a:pPr>
            <a:r>
              <a:rPr lang="es-ES" dirty="0" err="1"/>
              <a:t>Login</a:t>
            </a:r>
            <a:r>
              <a:rPr lang="es-ES" dirty="0"/>
              <a:t> usuario inexistente</a:t>
            </a:r>
            <a:endParaRPr dirty="0"/>
          </a:p>
          <a:p>
            <a: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 dirty="0"/>
              <a:t>Crear Canciones</a:t>
            </a:r>
          </a:p>
          <a:p>
            <a:pPr lvl="2" indent="-309880">
              <a:buSzPts val="1280"/>
            </a:pPr>
            <a:r>
              <a:rPr lang="es-ES" dirty="0"/>
              <a:t>Crear canción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  <a:p>
            <a:pPr lvl="2" indent="-309880">
              <a:buSzPts val="1280"/>
            </a:pPr>
            <a:r>
              <a:rPr lang="es-ES" dirty="0"/>
              <a:t>Crear </a:t>
            </a:r>
            <a:r>
              <a:rPr lang="es-ES" dirty="0" err="1"/>
              <a:t>Cancion</a:t>
            </a:r>
            <a:r>
              <a:rPr lang="es-ES" dirty="0"/>
              <a:t> datos equivocados</a:t>
            </a:r>
          </a:p>
          <a:p>
            <a:pPr lvl="2" indent="-309880">
              <a:buSzPts val="1280"/>
            </a:pPr>
            <a:r>
              <a:rPr lang="es-ES" dirty="0"/>
              <a:t>Crear canciones datos vacíos</a:t>
            </a:r>
            <a:endParaRPr lang="es-ES" sz="1600" dirty="0"/>
          </a:p>
          <a:p>
            <a:pPr lvl="1"/>
            <a:r>
              <a:rPr lang="es-ES" sz="3000" dirty="0" err="1"/>
              <a:t>Etc</a:t>
            </a:r>
            <a:r>
              <a:rPr lang="es-ES" sz="3000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45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Ejercicio: Creación de casos de prueba</a:t>
            </a:r>
            <a:endParaRPr/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Análisis de la aplicación: Resumen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684477" y="1514530"/>
            <a:ext cx="8113712" cy="3416300"/>
            <a:chOff x="7143" y="1001183"/>
            <a:chExt cx="8113712" cy="3416300"/>
          </a:xfrm>
        </p:grpSpPr>
        <p:sp>
          <p:nvSpPr>
            <p:cNvPr id="283" name="Google Shape;283;p22"/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rgbClr val="90C2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Listar flujos de negocio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5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996406" y="1001183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rgbClr val="90C2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3033928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Filtrar casos priorizados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319490" y="1376976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5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5319490" y="1482881"/>
              <a:ext cx="316861" cy="317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985668" y="1001183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rgbClr val="90C2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6023190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Ejecutar manual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5400000">
              <a:off x="6826932" y="2431759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5D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6894404" y="2470192"/>
              <a:ext cx="317716" cy="316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985668" y="3136371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rgbClr val="90C2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6023190" y="3173893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Escribir casos de prueba</a:t>
              </a:r>
              <a:endPara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8" name="Google Shape;308;p24"/>
          <p:cNvGrpSpPr/>
          <p:nvPr/>
        </p:nvGrpSpPr>
        <p:grpSpPr>
          <a:xfrm>
            <a:off x="1712628" y="1823453"/>
            <a:ext cx="6918024" cy="4086931"/>
            <a:chOff x="1104540" y="881"/>
            <a:chExt cx="6327198" cy="3879673"/>
          </a:xfrm>
        </p:grpSpPr>
        <p:sp>
          <p:nvSpPr>
            <p:cNvPr id="309" name="Google Shape;309;p24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1104540" y="205230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s-ES" sz="45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25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/>
              <a:t>Antiguamente un </a:t>
            </a: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/>
              <a:t>.</a:t>
            </a:r>
            <a:endParaRPr sz="240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/>
              <a:t>Existen nuevas versiones para Chrome y Firefox: Selenium IDE y Kantu</a:t>
            </a:r>
            <a:endParaRPr sz="240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/>
          </a:p>
          <a:p>
            <a:pPr marL="342900" marR="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279" y="609600"/>
            <a:ext cx="4058387" cy="468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Instalacion de Selenium IDE</a:t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784" y="1445950"/>
            <a:ext cx="5966606" cy="512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i="1"/>
              <a:t>Esperas</a:t>
            </a:r>
            <a:endParaRPr sz="2400" b="0" i="1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Comandos mas comunes</a:t>
            </a:r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Open</a:t>
            </a:r>
            <a:endParaRPr/>
          </a:p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Close</a:t>
            </a:r>
            <a:endParaRPr/>
          </a:p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Click (at)</a:t>
            </a:r>
            <a:endParaRPr/>
          </a:p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Select ( frame/window)</a:t>
            </a:r>
            <a:endParaRPr/>
          </a:p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Type</a:t>
            </a:r>
            <a:endParaRPr/>
          </a:p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Check (uncheck)</a:t>
            </a:r>
            <a:endParaRPr/>
          </a:p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Verify/Assert (element present/not present/editable/not editable, etc)</a:t>
            </a:r>
            <a:endParaRPr/>
          </a:p>
          <a:p>
            <a: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Wait ( for element editable/not editable/present/not present/visible, etc)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Objetivos</a:t>
            </a:r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2580186" y="2637564"/>
            <a:ext cx="7031633" cy="1951125"/>
            <a:chOff x="3565" y="1685285"/>
            <a:chExt cx="7031633" cy="1951125"/>
          </a:xfrm>
        </p:grpSpPr>
        <p:sp>
          <p:nvSpPr>
            <p:cNvPr id="152" name="Google Shape;152;p2"/>
            <p:cNvSpPr/>
            <p:nvPr/>
          </p:nvSpPr>
          <p:spPr>
            <a:xfrm>
              <a:off x="3565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w="25400" cap="flat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3565" y="1685285"/>
              <a:ext cx="2143786" cy="488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Visión General de Automatización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565" y="2173669"/>
              <a:ext cx="2143786" cy="1462741"/>
            </a:xfrm>
            <a:prstGeom prst="rect">
              <a:avLst/>
            </a:prstGeom>
            <a:solidFill>
              <a:srgbClr val="DBE8CA">
                <a:alpha val="89803"/>
              </a:srgbClr>
            </a:solidFill>
            <a:ln w="25400" cap="flat" cmpd="sng">
              <a:solidFill>
                <a:srgbClr val="DBE8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3565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Definición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Beneficios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Cuando y Por qué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447481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w="25400" cap="flat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2447469" y="1685285"/>
              <a:ext cx="2143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Proceso de Automatización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447481" y="2173669"/>
              <a:ext cx="2143786" cy="1462741"/>
            </a:xfrm>
            <a:prstGeom prst="rect">
              <a:avLst/>
            </a:prstGeom>
            <a:solidFill>
              <a:srgbClr val="DBE8CA">
                <a:alpha val="89803"/>
              </a:srgbClr>
            </a:solidFill>
            <a:ln w="25400" cap="flat" cmpd="sng">
              <a:solidFill>
                <a:srgbClr val="DBE8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447481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Análisis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Infraestructura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Pasos de Prueba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Validaciones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Ejecución/Depuración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Revisión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1398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w="25400" cap="flat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4891398" y="1685285"/>
              <a:ext cx="2143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56875" rIns="99550" bIns="56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E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Automatización sin Código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891398" y="2173669"/>
              <a:ext cx="2143786" cy="1462741"/>
            </a:xfrm>
            <a:prstGeom prst="rect">
              <a:avLst/>
            </a:prstGeom>
            <a:solidFill>
              <a:srgbClr val="DBE8CA">
                <a:alpha val="89803"/>
              </a:srgbClr>
            </a:solidFill>
            <a:ln w="25400" cap="flat" cmpd="sng">
              <a:solidFill>
                <a:srgbClr val="DBE8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891398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HTML Express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Localizadores Básicos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IDE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s-ES" dirty="0"/>
                <a:t>Validaciones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7" name="Google Shape;347;p29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348" name="Google Shape;348;p29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20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Crear pasos de prueba</a:t>
            </a:r>
            <a:endParaRPr/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9198" y="1409700"/>
            <a:ext cx="6694570" cy="509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Ejercicio: Grabacion Caso de Prueba</a:t>
            </a:r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411704"/>
            <a:ext cx="3475620" cy="443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2954" y="1411704"/>
            <a:ext cx="3475620" cy="443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8574" y="1411703"/>
            <a:ext cx="3475621" cy="443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0" name="Google Shape;390;p32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391" name="Google Shape;391;p3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20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Complementacion de las pruebas</a:t>
            </a:r>
            <a:endParaRPr/>
          </a:p>
        </p:txBody>
      </p:sp>
      <p:pic>
        <p:nvPicPr>
          <p:cNvPr id="419" name="Google Shape;4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165" y="1390497"/>
            <a:ext cx="5289383" cy="49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25" name="Google Shape;425;p34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426" name="Google Shape;426;p34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4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4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4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4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4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4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20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4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Ejecucion y depuracion</a:t>
            </a:r>
            <a:endParaRPr/>
          </a:p>
        </p:txBody>
      </p:sp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9887" y="1480686"/>
            <a:ext cx="5271587" cy="492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Ejecucion y depuracion</a:t>
            </a:r>
            <a:endParaRPr/>
          </a:p>
        </p:txBody>
      </p:sp>
      <p:pic>
        <p:nvPicPr>
          <p:cNvPr id="460" name="Google Shape;46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7884" y="1514083"/>
            <a:ext cx="5720264" cy="499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Resumen: Implementación de CP</a:t>
            </a:r>
            <a:endParaRPr/>
          </a:p>
        </p:txBody>
      </p:sp>
      <p:grpSp>
        <p:nvGrpSpPr>
          <p:cNvPr id="466" name="Google Shape;466;p37"/>
          <p:cNvGrpSpPr/>
          <p:nvPr/>
        </p:nvGrpSpPr>
        <p:grpSpPr>
          <a:xfrm>
            <a:off x="2089418" y="1361733"/>
            <a:ext cx="7772529" cy="5217374"/>
            <a:chOff x="1175018" y="30238"/>
            <a:chExt cx="7772529" cy="5217374"/>
          </a:xfrm>
        </p:grpSpPr>
        <p:sp>
          <p:nvSpPr>
            <p:cNvPr id="467" name="Google Shape;467;p37"/>
            <p:cNvSpPr/>
            <p:nvPr/>
          </p:nvSpPr>
          <p:spPr>
            <a:xfrm rot="5400000">
              <a:off x="1536340" y="1542025"/>
              <a:ext cx="1363788" cy="155262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D1E3B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175018" y="30238"/>
              <a:ext cx="2295817" cy="1606997"/>
            </a:xfrm>
            <a:prstGeom prst="roundRect">
              <a:avLst>
                <a:gd name="adj" fmla="val 16670"/>
              </a:avLst>
            </a:prstGeom>
            <a:solidFill>
              <a:srgbClr val="90C2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 txBox="1"/>
            <p:nvPr/>
          </p:nvSpPr>
          <p:spPr>
            <a:xfrm>
              <a:off x="1253479" y="108699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s-E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Grabación de pasos</a:t>
              </a:r>
              <a:endPara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470836" y="183502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3470836" y="183502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IDE grabará los pasos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 rot="5400000">
              <a:off x="3439816" y="3347214"/>
              <a:ext cx="1363788" cy="155262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D1E3B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3078495" y="1835427"/>
              <a:ext cx="2295817" cy="1606997"/>
            </a:xfrm>
            <a:prstGeom prst="roundRect">
              <a:avLst>
                <a:gd name="adj" fmla="val 16670"/>
              </a:avLst>
            </a:prstGeom>
            <a:solidFill>
              <a:srgbClr val="90C2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 txBox="1"/>
            <p:nvPr/>
          </p:nvSpPr>
          <p:spPr>
            <a:xfrm>
              <a:off x="3156956" y="1913888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s-E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Complementar pruebas</a:t>
              </a:r>
              <a:endPara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5374312" y="1988691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 txBox="1"/>
            <p:nvPr/>
          </p:nvSpPr>
          <p:spPr>
            <a:xfrm>
              <a:off x="5374312" y="1988691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Eliminar pasos irrelevantes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Insertar Validaciones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981971" y="3640615"/>
              <a:ext cx="2295817" cy="1606997"/>
            </a:xfrm>
            <a:prstGeom prst="roundRect">
              <a:avLst>
                <a:gd name="adj" fmla="val 16670"/>
              </a:avLst>
            </a:prstGeom>
            <a:solidFill>
              <a:srgbClr val="90C2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 txBox="1"/>
            <p:nvPr/>
          </p:nvSpPr>
          <p:spPr>
            <a:xfrm>
              <a:off x="5060432" y="3719076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s-E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Ejecución y Depuración</a:t>
              </a:r>
              <a:endPara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7277789" y="3793879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 txBox="1"/>
            <p:nvPr/>
          </p:nvSpPr>
          <p:spPr>
            <a:xfrm>
              <a:off x="7277789" y="3793879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s-E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 de CP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s-E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 paso a paso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s-E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Inserción esperas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1053248" y="1719262"/>
            <a:ext cx="8596312" cy="4342014"/>
            <a:chOff x="0" y="0"/>
            <a:chExt cx="8596312" cy="4342014"/>
          </a:xfrm>
        </p:grpSpPr>
        <p:cxnSp>
          <p:nvCxnSpPr>
            <p:cNvPr id="170" name="Google Shape;170;p3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" name="Google Shape;171;p3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Definición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5" name="Google Shape;175;p3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Cuando y por qué automatizar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8" name="Google Shape;178;p3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3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Google Shape;181;p3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sz="2400"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sz="2000"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sz="2000"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sz="2000"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sz="2000"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debe cimentarse en un </a:t>
            </a:r>
            <a:r>
              <a:rPr lang="es-ES" sz="2800"/>
              <a:t>proceso de pruebas manuales robusto.</a:t>
            </a:r>
            <a:endParaRPr sz="2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R</a:t>
            </a:r>
            <a:r>
              <a:rPr lang="es-ES" sz="35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egresi</a:t>
            </a:r>
            <a:r>
              <a:rPr lang="es-ES" sz="3500"/>
              <a:t>o</a:t>
            </a:r>
            <a:r>
              <a:rPr lang="es-ES" sz="35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nes</a:t>
            </a:r>
            <a:r>
              <a:rPr lang="es-ES" sz="3500"/>
              <a:t> </a:t>
            </a:r>
            <a:r>
              <a:rPr lang="es-ES" sz="35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frecuentes,</a:t>
            </a:r>
            <a:endParaRPr sz="2900"/>
          </a:p>
          <a:p>
            <a:pPr marL="342900" marR="0" lvl="0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Variación de datos,</a:t>
            </a:r>
            <a:endParaRPr sz="2900"/>
          </a:p>
          <a:p>
            <a:pPr marL="342900" lvl="0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20"/>
              <a:buChar char="▶"/>
            </a:pPr>
            <a:r>
              <a:rPr lang="es-ES" sz="3500"/>
              <a:t>Reducción de esfuerzo humano,</a:t>
            </a:r>
            <a:endParaRPr sz="2900"/>
          </a:p>
          <a:p>
            <a:pPr marL="342900" marR="0" lvl="0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Variedad de Ambientes</a:t>
            </a:r>
            <a:endParaRPr sz="2900"/>
          </a:p>
          <a:p>
            <a:pPr marL="342900" lvl="0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20"/>
              <a:buChar char="▶"/>
            </a:pPr>
            <a:r>
              <a:rPr lang="es-ES" sz="3500"/>
              <a:t>UAT</a:t>
            </a:r>
            <a:endParaRPr sz="3500"/>
          </a:p>
          <a:p>
            <a:pPr marL="342900" lvl="0" indent="-44323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500"/>
              <a:buChar char="▶"/>
            </a:pPr>
            <a:r>
              <a:rPr lang="es-ES" sz="3500"/>
              <a:t>Retroalimentación inmediata</a:t>
            </a:r>
            <a:endParaRPr sz="3500"/>
          </a:p>
          <a:p>
            <a:pPr marL="342900" marR="0" lvl="0" indent="-220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5" name="Google Shape;205;p7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06" name="Google Shape;206;p7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4" name="Google Shape;234;p8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35" name="Google Shape;235;p8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s-ES" sz="2100" b="1" i="0" u="none" strike="noStrike" cap="none">
                  <a:solidFill>
                    <a:schemeClr val="dk1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2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PA: Análisis de la Aplicación de Prueba</a:t>
            </a:r>
            <a:endParaRPr/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983" y="1382345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Panorámica</PresentationFormat>
  <Paragraphs>160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Noto Sans Symbols</vt:lpstr>
      <vt:lpstr>Trebuchet MS</vt:lpstr>
      <vt:lpstr>Faceta</vt:lpstr>
      <vt:lpstr>Introducción a la Automatizacion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 (PA)</vt:lpstr>
      <vt:lpstr>Proceso de Automatización (PA)</vt:lpstr>
      <vt:lpstr>PA: Análisis de la Aplicación de Prueba</vt:lpstr>
      <vt:lpstr>Listar capacidades del sistema</vt:lpstr>
      <vt:lpstr>Crear checklist de casos de prueba</vt:lpstr>
      <vt:lpstr>Ejercicio: Creación de casos de prueba</vt:lpstr>
      <vt:lpstr>Análisis de la aplicación: Resumen</vt:lpstr>
      <vt:lpstr>Visión general de Selenium</vt:lpstr>
      <vt:lpstr>Componentes de Selenium</vt:lpstr>
      <vt:lpstr>Selenium IDE </vt:lpstr>
      <vt:lpstr>Instalacion de Selenium IDE</vt:lpstr>
      <vt:lpstr>Comandos de Selenium o “Selenio”</vt:lpstr>
      <vt:lpstr>Comandos mas comunes</vt:lpstr>
      <vt:lpstr>Proceso de Automatización (PA)</vt:lpstr>
      <vt:lpstr>PA: Crear pasos de prueba</vt:lpstr>
      <vt:lpstr>Ejercicio: Grabacion Caso de Prueba</vt:lpstr>
      <vt:lpstr>Proceso de Automatización (PA)</vt:lpstr>
      <vt:lpstr>PA: Complementacion de las pruebas</vt:lpstr>
      <vt:lpstr>Proceso de Automatización (PA)</vt:lpstr>
      <vt:lpstr>PA: Ejecucion y depuracion</vt:lpstr>
      <vt:lpstr>PA: Ejecucion y depuracion</vt:lpstr>
      <vt:lpstr>Resumen: Implementación de 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Automatizacion</dc:title>
  <dc:creator>Omar Navarro</dc:creator>
  <cp:lastModifiedBy>Omar Navarro</cp:lastModifiedBy>
  <cp:revision>1</cp:revision>
  <dcterms:created xsi:type="dcterms:W3CDTF">2020-02-20T18:13:20Z</dcterms:created>
  <dcterms:modified xsi:type="dcterms:W3CDTF">2021-06-22T19:06:15Z</dcterms:modified>
</cp:coreProperties>
</file>