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gfBeF7NmRzaLjDWI4KUySrioj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ngs-by-sinatra.herokuapp.com" TargetMode="External"/><Relationship Id="rId3" Type="http://schemas.openxmlformats.org/officeDocument/2006/relationships/hyperlink" Target="https://docs.google.com/spreadsheets/d/19o1_6WAEoVTvAelAkYDCsI1gGreTmZ2MKJajorG0YBU/edit?usp=shari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d9a095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1d9a09576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http://songs-by-sinatra.herokuapp.com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Template: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https://docs.google.com/spreadsheets/d/19o1_6WAEoVTvAelAkYDCsI1gGreTmZ2MKJajorG0YBU/edit?usp=sharing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Url:  http://songs-by-sinatra.herokuapp.com/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5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5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5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5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5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5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5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5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4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4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5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5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5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4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4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4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4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Automatizacion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057" y="575734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Listar capacidades del sistema</a:t>
            </a:r>
            <a:endParaRPr/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2800"/>
              <a:t>Haga un listado de los procesos de negocio de la aplicacion: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Login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Logout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Crear Canciones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Editar Canciones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Etc…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9a095765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Listar potenciales escenarios de error del sistema</a:t>
            </a:r>
            <a:endParaRPr/>
          </a:p>
        </p:txBody>
      </p:sp>
      <p:sp>
        <p:nvSpPr>
          <p:cNvPr id="275" name="Google Shape;275;g11d9a095765_0_0"/>
          <p:cNvSpPr txBox="1"/>
          <p:nvPr>
            <p:ph idx="1" type="body"/>
          </p:nvPr>
        </p:nvSpPr>
        <p:spPr>
          <a:xfrm>
            <a:off x="677334" y="193040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Login con aplicacion caida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Crear Canciones duplicadas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Registrar usuarios con datos equivocados (T.C.)</a:t>
            </a:r>
            <a:endParaRPr/>
          </a:p>
          <a:p>
            <a:pPr indent="-30988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s-ES" sz="2800"/>
              <a:t>Etc…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Ejercicio: Creación de casos de prueba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25" y="1752450"/>
            <a:ext cx="4975800" cy="416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621" y="1752450"/>
            <a:ext cx="8019527" cy="4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Análisis de la aplicación: Resumen</a:t>
            </a:r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684477" y="1514530"/>
            <a:ext cx="8113712" cy="3416300"/>
            <a:chOff x="7143" y="1001183"/>
            <a:chExt cx="8113712" cy="3416300"/>
          </a:xfrm>
        </p:grpSpPr>
        <p:sp>
          <p:nvSpPr>
            <p:cNvPr id="289" name="Google Shape;289;p22"/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Listar flujos de negocio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330227" y="1376976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2330227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996406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3033928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Filtrar casos priorizados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319490" y="1376976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5319490" y="1482881"/>
              <a:ext cx="316861" cy="317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6023190" y="1038705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Ejecutar manual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 rot="5400000">
              <a:off x="6826932" y="2431759"/>
              <a:ext cx="452659" cy="52952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5DD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6894404" y="2470192"/>
              <a:ext cx="317716" cy="316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985668" y="3136371"/>
              <a:ext cx="2135187" cy="1281112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6023190" y="3173893"/>
              <a:ext cx="2060143" cy="1206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s-E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Escribir casos de prueba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 de automatización para aplicaciones web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abierto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utilizar una gama de lenguajes (Java, Python, C#, Javascript, Ruby, etc.)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 una variedad de Navegadores (IE, Chrome, Firefox, Opera, etc…)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Disponible en Windows, Linux, MacOS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Selenium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4" name="Google Shape;314;p24"/>
          <p:cNvGrpSpPr/>
          <p:nvPr/>
        </p:nvGrpSpPr>
        <p:grpSpPr>
          <a:xfrm>
            <a:off x="1712628" y="1823453"/>
            <a:ext cx="6918024" cy="4086931"/>
            <a:chOff x="1104540" y="881"/>
            <a:chExt cx="6327198" cy="3879673"/>
          </a:xfrm>
        </p:grpSpPr>
        <p:sp>
          <p:nvSpPr>
            <p:cNvPr id="315" name="Google Shape;315;p24"/>
            <p:cNvSpPr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1164573" y="15188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IDE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 txBox="1"/>
            <p:nvPr/>
          </p:nvSpPr>
          <p:spPr>
            <a:xfrm>
              <a:off x="4447374" y="88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RC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164573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 txBox="1"/>
            <p:nvPr/>
          </p:nvSpPr>
          <p:spPr>
            <a:xfrm>
              <a:off x="1104540" y="2052301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WebDriver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4447374" y="2089936"/>
              <a:ext cx="2984364" cy="179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0" i="0" lang="es-ES" sz="4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Selenium GRID</a:t>
              </a:r>
              <a:endParaRPr b="0" i="0" sz="4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IDE 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971808" y="1504540"/>
            <a:ext cx="6530802" cy="411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lang="es-ES" sz="2400"/>
              <a:t>Antiguamente un </a:t>
            </a: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Plug in de Firefox ahora obsoleto</a:t>
            </a:r>
            <a:r>
              <a:rPr lang="es-ES" sz="2400"/>
              <a:t>.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▶"/>
            </a:pPr>
            <a:r>
              <a:rPr lang="es-ES" sz="2400"/>
              <a:t>Existen nuevas versiones para Chrome y Firefox: Selenium IDE y Kantu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Permiten crear casos de prueba por medio de grabación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Tiene capacidad de añadir verificaciones 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crear suites de prueba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la depuración de scripts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9" name="Google Shape;3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279" y="609600"/>
            <a:ext cx="4058387" cy="46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Instalacion de Selenium IDE</a:t>
            </a:r>
            <a:endParaRPr/>
          </a:p>
        </p:txBody>
      </p:sp>
      <p:pic>
        <p:nvPicPr>
          <p:cNvPr id="335" name="Google Shape;3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784" y="1445950"/>
            <a:ext cx="5966606" cy="512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Comandos de Selenium o “Selenio”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677334" y="17274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Componentes de un comando: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Localizador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Parámetro de entrada (no siempre requerido)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comandos: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Acciones,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i="1" lang="es-ES" sz="2400"/>
              <a:t>Esperas</a:t>
            </a:r>
            <a:endParaRPr b="0" i="1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Aserciones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Comandos mas comunes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Open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Close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Click (at)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Select ( frame/window)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Type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Check (uncheck)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Verify/Assert (element present/not present/editable/not editable, etc)</a:t>
            </a:r>
            <a:endParaRPr/>
          </a:p>
          <a:p>
            <a: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/>
              <a:t>Wait ( for element editable/not editable/present/not present/visible, etc)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Objetivos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2580186" y="2637564"/>
            <a:ext cx="7031633" cy="1951125"/>
            <a:chOff x="3565" y="1685285"/>
            <a:chExt cx="7031633" cy="1951125"/>
          </a:xfrm>
        </p:grpSpPr>
        <p:sp>
          <p:nvSpPr>
            <p:cNvPr id="152" name="Google Shape;152;p2"/>
            <p:cNvSpPr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3565" y="1685285"/>
              <a:ext cx="2143786" cy="48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Visión General de Automatización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solidFill>
              <a:srgbClr val="DBE8CA">
                <a:alpha val="89411"/>
              </a:srgbClr>
            </a:solidFill>
            <a:ln cap="flat" cmpd="sng" w="25400">
              <a:solidFill>
                <a:srgbClr val="DBE8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3565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Definición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Cuando y Por qué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447481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2447469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Proceso de Automatización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solidFill>
              <a:srgbClr val="DBE8CA">
                <a:alpha val="89411"/>
              </a:srgbClr>
            </a:solidFill>
            <a:ln cap="flat" cmpd="sng" w="25400">
              <a:solidFill>
                <a:srgbClr val="DBE8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447481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Análisis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Infraestructura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Pasos de Prueba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Ejecución/Depuración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Revisión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1398" y="1685285"/>
              <a:ext cx="2143786" cy="488383"/>
            </a:xfrm>
            <a:prstGeom prst="rect">
              <a:avLst/>
            </a:prstGeom>
            <a:solidFill>
              <a:srgbClr val="90C223"/>
            </a:solidFill>
            <a:ln cap="flat" cmpd="sng" w="254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4891398" y="1685285"/>
              <a:ext cx="2143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Automatización sin Código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solidFill>
              <a:srgbClr val="DBE8CA">
                <a:alpha val="89411"/>
              </a:srgbClr>
            </a:solidFill>
            <a:ln cap="flat" cmpd="sng" w="25400">
              <a:solidFill>
                <a:srgbClr val="DBE8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4891398" y="2173669"/>
              <a:ext cx="2143786" cy="1462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HTML Express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Localizadores Básicos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3" name="Google Shape;353;p29"/>
          <p:cNvGrpSpPr/>
          <p:nvPr/>
        </p:nvGrpSpPr>
        <p:grpSpPr>
          <a:xfrm>
            <a:off x="679621" y="2314035"/>
            <a:ext cx="9853539" cy="3408345"/>
            <a:chOff x="1759" y="948873"/>
            <a:chExt cx="9853539" cy="3408345"/>
          </a:xfrm>
        </p:grpSpPr>
        <p:sp>
          <p:nvSpPr>
            <p:cNvPr id="354" name="Google Shape;354;p29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Crear pasos de prueba</a:t>
            </a: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198" y="1409700"/>
            <a:ext cx="6694570" cy="509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Ejercicio: Grabacion Caso de Prueba</a:t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54" y="1411704"/>
            <a:ext cx="3475620" cy="443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8574" y="1411703"/>
            <a:ext cx="3475621" cy="443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6" name="Google Shape;396;p32"/>
          <p:cNvGrpSpPr/>
          <p:nvPr/>
        </p:nvGrpSpPr>
        <p:grpSpPr>
          <a:xfrm>
            <a:off x="679621" y="2314035"/>
            <a:ext cx="9853539" cy="3408345"/>
            <a:chOff x="1759" y="948873"/>
            <a:chExt cx="9853539" cy="3408345"/>
          </a:xfrm>
        </p:grpSpPr>
        <p:sp>
          <p:nvSpPr>
            <p:cNvPr id="397" name="Google Shape;397;p32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Complementacion de las pruebas</a:t>
            </a:r>
            <a:endParaRPr/>
          </a:p>
        </p:txBody>
      </p:sp>
      <p:pic>
        <p:nvPicPr>
          <p:cNvPr id="425" name="Google Shape;4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165" y="1390497"/>
            <a:ext cx="5289383" cy="49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1" name="Google Shape;431;p34"/>
          <p:cNvGrpSpPr/>
          <p:nvPr/>
        </p:nvGrpSpPr>
        <p:grpSpPr>
          <a:xfrm>
            <a:off x="679621" y="2314035"/>
            <a:ext cx="9853539" cy="3408345"/>
            <a:chOff x="1759" y="948873"/>
            <a:chExt cx="9853539" cy="3408345"/>
          </a:xfrm>
        </p:grpSpPr>
        <p:sp>
          <p:nvSpPr>
            <p:cNvPr id="432" name="Google Shape;432;p34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4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4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4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4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4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2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60" name="Google Shape;4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480686"/>
            <a:ext cx="5271587" cy="492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PA: Ejecucion y depuracion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84" y="1514083"/>
            <a:ext cx="5720264" cy="499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lang="es-ES"/>
              <a:t>Resumen: Implementación de CP</a:t>
            </a:r>
            <a:endParaRPr/>
          </a:p>
        </p:txBody>
      </p:sp>
      <p:grpSp>
        <p:nvGrpSpPr>
          <p:cNvPr id="472" name="Google Shape;472;p37"/>
          <p:cNvGrpSpPr/>
          <p:nvPr/>
        </p:nvGrpSpPr>
        <p:grpSpPr>
          <a:xfrm>
            <a:off x="2089418" y="1361733"/>
            <a:ext cx="7772529" cy="5217374"/>
            <a:chOff x="1175018" y="30238"/>
            <a:chExt cx="7772529" cy="5217374"/>
          </a:xfrm>
        </p:grpSpPr>
        <p:sp>
          <p:nvSpPr>
            <p:cNvPr id="473" name="Google Shape;473;p37"/>
            <p:cNvSpPr/>
            <p:nvPr/>
          </p:nvSpPr>
          <p:spPr>
            <a:xfrm rot="5400000">
              <a:off x="1536340" y="1542025"/>
              <a:ext cx="1363788" cy="1552625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175018" y="30238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7"/>
            <p:cNvSpPr txBox="1"/>
            <p:nvPr/>
          </p:nvSpPr>
          <p:spPr>
            <a:xfrm>
              <a:off x="1253479" y="108699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Grabación de pasos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7"/>
            <p:cNvSpPr txBox="1"/>
            <p:nvPr/>
          </p:nvSpPr>
          <p:spPr>
            <a:xfrm>
              <a:off x="3470836" y="183502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IDE grabará los pasos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7"/>
            <p:cNvSpPr/>
            <p:nvPr/>
          </p:nvSpPr>
          <p:spPr>
            <a:xfrm rot="5400000">
              <a:off x="3439816" y="3347214"/>
              <a:ext cx="1363788" cy="1552625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078495" y="1835427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7"/>
            <p:cNvSpPr txBox="1"/>
            <p:nvPr/>
          </p:nvSpPr>
          <p:spPr>
            <a:xfrm>
              <a:off x="3156956" y="1913888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Complementar pruebas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7"/>
            <p:cNvSpPr txBox="1"/>
            <p:nvPr/>
          </p:nvSpPr>
          <p:spPr>
            <a:xfrm>
              <a:off x="5374312" y="1988691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Eliminar pasos irrelevantes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b="0" i="0" lang="es-E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Insertar Validaciones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981971" y="3640615"/>
              <a:ext cx="2295817" cy="1606997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7"/>
            <p:cNvSpPr txBox="1"/>
            <p:nvPr/>
          </p:nvSpPr>
          <p:spPr>
            <a:xfrm>
              <a:off x="5060432" y="3719076"/>
              <a:ext cx="2138895" cy="145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Ejecución y Depuración</a:t>
              </a:r>
              <a:endPara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7"/>
            <p:cNvSpPr txBox="1"/>
            <p:nvPr/>
          </p:nvSpPr>
          <p:spPr>
            <a:xfrm>
              <a:off x="7277789" y="3793879"/>
              <a:ext cx="1669758" cy="1298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de CP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Ejecución paso a paso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s-ES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Inserción esperas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677334" y="609600"/>
            <a:ext cx="8596668" cy="84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Visión general de automatización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1053248" y="1719262"/>
            <a:ext cx="8596312" cy="4342014"/>
            <a:chOff x="0" y="0"/>
            <a:chExt cx="8596312" cy="4342014"/>
          </a:xfrm>
        </p:grpSpPr>
        <p:cxnSp>
          <p:nvCxnSpPr>
            <p:cNvPr id="170" name="Google Shape;170;p3"/>
            <p:cNvCxnSpPr/>
            <p:nvPr/>
          </p:nvCxnSpPr>
          <p:spPr>
            <a:xfrm>
              <a:off x="0" y="0"/>
              <a:ext cx="8596312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0" y="0"/>
              <a:ext cx="1719262" cy="434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s-E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Visión general de Automatización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1848207" y="67843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Definición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5" name="Google Shape;175;p3"/>
            <p:cNvCxnSpPr/>
            <p:nvPr/>
          </p:nvCxnSpPr>
          <p:spPr>
            <a:xfrm>
              <a:off x="1719262" y="1424723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1848207" y="1492567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Cuando y por qué automatizar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8" name="Google Shape;178;p3"/>
            <p:cNvCxnSpPr/>
            <p:nvPr/>
          </p:nvCxnSpPr>
          <p:spPr>
            <a:xfrm>
              <a:off x="1719262" y="2849446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3"/>
            <p:cNvSpPr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1848207" y="2917290"/>
              <a:ext cx="6748104" cy="13568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s-ES" sz="3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 Beneficios</a:t>
              </a:r>
              <a:endParaRPr b="0" i="0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1" name="Google Shape;181;p3"/>
            <p:cNvCxnSpPr/>
            <p:nvPr/>
          </p:nvCxnSpPr>
          <p:spPr>
            <a:xfrm>
              <a:off x="1719262" y="4274170"/>
              <a:ext cx="6877049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Automatización de P</a:t>
            </a:r>
            <a:r>
              <a:rPr lang="es-ES"/>
              <a:t>rocesos de Negocio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s-E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Uso de un software/librería/script para:</a:t>
            </a:r>
            <a:endParaRPr sz="24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Configurar precondiciones,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Controlar la ejecución del proceso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Validar los resultados de la ejecución,</a:t>
            </a:r>
            <a:endParaRPr sz="2000"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Reportar estatus.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▶"/>
            </a:pPr>
            <a:r>
              <a:rPr b="0" i="0" lang="es-ES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automatización debe cimentarse en </a:t>
            </a:r>
            <a:r>
              <a:rPr lang="es-ES" sz="2800"/>
              <a:t>procesos de negocio repetibles y con mensajes de error predecibles.</a:t>
            </a:r>
            <a:endParaRPr b="0" i="0" sz="2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Cuándo y por qué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Procesamiento de grandes volumenes de datos</a:t>
            </a:r>
            <a:r>
              <a:rPr b="0" i="0" lang="es-ES" sz="3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endParaRPr sz="2900"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20"/>
              <a:buFont typeface="Noto Sans Symbols"/>
              <a:buChar char="▶"/>
            </a:pPr>
            <a:r>
              <a:rPr lang="es-ES" sz="3500"/>
              <a:t>Variación de datos,</a:t>
            </a:r>
            <a:endParaRPr sz="29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20"/>
              <a:buChar char="▶"/>
            </a:pPr>
            <a:r>
              <a:rPr lang="es-ES" sz="3500"/>
              <a:t>Reducción de esfuerzo humano,</a:t>
            </a:r>
            <a:endParaRPr sz="2900"/>
          </a:p>
          <a:p>
            <a:pPr indent="-22098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Beneficios de automatizar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Rápido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Confiable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Repetible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▶"/>
            </a:pPr>
            <a:r>
              <a:rPr b="0" i="0" lang="es-ES" sz="3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Reusable</a:t>
            </a:r>
            <a:endParaRPr b="0" i="0" sz="3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679621" y="2314035"/>
            <a:ext cx="9853539" cy="3408345"/>
            <a:chOff x="1759" y="948873"/>
            <a:chExt cx="9853539" cy="3408345"/>
          </a:xfrm>
        </p:grpSpPr>
        <p:sp>
          <p:nvSpPr>
            <p:cNvPr id="206" name="Google Shape;206;p7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 de Automatización (PA)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>
            <a:off x="679621" y="2314035"/>
            <a:ext cx="9853539" cy="3408345"/>
            <a:chOff x="1759" y="948873"/>
            <a:chExt cx="9853539" cy="3408345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302909" y="2711737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151489" y="3162726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ES" sz="2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Trebuchet MS"/>
                  <a:ea typeface="Trebuchet MS"/>
                  <a:cs typeface="Trebuchet MS"/>
                  <a:sym typeface="Trebuchet MS"/>
                </a:rPr>
                <a:t>Análisis de la aplicación</a:t>
              </a:r>
              <a:endParaRPr b="1" i="0" sz="2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257082" y="2600612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1971129" y="2298934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1819709" y="274992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Preparación de la infraestructura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925302" y="2187809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3639349" y="1886131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3487929" y="2337121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Crear los pasos de la prueba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593522" y="1775006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 rot="5400000">
              <a:off x="5307569" y="1473328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5156150" y="1924318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Complementación de las pruebas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261742" y="1362204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 rot="5400000">
              <a:off x="6975789" y="1060526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6824370" y="1511515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Ejecución y depuración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29962" y="949401"/>
              <a:ext cx="257114" cy="257114"/>
            </a:xfrm>
            <a:prstGeom prst="triangle">
              <a:avLst>
                <a:gd fmla="val 100000" name="adj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8644009" y="647723"/>
              <a:ext cx="907112" cy="1509413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8492590" y="1098713"/>
              <a:ext cx="1362707" cy="1194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Revisión con el cliente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PA: Análisis de la Aplicación de Prueba</a:t>
            </a:r>
            <a:endParaRPr/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983" y="1382345"/>
            <a:ext cx="6069075" cy="51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2020-02-20T18:13:20Z</dcterms:created>
  <dc:creator>Omar Navarro</dc:creator>
</cp:coreProperties>
</file>