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1" d="100"/>
          <a:sy n="91" d="100"/>
        </p:scale>
        <p:origin x="134" y="-39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0E1AE-DC31-467F-BD23-7F28E6A97D2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980931C9-68DF-48E2-AB74-74FE6E649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3C4CD31-07E2-421C-A45B-B19B657E2AD4}"/>
              </a:ext>
            </a:extLst>
          </p:cNvPr>
          <p:cNvSpPr>
            <a:spLocks noGrp="1"/>
          </p:cNvSpPr>
          <p:nvPr>
            <p:ph type="dt" sz="half" idx="10"/>
          </p:nvPr>
        </p:nvSpPr>
        <p:spPr/>
        <p:txBody>
          <a:bodyPr/>
          <a:lstStyle/>
          <a:p>
            <a:fld id="{2D7CA863-F1F1-47F7-970A-6211DB82988A}" type="datetimeFigureOut">
              <a:rPr lang="es-CO" smtClean="0"/>
              <a:t>26/08/2021</a:t>
            </a:fld>
            <a:endParaRPr lang="es-CO"/>
          </a:p>
        </p:txBody>
      </p:sp>
      <p:sp>
        <p:nvSpPr>
          <p:cNvPr id="5" name="Marcador de pie de página 4">
            <a:extLst>
              <a:ext uri="{FF2B5EF4-FFF2-40B4-BE49-F238E27FC236}">
                <a16:creationId xmlns:a16="http://schemas.microsoft.com/office/drawing/2014/main" id="{5F677F51-B14E-4BF3-A32F-A6F147987CB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C209618-FBA6-4A8C-A5E5-114B4BC1E0A0}"/>
              </a:ext>
            </a:extLst>
          </p:cNvPr>
          <p:cNvSpPr>
            <a:spLocks noGrp="1"/>
          </p:cNvSpPr>
          <p:nvPr>
            <p:ph type="sldNum" sz="quarter" idx="12"/>
          </p:nvPr>
        </p:nvSpPr>
        <p:spPr/>
        <p:txBody>
          <a:bodyPr/>
          <a:lstStyle/>
          <a:p>
            <a:fld id="{CB8AFAB1-29E0-41F0-B332-F0D22FA75EA1}" type="slidenum">
              <a:rPr lang="es-CO" smtClean="0"/>
              <a:t>‹Nº›</a:t>
            </a:fld>
            <a:endParaRPr lang="es-CO"/>
          </a:p>
        </p:txBody>
      </p:sp>
    </p:spTree>
    <p:extLst>
      <p:ext uri="{BB962C8B-B14F-4D97-AF65-F5344CB8AC3E}">
        <p14:creationId xmlns:p14="http://schemas.microsoft.com/office/powerpoint/2010/main" val="885779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CE2E6-2F89-472A-AA16-0DB5490FD61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B00A5F1-8A4A-4440-AE12-FE5495414F4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CC6DB51-2FDC-496B-85A9-C375C11BAB2C}"/>
              </a:ext>
            </a:extLst>
          </p:cNvPr>
          <p:cNvSpPr>
            <a:spLocks noGrp="1"/>
          </p:cNvSpPr>
          <p:nvPr>
            <p:ph type="dt" sz="half" idx="10"/>
          </p:nvPr>
        </p:nvSpPr>
        <p:spPr/>
        <p:txBody>
          <a:bodyPr/>
          <a:lstStyle/>
          <a:p>
            <a:fld id="{2D7CA863-F1F1-47F7-970A-6211DB82988A}" type="datetimeFigureOut">
              <a:rPr lang="es-CO" smtClean="0"/>
              <a:t>26/08/2021</a:t>
            </a:fld>
            <a:endParaRPr lang="es-CO"/>
          </a:p>
        </p:txBody>
      </p:sp>
      <p:sp>
        <p:nvSpPr>
          <p:cNvPr id="5" name="Marcador de pie de página 4">
            <a:extLst>
              <a:ext uri="{FF2B5EF4-FFF2-40B4-BE49-F238E27FC236}">
                <a16:creationId xmlns:a16="http://schemas.microsoft.com/office/drawing/2014/main" id="{52E0B823-96C4-42EB-AFF8-A5970663409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370229-8929-4B13-B593-0B54168C5C2D}"/>
              </a:ext>
            </a:extLst>
          </p:cNvPr>
          <p:cNvSpPr>
            <a:spLocks noGrp="1"/>
          </p:cNvSpPr>
          <p:nvPr>
            <p:ph type="sldNum" sz="quarter" idx="12"/>
          </p:nvPr>
        </p:nvSpPr>
        <p:spPr/>
        <p:txBody>
          <a:bodyPr/>
          <a:lstStyle/>
          <a:p>
            <a:fld id="{CB8AFAB1-29E0-41F0-B332-F0D22FA75EA1}" type="slidenum">
              <a:rPr lang="es-CO" smtClean="0"/>
              <a:t>‹Nº›</a:t>
            </a:fld>
            <a:endParaRPr lang="es-CO"/>
          </a:p>
        </p:txBody>
      </p:sp>
    </p:spTree>
    <p:extLst>
      <p:ext uri="{BB962C8B-B14F-4D97-AF65-F5344CB8AC3E}">
        <p14:creationId xmlns:p14="http://schemas.microsoft.com/office/powerpoint/2010/main" val="80875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4E2CF4-3B00-4A28-AB4E-2F49F16003B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5349C89-EAD3-4221-B407-78F782B68EB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4C6B1E5-E96A-4FAC-ABC6-3937D98EE9EE}"/>
              </a:ext>
            </a:extLst>
          </p:cNvPr>
          <p:cNvSpPr>
            <a:spLocks noGrp="1"/>
          </p:cNvSpPr>
          <p:nvPr>
            <p:ph type="dt" sz="half" idx="10"/>
          </p:nvPr>
        </p:nvSpPr>
        <p:spPr/>
        <p:txBody>
          <a:bodyPr/>
          <a:lstStyle/>
          <a:p>
            <a:fld id="{2D7CA863-F1F1-47F7-970A-6211DB82988A}" type="datetimeFigureOut">
              <a:rPr lang="es-CO" smtClean="0"/>
              <a:t>26/08/2021</a:t>
            </a:fld>
            <a:endParaRPr lang="es-CO"/>
          </a:p>
        </p:txBody>
      </p:sp>
      <p:sp>
        <p:nvSpPr>
          <p:cNvPr id="5" name="Marcador de pie de página 4">
            <a:extLst>
              <a:ext uri="{FF2B5EF4-FFF2-40B4-BE49-F238E27FC236}">
                <a16:creationId xmlns:a16="http://schemas.microsoft.com/office/drawing/2014/main" id="{37B1B52D-5AEB-432F-A534-C1F3AAE07A9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E4CC3D1-EC06-43C7-B237-653FB1F885CE}"/>
              </a:ext>
            </a:extLst>
          </p:cNvPr>
          <p:cNvSpPr>
            <a:spLocks noGrp="1"/>
          </p:cNvSpPr>
          <p:nvPr>
            <p:ph type="sldNum" sz="quarter" idx="12"/>
          </p:nvPr>
        </p:nvSpPr>
        <p:spPr/>
        <p:txBody>
          <a:bodyPr/>
          <a:lstStyle/>
          <a:p>
            <a:fld id="{CB8AFAB1-29E0-41F0-B332-F0D22FA75EA1}" type="slidenum">
              <a:rPr lang="es-CO" smtClean="0"/>
              <a:t>‹Nº›</a:t>
            </a:fld>
            <a:endParaRPr lang="es-CO"/>
          </a:p>
        </p:txBody>
      </p:sp>
    </p:spTree>
    <p:extLst>
      <p:ext uri="{BB962C8B-B14F-4D97-AF65-F5344CB8AC3E}">
        <p14:creationId xmlns:p14="http://schemas.microsoft.com/office/powerpoint/2010/main" val="85084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9C0677-753E-4DEF-B437-189DD77278E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54A9AF3-E1BB-4978-854E-C477D67EE0D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17110D2-BDAA-4ED9-9424-141A6183AEAE}"/>
              </a:ext>
            </a:extLst>
          </p:cNvPr>
          <p:cNvSpPr>
            <a:spLocks noGrp="1"/>
          </p:cNvSpPr>
          <p:nvPr>
            <p:ph type="dt" sz="half" idx="10"/>
          </p:nvPr>
        </p:nvSpPr>
        <p:spPr/>
        <p:txBody>
          <a:bodyPr/>
          <a:lstStyle/>
          <a:p>
            <a:fld id="{2D7CA863-F1F1-47F7-970A-6211DB82988A}" type="datetimeFigureOut">
              <a:rPr lang="es-CO" smtClean="0"/>
              <a:t>26/08/2021</a:t>
            </a:fld>
            <a:endParaRPr lang="es-CO"/>
          </a:p>
        </p:txBody>
      </p:sp>
      <p:sp>
        <p:nvSpPr>
          <p:cNvPr id="5" name="Marcador de pie de página 4">
            <a:extLst>
              <a:ext uri="{FF2B5EF4-FFF2-40B4-BE49-F238E27FC236}">
                <a16:creationId xmlns:a16="http://schemas.microsoft.com/office/drawing/2014/main" id="{4AFB80DA-FE9A-4026-ABA7-451EB5073D8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4E0DFA8-8E21-4410-A329-A9BCA18C32C2}"/>
              </a:ext>
            </a:extLst>
          </p:cNvPr>
          <p:cNvSpPr>
            <a:spLocks noGrp="1"/>
          </p:cNvSpPr>
          <p:nvPr>
            <p:ph type="sldNum" sz="quarter" idx="12"/>
          </p:nvPr>
        </p:nvSpPr>
        <p:spPr/>
        <p:txBody>
          <a:bodyPr/>
          <a:lstStyle/>
          <a:p>
            <a:fld id="{CB8AFAB1-29E0-41F0-B332-F0D22FA75EA1}" type="slidenum">
              <a:rPr lang="es-CO" smtClean="0"/>
              <a:t>‹Nº›</a:t>
            </a:fld>
            <a:endParaRPr lang="es-CO"/>
          </a:p>
        </p:txBody>
      </p:sp>
    </p:spTree>
    <p:extLst>
      <p:ext uri="{BB962C8B-B14F-4D97-AF65-F5344CB8AC3E}">
        <p14:creationId xmlns:p14="http://schemas.microsoft.com/office/powerpoint/2010/main" val="424173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57718-9CEC-4765-8381-0F56A36C6C8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A0C4629-5900-4306-9762-F4FA45103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E8F6534-C805-4FC2-8E85-F69ED2F2273E}"/>
              </a:ext>
            </a:extLst>
          </p:cNvPr>
          <p:cNvSpPr>
            <a:spLocks noGrp="1"/>
          </p:cNvSpPr>
          <p:nvPr>
            <p:ph type="dt" sz="half" idx="10"/>
          </p:nvPr>
        </p:nvSpPr>
        <p:spPr/>
        <p:txBody>
          <a:bodyPr/>
          <a:lstStyle/>
          <a:p>
            <a:fld id="{2D7CA863-F1F1-47F7-970A-6211DB82988A}" type="datetimeFigureOut">
              <a:rPr lang="es-CO" smtClean="0"/>
              <a:t>26/08/2021</a:t>
            </a:fld>
            <a:endParaRPr lang="es-CO"/>
          </a:p>
        </p:txBody>
      </p:sp>
      <p:sp>
        <p:nvSpPr>
          <p:cNvPr id="5" name="Marcador de pie de página 4">
            <a:extLst>
              <a:ext uri="{FF2B5EF4-FFF2-40B4-BE49-F238E27FC236}">
                <a16:creationId xmlns:a16="http://schemas.microsoft.com/office/drawing/2014/main" id="{15FE467E-AA3A-46D2-B2C8-B773C24F44F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E6B38C0-2F07-4451-ACEA-241384746916}"/>
              </a:ext>
            </a:extLst>
          </p:cNvPr>
          <p:cNvSpPr>
            <a:spLocks noGrp="1"/>
          </p:cNvSpPr>
          <p:nvPr>
            <p:ph type="sldNum" sz="quarter" idx="12"/>
          </p:nvPr>
        </p:nvSpPr>
        <p:spPr/>
        <p:txBody>
          <a:bodyPr/>
          <a:lstStyle/>
          <a:p>
            <a:fld id="{CB8AFAB1-29E0-41F0-B332-F0D22FA75EA1}" type="slidenum">
              <a:rPr lang="es-CO" smtClean="0"/>
              <a:t>‹Nº›</a:t>
            </a:fld>
            <a:endParaRPr lang="es-CO"/>
          </a:p>
        </p:txBody>
      </p:sp>
    </p:spTree>
    <p:extLst>
      <p:ext uri="{BB962C8B-B14F-4D97-AF65-F5344CB8AC3E}">
        <p14:creationId xmlns:p14="http://schemas.microsoft.com/office/powerpoint/2010/main" val="64109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E0D57-CE7F-4DFF-BDDE-F3068B2F1F5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706F483-985C-475F-B57B-83AA41207EB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AAD449B-081A-48A3-8824-6DA6BB62206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20B6DD7-91D2-412D-9D37-450457F51A55}"/>
              </a:ext>
            </a:extLst>
          </p:cNvPr>
          <p:cNvSpPr>
            <a:spLocks noGrp="1"/>
          </p:cNvSpPr>
          <p:nvPr>
            <p:ph type="dt" sz="half" idx="10"/>
          </p:nvPr>
        </p:nvSpPr>
        <p:spPr/>
        <p:txBody>
          <a:bodyPr/>
          <a:lstStyle/>
          <a:p>
            <a:fld id="{2D7CA863-F1F1-47F7-970A-6211DB82988A}" type="datetimeFigureOut">
              <a:rPr lang="es-CO" smtClean="0"/>
              <a:t>26/08/2021</a:t>
            </a:fld>
            <a:endParaRPr lang="es-CO"/>
          </a:p>
        </p:txBody>
      </p:sp>
      <p:sp>
        <p:nvSpPr>
          <p:cNvPr id="6" name="Marcador de pie de página 5">
            <a:extLst>
              <a:ext uri="{FF2B5EF4-FFF2-40B4-BE49-F238E27FC236}">
                <a16:creationId xmlns:a16="http://schemas.microsoft.com/office/drawing/2014/main" id="{6B63C7AE-201F-4D1C-B365-F8EBEDE9D4E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28ACCDB-4EE9-4B25-86FE-BBBF0806FA86}"/>
              </a:ext>
            </a:extLst>
          </p:cNvPr>
          <p:cNvSpPr>
            <a:spLocks noGrp="1"/>
          </p:cNvSpPr>
          <p:nvPr>
            <p:ph type="sldNum" sz="quarter" idx="12"/>
          </p:nvPr>
        </p:nvSpPr>
        <p:spPr/>
        <p:txBody>
          <a:bodyPr/>
          <a:lstStyle/>
          <a:p>
            <a:fld id="{CB8AFAB1-29E0-41F0-B332-F0D22FA75EA1}" type="slidenum">
              <a:rPr lang="es-CO" smtClean="0"/>
              <a:t>‹Nº›</a:t>
            </a:fld>
            <a:endParaRPr lang="es-CO"/>
          </a:p>
        </p:txBody>
      </p:sp>
    </p:spTree>
    <p:extLst>
      <p:ext uri="{BB962C8B-B14F-4D97-AF65-F5344CB8AC3E}">
        <p14:creationId xmlns:p14="http://schemas.microsoft.com/office/powerpoint/2010/main" val="176872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58073-C4EB-456E-A53F-0023B4346EA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5DBCA93-D754-4B35-9ABE-1B273A8A9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6D74CC6-5970-4689-BBF6-920F9F3F6D3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3783BC66-F156-4E1C-A69A-A13B5A900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62ECD04-3E55-4FD1-9ED9-0C5E2BCF4A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916AF1A4-B481-4D47-8122-626229846380}"/>
              </a:ext>
            </a:extLst>
          </p:cNvPr>
          <p:cNvSpPr>
            <a:spLocks noGrp="1"/>
          </p:cNvSpPr>
          <p:nvPr>
            <p:ph type="dt" sz="half" idx="10"/>
          </p:nvPr>
        </p:nvSpPr>
        <p:spPr/>
        <p:txBody>
          <a:bodyPr/>
          <a:lstStyle/>
          <a:p>
            <a:fld id="{2D7CA863-F1F1-47F7-970A-6211DB82988A}" type="datetimeFigureOut">
              <a:rPr lang="es-CO" smtClean="0"/>
              <a:t>26/08/2021</a:t>
            </a:fld>
            <a:endParaRPr lang="es-CO"/>
          </a:p>
        </p:txBody>
      </p:sp>
      <p:sp>
        <p:nvSpPr>
          <p:cNvPr id="8" name="Marcador de pie de página 7">
            <a:extLst>
              <a:ext uri="{FF2B5EF4-FFF2-40B4-BE49-F238E27FC236}">
                <a16:creationId xmlns:a16="http://schemas.microsoft.com/office/drawing/2014/main" id="{13E422FA-DB81-4DEA-B03E-B64B8B894FC4}"/>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EB0C24BA-8081-40F0-BD8D-D0E75FEEC84C}"/>
              </a:ext>
            </a:extLst>
          </p:cNvPr>
          <p:cNvSpPr>
            <a:spLocks noGrp="1"/>
          </p:cNvSpPr>
          <p:nvPr>
            <p:ph type="sldNum" sz="quarter" idx="12"/>
          </p:nvPr>
        </p:nvSpPr>
        <p:spPr/>
        <p:txBody>
          <a:bodyPr/>
          <a:lstStyle/>
          <a:p>
            <a:fld id="{CB8AFAB1-29E0-41F0-B332-F0D22FA75EA1}" type="slidenum">
              <a:rPr lang="es-CO" smtClean="0"/>
              <a:t>‹Nº›</a:t>
            </a:fld>
            <a:endParaRPr lang="es-CO"/>
          </a:p>
        </p:txBody>
      </p:sp>
    </p:spTree>
    <p:extLst>
      <p:ext uri="{BB962C8B-B14F-4D97-AF65-F5344CB8AC3E}">
        <p14:creationId xmlns:p14="http://schemas.microsoft.com/office/powerpoint/2010/main" val="307963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1C2104-F748-472A-90A6-EA6F77990B5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42068CF-14FE-46FA-AAE6-4593953992ED}"/>
              </a:ext>
            </a:extLst>
          </p:cNvPr>
          <p:cNvSpPr>
            <a:spLocks noGrp="1"/>
          </p:cNvSpPr>
          <p:nvPr>
            <p:ph type="dt" sz="half" idx="10"/>
          </p:nvPr>
        </p:nvSpPr>
        <p:spPr/>
        <p:txBody>
          <a:bodyPr/>
          <a:lstStyle/>
          <a:p>
            <a:fld id="{2D7CA863-F1F1-47F7-970A-6211DB82988A}" type="datetimeFigureOut">
              <a:rPr lang="es-CO" smtClean="0"/>
              <a:t>26/08/2021</a:t>
            </a:fld>
            <a:endParaRPr lang="es-CO"/>
          </a:p>
        </p:txBody>
      </p:sp>
      <p:sp>
        <p:nvSpPr>
          <p:cNvPr id="4" name="Marcador de pie de página 3">
            <a:extLst>
              <a:ext uri="{FF2B5EF4-FFF2-40B4-BE49-F238E27FC236}">
                <a16:creationId xmlns:a16="http://schemas.microsoft.com/office/drawing/2014/main" id="{4AC786E1-FDAF-4DDE-94F7-4C2AB25CB9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4CAE6349-4C8A-4168-97E0-C2B1562E941C}"/>
              </a:ext>
            </a:extLst>
          </p:cNvPr>
          <p:cNvSpPr>
            <a:spLocks noGrp="1"/>
          </p:cNvSpPr>
          <p:nvPr>
            <p:ph type="sldNum" sz="quarter" idx="12"/>
          </p:nvPr>
        </p:nvSpPr>
        <p:spPr/>
        <p:txBody>
          <a:bodyPr/>
          <a:lstStyle/>
          <a:p>
            <a:fld id="{CB8AFAB1-29E0-41F0-B332-F0D22FA75EA1}" type="slidenum">
              <a:rPr lang="es-CO" smtClean="0"/>
              <a:t>‹Nº›</a:t>
            </a:fld>
            <a:endParaRPr lang="es-CO"/>
          </a:p>
        </p:txBody>
      </p:sp>
    </p:spTree>
    <p:extLst>
      <p:ext uri="{BB962C8B-B14F-4D97-AF65-F5344CB8AC3E}">
        <p14:creationId xmlns:p14="http://schemas.microsoft.com/office/powerpoint/2010/main" val="893873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DA34BCE-8E11-49F9-AF19-A245B882DEFD}"/>
              </a:ext>
            </a:extLst>
          </p:cNvPr>
          <p:cNvSpPr>
            <a:spLocks noGrp="1"/>
          </p:cNvSpPr>
          <p:nvPr>
            <p:ph type="dt" sz="half" idx="10"/>
          </p:nvPr>
        </p:nvSpPr>
        <p:spPr/>
        <p:txBody>
          <a:bodyPr/>
          <a:lstStyle/>
          <a:p>
            <a:fld id="{2D7CA863-F1F1-47F7-970A-6211DB82988A}" type="datetimeFigureOut">
              <a:rPr lang="es-CO" smtClean="0"/>
              <a:t>26/08/2021</a:t>
            </a:fld>
            <a:endParaRPr lang="es-CO"/>
          </a:p>
        </p:txBody>
      </p:sp>
      <p:sp>
        <p:nvSpPr>
          <p:cNvPr id="3" name="Marcador de pie de página 2">
            <a:extLst>
              <a:ext uri="{FF2B5EF4-FFF2-40B4-BE49-F238E27FC236}">
                <a16:creationId xmlns:a16="http://schemas.microsoft.com/office/drawing/2014/main" id="{9B5BCAB6-AF26-47EE-9B7B-0EB8FFD1C31F}"/>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01E2038-6438-4CE1-B05E-C21C991C49CE}"/>
              </a:ext>
            </a:extLst>
          </p:cNvPr>
          <p:cNvSpPr>
            <a:spLocks noGrp="1"/>
          </p:cNvSpPr>
          <p:nvPr>
            <p:ph type="sldNum" sz="quarter" idx="12"/>
          </p:nvPr>
        </p:nvSpPr>
        <p:spPr/>
        <p:txBody>
          <a:bodyPr/>
          <a:lstStyle/>
          <a:p>
            <a:fld id="{CB8AFAB1-29E0-41F0-B332-F0D22FA75EA1}" type="slidenum">
              <a:rPr lang="es-CO" smtClean="0"/>
              <a:t>‹Nº›</a:t>
            </a:fld>
            <a:endParaRPr lang="es-CO"/>
          </a:p>
        </p:txBody>
      </p:sp>
    </p:spTree>
    <p:extLst>
      <p:ext uri="{BB962C8B-B14F-4D97-AF65-F5344CB8AC3E}">
        <p14:creationId xmlns:p14="http://schemas.microsoft.com/office/powerpoint/2010/main" val="3265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27CFA-CAB4-4E23-9B05-4215A1438D5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C9FE6BC-76A9-49A7-BD13-D36A097C0A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2C78409-B125-4EB1-B5CF-563CC0BAC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5D766B4-E84A-4FA4-8C63-3B7FDDE8E1E5}"/>
              </a:ext>
            </a:extLst>
          </p:cNvPr>
          <p:cNvSpPr>
            <a:spLocks noGrp="1"/>
          </p:cNvSpPr>
          <p:nvPr>
            <p:ph type="dt" sz="half" idx="10"/>
          </p:nvPr>
        </p:nvSpPr>
        <p:spPr/>
        <p:txBody>
          <a:bodyPr/>
          <a:lstStyle/>
          <a:p>
            <a:fld id="{2D7CA863-F1F1-47F7-970A-6211DB82988A}" type="datetimeFigureOut">
              <a:rPr lang="es-CO" smtClean="0"/>
              <a:t>26/08/2021</a:t>
            </a:fld>
            <a:endParaRPr lang="es-CO"/>
          </a:p>
        </p:txBody>
      </p:sp>
      <p:sp>
        <p:nvSpPr>
          <p:cNvPr id="6" name="Marcador de pie de página 5">
            <a:extLst>
              <a:ext uri="{FF2B5EF4-FFF2-40B4-BE49-F238E27FC236}">
                <a16:creationId xmlns:a16="http://schemas.microsoft.com/office/drawing/2014/main" id="{FDAC11BA-0AB9-44D1-B1B6-A39044287B6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B8686E3-5AB8-45D4-9C71-6E68A8380E08}"/>
              </a:ext>
            </a:extLst>
          </p:cNvPr>
          <p:cNvSpPr>
            <a:spLocks noGrp="1"/>
          </p:cNvSpPr>
          <p:nvPr>
            <p:ph type="sldNum" sz="quarter" idx="12"/>
          </p:nvPr>
        </p:nvSpPr>
        <p:spPr/>
        <p:txBody>
          <a:bodyPr/>
          <a:lstStyle/>
          <a:p>
            <a:fld id="{CB8AFAB1-29E0-41F0-B332-F0D22FA75EA1}" type="slidenum">
              <a:rPr lang="es-CO" smtClean="0"/>
              <a:t>‹Nº›</a:t>
            </a:fld>
            <a:endParaRPr lang="es-CO"/>
          </a:p>
        </p:txBody>
      </p:sp>
    </p:spTree>
    <p:extLst>
      <p:ext uri="{BB962C8B-B14F-4D97-AF65-F5344CB8AC3E}">
        <p14:creationId xmlns:p14="http://schemas.microsoft.com/office/powerpoint/2010/main" val="1310420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855C84-D49F-4CAC-88A5-889A1C65D7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6B706BD-CC30-4004-A05E-8763203A7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9383994-A558-40BF-A87F-12350B4FB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A5F95BF-6C83-470C-BAFD-C11AE81E6A23}"/>
              </a:ext>
            </a:extLst>
          </p:cNvPr>
          <p:cNvSpPr>
            <a:spLocks noGrp="1"/>
          </p:cNvSpPr>
          <p:nvPr>
            <p:ph type="dt" sz="half" idx="10"/>
          </p:nvPr>
        </p:nvSpPr>
        <p:spPr/>
        <p:txBody>
          <a:bodyPr/>
          <a:lstStyle/>
          <a:p>
            <a:fld id="{2D7CA863-F1F1-47F7-970A-6211DB82988A}" type="datetimeFigureOut">
              <a:rPr lang="es-CO" smtClean="0"/>
              <a:t>26/08/2021</a:t>
            </a:fld>
            <a:endParaRPr lang="es-CO"/>
          </a:p>
        </p:txBody>
      </p:sp>
      <p:sp>
        <p:nvSpPr>
          <p:cNvPr id="6" name="Marcador de pie de página 5">
            <a:extLst>
              <a:ext uri="{FF2B5EF4-FFF2-40B4-BE49-F238E27FC236}">
                <a16:creationId xmlns:a16="http://schemas.microsoft.com/office/drawing/2014/main" id="{14C57CEF-CC27-4739-BB2A-9EF208718E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B2268E7-7331-4E27-AF00-D6D94A54AF89}"/>
              </a:ext>
            </a:extLst>
          </p:cNvPr>
          <p:cNvSpPr>
            <a:spLocks noGrp="1"/>
          </p:cNvSpPr>
          <p:nvPr>
            <p:ph type="sldNum" sz="quarter" idx="12"/>
          </p:nvPr>
        </p:nvSpPr>
        <p:spPr/>
        <p:txBody>
          <a:bodyPr/>
          <a:lstStyle/>
          <a:p>
            <a:fld id="{CB8AFAB1-29E0-41F0-B332-F0D22FA75EA1}" type="slidenum">
              <a:rPr lang="es-CO" smtClean="0"/>
              <a:t>‹Nº›</a:t>
            </a:fld>
            <a:endParaRPr lang="es-CO"/>
          </a:p>
        </p:txBody>
      </p:sp>
    </p:spTree>
    <p:extLst>
      <p:ext uri="{BB962C8B-B14F-4D97-AF65-F5344CB8AC3E}">
        <p14:creationId xmlns:p14="http://schemas.microsoft.com/office/powerpoint/2010/main" val="14903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5F056C9-B986-48C3-A9CC-9A2D1AD668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3443A13-E27F-4871-AD04-BFE9E6A4E3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D529FEA-D551-4E94-A8BD-7AE4978E01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CA863-F1F1-47F7-970A-6211DB82988A}" type="datetimeFigureOut">
              <a:rPr lang="es-CO" smtClean="0"/>
              <a:t>26/08/2021</a:t>
            </a:fld>
            <a:endParaRPr lang="es-CO"/>
          </a:p>
        </p:txBody>
      </p:sp>
      <p:sp>
        <p:nvSpPr>
          <p:cNvPr id="5" name="Marcador de pie de página 4">
            <a:extLst>
              <a:ext uri="{FF2B5EF4-FFF2-40B4-BE49-F238E27FC236}">
                <a16:creationId xmlns:a16="http://schemas.microsoft.com/office/drawing/2014/main" id="{B6945798-2BE1-4B75-B062-8CBC4D8BE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4E1B356-5BDD-41D5-84ED-7B06CF2DBE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AFAB1-29E0-41F0-B332-F0D22FA75EA1}" type="slidenum">
              <a:rPr lang="es-CO" smtClean="0"/>
              <a:t>‹Nº›</a:t>
            </a:fld>
            <a:endParaRPr lang="es-CO"/>
          </a:p>
        </p:txBody>
      </p:sp>
    </p:spTree>
    <p:extLst>
      <p:ext uri="{BB962C8B-B14F-4D97-AF65-F5344CB8AC3E}">
        <p14:creationId xmlns:p14="http://schemas.microsoft.com/office/powerpoint/2010/main" val="2460390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4">
            <a:extLst>
              <a:ext uri="{FF2B5EF4-FFF2-40B4-BE49-F238E27FC236}">
                <a16:creationId xmlns:a16="http://schemas.microsoft.com/office/drawing/2014/main" id="{06EE661F-2D6D-42E2-A849-C301196BEE1E}"/>
              </a:ext>
            </a:extLst>
          </p:cNvPr>
          <p:cNvGraphicFramePr>
            <a:graphicFrameLocks noGrp="1"/>
          </p:cNvGraphicFramePr>
          <p:nvPr>
            <p:extLst>
              <p:ext uri="{D42A27DB-BD31-4B8C-83A1-F6EECF244321}">
                <p14:modId xmlns:p14="http://schemas.microsoft.com/office/powerpoint/2010/main" val="3485212765"/>
              </p:ext>
            </p:extLst>
          </p:nvPr>
        </p:nvGraphicFramePr>
        <p:xfrm>
          <a:off x="0" y="1"/>
          <a:ext cx="12192000" cy="14485325"/>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503066537"/>
                    </a:ext>
                  </a:extLst>
                </a:gridCol>
                <a:gridCol w="4064000">
                  <a:extLst>
                    <a:ext uri="{9D8B030D-6E8A-4147-A177-3AD203B41FA5}">
                      <a16:colId xmlns:a16="http://schemas.microsoft.com/office/drawing/2014/main" val="3387667066"/>
                    </a:ext>
                  </a:extLst>
                </a:gridCol>
                <a:gridCol w="4064000">
                  <a:extLst>
                    <a:ext uri="{9D8B030D-6E8A-4147-A177-3AD203B41FA5}">
                      <a16:colId xmlns:a16="http://schemas.microsoft.com/office/drawing/2014/main" val="3395799100"/>
                    </a:ext>
                  </a:extLst>
                </a:gridCol>
              </a:tblGrid>
              <a:tr h="442353">
                <a:tc>
                  <a:txBody>
                    <a:bodyPr/>
                    <a:lstStyle/>
                    <a:p>
                      <a:pPr algn="ctr"/>
                      <a:r>
                        <a:rPr lang="es-MX" sz="1800" dirty="0">
                          <a:latin typeface="+mn-lt"/>
                          <a:cs typeface="Times New Roman" panose="02020603050405020304" pitchFamily="18" charset="0"/>
                        </a:rPr>
                        <a:t>Bases de datos</a:t>
                      </a:r>
                      <a:endParaRPr lang="es-CO" sz="1800" dirty="0">
                        <a:latin typeface="+mn-lt"/>
                        <a:cs typeface="Times New Roman" panose="02020603050405020304" pitchFamily="18" charset="0"/>
                      </a:endParaRPr>
                    </a:p>
                  </a:txBody>
                  <a:tcPr/>
                </a:tc>
                <a:tc>
                  <a:txBody>
                    <a:bodyPr/>
                    <a:lstStyle/>
                    <a:p>
                      <a:pPr algn="ctr"/>
                      <a:r>
                        <a:rPr lang="es-MX" dirty="0"/>
                        <a:t>Bibliografía: Artículo científico</a:t>
                      </a:r>
                      <a:endParaRPr lang="es-CO" dirty="0">
                        <a:latin typeface="Times New Roman" panose="02020603050405020304" pitchFamily="18" charset="0"/>
                        <a:cs typeface="Times New Roman" panose="02020603050405020304" pitchFamily="18" charset="0"/>
                      </a:endParaRPr>
                    </a:p>
                  </a:txBody>
                  <a:tcPr/>
                </a:tc>
                <a:tc>
                  <a:txBody>
                    <a:bodyPr/>
                    <a:lstStyle/>
                    <a:p>
                      <a:pPr algn="ctr"/>
                      <a:r>
                        <a:rPr lang="es-MX" dirty="0"/>
                        <a:t>Síntesis</a:t>
                      </a:r>
                      <a:endParaRPr lang="es-CO"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1761617"/>
                  </a:ext>
                </a:extLst>
              </a:tr>
              <a:tr h="1218938">
                <a:tc rowSpan="3">
                  <a:txBody>
                    <a:bodyPr/>
                    <a:lstStyle/>
                    <a:p>
                      <a:pPr algn="ctr"/>
                      <a:endParaRPr lang="es-MX" dirty="0"/>
                    </a:p>
                    <a:p>
                      <a:pPr algn="ctr"/>
                      <a:r>
                        <a:rPr lang="es-MX" sz="1600" b="1" dirty="0"/>
                        <a:t>ScienceDirect</a:t>
                      </a:r>
                      <a:endParaRPr lang="es-CO"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CO" sz="12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O" sz="1200" b="0" dirty="0">
                          <a:latin typeface="Times New Roman" panose="02020603050405020304" pitchFamily="18" charset="0"/>
                          <a:cs typeface="Times New Roman" panose="02020603050405020304" pitchFamily="18" charset="0"/>
                        </a:rPr>
                        <a:t>RamyaGovindaraj. (2021) </a:t>
                      </a:r>
                      <a:r>
                        <a:rPr lang="en-US" sz="1200" b="0" dirty="0">
                          <a:latin typeface="Times New Roman" panose="02020603050405020304" pitchFamily="18" charset="0"/>
                          <a:cs typeface="Times New Roman" panose="02020603050405020304" pitchFamily="18" charset="0"/>
                        </a:rPr>
                        <a:t>Computational theory of formal languages on picture languages. Recuperado de: https://www.sciencedirect.com/science/article/pii/S2214785321036488</a:t>
                      </a:r>
                    </a:p>
                    <a:p>
                      <a:endParaRPr lang="es-CO" sz="1400" dirty="0">
                        <a:latin typeface="Times New Roman" panose="02020603050405020304" pitchFamily="18" charset="0"/>
                        <a:cs typeface="Times New Roman" panose="02020603050405020304" pitchFamily="18" charset="0"/>
                      </a:endParaRPr>
                    </a:p>
                  </a:txBody>
                  <a:tcPr/>
                </a:tc>
                <a:tc>
                  <a:txBody>
                    <a:bodyPr/>
                    <a:lstStyle/>
                    <a:p>
                      <a:r>
                        <a:rPr lang="es-MX" sz="1200" dirty="0">
                          <a:latin typeface="Times New Roman" panose="02020603050405020304" pitchFamily="18" charset="0"/>
                          <a:cs typeface="Times New Roman" panose="02020603050405020304" pitchFamily="18" charset="0"/>
                        </a:rPr>
                        <a:t>La teoría del lenguaje formal se define como teoría computacional de los lenguajes. Proporciona aspectos teóricos de la informática y ayuda a determinar lenguajes infinitos en un número finito de formas. Aunque muchos de los lenguajes formales son más fáciles que los lenguajes de programación, tienen muchas propiedades esenciales similares. La estructura matemática de los lenguajes y sus propiedades básicas son los lenguajes naturales. Es un área integradora de la ciencia.</a:t>
                      </a:r>
                      <a:endParaRPr lang="es-CO"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0103517"/>
                  </a:ext>
                </a:extLst>
              </a:tr>
              <a:tr h="563749">
                <a:tc vMerge="1">
                  <a:txBody>
                    <a:bodyPr/>
                    <a:lstStyle/>
                    <a:p>
                      <a:endParaRPr lang="es-CO"/>
                    </a:p>
                  </a:txBody>
                  <a:tcPr/>
                </a:tc>
                <a:tc>
                  <a:txBody>
                    <a:bodyPr/>
                    <a:lstStyle/>
                    <a:p>
                      <a:r>
                        <a:rPr lang="es-CO" sz="1200" b="0" dirty="0">
                          <a:latin typeface="Times New Roman" panose="02020603050405020304" pitchFamily="18" charset="0"/>
                          <a:cs typeface="Times New Roman" panose="02020603050405020304" pitchFamily="18" charset="0"/>
                        </a:rPr>
                        <a:t>B.A. Trakhtenbrot and YA.M. Barzdin. (1973). Finite Automata. Recuperado de: https://www.sciencedirect.com/science/article/pii/B9780720480214500064</a:t>
                      </a:r>
                    </a:p>
                  </a:txBody>
                  <a:tcPr/>
                </a:tc>
                <a:tc>
                  <a:txBody>
                    <a:bodyPr/>
                    <a:lstStyle/>
                    <a:p>
                      <a:r>
                        <a:rPr lang="es-MX" sz="1200" dirty="0">
                          <a:latin typeface="Times New Roman" panose="02020603050405020304" pitchFamily="18" charset="0"/>
                          <a:cs typeface="Times New Roman" panose="02020603050405020304" pitchFamily="18" charset="0"/>
                        </a:rPr>
                        <a:t>Los Automatas Finitos son maquinas teóricas que van cambiando de estado dependiendo de la entrada que reciban. La salida de estos Automatas esta limitada a dos valores: aceptado y no aceptado, que pueden indicar si la cadena que se ha recibido como entrada es o no valida. Generalmente utilizaremos los Autómatas Finitos para reconocer lenguajes regulares, es decir, una palabra se considerar ́a valida solo</a:t>
                      </a:r>
                    </a:p>
                    <a:p>
                      <a:r>
                        <a:rPr lang="es-MX" sz="1200" dirty="0">
                          <a:latin typeface="Times New Roman" panose="02020603050405020304" pitchFamily="18" charset="0"/>
                          <a:cs typeface="Times New Roman" panose="02020603050405020304" pitchFamily="18" charset="0"/>
                        </a:rPr>
                        <a:t>si pertenece a un determinado lenguaje.</a:t>
                      </a:r>
                      <a:endParaRPr lang="es-CO"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759248"/>
                  </a:ext>
                </a:extLst>
              </a:tr>
              <a:tr h="442353">
                <a:tc vMerge="1">
                  <a:txBody>
                    <a:bodyPr/>
                    <a:lstStyle/>
                    <a:p>
                      <a:endParaRPr lang="es-CO"/>
                    </a:p>
                  </a:txBody>
                  <a:tcPr/>
                </a:tc>
                <a:tc>
                  <a:txBody>
                    <a:bodyPr/>
                    <a:lstStyle/>
                    <a:p>
                      <a:r>
                        <a:rPr lang="de-DE" sz="1200" dirty="0">
                          <a:latin typeface="Times New Roman" panose="02020603050405020304" pitchFamily="18" charset="0"/>
                          <a:cs typeface="Times New Roman" panose="02020603050405020304" pitchFamily="18" charset="0"/>
                        </a:rPr>
                        <a:t>Peter Höfner, Peter Jipsen, Wolfram Kahl, Martin Eric Müller </a:t>
                      </a:r>
                      <a:r>
                        <a:rPr lang="es-CO" sz="1200" dirty="0">
                          <a:latin typeface="Times New Roman" panose="02020603050405020304" pitchFamily="18" charset="0"/>
                          <a:cs typeface="Times New Roman" panose="02020603050405020304" pitchFamily="18" charset="0"/>
                        </a:rPr>
                        <a:t>(2016). Developments in concurrent Kleene algebra. Recuperado de: https://www.sciencedirect.com/science/article/pii/S2352220815000942</a:t>
                      </a:r>
                    </a:p>
                  </a:txBody>
                  <a:tcPr/>
                </a:tc>
                <a:tc>
                  <a:txBody>
                    <a:bodyPr/>
                    <a:lstStyle/>
                    <a:p>
                      <a:r>
                        <a:rPr lang="es-MX" sz="1200" dirty="0">
                          <a:latin typeface="Times New Roman" panose="02020603050405020304" pitchFamily="18" charset="0"/>
                          <a:cs typeface="Times New Roman" panose="02020603050405020304" pitchFamily="18" charset="0"/>
                        </a:rPr>
                        <a:t>La Teoría de los Lenguajes Formales tiene su origen en un campo aparentemente bastante alejado de la Informática: la Lingüistica.</a:t>
                      </a:r>
                      <a:endParaRPr lang="es-CO"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2185644"/>
                  </a:ext>
                </a:extLst>
              </a:tr>
              <a:tr h="442353">
                <a:tc rowSpan="3">
                  <a:txBody>
                    <a:bodyPr/>
                    <a:lstStyle/>
                    <a:p>
                      <a:pPr algn="ctr"/>
                      <a:endParaRPr lang="es-MX" b="1" i="1" dirty="0"/>
                    </a:p>
                    <a:p>
                      <a:pPr algn="ctr"/>
                      <a:r>
                        <a:rPr lang="es-MX" sz="1600" b="1" i="0" dirty="0"/>
                        <a:t>EBSCO</a:t>
                      </a:r>
                      <a:endParaRPr lang="es-CO" b="1" i="0" dirty="0">
                        <a:latin typeface="Times New Roman" panose="02020603050405020304" pitchFamily="18" charset="0"/>
                        <a:cs typeface="Times New Roman" panose="02020603050405020304" pitchFamily="18" charset="0"/>
                      </a:endParaRPr>
                    </a:p>
                  </a:txBody>
                  <a:tcPr/>
                </a:tc>
                <a:tc>
                  <a:txBody>
                    <a:bodyPr/>
                    <a:lstStyle/>
                    <a:p>
                      <a:endParaRPr lang="es-CO" dirty="0">
                        <a:latin typeface="Times New Roman" panose="02020603050405020304" pitchFamily="18" charset="0"/>
                        <a:cs typeface="Times New Roman" panose="02020603050405020304" pitchFamily="18" charset="0"/>
                      </a:endParaRPr>
                    </a:p>
                  </a:txBody>
                  <a:tcPr/>
                </a:tc>
                <a:tc>
                  <a:txBody>
                    <a:bodyPr/>
                    <a:lstStyle/>
                    <a:p>
                      <a:endParaRPr lang="es-CO"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8041680"/>
                  </a:ext>
                </a:extLst>
              </a:tr>
              <a:tr h="442353">
                <a:tc vMerge="1">
                  <a:txBody>
                    <a:bodyPr/>
                    <a:lstStyle/>
                    <a:p>
                      <a:endParaRPr lang="es-CO"/>
                    </a:p>
                  </a:txBody>
                  <a:tcPr/>
                </a:tc>
                <a:tc>
                  <a:txBody>
                    <a:bodyPr/>
                    <a:lstStyle/>
                    <a:p>
                      <a:pPr algn="l"/>
                      <a:r>
                        <a:rPr lang="pt-BR" sz="1200" dirty="0">
                          <a:latin typeface="Times New Roman" panose="02020603050405020304" pitchFamily="18" charset="0"/>
                          <a:cs typeface="Times New Roman" panose="02020603050405020304" pitchFamily="18" charset="0"/>
                        </a:rPr>
                        <a:t>Carrasco, Rafael C. Calera Rubio, Jorge Forcada Zubizarreta, Mikel L. (2000). Recuperado de: http://eds.b.ebscohost.com.bibliotecavirtual.unad.edu.co/eds/detail/detail?vid=3&amp;sid=7cbf90a3-7ad2-4b90-acf4-96699c08ea71%40sessionmgr103&amp;bdata=Jmxhbmc9ZXMmc2l0ZT1lZHMtbGl2ZSZzY29wZT1zaXRl#AN=318032&amp;db=nlebk</a:t>
                      </a:r>
                      <a:endParaRPr lang="es-CO" sz="1200" dirty="0">
                        <a:latin typeface="Times New Roman" panose="02020603050405020304" pitchFamily="18" charset="0"/>
                        <a:cs typeface="Times New Roman" panose="02020603050405020304" pitchFamily="18" charset="0"/>
                      </a:endParaRPr>
                    </a:p>
                  </a:txBody>
                  <a:tcPr/>
                </a:tc>
                <a:tc>
                  <a:txBody>
                    <a:bodyPr/>
                    <a:lstStyle/>
                    <a:p>
                      <a:r>
                        <a:rPr lang="es-MX" sz="1200" dirty="0">
                          <a:latin typeface="Times New Roman" panose="02020603050405020304" pitchFamily="18" charset="0"/>
                          <a:cs typeface="Times New Roman" panose="02020603050405020304" pitchFamily="18" charset="0"/>
                        </a:rPr>
                        <a:t>Sobre cualquier alfabeto se pueden definir lenguajes especiales como el lenguaje vacío, que se representa como LØ = Ø y que no tiene ninguna palabra. También existe el lenguaje que contiene solamente la palabra vacía Lλ = {λ}</a:t>
                      </a:r>
                      <a:endParaRPr lang="es-CO"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2898774"/>
                  </a:ext>
                </a:extLst>
              </a:tr>
              <a:tr h="650802">
                <a:tc vMerge="1">
                  <a:txBody>
                    <a:bodyPr/>
                    <a:lstStyle/>
                    <a:p>
                      <a:endParaRPr lang="es-CO"/>
                    </a:p>
                  </a:txBody>
                  <a:tcPr/>
                </a:tc>
                <a:tc>
                  <a:txBody>
                    <a:bodyPr/>
                    <a:lstStyle/>
                    <a:p>
                      <a:r>
                        <a:rPr lang="en-US" sz="1200" dirty="0">
                          <a:latin typeface="Times New Roman" panose="02020603050405020304" pitchFamily="18" charset="0"/>
                          <a:cs typeface="Times New Roman" panose="02020603050405020304" pitchFamily="18" charset="0"/>
                        </a:rPr>
                        <a:t>Chomsky N. (1959). On certain formal properties of grammars. Information and Control 2:2, pp. 137-167</a:t>
                      </a:r>
                      <a:endParaRPr lang="es-CO" sz="1200" dirty="0">
                        <a:latin typeface="Times New Roman" panose="02020603050405020304" pitchFamily="18" charset="0"/>
                        <a:cs typeface="Times New Roman" panose="02020603050405020304" pitchFamily="18" charset="0"/>
                      </a:endParaRPr>
                    </a:p>
                  </a:txBody>
                  <a:tcPr/>
                </a:tc>
                <a:tc>
                  <a:txBody>
                    <a:bodyPr/>
                    <a:lstStyle/>
                    <a:p>
                      <a:r>
                        <a:rPr lang="es-MX" sz="1200" dirty="0">
                          <a:latin typeface="Times New Roman" panose="02020603050405020304" pitchFamily="18" charset="0"/>
                          <a:cs typeface="Times New Roman" panose="02020603050405020304" pitchFamily="18" charset="0"/>
                        </a:rPr>
                        <a:t>En la década de los 30, el inglés Allan Turing diseño el modelo matemático de una maquina teórica con un gran poder computacional, llamada Maquina de Turing (M.T.). En los siguientes párrafos analizaremos los motivos científicos e históricos que llevaron a Turing a diseñar esta máquina. A finales del siglo XIX, la recién nacida Teoría de Conjuntos había causado un gran impacto entre los matemático.</a:t>
                      </a:r>
                      <a:endParaRPr lang="es-CO"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89278704"/>
                  </a:ext>
                </a:extLst>
              </a:tr>
              <a:tr h="442353">
                <a:tc rowSpan="3">
                  <a:txBody>
                    <a:bodyPr/>
                    <a:lstStyle/>
                    <a:p>
                      <a:pPr algn="ctr"/>
                      <a:endParaRPr lang="es-MX" b="1" dirty="0"/>
                    </a:p>
                    <a:p>
                      <a:pPr algn="ctr"/>
                      <a:r>
                        <a:rPr lang="es-MX" sz="1600" b="1" dirty="0"/>
                        <a:t>SCOPUS</a:t>
                      </a:r>
                      <a:endParaRPr lang="es-CO" b="1" dirty="0">
                        <a:latin typeface="Times New Roman" panose="02020603050405020304" pitchFamily="18" charset="0"/>
                        <a:cs typeface="Times New Roman" panose="02020603050405020304" pitchFamily="18" charset="0"/>
                      </a:endParaRPr>
                    </a:p>
                  </a:txBody>
                  <a:tcPr/>
                </a:tc>
                <a:tc>
                  <a:txBody>
                    <a:bodyPr/>
                    <a:lstStyle/>
                    <a:p>
                      <a:r>
                        <a:rPr lang="es-MX" sz="1200" dirty="0">
                          <a:latin typeface="Times New Roman" panose="02020603050405020304" pitchFamily="18" charset="0"/>
                          <a:cs typeface="Times New Roman" panose="02020603050405020304" pitchFamily="18" charset="0"/>
                        </a:rPr>
                        <a:t>Barber F., Botti V.J. y Pérez T.A. (1986). Introducción a los traductores, compiladores e intérpretes. Dto. de Sistemas Informáticos y Computación. Universidad Politécnica de Valencia.</a:t>
                      </a:r>
                      <a:endParaRPr lang="es-CO" sz="1200" dirty="0">
                        <a:latin typeface="Times New Roman" panose="02020603050405020304" pitchFamily="18" charset="0"/>
                        <a:cs typeface="Times New Roman" panose="02020603050405020304" pitchFamily="18" charset="0"/>
                      </a:endParaRPr>
                    </a:p>
                  </a:txBody>
                  <a:tcPr/>
                </a:tc>
                <a:tc>
                  <a:txBody>
                    <a:bodyPr/>
                    <a:lstStyle/>
                    <a:p>
                      <a:pPr algn="l"/>
                      <a:r>
                        <a:rPr lang="es-MX" sz="1200" dirty="0">
                          <a:latin typeface="Times New Roman" panose="02020603050405020304" pitchFamily="18" charset="0"/>
                          <a:cs typeface="Times New Roman" panose="02020603050405020304" pitchFamily="18" charset="0"/>
                        </a:rPr>
                        <a:t>El estudio de la Teoría de Autómatas permitirá al profesional de la Carrera de Ingeniería en Sistemas comprender </a:t>
                      </a:r>
                    </a:p>
                    <a:p>
                      <a:pPr algn="l"/>
                      <a:r>
                        <a:rPr lang="es-MX" sz="1200" dirty="0">
                          <a:latin typeface="Times New Roman" panose="02020603050405020304" pitchFamily="18" charset="0"/>
                          <a:cs typeface="Times New Roman" panose="02020603050405020304" pitchFamily="18" charset="0"/>
                        </a:rPr>
                        <a:t>las capacidades conceptuales y limitaciones de lo que utilizará rutinariamente como herramienta: la computación y los </a:t>
                      </a:r>
                    </a:p>
                    <a:p>
                      <a:pPr algn="l"/>
                      <a:r>
                        <a:rPr lang="es-MX" sz="1200" dirty="0">
                          <a:latin typeface="Times New Roman" panose="02020603050405020304" pitchFamily="18" charset="0"/>
                          <a:cs typeface="Times New Roman" panose="02020603050405020304" pitchFamily="18" charset="0"/>
                        </a:rPr>
                        <a:t>lenguajes de programación;  adquiriendo </a:t>
                      </a:r>
                      <a:r>
                        <a:rPr lang="es-MX" sz="1200">
                          <a:latin typeface="Times New Roman" panose="02020603050405020304" pitchFamily="18" charset="0"/>
                          <a:cs typeface="Times New Roman" panose="02020603050405020304" pitchFamily="18" charset="0"/>
                        </a:rPr>
                        <a:t>nuevas herramientas </a:t>
                      </a:r>
                      <a:r>
                        <a:rPr lang="es-MX" sz="1200" dirty="0">
                          <a:latin typeface="Times New Roman" panose="02020603050405020304" pitchFamily="18" charset="0"/>
                          <a:cs typeface="Times New Roman" panose="02020603050405020304" pitchFamily="18" charset="0"/>
                        </a:rPr>
                        <a:t>de análisis y criterio para la elaboración y diseño de Autómatas lógicos. </a:t>
                      </a:r>
                      <a:endParaRPr lang="es-CO"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0978914"/>
                  </a:ext>
                </a:extLst>
              </a:tr>
              <a:tr h="442353">
                <a:tc vMerge="1">
                  <a:txBody>
                    <a:bodyPr/>
                    <a:lstStyle/>
                    <a:p>
                      <a:endParaRPr lang="es-CO"/>
                    </a:p>
                  </a:txBody>
                  <a:tcPr/>
                </a:tc>
                <a:tc>
                  <a:txBody>
                    <a:bodyPr/>
                    <a:lstStyle/>
                    <a:p>
                      <a:r>
                        <a:rPr lang="es-CO" sz="1200" dirty="0">
                          <a:latin typeface="Times New Roman" panose="02020603050405020304" pitchFamily="18" charset="0"/>
                          <a:cs typeface="Times New Roman" panose="02020603050405020304" pitchFamily="18" charset="0"/>
                        </a:rPr>
                        <a:t>Martin-Mitrana-Paun, C. Martin-</a:t>
                      </a:r>
                      <a:r>
                        <a:rPr lang="es-CO" sz="1200" dirty="0" err="1">
                          <a:latin typeface="Times New Roman" panose="02020603050405020304" pitchFamily="18" charset="0"/>
                          <a:cs typeface="Times New Roman" panose="02020603050405020304" pitchFamily="18" charset="0"/>
                        </a:rPr>
                        <a:t>Vide</a:t>
                      </a:r>
                      <a:r>
                        <a:rPr lang="es-CO" sz="1200" dirty="0">
                          <a:latin typeface="Times New Roman" panose="02020603050405020304" pitchFamily="18" charset="0"/>
                          <a:cs typeface="Times New Roman" panose="02020603050405020304" pitchFamily="18" charset="0"/>
                        </a:rPr>
                        <a:t>, V. Mitrana, G. Paun. (2004)“Formal Languages and Applications”. Springer,. Recuperado de:</a:t>
                      </a:r>
                    </a:p>
                  </a:txBody>
                  <a:tcPr/>
                </a:tc>
                <a:tc>
                  <a:txBody>
                    <a:bodyPr/>
                    <a:lstStyle/>
                    <a:p>
                      <a:r>
                        <a:rPr lang="es-MX" sz="1200" dirty="0">
                          <a:latin typeface="Times New Roman" panose="02020603050405020304" pitchFamily="18" charset="0"/>
                          <a:cs typeface="Times New Roman" panose="02020603050405020304" pitchFamily="18" charset="0"/>
                        </a:rPr>
                        <a:t>Un autómata es una construcción lógica que recibe una entrada y produce una salida en función de todo lo recibido hasta ese instante.</a:t>
                      </a:r>
                    </a:p>
                    <a:p>
                      <a:r>
                        <a:rPr lang="es-MX" sz="1200" dirty="0">
                          <a:latin typeface="Times New Roman" panose="02020603050405020304" pitchFamily="18" charset="0"/>
                          <a:cs typeface="Times New Roman" panose="02020603050405020304" pitchFamily="18" charset="0"/>
                        </a:rPr>
                        <a:t>En el caso de los Procesadores de Lenguaje un autómata es una construcción lógica que recibe como entrada una cadena de símbolos y produce una salida indicando si dicha</a:t>
                      </a:r>
                    </a:p>
                    <a:p>
                      <a:r>
                        <a:rPr lang="es-MX" sz="1200" dirty="0">
                          <a:latin typeface="Times New Roman" panose="02020603050405020304" pitchFamily="18" charset="0"/>
                          <a:cs typeface="Times New Roman" panose="02020603050405020304" pitchFamily="18" charset="0"/>
                        </a:rPr>
                        <a:t>cadena pertenece o no a un determinado lenguaje.</a:t>
                      </a:r>
                      <a:endParaRPr lang="es-CO"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8491692"/>
                  </a:ext>
                </a:extLst>
              </a:tr>
              <a:tr h="625312">
                <a:tc vMerge="1">
                  <a:txBody>
                    <a:bodyPr/>
                    <a:lstStyle/>
                    <a:p>
                      <a:endParaRPr lang="es-CO"/>
                    </a:p>
                  </a:txBody>
                  <a:tcPr/>
                </a:tc>
                <a:tc>
                  <a:txBody>
                    <a:bodyPr/>
                    <a:lstStyle/>
                    <a:p>
                      <a:r>
                        <a:rPr lang="es-MX" sz="1200">
                          <a:latin typeface="Times New Roman" panose="02020603050405020304" pitchFamily="18" charset="0"/>
                          <a:cs typeface="Times New Roman" panose="02020603050405020304" pitchFamily="18" charset="0"/>
                        </a:rPr>
                        <a:t>Alfonseca M., Sancho J. y Martínez Orga M. (1987). Teoría de lenguajes, gramáticas y autómatas. Ediciones Universidad y Cultura.</a:t>
                      </a:r>
                      <a:endParaRPr lang="es-CO" sz="1200" dirty="0">
                        <a:latin typeface="Times New Roman" panose="02020603050405020304" pitchFamily="18" charset="0"/>
                        <a:cs typeface="Times New Roman" panose="02020603050405020304" pitchFamily="18" charset="0"/>
                      </a:endParaRPr>
                    </a:p>
                  </a:txBody>
                  <a:tcPr/>
                </a:tc>
                <a:tc>
                  <a:txBody>
                    <a:bodyPr/>
                    <a:lstStyle/>
                    <a:p>
                      <a:endParaRPr lang="es-CO"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3153072"/>
                  </a:ext>
                </a:extLst>
              </a:tr>
              <a:tr h="620686">
                <a:tc rowSpan="3">
                  <a:txBody>
                    <a:bodyPr/>
                    <a:lstStyle/>
                    <a:p>
                      <a:pPr algn="ctr"/>
                      <a:endParaRPr lang="es-CO" sz="1600" b="1" dirty="0">
                        <a:latin typeface="Times New Roman" panose="02020603050405020304" pitchFamily="18" charset="0"/>
                        <a:cs typeface="Times New Roman" panose="02020603050405020304" pitchFamily="18" charset="0"/>
                      </a:endParaRPr>
                    </a:p>
                    <a:p>
                      <a:pPr algn="ctr"/>
                      <a:endParaRPr lang="es-CO" sz="1600" b="1" dirty="0">
                        <a:latin typeface="Times New Roman" panose="02020603050405020304" pitchFamily="18" charset="0"/>
                        <a:cs typeface="Times New Roman" panose="02020603050405020304" pitchFamily="18" charset="0"/>
                      </a:endParaRPr>
                    </a:p>
                    <a:p>
                      <a:pPr algn="ctr"/>
                      <a:endParaRPr lang="es-CO" sz="1600" b="1" dirty="0">
                        <a:latin typeface="Times New Roman" panose="02020603050405020304" pitchFamily="18" charset="0"/>
                        <a:cs typeface="Times New Roman" panose="02020603050405020304" pitchFamily="18" charset="0"/>
                      </a:endParaRPr>
                    </a:p>
                    <a:p>
                      <a:pPr algn="ctr"/>
                      <a:r>
                        <a:rPr lang="es-CO" sz="1600" b="1" dirty="0">
                          <a:latin typeface="Times New Roman" panose="02020603050405020304" pitchFamily="18" charset="0"/>
                          <a:cs typeface="Times New Roman" panose="02020603050405020304" pitchFamily="18" charset="0"/>
                        </a:rPr>
                        <a:t>Applied Science &amp; Technology Source </a:t>
                      </a:r>
                    </a:p>
                    <a:p>
                      <a:pPr algn="ctr"/>
                      <a:endParaRPr lang="es-CO" sz="1600" b="1" dirty="0">
                        <a:latin typeface="Times New Roman" panose="02020603050405020304" pitchFamily="18" charset="0"/>
                        <a:cs typeface="Times New Roman" panose="02020603050405020304" pitchFamily="18" charset="0"/>
                      </a:endParaRPr>
                    </a:p>
                    <a:p>
                      <a:pPr algn="ctr"/>
                      <a:endParaRPr lang="es-CO" sz="1600" b="1" dirty="0">
                        <a:latin typeface="Times New Roman" panose="02020603050405020304" pitchFamily="18" charset="0"/>
                        <a:cs typeface="Times New Roman" panose="02020603050405020304" pitchFamily="18" charset="0"/>
                      </a:endParaRPr>
                    </a:p>
                  </a:txBody>
                  <a:tcPr/>
                </a:tc>
                <a:tc>
                  <a:txBody>
                    <a:bodyPr/>
                    <a:lstStyle/>
                    <a:p>
                      <a:endParaRPr lang="es-CO" sz="1200" kern="1200" dirty="0">
                        <a:solidFill>
                          <a:schemeClr val="dk1"/>
                        </a:solidFill>
                        <a:effectLst/>
                        <a:latin typeface="Times New Roman" panose="02020603050405020304" pitchFamily="18" charset="0"/>
                        <a:cs typeface="Times New Roman" panose="02020603050405020304" pitchFamily="18" charset="0"/>
                      </a:endParaRPr>
                    </a:p>
                    <a:p>
                      <a:r>
                        <a:rPr lang="es-CO" sz="1200" kern="1200" dirty="0">
                          <a:solidFill>
                            <a:schemeClr val="dk1"/>
                          </a:solidFill>
                          <a:effectLst/>
                          <a:latin typeface="Times New Roman" panose="02020603050405020304" pitchFamily="18" charset="0"/>
                          <a:cs typeface="Times New Roman" panose="02020603050405020304" pitchFamily="18" charset="0"/>
                        </a:rPr>
                        <a:t>John E. Hopcroft, Rajeev Motwani and Jeffrey D.</a:t>
                      </a:r>
                      <a:br>
                        <a:rPr lang="es-CO" sz="1200" dirty="0">
                          <a:latin typeface="Times New Roman" panose="02020603050405020304" pitchFamily="18" charset="0"/>
                          <a:cs typeface="Times New Roman" panose="02020603050405020304" pitchFamily="18" charset="0"/>
                        </a:rPr>
                      </a:br>
                      <a:r>
                        <a:rPr lang="es-CO" sz="1200" kern="1200" dirty="0">
                          <a:solidFill>
                            <a:schemeClr val="dk1"/>
                          </a:solidFill>
                          <a:effectLst/>
                          <a:latin typeface="Times New Roman" panose="02020603050405020304" pitchFamily="18" charset="0"/>
                          <a:cs typeface="Times New Roman" panose="02020603050405020304" pitchFamily="18" charset="0"/>
                        </a:rPr>
                        <a:t>Ullman (2001). Automata Theory, Language and</a:t>
                      </a:r>
                      <a:br>
                        <a:rPr lang="es-CO" sz="1200" dirty="0">
                          <a:latin typeface="Times New Roman" panose="02020603050405020304" pitchFamily="18" charset="0"/>
                          <a:cs typeface="Times New Roman" panose="02020603050405020304" pitchFamily="18" charset="0"/>
                        </a:rPr>
                      </a:br>
                      <a:r>
                        <a:rPr lang="es-CO" sz="1200" kern="1200" dirty="0">
                          <a:solidFill>
                            <a:schemeClr val="dk1"/>
                          </a:solidFill>
                          <a:effectLst/>
                          <a:latin typeface="Times New Roman" panose="02020603050405020304" pitchFamily="18" charset="0"/>
                          <a:cs typeface="Times New Roman" panose="02020603050405020304" pitchFamily="18" charset="0"/>
                        </a:rPr>
                        <a:t>Computation. Addison-Wesley Publishing.</a:t>
                      </a:r>
                    </a:p>
                    <a:p>
                      <a:endParaRPr lang="es-CO" sz="1800" kern="1200" dirty="0">
                        <a:solidFill>
                          <a:schemeClr val="dk1"/>
                        </a:solidFill>
                        <a:effectLst/>
                        <a:latin typeface="+mn-lt"/>
                        <a:ea typeface="+mn-ea"/>
                        <a:cs typeface="+mn-cs"/>
                      </a:endParaRPr>
                    </a:p>
                  </a:txBody>
                  <a:tcPr/>
                </a:tc>
                <a:tc>
                  <a:txBody>
                    <a:bodyPr/>
                    <a:lstStyle/>
                    <a:p>
                      <a:r>
                        <a:rPr lang="pt-BR" sz="1200" dirty="0">
                          <a:latin typeface="Times New Roman" panose="02020603050405020304" pitchFamily="18" charset="0"/>
                          <a:cs typeface="Times New Roman" panose="02020603050405020304" pitchFamily="18" charset="0"/>
                        </a:rPr>
                        <a:t>Estúdio de dispositivos o maquinas de computo abstractas. </a:t>
                      </a:r>
                      <a:r>
                        <a:rPr lang="es-MX" sz="1200" dirty="0">
                          <a:latin typeface="Times New Roman" panose="02020603050405020304" pitchFamily="18" charset="0"/>
                          <a:cs typeface="Times New Roman" panose="02020603050405020304" pitchFamily="18" charset="0"/>
                        </a:rPr>
                        <a:t>Turing en los 30’s estudio una maquina abstracta con</a:t>
                      </a:r>
                    </a:p>
                    <a:p>
                      <a:r>
                        <a:rPr lang="es-MX" sz="1200" dirty="0">
                          <a:latin typeface="Times New Roman" panose="02020603050405020304" pitchFamily="18" charset="0"/>
                          <a:cs typeface="Times New Roman" panose="02020603050405020304" pitchFamily="18" charset="0"/>
                        </a:rPr>
                        <a:t>las capacidades de las computadoras actuales (en lo</a:t>
                      </a:r>
                    </a:p>
                    <a:p>
                      <a:r>
                        <a:rPr lang="es-MX" sz="1200" dirty="0">
                          <a:latin typeface="Times New Roman" panose="02020603050405020304" pitchFamily="18" charset="0"/>
                          <a:cs typeface="Times New Roman" panose="02020603050405020304" pitchFamily="18" charset="0"/>
                        </a:rPr>
                        <a:t>que podrían calcular. La meta de Turing era describir la frontera entre lo que una máquina podría hacer y lo que no, su conclusión aplica no solo a las máquinas de Turing, sino a las</a:t>
                      </a:r>
                    </a:p>
                    <a:p>
                      <a:r>
                        <a:rPr lang="es-MX" sz="1200" dirty="0">
                          <a:latin typeface="Times New Roman" panose="02020603050405020304" pitchFamily="18" charset="0"/>
                          <a:cs typeface="Times New Roman" panose="02020603050405020304" pitchFamily="18" charset="0"/>
                        </a:rPr>
                        <a:t>máquinas actuales.</a:t>
                      </a:r>
                      <a:endParaRPr lang="es-CO"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4833265"/>
                  </a:ext>
                </a:extLst>
              </a:tr>
              <a:tr h="799019">
                <a:tc vMerge="1">
                  <a:txBody>
                    <a:bodyPr/>
                    <a:lstStyle/>
                    <a:p>
                      <a:endParaRPr lang="es-CO"/>
                    </a:p>
                  </a:txBody>
                  <a:tcPr/>
                </a:tc>
                <a:tc>
                  <a:txBody>
                    <a:bodyPr/>
                    <a:lstStyle/>
                    <a:p>
                      <a:r>
                        <a:rPr lang="en-US" sz="1200" kern="1200" dirty="0">
                          <a:solidFill>
                            <a:schemeClr val="dk1"/>
                          </a:solidFill>
                          <a:effectLst/>
                          <a:latin typeface="Times New Roman" panose="02020603050405020304" pitchFamily="18" charset="0"/>
                          <a:cs typeface="Times New Roman" panose="02020603050405020304" pitchFamily="18" charset="0"/>
                        </a:rPr>
                        <a:t>Michael Sipser (1997). Introduction to the Theory of</a:t>
                      </a:r>
                    </a:p>
                    <a:p>
                      <a:r>
                        <a:rPr lang="en-US" sz="1200" kern="1200" dirty="0">
                          <a:solidFill>
                            <a:schemeClr val="dk1"/>
                          </a:solidFill>
                          <a:effectLst/>
                          <a:latin typeface="Times New Roman" panose="02020603050405020304" pitchFamily="18" charset="0"/>
                          <a:cs typeface="Times New Roman" panose="02020603050405020304" pitchFamily="18" charset="0"/>
                        </a:rPr>
                        <a:t>Computation. PWS publishing company</a:t>
                      </a:r>
                      <a:endParaRPr lang="es-CO" dirty="0"/>
                    </a:p>
                  </a:txBody>
                  <a:tcPr/>
                </a:tc>
                <a:tc>
                  <a:txBody>
                    <a:bodyPr/>
                    <a:lstStyle/>
                    <a:p>
                      <a:r>
                        <a:rPr lang="es-MX" sz="1200" kern="1200" dirty="0">
                          <a:solidFill>
                            <a:schemeClr val="dk1"/>
                          </a:solidFill>
                          <a:effectLst/>
                          <a:latin typeface="Times New Roman" panose="02020603050405020304" pitchFamily="18" charset="0"/>
                          <a:ea typeface="+mn-ea"/>
                          <a:cs typeface="Times New Roman" panose="02020603050405020304" pitchFamily="18" charset="0"/>
                        </a:rPr>
                        <a:t>En 1969 S. Cook extiende el trabajo de Turing para estudiar lo que se podría y no calcular (compute), y lo que se podría resolver eficientemente o no (NP-duros).</a:t>
                      </a:r>
                      <a:endParaRPr lang="es-CO"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9766515"/>
                  </a:ext>
                </a:extLst>
              </a:tr>
              <a:tr h="442353">
                <a:tc vMerge="1">
                  <a:txBody>
                    <a:bodyPr/>
                    <a:lstStyle/>
                    <a:p>
                      <a:endParaRPr lang="es-CO"/>
                    </a:p>
                  </a:txBody>
                  <a:tcPr/>
                </a:tc>
                <a:tc>
                  <a:txBody>
                    <a:bodyPr/>
                    <a:lstStyle/>
                    <a:p>
                      <a:r>
                        <a:rPr lang="en-US" sz="1200" kern="1200">
                          <a:solidFill>
                            <a:schemeClr val="dk1"/>
                          </a:solidFill>
                          <a:effectLst/>
                          <a:latin typeface="Times New Roman" panose="02020603050405020304" pitchFamily="18" charset="0"/>
                          <a:ea typeface="+mn-ea"/>
                          <a:cs typeface="Times New Roman" panose="02020603050405020304" pitchFamily="18" charset="0"/>
                        </a:rPr>
                        <a:t>Apple A. Modern Compiler Implementation in Java/C. Cambridge University</a:t>
                      </a:r>
                    </a:p>
                    <a:p>
                      <a:r>
                        <a:rPr lang="en-US" sz="1200" kern="1200">
                          <a:solidFill>
                            <a:schemeClr val="dk1"/>
                          </a:solidFill>
                          <a:effectLst/>
                          <a:latin typeface="Times New Roman" panose="02020603050405020304" pitchFamily="18" charset="0"/>
                          <a:ea typeface="+mn-ea"/>
                          <a:cs typeface="Times New Roman" panose="02020603050405020304" pitchFamily="18" charset="0"/>
                        </a:rPr>
                        <a:t>Press, 1998</a:t>
                      </a:r>
                    </a:p>
                    <a:p>
                      <a:endParaRPr lang="es-CO" sz="1800" kern="1200" dirty="0">
                        <a:solidFill>
                          <a:schemeClr val="dk1"/>
                        </a:solidFill>
                        <a:effectLst/>
                        <a:latin typeface="+mn-lt"/>
                        <a:ea typeface="+mn-ea"/>
                        <a:cs typeface="+mn-cs"/>
                      </a:endParaRPr>
                    </a:p>
                  </a:txBody>
                  <a:tcPr/>
                </a:tc>
                <a:tc>
                  <a:txBody>
                    <a:bodyPr/>
                    <a:lstStyle/>
                    <a:p>
                      <a:r>
                        <a:rPr lang="es-MX" sz="1200" kern="1200" dirty="0">
                          <a:solidFill>
                            <a:schemeClr val="dk1"/>
                          </a:solidFill>
                          <a:effectLst/>
                          <a:latin typeface="Times New Roman" panose="02020603050405020304" pitchFamily="18" charset="0"/>
                          <a:ea typeface="+mn-ea"/>
                          <a:cs typeface="Times New Roman" panose="02020603050405020304" pitchFamily="18" charset="0"/>
                        </a:rPr>
                        <a:t>Los autómatas finitos se utilizan como modelos para:</a:t>
                      </a:r>
                      <a:br>
                        <a:rPr lang="es-MX" sz="1200" dirty="0">
                          <a:latin typeface="Times New Roman" panose="02020603050405020304" pitchFamily="18" charset="0"/>
                          <a:cs typeface="Times New Roman" panose="02020603050405020304" pitchFamily="18" charset="0"/>
                        </a:rPr>
                      </a:br>
                      <a:r>
                        <a:rPr lang="es-MX" sz="1200" kern="1200" dirty="0">
                          <a:solidFill>
                            <a:schemeClr val="dk1"/>
                          </a:solidFill>
                          <a:effectLst/>
                          <a:latin typeface="Times New Roman" panose="02020603050405020304" pitchFamily="18" charset="0"/>
                          <a:ea typeface="+mn-ea"/>
                          <a:cs typeface="Times New Roman" panose="02020603050405020304" pitchFamily="18" charset="0"/>
                        </a:rPr>
                        <a:t>• Software para diseñar circuitos digitales</a:t>
                      </a:r>
                      <a:br>
                        <a:rPr lang="es-MX" sz="1200" dirty="0">
                          <a:latin typeface="Times New Roman" panose="02020603050405020304" pitchFamily="18" charset="0"/>
                          <a:cs typeface="Times New Roman" panose="02020603050405020304" pitchFamily="18" charset="0"/>
                        </a:rPr>
                      </a:br>
                      <a:r>
                        <a:rPr lang="es-MX" sz="1200" kern="1200" dirty="0">
                          <a:solidFill>
                            <a:schemeClr val="dk1"/>
                          </a:solidFill>
                          <a:effectLst/>
                          <a:latin typeface="Times New Roman" panose="02020603050405020304" pitchFamily="18" charset="0"/>
                          <a:ea typeface="+mn-ea"/>
                          <a:cs typeface="Times New Roman" panose="02020603050405020304" pitchFamily="18" charset="0"/>
                        </a:rPr>
                        <a:t>• Analizador léxico de un compilador</a:t>
                      </a:r>
                      <a:br>
                        <a:rPr lang="es-MX" sz="1200" dirty="0">
                          <a:latin typeface="Times New Roman" panose="02020603050405020304" pitchFamily="18" charset="0"/>
                          <a:cs typeface="Times New Roman" panose="02020603050405020304" pitchFamily="18" charset="0"/>
                        </a:rPr>
                      </a:br>
                      <a:r>
                        <a:rPr lang="es-MX" sz="1200" kern="1200" dirty="0">
                          <a:solidFill>
                            <a:schemeClr val="dk1"/>
                          </a:solidFill>
                          <a:effectLst/>
                          <a:latin typeface="Times New Roman" panose="02020603050405020304" pitchFamily="18" charset="0"/>
                          <a:ea typeface="+mn-ea"/>
                          <a:cs typeface="Times New Roman" panose="02020603050405020304" pitchFamily="18" charset="0"/>
                        </a:rPr>
                        <a:t>• Buscar palabras clave en un archivo ́o en el web</a:t>
                      </a:r>
                      <a:br>
                        <a:rPr lang="es-MX" sz="1200" dirty="0">
                          <a:latin typeface="Times New Roman" panose="02020603050405020304" pitchFamily="18" charset="0"/>
                          <a:cs typeface="Times New Roman" panose="02020603050405020304" pitchFamily="18" charset="0"/>
                        </a:rPr>
                      </a:br>
                      <a:r>
                        <a:rPr lang="es-MX" sz="1200" kern="1200" dirty="0">
                          <a:solidFill>
                            <a:schemeClr val="dk1"/>
                          </a:solidFill>
                          <a:effectLst/>
                          <a:latin typeface="Times New Roman" panose="02020603050405020304" pitchFamily="18" charset="0"/>
                          <a:ea typeface="+mn-ea"/>
                          <a:cs typeface="Times New Roman" panose="02020603050405020304" pitchFamily="18" charset="0"/>
                        </a:rPr>
                        <a:t>• Software para verificar sistemas de estados finitos,</a:t>
                      </a:r>
                      <a:br>
                        <a:rPr lang="es-MX" sz="1200" dirty="0">
                          <a:latin typeface="Times New Roman" panose="02020603050405020304" pitchFamily="18" charset="0"/>
                          <a:cs typeface="Times New Roman" panose="02020603050405020304" pitchFamily="18" charset="0"/>
                        </a:rPr>
                      </a:br>
                      <a:r>
                        <a:rPr lang="es-MX" sz="1200" kern="1200" dirty="0">
                          <a:solidFill>
                            <a:schemeClr val="dk1"/>
                          </a:solidFill>
                          <a:effectLst/>
                          <a:latin typeface="Times New Roman" panose="02020603050405020304" pitchFamily="18" charset="0"/>
                          <a:ea typeface="+mn-ea"/>
                          <a:cs typeface="Times New Roman" panose="02020603050405020304" pitchFamily="18" charset="0"/>
                        </a:rPr>
                        <a:t>como protocolos de comunicaciones</a:t>
                      </a:r>
                      <a:endParaRPr lang="es-CO"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96404122"/>
                  </a:ext>
                </a:extLst>
              </a:tr>
            </a:tbl>
          </a:graphicData>
        </a:graphic>
      </p:graphicFrame>
      <p:pic>
        <p:nvPicPr>
          <p:cNvPr id="6" name="Imagen 5">
            <a:extLst>
              <a:ext uri="{FF2B5EF4-FFF2-40B4-BE49-F238E27FC236}">
                <a16:creationId xmlns:a16="http://schemas.microsoft.com/office/drawing/2014/main" id="{669BFA40-6459-4BFC-B11C-3BD2FDEBC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079" y="1072918"/>
            <a:ext cx="1218675" cy="677042"/>
          </a:xfrm>
          <a:prstGeom prst="rect">
            <a:avLst/>
          </a:prstGeom>
        </p:spPr>
      </p:pic>
      <p:pic>
        <p:nvPicPr>
          <p:cNvPr id="8" name="Imagen 7" descr="Imagen que contiene objeto, reloj&#10;&#10;Descripción generada automáticamente">
            <a:extLst>
              <a:ext uri="{FF2B5EF4-FFF2-40B4-BE49-F238E27FC236}">
                <a16:creationId xmlns:a16="http://schemas.microsoft.com/office/drawing/2014/main" id="{87AD20C4-C326-4669-A7FD-EEDB25BE8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078" y="5285001"/>
            <a:ext cx="1218675" cy="778078"/>
          </a:xfrm>
          <a:prstGeom prst="rect">
            <a:avLst/>
          </a:prstGeom>
        </p:spPr>
      </p:pic>
      <p:pic>
        <p:nvPicPr>
          <p:cNvPr id="10" name="Imagen 9" descr="Un dibujo de un perro&#10;&#10;Descripción generada automáticamente">
            <a:extLst>
              <a:ext uri="{FF2B5EF4-FFF2-40B4-BE49-F238E27FC236}">
                <a16:creationId xmlns:a16="http://schemas.microsoft.com/office/drawing/2014/main" id="{D1B8464A-46B4-467D-91FC-44223B8BA0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7078" y="8319427"/>
            <a:ext cx="1218675" cy="812450"/>
          </a:xfrm>
          <a:prstGeom prst="rect">
            <a:avLst/>
          </a:prstGeom>
        </p:spPr>
      </p:pic>
      <p:pic>
        <p:nvPicPr>
          <p:cNvPr id="3" name="Imagen 2" descr="Texto&#10;&#10;Descripción generada automáticamente con confianza media">
            <a:extLst>
              <a:ext uri="{FF2B5EF4-FFF2-40B4-BE49-F238E27FC236}">
                <a16:creationId xmlns:a16="http://schemas.microsoft.com/office/drawing/2014/main" id="{E01EC03F-FAB6-4DDE-AD21-F09162FD04F7}"/>
              </a:ext>
            </a:extLst>
          </p:cNvPr>
          <p:cNvPicPr>
            <a:picLocks noChangeAspect="1"/>
          </p:cNvPicPr>
          <p:nvPr/>
        </p:nvPicPr>
        <p:blipFill rotWithShape="1">
          <a:blip r:embed="rId5"/>
          <a:srcRect t="24922" r="-563"/>
          <a:stretch/>
        </p:blipFill>
        <p:spPr>
          <a:xfrm>
            <a:off x="1407078" y="11929871"/>
            <a:ext cx="1436790" cy="1072678"/>
          </a:xfrm>
          <a:prstGeom prst="rect">
            <a:avLst/>
          </a:prstGeom>
        </p:spPr>
      </p:pic>
    </p:spTree>
    <p:extLst>
      <p:ext uri="{BB962C8B-B14F-4D97-AF65-F5344CB8AC3E}">
        <p14:creationId xmlns:p14="http://schemas.microsoft.com/office/powerpoint/2010/main" val="264140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3D10602-60A1-460A-8FEB-1C86B03A28B3}"/>
                  </a:ext>
                </a:extLst>
              </p:cNvPr>
              <p:cNvSpPr>
                <a:spLocks noGrp="1"/>
              </p:cNvSpPr>
              <p:nvPr>
                <p:ph idx="1"/>
              </p:nvPr>
            </p:nvSpPr>
            <p:spPr>
              <a:xfrm>
                <a:off x="0" y="0"/>
                <a:ext cx="12192000" cy="6858000"/>
              </a:xfrm>
            </p:spPr>
            <p:txBody>
              <a:bodyPr/>
              <a:lstStyle/>
              <a:p>
                <a:r>
                  <a:rPr lang="es-MX" sz="2400" b="1" dirty="0">
                    <a:latin typeface="Times New Roman" panose="02020603050405020304" pitchFamily="18" charset="0"/>
                    <a:cs typeface="Times New Roman" panose="02020603050405020304" pitchFamily="18" charset="0"/>
                  </a:rPr>
                  <a:t>Conceptos de Teoría de Autómatas</a:t>
                </a:r>
              </a:p>
              <a:p>
                <a:pPr marL="0" indent="0">
                  <a:buNone/>
                </a:pPr>
                <a:endParaRPr lang="es-MX" dirty="0">
                  <a:latin typeface="Times New Roman" panose="02020603050405020304" pitchFamily="18" charset="0"/>
                  <a:cs typeface="Times New Roman" panose="02020603050405020304" pitchFamily="18" charset="0"/>
                </a:endParaRPr>
              </a:p>
              <a:p>
                <a:pPr marL="0" indent="0">
                  <a:buNone/>
                </a:pPr>
                <a:r>
                  <a:rPr lang="es-MX" sz="2000" b="1" dirty="0">
                    <a:latin typeface="Times New Roman" panose="02020603050405020304" pitchFamily="18" charset="0"/>
                    <a:cs typeface="Times New Roman" panose="02020603050405020304" pitchFamily="18" charset="0"/>
                  </a:rPr>
                  <a:t>Alfabeto</a:t>
                </a:r>
                <a:r>
                  <a:rPr lang="es-MX" sz="2000" dirty="0">
                    <a:latin typeface="Times New Roman" panose="02020603050405020304" pitchFamily="18" charset="0"/>
                    <a:cs typeface="Times New Roman" panose="02020603050405020304" pitchFamily="18" charset="0"/>
                  </a:rPr>
                  <a:t> = Conjunto finito de símbolos (∑)</a:t>
                </a:r>
              </a:p>
              <a:p>
                <a:pPr marL="0" indent="0">
                  <a:buNone/>
                </a:pPr>
                <a:r>
                  <a:rPr lang="es-MX" sz="2000" dirty="0">
                    <a:latin typeface="Times New Roman" panose="02020603050405020304" pitchFamily="18" charset="0"/>
                    <a:cs typeface="Times New Roman" panose="02020603050405020304" pitchFamily="18" charset="0"/>
                  </a:rPr>
                  <a:t>∑ = { 0 , 1 } ,  alfabeto binario.</a:t>
                </a:r>
              </a:p>
              <a:p>
                <a:pPr marL="0" indent="0">
                  <a:buNone/>
                </a:pPr>
                <a:r>
                  <a:rPr lang="es-MX" sz="2000" dirty="0">
                    <a:latin typeface="Times New Roman" panose="02020603050405020304" pitchFamily="18" charset="0"/>
                    <a:cs typeface="Times New Roman" panose="02020603050405020304" pitchFamily="18" charset="0"/>
                  </a:rPr>
                  <a:t>∑ = {a, b, c, d, …, z}, alfabeto del abecedario en minúsculas.</a:t>
                </a:r>
              </a:p>
              <a:p>
                <a:pPr marL="0" indent="0">
                  <a:buNone/>
                </a:pPr>
                <a:r>
                  <a:rPr lang="es-MX" sz="2000" dirty="0">
                    <a:latin typeface="Times New Roman" panose="02020603050405020304" pitchFamily="18" charset="0"/>
                    <a:cs typeface="Times New Roman" panose="02020603050405020304" pitchFamily="18" charset="0"/>
                  </a:rPr>
                  <a:t>Conjunto de los caracteres ASCII.</a:t>
                </a:r>
              </a:p>
              <a:p>
                <a:pPr marL="0" indent="0">
                  <a:buNone/>
                </a:pPr>
                <a:endParaRPr lang="es-MX" sz="2000" dirty="0">
                  <a:latin typeface="Times New Roman" panose="02020603050405020304" pitchFamily="18" charset="0"/>
                  <a:cs typeface="Times New Roman" panose="02020603050405020304" pitchFamily="18" charset="0"/>
                </a:endParaRPr>
              </a:p>
              <a:p>
                <a:pPr marL="0" indent="0">
                  <a:buNone/>
                </a:pPr>
                <a:r>
                  <a:rPr lang="es-MX" sz="2000" b="1" dirty="0">
                    <a:latin typeface="Times New Roman" panose="02020603050405020304" pitchFamily="18" charset="0"/>
                    <a:cs typeface="Times New Roman" panose="02020603050405020304" pitchFamily="18" charset="0"/>
                  </a:rPr>
                  <a:t>Cadena</a:t>
                </a:r>
                <a:r>
                  <a:rPr lang="es-MX" sz="2000" dirty="0">
                    <a:latin typeface="Times New Roman" panose="02020603050405020304" pitchFamily="18" charset="0"/>
                    <a:cs typeface="Times New Roman" panose="02020603050405020304" pitchFamily="18" charset="0"/>
                  </a:rPr>
                  <a:t> = secuencia finita de símbolos elegidos de un alfabeto.</a:t>
                </a:r>
              </a:p>
              <a:p>
                <a:pPr marL="0" indent="0">
                  <a:buNone/>
                </a:pPr>
                <a:r>
                  <a:rPr lang="es-MX" sz="2000" dirty="0">
                    <a:latin typeface="Times New Roman" panose="02020603050405020304" pitchFamily="18" charset="0"/>
                    <a:cs typeface="Times New Roman" panose="02020603050405020304" pitchFamily="18" charset="0"/>
                  </a:rPr>
                  <a:t>01101</a:t>
                </a:r>
              </a:p>
              <a:p>
                <a:pPr marL="0" indent="0">
                  <a:buNone/>
                </a:pPr>
                <a:r>
                  <a:rPr lang="es-MX" sz="2000" dirty="0">
                    <a:latin typeface="Times New Roman" panose="02020603050405020304" pitchFamily="18" charset="0"/>
                    <a:cs typeface="Times New Roman" panose="02020603050405020304" pitchFamily="18" charset="0"/>
                  </a:rPr>
                  <a:t>Abracadabra</a:t>
                </a:r>
                <a:endParaRPr lang="es-CO" sz="2000" dirty="0">
                  <a:latin typeface="Times New Roman" panose="02020603050405020304" pitchFamily="18" charset="0"/>
                  <a:cs typeface="Times New Roman" panose="02020603050405020304" pitchFamily="18" charset="0"/>
                </a:endParaRPr>
              </a:p>
              <a:p>
                <a:pPr marL="0" indent="0">
                  <a:buNone/>
                </a:pPr>
                <a:r>
                  <a:rPr lang="es-CO" sz="2000" dirty="0">
                    <a:latin typeface="Times New Roman" panose="02020603050405020304" pitchFamily="18" charset="0"/>
                    <a:cs typeface="Times New Roman" panose="02020603050405020304" pitchFamily="18" charset="0"/>
                  </a:rPr>
                  <a:t>La cadena vacía se denota como: </a:t>
                </a:r>
                <a:r>
                  <a:rPr lang="el-GR" sz="2000" dirty="0">
                    <a:latin typeface="Times New Roman" panose="02020603050405020304" pitchFamily="18" charset="0"/>
                    <a:cs typeface="Times New Roman" panose="02020603050405020304" pitchFamily="18" charset="0"/>
                  </a:rPr>
                  <a:t>ϵ</a:t>
                </a:r>
                <a:endParaRPr lang="es-MX" sz="2000" dirty="0">
                  <a:latin typeface="Times New Roman" panose="02020603050405020304" pitchFamily="18" charset="0"/>
                  <a:cs typeface="Times New Roman" panose="02020603050405020304" pitchFamily="18" charset="0"/>
                </a:endParaRPr>
              </a:p>
              <a:p>
                <a:pPr marL="0" indent="0">
                  <a:buNone/>
                </a:pPr>
                <a:r>
                  <a:rPr lang="es-MX" sz="2000" dirty="0">
                    <a:latin typeface="Times New Roman" panose="02020603050405020304" pitchFamily="18" charset="0"/>
                    <a:cs typeface="Times New Roman" panose="02020603050405020304" pitchFamily="18" charset="0"/>
                  </a:rPr>
                  <a:t>Todas las cadenas de un alfabeto ∑ de longitud k se denotan como </a:t>
                </a:r>
                <a14:m>
                  <m:oMath xmlns:m="http://schemas.openxmlformats.org/officeDocument/2006/math">
                    <m:sSup>
                      <m:sSupPr>
                        <m:ctrlPr>
                          <a:rPr lang="es-MX" sz="2000" i="1" smtClean="0">
                            <a:latin typeface="Cambria Math" panose="02040503050406030204" pitchFamily="18" charset="0"/>
                            <a:cs typeface="Times New Roman" panose="02020603050405020304" pitchFamily="18" charset="0"/>
                          </a:rPr>
                        </m:ctrlPr>
                      </m:sSupPr>
                      <m:e>
                        <m:r>
                          <m:rPr>
                            <m:nor/>
                          </m:rPr>
                          <a:rPr lang="es-MX" sz="2000" dirty="0" smtClean="0">
                            <a:latin typeface="Times New Roman" panose="02020603050405020304" pitchFamily="18" charset="0"/>
                            <a:cs typeface="Times New Roman" panose="02020603050405020304" pitchFamily="18" charset="0"/>
                          </a:rPr>
                          <m:t>∑</m:t>
                        </m:r>
                      </m:e>
                      <m:sup>
                        <m:r>
                          <a:rPr lang="es-MX" sz="2000" b="0" i="1" smtClean="0">
                            <a:latin typeface="Cambria Math" panose="02040503050406030204" pitchFamily="18" charset="0"/>
                            <a:cs typeface="Times New Roman" panose="02020603050405020304" pitchFamily="18" charset="0"/>
                          </a:rPr>
                          <m:t>𝑘</m:t>
                        </m:r>
                      </m:sup>
                    </m:sSup>
                    <m:r>
                      <a:rPr lang="es-MX" sz="2000" b="0" i="1" smtClean="0">
                        <a:latin typeface="Cambria Math" panose="02040503050406030204" pitchFamily="18" charset="0"/>
                        <a:cs typeface="Times New Roman" panose="02020603050405020304" pitchFamily="18" charset="0"/>
                      </a:rPr>
                      <m:t>.</m:t>
                    </m:r>
                  </m:oMath>
                </a14:m>
                <a:r>
                  <a:rPr lang="es-MX" sz="2000" dirty="0">
                    <a:latin typeface="Times New Roman" panose="02020603050405020304" pitchFamily="18" charset="0"/>
                    <a:cs typeface="Times New Roman" panose="02020603050405020304" pitchFamily="18" charset="0"/>
                  </a:rPr>
                  <a:t> E .g.,</a:t>
                </a:r>
                <a:r>
                  <a:rPr lang="es-MX" sz="2000" dirty="0">
                    <a:cs typeface="Times New Roman" panose="02020603050405020304" pitchFamily="18" charset="0"/>
                  </a:rPr>
                  <a:t> </a:t>
                </a:r>
                <a14:m>
                  <m:oMath xmlns:m="http://schemas.openxmlformats.org/officeDocument/2006/math">
                    <m:sSup>
                      <m:sSupPr>
                        <m:ctrlPr>
                          <a:rPr lang="es-MX" sz="2000" i="1" smtClean="0">
                            <a:latin typeface="Cambria Math" panose="02040503050406030204" pitchFamily="18" charset="0"/>
                            <a:cs typeface="Times New Roman" panose="02020603050405020304" pitchFamily="18" charset="0"/>
                          </a:rPr>
                        </m:ctrlPr>
                      </m:sSupPr>
                      <m:e>
                        <m:r>
                          <m:rPr>
                            <m:nor/>
                          </m:rPr>
                          <a:rPr lang="es-MX" sz="2000" dirty="0" smtClean="0">
                            <a:latin typeface="Times New Roman" panose="02020603050405020304" pitchFamily="18" charset="0"/>
                            <a:cs typeface="Times New Roman" panose="02020603050405020304" pitchFamily="18" charset="0"/>
                          </a:rPr>
                          <m:t>∑</m:t>
                        </m:r>
                      </m:e>
                      <m:sup>
                        <m:r>
                          <a:rPr lang="es-MX" sz="2000" b="0" i="1" dirty="0" smtClean="0">
                            <a:latin typeface="Cambria Math" panose="02040503050406030204" pitchFamily="18" charset="0"/>
                            <a:cs typeface="Times New Roman" panose="02020603050405020304" pitchFamily="18" charset="0"/>
                          </a:rPr>
                          <m:t>0</m:t>
                        </m:r>
                      </m:sup>
                    </m:sSup>
                  </m:oMath>
                </a14:m>
                <a:r>
                  <a:rPr lang="es-MX" sz="2000" dirty="0">
                    <a:latin typeface="Times New Roman" panose="02020603050405020304" pitchFamily="18" charset="0"/>
                    <a:cs typeface="Times New Roman" panose="02020603050405020304" pitchFamily="18" charset="0"/>
                  </a:rPr>
                  <a:t> = {0 , 1} , entonces, </a:t>
                </a:r>
              </a:p>
              <a:p>
                <a:pPr marL="0" indent="0">
                  <a:buNone/>
                </a:pPr>
                <a14:m>
                  <m:oMath xmlns:m="http://schemas.openxmlformats.org/officeDocument/2006/math">
                    <m:sSup>
                      <m:sSupPr>
                        <m:ctrlPr>
                          <a:rPr lang="es-MX" sz="2000" i="1" smtClean="0">
                            <a:latin typeface="Cambria Math" panose="02040503050406030204" pitchFamily="18" charset="0"/>
                            <a:cs typeface="Times New Roman" panose="02020603050405020304" pitchFamily="18" charset="0"/>
                          </a:rPr>
                        </m:ctrlPr>
                      </m:sSupPr>
                      <m:e>
                        <m:r>
                          <m:rPr>
                            <m:nor/>
                          </m:rPr>
                          <a:rPr lang="es-MX" sz="2000" dirty="0" smtClean="0">
                            <a:latin typeface="Times New Roman" panose="02020603050405020304" pitchFamily="18" charset="0"/>
                            <a:cs typeface="Times New Roman" panose="02020603050405020304" pitchFamily="18" charset="0"/>
                          </a:rPr>
                          <m:t>∑</m:t>
                        </m:r>
                      </m:e>
                      <m:sup>
                        <m:r>
                          <a:rPr lang="es-MX" sz="2000" b="0" i="1" dirty="0" smtClean="0">
                            <a:latin typeface="Cambria Math" panose="02040503050406030204" pitchFamily="18" charset="0"/>
                            <a:cs typeface="Times New Roman" panose="02020603050405020304" pitchFamily="18" charset="0"/>
                          </a:rPr>
                          <m:t>1</m:t>
                        </m:r>
                      </m:sup>
                    </m:sSup>
                    <m:r>
                      <a:rPr lang="es-MX" sz="2000" b="0" i="1" smtClean="0">
                        <a:latin typeface="Cambria Math" panose="02040503050406030204" pitchFamily="18" charset="0"/>
                        <a:cs typeface="Times New Roman" panose="02020603050405020304" pitchFamily="18" charset="0"/>
                      </a:rPr>
                      <m:t>=</m:t>
                    </m:r>
                    <m:d>
                      <m:dPr>
                        <m:begChr m:val="{"/>
                        <m:endChr m:val="}"/>
                        <m:ctrlPr>
                          <a:rPr lang="es-MX" sz="2000" b="0" i="1" smtClean="0">
                            <a:latin typeface="Cambria Math" panose="02040503050406030204" pitchFamily="18" charset="0"/>
                            <a:cs typeface="Times New Roman" panose="02020603050405020304" pitchFamily="18" charset="0"/>
                          </a:rPr>
                        </m:ctrlPr>
                      </m:dPr>
                      <m:e>
                        <m:r>
                          <a:rPr lang="es-MX" sz="2000" b="0" i="1" smtClean="0">
                            <a:latin typeface="Cambria Math" panose="02040503050406030204" pitchFamily="18" charset="0"/>
                            <a:cs typeface="Times New Roman" panose="02020603050405020304" pitchFamily="18" charset="0"/>
                          </a:rPr>
                          <m:t>0 , 1</m:t>
                        </m:r>
                      </m:e>
                    </m:d>
                    <m:r>
                      <a:rPr lang="es-MX" sz="2000" b="0" i="1" smtClean="0">
                        <a:latin typeface="Cambria Math" panose="02040503050406030204" pitchFamily="18" charset="0"/>
                        <a:cs typeface="Times New Roman" panose="02020603050405020304" pitchFamily="18" charset="0"/>
                      </a:rPr>
                      <m:t> ,</m:t>
                    </m:r>
                    <m:sSup>
                      <m:sSupPr>
                        <m:ctrlPr>
                          <a:rPr lang="es-MX" sz="2000" i="1" smtClean="0">
                            <a:latin typeface="Cambria Math" panose="02040503050406030204" pitchFamily="18" charset="0"/>
                            <a:cs typeface="Times New Roman" panose="02020603050405020304" pitchFamily="18" charset="0"/>
                          </a:rPr>
                        </m:ctrlPr>
                      </m:sSupPr>
                      <m:e>
                        <m:r>
                          <m:rPr>
                            <m:nor/>
                          </m:rPr>
                          <a:rPr lang="es-MX" sz="2000" dirty="0" smtClean="0">
                            <a:latin typeface="Times New Roman" panose="02020603050405020304" pitchFamily="18" charset="0"/>
                            <a:cs typeface="Times New Roman" panose="02020603050405020304" pitchFamily="18" charset="0"/>
                          </a:rPr>
                          <m:t>∑</m:t>
                        </m:r>
                      </m:e>
                      <m:sup>
                        <m:r>
                          <a:rPr lang="es-MX" sz="2000" b="0" i="1" dirty="0" smtClean="0">
                            <a:latin typeface="Cambria Math" panose="02040503050406030204" pitchFamily="18" charset="0"/>
                            <a:cs typeface="Times New Roman" panose="02020603050405020304" pitchFamily="18" charset="0"/>
                          </a:rPr>
                          <m:t>2</m:t>
                        </m:r>
                      </m:sup>
                    </m:sSup>
                    <m:r>
                      <a:rPr lang="es-MX" sz="2000" b="0" i="1" dirty="0" smtClean="0">
                        <a:latin typeface="Cambria Math" panose="02040503050406030204" pitchFamily="18" charset="0"/>
                        <a:cs typeface="Times New Roman" panose="02020603050405020304" pitchFamily="18" charset="0"/>
                      </a:rPr>
                      <m:t>=</m:t>
                    </m:r>
                    <m:d>
                      <m:dPr>
                        <m:begChr m:val="{"/>
                        <m:endChr m:val="}"/>
                        <m:ctrlPr>
                          <a:rPr lang="es-MX" sz="2000" b="0" i="1" dirty="0" smtClean="0">
                            <a:latin typeface="Cambria Math" panose="02040503050406030204" pitchFamily="18" charset="0"/>
                            <a:cs typeface="Times New Roman" panose="02020603050405020304" pitchFamily="18" charset="0"/>
                          </a:rPr>
                        </m:ctrlPr>
                      </m:dPr>
                      <m:e>
                        <m:r>
                          <a:rPr lang="es-MX" sz="2000" b="0" i="1" dirty="0" smtClean="0">
                            <a:latin typeface="Cambria Math" panose="02040503050406030204" pitchFamily="18" charset="0"/>
                            <a:cs typeface="Times New Roman" panose="02020603050405020304" pitchFamily="18" charset="0"/>
                          </a:rPr>
                          <m:t>00 , 01 , 10 , 11</m:t>
                        </m:r>
                      </m:e>
                    </m:d>
                    <m:r>
                      <a:rPr lang="es-MX" sz="2000" b="0" i="1" dirty="0" smtClean="0">
                        <a:latin typeface="Cambria Math" panose="02040503050406030204" pitchFamily="18" charset="0"/>
                        <a:cs typeface="Times New Roman" panose="02020603050405020304" pitchFamily="18" charset="0"/>
                      </a:rPr>
                      <m:t>,</m:t>
                    </m:r>
                  </m:oMath>
                </a14:m>
                <a:r>
                  <a:rPr lang="es-MX" sz="2000" dirty="0">
                    <a:latin typeface="Times New Roman" panose="02020603050405020304" pitchFamily="18" charset="0"/>
                    <a:cs typeface="Times New Roman" panose="02020603050405020304" pitchFamily="18" charset="0"/>
                  </a:rPr>
                  <a:t> etc.</a:t>
                </a:r>
              </a:p>
              <a:p>
                <a:pPr marL="0" indent="0">
                  <a:buNone/>
                </a:pPr>
                <a:r>
                  <a:rPr lang="es-MX" sz="2000" dirty="0">
                    <a:latin typeface="Times New Roman" panose="02020603050405020304" pitchFamily="18" charset="0"/>
                    <a:cs typeface="Times New Roman" panose="02020603050405020304" pitchFamily="18" charset="0"/>
                  </a:rPr>
                  <a:t>El conjunto de todas las cadenas de un alfabeto ∑ se denota como </a:t>
                </a:r>
                <a14:m>
                  <m:oMath xmlns:m="http://schemas.openxmlformats.org/officeDocument/2006/math">
                    <m:sSup>
                      <m:sSupPr>
                        <m:ctrlPr>
                          <a:rPr lang="es-MX" sz="2000" i="1" smtClean="0">
                            <a:latin typeface="Cambria Math" panose="02040503050406030204" pitchFamily="18" charset="0"/>
                            <a:cs typeface="Times New Roman" panose="02020603050405020304" pitchFamily="18" charset="0"/>
                          </a:rPr>
                        </m:ctrlPr>
                      </m:sSupPr>
                      <m:e>
                        <m:r>
                          <m:rPr>
                            <m:nor/>
                          </m:rPr>
                          <a:rPr lang="es-MX" sz="2000" dirty="0" smtClean="0">
                            <a:latin typeface="Times New Roman" panose="02020603050405020304" pitchFamily="18" charset="0"/>
                            <a:cs typeface="Times New Roman" panose="02020603050405020304" pitchFamily="18" charset="0"/>
                          </a:rPr>
                          <m:t>∑</m:t>
                        </m:r>
                      </m:e>
                      <m:sup>
                        <m:r>
                          <a:rPr lang="es-MX" sz="2000" b="0" i="1" dirty="0" smtClean="0">
                            <a:latin typeface="Cambria Math" panose="02040503050406030204" pitchFamily="18" charset="0"/>
                            <a:cs typeface="Times New Roman" panose="02020603050405020304" pitchFamily="18" charset="0"/>
                          </a:rPr>
                          <m:t>∗</m:t>
                        </m:r>
                      </m:sup>
                    </m:sSup>
                    <m:r>
                      <a:rPr lang="es-MX" sz="2000" b="0" i="1" dirty="0" smtClean="0">
                        <a:latin typeface="Cambria Math" panose="02040503050406030204" pitchFamily="18" charset="0"/>
                        <a:cs typeface="Times New Roman" panose="02020603050405020304" pitchFamily="18" charset="0"/>
                      </a:rPr>
                      <m:t>.</m:t>
                    </m:r>
                  </m:oMath>
                </a14:m>
                <a:r>
                  <a:rPr lang="es-MX" sz="20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s-MX" sz="2000" i="1" smtClean="0">
                            <a:latin typeface="Cambria Math" panose="02040503050406030204" pitchFamily="18" charset="0"/>
                            <a:cs typeface="Times New Roman" panose="02020603050405020304" pitchFamily="18" charset="0"/>
                          </a:rPr>
                        </m:ctrlPr>
                      </m:sSupPr>
                      <m:e>
                        <m:r>
                          <m:rPr>
                            <m:nor/>
                          </m:rPr>
                          <a:rPr lang="es-MX" sz="2000" dirty="0" smtClean="0">
                            <a:latin typeface="Times New Roman" panose="02020603050405020304" pitchFamily="18" charset="0"/>
                            <a:cs typeface="Times New Roman" panose="02020603050405020304" pitchFamily="18" charset="0"/>
                          </a:rPr>
                          <m:t>∑</m:t>
                        </m:r>
                      </m:e>
                      <m:sup>
                        <m:r>
                          <a:rPr lang="es-MX" sz="2000" b="0" i="1" dirty="0" smtClean="0">
                            <a:latin typeface="Cambria Math" panose="02040503050406030204" pitchFamily="18" charset="0"/>
                            <a:cs typeface="Times New Roman" panose="02020603050405020304" pitchFamily="18" charset="0"/>
                          </a:rPr>
                          <m:t>∗</m:t>
                        </m:r>
                      </m:sup>
                    </m:sSup>
                    <m:r>
                      <a:rPr lang="es-MX" sz="2000" b="0" i="1" dirty="0" smtClean="0">
                        <a:latin typeface="Cambria Math" panose="02040503050406030204" pitchFamily="18" charset="0"/>
                        <a:cs typeface="Times New Roman" panose="02020603050405020304" pitchFamily="18" charset="0"/>
                      </a:rPr>
                      <m:t>=</m:t>
                    </m:r>
                    <m:sSup>
                      <m:sSupPr>
                        <m:ctrlPr>
                          <a:rPr lang="es-MX" sz="2000" i="1" smtClean="0">
                            <a:latin typeface="Cambria Math" panose="02040503050406030204" pitchFamily="18" charset="0"/>
                            <a:cs typeface="Times New Roman" panose="02020603050405020304" pitchFamily="18" charset="0"/>
                          </a:rPr>
                        </m:ctrlPr>
                      </m:sSupPr>
                      <m:e>
                        <m:r>
                          <m:rPr>
                            <m:nor/>
                          </m:rPr>
                          <a:rPr lang="es-MX" sz="2000" dirty="0" smtClean="0">
                            <a:latin typeface="Times New Roman" panose="02020603050405020304" pitchFamily="18" charset="0"/>
                            <a:cs typeface="Times New Roman" panose="02020603050405020304" pitchFamily="18" charset="0"/>
                          </a:rPr>
                          <m:t>∑</m:t>
                        </m:r>
                      </m:e>
                      <m:sup>
                        <m:r>
                          <a:rPr lang="es-MX" sz="2000" b="0" i="1" dirty="0" smtClean="0">
                            <a:latin typeface="Cambria Math" panose="02040503050406030204" pitchFamily="18" charset="0"/>
                            <a:cs typeface="Times New Roman" panose="02020603050405020304" pitchFamily="18" charset="0"/>
                          </a:rPr>
                          <m:t>0</m:t>
                        </m:r>
                      </m:sup>
                    </m:sSup>
                    <m:r>
                      <a:rPr lang="es-MX" sz="2000" b="0" i="1" dirty="0" smtClean="0">
                        <a:latin typeface="Cambria Math" panose="02040503050406030204" pitchFamily="18" charset="0"/>
                        <a:cs typeface="Times New Roman" panose="02020603050405020304" pitchFamily="18" charset="0"/>
                      </a:rPr>
                      <m:t>∪</m:t>
                    </m:r>
                  </m:oMath>
                </a14:m>
                <a:r>
                  <a:rPr lang="es-MX" sz="20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s-MX" sz="2000" i="1" smtClean="0">
                            <a:latin typeface="Cambria Math" panose="02040503050406030204" pitchFamily="18" charset="0"/>
                            <a:cs typeface="Times New Roman" panose="02020603050405020304" pitchFamily="18" charset="0"/>
                          </a:rPr>
                        </m:ctrlPr>
                      </m:sSupPr>
                      <m:e>
                        <m:r>
                          <m:rPr>
                            <m:nor/>
                          </m:rPr>
                          <a:rPr lang="es-MX" sz="2000" dirty="0" smtClean="0">
                            <a:latin typeface="Times New Roman" panose="02020603050405020304" pitchFamily="18" charset="0"/>
                            <a:cs typeface="Times New Roman" panose="02020603050405020304" pitchFamily="18" charset="0"/>
                          </a:rPr>
                          <m:t>∑</m:t>
                        </m:r>
                      </m:e>
                      <m:sup>
                        <m:r>
                          <a:rPr lang="es-MX" sz="2000" b="0" i="1" dirty="0" smtClean="0">
                            <a:latin typeface="Cambria Math" panose="02040503050406030204" pitchFamily="18" charset="0"/>
                            <a:cs typeface="Times New Roman" panose="02020603050405020304" pitchFamily="18" charset="0"/>
                          </a:rPr>
                          <m:t>2</m:t>
                        </m:r>
                      </m:sup>
                    </m:sSup>
                  </m:oMath>
                </a14:m>
                <a:r>
                  <a:rPr lang="es-MX" sz="2000" b="0" dirty="0">
                    <a:cs typeface="Times New Roman" panose="02020603050405020304" pitchFamily="18" charset="0"/>
                  </a:rPr>
                  <a:t> </a:t>
                </a:r>
                <a14:m>
                  <m:oMath xmlns:m="http://schemas.openxmlformats.org/officeDocument/2006/math">
                    <m:r>
                      <a:rPr lang="es-MX" sz="2000" b="0" i="1" dirty="0" smtClean="0">
                        <a:latin typeface="Cambria Math" panose="02040503050406030204" pitchFamily="18" charset="0"/>
                        <a:cs typeface="Times New Roman" panose="02020603050405020304" pitchFamily="18" charset="0"/>
                      </a:rPr>
                      <m:t>∪</m:t>
                    </m:r>
                  </m:oMath>
                </a14:m>
                <a:r>
                  <a:rPr lang="es-MX" sz="2000" dirty="0">
                    <a:latin typeface="Times New Roman" panose="02020603050405020304" pitchFamily="18" charset="0"/>
                    <a:cs typeface="Times New Roman" panose="02020603050405020304" pitchFamily="18" charset="0"/>
                  </a:rPr>
                  <a:t>… Sin la cadena vacía:</a:t>
                </a:r>
              </a:p>
              <a:p>
                <a:pPr marL="0" indent="0">
                  <a:buNone/>
                </a:pPr>
                <a14:m>
                  <m:oMath xmlns:m="http://schemas.openxmlformats.org/officeDocument/2006/math">
                    <m:sSup>
                      <m:sSupPr>
                        <m:ctrlPr>
                          <a:rPr lang="es-MX" sz="2000" i="1" smtClean="0">
                            <a:latin typeface="Cambria Math" panose="02040503050406030204" pitchFamily="18" charset="0"/>
                            <a:cs typeface="Times New Roman" panose="02020603050405020304" pitchFamily="18" charset="0"/>
                          </a:rPr>
                        </m:ctrlPr>
                      </m:sSupPr>
                      <m:e>
                        <m:r>
                          <m:rPr>
                            <m:nor/>
                          </m:rPr>
                          <a:rPr lang="es-MX" sz="2000" dirty="0" smtClean="0">
                            <a:latin typeface="Times New Roman" panose="02020603050405020304" pitchFamily="18" charset="0"/>
                            <a:cs typeface="Times New Roman" panose="02020603050405020304" pitchFamily="18" charset="0"/>
                          </a:rPr>
                          <m:t>∑</m:t>
                        </m:r>
                      </m:e>
                      <m:sup>
                        <m:r>
                          <a:rPr lang="es-MX" sz="2000" b="0" i="1" dirty="0" smtClean="0">
                            <a:latin typeface="Cambria Math" panose="02040503050406030204" pitchFamily="18" charset="0"/>
                            <a:cs typeface="Times New Roman" panose="02020603050405020304" pitchFamily="18" charset="0"/>
                          </a:rPr>
                          <m:t>+</m:t>
                        </m:r>
                      </m:sup>
                    </m:sSup>
                    <m:r>
                      <a:rPr lang="es-MX" sz="2000" b="0" i="1" dirty="0" smtClean="0">
                        <a:latin typeface="Cambria Math" panose="02040503050406030204" pitchFamily="18" charset="0"/>
                        <a:cs typeface="Times New Roman" panose="02020603050405020304" pitchFamily="18" charset="0"/>
                      </a:rPr>
                      <m:t>.</m:t>
                    </m:r>
                  </m:oMath>
                </a14:m>
                <a:r>
                  <a:rPr lang="es-MX" sz="2000" dirty="0">
                    <a:latin typeface="Times New Roman" panose="02020603050405020304" pitchFamily="18" charset="0"/>
                    <a:cs typeface="Times New Roman" panose="02020603050405020304" pitchFamily="18" charset="0"/>
                  </a:rPr>
                  <a:t> Por lo que: </a:t>
                </a:r>
                <a14:m>
                  <m:oMath xmlns:m="http://schemas.openxmlformats.org/officeDocument/2006/math">
                    <m:sSup>
                      <m:sSupPr>
                        <m:ctrlPr>
                          <a:rPr lang="es-MX" sz="2000" i="1" smtClean="0">
                            <a:latin typeface="Cambria Math" panose="02040503050406030204" pitchFamily="18" charset="0"/>
                            <a:cs typeface="Times New Roman" panose="02020603050405020304" pitchFamily="18" charset="0"/>
                          </a:rPr>
                        </m:ctrlPr>
                      </m:sSupPr>
                      <m:e>
                        <m:r>
                          <m:rPr>
                            <m:nor/>
                          </m:rPr>
                          <a:rPr lang="es-MX" sz="2000" dirty="0" smtClean="0">
                            <a:latin typeface="Times New Roman" panose="02020603050405020304" pitchFamily="18" charset="0"/>
                            <a:cs typeface="Times New Roman" panose="02020603050405020304" pitchFamily="18" charset="0"/>
                          </a:rPr>
                          <m:t>∑</m:t>
                        </m:r>
                      </m:e>
                      <m:sup>
                        <m:r>
                          <a:rPr lang="es-MX" sz="2000" b="0" i="1" dirty="0" smtClean="0">
                            <a:latin typeface="Cambria Math" panose="02040503050406030204" pitchFamily="18" charset="0"/>
                            <a:cs typeface="Times New Roman" panose="02020603050405020304" pitchFamily="18" charset="0"/>
                          </a:rPr>
                          <m:t>0</m:t>
                        </m:r>
                      </m:sup>
                    </m:sSup>
                  </m:oMath>
                </a14:m>
                <a:r>
                  <a:rPr lang="es-MX" sz="2000" b="0" dirty="0">
                    <a:cs typeface="Times New Roman" panose="02020603050405020304" pitchFamily="18" charset="0"/>
                  </a:rPr>
                  <a:t> </a:t>
                </a:r>
                <a14:m>
                  <m:oMath xmlns:m="http://schemas.openxmlformats.org/officeDocument/2006/math">
                    <m:r>
                      <a:rPr lang="es-MX" sz="2000" b="0" i="1" dirty="0" smtClean="0">
                        <a:latin typeface="Cambria Math" panose="02040503050406030204" pitchFamily="18" charset="0"/>
                        <a:cs typeface="Times New Roman" panose="02020603050405020304" pitchFamily="18" charset="0"/>
                      </a:rPr>
                      <m:t>∪</m:t>
                    </m:r>
                  </m:oMath>
                </a14:m>
                <a:r>
                  <a:rPr lang="es-MX" sz="2000" dirty="0">
                    <a:cs typeface="Times New Roman" panose="02020603050405020304" pitchFamily="18" charset="0"/>
                  </a:rPr>
                  <a:t> </a:t>
                </a:r>
                <a14:m>
                  <m:oMath xmlns:m="http://schemas.openxmlformats.org/officeDocument/2006/math">
                    <m:sSup>
                      <m:sSupPr>
                        <m:ctrlPr>
                          <a:rPr lang="es-MX" sz="2000" i="1" smtClean="0">
                            <a:latin typeface="Cambria Math" panose="02040503050406030204" pitchFamily="18" charset="0"/>
                            <a:cs typeface="Times New Roman" panose="02020603050405020304" pitchFamily="18" charset="0"/>
                          </a:rPr>
                        </m:ctrlPr>
                      </m:sSupPr>
                      <m:e>
                        <m:r>
                          <m:rPr>
                            <m:nor/>
                          </m:rPr>
                          <a:rPr lang="es-MX" sz="2000" dirty="0" smtClean="0">
                            <a:latin typeface="Times New Roman" panose="02020603050405020304" pitchFamily="18" charset="0"/>
                            <a:cs typeface="Times New Roman" panose="02020603050405020304" pitchFamily="18" charset="0"/>
                          </a:rPr>
                          <m:t>∑</m:t>
                        </m:r>
                      </m:e>
                      <m:sup>
                        <m:r>
                          <a:rPr lang="es-MX" sz="2000" b="0" i="1" dirty="0" smtClean="0">
                            <a:latin typeface="Cambria Math" panose="02040503050406030204" pitchFamily="18" charset="0"/>
                            <a:cs typeface="Times New Roman" panose="02020603050405020304" pitchFamily="18" charset="0"/>
                          </a:rPr>
                          <m:t>+</m:t>
                        </m:r>
                      </m:sup>
                    </m:sSup>
                  </m:oMath>
                </a14:m>
                <a:r>
                  <a:rPr lang="es-MX" sz="2000" dirty="0">
                    <a:latin typeface="Times New Roman" panose="02020603050405020304" pitchFamily="18" charset="0"/>
                    <a:cs typeface="Times New Roman" panose="02020603050405020304" pitchFamily="18" charset="0"/>
                  </a:rPr>
                  <a:t>.</a:t>
                </a:r>
              </a:p>
            </p:txBody>
          </p:sp>
        </mc:Choice>
        <mc:Fallback xmlns="">
          <p:sp>
            <p:nvSpPr>
              <p:cNvPr id="3" name="Marcador de contenido 2">
                <a:extLst>
                  <a:ext uri="{FF2B5EF4-FFF2-40B4-BE49-F238E27FC236}">
                    <a16:creationId xmlns:a16="http://schemas.microsoft.com/office/drawing/2014/main" id="{03D10602-60A1-460A-8FEB-1C86B03A28B3}"/>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650" t="-1244"/>
                </a:stretch>
              </a:blipFill>
            </p:spPr>
            <p:txBody>
              <a:bodyPr/>
              <a:lstStyle/>
              <a:p>
                <a:r>
                  <a:rPr lang="es-CO">
                    <a:noFill/>
                  </a:rPr>
                  <a:t> </a:t>
                </a:r>
              </a:p>
            </p:txBody>
          </p:sp>
        </mc:Fallback>
      </mc:AlternateContent>
      <p:pic>
        <p:nvPicPr>
          <p:cNvPr id="5" name="Imagen 4" descr="Icono&#10;&#10;Descripción generada automáticamente">
            <a:extLst>
              <a:ext uri="{FF2B5EF4-FFF2-40B4-BE49-F238E27FC236}">
                <a16:creationId xmlns:a16="http://schemas.microsoft.com/office/drawing/2014/main" id="{BDA32B2D-5284-4F51-ABA9-F06772F29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4963" y="1485091"/>
            <a:ext cx="990187" cy="990187"/>
          </a:xfrm>
          <a:prstGeom prst="rect">
            <a:avLst/>
          </a:prstGeom>
        </p:spPr>
      </p:pic>
      <p:pic>
        <p:nvPicPr>
          <p:cNvPr id="7" name="Imagen 6" descr="Icono&#10;&#10;Descripción generada automáticamente">
            <a:extLst>
              <a:ext uri="{FF2B5EF4-FFF2-40B4-BE49-F238E27FC236}">
                <a16:creationId xmlns:a16="http://schemas.microsoft.com/office/drawing/2014/main" id="{B4F6CC10-9DAD-4668-9B83-07BAEB682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9742" y="2835479"/>
            <a:ext cx="1085595" cy="1085595"/>
          </a:xfrm>
          <a:prstGeom prst="rect">
            <a:avLst/>
          </a:prstGeom>
        </p:spPr>
      </p:pic>
    </p:spTree>
    <p:extLst>
      <p:ext uri="{BB962C8B-B14F-4D97-AF65-F5344CB8AC3E}">
        <p14:creationId xmlns:p14="http://schemas.microsoft.com/office/powerpoint/2010/main" val="213272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3D10602-60A1-460A-8FEB-1C86B03A28B3}"/>
                  </a:ext>
                </a:extLst>
              </p:cNvPr>
              <p:cNvSpPr>
                <a:spLocks noGrp="1"/>
              </p:cNvSpPr>
              <p:nvPr>
                <p:ph idx="1"/>
              </p:nvPr>
            </p:nvSpPr>
            <p:spPr>
              <a:xfrm>
                <a:off x="0" y="0"/>
                <a:ext cx="12192000" cy="6858000"/>
              </a:xfrm>
            </p:spPr>
            <p:txBody>
              <a:bodyPr/>
              <a:lstStyle/>
              <a:p>
                <a:pPr marL="0" indent="0">
                  <a:buNone/>
                </a:pPr>
                <a:endParaRPr lang="es-MX" dirty="0">
                  <a:latin typeface="Times New Roman" panose="02020603050405020304" pitchFamily="18" charset="0"/>
                  <a:cs typeface="Times New Roman" panose="02020603050405020304" pitchFamily="18" charset="0"/>
                </a:endParaRPr>
              </a:p>
              <a:p>
                <a:pPr marL="0" indent="0">
                  <a:buNone/>
                </a:pPr>
                <a:r>
                  <a:rPr lang="es-MX" sz="2000" b="1" dirty="0">
                    <a:latin typeface="Times New Roman" panose="02020603050405020304" pitchFamily="18" charset="0"/>
                    <a:cs typeface="Times New Roman" panose="02020603050405020304" pitchFamily="18" charset="0"/>
                  </a:rPr>
                  <a:t>Lenguaje Reguladores.</a:t>
                </a:r>
              </a:p>
              <a:p>
                <a:pPr marL="0" indent="0">
                  <a:buNone/>
                </a:pPr>
                <a:r>
                  <a:rPr lang="es-MX" sz="2000" dirty="0">
                    <a:latin typeface="Times New Roman" panose="02020603050405020304" pitchFamily="18" charset="0"/>
                    <a:cs typeface="Times New Roman" panose="02020603050405020304" pitchFamily="18" charset="0"/>
                  </a:rPr>
                  <a:t>El lenguaje de los </a:t>
                </a:r>
                <a:r>
                  <a:rPr lang="es-MX" sz="2000" b="1" dirty="0">
                    <a:latin typeface="Times New Roman" panose="02020603050405020304" pitchFamily="18" charset="0"/>
                    <a:cs typeface="Times New Roman" panose="02020603050405020304" pitchFamily="18" charset="0"/>
                  </a:rPr>
                  <a:t>AFs</a:t>
                </a:r>
                <a:r>
                  <a:rPr lang="es-MX" sz="2000" dirty="0">
                    <a:latin typeface="Times New Roman" panose="02020603050405020304" pitchFamily="18" charset="0"/>
                    <a:cs typeface="Times New Roman" panose="02020603050405020304" pitchFamily="18" charset="0"/>
                  </a:rPr>
                  <a:t> (Automata Finitos) es el conjunto de cadenas que etiquetan rutas que van</a:t>
                </a:r>
              </a:p>
              <a:p>
                <a:pPr marL="0" indent="0">
                  <a:buNone/>
                </a:pPr>
                <a:r>
                  <a:rPr lang="es-MX" sz="2000" dirty="0">
                    <a:latin typeface="Times New Roman" panose="02020603050405020304" pitchFamily="18" charset="0"/>
                    <a:cs typeface="Times New Roman" panose="02020603050405020304" pitchFamily="18" charset="0"/>
                  </a:rPr>
                  <a:t>desde el estado inicial a algún estado de aceptación.</a:t>
                </a:r>
              </a:p>
              <a:p>
                <a:pPr marL="0" indent="0">
                  <a:buNone/>
                </a:pPr>
                <a:endParaRPr lang="es-MX" sz="2000" b="1" dirty="0">
                  <a:latin typeface="Times New Roman" panose="02020603050405020304" pitchFamily="18" charset="0"/>
                  <a:cs typeface="Times New Roman" panose="02020603050405020304" pitchFamily="18" charset="0"/>
                </a:endParaRPr>
              </a:p>
              <a:p>
                <a:pPr marL="0" indent="0">
                  <a:buNone/>
                </a:pPr>
                <a:r>
                  <a:rPr lang="es-MX" sz="2000" dirty="0">
                    <a:latin typeface="Times New Roman" panose="02020603050405020304" pitchFamily="18" charset="0"/>
                    <a:cs typeface="Times New Roman" panose="02020603050405020304" pitchFamily="18" charset="0"/>
                  </a:rPr>
                  <a:t>Abajo, el </a:t>
                </a:r>
                <a:r>
                  <a:rPr lang="es-MX" sz="2000" b="1" dirty="0">
                    <a:latin typeface="Times New Roman" panose="02020603050405020304" pitchFamily="18" charset="0"/>
                    <a:cs typeface="Times New Roman" panose="02020603050405020304" pitchFamily="18" charset="0"/>
                  </a:rPr>
                  <a:t>AF</a:t>
                </a:r>
                <a:r>
                  <a:rPr lang="es-MX" sz="2000" dirty="0">
                    <a:latin typeface="Times New Roman" panose="02020603050405020304" pitchFamily="18" charset="0"/>
                    <a:cs typeface="Times New Roman" panose="02020603050405020304" pitchFamily="18" charset="0"/>
                  </a:rPr>
                  <a:t> explora documentos HTML, busca una lista de lo que podrían ser los pares de título-autor, quizás</a:t>
                </a:r>
              </a:p>
              <a:p>
                <a:pPr marL="0" indent="0">
                  <a:buNone/>
                </a:pPr>
                <a:r>
                  <a:rPr lang="es-MX" sz="2000" dirty="0">
                    <a:latin typeface="Times New Roman" panose="02020603050405020304" pitchFamily="18" charset="0"/>
                    <a:cs typeface="Times New Roman" panose="02020603050405020304" pitchFamily="18" charset="0"/>
                  </a:rPr>
                  <a:t>en una lista de lectura para algún curso de literatura.</a:t>
                </a:r>
              </a:p>
              <a:p>
                <a:pPr marL="0" indent="0">
                  <a:buNone/>
                </a:pPr>
                <a:endParaRPr lang="es-MX" sz="2000" dirty="0">
                  <a:latin typeface="Times New Roman" panose="02020603050405020304" pitchFamily="18" charset="0"/>
                  <a:cs typeface="Times New Roman" panose="02020603050405020304" pitchFamily="18" charset="0"/>
                </a:endParaRPr>
              </a:p>
              <a:p>
                <a:pPr marL="0" indent="0">
                  <a:buNone/>
                </a:pPr>
                <a:r>
                  <a:rPr lang="es-MX" sz="2000" b="1" dirty="0">
                    <a:latin typeface="Times New Roman" panose="02020603050405020304" pitchFamily="18" charset="0"/>
                    <a:cs typeface="Times New Roman" panose="02020603050405020304" pitchFamily="18" charset="0"/>
                  </a:rPr>
                  <a:t>Expresión regular</a:t>
                </a:r>
              </a:p>
              <a:p>
                <a:pPr marL="0" indent="0">
                  <a:buNone/>
                </a:pPr>
                <a:r>
                  <a:rPr lang="es-MX" sz="2000" dirty="0">
                    <a:effectLst/>
                    <a:latin typeface="Times New Roman" panose="02020603050405020304" pitchFamily="18" charset="0"/>
                    <a:cs typeface="Times New Roman" panose="02020603050405020304" pitchFamily="18" charset="0"/>
                  </a:rPr>
                  <a:t>Como </a:t>
                </a:r>
                <a:r>
                  <a:rPr lang="es-MX" sz="2000" dirty="0">
                    <a:latin typeface="Times New Roman" panose="02020603050405020304" pitchFamily="18" charset="0"/>
                    <a:cs typeface="Times New Roman" panose="02020603050405020304" pitchFamily="18" charset="0"/>
                  </a:rPr>
                  <a:t>se comentó anteriormente, dado un alfabeto </a:t>
                </a:r>
                <a:r>
                  <a:rPr lang="es-MX" sz="1400" dirty="0">
                    <a:latin typeface="Times New Roman" panose="02020603050405020304" pitchFamily="18" charset="0"/>
                    <a:cs typeface="Times New Roman" panose="02020603050405020304" pitchFamily="18" charset="0"/>
                  </a:rPr>
                  <a:t>∑ </a:t>
                </a:r>
                <a:r>
                  <a:rPr lang="es-MX" sz="2000" dirty="0">
                    <a:latin typeface="Times New Roman" panose="02020603050405020304" pitchFamily="18" charset="0"/>
                    <a:cs typeface="Times New Roman" panose="02020603050405020304" pitchFamily="18" charset="0"/>
                  </a:rPr>
                  <a:t>existe un número infinito de lenguajes (subconjuntos) posibles en </a:t>
                </a:r>
                <a14:m>
                  <m:oMath xmlns:m="http://schemas.openxmlformats.org/officeDocument/2006/math">
                    <m:sSup>
                      <m:sSupPr>
                        <m:ctrlPr>
                          <a:rPr lang="es-MX" sz="2000" i="1" smtClean="0">
                            <a:latin typeface="Cambria Math" panose="02040503050406030204" pitchFamily="18" charset="0"/>
                            <a:cs typeface="Times New Roman" panose="02020603050405020304" pitchFamily="18" charset="0"/>
                          </a:rPr>
                        </m:ctrlPr>
                      </m:sSupPr>
                      <m:e>
                        <m:r>
                          <m:rPr>
                            <m:nor/>
                          </m:rPr>
                          <a:rPr lang="es-MX" sz="2000" dirty="0" smtClean="0">
                            <a:latin typeface="Times New Roman" panose="02020603050405020304" pitchFamily="18" charset="0"/>
                            <a:cs typeface="Times New Roman" panose="02020603050405020304" pitchFamily="18" charset="0"/>
                          </a:rPr>
                          <m:t>∑</m:t>
                        </m:r>
                      </m:e>
                      <m:sup>
                        <m:r>
                          <a:rPr lang="es-MX" sz="2000" b="0" i="1" dirty="0" smtClean="0">
                            <a:latin typeface="Cambria Math" panose="02040503050406030204" pitchFamily="18" charset="0"/>
                            <a:cs typeface="Times New Roman" panose="02020603050405020304" pitchFamily="18" charset="0"/>
                          </a:rPr>
                          <m:t>∗</m:t>
                        </m:r>
                      </m:sup>
                    </m:sSup>
                  </m:oMath>
                </a14:m>
                <a:r>
                  <a:rPr lang="es-MX" sz="2000" dirty="0">
                    <a:latin typeface="Times New Roman" panose="02020603050405020304" pitchFamily="18" charset="0"/>
                    <a:cs typeface="Times New Roman" panose="02020603050405020304" pitchFamily="18" charset="0"/>
                  </a:rPr>
                  <a:t>, siendo además este infinito de tipo no numerable. Una expresión regular es un tipo de notación matemática para representar lenguajes. Los conjuntos representables mediante una expresión regular reciben el nombre de conjuntos regulares. </a:t>
                </a:r>
              </a:p>
              <a:p>
                <a:pPr marL="0" indent="0">
                  <a:buNone/>
                </a:pPr>
                <a:endParaRPr lang="es-MX" sz="2000" dirty="0">
                  <a:latin typeface="Times New Roman" panose="02020603050405020304" pitchFamily="18" charset="0"/>
                  <a:cs typeface="Times New Roman" panose="02020603050405020304" pitchFamily="18" charset="0"/>
                </a:endParaRPr>
              </a:p>
              <a:p>
                <a:pPr marL="0" indent="0">
                  <a:buNone/>
                </a:pPr>
                <a:r>
                  <a:rPr lang="es-MX" sz="2000" dirty="0">
                    <a:latin typeface="Times New Roman" panose="02020603050405020304" pitchFamily="18" charset="0"/>
                    <a:cs typeface="Times New Roman" panose="02020603050405020304" pitchFamily="18" charset="0"/>
                  </a:rPr>
                  <a:t>Las expresiones regulares, para caracterizar los conjuntos regulares, pueden ser definidas recursivamente. Si escribimos </a:t>
                </a:r>
                <a:r>
                  <a:rPr lang="es-MX" sz="2000" i="1" dirty="0">
                    <a:latin typeface="Times New Roman" panose="02020603050405020304" pitchFamily="18" charset="0"/>
                    <a:cs typeface="Times New Roman" panose="02020603050405020304" pitchFamily="18" charset="0"/>
                  </a:rPr>
                  <a:t>L(r) </a:t>
                </a:r>
                <a:r>
                  <a:rPr lang="es-MX" sz="2000" dirty="0">
                    <a:latin typeface="Times New Roman" panose="02020603050405020304" pitchFamily="18" charset="0"/>
                    <a:cs typeface="Times New Roman" panose="02020603050405020304" pitchFamily="18" charset="0"/>
                  </a:rPr>
                  <a:t>para el conjunto denotado por una expresión </a:t>
                </a:r>
                <a:r>
                  <a:rPr lang="es-MX" sz="2000" i="1" dirty="0">
                    <a:latin typeface="Times New Roman" panose="02020603050405020304" pitchFamily="18" charset="0"/>
                    <a:cs typeface="Times New Roman" panose="02020603050405020304" pitchFamily="18" charset="0"/>
                  </a:rPr>
                  <a:t>r</a:t>
                </a:r>
                <a:r>
                  <a:rPr lang="es-MX" sz="2000" dirty="0">
                    <a:latin typeface="Times New Roman" panose="02020603050405020304" pitchFamily="18" charset="0"/>
                    <a:cs typeface="Times New Roman" panose="02020603050405020304" pitchFamily="18" charset="0"/>
                  </a:rPr>
                  <a:t>, entonces: </a:t>
                </a:r>
              </a:p>
              <a:p>
                <a:pPr marL="0" indent="0">
                  <a:buNone/>
                </a:pPr>
                <a14:m>
                  <m:oMathPara xmlns:m="http://schemas.openxmlformats.org/officeDocument/2006/math">
                    <m:oMathParaPr>
                      <m:jc m:val="left"/>
                    </m:oMathParaPr>
                    <m:oMath xmlns:m="http://schemas.openxmlformats.org/officeDocument/2006/math">
                      <m:r>
                        <a:rPr lang="es-MX" sz="1600" i="1" smtClean="0">
                          <a:latin typeface="Cambria Math" panose="02040503050406030204" pitchFamily="18" charset="0"/>
                          <a:ea typeface="Cambria Math" panose="02040503050406030204" pitchFamily="18" charset="0"/>
                          <a:cs typeface="Times New Roman" panose="02020603050405020304" pitchFamily="18" charset="0"/>
                        </a:rPr>
                        <m:t>∅</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𝑒𝑠</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𝑢𝑛𝑎</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𝑒𝑥𝑝𝑟𝑒𝑠𝑖</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ó</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𝑛</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𝑟𝑒𝑔𝑢𝑙𝑎𝑟</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𝑞𝑢𝑒</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𝑑𝑒𝑛𝑜𝑡𝑎</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𝑒𝑙</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𝑙𝑒𝑛𝑔𝑢𝑎𝑗𝑒</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𝑣𝑎𝑐</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í</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𝑜</m:t>
                      </m:r>
                      <m:r>
                        <a:rPr lang="es-MX" sz="1600" b="0" i="1" smtClean="0">
                          <a:latin typeface="Cambria Math" panose="02040503050406030204" pitchFamily="18" charset="0"/>
                          <a:ea typeface="Cambria Math" panose="02040503050406030204" pitchFamily="18" charset="0"/>
                          <a:cs typeface="Times New Roman" panose="02020603050405020304" pitchFamily="18" charset="0"/>
                        </a:rPr>
                        <m:t> </m:t>
                      </m:r>
                      <m:d>
                        <m:dPr>
                          <m:ctrlPr>
                            <a:rPr lang="es-MX"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s-MX" sz="1600" b="0" i="1" smtClean="0">
                              <a:latin typeface="Cambria Math" panose="02040503050406030204" pitchFamily="18" charset="0"/>
                              <a:ea typeface="Cambria Math" panose="02040503050406030204" pitchFamily="18" charset="0"/>
                              <a:cs typeface="Times New Roman" panose="02020603050405020304" pitchFamily="18" charset="0"/>
                            </a:rPr>
                            <m:t>𝐿</m:t>
                          </m:r>
                          <m:d>
                            <m:dPr>
                              <m:ctrlPr>
                                <a:rPr lang="es-MX"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s-MX" sz="1600"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s-MX" sz="1600" b="0" i="1" smtClean="0">
                              <a:latin typeface="Cambria Math" panose="02040503050406030204" pitchFamily="18" charset="0"/>
                              <a:ea typeface="Cambria Math" panose="02040503050406030204" pitchFamily="18" charset="0"/>
                              <a:cs typeface="Times New Roman" panose="02020603050405020304" pitchFamily="18" charset="0"/>
                            </a:rPr>
                            <m:t>=∅</m:t>
                          </m:r>
                        </m:e>
                      </m:d>
                      <m:r>
                        <a:rPr lang="es-MX" sz="16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s-MX" sz="1600" dirty="0">
                  <a:latin typeface="Times New Roman" panose="02020603050405020304" pitchFamily="18" charset="0"/>
                  <a:cs typeface="Times New Roman" panose="02020603050405020304" pitchFamily="18" charset="0"/>
                </a:endParaRPr>
              </a:p>
            </p:txBody>
          </p:sp>
        </mc:Choice>
        <mc:Fallback xmlns="">
          <p:sp>
            <p:nvSpPr>
              <p:cNvPr id="3" name="Marcador de contenido 2">
                <a:extLst>
                  <a:ext uri="{FF2B5EF4-FFF2-40B4-BE49-F238E27FC236}">
                    <a16:creationId xmlns:a16="http://schemas.microsoft.com/office/drawing/2014/main" id="{03D10602-60A1-460A-8FEB-1C86B03A28B3}"/>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500" r="-950"/>
                </a:stretch>
              </a:blipFill>
            </p:spPr>
            <p:txBody>
              <a:bodyPr/>
              <a:lstStyle/>
              <a:p>
                <a:r>
                  <a:rPr lang="es-CO">
                    <a:noFill/>
                  </a:rPr>
                  <a:t> </a:t>
                </a:r>
              </a:p>
            </p:txBody>
          </p:sp>
        </mc:Fallback>
      </mc:AlternateContent>
    </p:spTree>
    <p:extLst>
      <p:ext uri="{BB962C8B-B14F-4D97-AF65-F5344CB8AC3E}">
        <p14:creationId xmlns:p14="http://schemas.microsoft.com/office/powerpoint/2010/main" val="365129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03D10602-60A1-460A-8FEB-1C86B03A28B3}"/>
                  </a:ext>
                </a:extLst>
              </p:cNvPr>
              <p:cNvSpPr>
                <a:spLocks noGrp="1"/>
              </p:cNvSpPr>
              <p:nvPr>
                <p:ph idx="1"/>
              </p:nvPr>
            </p:nvSpPr>
            <p:spPr>
              <a:xfrm>
                <a:off x="0" y="0"/>
                <a:ext cx="12192000" cy="6858000"/>
              </a:xfrm>
            </p:spPr>
            <p:txBody>
              <a:bodyPr>
                <a:normAutofit/>
              </a:bodyPr>
              <a:lstStyle/>
              <a:p>
                <a:pPr marL="0" indent="0">
                  <a:buNone/>
                </a:pPr>
                <a:endParaRPr lang="es-MX" dirty="0">
                  <a:latin typeface="Times New Roman" panose="02020603050405020304" pitchFamily="18" charset="0"/>
                  <a:cs typeface="Times New Roman" panose="02020603050405020304" pitchFamily="18" charset="0"/>
                </a:endParaRPr>
              </a:p>
              <a:p>
                <a:pPr marL="0" indent="0">
                  <a:buNone/>
                </a:pPr>
                <a:r>
                  <a:rPr lang="es-MX" sz="2000" b="1" dirty="0">
                    <a:latin typeface="Times New Roman" panose="02020603050405020304" pitchFamily="18" charset="0"/>
                    <a:cs typeface="Times New Roman" panose="02020603050405020304" pitchFamily="18" charset="0"/>
                  </a:rPr>
                  <a:t>Expresión de conjuntos</a:t>
                </a:r>
              </a:p>
              <a:p>
                <a:pPr marL="0" indent="0">
                  <a:buNone/>
                </a:pPr>
                <a:endParaRPr lang="es-MX" sz="2000" b="1" dirty="0">
                  <a:latin typeface="Times New Roman" panose="02020603050405020304" pitchFamily="18" charset="0"/>
                  <a:cs typeface="Times New Roman" panose="02020603050405020304" pitchFamily="18" charset="0"/>
                </a:endParaRPr>
              </a:p>
              <a:p>
                <a:pPr marL="0" indent="0">
                  <a:buNone/>
                </a:pPr>
                <a:r>
                  <a:rPr lang="es-MX" sz="2000" i="1" dirty="0">
                    <a:latin typeface="Times New Roman" panose="02020603050405020304" pitchFamily="18" charset="0"/>
                    <a:cs typeface="Times New Roman" panose="02020603050405020304" pitchFamily="18" charset="0"/>
                  </a:rPr>
                  <a:t>Definición por extensión.</a:t>
                </a:r>
              </a:p>
              <a:p>
                <a:pPr marL="0" indent="0">
                  <a:buNone/>
                </a:pPr>
                <a:r>
                  <a:rPr lang="es-MX" sz="1600" dirty="0">
                    <a:latin typeface="Times New Roman" panose="02020603050405020304" pitchFamily="18" charset="0"/>
                    <a:cs typeface="Times New Roman" panose="02020603050405020304" pitchFamily="18" charset="0"/>
                  </a:rPr>
                  <a:t>Construir o definir un conjunto por extensión consiste en declarar todos lo elementos que lo forman.</a:t>
                </a:r>
              </a:p>
              <a:p>
                <a:pPr marL="0" indent="0">
                  <a:buNone/>
                </a:pPr>
                <a:endParaRPr lang="es-MX" sz="2000" i="1" dirty="0">
                  <a:latin typeface="Times New Roman" panose="02020603050405020304" pitchFamily="18" charset="0"/>
                  <a:cs typeface="Times New Roman" panose="02020603050405020304" pitchFamily="18" charset="0"/>
                </a:endParaRPr>
              </a:p>
              <a:p>
                <a:pPr marL="0" indent="0">
                  <a:buNone/>
                </a:pPr>
                <a:r>
                  <a:rPr lang="es-MX" sz="2000" i="1" dirty="0">
                    <a:latin typeface="Times New Roman" panose="02020603050405020304" pitchFamily="18" charset="0"/>
                    <a:cs typeface="Times New Roman" panose="02020603050405020304" pitchFamily="18" charset="0"/>
                  </a:rPr>
                  <a:t>Definición por intensión</a:t>
                </a:r>
              </a:p>
              <a:p>
                <a:pPr marL="0" indent="0">
                  <a:buNone/>
                </a:pPr>
                <a:r>
                  <a:rPr lang="es-MX" sz="1600" dirty="0">
                    <a:effectLst/>
                    <a:latin typeface="Times New Roman" panose="02020603050405020304" pitchFamily="18" charset="0"/>
                    <a:cs typeface="Times New Roman" panose="02020603050405020304" pitchFamily="18" charset="0"/>
                  </a:rPr>
                  <a:t>Construir o definir un conjunto por intención consiste en declarar cuáles elementos de un cierto conjunto son seleccionados. Esto se lleva a cabo por una propiedad o predicado P(x).</a:t>
                </a:r>
              </a:p>
              <a:p>
                <a:pPr marL="0" indent="0">
                  <a:buNone/>
                </a:pPr>
                <a:endParaRPr lang="es-MX" sz="1800" b="1" dirty="0">
                  <a:latin typeface="Times New Roman" panose="02020603050405020304" pitchFamily="18" charset="0"/>
                  <a:cs typeface="Times New Roman" panose="02020603050405020304" pitchFamily="18" charset="0"/>
                </a:endParaRPr>
              </a:p>
              <a:p>
                <a:pPr marL="0" indent="0">
                  <a:buNone/>
                </a:pPr>
                <a:r>
                  <a:rPr lang="es-MX" sz="1800" b="1" dirty="0">
                    <a:latin typeface="Times New Roman" panose="02020603050405020304" pitchFamily="18" charset="0"/>
                    <a:cs typeface="Times New Roman" panose="02020603050405020304" pitchFamily="18" charset="0"/>
                  </a:rPr>
                  <a:t>Palabra nula o vacía</a:t>
                </a:r>
              </a:p>
              <a:p>
                <a:pPr marL="0" indent="0">
                  <a:buNone/>
                </a:pPr>
                <a:r>
                  <a:rPr lang="es-MX" sz="1800" dirty="0">
                    <a:latin typeface="Times New Roman" panose="02020603050405020304" pitchFamily="18" charset="0"/>
                    <a:cs typeface="Times New Roman" panose="02020603050405020304" pitchFamily="18" charset="0"/>
                  </a:rPr>
                  <a:t>Existe una cadena denominada cadena vacía, que no tiene símbolos y se denota con </a:t>
                </a:r>
                <a:r>
                  <a:rPr lang="el-GR" sz="1800" dirty="0">
                    <a:latin typeface="Times New Roman" panose="02020603050405020304" pitchFamily="18" charset="0"/>
                    <a:cs typeface="Times New Roman" panose="02020603050405020304" pitchFamily="18" charset="0"/>
                  </a:rPr>
                  <a:t>λ</a:t>
                </a:r>
                <a:r>
                  <a:rPr lang="es-MX" sz="1800" dirty="0">
                    <a:latin typeface="Times New Roman" panose="02020603050405020304" pitchFamily="18" charset="0"/>
                    <a:cs typeface="Times New Roman" panose="02020603050405020304" pitchFamily="18" charset="0"/>
                  </a:rPr>
                  <a:t> entonces su longitud es: </a:t>
                </a:r>
              </a:p>
              <a:p>
                <a:pPr marL="0" indent="0">
                  <a:buNone/>
                </a:pPr>
                <a:endParaRPr lang="es-MX" sz="140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s-MX" sz="1400" i="1" smtClean="0">
                              <a:latin typeface="Cambria Math" panose="02040503050406030204" pitchFamily="18" charset="0"/>
                              <a:cs typeface="Times New Roman" panose="02020603050405020304" pitchFamily="18" charset="0"/>
                            </a:rPr>
                          </m:ctrlPr>
                        </m:dPr>
                        <m:e>
                          <m:r>
                            <m:rPr>
                              <m:nor/>
                            </m:rPr>
                            <a:rPr lang="el-GR" sz="2000"/>
                            <m:t>λ</m:t>
                          </m:r>
                        </m:e>
                      </m:d>
                      <m:r>
                        <a:rPr lang="es-MX" sz="1400" i="1" smtClean="0">
                          <a:latin typeface="Cambria Math" panose="02040503050406030204" pitchFamily="18" charset="0"/>
                          <a:ea typeface="Cambria Math" panose="02040503050406030204" pitchFamily="18" charset="0"/>
                          <a:cs typeface="Times New Roman" panose="02020603050405020304" pitchFamily="18" charset="0"/>
                        </a:rPr>
                        <m:t>→</m:t>
                      </m:r>
                      <m:r>
                        <a:rPr lang="es-MX" sz="1400" b="0" i="1" smtClean="0">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es-MX" sz="1800" dirty="0">
                  <a:latin typeface="Times New Roman" panose="02020603050405020304" pitchFamily="18" charset="0"/>
                  <a:cs typeface="Times New Roman" panose="02020603050405020304" pitchFamily="18" charset="0"/>
                </a:endParaRPr>
              </a:p>
              <a:p>
                <a:pPr marL="0" indent="0">
                  <a:buNone/>
                </a:pPr>
                <a:r>
                  <a:rPr lang="es-MX" sz="1800" b="1" dirty="0">
                    <a:latin typeface="Times New Roman" panose="02020603050405020304" pitchFamily="18" charset="0"/>
                    <a:cs typeface="Times New Roman" panose="02020603050405020304" pitchFamily="18" charset="0"/>
                  </a:rPr>
                  <a:t>Concatenación.</a:t>
                </a:r>
              </a:p>
              <a:p>
                <a:pPr marL="0" indent="0">
                  <a:buNone/>
                </a:pPr>
                <a:r>
                  <a:rPr lang="es-MX" sz="1800" dirty="0">
                    <a:latin typeface="Times New Roman" panose="02020603050405020304" pitchFamily="18" charset="0"/>
                    <a:cs typeface="Times New Roman" panose="02020603050405020304" pitchFamily="18" charset="0"/>
                  </a:rPr>
                  <a:t>La concatenación es similar a la concatenación en programación.</a:t>
                </a:r>
              </a:p>
              <a:p>
                <a:pPr marL="0" indent="0">
                  <a:buNone/>
                </a:pPr>
                <a:r>
                  <a:rPr lang="es-MX" sz="1800" dirty="0">
                    <a:latin typeface="Times New Roman" panose="02020603050405020304" pitchFamily="18" charset="0"/>
                    <a:cs typeface="Times New Roman" panose="02020603050405020304" pitchFamily="18" charset="0"/>
                  </a:rPr>
                  <a:t>Ejemplo: </a:t>
                </a:r>
              </a:p>
              <a:p>
                <a:pPr marL="0" indent="0">
                  <a:buNone/>
                </a:pPr>
                <a:r>
                  <a:rPr lang="es-MX" sz="1800" dirty="0">
                    <a:latin typeface="Times New Roman" panose="02020603050405020304" pitchFamily="18" charset="0"/>
                    <a:cs typeface="Times New Roman" panose="02020603050405020304" pitchFamily="18" charset="0"/>
                  </a:rPr>
                  <a:t>Inter · disciplinario = interdisciplinario</a:t>
                </a:r>
                <a:endParaRPr lang="es-MX" dirty="0">
                  <a:latin typeface="Times New Roman" panose="02020603050405020304" pitchFamily="18" charset="0"/>
                  <a:cs typeface="Times New Roman" panose="02020603050405020304" pitchFamily="18" charset="0"/>
                </a:endParaRPr>
              </a:p>
            </p:txBody>
          </p:sp>
        </mc:Choice>
        <mc:Fallback>
          <p:sp>
            <p:nvSpPr>
              <p:cNvPr id="3" name="Marcador de contenido 2">
                <a:extLst>
                  <a:ext uri="{FF2B5EF4-FFF2-40B4-BE49-F238E27FC236}">
                    <a16:creationId xmlns:a16="http://schemas.microsoft.com/office/drawing/2014/main" id="{03D10602-60A1-460A-8FEB-1C86B03A28B3}"/>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500"/>
                </a:stretch>
              </a:blipFill>
            </p:spPr>
            <p:txBody>
              <a:bodyPr/>
              <a:lstStyle/>
              <a:p>
                <a:r>
                  <a:rPr lang="es-CO">
                    <a:noFill/>
                  </a:rPr>
                  <a:t> </a:t>
                </a:r>
              </a:p>
            </p:txBody>
          </p:sp>
        </mc:Fallback>
      </mc:AlternateContent>
      <p:pic>
        <p:nvPicPr>
          <p:cNvPr id="4" name="Imagen 3">
            <a:extLst>
              <a:ext uri="{FF2B5EF4-FFF2-40B4-BE49-F238E27FC236}">
                <a16:creationId xmlns:a16="http://schemas.microsoft.com/office/drawing/2014/main" id="{E3371434-5637-42D2-BFAA-38B08878C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852" y="5881573"/>
            <a:ext cx="762508" cy="762508"/>
          </a:xfrm>
          <a:prstGeom prst="rect">
            <a:avLst/>
          </a:prstGeom>
        </p:spPr>
      </p:pic>
    </p:spTree>
    <p:extLst>
      <p:ext uri="{BB962C8B-B14F-4D97-AF65-F5344CB8AC3E}">
        <p14:creationId xmlns:p14="http://schemas.microsoft.com/office/powerpoint/2010/main" val="40405153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5213</TotalTime>
  <Words>1349</Words>
  <Application>Microsoft Office PowerPoint</Application>
  <PresentationFormat>Panorámica</PresentationFormat>
  <Paragraphs>92</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Calibri</vt:lpstr>
      <vt:lpstr>Calibri Light</vt:lpstr>
      <vt:lpstr>Cambria Math</vt:lpstr>
      <vt:lpstr>Times New Roman</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FELIPE PERALTA CARVAJAL</dc:creator>
  <cp:lastModifiedBy>DANIEL FELIPE PERALTA CARVAJAL</cp:lastModifiedBy>
  <cp:revision>51</cp:revision>
  <dcterms:created xsi:type="dcterms:W3CDTF">2021-08-16T04:30:30Z</dcterms:created>
  <dcterms:modified xsi:type="dcterms:W3CDTF">2021-08-26T17:37:06Z</dcterms:modified>
</cp:coreProperties>
</file>