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2" r:id="rId7"/>
    <p:sldId id="266" r:id="rId8"/>
    <p:sldId id="264" r:id="rId9"/>
    <p:sldId id="267" r:id="rId10"/>
    <p:sldId id="273" r:id="rId11"/>
    <p:sldId id="274" r:id="rId12"/>
    <p:sldId id="269" r:id="rId13"/>
    <p:sldId id="270" r:id="rId14"/>
    <p:sldId id="271" r:id="rId15"/>
    <p:sldId id="272" r:id="rId1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4703B-8FC2-BFEF-C85D-EC08E3FD26B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978B0E6E-2C96-520D-04F2-AB77406A5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03DFBC3F-0CEC-A07E-FC85-D8BCD67FF755}"/>
              </a:ext>
            </a:extLst>
          </p:cNvPr>
          <p:cNvSpPr>
            <a:spLocks noGrp="1"/>
          </p:cNvSpPr>
          <p:nvPr>
            <p:ph type="dt" sz="half" idx="10"/>
          </p:nvPr>
        </p:nvSpPr>
        <p:spPr/>
        <p:txBody>
          <a:bodyPr/>
          <a:lstStyle/>
          <a:p>
            <a:fld id="{9B0E0D05-D84D-45F3-A168-A386D8E82322}" type="datetimeFigureOut">
              <a:rPr lang="es-AR" smtClean="0"/>
              <a:t>14/8/2023</a:t>
            </a:fld>
            <a:endParaRPr lang="es-AR"/>
          </a:p>
        </p:txBody>
      </p:sp>
      <p:sp>
        <p:nvSpPr>
          <p:cNvPr id="5" name="Marcador de pie de página 4">
            <a:extLst>
              <a:ext uri="{FF2B5EF4-FFF2-40B4-BE49-F238E27FC236}">
                <a16:creationId xmlns:a16="http://schemas.microsoft.com/office/drawing/2014/main" id="{62853652-E8DD-C36F-1058-7B1ED938286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60EF77E9-947F-0FAD-1DCB-E5BE444B728E}"/>
              </a:ext>
            </a:extLst>
          </p:cNvPr>
          <p:cNvSpPr>
            <a:spLocks noGrp="1"/>
          </p:cNvSpPr>
          <p:nvPr>
            <p:ph type="sldNum" sz="quarter" idx="12"/>
          </p:nvPr>
        </p:nvSpPr>
        <p:spPr/>
        <p:txBody>
          <a:bodyPr/>
          <a:lstStyle/>
          <a:p>
            <a:fld id="{959EB4D2-2A1F-4D8D-87E0-61A59242FBC1}" type="slidenum">
              <a:rPr lang="es-AR" smtClean="0"/>
              <a:t>‹Nº›</a:t>
            </a:fld>
            <a:endParaRPr lang="es-AR"/>
          </a:p>
        </p:txBody>
      </p:sp>
    </p:spTree>
    <p:extLst>
      <p:ext uri="{BB962C8B-B14F-4D97-AF65-F5344CB8AC3E}">
        <p14:creationId xmlns:p14="http://schemas.microsoft.com/office/powerpoint/2010/main" val="2516496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0F0ECC-2986-2C4B-2876-DBC6DD824DE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CD40B199-8726-A184-4E87-57A6A981DF4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FA5D8EB-124B-FDF2-2E35-B044C4786BD8}"/>
              </a:ext>
            </a:extLst>
          </p:cNvPr>
          <p:cNvSpPr>
            <a:spLocks noGrp="1"/>
          </p:cNvSpPr>
          <p:nvPr>
            <p:ph type="dt" sz="half" idx="10"/>
          </p:nvPr>
        </p:nvSpPr>
        <p:spPr/>
        <p:txBody>
          <a:bodyPr/>
          <a:lstStyle/>
          <a:p>
            <a:fld id="{9B0E0D05-D84D-45F3-A168-A386D8E82322}" type="datetimeFigureOut">
              <a:rPr lang="es-AR" smtClean="0"/>
              <a:t>14/8/2023</a:t>
            </a:fld>
            <a:endParaRPr lang="es-AR"/>
          </a:p>
        </p:txBody>
      </p:sp>
      <p:sp>
        <p:nvSpPr>
          <p:cNvPr id="5" name="Marcador de pie de página 4">
            <a:extLst>
              <a:ext uri="{FF2B5EF4-FFF2-40B4-BE49-F238E27FC236}">
                <a16:creationId xmlns:a16="http://schemas.microsoft.com/office/drawing/2014/main" id="{CB43675A-355B-3224-F5F8-90F74CBB0A6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889F241-C91A-C645-BABD-9FF6F5198F23}"/>
              </a:ext>
            </a:extLst>
          </p:cNvPr>
          <p:cNvSpPr>
            <a:spLocks noGrp="1"/>
          </p:cNvSpPr>
          <p:nvPr>
            <p:ph type="sldNum" sz="quarter" idx="12"/>
          </p:nvPr>
        </p:nvSpPr>
        <p:spPr/>
        <p:txBody>
          <a:bodyPr/>
          <a:lstStyle/>
          <a:p>
            <a:fld id="{959EB4D2-2A1F-4D8D-87E0-61A59242FBC1}" type="slidenum">
              <a:rPr lang="es-AR" smtClean="0"/>
              <a:t>‹Nº›</a:t>
            </a:fld>
            <a:endParaRPr lang="es-AR"/>
          </a:p>
        </p:txBody>
      </p:sp>
    </p:spTree>
    <p:extLst>
      <p:ext uri="{BB962C8B-B14F-4D97-AF65-F5344CB8AC3E}">
        <p14:creationId xmlns:p14="http://schemas.microsoft.com/office/powerpoint/2010/main" val="3069978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8698656-6FC9-1075-2608-3E9C250914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3DA6532B-2E0E-0B64-3BEE-8C9D0BF73BD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2912B67-5263-8401-114C-048B77AB1E01}"/>
              </a:ext>
            </a:extLst>
          </p:cNvPr>
          <p:cNvSpPr>
            <a:spLocks noGrp="1"/>
          </p:cNvSpPr>
          <p:nvPr>
            <p:ph type="dt" sz="half" idx="10"/>
          </p:nvPr>
        </p:nvSpPr>
        <p:spPr/>
        <p:txBody>
          <a:bodyPr/>
          <a:lstStyle/>
          <a:p>
            <a:fld id="{9B0E0D05-D84D-45F3-A168-A386D8E82322}" type="datetimeFigureOut">
              <a:rPr lang="es-AR" smtClean="0"/>
              <a:t>14/8/2023</a:t>
            </a:fld>
            <a:endParaRPr lang="es-AR"/>
          </a:p>
        </p:txBody>
      </p:sp>
      <p:sp>
        <p:nvSpPr>
          <p:cNvPr id="5" name="Marcador de pie de página 4">
            <a:extLst>
              <a:ext uri="{FF2B5EF4-FFF2-40B4-BE49-F238E27FC236}">
                <a16:creationId xmlns:a16="http://schemas.microsoft.com/office/drawing/2014/main" id="{6012E8A3-6BB5-E2E9-5AC7-FCF9015EC3D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EB57FEA-FD81-7D70-1D1B-08DBAD8DC3C2}"/>
              </a:ext>
            </a:extLst>
          </p:cNvPr>
          <p:cNvSpPr>
            <a:spLocks noGrp="1"/>
          </p:cNvSpPr>
          <p:nvPr>
            <p:ph type="sldNum" sz="quarter" idx="12"/>
          </p:nvPr>
        </p:nvSpPr>
        <p:spPr/>
        <p:txBody>
          <a:bodyPr/>
          <a:lstStyle/>
          <a:p>
            <a:fld id="{959EB4D2-2A1F-4D8D-87E0-61A59242FBC1}" type="slidenum">
              <a:rPr lang="es-AR" smtClean="0"/>
              <a:t>‹Nº›</a:t>
            </a:fld>
            <a:endParaRPr lang="es-AR"/>
          </a:p>
        </p:txBody>
      </p:sp>
    </p:spTree>
    <p:extLst>
      <p:ext uri="{BB962C8B-B14F-4D97-AF65-F5344CB8AC3E}">
        <p14:creationId xmlns:p14="http://schemas.microsoft.com/office/powerpoint/2010/main" val="373913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24C87A-7A3B-9EAC-4200-A4ADF613DAD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15CFEA0-6947-2A56-2BFE-A55C7781854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2314349-FE48-B477-56C3-CCD8738F6CF0}"/>
              </a:ext>
            </a:extLst>
          </p:cNvPr>
          <p:cNvSpPr>
            <a:spLocks noGrp="1"/>
          </p:cNvSpPr>
          <p:nvPr>
            <p:ph type="dt" sz="half" idx="10"/>
          </p:nvPr>
        </p:nvSpPr>
        <p:spPr/>
        <p:txBody>
          <a:bodyPr/>
          <a:lstStyle/>
          <a:p>
            <a:fld id="{9B0E0D05-D84D-45F3-A168-A386D8E82322}" type="datetimeFigureOut">
              <a:rPr lang="es-AR" smtClean="0"/>
              <a:t>14/8/2023</a:t>
            </a:fld>
            <a:endParaRPr lang="es-AR"/>
          </a:p>
        </p:txBody>
      </p:sp>
      <p:sp>
        <p:nvSpPr>
          <p:cNvPr id="5" name="Marcador de pie de página 4">
            <a:extLst>
              <a:ext uri="{FF2B5EF4-FFF2-40B4-BE49-F238E27FC236}">
                <a16:creationId xmlns:a16="http://schemas.microsoft.com/office/drawing/2014/main" id="{C2A90500-5ABB-010D-D71D-FF7044B986D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55BDD6C-3C0D-0A8E-5FB4-F312F03A2B6F}"/>
              </a:ext>
            </a:extLst>
          </p:cNvPr>
          <p:cNvSpPr>
            <a:spLocks noGrp="1"/>
          </p:cNvSpPr>
          <p:nvPr>
            <p:ph type="sldNum" sz="quarter" idx="12"/>
          </p:nvPr>
        </p:nvSpPr>
        <p:spPr/>
        <p:txBody>
          <a:bodyPr/>
          <a:lstStyle/>
          <a:p>
            <a:fld id="{959EB4D2-2A1F-4D8D-87E0-61A59242FBC1}" type="slidenum">
              <a:rPr lang="es-AR" smtClean="0"/>
              <a:t>‹Nº›</a:t>
            </a:fld>
            <a:endParaRPr lang="es-AR"/>
          </a:p>
        </p:txBody>
      </p:sp>
    </p:spTree>
    <p:extLst>
      <p:ext uri="{BB962C8B-B14F-4D97-AF65-F5344CB8AC3E}">
        <p14:creationId xmlns:p14="http://schemas.microsoft.com/office/powerpoint/2010/main" val="1977302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0E02F9-039A-F8CC-85D8-898331D0CAB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284DF88-DB96-8756-E1ED-BE11EDF3D4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2340F61-B4E8-E94F-5C4F-0005CDB1B171}"/>
              </a:ext>
            </a:extLst>
          </p:cNvPr>
          <p:cNvSpPr>
            <a:spLocks noGrp="1"/>
          </p:cNvSpPr>
          <p:nvPr>
            <p:ph type="dt" sz="half" idx="10"/>
          </p:nvPr>
        </p:nvSpPr>
        <p:spPr/>
        <p:txBody>
          <a:bodyPr/>
          <a:lstStyle/>
          <a:p>
            <a:fld id="{9B0E0D05-D84D-45F3-A168-A386D8E82322}" type="datetimeFigureOut">
              <a:rPr lang="es-AR" smtClean="0"/>
              <a:t>14/8/2023</a:t>
            </a:fld>
            <a:endParaRPr lang="es-AR"/>
          </a:p>
        </p:txBody>
      </p:sp>
      <p:sp>
        <p:nvSpPr>
          <p:cNvPr id="5" name="Marcador de pie de página 4">
            <a:extLst>
              <a:ext uri="{FF2B5EF4-FFF2-40B4-BE49-F238E27FC236}">
                <a16:creationId xmlns:a16="http://schemas.microsoft.com/office/drawing/2014/main" id="{406DD2FD-6F59-9CB3-5562-94ED774F81E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C5E681F-0FF4-4C47-5A3F-8F2DF0316B07}"/>
              </a:ext>
            </a:extLst>
          </p:cNvPr>
          <p:cNvSpPr>
            <a:spLocks noGrp="1"/>
          </p:cNvSpPr>
          <p:nvPr>
            <p:ph type="sldNum" sz="quarter" idx="12"/>
          </p:nvPr>
        </p:nvSpPr>
        <p:spPr/>
        <p:txBody>
          <a:bodyPr/>
          <a:lstStyle/>
          <a:p>
            <a:fld id="{959EB4D2-2A1F-4D8D-87E0-61A59242FBC1}" type="slidenum">
              <a:rPr lang="es-AR" smtClean="0"/>
              <a:t>‹Nº›</a:t>
            </a:fld>
            <a:endParaRPr lang="es-AR"/>
          </a:p>
        </p:txBody>
      </p:sp>
    </p:spTree>
    <p:extLst>
      <p:ext uri="{BB962C8B-B14F-4D97-AF65-F5344CB8AC3E}">
        <p14:creationId xmlns:p14="http://schemas.microsoft.com/office/powerpoint/2010/main" val="3825864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471277-E50D-1F03-95E6-C17CD1A48CF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193951C-5ED9-B132-B429-F6EF1B9A98F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A01348D4-CE2C-98F2-2E46-777DFFF566E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02E9D60D-130F-7541-8FE8-AC74DBC3D6D4}"/>
              </a:ext>
            </a:extLst>
          </p:cNvPr>
          <p:cNvSpPr>
            <a:spLocks noGrp="1"/>
          </p:cNvSpPr>
          <p:nvPr>
            <p:ph type="dt" sz="half" idx="10"/>
          </p:nvPr>
        </p:nvSpPr>
        <p:spPr/>
        <p:txBody>
          <a:bodyPr/>
          <a:lstStyle/>
          <a:p>
            <a:fld id="{9B0E0D05-D84D-45F3-A168-A386D8E82322}" type="datetimeFigureOut">
              <a:rPr lang="es-AR" smtClean="0"/>
              <a:t>14/8/2023</a:t>
            </a:fld>
            <a:endParaRPr lang="es-AR"/>
          </a:p>
        </p:txBody>
      </p:sp>
      <p:sp>
        <p:nvSpPr>
          <p:cNvPr id="6" name="Marcador de pie de página 5">
            <a:extLst>
              <a:ext uri="{FF2B5EF4-FFF2-40B4-BE49-F238E27FC236}">
                <a16:creationId xmlns:a16="http://schemas.microsoft.com/office/drawing/2014/main" id="{1D23A096-EF26-AC7A-F332-BAFF038DDCFD}"/>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A3CC4185-05B6-155A-330B-D234F77C3E89}"/>
              </a:ext>
            </a:extLst>
          </p:cNvPr>
          <p:cNvSpPr>
            <a:spLocks noGrp="1"/>
          </p:cNvSpPr>
          <p:nvPr>
            <p:ph type="sldNum" sz="quarter" idx="12"/>
          </p:nvPr>
        </p:nvSpPr>
        <p:spPr/>
        <p:txBody>
          <a:bodyPr/>
          <a:lstStyle/>
          <a:p>
            <a:fld id="{959EB4D2-2A1F-4D8D-87E0-61A59242FBC1}" type="slidenum">
              <a:rPr lang="es-AR" smtClean="0"/>
              <a:t>‹Nº›</a:t>
            </a:fld>
            <a:endParaRPr lang="es-AR"/>
          </a:p>
        </p:txBody>
      </p:sp>
    </p:spTree>
    <p:extLst>
      <p:ext uri="{BB962C8B-B14F-4D97-AF65-F5344CB8AC3E}">
        <p14:creationId xmlns:p14="http://schemas.microsoft.com/office/powerpoint/2010/main" val="320945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7453E5-CFFC-FEB9-C03F-3B75C63E7FC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F6DB5A0E-4C0C-FB0F-E6E7-0BD239E2C4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F729CD4-AFFE-DCB6-7C1D-CFDE3C2E5EE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B091EADA-02EB-913B-0AAD-CD50A43809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8E8CC6E-0B2D-E88A-8451-1A162F0A408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C756D1A5-64BE-3028-8AF7-F33C53ECDC94}"/>
              </a:ext>
            </a:extLst>
          </p:cNvPr>
          <p:cNvSpPr>
            <a:spLocks noGrp="1"/>
          </p:cNvSpPr>
          <p:nvPr>
            <p:ph type="dt" sz="half" idx="10"/>
          </p:nvPr>
        </p:nvSpPr>
        <p:spPr/>
        <p:txBody>
          <a:bodyPr/>
          <a:lstStyle/>
          <a:p>
            <a:fld id="{9B0E0D05-D84D-45F3-A168-A386D8E82322}" type="datetimeFigureOut">
              <a:rPr lang="es-AR" smtClean="0"/>
              <a:t>14/8/2023</a:t>
            </a:fld>
            <a:endParaRPr lang="es-AR"/>
          </a:p>
        </p:txBody>
      </p:sp>
      <p:sp>
        <p:nvSpPr>
          <p:cNvPr id="8" name="Marcador de pie de página 7">
            <a:extLst>
              <a:ext uri="{FF2B5EF4-FFF2-40B4-BE49-F238E27FC236}">
                <a16:creationId xmlns:a16="http://schemas.microsoft.com/office/drawing/2014/main" id="{2EDD1CFE-0859-552E-2ACB-71AAAB908476}"/>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47CF75DE-1AFB-30BD-D2CD-B95D7F58A696}"/>
              </a:ext>
            </a:extLst>
          </p:cNvPr>
          <p:cNvSpPr>
            <a:spLocks noGrp="1"/>
          </p:cNvSpPr>
          <p:nvPr>
            <p:ph type="sldNum" sz="quarter" idx="12"/>
          </p:nvPr>
        </p:nvSpPr>
        <p:spPr/>
        <p:txBody>
          <a:bodyPr/>
          <a:lstStyle/>
          <a:p>
            <a:fld id="{959EB4D2-2A1F-4D8D-87E0-61A59242FBC1}" type="slidenum">
              <a:rPr lang="es-AR" smtClean="0"/>
              <a:t>‹Nº›</a:t>
            </a:fld>
            <a:endParaRPr lang="es-AR"/>
          </a:p>
        </p:txBody>
      </p:sp>
    </p:spTree>
    <p:extLst>
      <p:ext uri="{BB962C8B-B14F-4D97-AF65-F5344CB8AC3E}">
        <p14:creationId xmlns:p14="http://schemas.microsoft.com/office/powerpoint/2010/main" val="1260953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6985C-3744-444D-ADF7-4A1AC3E0224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CFC06434-F8F6-3349-5620-D69CEF0B862A}"/>
              </a:ext>
            </a:extLst>
          </p:cNvPr>
          <p:cNvSpPr>
            <a:spLocks noGrp="1"/>
          </p:cNvSpPr>
          <p:nvPr>
            <p:ph type="dt" sz="half" idx="10"/>
          </p:nvPr>
        </p:nvSpPr>
        <p:spPr/>
        <p:txBody>
          <a:bodyPr/>
          <a:lstStyle/>
          <a:p>
            <a:fld id="{9B0E0D05-D84D-45F3-A168-A386D8E82322}" type="datetimeFigureOut">
              <a:rPr lang="es-AR" smtClean="0"/>
              <a:t>14/8/2023</a:t>
            </a:fld>
            <a:endParaRPr lang="es-AR"/>
          </a:p>
        </p:txBody>
      </p:sp>
      <p:sp>
        <p:nvSpPr>
          <p:cNvPr id="4" name="Marcador de pie de página 3">
            <a:extLst>
              <a:ext uri="{FF2B5EF4-FFF2-40B4-BE49-F238E27FC236}">
                <a16:creationId xmlns:a16="http://schemas.microsoft.com/office/drawing/2014/main" id="{EB3936DD-C64B-9496-8CA9-5F39468F2BF5}"/>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BE94A36D-C749-2A98-DEC2-AC35DED658DB}"/>
              </a:ext>
            </a:extLst>
          </p:cNvPr>
          <p:cNvSpPr>
            <a:spLocks noGrp="1"/>
          </p:cNvSpPr>
          <p:nvPr>
            <p:ph type="sldNum" sz="quarter" idx="12"/>
          </p:nvPr>
        </p:nvSpPr>
        <p:spPr/>
        <p:txBody>
          <a:bodyPr/>
          <a:lstStyle/>
          <a:p>
            <a:fld id="{959EB4D2-2A1F-4D8D-87E0-61A59242FBC1}" type="slidenum">
              <a:rPr lang="es-AR" smtClean="0"/>
              <a:t>‹Nº›</a:t>
            </a:fld>
            <a:endParaRPr lang="es-AR"/>
          </a:p>
        </p:txBody>
      </p:sp>
    </p:spTree>
    <p:extLst>
      <p:ext uri="{BB962C8B-B14F-4D97-AF65-F5344CB8AC3E}">
        <p14:creationId xmlns:p14="http://schemas.microsoft.com/office/powerpoint/2010/main" val="4287400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0158618-EA9F-0A89-F295-EF79ED0EA2EC}"/>
              </a:ext>
            </a:extLst>
          </p:cNvPr>
          <p:cNvSpPr>
            <a:spLocks noGrp="1"/>
          </p:cNvSpPr>
          <p:nvPr>
            <p:ph type="dt" sz="half" idx="10"/>
          </p:nvPr>
        </p:nvSpPr>
        <p:spPr/>
        <p:txBody>
          <a:bodyPr/>
          <a:lstStyle/>
          <a:p>
            <a:fld id="{9B0E0D05-D84D-45F3-A168-A386D8E82322}" type="datetimeFigureOut">
              <a:rPr lang="es-AR" smtClean="0"/>
              <a:t>14/8/2023</a:t>
            </a:fld>
            <a:endParaRPr lang="es-AR"/>
          </a:p>
        </p:txBody>
      </p:sp>
      <p:sp>
        <p:nvSpPr>
          <p:cNvPr id="3" name="Marcador de pie de página 2">
            <a:extLst>
              <a:ext uri="{FF2B5EF4-FFF2-40B4-BE49-F238E27FC236}">
                <a16:creationId xmlns:a16="http://schemas.microsoft.com/office/drawing/2014/main" id="{9A449FCE-19CB-6187-8703-706A66D9112B}"/>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028EF1DB-437F-2957-31F5-66CDF894575D}"/>
              </a:ext>
            </a:extLst>
          </p:cNvPr>
          <p:cNvSpPr>
            <a:spLocks noGrp="1"/>
          </p:cNvSpPr>
          <p:nvPr>
            <p:ph type="sldNum" sz="quarter" idx="12"/>
          </p:nvPr>
        </p:nvSpPr>
        <p:spPr/>
        <p:txBody>
          <a:bodyPr/>
          <a:lstStyle/>
          <a:p>
            <a:fld id="{959EB4D2-2A1F-4D8D-87E0-61A59242FBC1}" type="slidenum">
              <a:rPr lang="es-AR" smtClean="0"/>
              <a:t>‹Nº›</a:t>
            </a:fld>
            <a:endParaRPr lang="es-AR"/>
          </a:p>
        </p:txBody>
      </p:sp>
    </p:spTree>
    <p:extLst>
      <p:ext uri="{BB962C8B-B14F-4D97-AF65-F5344CB8AC3E}">
        <p14:creationId xmlns:p14="http://schemas.microsoft.com/office/powerpoint/2010/main" val="3670794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27B69C-32FB-2F3E-CF08-23E55FF17C4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D2464825-C7F2-317F-698A-CEFCA25F7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CE63E556-33F2-1CD7-C872-623B46238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F87C95B-7B56-AFDD-FBF1-2F11A11A3226}"/>
              </a:ext>
            </a:extLst>
          </p:cNvPr>
          <p:cNvSpPr>
            <a:spLocks noGrp="1"/>
          </p:cNvSpPr>
          <p:nvPr>
            <p:ph type="dt" sz="half" idx="10"/>
          </p:nvPr>
        </p:nvSpPr>
        <p:spPr/>
        <p:txBody>
          <a:bodyPr/>
          <a:lstStyle/>
          <a:p>
            <a:fld id="{9B0E0D05-D84D-45F3-A168-A386D8E82322}" type="datetimeFigureOut">
              <a:rPr lang="es-AR" smtClean="0"/>
              <a:t>14/8/2023</a:t>
            </a:fld>
            <a:endParaRPr lang="es-AR"/>
          </a:p>
        </p:txBody>
      </p:sp>
      <p:sp>
        <p:nvSpPr>
          <p:cNvPr id="6" name="Marcador de pie de página 5">
            <a:extLst>
              <a:ext uri="{FF2B5EF4-FFF2-40B4-BE49-F238E27FC236}">
                <a16:creationId xmlns:a16="http://schemas.microsoft.com/office/drawing/2014/main" id="{5F73EE22-CE71-06DB-344D-20E197705A9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35D3CEDC-716B-F09C-D252-4D94294C8035}"/>
              </a:ext>
            </a:extLst>
          </p:cNvPr>
          <p:cNvSpPr>
            <a:spLocks noGrp="1"/>
          </p:cNvSpPr>
          <p:nvPr>
            <p:ph type="sldNum" sz="quarter" idx="12"/>
          </p:nvPr>
        </p:nvSpPr>
        <p:spPr/>
        <p:txBody>
          <a:bodyPr/>
          <a:lstStyle/>
          <a:p>
            <a:fld id="{959EB4D2-2A1F-4D8D-87E0-61A59242FBC1}" type="slidenum">
              <a:rPr lang="es-AR" smtClean="0"/>
              <a:t>‹Nº›</a:t>
            </a:fld>
            <a:endParaRPr lang="es-AR"/>
          </a:p>
        </p:txBody>
      </p:sp>
    </p:spTree>
    <p:extLst>
      <p:ext uri="{BB962C8B-B14F-4D97-AF65-F5344CB8AC3E}">
        <p14:creationId xmlns:p14="http://schemas.microsoft.com/office/powerpoint/2010/main" val="44888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502D75-C245-94F6-24A1-A9869E55C79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A0497B7E-D069-DC1C-718B-7C5CC5BC7F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94FDB54B-EEE7-F48D-160E-28817C7DF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C5FAF32-8D72-0602-7B9C-1F7723F94DA6}"/>
              </a:ext>
            </a:extLst>
          </p:cNvPr>
          <p:cNvSpPr>
            <a:spLocks noGrp="1"/>
          </p:cNvSpPr>
          <p:nvPr>
            <p:ph type="dt" sz="half" idx="10"/>
          </p:nvPr>
        </p:nvSpPr>
        <p:spPr/>
        <p:txBody>
          <a:bodyPr/>
          <a:lstStyle/>
          <a:p>
            <a:fld id="{9B0E0D05-D84D-45F3-A168-A386D8E82322}" type="datetimeFigureOut">
              <a:rPr lang="es-AR" smtClean="0"/>
              <a:t>14/8/2023</a:t>
            </a:fld>
            <a:endParaRPr lang="es-AR"/>
          </a:p>
        </p:txBody>
      </p:sp>
      <p:sp>
        <p:nvSpPr>
          <p:cNvPr id="6" name="Marcador de pie de página 5">
            <a:extLst>
              <a:ext uri="{FF2B5EF4-FFF2-40B4-BE49-F238E27FC236}">
                <a16:creationId xmlns:a16="http://schemas.microsoft.com/office/drawing/2014/main" id="{3CF39800-5F10-37A2-F6E0-13724084B7A6}"/>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7B4A63BE-520F-EA3E-660A-361004F91451}"/>
              </a:ext>
            </a:extLst>
          </p:cNvPr>
          <p:cNvSpPr>
            <a:spLocks noGrp="1"/>
          </p:cNvSpPr>
          <p:nvPr>
            <p:ph type="sldNum" sz="quarter" idx="12"/>
          </p:nvPr>
        </p:nvSpPr>
        <p:spPr/>
        <p:txBody>
          <a:bodyPr/>
          <a:lstStyle/>
          <a:p>
            <a:fld id="{959EB4D2-2A1F-4D8D-87E0-61A59242FBC1}" type="slidenum">
              <a:rPr lang="es-AR" smtClean="0"/>
              <a:t>‹Nº›</a:t>
            </a:fld>
            <a:endParaRPr lang="es-AR"/>
          </a:p>
        </p:txBody>
      </p:sp>
    </p:spTree>
    <p:extLst>
      <p:ext uri="{BB962C8B-B14F-4D97-AF65-F5344CB8AC3E}">
        <p14:creationId xmlns:p14="http://schemas.microsoft.com/office/powerpoint/2010/main" val="381122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8DBC51B-AA0B-1F84-E6D7-CCD1FB301A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0C077BE-5219-46F4-32BD-B3523CBBB1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5AA925E-C6E4-297B-D103-3E226DB078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E0D05-D84D-45F3-A168-A386D8E82322}" type="datetimeFigureOut">
              <a:rPr lang="es-AR" smtClean="0"/>
              <a:t>14/8/2023</a:t>
            </a:fld>
            <a:endParaRPr lang="es-AR"/>
          </a:p>
        </p:txBody>
      </p:sp>
      <p:sp>
        <p:nvSpPr>
          <p:cNvPr id="5" name="Marcador de pie de página 4">
            <a:extLst>
              <a:ext uri="{FF2B5EF4-FFF2-40B4-BE49-F238E27FC236}">
                <a16:creationId xmlns:a16="http://schemas.microsoft.com/office/drawing/2014/main" id="{E0113ED3-8EC9-7935-CFF5-3198B314BD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D2C93565-343A-2336-AE51-E910AE3EDB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9EB4D2-2A1F-4D8D-87E0-61A59242FBC1}" type="slidenum">
              <a:rPr lang="es-AR" smtClean="0"/>
              <a:t>‹Nº›</a:t>
            </a:fld>
            <a:endParaRPr lang="es-AR"/>
          </a:p>
        </p:txBody>
      </p:sp>
    </p:spTree>
    <p:extLst>
      <p:ext uri="{BB962C8B-B14F-4D97-AF65-F5344CB8AC3E}">
        <p14:creationId xmlns:p14="http://schemas.microsoft.com/office/powerpoint/2010/main" val="1589828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2F73BC-7687-26D0-0FA6-3E2110A281CE}"/>
              </a:ext>
            </a:extLst>
          </p:cNvPr>
          <p:cNvSpPr>
            <a:spLocks noGrp="1"/>
          </p:cNvSpPr>
          <p:nvPr>
            <p:ph type="ctrTitle"/>
          </p:nvPr>
        </p:nvSpPr>
        <p:spPr>
          <a:xfrm>
            <a:off x="1524000" y="1122363"/>
            <a:ext cx="9144000" cy="1910086"/>
          </a:xfrm>
        </p:spPr>
        <p:txBody>
          <a:bodyPr>
            <a:normAutofit/>
          </a:bodyPr>
          <a:lstStyle/>
          <a:p>
            <a:r>
              <a:rPr lang="es-ES" b="1" i="0" dirty="0">
                <a:solidFill>
                  <a:srgbClr val="000000"/>
                </a:solidFill>
                <a:effectLst/>
                <a:latin typeface="Helvetica Neue"/>
              </a:rPr>
              <a:t>Análisis de Datos en el Fútbol</a:t>
            </a:r>
            <a:endParaRPr lang="es-AR" dirty="0"/>
          </a:p>
        </p:txBody>
      </p:sp>
      <p:sp>
        <p:nvSpPr>
          <p:cNvPr id="3" name="Subtítulo 2">
            <a:extLst>
              <a:ext uri="{FF2B5EF4-FFF2-40B4-BE49-F238E27FC236}">
                <a16:creationId xmlns:a16="http://schemas.microsoft.com/office/drawing/2014/main" id="{34E5D226-761F-E6C5-F976-7A6883284FB2}"/>
              </a:ext>
            </a:extLst>
          </p:cNvPr>
          <p:cNvSpPr>
            <a:spLocks noGrp="1"/>
          </p:cNvSpPr>
          <p:nvPr>
            <p:ph type="subTitle" idx="1"/>
          </p:nvPr>
        </p:nvSpPr>
        <p:spPr>
          <a:xfrm>
            <a:off x="1524000" y="3723335"/>
            <a:ext cx="9144000" cy="512762"/>
          </a:xfrm>
        </p:spPr>
        <p:txBody>
          <a:bodyPr>
            <a:normAutofit/>
          </a:bodyPr>
          <a:lstStyle/>
          <a:p>
            <a:r>
              <a:rPr lang="es-ES" b="1" i="0" dirty="0">
                <a:solidFill>
                  <a:srgbClr val="000000"/>
                </a:solidFill>
                <a:effectLst/>
                <a:latin typeface="Helvetica Neue"/>
              </a:rPr>
              <a:t>Descubriendo el Rendimiento de Jugadores y Equipos</a:t>
            </a:r>
          </a:p>
        </p:txBody>
      </p:sp>
      <p:sp>
        <p:nvSpPr>
          <p:cNvPr id="4" name="Subtítulo 2">
            <a:extLst>
              <a:ext uri="{FF2B5EF4-FFF2-40B4-BE49-F238E27FC236}">
                <a16:creationId xmlns:a16="http://schemas.microsoft.com/office/drawing/2014/main" id="{2F294B48-AF8B-EAE9-C39F-4A81A44E27F7}"/>
              </a:ext>
            </a:extLst>
          </p:cNvPr>
          <p:cNvSpPr txBox="1">
            <a:spLocks/>
          </p:cNvSpPr>
          <p:nvPr/>
        </p:nvSpPr>
        <p:spPr>
          <a:xfrm>
            <a:off x="1524000" y="4734152"/>
            <a:ext cx="9144000" cy="512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dirty="0">
                <a:solidFill>
                  <a:srgbClr val="000000"/>
                </a:solidFill>
                <a:latin typeface="Helvetica Neue"/>
              </a:rPr>
              <a:t>Autor: Luis Solis</a:t>
            </a:r>
          </a:p>
        </p:txBody>
      </p:sp>
    </p:spTree>
    <p:extLst>
      <p:ext uri="{BB962C8B-B14F-4D97-AF65-F5344CB8AC3E}">
        <p14:creationId xmlns:p14="http://schemas.microsoft.com/office/powerpoint/2010/main" val="3367923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8E3DC90-1F03-7CC5-83B2-7251FE082A25}"/>
              </a:ext>
            </a:extLst>
          </p:cNvPr>
          <p:cNvSpPr>
            <a:spLocks noGrp="1"/>
          </p:cNvSpPr>
          <p:nvPr>
            <p:ph idx="1"/>
          </p:nvPr>
        </p:nvSpPr>
        <p:spPr>
          <a:xfrm>
            <a:off x="578497" y="687293"/>
            <a:ext cx="10926147" cy="768284"/>
          </a:xfrm>
        </p:spPr>
        <p:txBody>
          <a:bodyPr>
            <a:normAutofit fontScale="92500"/>
          </a:bodyPr>
          <a:lstStyle/>
          <a:p>
            <a:pPr marL="0" indent="0" algn="l">
              <a:buNone/>
            </a:pPr>
            <a:r>
              <a:rPr lang="es-ES" sz="2400" b="1" dirty="0">
                <a:solidFill>
                  <a:srgbClr val="000000"/>
                </a:solidFill>
              </a:rPr>
              <a:t>3. </a:t>
            </a:r>
            <a:r>
              <a:rPr lang="es-ES" sz="2400" b="1" i="0" dirty="0">
                <a:solidFill>
                  <a:srgbClr val="000000"/>
                </a:solidFill>
                <a:effectLst/>
                <a:latin typeface="Helvetica Neue"/>
              </a:rPr>
              <a:t>¿Cuál es el porcentaje de éxito de los regates realizados por los jugadores? ¿Algunos jugadores destacan por su habilidad para eludir a los defensores?</a:t>
            </a:r>
          </a:p>
          <a:p>
            <a:pPr marL="0" indent="0">
              <a:buNone/>
            </a:pPr>
            <a:endParaRPr lang="es-AR" dirty="0"/>
          </a:p>
        </p:txBody>
      </p:sp>
      <p:pic>
        <p:nvPicPr>
          <p:cNvPr id="4" name="Imagen 3">
            <a:extLst>
              <a:ext uri="{FF2B5EF4-FFF2-40B4-BE49-F238E27FC236}">
                <a16:creationId xmlns:a16="http://schemas.microsoft.com/office/drawing/2014/main" id="{E6FE8C41-331C-C380-C459-03E795FAA6DD}"/>
              </a:ext>
            </a:extLst>
          </p:cNvPr>
          <p:cNvPicPr>
            <a:picLocks noChangeAspect="1"/>
          </p:cNvPicPr>
          <p:nvPr/>
        </p:nvPicPr>
        <p:blipFill>
          <a:blip r:embed="rId2"/>
          <a:stretch>
            <a:fillRect/>
          </a:stretch>
        </p:blipFill>
        <p:spPr>
          <a:xfrm>
            <a:off x="3851715" y="1852319"/>
            <a:ext cx="4488569" cy="4534293"/>
          </a:xfrm>
          <a:prstGeom prst="rect">
            <a:avLst/>
          </a:prstGeom>
        </p:spPr>
      </p:pic>
    </p:spTree>
    <p:extLst>
      <p:ext uri="{BB962C8B-B14F-4D97-AF65-F5344CB8AC3E}">
        <p14:creationId xmlns:p14="http://schemas.microsoft.com/office/powerpoint/2010/main" val="2960599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8E3DC90-1F03-7CC5-83B2-7251FE082A25}"/>
              </a:ext>
            </a:extLst>
          </p:cNvPr>
          <p:cNvSpPr>
            <a:spLocks noGrp="1"/>
          </p:cNvSpPr>
          <p:nvPr>
            <p:ph idx="1"/>
          </p:nvPr>
        </p:nvSpPr>
        <p:spPr>
          <a:xfrm>
            <a:off x="578497" y="687293"/>
            <a:ext cx="10926147" cy="768284"/>
          </a:xfrm>
        </p:spPr>
        <p:txBody>
          <a:bodyPr>
            <a:normAutofit/>
          </a:bodyPr>
          <a:lstStyle/>
          <a:p>
            <a:pPr marL="0" indent="0" algn="l">
              <a:buNone/>
            </a:pPr>
            <a:r>
              <a:rPr lang="es-ES" sz="2400" b="1" dirty="0">
                <a:solidFill>
                  <a:srgbClr val="000000"/>
                </a:solidFill>
              </a:rPr>
              <a:t>4. </a:t>
            </a:r>
            <a:r>
              <a:rPr lang="es-ES" sz="2400" b="1" i="0" dirty="0">
                <a:solidFill>
                  <a:srgbClr val="000000"/>
                </a:solidFill>
                <a:effectLst/>
                <a:latin typeface="Helvetica Neue"/>
              </a:rPr>
              <a:t>¿Qué jugadores tienen la mejor capacidad defensiva en términos de bloqueo de tiros y recuperación de balones?</a:t>
            </a:r>
          </a:p>
        </p:txBody>
      </p:sp>
      <p:pic>
        <p:nvPicPr>
          <p:cNvPr id="5" name="Imagen 4">
            <a:extLst>
              <a:ext uri="{FF2B5EF4-FFF2-40B4-BE49-F238E27FC236}">
                <a16:creationId xmlns:a16="http://schemas.microsoft.com/office/drawing/2014/main" id="{373AAFA8-6DFC-C4F2-15F2-196B2FD551E9}"/>
              </a:ext>
            </a:extLst>
          </p:cNvPr>
          <p:cNvPicPr>
            <a:picLocks noChangeAspect="1"/>
          </p:cNvPicPr>
          <p:nvPr/>
        </p:nvPicPr>
        <p:blipFill>
          <a:blip r:embed="rId2"/>
          <a:stretch>
            <a:fillRect/>
          </a:stretch>
        </p:blipFill>
        <p:spPr>
          <a:xfrm>
            <a:off x="3822080" y="1611116"/>
            <a:ext cx="4547840" cy="4559591"/>
          </a:xfrm>
          <a:prstGeom prst="rect">
            <a:avLst/>
          </a:prstGeom>
        </p:spPr>
      </p:pic>
    </p:spTree>
    <p:extLst>
      <p:ext uri="{BB962C8B-B14F-4D97-AF65-F5344CB8AC3E}">
        <p14:creationId xmlns:p14="http://schemas.microsoft.com/office/powerpoint/2010/main" val="4290995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D2CF315-2107-0B13-1258-2949D1BC38BF}"/>
              </a:ext>
            </a:extLst>
          </p:cNvPr>
          <p:cNvSpPr txBox="1"/>
          <p:nvPr/>
        </p:nvSpPr>
        <p:spPr>
          <a:xfrm>
            <a:off x="706794" y="446038"/>
            <a:ext cx="10900487" cy="5569730"/>
          </a:xfrm>
          <a:prstGeom prst="rect">
            <a:avLst/>
          </a:prstGeom>
          <a:noFill/>
        </p:spPr>
        <p:txBody>
          <a:bodyPr wrap="square">
            <a:spAutoFit/>
          </a:bodyPr>
          <a:lstStyle/>
          <a:p>
            <a:pPr>
              <a:lnSpc>
                <a:spcPct val="70000"/>
              </a:lnSpc>
              <a:spcBef>
                <a:spcPts val="1000"/>
              </a:spcBef>
            </a:pPr>
            <a:r>
              <a:rPr lang="es-ES" sz="2400" b="1" dirty="0">
                <a:solidFill>
                  <a:srgbClr val="000000"/>
                </a:solidFill>
              </a:rPr>
              <a:t>6. Conclusiones</a:t>
            </a:r>
          </a:p>
          <a:p>
            <a:pPr>
              <a:lnSpc>
                <a:spcPct val="70000"/>
              </a:lnSpc>
              <a:spcBef>
                <a:spcPts val="1000"/>
              </a:spcBef>
            </a:pPr>
            <a:endParaRPr lang="es-ES" sz="2400" b="1" dirty="0">
              <a:solidFill>
                <a:srgbClr val="000000"/>
              </a:solidFill>
            </a:endParaRPr>
          </a:p>
          <a:p>
            <a:pPr algn="l"/>
            <a:r>
              <a:rPr lang="es-ES" sz="2000" b="1" i="0" dirty="0">
                <a:solidFill>
                  <a:srgbClr val="000000"/>
                </a:solidFill>
                <a:effectLst/>
                <a:latin typeface="Helvetica Neue"/>
              </a:rPr>
              <a:t>1. ¿Cuáles son los jugadores más efectivos en términos de goles marcados? ¿Existen diferencias significativas entre los distintos equipos en cuanto a la producción de goles?</a:t>
            </a:r>
          </a:p>
          <a:p>
            <a:pPr algn="l"/>
            <a:endParaRPr lang="es-ES" sz="2000" b="1" i="0" dirty="0">
              <a:solidFill>
                <a:srgbClr val="000000"/>
              </a:solidFill>
              <a:effectLst/>
              <a:latin typeface="Helvetica Neue"/>
            </a:endParaRPr>
          </a:p>
          <a:p>
            <a:pPr>
              <a:spcBef>
                <a:spcPts val="1000"/>
              </a:spcBef>
            </a:pPr>
            <a:r>
              <a:rPr lang="es-ES" sz="1900" dirty="0">
                <a:solidFill>
                  <a:srgbClr val="000000"/>
                </a:solidFill>
              </a:rPr>
              <a:t>El rendimiento goleador de los equipos Manchester City, Paris S-G y Bayer </a:t>
            </a:r>
            <a:r>
              <a:rPr lang="es-ES" sz="1900" dirty="0" err="1">
                <a:solidFill>
                  <a:srgbClr val="000000"/>
                </a:solidFill>
              </a:rPr>
              <a:t>Munich</a:t>
            </a:r>
            <a:r>
              <a:rPr lang="es-ES" sz="1900" dirty="0">
                <a:solidFill>
                  <a:srgbClr val="000000"/>
                </a:solidFill>
              </a:rPr>
              <a:t> varía en función de la dependencia de ciertos jugadores. Mientras que el Manchester City se apoya fuertemente en Erling </a:t>
            </a:r>
            <a:r>
              <a:rPr lang="es-ES" sz="1900" dirty="0" err="1">
                <a:solidFill>
                  <a:srgbClr val="000000"/>
                </a:solidFill>
              </a:rPr>
              <a:t>Haaland</a:t>
            </a:r>
            <a:r>
              <a:rPr lang="es-ES" sz="1900" dirty="0">
                <a:solidFill>
                  <a:srgbClr val="000000"/>
                </a:solidFill>
              </a:rPr>
              <a:t> para la anotación de goles, Paris S-G confía en </a:t>
            </a:r>
            <a:r>
              <a:rPr lang="es-ES" sz="1900" dirty="0" err="1">
                <a:solidFill>
                  <a:srgbClr val="000000"/>
                </a:solidFill>
              </a:rPr>
              <a:t>Kylian</a:t>
            </a:r>
            <a:r>
              <a:rPr lang="es-ES" sz="1900" dirty="0">
                <a:solidFill>
                  <a:srgbClr val="000000"/>
                </a:solidFill>
              </a:rPr>
              <a:t> </a:t>
            </a:r>
            <a:r>
              <a:rPr lang="es-ES" sz="1900" dirty="0" err="1">
                <a:solidFill>
                  <a:srgbClr val="000000"/>
                </a:solidFill>
              </a:rPr>
              <a:t>Mbappé</a:t>
            </a:r>
            <a:r>
              <a:rPr lang="es-ES" sz="1900" dirty="0">
                <a:solidFill>
                  <a:srgbClr val="000000"/>
                </a:solidFill>
              </a:rPr>
              <a:t>, Neymar y Lionel Messi. Por otro lado, el equipo Bayer </a:t>
            </a:r>
            <a:r>
              <a:rPr lang="es-ES" sz="1900" dirty="0" err="1">
                <a:solidFill>
                  <a:srgbClr val="000000"/>
                </a:solidFill>
              </a:rPr>
              <a:t>Munich</a:t>
            </a:r>
            <a:r>
              <a:rPr lang="es-ES" sz="1900" dirty="0">
                <a:solidFill>
                  <a:srgbClr val="000000"/>
                </a:solidFill>
              </a:rPr>
              <a:t> muestra una distribución más equitativa en cuanto a la producción de goles, con varios jugadores contribuyendo de manera similar en términos de goles anotados".</a:t>
            </a:r>
          </a:p>
          <a:p>
            <a:pPr>
              <a:spcBef>
                <a:spcPts val="1000"/>
              </a:spcBef>
            </a:pPr>
            <a:r>
              <a:rPr lang="es-ES" sz="1900" dirty="0">
                <a:solidFill>
                  <a:srgbClr val="000000"/>
                </a:solidFill>
              </a:rPr>
              <a:t>Esta hipótesis sugiere que la dependencia de un solo jugador para la producción de goles puede influir en el rendimiento goleador de un equipo. Mientras que el Manchester City depende en gran medida de Erling </a:t>
            </a:r>
            <a:r>
              <a:rPr lang="es-ES" sz="1900" dirty="0" err="1">
                <a:solidFill>
                  <a:srgbClr val="000000"/>
                </a:solidFill>
              </a:rPr>
              <a:t>Haaland</a:t>
            </a:r>
            <a:r>
              <a:rPr lang="es-ES" sz="1900" dirty="0">
                <a:solidFill>
                  <a:srgbClr val="000000"/>
                </a:solidFill>
              </a:rPr>
              <a:t>, Paris S-G cuenta con varios jugadores clave, y el Bayer </a:t>
            </a:r>
            <a:r>
              <a:rPr lang="es-ES" sz="1900" dirty="0" err="1">
                <a:solidFill>
                  <a:srgbClr val="000000"/>
                </a:solidFill>
              </a:rPr>
              <a:t>Munich</a:t>
            </a:r>
            <a:r>
              <a:rPr lang="es-ES" sz="1900" dirty="0">
                <a:solidFill>
                  <a:srgbClr val="000000"/>
                </a:solidFill>
              </a:rPr>
              <a:t> muestra una mayor distribución en la producción de goles entre sus jugadores.</a:t>
            </a:r>
          </a:p>
          <a:p>
            <a:pPr>
              <a:spcBef>
                <a:spcPts val="1000"/>
              </a:spcBef>
            </a:pPr>
            <a:r>
              <a:rPr lang="es-ES" sz="1900" dirty="0">
                <a:solidFill>
                  <a:srgbClr val="000000"/>
                </a:solidFill>
              </a:rPr>
              <a:t>Si uno fuera rival de Manchester City, el planteo sería realizar una fuerte marcación contra Erling </a:t>
            </a:r>
            <a:r>
              <a:rPr lang="es-ES" sz="1900" dirty="0" err="1">
                <a:solidFill>
                  <a:srgbClr val="000000"/>
                </a:solidFill>
              </a:rPr>
              <a:t>Haaland</a:t>
            </a:r>
            <a:r>
              <a:rPr lang="es-ES" sz="1900" dirty="0">
                <a:solidFill>
                  <a:srgbClr val="000000"/>
                </a:solidFill>
              </a:rPr>
              <a:t> evitando que le llegue el balón.</a:t>
            </a:r>
          </a:p>
        </p:txBody>
      </p:sp>
    </p:spTree>
    <p:extLst>
      <p:ext uri="{BB962C8B-B14F-4D97-AF65-F5344CB8AC3E}">
        <p14:creationId xmlns:p14="http://schemas.microsoft.com/office/powerpoint/2010/main" val="4073182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D2CF315-2107-0B13-1258-2949D1BC38BF}"/>
              </a:ext>
            </a:extLst>
          </p:cNvPr>
          <p:cNvSpPr txBox="1"/>
          <p:nvPr/>
        </p:nvSpPr>
        <p:spPr>
          <a:xfrm>
            <a:off x="706794" y="446038"/>
            <a:ext cx="10900487" cy="4077014"/>
          </a:xfrm>
          <a:prstGeom prst="rect">
            <a:avLst/>
          </a:prstGeom>
          <a:noFill/>
        </p:spPr>
        <p:txBody>
          <a:bodyPr wrap="square">
            <a:spAutoFit/>
          </a:bodyPr>
          <a:lstStyle/>
          <a:p>
            <a:pPr>
              <a:lnSpc>
                <a:spcPct val="70000"/>
              </a:lnSpc>
              <a:spcBef>
                <a:spcPts val="1000"/>
              </a:spcBef>
            </a:pPr>
            <a:r>
              <a:rPr lang="es-ES" sz="2400" b="1" dirty="0">
                <a:solidFill>
                  <a:srgbClr val="000000"/>
                </a:solidFill>
              </a:rPr>
              <a:t>6. Conclusiones</a:t>
            </a:r>
          </a:p>
          <a:p>
            <a:pPr>
              <a:lnSpc>
                <a:spcPct val="70000"/>
              </a:lnSpc>
              <a:spcBef>
                <a:spcPts val="1000"/>
              </a:spcBef>
            </a:pPr>
            <a:endParaRPr lang="es-ES" sz="2400" b="1" dirty="0">
              <a:solidFill>
                <a:srgbClr val="000000"/>
              </a:solidFill>
            </a:endParaRPr>
          </a:p>
          <a:p>
            <a:r>
              <a:rPr lang="es-ES" sz="2000" b="1" dirty="0">
                <a:solidFill>
                  <a:srgbClr val="000000"/>
                </a:solidFill>
                <a:latin typeface="Helvetica Neue"/>
              </a:rPr>
              <a:t>2</a:t>
            </a:r>
            <a:r>
              <a:rPr lang="es-ES" sz="2000" b="1" i="0" dirty="0">
                <a:solidFill>
                  <a:srgbClr val="000000"/>
                </a:solidFill>
                <a:effectLst/>
                <a:latin typeface="Helvetica Neue"/>
              </a:rPr>
              <a:t>. </a:t>
            </a:r>
            <a:r>
              <a:rPr lang="es-ES" sz="2000" b="1" dirty="0">
                <a:solidFill>
                  <a:srgbClr val="000000"/>
                </a:solidFill>
                <a:latin typeface="Helvetica Neue"/>
              </a:rPr>
              <a:t>¿Existe una relación entre la precisión de los pases de un jugador y su capacidad para crear oportunidades de gol para su equipo?</a:t>
            </a:r>
          </a:p>
          <a:p>
            <a:pPr>
              <a:spcBef>
                <a:spcPts val="1000"/>
              </a:spcBef>
            </a:pPr>
            <a:r>
              <a:rPr lang="es-ES" sz="1900" dirty="0">
                <a:solidFill>
                  <a:srgbClr val="000000"/>
                </a:solidFill>
              </a:rPr>
              <a:t>Observando los gráficos de dispersión y los datos proporcionados para los equipos Bayer </a:t>
            </a:r>
            <a:r>
              <a:rPr lang="es-ES" sz="1900" dirty="0" err="1">
                <a:solidFill>
                  <a:srgbClr val="000000"/>
                </a:solidFill>
              </a:rPr>
              <a:t>Munich</a:t>
            </a:r>
            <a:r>
              <a:rPr lang="es-ES" sz="1900" dirty="0">
                <a:solidFill>
                  <a:srgbClr val="000000"/>
                </a:solidFill>
              </a:rPr>
              <a:t>, Manchester City y Paris SG, en general, se puede concluir que existe una relación entre la precisión de los pases de un jugador y su capacidad para crear oportunidades de gol para su equipo. </a:t>
            </a:r>
          </a:p>
          <a:p>
            <a:pPr>
              <a:spcBef>
                <a:spcPts val="1000"/>
              </a:spcBef>
            </a:pPr>
            <a:r>
              <a:rPr lang="es-ES" sz="1900" dirty="0">
                <a:solidFill>
                  <a:srgbClr val="000000"/>
                </a:solidFill>
              </a:rPr>
              <a:t>Sin embargo, esta relación puede variar dependiendo del equipo y de otros factores individuales de los jugadores. </a:t>
            </a:r>
          </a:p>
          <a:p>
            <a:pPr>
              <a:spcBef>
                <a:spcPts val="1000"/>
              </a:spcBef>
            </a:pPr>
            <a:r>
              <a:rPr lang="es-ES" sz="1900" dirty="0">
                <a:solidFill>
                  <a:srgbClr val="000000"/>
                </a:solidFill>
              </a:rPr>
              <a:t>La precisión de los pases es solo uno de los muchos aspectos que influyen en la producción de goles y es necesario considerar otros factores, como la posición en el campo, el estilo de juego y el talento individual de los jugadores.</a:t>
            </a:r>
          </a:p>
        </p:txBody>
      </p:sp>
    </p:spTree>
    <p:extLst>
      <p:ext uri="{BB962C8B-B14F-4D97-AF65-F5344CB8AC3E}">
        <p14:creationId xmlns:p14="http://schemas.microsoft.com/office/powerpoint/2010/main" val="165415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D2CF315-2107-0B13-1258-2949D1BC38BF}"/>
              </a:ext>
            </a:extLst>
          </p:cNvPr>
          <p:cNvSpPr txBox="1"/>
          <p:nvPr/>
        </p:nvSpPr>
        <p:spPr>
          <a:xfrm>
            <a:off x="645756" y="278087"/>
            <a:ext cx="10900487" cy="6323782"/>
          </a:xfrm>
          <a:prstGeom prst="rect">
            <a:avLst/>
          </a:prstGeom>
          <a:noFill/>
        </p:spPr>
        <p:txBody>
          <a:bodyPr wrap="square">
            <a:spAutoFit/>
          </a:bodyPr>
          <a:lstStyle/>
          <a:p>
            <a:pPr>
              <a:lnSpc>
                <a:spcPct val="70000"/>
              </a:lnSpc>
              <a:spcBef>
                <a:spcPts val="1000"/>
              </a:spcBef>
            </a:pPr>
            <a:r>
              <a:rPr lang="es-ES" sz="2400" b="1" dirty="0">
                <a:solidFill>
                  <a:srgbClr val="000000"/>
                </a:solidFill>
              </a:rPr>
              <a:t>6. Conclusiones</a:t>
            </a:r>
          </a:p>
          <a:p>
            <a:pPr>
              <a:lnSpc>
                <a:spcPct val="70000"/>
              </a:lnSpc>
              <a:spcBef>
                <a:spcPts val="1000"/>
              </a:spcBef>
            </a:pPr>
            <a:endParaRPr lang="es-ES" sz="2400" b="1" dirty="0">
              <a:solidFill>
                <a:srgbClr val="000000"/>
              </a:solidFill>
            </a:endParaRPr>
          </a:p>
          <a:p>
            <a:pPr algn="l"/>
            <a:r>
              <a:rPr lang="es-ES" sz="2000" b="1" i="0" dirty="0">
                <a:solidFill>
                  <a:srgbClr val="000000"/>
                </a:solidFill>
                <a:effectLst/>
                <a:latin typeface="Helvetica Neue"/>
              </a:rPr>
              <a:t>3. ¿Cuál es el porcentaje de éxito de los regates realizados por los jugadores? ¿Algunos jugadores destacan por su habilidad para eludir a los defensores?</a:t>
            </a:r>
          </a:p>
          <a:p>
            <a:pPr algn="l"/>
            <a:endParaRPr lang="es-ES" sz="2000" b="1" i="0" dirty="0">
              <a:solidFill>
                <a:srgbClr val="000000"/>
              </a:solidFill>
              <a:effectLst/>
              <a:latin typeface="Helvetica Neue"/>
            </a:endParaRPr>
          </a:p>
          <a:p>
            <a:pPr>
              <a:spcBef>
                <a:spcPts val="1000"/>
              </a:spcBef>
            </a:pPr>
            <a:r>
              <a:rPr lang="es-ES" sz="1900" dirty="0">
                <a:solidFill>
                  <a:srgbClr val="000000"/>
                </a:solidFill>
              </a:rPr>
              <a:t>El porcentaje de éxito de los regates es el número de regates completados con éxito dividido por el número de intentos de regates, multiplicado por 100. Por ejemplo, si un jugador tiene un porcentaje de éxito de regates del 75%, significa que ha completado con éxito 3 de cada 4 regates que ha intentado.</a:t>
            </a:r>
          </a:p>
          <a:p>
            <a:pPr>
              <a:spcBef>
                <a:spcPts val="1000"/>
              </a:spcBef>
            </a:pPr>
            <a:endParaRPr lang="es-ES" sz="1900" dirty="0">
              <a:solidFill>
                <a:srgbClr val="000000"/>
              </a:solidFill>
            </a:endParaRPr>
          </a:p>
          <a:p>
            <a:pPr>
              <a:spcBef>
                <a:spcPts val="1000"/>
              </a:spcBef>
            </a:pPr>
            <a:r>
              <a:rPr lang="es-ES" sz="1900" dirty="0">
                <a:solidFill>
                  <a:srgbClr val="000000"/>
                </a:solidFill>
              </a:rPr>
              <a:t> De los jugadores de la tabla, el porcentaje de éxito de regates más alto es del 77.8%, que es de Mohammed </a:t>
            </a:r>
            <a:r>
              <a:rPr lang="es-ES" sz="1900" dirty="0" err="1">
                <a:solidFill>
                  <a:srgbClr val="000000"/>
                </a:solidFill>
              </a:rPr>
              <a:t>Salisu</a:t>
            </a:r>
            <a:r>
              <a:rPr lang="es-ES" sz="1900" dirty="0">
                <a:solidFill>
                  <a:srgbClr val="000000"/>
                </a:solidFill>
              </a:rPr>
              <a:t> de Southampton. </a:t>
            </a:r>
            <a:r>
              <a:rPr lang="es-ES" sz="1900" dirty="0" err="1">
                <a:solidFill>
                  <a:srgbClr val="000000"/>
                </a:solidFill>
              </a:rPr>
              <a:t>Salisu</a:t>
            </a:r>
            <a:r>
              <a:rPr lang="es-ES" sz="1900" dirty="0">
                <a:solidFill>
                  <a:srgbClr val="000000"/>
                </a:solidFill>
              </a:rPr>
              <a:t> ha intentado 43 regates y ha completado con éxito 33 de ellos.</a:t>
            </a:r>
          </a:p>
          <a:p>
            <a:pPr>
              <a:spcBef>
                <a:spcPts val="1000"/>
              </a:spcBef>
            </a:pPr>
            <a:endParaRPr lang="es-ES" sz="1900" dirty="0">
              <a:solidFill>
                <a:srgbClr val="000000"/>
              </a:solidFill>
            </a:endParaRPr>
          </a:p>
          <a:p>
            <a:pPr>
              <a:spcBef>
                <a:spcPts val="1000"/>
              </a:spcBef>
            </a:pPr>
            <a:r>
              <a:rPr lang="es-ES" sz="1900" dirty="0">
                <a:solidFill>
                  <a:srgbClr val="000000"/>
                </a:solidFill>
              </a:rPr>
              <a:t>Otros jugadores que destacan por su habilidad para eludir a los defensores son:</a:t>
            </a:r>
          </a:p>
          <a:p>
            <a:pPr>
              <a:spcBef>
                <a:spcPts val="1000"/>
              </a:spcBef>
            </a:pPr>
            <a:endParaRPr lang="es-ES" sz="1900" dirty="0">
              <a:solidFill>
                <a:srgbClr val="000000"/>
              </a:solidFill>
            </a:endParaRPr>
          </a:p>
          <a:p>
            <a:pPr>
              <a:spcBef>
                <a:spcPts val="1000"/>
              </a:spcBef>
            </a:pPr>
            <a:r>
              <a:rPr lang="es-ES" sz="1900" dirty="0">
                <a:solidFill>
                  <a:srgbClr val="000000"/>
                </a:solidFill>
              </a:rPr>
              <a:t>    James </a:t>
            </a:r>
            <a:r>
              <a:rPr lang="es-ES" sz="1900" dirty="0" err="1">
                <a:solidFill>
                  <a:srgbClr val="000000"/>
                </a:solidFill>
              </a:rPr>
              <a:t>Tarkowski</a:t>
            </a:r>
            <a:r>
              <a:rPr lang="es-ES" sz="1900" dirty="0">
                <a:solidFill>
                  <a:srgbClr val="000000"/>
                </a:solidFill>
              </a:rPr>
              <a:t> de </a:t>
            </a:r>
            <a:r>
              <a:rPr lang="es-ES" sz="1900" dirty="0" err="1">
                <a:solidFill>
                  <a:srgbClr val="000000"/>
                </a:solidFill>
              </a:rPr>
              <a:t>Everton</a:t>
            </a:r>
            <a:r>
              <a:rPr lang="es-ES" sz="1900" dirty="0">
                <a:solidFill>
                  <a:srgbClr val="000000"/>
                </a:solidFill>
              </a:rPr>
              <a:t>, con un porcentaje de éxito de regates del 83.3%.</a:t>
            </a:r>
          </a:p>
          <a:p>
            <a:pPr>
              <a:spcBef>
                <a:spcPts val="1000"/>
              </a:spcBef>
            </a:pPr>
            <a:r>
              <a:rPr lang="es-ES" sz="1900" dirty="0">
                <a:solidFill>
                  <a:srgbClr val="000000"/>
                </a:solidFill>
              </a:rPr>
              <a:t>    </a:t>
            </a:r>
            <a:r>
              <a:rPr lang="es-ES" sz="1900" dirty="0" err="1">
                <a:solidFill>
                  <a:srgbClr val="000000"/>
                </a:solidFill>
              </a:rPr>
              <a:t>Mateusz</a:t>
            </a:r>
            <a:r>
              <a:rPr lang="es-ES" sz="1900" dirty="0">
                <a:solidFill>
                  <a:srgbClr val="000000"/>
                </a:solidFill>
              </a:rPr>
              <a:t> </a:t>
            </a:r>
            <a:r>
              <a:rPr lang="es-ES" sz="1900" dirty="0" err="1">
                <a:solidFill>
                  <a:srgbClr val="000000"/>
                </a:solidFill>
              </a:rPr>
              <a:t>Wieteska</a:t>
            </a:r>
            <a:r>
              <a:rPr lang="es-ES" sz="1900" dirty="0">
                <a:solidFill>
                  <a:srgbClr val="000000"/>
                </a:solidFill>
              </a:rPr>
              <a:t> de Clermont </a:t>
            </a:r>
            <a:r>
              <a:rPr lang="es-ES" sz="1900" dirty="0" err="1">
                <a:solidFill>
                  <a:srgbClr val="000000"/>
                </a:solidFill>
              </a:rPr>
              <a:t>Foot</a:t>
            </a:r>
            <a:r>
              <a:rPr lang="es-ES" sz="1900" dirty="0">
                <a:solidFill>
                  <a:srgbClr val="000000"/>
                </a:solidFill>
              </a:rPr>
              <a:t>, con un porcentaje de éxito de regates del 80.0%.</a:t>
            </a:r>
          </a:p>
          <a:p>
            <a:pPr>
              <a:spcBef>
                <a:spcPts val="1000"/>
              </a:spcBef>
            </a:pPr>
            <a:r>
              <a:rPr lang="es-ES" sz="1900" dirty="0">
                <a:solidFill>
                  <a:srgbClr val="000000"/>
                </a:solidFill>
              </a:rPr>
              <a:t>    Pierre </a:t>
            </a:r>
            <a:r>
              <a:rPr lang="es-ES" sz="1900" dirty="0" err="1">
                <a:solidFill>
                  <a:srgbClr val="000000"/>
                </a:solidFill>
              </a:rPr>
              <a:t>Højbjerg</a:t>
            </a:r>
            <a:r>
              <a:rPr lang="es-ES" sz="1900" dirty="0">
                <a:solidFill>
                  <a:srgbClr val="000000"/>
                </a:solidFill>
              </a:rPr>
              <a:t> de Tottenham, con un porcentaje de éxito de regates del 72.7%.</a:t>
            </a:r>
          </a:p>
        </p:txBody>
      </p:sp>
    </p:spTree>
    <p:extLst>
      <p:ext uri="{BB962C8B-B14F-4D97-AF65-F5344CB8AC3E}">
        <p14:creationId xmlns:p14="http://schemas.microsoft.com/office/powerpoint/2010/main" val="1094534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D2CF315-2107-0B13-1258-2949D1BC38BF}"/>
              </a:ext>
            </a:extLst>
          </p:cNvPr>
          <p:cNvSpPr txBox="1"/>
          <p:nvPr/>
        </p:nvSpPr>
        <p:spPr>
          <a:xfrm>
            <a:off x="645756" y="278087"/>
            <a:ext cx="10900487" cy="5190139"/>
          </a:xfrm>
          <a:prstGeom prst="rect">
            <a:avLst/>
          </a:prstGeom>
          <a:noFill/>
        </p:spPr>
        <p:txBody>
          <a:bodyPr wrap="square">
            <a:spAutoFit/>
          </a:bodyPr>
          <a:lstStyle/>
          <a:p>
            <a:pPr>
              <a:lnSpc>
                <a:spcPct val="70000"/>
              </a:lnSpc>
              <a:spcBef>
                <a:spcPts val="1000"/>
              </a:spcBef>
            </a:pPr>
            <a:r>
              <a:rPr lang="es-ES" sz="2400" b="1" dirty="0">
                <a:solidFill>
                  <a:srgbClr val="000000"/>
                </a:solidFill>
              </a:rPr>
              <a:t>6. Conclusiones</a:t>
            </a:r>
          </a:p>
          <a:p>
            <a:pPr>
              <a:lnSpc>
                <a:spcPct val="70000"/>
              </a:lnSpc>
              <a:spcBef>
                <a:spcPts val="1000"/>
              </a:spcBef>
            </a:pPr>
            <a:endParaRPr lang="es-ES" sz="2400" b="1" dirty="0">
              <a:solidFill>
                <a:srgbClr val="000000"/>
              </a:solidFill>
            </a:endParaRPr>
          </a:p>
          <a:p>
            <a:pPr algn="l"/>
            <a:r>
              <a:rPr lang="es-ES" sz="2000" b="1" dirty="0">
                <a:solidFill>
                  <a:srgbClr val="000000"/>
                </a:solidFill>
                <a:latin typeface="Helvetica Neue"/>
              </a:rPr>
              <a:t>4</a:t>
            </a:r>
            <a:r>
              <a:rPr lang="es-ES" sz="2000" b="1" i="0" dirty="0">
                <a:solidFill>
                  <a:srgbClr val="000000"/>
                </a:solidFill>
                <a:effectLst/>
                <a:latin typeface="Helvetica Neue"/>
              </a:rPr>
              <a:t>. ¿Qué jugadores tienen la mejor capacidad defensiva en términos de bloqueo de tiros y recuperación de balones?</a:t>
            </a:r>
          </a:p>
          <a:p>
            <a:pPr algn="l"/>
            <a:endParaRPr lang="es-ES" sz="2000" b="1" i="0" dirty="0">
              <a:solidFill>
                <a:srgbClr val="000000"/>
              </a:solidFill>
              <a:effectLst/>
              <a:latin typeface="Helvetica Neue"/>
            </a:endParaRPr>
          </a:p>
          <a:p>
            <a:pPr>
              <a:spcBef>
                <a:spcPts val="1000"/>
              </a:spcBef>
            </a:pPr>
            <a:r>
              <a:rPr lang="es-ES" sz="1900" dirty="0">
                <a:solidFill>
                  <a:srgbClr val="000000"/>
                </a:solidFill>
              </a:rPr>
              <a:t>Los jugadores con la mejor capacidad defensiva en términos de bloqueo de tiros y recuperación de balones son:</a:t>
            </a:r>
          </a:p>
          <a:p>
            <a:pPr>
              <a:spcBef>
                <a:spcPts val="1000"/>
              </a:spcBef>
            </a:pPr>
            <a:endParaRPr lang="es-ES" sz="1900" dirty="0">
              <a:solidFill>
                <a:srgbClr val="000000"/>
              </a:solidFill>
            </a:endParaRPr>
          </a:p>
          <a:p>
            <a:pPr>
              <a:spcBef>
                <a:spcPts val="1000"/>
              </a:spcBef>
            </a:pPr>
            <a:r>
              <a:rPr lang="es-ES" sz="1900" dirty="0">
                <a:solidFill>
                  <a:srgbClr val="000000"/>
                </a:solidFill>
              </a:rPr>
              <a:t>    Diego </a:t>
            </a:r>
            <a:r>
              <a:rPr lang="es-ES" sz="1900" dirty="0" err="1">
                <a:solidFill>
                  <a:srgbClr val="000000"/>
                </a:solidFill>
              </a:rPr>
              <a:t>Demme</a:t>
            </a:r>
            <a:r>
              <a:rPr lang="es-ES" sz="1900" dirty="0">
                <a:solidFill>
                  <a:srgbClr val="000000"/>
                </a:solidFill>
              </a:rPr>
              <a:t> (5.00 bloqueos de tiros, 230.0 recuperaciones de balones)</a:t>
            </a:r>
          </a:p>
          <a:p>
            <a:pPr>
              <a:spcBef>
                <a:spcPts val="1000"/>
              </a:spcBef>
            </a:pPr>
            <a:r>
              <a:rPr lang="es-ES" sz="1900" dirty="0">
                <a:solidFill>
                  <a:srgbClr val="000000"/>
                </a:solidFill>
              </a:rPr>
              <a:t>    </a:t>
            </a:r>
            <a:r>
              <a:rPr lang="es-ES" sz="1900" dirty="0" err="1">
                <a:solidFill>
                  <a:srgbClr val="000000"/>
                </a:solidFill>
              </a:rPr>
              <a:t>Kalvin</a:t>
            </a:r>
            <a:r>
              <a:rPr lang="es-ES" sz="1900" dirty="0">
                <a:solidFill>
                  <a:srgbClr val="000000"/>
                </a:solidFill>
              </a:rPr>
              <a:t> Phillips (10.00 bloqueos de tiros, 90.0 recuperaciones de balones)</a:t>
            </a:r>
          </a:p>
          <a:p>
            <a:pPr>
              <a:spcBef>
                <a:spcPts val="1000"/>
              </a:spcBef>
            </a:pPr>
            <a:r>
              <a:rPr lang="es-ES" sz="1900" dirty="0">
                <a:solidFill>
                  <a:srgbClr val="000000"/>
                </a:solidFill>
              </a:rPr>
              <a:t>    Leandro Paredes (3.33 bloqueos de tiros, 103.3 recuperaciones de balones)</a:t>
            </a:r>
          </a:p>
          <a:p>
            <a:pPr>
              <a:spcBef>
                <a:spcPts val="1000"/>
              </a:spcBef>
            </a:pPr>
            <a:r>
              <a:rPr lang="es-ES" sz="1900" dirty="0">
                <a:solidFill>
                  <a:srgbClr val="000000"/>
                </a:solidFill>
              </a:rPr>
              <a:t>   </a:t>
            </a:r>
          </a:p>
          <a:p>
            <a:pPr>
              <a:spcBef>
                <a:spcPts val="1000"/>
              </a:spcBef>
            </a:pPr>
            <a:r>
              <a:rPr lang="es-ES" sz="1900" dirty="0">
                <a:solidFill>
                  <a:srgbClr val="000000"/>
                </a:solidFill>
              </a:rPr>
              <a:t>Estos tres jugadores han bloqueado más tiros y recuperado más balones que los demás jugadores de la tabla. </a:t>
            </a:r>
            <a:r>
              <a:rPr lang="es-ES" sz="1900" dirty="0" err="1">
                <a:solidFill>
                  <a:srgbClr val="000000"/>
                </a:solidFill>
              </a:rPr>
              <a:t>Demme</a:t>
            </a:r>
            <a:r>
              <a:rPr lang="es-ES" sz="1900" dirty="0">
                <a:solidFill>
                  <a:srgbClr val="000000"/>
                </a:solidFill>
              </a:rPr>
              <a:t> tiene la mejor puntuación defensiva de 235.0, seguido de Phillips con 225.0 y Paredes con 204.6.</a:t>
            </a:r>
          </a:p>
        </p:txBody>
      </p:sp>
    </p:spTree>
    <p:extLst>
      <p:ext uri="{BB962C8B-B14F-4D97-AF65-F5344CB8AC3E}">
        <p14:creationId xmlns:p14="http://schemas.microsoft.com/office/powerpoint/2010/main" val="143867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6DB53-69A5-8C13-AEBA-E54CF960075A}"/>
              </a:ext>
            </a:extLst>
          </p:cNvPr>
          <p:cNvSpPr>
            <a:spLocks noGrp="1"/>
          </p:cNvSpPr>
          <p:nvPr>
            <p:ph type="title"/>
          </p:nvPr>
        </p:nvSpPr>
        <p:spPr>
          <a:xfrm>
            <a:off x="839788" y="457200"/>
            <a:ext cx="3932237" cy="530225"/>
          </a:xfrm>
        </p:spPr>
        <p:txBody>
          <a:bodyPr>
            <a:normAutofit fontScale="90000"/>
          </a:bodyPr>
          <a:lstStyle/>
          <a:p>
            <a:r>
              <a:rPr lang="es-AR" b="1" dirty="0"/>
              <a:t>AGENDA</a:t>
            </a:r>
          </a:p>
        </p:txBody>
      </p:sp>
      <p:sp>
        <p:nvSpPr>
          <p:cNvPr id="4" name="Marcador de texto 3">
            <a:extLst>
              <a:ext uri="{FF2B5EF4-FFF2-40B4-BE49-F238E27FC236}">
                <a16:creationId xmlns:a16="http://schemas.microsoft.com/office/drawing/2014/main" id="{3A35CD83-61D5-47AD-A915-2903E9DED8B4}"/>
              </a:ext>
            </a:extLst>
          </p:cNvPr>
          <p:cNvSpPr>
            <a:spLocks noGrp="1"/>
          </p:cNvSpPr>
          <p:nvPr>
            <p:ph type="body" sz="half" idx="2"/>
          </p:nvPr>
        </p:nvSpPr>
        <p:spPr>
          <a:xfrm>
            <a:off x="839787" y="1138335"/>
            <a:ext cx="6755331" cy="4873625"/>
          </a:xfrm>
        </p:spPr>
        <p:txBody>
          <a:bodyPr>
            <a:normAutofit lnSpcReduction="10000"/>
          </a:bodyPr>
          <a:lstStyle/>
          <a:p>
            <a:pPr marL="285750" indent="-285750">
              <a:lnSpc>
                <a:spcPct val="150000"/>
              </a:lnSpc>
              <a:buFont typeface="Arial" panose="020B0604020202020204" pitchFamily="34" charset="0"/>
              <a:buChar char="•"/>
            </a:pPr>
            <a:r>
              <a:rPr lang="es-AR" sz="3200" dirty="0"/>
              <a:t>01 | Introducción</a:t>
            </a:r>
          </a:p>
          <a:p>
            <a:pPr marL="285750" indent="-285750">
              <a:lnSpc>
                <a:spcPct val="150000"/>
              </a:lnSpc>
              <a:buFont typeface="Arial" panose="020B0604020202020204" pitchFamily="34" charset="0"/>
              <a:buChar char="•"/>
            </a:pPr>
            <a:r>
              <a:rPr lang="es-AR" sz="3200" dirty="0"/>
              <a:t>02 | Conjunto de Datos</a:t>
            </a:r>
          </a:p>
          <a:p>
            <a:pPr marL="285750" indent="-285750">
              <a:lnSpc>
                <a:spcPct val="150000"/>
              </a:lnSpc>
              <a:buFont typeface="Arial" panose="020B0604020202020204" pitchFamily="34" charset="0"/>
              <a:buChar char="•"/>
            </a:pPr>
            <a:r>
              <a:rPr lang="es-AR" sz="3200" dirty="0"/>
              <a:t>03 | Preguntas e Hipótesis</a:t>
            </a:r>
          </a:p>
          <a:p>
            <a:pPr marL="285750" indent="-285750">
              <a:lnSpc>
                <a:spcPct val="150000"/>
              </a:lnSpc>
              <a:buFont typeface="Arial" panose="020B0604020202020204" pitchFamily="34" charset="0"/>
              <a:buChar char="•"/>
            </a:pPr>
            <a:r>
              <a:rPr lang="es-AR" sz="3200" dirty="0"/>
              <a:t>04 | Objetivo – Contexto Comercial</a:t>
            </a:r>
          </a:p>
          <a:p>
            <a:pPr marL="285750" indent="-285750">
              <a:lnSpc>
                <a:spcPct val="150000"/>
              </a:lnSpc>
              <a:buFont typeface="Arial" panose="020B0604020202020204" pitchFamily="34" charset="0"/>
              <a:buChar char="•"/>
            </a:pPr>
            <a:r>
              <a:rPr lang="es-AR" sz="3200" dirty="0"/>
              <a:t>05 | Análisis Exploratorio</a:t>
            </a:r>
          </a:p>
          <a:p>
            <a:pPr marL="285750" indent="-285750">
              <a:lnSpc>
                <a:spcPct val="150000"/>
              </a:lnSpc>
              <a:buFont typeface="Arial" panose="020B0604020202020204" pitchFamily="34" charset="0"/>
              <a:buChar char="•"/>
            </a:pPr>
            <a:r>
              <a:rPr lang="es-AR" sz="3200" dirty="0"/>
              <a:t>06 | Conclusiones</a:t>
            </a:r>
          </a:p>
          <a:p>
            <a:pPr marL="285750" indent="-285750">
              <a:buFont typeface="Arial" panose="020B0604020202020204" pitchFamily="34" charset="0"/>
              <a:buChar char="•"/>
            </a:pPr>
            <a:endParaRPr lang="es-AR" sz="2800" dirty="0"/>
          </a:p>
        </p:txBody>
      </p:sp>
      <p:pic>
        <p:nvPicPr>
          <p:cNvPr id="1026" name="Picture 2">
            <a:extLst>
              <a:ext uri="{FF2B5EF4-FFF2-40B4-BE49-F238E27FC236}">
                <a16:creationId xmlns:a16="http://schemas.microsoft.com/office/drawing/2014/main" id="{FEF79159-0C75-F114-F395-C6BF85FF22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03922" y="987425"/>
            <a:ext cx="3248290"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19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97C12E6E-248D-9B17-43DA-0984A34C2520}"/>
              </a:ext>
            </a:extLst>
          </p:cNvPr>
          <p:cNvSpPr>
            <a:spLocks noGrp="1"/>
          </p:cNvSpPr>
          <p:nvPr>
            <p:ph type="subTitle" idx="1"/>
          </p:nvPr>
        </p:nvSpPr>
        <p:spPr>
          <a:xfrm>
            <a:off x="674913" y="401637"/>
            <a:ext cx="10951029" cy="3027363"/>
          </a:xfrm>
        </p:spPr>
        <p:txBody>
          <a:bodyPr>
            <a:normAutofit fontScale="77500" lnSpcReduction="20000"/>
          </a:bodyPr>
          <a:lstStyle/>
          <a:p>
            <a:pPr algn="l"/>
            <a:r>
              <a:rPr lang="es-ES" sz="3100" b="1" i="0" dirty="0">
                <a:solidFill>
                  <a:srgbClr val="000000"/>
                </a:solidFill>
                <a:effectLst/>
              </a:rPr>
              <a:t>1. Introducción</a:t>
            </a:r>
          </a:p>
          <a:p>
            <a:pPr algn="l">
              <a:lnSpc>
                <a:spcPct val="120000"/>
              </a:lnSpc>
            </a:pPr>
            <a:r>
              <a:rPr lang="es-ES" b="0" i="0" dirty="0">
                <a:solidFill>
                  <a:srgbClr val="000000"/>
                </a:solidFill>
                <a:effectLst/>
              </a:rPr>
              <a:t>En el mundo del fútbol, el análisis de datos ha cobrado una gran relevancia en los últimos años. La información obtenida a través del análisis de diversas variables puede proporcionar </a:t>
            </a:r>
            <a:r>
              <a:rPr lang="es-ES" b="0" i="0" dirty="0" err="1">
                <a:solidFill>
                  <a:srgbClr val="000000"/>
                </a:solidFill>
                <a:effectLst/>
              </a:rPr>
              <a:t>insights</a:t>
            </a:r>
            <a:r>
              <a:rPr lang="es-ES" b="0" i="0" dirty="0">
                <a:solidFill>
                  <a:srgbClr val="000000"/>
                </a:solidFill>
                <a:effectLst/>
              </a:rPr>
              <a:t> valiosos sobre el desempeño de los jugadores y equipos.</a:t>
            </a:r>
          </a:p>
          <a:p>
            <a:pPr algn="l">
              <a:lnSpc>
                <a:spcPct val="120000"/>
              </a:lnSpc>
            </a:pPr>
            <a:r>
              <a:rPr lang="es-ES" b="0" i="0" dirty="0">
                <a:solidFill>
                  <a:srgbClr val="000000"/>
                </a:solidFill>
                <a:effectLst/>
              </a:rPr>
              <a:t>En este contexto, el presente conjunto de datos ofrece una amplia variedad de información que captura diferentes aspectos del juego.</a:t>
            </a:r>
          </a:p>
          <a:p>
            <a:pPr algn="l">
              <a:lnSpc>
                <a:spcPct val="120000"/>
              </a:lnSpc>
            </a:pPr>
            <a:r>
              <a:rPr lang="es-ES" b="0" i="0" dirty="0">
                <a:solidFill>
                  <a:srgbClr val="000000"/>
                </a:solidFill>
                <a:effectLst/>
              </a:rPr>
              <a:t>En este análisis, nos dirigimos a entrenadores, analistas y aficionados del fútbol interesados en comprender y utilizar estos datos para evaluar el rendimiento de los jugadores y equipos en diversos aspectos del juego.</a:t>
            </a:r>
          </a:p>
          <a:p>
            <a:endParaRPr lang="es-AR" dirty="0"/>
          </a:p>
        </p:txBody>
      </p:sp>
      <p:sp>
        <p:nvSpPr>
          <p:cNvPr id="9" name="Subtítulo 7">
            <a:extLst>
              <a:ext uri="{FF2B5EF4-FFF2-40B4-BE49-F238E27FC236}">
                <a16:creationId xmlns:a16="http://schemas.microsoft.com/office/drawing/2014/main" id="{16B38942-2C0F-F1CD-9C20-300EDBBCAD80}"/>
              </a:ext>
            </a:extLst>
          </p:cNvPr>
          <p:cNvSpPr txBox="1">
            <a:spLocks/>
          </p:cNvSpPr>
          <p:nvPr/>
        </p:nvSpPr>
        <p:spPr>
          <a:xfrm>
            <a:off x="674913" y="3937520"/>
            <a:ext cx="10951029" cy="21740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b="1" dirty="0">
                <a:solidFill>
                  <a:srgbClr val="000000"/>
                </a:solidFill>
              </a:rPr>
              <a:t>2. Conjunto de Datos</a:t>
            </a:r>
          </a:p>
          <a:p>
            <a:pPr algn="l">
              <a:lnSpc>
                <a:spcPct val="110000"/>
              </a:lnSpc>
            </a:pPr>
            <a:r>
              <a:rPr lang="es-ES" sz="1900" dirty="0">
                <a:solidFill>
                  <a:srgbClr val="000000"/>
                </a:solidFill>
              </a:rPr>
              <a:t>El conjunto de datos que estamos analizando contiene una amplia variedad de variables que capturan diferentes aspectos del juego de fútbol. Estas variables incluyen goles marcados, precisión de pases, regates exitosos, habilidades defensivas, edad, posición en el campo, altura y más. Esta información es esencial para evaluar el rendimiento de los jugadores y equipos en diferentes aspectos del juego</a:t>
            </a:r>
            <a:endParaRPr lang="es-AR" sz="1900" dirty="0">
              <a:solidFill>
                <a:srgbClr val="000000"/>
              </a:solidFill>
            </a:endParaRPr>
          </a:p>
        </p:txBody>
      </p:sp>
    </p:spTree>
    <p:extLst>
      <p:ext uri="{BB962C8B-B14F-4D97-AF65-F5344CB8AC3E}">
        <p14:creationId xmlns:p14="http://schemas.microsoft.com/office/powerpoint/2010/main" val="324910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774F1-492E-859A-50CE-045BC29CDE0A}"/>
              </a:ext>
            </a:extLst>
          </p:cNvPr>
          <p:cNvSpPr>
            <a:spLocks noGrp="1"/>
          </p:cNvSpPr>
          <p:nvPr>
            <p:ph type="title"/>
          </p:nvPr>
        </p:nvSpPr>
        <p:spPr>
          <a:xfrm>
            <a:off x="838200" y="365126"/>
            <a:ext cx="10515600" cy="782540"/>
          </a:xfrm>
        </p:spPr>
        <p:txBody>
          <a:bodyPr/>
          <a:lstStyle/>
          <a:p>
            <a:r>
              <a:rPr lang="es-AR" b="1" dirty="0"/>
              <a:t>Resumen Conjunto de Datos</a:t>
            </a:r>
          </a:p>
        </p:txBody>
      </p:sp>
      <p:pic>
        <p:nvPicPr>
          <p:cNvPr id="4" name="Picture 2" descr="joueur de football donne un coup de pied à l'icône de style de ligne de  tournoi de sports récréatifs de la ligue de balle 2564714 Art vectoriel  chez Vecteezy">
            <a:extLst>
              <a:ext uri="{FF2B5EF4-FFF2-40B4-BE49-F238E27FC236}">
                <a16:creationId xmlns:a16="http://schemas.microsoft.com/office/drawing/2014/main" id="{E8549975-2FBF-F8D3-B595-7599220A0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88180"/>
            <a:ext cx="1475792" cy="1475792"/>
          </a:xfrm>
          <a:prstGeom prst="rect">
            <a:avLst/>
          </a:prstGeom>
          <a:noFill/>
          <a:extLst>
            <a:ext uri="{909E8E84-426E-40DD-AFC4-6F175D3DCCD1}">
              <a14:hiddenFill xmlns:a14="http://schemas.microsoft.com/office/drawing/2010/main">
                <a:solidFill>
                  <a:srgbClr val="FFFFFF"/>
                </a:solidFill>
              </a14:hiddenFill>
            </a:ext>
          </a:extLst>
        </p:spPr>
      </p:pic>
      <p:sp>
        <p:nvSpPr>
          <p:cNvPr id="7" name="Subtítulo 2">
            <a:extLst>
              <a:ext uri="{FF2B5EF4-FFF2-40B4-BE49-F238E27FC236}">
                <a16:creationId xmlns:a16="http://schemas.microsoft.com/office/drawing/2014/main" id="{09CC81FD-F4B0-1970-431E-8A0DDE931981}"/>
              </a:ext>
            </a:extLst>
          </p:cNvPr>
          <p:cNvSpPr txBox="1">
            <a:spLocks/>
          </p:cNvSpPr>
          <p:nvPr/>
        </p:nvSpPr>
        <p:spPr>
          <a:xfrm>
            <a:off x="957166" y="2569450"/>
            <a:ext cx="1236306" cy="5283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b="1" dirty="0">
                <a:solidFill>
                  <a:srgbClr val="000000"/>
                </a:solidFill>
                <a:latin typeface="Helvetica Neue"/>
              </a:rPr>
              <a:t>2689</a:t>
            </a:r>
          </a:p>
        </p:txBody>
      </p:sp>
      <p:pic>
        <p:nvPicPr>
          <p:cNvPr id="2052" name="Picture 4" descr="Futbol Futbol Icon Set Stok Vektör Sanatı &amp; Rezerv Oyuncu'nin Daha Fazla  Görseli - Rezerv Oyuncu, Değiştirme, Futbol - iStock">
            <a:extLst>
              <a:ext uri="{FF2B5EF4-FFF2-40B4-BE49-F238E27FC236}">
                <a16:creationId xmlns:a16="http://schemas.microsoft.com/office/drawing/2014/main" id="{620A3F81-7C03-4F13-93EA-9AA9C334C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589" y="2888180"/>
            <a:ext cx="2080726" cy="1570633"/>
          </a:xfrm>
          <a:prstGeom prst="rect">
            <a:avLst/>
          </a:prstGeom>
          <a:noFill/>
          <a:extLst>
            <a:ext uri="{909E8E84-426E-40DD-AFC4-6F175D3DCCD1}">
              <a14:hiddenFill xmlns:a14="http://schemas.microsoft.com/office/drawing/2010/main">
                <a:solidFill>
                  <a:srgbClr val="FFFFFF"/>
                </a:solidFill>
              </a14:hiddenFill>
            </a:ext>
          </a:extLst>
        </p:spPr>
      </p:pic>
      <p:sp>
        <p:nvSpPr>
          <p:cNvPr id="8" name="Subtítulo 2">
            <a:extLst>
              <a:ext uri="{FF2B5EF4-FFF2-40B4-BE49-F238E27FC236}">
                <a16:creationId xmlns:a16="http://schemas.microsoft.com/office/drawing/2014/main" id="{58BE3976-D545-7650-5E8E-32600C7CB183}"/>
              </a:ext>
            </a:extLst>
          </p:cNvPr>
          <p:cNvSpPr txBox="1">
            <a:spLocks/>
          </p:cNvSpPr>
          <p:nvPr/>
        </p:nvSpPr>
        <p:spPr>
          <a:xfrm>
            <a:off x="2978799" y="2557431"/>
            <a:ext cx="1236306" cy="5283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b="1" dirty="0">
                <a:solidFill>
                  <a:srgbClr val="000000"/>
                </a:solidFill>
                <a:latin typeface="Helvetica Neue"/>
              </a:rPr>
              <a:t>124</a:t>
            </a:r>
          </a:p>
        </p:txBody>
      </p:sp>
      <p:pic>
        <p:nvPicPr>
          <p:cNvPr id="2054" name="Picture 6">
            <a:extLst>
              <a:ext uri="{FF2B5EF4-FFF2-40B4-BE49-F238E27FC236}">
                <a16:creationId xmlns:a16="http://schemas.microsoft.com/office/drawing/2014/main" id="{2E3DDC35-5FB4-D5C5-EEC4-5C0F65F25D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2642" y="1757687"/>
            <a:ext cx="5964556" cy="383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72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D2CF315-2107-0B13-1258-2949D1BC38BF}"/>
              </a:ext>
            </a:extLst>
          </p:cNvPr>
          <p:cNvSpPr txBox="1"/>
          <p:nvPr/>
        </p:nvSpPr>
        <p:spPr>
          <a:xfrm>
            <a:off x="706794" y="446038"/>
            <a:ext cx="10900487" cy="5470215"/>
          </a:xfrm>
          <a:prstGeom prst="rect">
            <a:avLst/>
          </a:prstGeom>
          <a:noFill/>
        </p:spPr>
        <p:txBody>
          <a:bodyPr wrap="square">
            <a:spAutoFit/>
          </a:bodyPr>
          <a:lstStyle/>
          <a:p>
            <a:pPr>
              <a:lnSpc>
                <a:spcPct val="70000"/>
              </a:lnSpc>
              <a:spcBef>
                <a:spcPts val="1000"/>
              </a:spcBef>
            </a:pPr>
            <a:r>
              <a:rPr lang="es-ES" sz="2400" b="1" dirty="0">
                <a:solidFill>
                  <a:srgbClr val="000000"/>
                </a:solidFill>
              </a:rPr>
              <a:t>3. Preguntas e Hipótesis</a:t>
            </a:r>
          </a:p>
          <a:p>
            <a:pPr>
              <a:spcBef>
                <a:spcPts val="1000"/>
              </a:spcBef>
            </a:pPr>
            <a:r>
              <a:rPr lang="es-ES" sz="1900" dirty="0">
                <a:solidFill>
                  <a:srgbClr val="000000"/>
                </a:solidFill>
              </a:rPr>
              <a:t>Antes de sumergirnos en el análisis, estableceremos algunas preguntas e hipótesis que podríamos responder a través de los datos:</a:t>
            </a:r>
          </a:p>
          <a:p>
            <a:pPr>
              <a:spcBef>
                <a:spcPts val="1000"/>
              </a:spcBef>
            </a:pPr>
            <a:r>
              <a:rPr lang="es-ES" sz="1900" dirty="0">
                <a:solidFill>
                  <a:srgbClr val="000000"/>
                </a:solidFill>
              </a:rPr>
              <a:t>¿Cuáles son los jugadores más efectivos en términos de goles marcados? ¿Existen diferencias significativas entre los distintos equipos en cuanto a la producción de goles?</a:t>
            </a:r>
          </a:p>
          <a:p>
            <a:pPr>
              <a:spcBef>
                <a:spcPts val="1000"/>
              </a:spcBef>
            </a:pPr>
            <a:r>
              <a:rPr lang="es-ES" sz="1900" dirty="0">
                <a:solidFill>
                  <a:srgbClr val="000000"/>
                </a:solidFill>
              </a:rPr>
              <a:t>¿Existe una relación entre la precisión de los pases de un jugador y su capacidad para crear oportunidades de gol para su equipo?</a:t>
            </a:r>
          </a:p>
          <a:p>
            <a:pPr>
              <a:spcBef>
                <a:spcPts val="1000"/>
              </a:spcBef>
            </a:pPr>
            <a:r>
              <a:rPr lang="es-ES" sz="1900" dirty="0">
                <a:solidFill>
                  <a:srgbClr val="000000"/>
                </a:solidFill>
              </a:rPr>
              <a:t>¿Cuál es el porcentaje de éxito de los regates realizados por los jugadores? ¿Algunos jugadores destacan por su habilidad para eludir a los defensores?</a:t>
            </a:r>
          </a:p>
          <a:p>
            <a:pPr>
              <a:spcBef>
                <a:spcPts val="1000"/>
              </a:spcBef>
            </a:pPr>
            <a:r>
              <a:rPr lang="es-ES" sz="1900" dirty="0">
                <a:solidFill>
                  <a:srgbClr val="000000"/>
                </a:solidFill>
              </a:rPr>
              <a:t>¿Qué jugadores tienen la mejor capacidad defensiva en términos de bloqueo de tiros y recuperación de balones?</a:t>
            </a:r>
          </a:p>
          <a:p>
            <a:pPr>
              <a:spcBef>
                <a:spcPts val="1000"/>
              </a:spcBef>
            </a:pPr>
            <a:r>
              <a:rPr lang="es-ES" sz="1900" dirty="0">
                <a:solidFill>
                  <a:srgbClr val="000000"/>
                </a:solidFill>
              </a:rPr>
              <a:t>¿Existe alguna correlación entre la edad de los jugadores y su rendimiento en el campo?</a:t>
            </a:r>
          </a:p>
          <a:p>
            <a:pPr>
              <a:spcBef>
                <a:spcPts val="1000"/>
              </a:spcBef>
            </a:pPr>
            <a:r>
              <a:rPr lang="es-ES" sz="1900" dirty="0">
                <a:solidFill>
                  <a:srgbClr val="000000"/>
                </a:solidFill>
              </a:rPr>
              <a:t>¿Cuál es el equipo con el mejor desempeño general en términos de todas las variables analizadas?</a:t>
            </a:r>
          </a:p>
          <a:p>
            <a:pPr>
              <a:spcBef>
                <a:spcPts val="1000"/>
              </a:spcBef>
            </a:pPr>
            <a:r>
              <a:rPr lang="es-ES" sz="1900" dirty="0">
                <a:solidFill>
                  <a:srgbClr val="000000"/>
                </a:solidFill>
              </a:rPr>
              <a:t>Estas preguntas guiarán nuestro análisis y nos ayudarán a obtener información relevante sobre el rendimiento de jugadores y equipos en el fútbol.</a:t>
            </a:r>
          </a:p>
        </p:txBody>
      </p:sp>
    </p:spTree>
    <p:extLst>
      <p:ext uri="{BB962C8B-B14F-4D97-AF65-F5344CB8AC3E}">
        <p14:creationId xmlns:p14="http://schemas.microsoft.com/office/powerpoint/2010/main" val="271289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D2CF315-2107-0B13-1258-2949D1BC38BF}"/>
              </a:ext>
            </a:extLst>
          </p:cNvPr>
          <p:cNvSpPr txBox="1"/>
          <p:nvPr/>
        </p:nvSpPr>
        <p:spPr>
          <a:xfrm>
            <a:off x="706794" y="446038"/>
            <a:ext cx="10900487" cy="2489912"/>
          </a:xfrm>
          <a:prstGeom prst="rect">
            <a:avLst/>
          </a:prstGeom>
          <a:noFill/>
        </p:spPr>
        <p:txBody>
          <a:bodyPr wrap="square">
            <a:spAutoFit/>
          </a:bodyPr>
          <a:lstStyle/>
          <a:p>
            <a:pPr>
              <a:lnSpc>
                <a:spcPct val="70000"/>
              </a:lnSpc>
              <a:spcBef>
                <a:spcPts val="1000"/>
              </a:spcBef>
            </a:pPr>
            <a:r>
              <a:rPr lang="es-ES" sz="2400" b="1" dirty="0">
                <a:solidFill>
                  <a:srgbClr val="000000"/>
                </a:solidFill>
              </a:rPr>
              <a:t>4.a Objetivo</a:t>
            </a:r>
          </a:p>
          <a:p>
            <a:pPr>
              <a:spcBef>
                <a:spcPts val="1000"/>
              </a:spcBef>
            </a:pPr>
            <a:r>
              <a:rPr lang="es-ES" sz="1900" dirty="0">
                <a:solidFill>
                  <a:srgbClr val="000000"/>
                </a:solidFill>
              </a:rPr>
              <a:t>El objetivo de este análisis es utilizar técnicas de análisis de datos para examinar el rendimiento de jugadores y equipos de fútbol en función de diversas variables.</a:t>
            </a:r>
          </a:p>
          <a:p>
            <a:pPr>
              <a:spcBef>
                <a:spcPts val="1000"/>
              </a:spcBef>
            </a:pPr>
            <a:r>
              <a:rPr lang="es-ES" sz="1900" dirty="0">
                <a:solidFill>
                  <a:srgbClr val="000000"/>
                </a:solidFill>
              </a:rPr>
              <a:t> Estas variables incluyen goles marcados, precisión de pases, regates exitosos, habilidades defensivas, edad, posición en el campo, altura y otras relevantes. </a:t>
            </a:r>
          </a:p>
          <a:p>
            <a:pPr>
              <a:spcBef>
                <a:spcPts val="1000"/>
              </a:spcBef>
            </a:pPr>
            <a:r>
              <a:rPr lang="es-ES" sz="1900" dirty="0">
                <a:solidFill>
                  <a:srgbClr val="000000"/>
                </a:solidFill>
              </a:rPr>
              <a:t>Buscaremos identificar patrones y relaciones significativas que puedan proporcionar </a:t>
            </a:r>
            <a:r>
              <a:rPr lang="es-ES" sz="1900" dirty="0" err="1">
                <a:solidFill>
                  <a:srgbClr val="000000"/>
                </a:solidFill>
              </a:rPr>
              <a:t>insights</a:t>
            </a:r>
            <a:r>
              <a:rPr lang="es-ES" sz="1900" dirty="0">
                <a:solidFill>
                  <a:srgbClr val="000000"/>
                </a:solidFill>
              </a:rPr>
              <a:t> valiosos para la toma de decisiones estratégicas y operativas en la industria del fútbol.</a:t>
            </a:r>
          </a:p>
        </p:txBody>
      </p:sp>
      <p:sp>
        <p:nvSpPr>
          <p:cNvPr id="2" name="CuadroTexto 1">
            <a:extLst>
              <a:ext uri="{FF2B5EF4-FFF2-40B4-BE49-F238E27FC236}">
                <a16:creationId xmlns:a16="http://schemas.microsoft.com/office/drawing/2014/main" id="{4D1271BC-7EF7-F18F-CFD5-C91659AFC8A1}"/>
              </a:ext>
            </a:extLst>
          </p:cNvPr>
          <p:cNvSpPr txBox="1"/>
          <p:nvPr/>
        </p:nvSpPr>
        <p:spPr>
          <a:xfrm>
            <a:off x="706793" y="3429000"/>
            <a:ext cx="10900487" cy="1776897"/>
          </a:xfrm>
          <a:prstGeom prst="rect">
            <a:avLst/>
          </a:prstGeom>
          <a:noFill/>
        </p:spPr>
        <p:txBody>
          <a:bodyPr wrap="square">
            <a:spAutoFit/>
          </a:bodyPr>
          <a:lstStyle/>
          <a:p>
            <a:pPr>
              <a:lnSpc>
                <a:spcPct val="70000"/>
              </a:lnSpc>
              <a:spcBef>
                <a:spcPts val="1000"/>
              </a:spcBef>
            </a:pPr>
            <a:r>
              <a:rPr lang="es-ES" sz="2400" b="1" dirty="0">
                <a:solidFill>
                  <a:srgbClr val="000000"/>
                </a:solidFill>
              </a:rPr>
              <a:t>4.b Contexto Comercial y problema a abordar</a:t>
            </a:r>
          </a:p>
          <a:p>
            <a:pPr>
              <a:spcBef>
                <a:spcPts val="1000"/>
              </a:spcBef>
            </a:pPr>
            <a:r>
              <a:rPr lang="es-ES" sz="1900" dirty="0">
                <a:solidFill>
                  <a:srgbClr val="000000"/>
                </a:solidFill>
              </a:rPr>
              <a:t>En el contexto comercial, nuestro objetivo es proporcionar información y análisis útiles para actores dentro de la industria del fútbol, como clubes, directores técnicos y agentes de jugadores. </a:t>
            </a:r>
          </a:p>
          <a:p>
            <a:pPr>
              <a:spcBef>
                <a:spcPts val="1000"/>
              </a:spcBef>
            </a:pPr>
            <a:r>
              <a:rPr lang="es-ES" sz="1900" dirty="0">
                <a:solidFill>
                  <a:srgbClr val="000000"/>
                </a:solidFill>
              </a:rPr>
              <a:t>Abordamos el problema de comprender y evaluar el rendimiento de los jugadores y equipos de fútbol para facilitar la identificación de talentos, la selección de jugadores y la toma de decisiones estratégicas.</a:t>
            </a:r>
          </a:p>
        </p:txBody>
      </p:sp>
    </p:spTree>
    <p:extLst>
      <p:ext uri="{BB962C8B-B14F-4D97-AF65-F5344CB8AC3E}">
        <p14:creationId xmlns:p14="http://schemas.microsoft.com/office/powerpoint/2010/main" val="258188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CE54F-340F-AD6F-74E3-5A6ED5CB9D34}"/>
              </a:ext>
            </a:extLst>
          </p:cNvPr>
          <p:cNvSpPr>
            <a:spLocks noGrp="1"/>
          </p:cNvSpPr>
          <p:nvPr>
            <p:ph type="title"/>
          </p:nvPr>
        </p:nvSpPr>
        <p:spPr>
          <a:xfrm>
            <a:off x="838200" y="2766218"/>
            <a:ext cx="10515600" cy="1325563"/>
          </a:xfrm>
        </p:spPr>
        <p:txBody>
          <a:bodyPr/>
          <a:lstStyle/>
          <a:p>
            <a:pPr algn="ctr"/>
            <a:r>
              <a:rPr lang="es-ES" b="1" i="0" dirty="0">
                <a:solidFill>
                  <a:srgbClr val="000000"/>
                </a:solidFill>
                <a:effectLst/>
                <a:latin typeface="Helvetica Neue"/>
              </a:rPr>
              <a:t>5. Análisis Exploratorio</a:t>
            </a:r>
            <a:endParaRPr lang="es-AR" dirty="0"/>
          </a:p>
        </p:txBody>
      </p:sp>
    </p:spTree>
    <p:extLst>
      <p:ext uri="{BB962C8B-B14F-4D97-AF65-F5344CB8AC3E}">
        <p14:creationId xmlns:p14="http://schemas.microsoft.com/office/powerpoint/2010/main" val="2247451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8E3DC90-1F03-7CC5-83B2-7251FE082A25}"/>
              </a:ext>
            </a:extLst>
          </p:cNvPr>
          <p:cNvSpPr>
            <a:spLocks noGrp="1"/>
          </p:cNvSpPr>
          <p:nvPr>
            <p:ph idx="1"/>
          </p:nvPr>
        </p:nvSpPr>
        <p:spPr>
          <a:xfrm>
            <a:off x="838200" y="687292"/>
            <a:ext cx="10515600" cy="1206824"/>
          </a:xfrm>
        </p:spPr>
        <p:txBody>
          <a:bodyPr/>
          <a:lstStyle/>
          <a:p>
            <a:pPr marL="0" indent="0">
              <a:buNone/>
            </a:pPr>
            <a:r>
              <a:rPr lang="es-ES" sz="2400" b="1" i="0" dirty="0">
                <a:solidFill>
                  <a:srgbClr val="000000"/>
                </a:solidFill>
                <a:effectLst/>
              </a:rPr>
              <a:t>1. ¿Cuáles son los jugadores más efectivos en términos de goles marcados? ¿Existen diferencias significativas entre los distintos equipos en cuanto a la producción de goles?</a:t>
            </a:r>
          </a:p>
          <a:p>
            <a:pPr marL="0" indent="0">
              <a:buNone/>
            </a:pPr>
            <a:endParaRPr lang="es-AR" dirty="0"/>
          </a:p>
        </p:txBody>
      </p:sp>
      <p:pic>
        <p:nvPicPr>
          <p:cNvPr id="6" name="Imagen 5">
            <a:extLst>
              <a:ext uri="{FF2B5EF4-FFF2-40B4-BE49-F238E27FC236}">
                <a16:creationId xmlns:a16="http://schemas.microsoft.com/office/drawing/2014/main" id="{99463CB5-F095-3D46-6406-630E2E5FA987}"/>
              </a:ext>
            </a:extLst>
          </p:cNvPr>
          <p:cNvPicPr>
            <a:picLocks noChangeAspect="1"/>
          </p:cNvPicPr>
          <p:nvPr/>
        </p:nvPicPr>
        <p:blipFill>
          <a:blip r:embed="rId2"/>
          <a:stretch>
            <a:fillRect/>
          </a:stretch>
        </p:blipFill>
        <p:spPr>
          <a:xfrm>
            <a:off x="1170489" y="2183364"/>
            <a:ext cx="3270882" cy="4285329"/>
          </a:xfrm>
          <a:prstGeom prst="rect">
            <a:avLst/>
          </a:prstGeom>
        </p:spPr>
      </p:pic>
      <p:pic>
        <p:nvPicPr>
          <p:cNvPr id="3075" name="Picture 3">
            <a:extLst>
              <a:ext uri="{FF2B5EF4-FFF2-40B4-BE49-F238E27FC236}">
                <a16:creationId xmlns:a16="http://schemas.microsoft.com/office/drawing/2014/main" id="{B2627027-0EFC-7098-9FDD-9664917DB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1899" y="2183364"/>
            <a:ext cx="5593660" cy="4284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44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8E3DC90-1F03-7CC5-83B2-7251FE082A25}"/>
              </a:ext>
            </a:extLst>
          </p:cNvPr>
          <p:cNvSpPr>
            <a:spLocks noGrp="1"/>
          </p:cNvSpPr>
          <p:nvPr>
            <p:ph idx="1"/>
          </p:nvPr>
        </p:nvSpPr>
        <p:spPr>
          <a:xfrm>
            <a:off x="578497" y="687292"/>
            <a:ext cx="10926147" cy="1206824"/>
          </a:xfrm>
        </p:spPr>
        <p:txBody>
          <a:bodyPr/>
          <a:lstStyle/>
          <a:p>
            <a:pPr marL="0" indent="0">
              <a:buNone/>
            </a:pPr>
            <a:r>
              <a:rPr lang="es-ES" sz="2400" b="1" dirty="0">
                <a:solidFill>
                  <a:srgbClr val="000000"/>
                </a:solidFill>
              </a:rPr>
              <a:t>2. ¿Existe una relación entre la precisión de los pases de un jugador y su capacidad para crear oportunidades de gol para su equipo?</a:t>
            </a:r>
          </a:p>
          <a:p>
            <a:pPr marL="0" indent="0">
              <a:buNone/>
            </a:pPr>
            <a:r>
              <a:rPr lang="es-ES" sz="2400" dirty="0" err="1">
                <a:solidFill>
                  <a:srgbClr val="000000"/>
                </a:solidFill>
              </a:rPr>
              <a:t>PasShoCmp</a:t>
            </a:r>
            <a:r>
              <a:rPr lang="es-ES" sz="2400" dirty="0">
                <a:solidFill>
                  <a:srgbClr val="000000"/>
                </a:solidFill>
              </a:rPr>
              <a:t>: Número de pases completados que resultaron en un tiro.</a:t>
            </a:r>
          </a:p>
          <a:p>
            <a:pPr marL="0" indent="0">
              <a:buNone/>
            </a:pPr>
            <a:endParaRPr lang="es-AR" dirty="0"/>
          </a:p>
        </p:txBody>
      </p:sp>
      <p:pic>
        <p:nvPicPr>
          <p:cNvPr id="4098" name="Picture 2">
            <a:extLst>
              <a:ext uri="{FF2B5EF4-FFF2-40B4-BE49-F238E27FC236}">
                <a16:creationId xmlns:a16="http://schemas.microsoft.com/office/drawing/2014/main" id="{1D95B924-E514-91F2-249B-BF17E1DA5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87" y="2671301"/>
            <a:ext cx="3908001" cy="290840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EEEF2C6-ED88-2095-E2D3-858C7F546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80" y="2634999"/>
            <a:ext cx="3819331" cy="296336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22BEEBA-B64F-0319-AE55-52D0DF456A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9081" y="2615315"/>
            <a:ext cx="3908001" cy="2989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06919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1373</Words>
  <Application>Microsoft Office PowerPoint</Application>
  <PresentationFormat>Panorámica</PresentationFormat>
  <Paragraphs>78</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Calibri Light</vt:lpstr>
      <vt:lpstr>Helvetica Neue</vt:lpstr>
      <vt:lpstr>Tema de Office</vt:lpstr>
      <vt:lpstr>Análisis de Datos en el Fútbol</vt:lpstr>
      <vt:lpstr>AGENDA</vt:lpstr>
      <vt:lpstr>Presentación de PowerPoint</vt:lpstr>
      <vt:lpstr>Resumen Conjunto de Datos</vt:lpstr>
      <vt:lpstr>Presentación de PowerPoint</vt:lpstr>
      <vt:lpstr>Presentación de PowerPoint</vt:lpstr>
      <vt:lpstr>5. Análisis Exploratorio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Datos en el Fútbol</dc:title>
  <dc:creator>luis solis</dc:creator>
  <cp:lastModifiedBy>luis solis</cp:lastModifiedBy>
  <cp:revision>4</cp:revision>
  <dcterms:created xsi:type="dcterms:W3CDTF">2023-08-07T17:12:20Z</dcterms:created>
  <dcterms:modified xsi:type="dcterms:W3CDTF">2023-08-14T22:50:43Z</dcterms:modified>
</cp:coreProperties>
</file>