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71" r:id="rId2"/>
    <p:sldId id="273" r:id="rId3"/>
    <p:sldId id="281" r:id="rId4"/>
    <p:sldId id="276" r:id="rId5"/>
    <p:sldId id="277" r:id="rId6"/>
    <p:sldId id="278" r:id="rId7"/>
    <p:sldId id="280" r:id="rId8"/>
    <p:sldId id="286" r:id="rId9"/>
    <p:sldId id="279" r:id="rId10"/>
    <p:sldId id="282" r:id="rId11"/>
    <p:sldId id="283" r:id="rId12"/>
    <p:sldId id="285" r:id="rId13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546"/>
    <a:srgbClr val="8B0C0C"/>
    <a:srgbClr val="9B042A"/>
    <a:srgbClr val="162C7E"/>
    <a:srgbClr val="2F357E"/>
    <a:srgbClr val="5C79E2"/>
    <a:srgbClr val="F91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EA83F-C187-4629-B385-77CFACA409C8}" v="32" dt="2024-08-10T14:12:01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75" d="100"/>
          <a:sy n="75" d="100"/>
        </p:scale>
        <p:origin x="1460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07F2-521F-49FF-A5AF-ED5B3D6F4222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C0FF-9EF6-40A2-B30D-50E096156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8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9E1A-ED67-F84C-EAF6-D1E18A50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1A094-1334-DA7B-6218-76E2B7A9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3AC97-03D6-B223-A16E-711B0A3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7E01F-57D9-223E-F50B-5861F1F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017E0-3F5B-BADE-8CC6-027C8E1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6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6B92-5F01-4124-C303-3B1EC9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54AD9-2D50-F23B-DA8E-EC8645CB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223ED-F085-587B-DB52-6EBDDB2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65B0-AE33-6868-82DC-DCFCB19B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4F7C9-3232-15D0-3509-B55D88D1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0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97EF08-B750-B92E-42B3-61BCF133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09FB33-3339-494A-DBCB-CF19FAFA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BCEDC-3794-0191-E43A-71F4B60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89322-5A3A-B253-5FDC-E053FC35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B60CB-090D-E7C6-57DE-2769D60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A874-8D1A-256D-7636-55D1F64F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30B9B-D799-A391-F077-6504C90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9D2D1-2CC7-F29A-05AC-45D6FE96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86559-74AB-4104-FD5D-7D5DAA90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33E09-1B90-10F7-4E0D-46CEE58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7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E01E5-517E-F899-FF5E-500787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FCAA2-A0AC-15BA-7660-34E17BAB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B011-851A-E5D4-13E4-6B72FEA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04CEB-EED5-4E25-73B2-926BE072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16CA9-303B-0338-B5D7-D1C8FE4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7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BDD3-DF2C-5AAD-B91E-986BCFE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A893D-12FA-1E84-0367-EBC49C48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2CDE3-3FBB-589A-B857-F80D495D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123C2-73E5-12E2-11BF-128343CB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A691C-3DB5-B9E2-84D0-07F5A8F7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C1E88-C36C-A36A-85D5-949FCC93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256E-3192-3470-DFEF-8AED7E7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CFA8CA-2E67-DC5F-258A-4BB57A7B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D3812-F161-F861-B239-DDA26CAD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F7AB02-10F3-7124-22E1-3356F0FB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BF7944-50BD-5295-F59D-BC74BA0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F21AF-91CD-72AD-A2B2-A5D4E23C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B627C-1BF7-98C0-230B-1FF29F5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B61451-2C49-6B44-7F2B-26CDE9A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3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B333-F95B-6DA8-A9BD-F9DC823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A5CA7D-BD12-8B70-4E5A-C7D0CA7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2E292-1A4E-9270-C9C4-A922CD4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6F590-7347-A4AC-CA9D-752FD39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B3E5DD-634A-3C21-E5BD-499E979B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5FB495-ED5B-AB54-7537-433AA32B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6548F-A515-B05C-2A61-2E7B7C1B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5D92-D9A4-D529-7513-CEC50F8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A22-EC10-7B01-AB5A-365518F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71EC2F-5B9B-93A5-A82A-71E0A1ED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AFE0-23FE-4515-3E33-56DAB23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6C3B8-D76A-B770-9869-85D35122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B2D71-2BEE-332B-BBEF-AB6A6CC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0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4AE15-0E55-C4A2-20FB-0EDFAC90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E4325-6F8A-BB6F-C248-14D500A33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99ED-9BE7-C9AE-F19B-4512E51A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288324-C207-6F2B-4CB8-A29C8A7B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969F1-7E54-45AC-8A08-6D1129C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783D1-2941-9ACC-4977-09DC33F0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7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A98502-D07B-250A-4D59-5422225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8A605-6899-978B-0C97-56F7EA7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3707E-B2B1-0626-96D0-31F9965E3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6BB67-7123-4A2C-A837-4BE61A04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73BE1-5360-327E-3F21-6D016732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8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-57456" y="8613566"/>
            <a:ext cx="6998006" cy="520311"/>
            <a:chOff x="-57456" y="5771341"/>
            <a:chExt cx="6998006" cy="520311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-57456" y="5917915"/>
              <a:ext cx="6998006" cy="2308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9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 / Eduardo Rafael Casasola García</a:t>
              </a:r>
              <a:endParaRPr lang="es-ES" sz="105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BD927-A44A-C17B-4C88-E801E8F036BF}"/>
              </a:ext>
            </a:extLst>
          </p:cNvPr>
          <p:cNvSpPr txBox="1"/>
          <p:nvPr/>
        </p:nvSpPr>
        <p:spPr>
          <a:xfrm>
            <a:off x="2953055" y="2683988"/>
            <a:ext cx="2901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del alumno</a:t>
            </a:r>
            <a:r>
              <a:rPr lang="es-ES" sz="1600" b="1" cap="none" spc="0" dirty="0">
                <a:ln/>
                <a:solidFill>
                  <a:srgbClr val="162C7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52A6239-3C45-10EF-081D-B257257CC5F2}"/>
              </a:ext>
            </a:extLst>
          </p:cNvPr>
          <p:cNvSpPr txBox="1"/>
          <p:nvPr/>
        </p:nvSpPr>
        <p:spPr>
          <a:xfrm>
            <a:off x="177800" y="6356181"/>
            <a:ext cx="1058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 *</a:t>
            </a: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601066"/>
            <a:ext cx="1718735" cy="171873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644C327-90AD-4C73-8998-2673A3B5E613}"/>
              </a:ext>
            </a:extLst>
          </p:cNvPr>
          <p:cNvSpPr txBox="1"/>
          <p:nvPr/>
        </p:nvSpPr>
        <p:spPr>
          <a:xfrm>
            <a:off x="-49537" y="5960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A4B4FC-6CD0-D9F1-60FD-42AA06DD29A8}"/>
              </a:ext>
            </a:extLst>
          </p:cNvPr>
          <p:cNvSpPr txBox="1"/>
          <p:nvPr/>
        </p:nvSpPr>
        <p:spPr>
          <a:xfrm>
            <a:off x="177801" y="6791777"/>
            <a:ext cx="1121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 *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FA2658C-D33F-E4AA-EA99-CC2D6B570D20}"/>
              </a:ext>
            </a:extLst>
          </p:cNvPr>
          <p:cNvSpPr txBox="1"/>
          <p:nvPr/>
        </p:nvSpPr>
        <p:spPr>
          <a:xfrm>
            <a:off x="177799" y="7229592"/>
            <a:ext cx="1236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 *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2A68F6D-2658-C538-6991-7EBDA14D5917}"/>
              </a:ext>
            </a:extLst>
          </p:cNvPr>
          <p:cNvSpPr/>
          <p:nvPr/>
        </p:nvSpPr>
        <p:spPr>
          <a:xfrm>
            <a:off x="5047112" y="8033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395C25-1BBE-CA11-A0B0-2395C2FBA76C}"/>
              </a:ext>
            </a:extLst>
          </p:cNvPr>
          <p:cNvSpPr/>
          <p:nvPr/>
        </p:nvSpPr>
        <p:spPr>
          <a:xfrm>
            <a:off x="5796279" y="8041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6402CFF9-41C8-AFB2-7320-8B84BC66A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12BFEB5-2ECC-173B-454C-A10B2D8B8DBA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87A4E3-1E28-36DD-BECB-AB74A8056457}"/>
              </a:ext>
            </a:extLst>
          </p:cNvPr>
          <p:cNvSpPr/>
          <p:nvPr/>
        </p:nvSpPr>
        <p:spPr>
          <a:xfrm>
            <a:off x="3443062" y="3722046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B9F5482-28C3-4006-0036-EEDFB284D852}"/>
              </a:ext>
            </a:extLst>
          </p:cNvPr>
          <p:cNvSpPr/>
          <p:nvPr/>
        </p:nvSpPr>
        <p:spPr>
          <a:xfrm>
            <a:off x="3443063" y="4151272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B0CF53C-22E2-AD7E-B87F-FED206C44085}"/>
              </a:ext>
            </a:extLst>
          </p:cNvPr>
          <p:cNvSpPr/>
          <p:nvPr/>
        </p:nvSpPr>
        <p:spPr>
          <a:xfrm>
            <a:off x="3440040" y="4573545"/>
            <a:ext cx="3081409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Sabatino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790F619-BA5E-F0B0-960E-6BF4BAF81DF7}"/>
              </a:ext>
            </a:extLst>
          </p:cNvPr>
          <p:cNvSpPr/>
          <p:nvPr/>
        </p:nvSpPr>
        <p:spPr>
          <a:xfrm>
            <a:off x="3429000" y="4997755"/>
            <a:ext cx="3092450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Noveno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E8490E-8B96-67A8-73BB-2D9262E704BA}"/>
              </a:ext>
            </a:extLst>
          </p:cNvPr>
          <p:cNvSpPr/>
          <p:nvPr/>
        </p:nvSpPr>
        <p:spPr>
          <a:xfrm>
            <a:off x="3425978" y="5428315"/>
            <a:ext cx="3092450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24/3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7163B0D-06FE-22A2-98F0-EEB943E2733E}"/>
              </a:ext>
            </a:extLst>
          </p:cNvPr>
          <p:cNvSpPr/>
          <p:nvPr/>
        </p:nvSpPr>
        <p:spPr>
          <a:xfrm>
            <a:off x="1298875" y="7206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Calle Armada de México colindando con Plan de Iguala, G1 Depto. 3, Tecámac Estado de México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01905C6-FF61-FDFE-B0D3-AE2FAFD9A115}"/>
              </a:ext>
            </a:extLst>
          </p:cNvPr>
          <p:cNvSpPr/>
          <p:nvPr/>
        </p:nvSpPr>
        <p:spPr>
          <a:xfrm>
            <a:off x="3440040" y="3291940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698CBE-75CD-9A35-ECD2-24BFA0CF5079}"/>
              </a:ext>
            </a:extLst>
          </p:cNvPr>
          <p:cNvSpPr txBox="1"/>
          <p:nvPr/>
        </p:nvSpPr>
        <p:spPr>
          <a:xfrm>
            <a:off x="2121711" y="3158330"/>
            <a:ext cx="1312839" cy="26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Actual: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12FF092A-9AE4-517C-FF6F-BB2CF2B4EF52}"/>
              </a:ext>
            </a:extLst>
          </p:cNvPr>
          <p:cNvSpPr/>
          <p:nvPr/>
        </p:nvSpPr>
        <p:spPr>
          <a:xfrm>
            <a:off x="1290856" y="6341763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vanesnancy2@gmail.com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BF752C0-21FE-2566-2FB6-195A17E7EB08}"/>
              </a:ext>
            </a:extLst>
          </p:cNvPr>
          <p:cNvSpPr/>
          <p:nvPr/>
        </p:nvSpPr>
        <p:spPr>
          <a:xfrm>
            <a:off x="1298875" y="6773295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5526612703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166B059-242E-5378-3689-B96B1DD1DBCD}"/>
              </a:ext>
            </a:extLst>
          </p:cNvPr>
          <p:cNvSpPr txBox="1"/>
          <p:nvPr/>
        </p:nvSpPr>
        <p:spPr>
          <a:xfrm>
            <a:off x="177799" y="7684212"/>
            <a:ext cx="1943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Campo obligatorio</a:t>
            </a:r>
          </a:p>
        </p:txBody>
      </p:sp>
    </p:spTree>
    <p:extLst>
      <p:ext uri="{BB962C8B-B14F-4D97-AF65-F5344CB8AC3E}">
        <p14:creationId xmlns:p14="http://schemas.microsoft.com/office/powerpoint/2010/main" val="366069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lantel Tecámac – Universidad Privada del Estado de México">
            <a:extLst>
              <a:ext uri="{FF2B5EF4-FFF2-40B4-BE49-F238E27FC236}">
                <a16:creationId xmlns:a16="http://schemas.microsoft.com/office/drawing/2014/main" id="{560B55C1-F019-47DB-E25F-00D7CA1B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4" y="3182558"/>
            <a:ext cx="5857632" cy="486416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6C795C9C-ACBB-D3C2-6375-3D0F1F94EBF7}"/>
              </a:ext>
            </a:extLst>
          </p:cNvPr>
          <p:cNvGraphicFramePr>
            <a:graphicFrameLocks noGrp="1"/>
          </p:cNvGraphicFramePr>
          <p:nvPr/>
        </p:nvGraphicFramePr>
        <p:xfrm>
          <a:off x="2921005" y="4619018"/>
          <a:ext cx="2990068" cy="1527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0068">
                  <a:extLst>
                    <a:ext uri="{9D8B030D-6E8A-4147-A177-3AD203B41FA5}">
                      <a16:colId xmlns:a16="http://schemas.microsoft.com/office/drawing/2014/main" val="44665769"/>
                    </a:ext>
                  </a:extLst>
                </a:gridCol>
              </a:tblGrid>
              <a:tr h="305495">
                <a:tc>
                  <a:txBody>
                    <a:bodyPr/>
                    <a:lstStyle/>
                    <a:p>
                      <a:r>
                        <a:rPr lang="es-MX" dirty="0"/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14141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Parcialidad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6529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Extraordinario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62275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Reinscripción a cuatrimestre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23343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Parcialidad total cuatrimestral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17450"/>
                  </a:ext>
                </a:extLst>
              </a:tr>
            </a:tbl>
          </a:graphicData>
        </a:graphic>
      </p:graphicFrame>
      <p:pic>
        <p:nvPicPr>
          <p:cNvPr id="39" name="Imagen 38">
            <a:extLst>
              <a:ext uri="{FF2B5EF4-FFF2-40B4-BE49-F238E27FC236}">
                <a16:creationId xmlns:a16="http://schemas.microsoft.com/office/drawing/2014/main" id="{B4CF8405-5B0A-0406-7780-4BCC308E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40" name="Rectángulo 3">
            <a:extLst>
              <a:ext uri="{FF2B5EF4-FFF2-40B4-BE49-F238E27FC236}">
                <a16:creationId xmlns:a16="http://schemas.microsoft.com/office/drawing/2014/main" id="{BBE9EDD0-BEA5-B1FB-1603-5752C7E907B6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DE1358-B938-40A9-BAE2-AEB1A3EB94BC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34" name="Gráfico 33" descr="Icono de menú de hamburguesa con relleno sólido">
            <a:extLst>
              <a:ext uri="{FF2B5EF4-FFF2-40B4-BE49-F238E27FC236}">
                <a16:creationId xmlns:a16="http://schemas.microsoft.com/office/drawing/2014/main" id="{C3A51DE9-5DE5-407E-B395-C31D9A945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pic>
        <p:nvPicPr>
          <p:cNvPr id="41" name="Picture 2" descr="Plantel Tecámac UPEM | Tecamac">
            <a:extLst>
              <a:ext uri="{FF2B5EF4-FFF2-40B4-BE49-F238E27FC236}">
                <a16:creationId xmlns:a16="http://schemas.microsoft.com/office/drawing/2014/main" id="{864FABFF-B4DE-501B-0E26-7D6247E5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CE7C301-D856-295C-8BA5-CCBB9A7C1E1B}"/>
              </a:ext>
            </a:extLst>
          </p:cNvPr>
          <p:cNvSpPr/>
          <p:nvPr/>
        </p:nvSpPr>
        <p:spPr>
          <a:xfrm>
            <a:off x="2408603" y="2111098"/>
            <a:ext cx="20783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REALIZAR PAGO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F7F66EC-4EA4-4E80-8F5A-E774F6421517}"/>
              </a:ext>
            </a:extLst>
          </p:cNvPr>
          <p:cNvSpPr/>
          <p:nvPr/>
        </p:nvSpPr>
        <p:spPr>
          <a:xfrm>
            <a:off x="991566" y="3526617"/>
            <a:ext cx="16578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Alumno solicitante :</a:t>
            </a:r>
            <a:endParaRPr lang="es-ES" sz="1200" b="1" cap="none" spc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55A5E9-8EF3-9BE6-30A3-663D5D1BBF87}"/>
              </a:ext>
            </a:extLst>
          </p:cNvPr>
          <p:cNvSpPr txBox="1"/>
          <p:nvPr/>
        </p:nvSpPr>
        <p:spPr>
          <a:xfrm>
            <a:off x="500184" y="2749755"/>
            <a:ext cx="5857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cap="none" spc="0" dirty="0">
                <a:ln/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Completa la información faltante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2ADED8A-E8A1-4363-974D-4FF9972CD1E1}"/>
              </a:ext>
            </a:extLst>
          </p:cNvPr>
          <p:cNvSpPr/>
          <p:nvPr/>
        </p:nvSpPr>
        <p:spPr>
          <a:xfrm>
            <a:off x="2677164" y="3488334"/>
            <a:ext cx="3257742" cy="379823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Cayetano Morales Nancy Vanessa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EA39ECF-C20B-7EF3-EE4C-58BE2D2D1569}"/>
              </a:ext>
            </a:extLst>
          </p:cNvPr>
          <p:cNvSpPr/>
          <p:nvPr/>
        </p:nvSpPr>
        <p:spPr>
          <a:xfrm>
            <a:off x="972328" y="4556441"/>
            <a:ext cx="198163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Seleccione el concepto: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FF869E-62A9-6839-8133-AAD56BE83CF2}"/>
              </a:ext>
            </a:extLst>
          </p:cNvPr>
          <p:cNvSpPr/>
          <p:nvPr/>
        </p:nvSpPr>
        <p:spPr>
          <a:xfrm>
            <a:off x="980444" y="6222813"/>
            <a:ext cx="1526380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13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Método de pago:</a:t>
            </a:r>
            <a:endParaRPr lang="es-ES" sz="1300" b="1" cap="none" spc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FB5009-7BB3-F3C6-816E-B4B8ED880CD3}"/>
              </a:ext>
            </a:extLst>
          </p:cNvPr>
          <p:cNvSpPr/>
          <p:nvPr/>
        </p:nvSpPr>
        <p:spPr>
          <a:xfrm>
            <a:off x="2895604" y="6201421"/>
            <a:ext cx="3039302" cy="3798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Pago con tarjeta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74DC782-3005-D0C1-860A-3EB91897DE66}"/>
              </a:ext>
            </a:extLst>
          </p:cNvPr>
          <p:cNvSpPr/>
          <p:nvPr/>
        </p:nvSpPr>
        <p:spPr>
          <a:xfrm>
            <a:off x="2828174" y="7246876"/>
            <a:ext cx="1224000" cy="288000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B547AD5-8418-AFD2-5A70-2C241CF580CD}"/>
              </a:ext>
            </a:extLst>
          </p:cNvPr>
          <p:cNvSpPr/>
          <p:nvPr/>
        </p:nvSpPr>
        <p:spPr>
          <a:xfrm>
            <a:off x="2895604" y="4528610"/>
            <a:ext cx="3039302" cy="3798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B1C17DD5-E2D5-87C9-3D8D-BC7ADEA69EED}"/>
              </a:ext>
            </a:extLst>
          </p:cNvPr>
          <p:cNvSpPr/>
          <p:nvPr/>
        </p:nvSpPr>
        <p:spPr>
          <a:xfrm flipV="1">
            <a:off x="5562600" y="4634884"/>
            <a:ext cx="288000" cy="180000"/>
          </a:xfrm>
          <a:prstGeom prst="triangle">
            <a:avLst/>
          </a:prstGeom>
          <a:solidFill>
            <a:srgbClr val="2F357E"/>
          </a:solidFill>
          <a:ln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2175BC5-38C3-C0AC-E2F1-E19CCE074DA2}"/>
              </a:ext>
            </a:extLst>
          </p:cNvPr>
          <p:cNvSpPr/>
          <p:nvPr/>
        </p:nvSpPr>
        <p:spPr>
          <a:xfrm>
            <a:off x="1435631" y="3981729"/>
            <a:ext cx="85953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Matricula</a:t>
            </a:r>
            <a:endParaRPr lang="es-ES" sz="1200" b="1" cap="none" spc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CDB2DA9-3727-AC31-4C55-C3D58103BC3D}"/>
              </a:ext>
            </a:extLst>
          </p:cNvPr>
          <p:cNvSpPr/>
          <p:nvPr/>
        </p:nvSpPr>
        <p:spPr>
          <a:xfrm>
            <a:off x="2692451" y="3943446"/>
            <a:ext cx="3257742" cy="379823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804784F-FA62-1760-D479-F2EACD7DF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lantel Tecámac – Universidad Privada del Estado de México">
            <a:extLst>
              <a:ext uri="{FF2B5EF4-FFF2-40B4-BE49-F238E27FC236}">
                <a16:creationId xmlns:a16="http://schemas.microsoft.com/office/drawing/2014/main" id="{560B55C1-F019-47DB-E25F-00D7CA1B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4" y="3195258"/>
            <a:ext cx="5857632" cy="486416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4CF8405-5B0A-0406-7780-4BCC308E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40" name="Rectángulo 3">
            <a:extLst>
              <a:ext uri="{FF2B5EF4-FFF2-40B4-BE49-F238E27FC236}">
                <a16:creationId xmlns:a16="http://schemas.microsoft.com/office/drawing/2014/main" id="{BBE9EDD0-BEA5-B1FB-1603-5752C7E907B6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DE1358-B938-40A9-BAE2-AEB1A3EB94BC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34" name="Gráfico 33" descr="Icono de menú de hamburguesa con relleno sólido">
            <a:extLst>
              <a:ext uri="{FF2B5EF4-FFF2-40B4-BE49-F238E27FC236}">
                <a16:creationId xmlns:a16="http://schemas.microsoft.com/office/drawing/2014/main" id="{C3A51DE9-5DE5-407E-B395-C31D9A945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pic>
        <p:nvPicPr>
          <p:cNvPr id="41" name="Picture 2" descr="Plantel Tecámac UPEM | Tecamac">
            <a:extLst>
              <a:ext uri="{FF2B5EF4-FFF2-40B4-BE49-F238E27FC236}">
                <a16:creationId xmlns:a16="http://schemas.microsoft.com/office/drawing/2014/main" id="{864FABFF-B4DE-501B-0E26-7D6247E5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CE7C301-D856-295C-8BA5-CCBB9A7C1E1B}"/>
              </a:ext>
            </a:extLst>
          </p:cNvPr>
          <p:cNvSpPr/>
          <p:nvPr/>
        </p:nvSpPr>
        <p:spPr>
          <a:xfrm>
            <a:off x="2269688" y="2111098"/>
            <a:ext cx="23561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COMPLETAR PAGO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74DC782-3005-D0C1-860A-3EB91897DE66}"/>
              </a:ext>
            </a:extLst>
          </p:cNvPr>
          <p:cNvSpPr/>
          <p:nvPr/>
        </p:nvSpPr>
        <p:spPr>
          <a:xfrm>
            <a:off x="2828174" y="7407741"/>
            <a:ext cx="1224000" cy="288000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B547AD5-8418-AFD2-5A70-2C241CF580CD}"/>
              </a:ext>
            </a:extLst>
          </p:cNvPr>
          <p:cNvSpPr/>
          <p:nvPr/>
        </p:nvSpPr>
        <p:spPr>
          <a:xfrm>
            <a:off x="1828800" y="3814284"/>
            <a:ext cx="4013200" cy="448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del titular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FE254E-40DA-C670-3F42-7A60948298D1}"/>
              </a:ext>
            </a:extLst>
          </p:cNvPr>
          <p:cNvSpPr txBox="1"/>
          <p:nvPr/>
        </p:nvSpPr>
        <p:spPr>
          <a:xfrm>
            <a:off x="500184" y="2749755"/>
            <a:ext cx="5857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cap="none" spc="0" dirty="0">
                <a:ln/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Favor de completar la información faltante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E95639-656C-6BA6-3203-E8DBFD02C695}"/>
              </a:ext>
            </a:extLst>
          </p:cNvPr>
          <p:cNvSpPr/>
          <p:nvPr/>
        </p:nvSpPr>
        <p:spPr>
          <a:xfrm>
            <a:off x="1854200" y="4538184"/>
            <a:ext cx="4013200" cy="448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 de tarjeta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FAB13F1-5460-5728-6B61-FA2254FB3E7B}"/>
              </a:ext>
            </a:extLst>
          </p:cNvPr>
          <p:cNvSpPr/>
          <p:nvPr/>
        </p:nvSpPr>
        <p:spPr>
          <a:xfrm>
            <a:off x="1896794" y="5281544"/>
            <a:ext cx="1085703" cy="378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C3652BB-3BC6-77A5-D8D8-CBD1BF0D2E03}"/>
              </a:ext>
            </a:extLst>
          </p:cNvPr>
          <p:cNvSpPr/>
          <p:nvPr/>
        </p:nvSpPr>
        <p:spPr>
          <a:xfrm>
            <a:off x="3696094" y="5243611"/>
            <a:ext cx="1354012" cy="395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 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F7E4EA15-5D0F-9DB8-54D4-0EEEB934866C}"/>
              </a:ext>
            </a:extLst>
          </p:cNvPr>
          <p:cNvSpPr/>
          <p:nvPr/>
        </p:nvSpPr>
        <p:spPr>
          <a:xfrm flipV="1">
            <a:off x="4699000" y="5333384"/>
            <a:ext cx="288000" cy="180000"/>
          </a:xfrm>
          <a:prstGeom prst="triangle">
            <a:avLst/>
          </a:prstGeom>
          <a:solidFill>
            <a:srgbClr val="2F357E"/>
          </a:solidFill>
          <a:ln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19D00363-F71C-D0DE-11AB-2BE744D929AD}"/>
              </a:ext>
            </a:extLst>
          </p:cNvPr>
          <p:cNvSpPr/>
          <p:nvPr/>
        </p:nvSpPr>
        <p:spPr>
          <a:xfrm flipV="1">
            <a:off x="2628900" y="5384184"/>
            <a:ext cx="288000" cy="180000"/>
          </a:xfrm>
          <a:prstGeom prst="triangle">
            <a:avLst/>
          </a:prstGeom>
          <a:solidFill>
            <a:srgbClr val="2F357E"/>
          </a:solidFill>
          <a:ln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C1B9BCC-14D4-476C-D09F-3BBF7745C091}"/>
              </a:ext>
            </a:extLst>
          </p:cNvPr>
          <p:cNvSpPr/>
          <p:nvPr/>
        </p:nvSpPr>
        <p:spPr>
          <a:xfrm>
            <a:off x="1922194" y="5998001"/>
            <a:ext cx="1085703" cy="378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CVV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B2750EE3-DFCC-4B83-235F-D57D181A16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58" t="60191" r="40353" b="24672"/>
          <a:stretch/>
        </p:blipFill>
        <p:spPr>
          <a:xfrm>
            <a:off x="1200029" y="5269972"/>
            <a:ext cx="372217" cy="44845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69D13E6-CB32-BB17-A3B8-C3305F3919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174" t="8256" r="39530" b="78777"/>
          <a:stretch/>
        </p:blipFill>
        <p:spPr>
          <a:xfrm>
            <a:off x="1148728" y="3807723"/>
            <a:ext cx="489141" cy="473489"/>
          </a:xfrm>
          <a:prstGeom prst="ellipse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CFB189D-C396-F38E-024E-9D43268A5D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878" t="35430" r="37891" b="52484"/>
          <a:stretch/>
        </p:blipFill>
        <p:spPr>
          <a:xfrm>
            <a:off x="1068808" y="4528659"/>
            <a:ext cx="588757" cy="47348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70E11A5-E1B6-0F2C-422B-ED750E7E81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846" t="80462" r="44580" b="8720"/>
          <a:stretch/>
        </p:blipFill>
        <p:spPr>
          <a:xfrm>
            <a:off x="1230306" y="5990061"/>
            <a:ext cx="330200" cy="39919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5533502-2BFA-5082-B3B8-BB3F1CA98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D65A21-B588-FCC9-7C3A-99BCB36823A6}"/>
              </a:ext>
            </a:extLst>
          </p:cNvPr>
          <p:cNvSpPr txBox="1"/>
          <p:nvPr/>
        </p:nvSpPr>
        <p:spPr>
          <a:xfrm>
            <a:off x="3479802" y="2269066"/>
            <a:ext cx="2853267" cy="1338828"/>
          </a:xfrm>
          <a:prstGeom prst="rect">
            <a:avLst/>
          </a:prstGeom>
          <a:solidFill>
            <a:srgbClr val="070546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realizó el pago correctamente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588052-A200-767C-767A-9336F0C02259}"/>
              </a:ext>
            </a:extLst>
          </p:cNvPr>
          <p:cNvSpPr txBox="1"/>
          <p:nvPr/>
        </p:nvSpPr>
        <p:spPr>
          <a:xfrm>
            <a:off x="4555066" y="3213683"/>
            <a:ext cx="838200" cy="289441"/>
          </a:xfrm>
          <a:prstGeom prst="roundRect">
            <a:avLst/>
          </a:prstGeom>
          <a:solidFill>
            <a:srgbClr val="8B0C0C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BA501B-8998-6B7B-CDBD-1C1D299F491F}"/>
              </a:ext>
            </a:extLst>
          </p:cNvPr>
          <p:cNvSpPr txBox="1"/>
          <p:nvPr/>
        </p:nvSpPr>
        <p:spPr>
          <a:xfrm>
            <a:off x="423334" y="4089399"/>
            <a:ext cx="2853267" cy="1338828"/>
          </a:xfrm>
          <a:prstGeom prst="rect">
            <a:avLst/>
          </a:prstGeom>
          <a:solidFill>
            <a:srgbClr val="8B0C0C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datos son incorrectos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29152A-C772-B499-7C7B-B7A98A066872}"/>
              </a:ext>
            </a:extLst>
          </p:cNvPr>
          <p:cNvSpPr txBox="1"/>
          <p:nvPr/>
        </p:nvSpPr>
        <p:spPr>
          <a:xfrm>
            <a:off x="1498598" y="5034016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A6943D-1C99-B443-F7F5-9436933C8081}"/>
              </a:ext>
            </a:extLst>
          </p:cNvPr>
          <p:cNvSpPr txBox="1"/>
          <p:nvPr/>
        </p:nvSpPr>
        <p:spPr>
          <a:xfrm>
            <a:off x="423334" y="2269066"/>
            <a:ext cx="2853267" cy="1338828"/>
          </a:xfrm>
          <a:prstGeom prst="rect">
            <a:avLst/>
          </a:prstGeom>
          <a:solidFill>
            <a:srgbClr val="8B0C0C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pueden quedar campos vacíos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9145AA-857B-3A09-0C83-EB1DFA183135}"/>
              </a:ext>
            </a:extLst>
          </p:cNvPr>
          <p:cNvSpPr txBox="1"/>
          <p:nvPr/>
        </p:nvSpPr>
        <p:spPr>
          <a:xfrm>
            <a:off x="1498598" y="3213683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312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BD927-A44A-C17B-4C88-E801E8F036BF}"/>
              </a:ext>
            </a:extLst>
          </p:cNvPr>
          <p:cNvSpPr txBox="1"/>
          <p:nvPr/>
        </p:nvSpPr>
        <p:spPr>
          <a:xfrm>
            <a:off x="2953055" y="2683988"/>
            <a:ext cx="2901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del alumno</a:t>
            </a:r>
            <a:r>
              <a:rPr lang="es-ES" sz="1600" b="1" cap="none" spc="0" dirty="0">
                <a:ln/>
                <a:solidFill>
                  <a:srgbClr val="162C7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028BFB0-E3A7-6031-8E02-898040111203}"/>
              </a:ext>
            </a:extLst>
          </p:cNvPr>
          <p:cNvSpPr/>
          <p:nvPr/>
        </p:nvSpPr>
        <p:spPr>
          <a:xfrm>
            <a:off x="3443062" y="3722046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6482EA3-A789-E6C0-2429-A65718986B2A}"/>
              </a:ext>
            </a:extLst>
          </p:cNvPr>
          <p:cNvSpPr/>
          <p:nvPr/>
        </p:nvSpPr>
        <p:spPr>
          <a:xfrm>
            <a:off x="3443063" y="4151272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89297FB-3C01-2DF5-8E1D-8C91D7A2B6B0}"/>
              </a:ext>
            </a:extLst>
          </p:cNvPr>
          <p:cNvSpPr/>
          <p:nvPr/>
        </p:nvSpPr>
        <p:spPr>
          <a:xfrm>
            <a:off x="3440040" y="4573545"/>
            <a:ext cx="3081409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Sabatino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65DFA19-0124-4528-1758-748D3F043766}"/>
              </a:ext>
            </a:extLst>
          </p:cNvPr>
          <p:cNvSpPr/>
          <p:nvPr/>
        </p:nvSpPr>
        <p:spPr>
          <a:xfrm>
            <a:off x="3429000" y="4997755"/>
            <a:ext cx="3092450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Noveno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CF9450B-6493-EBD9-C703-31D2AF25CA03}"/>
              </a:ext>
            </a:extLst>
          </p:cNvPr>
          <p:cNvSpPr/>
          <p:nvPr/>
        </p:nvSpPr>
        <p:spPr>
          <a:xfrm>
            <a:off x="3425978" y="5428315"/>
            <a:ext cx="3092450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24/3</a:t>
            </a: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601066"/>
            <a:ext cx="1718735" cy="1718735"/>
          </a:xfrm>
          <a:prstGeom prst="rect">
            <a:avLst/>
          </a:prstGeom>
        </p:spPr>
      </p:pic>
      <p:pic>
        <p:nvPicPr>
          <p:cNvPr id="5" name="Gráfico 4" descr="Icono de menú de hamburguesa con relleno sólido">
            <a:extLst>
              <a:ext uri="{FF2B5EF4-FFF2-40B4-BE49-F238E27FC236}">
                <a16:creationId xmlns:a16="http://schemas.microsoft.com/office/drawing/2014/main" id="{400CA531-E243-D696-1C14-36D5B498D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8C3700-FC59-8EE2-8785-889E24BFDA34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28" name="Gráfico 27" descr="Icono de menú de hamburguesa con relleno sólido">
            <a:extLst>
              <a:ext uri="{FF2B5EF4-FFF2-40B4-BE49-F238E27FC236}">
                <a16:creationId xmlns:a16="http://schemas.microsoft.com/office/drawing/2014/main" id="{BD16BD23-F2CD-841C-4AEA-DA038F0C3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E863FAC7-E1AE-3BE2-12FD-44C17189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60740"/>
              </p:ext>
            </p:extLst>
          </p:nvPr>
        </p:nvGraphicFramePr>
        <p:xfrm>
          <a:off x="208645" y="1292830"/>
          <a:ext cx="20178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89">
                  <a:extLst>
                    <a:ext uri="{9D8B030D-6E8A-4147-A177-3AD203B41FA5}">
                      <a16:colId xmlns:a16="http://schemas.microsoft.com/office/drawing/2014/main" val="141009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5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Historial académico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docente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0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Referencias de pago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39371"/>
                  </a:ext>
                </a:extLst>
              </a:tr>
            </a:tbl>
          </a:graphicData>
        </a:graphic>
      </p:graphicFrame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6242DFF-9DED-FDC0-7EEE-7BDC1E2D8377}"/>
              </a:ext>
            </a:extLst>
          </p:cNvPr>
          <p:cNvSpPr/>
          <p:nvPr/>
        </p:nvSpPr>
        <p:spPr>
          <a:xfrm>
            <a:off x="3440040" y="3291940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7C1DB1F-6A52-AC91-EBB8-A012FCAAEF6F}"/>
              </a:ext>
            </a:extLst>
          </p:cNvPr>
          <p:cNvSpPr txBox="1"/>
          <p:nvPr/>
        </p:nvSpPr>
        <p:spPr>
          <a:xfrm>
            <a:off x="2121711" y="3158330"/>
            <a:ext cx="1312839" cy="26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Actual: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08EBB5-BF22-EEA2-CE1A-C45F11F9CB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9E5ACDC-2740-84DA-51CD-5DED01755E1F}"/>
              </a:ext>
            </a:extLst>
          </p:cNvPr>
          <p:cNvSpPr txBox="1"/>
          <p:nvPr/>
        </p:nvSpPr>
        <p:spPr>
          <a:xfrm>
            <a:off x="177800" y="6356181"/>
            <a:ext cx="1058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 *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82E4DA-1FB5-8A83-6CB9-B08C68557929}"/>
              </a:ext>
            </a:extLst>
          </p:cNvPr>
          <p:cNvSpPr txBox="1"/>
          <p:nvPr/>
        </p:nvSpPr>
        <p:spPr>
          <a:xfrm>
            <a:off x="-49537" y="5960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304555-9E0D-2844-0EBB-CFD0F971F4D7}"/>
              </a:ext>
            </a:extLst>
          </p:cNvPr>
          <p:cNvSpPr txBox="1"/>
          <p:nvPr/>
        </p:nvSpPr>
        <p:spPr>
          <a:xfrm>
            <a:off x="177801" y="6791777"/>
            <a:ext cx="1121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 *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C92906-209D-1638-2B45-844E7EFF538C}"/>
              </a:ext>
            </a:extLst>
          </p:cNvPr>
          <p:cNvSpPr txBox="1"/>
          <p:nvPr/>
        </p:nvSpPr>
        <p:spPr>
          <a:xfrm>
            <a:off x="177799" y="7229592"/>
            <a:ext cx="1236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 *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E75DEA9-B055-0EA9-4814-58434FD4BC7A}"/>
              </a:ext>
            </a:extLst>
          </p:cNvPr>
          <p:cNvSpPr/>
          <p:nvPr/>
        </p:nvSpPr>
        <p:spPr>
          <a:xfrm>
            <a:off x="5047112" y="8033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80BDC5B-94DC-9A25-9EB7-6CF17221C3D7}"/>
              </a:ext>
            </a:extLst>
          </p:cNvPr>
          <p:cNvSpPr/>
          <p:nvPr/>
        </p:nvSpPr>
        <p:spPr>
          <a:xfrm>
            <a:off x="5796279" y="8041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D71CEE5-7CE8-8D57-80A7-032BEF552971}"/>
              </a:ext>
            </a:extLst>
          </p:cNvPr>
          <p:cNvSpPr/>
          <p:nvPr/>
        </p:nvSpPr>
        <p:spPr>
          <a:xfrm>
            <a:off x="1298875" y="7206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Calle Armada de México colindando con Plan de Iguala, G1 Depto. 3, Tecámac Estado de México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D1DA3A1-4B85-99D0-4E19-C839B8EA1705}"/>
              </a:ext>
            </a:extLst>
          </p:cNvPr>
          <p:cNvSpPr/>
          <p:nvPr/>
        </p:nvSpPr>
        <p:spPr>
          <a:xfrm>
            <a:off x="1290856" y="6341763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vanesnancy2@gmail.com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648F8BD-A593-495D-A69F-441E77D8EE17}"/>
              </a:ext>
            </a:extLst>
          </p:cNvPr>
          <p:cNvSpPr/>
          <p:nvPr/>
        </p:nvSpPr>
        <p:spPr>
          <a:xfrm>
            <a:off x="1298875" y="6773295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5526612703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38E28C0-498E-05D5-3C02-9AB93FBCF11E}"/>
              </a:ext>
            </a:extLst>
          </p:cNvPr>
          <p:cNvSpPr txBox="1"/>
          <p:nvPr/>
        </p:nvSpPr>
        <p:spPr>
          <a:xfrm>
            <a:off x="177799" y="7684212"/>
            <a:ext cx="1943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Campo obligatorio</a:t>
            </a:r>
          </a:p>
        </p:txBody>
      </p:sp>
    </p:spTree>
    <p:extLst>
      <p:ext uri="{BB962C8B-B14F-4D97-AF65-F5344CB8AC3E}">
        <p14:creationId xmlns:p14="http://schemas.microsoft.com/office/powerpoint/2010/main" val="119308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2FF8CC0-D75D-491F-BA02-72A7B84148FB}"/>
              </a:ext>
            </a:extLst>
          </p:cNvPr>
          <p:cNvSpPr txBox="1"/>
          <p:nvPr/>
        </p:nvSpPr>
        <p:spPr>
          <a:xfrm>
            <a:off x="3479802" y="2269066"/>
            <a:ext cx="2853267" cy="1338828"/>
          </a:xfrm>
          <a:prstGeom prst="rect">
            <a:avLst/>
          </a:prstGeom>
          <a:solidFill>
            <a:srgbClr val="070546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guardados correctamente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B15781-99CA-4D20-1AB6-C60C1F4870EA}"/>
              </a:ext>
            </a:extLst>
          </p:cNvPr>
          <p:cNvSpPr txBox="1"/>
          <p:nvPr/>
        </p:nvSpPr>
        <p:spPr>
          <a:xfrm>
            <a:off x="4555066" y="3213683"/>
            <a:ext cx="838200" cy="289441"/>
          </a:xfrm>
          <a:prstGeom prst="roundRect">
            <a:avLst/>
          </a:prstGeom>
          <a:solidFill>
            <a:srgbClr val="8B0C0C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F99B1F1-6535-81D9-16F3-73DD81F00E9B}"/>
              </a:ext>
            </a:extLst>
          </p:cNvPr>
          <p:cNvSpPr txBox="1"/>
          <p:nvPr/>
        </p:nvSpPr>
        <p:spPr>
          <a:xfrm>
            <a:off x="448733" y="2269066"/>
            <a:ext cx="2768599" cy="1338828"/>
          </a:xfrm>
          <a:prstGeom prst="rect">
            <a:avLst/>
          </a:prstGeom>
          <a:solidFill>
            <a:srgbClr val="8B0C0C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 obligatorios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1F15D2-50DD-B268-C61D-68EBFA70C7E8}"/>
              </a:ext>
            </a:extLst>
          </p:cNvPr>
          <p:cNvSpPr txBox="1"/>
          <p:nvPr/>
        </p:nvSpPr>
        <p:spPr>
          <a:xfrm>
            <a:off x="1413933" y="3211581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517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2791651" y="1906885"/>
            <a:ext cx="12747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HORARIO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12647FE-E44F-06E9-78AE-DE25E6E2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82619"/>
              </p:ext>
            </p:extLst>
          </p:nvPr>
        </p:nvGraphicFramePr>
        <p:xfrm>
          <a:off x="838387" y="6867510"/>
          <a:ext cx="5209349" cy="92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375">
                  <a:extLst>
                    <a:ext uri="{9D8B030D-6E8A-4147-A177-3AD203B41FA5}">
                      <a16:colId xmlns:a16="http://schemas.microsoft.com/office/drawing/2014/main" val="632050180"/>
                    </a:ext>
                  </a:extLst>
                </a:gridCol>
                <a:gridCol w="2358575">
                  <a:extLst>
                    <a:ext uri="{9D8B030D-6E8A-4147-A177-3AD203B41FA5}">
                      <a16:colId xmlns:a16="http://schemas.microsoft.com/office/drawing/2014/main" val="2289410073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620819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La Materia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305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ING. Martínez Soto Carlos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57995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Sistemas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1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Legislación Informática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62097"/>
                  </a:ext>
                </a:extLst>
              </a:tr>
            </a:tbl>
          </a:graphicData>
        </a:graphic>
      </p:graphicFrame>
      <p:pic>
        <p:nvPicPr>
          <p:cNvPr id="10" name="Gráfico 9" descr="Icono de menú de hamburguesa con relleno sólido">
            <a:extLst>
              <a:ext uri="{FF2B5EF4-FFF2-40B4-BE49-F238E27FC236}">
                <a16:creationId xmlns:a16="http://schemas.microsoft.com/office/drawing/2014/main" id="{DB693C9E-98D8-4211-7A69-5CE82B60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41A9BFD-5A06-E54A-CC76-061AF3D6EDCB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1F6325F-482B-6DFA-667D-8D48372A4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39976"/>
              </p:ext>
            </p:extLst>
          </p:nvPr>
        </p:nvGraphicFramePr>
        <p:xfrm>
          <a:off x="505651" y="3048000"/>
          <a:ext cx="58759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652">
                  <a:extLst>
                    <a:ext uri="{9D8B030D-6E8A-4147-A177-3AD203B41FA5}">
                      <a16:colId xmlns:a16="http://schemas.microsoft.com/office/drawing/2014/main" val="62508867"/>
                    </a:ext>
                  </a:extLst>
                </a:gridCol>
                <a:gridCol w="741145">
                  <a:extLst>
                    <a:ext uri="{9D8B030D-6E8A-4147-A177-3AD203B41FA5}">
                      <a16:colId xmlns:a16="http://schemas.microsoft.com/office/drawing/2014/main" val="3929978830"/>
                    </a:ext>
                  </a:extLst>
                </a:gridCol>
                <a:gridCol w="2329314">
                  <a:extLst>
                    <a:ext uri="{9D8B030D-6E8A-4147-A177-3AD203B41FA5}">
                      <a16:colId xmlns:a16="http://schemas.microsoft.com/office/drawing/2014/main" val="2272761531"/>
                    </a:ext>
                  </a:extLst>
                </a:gridCol>
                <a:gridCol w="1366789">
                  <a:extLst>
                    <a:ext uri="{9D8B030D-6E8A-4147-A177-3AD203B41FA5}">
                      <a16:colId xmlns:a16="http://schemas.microsoft.com/office/drawing/2014/main" val="2448561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Horario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Clave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Materia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Aula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17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7:00 – 8:00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LSC30801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Piso 3 – Salón 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06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9:00  – 11:00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LSC30802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Sistemas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Piso 2 – Laboratorio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90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12:00  – 13:00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LSC30805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Legislación Informática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Piso 3 – Salón 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80858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CDC2A01-9ACA-F6F0-BA10-426154670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2355637" y="1906885"/>
            <a:ext cx="21467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CALIFICACIONES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DF6DAFB-1292-9938-2C2C-FF8812C0C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F8834B-0BF8-4E90-7893-75C886508622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8959C99-424E-87B2-4E5E-22B27C52E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02" y="2738717"/>
            <a:ext cx="6858000" cy="16260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774F27-7D29-26C4-B1FE-1E8F2C960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3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979381" y="1906885"/>
            <a:ext cx="28992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HISTORIAL ACADÉMICO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7B180C6-5992-CCCB-B36F-5EFC048C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22933"/>
              </p:ext>
            </p:extLst>
          </p:nvPr>
        </p:nvGraphicFramePr>
        <p:xfrm>
          <a:off x="645017" y="3242563"/>
          <a:ext cx="56029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2168454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2840491"/>
                    </a:ext>
                  </a:extLst>
                </a:gridCol>
                <a:gridCol w="941708">
                  <a:extLst>
                    <a:ext uri="{9D8B030D-6E8A-4147-A177-3AD203B41FA5}">
                      <a16:colId xmlns:a16="http://schemas.microsoft.com/office/drawing/2014/main" val="2511227351"/>
                    </a:ext>
                  </a:extLst>
                </a:gridCol>
                <a:gridCol w="1025208">
                  <a:extLst>
                    <a:ext uri="{9D8B030D-6E8A-4147-A177-3AD203B41FA5}">
                      <a16:colId xmlns:a16="http://schemas.microsoft.com/office/drawing/2014/main" val="329104939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01815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Clave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Materia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Ciclo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Calificación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Observación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481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LSC30801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/>
                        <a:t>Sistemas De Información Distribuidos</a:t>
                      </a:r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ORDINARIO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7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LSC30802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/>
                        <a:t>Ingeniería De Sistemas</a:t>
                      </a:r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ORDINARIO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48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LSC30805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/>
                        <a:t>Legislación Informática</a:t>
                      </a:r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23/1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ORDINARIO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780484"/>
                  </a:ext>
                </a:extLst>
              </a:tr>
            </a:tbl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8E0F48B-1625-1EBF-783A-3956ABC7C732}"/>
              </a:ext>
            </a:extLst>
          </p:cNvPr>
          <p:cNvSpPr/>
          <p:nvPr/>
        </p:nvSpPr>
        <p:spPr>
          <a:xfrm>
            <a:off x="5486401" y="5717541"/>
            <a:ext cx="986456" cy="276999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</a:t>
            </a:r>
          </a:p>
        </p:txBody>
      </p:sp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7AEBB978-E40F-3EC5-2CAB-EE9D6E7A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3A54C4-00B2-0B7F-08DF-B0CFF9EBF5E0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BDC8E6C-6792-6CD2-3220-65C9EEF9651B}"/>
              </a:ext>
            </a:extLst>
          </p:cNvPr>
          <p:cNvSpPr/>
          <p:nvPr/>
        </p:nvSpPr>
        <p:spPr>
          <a:xfrm>
            <a:off x="4516119" y="2485136"/>
            <a:ext cx="1463509" cy="226993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2F21251-5A89-F648-349A-C1FE2C2E3ED3}"/>
              </a:ext>
            </a:extLst>
          </p:cNvPr>
          <p:cNvSpPr/>
          <p:nvPr/>
        </p:nvSpPr>
        <p:spPr>
          <a:xfrm>
            <a:off x="6030094" y="2471907"/>
            <a:ext cx="442763" cy="255557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>
              <a:ln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áfico 14" descr="Lupa con relleno sólido">
            <a:extLst>
              <a:ext uri="{FF2B5EF4-FFF2-40B4-BE49-F238E27FC236}">
                <a16:creationId xmlns:a16="http://schemas.microsoft.com/office/drawing/2014/main" id="{980C9A4C-6726-5C47-AD25-96242C557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1641" y="2455671"/>
            <a:ext cx="259908" cy="2599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B3CCDE5-A059-B222-DB0B-93845B4B9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985894" y="1906885"/>
            <a:ext cx="28862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DOCENTE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EB9F29-54BC-C6F9-36FD-9A3449F63F64}"/>
              </a:ext>
            </a:extLst>
          </p:cNvPr>
          <p:cNvSpPr txBox="1"/>
          <p:nvPr/>
        </p:nvSpPr>
        <p:spPr>
          <a:xfrm>
            <a:off x="204562" y="2822210"/>
            <a:ext cx="6477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 favor, complete la siguiente evaluación considerando los siguientes aspectos:</a:t>
            </a:r>
          </a:p>
          <a:p>
            <a:endParaRPr lang="es-MX" sz="105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Claridad: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explica los conceptos de manera clara y comprensible?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Dominio del Tema: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muestra un buen conocimiento del tema?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Actitud: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es respetuoso y demuestra una actitud positiva?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Puntualidad: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llega a tiempo a las clases y las termina a la hora acordada?</a:t>
            </a:r>
          </a:p>
          <a:p>
            <a:pPr algn="ctr"/>
            <a:endParaRPr lang="es-MX" sz="105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una escala de 1 a 5 para calificar, donde 1 es "Muy Deficiente" y 5 es "Excelente". En la columna de comentarios, puede proporcionar cualquier observación adicional que considere relevante.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B092C68-0E53-6A23-18DE-216BA7C6B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4708353"/>
            <a:ext cx="6503762" cy="943147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607EF11-15D6-55D4-4460-642AF4BB9DEC}"/>
              </a:ext>
            </a:extLst>
          </p:cNvPr>
          <p:cNvSpPr/>
          <p:nvPr/>
        </p:nvSpPr>
        <p:spPr>
          <a:xfrm>
            <a:off x="2629999" y="6416096"/>
            <a:ext cx="1772667" cy="32337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la evaluación</a:t>
            </a:r>
          </a:p>
        </p:txBody>
      </p:sp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3E4FA77D-F149-FCE9-7227-0916AB2DA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2B5A0CE-7F89-95F5-A2E1-B675398FD4BD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D3A951-907A-A2DE-7F98-F73F7903E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D65A21-B588-FCC9-7C3A-99BCB36823A6}"/>
              </a:ext>
            </a:extLst>
          </p:cNvPr>
          <p:cNvSpPr txBox="1"/>
          <p:nvPr/>
        </p:nvSpPr>
        <p:spPr>
          <a:xfrm>
            <a:off x="3479802" y="2269066"/>
            <a:ext cx="2853267" cy="1338828"/>
          </a:xfrm>
          <a:prstGeom prst="rect">
            <a:avLst/>
          </a:prstGeom>
          <a:solidFill>
            <a:srgbClr val="070546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guardo correctamente la información</a:t>
            </a:r>
          </a:p>
          <a:p>
            <a:pPr algn="ctr"/>
            <a:endParaRPr lang="es-MX" dirty="0"/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588052-A200-767C-767A-9336F0C02259}"/>
              </a:ext>
            </a:extLst>
          </p:cNvPr>
          <p:cNvSpPr txBox="1"/>
          <p:nvPr/>
        </p:nvSpPr>
        <p:spPr>
          <a:xfrm>
            <a:off x="4555066" y="3213683"/>
            <a:ext cx="838200" cy="289441"/>
          </a:xfrm>
          <a:prstGeom prst="roundRect">
            <a:avLst/>
          </a:prstGeom>
          <a:solidFill>
            <a:srgbClr val="8B0C0C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A6943D-1C99-B443-F7F5-9436933C8081}"/>
              </a:ext>
            </a:extLst>
          </p:cNvPr>
          <p:cNvSpPr txBox="1"/>
          <p:nvPr/>
        </p:nvSpPr>
        <p:spPr>
          <a:xfrm>
            <a:off x="423334" y="2269066"/>
            <a:ext cx="2853267" cy="1338828"/>
          </a:xfrm>
          <a:prstGeom prst="rect">
            <a:avLst/>
          </a:prstGeom>
          <a:solidFill>
            <a:srgbClr val="8B0C0C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 de llenar todos los campos.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9145AA-857B-3A09-0C83-EB1DFA183135}"/>
              </a:ext>
            </a:extLst>
          </p:cNvPr>
          <p:cNvSpPr txBox="1"/>
          <p:nvPr/>
        </p:nvSpPr>
        <p:spPr>
          <a:xfrm>
            <a:off x="1498598" y="3213683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77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953836" y="1906885"/>
            <a:ext cx="29503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REFERENCIAS DE PAGO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57F839C-CF3D-C77C-B6A3-89DCD708B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E366BE-606C-9BA7-025C-00EC24D2AA03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F9D70FF-81AC-F317-DF08-115384602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1309"/>
              </p:ext>
            </p:extLst>
          </p:nvPr>
        </p:nvGraphicFramePr>
        <p:xfrm>
          <a:off x="645160" y="3144908"/>
          <a:ext cx="5400002" cy="1123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95">
                  <a:extLst>
                    <a:ext uri="{9D8B030D-6E8A-4147-A177-3AD203B41FA5}">
                      <a16:colId xmlns:a16="http://schemas.microsoft.com/office/drawing/2014/main" val="2619246332"/>
                    </a:ext>
                  </a:extLst>
                </a:gridCol>
                <a:gridCol w="875995">
                  <a:extLst>
                    <a:ext uri="{9D8B030D-6E8A-4147-A177-3AD203B41FA5}">
                      <a16:colId xmlns:a16="http://schemas.microsoft.com/office/drawing/2014/main" val="1295778194"/>
                    </a:ext>
                  </a:extLst>
                </a:gridCol>
                <a:gridCol w="875995">
                  <a:extLst>
                    <a:ext uri="{9D8B030D-6E8A-4147-A177-3AD203B41FA5}">
                      <a16:colId xmlns:a16="http://schemas.microsoft.com/office/drawing/2014/main" val="3505157557"/>
                    </a:ext>
                  </a:extLst>
                </a:gridCol>
                <a:gridCol w="875995">
                  <a:extLst>
                    <a:ext uri="{9D8B030D-6E8A-4147-A177-3AD203B41FA5}">
                      <a16:colId xmlns:a16="http://schemas.microsoft.com/office/drawing/2014/main" val="2792130303"/>
                    </a:ext>
                  </a:extLst>
                </a:gridCol>
                <a:gridCol w="875995">
                  <a:extLst>
                    <a:ext uri="{9D8B030D-6E8A-4147-A177-3AD203B41FA5}">
                      <a16:colId xmlns:a16="http://schemas.microsoft.com/office/drawing/2014/main" val="3465069663"/>
                    </a:ext>
                  </a:extLst>
                </a:gridCol>
                <a:gridCol w="1020027">
                  <a:extLst>
                    <a:ext uri="{9D8B030D-6E8A-4147-A177-3AD203B41FA5}">
                      <a16:colId xmlns:a16="http://schemas.microsoft.com/office/drawing/2014/main" val="57929176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Historial de pagos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58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Semestre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Inscripción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Estudiantiles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Seguro Estudiantil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77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2023-A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$800.00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$150.00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$250.00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$2810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722996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B2FBD95-90C4-8FAA-F637-9DE2DD84D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52076"/>
              </p:ext>
            </p:extLst>
          </p:nvPr>
        </p:nvGraphicFramePr>
        <p:xfrm>
          <a:off x="915908" y="4484985"/>
          <a:ext cx="5020685" cy="1123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1">
                  <a:extLst>
                    <a:ext uri="{9D8B030D-6E8A-4147-A177-3AD203B41FA5}">
                      <a16:colId xmlns:a16="http://schemas.microsoft.com/office/drawing/2014/main" val="3764768830"/>
                    </a:ext>
                  </a:extLst>
                </a:gridCol>
                <a:gridCol w="816001">
                  <a:extLst>
                    <a:ext uri="{9D8B030D-6E8A-4147-A177-3AD203B41FA5}">
                      <a16:colId xmlns:a16="http://schemas.microsoft.com/office/drawing/2014/main" val="699045443"/>
                    </a:ext>
                  </a:extLst>
                </a:gridCol>
                <a:gridCol w="816001">
                  <a:extLst>
                    <a:ext uri="{9D8B030D-6E8A-4147-A177-3AD203B41FA5}">
                      <a16:colId xmlns:a16="http://schemas.microsoft.com/office/drawing/2014/main" val="3058300519"/>
                    </a:ext>
                  </a:extLst>
                </a:gridCol>
                <a:gridCol w="816001">
                  <a:extLst>
                    <a:ext uri="{9D8B030D-6E8A-4147-A177-3AD203B41FA5}">
                      <a16:colId xmlns:a16="http://schemas.microsoft.com/office/drawing/2014/main" val="1076235020"/>
                    </a:ext>
                  </a:extLst>
                </a:gridCol>
                <a:gridCol w="816001">
                  <a:extLst>
                    <a:ext uri="{9D8B030D-6E8A-4147-A177-3AD203B41FA5}">
                      <a16:colId xmlns:a16="http://schemas.microsoft.com/office/drawing/2014/main" val="2395062871"/>
                    </a:ext>
                  </a:extLst>
                </a:gridCol>
                <a:gridCol w="940680">
                  <a:extLst>
                    <a:ext uri="{9D8B030D-6E8A-4147-A177-3AD203B41FA5}">
                      <a16:colId xmlns:a16="http://schemas.microsoft.com/office/drawing/2014/main" val="341885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Colegiatura Junio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Julio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Agosto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Septiembre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cuatrimestral 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46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2023-A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$1 610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$1 610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$1 610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$1 610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$6 440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86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345632"/>
                  </a:ext>
                </a:extLst>
              </a:tr>
            </a:tbl>
          </a:graphicData>
        </a:graphic>
      </p:graphicFrame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108799-D0FE-37B3-5923-878B7467FFE6}"/>
              </a:ext>
            </a:extLst>
          </p:cNvPr>
          <p:cNvSpPr/>
          <p:nvPr/>
        </p:nvSpPr>
        <p:spPr>
          <a:xfrm>
            <a:off x="1831277" y="5285859"/>
            <a:ext cx="645160" cy="216095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15EA80F-D2EA-BCA0-64E6-51418AFCC0AE}"/>
              </a:ext>
            </a:extLst>
          </p:cNvPr>
          <p:cNvSpPr/>
          <p:nvPr/>
        </p:nvSpPr>
        <p:spPr>
          <a:xfrm>
            <a:off x="3467039" y="5296326"/>
            <a:ext cx="645160" cy="216095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CAA63F4-C425-EAE1-AA84-E70CC9C6DFC5}"/>
              </a:ext>
            </a:extLst>
          </p:cNvPr>
          <p:cNvSpPr/>
          <p:nvPr/>
        </p:nvSpPr>
        <p:spPr>
          <a:xfrm>
            <a:off x="2628837" y="5296327"/>
            <a:ext cx="645160" cy="216095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9A72D7D-481B-7D99-5121-88B702D45DA8}"/>
              </a:ext>
            </a:extLst>
          </p:cNvPr>
          <p:cNvSpPr/>
          <p:nvPr/>
        </p:nvSpPr>
        <p:spPr>
          <a:xfrm>
            <a:off x="4264599" y="5285859"/>
            <a:ext cx="645160" cy="216095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7FFD9C7-B521-6DFD-6D19-640E44523D58}"/>
              </a:ext>
            </a:extLst>
          </p:cNvPr>
          <p:cNvSpPr/>
          <p:nvPr/>
        </p:nvSpPr>
        <p:spPr>
          <a:xfrm>
            <a:off x="5171158" y="5285858"/>
            <a:ext cx="645160" cy="216095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9FB0E05-CA93-2A58-D98D-83C95C44F871}"/>
              </a:ext>
            </a:extLst>
          </p:cNvPr>
          <p:cNvSpPr/>
          <p:nvPr/>
        </p:nvSpPr>
        <p:spPr>
          <a:xfrm>
            <a:off x="5171158" y="3981866"/>
            <a:ext cx="645160" cy="216095"/>
          </a:xfrm>
          <a:prstGeom prst="roundRect">
            <a:avLst/>
          </a:prstGeom>
          <a:solidFill>
            <a:srgbClr val="162C7E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AD7E93A8-357F-EDF9-CF15-B3EC5C651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95533"/>
              </p:ext>
            </p:extLst>
          </p:nvPr>
        </p:nvGraphicFramePr>
        <p:xfrm>
          <a:off x="225997" y="5924714"/>
          <a:ext cx="6480002" cy="166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194">
                  <a:extLst>
                    <a:ext uri="{9D8B030D-6E8A-4147-A177-3AD203B41FA5}">
                      <a16:colId xmlns:a16="http://schemas.microsoft.com/office/drawing/2014/main" val="2619246332"/>
                    </a:ext>
                  </a:extLst>
                </a:gridCol>
                <a:gridCol w="1051194">
                  <a:extLst>
                    <a:ext uri="{9D8B030D-6E8A-4147-A177-3AD203B41FA5}">
                      <a16:colId xmlns:a16="http://schemas.microsoft.com/office/drawing/2014/main" val="1295778194"/>
                    </a:ext>
                  </a:extLst>
                </a:gridCol>
                <a:gridCol w="1051194">
                  <a:extLst>
                    <a:ext uri="{9D8B030D-6E8A-4147-A177-3AD203B41FA5}">
                      <a16:colId xmlns:a16="http://schemas.microsoft.com/office/drawing/2014/main" val="3505157557"/>
                    </a:ext>
                  </a:extLst>
                </a:gridCol>
                <a:gridCol w="1051194">
                  <a:extLst>
                    <a:ext uri="{9D8B030D-6E8A-4147-A177-3AD203B41FA5}">
                      <a16:colId xmlns:a16="http://schemas.microsoft.com/office/drawing/2014/main" val="2792130303"/>
                    </a:ext>
                  </a:extLst>
                </a:gridCol>
                <a:gridCol w="1051194">
                  <a:extLst>
                    <a:ext uri="{9D8B030D-6E8A-4147-A177-3AD203B41FA5}">
                      <a16:colId xmlns:a16="http://schemas.microsoft.com/office/drawing/2014/main" val="3465069663"/>
                    </a:ext>
                  </a:extLst>
                </a:gridCol>
                <a:gridCol w="1224032">
                  <a:extLst>
                    <a:ext uri="{9D8B030D-6E8A-4147-A177-3AD203B41FA5}">
                      <a16:colId xmlns:a16="http://schemas.microsoft.com/office/drawing/2014/main" val="57929176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fichas de pago</a:t>
                      </a: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5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Haz clic en el botón para descargar la referencia de pago</a:t>
                      </a: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58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Pago inicial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Junio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Julio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Agosto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Septiembre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Pago cuatrimestral de colegiaturas 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77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722996"/>
                  </a:ext>
                </a:extLst>
              </a:tr>
            </a:tbl>
          </a:graphicData>
        </a:graphic>
      </p:graphicFrame>
      <p:pic>
        <p:nvPicPr>
          <p:cNvPr id="28" name="Imagen 27">
            <a:extLst>
              <a:ext uri="{FF2B5EF4-FFF2-40B4-BE49-F238E27FC236}">
                <a16:creationId xmlns:a16="http://schemas.microsoft.com/office/drawing/2014/main" id="{482FDB77-E830-BD6F-0DF2-06D9C81F6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80" y="7153048"/>
            <a:ext cx="728999" cy="252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3BF2030-BFD2-F5B4-B8A1-7FC7F8501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098" y="7153048"/>
            <a:ext cx="728999" cy="252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F8CC6918-A7B3-1DDB-F8B3-BAE461D42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12" y="7153048"/>
            <a:ext cx="728999" cy="252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1849EE-9BF0-FC7C-D3F5-2B4DE51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570" y="7153048"/>
            <a:ext cx="728999" cy="252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EA0537E-AA48-26EF-DD27-2A6404859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788" y="7153048"/>
            <a:ext cx="728999" cy="252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51AC50-4111-1DB1-51AE-F77B4E59E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022" y="7153048"/>
            <a:ext cx="728999" cy="252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81A18C-7065-DE8D-56C7-E80B30A9B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7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605</Words>
  <Application>Microsoft Office PowerPoint</Application>
  <PresentationFormat>Carta (216 x 279 mm)</PresentationFormat>
  <Paragraphs>240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Cayetano</dc:creator>
  <cp:lastModifiedBy>Nancy Vanessa Cayetano Morales</cp:lastModifiedBy>
  <cp:revision>17</cp:revision>
  <dcterms:created xsi:type="dcterms:W3CDTF">2024-07-10T01:42:18Z</dcterms:created>
  <dcterms:modified xsi:type="dcterms:W3CDTF">2024-08-24T02:50:10Z</dcterms:modified>
</cp:coreProperties>
</file>