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2"/>
  </p:notesMasterIdLst>
  <p:sldIdLst>
    <p:sldId id="271" r:id="rId2"/>
    <p:sldId id="282" r:id="rId3"/>
    <p:sldId id="281" r:id="rId4"/>
    <p:sldId id="276" r:id="rId5"/>
    <p:sldId id="280" r:id="rId6"/>
    <p:sldId id="286" r:id="rId7"/>
    <p:sldId id="279" r:id="rId8"/>
    <p:sldId id="278" r:id="rId9"/>
    <p:sldId id="283" r:id="rId10"/>
    <p:sldId id="285" r:id="rId11"/>
  </p:sldIdLst>
  <p:sldSz cx="6858000" cy="9144000" type="letter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20"/>
    <a:srgbClr val="070546"/>
    <a:srgbClr val="162C7E"/>
    <a:srgbClr val="5C79E2"/>
    <a:srgbClr val="F91752"/>
    <a:srgbClr val="2F357E"/>
    <a:srgbClr val="9B042A"/>
    <a:srgbClr val="8B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>
        <p:scale>
          <a:sx n="70" d="100"/>
          <a:sy n="70" d="100"/>
        </p:scale>
        <p:origin x="1628" y="-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107F2-521F-49FF-A5AF-ED5B3D6F4222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AC0FF-9EF6-40A2-B30D-50E0961562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38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59E1A-ED67-F84C-EAF6-D1E18A50B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91A094-1334-DA7B-6218-76E2B7A94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E3AC97-03D6-B223-A16E-711B0A36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77E01F-57D9-223E-F50B-5861F1F9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E017E0-3F5B-BADE-8CC6-027C8E1F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460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C6B92-5F01-4124-C303-3B1EC91A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654AD9-2D50-F23B-DA8E-EC8645CB4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8223ED-F085-587B-DB52-6EBDDB2A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4665B0-AE33-6868-82DC-DCFCB19B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B4F7C9-3232-15D0-3509-B55D88D1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704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97EF08-B750-B92E-42B3-61BCF1336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09FB33-3339-494A-DBCB-CF19FAFAF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4BCEDC-3794-0191-E43A-71F4B60A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989322-5A3A-B253-5FDC-E053FC35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7B60CB-090D-E7C6-57DE-2769D601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496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FA874-8D1A-256D-7636-55D1F64F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30B9B-D799-A391-F077-6504C903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9D2D1-2CC7-F29A-05AC-45D6FE96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E86559-74AB-4104-FD5D-7D5DAA90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833E09-1B90-10F7-4E0D-46CEE58C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077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E01E5-517E-F899-FF5E-5007878D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DFCAA2-A0AC-15BA-7660-34E17BABF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82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82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7BB011-851A-E5D4-13E4-6B72FEA5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404CEB-EED5-4E25-73B2-926BE072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416CA9-303B-0338-B5D7-D1C8FE4B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079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4BDD3-DF2C-5AAD-B91E-986BCFE75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A893D-12FA-1E84-0367-EBC49C484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F2CDE3-3FBB-589A-B857-F80D495DB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4123C2-73E5-12E2-11BF-128343CB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AA691C-3DB5-B9E2-84D0-07F5A8F7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BC1E88-C36C-A36A-85D5-949FCC93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515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C256E-3192-3470-DFEF-8AED7E70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CFA8CA-2E67-DC5F-258A-4BB57A7BC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0D3812-F161-F861-B239-DDA26CAD2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F7AB02-10F3-7124-22E1-3356F0FBC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BF7944-50BD-5295-F59D-BC74BA0D2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0F21AF-91CD-72AD-A2B2-A5D4E23C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2B627C-1BF7-98C0-230B-1FF29F5C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6B61451-2C49-6B44-7F2B-26CDE9AA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638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3B333-F95B-6DA8-A9BD-F9DC8231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A5CA7D-BD12-8B70-4E5A-C7D0CA7D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32E292-1A4E-9270-C9C4-A922CD4A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46F590-7347-A4AC-CA9D-752FD398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597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0B3E5DD-634A-3C21-E5BD-499E979B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5FB495-ED5B-AB54-7537-433AA32B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06548F-A515-B05C-2A61-2E7B7C1B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929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B5D92-D9A4-D529-7513-CEC50F85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E71A22-EC10-7B01-AB5A-365518FE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71EC2F-5B9B-93A5-A82A-71E0A1EDC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73AFE0-23FE-4515-3E33-56DAB238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E6C3B8-D76A-B770-9869-85D35122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6B2D71-2BEE-332B-BBEF-AB6A6CCD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701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4AE15-0E55-C4A2-20FB-0EDFAC90D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FE4325-6F8A-BB6F-C248-14D500A33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A299ED-9BE7-C9AE-F19B-4512E51A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288324-C207-6F2B-4CB8-A29C8A7B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3969F1-7E54-45AC-8A08-6D1129C7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F783D1-2941-9ACC-4977-09DC33F0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79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A98502-D07B-250A-4D59-54222250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88A605-6899-978B-0C97-56F7EA72B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53707E-B2B1-0626-96D0-31F9965E3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C3FB53-EB16-4371-B46A-15347F12989A}" type="datetimeFigureOut">
              <a:rPr lang="es-MX" smtClean="0"/>
              <a:t>23/08/2024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E6BB67-7123-4A2C-A837-4BE61A042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473BE1-5360-327E-3F21-6D016732C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581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A5F3BDC4-D867-5511-645F-9F0064471E2A}"/>
              </a:ext>
            </a:extLst>
          </p:cNvPr>
          <p:cNvGrpSpPr/>
          <p:nvPr/>
        </p:nvGrpSpPr>
        <p:grpSpPr>
          <a:xfrm>
            <a:off x="-57456" y="8359566"/>
            <a:ext cx="6998006" cy="520311"/>
            <a:chOff x="-57456" y="5771341"/>
            <a:chExt cx="6998006" cy="520311"/>
          </a:xfrm>
        </p:grpSpPr>
        <p:sp>
          <p:nvSpPr>
            <p:cNvPr id="5" name="Rectángulo 3">
              <a:extLst>
                <a:ext uri="{FF2B5EF4-FFF2-40B4-BE49-F238E27FC236}">
                  <a16:creationId xmlns:a16="http://schemas.microsoft.com/office/drawing/2014/main" id="{5EE3FBAC-14E6-435D-C810-4DEA17616428}"/>
                </a:ext>
              </a:extLst>
            </p:cNvPr>
            <p:cNvSpPr/>
            <p:nvPr/>
          </p:nvSpPr>
          <p:spPr>
            <a:xfrm flipV="1">
              <a:off x="12958" y="5771341"/>
              <a:ext cx="6860372" cy="520311"/>
            </a:xfrm>
            <a:prstGeom prst="rect">
              <a:avLst/>
            </a:prstGeom>
            <a:solidFill>
              <a:srgbClr val="162C7E"/>
            </a:solidFill>
            <a:ln w="28575">
              <a:solidFill>
                <a:srgbClr val="9B04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 dirty="0"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BF16020-302D-F1DA-8DB7-1ECBE35554B4}"/>
                </a:ext>
              </a:extLst>
            </p:cNvPr>
            <p:cNvSpPr/>
            <p:nvPr/>
          </p:nvSpPr>
          <p:spPr>
            <a:xfrm>
              <a:off x="-57456" y="5917915"/>
              <a:ext cx="6998006" cy="2308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s-ES" sz="900" b="1" i="1" cap="none" spc="0" dirty="0">
                  <a:ln/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© Derechos reservados a Nancy Vanessa Cayetano Morales / Karla Nelly Arteaga Sánchez / Eduardo Rafael Casasola García</a:t>
              </a:r>
              <a:endParaRPr lang="es-ES" sz="1050" b="1" i="1" cap="none" spc="0" dirty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204F9FA-3A3D-BF4D-6D47-BA953DAB469F}"/>
              </a:ext>
            </a:extLst>
          </p:cNvPr>
          <p:cNvSpPr/>
          <p:nvPr/>
        </p:nvSpPr>
        <p:spPr>
          <a:xfrm>
            <a:off x="654366" y="1830685"/>
            <a:ext cx="554927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BIENVENIDO A TU COMUNIDAD UNIVERSITARIA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F1BD927-A44A-C17B-4C88-E801E8F036BF}"/>
              </a:ext>
            </a:extLst>
          </p:cNvPr>
          <p:cNvSpPr txBox="1"/>
          <p:nvPr/>
        </p:nvSpPr>
        <p:spPr>
          <a:xfrm>
            <a:off x="2927655" y="2810988"/>
            <a:ext cx="29016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b="1" dirty="0">
                <a:ln/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 docente:</a:t>
            </a:r>
            <a:endParaRPr lang="es-ES" sz="1600" b="1" cap="none" spc="0" dirty="0">
              <a:ln/>
              <a:solidFill>
                <a:srgbClr val="162C7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n 25" descr="Una mujer con el cabello largo&#10;&#10;Descripción generada automáticamente">
            <a:extLst>
              <a:ext uri="{FF2B5EF4-FFF2-40B4-BE49-F238E27FC236}">
                <a16:creationId xmlns:a16="http://schemas.microsoft.com/office/drawing/2014/main" id="{8746F2BC-BD57-F4C0-79A3-CD60289CC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5" y="3385166"/>
            <a:ext cx="1718735" cy="1718735"/>
          </a:xfrm>
          <a:prstGeom prst="rect">
            <a:avLst/>
          </a:prstGeom>
        </p:spPr>
      </p:pic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02A68F6D-2658-C538-6991-7EBDA14D5917}"/>
              </a:ext>
            </a:extLst>
          </p:cNvPr>
          <p:cNvSpPr/>
          <p:nvPr/>
        </p:nvSpPr>
        <p:spPr>
          <a:xfrm>
            <a:off x="5047112" y="7779352"/>
            <a:ext cx="689545" cy="292502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Editar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3F395C25-1BBE-CA11-A0B0-2395C2FBA76C}"/>
              </a:ext>
            </a:extLst>
          </p:cNvPr>
          <p:cNvSpPr/>
          <p:nvPr/>
        </p:nvSpPr>
        <p:spPr>
          <a:xfrm>
            <a:off x="5796279" y="7787373"/>
            <a:ext cx="816277" cy="284481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Guardar</a:t>
            </a:r>
          </a:p>
        </p:txBody>
      </p:sp>
      <p:pic>
        <p:nvPicPr>
          <p:cNvPr id="9" name="Gráfico 8" descr="Icono de menú de hamburguesa con relleno sólido">
            <a:extLst>
              <a:ext uri="{FF2B5EF4-FFF2-40B4-BE49-F238E27FC236}">
                <a16:creationId xmlns:a16="http://schemas.microsoft.com/office/drawing/2014/main" id="{6402CFF9-41C8-AFB2-7320-8B84BC66A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12BFEB5-2ECC-173B-454C-A10B2D8B8DBA}"/>
              </a:ext>
            </a:extLst>
          </p:cNvPr>
          <p:cNvSpPr txBox="1"/>
          <p:nvPr/>
        </p:nvSpPr>
        <p:spPr>
          <a:xfrm>
            <a:off x="4516120" y="979495"/>
            <a:ext cx="2231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A87A4E3-1E28-36DD-BECB-AB74A8056457}"/>
              </a:ext>
            </a:extLst>
          </p:cNvPr>
          <p:cNvSpPr/>
          <p:nvPr/>
        </p:nvSpPr>
        <p:spPr>
          <a:xfrm>
            <a:off x="3443062" y="3976046"/>
            <a:ext cx="3078388" cy="360000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9B04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B9F5482-28C3-4006-0036-EEDFB284D852}"/>
              </a:ext>
            </a:extLst>
          </p:cNvPr>
          <p:cNvSpPr/>
          <p:nvPr/>
        </p:nvSpPr>
        <p:spPr>
          <a:xfrm>
            <a:off x="3443063" y="4405272"/>
            <a:ext cx="3078388" cy="360000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9B04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Ingeniería en Sistemas Computacionales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75E8490E-8B96-67A8-73BB-2D9262E704BA}"/>
              </a:ext>
            </a:extLst>
          </p:cNvPr>
          <p:cNvSpPr/>
          <p:nvPr/>
        </p:nvSpPr>
        <p:spPr>
          <a:xfrm>
            <a:off x="3425978" y="4829778"/>
            <a:ext cx="3092450" cy="360000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9B04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24/3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801905C6-FF61-FDFE-B0D3-AE2FAFD9A115}"/>
              </a:ext>
            </a:extLst>
          </p:cNvPr>
          <p:cNvSpPr/>
          <p:nvPr/>
        </p:nvSpPr>
        <p:spPr>
          <a:xfrm>
            <a:off x="3440040" y="3545940"/>
            <a:ext cx="3078388" cy="360000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9B04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Nancy Vanessa Cayetano Morales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0698CBE-75CD-9A35-ECD2-24BFA0CF5079}"/>
              </a:ext>
            </a:extLst>
          </p:cNvPr>
          <p:cNvSpPr txBox="1"/>
          <p:nvPr/>
        </p:nvSpPr>
        <p:spPr>
          <a:xfrm>
            <a:off x="1950720" y="3412330"/>
            <a:ext cx="1483831" cy="1749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Matricula: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Especialidad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 en curso:</a:t>
            </a:r>
            <a:endParaRPr lang="es-ES" sz="1300" b="1" cap="none" spc="0" dirty="0">
              <a:ln/>
              <a:solidFill>
                <a:srgbClr val="9B04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8917A88-27BF-EB27-AEF1-FFB05BD47E96}"/>
              </a:ext>
            </a:extLst>
          </p:cNvPr>
          <p:cNvSpPr txBox="1"/>
          <p:nvPr/>
        </p:nvSpPr>
        <p:spPr>
          <a:xfrm>
            <a:off x="177800" y="6356181"/>
            <a:ext cx="10583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Correo: *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BB743DF-460C-1759-C9D5-77ADB3F40C00}"/>
              </a:ext>
            </a:extLst>
          </p:cNvPr>
          <p:cNvSpPr txBox="1"/>
          <p:nvPr/>
        </p:nvSpPr>
        <p:spPr>
          <a:xfrm>
            <a:off x="-49537" y="5960508"/>
            <a:ext cx="2901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ln/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 registrada</a:t>
            </a:r>
            <a:endParaRPr lang="es-ES" sz="1400" b="1" cap="none" spc="0" dirty="0">
              <a:ln/>
              <a:solidFill>
                <a:srgbClr val="162C7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39EAED2-FDF9-9A41-0429-93EAF2FB2033}"/>
              </a:ext>
            </a:extLst>
          </p:cNvPr>
          <p:cNvSpPr txBox="1"/>
          <p:nvPr/>
        </p:nvSpPr>
        <p:spPr>
          <a:xfrm>
            <a:off x="177801" y="6791777"/>
            <a:ext cx="11210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Teléfono: *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AB27CC8-D26B-262A-9C63-8AE2C6D7FD87}"/>
              </a:ext>
            </a:extLst>
          </p:cNvPr>
          <p:cNvSpPr txBox="1"/>
          <p:nvPr/>
        </p:nvSpPr>
        <p:spPr>
          <a:xfrm>
            <a:off x="177799" y="7229592"/>
            <a:ext cx="12361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Dirección: *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8ED32526-BC07-C12E-B58E-A9AEE0A282A2}"/>
              </a:ext>
            </a:extLst>
          </p:cNvPr>
          <p:cNvSpPr/>
          <p:nvPr/>
        </p:nvSpPr>
        <p:spPr>
          <a:xfrm>
            <a:off x="1298875" y="7206431"/>
            <a:ext cx="5220000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Calle Armada de México colindando con Plan de Iguala, G1 Depto. 3, Tecámac Estado de México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BA69A983-0E52-DE72-F360-16290861DA6F}"/>
              </a:ext>
            </a:extLst>
          </p:cNvPr>
          <p:cNvSpPr/>
          <p:nvPr/>
        </p:nvSpPr>
        <p:spPr>
          <a:xfrm>
            <a:off x="1290856" y="6341763"/>
            <a:ext cx="2370978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vanesnancy2@gmail.com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CC6A5874-EAEE-25A5-6F93-595F85F96DCE}"/>
              </a:ext>
            </a:extLst>
          </p:cNvPr>
          <p:cNvSpPr/>
          <p:nvPr/>
        </p:nvSpPr>
        <p:spPr>
          <a:xfrm>
            <a:off x="1298875" y="6773295"/>
            <a:ext cx="2370978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5526612703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3541B41-4F90-0967-9EAB-845C7C828D22}"/>
              </a:ext>
            </a:extLst>
          </p:cNvPr>
          <p:cNvSpPr txBox="1"/>
          <p:nvPr/>
        </p:nvSpPr>
        <p:spPr>
          <a:xfrm>
            <a:off x="177799" y="7684212"/>
            <a:ext cx="19439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Campo obligatorio</a:t>
            </a:r>
          </a:p>
        </p:txBody>
      </p:sp>
    </p:spTree>
    <p:extLst>
      <p:ext uri="{BB962C8B-B14F-4D97-AF65-F5344CB8AC3E}">
        <p14:creationId xmlns:p14="http://schemas.microsoft.com/office/powerpoint/2010/main" val="366069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áfico 8" descr="Icono de menú de hamburguesa con relleno sólido">
            <a:extLst>
              <a:ext uri="{FF2B5EF4-FFF2-40B4-BE49-F238E27FC236}">
                <a16:creationId xmlns:a16="http://schemas.microsoft.com/office/drawing/2014/main" id="{7AEBB978-E40F-3EC5-2CAB-EE9D6E7A9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83A54C4-00B2-0B7F-08DF-B0CFF9EBF5E0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B3CCDE5-A059-B222-DB0B-93845B4B9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8500" y="5316002"/>
            <a:ext cx="6924529" cy="537648"/>
          </a:xfrm>
          <a:prstGeom prst="rect">
            <a:avLst/>
          </a:prstGeom>
        </p:spPr>
      </p:pic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5301872A-D1E7-654F-3B10-0A0C1E23C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114301"/>
              </p:ext>
            </p:extLst>
          </p:nvPr>
        </p:nvGraphicFramePr>
        <p:xfrm>
          <a:off x="63500" y="2724407"/>
          <a:ext cx="6714286" cy="178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226649884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56542193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646412010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808593673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155012684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756195780"/>
                    </a:ext>
                  </a:extLst>
                </a:gridCol>
                <a:gridCol w="1164386">
                  <a:extLst>
                    <a:ext uri="{9D8B030D-6E8A-4147-A177-3AD203B41FA5}">
                      <a16:colId xmlns:a16="http://schemas.microsoft.com/office/drawing/2014/main" val="443832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ALUMNO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MATRÍCULA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PARCIAL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PARCIAL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ORDINARIO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EXTRAORDINARIO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INASISTENCIAS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84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effectLst/>
                        </a:rPr>
                        <a:t>Juan Pérez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>
                          <a:effectLst/>
                        </a:rPr>
                        <a:t>22110001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N/A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N/A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51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effectLst/>
                        </a:rPr>
                        <a:t>María García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effectLst/>
                        </a:rPr>
                        <a:t>22110002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S/D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6906373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l"/>
                      <a:endParaRPr lang="es-MX" sz="1100" dirty="0">
                        <a:effectLst/>
                      </a:endParaRPr>
                    </a:p>
                    <a:p>
                      <a:pPr algn="l"/>
                      <a:r>
                        <a:rPr lang="es-MX" sz="1050" i="1" dirty="0">
                          <a:effectLst/>
                        </a:rPr>
                        <a:t>N/A: No aplica</a:t>
                      </a:r>
                    </a:p>
                    <a:p>
                      <a:pPr algn="l"/>
                      <a:r>
                        <a:rPr lang="es-MX" sz="1050" i="1" dirty="0">
                          <a:effectLst/>
                        </a:rPr>
                        <a:t>S/D: Sin derecho</a:t>
                      </a: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5441596"/>
                  </a:ext>
                </a:extLst>
              </a:tr>
            </a:tbl>
          </a:graphicData>
        </a:graphic>
      </p:graphicFrame>
      <p:sp>
        <p:nvSpPr>
          <p:cNvPr id="24" name="CuadroTexto 23">
            <a:extLst>
              <a:ext uri="{FF2B5EF4-FFF2-40B4-BE49-F238E27FC236}">
                <a16:creationId xmlns:a16="http://schemas.microsoft.com/office/drawing/2014/main" id="{49D2EA7E-5632-D6D0-7B8F-E2D406EBFFC4}"/>
              </a:ext>
            </a:extLst>
          </p:cNvPr>
          <p:cNvSpPr txBox="1"/>
          <p:nvPr/>
        </p:nvSpPr>
        <p:spPr>
          <a:xfrm>
            <a:off x="5821714" y="4811831"/>
            <a:ext cx="838200" cy="289441"/>
          </a:xfrm>
          <a:prstGeom prst="roundRect">
            <a:avLst/>
          </a:prstGeom>
          <a:solidFill>
            <a:srgbClr val="960020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Guardar</a:t>
            </a:r>
            <a:endParaRPr lang="es-MX" sz="11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A419447-E65D-94D8-F67A-16D8D0746AE5}"/>
              </a:ext>
            </a:extLst>
          </p:cNvPr>
          <p:cNvSpPr txBox="1"/>
          <p:nvPr/>
        </p:nvSpPr>
        <p:spPr>
          <a:xfrm>
            <a:off x="4158111" y="4810226"/>
            <a:ext cx="1576168" cy="289441"/>
          </a:xfrm>
          <a:prstGeom prst="roundRect">
            <a:avLst/>
          </a:prstGeom>
          <a:solidFill>
            <a:srgbClr val="960020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Descargar informe</a:t>
            </a:r>
            <a:endParaRPr lang="es-MX" sz="1100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CB5166D-3468-5191-66D0-AA5EA5B15A96}"/>
              </a:ext>
            </a:extLst>
          </p:cNvPr>
          <p:cNvSpPr txBox="1"/>
          <p:nvPr/>
        </p:nvSpPr>
        <p:spPr>
          <a:xfrm>
            <a:off x="89026" y="6135075"/>
            <a:ext cx="1460641" cy="1015663"/>
          </a:xfrm>
          <a:prstGeom prst="rect">
            <a:avLst/>
          </a:prstGeom>
          <a:solidFill>
            <a:srgbClr val="960020"/>
          </a:solidFill>
          <a:ln w="38100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Campos vacíos</a:t>
            </a:r>
            <a:endParaRPr lang="es-MX" sz="1100" dirty="0"/>
          </a:p>
          <a:p>
            <a:endParaRPr lang="es-MX" sz="1100" dirty="0"/>
          </a:p>
          <a:p>
            <a:endParaRPr lang="es-MX" sz="11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77D8796-86E0-4AAD-28B3-0B974F587AE2}"/>
              </a:ext>
            </a:extLst>
          </p:cNvPr>
          <p:cNvSpPr txBox="1"/>
          <p:nvPr/>
        </p:nvSpPr>
        <p:spPr>
          <a:xfrm>
            <a:off x="412307" y="6796110"/>
            <a:ext cx="838200" cy="289441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sz="11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2E8848C-C040-5D29-55F2-5AF29F5AA924}"/>
              </a:ext>
            </a:extLst>
          </p:cNvPr>
          <p:cNvSpPr txBox="1"/>
          <p:nvPr/>
        </p:nvSpPr>
        <p:spPr>
          <a:xfrm>
            <a:off x="1704466" y="6135075"/>
            <a:ext cx="1460641" cy="1015663"/>
          </a:xfrm>
          <a:prstGeom prst="rect">
            <a:avLst/>
          </a:prstGeom>
          <a:solidFill>
            <a:srgbClr val="960020"/>
          </a:solidFill>
          <a:ln w="38100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 vacío</a:t>
            </a:r>
            <a:endParaRPr lang="es-MX" sz="1100" dirty="0"/>
          </a:p>
          <a:p>
            <a:endParaRPr lang="es-MX" sz="1100" dirty="0"/>
          </a:p>
          <a:p>
            <a:endParaRPr lang="es-MX" sz="11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5B27793-0F74-CA6A-7590-D3D99213180C}"/>
              </a:ext>
            </a:extLst>
          </p:cNvPr>
          <p:cNvSpPr txBox="1"/>
          <p:nvPr/>
        </p:nvSpPr>
        <p:spPr>
          <a:xfrm>
            <a:off x="2027747" y="6796110"/>
            <a:ext cx="838200" cy="289441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sz="11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C2517D-73E5-04E2-B106-400F346B1330}"/>
              </a:ext>
            </a:extLst>
          </p:cNvPr>
          <p:cNvSpPr txBox="1"/>
          <p:nvPr/>
        </p:nvSpPr>
        <p:spPr>
          <a:xfrm>
            <a:off x="4659834" y="3574985"/>
            <a:ext cx="645697" cy="272415"/>
          </a:xfrm>
          <a:prstGeom prst="roundRect">
            <a:avLst/>
          </a:prstGeom>
          <a:noFill/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1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31C67E0-1BDE-F880-B5F9-4AB1D86E1270}"/>
              </a:ext>
            </a:extLst>
          </p:cNvPr>
          <p:cNvSpPr txBox="1"/>
          <p:nvPr/>
        </p:nvSpPr>
        <p:spPr>
          <a:xfrm>
            <a:off x="3319909" y="6152724"/>
            <a:ext cx="1985622" cy="1154162"/>
          </a:xfrm>
          <a:prstGeom prst="rect">
            <a:avLst/>
          </a:prstGeom>
          <a:solidFill>
            <a:srgbClr val="070546"/>
          </a:solidFill>
          <a:ln w="38100">
            <a:solidFill>
              <a:srgbClr val="96002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Notificación</a:t>
            </a:r>
          </a:p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guardaron calificaciones exitosamente</a:t>
            </a:r>
            <a:endParaRPr lang="es-MX" sz="1100" dirty="0"/>
          </a:p>
          <a:p>
            <a:endParaRPr lang="es-MX" sz="1100" dirty="0"/>
          </a:p>
          <a:p>
            <a:endParaRPr lang="es-MX" sz="11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C9E762E-8455-D304-0AC3-0DE883BF298B}"/>
              </a:ext>
            </a:extLst>
          </p:cNvPr>
          <p:cNvSpPr txBox="1"/>
          <p:nvPr/>
        </p:nvSpPr>
        <p:spPr>
          <a:xfrm>
            <a:off x="3903071" y="6948510"/>
            <a:ext cx="838200" cy="289441"/>
          </a:xfrm>
          <a:prstGeom prst="roundRect">
            <a:avLst/>
          </a:prstGeom>
          <a:solidFill>
            <a:srgbClr val="960020"/>
          </a:solidFill>
          <a:ln w="28575">
            <a:solidFill>
              <a:srgbClr val="96002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00A2D5F-08D4-68A5-CAD5-21975A31257F}"/>
              </a:ext>
            </a:extLst>
          </p:cNvPr>
          <p:cNvSpPr/>
          <p:nvPr/>
        </p:nvSpPr>
        <p:spPr>
          <a:xfrm>
            <a:off x="1637503" y="1906885"/>
            <a:ext cx="358303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solidFill>
                  <a:srgbClr val="333333"/>
                </a:solidFill>
                <a:effectLst/>
                <a:highlight>
                  <a:srgbClr val="F7F7F7"/>
                </a:highlight>
                <a:latin typeface="Arial" panose="020B0604020202020204" pitchFamily="34" charset="0"/>
              </a:rPr>
              <a:t>GESTIONAR CALIFICACIONES</a:t>
            </a:r>
          </a:p>
        </p:txBody>
      </p:sp>
    </p:spTree>
    <p:extLst>
      <p:ext uri="{BB962C8B-B14F-4D97-AF65-F5344CB8AC3E}">
        <p14:creationId xmlns:p14="http://schemas.microsoft.com/office/powerpoint/2010/main" val="170935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A5F3BDC4-D867-5511-645F-9F0064471E2A}"/>
              </a:ext>
            </a:extLst>
          </p:cNvPr>
          <p:cNvGrpSpPr/>
          <p:nvPr/>
        </p:nvGrpSpPr>
        <p:grpSpPr>
          <a:xfrm>
            <a:off x="-57456" y="8359566"/>
            <a:ext cx="6998006" cy="520311"/>
            <a:chOff x="-57456" y="5771341"/>
            <a:chExt cx="6998006" cy="520311"/>
          </a:xfrm>
        </p:grpSpPr>
        <p:sp>
          <p:nvSpPr>
            <p:cNvPr id="5" name="Rectángulo 3">
              <a:extLst>
                <a:ext uri="{FF2B5EF4-FFF2-40B4-BE49-F238E27FC236}">
                  <a16:creationId xmlns:a16="http://schemas.microsoft.com/office/drawing/2014/main" id="{5EE3FBAC-14E6-435D-C810-4DEA17616428}"/>
                </a:ext>
              </a:extLst>
            </p:cNvPr>
            <p:cNvSpPr/>
            <p:nvPr/>
          </p:nvSpPr>
          <p:spPr>
            <a:xfrm flipV="1">
              <a:off x="12958" y="5771341"/>
              <a:ext cx="6860372" cy="520311"/>
            </a:xfrm>
            <a:prstGeom prst="rect">
              <a:avLst/>
            </a:prstGeom>
            <a:solidFill>
              <a:srgbClr val="162C7E"/>
            </a:solidFill>
            <a:ln w="28575">
              <a:solidFill>
                <a:srgbClr val="9B04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 dirty="0"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BF16020-302D-F1DA-8DB7-1ECBE35554B4}"/>
                </a:ext>
              </a:extLst>
            </p:cNvPr>
            <p:cNvSpPr/>
            <p:nvPr/>
          </p:nvSpPr>
          <p:spPr>
            <a:xfrm>
              <a:off x="-57456" y="5917915"/>
              <a:ext cx="6998006" cy="2308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s-ES" sz="900" b="1" i="1" cap="none" spc="0" dirty="0">
                  <a:ln/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© Derechos reservados a Nancy Vanessa Cayetano Morales / Karla Nelly Arteaga Sánchez / Eduardo Rafael Casasola García</a:t>
              </a:r>
              <a:endParaRPr lang="es-ES" sz="1050" b="1" i="1" cap="none" spc="0" dirty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204F9FA-3A3D-BF4D-6D47-BA953DAB469F}"/>
              </a:ext>
            </a:extLst>
          </p:cNvPr>
          <p:cNvSpPr/>
          <p:nvPr/>
        </p:nvSpPr>
        <p:spPr>
          <a:xfrm>
            <a:off x="654366" y="1830685"/>
            <a:ext cx="554927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BIENVENIDO A TU COMUNIDAD UNIVERSITARIA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F1BD927-A44A-C17B-4C88-E801E8F036BF}"/>
              </a:ext>
            </a:extLst>
          </p:cNvPr>
          <p:cNvSpPr txBox="1"/>
          <p:nvPr/>
        </p:nvSpPr>
        <p:spPr>
          <a:xfrm>
            <a:off x="2927655" y="2810988"/>
            <a:ext cx="29016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b="1" dirty="0">
                <a:ln/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 docente:</a:t>
            </a:r>
            <a:endParaRPr lang="es-ES" sz="1600" b="1" cap="none" spc="0" dirty="0">
              <a:ln/>
              <a:solidFill>
                <a:srgbClr val="162C7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n 25" descr="Una mujer con el cabello largo&#10;&#10;Descripción generada automáticamente">
            <a:extLst>
              <a:ext uri="{FF2B5EF4-FFF2-40B4-BE49-F238E27FC236}">
                <a16:creationId xmlns:a16="http://schemas.microsoft.com/office/drawing/2014/main" id="{8746F2BC-BD57-F4C0-79A3-CD60289CC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5" y="3385166"/>
            <a:ext cx="1718735" cy="1718735"/>
          </a:xfrm>
          <a:prstGeom prst="rect">
            <a:avLst/>
          </a:prstGeom>
        </p:spPr>
      </p:pic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02A68F6D-2658-C538-6991-7EBDA14D5917}"/>
              </a:ext>
            </a:extLst>
          </p:cNvPr>
          <p:cNvSpPr/>
          <p:nvPr/>
        </p:nvSpPr>
        <p:spPr>
          <a:xfrm>
            <a:off x="5047112" y="7779352"/>
            <a:ext cx="689545" cy="292502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Editar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3F395C25-1BBE-CA11-A0B0-2395C2FBA76C}"/>
              </a:ext>
            </a:extLst>
          </p:cNvPr>
          <p:cNvSpPr/>
          <p:nvPr/>
        </p:nvSpPr>
        <p:spPr>
          <a:xfrm>
            <a:off x="5796279" y="7787373"/>
            <a:ext cx="816277" cy="284481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Guardar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12BFEB5-2ECC-173B-454C-A10B2D8B8DBA}"/>
              </a:ext>
            </a:extLst>
          </p:cNvPr>
          <p:cNvSpPr txBox="1"/>
          <p:nvPr/>
        </p:nvSpPr>
        <p:spPr>
          <a:xfrm>
            <a:off x="4516120" y="979495"/>
            <a:ext cx="2231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A87A4E3-1E28-36DD-BECB-AB74A8056457}"/>
              </a:ext>
            </a:extLst>
          </p:cNvPr>
          <p:cNvSpPr/>
          <p:nvPr/>
        </p:nvSpPr>
        <p:spPr>
          <a:xfrm>
            <a:off x="3443062" y="3976046"/>
            <a:ext cx="3078388" cy="360000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9B04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B9F5482-28C3-4006-0036-EEDFB284D852}"/>
              </a:ext>
            </a:extLst>
          </p:cNvPr>
          <p:cNvSpPr/>
          <p:nvPr/>
        </p:nvSpPr>
        <p:spPr>
          <a:xfrm>
            <a:off x="3443063" y="4405272"/>
            <a:ext cx="3078388" cy="360000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9B04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Ingeniería en Sistemas Computacionales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75E8490E-8B96-67A8-73BB-2D9262E704BA}"/>
              </a:ext>
            </a:extLst>
          </p:cNvPr>
          <p:cNvSpPr/>
          <p:nvPr/>
        </p:nvSpPr>
        <p:spPr>
          <a:xfrm>
            <a:off x="3425978" y="4829778"/>
            <a:ext cx="3092450" cy="360000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9B04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24/3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801905C6-FF61-FDFE-B0D3-AE2FAFD9A115}"/>
              </a:ext>
            </a:extLst>
          </p:cNvPr>
          <p:cNvSpPr/>
          <p:nvPr/>
        </p:nvSpPr>
        <p:spPr>
          <a:xfrm>
            <a:off x="3440040" y="3545940"/>
            <a:ext cx="3078388" cy="360000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9B04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Nancy Vanessa Cayetano Morales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0698CBE-75CD-9A35-ECD2-24BFA0CF5079}"/>
              </a:ext>
            </a:extLst>
          </p:cNvPr>
          <p:cNvSpPr txBox="1"/>
          <p:nvPr/>
        </p:nvSpPr>
        <p:spPr>
          <a:xfrm>
            <a:off x="1950720" y="3412330"/>
            <a:ext cx="1483831" cy="1749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Matricula: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Especialidad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 en curso:</a:t>
            </a:r>
            <a:endParaRPr lang="es-ES" sz="1300" b="1" cap="none" spc="0" dirty="0">
              <a:ln/>
              <a:solidFill>
                <a:srgbClr val="9B04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áfico 10" descr="Icono de menú de hamburguesa con relleno sólido">
            <a:extLst>
              <a:ext uri="{FF2B5EF4-FFF2-40B4-BE49-F238E27FC236}">
                <a16:creationId xmlns:a16="http://schemas.microsoft.com/office/drawing/2014/main" id="{81E131AC-93B2-FE63-BE7F-F0D6502F89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428656FD-E235-A504-CCD8-386A68F16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27062"/>
              </p:ext>
            </p:extLst>
          </p:nvPr>
        </p:nvGraphicFramePr>
        <p:xfrm>
          <a:off x="208645" y="1247110"/>
          <a:ext cx="20943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373">
                  <a:extLst>
                    <a:ext uri="{9D8B030D-6E8A-4147-A177-3AD203B41FA5}">
                      <a16:colId xmlns:a16="http://schemas.microsoft.com/office/drawing/2014/main" val="1410097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400" b="1" i="0" dirty="0">
                          <a:solidFill>
                            <a:srgbClr val="9B042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Horario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50800" prst="hardEdge"/>
                      <a:lightRig rig="flood" dir="t"/>
                    </a:cell3D>
                    <a:solidFill>
                      <a:srgbClr val="5C7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7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b="1" i="0" dirty="0">
                          <a:solidFill>
                            <a:srgbClr val="9B042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Cursos para docentes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50800" prst="hardEdge"/>
                      <a:lightRig rig="flood" dir="t"/>
                    </a:cell3D>
                    <a:solidFill>
                      <a:srgbClr val="5C7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35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b="1" i="0" dirty="0">
                          <a:solidFill>
                            <a:srgbClr val="9B042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Evaluación docente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50800" prst="hardEdge"/>
                      <a:lightRig rig="flood" dir="t"/>
                    </a:cell3D>
                    <a:solidFill>
                      <a:srgbClr val="5C7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60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b="1" i="0" dirty="0">
                          <a:solidFill>
                            <a:srgbClr val="9B042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Calificaciones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50800" prst="hardEdge"/>
                      <a:lightRig rig="flood" dir="t"/>
                    </a:cell3D>
                    <a:solidFill>
                      <a:srgbClr val="5C7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539371"/>
                  </a:ext>
                </a:extLst>
              </a:tr>
            </a:tbl>
          </a:graphicData>
        </a:graphic>
      </p:graphicFrame>
      <p:sp>
        <p:nvSpPr>
          <p:cNvPr id="24" name="CuadroTexto 23">
            <a:extLst>
              <a:ext uri="{FF2B5EF4-FFF2-40B4-BE49-F238E27FC236}">
                <a16:creationId xmlns:a16="http://schemas.microsoft.com/office/drawing/2014/main" id="{803B00F4-DD39-D537-252F-AB56CFC13332}"/>
              </a:ext>
            </a:extLst>
          </p:cNvPr>
          <p:cNvSpPr txBox="1"/>
          <p:nvPr/>
        </p:nvSpPr>
        <p:spPr>
          <a:xfrm>
            <a:off x="177800" y="6081861"/>
            <a:ext cx="10583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Correo: *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CFF6FEC-8CAF-403F-24DF-DA3603E217D2}"/>
              </a:ext>
            </a:extLst>
          </p:cNvPr>
          <p:cNvSpPr txBox="1"/>
          <p:nvPr/>
        </p:nvSpPr>
        <p:spPr>
          <a:xfrm>
            <a:off x="-49537" y="5686188"/>
            <a:ext cx="2901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ln/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 registrada</a:t>
            </a:r>
            <a:endParaRPr lang="es-ES" sz="1400" b="1" cap="none" spc="0" dirty="0">
              <a:ln/>
              <a:solidFill>
                <a:srgbClr val="162C7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D55748B-64BF-44DD-1FDD-513828866BDB}"/>
              </a:ext>
            </a:extLst>
          </p:cNvPr>
          <p:cNvSpPr txBox="1"/>
          <p:nvPr/>
        </p:nvSpPr>
        <p:spPr>
          <a:xfrm>
            <a:off x="177801" y="6517457"/>
            <a:ext cx="11210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Teléfono: *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1E31550-0D8C-4E1F-01DA-790D69DEA30D}"/>
              </a:ext>
            </a:extLst>
          </p:cNvPr>
          <p:cNvSpPr txBox="1"/>
          <p:nvPr/>
        </p:nvSpPr>
        <p:spPr>
          <a:xfrm>
            <a:off x="177799" y="6955272"/>
            <a:ext cx="12361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Dirección: *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C1AB7737-47D8-A060-E491-E9B81128A916}"/>
              </a:ext>
            </a:extLst>
          </p:cNvPr>
          <p:cNvSpPr/>
          <p:nvPr/>
        </p:nvSpPr>
        <p:spPr>
          <a:xfrm>
            <a:off x="1298875" y="6932111"/>
            <a:ext cx="5220000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Calle Armada de México colindando con Plan de Iguala, G1 Depto. 3, Tecámac Estado de México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F2275D96-5D36-6064-07A8-C08B9F1A66C5}"/>
              </a:ext>
            </a:extLst>
          </p:cNvPr>
          <p:cNvSpPr/>
          <p:nvPr/>
        </p:nvSpPr>
        <p:spPr>
          <a:xfrm>
            <a:off x="1290856" y="6067443"/>
            <a:ext cx="2370978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vanesnancy2@gmail.com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FC46FE21-10BE-2A67-AA20-C053A7AAF61E}"/>
              </a:ext>
            </a:extLst>
          </p:cNvPr>
          <p:cNvSpPr/>
          <p:nvPr/>
        </p:nvSpPr>
        <p:spPr>
          <a:xfrm>
            <a:off x="1298875" y="6498975"/>
            <a:ext cx="2370978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5526612703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57FF75B-79D5-D5A8-B467-BC9717BCDEA5}"/>
              </a:ext>
            </a:extLst>
          </p:cNvPr>
          <p:cNvSpPr txBox="1"/>
          <p:nvPr/>
        </p:nvSpPr>
        <p:spPr>
          <a:xfrm>
            <a:off x="177799" y="7409892"/>
            <a:ext cx="19439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Campo obligatorio</a:t>
            </a:r>
          </a:p>
        </p:txBody>
      </p:sp>
    </p:spTree>
    <p:extLst>
      <p:ext uri="{BB962C8B-B14F-4D97-AF65-F5344CB8AC3E}">
        <p14:creationId xmlns:p14="http://schemas.microsoft.com/office/powerpoint/2010/main" val="301702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D0B6FFA-4536-B0FD-72BD-8B113B8D9C16}"/>
              </a:ext>
            </a:extLst>
          </p:cNvPr>
          <p:cNvSpPr txBox="1"/>
          <p:nvPr/>
        </p:nvSpPr>
        <p:spPr>
          <a:xfrm>
            <a:off x="3479802" y="2269066"/>
            <a:ext cx="2853267" cy="1338828"/>
          </a:xfrm>
          <a:prstGeom prst="rect">
            <a:avLst/>
          </a:prstGeom>
          <a:solidFill>
            <a:srgbClr val="070546"/>
          </a:solidFill>
          <a:ln w="28575">
            <a:solidFill>
              <a:srgbClr val="8B0C0C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Notificación</a:t>
            </a:r>
          </a:p>
          <a:p>
            <a:pPr algn="ctr"/>
            <a:endParaRPr lang="es-MX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 guardados correctamente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8E3CCD-29F2-096D-9A18-36592D584F72}"/>
              </a:ext>
            </a:extLst>
          </p:cNvPr>
          <p:cNvSpPr txBox="1"/>
          <p:nvPr/>
        </p:nvSpPr>
        <p:spPr>
          <a:xfrm>
            <a:off x="4555066" y="3213683"/>
            <a:ext cx="838200" cy="289441"/>
          </a:xfrm>
          <a:prstGeom prst="roundRect">
            <a:avLst/>
          </a:prstGeom>
          <a:solidFill>
            <a:srgbClr val="8B0C0C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7A7C40-3C34-EEF2-8165-0C10C610CEC2}"/>
              </a:ext>
            </a:extLst>
          </p:cNvPr>
          <p:cNvSpPr txBox="1"/>
          <p:nvPr/>
        </p:nvSpPr>
        <p:spPr>
          <a:xfrm>
            <a:off x="448733" y="2269066"/>
            <a:ext cx="2768599" cy="1338828"/>
          </a:xfrm>
          <a:prstGeom prst="rect">
            <a:avLst/>
          </a:prstGeom>
          <a:solidFill>
            <a:srgbClr val="8B0C0C"/>
          </a:solidFill>
          <a:ln w="28575">
            <a:solidFill>
              <a:srgbClr val="8B0C0C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  <a:p>
            <a:pPr algn="ctr"/>
            <a:endParaRPr lang="es-MX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Campos obligatorios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566F936-1126-C794-1C59-846C4E47B0F5}"/>
              </a:ext>
            </a:extLst>
          </p:cNvPr>
          <p:cNvSpPr txBox="1"/>
          <p:nvPr/>
        </p:nvSpPr>
        <p:spPr>
          <a:xfrm>
            <a:off x="1413933" y="3211581"/>
            <a:ext cx="838200" cy="289441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517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2204F9FA-3A3D-BF4D-6D47-BA953DAB469F}"/>
              </a:ext>
            </a:extLst>
          </p:cNvPr>
          <p:cNvSpPr/>
          <p:nvPr/>
        </p:nvSpPr>
        <p:spPr>
          <a:xfrm>
            <a:off x="2195336" y="1906885"/>
            <a:ext cx="246734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HORARIO DOCENTE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" name="Gráfico 9" descr="Icono de menú de hamburguesa con relleno sólido">
            <a:extLst>
              <a:ext uri="{FF2B5EF4-FFF2-40B4-BE49-F238E27FC236}">
                <a16:creationId xmlns:a16="http://schemas.microsoft.com/office/drawing/2014/main" id="{DB693C9E-98D8-4211-7A69-5CE82B606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41A9BFD-5A06-E54A-CC76-061AF3D6EDCB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CDC2A01-9ACA-F6F0-BA10-4261546707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5467" y="5650766"/>
            <a:ext cx="6924529" cy="5376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C455C22-9DA2-EA63-5ABB-65F4F08A5D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62" y="2885755"/>
            <a:ext cx="6858000" cy="164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4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áfico 6" descr="Icono de menú de hamburguesa con relleno sólido">
            <a:extLst>
              <a:ext uri="{FF2B5EF4-FFF2-40B4-BE49-F238E27FC236}">
                <a16:creationId xmlns:a16="http://schemas.microsoft.com/office/drawing/2014/main" id="{3E4FA77D-F149-FCE9-7227-0916AB2DA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2B5A0CE-7F89-95F5-A2E1-B675398FD4BD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5D3A951-907A-A2DE-7F98-F73F7903E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8100" y="8602516"/>
            <a:ext cx="6924529" cy="537648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E8220DEA-6031-CC5B-E747-39B1E37638B4}"/>
              </a:ext>
            </a:extLst>
          </p:cNvPr>
          <p:cNvSpPr/>
          <p:nvPr/>
        </p:nvSpPr>
        <p:spPr>
          <a:xfrm>
            <a:off x="1207925" y="1906885"/>
            <a:ext cx="444217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CURSOS VIGENTES PARA DOCENTES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676B8AE-56D5-E74D-CE92-4A6CB7492D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62" y="4044450"/>
            <a:ext cx="6858000" cy="179882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0DA700A-715C-26D7-3BBE-1115DD344841}"/>
              </a:ext>
            </a:extLst>
          </p:cNvPr>
          <p:cNvSpPr txBox="1"/>
          <p:nvPr/>
        </p:nvSpPr>
        <p:spPr>
          <a:xfrm>
            <a:off x="424518" y="2927454"/>
            <a:ext cx="60045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200" dirty="0"/>
              <a:t>Bienvenido a la página para capacitación docente. Aquí encontrarás una lista de instituciones que ofrecen programas de desarrollo profesional para profesores. Estos cursos están diseñados para mejorar las habilidades pedagógicas y actualizar el conocimiento en diversas áreas de especialización.</a:t>
            </a:r>
          </a:p>
        </p:txBody>
      </p:sp>
    </p:spTree>
    <p:extLst>
      <p:ext uri="{BB962C8B-B14F-4D97-AF65-F5344CB8AC3E}">
        <p14:creationId xmlns:p14="http://schemas.microsoft.com/office/powerpoint/2010/main" val="384455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6F0F1882-3EE5-A9DD-86AF-0AE6ADAD9E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322"/>
          <a:stretch/>
        </p:blipFill>
        <p:spPr>
          <a:xfrm>
            <a:off x="-11012" y="6743328"/>
            <a:ext cx="6858000" cy="778182"/>
          </a:xfrm>
          <a:prstGeom prst="rect">
            <a:avLst/>
          </a:prstGeom>
        </p:spPr>
      </p:pic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B426E9B-7B55-0214-7BDB-A2136B8CB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967811"/>
              </p:ext>
            </p:extLst>
          </p:nvPr>
        </p:nvGraphicFramePr>
        <p:xfrm>
          <a:off x="2344956" y="6137125"/>
          <a:ext cx="2307927" cy="1221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927">
                  <a:extLst>
                    <a:ext uri="{9D8B030D-6E8A-4147-A177-3AD203B41FA5}">
                      <a16:colId xmlns:a16="http://schemas.microsoft.com/office/drawing/2014/main" val="44665769"/>
                    </a:ext>
                  </a:extLst>
                </a:gridCol>
              </a:tblGrid>
              <a:tr h="305495">
                <a:tc>
                  <a:txBody>
                    <a:bodyPr/>
                    <a:lstStyle/>
                    <a:p>
                      <a:r>
                        <a:rPr lang="es-MX" dirty="0"/>
                        <a:t>|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62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114141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lang="es-MX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62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465297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lang="es-MX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62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362275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lang="es-MX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62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658701"/>
                  </a:ext>
                </a:extLst>
              </a:tr>
            </a:tbl>
          </a:graphicData>
        </a:graphic>
      </p:graphicFrame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áfico 6" descr="Icono de menú de hamburguesa con relleno sólido">
            <a:extLst>
              <a:ext uri="{FF2B5EF4-FFF2-40B4-BE49-F238E27FC236}">
                <a16:creationId xmlns:a16="http://schemas.microsoft.com/office/drawing/2014/main" id="{2DF6DAFB-1292-9938-2C2C-FF8812C0C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1F8834B-0BF8-4E90-7893-75C886508622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E774F27-7D29-26C4-B1FE-1E8F2C960C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467" y="8561413"/>
            <a:ext cx="6924529" cy="537648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43B105DF-E27E-5AC6-693E-0215366E4A86}"/>
              </a:ext>
            </a:extLst>
          </p:cNvPr>
          <p:cNvSpPr/>
          <p:nvPr/>
        </p:nvSpPr>
        <p:spPr>
          <a:xfrm>
            <a:off x="1985894" y="1906885"/>
            <a:ext cx="288623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EVALUACIÓN DOCENTE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0AAA5B8-ABE3-7DB0-D806-4053D392C953}"/>
              </a:ext>
            </a:extLst>
          </p:cNvPr>
          <p:cNvSpPr txBox="1"/>
          <p:nvPr/>
        </p:nvSpPr>
        <p:spPr>
          <a:xfrm>
            <a:off x="204562" y="3036489"/>
            <a:ext cx="6477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Las calificaciones se basan en una escala de 1 a 5, donde: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1:</a:t>
            </a:r>
            <a:r>
              <a:rPr lang="es-MX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Muy Insuficiente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2:</a:t>
            </a:r>
            <a:r>
              <a:rPr lang="es-MX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Insuficiente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3:</a:t>
            </a:r>
            <a:r>
              <a:rPr lang="es-MX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Aceptable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4:</a:t>
            </a:r>
            <a:r>
              <a:rPr lang="es-MX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Bueno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5:</a:t>
            </a:r>
            <a:r>
              <a:rPr lang="es-MX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Excelente.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BB14DD9-5FE2-5CAF-BF5B-DF9C9F2794FD}"/>
              </a:ext>
            </a:extLst>
          </p:cNvPr>
          <p:cNvSpPr txBox="1"/>
          <p:nvPr/>
        </p:nvSpPr>
        <p:spPr>
          <a:xfrm>
            <a:off x="476332" y="2654468"/>
            <a:ext cx="3445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MX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Calificación por rubros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7A6FD2D-A8BA-3FCA-B169-CB232AB733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9" y="4200217"/>
            <a:ext cx="6858000" cy="116479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9F4FC7B1-B5E0-A4D8-DBA9-138C44E24771}"/>
              </a:ext>
            </a:extLst>
          </p:cNvPr>
          <p:cNvSpPr txBox="1"/>
          <p:nvPr/>
        </p:nvSpPr>
        <p:spPr>
          <a:xfrm>
            <a:off x="467866" y="5583944"/>
            <a:ext cx="3445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s-MX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Comentarios por grupo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8A6B22B-9C86-9DBF-DC0E-FFD50D2E02E3}"/>
              </a:ext>
            </a:extLst>
          </p:cNvPr>
          <p:cNvSpPr txBox="1"/>
          <p:nvPr/>
        </p:nvSpPr>
        <p:spPr>
          <a:xfrm>
            <a:off x="395817" y="6092455"/>
            <a:ext cx="17314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Seleccionar grupo: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70FAB6A-F031-0864-F2B3-2EEA3F1D81C9}"/>
              </a:ext>
            </a:extLst>
          </p:cNvPr>
          <p:cNvSpPr/>
          <p:nvPr/>
        </p:nvSpPr>
        <p:spPr>
          <a:xfrm>
            <a:off x="2313206" y="6068713"/>
            <a:ext cx="2370978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B65CC292-CA84-1B1B-3E3E-7D3A314C86A1}"/>
              </a:ext>
            </a:extLst>
          </p:cNvPr>
          <p:cNvSpPr/>
          <p:nvPr/>
        </p:nvSpPr>
        <p:spPr>
          <a:xfrm flipV="1">
            <a:off x="4477133" y="6180843"/>
            <a:ext cx="144000" cy="108000"/>
          </a:xfrm>
          <a:prstGeom prst="triangle">
            <a:avLst/>
          </a:prstGeom>
          <a:solidFill>
            <a:srgbClr val="9600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428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áfico 6" descr="Icono de menú de hamburguesa con relleno sólido">
            <a:extLst>
              <a:ext uri="{FF2B5EF4-FFF2-40B4-BE49-F238E27FC236}">
                <a16:creationId xmlns:a16="http://schemas.microsoft.com/office/drawing/2014/main" id="{257F839C-CF3D-C77C-B6A3-89DCD708B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9E366BE-606C-9BA7-025C-00EC24D2AA03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F81A18C-7065-DE8D-56C7-E80B30A9B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8100" y="4983016"/>
            <a:ext cx="6924529" cy="53764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59B5B3F-5C7E-AA53-2BA5-2C0F1A43DCF3}"/>
              </a:ext>
            </a:extLst>
          </p:cNvPr>
          <p:cNvSpPr/>
          <p:nvPr/>
        </p:nvSpPr>
        <p:spPr>
          <a:xfrm>
            <a:off x="1637503" y="1906885"/>
            <a:ext cx="358303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solidFill>
                  <a:srgbClr val="333333"/>
                </a:solidFill>
                <a:effectLst/>
                <a:highlight>
                  <a:srgbClr val="F7F7F7"/>
                </a:highlight>
                <a:latin typeface="Arial" panose="020B0604020202020204" pitchFamily="34" charset="0"/>
              </a:rPr>
              <a:t>GESTIONAR CALIFICACIONES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3542E3F2-078F-7C9D-7696-B6C515E3F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57717"/>
              </p:ext>
            </p:extLst>
          </p:nvPr>
        </p:nvGraphicFramePr>
        <p:xfrm>
          <a:off x="438394" y="3211601"/>
          <a:ext cx="5990590" cy="1184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492">
                  <a:extLst>
                    <a:ext uri="{9D8B030D-6E8A-4147-A177-3AD203B41FA5}">
                      <a16:colId xmlns:a16="http://schemas.microsoft.com/office/drawing/2014/main" val="2200552802"/>
                    </a:ext>
                  </a:extLst>
                </a:gridCol>
                <a:gridCol w="2810202">
                  <a:extLst>
                    <a:ext uri="{9D8B030D-6E8A-4147-A177-3AD203B41FA5}">
                      <a16:colId xmlns:a16="http://schemas.microsoft.com/office/drawing/2014/main" val="3307779938"/>
                    </a:ext>
                  </a:extLst>
                </a:gridCol>
                <a:gridCol w="2317896">
                  <a:extLst>
                    <a:ext uri="{9D8B030D-6E8A-4147-A177-3AD203B41FA5}">
                      <a16:colId xmlns:a16="http://schemas.microsoft.com/office/drawing/2014/main" val="3662775463"/>
                    </a:ext>
                  </a:extLst>
                </a:gridCol>
              </a:tblGrid>
              <a:tr h="318550">
                <a:tc>
                  <a:txBody>
                    <a:bodyPr/>
                    <a:lstStyle/>
                    <a:p>
                      <a:pPr algn="ctr"/>
                      <a:r>
                        <a:rPr lang="es-MX" sz="1200" b="1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 la materia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1857113"/>
                  </a:ext>
                </a:extLst>
              </a:tr>
              <a:tr h="288685">
                <a:tc>
                  <a:txBody>
                    <a:bodyPr/>
                    <a:lstStyle/>
                    <a:p>
                      <a:pPr algn="ctr"/>
                      <a:r>
                        <a:rPr lang="es-MX" sz="1200" i="1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LSC30801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i="0" u="sng" dirty="0">
                          <a:solidFill>
                            <a:srgbClr val="07054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Sistemas De Información Distribuidos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i="0" u="none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Activo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615790715"/>
                  </a:ext>
                </a:extLst>
              </a:tr>
              <a:tr h="288685">
                <a:tc>
                  <a:txBody>
                    <a:bodyPr/>
                    <a:lstStyle/>
                    <a:p>
                      <a:pPr algn="ctr"/>
                      <a:r>
                        <a:rPr lang="es-MX" sz="1200" i="1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LSC30802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i="0" u="sng" dirty="0">
                          <a:solidFill>
                            <a:srgbClr val="07054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Ingeniería De Sistemas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i="0" u="none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Procesando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109980879"/>
                  </a:ext>
                </a:extLst>
              </a:tr>
              <a:tr h="288685">
                <a:tc>
                  <a:txBody>
                    <a:bodyPr/>
                    <a:lstStyle/>
                    <a:p>
                      <a:pPr algn="ctr"/>
                      <a:r>
                        <a:rPr lang="es-MX" sz="1200" i="1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LSC30805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i="0" u="sng" dirty="0">
                          <a:solidFill>
                            <a:srgbClr val="07054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Legislación Informática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i="0" u="none" dirty="0">
                          <a:solidFill>
                            <a:srgbClr val="96002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Inactivo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156390052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9A9BAEA1-12B2-F8AE-00C7-99FADDC9D316}"/>
              </a:ext>
            </a:extLst>
          </p:cNvPr>
          <p:cNvSpPr txBox="1"/>
          <p:nvPr/>
        </p:nvSpPr>
        <p:spPr>
          <a:xfrm>
            <a:off x="72640" y="6000324"/>
            <a:ext cx="3218131" cy="1446550"/>
          </a:xfrm>
          <a:prstGeom prst="rect">
            <a:avLst/>
          </a:prstGeom>
          <a:solidFill>
            <a:srgbClr val="960020"/>
          </a:solidFill>
          <a:ln w="38100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Notificación</a:t>
            </a:r>
          </a:p>
          <a:p>
            <a:pPr algn="ctr"/>
            <a:endParaRPr lang="es-MX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página a la que deseas ingresar está inhabilitada. Espera a 31/08/2024 o comunícate con el departamento de sistemas.</a:t>
            </a:r>
            <a:endParaRPr lang="es-MX" sz="1100" dirty="0"/>
          </a:p>
          <a:p>
            <a:endParaRPr lang="es-MX" sz="1100" dirty="0"/>
          </a:p>
          <a:p>
            <a:endParaRPr lang="es-MX" sz="11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45526D4-A2CA-1B3F-1070-F0A6F5E89732}"/>
              </a:ext>
            </a:extLst>
          </p:cNvPr>
          <p:cNvSpPr txBox="1"/>
          <p:nvPr/>
        </p:nvSpPr>
        <p:spPr>
          <a:xfrm>
            <a:off x="1262605" y="7103940"/>
            <a:ext cx="838200" cy="289441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sz="11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3EFD279-67AB-5239-4714-009E0EA6B14B}"/>
              </a:ext>
            </a:extLst>
          </p:cNvPr>
          <p:cNvSpPr txBox="1"/>
          <p:nvPr/>
        </p:nvSpPr>
        <p:spPr>
          <a:xfrm>
            <a:off x="3429000" y="6000324"/>
            <a:ext cx="3400601" cy="1446550"/>
          </a:xfrm>
          <a:prstGeom prst="rect">
            <a:avLst/>
          </a:prstGeom>
          <a:solidFill>
            <a:srgbClr val="960020"/>
          </a:solidFill>
          <a:ln w="38100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  <a:p>
            <a:pPr algn="ctr"/>
            <a:endParaRPr lang="es-MX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 no es posible acceder a esta página debido a que la fecha de acceso ha pasado. Si es un error, comunícate con el departamento de sistemas.</a:t>
            </a:r>
            <a:endParaRPr lang="es-MX" sz="1100" dirty="0"/>
          </a:p>
          <a:p>
            <a:endParaRPr lang="es-MX" sz="1100" dirty="0"/>
          </a:p>
          <a:p>
            <a:endParaRPr lang="es-MX" sz="11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D57DFDC-8D0E-30CD-8F70-FE7345623567}"/>
              </a:ext>
            </a:extLst>
          </p:cNvPr>
          <p:cNvSpPr txBox="1"/>
          <p:nvPr/>
        </p:nvSpPr>
        <p:spPr>
          <a:xfrm>
            <a:off x="4801435" y="7094494"/>
            <a:ext cx="838200" cy="289441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338955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áfico 8" descr="Icono de menú de hamburguesa con relleno sólido">
            <a:extLst>
              <a:ext uri="{FF2B5EF4-FFF2-40B4-BE49-F238E27FC236}">
                <a16:creationId xmlns:a16="http://schemas.microsoft.com/office/drawing/2014/main" id="{7AEBB978-E40F-3EC5-2CAB-EE9D6E7A9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83A54C4-00B2-0B7F-08DF-B0CFF9EBF5E0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B3CCDE5-A059-B222-DB0B-93845B4B9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8500" y="4979921"/>
            <a:ext cx="6924529" cy="537648"/>
          </a:xfrm>
          <a:prstGeom prst="rect">
            <a:avLst/>
          </a:prstGeom>
        </p:spPr>
      </p:pic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5301872A-D1E7-654F-3B10-0A0C1E23C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867739"/>
              </p:ext>
            </p:extLst>
          </p:nvPr>
        </p:nvGraphicFramePr>
        <p:xfrm>
          <a:off x="63500" y="2831087"/>
          <a:ext cx="6714286" cy="116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226649884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56542193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646412010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808593673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155012684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756195780"/>
                    </a:ext>
                  </a:extLst>
                </a:gridCol>
                <a:gridCol w="1164386">
                  <a:extLst>
                    <a:ext uri="{9D8B030D-6E8A-4147-A177-3AD203B41FA5}">
                      <a16:colId xmlns:a16="http://schemas.microsoft.com/office/drawing/2014/main" val="443832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ALUMNO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MATRÍCULA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PARCIAL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PARCIAL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ORDINARIO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EXTRAORDINARIO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INASISTENCIAS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84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effectLst/>
                        </a:rPr>
                        <a:t>Juan Pérez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>
                          <a:effectLst/>
                        </a:rPr>
                        <a:t>22110001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51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effectLst/>
                        </a:rPr>
                        <a:t>María García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effectLst/>
                        </a:rPr>
                        <a:t>22110002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6906373"/>
                  </a:ext>
                </a:extLst>
              </a:tr>
            </a:tbl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8BF30E84-507B-6930-B17C-AF7973A5EF81}"/>
              </a:ext>
            </a:extLst>
          </p:cNvPr>
          <p:cNvSpPr txBox="1"/>
          <p:nvPr/>
        </p:nvSpPr>
        <p:spPr>
          <a:xfrm>
            <a:off x="1987550" y="3304940"/>
            <a:ext cx="645697" cy="272415"/>
          </a:xfrm>
          <a:prstGeom prst="roundRect">
            <a:avLst/>
          </a:prstGeom>
          <a:noFill/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10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1556C6F-893D-9D58-B3EC-9AB507067173}"/>
              </a:ext>
            </a:extLst>
          </p:cNvPr>
          <p:cNvSpPr txBox="1"/>
          <p:nvPr/>
        </p:nvSpPr>
        <p:spPr>
          <a:xfrm>
            <a:off x="1993900" y="3685940"/>
            <a:ext cx="645697" cy="272415"/>
          </a:xfrm>
          <a:prstGeom prst="roundRect">
            <a:avLst/>
          </a:prstGeom>
          <a:noFill/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10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66F72C4-9B4A-A0C2-7929-A8D2A28966DF}"/>
              </a:ext>
            </a:extLst>
          </p:cNvPr>
          <p:cNvSpPr txBox="1"/>
          <p:nvPr/>
        </p:nvSpPr>
        <p:spPr>
          <a:xfrm>
            <a:off x="5899150" y="3304940"/>
            <a:ext cx="645697" cy="272415"/>
          </a:xfrm>
          <a:prstGeom prst="roundRect">
            <a:avLst/>
          </a:prstGeom>
          <a:noFill/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10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E26F82A-6D24-3DE8-CABF-8F5AB7E5EDD4}"/>
              </a:ext>
            </a:extLst>
          </p:cNvPr>
          <p:cNvSpPr txBox="1"/>
          <p:nvPr/>
        </p:nvSpPr>
        <p:spPr>
          <a:xfrm>
            <a:off x="5905500" y="3685940"/>
            <a:ext cx="645697" cy="272415"/>
          </a:xfrm>
          <a:prstGeom prst="roundRect">
            <a:avLst/>
          </a:prstGeom>
          <a:noFill/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1000" dirty="0"/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79E5806E-6FC2-72A8-086E-BD368551AC36}"/>
              </a:ext>
            </a:extLst>
          </p:cNvPr>
          <p:cNvSpPr/>
          <p:nvPr/>
        </p:nvSpPr>
        <p:spPr>
          <a:xfrm flipV="1">
            <a:off x="6355503" y="3385184"/>
            <a:ext cx="144000" cy="108000"/>
          </a:xfrm>
          <a:prstGeom prst="triangle">
            <a:avLst/>
          </a:prstGeom>
          <a:solidFill>
            <a:srgbClr val="9600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3A26F07A-D9DB-ADEE-E683-9936A98A44A2}"/>
              </a:ext>
            </a:extLst>
          </p:cNvPr>
          <p:cNvSpPr/>
          <p:nvPr/>
        </p:nvSpPr>
        <p:spPr>
          <a:xfrm flipV="1">
            <a:off x="6365028" y="3775709"/>
            <a:ext cx="144000" cy="108000"/>
          </a:xfrm>
          <a:prstGeom prst="triangle">
            <a:avLst/>
          </a:prstGeom>
          <a:solidFill>
            <a:srgbClr val="9600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9D2EA7E-5632-D6D0-7B8F-E2D406EBFFC4}"/>
              </a:ext>
            </a:extLst>
          </p:cNvPr>
          <p:cNvSpPr txBox="1"/>
          <p:nvPr/>
        </p:nvSpPr>
        <p:spPr>
          <a:xfrm>
            <a:off x="5821714" y="4475750"/>
            <a:ext cx="838200" cy="289441"/>
          </a:xfrm>
          <a:prstGeom prst="roundRect">
            <a:avLst/>
          </a:prstGeom>
          <a:solidFill>
            <a:srgbClr val="960020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Guardar</a:t>
            </a:r>
            <a:endParaRPr lang="es-MX" sz="11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A419447-E65D-94D8-F67A-16D8D0746AE5}"/>
              </a:ext>
            </a:extLst>
          </p:cNvPr>
          <p:cNvSpPr txBox="1"/>
          <p:nvPr/>
        </p:nvSpPr>
        <p:spPr>
          <a:xfrm>
            <a:off x="4158111" y="4474145"/>
            <a:ext cx="1576168" cy="289441"/>
          </a:xfrm>
          <a:prstGeom prst="roundRect">
            <a:avLst/>
          </a:prstGeom>
          <a:solidFill>
            <a:srgbClr val="960020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Descargar informe</a:t>
            </a:r>
            <a:endParaRPr lang="es-MX" sz="11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9EF88F1-4BA3-6280-A4E5-00AB705F136B}"/>
              </a:ext>
            </a:extLst>
          </p:cNvPr>
          <p:cNvSpPr txBox="1"/>
          <p:nvPr/>
        </p:nvSpPr>
        <p:spPr>
          <a:xfrm>
            <a:off x="89026" y="5692314"/>
            <a:ext cx="1460641" cy="1015663"/>
          </a:xfrm>
          <a:prstGeom prst="rect">
            <a:avLst/>
          </a:prstGeom>
          <a:solidFill>
            <a:srgbClr val="960020"/>
          </a:solidFill>
          <a:ln w="38100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Campos vacíos</a:t>
            </a:r>
            <a:endParaRPr lang="es-MX" sz="1100" dirty="0"/>
          </a:p>
          <a:p>
            <a:endParaRPr lang="es-MX" sz="1100" dirty="0"/>
          </a:p>
          <a:p>
            <a:endParaRPr lang="es-MX" sz="11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EDBC8DF-501E-2206-3A3B-CC545CA2E3B5}"/>
              </a:ext>
            </a:extLst>
          </p:cNvPr>
          <p:cNvSpPr txBox="1"/>
          <p:nvPr/>
        </p:nvSpPr>
        <p:spPr>
          <a:xfrm>
            <a:off x="412307" y="6353349"/>
            <a:ext cx="838200" cy="289441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sz="11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08DE357-CBD2-2E23-C25C-85F69D906BE4}"/>
              </a:ext>
            </a:extLst>
          </p:cNvPr>
          <p:cNvSpPr txBox="1"/>
          <p:nvPr/>
        </p:nvSpPr>
        <p:spPr>
          <a:xfrm>
            <a:off x="1704466" y="5692314"/>
            <a:ext cx="1460641" cy="1015663"/>
          </a:xfrm>
          <a:prstGeom prst="rect">
            <a:avLst/>
          </a:prstGeom>
          <a:solidFill>
            <a:srgbClr val="960020"/>
          </a:solidFill>
          <a:ln w="38100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 vacío</a:t>
            </a:r>
            <a:endParaRPr lang="es-MX" sz="1100" dirty="0"/>
          </a:p>
          <a:p>
            <a:endParaRPr lang="es-MX" sz="1100" dirty="0"/>
          </a:p>
          <a:p>
            <a:endParaRPr lang="es-MX" sz="11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921F80E-9BC8-F41C-E006-9C64FE0DC2EB}"/>
              </a:ext>
            </a:extLst>
          </p:cNvPr>
          <p:cNvSpPr txBox="1"/>
          <p:nvPr/>
        </p:nvSpPr>
        <p:spPr>
          <a:xfrm>
            <a:off x="2027747" y="6353349"/>
            <a:ext cx="838200" cy="289441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sz="11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3F5E57F-DA96-F962-C0E6-BA4E37655784}"/>
              </a:ext>
            </a:extLst>
          </p:cNvPr>
          <p:cNvSpPr txBox="1"/>
          <p:nvPr/>
        </p:nvSpPr>
        <p:spPr>
          <a:xfrm>
            <a:off x="3339159" y="5690709"/>
            <a:ext cx="1814375" cy="984885"/>
          </a:xfrm>
          <a:prstGeom prst="rect">
            <a:avLst/>
          </a:prstGeom>
          <a:solidFill>
            <a:srgbClr val="960020"/>
          </a:solidFill>
          <a:ln w="38100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 vacío inasistencia</a:t>
            </a:r>
            <a:endParaRPr lang="es-MX" sz="1100" dirty="0"/>
          </a:p>
          <a:p>
            <a:endParaRPr lang="es-MX" sz="1100" dirty="0"/>
          </a:p>
          <a:p>
            <a:endParaRPr lang="es-MX" sz="11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7BD4CF0-D25F-835C-C317-0AFD4805690F}"/>
              </a:ext>
            </a:extLst>
          </p:cNvPr>
          <p:cNvSpPr txBox="1"/>
          <p:nvPr/>
        </p:nvSpPr>
        <p:spPr>
          <a:xfrm>
            <a:off x="3826071" y="6332494"/>
            <a:ext cx="838200" cy="289441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sz="1100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BC1A340-047C-C27A-A175-50219371FDA8}"/>
              </a:ext>
            </a:extLst>
          </p:cNvPr>
          <p:cNvSpPr txBox="1"/>
          <p:nvPr/>
        </p:nvSpPr>
        <p:spPr>
          <a:xfrm>
            <a:off x="5754330" y="5732299"/>
            <a:ext cx="645697" cy="272415"/>
          </a:xfrm>
          <a:prstGeom prst="roundRect">
            <a:avLst/>
          </a:prstGeom>
          <a:noFill/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1000" dirty="0"/>
          </a:p>
        </p:txBody>
      </p: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F3F72FBE-02C8-6140-5022-EA9A922DC672}"/>
              </a:ext>
            </a:extLst>
          </p:cNvPr>
          <p:cNvSpPr/>
          <p:nvPr/>
        </p:nvSpPr>
        <p:spPr>
          <a:xfrm flipV="1">
            <a:off x="6210683" y="5812543"/>
            <a:ext cx="144000" cy="108000"/>
          </a:xfrm>
          <a:prstGeom prst="triangle">
            <a:avLst/>
          </a:prstGeom>
          <a:solidFill>
            <a:srgbClr val="9600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2" name="Tabla 51">
            <a:extLst>
              <a:ext uri="{FF2B5EF4-FFF2-40B4-BE49-F238E27FC236}">
                <a16:creationId xmlns:a16="http://schemas.microsoft.com/office/drawing/2014/main" id="{B9397943-4924-CC76-45FA-174D9BD7A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78005"/>
              </p:ext>
            </p:extLst>
          </p:nvPr>
        </p:nvGraphicFramePr>
        <p:xfrm>
          <a:off x="5784810" y="6026880"/>
          <a:ext cx="600353" cy="27038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353">
                  <a:extLst>
                    <a:ext uri="{9D8B030D-6E8A-4147-A177-3AD203B41FA5}">
                      <a16:colId xmlns:a16="http://schemas.microsoft.com/office/drawing/2014/main" val="1442207032"/>
                    </a:ext>
                  </a:extLst>
                </a:gridCol>
              </a:tblGrid>
              <a:tr h="125533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0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47904"/>
                  </a:ext>
                </a:extLst>
              </a:tr>
              <a:tr h="125533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141391"/>
                  </a:ext>
                </a:extLst>
              </a:tr>
              <a:tr h="125533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463931"/>
                  </a:ext>
                </a:extLst>
              </a:tr>
              <a:tr h="125533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77"/>
                  </a:ext>
                </a:extLst>
              </a:tr>
              <a:tr h="125533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189589"/>
                  </a:ext>
                </a:extLst>
              </a:tr>
              <a:tr h="125533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164510"/>
                  </a:ext>
                </a:extLst>
              </a:tr>
              <a:tr h="125533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63009"/>
                  </a:ext>
                </a:extLst>
              </a:tr>
              <a:tr h="125533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278090"/>
                  </a:ext>
                </a:extLst>
              </a:tr>
              <a:tr h="125533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248819"/>
                  </a:ext>
                </a:extLst>
              </a:tr>
              <a:tr h="125533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04396"/>
                  </a:ext>
                </a:extLst>
              </a:tr>
              <a:tr h="125533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977473"/>
                  </a:ext>
                </a:extLst>
              </a:tr>
            </a:tbl>
          </a:graphicData>
        </a:graphic>
      </p:graphicFrame>
      <p:sp>
        <p:nvSpPr>
          <p:cNvPr id="53" name="CuadroTexto 52">
            <a:extLst>
              <a:ext uri="{FF2B5EF4-FFF2-40B4-BE49-F238E27FC236}">
                <a16:creationId xmlns:a16="http://schemas.microsoft.com/office/drawing/2014/main" id="{F785D6CA-1AE1-8284-2BAD-3ADEBD28B0CD}"/>
              </a:ext>
            </a:extLst>
          </p:cNvPr>
          <p:cNvSpPr txBox="1"/>
          <p:nvPr/>
        </p:nvSpPr>
        <p:spPr>
          <a:xfrm>
            <a:off x="1549667" y="7064361"/>
            <a:ext cx="1985622" cy="1154162"/>
          </a:xfrm>
          <a:prstGeom prst="rect">
            <a:avLst/>
          </a:prstGeom>
          <a:solidFill>
            <a:srgbClr val="070546"/>
          </a:solidFill>
          <a:ln w="38100">
            <a:solidFill>
              <a:srgbClr val="96002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Notificación</a:t>
            </a:r>
          </a:p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guardaron calificaciones exitosamente</a:t>
            </a:r>
            <a:endParaRPr lang="es-MX" sz="1100" dirty="0"/>
          </a:p>
          <a:p>
            <a:endParaRPr lang="es-MX" sz="1100" dirty="0"/>
          </a:p>
          <a:p>
            <a:endParaRPr lang="es-MX" sz="1100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1F1FA51-CD4A-E005-BE95-232EE2A9F117}"/>
              </a:ext>
            </a:extLst>
          </p:cNvPr>
          <p:cNvSpPr txBox="1"/>
          <p:nvPr/>
        </p:nvSpPr>
        <p:spPr>
          <a:xfrm>
            <a:off x="2132829" y="7860147"/>
            <a:ext cx="838200" cy="289441"/>
          </a:xfrm>
          <a:prstGeom prst="roundRect">
            <a:avLst/>
          </a:prstGeom>
          <a:solidFill>
            <a:srgbClr val="960020"/>
          </a:solidFill>
          <a:ln w="28575">
            <a:solidFill>
              <a:srgbClr val="96002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sz="11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0B587FF-E963-4D9A-4B66-2F88B3EE085B}"/>
              </a:ext>
            </a:extLst>
          </p:cNvPr>
          <p:cNvSpPr/>
          <p:nvPr/>
        </p:nvSpPr>
        <p:spPr>
          <a:xfrm>
            <a:off x="1637503" y="1906885"/>
            <a:ext cx="358303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solidFill>
                  <a:srgbClr val="333333"/>
                </a:solidFill>
                <a:effectLst/>
                <a:highlight>
                  <a:srgbClr val="F7F7F7"/>
                </a:highlight>
                <a:latin typeface="Arial" panose="020B0604020202020204" pitchFamily="34" charset="0"/>
              </a:rPr>
              <a:t>GESTIONAR CALIFICACIONES</a:t>
            </a:r>
          </a:p>
        </p:txBody>
      </p:sp>
    </p:spTree>
    <p:extLst>
      <p:ext uri="{BB962C8B-B14F-4D97-AF65-F5344CB8AC3E}">
        <p14:creationId xmlns:p14="http://schemas.microsoft.com/office/powerpoint/2010/main" val="259056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áfico 8" descr="Icono de menú de hamburguesa con relleno sólido">
            <a:extLst>
              <a:ext uri="{FF2B5EF4-FFF2-40B4-BE49-F238E27FC236}">
                <a16:creationId xmlns:a16="http://schemas.microsoft.com/office/drawing/2014/main" id="{7AEBB978-E40F-3EC5-2CAB-EE9D6E7A9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83A54C4-00B2-0B7F-08DF-B0CFF9EBF5E0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B3CCDE5-A059-B222-DB0B-93845B4B9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8500" y="4873241"/>
            <a:ext cx="6924529" cy="537648"/>
          </a:xfrm>
          <a:prstGeom prst="rect">
            <a:avLst/>
          </a:prstGeom>
        </p:spPr>
      </p:pic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5301872A-D1E7-654F-3B10-0A0C1E23C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61618"/>
              </p:ext>
            </p:extLst>
          </p:nvPr>
        </p:nvGraphicFramePr>
        <p:xfrm>
          <a:off x="63500" y="2724407"/>
          <a:ext cx="6714286" cy="1623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226649884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56542193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646412010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808593673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155012684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756195780"/>
                    </a:ext>
                  </a:extLst>
                </a:gridCol>
                <a:gridCol w="1164386">
                  <a:extLst>
                    <a:ext uri="{9D8B030D-6E8A-4147-A177-3AD203B41FA5}">
                      <a16:colId xmlns:a16="http://schemas.microsoft.com/office/drawing/2014/main" val="443832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ALUMNO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MATRÍCULA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PARCIAL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PARCIAL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ORDINARIO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EXTRAORDINARIO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/>
                          </a:solidFill>
                        </a:rPr>
                        <a:t>INASISTENCIAS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84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effectLst/>
                        </a:rPr>
                        <a:t>Juan Pérez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>
                          <a:effectLst/>
                        </a:rPr>
                        <a:t>22110001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N/A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N/A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51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effectLst/>
                        </a:rPr>
                        <a:t>María García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effectLst/>
                        </a:rPr>
                        <a:t>22110002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6906373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l"/>
                      <a:endParaRPr lang="es-MX" sz="1100" dirty="0">
                        <a:effectLst/>
                      </a:endParaRPr>
                    </a:p>
                    <a:p>
                      <a:pPr algn="l"/>
                      <a:r>
                        <a:rPr lang="es-MX" sz="1050" i="1" dirty="0">
                          <a:effectLst/>
                        </a:rPr>
                        <a:t>N/A: No aplica</a:t>
                      </a: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5441596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B1556C6F-893D-9D58-B3EC-9AB507067173}"/>
              </a:ext>
            </a:extLst>
          </p:cNvPr>
          <p:cNvSpPr txBox="1"/>
          <p:nvPr/>
        </p:nvSpPr>
        <p:spPr>
          <a:xfrm>
            <a:off x="3543300" y="3574180"/>
            <a:ext cx="645697" cy="272415"/>
          </a:xfrm>
          <a:prstGeom prst="roundRect">
            <a:avLst/>
          </a:prstGeom>
          <a:noFill/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10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9D2EA7E-5632-D6D0-7B8F-E2D406EBFFC4}"/>
              </a:ext>
            </a:extLst>
          </p:cNvPr>
          <p:cNvSpPr txBox="1"/>
          <p:nvPr/>
        </p:nvSpPr>
        <p:spPr>
          <a:xfrm>
            <a:off x="5821714" y="4369070"/>
            <a:ext cx="838200" cy="289441"/>
          </a:xfrm>
          <a:prstGeom prst="roundRect">
            <a:avLst/>
          </a:prstGeom>
          <a:solidFill>
            <a:srgbClr val="960020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Guardar</a:t>
            </a:r>
            <a:endParaRPr lang="es-MX" sz="11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A419447-E65D-94D8-F67A-16D8D0746AE5}"/>
              </a:ext>
            </a:extLst>
          </p:cNvPr>
          <p:cNvSpPr txBox="1"/>
          <p:nvPr/>
        </p:nvSpPr>
        <p:spPr>
          <a:xfrm>
            <a:off x="4158111" y="4367465"/>
            <a:ext cx="1576168" cy="289441"/>
          </a:xfrm>
          <a:prstGeom prst="roundRect">
            <a:avLst/>
          </a:prstGeom>
          <a:solidFill>
            <a:srgbClr val="960020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Descargar informe</a:t>
            </a:r>
            <a:endParaRPr lang="es-MX" sz="1100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CB5166D-3468-5191-66D0-AA5EA5B15A96}"/>
              </a:ext>
            </a:extLst>
          </p:cNvPr>
          <p:cNvSpPr txBox="1"/>
          <p:nvPr/>
        </p:nvSpPr>
        <p:spPr>
          <a:xfrm>
            <a:off x="89026" y="5692314"/>
            <a:ext cx="1460641" cy="1015663"/>
          </a:xfrm>
          <a:prstGeom prst="rect">
            <a:avLst/>
          </a:prstGeom>
          <a:solidFill>
            <a:srgbClr val="960020"/>
          </a:solidFill>
          <a:ln w="38100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Campos vacíos</a:t>
            </a:r>
            <a:endParaRPr lang="es-MX" sz="1100" dirty="0"/>
          </a:p>
          <a:p>
            <a:endParaRPr lang="es-MX" sz="1100" dirty="0"/>
          </a:p>
          <a:p>
            <a:endParaRPr lang="es-MX" sz="11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77D8796-86E0-4AAD-28B3-0B974F587AE2}"/>
              </a:ext>
            </a:extLst>
          </p:cNvPr>
          <p:cNvSpPr txBox="1"/>
          <p:nvPr/>
        </p:nvSpPr>
        <p:spPr>
          <a:xfrm>
            <a:off x="412307" y="6353349"/>
            <a:ext cx="838200" cy="289441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sz="11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2E8848C-C040-5D29-55F2-5AF29F5AA924}"/>
              </a:ext>
            </a:extLst>
          </p:cNvPr>
          <p:cNvSpPr txBox="1"/>
          <p:nvPr/>
        </p:nvSpPr>
        <p:spPr>
          <a:xfrm>
            <a:off x="1704466" y="5692314"/>
            <a:ext cx="1460641" cy="1015663"/>
          </a:xfrm>
          <a:prstGeom prst="rect">
            <a:avLst/>
          </a:prstGeom>
          <a:solidFill>
            <a:srgbClr val="960020"/>
          </a:solidFill>
          <a:ln w="38100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 vacío</a:t>
            </a:r>
            <a:endParaRPr lang="es-MX" sz="1100" dirty="0"/>
          </a:p>
          <a:p>
            <a:endParaRPr lang="es-MX" sz="1100" dirty="0"/>
          </a:p>
          <a:p>
            <a:endParaRPr lang="es-MX" sz="11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5B27793-0F74-CA6A-7590-D3D99213180C}"/>
              </a:ext>
            </a:extLst>
          </p:cNvPr>
          <p:cNvSpPr txBox="1"/>
          <p:nvPr/>
        </p:nvSpPr>
        <p:spPr>
          <a:xfrm>
            <a:off x="2027747" y="6353349"/>
            <a:ext cx="838200" cy="289441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sz="11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3900B77-36D4-7BA3-F51F-D654FAC22A0A}"/>
              </a:ext>
            </a:extLst>
          </p:cNvPr>
          <p:cNvSpPr txBox="1"/>
          <p:nvPr/>
        </p:nvSpPr>
        <p:spPr>
          <a:xfrm>
            <a:off x="3319909" y="5652210"/>
            <a:ext cx="1985622" cy="1154162"/>
          </a:xfrm>
          <a:prstGeom prst="rect">
            <a:avLst/>
          </a:prstGeom>
          <a:solidFill>
            <a:srgbClr val="070546"/>
          </a:solidFill>
          <a:ln w="38100">
            <a:solidFill>
              <a:srgbClr val="96002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Notificación</a:t>
            </a:r>
          </a:p>
          <a:p>
            <a:pPr algn="ctr"/>
            <a:endParaRPr lang="es-MX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guardaron calificaciones exitosamente</a:t>
            </a:r>
            <a:endParaRPr lang="es-MX" sz="1100" dirty="0"/>
          </a:p>
          <a:p>
            <a:endParaRPr lang="es-MX" sz="1100" dirty="0"/>
          </a:p>
          <a:p>
            <a:endParaRPr lang="es-MX" sz="11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2D6ECF3-C10E-C556-D241-CF8A805A40A1}"/>
              </a:ext>
            </a:extLst>
          </p:cNvPr>
          <p:cNvSpPr txBox="1"/>
          <p:nvPr/>
        </p:nvSpPr>
        <p:spPr>
          <a:xfrm>
            <a:off x="3903071" y="6447996"/>
            <a:ext cx="838200" cy="289441"/>
          </a:xfrm>
          <a:prstGeom prst="roundRect">
            <a:avLst/>
          </a:prstGeom>
          <a:solidFill>
            <a:srgbClr val="960020"/>
          </a:solidFill>
          <a:ln w="28575">
            <a:solidFill>
              <a:srgbClr val="96002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sz="11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6A8E430-D2E6-E61C-7C8C-119F5343FF4D}"/>
              </a:ext>
            </a:extLst>
          </p:cNvPr>
          <p:cNvSpPr/>
          <p:nvPr/>
        </p:nvSpPr>
        <p:spPr>
          <a:xfrm>
            <a:off x="1637503" y="1906885"/>
            <a:ext cx="358303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solidFill>
                  <a:srgbClr val="333333"/>
                </a:solidFill>
                <a:effectLst/>
                <a:highlight>
                  <a:srgbClr val="F7F7F7"/>
                </a:highlight>
                <a:latin typeface="Arial" panose="020B0604020202020204" pitchFamily="34" charset="0"/>
              </a:rPr>
              <a:t>GESTIONAR CALIFICACIONES</a:t>
            </a:r>
          </a:p>
        </p:txBody>
      </p:sp>
    </p:spTree>
    <p:extLst>
      <p:ext uri="{BB962C8B-B14F-4D97-AF65-F5344CB8AC3E}">
        <p14:creationId xmlns:p14="http://schemas.microsoft.com/office/powerpoint/2010/main" val="83438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</TotalTime>
  <Words>554</Words>
  <Application>Microsoft Office PowerPoint</Application>
  <PresentationFormat>Carta (216 x 279 mm)</PresentationFormat>
  <Paragraphs>244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Vanessa Cayetano</dc:creator>
  <cp:lastModifiedBy>Nancy Vanessa Cayetano Morales</cp:lastModifiedBy>
  <cp:revision>21</cp:revision>
  <dcterms:created xsi:type="dcterms:W3CDTF">2024-07-10T01:42:18Z</dcterms:created>
  <dcterms:modified xsi:type="dcterms:W3CDTF">2024-08-24T03:06:06Z</dcterms:modified>
</cp:coreProperties>
</file>