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9.jpg"/><Relationship Id="rId5" Type="http://schemas.openxmlformats.org/officeDocument/2006/relationships/image" Target="../media/image21.png"/><Relationship Id="rId6" Type="http://schemas.openxmlformats.org/officeDocument/2006/relationships/image" Target="../media/image28.png"/><Relationship Id="rId7" Type="http://schemas.openxmlformats.org/officeDocument/2006/relationships/image" Target="../media/image10.jpg"/><Relationship Id="rId8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11.png"/><Relationship Id="rId6" Type="http://schemas.openxmlformats.org/officeDocument/2006/relationships/image" Target="../media/image21.png"/><Relationship Id="rId7" Type="http://schemas.openxmlformats.org/officeDocument/2006/relationships/image" Target="../media/image19.jpg"/><Relationship Id="rId8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nodejs.org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agaruao.herokuapp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jcguarinpenaranda/eureka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jcguarinpenaranda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26.jpg"/><Relationship Id="rId5" Type="http://schemas.openxmlformats.org/officeDocument/2006/relationships/image" Target="../media/image01.jpg"/><Relationship Id="rId6" Type="http://schemas.openxmlformats.org/officeDocument/2006/relationships/image" Target="../media/image23.png"/><Relationship Id="rId7" Type="http://schemas.openxmlformats.org/officeDocument/2006/relationships/image" Target="../media/image05.png"/><Relationship Id="rId8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07.png"/><Relationship Id="rId5" Type="http://schemas.openxmlformats.org/officeDocument/2006/relationships/image" Target="../media/image14.png"/><Relationship Id="rId6" Type="http://schemas.openxmlformats.org/officeDocument/2006/relationships/image" Target="../media/image27.png"/><Relationship Id="rId7" Type="http://schemas.openxmlformats.org/officeDocument/2006/relationships/image" Target="../media/image04.jpg"/><Relationship Id="rId8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Relationship Id="rId4" Type="http://schemas.openxmlformats.org/officeDocument/2006/relationships/image" Target="../media/image06.png"/><Relationship Id="rId10" Type="http://schemas.openxmlformats.org/officeDocument/2006/relationships/image" Target="../media/image17.png"/><Relationship Id="rId9" Type="http://schemas.openxmlformats.org/officeDocument/2006/relationships/image" Target="../media/image20.png"/><Relationship Id="rId5" Type="http://schemas.openxmlformats.org/officeDocument/2006/relationships/image" Target="../media/image10.jpg"/><Relationship Id="rId6" Type="http://schemas.openxmlformats.org/officeDocument/2006/relationships/image" Target="../media/image12.png"/><Relationship Id="rId7" Type="http://schemas.openxmlformats.org/officeDocument/2006/relationships/image" Target="../media/image08.gif"/><Relationship Id="rId8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25.png"/><Relationship Id="rId7" Type="http://schemas.openxmlformats.org/officeDocument/2006/relationships/image" Target="../media/image16.png"/><Relationship Id="rId8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Experiencias Interactivas: Socket.io y p5.js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Por Juan Camilo Guarín Peñaranda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5800548" y="2270075"/>
            <a:ext cx="3003000" cy="115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2030700" y="2270075"/>
            <a:ext cx="3385500" cy="115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Ingredientes</a:t>
            </a:r>
          </a:p>
        </p:txBody>
      </p:sp>
      <p:pic>
        <p:nvPicPr>
          <p:cNvPr descr="nodejs-logo"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773" y="2607575"/>
            <a:ext cx="1143949" cy="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0300" y="2855350"/>
            <a:ext cx="1023399" cy="519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5js" id="153" name="Shape 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2250" y="2371937"/>
            <a:ext cx="876325" cy="3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367900" y="3542550"/>
            <a:ext cx="13023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Base de datos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072300" y="3542550"/>
            <a:ext cx="13023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Servidor y servicios</a:t>
            </a:r>
          </a:p>
        </p:txBody>
      </p:sp>
      <p:sp>
        <p:nvSpPr>
          <p:cNvPr id="156" name="Shape 156"/>
          <p:cNvSpPr/>
          <p:nvPr/>
        </p:nvSpPr>
        <p:spPr>
          <a:xfrm>
            <a:off x="391750" y="2270075"/>
            <a:ext cx="1254600" cy="115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expressjs logo" id="157" name="Shape 1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5150" y="2420740"/>
            <a:ext cx="1200899" cy="26728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1669025" y="2724075"/>
            <a:ext cx="339000" cy="3390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3570807" y="2796375"/>
            <a:ext cx="194400" cy="1944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5416200" y="2724075"/>
            <a:ext cx="339000" cy="3390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712900" y="2693775"/>
            <a:ext cx="6123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Nada</a:t>
            </a:r>
          </a:p>
        </p:txBody>
      </p:sp>
      <p:pic>
        <p:nvPicPr>
          <p:cNvPr descr="... 70-480: Programming in HTML5 with JavaScript and CSS3 - Mourtada.se" id="162" name="Shape 1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7700" y="2589887"/>
            <a:ext cx="1039750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/>
          <p:nvPr/>
        </p:nvSpPr>
        <p:spPr>
          <a:xfrm>
            <a:off x="7312657" y="2752637"/>
            <a:ext cx="194400" cy="1944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6758692" y="3542550"/>
            <a:ext cx="13023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Visualización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07050" y="174025"/>
            <a:ext cx="1332400" cy="133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2699" y="2891500"/>
            <a:ext cx="881088" cy="4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60950" y="6376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Arquitectura: Cliente - Servidor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087" y="1912875"/>
            <a:ext cx="1088600" cy="10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9200" y="3534474"/>
            <a:ext cx="922100" cy="9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6300" y="4081549"/>
            <a:ext cx="922100" cy="9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1475" y="3918774"/>
            <a:ext cx="922100" cy="9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575" y="2612374"/>
            <a:ext cx="922100" cy="9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575" y="2050074"/>
            <a:ext cx="922100" cy="92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Shape 178"/>
          <p:cNvCxnSpPr/>
          <p:nvPr/>
        </p:nvCxnSpPr>
        <p:spPr>
          <a:xfrm flipH="1" rot="10800000">
            <a:off x="2413475" y="2478225"/>
            <a:ext cx="14151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9" name="Shape 179"/>
          <p:cNvCxnSpPr/>
          <p:nvPr/>
        </p:nvCxnSpPr>
        <p:spPr>
          <a:xfrm flipH="1" rot="10800000">
            <a:off x="2431325" y="3031250"/>
            <a:ext cx="1373700" cy="9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0" name="Shape 180"/>
          <p:cNvCxnSpPr>
            <a:stCxn id="174" idx="0"/>
          </p:cNvCxnSpPr>
          <p:nvPr/>
        </p:nvCxnSpPr>
        <p:spPr>
          <a:xfrm flipH="1" rot="10800000">
            <a:off x="4037350" y="3060949"/>
            <a:ext cx="403800" cy="10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1" name="Shape 181"/>
          <p:cNvCxnSpPr>
            <a:stCxn id="175" idx="0"/>
          </p:cNvCxnSpPr>
          <p:nvPr/>
        </p:nvCxnSpPr>
        <p:spPr>
          <a:xfrm rot="10800000">
            <a:off x="5053625" y="3090774"/>
            <a:ext cx="103890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2" name="Shape 182"/>
          <p:cNvCxnSpPr/>
          <p:nvPr/>
        </p:nvCxnSpPr>
        <p:spPr>
          <a:xfrm rot="10800000">
            <a:off x="5220250" y="2448350"/>
            <a:ext cx="1742100" cy="3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nodejs-logo" id="183" name="Shape 1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4800" y="1639149"/>
            <a:ext cx="462925" cy="231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5js" id="184" name="Shape 1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8350" y="2478275"/>
            <a:ext cx="391889" cy="17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5js" id="185" name="Shape 1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7450" y="3766400"/>
            <a:ext cx="391889" cy="17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5js" id="186" name="Shape 1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7575" y="3988550"/>
            <a:ext cx="391890" cy="17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5js" id="187" name="Shape 1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54450" y="3420550"/>
            <a:ext cx="391890" cy="17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5js" id="188" name="Shape 1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1125" y="1912875"/>
            <a:ext cx="391890" cy="1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10674" y="2316815"/>
            <a:ext cx="542900" cy="275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40412" y="3031240"/>
            <a:ext cx="542900" cy="275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00549" y="3433353"/>
            <a:ext cx="542900" cy="275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85674" y="3366878"/>
            <a:ext cx="542900" cy="275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33399" y="2172565"/>
            <a:ext cx="542900" cy="2757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xpressjs logo" id="194" name="Shape 1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93150" y="1723640"/>
            <a:ext cx="660475" cy="146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4294967295" type="body"/>
          </p:nvPr>
        </p:nvSpPr>
        <p:spPr>
          <a:xfrm>
            <a:off x="1755300" y="1579500"/>
            <a:ext cx="5633400" cy="1984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3600"/>
              <a:t>Coding Time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Instalar dependencias y software requerido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2021100" y="1217550"/>
            <a:ext cx="5101800" cy="3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AutoNum type="arabicPeriod"/>
            </a:pPr>
            <a:r>
              <a:rPr lang="es" sz="1800">
                <a:solidFill>
                  <a:schemeClr val="lt2"/>
                </a:solidFill>
              </a:rPr>
              <a:t>Instalar NodeJS (</a:t>
            </a:r>
            <a:r>
              <a:rPr lang="es" sz="1800" u="sng">
                <a:solidFill>
                  <a:schemeClr val="dk1"/>
                </a:solidFill>
                <a:hlinkClick r:id="rId3"/>
              </a:rPr>
              <a:t>http://nodejs.org/</a:t>
            </a:r>
            <a:r>
              <a:rPr lang="es" sz="1800">
                <a:solidFill>
                  <a:schemeClr val="lt2"/>
                </a:solidFill>
              </a:rPr>
              <a:t>)</a:t>
            </a:r>
            <a:br>
              <a:rPr lang="es" sz="1800">
                <a:solidFill>
                  <a:schemeClr val="lt2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AutoNum type="arabicPeriod"/>
            </a:pPr>
            <a:r>
              <a:rPr lang="es" sz="1800">
                <a:solidFill>
                  <a:schemeClr val="lt2"/>
                </a:solidFill>
              </a:rPr>
              <a:t>Descargar un editor de texto (Wordpad, Sublime Text, Visual Studio Code, Netbeans) -&gt; VS Code, mi favorito</a:t>
            </a:r>
            <a:br>
              <a:rPr lang="es" sz="1800">
                <a:solidFill>
                  <a:schemeClr val="lt2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AutoNum type="arabicPeriod"/>
            </a:pPr>
            <a:r>
              <a:rPr lang="es" sz="1800">
                <a:solidFill>
                  <a:schemeClr val="lt2"/>
                </a:solidFill>
              </a:rPr>
              <a:t>Crear una carpeta con nombre ‘pintar-colaborativo’.</a:t>
            </a:r>
            <a:br>
              <a:rPr lang="es" sz="1800">
                <a:solidFill>
                  <a:schemeClr val="lt2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AutoNum type="arabicPeriod"/>
            </a:pPr>
            <a:r>
              <a:rPr lang="es" sz="1800">
                <a:solidFill>
                  <a:schemeClr val="lt2"/>
                </a:solidFill>
              </a:rPr>
              <a:t>Abrir dicha carpeta con el editor favorito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Instalar dependencias y software requerido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960650" y="1128375"/>
            <a:ext cx="5101800" cy="3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AutoNum type="arabicPeriod" startAt="5"/>
            </a:pPr>
            <a:r>
              <a:rPr lang="es" sz="1800">
                <a:solidFill>
                  <a:schemeClr val="lt2"/>
                </a:solidFill>
              </a:rPr>
              <a:t>Entrar por el terminal a esa carpeta</a:t>
            </a:r>
          </a:p>
          <a:p>
            <a:pPr indent="-342900" lvl="1" marL="914400" rtl="0">
              <a:spcBef>
                <a:spcPts val="0"/>
              </a:spcBef>
              <a:buClr>
                <a:schemeClr val="lt2"/>
              </a:buClr>
              <a:buSzPct val="100000"/>
              <a:buAutoNum type="alphaLcPeriod"/>
            </a:pPr>
            <a:r>
              <a:rPr lang="es" sz="1800">
                <a:solidFill>
                  <a:schemeClr val="lt2"/>
                </a:solidFill>
              </a:rPr>
              <a:t>Abrir terminal o consola</a:t>
            </a:r>
          </a:p>
          <a:p>
            <a:pPr indent="-342900" lvl="1" marL="914400" rtl="0">
              <a:spcBef>
                <a:spcPts val="0"/>
              </a:spcBef>
              <a:buClr>
                <a:schemeClr val="lt2"/>
              </a:buClr>
              <a:buSzPct val="100000"/>
              <a:buAutoNum type="alphaLcPeriod"/>
            </a:pPr>
            <a:r>
              <a:rPr lang="es" sz="1800">
                <a:solidFill>
                  <a:schemeClr val="lt2"/>
                </a:solidFill>
              </a:rPr>
              <a:t>Hacer ‘cd’ hasta el sitio de la carpeta</a:t>
            </a:r>
            <a:br>
              <a:rPr lang="es" sz="1800">
                <a:solidFill>
                  <a:schemeClr val="lt2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AutoNum type="arabicPeriod" startAt="5"/>
            </a:pPr>
            <a:r>
              <a:rPr lang="es" sz="1800">
                <a:solidFill>
                  <a:schemeClr val="lt2"/>
                </a:solidFill>
              </a:rPr>
              <a:t>Instalar socket.io y express, escribiendo en la consola:</a:t>
            </a:r>
          </a:p>
          <a:p>
            <a:pPr indent="-342900" lvl="1" marL="914400" rtl="0">
              <a:spcBef>
                <a:spcPts val="0"/>
              </a:spcBef>
              <a:buClr>
                <a:schemeClr val="lt2"/>
              </a:buClr>
              <a:buSzPct val="100000"/>
              <a:buAutoNum type="alphaLcPeriod"/>
            </a:pPr>
            <a:r>
              <a:rPr lang="es" sz="1800">
                <a:solidFill>
                  <a:schemeClr val="lt2"/>
                </a:solidFill>
              </a:rPr>
              <a:t>npm init</a:t>
            </a:r>
          </a:p>
          <a:p>
            <a:pPr indent="-342900" lvl="1" marL="914400" rtl="0">
              <a:spcBef>
                <a:spcPts val="0"/>
              </a:spcBef>
              <a:buClr>
                <a:schemeClr val="lt2"/>
              </a:buClr>
              <a:buSzPct val="100000"/>
              <a:buAutoNum type="alphaLcPeriod"/>
            </a:pPr>
            <a:r>
              <a:rPr lang="es" sz="1800">
                <a:solidFill>
                  <a:schemeClr val="lt2"/>
                </a:solidFill>
              </a:rPr>
              <a:t>npm i --save socket.io express</a:t>
            </a:r>
            <a:br>
              <a:rPr lang="es" sz="1800">
                <a:solidFill>
                  <a:schemeClr val="lt2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AutoNum type="arabicPeriod" startAt="5"/>
            </a:pPr>
            <a:r>
              <a:rPr lang="es" sz="1800">
                <a:solidFill>
                  <a:schemeClr val="lt2"/>
                </a:solidFill>
              </a:rPr>
              <a:t>Programar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4294967295" type="body"/>
          </p:nvPr>
        </p:nvSpPr>
        <p:spPr>
          <a:xfrm>
            <a:off x="1755300" y="425950"/>
            <a:ext cx="5633400" cy="396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3600"/>
              <a:t>Demos</a:t>
            </a:r>
          </a:p>
          <a:p>
            <a:pPr indent="-457200" lvl="0" marL="457200" rtl="0" algn="ctr">
              <a:spcBef>
                <a:spcPts val="0"/>
              </a:spcBef>
              <a:buSzPct val="100000"/>
              <a:buChar char="●"/>
            </a:pPr>
            <a:r>
              <a:rPr lang="es" sz="3600"/>
              <a:t>Clon de agar.io </a:t>
            </a:r>
            <a:r>
              <a:rPr lang="es"/>
              <a:t>(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http://agaruao.herokuapp.com</a:t>
            </a:r>
            <a:r>
              <a:rPr lang="es"/>
              <a:t>)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4294967295" type="body"/>
          </p:nvPr>
        </p:nvSpPr>
        <p:spPr>
          <a:xfrm>
            <a:off x="1755300" y="425950"/>
            <a:ext cx="5633400" cy="396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3600"/>
              <a:t>A revisar</a:t>
            </a:r>
          </a:p>
          <a:p>
            <a:pPr indent="-457200" lvl="0" marL="457200" rtl="0" algn="ctr">
              <a:spcBef>
                <a:spcPts val="0"/>
              </a:spcBef>
              <a:buSzPct val="100000"/>
              <a:buChar char="●"/>
            </a:pPr>
            <a:r>
              <a:rPr lang="es" sz="3600"/>
              <a:t>Eureka Game Server</a:t>
            </a:r>
            <a:br>
              <a:rPr lang="es" sz="3600"/>
            </a:br>
            <a:r>
              <a:rPr lang="es"/>
              <a:t>(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https://github.com/jcguarinpenaranda/eureka</a:t>
            </a:r>
            <a:r>
              <a:rPr lang="es"/>
              <a:t>)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Bibliografía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s"/>
              <a:t>http://citeseerx.ist.psu.edu/viewdoc/download?doi=10.1.1.571.916&amp;rep=rep1&amp;type=pdf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Contacto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Juan Camilo Guarín Peñaranda</a:t>
            </a:r>
            <a:br>
              <a:rPr lang="es"/>
            </a:br>
            <a:r>
              <a:rPr lang="es" u="sng">
                <a:solidFill>
                  <a:schemeClr val="hlink"/>
                </a:solidFill>
                <a:hlinkClick r:id="rId3"/>
              </a:rPr>
              <a:t>jcguarinpenaranda@gmail.com</a:t>
            </a:r>
            <a:br>
              <a:rPr lang="es"/>
            </a:br>
            <a:r>
              <a:rPr lang="es"/>
              <a:t>Ingeniero Multimedia</a:t>
            </a:r>
            <a:br>
              <a:rPr lang="es"/>
            </a:br>
            <a:r>
              <a:rPr lang="es"/>
              <a:t>+57 3014203939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¿Qué es interactividad?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2223875"/>
            <a:ext cx="8222100" cy="112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Va desde simples links hasta Videojuegos Masivos Multiplayer Online (MMOG). Documentales interactivos, Interacción por voz, por gestos, </a:t>
            </a:r>
            <a:br>
              <a:rPr lang="es"/>
            </a:br>
            <a:r>
              <a:rPr lang="es"/>
              <a:t>pantallas multi-touch, Video-Mapping...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30275" y="3407750"/>
            <a:ext cx="8222100" cy="46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En la interactividad se agrupan muchos niveles de interacción 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30275" y="4064825"/>
            <a:ext cx="8222100" cy="7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La interactividad no sólo es digital. Ver una pintura, una película, escuchar música, asistir a una fiesta y muchos otros también son actos interactivos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¿Qué es interactividad?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2067000" y="2327900"/>
            <a:ext cx="5010000" cy="17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“The interactive system responds to the interactor, who in return responds to that response”  - David Rokeby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¿Qué tecnologías podemos usar?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60950" y="2800932"/>
            <a:ext cx="8222100" cy="836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3600"/>
              <a:t>Resumen: ¡Hay demasiadas!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Bases de datos</a:t>
            </a:r>
          </a:p>
        </p:txBody>
      </p:sp>
      <p:pic>
        <p:nvPicPr>
          <p:cNvPr descr="Mongodb Logo Mongo db badge sticker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3250" y="2200600"/>
            <a:ext cx="1581700" cy="158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ysql we have 9 years experience in mysql we have in depth knowledge ..."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000" y="3417724"/>
            <a:ext cx="1780425" cy="1335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is Oracle Database | about Information System"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6475" y="3782299"/>
            <a:ext cx="1220475" cy="915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uceBlog: Installing PostgreSQL 9.0 on Mac OS X 10.6.8 via MacPorts" id="97" name="Shape 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6475" y="2356699"/>
            <a:ext cx="1423532" cy="158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uchDB – Wikipedia" id="98" name="Shape 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54687" y="2327812"/>
            <a:ext cx="1175050" cy="767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uchDB Logo Vector Download" id="99" name="Shape 9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53700" y="2004387"/>
            <a:ext cx="709415" cy="9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2736475" y="3018125"/>
            <a:ext cx="9453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CouchDB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535762" y="2891050"/>
            <a:ext cx="9453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PouchDB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Servidores</a:t>
            </a:r>
          </a:p>
        </p:txBody>
      </p:sp>
      <p:pic>
        <p:nvPicPr>
          <p:cNvPr descr="nodejs-logo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824" y="2184346"/>
            <a:ext cx="2212949" cy="1106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ache-logo"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2287" y="2058162"/>
            <a:ext cx="1154129" cy="1027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utput of example : Creating PHP logo with Imagick"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1625" y="2304300"/>
            <a:ext cx="1557875" cy="934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Lang - Go Brown Side Logo Shaped Sticker | Unixstickers" id="110" name="Shape 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2974" y="3613924"/>
            <a:ext cx="1258024" cy="12580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Python Logo. The Python logo is a trademark of the Python Software ..." id="111" name="Shape 1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12075" y="3765399"/>
            <a:ext cx="1639342" cy="1106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by Logo" id="112" name="Shape 1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04675" y="3731350"/>
            <a:ext cx="1106550" cy="11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Visualización - Interacción del usuario</a:t>
            </a:r>
          </a:p>
        </p:txBody>
      </p:sp>
      <p:pic>
        <p:nvPicPr>
          <p:cNvPr descr="Game Programming with Unity3D | Techbytes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737" y="2280262"/>
            <a:ext cx="1410751" cy="793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cessing — Wikipédia"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8900" y="3671750"/>
            <a:ext cx="893424" cy="893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... 70-480: Programming in HTML5 with JavaScript and CSS3 - Mourtada.se"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1275" y="2003000"/>
            <a:ext cx="1702150" cy="851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onic (framework) — Wikipédia" id="121" name="Shape 1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3275" y="3858501"/>
            <a:ext cx="805539" cy="893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query Vector Logo Html5 logo css3 logo jquery" id="122" name="Shape 1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7750" y="2073537"/>
            <a:ext cx="1020174" cy="1020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... made aware of tools such as meteor, Rendr, three.js, cylon.js, D3.js" id="123" name="Shape 1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03425" y="3858497"/>
            <a:ext cx="1337899" cy="7432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gularJS by AbhishekGhosh on DeviantArt" id="124" name="Shape 1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88350" y="3508025"/>
            <a:ext cx="1168825" cy="1168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isons d'aimer ReactJS - ACSEO" id="125" name="Shape 1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38075" y="2110065"/>
            <a:ext cx="1020174" cy="983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Interacción - Dispositivos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25" y="3164100"/>
            <a:ext cx="1802200" cy="180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mages.duckduckgo.com/iur/?f=1&amp;image_host=http%3A%2F%2Folievans.files.wordpress.com%2F2013%2F12%2Foculus-rift.png&amp;u=https://olievans.files.wordpress.com/2013/12/oculus-rift.png"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6425" y="2004699"/>
            <a:ext cx="2039574" cy="1205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-myo.png"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6000" y="3534053"/>
            <a:ext cx="1802199" cy="12134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ng file png file png file png file png file" id="134" name="Shape 1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0650" y="1758699"/>
            <a:ext cx="1775349" cy="1775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mages.duckduckgo.com/iu/?u=http%3A%2F%2Fpngimg.com%2Fupload%2Fsmartphone_PNG8505.png&amp;f=1" id="135" name="Shape 1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02250" y="3435150"/>
            <a:ext cx="1527543" cy="1708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box-Console-Kinect.png" id="136" name="Shape 1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36975" y="3435150"/>
            <a:ext cx="1622150" cy="146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Nuestra receta de hoy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7050" y="174025"/>
            <a:ext cx="1332400" cy="133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>
            <p:ph idx="1" type="body"/>
          </p:nvPr>
        </p:nvSpPr>
        <p:spPr>
          <a:xfrm>
            <a:off x="1755300" y="2378750"/>
            <a:ext cx="5633400" cy="1984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3600"/>
              <a:t>Un espacio virtual en 2d en donde entre todos puedan hacer una pintura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