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2" r:id="rId4"/>
    <p:sldId id="276" r:id="rId5"/>
    <p:sldId id="277" r:id="rId6"/>
    <p:sldId id="278" r:id="rId7"/>
    <p:sldId id="279" r:id="rId8"/>
    <p:sldId id="280" r:id="rId9"/>
    <p:sldId id="259" r:id="rId10"/>
    <p:sldId id="271" r:id="rId11"/>
    <p:sldId id="272" r:id="rId12"/>
    <p:sldId id="273" r:id="rId13"/>
    <p:sldId id="274" r:id="rId14"/>
    <p:sldId id="275" r:id="rId15"/>
    <p:sldId id="262" r:id="rId16"/>
    <p:sldId id="264" r:id="rId17"/>
    <p:sldId id="265" r:id="rId18"/>
    <p:sldId id="266" r:id="rId19"/>
    <p:sldId id="267" r:id="rId20"/>
    <p:sldId id="268" r:id="rId21"/>
    <p:sldId id="269" r:id="rId22"/>
    <p:sldId id="270" r:id="rId23"/>
    <p:sldId id="283" r:id="rId24"/>
    <p:sldId id="284" r:id="rId25"/>
    <p:sldId id="285" r:id="rId26"/>
    <p:sldId id="286" r:id="rId27"/>
    <p:sldId id="287" r:id="rId28"/>
    <p:sldId id="288" r:id="rId29"/>
    <p:sldId id="289" r:id="rId30"/>
    <p:sldId id="290" r:id="rId31"/>
    <p:sldId id="260"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590" autoAdjust="0"/>
  </p:normalViewPr>
  <p:slideViewPr>
    <p:cSldViewPr>
      <p:cViewPr varScale="1">
        <p:scale>
          <a:sx n="53" d="100"/>
          <a:sy n="53" d="100"/>
        </p:scale>
        <p:origin x="-96" y="-444"/>
      </p:cViewPr>
      <p:guideLst>
        <p:guide orient="horz" pos="2160"/>
        <p:guide pos="2880"/>
      </p:guideLst>
    </p:cSldViewPr>
  </p:slideViewPr>
  <p:outlineViewPr>
    <p:cViewPr>
      <p:scale>
        <a:sx n="33" d="100"/>
        <a:sy n="33" d="100"/>
      </p:scale>
      <p:origin x="48" y="138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8B2C2AE-7C9C-4B0C-BAD6-187EC398AF43}" type="datetimeFigureOut">
              <a:rPr lang="es-CO" smtClean="0"/>
              <a:t>14/09/2014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8B2C2AE-7C9C-4B0C-BAD6-187EC398AF43}" type="datetimeFigureOut">
              <a:rPr lang="es-CO" smtClean="0"/>
              <a:t>14/09/2014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8B2C2AE-7C9C-4B0C-BAD6-187EC398AF43}" type="datetimeFigureOut">
              <a:rPr lang="es-CO" smtClean="0"/>
              <a:t>14/09/2014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B2C2AE-7C9C-4B0C-BAD6-187EC398AF43}" type="datetimeFigureOut">
              <a:rPr lang="es-CO" smtClean="0"/>
              <a:t>14/09/2014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F8B2C2AE-7C9C-4B0C-BAD6-187EC398AF43}" type="datetimeFigureOut">
              <a:rPr lang="es-CO" smtClean="0"/>
              <a:t>14/09/2014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8B2C2AE-7C9C-4B0C-BAD6-187EC398AF43}" type="datetimeFigureOut">
              <a:rPr lang="es-CO" smtClean="0"/>
              <a:t>14/09/2014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8057886-B28B-4EB8-A882-A8954AAF9616}" type="slidenum">
              <a:rPr lang="es-CO" smtClean="0"/>
              <a:t>‹Nº›</a:t>
            </a:fld>
            <a:endParaRPr lang="es-CO"/>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8B2C2AE-7C9C-4B0C-BAD6-187EC398AF43}" type="datetimeFigureOut">
              <a:rPr lang="es-CO" smtClean="0"/>
              <a:t>14/09/2014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8B2C2AE-7C9C-4B0C-BAD6-187EC398AF43}" type="datetimeFigureOut">
              <a:rPr lang="es-CO" smtClean="0"/>
              <a:t>14/09/2014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2C2AE-7C9C-4B0C-BAD6-187EC398AF43}" type="datetimeFigureOut">
              <a:rPr lang="es-CO" smtClean="0"/>
              <a:t>14/09/2014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F8B2C2AE-7C9C-4B0C-BAD6-187EC398AF43}" type="datetimeFigureOut">
              <a:rPr lang="es-CO" smtClean="0"/>
              <a:t>14/09/2014</a:t>
            </a:fld>
            <a:endParaRPr lang="es-CO"/>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8057886-B28B-4EB8-A882-A8954AAF9616}"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8B2C2AE-7C9C-4B0C-BAD6-187EC398AF43}" type="datetimeFigureOut">
              <a:rPr lang="es-CO" smtClean="0"/>
              <a:t>14/09/2014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8057886-B28B-4EB8-A882-A8954AAF9616}"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8B2C2AE-7C9C-4B0C-BAD6-187EC398AF43}" type="datetimeFigureOut">
              <a:rPr lang="es-CO" smtClean="0"/>
              <a:t>14/09/2014</a:t>
            </a:fld>
            <a:endParaRPr lang="es-CO"/>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CO"/>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8057886-B28B-4EB8-A882-A8954AAF9616}"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80/"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users.dcc.uchile.cl/~jbarrios/servlets/general.html" TargetMode="External"/><Relationship Id="rId2" Type="http://schemas.openxmlformats.org/officeDocument/2006/relationships/hyperlink" Target="http://tomcat.apach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smtClean="0"/>
              <a:t>APACHE TOMCAT</a:t>
            </a:r>
            <a:endParaRPr lang="es-CO" dirty="0"/>
          </a:p>
        </p:txBody>
      </p:sp>
      <p:sp>
        <p:nvSpPr>
          <p:cNvPr id="3" name="2 Subtítulo"/>
          <p:cNvSpPr>
            <a:spLocks noGrp="1"/>
          </p:cNvSpPr>
          <p:nvPr>
            <p:ph type="subTitle" idx="1"/>
          </p:nvPr>
        </p:nvSpPr>
        <p:spPr/>
        <p:txBody>
          <a:bodyPr/>
          <a:lstStyle/>
          <a:p>
            <a:endParaRPr lang="es-CO"/>
          </a:p>
        </p:txBody>
      </p:sp>
      <p:pic>
        <p:nvPicPr>
          <p:cNvPr id="1026" name="Picture 2" descr="C:\Users\Usuario A utorizado\Desktop\300px-Tomcat-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0349" y="3068960"/>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995936" y="5733256"/>
            <a:ext cx="4846327" cy="923330"/>
          </a:xfrm>
          <a:prstGeom prst="rect">
            <a:avLst/>
          </a:prstGeom>
          <a:noFill/>
        </p:spPr>
        <p:txBody>
          <a:bodyPr wrap="none" rtlCol="0">
            <a:spAutoFit/>
          </a:bodyPr>
          <a:lstStyle/>
          <a:p>
            <a:r>
              <a:rPr lang="es-CO" dirty="0" smtClean="0"/>
              <a:t>CARLOS ALFREDO PUENTES VIVIESCAS 112003</a:t>
            </a:r>
          </a:p>
          <a:p>
            <a:r>
              <a:rPr lang="es-CO" dirty="0" smtClean="0"/>
              <a:t>JHON JAIRO CHAPARRO CEBALLES         111006</a:t>
            </a:r>
          </a:p>
          <a:p>
            <a:r>
              <a:rPr lang="es-CO" dirty="0" smtClean="0"/>
              <a:t>RAMIRO ANDRES BRICEÑO QUINTERO   111002</a:t>
            </a:r>
            <a:endParaRPr lang="es-CO" dirty="0"/>
          </a:p>
        </p:txBody>
      </p:sp>
    </p:spTree>
    <p:extLst>
      <p:ext uri="{BB962C8B-B14F-4D97-AF65-F5344CB8AC3E}">
        <p14:creationId xmlns:p14="http://schemas.microsoft.com/office/powerpoint/2010/main" val="865580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Despliegue de servlet</a:t>
            </a:r>
            <a:endParaRPr lang="es-CO" dirty="0"/>
          </a:p>
        </p:txBody>
      </p:sp>
      <p:sp>
        <p:nvSpPr>
          <p:cNvPr id="3" name="2 Marcador de contenido"/>
          <p:cNvSpPr>
            <a:spLocks noGrp="1"/>
          </p:cNvSpPr>
          <p:nvPr>
            <p:ph idx="1"/>
          </p:nvPr>
        </p:nvSpPr>
        <p:spPr/>
        <p:txBody>
          <a:bodyPr/>
          <a:lstStyle/>
          <a:p>
            <a:r>
              <a:rPr lang="es-CO" b="0" dirty="0"/>
              <a:t>J2EE es un comité formado por empresas del sector java empresarial que definen especificaciones (estándares) para que los productos de las diferentes empresas sean compatibles.</a:t>
            </a:r>
          </a:p>
          <a:p>
            <a:r>
              <a:rPr lang="es-CO" b="0" dirty="0"/>
              <a:t>Las paginas web estáticas se colocan dentro del directorio de aplicación </a:t>
            </a:r>
            <a:r>
              <a:rPr lang="es-CO" b="0" dirty="0" smtClean="0"/>
              <a:t>pero </a:t>
            </a:r>
            <a:r>
              <a:rPr lang="es-CO" b="0" dirty="0"/>
              <a:t>nunca dentro del directorio </a:t>
            </a:r>
            <a:r>
              <a:rPr lang="es-CO" dirty="0"/>
              <a:t>WEB-INF\ </a:t>
            </a:r>
            <a:r>
              <a:rPr lang="es-CO" b="0" dirty="0"/>
              <a:t>ya que este no puede ser accedido desde el Browser.</a:t>
            </a:r>
          </a:p>
          <a:p>
            <a:r>
              <a:rPr lang="es-CO" b="0" dirty="0"/>
              <a:t>Dentro del directorio </a:t>
            </a:r>
            <a:r>
              <a:rPr lang="es-CO" dirty="0"/>
              <a:t>WEB-INF\</a:t>
            </a:r>
            <a:r>
              <a:rPr lang="es-CO" dirty="0" err="1"/>
              <a:t>classes</a:t>
            </a:r>
            <a:r>
              <a:rPr lang="es-CO" dirty="0"/>
              <a:t>\</a:t>
            </a:r>
            <a:r>
              <a:rPr lang="es-CO" b="0" dirty="0"/>
              <a:t> se colocaran las clases java compiladas que componen la aplicación (incluidos los servlets). En el directorio </a:t>
            </a:r>
            <a:r>
              <a:rPr lang="es-CO" dirty="0"/>
              <a:t>WEB-INF\</a:t>
            </a:r>
            <a:r>
              <a:rPr lang="es-CO" dirty="0" err="1"/>
              <a:t>lib</a:t>
            </a:r>
            <a:r>
              <a:rPr lang="es-CO" dirty="0"/>
              <a:t>\</a:t>
            </a:r>
            <a:r>
              <a:rPr lang="es-CO" b="0" dirty="0"/>
              <a:t> se pueden incluir librerías (archivos .</a:t>
            </a:r>
            <a:r>
              <a:rPr lang="es-CO" b="0" dirty="0" err="1"/>
              <a:t>jar</a:t>
            </a:r>
            <a:r>
              <a:rPr lang="es-CO" b="0" dirty="0"/>
              <a:t>) que pueda necesitar la aplicación.</a:t>
            </a:r>
          </a:p>
          <a:p>
            <a:endParaRPr lang="es-CO" dirty="0"/>
          </a:p>
        </p:txBody>
      </p:sp>
      <p:pic>
        <p:nvPicPr>
          <p:cNvPr id="2050" name="Picture 2" descr="C:\Users\Usuario A utorizado\Desktop\servlet-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123" y="4081463"/>
            <a:ext cx="12573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6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476672"/>
            <a:ext cx="7520940" cy="4203805"/>
          </a:xfrm>
        </p:spPr>
        <p:txBody>
          <a:bodyPr/>
          <a:lstStyle/>
          <a:p>
            <a:r>
              <a:rPr lang="es-CO" dirty="0" smtClean="0"/>
              <a:t>WEB.XML </a:t>
            </a:r>
            <a:r>
              <a:rPr lang="es-CO" b="0" dirty="0" smtClean="0"/>
              <a:t>este es un archivo de configuración el cual dice que servlet tiene que ser llamado dependiendo de la URL que sea llamado dentro del sitio, también se indica las clases que se implementaran. </a:t>
            </a:r>
            <a:endParaRPr lang="es-CO"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9147214" cy="494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313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785813"/>
            <a:ext cx="76295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727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1143000"/>
            <a:ext cx="65055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760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73" y="1111285"/>
            <a:ext cx="48101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923" y="3573016"/>
            <a:ext cx="54959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236" y="5661248"/>
            <a:ext cx="43053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423" y="1578009"/>
            <a:ext cx="25622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872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Propiedades JAVA servlets</a:t>
            </a:r>
            <a:endParaRPr lang="es-CO" dirty="0"/>
          </a:p>
        </p:txBody>
      </p:sp>
      <p:sp>
        <p:nvSpPr>
          <p:cNvPr id="3" name="2 Marcador de contenido"/>
          <p:cNvSpPr>
            <a:spLocks noGrp="1"/>
          </p:cNvSpPr>
          <p:nvPr>
            <p:ph idx="1"/>
          </p:nvPr>
        </p:nvSpPr>
        <p:spPr/>
        <p:txBody>
          <a:bodyPr>
            <a:normAutofit fontScale="92500" lnSpcReduction="10000"/>
          </a:bodyPr>
          <a:lstStyle/>
          <a:p>
            <a:pPr algn="just"/>
            <a:r>
              <a:rPr lang="es-CO" sz="2400" dirty="0" smtClean="0"/>
              <a:t>Manejo de sesiones</a:t>
            </a:r>
            <a:r>
              <a:rPr lang="es-CO" sz="2400" b="0" dirty="0" smtClean="0"/>
              <a:t>: Se puede hacer seguimiento de usuarios a través de distintos servlets a través de la creación de sesiones</a:t>
            </a:r>
          </a:p>
          <a:p>
            <a:pPr algn="just"/>
            <a:r>
              <a:rPr lang="es-CO" sz="2400" dirty="0" smtClean="0"/>
              <a:t>Utilización de Cookies: </a:t>
            </a:r>
            <a:r>
              <a:rPr lang="es-CO" sz="2400" b="0" dirty="0" smtClean="0"/>
              <a:t>las cookies son pequeños datos en texto plano que pueden ser guardados en el cliente. La API de servlets permite un manejo </a:t>
            </a:r>
            <a:r>
              <a:rPr lang="es-CO" sz="2400" b="0" dirty="0" err="1" smtClean="0"/>
              <a:t>facil</a:t>
            </a:r>
            <a:r>
              <a:rPr lang="es-CO" sz="2400" b="0" dirty="0" smtClean="0"/>
              <a:t> y limpio de ellas</a:t>
            </a:r>
          </a:p>
          <a:p>
            <a:pPr algn="just"/>
            <a:r>
              <a:rPr lang="es-CO" sz="2400" dirty="0" err="1" smtClean="0"/>
              <a:t>Multi-thread</a:t>
            </a:r>
            <a:r>
              <a:rPr lang="es-CO" sz="2400" dirty="0" smtClean="0"/>
              <a:t>: </a:t>
            </a:r>
            <a:r>
              <a:rPr lang="es-CO" sz="2400" b="0" dirty="0" smtClean="0"/>
              <a:t>Los servlets soportan el acceso concurrente de los clientes</a:t>
            </a:r>
          </a:p>
          <a:p>
            <a:pPr algn="just"/>
            <a:r>
              <a:rPr lang="es-CO" sz="2400" dirty="0" err="1" smtClean="0"/>
              <a:t>Programacion</a:t>
            </a:r>
            <a:r>
              <a:rPr lang="es-CO" sz="2400" dirty="0" smtClean="0"/>
              <a:t> en Java: </a:t>
            </a:r>
            <a:r>
              <a:rPr lang="es-CO" sz="2400" b="0" dirty="0" smtClean="0"/>
              <a:t>Se obtienen las </a:t>
            </a:r>
            <a:r>
              <a:rPr lang="es-CO" sz="2400" b="0" dirty="0" err="1" smtClean="0"/>
              <a:t>caracteristcias</a:t>
            </a:r>
            <a:r>
              <a:rPr lang="es-CO" sz="2400" b="0" dirty="0" smtClean="0"/>
              <a:t> de multiplataforma o acceso a </a:t>
            </a:r>
            <a:r>
              <a:rPr lang="es-CO" sz="2400" b="0" dirty="0" err="1" smtClean="0"/>
              <a:t>APIs</a:t>
            </a:r>
            <a:r>
              <a:rPr lang="es-CO" sz="2400" b="0" dirty="0" smtClean="0"/>
              <a:t> como JDBC.</a:t>
            </a:r>
            <a:endParaRPr lang="es-CO" sz="2400" dirty="0" smtClean="0"/>
          </a:p>
          <a:p>
            <a:endParaRPr lang="es-CO" b="0" dirty="0"/>
          </a:p>
        </p:txBody>
      </p:sp>
    </p:spTree>
    <p:extLst>
      <p:ext uri="{BB962C8B-B14F-4D97-AF65-F5344CB8AC3E}">
        <p14:creationId xmlns:p14="http://schemas.microsoft.com/office/powerpoint/2010/main" val="1923114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O" dirty="0" smtClean="0"/>
              <a:t>Instalación de </a:t>
            </a:r>
            <a:r>
              <a:rPr lang="es-CO" dirty="0" err="1" smtClean="0"/>
              <a:t>Tomcat</a:t>
            </a:r>
            <a:r>
              <a:rPr lang="es-CO" dirty="0" smtClean="0"/>
              <a:t/>
            </a:r>
            <a:br>
              <a:rPr lang="es-CO" dirty="0" smtClean="0"/>
            </a:br>
            <a:r>
              <a:rPr lang="es-CO" dirty="0" smtClean="0"/>
              <a:t>en </a:t>
            </a:r>
            <a:r>
              <a:rPr lang="es-CO" dirty="0" err="1" smtClean="0"/>
              <a:t>windows</a:t>
            </a:r>
            <a:endParaRPr lang="es-CO" dirty="0"/>
          </a:p>
        </p:txBody>
      </p:sp>
      <p:pic>
        <p:nvPicPr>
          <p:cNvPr id="1026" name="Picture 2" descr="C:\Users\Usuario A utorizado\Desktop\windows-8-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573016"/>
            <a:ext cx="3375295" cy="241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967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11560" y="476672"/>
            <a:ext cx="7920880" cy="1200329"/>
          </a:xfrm>
          <a:prstGeom prst="rect">
            <a:avLst/>
          </a:prstGeom>
          <a:noFill/>
        </p:spPr>
        <p:txBody>
          <a:bodyPr wrap="square" rtlCol="0">
            <a:spAutoFit/>
          </a:bodyPr>
          <a:lstStyle/>
          <a:p>
            <a:pPr algn="just"/>
            <a:r>
              <a:rPr lang="es-CO" sz="2400" dirty="0" smtClean="0"/>
              <a:t>Descomprimir el archivo .</a:t>
            </a:r>
            <a:r>
              <a:rPr lang="es-CO" sz="2400" dirty="0" err="1" smtClean="0"/>
              <a:t>zip</a:t>
            </a:r>
            <a:r>
              <a:rPr lang="es-CO" sz="2400" dirty="0" smtClean="0"/>
              <a:t> de </a:t>
            </a:r>
            <a:r>
              <a:rPr lang="es-CO" sz="2400" dirty="0" err="1" smtClean="0"/>
              <a:t>tomcat</a:t>
            </a:r>
            <a:r>
              <a:rPr lang="es-CO" sz="2400" dirty="0" smtClean="0"/>
              <a:t> preferiblemente en C:\  y luego se debe de configurar las variables de entorno para poder ejecutar correctamente </a:t>
            </a:r>
            <a:r>
              <a:rPr lang="es-CO" sz="2400" dirty="0" err="1" smtClean="0"/>
              <a:t>tomcat</a:t>
            </a:r>
            <a:endParaRPr lang="es-CO" sz="24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1916832"/>
            <a:ext cx="5760640" cy="4320480"/>
          </a:xfrm>
          <a:prstGeom prst="rect">
            <a:avLst/>
          </a:prstGeom>
        </p:spPr>
      </p:pic>
    </p:spTree>
    <p:extLst>
      <p:ext uri="{BB962C8B-B14F-4D97-AF65-F5344CB8AC3E}">
        <p14:creationId xmlns:p14="http://schemas.microsoft.com/office/powerpoint/2010/main" val="1967715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Contenido de las Carpetas</a:t>
            </a:r>
            <a:endParaRPr lang="es-CO" dirty="0"/>
          </a:p>
        </p:txBody>
      </p:sp>
      <p:sp>
        <p:nvSpPr>
          <p:cNvPr id="4" name="CuadroTexto 3"/>
          <p:cNvSpPr txBox="1"/>
          <p:nvPr/>
        </p:nvSpPr>
        <p:spPr>
          <a:xfrm>
            <a:off x="755576" y="1340769"/>
            <a:ext cx="7704856" cy="3477875"/>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err="1" smtClean="0"/>
              <a:t>bin</a:t>
            </a:r>
            <a:r>
              <a:rPr lang="es-CO" sz="2000" dirty="0" smtClean="0"/>
              <a:t>: Funciones principales de </a:t>
            </a:r>
            <a:r>
              <a:rPr lang="es-CO" sz="2000" dirty="0" err="1" smtClean="0"/>
              <a:t>tomcat</a:t>
            </a:r>
            <a:r>
              <a:rPr lang="es-CO" sz="2000" dirty="0" smtClean="0"/>
              <a:t> para iniciar el servidor, cerrarlo, script, </a:t>
            </a:r>
            <a:r>
              <a:rPr lang="es-CO" sz="2000" dirty="0" err="1" smtClean="0"/>
              <a:t>etc</a:t>
            </a:r>
            <a:endParaRPr lang="es-CO" sz="2000" dirty="0" smtClean="0"/>
          </a:p>
          <a:p>
            <a:pPr marL="285750" indent="-285750" algn="just">
              <a:buFont typeface="Arial" panose="020B0604020202020204" pitchFamily="34" charset="0"/>
              <a:buChar char="•"/>
            </a:pPr>
            <a:r>
              <a:rPr lang="es-CO" sz="2000" dirty="0" err="1" smtClean="0"/>
              <a:t>conf</a:t>
            </a:r>
            <a:r>
              <a:rPr lang="es-CO" sz="2000" dirty="0" smtClean="0"/>
              <a:t>: Archivos de configuración del servidor web </a:t>
            </a:r>
            <a:r>
              <a:rPr lang="es-CO" sz="2000" dirty="0" err="1" smtClean="0"/>
              <a:t>tomcat</a:t>
            </a:r>
            <a:r>
              <a:rPr lang="es-CO" sz="2000" dirty="0" smtClean="0"/>
              <a:t>, se encuentra el archivo llamado Catalina el cual es el contenedor de servlets que usa </a:t>
            </a:r>
            <a:r>
              <a:rPr lang="es-CO" sz="2000" dirty="0" err="1" smtClean="0"/>
              <a:t>tomcat</a:t>
            </a:r>
            <a:r>
              <a:rPr lang="es-CO" sz="2000" dirty="0" smtClean="0"/>
              <a:t>.</a:t>
            </a:r>
          </a:p>
          <a:p>
            <a:pPr marL="285750" indent="-285750" algn="just">
              <a:buFont typeface="Arial" panose="020B0604020202020204" pitchFamily="34" charset="0"/>
              <a:buChar char="•"/>
            </a:pPr>
            <a:r>
              <a:rPr lang="es-CO" sz="2000" dirty="0" err="1" smtClean="0"/>
              <a:t>lib</a:t>
            </a:r>
            <a:r>
              <a:rPr lang="es-CO" sz="2000" dirty="0" smtClean="0"/>
              <a:t>: </a:t>
            </a:r>
            <a:r>
              <a:rPr lang="es-CO" sz="2000" dirty="0" err="1" smtClean="0"/>
              <a:t>Librerias</a:t>
            </a:r>
            <a:r>
              <a:rPr lang="es-CO" sz="2000" dirty="0" smtClean="0"/>
              <a:t> de </a:t>
            </a:r>
            <a:r>
              <a:rPr lang="es-CO" sz="2000" dirty="0" err="1" smtClean="0"/>
              <a:t>tomcat</a:t>
            </a:r>
            <a:r>
              <a:rPr lang="es-CO" sz="2000" dirty="0" smtClean="0"/>
              <a:t>, catalina, </a:t>
            </a:r>
            <a:r>
              <a:rPr lang="es-CO" sz="2000" dirty="0" err="1" smtClean="0"/>
              <a:t>jsp</a:t>
            </a:r>
            <a:r>
              <a:rPr lang="es-CO" sz="2000" dirty="0" smtClean="0"/>
              <a:t>, </a:t>
            </a:r>
            <a:r>
              <a:rPr lang="es-CO" sz="2000" dirty="0" err="1" smtClean="0"/>
              <a:t>jasper</a:t>
            </a:r>
            <a:r>
              <a:rPr lang="es-CO" sz="2000" dirty="0" smtClean="0"/>
              <a:t>, </a:t>
            </a:r>
            <a:r>
              <a:rPr lang="es-CO" sz="2000" dirty="0" err="1" smtClean="0"/>
              <a:t>etc</a:t>
            </a:r>
            <a:endParaRPr lang="es-CO" sz="2000" dirty="0" smtClean="0"/>
          </a:p>
          <a:p>
            <a:pPr marL="285750" indent="-285750" algn="just">
              <a:buFont typeface="Arial" panose="020B0604020202020204" pitchFamily="34" charset="0"/>
              <a:buChar char="•"/>
            </a:pPr>
            <a:r>
              <a:rPr lang="es-CO" sz="2000" dirty="0" err="1" smtClean="0"/>
              <a:t>logs</a:t>
            </a:r>
            <a:r>
              <a:rPr lang="es-CO" sz="2000" dirty="0" smtClean="0"/>
              <a:t>: Registros de los eventos ocurridos durante el funcionamiento de </a:t>
            </a:r>
            <a:r>
              <a:rPr lang="es-CO" sz="2000" dirty="0" err="1" smtClean="0"/>
              <a:t>Tomcat</a:t>
            </a:r>
            <a:endParaRPr lang="es-CO" sz="2000" dirty="0" smtClean="0"/>
          </a:p>
          <a:p>
            <a:pPr marL="285750" indent="-285750" algn="just">
              <a:buFont typeface="Arial" panose="020B0604020202020204" pitchFamily="34" charset="0"/>
              <a:buChar char="•"/>
            </a:pPr>
            <a:r>
              <a:rPr lang="es-CO" sz="2000" dirty="0" err="1" smtClean="0"/>
              <a:t>temp</a:t>
            </a:r>
            <a:r>
              <a:rPr lang="es-CO" sz="2000" dirty="0" smtClean="0"/>
              <a:t>: archivos temporales </a:t>
            </a:r>
          </a:p>
          <a:p>
            <a:pPr marL="285750" indent="-285750" algn="just">
              <a:buFont typeface="Arial" panose="020B0604020202020204" pitchFamily="34" charset="0"/>
              <a:buChar char="•"/>
            </a:pPr>
            <a:r>
              <a:rPr lang="es-CO" sz="2000" dirty="0" err="1" smtClean="0"/>
              <a:t>webapps</a:t>
            </a:r>
            <a:r>
              <a:rPr lang="es-CO" sz="2000" dirty="0" smtClean="0"/>
              <a:t>: ejemplos y aplicaciones propias para correr sobre </a:t>
            </a:r>
            <a:r>
              <a:rPr lang="es-CO" sz="2000" dirty="0" err="1" smtClean="0"/>
              <a:t>tomcat</a:t>
            </a:r>
            <a:endParaRPr lang="es-CO" sz="2000" dirty="0" smtClean="0"/>
          </a:p>
          <a:p>
            <a:pPr marL="285750" indent="-285750" algn="just">
              <a:buFont typeface="Arial" panose="020B0604020202020204" pitchFamily="34" charset="0"/>
              <a:buChar char="•"/>
            </a:pPr>
            <a:r>
              <a:rPr lang="es-CO" sz="2000" dirty="0" err="1" smtClean="0"/>
              <a:t>work</a:t>
            </a:r>
            <a:r>
              <a:rPr lang="es-CO" sz="2000" dirty="0" smtClean="0"/>
              <a:t>: Almacenamiento de los archivos temporales o directorios.</a:t>
            </a:r>
            <a:endParaRPr lang="es-CO" sz="2000" dirty="0"/>
          </a:p>
        </p:txBody>
      </p:sp>
    </p:spTree>
    <p:extLst>
      <p:ext uri="{BB962C8B-B14F-4D97-AF65-F5344CB8AC3E}">
        <p14:creationId xmlns:p14="http://schemas.microsoft.com/office/powerpoint/2010/main" val="3030310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54772" y="750020"/>
            <a:ext cx="8889228" cy="369332"/>
          </a:xfrm>
          <a:prstGeom prst="rect">
            <a:avLst/>
          </a:prstGeom>
          <a:noFill/>
        </p:spPr>
        <p:txBody>
          <a:bodyPr wrap="none" rtlCol="0">
            <a:spAutoFit/>
          </a:bodyPr>
          <a:lstStyle/>
          <a:p>
            <a:r>
              <a:rPr lang="es-CO" dirty="0" smtClean="0"/>
              <a:t>Se configura la variable JAVA_HOME en variables del sistema con la ruta de el </a:t>
            </a:r>
            <a:r>
              <a:rPr lang="es-CO" dirty="0" err="1" smtClean="0"/>
              <a:t>jdk</a:t>
            </a:r>
            <a:r>
              <a:rPr lang="es-CO" dirty="0" smtClean="0"/>
              <a:t> de java.</a:t>
            </a:r>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364397"/>
            <a:ext cx="4744042" cy="2570211"/>
          </a:xfrm>
          <a:prstGeom prst="rect">
            <a:avLst/>
          </a:prstGeom>
        </p:spPr>
      </p:pic>
    </p:spTree>
    <p:extLst>
      <p:ext uri="{BB962C8B-B14F-4D97-AF65-F5344CB8AC3E}">
        <p14:creationId xmlns:p14="http://schemas.microsoft.com/office/powerpoint/2010/main" val="1663720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Historia</a:t>
            </a:r>
            <a:endParaRPr lang="es-CO" dirty="0"/>
          </a:p>
        </p:txBody>
      </p:sp>
      <p:sp>
        <p:nvSpPr>
          <p:cNvPr id="3" name="2 Marcador de contenido"/>
          <p:cNvSpPr>
            <a:spLocks noGrp="1"/>
          </p:cNvSpPr>
          <p:nvPr>
            <p:ph idx="1"/>
          </p:nvPr>
        </p:nvSpPr>
        <p:spPr>
          <a:xfrm>
            <a:off x="822960" y="1100628"/>
            <a:ext cx="7853496" cy="4632628"/>
          </a:xfrm>
        </p:spPr>
        <p:txBody>
          <a:bodyPr>
            <a:normAutofit fontScale="62500" lnSpcReduction="20000"/>
          </a:bodyPr>
          <a:lstStyle/>
          <a:p>
            <a:pPr algn="just"/>
            <a:r>
              <a:rPr lang="es-CO" sz="3800" b="0" dirty="0" smtClean="0"/>
              <a:t>Creador: Duncan </a:t>
            </a:r>
            <a:r>
              <a:rPr lang="es-CO" sz="3800" b="0" dirty="0" err="1" smtClean="0"/>
              <a:t>Davidson</a:t>
            </a:r>
            <a:endParaRPr lang="es-CO" sz="3800" b="0" dirty="0" smtClean="0"/>
          </a:p>
          <a:p>
            <a:pPr algn="just"/>
            <a:r>
              <a:rPr lang="es-CO" sz="3800" b="0" dirty="0" smtClean="0"/>
              <a:t>Desarrollador : Apache Software </a:t>
            </a:r>
            <a:r>
              <a:rPr lang="es-CO" sz="3800" b="0" dirty="0" err="1" smtClean="0"/>
              <a:t>Foundation</a:t>
            </a:r>
            <a:endParaRPr lang="es-CO" sz="3800" b="0" dirty="0" smtClean="0"/>
          </a:p>
          <a:p>
            <a:pPr algn="just"/>
            <a:r>
              <a:rPr lang="es-CO" sz="3800" b="0" dirty="0" smtClean="0"/>
              <a:t>1999</a:t>
            </a:r>
          </a:p>
          <a:p>
            <a:pPr algn="just"/>
            <a:endParaRPr lang="es-CO" sz="3800" b="0" dirty="0" smtClean="0"/>
          </a:p>
          <a:p>
            <a:pPr algn="just"/>
            <a:r>
              <a:rPr lang="es-CO" sz="3800" b="0" dirty="0" smtClean="0"/>
              <a:t>Apache Tomcat</a:t>
            </a:r>
            <a:r>
              <a:rPr lang="es-CO" sz="3800" b="0" dirty="0"/>
              <a:t> </a:t>
            </a:r>
            <a:r>
              <a:rPr lang="es-CO" sz="3800" b="0" dirty="0" smtClean="0"/>
              <a:t>es un software de código abierto que implementa las tecnologías de Java servlet y </a:t>
            </a:r>
            <a:r>
              <a:rPr lang="es-CO" sz="3800" b="0" dirty="0" err="1" smtClean="0"/>
              <a:t>JavaServer</a:t>
            </a:r>
            <a:r>
              <a:rPr lang="es-CO" sz="3800" b="0" dirty="0" smtClean="0"/>
              <a:t> </a:t>
            </a:r>
            <a:r>
              <a:rPr lang="es-CO" sz="3800" b="0" dirty="0" err="1" smtClean="0"/>
              <a:t>Pages</a:t>
            </a:r>
            <a:r>
              <a:rPr lang="es-CO" sz="3800" b="0" dirty="0" smtClean="0"/>
              <a:t> (JSP) </a:t>
            </a:r>
          </a:p>
          <a:p>
            <a:pPr algn="just"/>
            <a:endParaRPr lang="es-CO" sz="3800" b="0" dirty="0"/>
          </a:p>
          <a:p>
            <a:pPr algn="just"/>
            <a:r>
              <a:rPr lang="es-CO" sz="3800" b="0" dirty="0" smtClean="0"/>
              <a:t>Este es desarrollado y lanzado bajo la licencia:</a:t>
            </a:r>
          </a:p>
          <a:p>
            <a:pPr algn="just"/>
            <a:r>
              <a:rPr lang="es-CO" sz="3800" b="0" dirty="0" smtClean="0"/>
              <a:t>	Apache </a:t>
            </a:r>
            <a:r>
              <a:rPr lang="es-CO" sz="3800" b="0" dirty="0" err="1" smtClean="0"/>
              <a:t>License</a:t>
            </a:r>
            <a:r>
              <a:rPr lang="es-CO" sz="3800" b="0" dirty="0" smtClean="0"/>
              <a:t> </a:t>
            </a:r>
            <a:r>
              <a:rPr lang="es-CO" sz="3800" b="0" dirty="0" err="1" smtClean="0"/>
              <a:t>version</a:t>
            </a:r>
            <a:r>
              <a:rPr lang="es-CO" sz="3800" b="0" dirty="0" smtClean="0"/>
              <a:t> 2</a:t>
            </a:r>
            <a:endParaRPr lang="es-CO" sz="3800" b="0" dirty="0"/>
          </a:p>
          <a:p>
            <a:pPr algn="just"/>
            <a:endParaRPr lang="es-CO" sz="2400" b="0" dirty="0" smtClean="0"/>
          </a:p>
          <a:p>
            <a:pPr algn="just"/>
            <a:r>
              <a:rPr lang="es-CO" b="0" dirty="0" smtClean="0"/>
              <a:t> </a:t>
            </a:r>
            <a:endParaRPr lang="es-CO" b="0" dirty="0"/>
          </a:p>
        </p:txBody>
      </p:sp>
    </p:spTree>
    <p:extLst>
      <p:ext uri="{BB962C8B-B14F-4D97-AF65-F5344CB8AC3E}">
        <p14:creationId xmlns:p14="http://schemas.microsoft.com/office/powerpoint/2010/main" val="2244627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51520" y="473022"/>
            <a:ext cx="8712968" cy="646331"/>
          </a:xfrm>
          <a:prstGeom prst="rect">
            <a:avLst/>
          </a:prstGeom>
          <a:noFill/>
        </p:spPr>
        <p:txBody>
          <a:bodyPr wrap="square" rtlCol="0">
            <a:spAutoFit/>
          </a:bodyPr>
          <a:lstStyle/>
          <a:p>
            <a:r>
              <a:rPr lang="es-CO" dirty="0" smtClean="0"/>
              <a:t>Se configura la variable CATALINA_HOME en variables del sistema con la ruta donde se descomprimió el .</a:t>
            </a:r>
            <a:r>
              <a:rPr lang="es-CO" dirty="0" err="1" smtClean="0"/>
              <a:t>zip</a:t>
            </a:r>
            <a:r>
              <a:rPr lang="es-CO" dirty="0" smtClean="0"/>
              <a:t> de </a:t>
            </a:r>
            <a:r>
              <a:rPr lang="es-CO" dirty="0" err="1" smtClean="0"/>
              <a:t>tomcat</a:t>
            </a:r>
            <a:endParaRPr lang="es-CO"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927" y="2364396"/>
            <a:ext cx="4755853" cy="2576610"/>
          </a:xfrm>
          <a:prstGeom prst="rect">
            <a:avLst/>
          </a:prstGeom>
        </p:spPr>
      </p:pic>
    </p:spTree>
    <p:extLst>
      <p:ext uri="{BB962C8B-B14F-4D97-AF65-F5344CB8AC3E}">
        <p14:creationId xmlns:p14="http://schemas.microsoft.com/office/powerpoint/2010/main" val="282667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43608" y="674518"/>
            <a:ext cx="7215886" cy="461665"/>
          </a:xfrm>
          <a:prstGeom prst="rect">
            <a:avLst/>
          </a:prstGeom>
          <a:noFill/>
        </p:spPr>
        <p:txBody>
          <a:bodyPr wrap="none" rtlCol="0">
            <a:spAutoFit/>
          </a:bodyPr>
          <a:lstStyle/>
          <a:p>
            <a:r>
              <a:rPr lang="es-CO" sz="2400" dirty="0" smtClean="0"/>
              <a:t>Se inicia el archivo startup.bat para iniciar el servidor. </a:t>
            </a:r>
            <a:endParaRPr lang="es-CO" sz="24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99" y="2564904"/>
            <a:ext cx="3425966" cy="2474309"/>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2168292"/>
            <a:ext cx="4836994" cy="3267531"/>
          </a:xfrm>
          <a:prstGeom prst="rect">
            <a:avLst/>
          </a:prstGeom>
        </p:spPr>
      </p:pic>
    </p:spTree>
    <p:extLst>
      <p:ext uri="{BB962C8B-B14F-4D97-AF65-F5344CB8AC3E}">
        <p14:creationId xmlns:p14="http://schemas.microsoft.com/office/powerpoint/2010/main" val="3427910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42799" y="764704"/>
            <a:ext cx="3841169" cy="2308324"/>
          </a:xfrm>
          <a:prstGeom prst="rect">
            <a:avLst/>
          </a:prstGeom>
          <a:noFill/>
        </p:spPr>
        <p:txBody>
          <a:bodyPr wrap="square" rtlCol="0">
            <a:spAutoFit/>
          </a:bodyPr>
          <a:lstStyle/>
          <a:p>
            <a:pPr algn="just"/>
            <a:r>
              <a:rPr lang="es-CO" sz="2400" dirty="0" smtClean="0"/>
              <a:t>Luego se escribe la dirección </a:t>
            </a:r>
            <a:r>
              <a:rPr lang="es-CO" sz="2400" dirty="0" smtClean="0">
                <a:hlinkClick r:id="rId2"/>
              </a:rPr>
              <a:t>http://localhost:8080/</a:t>
            </a:r>
            <a:r>
              <a:rPr lang="es-CO" sz="2400" dirty="0" smtClean="0"/>
              <a:t> en un navegador para ir a la pagina de inicio del servidor de </a:t>
            </a:r>
            <a:r>
              <a:rPr lang="es-CO" sz="2400" dirty="0" err="1" smtClean="0"/>
              <a:t>tomcat</a:t>
            </a:r>
            <a:r>
              <a:rPr lang="es-CO" sz="2400" dirty="0" smtClean="0"/>
              <a:t>.</a:t>
            </a:r>
            <a:endParaRPr lang="es-CO" sz="24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764704"/>
            <a:ext cx="3607575" cy="5210942"/>
          </a:xfrm>
          <a:prstGeom prst="rect">
            <a:avLst/>
          </a:prstGeom>
        </p:spPr>
      </p:pic>
    </p:spTree>
    <p:extLst>
      <p:ext uri="{BB962C8B-B14F-4D97-AF65-F5344CB8AC3E}">
        <p14:creationId xmlns:p14="http://schemas.microsoft.com/office/powerpoint/2010/main" val="40586379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O" dirty="0" smtClean="0"/>
              <a:t>Instalación de </a:t>
            </a:r>
            <a:r>
              <a:rPr lang="es-CO" dirty="0" err="1" smtClean="0"/>
              <a:t>Tomcat</a:t>
            </a:r>
            <a:r>
              <a:rPr lang="es-CO" dirty="0" smtClean="0"/>
              <a:t/>
            </a:r>
            <a:br>
              <a:rPr lang="es-CO" dirty="0" smtClean="0"/>
            </a:br>
            <a:r>
              <a:rPr lang="es-CO" dirty="0" smtClean="0"/>
              <a:t>en Linux (</a:t>
            </a:r>
            <a:r>
              <a:rPr lang="es-CO" dirty="0" err="1" smtClean="0"/>
              <a:t>ubuntu</a:t>
            </a:r>
            <a:r>
              <a:rPr lang="es-CO" dirty="0" smtClean="0"/>
              <a:t>)</a:t>
            </a:r>
            <a:endParaRPr lang="es-CO" dirty="0"/>
          </a:p>
        </p:txBody>
      </p:sp>
      <p:pic>
        <p:nvPicPr>
          <p:cNvPr id="2050" name="Picture 2" descr="C:\Users\Usuario A utorizado\Desktop\ubuntu-logo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789040"/>
            <a:ext cx="4431234" cy="199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062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1. Instalar </a:t>
            </a:r>
            <a:r>
              <a:rPr lang="es-CO" dirty="0" err="1" smtClean="0"/>
              <a:t>tomcat</a:t>
            </a:r>
            <a:r>
              <a:rPr lang="es-CO" dirty="0" smtClean="0"/>
              <a:t> y </a:t>
            </a:r>
            <a:r>
              <a:rPr lang="es-CO" dirty="0" err="1" smtClean="0"/>
              <a:t>jdk</a:t>
            </a:r>
            <a:endParaRPr lang="es-CO" dirty="0"/>
          </a:p>
        </p:txBody>
      </p:sp>
      <p:sp>
        <p:nvSpPr>
          <p:cNvPr id="3" name="2 Marcador de contenido"/>
          <p:cNvSpPr>
            <a:spLocks noGrp="1"/>
          </p:cNvSpPr>
          <p:nvPr>
            <p:ph idx="1"/>
          </p:nvPr>
        </p:nvSpPr>
        <p:spPr>
          <a:xfrm>
            <a:off x="827584" y="980728"/>
            <a:ext cx="7488832" cy="1584176"/>
          </a:xfrm>
        </p:spPr>
        <p:txBody>
          <a:bodyPr/>
          <a:lstStyle/>
          <a:p>
            <a:r>
              <a:rPr lang="es-CO" sz="2000" b="0" dirty="0" smtClean="0"/>
              <a:t>desde la terminal:</a:t>
            </a:r>
          </a:p>
          <a:p>
            <a:r>
              <a:rPr lang="en-US" sz="2000" b="0" dirty="0" err="1"/>
              <a:t>sudo</a:t>
            </a:r>
            <a:r>
              <a:rPr lang="en-US" sz="2000" b="0" dirty="0"/>
              <a:t> apt-get install </a:t>
            </a:r>
            <a:r>
              <a:rPr lang="en-US" sz="2000" b="0" dirty="0" smtClean="0"/>
              <a:t>tomcat7</a:t>
            </a:r>
          </a:p>
          <a:p>
            <a:r>
              <a:rPr lang="en-US" sz="2000" b="0" dirty="0" err="1" smtClean="0"/>
              <a:t>sudo</a:t>
            </a:r>
            <a:r>
              <a:rPr lang="en-US" sz="2000" b="0" dirty="0" smtClean="0"/>
              <a:t> </a:t>
            </a:r>
            <a:r>
              <a:rPr lang="en-US" sz="2000" b="0" dirty="0"/>
              <a:t>apt-get install default-</a:t>
            </a:r>
            <a:r>
              <a:rPr lang="en-US" sz="2000" b="0" dirty="0" err="1"/>
              <a:t>jdk</a:t>
            </a:r>
            <a:endParaRPr lang="es-CO" sz="2000" b="0" dirty="0" smtClean="0"/>
          </a:p>
          <a:p>
            <a:endParaRPr lang="es-CO" b="0" dirty="0"/>
          </a:p>
        </p:txBody>
      </p:sp>
      <p:pic>
        <p:nvPicPr>
          <p:cNvPr id="3074" name="Picture 2" descr="C:\Users\Usuario A utorizado\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80928"/>
            <a:ext cx="4218395" cy="316379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suario A utorizado\Deskt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780928"/>
            <a:ext cx="4218394" cy="316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49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Editar el archivo de </a:t>
            </a:r>
            <a:r>
              <a:rPr lang="es-CO" dirty="0" err="1" smtClean="0"/>
              <a:t>configuracion</a:t>
            </a:r>
            <a:r>
              <a:rPr lang="es-CO" dirty="0" smtClean="0"/>
              <a:t> del </a:t>
            </a:r>
            <a:r>
              <a:rPr lang="es-CO" dirty="0" err="1" smtClean="0"/>
              <a:t>bash</a:t>
            </a:r>
            <a:endParaRPr lang="es-CO" dirty="0"/>
          </a:p>
        </p:txBody>
      </p:sp>
      <p:sp>
        <p:nvSpPr>
          <p:cNvPr id="4" name="3 CuadroTexto"/>
          <p:cNvSpPr txBox="1"/>
          <p:nvPr/>
        </p:nvSpPr>
        <p:spPr>
          <a:xfrm>
            <a:off x="3634154" y="1354760"/>
            <a:ext cx="2223429" cy="369332"/>
          </a:xfrm>
          <a:prstGeom prst="rect">
            <a:avLst/>
          </a:prstGeom>
          <a:noFill/>
        </p:spPr>
        <p:txBody>
          <a:bodyPr wrap="none" rtlCol="0">
            <a:spAutoFit/>
          </a:bodyPr>
          <a:lstStyle/>
          <a:p>
            <a:r>
              <a:rPr lang="es-CO" dirty="0"/>
              <a:t>sudo nano ~/.</a:t>
            </a:r>
            <a:r>
              <a:rPr lang="es-CO" dirty="0" err="1"/>
              <a:t>bashrc</a:t>
            </a:r>
            <a:endParaRPr lang="es-CO" dirty="0"/>
          </a:p>
        </p:txBody>
      </p:sp>
      <p:pic>
        <p:nvPicPr>
          <p:cNvPr id="4098" name="Picture 2" descr="C:\Users\Usuario A utorizado\Deskto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806" y="1961819"/>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71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Se añade al final del documento lo siguiente</a:t>
            </a:r>
            <a:endParaRPr lang="es-CO" dirty="0"/>
          </a:p>
        </p:txBody>
      </p:sp>
      <p:sp>
        <p:nvSpPr>
          <p:cNvPr id="3" name="2 Marcador de contenido"/>
          <p:cNvSpPr>
            <a:spLocks noGrp="1"/>
          </p:cNvSpPr>
          <p:nvPr>
            <p:ph idx="1"/>
          </p:nvPr>
        </p:nvSpPr>
        <p:spPr>
          <a:xfrm>
            <a:off x="323528" y="2348880"/>
            <a:ext cx="4397112" cy="2328372"/>
          </a:xfrm>
        </p:spPr>
        <p:txBody>
          <a:bodyPr/>
          <a:lstStyle/>
          <a:p>
            <a:r>
              <a:rPr lang="es-CO" b="0" dirty="0" err="1"/>
              <a:t>export</a:t>
            </a:r>
            <a:r>
              <a:rPr lang="es-CO" b="0" dirty="0"/>
              <a:t> JAVA_HOME=/</a:t>
            </a:r>
            <a:r>
              <a:rPr lang="es-CO" b="0" dirty="0" err="1" smtClean="0"/>
              <a:t>usr</a:t>
            </a:r>
            <a:r>
              <a:rPr lang="es-CO" b="0" dirty="0" smtClean="0"/>
              <a:t>/</a:t>
            </a:r>
            <a:r>
              <a:rPr lang="es-CO" b="0" dirty="0" err="1" smtClean="0"/>
              <a:t>lib</a:t>
            </a:r>
            <a:r>
              <a:rPr lang="es-CO" b="0" dirty="0" smtClean="0"/>
              <a:t>/</a:t>
            </a:r>
            <a:r>
              <a:rPr lang="es-CO" b="0" dirty="0" err="1" smtClean="0"/>
              <a:t>jvm</a:t>
            </a:r>
            <a:r>
              <a:rPr lang="es-CO" b="0" dirty="0" smtClean="0"/>
              <a:t>/default-java</a:t>
            </a:r>
          </a:p>
          <a:p>
            <a:r>
              <a:rPr lang="es-CO" b="0" dirty="0" err="1" smtClean="0"/>
              <a:t>export</a:t>
            </a:r>
            <a:r>
              <a:rPr lang="es-CO" b="0" dirty="0" smtClean="0"/>
              <a:t> </a:t>
            </a:r>
            <a:r>
              <a:rPr lang="es-CO" b="0" dirty="0"/>
              <a:t>CATALINA_HOME=/</a:t>
            </a:r>
            <a:r>
              <a:rPr lang="es-CO" b="0" dirty="0" err="1" smtClean="0"/>
              <a:t>var</a:t>
            </a:r>
            <a:r>
              <a:rPr lang="es-CO" b="0" dirty="0" smtClean="0"/>
              <a:t>/</a:t>
            </a:r>
            <a:r>
              <a:rPr lang="es-CO" b="0" dirty="0" err="1" smtClean="0"/>
              <a:t>lib</a:t>
            </a:r>
            <a:r>
              <a:rPr lang="es-CO" b="0" dirty="0" smtClean="0"/>
              <a:t>/tomcat7</a:t>
            </a:r>
          </a:p>
          <a:p>
            <a:endParaRPr lang="es-CO" b="0" dirty="0"/>
          </a:p>
          <a:p>
            <a:r>
              <a:rPr lang="es-CO" b="0" dirty="0" smtClean="0"/>
              <a:t>Con los comandos:</a:t>
            </a:r>
          </a:p>
          <a:p>
            <a:r>
              <a:rPr lang="es-CO" b="0" dirty="0" err="1" smtClean="0"/>
              <a:t>Ctrl</a:t>
            </a:r>
            <a:r>
              <a:rPr lang="es-CO" b="0" dirty="0" smtClean="0"/>
              <a:t> + O = guardar el documento</a:t>
            </a:r>
          </a:p>
          <a:p>
            <a:r>
              <a:rPr lang="es-CO" b="0" dirty="0" err="1" smtClean="0"/>
              <a:t>Ctrl</a:t>
            </a:r>
            <a:r>
              <a:rPr lang="es-CO" b="0" dirty="0" smtClean="0"/>
              <a:t> + X = salir del archivo</a:t>
            </a:r>
          </a:p>
        </p:txBody>
      </p:sp>
      <p:pic>
        <p:nvPicPr>
          <p:cNvPr id="5122" name="Picture 2" descr="C:\Users\Usuario A utorizado\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956592"/>
            <a:ext cx="4433723" cy="332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26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Recargar el </a:t>
            </a:r>
            <a:r>
              <a:rPr lang="es-CO" dirty="0" err="1" smtClean="0"/>
              <a:t>bash</a:t>
            </a:r>
            <a:r>
              <a:rPr lang="es-CO" dirty="0" smtClean="0"/>
              <a:t> para actualizar cambios</a:t>
            </a:r>
            <a:endParaRPr lang="es-CO" dirty="0"/>
          </a:p>
        </p:txBody>
      </p:sp>
      <p:sp>
        <p:nvSpPr>
          <p:cNvPr id="3" name="2 Marcador de contenido"/>
          <p:cNvSpPr>
            <a:spLocks noGrp="1"/>
          </p:cNvSpPr>
          <p:nvPr>
            <p:ph idx="1"/>
          </p:nvPr>
        </p:nvSpPr>
        <p:spPr/>
        <p:txBody>
          <a:bodyPr/>
          <a:lstStyle/>
          <a:p>
            <a:pPr algn="just"/>
            <a:r>
              <a:rPr lang="es-CO" b="0" dirty="0" smtClean="0"/>
              <a:t>Desde la terminal:</a:t>
            </a:r>
          </a:p>
          <a:p>
            <a:pPr algn="just"/>
            <a:r>
              <a:rPr lang="es-CO" b="0" dirty="0" smtClean="0"/>
              <a:t>. ~/.</a:t>
            </a:r>
            <a:r>
              <a:rPr lang="es-CO" b="0" dirty="0" err="1" smtClean="0"/>
              <a:t>bashrc</a:t>
            </a:r>
            <a:endParaRPr lang="es-CO" b="0" dirty="0"/>
          </a:p>
        </p:txBody>
      </p:sp>
      <p:pic>
        <p:nvPicPr>
          <p:cNvPr id="6146" name="Picture 2" descr="C:\Users\Usuario A utorizado\Desktop\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51883"/>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7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Opcional</a:t>
            </a:r>
            <a:endParaRPr lang="es-CO" dirty="0"/>
          </a:p>
        </p:txBody>
      </p:sp>
      <p:sp>
        <p:nvSpPr>
          <p:cNvPr id="3" name="2 Marcador de contenido"/>
          <p:cNvSpPr>
            <a:spLocks noGrp="1"/>
          </p:cNvSpPr>
          <p:nvPr>
            <p:ph idx="1"/>
          </p:nvPr>
        </p:nvSpPr>
        <p:spPr/>
        <p:txBody>
          <a:bodyPr/>
          <a:lstStyle/>
          <a:p>
            <a:r>
              <a:rPr lang="es-CO" b="0" dirty="0" smtClean="0"/>
              <a:t>Instalar </a:t>
            </a:r>
            <a:r>
              <a:rPr lang="es-CO" b="0" dirty="0" err="1" smtClean="0"/>
              <a:t>documentacion</a:t>
            </a:r>
            <a:r>
              <a:rPr lang="es-CO" b="0" dirty="0" smtClean="0"/>
              <a:t>, ejemplos y </a:t>
            </a:r>
            <a:r>
              <a:rPr lang="es-CO" b="0" dirty="0" err="1" smtClean="0"/>
              <a:t>administracion</a:t>
            </a:r>
            <a:r>
              <a:rPr lang="es-CO" b="0" dirty="0" smtClean="0"/>
              <a:t> de </a:t>
            </a:r>
            <a:r>
              <a:rPr lang="es-CO" b="0" dirty="0" err="1" smtClean="0"/>
              <a:t>Tomcat</a:t>
            </a:r>
            <a:r>
              <a:rPr lang="es-CO" b="0" dirty="0" smtClean="0"/>
              <a:t>:</a:t>
            </a:r>
          </a:p>
          <a:p>
            <a:r>
              <a:rPr lang="en-US" b="0" dirty="0" err="1"/>
              <a:t>sudo</a:t>
            </a:r>
            <a:r>
              <a:rPr lang="en-US" b="0" dirty="0"/>
              <a:t> apt-get install tomcat7-docs tomcat7-examples tomcat7-admin</a:t>
            </a:r>
            <a:endParaRPr lang="es-CO" b="0" dirty="0"/>
          </a:p>
        </p:txBody>
      </p:sp>
      <p:pic>
        <p:nvPicPr>
          <p:cNvPr id="7170" name="Picture 2" descr="C:\Users\Usuario A utorizado\Desktop\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33682"/>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171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Configurar perfiles y </a:t>
            </a:r>
            <a:r>
              <a:rPr lang="es-CO" dirty="0" err="1" smtClean="0"/>
              <a:t>administracion</a:t>
            </a:r>
            <a:r>
              <a:rPr lang="es-CO" dirty="0" smtClean="0"/>
              <a:t> de usuario</a:t>
            </a:r>
            <a:endParaRPr lang="es-CO" dirty="0"/>
          </a:p>
        </p:txBody>
      </p:sp>
      <p:sp>
        <p:nvSpPr>
          <p:cNvPr id="3" name="2 Marcador de contenido"/>
          <p:cNvSpPr>
            <a:spLocks noGrp="1"/>
          </p:cNvSpPr>
          <p:nvPr>
            <p:ph idx="1"/>
          </p:nvPr>
        </p:nvSpPr>
        <p:spPr/>
        <p:txBody>
          <a:bodyPr>
            <a:normAutofit lnSpcReduction="10000"/>
          </a:bodyPr>
          <a:lstStyle/>
          <a:p>
            <a:r>
              <a:rPr lang="es-CO" dirty="0" smtClean="0"/>
              <a:t>Modificar el archivo de usuario:</a:t>
            </a:r>
          </a:p>
          <a:p>
            <a:r>
              <a:rPr lang="es-CO" b="0" dirty="0"/>
              <a:t>sudo nano /</a:t>
            </a:r>
            <a:r>
              <a:rPr lang="es-CO" b="0" dirty="0" err="1" smtClean="0"/>
              <a:t>var</a:t>
            </a:r>
            <a:r>
              <a:rPr lang="es-CO" b="0" dirty="0" smtClean="0"/>
              <a:t>/</a:t>
            </a:r>
            <a:r>
              <a:rPr lang="es-CO" b="0" dirty="0" err="1" smtClean="0"/>
              <a:t>lib</a:t>
            </a:r>
            <a:r>
              <a:rPr lang="es-CO" b="0" dirty="0" smtClean="0"/>
              <a:t>/tomcat7/</a:t>
            </a:r>
            <a:r>
              <a:rPr lang="es-CO" b="0" dirty="0" err="1" smtClean="0"/>
              <a:t>conf</a:t>
            </a:r>
            <a:r>
              <a:rPr lang="es-CO" b="0" dirty="0" smtClean="0"/>
              <a:t>/tomcat-users.xml</a:t>
            </a:r>
          </a:p>
          <a:p>
            <a:r>
              <a:rPr lang="es-CO" dirty="0" smtClean="0"/>
              <a:t>De la misma manera que se modifico el ultimo archivo y con los mismos comandos se deja de esta manera:</a:t>
            </a:r>
          </a:p>
          <a:p>
            <a:r>
              <a:rPr lang="es-CO" b="0" dirty="0"/>
              <a:t>&lt;</a:t>
            </a:r>
            <a:r>
              <a:rPr lang="es-CO" b="0" dirty="0" err="1"/>
              <a:t>tomcat-users</a:t>
            </a:r>
            <a:r>
              <a:rPr lang="es-CO" b="0" dirty="0"/>
              <a:t>&gt;</a:t>
            </a:r>
            <a:br>
              <a:rPr lang="es-CO" b="0" dirty="0"/>
            </a:br>
            <a:r>
              <a:rPr lang="es-CO" b="0" dirty="0"/>
              <a:t>  &lt;role </a:t>
            </a:r>
            <a:r>
              <a:rPr lang="es-CO" b="0" dirty="0" err="1"/>
              <a:t>rolename</a:t>
            </a:r>
            <a:r>
              <a:rPr lang="es-CO" b="0" dirty="0"/>
              <a:t>="</a:t>
            </a:r>
            <a:r>
              <a:rPr lang="es-CO" b="0" dirty="0" err="1"/>
              <a:t>admin-gui</a:t>
            </a:r>
            <a:r>
              <a:rPr lang="es-CO" b="0" dirty="0"/>
              <a:t>"/&gt;</a:t>
            </a:r>
            <a:br>
              <a:rPr lang="es-CO" b="0" dirty="0"/>
            </a:br>
            <a:r>
              <a:rPr lang="es-CO" b="0" dirty="0"/>
              <a:t>  &lt;role </a:t>
            </a:r>
            <a:r>
              <a:rPr lang="es-CO" b="0" dirty="0" err="1"/>
              <a:t>rolename</a:t>
            </a:r>
            <a:r>
              <a:rPr lang="es-CO" b="0" dirty="0"/>
              <a:t>="</a:t>
            </a:r>
            <a:r>
              <a:rPr lang="es-CO" b="0" dirty="0" err="1"/>
              <a:t>admin</a:t>
            </a:r>
            <a:r>
              <a:rPr lang="es-CO" b="0" dirty="0"/>
              <a:t>-script"/&gt;</a:t>
            </a:r>
            <a:br>
              <a:rPr lang="es-CO" b="0" dirty="0"/>
            </a:br>
            <a:r>
              <a:rPr lang="es-CO" b="0" dirty="0"/>
              <a:t>  &lt;role </a:t>
            </a:r>
            <a:r>
              <a:rPr lang="es-CO" b="0" dirty="0" err="1"/>
              <a:t>rolename</a:t>
            </a:r>
            <a:r>
              <a:rPr lang="es-CO" b="0" dirty="0"/>
              <a:t>="manager-</a:t>
            </a:r>
            <a:r>
              <a:rPr lang="es-CO" b="0" dirty="0" err="1"/>
              <a:t>gui</a:t>
            </a:r>
            <a:r>
              <a:rPr lang="es-CO" b="0" dirty="0"/>
              <a:t>"/&gt;</a:t>
            </a:r>
            <a:br>
              <a:rPr lang="es-CO" b="0" dirty="0"/>
            </a:br>
            <a:r>
              <a:rPr lang="es-CO" b="0" dirty="0"/>
              <a:t>  &lt;role </a:t>
            </a:r>
            <a:r>
              <a:rPr lang="es-CO" b="0" dirty="0" err="1"/>
              <a:t>rolename</a:t>
            </a:r>
            <a:r>
              <a:rPr lang="es-CO" b="0" dirty="0"/>
              <a:t>="manager-status"/&gt;</a:t>
            </a:r>
            <a:br>
              <a:rPr lang="es-CO" b="0" dirty="0"/>
            </a:br>
            <a:r>
              <a:rPr lang="es-CO" b="0" dirty="0"/>
              <a:t>  &lt;role </a:t>
            </a:r>
            <a:r>
              <a:rPr lang="es-CO" b="0" dirty="0" err="1"/>
              <a:t>rolename</a:t>
            </a:r>
            <a:r>
              <a:rPr lang="es-CO" b="0" dirty="0"/>
              <a:t>="manager-script"/&gt;</a:t>
            </a:r>
            <a:br>
              <a:rPr lang="es-CO" b="0" dirty="0"/>
            </a:br>
            <a:r>
              <a:rPr lang="es-CO" b="0" dirty="0"/>
              <a:t>  &lt;role </a:t>
            </a:r>
            <a:r>
              <a:rPr lang="es-CO" b="0" dirty="0" err="1"/>
              <a:t>rolename</a:t>
            </a:r>
            <a:r>
              <a:rPr lang="es-CO" b="0" dirty="0"/>
              <a:t>="manager-</a:t>
            </a:r>
            <a:r>
              <a:rPr lang="es-CO" b="0" dirty="0" err="1"/>
              <a:t>jmx</a:t>
            </a:r>
            <a:r>
              <a:rPr lang="es-CO" b="0" dirty="0"/>
              <a:t>"/&gt;</a:t>
            </a:r>
            <a:br>
              <a:rPr lang="es-CO" b="0" dirty="0"/>
            </a:br>
            <a:r>
              <a:rPr lang="es-CO" b="0" dirty="0"/>
              <a:t>  &lt;</a:t>
            </a:r>
            <a:r>
              <a:rPr lang="es-CO" b="0" dirty="0" err="1"/>
              <a:t>user</a:t>
            </a:r>
            <a:r>
              <a:rPr lang="es-CO" b="0" dirty="0"/>
              <a:t> </a:t>
            </a:r>
            <a:r>
              <a:rPr lang="es-CO" b="0" dirty="0" err="1"/>
              <a:t>username</a:t>
            </a:r>
            <a:r>
              <a:rPr lang="es-CO" b="0" dirty="0"/>
              <a:t>="</a:t>
            </a:r>
            <a:r>
              <a:rPr lang="es-CO" b="0" dirty="0" err="1"/>
              <a:t>admin</a:t>
            </a:r>
            <a:r>
              <a:rPr lang="es-CO" b="0" dirty="0"/>
              <a:t>" </a:t>
            </a:r>
            <a:r>
              <a:rPr lang="es-CO" b="0" dirty="0" err="1"/>
              <a:t>password</a:t>
            </a:r>
            <a:r>
              <a:rPr lang="es-CO" b="0" dirty="0"/>
              <a:t>="1234" roles="standard,manager-gui,manager-status,manager-script,manager-jmx,admin-gui,admin-script" /&gt;</a:t>
            </a:r>
            <a:br>
              <a:rPr lang="es-CO" b="0" dirty="0"/>
            </a:br>
            <a:r>
              <a:rPr lang="es-CO" b="0" dirty="0"/>
              <a:t>&lt;/</a:t>
            </a:r>
            <a:r>
              <a:rPr lang="es-CO" b="0" dirty="0" err="1"/>
              <a:t>tomcat-users</a:t>
            </a:r>
            <a:r>
              <a:rPr lang="es-CO" b="0" dirty="0"/>
              <a:t>&gt;</a:t>
            </a:r>
          </a:p>
        </p:txBody>
      </p:sp>
    </p:spTree>
    <p:extLst>
      <p:ext uri="{BB962C8B-B14F-4D97-AF65-F5344CB8AC3E}">
        <p14:creationId xmlns:p14="http://schemas.microsoft.com/office/powerpoint/2010/main" val="232182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a:t>¿</a:t>
            </a:r>
            <a:r>
              <a:rPr lang="es-CO" dirty="0" smtClean="0"/>
              <a:t>Como Funciona?</a:t>
            </a:r>
            <a:endParaRPr lang="es-CO" dirty="0"/>
          </a:p>
        </p:txBody>
      </p:sp>
      <p:sp>
        <p:nvSpPr>
          <p:cNvPr id="3" name="2 Marcador de contenido"/>
          <p:cNvSpPr>
            <a:spLocks noGrp="1"/>
          </p:cNvSpPr>
          <p:nvPr>
            <p:ph idx="1"/>
          </p:nvPr>
        </p:nvSpPr>
        <p:spPr/>
        <p:txBody>
          <a:bodyPr>
            <a:noAutofit/>
          </a:bodyPr>
          <a:lstStyle/>
          <a:p>
            <a:pPr algn="just">
              <a:buFont typeface="+mj-lt"/>
              <a:buAutoNum type="arabicPeriod"/>
            </a:pPr>
            <a:r>
              <a:rPr lang="es-CO" sz="2400" b="0" dirty="0" smtClean="0"/>
              <a:t>El navegador pide una pagina al servidor http que es un contenedor de Servlets</a:t>
            </a:r>
          </a:p>
          <a:p>
            <a:pPr algn="just">
              <a:buFont typeface="+mj-lt"/>
              <a:buAutoNum type="arabicPeriod"/>
            </a:pPr>
            <a:r>
              <a:rPr lang="es-CO" sz="2400" b="0" dirty="0" smtClean="0"/>
              <a:t>Tomcat delega la petición a un Servlet en particular entre los que contiene</a:t>
            </a:r>
          </a:p>
          <a:p>
            <a:pPr algn="just">
              <a:buFont typeface="+mj-lt"/>
              <a:buAutoNum type="arabicPeriod"/>
            </a:pPr>
            <a:r>
              <a:rPr lang="es-CO" sz="2400" b="0" dirty="0" smtClean="0"/>
              <a:t>El servlet, que es un objeto Java, se encarga de generar el texto de la página web que se entrega al contenedor</a:t>
            </a:r>
          </a:p>
          <a:p>
            <a:pPr algn="just">
              <a:buFont typeface="+mj-lt"/>
              <a:buAutoNum type="arabicPeriod"/>
            </a:pPr>
            <a:r>
              <a:rPr lang="es-CO" sz="2400" b="0" dirty="0" smtClean="0"/>
              <a:t>Tomcat devuelve la página web al navegador que la solicitó</a:t>
            </a:r>
            <a:endParaRPr lang="es-CO" sz="2400" b="0" dirty="0"/>
          </a:p>
        </p:txBody>
      </p:sp>
    </p:spTree>
    <p:extLst>
      <p:ext uri="{BB962C8B-B14F-4D97-AF65-F5344CB8AC3E}">
        <p14:creationId xmlns:p14="http://schemas.microsoft.com/office/powerpoint/2010/main" val="3598026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Finalmente </a:t>
            </a:r>
            <a:endParaRPr lang="es-CO" dirty="0"/>
          </a:p>
        </p:txBody>
      </p:sp>
      <p:sp>
        <p:nvSpPr>
          <p:cNvPr id="3" name="2 Marcador de contenido"/>
          <p:cNvSpPr>
            <a:spLocks noGrp="1"/>
          </p:cNvSpPr>
          <p:nvPr>
            <p:ph idx="1"/>
          </p:nvPr>
        </p:nvSpPr>
        <p:spPr/>
        <p:txBody>
          <a:bodyPr/>
          <a:lstStyle/>
          <a:p>
            <a:r>
              <a:rPr lang="es-CO" dirty="0" smtClean="0"/>
              <a:t>Desde el navegador se accede a la siguiente ruta para verificar el funcionamiento de </a:t>
            </a:r>
            <a:r>
              <a:rPr lang="es-CO" dirty="0" err="1"/>
              <a:t>T</a:t>
            </a:r>
            <a:r>
              <a:rPr lang="es-CO" smtClean="0"/>
              <a:t>omcat</a:t>
            </a:r>
            <a:r>
              <a:rPr lang="es-CO" dirty="0" smtClean="0"/>
              <a:t>:</a:t>
            </a:r>
          </a:p>
          <a:p>
            <a:r>
              <a:rPr lang="es-CO" b="0" dirty="0" smtClean="0"/>
              <a:t>Localhost:8080</a:t>
            </a:r>
            <a:endParaRPr lang="es-CO" b="0" dirty="0"/>
          </a:p>
        </p:txBody>
      </p:sp>
      <p:pic>
        <p:nvPicPr>
          <p:cNvPr id="8194" name="Picture 2" descr="C:\Users\Usuario A utorizado\Deskto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572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err="1" smtClean="0"/>
              <a:t>Bibliografia</a:t>
            </a:r>
            <a:endParaRPr lang="es-CO" dirty="0"/>
          </a:p>
        </p:txBody>
      </p:sp>
      <p:sp>
        <p:nvSpPr>
          <p:cNvPr id="3" name="2 Marcador de contenido"/>
          <p:cNvSpPr>
            <a:spLocks noGrp="1"/>
          </p:cNvSpPr>
          <p:nvPr>
            <p:ph idx="1"/>
          </p:nvPr>
        </p:nvSpPr>
        <p:spPr/>
        <p:txBody>
          <a:bodyPr>
            <a:normAutofit/>
          </a:bodyPr>
          <a:lstStyle/>
          <a:p>
            <a:pPr algn="just"/>
            <a:r>
              <a:rPr lang="es-CO" sz="2400" b="0" dirty="0">
                <a:hlinkClick r:id="rId2"/>
              </a:rPr>
              <a:t>http://tomcat.apache.org</a:t>
            </a:r>
            <a:r>
              <a:rPr lang="es-CO" sz="2400" b="0" dirty="0" smtClean="0">
                <a:hlinkClick r:id="rId2"/>
              </a:rPr>
              <a:t>/</a:t>
            </a:r>
            <a:endParaRPr lang="es-CO" sz="2400" b="0" dirty="0" smtClean="0"/>
          </a:p>
          <a:p>
            <a:pPr algn="just"/>
            <a:r>
              <a:rPr lang="es-CO" sz="2400" b="0" dirty="0">
                <a:hlinkClick r:id="rId3"/>
              </a:rPr>
              <a:t>http://users.dcc.uchile.cl/~</a:t>
            </a:r>
            <a:r>
              <a:rPr lang="es-CO" sz="2400" b="0" dirty="0" smtClean="0">
                <a:hlinkClick r:id="rId3"/>
              </a:rPr>
              <a:t>jbarrios/servlets/general.html</a:t>
            </a:r>
            <a:endParaRPr lang="es-CO" sz="2400" b="0" dirty="0" smtClean="0"/>
          </a:p>
          <a:p>
            <a:pPr algn="just"/>
            <a:r>
              <a:rPr lang="es-CO" sz="2400" b="0" dirty="0"/>
              <a:t>http://www.ubuntufacil.com/2013/12/instalar-servidor-web-tomcat-en-ubuntu/</a:t>
            </a:r>
            <a:endParaRPr lang="es-CO" sz="2400" b="0" dirty="0"/>
          </a:p>
        </p:txBody>
      </p:sp>
    </p:spTree>
    <p:extLst>
      <p:ext uri="{BB962C8B-B14F-4D97-AF65-F5344CB8AC3E}">
        <p14:creationId xmlns:p14="http://schemas.microsoft.com/office/powerpoint/2010/main" val="1733691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JSP</a:t>
            </a:r>
            <a:endParaRPr lang="es-CO" dirty="0"/>
          </a:p>
        </p:txBody>
      </p:sp>
      <p:sp>
        <p:nvSpPr>
          <p:cNvPr id="3" name="2 Marcador de contenido"/>
          <p:cNvSpPr>
            <a:spLocks noGrp="1"/>
          </p:cNvSpPr>
          <p:nvPr>
            <p:ph idx="1"/>
          </p:nvPr>
        </p:nvSpPr>
        <p:spPr/>
        <p:txBody>
          <a:bodyPr>
            <a:normAutofit/>
          </a:bodyPr>
          <a:lstStyle/>
          <a:p>
            <a:pPr algn="just"/>
            <a:r>
              <a:rPr lang="es-CO" sz="2400" b="0" dirty="0"/>
              <a:t>Una JSP es un documento basados en </a:t>
            </a:r>
            <a:r>
              <a:rPr lang="es-CO" sz="2400" b="0" dirty="0" err="1"/>
              <a:t>tags</a:t>
            </a:r>
            <a:r>
              <a:rPr lang="es-CO" sz="2400" b="0" dirty="0"/>
              <a:t> </a:t>
            </a:r>
            <a:r>
              <a:rPr lang="es-CO" sz="2400" b="0" dirty="0" err="1"/>
              <a:t>HTMLs</a:t>
            </a:r>
            <a:r>
              <a:rPr lang="es-CO" sz="2400" b="0" dirty="0"/>
              <a:t> y </a:t>
            </a:r>
            <a:r>
              <a:rPr lang="es-CO" sz="2400" b="0" dirty="0" err="1"/>
              <a:t>tags</a:t>
            </a:r>
            <a:r>
              <a:rPr lang="es-CO" sz="2400" b="0" dirty="0"/>
              <a:t> propios de </a:t>
            </a:r>
            <a:r>
              <a:rPr lang="es-CO" sz="2400" b="0" dirty="0" smtClean="0"/>
              <a:t>JSP, sirve para crear y gestionar paginas web dinámicas</a:t>
            </a:r>
          </a:p>
          <a:p>
            <a:pPr algn="just"/>
            <a:r>
              <a:rPr lang="es-CO" sz="2400" b="0" dirty="0" smtClean="0"/>
              <a:t> Permite mezclar en una página código HTML para generar la parte estática, con contenido dinámico que se obtienen del código JAVA</a:t>
            </a:r>
            <a:endParaRPr lang="es-CO" sz="2400" b="0" dirty="0"/>
          </a:p>
          <a:p>
            <a:pPr algn="just"/>
            <a:endParaRPr lang="es-CO" sz="2400" dirty="0"/>
          </a:p>
        </p:txBody>
      </p:sp>
    </p:spTree>
    <p:extLst>
      <p:ext uri="{BB962C8B-B14F-4D97-AF65-F5344CB8AC3E}">
        <p14:creationId xmlns:p14="http://schemas.microsoft.com/office/powerpoint/2010/main" val="1507032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objetos </a:t>
            </a:r>
            <a:r>
              <a:rPr lang="es-CO" dirty="0"/>
              <a:t>predefinidos</a:t>
            </a:r>
            <a:r>
              <a:rPr lang="es-CO" dirty="0" smtClean="0"/>
              <a:t>:</a:t>
            </a:r>
            <a:r>
              <a:rPr lang="es-CO" dirty="0"/>
              <a:t>	</a:t>
            </a:r>
          </a:p>
        </p:txBody>
      </p:sp>
      <p:sp>
        <p:nvSpPr>
          <p:cNvPr id="3" name="Marcador de contenido 2"/>
          <p:cNvSpPr>
            <a:spLocks noGrp="1"/>
          </p:cNvSpPr>
          <p:nvPr>
            <p:ph idx="1"/>
          </p:nvPr>
        </p:nvSpPr>
        <p:spPr>
          <a:xfrm>
            <a:off x="822960" y="914400"/>
            <a:ext cx="7520940" cy="3766077"/>
          </a:xfrm>
        </p:spPr>
        <p:txBody>
          <a:bodyPr/>
          <a:lstStyle/>
          <a:p>
            <a:pPr>
              <a:buFont typeface="Arial" panose="020B0604020202020204" pitchFamily="34" charset="0"/>
              <a:buChar char="•"/>
            </a:pPr>
            <a:r>
              <a:rPr lang="es-CO" i="1" dirty="0" err="1" smtClean="0"/>
              <a:t>request</a:t>
            </a:r>
            <a:r>
              <a:rPr lang="es-CO" b="0" dirty="0"/>
              <a:t>: </a:t>
            </a:r>
            <a:r>
              <a:rPr lang="es-CO" b="0" dirty="0" smtClean="0"/>
              <a:t> :obtiene datos  de petición HTTP</a:t>
            </a:r>
          </a:p>
          <a:p>
            <a:pPr>
              <a:buFont typeface="Arial" panose="020B0604020202020204" pitchFamily="34" charset="0"/>
              <a:buChar char="•"/>
            </a:pPr>
            <a:endParaRPr lang="es-CO" b="0" dirty="0" smtClean="0"/>
          </a:p>
          <a:p>
            <a:pPr>
              <a:buFont typeface="Arial" panose="020B0604020202020204" pitchFamily="34" charset="0"/>
              <a:buChar char="•"/>
            </a:pPr>
            <a:r>
              <a:rPr lang="es-CO" i="1" dirty="0" err="1" smtClean="0"/>
              <a:t>Session</a:t>
            </a:r>
            <a:r>
              <a:rPr lang="es-CO" i="1" dirty="0"/>
              <a:t> </a:t>
            </a:r>
            <a:r>
              <a:rPr lang="es-CO" b="0" dirty="0" smtClean="0"/>
              <a:t>:contiene datos de sesiones nos permite guardar y recuperar información</a:t>
            </a:r>
          </a:p>
          <a:p>
            <a:pPr>
              <a:buFont typeface="Arial" panose="020B0604020202020204" pitchFamily="34" charset="0"/>
              <a:buChar char="•"/>
            </a:pPr>
            <a:endParaRPr lang="es-CO" b="0" dirty="0" smtClean="0"/>
          </a:p>
          <a:p>
            <a:pPr>
              <a:buFont typeface="Arial" panose="020B0604020202020204" pitchFamily="34" charset="0"/>
              <a:buChar char="•"/>
            </a:pPr>
            <a:r>
              <a:rPr lang="es-CO" i="1" dirty="0" err="1" smtClean="0"/>
              <a:t>Out</a:t>
            </a:r>
            <a:r>
              <a:rPr lang="es-CO" i="1" dirty="0" smtClean="0"/>
              <a:t> </a:t>
            </a:r>
            <a:r>
              <a:rPr lang="es-CO" b="0" dirty="0" smtClean="0"/>
              <a:t>: es el envió de información a HTML que se requiere </a:t>
            </a:r>
          </a:p>
          <a:p>
            <a:pPr>
              <a:buFont typeface="Arial" panose="020B0604020202020204" pitchFamily="34" charset="0"/>
              <a:buChar char="•"/>
            </a:pPr>
            <a:endParaRPr lang="es-CO" b="0" dirty="0" smtClean="0"/>
          </a:p>
          <a:p>
            <a:pPr>
              <a:buFont typeface="Arial" panose="020B0604020202020204" pitchFamily="34" charset="0"/>
              <a:buChar char="•"/>
            </a:pPr>
            <a:r>
              <a:rPr lang="es-CO" i="1" dirty="0" err="1" smtClean="0"/>
              <a:t>Import</a:t>
            </a:r>
            <a:r>
              <a:rPr lang="es-CO" i="1" dirty="0" smtClean="0"/>
              <a:t> :</a:t>
            </a:r>
            <a:r>
              <a:rPr lang="es-CO" b="0" dirty="0" smtClean="0"/>
              <a:t> importar clases y paquetes java para ser utilizados dentro del fichero</a:t>
            </a:r>
          </a:p>
          <a:p>
            <a:pPr>
              <a:buFont typeface="Arial" panose="020B0604020202020204" pitchFamily="34" charset="0"/>
              <a:buChar char="•"/>
            </a:pPr>
            <a:endParaRPr lang="es-CO" i="1" dirty="0"/>
          </a:p>
        </p:txBody>
      </p:sp>
    </p:spTree>
    <p:extLst>
      <p:ext uri="{BB962C8B-B14F-4D97-AF65-F5344CB8AC3E}">
        <p14:creationId xmlns:p14="http://schemas.microsoft.com/office/powerpoint/2010/main" val="4078673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Expresiones utilizadas </a:t>
            </a:r>
            <a:r>
              <a:rPr lang="es-CO" dirty="0" err="1" smtClean="0"/>
              <a:t>JSp</a:t>
            </a:r>
            <a:endParaRPr lang="es-CO" dirty="0"/>
          </a:p>
        </p:txBody>
      </p:sp>
      <p:sp>
        <p:nvSpPr>
          <p:cNvPr id="5" name="Rectangle 2"/>
          <p:cNvSpPr>
            <a:spLocks noGrp="1" noChangeArrowheads="1"/>
          </p:cNvSpPr>
          <p:nvPr>
            <p:ph idx="1"/>
          </p:nvPr>
        </p:nvSpPr>
        <p:spPr bwMode="auto">
          <a:xfrm>
            <a:off x="582302" y="1412776"/>
            <a:ext cx="8002255" cy="285171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093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smtClean="0">
                <a:ln>
                  <a:noFill/>
                </a:ln>
                <a:solidFill>
                  <a:srgbClr val="333333"/>
                </a:solidFill>
                <a:effectLst/>
                <a:latin typeface="Monaco"/>
              </a:rPr>
              <a:t>&lt;</a:t>
            </a:r>
            <a:r>
              <a:rPr kumimoji="0" lang="es-CO" altLang="es-CO" sz="1800" b="0" i="0" u="none" strike="noStrike" cap="none" normalizeH="0" baseline="0" dirty="0" err="1" smtClean="0">
                <a:ln>
                  <a:noFill/>
                </a:ln>
                <a:solidFill>
                  <a:srgbClr val="333333"/>
                </a:solidFill>
                <a:effectLst/>
                <a:latin typeface="Monaco"/>
              </a:rPr>
              <a:t>html</a:t>
            </a:r>
            <a:r>
              <a:rPr kumimoji="0" lang="es-CO" altLang="es-CO" sz="1800" b="0" i="0" u="none" strike="noStrike" cap="none" normalizeH="0" baseline="0" dirty="0" smtClean="0">
                <a:ln>
                  <a:noFill/>
                </a:ln>
                <a:solidFill>
                  <a:srgbClr val="333333"/>
                </a:solidFill>
                <a:effectLst/>
                <a:latin typeface="Monaco"/>
              </a:rPr>
              <a:t>&gt;</a:t>
            </a:r>
            <a:br>
              <a:rPr kumimoji="0" lang="es-CO" altLang="es-CO" sz="1800" b="0" i="0" u="none" strike="noStrike" cap="none" normalizeH="0" baseline="0" dirty="0" smtClean="0">
                <a:ln>
                  <a:noFill/>
                </a:ln>
                <a:solidFill>
                  <a:srgbClr val="333333"/>
                </a:solidFill>
                <a:effectLst/>
                <a:latin typeface="Monaco"/>
              </a:rPr>
            </a:br>
            <a:r>
              <a:rPr kumimoji="0" lang="es-CO" altLang="es-CO" sz="1800" b="0" i="0" u="none" strike="noStrike" cap="none" normalizeH="0" baseline="0" dirty="0" smtClean="0">
                <a:ln>
                  <a:noFill/>
                </a:ln>
                <a:solidFill>
                  <a:srgbClr val="333333"/>
                </a:solidFill>
                <a:effectLst/>
                <a:latin typeface="Monaco"/>
              </a:rPr>
              <a:t>&lt;head&gt;</a:t>
            </a:r>
            <a:br>
              <a:rPr kumimoji="0" lang="es-CO" altLang="es-CO" sz="1800" b="0" i="0" u="none" strike="noStrike" cap="none" normalizeH="0" baseline="0" dirty="0" smtClean="0">
                <a:ln>
                  <a:noFill/>
                </a:ln>
                <a:solidFill>
                  <a:srgbClr val="333333"/>
                </a:solidFill>
                <a:effectLst/>
                <a:latin typeface="Monaco"/>
              </a:rPr>
            </a:br>
            <a:r>
              <a:rPr kumimoji="0" lang="es-CO" altLang="es-CO" sz="1800" b="0" i="0" u="none" strike="noStrike" cap="none" normalizeH="0" baseline="0" dirty="0" smtClean="0">
                <a:ln>
                  <a:noFill/>
                </a:ln>
                <a:solidFill>
                  <a:srgbClr val="333333"/>
                </a:solidFill>
                <a:effectLst/>
                <a:latin typeface="Monaco"/>
              </a:rPr>
              <a:t>    &lt;meta http-</a:t>
            </a:r>
            <a:r>
              <a:rPr kumimoji="0" lang="es-CO" altLang="es-CO" sz="1800" b="0" i="0" u="none" strike="noStrike" cap="none" normalizeH="0" baseline="0" dirty="0" err="1" smtClean="0">
                <a:ln>
                  <a:noFill/>
                </a:ln>
                <a:solidFill>
                  <a:srgbClr val="333333"/>
                </a:solidFill>
                <a:effectLst/>
                <a:latin typeface="Monaco"/>
              </a:rPr>
              <a:t>equiv</a:t>
            </a:r>
            <a:r>
              <a:rPr kumimoji="0" lang="es-CO" altLang="es-CO" sz="1800" b="0" i="0" u="none" strike="noStrike" cap="none" normalizeH="0" baseline="0" dirty="0" smtClean="0">
                <a:ln>
                  <a:noFill/>
                </a:ln>
                <a:solidFill>
                  <a:srgbClr val="333333"/>
                </a:solidFill>
                <a:effectLst/>
                <a:latin typeface="Monaco"/>
              </a:rPr>
              <a:t>="Content-</a:t>
            </a:r>
            <a:r>
              <a:rPr kumimoji="0" lang="es-CO" altLang="es-CO" sz="1800" b="0" i="0" u="none" strike="noStrike" cap="none" normalizeH="0" baseline="0" dirty="0" err="1" smtClean="0">
                <a:ln>
                  <a:noFill/>
                </a:ln>
                <a:solidFill>
                  <a:srgbClr val="333333"/>
                </a:solidFill>
                <a:effectLst/>
                <a:latin typeface="Monaco"/>
              </a:rPr>
              <a:t>Type</a:t>
            </a:r>
            <a:r>
              <a:rPr kumimoji="0" lang="es-CO" altLang="es-CO" sz="1800" b="0" i="0" u="none" strike="noStrike" cap="none" normalizeH="0" baseline="0" dirty="0" smtClean="0">
                <a:ln>
                  <a:noFill/>
                </a:ln>
                <a:solidFill>
                  <a:srgbClr val="333333"/>
                </a:solidFill>
                <a:effectLst/>
                <a:latin typeface="Monaco"/>
              </a:rPr>
              <a:t>" </a:t>
            </a:r>
            <a:r>
              <a:rPr kumimoji="0" lang="es-CO" altLang="es-CO" sz="1800" b="0" i="0" u="none" strike="noStrike" cap="none" normalizeH="0" baseline="0" dirty="0" err="1" smtClean="0">
                <a:ln>
                  <a:noFill/>
                </a:ln>
                <a:solidFill>
                  <a:srgbClr val="333333"/>
                </a:solidFill>
                <a:effectLst/>
                <a:latin typeface="Monaco"/>
              </a:rPr>
              <a:t>content</a:t>
            </a:r>
            <a:r>
              <a:rPr kumimoji="0" lang="es-CO" altLang="es-CO" sz="1800" b="0" i="0" u="none" strike="noStrike" cap="none" normalizeH="0" baseline="0" dirty="0" smtClean="0">
                <a:ln>
                  <a:noFill/>
                </a:ln>
                <a:solidFill>
                  <a:srgbClr val="333333"/>
                </a:solidFill>
                <a:effectLst/>
                <a:latin typeface="Monaco"/>
              </a:rPr>
              <a:t>="</a:t>
            </a:r>
            <a:r>
              <a:rPr kumimoji="0" lang="es-CO" altLang="es-CO" sz="1800" b="0" i="0" u="none" strike="noStrike" cap="none" normalizeH="0" baseline="0" dirty="0" err="1" smtClean="0">
                <a:ln>
                  <a:noFill/>
                </a:ln>
                <a:solidFill>
                  <a:srgbClr val="333333"/>
                </a:solidFill>
                <a:effectLst/>
                <a:latin typeface="Monaco"/>
              </a:rPr>
              <a:t>text</a:t>
            </a:r>
            <a:r>
              <a:rPr kumimoji="0" lang="es-CO" altLang="es-CO" sz="1800" b="0" i="0" u="none" strike="noStrike" cap="none" normalizeH="0" baseline="0" dirty="0" smtClean="0">
                <a:ln>
                  <a:noFill/>
                </a:ln>
                <a:solidFill>
                  <a:srgbClr val="333333"/>
                </a:solidFill>
                <a:effectLst/>
                <a:latin typeface="Monaco"/>
              </a:rPr>
              <a:t>/</a:t>
            </a:r>
            <a:r>
              <a:rPr kumimoji="0" lang="es-CO" altLang="es-CO" sz="1800" b="0" i="0" u="none" strike="noStrike" cap="none" normalizeH="0" baseline="0" dirty="0" err="1" smtClean="0">
                <a:ln>
                  <a:noFill/>
                </a:ln>
                <a:solidFill>
                  <a:srgbClr val="333333"/>
                </a:solidFill>
                <a:effectLst/>
                <a:latin typeface="Monaco"/>
              </a:rPr>
              <a:t>html</a:t>
            </a:r>
            <a:r>
              <a:rPr kumimoji="0" lang="es-CO" altLang="es-CO" sz="1800" b="0" i="0" u="none" strike="noStrike" cap="none" normalizeH="0" baseline="0" dirty="0" smtClean="0">
                <a:ln>
                  <a:noFill/>
                </a:ln>
                <a:solidFill>
                  <a:srgbClr val="333333"/>
                </a:solidFill>
                <a:effectLst/>
                <a:latin typeface="Monaco"/>
              </a:rPr>
              <a:t>; </a:t>
            </a:r>
            <a:r>
              <a:rPr kumimoji="0" lang="es-CO" altLang="es-CO" sz="1800" b="0" i="0" u="none" strike="noStrike" cap="none" normalizeH="0" baseline="0" dirty="0" err="1" smtClean="0">
                <a:ln>
                  <a:noFill/>
                </a:ln>
                <a:solidFill>
                  <a:srgbClr val="333333"/>
                </a:solidFill>
                <a:effectLst/>
                <a:latin typeface="Monaco"/>
              </a:rPr>
              <a:t>charset</a:t>
            </a:r>
            <a:r>
              <a:rPr kumimoji="0" lang="es-CO" altLang="es-CO" sz="1800" b="0" i="0" u="none" strike="noStrike" cap="none" normalizeH="0" baseline="0" dirty="0" smtClean="0">
                <a:ln>
                  <a:noFill/>
                </a:ln>
                <a:solidFill>
                  <a:srgbClr val="333333"/>
                </a:solidFill>
                <a:effectLst/>
                <a:latin typeface="Monaco"/>
              </a:rPr>
              <a:t>=ISO-8859-1"&gt;</a:t>
            </a:r>
            <a:br>
              <a:rPr kumimoji="0" lang="es-CO" altLang="es-CO" sz="1800" b="0" i="0" u="none" strike="noStrike" cap="none" normalizeH="0" baseline="0" dirty="0" smtClean="0">
                <a:ln>
                  <a:noFill/>
                </a:ln>
                <a:solidFill>
                  <a:srgbClr val="333333"/>
                </a:solidFill>
                <a:effectLst/>
                <a:latin typeface="Monaco"/>
              </a:rPr>
            </a:br>
            <a:r>
              <a:rPr kumimoji="0" lang="es-CO" altLang="es-CO" sz="1800" b="0" i="0" u="none" strike="noStrike" cap="none" normalizeH="0" baseline="0" dirty="0" smtClean="0">
                <a:ln>
                  <a:noFill/>
                </a:ln>
                <a:solidFill>
                  <a:srgbClr val="333333"/>
                </a:solidFill>
                <a:effectLst/>
                <a:latin typeface="Monaco"/>
              </a:rPr>
              <a:t>    &lt;</a:t>
            </a:r>
            <a:r>
              <a:rPr kumimoji="0" lang="es-CO" altLang="es-CO" sz="1800" b="0" i="0" u="none" strike="noStrike" cap="none" normalizeH="0" baseline="0" dirty="0" err="1" smtClean="0">
                <a:ln>
                  <a:noFill/>
                </a:ln>
                <a:solidFill>
                  <a:srgbClr val="333333"/>
                </a:solidFill>
                <a:effectLst/>
                <a:latin typeface="Monaco"/>
              </a:rPr>
              <a:t>title</a:t>
            </a:r>
            <a:r>
              <a:rPr kumimoji="0" lang="es-CO" altLang="es-CO" sz="1800" b="0" i="0" u="none" strike="noStrike" cap="none" normalizeH="0" baseline="0" dirty="0" smtClean="0">
                <a:ln>
                  <a:noFill/>
                </a:ln>
                <a:solidFill>
                  <a:srgbClr val="333333"/>
                </a:solidFill>
                <a:effectLst/>
                <a:latin typeface="Monaco"/>
              </a:rPr>
              <a:t>&gt;Ejemplos JSP&lt;/</a:t>
            </a:r>
            <a:r>
              <a:rPr kumimoji="0" lang="es-CO" altLang="es-CO" sz="1800" b="0" i="0" u="none" strike="noStrike" cap="none" normalizeH="0" baseline="0" dirty="0" err="1" smtClean="0">
                <a:ln>
                  <a:noFill/>
                </a:ln>
                <a:solidFill>
                  <a:srgbClr val="333333"/>
                </a:solidFill>
                <a:effectLst/>
                <a:latin typeface="Monaco"/>
              </a:rPr>
              <a:t>title</a:t>
            </a:r>
            <a:r>
              <a:rPr kumimoji="0" lang="es-CO" altLang="es-CO" sz="1800" b="0" i="0" u="none" strike="noStrike" cap="none" normalizeH="0" baseline="0" dirty="0" smtClean="0">
                <a:ln>
                  <a:noFill/>
                </a:ln>
                <a:solidFill>
                  <a:srgbClr val="333333"/>
                </a:solidFill>
                <a:effectLst/>
                <a:latin typeface="Monaco"/>
              </a:rPr>
              <a:t>&gt;</a:t>
            </a:r>
            <a:br>
              <a:rPr kumimoji="0" lang="es-CO" altLang="es-CO" sz="1800" b="0" i="0" u="none" strike="noStrike" cap="none" normalizeH="0" baseline="0" dirty="0" smtClean="0">
                <a:ln>
                  <a:noFill/>
                </a:ln>
                <a:solidFill>
                  <a:srgbClr val="333333"/>
                </a:solidFill>
                <a:effectLst/>
                <a:latin typeface="Monaco"/>
              </a:rPr>
            </a:br>
            <a:r>
              <a:rPr kumimoji="0" lang="es-CO" altLang="es-CO" sz="1800" b="0" i="0" u="none" strike="noStrike" cap="none" normalizeH="0" baseline="0" dirty="0" smtClean="0">
                <a:ln>
                  <a:noFill/>
                </a:ln>
                <a:solidFill>
                  <a:srgbClr val="333333"/>
                </a:solidFill>
                <a:effectLst/>
                <a:latin typeface="Monaco"/>
              </a:rPr>
              <a:t>&lt;/head&gt;</a:t>
            </a:r>
            <a:br>
              <a:rPr kumimoji="0" lang="es-CO" altLang="es-CO" sz="1800" b="0" i="0" u="none" strike="noStrike" cap="none" normalizeH="0" baseline="0" dirty="0" smtClean="0">
                <a:ln>
                  <a:noFill/>
                </a:ln>
                <a:solidFill>
                  <a:srgbClr val="333333"/>
                </a:solidFill>
                <a:effectLst/>
                <a:latin typeface="Monaco"/>
              </a:rPr>
            </a:br>
            <a:r>
              <a:rPr kumimoji="0" lang="es-CO" altLang="es-CO" sz="1800" b="0" i="0" u="none" strike="noStrike" cap="none" normalizeH="0" baseline="0" dirty="0" smtClean="0">
                <a:ln>
                  <a:noFill/>
                </a:ln>
                <a:solidFill>
                  <a:srgbClr val="333333"/>
                </a:solidFill>
                <a:effectLst/>
                <a:latin typeface="Monaco"/>
              </a:rPr>
              <a:t>&lt;</a:t>
            </a:r>
            <a:r>
              <a:rPr kumimoji="0" lang="es-CO" altLang="es-CO" sz="1800" b="0" i="0" u="none" strike="noStrike" cap="none" normalizeH="0" baseline="0" dirty="0" err="1" smtClean="0">
                <a:ln>
                  <a:noFill/>
                </a:ln>
                <a:solidFill>
                  <a:srgbClr val="333333"/>
                </a:solidFill>
                <a:effectLst/>
                <a:latin typeface="Monaco"/>
              </a:rPr>
              <a:t>body</a:t>
            </a:r>
            <a:r>
              <a:rPr kumimoji="0" lang="es-CO" altLang="es-CO" sz="1800" b="0" i="0" u="none" strike="noStrike" cap="none" normalizeH="0" baseline="0" dirty="0" smtClean="0">
                <a:ln>
                  <a:noFill/>
                </a:ln>
                <a:solidFill>
                  <a:srgbClr val="333333"/>
                </a:solidFill>
                <a:effectLst/>
                <a:latin typeface="Monaco"/>
              </a:rPr>
              <a:t>&gt;</a:t>
            </a:r>
            <a:br>
              <a:rPr kumimoji="0" lang="es-CO" altLang="es-CO" sz="1800" b="0" i="0" u="none" strike="noStrike" cap="none" normalizeH="0" baseline="0" dirty="0" smtClean="0">
                <a:ln>
                  <a:noFill/>
                </a:ln>
                <a:solidFill>
                  <a:srgbClr val="333333"/>
                </a:solidFill>
                <a:effectLst/>
                <a:latin typeface="Monaco"/>
              </a:rPr>
            </a:br>
            <a:r>
              <a:rPr kumimoji="0" lang="es-CO" altLang="es-CO" sz="1800" b="0" i="0" u="none" strike="noStrike" cap="none" normalizeH="0" baseline="0" dirty="0" smtClean="0">
                <a:ln>
                  <a:noFill/>
                </a:ln>
                <a:solidFill>
                  <a:srgbClr val="333333"/>
                </a:solidFill>
                <a:effectLst/>
                <a:latin typeface="Monaco"/>
              </a:rPr>
              <a:t>    &lt;H1&gt;Ejemplos de expresiones&lt;/H1&gt;</a:t>
            </a:r>
            <a:br>
              <a:rPr kumimoji="0" lang="es-CO" altLang="es-CO" sz="1800" b="0" i="0" u="none" strike="noStrike" cap="none" normalizeH="0" baseline="0" dirty="0" smtClean="0">
                <a:ln>
                  <a:noFill/>
                </a:ln>
                <a:solidFill>
                  <a:srgbClr val="333333"/>
                </a:solidFill>
                <a:effectLst/>
                <a:latin typeface="Monaco"/>
              </a:rPr>
            </a:br>
            <a:r>
              <a:rPr kumimoji="0" lang="es-CO" altLang="es-CO" sz="1800" b="0" i="0" u="none" strike="noStrike" cap="none" normalizeH="0" baseline="0" dirty="0" smtClean="0">
                <a:ln>
                  <a:noFill/>
                </a:ln>
                <a:solidFill>
                  <a:srgbClr val="333333"/>
                </a:solidFill>
                <a:effectLst/>
                <a:latin typeface="Monaco"/>
              </a:rPr>
              <a:t>    &lt;%-- Mostrar la fecha y hora actual --%&gt;</a:t>
            </a:r>
            <a:br>
              <a:rPr kumimoji="0" lang="es-CO" altLang="es-CO" sz="1800" b="0" i="0" u="none" strike="noStrike" cap="none" normalizeH="0" baseline="0" dirty="0" smtClean="0">
                <a:ln>
                  <a:noFill/>
                </a:ln>
                <a:solidFill>
                  <a:srgbClr val="333333"/>
                </a:solidFill>
                <a:effectLst/>
                <a:latin typeface="Monaco"/>
              </a:rPr>
            </a:br>
            <a:r>
              <a:rPr kumimoji="0" lang="es-CO" altLang="es-CO" sz="1800" b="0" i="0" u="none" strike="noStrike" cap="none" normalizeH="0" baseline="0" dirty="0" smtClean="0">
                <a:ln>
                  <a:noFill/>
                </a:ln>
                <a:solidFill>
                  <a:srgbClr val="333333"/>
                </a:solidFill>
                <a:effectLst/>
                <a:latin typeface="Monaco"/>
              </a:rPr>
              <a:t>    &lt;%= new </a:t>
            </a:r>
            <a:r>
              <a:rPr kumimoji="0" lang="es-CO" altLang="es-CO" sz="1800" b="0" i="0" u="none" strike="noStrike" cap="none" normalizeH="0" baseline="0" dirty="0" err="1" smtClean="0">
                <a:ln>
                  <a:noFill/>
                </a:ln>
                <a:solidFill>
                  <a:srgbClr val="333333"/>
                </a:solidFill>
                <a:effectLst/>
                <a:latin typeface="Monaco"/>
              </a:rPr>
              <a:t>java.util.Date</a:t>
            </a:r>
            <a:r>
              <a:rPr kumimoji="0" lang="es-CO" altLang="es-CO" sz="1800" b="0" i="0" u="none" strike="noStrike" cap="none" normalizeH="0" baseline="0" dirty="0" smtClean="0">
                <a:ln>
                  <a:noFill/>
                </a:ln>
                <a:solidFill>
                  <a:srgbClr val="333333"/>
                </a:solidFill>
                <a:effectLst/>
                <a:latin typeface="Monaco"/>
              </a:rPr>
              <a:t>().</a:t>
            </a:r>
            <a:r>
              <a:rPr kumimoji="0" lang="es-CO" altLang="es-CO" sz="1800" b="0" i="0" u="none" strike="noStrike" cap="none" normalizeH="0" baseline="0" dirty="0" err="1" smtClean="0">
                <a:ln>
                  <a:noFill/>
                </a:ln>
                <a:solidFill>
                  <a:srgbClr val="333333"/>
                </a:solidFill>
                <a:effectLst/>
                <a:latin typeface="Monaco"/>
              </a:rPr>
              <a:t>toString</a:t>
            </a:r>
            <a:r>
              <a:rPr kumimoji="0" lang="es-CO" altLang="es-CO" sz="1800" b="0" i="0" u="none" strike="noStrike" cap="none" normalizeH="0" baseline="0" dirty="0" smtClean="0">
                <a:ln>
                  <a:noFill/>
                </a:ln>
                <a:solidFill>
                  <a:srgbClr val="333333"/>
                </a:solidFill>
                <a:effectLst/>
                <a:latin typeface="Monaco"/>
              </a:rPr>
              <a:t>() %&gt;&lt;</a:t>
            </a:r>
            <a:r>
              <a:rPr kumimoji="0" lang="es-CO" altLang="es-CO" sz="1800" b="0" i="0" u="none" strike="noStrike" cap="none" normalizeH="0" baseline="0" dirty="0" err="1" smtClean="0">
                <a:ln>
                  <a:noFill/>
                </a:ln>
                <a:solidFill>
                  <a:srgbClr val="333333"/>
                </a:solidFill>
                <a:effectLst/>
                <a:latin typeface="Monaco"/>
              </a:rPr>
              <a:t>br</a:t>
            </a:r>
            <a:r>
              <a:rPr kumimoji="0" lang="es-CO" altLang="es-CO" sz="1800" b="0" i="0" u="none" strike="noStrike" cap="none" normalizeH="0" baseline="0" dirty="0" smtClean="0">
                <a:ln>
                  <a:noFill/>
                </a:ln>
                <a:solidFill>
                  <a:srgbClr val="333333"/>
                </a:solidFill>
                <a:effectLst/>
                <a:latin typeface="Monaco"/>
              </a:rPr>
              <a:t>&gt;</a:t>
            </a:r>
            <a:br>
              <a:rPr kumimoji="0" lang="es-CO" altLang="es-CO" sz="1800" b="0" i="0" u="none" strike="noStrike" cap="none" normalizeH="0" baseline="0" dirty="0" smtClean="0">
                <a:ln>
                  <a:noFill/>
                </a:ln>
                <a:solidFill>
                  <a:srgbClr val="333333"/>
                </a:solidFill>
                <a:effectLst/>
                <a:latin typeface="Monaco"/>
              </a:rPr>
            </a:br>
            <a:r>
              <a:rPr kumimoji="0" lang="es-CO" altLang="es-CO" sz="900" b="0" i="0" u="none" strike="noStrike" cap="none" normalizeH="0" baseline="0" dirty="0" smtClean="0">
                <a:ln>
                  <a:noFill/>
                </a:ln>
                <a:solidFill>
                  <a:srgbClr val="333333"/>
                </a:solidFill>
                <a:effectLst/>
                <a:latin typeface="Monaco"/>
              </a:rPr>
              <a:t/>
            </a:r>
            <a:br>
              <a:rPr kumimoji="0" lang="es-CO" altLang="es-CO" sz="900" b="0" i="0" u="none" strike="noStrike" cap="none" normalizeH="0" baseline="0" dirty="0" smtClean="0">
                <a:ln>
                  <a:noFill/>
                </a:ln>
                <a:solidFill>
                  <a:srgbClr val="333333"/>
                </a:solidFill>
                <a:effectLst/>
                <a:latin typeface="Monaco"/>
              </a:rPr>
            </a:br>
            <a:r>
              <a:rPr kumimoji="0" lang="es-CO" altLang="es-CO" sz="900" b="0" i="0" u="none" strike="noStrike" cap="none" normalizeH="0" baseline="0" dirty="0" smtClean="0">
                <a:ln>
                  <a:noFill/>
                </a:ln>
                <a:solidFill>
                  <a:srgbClr val="333333"/>
                </a:solidFill>
                <a:effectLst/>
                <a:latin typeface="Monaco"/>
              </a:rPr>
              <a:t>    </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6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lvl="0"/>
            <a:r>
              <a:rPr lang="es-CO" altLang="es-CO" b="0" dirty="0">
                <a:solidFill>
                  <a:srgbClr val="333333"/>
                </a:solidFill>
                <a:latin typeface="Monaco"/>
              </a:rPr>
              <a:t>&lt;%-- Convertir a mayúsculas un </a:t>
            </a:r>
            <a:r>
              <a:rPr lang="es-CO" altLang="es-CO" b="0" dirty="0" err="1">
                <a:solidFill>
                  <a:srgbClr val="333333"/>
                </a:solidFill>
                <a:latin typeface="Monaco"/>
              </a:rPr>
              <a:t>String</a:t>
            </a:r>
            <a:r>
              <a:rPr lang="es-CO" altLang="es-CO" b="0" dirty="0">
                <a:solidFill>
                  <a:srgbClr val="333333"/>
                </a:solidFill>
                <a:latin typeface="Monaco"/>
              </a:rPr>
              <a:t> --%&gt;</a:t>
            </a:r>
            <a:br>
              <a:rPr lang="es-CO" altLang="es-CO" b="0" dirty="0">
                <a:solidFill>
                  <a:srgbClr val="333333"/>
                </a:solidFill>
                <a:latin typeface="Monaco"/>
              </a:rPr>
            </a:br>
            <a:r>
              <a:rPr lang="es-CO" altLang="es-CO" b="0" dirty="0">
                <a:solidFill>
                  <a:srgbClr val="333333"/>
                </a:solidFill>
                <a:latin typeface="Monaco"/>
              </a:rPr>
              <a:t>    &lt;%= "Pasar a mayúsculas".</a:t>
            </a:r>
            <a:r>
              <a:rPr lang="es-CO" altLang="es-CO" b="0" dirty="0" err="1">
                <a:solidFill>
                  <a:srgbClr val="333333"/>
                </a:solidFill>
                <a:latin typeface="Monaco"/>
              </a:rPr>
              <a:t>toUpperCase</a:t>
            </a:r>
            <a:r>
              <a:rPr lang="es-CO" altLang="es-CO" b="0" dirty="0">
                <a:solidFill>
                  <a:srgbClr val="333333"/>
                </a:solidFill>
                <a:latin typeface="Monaco"/>
              </a:rPr>
              <a:t>() %&gt;&lt;</a:t>
            </a:r>
            <a:r>
              <a:rPr lang="es-CO" altLang="es-CO" b="0" dirty="0" err="1">
                <a:solidFill>
                  <a:srgbClr val="333333"/>
                </a:solidFill>
                <a:latin typeface="Monaco"/>
              </a:rPr>
              <a:t>br</a:t>
            </a:r>
            <a:r>
              <a:rPr lang="es-CO" altLang="es-CO" b="0" dirty="0">
                <a:solidFill>
                  <a:srgbClr val="333333"/>
                </a:solidFill>
                <a:latin typeface="Monaco"/>
              </a:rPr>
              <a:t>&gt;</a:t>
            </a:r>
            <a:br>
              <a:rPr lang="es-CO" altLang="es-CO" b="0" dirty="0">
                <a:solidFill>
                  <a:srgbClr val="333333"/>
                </a:solidFill>
                <a:latin typeface="Monaco"/>
              </a:rPr>
            </a:br>
            <a:r>
              <a:rPr lang="es-CO" altLang="es-CO" b="0" dirty="0">
                <a:solidFill>
                  <a:srgbClr val="333333"/>
                </a:solidFill>
                <a:latin typeface="Monaco"/>
              </a:rPr>
              <a:t/>
            </a:r>
            <a:br>
              <a:rPr lang="es-CO" altLang="es-CO" b="0" dirty="0">
                <a:solidFill>
                  <a:srgbClr val="333333"/>
                </a:solidFill>
                <a:latin typeface="Monaco"/>
              </a:rPr>
            </a:br>
            <a:r>
              <a:rPr lang="es-CO" altLang="es-CO" b="0" dirty="0">
                <a:solidFill>
                  <a:srgbClr val="333333"/>
                </a:solidFill>
                <a:latin typeface="Monaco"/>
              </a:rPr>
              <a:t>    &lt;%-- Resultado de una expresión aritmética --%&gt;</a:t>
            </a:r>
            <a:br>
              <a:rPr lang="es-CO" altLang="es-CO" b="0" dirty="0">
                <a:solidFill>
                  <a:srgbClr val="333333"/>
                </a:solidFill>
                <a:latin typeface="Monaco"/>
              </a:rPr>
            </a:br>
            <a:r>
              <a:rPr lang="es-CO" altLang="es-CO" b="0" dirty="0">
                <a:solidFill>
                  <a:srgbClr val="333333"/>
                </a:solidFill>
                <a:latin typeface="Monaco"/>
              </a:rPr>
              <a:t>    &lt;%= (5+2)/(</a:t>
            </a:r>
            <a:r>
              <a:rPr lang="es-CO" altLang="es-CO" b="0" dirty="0" err="1">
                <a:solidFill>
                  <a:srgbClr val="333333"/>
                </a:solidFill>
                <a:latin typeface="Monaco"/>
              </a:rPr>
              <a:t>float</a:t>
            </a:r>
            <a:r>
              <a:rPr lang="es-CO" altLang="es-CO" b="0" dirty="0">
                <a:solidFill>
                  <a:srgbClr val="333333"/>
                </a:solidFill>
                <a:latin typeface="Monaco"/>
              </a:rPr>
              <a:t>)3 %&gt;&lt;</a:t>
            </a:r>
            <a:r>
              <a:rPr lang="es-CO" altLang="es-CO" b="0" dirty="0" err="1">
                <a:solidFill>
                  <a:srgbClr val="333333"/>
                </a:solidFill>
                <a:latin typeface="Monaco"/>
              </a:rPr>
              <a:t>br</a:t>
            </a:r>
            <a:r>
              <a:rPr lang="es-CO" altLang="es-CO" b="0" dirty="0">
                <a:solidFill>
                  <a:srgbClr val="333333"/>
                </a:solidFill>
                <a:latin typeface="Monaco"/>
              </a:rPr>
              <a:t>&gt;</a:t>
            </a:r>
            <a:br>
              <a:rPr lang="es-CO" altLang="es-CO" b="0" dirty="0">
                <a:solidFill>
                  <a:srgbClr val="333333"/>
                </a:solidFill>
                <a:latin typeface="Monaco"/>
              </a:rPr>
            </a:br>
            <a:r>
              <a:rPr lang="es-CO" altLang="es-CO" b="0" dirty="0">
                <a:solidFill>
                  <a:srgbClr val="333333"/>
                </a:solidFill>
                <a:latin typeface="Monaco"/>
              </a:rPr>
              <a:t/>
            </a:r>
            <a:br>
              <a:rPr lang="es-CO" altLang="es-CO" b="0" dirty="0">
                <a:solidFill>
                  <a:srgbClr val="333333"/>
                </a:solidFill>
                <a:latin typeface="Monaco"/>
              </a:rPr>
            </a:br>
            <a:r>
              <a:rPr lang="es-CO" altLang="es-CO" b="0" dirty="0">
                <a:solidFill>
                  <a:srgbClr val="333333"/>
                </a:solidFill>
                <a:latin typeface="Monaco"/>
              </a:rPr>
              <a:t>    &lt;%-- Generar un número aleatorio --%&gt;</a:t>
            </a:r>
            <a:br>
              <a:rPr lang="es-CO" altLang="es-CO" b="0" dirty="0">
                <a:solidFill>
                  <a:srgbClr val="333333"/>
                </a:solidFill>
                <a:latin typeface="Monaco"/>
              </a:rPr>
            </a:br>
            <a:r>
              <a:rPr lang="es-CO" altLang="es-CO" b="0" dirty="0">
                <a:solidFill>
                  <a:srgbClr val="333333"/>
                </a:solidFill>
                <a:latin typeface="Monaco"/>
              </a:rPr>
              <a:t>    &lt;%= new </a:t>
            </a:r>
            <a:r>
              <a:rPr lang="es-CO" altLang="es-CO" b="0" dirty="0" err="1">
                <a:solidFill>
                  <a:srgbClr val="333333"/>
                </a:solidFill>
                <a:latin typeface="Monaco"/>
              </a:rPr>
              <a:t>java.util.Random</a:t>
            </a:r>
            <a:r>
              <a:rPr lang="es-CO" altLang="es-CO" b="0" dirty="0">
                <a:solidFill>
                  <a:srgbClr val="333333"/>
                </a:solidFill>
                <a:latin typeface="Monaco"/>
              </a:rPr>
              <a:t>().</a:t>
            </a:r>
            <a:r>
              <a:rPr lang="es-CO" altLang="es-CO" b="0" dirty="0" err="1">
                <a:solidFill>
                  <a:srgbClr val="333333"/>
                </a:solidFill>
                <a:latin typeface="Monaco"/>
              </a:rPr>
              <a:t>nextInt</a:t>
            </a:r>
            <a:r>
              <a:rPr lang="es-CO" altLang="es-CO" b="0" dirty="0">
                <a:solidFill>
                  <a:srgbClr val="333333"/>
                </a:solidFill>
                <a:latin typeface="Monaco"/>
              </a:rPr>
              <a:t>(100) </a:t>
            </a:r>
            <a:r>
              <a:rPr lang="es-CO" altLang="es-CO" b="0" dirty="0" smtClean="0">
                <a:solidFill>
                  <a:srgbClr val="333333"/>
                </a:solidFill>
                <a:latin typeface="Monaco"/>
              </a:rPr>
              <a:t>%&gt;</a:t>
            </a:r>
          </a:p>
          <a:p>
            <a:pPr lvl="0"/>
            <a:r>
              <a:rPr lang="es-CO" altLang="es-CO" b="0" dirty="0">
                <a:solidFill>
                  <a:srgbClr val="333333"/>
                </a:solidFill>
                <a:latin typeface="Monaco"/>
              </a:rPr>
              <a:t>	</a:t>
            </a:r>
            <a:br>
              <a:rPr lang="es-CO" altLang="es-CO" b="0" dirty="0">
                <a:solidFill>
                  <a:srgbClr val="333333"/>
                </a:solidFill>
                <a:latin typeface="Monaco"/>
              </a:rPr>
            </a:br>
            <a:r>
              <a:rPr lang="es-CO" altLang="es-CO" b="0" dirty="0">
                <a:solidFill>
                  <a:srgbClr val="333333"/>
                </a:solidFill>
                <a:latin typeface="Monaco"/>
              </a:rPr>
              <a:t>&lt;/</a:t>
            </a:r>
            <a:r>
              <a:rPr lang="es-CO" altLang="es-CO" b="0" dirty="0" err="1">
                <a:solidFill>
                  <a:srgbClr val="333333"/>
                </a:solidFill>
                <a:latin typeface="Monaco"/>
              </a:rPr>
              <a:t>body</a:t>
            </a:r>
            <a:r>
              <a:rPr lang="es-CO" altLang="es-CO" b="0" dirty="0">
                <a:solidFill>
                  <a:srgbClr val="333333"/>
                </a:solidFill>
                <a:latin typeface="Monaco"/>
              </a:rPr>
              <a:t>&gt;</a:t>
            </a:r>
            <a:br>
              <a:rPr lang="es-CO" altLang="es-CO" b="0" dirty="0">
                <a:solidFill>
                  <a:srgbClr val="333333"/>
                </a:solidFill>
                <a:latin typeface="Monaco"/>
              </a:rPr>
            </a:br>
            <a:r>
              <a:rPr lang="es-CO" altLang="es-CO" b="0" dirty="0">
                <a:solidFill>
                  <a:srgbClr val="333333"/>
                </a:solidFill>
                <a:latin typeface="Monaco"/>
              </a:rPr>
              <a:t>&lt;/</a:t>
            </a:r>
            <a:r>
              <a:rPr lang="es-CO" altLang="es-CO" b="0" dirty="0" err="1">
                <a:solidFill>
                  <a:srgbClr val="333333"/>
                </a:solidFill>
                <a:latin typeface="Monaco"/>
              </a:rPr>
              <a:t>html</a:t>
            </a:r>
            <a:r>
              <a:rPr lang="es-CO" altLang="es-CO" b="0" dirty="0" smtClean="0">
                <a:solidFill>
                  <a:srgbClr val="333333"/>
                </a:solidFill>
                <a:latin typeface="Monaco"/>
              </a:rPr>
              <a:t>&gt;</a:t>
            </a:r>
            <a:endParaRPr lang="es-CO" dirty="0"/>
          </a:p>
        </p:txBody>
      </p:sp>
    </p:spTree>
    <p:extLst>
      <p:ext uri="{BB962C8B-B14F-4D97-AF65-F5344CB8AC3E}">
        <p14:creationId xmlns:p14="http://schemas.microsoft.com/office/powerpoint/2010/main" val="1009800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Scriptlets	</a:t>
            </a:r>
            <a:endParaRPr lang="es-CO" dirty="0"/>
          </a:p>
        </p:txBody>
      </p:sp>
      <p:sp>
        <p:nvSpPr>
          <p:cNvPr id="4" name="Rectangle 1"/>
          <p:cNvSpPr>
            <a:spLocks noGrp="1" noChangeArrowheads="1"/>
          </p:cNvSpPr>
          <p:nvPr>
            <p:ph idx="1"/>
          </p:nvPr>
        </p:nvSpPr>
        <p:spPr bwMode="auto">
          <a:xfrm>
            <a:off x="1115616" y="764704"/>
            <a:ext cx="6715251" cy="479070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093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rgbClr val="333333"/>
              </a:solidFill>
              <a:effectLst/>
              <a:latin typeface="Monaco"/>
            </a:endParaRPr>
          </a:p>
          <a:p>
            <a:pPr marL="0" lvl="0" indent="0" eaLnBrk="0" fontAlgn="base" hangingPunct="0">
              <a:spcBef>
                <a:spcPct val="0"/>
              </a:spcBef>
              <a:spcAft>
                <a:spcPct val="0"/>
              </a:spcAft>
            </a:pPr>
            <a:r>
              <a:rPr lang="es-ES" sz="1800" b="0" dirty="0"/>
              <a:t>Los scriptlets son partes de código Java incrustadas entre los elementos estáticos de la página</a:t>
            </a:r>
            <a:r>
              <a:rPr lang="es-ES" sz="1800" b="0" dirty="0" smtClean="0"/>
              <a:t>.</a:t>
            </a:r>
          </a:p>
          <a:p>
            <a:pPr marL="0" lvl="0" indent="0" eaLnBrk="0" fontAlgn="base" hangingPunct="0">
              <a:spcBef>
                <a:spcPct val="0"/>
              </a:spcBef>
              <a:spcAft>
                <a:spcPct val="0"/>
              </a:spcAft>
            </a:pPr>
            <a:endParaRPr lang="es-CO" altLang="es-CO" sz="1800" dirty="0">
              <a:solidFill>
                <a:srgbClr val="333333"/>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rgbClr val="333333"/>
                </a:solidFill>
                <a:effectLst/>
                <a:latin typeface="Monaco"/>
              </a:rPr>
              <a:t>}&lt;</a:t>
            </a:r>
            <a:r>
              <a:rPr kumimoji="0" lang="es-CO" altLang="es-CO" sz="1400" b="0" i="0" u="none" strike="noStrike" cap="none" normalizeH="0" baseline="0" dirty="0" err="1" smtClean="0">
                <a:ln>
                  <a:noFill/>
                </a:ln>
                <a:solidFill>
                  <a:srgbClr val="333333"/>
                </a:solidFill>
                <a:effectLst/>
                <a:latin typeface="Monaco"/>
              </a:rPr>
              <a:t>html</a:t>
            </a:r>
            <a:r>
              <a:rPr kumimoji="0" lang="es-CO" altLang="es-CO" sz="1400" b="0" i="0" u="none" strike="noStrike" cap="none" normalizeH="0" baseline="0" dirty="0" smtClean="0">
                <a:ln>
                  <a:noFill/>
                </a:ln>
                <a:solidFill>
                  <a:srgbClr val="333333"/>
                </a:solidFill>
                <a:effectLst/>
                <a:latin typeface="Monaco"/>
              </a:rPr>
              <a:t>&gt;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&lt;head&gt;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&lt;meta http-</a:t>
            </a:r>
            <a:r>
              <a:rPr kumimoji="0" lang="es-CO" altLang="es-CO" sz="1400" b="0" i="0" u="none" strike="noStrike" cap="none" normalizeH="0" baseline="0" dirty="0" err="1" smtClean="0">
                <a:ln>
                  <a:noFill/>
                </a:ln>
                <a:solidFill>
                  <a:srgbClr val="333333"/>
                </a:solidFill>
                <a:effectLst/>
                <a:latin typeface="Monaco"/>
              </a:rPr>
              <a:t>equiv</a:t>
            </a:r>
            <a:r>
              <a:rPr kumimoji="0" lang="es-CO" altLang="es-CO" sz="1400" b="0" i="0" u="none" strike="noStrike" cap="none" normalizeH="0" baseline="0" dirty="0" smtClean="0">
                <a:ln>
                  <a:noFill/>
                </a:ln>
                <a:solidFill>
                  <a:srgbClr val="333333"/>
                </a:solidFill>
                <a:effectLst/>
                <a:latin typeface="Monaco"/>
              </a:rPr>
              <a:t>="Content-</a:t>
            </a:r>
            <a:r>
              <a:rPr kumimoji="0" lang="es-CO" altLang="es-CO" sz="1400" b="0" i="0" u="none" strike="noStrike" cap="none" normalizeH="0" baseline="0" dirty="0" err="1" smtClean="0">
                <a:ln>
                  <a:noFill/>
                </a:ln>
                <a:solidFill>
                  <a:srgbClr val="333333"/>
                </a:solidFill>
                <a:effectLst/>
                <a:latin typeface="Monaco"/>
              </a:rPr>
              <a:t>Type</a:t>
            </a:r>
            <a:r>
              <a:rPr kumimoji="0" lang="es-CO" altLang="es-CO" sz="1400" b="0" i="0" u="none" strike="noStrike" cap="none" normalizeH="0" baseline="0" dirty="0" smtClean="0">
                <a:ln>
                  <a:noFill/>
                </a:ln>
                <a:solidFill>
                  <a:srgbClr val="333333"/>
                </a:solidFill>
                <a:effectLst/>
                <a:latin typeface="Monaco"/>
              </a:rPr>
              <a:t>" </a:t>
            </a:r>
            <a:r>
              <a:rPr kumimoji="0" lang="es-CO" altLang="es-CO" sz="1400" b="0" i="0" u="none" strike="noStrike" cap="none" normalizeH="0" baseline="0" dirty="0" err="1" smtClean="0">
                <a:ln>
                  <a:noFill/>
                </a:ln>
                <a:solidFill>
                  <a:srgbClr val="333333"/>
                </a:solidFill>
                <a:effectLst/>
                <a:latin typeface="Monaco"/>
              </a:rPr>
              <a:t>content</a:t>
            </a:r>
            <a:r>
              <a:rPr kumimoji="0" lang="es-CO" altLang="es-CO" sz="1400" b="0" i="0" u="none" strike="noStrike" cap="none" normalizeH="0" baseline="0" dirty="0" smtClean="0">
                <a:ln>
                  <a:noFill/>
                </a:ln>
                <a:solidFill>
                  <a:srgbClr val="333333"/>
                </a:solidFill>
                <a:effectLst/>
                <a:latin typeface="Monaco"/>
              </a:rPr>
              <a:t>="</a:t>
            </a:r>
            <a:r>
              <a:rPr kumimoji="0" lang="es-CO" altLang="es-CO" sz="1400" b="0" i="0" u="none" strike="noStrike" cap="none" normalizeH="0" baseline="0" dirty="0" err="1" smtClean="0">
                <a:ln>
                  <a:noFill/>
                </a:ln>
                <a:solidFill>
                  <a:srgbClr val="333333"/>
                </a:solidFill>
                <a:effectLst/>
                <a:latin typeface="Monaco"/>
              </a:rPr>
              <a:t>text</a:t>
            </a:r>
            <a:r>
              <a:rPr kumimoji="0" lang="es-CO" altLang="es-CO" sz="1400" b="0" i="0" u="none" strike="noStrike" cap="none" normalizeH="0" baseline="0" dirty="0" smtClean="0">
                <a:ln>
                  <a:noFill/>
                </a:ln>
                <a:solidFill>
                  <a:srgbClr val="333333"/>
                </a:solidFill>
                <a:effectLst/>
                <a:latin typeface="Monaco"/>
              </a:rPr>
              <a:t>/</a:t>
            </a:r>
            <a:r>
              <a:rPr kumimoji="0" lang="es-CO" altLang="es-CO" sz="1400" b="0" i="0" u="none" strike="noStrike" cap="none" normalizeH="0" baseline="0" dirty="0" err="1" smtClean="0">
                <a:ln>
                  <a:noFill/>
                </a:ln>
                <a:solidFill>
                  <a:srgbClr val="333333"/>
                </a:solidFill>
                <a:effectLst/>
                <a:latin typeface="Monaco"/>
              </a:rPr>
              <a:t>html</a:t>
            </a:r>
            <a:r>
              <a:rPr kumimoji="0" lang="es-CO" altLang="es-CO" sz="1400" b="0" i="0" u="none" strike="noStrike" cap="none" normalizeH="0" baseline="0" dirty="0" smtClean="0">
                <a:ln>
                  <a:noFill/>
                </a:ln>
                <a:solidFill>
                  <a:srgbClr val="333333"/>
                </a:solidFill>
                <a:effectLst/>
                <a:latin typeface="Monaco"/>
              </a:rPr>
              <a:t>; </a:t>
            </a:r>
            <a:r>
              <a:rPr kumimoji="0" lang="es-CO" altLang="es-CO" sz="1400" b="0" i="0" u="none" strike="noStrike" cap="none" normalizeH="0" baseline="0" dirty="0" err="1" smtClean="0">
                <a:ln>
                  <a:noFill/>
                </a:ln>
                <a:solidFill>
                  <a:srgbClr val="333333"/>
                </a:solidFill>
                <a:effectLst/>
                <a:latin typeface="Monaco"/>
              </a:rPr>
              <a:t>charset</a:t>
            </a:r>
            <a:r>
              <a:rPr kumimoji="0" lang="es-CO" altLang="es-CO" sz="1400" b="0" i="0" u="none" strike="noStrike" cap="none" normalizeH="0" baseline="0" dirty="0" smtClean="0">
                <a:ln>
                  <a:noFill/>
                </a:ln>
                <a:solidFill>
                  <a:srgbClr val="333333"/>
                </a:solidFill>
                <a:effectLst/>
                <a:latin typeface="Monaco"/>
              </a:rPr>
              <a:t>=ISO-8859-1"&gt;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&lt;</a:t>
            </a:r>
            <a:r>
              <a:rPr kumimoji="0" lang="es-CO" altLang="es-CO" sz="1400" b="0" i="0" u="none" strike="noStrike" cap="none" normalizeH="0" baseline="0" dirty="0" err="1" smtClean="0">
                <a:ln>
                  <a:noFill/>
                </a:ln>
                <a:solidFill>
                  <a:srgbClr val="333333"/>
                </a:solidFill>
                <a:effectLst/>
                <a:latin typeface="Monaco"/>
              </a:rPr>
              <a:t>title</a:t>
            </a:r>
            <a:r>
              <a:rPr kumimoji="0" lang="es-CO" altLang="es-CO" sz="1400" b="0" i="0" u="none" strike="noStrike" cap="none" normalizeH="0" baseline="0" dirty="0" smtClean="0">
                <a:ln>
                  <a:noFill/>
                </a:ln>
                <a:solidFill>
                  <a:srgbClr val="333333"/>
                </a:solidFill>
                <a:effectLst/>
                <a:latin typeface="Monaco"/>
              </a:rPr>
              <a:t>&gt;Ejemplos JSP&lt;/</a:t>
            </a:r>
            <a:r>
              <a:rPr kumimoji="0" lang="es-CO" altLang="es-CO" sz="1400" b="0" i="0" u="none" strike="noStrike" cap="none" normalizeH="0" baseline="0" dirty="0" err="1" smtClean="0">
                <a:ln>
                  <a:noFill/>
                </a:ln>
                <a:solidFill>
                  <a:srgbClr val="333333"/>
                </a:solidFill>
                <a:effectLst/>
                <a:latin typeface="Monaco"/>
              </a:rPr>
              <a:t>title</a:t>
            </a:r>
            <a:r>
              <a:rPr kumimoji="0" lang="es-CO" altLang="es-CO" sz="1400" b="0" i="0" u="none" strike="noStrike" cap="none" normalizeH="0" baseline="0" dirty="0" smtClean="0">
                <a:ln>
                  <a:noFill/>
                </a:ln>
                <a:solidFill>
                  <a:srgbClr val="333333"/>
                </a:solidFill>
                <a:effectLst/>
                <a:latin typeface="Monaco"/>
              </a:rPr>
              <a:t>&gt;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&lt;/head&gt;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&lt;</a:t>
            </a:r>
            <a:r>
              <a:rPr kumimoji="0" lang="es-CO" altLang="es-CO" sz="1400" b="0" i="0" u="none" strike="noStrike" cap="none" normalizeH="0" baseline="0" dirty="0" err="1" smtClean="0">
                <a:ln>
                  <a:noFill/>
                </a:ln>
                <a:solidFill>
                  <a:srgbClr val="333333"/>
                </a:solidFill>
                <a:effectLst/>
                <a:latin typeface="Monaco"/>
              </a:rPr>
              <a:t>body</a:t>
            </a:r>
            <a:r>
              <a:rPr kumimoji="0" lang="es-CO" altLang="es-CO" sz="1400" b="0" i="0" u="none" strike="noStrike" cap="none" normalizeH="0" baseline="0" dirty="0" smtClean="0">
                <a:ln>
                  <a:noFill/>
                </a:ln>
                <a:solidFill>
                  <a:srgbClr val="333333"/>
                </a:solidFill>
                <a:effectLst/>
                <a:latin typeface="Monaco"/>
              </a:rPr>
              <a:t>&gt;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&lt;H1&gt;Ejemplo de </a:t>
            </a:r>
            <a:r>
              <a:rPr kumimoji="0" lang="es-CO" altLang="es-CO" sz="1400" b="0" i="0" u="none" strike="noStrike" cap="none" normalizeH="0" baseline="0" dirty="0" err="1" smtClean="0">
                <a:ln>
                  <a:noFill/>
                </a:ln>
                <a:solidFill>
                  <a:srgbClr val="333333"/>
                </a:solidFill>
                <a:effectLst/>
                <a:latin typeface="Monaco"/>
              </a:rPr>
              <a:t>scriplet</a:t>
            </a:r>
            <a:r>
              <a:rPr kumimoji="0" lang="es-CO" altLang="es-CO" sz="1400" b="0" i="0" u="none" strike="noStrike" cap="none" normalizeH="0" baseline="0" dirty="0" smtClean="0">
                <a:ln>
                  <a:noFill/>
                </a:ln>
                <a:solidFill>
                  <a:srgbClr val="333333"/>
                </a:solidFill>
                <a:effectLst/>
                <a:latin typeface="Monaco"/>
              </a:rPr>
              <a:t> &lt;/H1&gt;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&lt;%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a:t>
            </a:r>
            <a:r>
              <a:rPr kumimoji="0" lang="es-CO" altLang="es-CO" sz="1400" b="0" i="0" u="none" strike="noStrike" cap="none" normalizeH="0" baseline="0" dirty="0" err="1" smtClean="0">
                <a:ln>
                  <a:noFill/>
                </a:ln>
                <a:solidFill>
                  <a:srgbClr val="333333"/>
                </a:solidFill>
                <a:effectLst/>
                <a:latin typeface="Monaco"/>
              </a:rPr>
              <a:t>int</a:t>
            </a:r>
            <a:r>
              <a:rPr kumimoji="0" lang="es-CO" altLang="es-CO" sz="1400" b="0" i="0" u="none" strike="noStrike" cap="none" normalizeH="0" baseline="0" dirty="0" smtClean="0">
                <a:ln>
                  <a:noFill/>
                </a:ln>
                <a:solidFill>
                  <a:srgbClr val="333333"/>
                </a:solidFill>
                <a:effectLst/>
                <a:latin typeface="Monaco"/>
              </a:rPr>
              <a:t> numero = 7, factorial = 1;</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a:t>
            </a:r>
            <a:r>
              <a:rPr kumimoji="0" lang="es-CO" altLang="es-CO" sz="1400" b="0" i="0" u="none" strike="noStrike" cap="none" normalizeH="0" baseline="0" dirty="0" err="1" smtClean="0">
                <a:ln>
                  <a:noFill/>
                </a:ln>
                <a:solidFill>
                  <a:srgbClr val="333333"/>
                </a:solidFill>
                <a:effectLst/>
                <a:latin typeface="Monaco"/>
              </a:rPr>
              <a:t>for</a:t>
            </a:r>
            <a:r>
              <a:rPr kumimoji="0" lang="es-CO" altLang="es-CO" sz="1400" b="0" i="0" u="none" strike="noStrike" cap="none" normalizeH="0" baseline="0" dirty="0" smtClean="0">
                <a:ln>
                  <a:noFill/>
                </a:ln>
                <a:solidFill>
                  <a:srgbClr val="333333"/>
                </a:solidFill>
                <a:effectLst/>
                <a:latin typeface="Monaco"/>
              </a:rPr>
              <a:t>(</a:t>
            </a:r>
            <a:r>
              <a:rPr kumimoji="0" lang="es-CO" altLang="es-CO" sz="1400" b="0" i="0" u="none" strike="noStrike" cap="none" normalizeH="0" baseline="0" dirty="0" err="1" smtClean="0">
                <a:ln>
                  <a:noFill/>
                </a:ln>
                <a:solidFill>
                  <a:srgbClr val="333333"/>
                </a:solidFill>
                <a:effectLst/>
                <a:latin typeface="Monaco"/>
              </a:rPr>
              <a:t>int</a:t>
            </a:r>
            <a:r>
              <a:rPr kumimoji="0" lang="es-CO" altLang="es-CO" sz="1400" b="0" i="0" u="none" strike="noStrike" cap="none" normalizeH="0" baseline="0" dirty="0" smtClean="0">
                <a:ln>
                  <a:noFill/>
                </a:ln>
                <a:solidFill>
                  <a:srgbClr val="333333"/>
                </a:solidFill>
                <a:effectLst/>
                <a:latin typeface="Monaco"/>
              </a:rPr>
              <a:t> i=numero; i&gt;1; i--) {</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factorial *= i;            </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&lt;%-- Se muestran en negrita el número y el resultado del factorial --%&gt;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    &lt;%= "El factorial de &lt;b&gt;"+numero+"&lt;/b&gt; es &lt;b&gt;"+factorial+"&lt;/b&gt;" %&gt;    </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&lt;/</a:t>
            </a:r>
            <a:r>
              <a:rPr kumimoji="0" lang="es-CO" altLang="es-CO" sz="1400" b="0" i="0" u="none" strike="noStrike" cap="none" normalizeH="0" baseline="0" dirty="0" err="1" smtClean="0">
                <a:ln>
                  <a:noFill/>
                </a:ln>
                <a:solidFill>
                  <a:srgbClr val="333333"/>
                </a:solidFill>
                <a:effectLst/>
                <a:latin typeface="Monaco"/>
              </a:rPr>
              <a:t>body</a:t>
            </a:r>
            <a:r>
              <a:rPr kumimoji="0" lang="es-CO" altLang="es-CO" sz="1400" b="0" i="0" u="none" strike="noStrike" cap="none" normalizeH="0" baseline="0" dirty="0" smtClean="0">
                <a:ln>
                  <a:noFill/>
                </a:ln>
                <a:solidFill>
                  <a:srgbClr val="333333"/>
                </a:solidFill>
                <a:effectLst/>
                <a:latin typeface="Monaco"/>
              </a:rPr>
              <a:t>&gt;</a:t>
            </a:r>
            <a:br>
              <a:rPr kumimoji="0" lang="es-CO" altLang="es-CO" sz="1400" b="0" i="0" u="none" strike="noStrike" cap="none" normalizeH="0" baseline="0" dirty="0" smtClean="0">
                <a:ln>
                  <a:noFill/>
                </a:ln>
                <a:solidFill>
                  <a:srgbClr val="333333"/>
                </a:solidFill>
                <a:effectLst/>
                <a:latin typeface="Monaco"/>
              </a:rPr>
            </a:br>
            <a:r>
              <a:rPr kumimoji="0" lang="es-CO" altLang="es-CO" sz="1400" b="0" i="0" u="none" strike="noStrike" cap="none" normalizeH="0" baseline="0" dirty="0" smtClean="0">
                <a:ln>
                  <a:noFill/>
                </a:ln>
                <a:solidFill>
                  <a:srgbClr val="333333"/>
                </a:solidFill>
                <a:effectLst/>
                <a:latin typeface="Monaco"/>
              </a:rPr>
              <a:t>&lt;/</a:t>
            </a:r>
            <a:r>
              <a:rPr kumimoji="0" lang="es-CO" altLang="es-CO" sz="1400" b="0" i="0" u="none" strike="noStrike" cap="none" normalizeH="0" baseline="0" dirty="0" err="1" smtClean="0">
                <a:ln>
                  <a:noFill/>
                </a:ln>
                <a:solidFill>
                  <a:srgbClr val="333333"/>
                </a:solidFill>
                <a:effectLst/>
                <a:latin typeface="Monaco"/>
              </a:rPr>
              <a:t>html</a:t>
            </a:r>
            <a:r>
              <a:rPr kumimoji="0" lang="es-CO" altLang="es-CO" sz="1400" b="0" i="0" u="none" strike="noStrike" cap="none" normalizeH="0" baseline="0" dirty="0" smtClean="0">
                <a:ln>
                  <a:noFill/>
                </a:ln>
                <a:solidFill>
                  <a:srgbClr val="333333"/>
                </a:solidFill>
                <a:effectLst/>
                <a:latin typeface="Monaco"/>
              </a:rPr>
              <a:t>&gt;</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747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Java SERVLETS</a:t>
            </a:r>
            <a:endParaRPr lang="es-CO" dirty="0"/>
          </a:p>
        </p:txBody>
      </p:sp>
      <p:sp>
        <p:nvSpPr>
          <p:cNvPr id="3" name="2 Marcador de contenido"/>
          <p:cNvSpPr>
            <a:spLocks noGrp="1"/>
          </p:cNvSpPr>
          <p:nvPr>
            <p:ph idx="1"/>
          </p:nvPr>
        </p:nvSpPr>
        <p:spPr/>
        <p:txBody>
          <a:bodyPr>
            <a:normAutofit/>
          </a:bodyPr>
          <a:lstStyle/>
          <a:p>
            <a:pPr algn="just"/>
            <a:r>
              <a:rPr lang="es-CO" sz="2400" b="0" dirty="0" smtClean="0"/>
              <a:t>Los Servlets son </a:t>
            </a:r>
            <a:r>
              <a:rPr lang="es-CO" sz="2400" b="0" dirty="0" err="1" smtClean="0"/>
              <a:t>modulos</a:t>
            </a:r>
            <a:r>
              <a:rPr lang="es-CO" sz="2400" b="0" dirty="0" smtClean="0"/>
              <a:t> escritos en Java que se utilizan en un servidor, este puede ser o no un servidor web, de esta manera se extienden sus capacidades de respuesta a los clientes al utilizar las potencialidades de Java</a:t>
            </a:r>
            <a:endParaRPr lang="es-CO" sz="2400" b="0" dirty="0"/>
          </a:p>
        </p:txBody>
      </p:sp>
    </p:spTree>
    <p:extLst>
      <p:ext uri="{BB962C8B-B14F-4D97-AF65-F5344CB8AC3E}">
        <p14:creationId xmlns:p14="http://schemas.microsoft.com/office/powerpoint/2010/main" val="13524460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601</TotalTime>
  <Words>778</Words>
  <Application>Microsoft Office PowerPoint</Application>
  <PresentationFormat>Presentación en pantalla (4:3)</PresentationFormat>
  <Paragraphs>98</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Ángulos</vt:lpstr>
      <vt:lpstr>APACHE TOMCAT</vt:lpstr>
      <vt:lpstr>Historia</vt:lpstr>
      <vt:lpstr>¿Como Funciona?</vt:lpstr>
      <vt:lpstr>JSP</vt:lpstr>
      <vt:lpstr>objetos predefinidos: </vt:lpstr>
      <vt:lpstr>Expresiones utilizadas JSp</vt:lpstr>
      <vt:lpstr>Presentación de PowerPoint</vt:lpstr>
      <vt:lpstr>Ejemplo Scriptlets </vt:lpstr>
      <vt:lpstr>Java SERVLETS</vt:lpstr>
      <vt:lpstr>Despliegue de servlet</vt:lpstr>
      <vt:lpstr>Presentación de PowerPoint</vt:lpstr>
      <vt:lpstr>Presentación de PowerPoint</vt:lpstr>
      <vt:lpstr>Presentación de PowerPoint</vt:lpstr>
      <vt:lpstr>Presentación de PowerPoint</vt:lpstr>
      <vt:lpstr>Propiedades JAVA servlets</vt:lpstr>
      <vt:lpstr>Instalación de Tomcat en windows</vt:lpstr>
      <vt:lpstr>Presentación de PowerPoint</vt:lpstr>
      <vt:lpstr>Contenido de las Carpetas</vt:lpstr>
      <vt:lpstr>Presentación de PowerPoint</vt:lpstr>
      <vt:lpstr>Presentación de PowerPoint</vt:lpstr>
      <vt:lpstr>Presentación de PowerPoint</vt:lpstr>
      <vt:lpstr>Presentación de PowerPoint</vt:lpstr>
      <vt:lpstr>Instalación de Tomcat en Linux (ubuntu)</vt:lpstr>
      <vt:lpstr>1. Instalar tomcat y jdk</vt:lpstr>
      <vt:lpstr>Editar el archivo de configuracion del bash</vt:lpstr>
      <vt:lpstr>Se añade al final del documento lo siguiente</vt:lpstr>
      <vt:lpstr>Recargar el bash para actualizar cambios</vt:lpstr>
      <vt:lpstr>Opcional</vt:lpstr>
      <vt:lpstr>Configurar perfiles y administracion de usuario</vt:lpstr>
      <vt:lpstr>Finalmente </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TOMCAT</dc:title>
  <dc:creator>Usuario A utorizado</dc:creator>
  <cp:lastModifiedBy>Usuario A utorizado</cp:lastModifiedBy>
  <cp:revision>27</cp:revision>
  <dcterms:created xsi:type="dcterms:W3CDTF">2014-09-13T04:53:09Z</dcterms:created>
  <dcterms:modified xsi:type="dcterms:W3CDTF">2014-09-15T02:19:33Z</dcterms:modified>
</cp:coreProperties>
</file>