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0" r:id="rId3"/>
    <p:sldId id="257" r:id="rId4"/>
    <p:sldId id="259" r:id="rId5"/>
    <p:sldId id="263" r:id="rId6"/>
    <p:sldId id="268" r:id="rId7"/>
    <p:sldId id="261" r:id="rId8"/>
    <p:sldId id="262" r:id="rId9"/>
    <p:sldId id="276" r:id="rId10"/>
    <p:sldId id="273" r:id="rId11"/>
    <p:sldId id="274" r:id="rId12"/>
    <p:sldId id="266" r:id="rId13"/>
    <p:sldId id="270" r:id="rId14"/>
    <p:sldId id="265" r:id="rId15"/>
    <p:sldId id="271" r:id="rId16"/>
    <p:sldId id="267" r:id="rId17"/>
    <p:sldId id="272" r:id="rId18"/>
    <p:sldId id="269" r:id="rId19"/>
    <p:sldId id="275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B6480C-2407-44BA-83BD-FAC76235B1FC}" v="278" dt="2024-06-25T06:16:36.474"/>
    <p1510:client id="{2388D8A1-4CCE-4498-AFBE-1056C8594553}" v="1110" dt="2024-06-24T16:32:58.161"/>
    <p1510:client id="{83AAC11C-C50C-4210-AF69-0DC5F1FB2132}" v="69" dt="2024-06-23T14:01:26.693"/>
    <p1510:client id="{CE10B9A8-7D68-4600-B22B-DED56D238A57}" v="390" dt="2024-06-24T17:09:57.4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6EA7D2-5AC0-45E2-B7BD-D07E72B11B99}" type="doc">
      <dgm:prSet loTypeId="urn:microsoft.com/office/officeart/2005/8/layout/cycle5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4EDF033-A6F4-4DBC-BF22-49C1B8FE68C9}">
      <dgm:prSet/>
      <dgm:spPr/>
      <dgm:t>
        <a:bodyPr/>
        <a:lstStyle/>
        <a:p>
          <a:r>
            <a:rPr lang="it-IT"/>
            <a:t>Il progetto è partito con la realizzazione del documento, identificando quale fosse lo scopo dell'applicazione e decidendo tutti i dettagli preliminari per la creazione dell'app;</a:t>
          </a:r>
          <a:endParaRPr lang="en-US"/>
        </a:p>
      </dgm:t>
    </dgm:pt>
    <dgm:pt modelId="{0179A9B3-6687-41CF-9D5E-2D2C6225C682}" type="parTrans" cxnId="{F2C892BB-2B59-480E-B05F-95B4C4A28A85}">
      <dgm:prSet/>
      <dgm:spPr/>
      <dgm:t>
        <a:bodyPr/>
        <a:lstStyle/>
        <a:p>
          <a:endParaRPr lang="en-US"/>
        </a:p>
      </dgm:t>
    </dgm:pt>
    <dgm:pt modelId="{3E0C2129-C8F5-413B-80F5-4A96423D3388}" type="sibTrans" cxnId="{F2C892BB-2B59-480E-B05F-95B4C4A28A85}">
      <dgm:prSet/>
      <dgm:spPr/>
      <dgm:t>
        <a:bodyPr/>
        <a:lstStyle/>
        <a:p>
          <a:endParaRPr lang="en-US"/>
        </a:p>
      </dgm:t>
    </dgm:pt>
    <dgm:pt modelId="{0D36D02E-F5E2-4C51-83CC-D96FC0FB8FB3}">
      <dgm:prSet/>
      <dgm:spPr/>
      <dgm:t>
        <a:bodyPr/>
        <a:lstStyle/>
        <a:p>
          <a:r>
            <a:rPr lang="it-IT"/>
            <a:t>Nello specifico si è pensato a: Scopo del prodotto, definizioni varie, attori del sistema, requisiti funzionali e non funzionali ed altri requisiti.</a:t>
          </a:r>
          <a:endParaRPr lang="en-US"/>
        </a:p>
      </dgm:t>
    </dgm:pt>
    <dgm:pt modelId="{210B055E-586A-4A7B-9736-EA57E11E475F}" type="parTrans" cxnId="{4D8AD85C-E58F-41D4-BBDC-83995F4CB6FF}">
      <dgm:prSet/>
      <dgm:spPr/>
      <dgm:t>
        <a:bodyPr/>
        <a:lstStyle/>
        <a:p>
          <a:endParaRPr lang="en-US"/>
        </a:p>
      </dgm:t>
    </dgm:pt>
    <dgm:pt modelId="{81453535-1DF0-473A-B98F-72C4FF2CEF0B}" type="sibTrans" cxnId="{4D8AD85C-E58F-41D4-BBDC-83995F4CB6FF}">
      <dgm:prSet/>
      <dgm:spPr/>
      <dgm:t>
        <a:bodyPr/>
        <a:lstStyle/>
        <a:p>
          <a:endParaRPr lang="en-US"/>
        </a:p>
      </dgm:t>
    </dgm:pt>
    <dgm:pt modelId="{AFE75AEE-FB1F-4EB9-A68C-B044B1B50885}" type="pres">
      <dgm:prSet presAssocID="{1D6EA7D2-5AC0-45E2-B7BD-D07E72B11B99}" presName="cycle" presStyleCnt="0">
        <dgm:presLayoutVars>
          <dgm:dir/>
          <dgm:resizeHandles val="exact"/>
        </dgm:presLayoutVars>
      </dgm:prSet>
      <dgm:spPr/>
    </dgm:pt>
    <dgm:pt modelId="{9E0DDFA0-5E12-42CE-862F-BE844BB094AB}" type="pres">
      <dgm:prSet presAssocID="{54EDF033-A6F4-4DBC-BF22-49C1B8FE68C9}" presName="node" presStyleLbl="node1" presStyleIdx="0" presStyleCnt="2">
        <dgm:presLayoutVars>
          <dgm:bulletEnabled val="1"/>
        </dgm:presLayoutVars>
      </dgm:prSet>
      <dgm:spPr/>
    </dgm:pt>
    <dgm:pt modelId="{5DCF5933-00F9-4BAF-AC1A-2E1DE63638C3}" type="pres">
      <dgm:prSet presAssocID="{54EDF033-A6F4-4DBC-BF22-49C1B8FE68C9}" presName="spNode" presStyleCnt="0"/>
      <dgm:spPr/>
    </dgm:pt>
    <dgm:pt modelId="{C0E62218-7492-4E4E-8792-C46E6A947DD5}" type="pres">
      <dgm:prSet presAssocID="{3E0C2129-C8F5-413B-80F5-4A96423D3388}" presName="sibTrans" presStyleLbl="sibTrans1D1" presStyleIdx="0" presStyleCnt="2"/>
      <dgm:spPr/>
    </dgm:pt>
    <dgm:pt modelId="{2A139F00-C769-4248-8E35-874299ADA923}" type="pres">
      <dgm:prSet presAssocID="{0D36D02E-F5E2-4C51-83CC-D96FC0FB8FB3}" presName="node" presStyleLbl="node1" presStyleIdx="1" presStyleCnt="2">
        <dgm:presLayoutVars>
          <dgm:bulletEnabled val="1"/>
        </dgm:presLayoutVars>
      </dgm:prSet>
      <dgm:spPr/>
    </dgm:pt>
    <dgm:pt modelId="{900AE647-A3EB-4233-9625-A7C4EBA0A3FB}" type="pres">
      <dgm:prSet presAssocID="{0D36D02E-F5E2-4C51-83CC-D96FC0FB8FB3}" presName="spNode" presStyleCnt="0"/>
      <dgm:spPr/>
    </dgm:pt>
    <dgm:pt modelId="{A8240168-E9FA-4AFF-A862-16C6F274DA93}" type="pres">
      <dgm:prSet presAssocID="{81453535-1DF0-473A-B98F-72C4FF2CEF0B}" presName="sibTrans" presStyleLbl="sibTrans1D1" presStyleIdx="1" presStyleCnt="2"/>
      <dgm:spPr/>
    </dgm:pt>
  </dgm:ptLst>
  <dgm:cxnLst>
    <dgm:cxn modelId="{71521008-5CE1-40F6-A82E-B1B6849C30C9}" type="presOf" srcId="{1D6EA7D2-5AC0-45E2-B7BD-D07E72B11B99}" destId="{AFE75AEE-FB1F-4EB9-A68C-B044B1B50885}" srcOrd="0" destOrd="0" presId="urn:microsoft.com/office/officeart/2005/8/layout/cycle5"/>
    <dgm:cxn modelId="{4D8AD85C-E58F-41D4-BBDC-83995F4CB6FF}" srcId="{1D6EA7D2-5AC0-45E2-B7BD-D07E72B11B99}" destId="{0D36D02E-F5E2-4C51-83CC-D96FC0FB8FB3}" srcOrd="1" destOrd="0" parTransId="{210B055E-586A-4A7B-9736-EA57E11E475F}" sibTransId="{81453535-1DF0-473A-B98F-72C4FF2CEF0B}"/>
    <dgm:cxn modelId="{283A9572-A8BB-4CD7-8C1B-8F10CDA6CDD7}" type="presOf" srcId="{81453535-1DF0-473A-B98F-72C4FF2CEF0B}" destId="{A8240168-E9FA-4AFF-A862-16C6F274DA93}" srcOrd="0" destOrd="0" presId="urn:microsoft.com/office/officeart/2005/8/layout/cycle5"/>
    <dgm:cxn modelId="{A8D2E75A-C18F-463D-A143-9AFDA002A79E}" type="presOf" srcId="{0D36D02E-F5E2-4C51-83CC-D96FC0FB8FB3}" destId="{2A139F00-C769-4248-8E35-874299ADA923}" srcOrd="0" destOrd="0" presId="urn:microsoft.com/office/officeart/2005/8/layout/cycle5"/>
    <dgm:cxn modelId="{F2C892BB-2B59-480E-B05F-95B4C4A28A85}" srcId="{1D6EA7D2-5AC0-45E2-B7BD-D07E72B11B99}" destId="{54EDF033-A6F4-4DBC-BF22-49C1B8FE68C9}" srcOrd="0" destOrd="0" parTransId="{0179A9B3-6687-41CF-9D5E-2D2C6225C682}" sibTransId="{3E0C2129-C8F5-413B-80F5-4A96423D3388}"/>
    <dgm:cxn modelId="{ABA010E8-37C9-4CAE-8ADC-B575D8B5CB51}" type="presOf" srcId="{54EDF033-A6F4-4DBC-BF22-49C1B8FE68C9}" destId="{9E0DDFA0-5E12-42CE-862F-BE844BB094AB}" srcOrd="0" destOrd="0" presId="urn:microsoft.com/office/officeart/2005/8/layout/cycle5"/>
    <dgm:cxn modelId="{5ADF41F5-9919-46CE-AF2A-63F520AF66CF}" type="presOf" srcId="{3E0C2129-C8F5-413B-80F5-4A96423D3388}" destId="{C0E62218-7492-4E4E-8792-C46E6A947DD5}" srcOrd="0" destOrd="0" presId="urn:microsoft.com/office/officeart/2005/8/layout/cycle5"/>
    <dgm:cxn modelId="{F77B70FA-750F-445E-BF5A-11D9CD0273A5}" type="presParOf" srcId="{AFE75AEE-FB1F-4EB9-A68C-B044B1B50885}" destId="{9E0DDFA0-5E12-42CE-862F-BE844BB094AB}" srcOrd="0" destOrd="0" presId="urn:microsoft.com/office/officeart/2005/8/layout/cycle5"/>
    <dgm:cxn modelId="{F1892634-143C-41A6-B8A7-45515C0B2BC7}" type="presParOf" srcId="{AFE75AEE-FB1F-4EB9-A68C-B044B1B50885}" destId="{5DCF5933-00F9-4BAF-AC1A-2E1DE63638C3}" srcOrd="1" destOrd="0" presId="urn:microsoft.com/office/officeart/2005/8/layout/cycle5"/>
    <dgm:cxn modelId="{25AE60EE-6251-4A1D-96C2-06FECD214AAE}" type="presParOf" srcId="{AFE75AEE-FB1F-4EB9-A68C-B044B1B50885}" destId="{C0E62218-7492-4E4E-8792-C46E6A947DD5}" srcOrd="2" destOrd="0" presId="urn:microsoft.com/office/officeart/2005/8/layout/cycle5"/>
    <dgm:cxn modelId="{6F16ADA8-5463-465A-86DD-B874A8897561}" type="presParOf" srcId="{AFE75AEE-FB1F-4EB9-A68C-B044B1B50885}" destId="{2A139F00-C769-4248-8E35-874299ADA923}" srcOrd="3" destOrd="0" presId="urn:microsoft.com/office/officeart/2005/8/layout/cycle5"/>
    <dgm:cxn modelId="{9B10D435-D2DC-421E-AB3B-08F66CF3E94B}" type="presParOf" srcId="{AFE75AEE-FB1F-4EB9-A68C-B044B1B50885}" destId="{900AE647-A3EB-4233-9625-A7C4EBA0A3FB}" srcOrd="4" destOrd="0" presId="urn:microsoft.com/office/officeart/2005/8/layout/cycle5"/>
    <dgm:cxn modelId="{0DAEFB22-8AF5-41E4-86B5-AE429BF8B361}" type="presParOf" srcId="{AFE75AEE-FB1F-4EB9-A68C-B044B1B50885}" destId="{A8240168-E9FA-4AFF-A862-16C6F274DA93}" srcOrd="5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0DDFA0-5E12-42CE-862F-BE844BB094AB}">
      <dsp:nvSpPr>
        <dsp:cNvPr id="0" name=""/>
        <dsp:cNvSpPr/>
      </dsp:nvSpPr>
      <dsp:spPr>
        <a:xfrm>
          <a:off x="1116" y="1974989"/>
          <a:ext cx="3245397" cy="210950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Il progetto è partito con la realizzazione del documento, identificando quale fosse lo scopo dell'applicazione e decidendo tutti i dettagli preliminari per la creazione dell'app;</a:t>
          </a:r>
          <a:endParaRPr lang="en-US" sz="1700" kern="1200"/>
        </a:p>
      </dsp:txBody>
      <dsp:txXfrm>
        <a:off x="104094" y="2077967"/>
        <a:ext cx="3039441" cy="1903552"/>
      </dsp:txXfrm>
    </dsp:sp>
    <dsp:sp modelId="{C0E62218-7492-4E4E-8792-C46E6A947DD5}">
      <dsp:nvSpPr>
        <dsp:cNvPr id="0" name=""/>
        <dsp:cNvSpPr/>
      </dsp:nvSpPr>
      <dsp:spPr>
        <a:xfrm>
          <a:off x="1623815" y="1238052"/>
          <a:ext cx="3583381" cy="3583381"/>
        </a:xfrm>
        <a:custGeom>
          <a:avLst/>
          <a:gdLst/>
          <a:ahLst/>
          <a:cxnLst/>
          <a:rect l="0" t="0" r="0" b="0"/>
          <a:pathLst>
            <a:path>
              <a:moveTo>
                <a:pt x="753554" y="331406"/>
              </a:moveTo>
              <a:arcTo wR="1791690" hR="1791690" stAng="14075427" swAng="4249147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139F00-C769-4248-8E35-874299ADA923}">
      <dsp:nvSpPr>
        <dsp:cNvPr id="0" name=""/>
        <dsp:cNvSpPr/>
      </dsp:nvSpPr>
      <dsp:spPr>
        <a:xfrm>
          <a:off x="3584497" y="1974989"/>
          <a:ext cx="3245397" cy="210950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Nello specifico si è pensato a: Scopo del prodotto, definizioni varie, attori del sistema, requisiti funzionali e non funzionali ed altri requisiti.</a:t>
          </a:r>
          <a:endParaRPr lang="en-US" sz="1700" kern="1200"/>
        </a:p>
      </dsp:txBody>
      <dsp:txXfrm>
        <a:off x="3687475" y="2077967"/>
        <a:ext cx="3039441" cy="1903552"/>
      </dsp:txXfrm>
    </dsp:sp>
    <dsp:sp modelId="{A8240168-E9FA-4AFF-A862-16C6F274DA93}">
      <dsp:nvSpPr>
        <dsp:cNvPr id="0" name=""/>
        <dsp:cNvSpPr/>
      </dsp:nvSpPr>
      <dsp:spPr>
        <a:xfrm>
          <a:off x="1623815" y="1238052"/>
          <a:ext cx="3583381" cy="3583381"/>
        </a:xfrm>
        <a:custGeom>
          <a:avLst/>
          <a:gdLst/>
          <a:ahLst/>
          <a:cxnLst/>
          <a:rect l="0" t="0" r="0" b="0"/>
          <a:pathLst>
            <a:path>
              <a:moveTo>
                <a:pt x="2829826" y="3251974"/>
              </a:moveTo>
              <a:arcTo wR="1791690" hR="1791690" stAng="3275427" swAng="4249147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35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96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6/24/2024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02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23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6/24/2024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13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87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6/24/2024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27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1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6/24/2024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6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61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87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6/24/2024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317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75321C-FB29-4535-A841-6DD514261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63299C0-2D74-4F16-A73D-E70731449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53142" y="2397033"/>
            <a:ext cx="10733204" cy="3847924"/>
          </a:xfrm>
        </p:spPr>
        <p:txBody>
          <a:bodyPr anchor="t">
            <a:normAutofit/>
          </a:bodyPr>
          <a:lstStyle/>
          <a:p>
            <a:pPr algn="l"/>
            <a:r>
              <a:rPr lang="de-DE" dirty="0" err="1">
                <a:solidFill>
                  <a:schemeClr val="tx2"/>
                </a:solidFill>
                <a:cs typeface="Calibri Light"/>
              </a:rPr>
              <a:t>Applicazione</a:t>
            </a:r>
            <a:r>
              <a:rPr lang="de-DE" dirty="0">
                <a:solidFill>
                  <a:schemeClr val="tx2"/>
                </a:solidFill>
                <a:cs typeface="Calibri Light"/>
              </a:rPr>
              <a:t> Portfolio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453142" y="732350"/>
            <a:ext cx="10733204" cy="166468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de-DE" dirty="0" err="1">
                <a:solidFill>
                  <a:schemeClr val="tx2"/>
                </a:solidFill>
                <a:cs typeface="Calibri"/>
              </a:rPr>
              <a:t>Realizzazione</a:t>
            </a:r>
            <a:r>
              <a:rPr lang="de-DE" dirty="0">
                <a:solidFill>
                  <a:schemeClr val="tx2"/>
                </a:solidFill>
                <a:cs typeface="Calibri"/>
              </a:rPr>
              <a:t> di </a:t>
            </a:r>
            <a:r>
              <a:rPr lang="de-DE" dirty="0" err="1">
                <a:solidFill>
                  <a:schemeClr val="tx2"/>
                </a:solidFill>
                <a:cs typeface="Calibri"/>
              </a:rPr>
              <a:t>un</a:t>
            </a:r>
            <a:r>
              <a:rPr lang="de-DE" dirty="0">
                <a:solidFill>
                  <a:schemeClr val="tx2"/>
                </a:solidFill>
                <a:cs typeface="Calibri"/>
              </a:rPr>
              <a:t> </a:t>
            </a:r>
            <a:r>
              <a:rPr lang="de-DE" dirty="0" err="1">
                <a:solidFill>
                  <a:schemeClr val="tx2"/>
                </a:solidFill>
                <a:cs typeface="Calibri"/>
              </a:rPr>
              <a:t>gestionale</a:t>
            </a:r>
            <a:r>
              <a:rPr lang="de-DE" dirty="0">
                <a:solidFill>
                  <a:schemeClr val="tx2"/>
                </a:solidFill>
                <a:cs typeface="Calibri"/>
              </a:rPr>
              <a:t> per </a:t>
            </a:r>
            <a:r>
              <a:rPr lang="de-DE" dirty="0" err="1">
                <a:solidFill>
                  <a:schemeClr val="tx2"/>
                </a:solidFill>
                <a:cs typeface="Calibri"/>
              </a:rPr>
              <a:t>edicole</a:t>
            </a:r>
            <a:r>
              <a:rPr lang="de-DE" dirty="0">
                <a:solidFill>
                  <a:schemeClr val="tx2"/>
                </a:solidFill>
                <a:cs typeface="Calibri"/>
              </a:rPr>
              <a:t> in </a:t>
            </a:r>
            <a:r>
              <a:rPr lang="de-DE" dirty="0" err="1">
                <a:solidFill>
                  <a:schemeClr val="tx2"/>
                </a:solidFill>
                <a:cs typeface="Calibri"/>
              </a:rPr>
              <a:t>linguaggio</a:t>
            </a:r>
            <a:r>
              <a:rPr lang="de-DE" dirty="0">
                <a:solidFill>
                  <a:schemeClr val="tx2"/>
                </a:solidFill>
                <a:cs typeface="Calibri"/>
              </a:rPr>
              <a:t> JAVA, </a:t>
            </a:r>
            <a:r>
              <a:rPr lang="de-DE" dirty="0" err="1">
                <a:solidFill>
                  <a:schemeClr val="tx2"/>
                </a:solidFill>
                <a:cs typeface="Calibri"/>
              </a:rPr>
              <a:t>con</a:t>
            </a:r>
            <a:r>
              <a:rPr lang="de-DE" dirty="0">
                <a:solidFill>
                  <a:schemeClr val="tx2"/>
                </a:solidFill>
                <a:cs typeface="Calibri"/>
              </a:rPr>
              <a:t> </a:t>
            </a:r>
            <a:r>
              <a:rPr lang="de-DE" dirty="0" err="1">
                <a:solidFill>
                  <a:schemeClr val="tx2"/>
                </a:solidFill>
                <a:cs typeface="Calibri"/>
              </a:rPr>
              <a:t>documentazione</a:t>
            </a:r>
            <a:r>
              <a:rPr lang="de-DE" dirty="0">
                <a:solidFill>
                  <a:schemeClr val="tx2"/>
                </a:solidFill>
                <a:cs typeface="Calibri"/>
              </a:rPr>
              <a:t> </a:t>
            </a:r>
            <a:r>
              <a:rPr lang="de-DE" dirty="0" err="1">
                <a:solidFill>
                  <a:schemeClr val="tx2"/>
                </a:solidFill>
                <a:cs typeface="Calibri"/>
              </a:rPr>
              <a:t>ed</a:t>
            </a:r>
            <a:r>
              <a:rPr lang="de-DE" dirty="0">
                <a:solidFill>
                  <a:schemeClr val="tx2"/>
                </a:solidFill>
                <a:cs typeface="Calibri"/>
              </a:rPr>
              <a:t> UML</a:t>
            </a:r>
            <a:br>
              <a:rPr lang="de-DE" dirty="0">
                <a:cs typeface="Calibri"/>
              </a:rPr>
            </a:br>
            <a:r>
              <a:rPr lang="de-DE" dirty="0" err="1">
                <a:solidFill>
                  <a:schemeClr val="tx2"/>
                </a:solidFill>
                <a:cs typeface="Calibri"/>
              </a:rPr>
              <a:t>Progetto</a:t>
            </a:r>
            <a:r>
              <a:rPr lang="de-DE" dirty="0">
                <a:solidFill>
                  <a:schemeClr val="tx2"/>
                </a:solidFill>
                <a:cs typeface="Calibri"/>
              </a:rPr>
              <a:t> Java a </a:t>
            </a:r>
            <a:r>
              <a:rPr lang="de-DE" dirty="0" err="1">
                <a:solidFill>
                  <a:schemeClr val="tx2"/>
                </a:solidFill>
                <a:cs typeface="Calibri"/>
              </a:rPr>
              <a:t>cura</a:t>
            </a:r>
            <a:r>
              <a:rPr lang="de-DE" dirty="0">
                <a:solidFill>
                  <a:schemeClr val="tx2"/>
                </a:solidFill>
                <a:cs typeface="Calibri"/>
              </a:rPr>
              <a:t> di: Michele Di Frisco Ramirez, Alessandro </a:t>
            </a:r>
            <a:r>
              <a:rPr lang="de-DE" dirty="0" err="1">
                <a:solidFill>
                  <a:schemeClr val="tx2"/>
                </a:solidFill>
                <a:cs typeface="Calibri"/>
              </a:rPr>
              <a:t>Prevosti</a:t>
            </a:r>
            <a:endParaRPr lang="de-DE" dirty="0" err="1">
              <a:solidFill>
                <a:schemeClr val="tx2"/>
              </a:solidFill>
            </a:endParaRPr>
          </a:p>
        </p:txBody>
      </p:sp>
      <p:pic>
        <p:nvPicPr>
          <p:cNvPr id="4" name="Immagine 3" descr="Immagine che contiene Carattere, logo, testo, simbolo&#10;&#10;Descrizione generata automaticamente">
            <a:extLst>
              <a:ext uri="{FF2B5EF4-FFF2-40B4-BE49-F238E27FC236}">
                <a16:creationId xmlns:a16="http://schemas.microsoft.com/office/drawing/2014/main" id="{F3AABDB5-45AD-7881-8443-F6D3CCB87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204" y="4008855"/>
            <a:ext cx="8807002" cy="181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6" name="Flowchart: Document 115">
            <a:extLst>
              <a:ext uri="{FF2B5EF4-FFF2-40B4-BE49-F238E27FC236}">
                <a16:creationId xmlns:a16="http://schemas.microsoft.com/office/drawing/2014/main" id="{41FB6F01-9581-4ED4-833E-048E9F3C8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562104" y="1562107"/>
            <a:ext cx="6858000" cy="3733791"/>
          </a:xfrm>
          <a:prstGeom prst="flowChartDocument">
            <a:avLst/>
          </a:pr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8" name="Right Triangle 117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7391214" y="-284145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FA98FA38-1B51-C72F-A1BA-B733AEDE0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5429" y="2954226"/>
            <a:ext cx="4556185" cy="22321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solidFill>
                  <a:srgbClr val="FF0000"/>
                </a:solidFill>
                <a:cs typeface="Posterama"/>
              </a:rPr>
              <a:t>Esempio</a:t>
            </a:r>
            <a:r>
              <a:rPr lang="en-US" dirty="0">
                <a:solidFill>
                  <a:srgbClr val="FF0000"/>
                </a:solidFill>
                <a:cs typeface="Posterama"/>
              </a:rPr>
              <a:t> Vista: </a:t>
            </a:r>
            <a:r>
              <a:rPr lang="en-US" err="1">
                <a:solidFill>
                  <a:srgbClr val="FF0000"/>
                </a:solidFill>
                <a:cs typeface="Posterama"/>
              </a:rPr>
              <a:t>Causale</a:t>
            </a:r>
            <a:endParaRPr lang="en-US" err="1">
              <a:solidFill>
                <a:srgbClr val="FF0000"/>
              </a:solidFill>
            </a:endParaRPr>
          </a:p>
        </p:txBody>
      </p:sp>
      <p:pic>
        <p:nvPicPr>
          <p:cNvPr id="4" name="Immagine 3" descr="Immagine che contiene testo, schermata, software, schermo&#10;&#10;Descrizione generata automaticamente">
            <a:extLst>
              <a:ext uri="{FF2B5EF4-FFF2-40B4-BE49-F238E27FC236}">
                <a16:creationId xmlns:a16="http://schemas.microsoft.com/office/drawing/2014/main" id="{96C7943A-B1F9-7AA1-03F7-E4BEFE27A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69" y="469531"/>
            <a:ext cx="5810316" cy="549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46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6" name="Flowchart: Document 115">
            <a:extLst>
              <a:ext uri="{FF2B5EF4-FFF2-40B4-BE49-F238E27FC236}">
                <a16:creationId xmlns:a16="http://schemas.microsoft.com/office/drawing/2014/main" id="{41FB6F01-9581-4ED4-833E-048E9F3C8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562104" y="1562107"/>
            <a:ext cx="6858000" cy="3733791"/>
          </a:xfrm>
          <a:prstGeom prst="flowChartDocument">
            <a:avLst/>
          </a:pr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8" name="Right Triangle 117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7391214" y="-284145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E398C91-3933-A4B3-463A-6E768FA39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6866" y="2537508"/>
            <a:ext cx="4484748" cy="26489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solidFill>
                  <a:srgbClr val="FF0000"/>
                </a:solidFill>
                <a:cs typeface="Posterama"/>
              </a:rPr>
              <a:t>Esempio</a:t>
            </a:r>
            <a:r>
              <a:rPr lang="en-US" dirty="0">
                <a:solidFill>
                  <a:srgbClr val="FF0000"/>
                </a:solidFill>
                <a:cs typeface="Posterama"/>
              </a:rPr>
              <a:t> Vista: </a:t>
            </a:r>
            <a:r>
              <a:rPr lang="en-US" err="1">
                <a:solidFill>
                  <a:srgbClr val="FF0000"/>
                </a:solidFill>
                <a:cs typeface="Posterama"/>
              </a:rPr>
              <a:t>Schermata</a:t>
            </a:r>
            <a:r>
              <a:rPr lang="en-US" dirty="0">
                <a:solidFill>
                  <a:srgbClr val="FF0000"/>
                </a:solidFill>
                <a:cs typeface="Posterama"/>
              </a:rPr>
              <a:t> </a:t>
            </a:r>
            <a:r>
              <a:rPr lang="en-US" err="1">
                <a:solidFill>
                  <a:srgbClr val="FF0000"/>
                </a:solidFill>
                <a:cs typeface="Posterama"/>
              </a:rPr>
              <a:t>principale</a:t>
            </a:r>
            <a:endParaRPr lang="en-US" err="1">
              <a:solidFill>
                <a:srgbClr val="FF0000"/>
              </a:solidFill>
            </a:endParaRPr>
          </a:p>
        </p:txBody>
      </p:sp>
      <p:pic>
        <p:nvPicPr>
          <p:cNvPr id="4" name="Immagine 3" descr="Immagine che contiene testo, schermata, schermo, software&#10;&#10;Descrizione generata automaticamente">
            <a:extLst>
              <a:ext uri="{FF2B5EF4-FFF2-40B4-BE49-F238E27FC236}">
                <a16:creationId xmlns:a16="http://schemas.microsoft.com/office/drawing/2014/main" id="{17AB74F1-5C4E-A358-5514-7053F75E2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69" y="462268"/>
            <a:ext cx="5810316" cy="550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50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Rectangle 332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6" name="Freeform: Shape 365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8" name="Freeform: Shape 367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0" name="Freeform: Shape 369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403" name="Rectangle 402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Immagine 2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444AA4EF-C46E-69D6-62DC-41DF3E5A9F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19" r="2" b="20483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grpSp>
        <p:nvGrpSpPr>
          <p:cNvPr id="405" name="Group 404">
            <a:extLst>
              <a:ext uri="{FF2B5EF4-FFF2-40B4-BE49-F238E27FC236}">
                <a16:creationId xmlns:a16="http://schemas.microsoft.com/office/drawing/2014/main" id="{C93AB6F9-99DF-415B-96A4-7160B5775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7D0CC45C-CCAB-4A7C-B33D-84ABB8693F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8874C06D-399A-4BAA-B0E7-B55764CC1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1C4829C4-3E7F-42E6-B0AC-12E562C9A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08D3CD5A-CC76-449E-8201-36100E44D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2596BFDB-0E89-4726-8740-23247A96E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7395F396-A800-4D94-AA0F-5AD09E37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C57FF3EC-7181-4E27-A7A6-DB4655B10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C3A5A6F8-A667-410D-BECB-C610733F0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960B875F-A2D1-419D-A7F1-381B33D428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7B5344BB-AFBB-4C99-A49A-9F300421D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52BAC207-A217-4064-9C43-8DBD742D0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A816C2C6-5594-4867-A2AD-5B34E9294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8FB06500-F969-4448-B413-83B5FEA97D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B6CA7F00-258B-4EDE-924E-F703C6EE6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87E09A08-F290-4A17-BC91-E0A577643B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45250DB6-316F-43F4-A62E-777F2306D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AA860293-6063-4188-B8DD-9B6DCE5D2B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86F0D5E7-B042-4211-872B-FC93C7860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659604E9-BB25-4D53-8D35-BAD786A0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8C6DBC3F-DBBC-484D-819C-BBDD6B30F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C0D340BE-56DC-40A0-A0D3-2A0704AB33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1E598E4C-A0B1-4A0D-9870-F0011F3C7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493F4BD7-CDE1-422F-BC4C-0362418BD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61694E10-99CB-4916-9CA3-CD347BC5B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506CCCF9-74DC-4FA6-913D-AA94F671EF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11C22D95-08E5-48EF-940C-7703E389E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EC8CD58B-05D9-44B9-A9B3-AC3596D6C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F9FCB7D7-C8E5-419A-81F1-6422F747E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F7692ACE-18A6-4279-BAB6-A02F9B8A8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6" name="Rectangle 435">
            <a:extLst>
              <a:ext uri="{FF2B5EF4-FFF2-40B4-BE49-F238E27FC236}">
                <a16:creationId xmlns:a16="http://schemas.microsoft.com/office/drawing/2014/main" id="{406D8C29-9DDA-48D0-AF70-905FDB2CE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1775"/>
            <a:ext cx="12191999" cy="5479852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1C4637B-827C-48D3-BEC0-6C9D4A7C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6782" y="1067469"/>
            <a:ext cx="3224696" cy="294067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Esempio</a:t>
            </a:r>
            <a:r>
              <a:rPr lang="en-US" dirty="0">
                <a:solidFill>
                  <a:srgbClr val="FF0000"/>
                </a:solidFill>
              </a:rPr>
              <a:t> (del </a:t>
            </a:r>
            <a:r>
              <a:rPr lang="en-US" dirty="0" err="1">
                <a:solidFill>
                  <a:srgbClr val="FF0000"/>
                </a:solidFill>
              </a:rPr>
              <a:t>codice</a:t>
            </a:r>
            <a:r>
              <a:rPr lang="en-US" dirty="0">
                <a:solidFill>
                  <a:srgbClr val="FF0000"/>
                </a:solidFill>
              </a:rPr>
              <a:t>) View</a:t>
            </a:r>
            <a:endParaRPr lang="en-US" dirty="0">
              <a:solidFill>
                <a:srgbClr val="FF0000"/>
              </a:solidFill>
              <a:cs typeface="Posterama"/>
            </a:endParaRPr>
          </a:p>
        </p:txBody>
      </p:sp>
    </p:spTree>
    <p:extLst>
      <p:ext uri="{BB962C8B-B14F-4D97-AF65-F5344CB8AC3E}">
        <p14:creationId xmlns:p14="http://schemas.microsoft.com/office/powerpoint/2010/main" val="2555287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690347A-6937-4F6D-93E3-D398D803D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Right Triangle 110">
            <a:extLst>
              <a:ext uri="{FF2B5EF4-FFF2-40B4-BE49-F238E27FC236}">
                <a16:creationId xmlns:a16="http://schemas.microsoft.com/office/drawing/2014/main" id="{DE6FA2BA-220F-4070-A46C-D437A6D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B18D2A95-840F-45DF-AD93-5FA412FC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F92A3F2D-F424-43A3-88B0-FB258A0C1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8BBA9B4-EF00-4579-A73A-061C5F90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2671F1C5-E931-49D9-9767-24576DE53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046BA41-68C0-40C2-BC53-B4CEE4497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76E7620-A012-4D01-82AC-46D48B7ED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5B0D3EE-EC46-46BC-91C4-5DF8E2395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6B0B37E-E738-4DEC-9C41-BF6269C0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3AFB8B0-64A4-4D83-9BD8-9E66B562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D476192-29F6-47CF-BCF9-7380667EE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0DFCCF7-D983-4E21-9508-BD55CE62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A5B9C6DA-F76E-45A2-8BB3-40FAF6D8C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4210E6D-AADD-4805-A5EA-9A52D0D30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75DC64F-453E-4AEA-AE65-D99FAE78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D802B56-7408-46D4-8EAA-BE6E22347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1C2DD0F-4A07-4510-B9BC-EE4560F6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788BD1-17A6-41DE-9EFA-533C6D3D7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9AC2388-5F15-4D60-B816-F7AC60F7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26E0780-8DF3-4637-8C1A-7A3E623B0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9CE402E-8C2D-4EC6-A180-FBF8116E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5F8AC4E-9C7D-42D3-89A2-33C30FA51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7F715C8-AA23-4912-8669-61553682B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0F183C1D-030E-4775-9670-0936C809C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70DC51B-15B9-4F37-9BF3-F4E762B9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3834603-F0EF-42F7-8341-C4BF2931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3E31C74-18A8-4EB2-8034-B2BF4C20E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63E618E4-2AD8-4E68-AEEE-8D11DC4D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CBF929-71E3-4CCC-A912-A0E1D135F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2AB384EE-8795-4C64-B229-D57CB4BAD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10E8CCD-425C-4DCD-A08B-8947BAC17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EDFBB1E-CA08-43FD-9A7A-F1B29EFDB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23D0689-9AC6-4F16-AFFD-D68F95A0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DD67BE3C-9F51-7AB5-F56E-24E83A337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802771"/>
            <a:ext cx="10733204" cy="937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err="1">
                <a:solidFill>
                  <a:srgbClr val="FF0000"/>
                </a:solidFill>
                <a:cs typeface="Posterama"/>
              </a:rPr>
              <a:t>Modello</a:t>
            </a:r>
            <a:endParaRPr lang="en-US" err="1">
              <a:solidFill>
                <a:srgbClr val="FF0000"/>
              </a:solidFill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C9795F9-3BB5-6216-955F-16505739D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142" y="2619169"/>
            <a:ext cx="10733204" cy="346007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endParaRPr lang="en-US" sz="1800" dirty="0"/>
          </a:p>
          <a:p>
            <a:pPr algn="ctr"/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Il </a:t>
            </a:r>
            <a:r>
              <a:rPr lang="en-US" sz="2000" b="1" dirty="0" err="1">
                <a:solidFill>
                  <a:schemeClr val="tx1"/>
                </a:solidFill>
                <a:ea typeface="+mn-lt"/>
                <a:cs typeface="+mn-lt"/>
              </a:rPr>
              <a:t>Modello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rappresenta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i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dati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e la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logica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dell'applicazione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en-US" sz="2000">
              <a:solidFill>
                <a:schemeClr val="tx1"/>
              </a:solidFill>
            </a:endParaRPr>
          </a:p>
          <a:p>
            <a:pPr marL="285750" indent="-285750" algn="ctr">
              <a:buFont typeface="Arial"/>
              <a:buChar char="•"/>
            </a:pP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Contiene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le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classi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che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rappresentano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gli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oggetti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con cui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l'applicazione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lavora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. </a:t>
            </a:r>
            <a:endParaRPr lang="en-US" sz="2000">
              <a:solidFill>
                <a:schemeClr val="tx1"/>
              </a:solidFill>
            </a:endParaRPr>
          </a:p>
          <a:p>
            <a:pPr marL="285750" indent="-285750" algn="ctr">
              <a:buFont typeface="Arial"/>
              <a:buChar char="•"/>
            </a:pPr>
            <a:r>
              <a:rPr lang="en-US" sz="2000" dirty="0" err="1">
                <a:solidFill>
                  <a:schemeClr val="tx1"/>
                </a:solidFill>
              </a:rPr>
              <a:t>L'obiettivo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principale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del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Modello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è di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separare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la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logica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dell'applicazione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alla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rappresentazione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grafica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rendendo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il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codice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più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facile da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debuggare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 e 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mantenere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1800" kern="12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1602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ctangle 163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7" name="Freeform: Shape 196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9" name="Freeform: Shape 198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1" name="Freeform: Shape 200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34" name="Rectangle 233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Immagine 2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67872D4B-82E0-6CA2-98C6-0C9D807B6F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444"/>
          <a:stretch/>
        </p:blipFill>
        <p:spPr>
          <a:xfrm>
            <a:off x="22107" y="10"/>
            <a:ext cx="12191980" cy="6857989"/>
          </a:xfrm>
          <a:prstGeom prst="rect">
            <a:avLst/>
          </a:prstGeom>
        </p:spPr>
      </p:pic>
      <p:grpSp>
        <p:nvGrpSpPr>
          <p:cNvPr id="236" name="Group 235">
            <a:extLst>
              <a:ext uri="{FF2B5EF4-FFF2-40B4-BE49-F238E27FC236}">
                <a16:creationId xmlns:a16="http://schemas.microsoft.com/office/drawing/2014/main" id="{20C61190-C3C6-470C-AD7E-DE1774D3B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FBA79076-09E2-42F2-AB53-2AC97BBF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56EFE7B6-A678-4080-8095-C35AC6E62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4F819F03-C610-41AD-8191-AA9D0505B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1C3F4891-5EFC-4D18-A624-398BDF1CA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6B7416C3-B1E9-4255-96DF-4E177FC3E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27C17DC8-7DA5-4B05-966A-FB28DD872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C1CE5E79-B59D-401A-BCC0-2D95B96A6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03BD0973-E146-44AE-8BD5-665926060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E0B00FB7-2DA7-477B-8D71-0F3C3442F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B9C836F-E0FA-4F43-8595-37B03CFFB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256D2723-3E4D-48B1-A6D2-1A24F3DA3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FE33C010-3B40-4B74-AFED-9A12421E8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B75A24DA-3AD1-4146-9C36-1FF666EDB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AC312543-C4C1-48AB-A32C-CEBC25977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A3B4AB31-8C5A-4150-95D6-D57F6C25C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2D04B4EB-7F4A-4631-8A31-10795C50E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1F7E2406-347A-4008-A837-B169329A8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83A29D85-8791-40DE-8AC1-55E01EF5F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5456E209-65A9-41F0-95CA-06832E2C6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248FBE92-306C-410A-A46C-78FA64751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BDEEC058-0746-4C6F-B438-432F7C5BB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405675A2-165F-45F4-B82A-CADDAC635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A7B04075-3949-4CE8-BC5D-8CC7C69B4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52095348-F370-432D-AB24-DF01B3569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80338639-8676-4CBD-A1C3-38D647AC9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48CD5D49-5B76-4AC2-AC0F-021E858B6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7F0315B3-012B-4122-9034-0EA1ED049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A7F3B018-21CC-4BB8-B439-99AEF58B1F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C0B51FB9-22BD-46DF-BE69-B2A00DA04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7" name="Rectangle 266">
            <a:extLst>
              <a:ext uri="{FF2B5EF4-FFF2-40B4-BE49-F238E27FC236}">
                <a16:creationId xmlns:a16="http://schemas.microsoft.com/office/drawing/2014/main" id="{406D8C29-9DDA-48D0-AF70-905FDB2CE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1775"/>
            <a:ext cx="12191999" cy="5479852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2129BC7-B840-1072-38B1-11C0A5F49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78" y="552209"/>
            <a:ext cx="5422348" cy="31842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Esempio</a:t>
            </a:r>
            <a:r>
              <a:rPr lang="en-US" dirty="0">
                <a:solidFill>
                  <a:srgbClr val="FF0000"/>
                </a:solidFill>
              </a:rPr>
              <a:t> di </a:t>
            </a:r>
            <a:r>
              <a:rPr lang="en-US" dirty="0" err="1">
                <a:solidFill>
                  <a:srgbClr val="FF0000"/>
                </a:solidFill>
              </a:rPr>
              <a:t>Modello</a:t>
            </a:r>
            <a:endParaRPr lang="en-US" dirty="0">
              <a:solidFill>
                <a:srgbClr val="FF0000"/>
              </a:solidFill>
              <a:cs typeface="Posterama"/>
            </a:endParaRPr>
          </a:p>
        </p:txBody>
      </p:sp>
    </p:spTree>
    <p:extLst>
      <p:ext uri="{BB962C8B-B14F-4D97-AF65-F5344CB8AC3E}">
        <p14:creationId xmlns:p14="http://schemas.microsoft.com/office/powerpoint/2010/main" val="1072490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690347A-6937-4F6D-93E3-D398D803D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Right Triangle 110">
            <a:extLst>
              <a:ext uri="{FF2B5EF4-FFF2-40B4-BE49-F238E27FC236}">
                <a16:creationId xmlns:a16="http://schemas.microsoft.com/office/drawing/2014/main" id="{DE6FA2BA-220F-4070-A46C-D437A6D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B18D2A95-840F-45DF-AD93-5FA412FC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F92A3F2D-F424-43A3-88B0-FB258A0C1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8BBA9B4-EF00-4579-A73A-061C5F90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2671F1C5-E931-49D9-9767-24576DE53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046BA41-68C0-40C2-BC53-B4CEE4497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76E7620-A012-4D01-82AC-46D48B7ED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5B0D3EE-EC46-46BC-91C4-5DF8E2395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6B0B37E-E738-4DEC-9C41-BF6269C0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3AFB8B0-64A4-4D83-9BD8-9E66B562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D476192-29F6-47CF-BCF9-7380667EE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0DFCCF7-D983-4E21-9508-BD55CE62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A5B9C6DA-F76E-45A2-8BB3-40FAF6D8C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4210E6D-AADD-4805-A5EA-9A52D0D30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75DC64F-453E-4AEA-AE65-D99FAE78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D802B56-7408-46D4-8EAA-BE6E22347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1C2DD0F-4A07-4510-B9BC-EE4560F6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788BD1-17A6-41DE-9EFA-533C6D3D7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9AC2388-5F15-4D60-B816-F7AC60F7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26E0780-8DF3-4637-8C1A-7A3E623B0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9CE402E-8C2D-4EC6-A180-FBF8116E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5F8AC4E-9C7D-42D3-89A2-33C30FA51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7F715C8-AA23-4912-8669-61553682B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0F183C1D-030E-4775-9670-0936C809C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70DC51B-15B9-4F37-9BF3-F4E762B9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3834603-F0EF-42F7-8341-C4BF2931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3E31C74-18A8-4EB2-8034-B2BF4C20E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63E618E4-2AD8-4E68-AEEE-8D11DC4D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CBF929-71E3-4CCC-A912-A0E1D135F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2AB384EE-8795-4C64-B229-D57CB4BAD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10E8CCD-425C-4DCD-A08B-8947BAC17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EDFBB1E-CA08-43FD-9A7A-F1B29EFDB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23D0689-9AC6-4F16-AFFD-D68F95A0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35888BCF-5256-760A-28D6-F91AD1954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725467"/>
            <a:ext cx="10733204" cy="14629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cs typeface="Posterama"/>
              </a:rPr>
              <a:t>Controller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11952B4-5CDA-D23C-0815-5DF89BBDF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142" y="3244851"/>
            <a:ext cx="10733204" cy="31798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Il controller è </a:t>
            </a:r>
            <a:r>
              <a:rPr lang="en-US" dirty="0" err="1">
                <a:solidFill>
                  <a:schemeClr val="tx2"/>
                </a:solidFill>
                <a:ea typeface="+mn-lt"/>
                <a:cs typeface="+mn-lt"/>
              </a:rPr>
              <a:t>quella</a:t>
            </a: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2"/>
                </a:solidFill>
                <a:ea typeface="+mn-lt"/>
                <a:cs typeface="+mn-lt"/>
              </a:rPr>
              <a:t>parte</a:t>
            </a: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2"/>
                </a:solidFill>
                <a:ea typeface="+mn-lt"/>
                <a:cs typeface="+mn-lt"/>
              </a:rPr>
              <a:t>che</a:t>
            </a: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2"/>
                </a:solidFill>
                <a:ea typeface="+mn-lt"/>
                <a:cs typeface="+mn-lt"/>
              </a:rPr>
              <a:t>si</a:t>
            </a: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2"/>
                </a:solidFill>
                <a:ea typeface="+mn-lt"/>
                <a:cs typeface="+mn-lt"/>
              </a:rPr>
              <a:t>occupa</a:t>
            </a: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 di </a:t>
            </a:r>
            <a:r>
              <a:rPr lang="en-US" dirty="0" err="1">
                <a:solidFill>
                  <a:schemeClr val="tx2"/>
                </a:solidFill>
                <a:ea typeface="+mn-lt"/>
                <a:cs typeface="+mn-lt"/>
              </a:rPr>
              <a:t>collegare</a:t>
            </a: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 le </a:t>
            </a:r>
            <a:r>
              <a:rPr lang="en-US" dirty="0" err="1">
                <a:solidFill>
                  <a:schemeClr val="tx2"/>
                </a:solidFill>
                <a:ea typeface="+mn-lt"/>
                <a:cs typeface="+mn-lt"/>
              </a:rPr>
              <a:t>azioni</a:t>
            </a: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2"/>
                </a:solidFill>
                <a:ea typeface="+mn-lt"/>
                <a:cs typeface="+mn-lt"/>
              </a:rPr>
              <a:t>fra</a:t>
            </a: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 il </a:t>
            </a:r>
            <a:r>
              <a:rPr lang="en-US" dirty="0" err="1">
                <a:solidFill>
                  <a:schemeClr val="tx2"/>
                </a:solidFill>
                <a:ea typeface="+mn-lt"/>
                <a:cs typeface="+mn-lt"/>
              </a:rPr>
              <a:t>modello</a:t>
            </a: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 e la vista.</a:t>
            </a:r>
            <a:endParaRPr lang="it-IT" dirty="0">
              <a:solidFill>
                <a:schemeClr val="tx2"/>
              </a:solidFill>
            </a:endParaRPr>
          </a:p>
          <a:p>
            <a:pPr algn="ctr"/>
            <a:r>
              <a:rPr lang="en-US" err="1">
                <a:solidFill>
                  <a:schemeClr val="tx2"/>
                </a:solidFill>
              </a:rPr>
              <a:t>Gestisce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err="1">
                <a:solidFill>
                  <a:schemeClr val="tx2"/>
                </a:solidFill>
              </a:rPr>
              <a:t>quindi</a:t>
            </a:r>
            <a:r>
              <a:rPr lang="en-US" dirty="0">
                <a:solidFill>
                  <a:schemeClr val="tx2"/>
                </a:solidFill>
              </a:rPr>
              <a:t> le </a:t>
            </a:r>
            <a:r>
              <a:rPr lang="en-US" err="1">
                <a:solidFill>
                  <a:schemeClr val="tx2"/>
                </a:solidFill>
              </a:rPr>
              <a:t>interazioni</a:t>
            </a:r>
            <a:r>
              <a:rPr lang="en-US" dirty="0">
                <a:solidFill>
                  <a:schemeClr val="tx2"/>
                </a:solidFill>
              </a:rPr>
              <a:t> </a:t>
            </a:r>
            <a:r>
              <a:rPr lang="en-US" err="1">
                <a:solidFill>
                  <a:schemeClr val="tx2"/>
                </a:solidFill>
              </a:rPr>
              <a:t>che</a:t>
            </a:r>
            <a:r>
              <a:rPr lang="en-US" dirty="0">
                <a:solidFill>
                  <a:schemeClr val="tx2"/>
                </a:solidFill>
              </a:rPr>
              <a:t> ha </a:t>
            </a:r>
            <a:r>
              <a:rPr lang="en-US" err="1">
                <a:solidFill>
                  <a:schemeClr val="tx2"/>
                </a:solidFill>
              </a:rPr>
              <a:t>l'utente</a:t>
            </a:r>
            <a:r>
              <a:rPr lang="en-US" dirty="0">
                <a:solidFill>
                  <a:schemeClr val="tx2"/>
                </a:solidFill>
              </a:rPr>
              <a:t> con il </a:t>
            </a:r>
            <a:r>
              <a:rPr lang="en-US" err="1">
                <a:solidFill>
                  <a:schemeClr val="tx2"/>
                </a:solidFill>
              </a:rPr>
              <a:t>sistema</a:t>
            </a:r>
            <a:r>
              <a:rPr lang="en-US" dirty="0">
                <a:solidFill>
                  <a:schemeClr val="tx2"/>
                </a:solidFill>
              </a:rPr>
              <a:t>, ed </a:t>
            </a:r>
            <a:r>
              <a:rPr lang="en-US" err="1">
                <a:solidFill>
                  <a:schemeClr val="tx2"/>
                </a:solidFill>
              </a:rPr>
              <a:t>elabora</a:t>
            </a:r>
            <a:r>
              <a:rPr lang="en-US" dirty="0">
                <a:solidFill>
                  <a:schemeClr val="tx2"/>
                </a:solidFill>
              </a:rPr>
              <a:t> le </a:t>
            </a:r>
            <a:r>
              <a:rPr lang="en-US" err="1">
                <a:solidFill>
                  <a:schemeClr val="tx2"/>
                </a:solidFill>
              </a:rPr>
              <a:t>richieste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err="1">
                <a:solidFill>
                  <a:schemeClr val="tx2"/>
                </a:solidFill>
              </a:rPr>
              <a:t>aggiornando</a:t>
            </a:r>
            <a:r>
              <a:rPr lang="en-US" dirty="0">
                <a:solidFill>
                  <a:schemeClr val="tx2"/>
                </a:solidFill>
              </a:rPr>
              <a:t> (</a:t>
            </a:r>
            <a:r>
              <a:rPr lang="en-US" err="1">
                <a:solidFill>
                  <a:schemeClr val="tx2"/>
                </a:solidFill>
              </a:rPr>
              <a:t>sia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err="1">
                <a:solidFill>
                  <a:schemeClr val="tx2"/>
                </a:solidFill>
              </a:rPr>
              <a:t>graficamente</a:t>
            </a:r>
            <a:r>
              <a:rPr lang="en-US" dirty="0">
                <a:solidFill>
                  <a:schemeClr val="tx2"/>
                </a:solidFill>
              </a:rPr>
              <a:t> e/o </a:t>
            </a:r>
            <a:r>
              <a:rPr lang="en-US" err="1">
                <a:solidFill>
                  <a:schemeClr val="tx2"/>
                </a:solidFill>
              </a:rPr>
              <a:t>sul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err="1">
                <a:solidFill>
                  <a:schemeClr val="tx2"/>
                </a:solidFill>
              </a:rPr>
              <a:t>modello</a:t>
            </a:r>
            <a:r>
              <a:rPr lang="en-US" dirty="0">
                <a:solidFill>
                  <a:schemeClr val="tx2"/>
                </a:solidFill>
              </a:rPr>
              <a:t>)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Di </a:t>
            </a:r>
            <a:r>
              <a:rPr lang="en-US" dirty="0" err="1">
                <a:solidFill>
                  <a:schemeClr val="tx2"/>
                </a:solidFill>
              </a:rPr>
              <a:t>conseguenza</a:t>
            </a:r>
            <a:r>
              <a:rPr lang="en-US" dirty="0">
                <a:solidFill>
                  <a:schemeClr val="tx2"/>
                </a:solidFill>
              </a:rPr>
              <a:t> </a:t>
            </a:r>
            <a:r>
              <a:rPr lang="en-US" dirty="0" err="1">
                <a:solidFill>
                  <a:schemeClr val="tx2"/>
                </a:solidFill>
              </a:rPr>
              <a:t>assicura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che</a:t>
            </a:r>
            <a:r>
              <a:rPr lang="en-US" dirty="0">
                <a:solidFill>
                  <a:schemeClr val="tx2"/>
                </a:solidFill>
              </a:rPr>
              <a:t> la vista </a:t>
            </a:r>
            <a:r>
              <a:rPr lang="en-US" dirty="0" err="1">
                <a:solidFill>
                  <a:schemeClr val="tx2"/>
                </a:solidFill>
              </a:rPr>
              <a:t>sia</a:t>
            </a:r>
            <a:r>
              <a:rPr lang="en-US" dirty="0">
                <a:solidFill>
                  <a:schemeClr val="tx2"/>
                </a:solidFill>
              </a:rPr>
              <a:t> </a:t>
            </a:r>
            <a:r>
              <a:rPr lang="en-US" dirty="0" err="1">
                <a:solidFill>
                  <a:schemeClr val="tx2"/>
                </a:solidFill>
              </a:rPr>
              <a:t>aggiornata</a:t>
            </a:r>
            <a:r>
              <a:rPr lang="en-US" dirty="0">
                <a:solidFill>
                  <a:schemeClr val="tx2"/>
                </a:solidFill>
              </a:rPr>
              <a:t> con le </a:t>
            </a:r>
            <a:r>
              <a:rPr lang="en-US" dirty="0" err="1">
                <a:solidFill>
                  <a:schemeClr val="tx2"/>
                </a:solidFill>
              </a:rPr>
              <a:t>informazioni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più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recenti</a:t>
            </a:r>
            <a:r>
              <a:rPr lang="en-US" dirty="0">
                <a:solidFill>
                  <a:schemeClr val="tx2"/>
                </a:solidFill>
              </a:rPr>
              <a:t> dal </a:t>
            </a:r>
            <a:r>
              <a:rPr lang="en-US" dirty="0" err="1">
                <a:solidFill>
                  <a:schemeClr val="tx2"/>
                </a:solidFill>
              </a:rPr>
              <a:t>modello</a:t>
            </a:r>
            <a:r>
              <a:rPr lang="en-US" dirty="0">
                <a:solidFill>
                  <a:schemeClr val="tx2"/>
                </a:solidFill>
              </a:rPr>
              <a:t>.</a:t>
            </a:r>
            <a:endParaRPr lang="en-US" sz="2400" kern="1200" dirty="0">
              <a:solidFill>
                <a:schemeClr val="tx2"/>
              </a:solidFill>
              <a:latin typeface="+mn-lt"/>
            </a:endParaRPr>
          </a:p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832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87" name="Rectangle 186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Immagine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16BA77C9-E0F0-21CF-2EDA-92BDAF9E90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889"/>
          <a:stretch/>
        </p:blipFill>
        <p:spPr>
          <a:xfrm>
            <a:off x="22107" y="-11033"/>
            <a:ext cx="12191980" cy="6857989"/>
          </a:xfrm>
          <a:prstGeom prst="rect">
            <a:avLst/>
          </a:prstGeom>
        </p:spPr>
      </p:pic>
      <p:grpSp>
        <p:nvGrpSpPr>
          <p:cNvPr id="189" name="Group 188">
            <a:extLst>
              <a:ext uri="{FF2B5EF4-FFF2-40B4-BE49-F238E27FC236}">
                <a16:creationId xmlns:a16="http://schemas.microsoft.com/office/drawing/2014/main" id="{20C61190-C3C6-470C-AD7E-DE1774D3B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FBA79076-09E2-42F2-AB53-2AC97BBF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56EFE7B6-A678-4080-8095-C35AC6E62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4F819F03-C610-41AD-8191-AA9D0505B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1C3F4891-5EFC-4D18-A624-398BDF1CA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6B7416C3-B1E9-4255-96DF-4E177FC3E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27C17DC8-7DA5-4B05-966A-FB28DD872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C1CE5E79-B59D-401A-BCC0-2D95B96A6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03BD0973-E146-44AE-8BD5-665926060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E0B00FB7-2DA7-477B-8D71-0F3C3442F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EB9C836F-E0FA-4F43-8595-37B03CFFB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256D2723-3E4D-48B1-A6D2-1A24F3DA3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FE33C010-3B40-4B74-AFED-9A12421E8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B75A24DA-3AD1-4146-9C36-1FF666EDB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AC312543-C4C1-48AB-A32C-CEBC25977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A3B4AB31-8C5A-4150-95D6-D57F6C25C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2D04B4EB-7F4A-4631-8A31-10795C50E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1F7E2406-347A-4008-A837-B169329A8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83A29D85-8791-40DE-8AC1-55E01EF5F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5456E209-65A9-41F0-95CA-06832E2C6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248FBE92-306C-410A-A46C-78FA64751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BDEEC058-0746-4C6F-B438-432F7C5BB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405675A2-165F-45F4-B82A-CADDAC635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A7B04075-3949-4CE8-BC5D-8CC7C69B4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52095348-F370-432D-AB24-DF01B3569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80338639-8676-4CBD-A1C3-38D647AC9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48CD5D49-5B76-4AC2-AC0F-021E858B6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7F0315B3-012B-4122-9034-0EA1ED049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A7F3B018-21CC-4BB8-B439-99AEF58B1F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C0B51FB9-22BD-46DF-BE69-B2A00DA04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" name="Rectangle 219">
            <a:extLst>
              <a:ext uri="{FF2B5EF4-FFF2-40B4-BE49-F238E27FC236}">
                <a16:creationId xmlns:a16="http://schemas.microsoft.com/office/drawing/2014/main" id="{406D8C29-9DDA-48D0-AF70-905FDB2CE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1775"/>
            <a:ext cx="12191999" cy="5479852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35D43A8-8813-B50C-34A2-1CF7995DE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9" y="276123"/>
            <a:ext cx="4572001" cy="2875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Esempio</a:t>
            </a:r>
            <a:r>
              <a:rPr lang="en-US" dirty="0">
                <a:solidFill>
                  <a:srgbClr val="FF0000"/>
                </a:solidFill>
              </a:rPr>
              <a:t> di controller</a:t>
            </a:r>
            <a:endParaRPr lang="en-US" dirty="0">
              <a:solidFill>
                <a:srgbClr val="252CA2"/>
              </a:solidFill>
              <a:cs typeface="Posterama"/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0346893-1F76-5265-6949-2918EE8F9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072044"/>
            <a:ext cx="9144000" cy="14953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200" kern="120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513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49" name="Group 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Freeform: Shape 4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1" name="Freeform: Shape 4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52" name="Group 4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oup 7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4" name="Rectangle 10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5" name="Rectangle 108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6" name="Freeform: Shape 110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7" name="Right Triangle 112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reeform: Shape 114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59" name="Group 116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387E2F24-3BB9-CF91-4946-A49AAB950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330" y="737373"/>
            <a:ext cx="10745110" cy="9747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cs typeface="Posterama"/>
              </a:rPr>
              <a:t>       Database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FBC4CBE-64FE-713E-FB05-B3588506E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7424" y="2756695"/>
            <a:ext cx="10757016" cy="365609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 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Il database è 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stato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progettato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per 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archiviare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e 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gestire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in modo 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sicuro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i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dati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       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dell'applicazione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it-IT" sz="1800">
              <a:solidFill>
                <a:schemeClr val="tx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 Ha lo 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scopo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di 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conservare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le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informazioni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necessarie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per il 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funzionamento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dell'applicazione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garantendo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sicurezza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accessibilità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e 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integrità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dei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dati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en-US" sz="1800">
              <a:solidFill>
                <a:schemeClr val="tx1"/>
              </a:solidFill>
            </a:endParaRPr>
          </a:p>
          <a:p>
            <a:pPr algn="ctr">
              <a:buClr>
                <a:srgbClr val="FFFFFF"/>
              </a:buClr>
            </a:pPr>
            <a:r>
              <a:rPr lang="en-US" sz="1800" dirty="0">
                <a:solidFill>
                  <a:schemeClr val="tx1"/>
                </a:solidFill>
                <a:latin typeface="Avenir Next LT Pro"/>
                <a:ea typeface="+mn-lt"/>
                <a:cs typeface="Arial"/>
              </a:rPr>
              <a:t>È </a:t>
            </a:r>
            <a:r>
              <a:rPr lang="en-US" sz="1800" err="1">
                <a:solidFill>
                  <a:schemeClr val="tx1"/>
                </a:solidFill>
                <a:latin typeface="Avenir Next LT Pro"/>
                <a:ea typeface="+mn-lt"/>
                <a:cs typeface="Arial"/>
              </a:rPr>
              <a:t>implementato</a:t>
            </a:r>
            <a:r>
              <a:rPr lang="en-US" sz="1800" dirty="0">
                <a:solidFill>
                  <a:schemeClr val="tx1"/>
                </a:solidFill>
                <a:latin typeface="Avenir Next LT Pro"/>
                <a:ea typeface="+mn-lt"/>
                <a:cs typeface="Arial"/>
              </a:rPr>
              <a:t> in modo tale </a:t>
            </a:r>
            <a:r>
              <a:rPr lang="en-US" sz="1800" err="1">
                <a:solidFill>
                  <a:schemeClr val="tx1"/>
                </a:solidFill>
                <a:latin typeface="Avenir Next LT Pro"/>
                <a:ea typeface="+mn-lt"/>
                <a:cs typeface="Arial"/>
              </a:rPr>
              <a:t>che</a:t>
            </a:r>
            <a:r>
              <a:rPr lang="en-US" sz="1800" dirty="0">
                <a:solidFill>
                  <a:schemeClr val="tx1"/>
                </a:solidFill>
                <a:latin typeface="Avenir Next LT Pro"/>
                <a:ea typeface="+mn-lt"/>
                <a:cs typeface="Arial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Avenir Next LT Pro"/>
                <a:ea typeface="+mn-lt"/>
                <a:cs typeface="Arial"/>
              </a:rPr>
              <a:t>gestisca</a:t>
            </a:r>
            <a:r>
              <a:rPr lang="en-US" sz="1800" dirty="0">
                <a:solidFill>
                  <a:schemeClr val="tx1"/>
                </a:solidFill>
                <a:latin typeface="Avenir Next LT Pro"/>
                <a:ea typeface="+mn-lt"/>
                <a:cs typeface="Arial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Avenir Next LT Pro"/>
                <a:ea typeface="+mn-lt"/>
                <a:cs typeface="Arial"/>
              </a:rPr>
              <a:t>tutte</a:t>
            </a:r>
            <a:r>
              <a:rPr lang="en-US" sz="1800" dirty="0">
                <a:solidFill>
                  <a:schemeClr val="tx1"/>
                </a:solidFill>
                <a:latin typeface="Avenir Next LT Pro"/>
                <a:ea typeface="+mn-lt"/>
                <a:cs typeface="Arial"/>
              </a:rPr>
              <a:t> le </a:t>
            </a:r>
            <a:r>
              <a:rPr lang="en-US" sz="1800" err="1">
                <a:solidFill>
                  <a:schemeClr val="tx1"/>
                </a:solidFill>
                <a:latin typeface="Avenir Next LT Pro"/>
                <a:ea typeface="+mn-lt"/>
                <a:cs typeface="Arial"/>
              </a:rPr>
              <a:t>operazioni</a:t>
            </a:r>
            <a:r>
              <a:rPr lang="en-US" sz="1800" dirty="0">
                <a:solidFill>
                  <a:schemeClr val="tx1"/>
                </a:solidFill>
                <a:latin typeface="Avenir Next LT Pro"/>
                <a:ea typeface="+mn-lt"/>
                <a:cs typeface="Arial"/>
              </a:rPr>
              <a:t> CRUD </a:t>
            </a:r>
            <a:r>
              <a:rPr lang="en-US" sz="1800" err="1">
                <a:solidFill>
                  <a:schemeClr val="tx1"/>
                </a:solidFill>
                <a:latin typeface="Avenir Next LT Pro"/>
                <a:ea typeface="+mn-lt"/>
                <a:cs typeface="Arial"/>
              </a:rPr>
              <a:t>necessarie</a:t>
            </a:r>
            <a:r>
              <a:rPr lang="en-US" sz="1800" dirty="0">
                <a:solidFill>
                  <a:schemeClr val="tx1"/>
                </a:solidFill>
                <a:latin typeface="Avenir Next LT Pro"/>
                <a:ea typeface="+mn-lt"/>
                <a:cs typeface="Arial"/>
              </a:rPr>
              <a:t> per il </a:t>
            </a:r>
            <a:r>
              <a:rPr lang="en-US" sz="1800" err="1">
                <a:solidFill>
                  <a:schemeClr val="tx1"/>
                </a:solidFill>
                <a:latin typeface="Avenir Next LT Pro"/>
                <a:ea typeface="+mn-lt"/>
                <a:cs typeface="Arial"/>
              </a:rPr>
              <a:t>buon</a:t>
            </a:r>
            <a:r>
              <a:rPr lang="en-US" sz="1800" dirty="0">
                <a:solidFill>
                  <a:schemeClr val="tx1"/>
                </a:solidFill>
                <a:latin typeface="Avenir Next LT Pro"/>
                <a:ea typeface="+mn-lt"/>
                <a:cs typeface="Arial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Avenir Next LT Pro"/>
                <a:ea typeface="+mn-lt"/>
                <a:cs typeface="Arial"/>
              </a:rPr>
              <a:t>funzionamento</a:t>
            </a:r>
            <a:r>
              <a:rPr lang="en-US" sz="1800" dirty="0">
                <a:solidFill>
                  <a:schemeClr val="tx1"/>
                </a:solidFill>
                <a:latin typeface="Avenir Next LT Pro"/>
                <a:ea typeface="+mn-lt"/>
                <a:cs typeface="Arial"/>
              </a:rPr>
              <a:t>.</a:t>
            </a:r>
          </a:p>
          <a:p>
            <a:pPr marL="285750" indent="-285750">
              <a:buClr>
                <a:srgbClr val="FFFFFF"/>
              </a:buClr>
              <a:buFont typeface="Arial"/>
              <a:buChar char="•"/>
            </a:pP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Abbiamo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utilizzato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un database 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relazionale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che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organizza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i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dati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in 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tabelle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collegate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tra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loro, 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rendendo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più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facile la 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gestione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e 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l'interrogazione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delle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informazioni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en-US" sz="1800">
              <a:solidFill>
                <a:schemeClr val="tx1"/>
              </a:solidFill>
            </a:endParaRPr>
          </a:p>
          <a:p>
            <a:pPr marL="285750" indent="-285750">
              <a:buClr>
                <a:srgbClr val="FFFFFF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Per 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interagire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con il database, 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abbiamo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utilizzato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il Java Database Connectivity (JDBC), la quale è 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tecnologia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standard 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che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consente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al nostro 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programma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Java di 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connettersi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e 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operare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sui 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dati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+mn-lt"/>
                <a:cs typeface="+mn-lt"/>
              </a:rPr>
              <a:t>nel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database.</a:t>
            </a:r>
            <a:endParaRPr lang="en-US" sz="1800">
              <a:solidFill>
                <a:schemeClr val="tx1"/>
              </a:solidFill>
            </a:endParaRPr>
          </a:p>
          <a:p>
            <a:endParaRPr lang="en-US" sz="2400" kern="12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8059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7" name="Right Triangle 116">
            <a:extLst>
              <a:ext uri="{FF2B5EF4-FFF2-40B4-BE49-F238E27FC236}">
                <a16:creationId xmlns:a16="http://schemas.microsoft.com/office/drawing/2014/main" id="{C24346C5-B1C8-4C83-846B-122A3B4B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0" y="1555699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0B6C48B2-8296-4312-8901-93BB7735D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5" y="4554328"/>
            <a:ext cx="12197917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0F28F7A-4F2F-4C1B-AF1C-A6E7C795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23CC870-B5E9-475F-A625-9E862A62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2A6B08C-017D-4B4D-95EC-4BB83C554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4599402-E1B8-4E3B-A56D-68606FC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720C48A-E9A0-4B85-A954-39375E09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0E26956-FF2A-412E-ACC4-29CCD025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B31E652-49AC-4108-85B8-75122A48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DC1DB29F-0624-4035-B188-640616D5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D27221C-2427-4C99-89DC-1A38A540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2DBF1D76-8076-4BAE-B627-F1861C9E0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8E930E41-FC2F-4319-9C28-32C27843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C0936C1B-0C10-464B-85C8-345095A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B90EC61-FD0C-434A-9D1B-A20035C21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A5F5CC56-1FDA-4D3E-9C6E-8E996026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72B8FB2-B735-480F-9A88-48AADB22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5B46C1B-4FC4-4E24-AC43-07940BE1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C34915AF-0AE3-4EDD-8681-4C3F2C592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5C35A3F3-714E-4F69-9BDF-8ED284EF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3D561AC-B0B1-47EB-BE05-209F5612B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D3508E52-4FD9-4E6D-AFEA-69A88ED2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69DDE76-16F7-472F-B6D7-84AE8FFF3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2D87BEF-8844-4A3E-B130-B7D26740C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BB381129-2089-4EAA-AE6C-2BAA96BC8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5B69BF7A-FA63-4706-8066-DF15018E6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A3ECB71-0CCD-403F-B14B-ABC48D78C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9095BBA-0FE1-49E5-89F7-22125BAF8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55351D8-6F27-4B82-968B-581B177C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351025A5-EB5A-4057-A85E-69AF0E6B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5030318B-EEB9-4D92-BC50-D1151098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417FC0E3-7CC7-4188-BC7A-7E8FB556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09870ECA-8118-21E3-5FF1-9EB3046B1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330" y="168275"/>
            <a:ext cx="11353040" cy="25749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600" dirty="0" err="1">
                <a:solidFill>
                  <a:srgbClr val="FF0000"/>
                </a:solidFill>
                <a:cs typeface="Posterama"/>
              </a:rPr>
              <a:t>Esempio</a:t>
            </a:r>
            <a:r>
              <a:rPr lang="en-US" sz="4600" dirty="0">
                <a:solidFill>
                  <a:srgbClr val="FF0000"/>
                </a:solidFill>
                <a:cs typeface="Posterama"/>
              </a:rPr>
              <a:t> database: </a:t>
            </a:r>
            <a:r>
              <a:rPr lang="en-US" sz="4600" dirty="0" err="1">
                <a:solidFill>
                  <a:srgbClr val="FF0000"/>
                </a:solidFill>
                <a:cs typeface="Posterama"/>
              </a:rPr>
              <a:t>tabella</a:t>
            </a:r>
            <a:r>
              <a:rPr lang="en-US" sz="4600" dirty="0">
                <a:solidFill>
                  <a:srgbClr val="FF0000"/>
                </a:solidFill>
                <a:cs typeface="Posterama"/>
              </a:rPr>
              <a:t> </a:t>
            </a:r>
            <a:r>
              <a:rPr lang="en-US" sz="4600" dirty="0" err="1">
                <a:solidFill>
                  <a:srgbClr val="FF0000"/>
                </a:solidFill>
                <a:cs typeface="Posterama"/>
              </a:rPr>
              <a:t>transazioni</a:t>
            </a:r>
          </a:p>
        </p:txBody>
      </p:sp>
      <p:pic>
        <p:nvPicPr>
          <p:cNvPr id="5" name="Immagine 4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EE2F58C3-D457-4915-8CA9-D1E8DDC20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180" y="3655726"/>
            <a:ext cx="9952535" cy="189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354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Right Triangle 112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300C0ECD-6FA2-9A62-1E03-CF8255B09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056" y="736510"/>
            <a:ext cx="10755290" cy="1304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0000"/>
                </a:solidFill>
                <a:cs typeface="Posterama"/>
              </a:rPr>
              <a:t>     </a:t>
            </a:r>
            <a:r>
              <a:rPr lang="en-US" sz="5400" dirty="0" err="1">
                <a:solidFill>
                  <a:srgbClr val="FF0000"/>
                </a:solidFill>
                <a:cs typeface="Posterama"/>
              </a:rPr>
              <a:t>Implementazioni</a:t>
            </a:r>
            <a:r>
              <a:rPr lang="en-US" sz="5400" dirty="0">
                <a:solidFill>
                  <a:srgbClr val="FF0000"/>
                </a:solidFill>
                <a:cs typeface="Posterama"/>
              </a:rPr>
              <a:t> future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AA230CE-A919-C46C-5F17-4B80D490A518}"/>
              </a:ext>
            </a:extLst>
          </p:cNvPr>
          <p:cNvSpPr txBox="1"/>
          <p:nvPr/>
        </p:nvSpPr>
        <p:spPr>
          <a:xfrm>
            <a:off x="794684" y="3959347"/>
            <a:ext cx="11169372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dirty="0"/>
              <a:t>Possibili implementazioni future: </a:t>
            </a:r>
          </a:p>
          <a:p>
            <a:r>
              <a:rPr lang="it-IT" sz="2000" dirty="0"/>
              <a:t>-Mettere una notifica tale che la persona, una volta che il budget sta per finire.</a:t>
            </a:r>
          </a:p>
          <a:p>
            <a:r>
              <a:rPr lang="it-IT" sz="2000" dirty="0"/>
              <a:t>-Inserire il cambio monetario aggiornato quotidianamente delle varie valute.</a:t>
            </a:r>
          </a:p>
          <a:p>
            <a:r>
              <a:rPr lang="it-IT" sz="2000" dirty="0"/>
              <a:t>-Migliorare l'interfaccia grafica, cercando sempre di lasciarla comunque semplice ed essenziale!</a:t>
            </a:r>
            <a:br>
              <a:rPr lang="it-IT" sz="2000" dirty="0"/>
            </a:br>
            <a:endParaRPr lang="it-IT" sz="2000"/>
          </a:p>
        </p:txBody>
      </p:sp>
    </p:spTree>
    <p:extLst>
      <p:ext uri="{BB962C8B-B14F-4D97-AF65-F5344CB8AC3E}">
        <p14:creationId xmlns:p14="http://schemas.microsoft.com/office/powerpoint/2010/main" val="973822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Right Triangle 112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28A9141-DDE5-8119-D305-8176B822E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725467"/>
            <a:ext cx="10733204" cy="27844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Basi di </a:t>
            </a:r>
            <a:r>
              <a:rPr lang="en-US" err="1">
                <a:solidFill>
                  <a:schemeClr val="accent1">
                    <a:lumMod val="75000"/>
                  </a:schemeClr>
                </a:solidFill>
              </a:rPr>
              <a:t>partenza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err="1">
                <a:solidFill>
                  <a:schemeClr val="accent1">
                    <a:lumMod val="75000"/>
                  </a:schemeClr>
                </a:solidFill>
              </a:rPr>
              <a:t>obiettivi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err="1">
                <a:solidFill>
                  <a:schemeClr val="accent1">
                    <a:lumMod val="75000"/>
                  </a:schemeClr>
                </a:solidFill>
              </a:rPr>
              <a:t>comuni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e </a:t>
            </a:r>
            <a:r>
              <a:rPr lang="en-US" err="1">
                <a:solidFill>
                  <a:schemeClr val="accent1">
                    <a:lumMod val="75000"/>
                  </a:schemeClr>
                </a:solidFill>
              </a:rPr>
              <a:t>pianificazione</a:t>
            </a:r>
            <a:endParaRPr lang="en-US" err="1">
              <a:solidFill>
                <a:schemeClr val="accent1">
                  <a:lumMod val="75000"/>
                </a:schemeClr>
              </a:solidFill>
              <a:cs typeface="Posterama"/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A444E0E-9DAC-65AC-97A0-961709884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142" y="3602038"/>
            <a:ext cx="10733204" cy="156059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1° passaggio: Brainstorming in cui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è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stabilito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generale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raccolta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dei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requisiti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di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definizioni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abbozzo del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documento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progettazione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guida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e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decisione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come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operare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sotto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alcuni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aspetti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quali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 GUI (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intuitiva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semplice per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l'utente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e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casi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d'uso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2228089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Rectangle 60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15" name="Group 62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6" name="Freeform: Shape 93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7" name="Freeform: Shape 95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8" name="Rectangle 97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19" name="Group 99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" name="Freeform: Shape 130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21" name="Group 132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134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136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24" name="Rectangle 163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25" name="Rectangle 165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26" name="Right Triangle 167">
            <a:extLst>
              <a:ext uri="{FF2B5EF4-FFF2-40B4-BE49-F238E27FC236}">
                <a16:creationId xmlns:a16="http://schemas.microsoft.com/office/drawing/2014/main" id="{C24346C5-B1C8-4C83-846B-122A3B4B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0" y="1555699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Freeform: Shape 169">
            <a:extLst>
              <a:ext uri="{FF2B5EF4-FFF2-40B4-BE49-F238E27FC236}">
                <a16:creationId xmlns:a16="http://schemas.microsoft.com/office/drawing/2014/main" id="{0B6C48B2-8296-4312-8901-93BB7735D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5" y="4554328"/>
            <a:ext cx="12197917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28" name="Group 171">
            <a:extLst>
              <a:ext uri="{FF2B5EF4-FFF2-40B4-BE49-F238E27FC236}">
                <a16:creationId xmlns:a16="http://schemas.microsoft.com/office/drawing/2014/main" id="{90F28F7A-4F2F-4C1B-AF1C-A6E7C795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23CC870-B5E9-475F-A625-9E862A62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42A6B08C-017D-4B4D-95EC-4BB83C554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94599402-E1B8-4E3B-A56D-68606FC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B720C48A-E9A0-4B85-A954-39375E09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B0E26956-FF2A-412E-ACC4-29CCD025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FB31E652-49AC-4108-85B8-75122A48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DC1DB29F-0624-4035-B188-640616D5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1D27221C-2427-4C99-89DC-1A38A540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2DBF1D76-8076-4BAE-B627-F1861C9E0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8E930E41-FC2F-4319-9C28-32C27843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C0936C1B-0C10-464B-85C8-345095A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DB90EC61-FD0C-434A-9D1B-A20035C21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A5F5CC56-1FDA-4D3E-9C6E-8E996026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272B8FB2-B735-480F-9A88-48AADB22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85B46C1B-4FC4-4E24-AC43-07940BE1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C34915AF-0AE3-4EDD-8681-4C3F2C592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5C35A3F3-714E-4F69-9BDF-8ED284EF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03D561AC-B0B1-47EB-BE05-209F5612B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D3508E52-4FD9-4E6D-AFEA-69A88ED2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C69DDE76-16F7-472F-B6D7-84AE8FFF3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B2D87BEF-8844-4A3E-B130-B7D26740C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BB381129-2089-4EAA-AE6C-2BAA96BC8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5B69BF7A-FA63-4706-8066-DF15018E6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6A3ECB71-0CCD-403F-B14B-ABC48D78C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D9095BBA-0FE1-49E5-89F7-22125BAF8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B55351D8-6F27-4B82-968B-581B177C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351025A5-EB5A-4057-A85E-69AF0E6B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5030318B-EEB9-4D92-BC50-D1151098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417FC0E3-7CC7-4188-BC7A-7E8FB556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DFB95F8-3568-238C-2FE4-0B8F46D4D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168275"/>
            <a:ext cx="6542916" cy="25749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Documentazione del progetto</a:t>
            </a:r>
          </a:p>
        </p:txBody>
      </p:sp>
      <p:graphicFrame>
        <p:nvGraphicFramePr>
          <p:cNvPr id="56" name="Segnaposto contenuto 2">
            <a:extLst>
              <a:ext uri="{FF2B5EF4-FFF2-40B4-BE49-F238E27FC236}">
                <a16:creationId xmlns:a16="http://schemas.microsoft.com/office/drawing/2014/main" id="{22795578-84C2-7024-F414-FDE2824EDE13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19323620"/>
              </p:ext>
            </p:extLst>
          </p:nvPr>
        </p:nvGraphicFramePr>
        <p:xfrm>
          <a:off x="5210734" y="829682"/>
          <a:ext cx="6831012" cy="6059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7485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690347A-6937-4F6D-93E3-D398D803D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Right Triangle 110">
            <a:extLst>
              <a:ext uri="{FF2B5EF4-FFF2-40B4-BE49-F238E27FC236}">
                <a16:creationId xmlns:a16="http://schemas.microsoft.com/office/drawing/2014/main" id="{DE6FA2BA-220F-4070-A46C-D437A6D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B18D2A95-840F-45DF-AD93-5FA412FC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F92A3F2D-F424-43A3-88B0-FB258A0C1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8BBA9B4-EF00-4579-A73A-061C5F90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2671F1C5-E931-49D9-9767-24576DE53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046BA41-68C0-40C2-BC53-B4CEE4497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76E7620-A012-4D01-82AC-46D48B7ED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5B0D3EE-EC46-46BC-91C4-5DF8E2395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6B0B37E-E738-4DEC-9C41-BF6269C0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3AFB8B0-64A4-4D83-9BD8-9E66B562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D476192-29F6-47CF-BCF9-7380667EE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0DFCCF7-D983-4E21-9508-BD55CE62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A5B9C6DA-F76E-45A2-8BB3-40FAF6D8C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4210E6D-AADD-4805-A5EA-9A52D0D30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75DC64F-453E-4AEA-AE65-D99FAE78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D802B56-7408-46D4-8EAA-BE6E22347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1C2DD0F-4A07-4510-B9BC-EE4560F6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788BD1-17A6-41DE-9EFA-533C6D3D7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9AC2388-5F15-4D60-B816-F7AC60F7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26E0780-8DF3-4637-8C1A-7A3E623B0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9CE402E-8C2D-4EC6-A180-FBF8116E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5F8AC4E-9C7D-42D3-89A2-33C30FA51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7F715C8-AA23-4912-8669-61553682B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0F183C1D-030E-4775-9670-0936C809C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70DC51B-15B9-4F37-9BF3-F4E762B9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3834603-F0EF-42F7-8341-C4BF2931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3E31C74-18A8-4EB2-8034-B2BF4C20E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63E618E4-2AD8-4E68-AEEE-8D11DC4D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CBF929-71E3-4CCC-A912-A0E1D135F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2AB384EE-8795-4C64-B229-D57CB4BAD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10E8CCD-425C-4DCD-A08B-8947BAC17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EDFBB1E-CA08-43FD-9A7A-F1B29EFDB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23D0689-9AC6-4F16-AFFD-D68F95A0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D0323366-1888-B70F-DBB5-25CD6CF7E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141" y="140162"/>
            <a:ext cx="10225205" cy="15918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Per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riassumere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 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funzionalità</a:t>
            </a:r>
            <a:endParaRPr lang="en-US" dirty="0" err="1">
              <a:solidFill>
                <a:schemeClr val="accent1">
                  <a:lumMod val="75000"/>
                </a:schemeClr>
              </a:solidFill>
              <a:cs typeface="Posterama"/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D1CEC62-A466-A695-1275-D8E250DE8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142" y="2939432"/>
            <a:ext cx="11020334" cy="25545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L'applicazione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è un </a:t>
            </a:r>
            <a:r>
              <a:rPr lang="en-US" err="1">
                <a:solidFill>
                  <a:schemeClr val="tx1"/>
                </a:solidFill>
              </a:rPr>
              <a:t>portafoglio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permette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di:</a:t>
            </a:r>
            <a:endParaRPr lang="en-US" kern="1200" dirty="0">
              <a:solidFill>
                <a:schemeClr val="tx1"/>
              </a:solidFill>
              <a:latin typeface="+mn-lt"/>
            </a:endParaRPr>
          </a:p>
          <a:p>
            <a:pPr algn="ctr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-Vedere la propria </a:t>
            </a:r>
            <a:r>
              <a:rPr lang="en-US" err="1">
                <a:solidFill>
                  <a:schemeClr val="tx1"/>
                </a:solidFill>
              </a:rPr>
              <a:t>contabilità</a:t>
            </a:r>
            <a:endParaRPr lang="en-US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err="1">
                <a:solidFill>
                  <a:schemeClr val="tx1"/>
                </a:solidFill>
              </a:rPr>
              <a:t>Creare</a:t>
            </a:r>
            <a:r>
              <a:rPr lang="en-US" dirty="0">
                <a:solidFill>
                  <a:schemeClr val="tx1"/>
                </a:solidFill>
              </a:rPr>
              <a:t> un budget </a:t>
            </a:r>
            <a:r>
              <a:rPr lang="en-US" err="1">
                <a:solidFill>
                  <a:schemeClr val="tx1"/>
                </a:solidFill>
              </a:rPr>
              <a:t>personalizzato</a:t>
            </a:r>
            <a:endParaRPr lang="en-US" kern="1200">
              <a:solidFill>
                <a:schemeClr val="tx1"/>
              </a:solidFill>
              <a:latin typeface="+mn-lt"/>
            </a:endParaRPr>
          </a:p>
          <a:p>
            <a:pPr algn="ctr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err="1">
                <a:solidFill>
                  <a:schemeClr val="tx1"/>
                </a:solidFill>
              </a:rPr>
              <a:t>Aggiungere</a:t>
            </a:r>
            <a:r>
              <a:rPr lang="en-US" dirty="0">
                <a:solidFill>
                  <a:schemeClr val="tx1"/>
                </a:solidFill>
              </a:rPr>
              <a:t> le </a:t>
            </a:r>
            <a:r>
              <a:rPr lang="en-US" err="1">
                <a:solidFill>
                  <a:schemeClr val="tx1"/>
                </a:solidFill>
              </a:rPr>
              <a:t>proprie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spese</a:t>
            </a:r>
            <a:endParaRPr lang="en-US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err="1">
                <a:solidFill>
                  <a:schemeClr val="tx1"/>
                </a:solidFill>
              </a:rPr>
              <a:t>Stampare</a:t>
            </a:r>
            <a:r>
              <a:rPr lang="en-US" dirty="0">
                <a:solidFill>
                  <a:schemeClr val="tx1"/>
                </a:solidFill>
              </a:rPr>
              <a:t> le </a:t>
            </a:r>
            <a:r>
              <a:rPr lang="en-US" err="1">
                <a:solidFill>
                  <a:schemeClr val="tx1"/>
                </a:solidFill>
              </a:rPr>
              <a:t>proprie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transazioni</a:t>
            </a:r>
            <a:r>
              <a:rPr lang="en-US" dirty="0">
                <a:solidFill>
                  <a:schemeClr val="tx2"/>
                </a:solidFill>
              </a:rPr>
              <a:t> </a:t>
            </a:r>
          </a:p>
          <a:p>
            <a:pPr algn="ctr">
              <a:lnSpc>
                <a:spcPct val="100000"/>
              </a:lnSpc>
            </a:pPr>
            <a:endParaRPr lang="en-US" sz="1300" dirty="0">
              <a:solidFill>
                <a:schemeClr val="tx2"/>
              </a:solidFill>
            </a:endParaRPr>
          </a:p>
          <a:p>
            <a:pPr algn="ctr">
              <a:lnSpc>
                <a:spcPct val="100000"/>
              </a:lnSpc>
            </a:pPr>
            <a:endParaRPr lang="en-US" sz="13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942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Right Triangle 112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6835E238-E3CF-8C41-5A3F-9D3196E2C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9924" y="548771"/>
            <a:ext cx="6216422" cy="14371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UML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4BB2653-6124-D4BA-7D8B-6FDF74E71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056" y="3535778"/>
            <a:ext cx="10755290" cy="277537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diagramma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UML è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stato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realizzato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dopo il brainstorming e lo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scheletro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portante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del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documento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affinchè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gli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obiettivi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prefissati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fossero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chiari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en-US" kern="1200" dirty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Abbiamo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quindi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rappresentato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concettualmente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ciò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l'applicazione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nell'atto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pratico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fare,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chiarendo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le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entità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le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relazioni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esse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con le loro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regole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vincoli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abbiamo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astratto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il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tutto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una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visione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semplificata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del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progetto</a:t>
            </a:r>
            <a:endParaRPr lang="en-US" kern="120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52609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testo, schermata, Parallelo, numero&#10;&#10;Descrizione generata automaticamente">
            <a:extLst>
              <a:ext uri="{FF2B5EF4-FFF2-40B4-BE49-F238E27FC236}">
                <a16:creationId xmlns:a16="http://schemas.microsoft.com/office/drawing/2014/main" id="{5414B684-B783-49DE-165C-BA0EE438F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09" y="-7383"/>
            <a:ext cx="12316098" cy="698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0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Rectangle 30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52" name="Group 3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3" name="Freeform: Shape 3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4" name="Freeform: Shape 3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5" name="Rectangle 345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56" name="Group 347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7" name="Freeform: Shape 378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58" name="Group 380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459" name="Rectangle 411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60" name="Rectangle 413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61" name="Right Triangle 415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Flowchart: Document 417">
            <a:extLst>
              <a:ext uri="{FF2B5EF4-FFF2-40B4-BE49-F238E27FC236}">
                <a16:creationId xmlns:a16="http://schemas.microsoft.com/office/drawing/2014/main" id="{B6DE7CCF-F894-44DD-9FA3-8BD0D5CE2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19901" y="1485903"/>
            <a:ext cx="6858000" cy="3886199"/>
          </a:xfrm>
          <a:prstGeom prst="flowChartDocumen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63" name="Group 41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A9B29BE5-83B7-6E74-B0DE-F7CE2A16F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13" y="581902"/>
            <a:ext cx="5447384" cy="11500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Design: MVC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A227FC2-B398-7D77-C0CE-0669580EC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013" y="2066996"/>
            <a:ext cx="5447384" cy="449815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9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Il </a:t>
            </a:r>
            <a:r>
              <a:rPr lang="en-US" sz="19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modello</a:t>
            </a:r>
            <a:r>
              <a:rPr lang="en-US" sz="19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9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utilizzato</a:t>
            </a:r>
            <a:r>
              <a:rPr lang="en-US" sz="19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è </a:t>
            </a:r>
            <a:r>
              <a:rPr lang="en-US" sz="19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l'MVC</a:t>
            </a:r>
            <a:r>
              <a:rPr lang="en-US" sz="19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(Model-View-Controller).</a:t>
            </a:r>
            <a:endParaRPr lang="en-US" sz="1900" kern="1200" dirty="0">
              <a:solidFill>
                <a:schemeClr val="tx2"/>
              </a:solidFill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sz="1900" dirty="0">
                <a:solidFill>
                  <a:schemeClr val="tx2"/>
                </a:solidFill>
              </a:rPr>
              <a:t>MVC è un </a:t>
            </a:r>
            <a:r>
              <a:rPr lang="en-US" sz="1900" err="1">
                <a:solidFill>
                  <a:schemeClr val="tx2"/>
                </a:solidFill>
              </a:rPr>
              <a:t>acronimo</a:t>
            </a:r>
            <a:r>
              <a:rPr lang="en-US" sz="1900" dirty="0">
                <a:solidFill>
                  <a:schemeClr val="tx2"/>
                </a:solidFill>
              </a:rPr>
              <a:t> </a:t>
            </a:r>
            <a:r>
              <a:rPr lang="en-US" sz="1900" err="1">
                <a:solidFill>
                  <a:schemeClr val="tx2"/>
                </a:solidFill>
              </a:rPr>
              <a:t>che</a:t>
            </a:r>
            <a:r>
              <a:rPr lang="en-US" sz="1900" dirty="0">
                <a:solidFill>
                  <a:schemeClr val="tx2"/>
                </a:solidFill>
              </a:rPr>
              <a:t> </a:t>
            </a:r>
            <a:r>
              <a:rPr lang="en-US" sz="1900" err="1">
                <a:solidFill>
                  <a:schemeClr val="tx2"/>
                </a:solidFill>
              </a:rPr>
              <a:t>sta</a:t>
            </a:r>
            <a:r>
              <a:rPr lang="en-US" sz="1900" dirty="0">
                <a:solidFill>
                  <a:schemeClr val="tx2"/>
                </a:solidFill>
              </a:rPr>
              <a:t> per Model View Controller, e </a:t>
            </a:r>
            <a:r>
              <a:rPr lang="en-US" sz="1900" err="1">
                <a:solidFill>
                  <a:schemeClr val="tx2"/>
                </a:solidFill>
              </a:rPr>
              <a:t>prevede</a:t>
            </a:r>
            <a:r>
              <a:rPr lang="en-US" sz="1900" dirty="0">
                <a:solidFill>
                  <a:schemeClr val="tx2"/>
                </a:solidFill>
              </a:rPr>
              <a:t> </a:t>
            </a:r>
            <a:r>
              <a:rPr lang="en-US" sz="1900" err="1">
                <a:solidFill>
                  <a:schemeClr val="tx2"/>
                </a:solidFill>
              </a:rPr>
              <a:t>l'organizzazione</a:t>
            </a:r>
            <a:r>
              <a:rPr lang="en-US" sz="1900" dirty="0">
                <a:solidFill>
                  <a:schemeClr val="tx2"/>
                </a:solidFill>
              </a:rPr>
              <a:t> del </a:t>
            </a:r>
            <a:r>
              <a:rPr lang="en-US" sz="1900" err="1">
                <a:solidFill>
                  <a:schemeClr val="tx2"/>
                </a:solidFill>
              </a:rPr>
              <a:t>codice</a:t>
            </a:r>
            <a:r>
              <a:rPr lang="en-US" sz="1900" dirty="0">
                <a:solidFill>
                  <a:schemeClr val="tx2"/>
                </a:solidFill>
              </a:rPr>
              <a:t> in 3 </a:t>
            </a:r>
            <a:r>
              <a:rPr lang="en-US" sz="1900" err="1">
                <a:solidFill>
                  <a:schemeClr val="tx2"/>
                </a:solidFill>
              </a:rPr>
              <a:t>macrosezioni</a:t>
            </a:r>
            <a:r>
              <a:rPr lang="en-US" sz="1900" dirty="0">
                <a:solidFill>
                  <a:schemeClr val="tx2"/>
                </a:solidFill>
              </a:rPr>
              <a:t>: Vista, </a:t>
            </a:r>
            <a:r>
              <a:rPr lang="en-US" sz="1900" err="1">
                <a:solidFill>
                  <a:schemeClr val="tx2"/>
                </a:solidFill>
              </a:rPr>
              <a:t>Modello</a:t>
            </a:r>
            <a:r>
              <a:rPr lang="en-US" sz="1900" dirty="0">
                <a:solidFill>
                  <a:schemeClr val="tx2"/>
                </a:solidFill>
              </a:rPr>
              <a:t> e </a:t>
            </a:r>
            <a:r>
              <a:rPr lang="en-US" sz="1900" err="1">
                <a:solidFill>
                  <a:schemeClr val="tx2"/>
                </a:solidFill>
              </a:rPr>
              <a:t>Controllore</a:t>
            </a:r>
            <a:endParaRPr lang="en-US" sz="190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9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Per la </a:t>
            </a:r>
            <a:r>
              <a:rPr lang="en-US" sz="19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memorizzazione</a:t>
            </a:r>
            <a:r>
              <a:rPr lang="en-US" sz="19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di </a:t>
            </a:r>
            <a:r>
              <a:rPr lang="en-US" sz="19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dati</a:t>
            </a:r>
            <a:r>
              <a:rPr lang="en-US" sz="19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9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invece</a:t>
            </a:r>
            <a:r>
              <a:rPr lang="en-US" sz="19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9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si</a:t>
            </a:r>
            <a:r>
              <a:rPr lang="en-US" sz="19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è </a:t>
            </a:r>
            <a:r>
              <a:rPr lang="en-US" sz="19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utilizzato</a:t>
            </a:r>
            <a:r>
              <a:rPr lang="en-US" sz="19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un database</a:t>
            </a:r>
            <a:r>
              <a:rPr lang="en-US" sz="1900" dirty="0">
                <a:solidFill>
                  <a:schemeClr val="tx2"/>
                </a:solidFill>
              </a:rPr>
              <a:t>, con </a:t>
            </a:r>
            <a:r>
              <a:rPr lang="en-US" sz="1900" err="1">
                <a:solidFill>
                  <a:schemeClr val="tx2"/>
                </a:solidFill>
              </a:rPr>
              <a:t>linguaggio</a:t>
            </a:r>
            <a:r>
              <a:rPr lang="en-US" sz="1900" dirty="0">
                <a:solidFill>
                  <a:schemeClr val="tx2"/>
                </a:solidFill>
              </a:rPr>
              <a:t> di </a:t>
            </a:r>
            <a:r>
              <a:rPr lang="en-US" sz="1900" err="1">
                <a:solidFill>
                  <a:schemeClr val="tx2"/>
                </a:solidFill>
              </a:rPr>
              <a:t>programmazione</a:t>
            </a:r>
            <a:r>
              <a:rPr lang="en-US" sz="1900" dirty="0">
                <a:solidFill>
                  <a:schemeClr val="tx2"/>
                </a:solidFill>
              </a:rPr>
              <a:t> SQL.</a:t>
            </a:r>
            <a:br>
              <a:rPr lang="en-US" sz="1900" kern="1200" dirty="0"/>
            </a:br>
            <a:r>
              <a:rPr lang="en-US" sz="19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La </a:t>
            </a:r>
            <a:r>
              <a:rPr lang="en-US" sz="19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costruzione</a:t>
            </a:r>
            <a:r>
              <a:rPr lang="en-US" sz="19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9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dell'MVC</a:t>
            </a:r>
            <a:r>
              <a:rPr lang="en-US" sz="19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è </a:t>
            </a:r>
            <a:r>
              <a:rPr lang="en-US" sz="19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avvenuta</a:t>
            </a:r>
            <a:r>
              <a:rPr lang="en-US" sz="19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step-by-step; </a:t>
            </a:r>
            <a:r>
              <a:rPr lang="en-US" sz="19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progettando</a:t>
            </a:r>
            <a:r>
              <a:rPr lang="en-US" sz="19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prima uno </a:t>
            </a:r>
            <a:r>
              <a:rPr lang="en-US" sz="19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scheletro</a:t>
            </a:r>
            <a:r>
              <a:rPr lang="en-US" sz="19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del </a:t>
            </a:r>
            <a:r>
              <a:rPr lang="en-US" sz="19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modello</a:t>
            </a:r>
            <a:r>
              <a:rPr lang="en-US" sz="19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, per poi </a:t>
            </a:r>
            <a:r>
              <a:rPr lang="en-US" sz="19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procedere</a:t>
            </a:r>
            <a:r>
              <a:rPr lang="en-US" sz="19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con la vista ed </a:t>
            </a:r>
            <a:r>
              <a:rPr lang="en-US" sz="19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infine</a:t>
            </a:r>
            <a:r>
              <a:rPr lang="en-US" sz="19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con il controller.</a:t>
            </a:r>
            <a:endParaRPr lang="en-US" sz="1900" kern="1200" dirty="0">
              <a:solidFill>
                <a:schemeClr val="tx2"/>
              </a:solidFill>
              <a:latin typeface="+mn-lt"/>
            </a:endParaRPr>
          </a:p>
          <a:p>
            <a:pPr>
              <a:lnSpc>
                <a:spcPct val="100000"/>
              </a:lnSpc>
            </a:pPr>
            <a:endParaRPr lang="en-US" sz="1800" kern="1200" dirty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5" name="Immagine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9300ED4C-9D89-7751-9D7A-6B28EA99F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8542" y="1720851"/>
            <a:ext cx="3592305" cy="329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90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9E1977A-884A-4AAF-87EA-58A265660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FAD45405-D2A4-4FD5-905C-3EC7902D5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Right Triangle 112">
            <a:extLst>
              <a:ext uri="{FF2B5EF4-FFF2-40B4-BE49-F238E27FC236}">
                <a16:creationId xmlns:a16="http://schemas.microsoft.com/office/drawing/2014/main" id="{DC2EB0AE-8020-468E-A6FE-E44AC4366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0" y="297161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85A9662C-1F8F-45C3-99EB-B86256F4B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4328BEE-05E5-4848-B1DA-C64181D20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2601F1C-9D55-4924-9B09-7C3D8DF3B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4355D903-BE20-44D4-89F8-A1F0F9ADE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0650500-3FA1-4028-9231-D51BE4AA4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A7E7CA03-D7C5-4B24-A6C9-E2CA0DC2C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5C6BC46-0811-4155-9373-713C32AB3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1EBE19C-F044-4281-8E81-3F337AD13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0CBEA2D-1724-4BA8-AC9D-2EEDAB52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5C651D1C-1CB3-43A7-BB67-3545D33F1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DCCFCA4-773F-45E1-8A93-7B3601C6E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EB1C4C6-E1B0-40FB-9458-F9EE8479F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2D22426-5E6B-4173-82D9-58F3702409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6003445B-43E6-4E2A-8F91-1835E5254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74E0787-89E9-49E3-BF7B-6144FC1E7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2F78145B-B5A5-4E33-8A04-54A1FFABC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C130ADD-C530-42BE-AC4B-D6966A541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C6E4DA8-DF07-470C-8BCD-678809AFD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92CE831-8230-4A6D-BCDA-55B5B01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7489D822-DC7B-4539-9E2D-059D5774F7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3E32C019-218C-4F56-B193-877CB215B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E41E922B-FBB4-4809-B2A6-6941101E6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500F5CA9-BC77-4F70-8401-EC5E823FA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A68313E0-78F9-4A69-963B-44073DCAB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22F9E66-EE5E-46BC-A92B-676BBBF68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19F4CCC-E951-47F4-AC5A-421DD0A121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FE008CE-2B56-4A6A-ABE8-BC890A823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730D8997-12CB-4595-B146-2C1C20A01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EBB6243-C7E8-4CC0-A7D5-008C387D8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753F938B-206C-403E-AC0E-6B7C647D93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812A8332-70C4-4829-9196-DB3AE1544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A30D226-633F-2502-DE28-51D81EB5B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0087"/>
            <a:ext cx="6157866" cy="498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Vista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7F1DC05-B1EF-F1A3-2826-FF32C0CAD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1969" y="737374"/>
            <a:ext cx="4379434" cy="52171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</a:rPr>
              <a:t>La </a:t>
            </a:r>
            <a:r>
              <a:rPr lang="en-US" dirty="0">
                <a:solidFill>
                  <a:schemeClr val="tx1"/>
                </a:solidFill>
              </a:rPr>
              <a:t>Vista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è la </a:t>
            </a:r>
            <a:r>
              <a:rPr lang="en-US" dirty="0" err="1">
                <a:solidFill>
                  <a:schemeClr val="tx1"/>
                </a:solidFill>
              </a:rPr>
              <a:t>componente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grafica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dell'applicazione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kern="1200" dirty="0">
                <a:solidFill>
                  <a:schemeClr val="tx1"/>
                </a:solidFill>
              </a:rPr>
              <a:t>è </a:t>
            </a:r>
            <a:r>
              <a:rPr lang="en-US" kern="1200" dirty="0" err="1">
                <a:solidFill>
                  <a:schemeClr val="tx1"/>
                </a:solidFill>
              </a:rPr>
              <a:t>stata</a:t>
            </a:r>
            <a:r>
              <a:rPr lang="en-US" kern="1200" dirty="0">
                <a:solidFill>
                  <a:schemeClr val="tx1"/>
                </a:solidFill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pensata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>
                <a:solidFill>
                  <a:schemeClr val="tx1"/>
                </a:solidFill>
              </a:rPr>
              <a:t>per 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esigenze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 un </a:t>
            </a:r>
            <a:r>
              <a:rPr lang="en-US" dirty="0" err="1">
                <a:solidFill>
                  <a:schemeClr val="tx1"/>
                </a:solidFill>
              </a:rPr>
              <a:t>utente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qualsiasi,anche</a:t>
            </a:r>
            <a:r>
              <a:rPr lang="en-US" dirty="0">
                <a:solidFill>
                  <a:schemeClr val="tx1"/>
                </a:solidFill>
              </a:rPr>
              <a:t> di </a:t>
            </a:r>
            <a:r>
              <a:rPr lang="en-US" dirty="0" err="1">
                <a:solidFill>
                  <a:schemeClr val="tx1"/>
                </a:solidFill>
              </a:rPr>
              <a:t>età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avanzata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il quale,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avere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semplicità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d'uso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kern="1200" dirty="0">
                <a:solidFill>
                  <a:schemeClr val="tx1"/>
                </a:solidFill>
              </a:rPr>
              <a:t>per 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cui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solamente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l'essenziale</a:t>
            </a:r>
            <a:r>
              <a:rPr lang="en-US" kern="1200" dirty="0">
                <a:solidFill>
                  <a:schemeClr val="tx1"/>
                </a:solidFill>
              </a:rPr>
              <a:t>.</a:t>
            </a:r>
            <a:br>
              <a:rPr lang="en-US" kern="1200" dirty="0">
                <a:solidFill>
                  <a:schemeClr val="tx1"/>
                </a:solidFill>
              </a:rPr>
            </a:br>
            <a:r>
              <a:rPr lang="en-US" kern="1200" dirty="0" err="1">
                <a:solidFill>
                  <a:schemeClr val="tx1"/>
                </a:solidFill>
              </a:rPr>
              <a:t>L'interfaccia</a:t>
            </a:r>
            <a:r>
              <a:rPr lang="en-US" kern="1200" dirty="0">
                <a:solidFill>
                  <a:schemeClr val="tx1"/>
                </a:solidFill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grafica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>
                <a:solidFill>
                  <a:schemeClr val="tx1"/>
                </a:solidFill>
              </a:rPr>
              <a:t>è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stata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realizzata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attraverso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>
                <a:solidFill>
                  <a:schemeClr val="tx1"/>
                </a:solidFill>
              </a:rPr>
              <a:t>Swing, 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</a:t>
            </a:r>
            <a:r>
              <a:rPr lang="en-US" kern="1200" dirty="0" err="1">
                <a:solidFill>
                  <a:schemeClr val="tx1"/>
                </a:solidFill>
              </a:rPr>
              <a:t>libreria</a:t>
            </a:r>
            <a:r>
              <a:rPr lang="en-US" kern="1200" dirty="0">
                <a:solidFill>
                  <a:schemeClr val="tx1"/>
                </a:solidFill>
              </a:rPr>
              <a:t> 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 </a:t>
            </a:r>
            <a:r>
              <a:rPr lang="en-US" kern="1200" dirty="0">
                <a:solidFill>
                  <a:schemeClr val="tx1"/>
                </a:solidFill>
              </a:rPr>
              <a:t>le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componenti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grafiche</a:t>
            </a:r>
            <a:r>
              <a:rPr lang="en-US" kern="1200" dirty="0">
                <a:solidFill>
                  <a:schemeClr val="tx1"/>
                </a:solidFill>
              </a:rPr>
              <a:t>.</a:t>
            </a:r>
            <a:br>
              <a:rPr lang="en-US" kern="1200" dirty="0">
                <a:solidFill>
                  <a:schemeClr val="tx1"/>
                </a:solidFill>
              </a:rPr>
            </a:br>
            <a:endParaRPr lang="en-US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390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3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9" name="Freeform: Shape 188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4" name="Freeform: Shape 223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57" name="Rectangle 256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1" name="Flowchart: Document 260">
            <a:extLst>
              <a:ext uri="{FF2B5EF4-FFF2-40B4-BE49-F238E27FC236}">
                <a16:creationId xmlns:a16="http://schemas.microsoft.com/office/drawing/2014/main" id="{41FB6F01-9581-4ED4-833E-048E9F3C8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562104" y="1562107"/>
            <a:ext cx="6858000" cy="3733791"/>
          </a:xfrm>
          <a:prstGeom prst="flowChartDocument">
            <a:avLst/>
          </a:pr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3" name="Right Triangle 262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7391214" y="-284145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AA61669-FBB5-415C-AA5A-755E9F8D1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2732" y="1640052"/>
            <a:ext cx="4478882" cy="25966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solidFill>
                  <a:srgbClr val="FF0000"/>
                </a:solidFill>
                <a:cs typeface="Posterama"/>
              </a:rPr>
              <a:t>Esempio</a:t>
            </a:r>
            <a:r>
              <a:rPr lang="en-US" dirty="0">
                <a:solidFill>
                  <a:srgbClr val="FF0000"/>
                </a:solidFill>
                <a:cs typeface="Posterama"/>
              </a:rPr>
              <a:t> Vista: Login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Immagine 3" descr="Immagine che contiene testo, schermata, schermo, software&#10;&#10;Descrizione generata automaticamente">
            <a:extLst>
              <a:ext uri="{FF2B5EF4-FFF2-40B4-BE49-F238E27FC236}">
                <a16:creationId xmlns:a16="http://schemas.microsoft.com/office/drawing/2014/main" id="{9538913F-C3E8-9020-D1D6-CDF85CF09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69" y="279797"/>
            <a:ext cx="5810316" cy="587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81110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0" baseType="lpstr">
      <vt:lpstr>SineVTI</vt:lpstr>
      <vt:lpstr>Applicazione Portfolio</vt:lpstr>
      <vt:lpstr>Basi di partenza: obiettivi comuni e pianificazione</vt:lpstr>
      <vt:lpstr>Documentazione del progetto</vt:lpstr>
      <vt:lpstr>Per riassumere: funzionalità</vt:lpstr>
      <vt:lpstr>UML</vt:lpstr>
      <vt:lpstr>Presentazione standard di PowerPoint</vt:lpstr>
      <vt:lpstr>Design: MVC</vt:lpstr>
      <vt:lpstr>Vista</vt:lpstr>
      <vt:lpstr>Esempio Vista: Login</vt:lpstr>
      <vt:lpstr>Esempio Vista: Causale</vt:lpstr>
      <vt:lpstr>Esempio Vista: Schermata principale</vt:lpstr>
      <vt:lpstr>Esempio (del codice) View</vt:lpstr>
      <vt:lpstr>Modello</vt:lpstr>
      <vt:lpstr>Esempio di Modello</vt:lpstr>
      <vt:lpstr>Controller</vt:lpstr>
      <vt:lpstr>Esempio di controller</vt:lpstr>
      <vt:lpstr>       Database</vt:lpstr>
      <vt:lpstr>Esempio database: tabella transazioni</vt:lpstr>
      <vt:lpstr>     Implementazioni 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lastModifiedBy/>
  <cp:revision>648</cp:revision>
  <dcterms:created xsi:type="dcterms:W3CDTF">2023-09-01T14:05:39Z</dcterms:created>
  <dcterms:modified xsi:type="dcterms:W3CDTF">2024-06-25T06:16:51Z</dcterms:modified>
</cp:coreProperties>
</file>