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9" r:id="rId5"/>
    <p:sldId id="263" r:id="rId6"/>
    <p:sldId id="268" r:id="rId7"/>
    <p:sldId id="261" r:id="rId8"/>
    <p:sldId id="262" r:id="rId9"/>
    <p:sldId id="273" r:id="rId10"/>
    <p:sldId id="274" r:id="rId11"/>
    <p:sldId id="266" r:id="rId12"/>
    <p:sldId id="270" r:id="rId13"/>
    <p:sldId id="265" r:id="rId14"/>
    <p:sldId id="271" r:id="rId15"/>
    <p:sldId id="267" r:id="rId16"/>
    <p:sldId id="272" r:id="rId17"/>
    <p:sldId id="269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D8A1-4CCE-4498-AFBE-1056C8594553}" v="1110" dt="2024-06-24T16:32:58.161"/>
    <p1510:client id="{83AAC11C-C50C-4210-AF69-0DC5F1FB2132}" v="69" dt="2024-06-23T14:01:26.693"/>
    <p1510:client id="{CE10B9A8-7D68-4600-B22B-DED56D238A57}" v="390" dt="2024-06-24T17:09:5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EA7D2-5AC0-45E2-B7BD-D07E72B11B99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EDF033-A6F4-4DBC-BF22-49C1B8FE68C9}">
      <dgm:prSet/>
      <dgm:spPr/>
      <dgm:t>
        <a:bodyPr/>
        <a:lstStyle/>
        <a:p>
          <a:r>
            <a:rPr lang="it-IT"/>
            <a:t>Il progetto è partito con la realizzazione del documento, identificando quale fosse lo scopo dell'applicazione e decidendo tutti i dettagli preliminari per la creazione dell'app;</a:t>
          </a:r>
          <a:endParaRPr lang="en-US"/>
        </a:p>
      </dgm:t>
    </dgm:pt>
    <dgm:pt modelId="{0179A9B3-6687-41CF-9D5E-2D2C6225C682}" type="parTrans" cxnId="{F2C892BB-2B59-480E-B05F-95B4C4A28A85}">
      <dgm:prSet/>
      <dgm:spPr/>
      <dgm:t>
        <a:bodyPr/>
        <a:lstStyle/>
        <a:p>
          <a:endParaRPr lang="en-US"/>
        </a:p>
      </dgm:t>
    </dgm:pt>
    <dgm:pt modelId="{3E0C2129-C8F5-413B-80F5-4A96423D3388}" type="sibTrans" cxnId="{F2C892BB-2B59-480E-B05F-95B4C4A28A85}">
      <dgm:prSet/>
      <dgm:spPr/>
      <dgm:t>
        <a:bodyPr/>
        <a:lstStyle/>
        <a:p>
          <a:endParaRPr lang="en-US"/>
        </a:p>
      </dgm:t>
    </dgm:pt>
    <dgm:pt modelId="{0D36D02E-F5E2-4C51-83CC-D96FC0FB8FB3}">
      <dgm:prSet/>
      <dgm:spPr/>
      <dgm:t>
        <a:bodyPr/>
        <a:lstStyle/>
        <a:p>
          <a:r>
            <a:rPr lang="it-IT"/>
            <a:t>Nello specifico si è pensato a: Scopo del prodotto, definizioni varie, attori del sistema, requisiti funzionali e non funzionali ed altri requisiti.</a:t>
          </a:r>
          <a:endParaRPr lang="en-US"/>
        </a:p>
      </dgm:t>
    </dgm:pt>
    <dgm:pt modelId="{210B055E-586A-4A7B-9736-EA57E11E475F}" type="parTrans" cxnId="{4D8AD85C-E58F-41D4-BBDC-83995F4CB6FF}">
      <dgm:prSet/>
      <dgm:spPr/>
      <dgm:t>
        <a:bodyPr/>
        <a:lstStyle/>
        <a:p>
          <a:endParaRPr lang="en-US"/>
        </a:p>
      </dgm:t>
    </dgm:pt>
    <dgm:pt modelId="{81453535-1DF0-473A-B98F-72C4FF2CEF0B}" type="sibTrans" cxnId="{4D8AD85C-E58F-41D4-BBDC-83995F4CB6FF}">
      <dgm:prSet/>
      <dgm:spPr/>
      <dgm:t>
        <a:bodyPr/>
        <a:lstStyle/>
        <a:p>
          <a:endParaRPr lang="en-US"/>
        </a:p>
      </dgm:t>
    </dgm:pt>
    <dgm:pt modelId="{AFE75AEE-FB1F-4EB9-A68C-B044B1B50885}" type="pres">
      <dgm:prSet presAssocID="{1D6EA7D2-5AC0-45E2-B7BD-D07E72B11B99}" presName="cycle" presStyleCnt="0">
        <dgm:presLayoutVars>
          <dgm:dir/>
          <dgm:resizeHandles val="exact"/>
        </dgm:presLayoutVars>
      </dgm:prSet>
      <dgm:spPr/>
    </dgm:pt>
    <dgm:pt modelId="{9E0DDFA0-5E12-42CE-862F-BE844BB094AB}" type="pres">
      <dgm:prSet presAssocID="{54EDF033-A6F4-4DBC-BF22-49C1B8FE68C9}" presName="node" presStyleLbl="node1" presStyleIdx="0" presStyleCnt="2">
        <dgm:presLayoutVars>
          <dgm:bulletEnabled val="1"/>
        </dgm:presLayoutVars>
      </dgm:prSet>
      <dgm:spPr/>
    </dgm:pt>
    <dgm:pt modelId="{5DCF5933-00F9-4BAF-AC1A-2E1DE63638C3}" type="pres">
      <dgm:prSet presAssocID="{54EDF033-A6F4-4DBC-BF22-49C1B8FE68C9}" presName="spNode" presStyleCnt="0"/>
      <dgm:spPr/>
    </dgm:pt>
    <dgm:pt modelId="{C0E62218-7492-4E4E-8792-C46E6A947DD5}" type="pres">
      <dgm:prSet presAssocID="{3E0C2129-C8F5-413B-80F5-4A96423D3388}" presName="sibTrans" presStyleLbl="sibTrans1D1" presStyleIdx="0" presStyleCnt="2"/>
      <dgm:spPr/>
    </dgm:pt>
    <dgm:pt modelId="{2A139F00-C769-4248-8E35-874299ADA923}" type="pres">
      <dgm:prSet presAssocID="{0D36D02E-F5E2-4C51-83CC-D96FC0FB8FB3}" presName="node" presStyleLbl="node1" presStyleIdx="1" presStyleCnt="2">
        <dgm:presLayoutVars>
          <dgm:bulletEnabled val="1"/>
        </dgm:presLayoutVars>
      </dgm:prSet>
      <dgm:spPr/>
    </dgm:pt>
    <dgm:pt modelId="{900AE647-A3EB-4233-9625-A7C4EBA0A3FB}" type="pres">
      <dgm:prSet presAssocID="{0D36D02E-F5E2-4C51-83CC-D96FC0FB8FB3}" presName="spNode" presStyleCnt="0"/>
      <dgm:spPr/>
    </dgm:pt>
    <dgm:pt modelId="{A8240168-E9FA-4AFF-A862-16C6F274DA93}" type="pres">
      <dgm:prSet presAssocID="{81453535-1DF0-473A-B98F-72C4FF2CEF0B}" presName="sibTrans" presStyleLbl="sibTrans1D1" presStyleIdx="1" presStyleCnt="2"/>
      <dgm:spPr/>
    </dgm:pt>
  </dgm:ptLst>
  <dgm:cxnLst>
    <dgm:cxn modelId="{71521008-5CE1-40F6-A82E-B1B6849C30C9}" type="presOf" srcId="{1D6EA7D2-5AC0-45E2-B7BD-D07E72B11B99}" destId="{AFE75AEE-FB1F-4EB9-A68C-B044B1B50885}" srcOrd="0" destOrd="0" presId="urn:microsoft.com/office/officeart/2005/8/layout/cycle5"/>
    <dgm:cxn modelId="{4D8AD85C-E58F-41D4-BBDC-83995F4CB6FF}" srcId="{1D6EA7D2-5AC0-45E2-B7BD-D07E72B11B99}" destId="{0D36D02E-F5E2-4C51-83CC-D96FC0FB8FB3}" srcOrd="1" destOrd="0" parTransId="{210B055E-586A-4A7B-9736-EA57E11E475F}" sibTransId="{81453535-1DF0-473A-B98F-72C4FF2CEF0B}"/>
    <dgm:cxn modelId="{283A9572-A8BB-4CD7-8C1B-8F10CDA6CDD7}" type="presOf" srcId="{81453535-1DF0-473A-B98F-72C4FF2CEF0B}" destId="{A8240168-E9FA-4AFF-A862-16C6F274DA93}" srcOrd="0" destOrd="0" presId="urn:microsoft.com/office/officeart/2005/8/layout/cycle5"/>
    <dgm:cxn modelId="{A8D2E75A-C18F-463D-A143-9AFDA002A79E}" type="presOf" srcId="{0D36D02E-F5E2-4C51-83CC-D96FC0FB8FB3}" destId="{2A139F00-C769-4248-8E35-874299ADA923}" srcOrd="0" destOrd="0" presId="urn:microsoft.com/office/officeart/2005/8/layout/cycle5"/>
    <dgm:cxn modelId="{F2C892BB-2B59-480E-B05F-95B4C4A28A85}" srcId="{1D6EA7D2-5AC0-45E2-B7BD-D07E72B11B99}" destId="{54EDF033-A6F4-4DBC-BF22-49C1B8FE68C9}" srcOrd="0" destOrd="0" parTransId="{0179A9B3-6687-41CF-9D5E-2D2C6225C682}" sibTransId="{3E0C2129-C8F5-413B-80F5-4A96423D3388}"/>
    <dgm:cxn modelId="{ABA010E8-37C9-4CAE-8ADC-B575D8B5CB51}" type="presOf" srcId="{54EDF033-A6F4-4DBC-BF22-49C1B8FE68C9}" destId="{9E0DDFA0-5E12-42CE-862F-BE844BB094AB}" srcOrd="0" destOrd="0" presId="urn:microsoft.com/office/officeart/2005/8/layout/cycle5"/>
    <dgm:cxn modelId="{5ADF41F5-9919-46CE-AF2A-63F520AF66CF}" type="presOf" srcId="{3E0C2129-C8F5-413B-80F5-4A96423D3388}" destId="{C0E62218-7492-4E4E-8792-C46E6A947DD5}" srcOrd="0" destOrd="0" presId="urn:microsoft.com/office/officeart/2005/8/layout/cycle5"/>
    <dgm:cxn modelId="{F77B70FA-750F-445E-BF5A-11D9CD0273A5}" type="presParOf" srcId="{AFE75AEE-FB1F-4EB9-A68C-B044B1B50885}" destId="{9E0DDFA0-5E12-42CE-862F-BE844BB094AB}" srcOrd="0" destOrd="0" presId="urn:microsoft.com/office/officeart/2005/8/layout/cycle5"/>
    <dgm:cxn modelId="{F1892634-143C-41A6-B8A7-45515C0B2BC7}" type="presParOf" srcId="{AFE75AEE-FB1F-4EB9-A68C-B044B1B50885}" destId="{5DCF5933-00F9-4BAF-AC1A-2E1DE63638C3}" srcOrd="1" destOrd="0" presId="urn:microsoft.com/office/officeart/2005/8/layout/cycle5"/>
    <dgm:cxn modelId="{25AE60EE-6251-4A1D-96C2-06FECD214AAE}" type="presParOf" srcId="{AFE75AEE-FB1F-4EB9-A68C-B044B1B50885}" destId="{C0E62218-7492-4E4E-8792-C46E6A947DD5}" srcOrd="2" destOrd="0" presId="urn:microsoft.com/office/officeart/2005/8/layout/cycle5"/>
    <dgm:cxn modelId="{6F16ADA8-5463-465A-86DD-B874A8897561}" type="presParOf" srcId="{AFE75AEE-FB1F-4EB9-A68C-B044B1B50885}" destId="{2A139F00-C769-4248-8E35-874299ADA923}" srcOrd="3" destOrd="0" presId="urn:microsoft.com/office/officeart/2005/8/layout/cycle5"/>
    <dgm:cxn modelId="{9B10D435-D2DC-421E-AB3B-08F66CF3E94B}" type="presParOf" srcId="{AFE75AEE-FB1F-4EB9-A68C-B044B1B50885}" destId="{900AE647-A3EB-4233-9625-A7C4EBA0A3FB}" srcOrd="4" destOrd="0" presId="urn:microsoft.com/office/officeart/2005/8/layout/cycle5"/>
    <dgm:cxn modelId="{0DAEFB22-8AF5-41E4-86B5-AE429BF8B361}" type="presParOf" srcId="{AFE75AEE-FB1F-4EB9-A68C-B044B1B50885}" destId="{A8240168-E9FA-4AFF-A862-16C6F274DA93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DDFA0-5E12-42CE-862F-BE844BB094AB}">
      <dsp:nvSpPr>
        <dsp:cNvPr id="0" name=""/>
        <dsp:cNvSpPr/>
      </dsp:nvSpPr>
      <dsp:spPr>
        <a:xfrm>
          <a:off x="1116" y="1974989"/>
          <a:ext cx="3245397" cy="21095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Il progetto è partito con la realizzazione del documento, identificando quale fosse lo scopo dell'applicazione e decidendo tutti i dettagli preliminari per la creazione dell'app;</a:t>
          </a:r>
          <a:endParaRPr lang="en-US" sz="1700" kern="1200"/>
        </a:p>
      </dsp:txBody>
      <dsp:txXfrm>
        <a:off x="104094" y="2077967"/>
        <a:ext cx="3039441" cy="1903552"/>
      </dsp:txXfrm>
    </dsp:sp>
    <dsp:sp modelId="{C0E62218-7492-4E4E-8792-C46E6A947DD5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753554" y="331406"/>
              </a:moveTo>
              <a:arcTo wR="1791690" hR="1791690" stAng="14075427" swAng="424914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39F00-C769-4248-8E35-874299ADA923}">
      <dsp:nvSpPr>
        <dsp:cNvPr id="0" name=""/>
        <dsp:cNvSpPr/>
      </dsp:nvSpPr>
      <dsp:spPr>
        <a:xfrm>
          <a:off x="3584497" y="1974989"/>
          <a:ext cx="3245397" cy="21095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Nello specifico si è pensato a: Scopo del prodotto, definizioni varie, attori del sistema, requisiti funzionali e non funzionali ed altri requisiti.</a:t>
          </a:r>
          <a:endParaRPr lang="en-US" sz="1700" kern="1200"/>
        </a:p>
      </dsp:txBody>
      <dsp:txXfrm>
        <a:off x="3687475" y="2077967"/>
        <a:ext cx="3039441" cy="1903552"/>
      </dsp:txXfrm>
    </dsp:sp>
    <dsp:sp modelId="{A8240168-E9FA-4AFF-A862-16C6F274DA93}">
      <dsp:nvSpPr>
        <dsp:cNvPr id="0" name=""/>
        <dsp:cNvSpPr/>
      </dsp:nvSpPr>
      <dsp:spPr>
        <a:xfrm>
          <a:off x="1623815" y="1238052"/>
          <a:ext cx="3583381" cy="3583381"/>
        </a:xfrm>
        <a:custGeom>
          <a:avLst/>
          <a:gdLst/>
          <a:ahLst/>
          <a:cxnLst/>
          <a:rect l="0" t="0" r="0" b="0"/>
          <a:pathLst>
            <a:path>
              <a:moveTo>
                <a:pt x="2829826" y="3251974"/>
              </a:moveTo>
              <a:arcTo wR="1791690" hR="1791690" stAng="3275427" swAng="4249147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3142" y="2397033"/>
            <a:ext cx="10733204" cy="3847924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 Light"/>
              </a:rPr>
              <a:t>Applicazione</a:t>
            </a:r>
            <a:r>
              <a:rPr lang="de-DE" dirty="0">
                <a:solidFill>
                  <a:schemeClr val="tx2"/>
                </a:solidFill>
                <a:cs typeface="Calibri Light"/>
              </a:rPr>
              <a:t> Portfolio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3142" y="732350"/>
            <a:ext cx="10733204" cy="1664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Calibri"/>
              </a:rPr>
              <a:t>Realizzazione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un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gestionale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per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edicole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in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linguaggio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JAVA,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con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documentazione</a:t>
            </a:r>
            <a:r>
              <a:rPr lang="de-DE" dirty="0">
                <a:solidFill>
                  <a:schemeClr val="tx2"/>
                </a:solidFill>
                <a:cs typeface="Calibri"/>
              </a:rPr>
              <a:t>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ed</a:t>
            </a:r>
            <a:r>
              <a:rPr lang="de-DE" dirty="0">
                <a:solidFill>
                  <a:schemeClr val="tx2"/>
                </a:solidFill>
                <a:cs typeface="Calibri"/>
              </a:rPr>
              <a:t> UML</a:t>
            </a:r>
            <a:br>
              <a:rPr lang="de-DE" dirty="0">
                <a:cs typeface="Calibri"/>
              </a:rPr>
            </a:br>
            <a:r>
              <a:rPr lang="de-DE" dirty="0" err="1">
                <a:solidFill>
                  <a:schemeClr val="tx2"/>
                </a:solidFill>
                <a:cs typeface="Calibri"/>
              </a:rPr>
              <a:t>Progetto</a:t>
            </a:r>
            <a:r>
              <a:rPr lang="de-DE" dirty="0">
                <a:solidFill>
                  <a:schemeClr val="tx2"/>
                </a:solidFill>
                <a:cs typeface="Calibri"/>
              </a:rPr>
              <a:t> Java a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cura</a:t>
            </a:r>
            <a:r>
              <a:rPr lang="de-DE" dirty="0">
                <a:solidFill>
                  <a:schemeClr val="tx2"/>
                </a:solidFill>
                <a:cs typeface="Calibri"/>
              </a:rPr>
              <a:t> di: Michele Di Frisco Ramirez, Alessandro </a:t>
            </a:r>
            <a:r>
              <a:rPr lang="de-DE" dirty="0" err="1">
                <a:solidFill>
                  <a:schemeClr val="tx2"/>
                </a:solidFill>
                <a:cs typeface="Calibri"/>
              </a:rPr>
              <a:t>Prevosti</a:t>
            </a:r>
            <a:endParaRPr lang="de-DE" dirty="0" err="1">
              <a:solidFill>
                <a:schemeClr val="tx2"/>
              </a:solidFill>
            </a:endParaRPr>
          </a:p>
        </p:txBody>
      </p:sp>
      <p:pic>
        <p:nvPicPr>
          <p:cNvPr id="4" name="Immagine 3" descr="Immagine che contiene Carattere, logo, testo, simbolo&#10;&#10;Descrizione generata automaticamente">
            <a:extLst>
              <a:ext uri="{FF2B5EF4-FFF2-40B4-BE49-F238E27FC236}">
                <a16:creationId xmlns:a16="http://schemas.microsoft.com/office/drawing/2014/main" id="{F3AABDB5-45AD-7881-8443-F6D3CCB8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4" y="4008855"/>
            <a:ext cx="8807002" cy="18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398C91-3933-A4B3-463A-6E768FA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866" y="2537508"/>
            <a:ext cx="4484748" cy="2648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Schermata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err="1">
                <a:solidFill>
                  <a:srgbClr val="FF0000"/>
                </a:solidFill>
                <a:cs typeface="Posterama"/>
              </a:rPr>
              <a:t>principale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17AB74F1-5C4E-A358-5514-7053F75E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2268"/>
            <a:ext cx="5810316" cy="55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5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F8565E8-3E80-CE3B-4CF9-6A074D7D8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12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C4637B-827C-48D3-BEC0-6C9D4A7C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780" y="681281"/>
            <a:ext cx="3952876" cy="3219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(del </a:t>
            </a:r>
            <a:r>
              <a:rPr lang="en-US" err="1">
                <a:solidFill>
                  <a:srgbClr val="FF0000"/>
                </a:solidFill>
              </a:rPr>
              <a:t>codice</a:t>
            </a:r>
            <a:r>
              <a:rPr lang="en-US" dirty="0">
                <a:solidFill>
                  <a:srgbClr val="FF0000"/>
                </a:solidFill>
              </a:rPr>
              <a:t>) View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55528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67BE3C-9F51-7AB5-F56E-24E83A3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802771"/>
            <a:ext cx="10733204" cy="937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err="1">
                <a:solidFill>
                  <a:srgbClr val="FF0000"/>
                </a:solidFill>
                <a:cs typeface="Posterama"/>
              </a:rPr>
              <a:t>Modello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9795F9-3BB5-6216-955F-16505739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619169"/>
            <a:ext cx="10733204" cy="34600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Il </a:t>
            </a:r>
            <a:r>
              <a:rPr lang="en-US" sz="2000" b="1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e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Contiene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classi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rappresentano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gli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oggetti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con cui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lavora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È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implementato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in modo tale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gestisca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tutte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operazioni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CRUD (Create, Read, Update, Delete)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necessarie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per il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buon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funzionamento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L'obiettivo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principale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Modello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è di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separare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logica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alla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rappresentazione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grafica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il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codice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facile da 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debuggare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 e </a:t>
            </a:r>
            <a:r>
              <a:rPr lang="en-US" sz="2000" dirty="0" err="1">
                <a:solidFill>
                  <a:schemeClr val="tx1"/>
                </a:solidFill>
                <a:ea typeface="+mn-lt"/>
                <a:cs typeface="+mn-lt"/>
              </a:rPr>
              <a:t>mantenere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60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7872D4B-82E0-6CA2-98C6-0C9D807B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44"/>
          <a:stretch/>
        </p:blipFill>
        <p:spPr>
          <a:xfrm>
            <a:off x="22107" y="10"/>
            <a:ext cx="12191980" cy="6857989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29BC7-B840-1072-38B1-11C0A5F4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78" y="552209"/>
            <a:ext cx="5422348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Modello</a:t>
            </a:r>
            <a:endParaRPr lang="en-US" dirty="0">
              <a:solidFill>
                <a:srgbClr val="FF0000"/>
              </a:solidFill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07249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5888BCF-5256-760A-28D6-F91AD195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1462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cs typeface="Posterama"/>
              </a:rPr>
              <a:t>Controller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952B4-5CDA-D23C-0815-5DF89BBD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244851"/>
            <a:ext cx="10733204" cy="3179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Il controller è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quella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parte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si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occupa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di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collegare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 le 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azioni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fra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modello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 la vista.</a:t>
            </a:r>
            <a:endParaRPr lang="it-IT" dirty="0">
              <a:solidFill>
                <a:schemeClr val="tx2"/>
              </a:solidFill>
            </a:endParaRPr>
          </a:p>
          <a:p>
            <a:pPr algn="ctr"/>
            <a:r>
              <a:rPr lang="en-US" err="1">
                <a:solidFill>
                  <a:schemeClr val="tx2"/>
                </a:solidFill>
              </a:rPr>
              <a:t>Gestisce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quindi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interazioni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ha </a:t>
            </a:r>
            <a:r>
              <a:rPr lang="en-US" err="1">
                <a:solidFill>
                  <a:schemeClr val="tx2"/>
                </a:solidFill>
              </a:rPr>
              <a:t>l'utente</a:t>
            </a:r>
            <a:r>
              <a:rPr lang="en-US" dirty="0">
                <a:solidFill>
                  <a:schemeClr val="tx2"/>
                </a:solidFill>
              </a:rPr>
              <a:t> con il </a:t>
            </a:r>
            <a:r>
              <a:rPr lang="en-US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, ed </a:t>
            </a:r>
            <a:r>
              <a:rPr lang="en-US" err="1">
                <a:solidFill>
                  <a:schemeClr val="tx2"/>
                </a:solidFill>
              </a:rPr>
              <a:t>elabora</a:t>
            </a:r>
            <a:r>
              <a:rPr lang="en-US" dirty="0">
                <a:solidFill>
                  <a:schemeClr val="tx2"/>
                </a:solidFill>
              </a:rPr>
              <a:t> le </a:t>
            </a:r>
            <a:r>
              <a:rPr lang="en-US" err="1">
                <a:solidFill>
                  <a:schemeClr val="tx2"/>
                </a:solidFill>
              </a:rPr>
              <a:t>richieste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aggiornando</a:t>
            </a:r>
            <a:r>
              <a:rPr lang="en-US" dirty="0">
                <a:solidFill>
                  <a:schemeClr val="tx2"/>
                </a:solidFill>
              </a:rPr>
              <a:t> (</a:t>
            </a:r>
            <a:r>
              <a:rPr lang="en-US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graficamente</a:t>
            </a:r>
            <a:r>
              <a:rPr lang="en-US" dirty="0">
                <a:solidFill>
                  <a:schemeClr val="tx2"/>
                </a:solidFill>
              </a:rPr>
              <a:t> e/o </a:t>
            </a:r>
            <a:r>
              <a:rPr lang="en-US" err="1">
                <a:solidFill>
                  <a:schemeClr val="tx2"/>
                </a:solidFill>
              </a:rPr>
              <a:t>sul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Di </a:t>
            </a:r>
            <a:r>
              <a:rPr lang="en-US" dirty="0" err="1">
                <a:solidFill>
                  <a:schemeClr val="tx2"/>
                </a:solidFill>
              </a:rPr>
              <a:t>conseguenza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assicura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che</a:t>
            </a:r>
            <a:r>
              <a:rPr lang="en-US" dirty="0">
                <a:solidFill>
                  <a:schemeClr val="tx2"/>
                </a:solidFill>
              </a:rPr>
              <a:t> la vista </a:t>
            </a:r>
            <a:r>
              <a:rPr lang="en-US" dirty="0" err="1">
                <a:solidFill>
                  <a:schemeClr val="tx2"/>
                </a:solidFill>
              </a:rPr>
              <a:t>sia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aggiornata</a:t>
            </a:r>
            <a:r>
              <a:rPr lang="en-US" dirty="0">
                <a:solidFill>
                  <a:schemeClr val="tx2"/>
                </a:solidFill>
              </a:rPr>
              <a:t> con le </a:t>
            </a:r>
            <a:r>
              <a:rPr lang="en-US" dirty="0" err="1">
                <a:solidFill>
                  <a:schemeClr val="tx2"/>
                </a:solidFill>
              </a:rPr>
              <a:t>informazioni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più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recenti</a:t>
            </a:r>
            <a:r>
              <a:rPr lang="en-US" dirty="0">
                <a:solidFill>
                  <a:schemeClr val="tx2"/>
                </a:solidFill>
              </a:rPr>
              <a:t> dal </a:t>
            </a:r>
            <a:r>
              <a:rPr lang="en-US" dirty="0" err="1">
                <a:solidFill>
                  <a:schemeClr val="tx2"/>
                </a:solidFill>
              </a:rPr>
              <a:t>modello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2400" kern="1200" dirty="0">
              <a:solidFill>
                <a:schemeClr val="tx2"/>
              </a:solidFill>
              <a:latin typeface="+mn-lt"/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6BA77C9-E0F0-21CF-2EDA-92BDAF9E9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89"/>
          <a:stretch/>
        </p:blipFill>
        <p:spPr>
          <a:xfrm>
            <a:off x="22107" y="-11033"/>
            <a:ext cx="12191980" cy="6857989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5D43A8-8813-B50C-34A2-1CF7995D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9" y="276123"/>
            <a:ext cx="4572001" cy="287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Esempio</a:t>
            </a:r>
            <a:r>
              <a:rPr lang="en-US" dirty="0">
                <a:solidFill>
                  <a:srgbClr val="FF0000"/>
                </a:solidFill>
              </a:rPr>
              <a:t> di controller</a:t>
            </a:r>
            <a:endParaRPr lang="en-US" dirty="0">
              <a:solidFill>
                <a:srgbClr val="252CA2"/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346893-1F76-5265-6949-2918EE8F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72044"/>
            <a:ext cx="9144000" cy="14953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51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9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7E2F24-3BB9-CF91-4946-A49AAB95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737373"/>
            <a:ext cx="10745110" cy="974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cs typeface="Posterama"/>
              </a:rPr>
              <a:t>       Database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C4CBE-64FE-713E-FB05-B3588506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24" y="2756695"/>
            <a:ext cx="10757016" cy="36560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 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Il database è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stato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progettato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archiviare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gestire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 modo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sicuro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      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Ha lo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scopo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di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conservare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necessarie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il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funzionamento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dell'applicazione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garantendo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sicurezza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accessibilità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integrità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dei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un database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relazionale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organizza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tabelle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collegate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tra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loro,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rendendo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più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facile la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gestione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l'interrogazione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informazioni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Per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interagire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con il database,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abbiamo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utilizzato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il Java Database Connectivity (JDBC), la quale è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tecnologia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standard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consente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al nostro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programma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Java di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connettersi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operare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sui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dati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nel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database.</a:t>
            </a:r>
            <a:endParaRPr lang="en-US" dirty="0">
              <a:solidFill>
                <a:schemeClr val="tx1"/>
              </a:solidFill>
            </a:endParaRPr>
          </a:p>
          <a:p>
            <a:endParaRPr lang="en-US" sz="24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05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870ECA-8118-21E3-5FF1-9EB3046B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30" y="168275"/>
            <a:ext cx="11353040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database: 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tabella</a:t>
            </a:r>
            <a:r>
              <a:rPr lang="en-US" sz="4600" dirty="0">
                <a:solidFill>
                  <a:srgbClr val="FF0000"/>
                </a:solidFill>
                <a:cs typeface="Posterama"/>
              </a:rPr>
              <a:t> </a:t>
            </a:r>
            <a:r>
              <a:rPr lang="en-US" sz="4600" dirty="0" err="1">
                <a:solidFill>
                  <a:srgbClr val="FF0000"/>
                </a:solidFill>
                <a:cs typeface="Posterama"/>
              </a:rPr>
              <a:t>transazioni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E2F58C3-D457-4915-8CA9-D1E8DDC2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0" y="3655726"/>
            <a:ext cx="9952535" cy="18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00C0ECD-6FA2-9A62-1E03-CF8255B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56" y="736510"/>
            <a:ext cx="10755290" cy="1304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cs typeface="Posterama"/>
              </a:rPr>
              <a:t>     </a:t>
            </a:r>
            <a:r>
              <a:rPr lang="en-US" sz="5400" dirty="0" err="1">
                <a:solidFill>
                  <a:srgbClr val="FF0000"/>
                </a:solidFill>
                <a:cs typeface="Posterama"/>
              </a:rPr>
              <a:t>Implementazioni</a:t>
            </a:r>
            <a:r>
              <a:rPr lang="en-US" sz="5400" dirty="0">
                <a:solidFill>
                  <a:srgbClr val="FF0000"/>
                </a:solidFill>
                <a:cs typeface="Posterama"/>
              </a:rPr>
              <a:t> future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A230CE-A919-C46C-5F17-4B80D490A518}"/>
              </a:ext>
            </a:extLst>
          </p:cNvPr>
          <p:cNvSpPr txBox="1"/>
          <p:nvPr/>
        </p:nvSpPr>
        <p:spPr>
          <a:xfrm>
            <a:off x="794684" y="3959347"/>
            <a:ext cx="111693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Possibili implementazioni future: </a:t>
            </a:r>
          </a:p>
          <a:p>
            <a:r>
              <a:rPr lang="it-IT" sz="2000"/>
              <a:t>-Mettere una notifica tale che la persona, una volta che il budget sta per finire.</a:t>
            </a:r>
            <a:endParaRPr lang="it-IT" sz="2000" dirty="0"/>
          </a:p>
          <a:p>
            <a:r>
              <a:rPr lang="it-IT" sz="2000"/>
              <a:t>-Inserire il cambio monetario aggiornato quotidianamente delle varie valute.</a:t>
            </a:r>
          </a:p>
          <a:p>
            <a:r>
              <a:rPr lang="it-IT" sz="2000" dirty="0"/>
              <a:t>-Migliorare l'interfaccia grafica ed inserire più lingue</a:t>
            </a:r>
            <a:br>
              <a:rPr lang="it-IT" sz="2000" dirty="0"/>
            </a:b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738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8A9141-DDE5-8119-D305-8176B822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 di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partenza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obiettivi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comuni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pianificazione</a:t>
            </a:r>
            <a:endParaRPr lang="en-US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44E0E-9DAC-65AC-97A0-96170988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1° passaggio: Brainstorming in cui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raccolta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abbozzo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sotto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aspetti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GUI (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intuitiva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semplice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l'utente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280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6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5" name="Group 6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Freeform: Shape 9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: Shape 9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Rectangle 9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9" name="Group 9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: Shape 13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1" name="Group 13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3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3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4" name="Rectangle 16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5" name="Rectangle 16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6" name="Right Triangle 16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16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8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DFB95F8-3568-238C-2FE4-0B8F46D4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Documentazione del progetto</a:t>
            </a:r>
          </a:p>
        </p:txBody>
      </p:sp>
      <p:graphicFrame>
        <p:nvGraphicFramePr>
          <p:cNvPr id="56" name="Segnaposto contenuto 2">
            <a:extLst>
              <a:ext uri="{FF2B5EF4-FFF2-40B4-BE49-F238E27FC236}">
                <a16:creationId xmlns:a16="http://schemas.microsoft.com/office/drawing/2014/main" id="{22795578-84C2-7024-F414-FDE2824EDE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9323620"/>
              </p:ext>
            </p:extLst>
          </p:nvPr>
        </p:nvGraphicFramePr>
        <p:xfrm>
          <a:off x="5210734" y="829682"/>
          <a:ext cx="6831012" cy="605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4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0323366-1888-B70F-DBB5-25CD6CF7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41" y="140162"/>
            <a:ext cx="10225205" cy="159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riassumere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funzionalità</a:t>
            </a:r>
            <a:endParaRPr lang="en-US" dirty="0" err="1">
              <a:solidFill>
                <a:schemeClr val="accent1">
                  <a:lumMod val="75000"/>
                </a:schemeClr>
              </a:solidFill>
              <a:cs typeface="Posterama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1CEC62-A466-A695-1275-D8E250DE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142" y="2939432"/>
            <a:ext cx="11020334" cy="2554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 </a:t>
            </a:r>
            <a:r>
              <a:rPr lang="en-US" err="1">
                <a:solidFill>
                  <a:schemeClr val="tx1"/>
                </a:solidFill>
              </a:rPr>
              <a:t>portafoglio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di: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-Vedere la propria </a:t>
            </a:r>
            <a:r>
              <a:rPr lang="en-US" err="1">
                <a:solidFill>
                  <a:schemeClr val="tx1"/>
                </a:solidFill>
              </a:rPr>
              <a:t>contabilità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un budget </a:t>
            </a:r>
            <a:r>
              <a:rPr lang="en-US" err="1">
                <a:solidFill>
                  <a:schemeClr val="tx1"/>
                </a:solidFill>
              </a:rPr>
              <a:t>personalizzato</a:t>
            </a:r>
            <a:endParaRPr lang="en-US" kern="120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Aggiungere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spese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err="1">
                <a:solidFill>
                  <a:schemeClr val="tx1"/>
                </a:solidFill>
              </a:rPr>
              <a:t>Stampare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proprie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transazioni</a:t>
            </a:r>
            <a:r>
              <a:rPr lang="en-US" dirty="0">
                <a:solidFill>
                  <a:schemeClr val="tx2"/>
                </a:solidFill>
              </a:rPr>
              <a:t> </a:t>
            </a:r>
          </a:p>
          <a:p>
            <a:pPr algn="ctr">
              <a:lnSpc>
                <a:spcPct val="100000"/>
              </a:lnSpc>
            </a:pPr>
            <a:endParaRPr lang="en-US" sz="1300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3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835E238-E3CF-8C41-5A3F-9D3196E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924" y="548771"/>
            <a:ext cx="6216422" cy="1437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UML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B2653-6124-D4BA-7D8B-6FDF74E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6" y="3535778"/>
            <a:ext cx="10755290" cy="2775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diagramma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UML è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dopo il brainstorming e lo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affinchè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obiettivi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prefissati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fossero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quindi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rappresentato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concettualmente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ciò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l'applicazione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nell'atto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pratico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fare,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chiarendo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le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relazioni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 le loro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regole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vincoli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astratto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semplificata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</a:t>
            </a:r>
            <a:endParaRPr lang="en-US" kern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6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414B684-B783-49DE-165C-BA0EE438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9" y="-7383"/>
            <a:ext cx="12316098" cy="69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30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2" name="Group 3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Freeform: Shape 3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Freeform: Shape 3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Rectangle 3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6" name="Group 3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Freeform: Shape 3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8" name="Group 3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59" name="Rectangle 4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0" name="Rectangle 4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1" name="Right Triangle 4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lowchart: Document 4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3" name="Group 4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9B29BE5-83B7-6E74-B0DE-F7CE2A1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13" y="581902"/>
            <a:ext cx="5447384" cy="11500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Design: MVC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227FC2-B398-7D77-C0CE-0669580E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13" y="2066996"/>
            <a:ext cx="5447384" cy="44981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(Model-View-Controller).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2"/>
                </a:solidFill>
              </a:rPr>
              <a:t>MVC è un </a:t>
            </a:r>
            <a:r>
              <a:rPr lang="en-US" sz="1900" err="1">
                <a:solidFill>
                  <a:schemeClr val="tx2"/>
                </a:solidFill>
              </a:rPr>
              <a:t>acronimo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che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sta</a:t>
            </a:r>
            <a:r>
              <a:rPr lang="en-US" sz="1900" dirty="0">
                <a:solidFill>
                  <a:schemeClr val="tx2"/>
                </a:solidFill>
              </a:rPr>
              <a:t> per Model View Controller, e </a:t>
            </a:r>
            <a:r>
              <a:rPr lang="en-US" sz="1900" err="1">
                <a:solidFill>
                  <a:schemeClr val="tx2"/>
                </a:solidFill>
              </a:rPr>
              <a:t>prevede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err="1">
                <a:solidFill>
                  <a:schemeClr val="tx2"/>
                </a:solidFill>
              </a:rPr>
              <a:t>l'organizzazione</a:t>
            </a:r>
            <a:r>
              <a:rPr lang="en-US" sz="1900" dirty="0">
                <a:solidFill>
                  <a:schemeClr val="tx2"/>
                </a:solidFill>
              </a:rPr>
              <a:t> del </a:t>
            </a:r>
            <a:r>
              <a:rPr lang="en-US" sz="1900" err="1">
                <a:solidFill>
                  <a:schemeClr val="tx2"/>
                </a:solidFill>
              </a:rPr>
              <a:t>codice</a:t>
            </a:r>
            <a:r>
              <a:rPr lang="en-US" sz="1900" dirty="0">
                <a:solidFill>
                  <a:schemeClr val="tx2"/>
                </a:solidFill>
              </a:rPr>
              <a:t> in 3 </a:t>
            </a:r>
            <a:r>
              <a:rPr lang="en-US" sz="1900" err="1">
                <a:solidFill>
                  <a:schemeClr val="tx2"/>
                </a:solidFill>
              </a:rPr>
              <a:t>macrosezioni</a:t>
            </a:r>
            <a:r>
              <a:rPr lang="en-US" sz="1900" dirty="0">
                <a:solidFill>
                  <a:schemeClr val="tx2"/>
                </a:solidFill>
              </a:rPr>
              <a:t>: Vista, </a:t>
            </a:r>
            <a:r>
              <a:rPr lang="en-US" sz="1900" err="1">
                <a:solidFill>
                  <a:schemeClr val="tx2"/>
                </a:solidFill>
              </a:rPr>
              <a:t>Modello</a:t>
            </a:r>
            <a:r>
              <a:rPr lang="en-US" sz="1900" dirty="0">
                <a:solidFill>
                  <a:schemeClr val="tx2"/>
                </a:solidFill>
              </a:rPr>
              <a:t> e </a:t>
            </a:r>
            <a:r>
              <a:rPr lang="en-US" sz="1900" err="1">
                <a:solidFill>
                  <a:schemeClr val="tx2"/>
                </a:solidFill>
              </a:rPr>
              <a:t>Controllore</a:t>
            </a:r>
            <a:endParaRPr lang="en-US" sz="19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 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memorizzazione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invece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utilizzato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 database</a:t>
            </a:r>
            <a:r>
              <a:rPr lang="en-US" sz="1900" dirty="0">
                <a:solidFill>
                  <a:schemeClr val="tx2"/>
                </a:solidFill>
              </a:rPr>
              <a:t>, con </a:t>
            </a:r>
            <a:r>
              <a:rPr lang="en-US" sz="1900" err="1">
                <a:solidFill>
                  <a:schemeClr val="tx2"/>
                </a:solidFill>
              </a:rPr>
              <a:t>linguaggio</a:t>
            </a:r>
            <a:r>
              <a:rPr lang="en-US" sz="1900" dirty="0">
                <a:solidFill>
                  <a:schemeClr val="tx2"/>
                </a:solidFill>
              </a:rPr>
              <a:t> di </a:t>
            </a:r>
            <a:r>
              <a:rPr lang="en-US" sz="1900" err="1">
                <a:solidFill>
                  <a:schemeClr val="tx2"/>
                </a:solidFill>
              </a:rPr>
              <a:t>programmazione</a:t>
            </a:r>
            <a:r>
              <a:rPr lang="en-US" sz="1900" dirty="0">
                <a:solidFill>
                  <a:schemeClr val="tx2"/>
                </a:solidFill>
              </a:rPr>
              <a:t> SQL.</a:t>
            </a:r>
            <a:br>
              <a:rPr lang="en-US" sz="1900" kern="1200" dirty="0"/>
            </a:b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costruzione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dell'MVC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è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avvenuta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step-by-step;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progettando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prima uno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scheletro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modello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per poi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procedere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la vista ed </a:t>
            </a:r>
            <a:r>
              <a:rPr lang="en-US" sz="19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infine</a:t>
            </a:r>
            <a:r>
              <a:rPr lang="en-US" sz="19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con il controller.</a:t>
            </a:r>
            <a:endParaRPr lang="en-US" sz="1900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1800" kern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1EB1B13-0D97-A489-5B96-428F3E12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58" y="1134885"/>
            <a:ext cx="4997188" cy="47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30D226-633F-2502-DE28-51D81EB5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F1DC05-B1EF-F1A3-2826-FF32C0CA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969" y="737374"/>
            <a:ext cx="4379434" cy="52171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</a:rPr>
              <a:t>Vista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è la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grafica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dell'applicazione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</a:rPr>
              <a:t>stata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pensata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esigenze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un </a:t>
            </a:r>
            <a:r>
              <a:rPr lang="en-US" dirty="0" err="1">
                <a:solidFill>
                  <a:schemeClr val="tx1"/>
                </a:solidFill>
              </a:rPr>
              <a:t>utente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qualsiasi,anche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età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avanzata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il quale,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semplicità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d'uso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>
                <a:solidFill>
                  <a:schemeClr val="tx1"/>
                </a:solidFill>
              </a:rPr>
              <a:t>per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cui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solamente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l'essenziale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r>
              <a:rPr lang="en-US" kern="1200" dirty="0" err="1">
                <a:solidFill>
                  <a:schemeClr val="tx1"/>
                </a:solidFill>
              </a:rPr>
              <a:t>L'interfaccia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è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realizzata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attraverso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Swing,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kern="1200" dirty="0" err="1">
                <a:solidFill>
                  <a:schemeClr val="tx1"/>
                </a:solidFill>
              </a:rPr>
              <a:t>libreria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</a:t>
            </a:r>
            <a:r>
              <a:rPr lang="en-US" kern="1200" dirty="0">
                <a:solidFill>
                  <a:schemeClr val="tx1"/>
                </a:solidFill>
              </a:rPr>
              <a:t>le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grafiche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br>
              <a:rPr lang="en-US" kern="1200" dirty="0">
                <a:solidFill>
                  <a:schemeClr val="tx1"/>
                </a:solidFill>
              </a:rPr>
            </a:b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9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Flowchart: Document 11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98FA38-1B51-C72F-A1BA-B733AEDE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0000"/>
                </a:solidFill>
                <a:cs typeface="Posterama"/>
              </a:rPr>
              <a:t>Esempio</a:t>
            </a:r>
            <a:r>
              <a:rPr lang="en-US" dirty="0">
                <a:solidFill>
                  <a:srgbClr val="FF0000"/>
                </a:solidFill>
                <a:cs typeface="Posterama"/>
              </a:rPr>
              <a:t> Vista: </a:t>
            </a:r>
            <a:r>
              <a:rPr lang="en-US" err="1">
                <a:solidFill>
                  <a:srgbClr val="FF0000"/>
                </a:solidFill>
                <a:cs typeface="Posterama"/>
              </a:rPr>
              <a:t>Causale</a:t>
            </a:r>
            <a:endParaRPr lang="en-US" err="1">
              <a:solidFill>
                <a:srgbClr val="FF0000"/>
              </a:solidFill>
            </a:endParaRPr>
          </a:p>
        </p:txBody>
      </p:sp>
      <p:pic>
        <p:nvPicPr>
          <p:cNvPr id="4" name="Immagine 3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6C7943A-B1F9-7AA1-03F7-E4BEFE27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469531"/>
            <a:ext cx="5810316" cy="549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63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SineVTI</vt:lpstr>
      <vt:lpstr>Applicazione Portfolio</vt:lpstr>
      <vt:lpstr>Basi di partenza: obiettivi comuni e pianificazione</vt:lpstr>
      <vt:lpstr>Documentazione del progetto</vt:lpstr>
      <vt:lpstr>Per riassumere: funzionalità</vt:lpstr>
      <vt:lpstr>UML</vt:lpstr>
      <vt:lpstr>Presentazione standard di PowerPoint</vt:lpstr>
      <vt:lpstr>Design: MVC</vt:lpstr>
      <vt:lpstr>Vista</vt:lpstr>
      <vt:lpstr>Esempio Vista: Causale</vt:lpstr>
      <vt:lpstr>Esempio Vista: Schermata principale</vt:lpstr>
      <vt:lpstr>Esempio (del codice) View</vt:lpstr>
      <vt:lpstr>Modello</vt:lpstr>
      <vt:lpstr>Esempio di Modello</vt:lpstr>
      <vt:lpstr>Controller</vt:lpstr>
      <vt:lpstr>Esempio di controller</vt:lpstr>
      <vt:lpstr>       Database</vt:lpstr>
      <vt:lpstr>Esempio database: tabella transazioni</vt:lpstr>
      <vt:lpstr>     Implementazioni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604</cp:revision>
  <dcterms:created xsi:type="dcterms:W3CDTF">2023-09-01T14:05:39Z</dcterms:created>
  <dcterms:modified xsi:type="dcterms:W3CDTF">2024-06-24T17:12:15Z</dcterms:modified>
</cp:coreProperties>
</file>