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9" r:id="rId4"/>
    <p:sldId id="257" r:id="rId5"/>
    <p:sldId id="267" r:id="rId6"/>
    <p:sldId id="274" r:id="rId7"/>
    <p:sldId id="275" r:id="rId8"/>
    <p:sldId id="276" r:id="rId9"/>
    <p:sldId id="277" r:id="rId10"/>
    <p:sldId id="266" r:id="rId11"/>
    <p:sldId id="268" r:id="rId12"/>
    <p:sldId id="269" r:id="rId13"/>
    <p:sldId id="272" r:id="rId14"/>
    <p:sldId id="270" r:id="rId15"/>
    <p:sldId id="278" r:id="rId16"/>
    <p:sldId id="273" r:id="rId17"/>
    <p:sldId id="258" r:id="rId18"/>
    <p:sldId id="260" r:id="rId19"/>
    <p:sldId id="261" r:id="rId20"/>
    <p:sldId id="262" r:id="rId21"/>
    <p:sldId id="280"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p:scale>
          <a:sx n="70" d="100"/>
          <a:sy n="70"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D8DD70-A12F-1C60-171D-EA6FD2737C8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D88F0F7-D3D8-0B1F-FA2C-56D5B467C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2267E79-3A24-D1D3-F03B-6743429F4E8C}"/>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70B91BDA-E409-6C60-B17E-594E4195B59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4C9B2AE-861E-E7D9-0A3C-429A9977F95B}"/>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213544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4B1682-087A-29CC-934F-BB4933B0B588}"/>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BC9EC9F-C052-EE77-623D-C0BAEB3D58C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9590AC3-B893-FE84-087C-AF69F8C53768}"/>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88AE6767-3197-E9FC-0BC4-07D0F551A9E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157D15-188D-0C94-532B-E19D080B8E41}"/>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4121574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4F96622-5379-6F87-FE1B-A13202A68AD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6A85935-1793-9C88-3352-0C521526BA7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451956E-29C6-1B35-2B51-2D7F830E3671}"/>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A4C1A98D-B66B-B9D5-412D-23DE83A1A24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72C9B69-2544-8F75-F14C-C6A8D148EE02}"/>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18463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CA00CD-27D4-CB6B-75D6-4E46D422622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0FFEDE-E480-6791-3993-85353A97F04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38924B9-2656-564B-5576-2A6773646B04}"/>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9B58D095-48E5-0A20-1687-1192EC3FA78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B94527A-3BD2-9647-F6A4-C31E63A6050F}"/>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361483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C4262C-7428-2457-2DB4-291E9E6425C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DB0A7FE-41EB-555C-1488-859675594E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CE22F73-E63A-D1E1-9C0A-D4025FC88C1C}"/>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8DA4C588-C667-85DF-4EFE-4EDC010B7A4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CC84F2-7F6B-FDAC-3687-0823B73D9DFA}"/>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327218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497FE-5463-05A5-4777-6A4249B02588}"/>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83B531B-8D74-F1C0-3DF2-624F270D51C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8E798F5F-0016-05B6-3F95-5B125B03F4BB}"/>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63BB126D-F198-3D00-0E80-5759B1EA9E52}"/>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6" name="Segnaposto piè di pagina 5">
            <a:extLst>
              <a:ext uri="{FF2B5EF4-FFF2-40B4-BE49-F238E27FC236}">
                <a16:creationId xmlns:a16="http://schemas.microsoft.com/office/drawing/2014/main" id="{B4C49A9B-C53B-B8E8-72FB-D2A58AE84A0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3A6FAD9-CF87-A886-448E-7DE0633196A8}"/>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740390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7C1EF9-BF99-753F-E8E8-AE4C4C9C109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E8A6345-C2C4-D044-5879-B25A40012D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02E512B-0694-D035-2BF3-4021333D2C6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042D2FF-D366-964F-D033-603DE58F1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6C83E6F-6203-B768-D5E5-C05207060CA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AD448501-F85B-B6FA-1099-79A8F221B7DF}"/>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8" name="Segnaposto piè di pagina 7">
            <a:extLst>
              <a:ext uri="{FF2B5EF4-FFF2-40B4-BE49-F238E27FC236}">
                <a16:creationId xmlns:a16="http://schemas.microsoft.com/office/drawing/2014/main" id="{45D9241E-7C66-CC89-4CB5-B6D648E62E37}"/>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4C110E3-4933-AFA6-BF52-3716B83E83AE}"/>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164285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3D2FC6-9CCB-8634-2CBE-35995E31546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28861E88-3187-5AB5-E232-96163FFAFCDD}"/>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4" name="Segnaposto piè di pagina 3">
            <a:extLst>
              <a:ext uri="{FF2B5EF4-FFF2-40B4-BE49-F238E27FC236}">
                <a16:creationId xmlns:a16="http://schemas.microsoft.com/office/drawing/2014/main" id="{1210323E-AA65-090E-5429-0F47DEFD0C2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4D6032C1-82D6-A99A-4307-7FC858CE03F2}"/>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403485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7E648F0-39FC-ADB7-E1AE-DB6C508BC813}"/>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3" name="Segnaposto piè di pagina 2">
            <a:extLst>
              <a:ext uri="{FF2B5EF4-FFF2-40B4-BE49-F238E27FC236}">
                <a16:creationId xmlns:a16="http://schemas.microsoft.com/office/drawing/2014/main" id="{0ABF93A1-4A8E-A0EE-E698-4069BF6A3144}"/>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86B38C18-69A1-700E-B000-E21FF46AD196}"/>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2983441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577AF-E49C-A350-C3A8-DFB75FCACE2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24AE981-E22E-7F1D-4FFA-E3755CBD92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E9B8180-D63F-B819-022B-30154A903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A93EA53-4563-1987-677C-5933DD7B83A0}"/>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6" name="Segnaposto piè di pagina 5">
            <a:extLst>
              <a:ext uri="{FF2B5EF4-FFF2-40B4-BE49-F238E27FC236}">
                <a16:creationId xmlns:a16="http://schemas.microsoft.com/office/drawing/2014/main" id="{7B8B1DD3-C279-D3B1-16FE-B20C824E133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85214E-54C8-A897-DE21-7D4E28149536}"/>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248461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E63DFA-5B5F-BE06-17B5-1EEA514679D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6345E7A3-50B7-7073-97BF-3FAC32364E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C1EF3DF-774E-1C29-1F21-AA13DBB46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0D274B1-D6E0-E6AD-2E9B-72C47F6E0C61}"/>
              </a:ext>
            </a:extLst>
          </p:cNvPr>
          <p:cNvSpPr>
            <a:spLocks noGrp="1"/>
          </p:cNvSpPr>
          <p:nvPr>
            <p:ph type="dt" sz="half" idx="10"/>
          </p:nvPr>
        </p:nvSpPr>
        <p:spPr/>
        <p:txBody>
          <a:bodyPr/>
          <a:lstStyle/>
          <a:p>
            <a:fld id="{A9D1FF7F-CF01-DA45-AC68-D548D3BAF961}" type="datetimeFigureOut">
              <a:rPr lang="it-IT" smtClean="0"/>
              <a:t>02/12/2023</a:t>
            </a:fld>
            <a:endParaRPr lang="it-IT"/>
          </a:p>
        </p:txBody>
      </p:sp>
      <p:sp>
        <p:nvSpPr>
          <p:cNvPr id="6" name="Segnaposto piè di pagina 5">
            <a:extLst>
              <a:ext uri="{FF2B5EF4-FFF2-40B4-BE49-F238E27FC236}">
                <a16:creationId xmlns:a16="http://schemas.microsoft.com/office/drawing/2014/main" id="{E06841F1-A517-01AC-1702-00D723E2226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DCEAAFA-9C5B-3528-F6BA-D237E16FEA1B}"/>
              </a:ext>
            </a:extLst>
          </p:cNvPr>
          <p:cNvSpPr>
            <a:spLocks noGrp="1"/>
          </p:cNvSpPr>
          <p:nvPr>
            <p:ph type="sldNum" sz="quarter" idx="12"/>
          </p:nvPr>
        </p:nvSpPr>
        <p:spPr/>
        <p:txBody>
          <a:bodyPr/>
          <a:lstStyle/>
          <a:p>
            <a:fld id="{C8F898D4-75F2-0D47-8AD7-825559B22BD0}" type="slidenum">
              <a:rPr lang="it-IT" smtClean="0"/>
              <a:t>‹N›</a:t>
            </a:fld>
            <a:endParaRPr lang="it-IT"/>
          </a:p>
        </p:txBody>
      </p:sp>
    </p:spTree>
    <p:extLst>
      <p:ext uri="{BB962C8B-B14F-4D97-AF65-F5344CB8AC3E}">
        <p14:creationId xmlns:p14="http://schemas.microsoft.com/office/powerpoint/2010/main" val="17545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8E1A05D-8D26-743B-F650-789BEB79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A4130AD-E826-9907-F2AB-81B5B0F81C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E797B2D-6706-5D41-078F-05AFA1FCC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1FF7F-CF01-DA45-AC68-D548D3BAF961}" type="datetimeFigureOut">
              <a:rPr lang="it-IT" smtClean="0"/>
              <a:t>02/12/2023</a:t>
            </a:fld>
            <a:endParaRPr lang="it-IT"/>
          </a:p>
        </p:txBody>
      </p:sp>
      <p:sp>
        <p:nvSpPr>
          <p:cNvPr id="5" name="Segnaposto piè di pagina 4">
            <a:extLst>
              <a:ext uri="{FF2B5EF4-FFF2-40B4-BE49-F238E27FC236}">
                <a16:creationId xmlns:a16="http://schemas.microsoft.com/office/drawing/2014/main" id="{D56A1FD1-B91F-6862-2F08-F08EA0BFF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2FF76F40-CA42-D93A-364C-5BD97B733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898D4-75F2-0D47-8AD7-825559B22BD0}" type="slidenum">
              <a:rPr lang="it-IT" smtClean="0"/>
              <a:t>‹N›</a:t>
            </a:fld>
            <a:endParaRPr lang="it-IT"/>
          </a:p>
        </p:txBody>
      </p:sp>
    </p:spTree>
    <p:extLst>
      <p:ext uri="{BB962C8B-B14F-4D97-AF65-F5344CB8AC3E}">
        <p14:creationId xmlns:p14="http://schemas.microsoft.com/office/powerpoint/2010/main" val="160671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github.com/IngSW-unipv/Progetto-D2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CD6B290-7DA8-1F96-9E25-6D57E34F778C}"/>
              </a:ext>
            </a:extLst>
          </p:cNvPr>
          <p:cNvPicPr>
            <a:picLocks noChangeAspect="1"/>
          </p:cNvPicPr>
          <p:nvPr/>
        </p:nvPicPr>
        <p:blipFill>
          <a:blip r:embed="rId2"/>
          <a:stretch>
            <a:fillRect/>
          </a:stretch>
        </p:blipFill>
        <p:spPr>
          <a:xfrm>
            <a:off x="3714750" y="762630"/>
            <a:ext cx="4762500" cy="4762500"/>
          </a:xfrm>
          <a:prstGeom prst="rect">
            <a:avLst/>
          </a:prstGeom>
        </p:spPr>
      </p:pic>
      <p:pic>
        <p:nvPicPr>
          <p:cNvPr id="7" name="Immagine 6">
            <a:extLst>
              <a:ext uri="{FF2B5EF4-FFF2-40B4-BE49-F238E27FC236}">
                <a16:creationId xmlns:a16="http://schemas.microsoft.com/office/drawing/2014/main" id="{B73E4684-EEE7-59AF-B5B0-E99D69B7C247}"/>
              </a:ext>
            </a:extLst>
          </p:cNvPr>
          <p:cNvPicPr>
            <a:picLocks noChangeAspect="1"/>
          </p:cNvPicPr>
          <p:nvPr/>
        </p:nvPicPr>
        <p:blipFill>
          <a:blip r:embed="rId3"/>
          <a:stretch>
            <a:fillRect/>
          </a:stretch>
        </p:blipFill>
        <p:spPr>
          <a:xfrm>
            <a:off x="383090" y="300965"/>
            <a:ext cx="1159030" cy="1493569"/>
          </a:xfrm>
          <a:prstGeom prst="rect">
            <a:avLst/>
          </a:prstGeom>
        </p:spPr>
      </p:pic>
      <p:sp>
        <p:nvSpPr>
          <p:cNvPr id="9" name="CasellaDiTesto 8">
            <a:extLst>
              <a:ext uri="{FF2B5EF4-FFF2-40B4-BE49-F238E27FC236}">
                <a16:creationId xmlns:a16="http://schemas.microsoft.com/office/drawing/2014/main" id="{C4095558-2D61-1C77-BA67-B65E3D86FEF6}"/>
              </a:ext>
            </a:extLst>
          </p:cNvPr>
          <p:cNvSpPr txBox="1"/>
          <p:nvPr/>
        </p:nvSpPr>
        <p:spPr>
          <a:xfrm>
            <a:off x="9745684" y="4925819"/>
            <a:ext cx="2063227" cy="1631216"/>
          </a:xfrm>
          <a:prstGeom prst="rect">
            <a:avLst/>
          </a:prstGeom>
          <a:noFill/>
        </p:spPr>
        <p:txBody>
          <a:bodyPr wrap="square" rtlCol="0">
            <a:spAutoFit/>
          </a:bodyPr>
          <a:lstStyle/>
          <a:p>
            <a:r>
              <a:rPr lang="it-IT" sz="2000" dirty="0"/>
              <a:t>Forza 4:</a:t>
            </a:r>
          </a:p>
          <a:p>
            <a:r>
              <a:rPr lang="it-IT" sz="2000" dirty="0"/>
              <a:t>Bernazzani Marco</a:t>
            </a:r>
          </a:p>
          <a:p>
            <a:r>
              <a:rPr lang="it-IT" sz="2000" dirty="0"/>
              <a:t>Bugia Calogero</a:t>
            </a:r>
          </a:p>
          <a:p>
            <a:r>
              <a:rPr lang="it-IT" sz="2000" dirty="0"/>
              <a:t>Galli Nicolò</a:t>
            </a:r>
          </a:p>
          <a:p>
            <a:r>
              <a:rPr lang="it-IT" sz="2000" dirty="0"/>
              <a:t>Subasic Aldin</a:t>
            </a:r>
          </a:p>
        </p:txBody>
      </p:sp>
      <p:sp>
        <p:nvSpPr>
          <p:cNvPr id="10" name="CasellaDiTesto 9">
            <a:extLst>
              <a:ext uri="{FF2B5EF4-FFF2-40B4-BE49-F238E27FC236}">
                <a16:creationId xmlns:a16="http://schemas.microsoft.com/office/drawing/2014/main" id="{C9C78556-EBF7-50C8-2C42-CE68F0E6E6E9}"/>
              </a:ext>
            </a:extLst>
          </p:cNvPr>
          <p:cNvSpPr txBox="1"/>
          <p:nvPr/>
        </p:nvSpPr>
        <p:spPr>
          <a:xfrm>
            <a:off x="9702141" y="300965"/>
            <a:ext cx="2106770" cy="461665"/>
          </a:xfrm>
          <a:prstGeom prst="rect">
            <a:avLst/>
          </a:prstGeom>
          <a:noFill/>
        </p:spPr>
        <p:txBody>
          <a:bodyPr wrap="square" rtlCol="0">
            <a:spAutoFit/>
          </a:bodyPr>
          <a:lstStyle/>
          <a:p>
            <a:r>
              <a:rPr lang="it-IT" sz="2400" dirty="0"/>
              <a:t>PROGETTO D23</a:t>
            </a:r>
          </a:p>
        </p:txBody>
      </p:sp>
      <p:sp>
        <p:nvSpPr>
          <p:cNvPr id="2" name="CasellaDiTesto 1">
            <a:extLst>
              <a:ext uri="{FF2B5EF4-FFF2-40B4-BE49-F238E27FC236}">
                <a16:creationId xmlns:a16="http://schemas.microsoft.com/office/drawing/2014/main" id="{49981497-F02E-D0D5-08D6-EA7BFAD89750}"/>
              </a:ext>
            </a:extLst>
          </p:cNvPr>
          <p:cNvSpPr txBox="1"/>
          <p:nvPr/>
        </p:nvSpPr>
        <p:spPr>
          <a:xfrm>
            <a:off x="209354" y="5910704"/>
            <a:ext cx="4892998" cy="646331"/>
          </a:xfrm>
          <a:prstGeom prst="rect">
            <a:avLst/>
          </a:prstGeom>
          <a:noFill/>
        </p:spPr>
        <p:txBody>
          <a:bodyPr wrap="square" rtlCol="0">
            <a:spAutoFit/>
          </a:bodyPr>
          <a:lstStyle/>
          <a:p>
            <a:r>
              <a:rPr lang="it-IT" sz="1800" u="none" strike="noStrike" dirty="0">
                <a:solidFill>
                  <a:srgbClr val="1155CC"/>
                </a:solidFill>
                <a:effectLst/>
                <a:ea typeface="Arial" panose="020B0604020202020204" pitchFamily="34" charset="0"/>
                <a:hlinkClick r:id="rId4"/>
              </a:rPr>
              <a:t>https://github.com/IngSW-unipv/Progetto-D23</a:t>
            </a:r>
            <a:endParaRPr lang="it-IT" sz="1800" u="none" strike="noStrike" dirty="0">
              <a:effectLst/>
              <a:ea typeface="Arial" panose="020B0604020202020204" pitchFamily="34" charset="0"/>
            </a:endParaRPr>
          </a:p>
          <a:p>
            <a:endParaRPr lang="it-IT" dirty="0"/>
          </a:p>
        </p:txBody>
      </p:sp>
    </p:spTree>
    <p:extLst>
      <p:ext uri="{BB962C8B-B14F-4D97-AF65-F5344CB8AC3E}">
        <p14:creationId xmlns:p14="http://schemas.microsoft.com/office/powerpoint/2010/main" val="429393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BC59C6-E4A8-3A2D-4BC3-2C5F2B86C01C}"/>
              </a:ext>
            </a:extLst>
          </p:cNvPr>
          <p:cNvSpPr>
            <a:spLocks noGrp="1"/>
          </p:cNvSpPr>
          <p:nvPr>
            <p:ph type="title"/>
          </p:nvPr>
        </p:nvSpPr>
        <p:spPr>
          <a:xfrm>
            <a:off x="838200" y="307429"/>
            <a:ext cx="10515600" cy="967736"/>
          </a:xfrm>
        </p:spPr>
        <p:txBody>
          <a:bodyPr>
            <a:normAutofit fontScale="90000"/>
          </a:bodyPr>
          <a:lstStyle/>
          <a:p>
            <a:pPr algn="ctr"/>
            <a:r>
              <a:rPr lang="it-IT" dirty="0"/>
              <a:t>Controller </a:t>
            </a:r>
            <a:br>
              <a:rPr lang="it-IT" dirty="0"/>
            </a:br>
            <a:endParaRPr lang="it-IT" dirty="0"/>
          </a:p>
        </p:txBody>
      </p:sp>
      <p:pic>
        <p:nvPicPr>
          <p:cNvPr id="13" name="Segnaposto contenuto 12">
            <a:extLst>
              <a:ext uri="{FF2B5EF4-FFF2-40B4-BE49-F238E27FC236}">
                <a16:creationId xmlns:a16="http://schemas.microsoft.com/office/drawing/2014/main" id="{BAABAFF2-0D7E-3A02-E017-331DA1909678}"/>
              </a:ext>
            </a:extLst>
          </p:cNvPr>
          <p:cNvPicPr>
            <a:picLocks noGrp="1" noChangeAspect="1"/>
          </p:cNvPicPr>
          <p:nvPr>
            <p:ph idx="1"/>
          </p:nvPr>
        </p:nvPicPr>
        <p:blipFill>
          <a:blip r:embed="rId2"/>
          <a:stretch>
            <a:fillRect/>
          </a:stretch>
        </p:blipFill>
        <p:spPr>
          <a:xfrm>
            <a:off x="943829" y="1063439"/>
            <a:ext cx="2656621" cy="5199050"/>
          </a:xfrm>
        </p:spPr>
      </p:pic>
      <p:pic>
        <p:nvPicPr>
          <p:cNvPr id="17" name="Immagine 16" descr="Immagine che contiene testo, schermata, Carattere&#10;&#10;Descrizione generata automaticamente">
            <a:extLst>
              <a:ext uri="{FF2B5EF4-FFF2-40B4-BE49-F238E27FC236}">
                <a16:creationId xmlns:a16="http://schemas.microsoft.com/office/drawing/2014/main" id="{353389A0-71E8-19B6-A792-EC4DC0608331}"/>
              </a:ext>
            </a:extLst>
          </p:cNvPr>
          <p:cNvPicPr>
            <a:picLocks noChangeAspect="1"/>
          </p:cNvPicPr>
          <p:nvPr/>
        </p:nvPicPr>
        <p:blipFill>
          <a:blip r:embed="rId3"/>
          <a:stretch>
            <a:fillRect/>
          </a:stretch>
        </p:blipFill>
        <p:spPr>
          <a:xfrm>
            <a:off x="3956958" y="3550729"/>
            <a:ext cx="7643779" cy="2136839"/>
          </a:xfrm>
          <a:prstGeom prst="rect">
            <a:avLst/>
          </a:prstGeom>
        </p:spPr>
      </p:pic>
      <p:sp>
        <p:nvSpPr>
          <p:cNvPr id="18" name="CasellaDiTesto 17">
            <a:extLst>
              <a:ext uri="{FF2B5EF4-FFF2-40B4-BE49-F238E27FC236}">
                <a16:creationId xmlns:a16="http://schemas.microsoft.com/office/drawing/2014/main" id="{D9495985-172C-186D-2681-83ED608DE230}"/>
              </a:ext>
            </a:extLst>
          </p:cNvPr>
          <p:cNvSpPr txBox="1"/>
          <p:nvPr/>
        </p:nvSpPr>
        <p:spPr>
          <a:xfrm>
            <a:off x="3956959" y="1275947"/>
            <a:ext cx="6802263" cy="2031325"/>
          </a:xfrm>
          <a:prstGeom prst="rect">
            <a:avLst/>
          </a:prstGeom>
          <a:noFill/>
        </p:spPr>
        <p:txBody>
          <a:bodyPr wrap="square" rtlCol="0">
            <a:spAutoFit/>
          </a:bodyPr>
          <a:lstStyle/>
          <a:p>
            <a:pPr marL="285750" indent="-285750">
              <a:buFont typeface="Arial" panose="020B0604020202020204" pitchFamily="34" charset="0"/>
              <a:buChar char="•"/>
            </a:pPr>
            <a:r>
              <a:rPr lang="it-IT" dirty="0"/>
              <a:t>MVC</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Observer: uso degli </a:t>
            </a:r>
            <a:r>
              <a:rPr lang="it-IT" dirty="0" err="1"/>
              <a:t>ActionListener</a:t>
            </a:r>
            <a:endParaRPr lang="it-IT" dirty="0"/>
          </a:p>
          <a:p>
            <a:endParaRPr lang="it-IT" dirty="0"/>
          </a:p>
          <a:p>
            <a:pPr marL="285750" indent="-285750">
              <a:buFont typeface="Arial" panose="020B0604020202020204" pitchFamily="34" charset="0"/>
              <a:buChar char="•"/>
            </a:pPr>
            <a:r>
              <a:rPr lang="it-IT" dirty="0" err="1"/>
              <a:t>Facade</a:t>
            </a:r>
            <a:r>
              <a:rPr lang="it-IT" dirty="0"/>
              <a:t>: disaccoppia il model dal controller e quindi dalla </a:t>
            </a:r>
            <a:r>
              <a:rPr lang="it-IT" dirty="0" err="1"/>
              <a:t>view</a:t>
            </a:r>
            <a:endParaRPr lang="it-IT" dirty="0"/>
          </a:p>
          <a:p>
            <a:endParaRPr lang="it-IT" dirty="0"/>
          </a:p>
          <a:p>
            <a:pPr marL="285750" indent="-285750">
              <a:buFont typeface="Arial" panose="020B0604020202020204" pitchFamily="34" charset="0"/>
              <a:buChar char="•"/>
            </a:pPr>
            <a:r>
              <a:rPr lang="it-IT" dirty="0"/>
              <a:t>Controller: connette la </a:t>
            </a:r>
            <a:r>
              <a:rPr lang="it-IT" dirty="0" err="1"/>
              <a:t>view</a:t>
            </a:r>
            <a:r>
              <a:rPr lang="it-IT" dirty="0"/>
              <a:t> e il model</a:t>
            </a:r>
          </a:p>
        </p:txBody>
      </p:sp>
    </p:spTree>
    <p:extLst>
      <p:ext uri="{BB962C8B-B14F-4D97-AF65-F5344CB8AC3E}">
        <p14:creationId xmlns:p14="http://schemas.microsoft.com/office/powerpoint/2010/main" val="411361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869699-E324-BCB5-6FA3-02EF996EBFE2}"/>
              </a:ext>
            </a:extLst>
          </p:cNvPr>
          <p:cNvSpPr>
            <a:spLocks noGrp="1"/>
          </p:cNvSpPr>
          <p:nvPr>
            <p:ph type="title"/>
          </p:nvPr>
        </p:nvSpPr>
        <p:spPr>
          <a:xfrm>
            <a:off x="838199" y="0"/>
            <a:ext cx="10515600" cy="1325563"/>
          </a:xfrm>
        </p:spPr>
        <p:txBody>
          <a:bodyPr/>
          <a:lstStyle/>
          <a:p>
            <a:pPr algn="ctr"/>
            <a:r>
              <a:rPr lang="it-IT" dirty="0"/>
              <a:t>Model</a:t>
            </a:r>
          </a:p>
        </p:txBody>
      </p:sp>
      <p:pic>
        <p:nvPicPr>
          <p:cNvPr id="9" name="Segnaposto contenuto 8" descr="Immagine che contiene testo, diagramma, Piano, Parallelo&#10;&#10;Descrizione generata automaticamente">
            <a:extLst>
              <a:ext uri="{FF2B5EF4-FFF2-40B4-BE49-F238E27FC236}">
                <a16:creationId xmlns:a16="http://schemas.microsoft.com/office/drawing/2014/main" id="{E9972D3C-99C1-15DE-F80E-8221025AE3FD}"/>
              </a:ext>
            </a:extLst>
          </p:cNvPr>
          <p:cNvPicPr>
            <a:picLocks noGrp="1" noChangeAspect="1"/>
          </p:cNvPicPr>
          <p:nvPr>
            <p:ph idx="1"/>
          </p:nvPr>
        </p:nvPicPr>
        <p:blipFill>
          <a:blip r:embed="rId2"/>
          <a:stretch>
            <a:fillRect/>
          </a:stretch>
        </p:blipFill>
        <p:spPr>
          <a:xfrm>
            <a:off x="1573999" y="996044"/>
            <a:ext cx="9044002" cy="5404756"/>
          </a:xfrm>
        </p:spPr>
      </p:pic>
    </p:spTree>
    <p:extLst>
      <p:ext uri="{BB962C8B-B14F-4D97-AF65-F5344CB8AC3E}">
        <p14:creationId xmlns:p14="http://schemas.microsoft.com/office/powerpoint/2010/main" val="4118877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71DBDA-B433-3C08-BDFC-794C2EECE65B}"/>
              </a:ext>
            </a:extLst>
          </p:cNvPr>
          <p:cNvSpPr>
            <a:spLocks noGrp="1"/>
          </p:cNvSpPr>
          <p:nvPr>
            <p:ph type="title"/>
          </p:nvPr>
        </p:nvSpPr>
        <p:spPr/>
        <p:txBody>
          <a:bodyPr/>
          <a:lstStyle/>
          <a:p>
            <a:pPr algn="ctr"/>
            <a:r>
              <a:rPr lang="it-IT" dirty="0"/>
              <a:t>JDBC</a:t>
            </a:r>
            <a:br>
              <a:rPr lang="it-IT" dirty="0"/>
            </a:br>
            <a:endParaRPr lang="it-IT" dirty="0"/>
          </a:p>
        </p:txBody>
      </p:sp>
      <p:sp>
        <p:nvSpPr>
          <p:cNvPr id="13" name="CasellaDiTesto 12">
            <a:extLst>
              <a:ext uri="{FF2B5EF4-FFF2-40B4-BE49-F238E27FC236}">
                <a16:creationId xmlns:a16="http://schemas.microsoft.com/office/drawing/2014/main" id="{8515DBBE-4F21-F933-3D25-D2E310B640A5}"/>
              </a:ext>
            </a:extLst>
          </p:cNvPr>
          <p:cNvSpPr txBox="1"/>
          <p:nvPr/>
        </p:nvSpPr>
        <p:spPr>
          <a:xfrm>
            <a:off x="3788229" y="3579496"/>
            <a:ext cx="7421336" cy="2308324"/>
          </a:xfrm>
          <a:prstGeom prst="rect">
            <a:avLst/>
          </a:prstGeom>
          <a:noFill/>
        </p:spPr>
        <p:txBody>
          <a:bodyPr wrap="square" rtlCol="0">
            <a:spAutoFit/>
          </a:bodyPr>
          <a:lstStyle/>
          <a:p>
            <a:pPr marL="285750" indent="-285750">
              <a:buFont typeface="Arial" panose="020B0604020202020204" pitchFamily="34" charset="0"/>
              <a:buChar char="•"/>
            </a:pPr>
            <a:r>
              <a:rPr lang="it-IT" dirty="0" err="1"/>
              <a:t>Facade</a:t>
            </a:r>
            <a:r>
              <a:rPr lang="it-IT" dirty="0"/>
              <a:t>: disaccoppia il model da JDBC</a:t>
            </a:r>
          </a:p>
          <a:p>
            <a:endParaRPr lang="it-IT" dirty="0"/>
          </a:p>
          <a:p>
            <a:pPr marL="285750" indent="-285750">
              <a:buFont typeface="Arial" panose="020B0604020202020204" pitchFamily="34" charset="0"/>
              <a:buChar char="•"/>
            </a:pPr>
            <a:r>
              <a:rPr lang="it-IT" dirty="0"/>
              <a:t>Singleton: serve una sola istanza di </a:t>
            </a:r>
            <a:r>
              <a:rPr lang="it-IT" dirty="0" err="1"/>
              <a:t>Facade</a:t>
            </a:r>
            <a:endParaRPr lang="it-IT" dirty="0"/>
          </a:p>
          <a:p>
            <a:endParaRPr lang="it-IT" dirty="0"/>
          </a:p>
          <a:p>
            <a:pPr marL="285750" indent="-285750">
              <a:buFont typeface="Arial" panose="020B0604020202020204" pitchFamily="34" charset="0"/>
              <a:buChar char="•"/>
            </a:pPr>
            <a:r>
              <a:rPr lang="it-IT" dirty="0"/>
              <a:t>DAO: gli oggetti DAO si occupano di gestire il caricamento e il salvataggio di oggetti del database MySQL (Persistenza)</a:t>
            </a:r>
          </a:p>
          <a:p>
            <a:endParaRPr lang="it-IT" dirty="0"/>
          </a:p>
          <a:p>
            <a:pPr marL="285750" indent="-285750">
              <a:buFont typeface="Arial" panose="020B0604020202020204" pitchFamily="34" charset="0"/>
              <a:buChar char="•"/>
            </a:pPr>
            <a:r>
              <a:rPr lang="it-IT" dirty="0"/>
              <a:t>La connessione avviene tramite mysql-connector-java-8.0.19.jar</a:t>
            </a:r>
          </a:p>
        </p:txBody>
      </p:sp>
      <p:pic>
        <p:nvPicPr>
          <p:cNvPr id="17" name="Segnaposto contenuto 16" descr="Immagine che contiene testo, schermata, menu&#10;&#10;Descrizione generata automaticamente">
            <a:extLst>
              <a:ext uri="{FF2B5EF4-FFF2-40B4-BE49-F238E27FC236}">
                <a16:creationId xmlns:a16="http://schemas.microsoft.com/office/drawing/2014/main" id="{1F5C5696-ADA6-409D-31E5-C88B87969A2C}"/>
              </a:ext>
            </a:extLst>
          </p:cNvPr>
          <p:cNvPicPr>
            <a:picLocks noGrp="1" noChangeAspect="1"/>
          </p:cNvPicPr>
          <p:nvPr>
            <p:ph idx="1"/>
          </p:nvPr>
        </p:nvPicPr>
        <p:blipFill>
          <a:blip r:embed="rId2"/>
          <a:stretch>
            <a:fillRect/>
          </a:stretch>
        </p:blipFill>
        <p:spPr>
          <a:xfrm>
            <a:off x="601435" y="1077573"/>
            <a:ext cx="2917371" cy="4805080"/>
          </a:xfrm>
        </p:spPr>
      </p:pic>
      <p:pic>
        <p:nvPicPr>
          <p:cNvPr id="19" name="Immagine 18" descr="Immagine che contiene testo, schermata, Carattere&#10;&#10;Descrizione generata automaticamente">
            <a:extLst>
              <a:ext uri="{FF2B5EF4-FFF2-40B4-BE49-F238E27FC236}">
                <a16:creationId xmlns:a16="http://schemas.microsoft.com/office/drawing/2014/main" id="{6DA29C84-AB8D-F0FE-94BA-44C16FBFB086}"/>
              </a:ext>
            </a:extLst>
          </p:cNvPr>
          <p:cNvPicPr>
            <a:picLocks noChangeAspect="1"/>
          </p:cNvPicPr>
          <p:nvPr/>
        </p:nvPicPr>
        <p:blipFill>
          <a:blip r:embed="rId3"/>
          <a:stretch>
            <a:fillRect/>
          </a:stretch>
        </p:blipFill>
        <p:spPr>
          <a:xfrm>
            <a:off x="8085695" y="1027906"/>
            <a:ext cx="3025898" cy="2997618"/>
          </a:xfrm>
          <a:prstGeom prst="rect">
            <a:avLst/>
          </a:prstGeom>
        </p:spPr>
      </p:pic>
      <p:pic>
        <p:nvPicPr>
          <p:cNvPr id="21" name="Immagine 20" descr="Immagine che contiene testo, schermata, Carattere&#10;&#10;Descrizione generata automaticamente">
            <a:extLst>
              <a:ext uri="{FF2B5EF4-FFF2-40B4-BE49-F238E27FC236}">
                <a16:creationId xmlns:a16="http://schemas.microsoft.com/office/drawing/2014/main" id="{1E87502F-F13C-490A-08F8-017C2B559412}"/>
              </a:ext>
            </a:extLst>
          </p:cNvPr>
          <p:cNvPicPr>
            <a:picLocks noChangeAspect="1"/>
          </p:cNvPicPr>
          <p:nvPr/>
        </p:nvPicPr>
        <p:blipFill>
          <a:blip r:embed="rId4"/>
          <a:stretch>
            <a:fillRect/>
          </a:stretch>
        </p:blipFill>
        <p:spPr>
          <a:xfrm>
            <a:off x="4168194" y="1077573"/>
            <a:ext cx="3268112" cy="2452109"/>
          </a:xfrm>
          <a:prstGeom prst="rect">
            <a:avLst/>
          </a:prstGeom>
        </p:spPr>
      </p:pic>
    </p:spTree>
    <p:extLst>
      <p:ext uri="{BB962C8B-B14F-4D97-AF65-F5344CB8AC3E}">
        <p14:creationId xmlns:p14="http://schemas.microsoft.com/office/powerpoint/2010/main" val="1284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D49664-B240-FA76-CC8A-3F8D4B0EE3FD}"/>
              </a:ext>
            </a:extLst>
          </p:cNvPr>
          <p:cNvSpPr>
            <a:spLocks noGrp="1"/>
          </p:cNvSpPr>
          <p:nvPr>
            <p:ph type="title"/>
          </p:nvPr>
        </p:nvSpPr>
        <p:spPr/>
        <p:txBody>
          <a:bodyPr/>
          <a:lstStyle/>
          <a:p>
            <a:pPr algn="ctr"/>
            <a:r>
              <a:rPr lang="it-IT" dirty="0"/>
              <a:t>Diagramma ERA</a:t>
            </a:r>
          </a:p>
        </p:txBody>
      </p:sp>
      <p:pic>
        <p:nvPicPr>
          <p:cNvPr id="4" name="Segnaposto contenuto 4" descr="Immagine che contiene diagramma, Piano, Disegno tecnico, linea&#10;&#10;Descrizione generata automaticamente">
            <a:extLst>
              <a:ext uri="{FF2B5EF4-FFF2-40B4-BE49-F238E27FC236}">
                <a16:creationId xmlns:a16="http://schemas.microsoft.com/office/drawing/2014/main" id="{2C677F9D-C5BC-539F-997F-8ECB3C32F4A2}"/>
              </a:ext>
            </a:extLst>
          </p:cNvPr>
          <p:cNvPicPr>
            <a:picLocks noGrp="1" noChangeAspect="1"/>
          </p:cNvPicPr>
          <p:nvPr>
            <p:ph idx="1"/>
          </p:nvPr>
        </p:nvPicPr>
        <p:blipFill>
          <a:blip r:embed="rId2"/>
          <a:stretch>
            <a:fillRect/>
          </a:stretch>
        </p:blipFill>
        <p:spPr>
          <a:xfrm>
            <a:off x="1628332" y="1423359"/>
            <a:ext cx="8935335" cy="4838501"/>
          </a:xfrm>
        </p:spPr>
      </p:pic>
    </p:spTree>
    <p:extLst>
      <p:ext uri="{BB962C8B-B14F-4D97-AF65-F5344CB8AC3E}">
        <p14:creationId xmlns:p14="http://schemas.microsoft.com/office/powerpoint/2010/main" val="16725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F6557B-6B1D-3463-A1A2-2FBB960F132F}"/>
              </a:ext>
            </a:extLst>
          </p:cNvPr>
          <p:cNvSpPr>
            <a:spLocks noGrp="1"/>
          </p:cNvSpPr>
          <p:nvPr>
            <p:ph type="title"/>
          </p:nvPr>
        </p:nvSpPr>
        <p:spPr>
          <a:xfrm>
            <a:off x="838200" y="1272"/>
            <a:ext cx="10515600" cy="1325563"/>
          </a:xfrm>
        </p:spPr>
        <p:txBody>
          <a:bodyPr/>
          <a:lstStyle/>
          <a:p>
            <a:pPr algn="ctr"/>
            <a:r>
              <a:rPr lang="it-IT" dirty="0"/>
              <a:t>MySQL </a:t>
            </a:r>
          </a:p>
        </p:txBody>
      </p:sp>
      <p:pic>
        <p:nvPicPr>
          <p:cNvPr id="11" name="Segnaposto contenuto 10" descr="Immagine che contiene testo, schermata, software, Pagina Web&#10;&#10;Descrizione generata automaticamente">
            <a:extLst>
              <a:ext uri="{FF2B5EF4-FFF2-40B4-BE49-F238E27FC236}">
                <a16:creationId xmlns:a16="http://schemas.microsoft.com/office/drawing/2014/main" id="{AAAE425F-9060-11BA-DDD4-36709B4B1076}"/>
              </a:ext>
            </a:extLst>
          </p:cNvPr>
          <p:cNvPicPr>
            <a:picLocks noGrp="1" noChangeAspect="1"/>
          </p:cNvPicPr>
          <p:nvPr>
            <p:ph idx="1"/>
          </p:nvPr>
        </p:nvPicPr>
        <p:blipFill>
          <a:blip r:embed="rId2"/>
          <a:stretch>
            <a:fillRect/>
          </a:stretch>
        </p:blipFill>
        <p:spPr>
          <a:xfrm>
            <a:off x="754811" y="1041085"/>
            <a:ext cx="5341189" cy="5251371"/>
          </a:xfrm>
          <a:ln w="28575">
            <a:solidFill>
              <a:schemeClr val="tx1"/>
            </a:solidFill>
          </a:ln>
        </p:spPr>
      </p:pic>
      <p:sp>
        <p:nvSpPr>
          <p:cNvPr id="14" name="CasellaDiTesto 13">
            <a:extLst>
              <a:ext uri="{FF2B5EF4-FFF2-40B4-BE49-F238E27FC236}">
                <a16:creationId xmlns:a16="http://schemas.microsoft.com/office/drawing/2014/main" id="{1914AFE2-0D6A-0AFE-3562-035F6684FCCD}"/>
              </a:ext>
            </a:extLst>
          </p:cNvPr>
          <p:cNvSpPr txBox="1"/>
          <p:nvPr/>
        </p:nvSpPr>
        <p:spPr>
          <a:xfrm>
            <a:off x="6284189" y="1127613"/>
            <a:ext cx="5762445" cy="5078313"/>
          </a:xfrm>
          <a:prstGeom prst="rect">
            <a:avLst/>
          </a:prstGeom>
          <a:noFill/>
        </p:spPr>
        <p:txBody>
          <a:bodyPr wrap="square" rtlCol="0">
            <a:spAutoFit/>
          </a:bodyPr>
          <a:lstStyle/>
          <a:p>
            <a:r>
              <a:rPr lang="it-IT" b="1" dirty="0"/>
              <a:t>SCHEMA LOGICO:</a:t>
            </a:r>
          </a:p>
          <a:p>
            <a:r>
              <a:rPr lang="it-IT" dirty="0"/>
              <a:t>Profili (</a:t>
            </a:r>
            <a:r>
              <a:rPr lang="it-IT" b="1" dirty="0"/>
              <a:t>CF</a:t>
            </a:r>
            <a:r>
              <a:rPr lang="it-IT" dirty="0"/>
              <a:t>, </a:t>
            </a:r>
            <a:r>
              <a:rPr lang="it-IT" b="1" dirty="0"/>
              <a:t>TIPO</a:t>
            </a:r>
            <a:r>
              <a:rPr lang="it-IT" dirty="0"/>
              <a:t>, PW, SPECIALIZZAZIONE, NOME, COGNOME,</a:t>
            </a:r>
          </a:p>
          <a:p>
            <a:r>
              <a:rPr lang="it-IT" dirty="0"/>
              <a:t>             SESSO, DATA_NASCITA, LUOGO_NASCITA,</a:t>
            </a:r>
          </a:p>
          <a:p>
            <a:r>
              <a:rPr lang="it-IT" dirty="0"/>
              <a:t>             PROVINCIA_NASCITA, REGIONE, PROVINCIA</a:t>
            </a:r>
          </a:p>
          <a:p>
            <a:r>
              <a:rPr lang="it-IT" dirty="0"/>
              <a:t>             CITTA, INDIRIZZO, EMAIL, CELLULARE) </a:t>
            </a:r>
          </a:p>
          <a:p>
            <a:endParaRPr lang="it-IT" dirty="0"/>
          </a:p>
          <a:p>
            <a:r>
              <a:rPr lang="it-IT" dirty="0" err="1"/>
              <a:t>PrestazioniSanitarie</a:t>
            </a:r>
            <a:r>
              <a:rPr lang="it-IT" dirty="0"/>
              <a:t>(</a:t>
            </a:r>
            <a:r>
              <a:rPr lang="it-IT" b="1" dirty="0"/>
              <a:t>TIPO_PRESTAZIONE</a:t>
            </a:r>
            <a:r>
              <a:rPr lang="it-IT" dirty="0"/>
              <a:t>, DURATA)</a:t>
            </a:r>
          </a:p>
          <a:p>
            <a:endParaRPr lang="it-IT" dirty="0"/>
          </a:p>
          <a:p>
            <a:r>
              <a:rPr lang="it-IT" dirty="0"/>
              <a:t>Prenotazioni(</a:t>
            </a:r>
            <a:r>
              <a:rPr lang="it-IT" b="1" dirty="0"/>
              <a:t>ID_PREN</a:t>
            </a:r>
            <a:r>
              <a:rPr lang="it-IT" dirty="0"/>
              <a:t>, PAZIENTE, PERSONALE_SANITARIO,</a:t>
            </a:r>
          </a:p>
          <a:p>
            <a:r>
              <a:rPr lang="it-IT" dirty="0"/>
              <a:t>                        TIPO_PRESTAZIONE, DATA_PREN, ORA_PREN)</a:t>
            </a:r>
          </a:p>
          <a:p>
            <a:endParaRPr lang="it-IT" dirty="0"/>
          </a:p>
          <a:p>
            <a:r>
              <a:rPr lang="it-IT" dirty="0" err="1"/>
              <a:t>CartelleCliniche</a:t>
            </a:r>
            <a:r>
              <a:rPr lang="it-IT" dirty="0"/>
              <a:t>(</a:t>
            </a:r>
            <a:r>
              <a:rPr lang="it-IT" b="1" dirty="0"/>
              <a:t>CF</a:t>
            </a:r>
            <a:r>
              <a:rPr lang="it-IT" dirty="0"/>
              <a:t>, ALTEZZA, PESO, GRUPPO_SANGUIGNO)</a:t>
            </a:r>
          </a:p>
          <a:p>
            <a:endParaRPr lang="it-IT" dirty="0"/>
          </a:p>
          <a:p>
            <a:r>
              <a:rPr lang="it-IT" dirty="0"/>
              <a:t>Calendari(</a:t>
            </a:r>
            <a:r>
              <a:rPr lang="it-IT" b="1" dirty="0"/>
              <a:t>CALENDARIO_DATA</a:t>
            </a:r>
            <a:r>
              <a:rPr lang="it-IT" dirty="0"/>
              <a:t>, </a:t>
            </a:r>
            <a:r>
              <a:rPr lang="it-IT" b="1" dirty="0"/>
              <a:t>ORARIO</a:t>
            </a:r>
            <a:r>
              <a:rPr lang="it-IT" dirty="0"/>
              <a:t>,</a:t>
            </a:r>
          </a:p>
          <a:p>
            <a:r>
              <a:rPr lang="it-IT" dirty="0"/>
              <a:t>	GIORNO_SETTIMANA,  NOME_VACANZE, </a:t>
            </a:r>
          </a:p>
          <a:p>
            <a:r>
              <a:rPr lang="it-IT" dirty="0"/>
              <a:t>                  VISITA_ONCOLOGICA, VISITA_PSICOLOGICA,</a:t>
            </a:r>
          </a:p>
          <a:p>
            <a:r>
              <a:rPr lang="it-IT" dirty="0"/>
              <a:t>                  ESAME_SANGUE, TAC, RISONANZA_MAGNETICA,</a:t>
            </a:r>
          </a:p>
          <a:p>
            <a:r>
              <a:rPr lang="it-IT" dirty="0"/>
              <a:t>                  CHEMIOTERAPIA, RADIOTERAPIA)</a:t>
            </a:r>
          </a:p>
        </p:txBody>
      </p:sp>
    </p:spTree>
    <p:extLst>
      <p:ext uri="{BB962C8B-B14F-4D97-AF65-F5344CB8AC3E}">
        <p14:creationId xmlns:p14="http://schemas.microsoft.com/office/powerpoint/2010/main" val="2186501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96C835-5226-DC5C-029A-307418DB6B3F}"/>
              </a:ext>
            </a:extLst>
          </p:cNvPr>
          <p:cNvSpPr>
            <a:spLocks noGrp="1"/>
          </p:cNvSpPr>
          <p:nvPr>
            <p:ph type="title"/>
          </p:nvPr>
        </p:nvSpPr>
        <p:spPr/>
        <p:txBody>
          <a:bodyPr/>
          <a:lstStyle/>
          <a:p>
            <a:pPr algn="ctr"/>
            <a:r>
              <a:rPr lang="it-IT" dirty="0"/>
              <a:t>Calendario</a:t>
            </a:r>
          </a:p>
        </p:txBody>
      </p:sp>
      <p:pic>
        <p:nvPicPr>
          <p:cNvPr id="5" name="Segnaposto contenuto 4" descr="Immagine che contiene testo, schermata, Carattere&#10;&#10;Descrizione generata automaticamente">
            <a:extLst>
              <a:ext uri="{FF2B5EF4-FFF2-40B4-BE49-F238E27FC236}">
                <a16:creationId xmlns:a16="http://schemas.microsoft.com/office/drawing/2014/main" id="{86DEEACF-EDED-B661-A4BA-865EB6CF50DE}"/>
              </a:ext>
            </a:extLst>
          </p:cNvPr>
          <p:cNvPicPr>
            <a:picLocks noGrp="1" noChangeAspect="1"/>
          </p:cNvPicPr>
          <p:nvPr>
            <p:ph idx="1"/>
          </p:nvPr>
        </p:nvPicPr>
        <p:blipFill rotWithShape="1">
          <a:blip r:embed="rId2"/>
          <a:srcRect r="41946" b="120"/>
          <a:stretch/>
        </p:blipFill>
        <p:spPr>
          <a:xfrm>
            <a:off x="373024" y="1610271"/>
            <a:ext cx="5195672" cy="4453533"/>
          </a:xfrm>
          <a:ln w="19050">
            <a:solidFill>
              <a:schemeClr val="tx1"/>
            </a:solidFill>
          </a:ln>
        </p:spPr>
      </p:pic>
      <p:pic>
        <p:nvPicPr>
          <p:cNvPr id="9" name="Immagine 8" descr="Immagine che contiene testo, schermata, numero, menu&#10;&#10;Descrizione generata automaticamente">
            <a:extLst>
              <a:ext uri="{FF2B5EF4-FFF2-40B4-BE49-F238E27FC236}">
                <a16:creationId xmlns:a16="http://schemas.microsoft.com/office/drawing/2014/main" id="{79258A4A-BAA5-A885-B669-4D73580D8BA6}"/>
              </a:ext>
            </a:extLst>
          </p:cNvPr>
          <p:cNvPicPr>
            <a:picLocks noChangeAspect="1"/>
          </p:cNvPicPr>
          <p:nvPr/>
        </p:nvPicPr>
        <p:blipFill>
          <a:blip r:embed="rId3"/>
          <a:stretch>
            <a:fillRect/>
          </a:stretch>
        </p:blipFill>
        <p:spPr>
          <a:xfrm>
            <a:off x="5709962" y="2314641"/>
            <a:ext cx="6109014" cy="2914800"/>
          </a:xfrm>
          <a:prstGeom prst="rect">
            <a:avLst/>
          </a:prstGeom>
          <a:ln w="19050">
            <a:solidFill>
              <a:schemeClr val="tx1"/>
            </a:solidFill>
          </a:ln>
        </p:spPr>
      </p:pic>
    </p:spTree>
    <p:extLst>
      <p:ext uri="{BB962C8B-B14F-4D97-AF65-F5344CB8AC3E}">
        <p14:creationId xmlns:p14="http://schemas.microsoft.com/office/powerpoint/2010/main" val="261718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03B5C4-53EC-9DD4-3DCD-6D93ED3C2FB5}"/>
              </a:ext>
            </a:extLst>
          </p:cNvPr>
          <p:cNvSpPr>
            <a:spLocks noGrp="1"/>
          </p:cNvSpPr>
          <p:nvPr>
            <p:ph type="title"/>
          </p:nvPr>
        </p:nvSpPr>
        <p:spPr/>
        <p:txBody>
          <a:bodyPr/>
          <a:lstStyle/>
          <a:p>
            <a:pPr algn="ctr"/>
            <a:r>
              <a:rPr lang="it-IT" dirty="0"/>
              <a:t>Casi d’uso: UML</a:t>
            </a:r>
          </a:p>
        </p:txBody>
      </p:sp>
      <p:pic>
        <p:nvPicPr>
          <p:cNvPr id="5" name="Segnaposto contenuto 4" descr="Immagine che contiene diagramma, testo, linea, cerchio&#10;&#10;Descrizione generata automaticamente">
            <a:extLst>
              <a:ext uri="{FF2B5EF4-FFF2-40B4-BE49-F238E27FC236}">
                <a16:creationId xmlns:a16="http://schemas.microsoft.com/office/drawing/2014/main" id="{31AF98EE-9032-2E8F-5348-DD82259987BD}"/>
              </a:ext>
            </a:extLst>
          </p:cNvPr>
          <p:cNvPicPr>
            <a:picLocks noGrp="1" noChangeAspect="1"/>
          </p:cNvPicPr>
          <p:nvPr>
            <p:ph idx="1"/>
          </p:nvPr>
        </p:nvPicPr>
        <p:blipFill>
          <a:blip r:embed="rId2"/>
          <a:stretch>
            <a:fillRect/>
          </a:stretch>
        </p:blipFill>
        <p:spPr>
          <a:xfrm>
            <a:off x="3791444" y="1500817"/>
            <a:ext cx="4609111" cy="4431837"/>
          </a:xfrm>
        </p:spPr>
      </p:pic>
    </p:spTree>
    <p:extLst>
      <p:ext uri="{BB962C8B-B14F-4D97-AF65-F5344CB8AC3E}">
        <p14:creationId xmlns:p14="http://schemas.microsoft.com/office/powerpoint/2010/main" val="281167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7CE124-BDF5-FF81-D52A-7FF3293AAE77}"/>
              </a:ext>
            </a:extLst>
          </p:cNvPr>
          <p:cNvSpPr>
            <a:spLocks noGrp="1"/>
          </p:cNvSpPr>
          <p:nvPr>
            <p:ph type="title"/>
          </p:nvPr>
        </p:nvSpPr>
        <p:spPr/>
        <p:txBody>
          <a:bodyPr/>
          <a:lstStyle/>
          <a:p>
            <a:pPr algn="ctr"/>
            <a:r>
              <a:rPr lang="it-IT" dirty="0"/>
              <a:t>Caso d’uso: Registrazione Paziente</a:t>
            </a:r>
          </a:p>
        </p:txBody>
      </p:sp>
      <p:pic>
        <p:nvPicPr>
          <p:cNvPr id="21" name="Segnaposto contenuto 20" descr="Immagine che contiene diagramma, linea, testo, Piano&#10;&#10;Descrizione generata automaticamente">
            <a:extLst>
              <a:ext uri="{FF2B5EF4-FFF2-40B4-BE49-F238E27FC236}">
                <a16:creationId xmlns:a16="http://schemas.microsoft.com/office/drawing/2014/main" id="{7DD828B1-1FA5-BE5A-C885-F70B044972FA}"/>
              </a:ext>
            </a:extLst>
          </p:cNvPr>
          <p:cNvPicPr>
            <a:picLocks noGrp="1" noChangeAspect="1"/>
          </p:cNvPicPr>
          <p:nvPr>
            <p:ph idx="1"/>
          </p:nvPr>
        </p:nvPicPr>
        <p:blipFill>
          <a:blip r:embed="rId2"/>
          <a:stretch>
            <a:fillRect/>
          </a:stretch>
        </p:blipFill>
        <p:spPr>
          <a:xfrm>
            <a:off x="929007" y="1690688"/>
            <a:ext cx="10333986" cy="3811116"/>
          </a:xfrm>
        </p:spPr>
      </p:pic>
      <p:sp>
        <p:nvSpPr>
          <p:cNvPr id="22" name="Rettangolo 21">
            <a:extLst>
              <a:ext uri="{FF2B5EF4-FFF2-40B4-BE49-F238E27FC236}">
                <a16:creationId xmlns:a16="http://schemas.microsoft.com/office/drawing/2014/main" id="{9637082D-439E-BCF9-745A-D89AADC4C4FC}"/>
              </a:ext>
            </a:extLst>
          </p:cNvPr>
          <p:cNvSpPr/>
          <p:nvPr/>
        </p:nvSpPr>
        <p:spPr>
          <a:xfrm>
            <a:off x="1965960" y="1773936"/>
            <a:ext cx="1325880" cy="35661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32421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193AF-7697-5DC4-90E6-CE268A411C42}"/>
              </a:ext>
            </a:extLst>
          </p:cNvPr>
          <p:cNvSpPr>
            <a:spLocks noGrp="1"/>
          </p:cNvSpPr>
          <p:nvPr>
            <p:ph type="title"/>
          </p:nvPr>
        </p:nvSpPr>
        <p:spPr/>
        <p:txBody>
          <a:bodyPr/>
          <a:lstStyle/>
          <a:p>
            <a:pPr algn="ctr"/>
            <a:r>
              <a:rPr lang="it-IT" dirty="0"/>
              <a:t>Caso d’uso: Login e visione informazioni</a:t>
            </a:r>
          </a:p>
        </p:txBody>
      </p:sp>
      <p:pic>
        <p:nvPicPr>
          <p:cNvPr id="5" name="Segnaposto contenuto 4" descr="Immagine che contiene testo, diagramma, Piano, Parallelo&#10;&#10;Descrizione generata automaticamente">
            <a:extLst>
              <a:ext uri="{FF2B5EF4-FFF2-40B4-BE49-F238E27FC236}">
                <a16:creationId xmlns:a16="http://schemas.microsoft.com/office/drawing/2014/main" id="{E18083AC-B6E2-B1D6-F936-BEA80CC62F37}"/>
              </a:ext>
            </a:extLst>
          </p:cNvPr>
          <p:cNvPicPr>
            <a:picLocks noGrp="1" noChangeAspect="1"/>
          </p:cNvPicPr>
          <p:nvPr>
            <p:ph idx="1"/>
          </p:nvPr>
        </p:nvPicPr>
        <p:blipFill>
          <a:blip r:embed="rId2"/>
          <a:stretch>
            <a:fillRect/>
          </a:stretch>
        </p:blipFill>
        <p:spPr>
          <a:xfrm>
            <a:off x="1287541" y="1690688"/>
            <a:ext cx="9616918" cy="4425696"/>
          </a:xfrm>
        </p:spPr>
      </p:pic>
    </p:spTree>
    <p:extLst>
      <p:ext uri="{BB962C8B-B14F-4D97-AF65-F5344CB8AC3E}">
        <p14:creationId xmlns:p14="http://schemas.microsoft.com/office/powerpoint/2010/main" val="2508596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93CE7C-8199-83DA-5CA5-E73A3E41A4ED}"/>
              </a:ext>
            </a:extLst>
          </p:cNvPr>
          <p:cNvSpPr>
            <a:spLocks noGrp="1"/>
          </p:cNvSpPr>
          <p:nvPr>
            <p:ph type="title"/>
          </p:nvPr>
        </p:nvSpPr>
        <p:spPr/>
        <p:txBody>
          <a:bodyPr/>
          <a:lstStyle/>
          <a:p>
            <a:pPr algn="ctr"/>
            <a:r>
              <a:rPr lang="it-IT" dirty="0"/>
              <a:t>Caso d’uso: Prenotazione</a:t>
            </a:r>
          </a:p>
        </p:txBody>
      </p:sp>
      <p:pic>
        <p:nvPicPr>
          <p:cNvPr id="5" name="Segnaposto contenuto 4" descr="Immagine che contiene testo, diagramma, linea, schermata&#10;&#10;Descrizione generata automaticamente">
            <a:extLst>
              <a:ext uri="{FF2B5EF4-FFF2-40B4-BE49-F238E27FC236}">
                <a16:creationId xmlns:a16="http://schemas.microsoft.com/office/drawing/2014/main" id="{FB67B3CA-2E9F-257B-ADFF-A2CBB1365621}"/>
              </a:ext>
            </a:extLst>
          </p:cNvPr>
          <p:cNvPicPr>
            <a:picLocks noGrp="1" noChangeAspect="1"/>
          </p:cNvPicPr>
          <p:nvPr>
            <p:ph idx="1"/>
          </p:nvPr>
        </p:nvPicPr>
        <p:blipFill>
          <a:blip r:embed="rId2"/>
          <a:stretch>
            <a:fillRect/>
          </a:stretch>
        </p:blipFill>
        <p:spPr>
          <a:xfrm>
            <a:off x="295508" y="1581912"/>
            <a:ext cx="11600983" cy="4085826"/>
          </a:xfrm>
        </p:spPr>
      </p:pic>
    </p:spTree>
    <p:extLst>
      <p:ext uri="{BB962C8B-B14F-4D97-AF65-F5344CB8AC3E}">
        <p14:creationId xmlns:p14="http://schemas.microsoft.com/office/powerpoint/2010/main" val="41101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52EB1C-A4A9-D4C4-5C45-817D03678A99}"/>
              </a:ext>
            </a:extLst>
          </p:cNvPr>
          <p:cNvSpPr>
            <a:spLocks noGrp="1"/>
          </p:cNvSpPr>
          <p:nvPr>
            <p:ph type="title"/>
          </p:nvPr>
        </p:nvSpPr>
        <p:spPr/>
        <p:txBody>
          <a:bodyPr/>
          <a:lstStyle/>
          <a:p>
            <a:pPr algn="ctr"/>
            <a:r>
              <a:rPr lang="it-IT" dirty="0"/>
              <a:t>Obiettivo</a:t>
            </a:r>
          </a:p>
        </p:txBody>
      </p:sp>
      <p:sp>
        <p:nvSpPr>
          <p:cNvPr id="3" name="Segnaposto contenuto 2">
            <a:extLst>
              <a:ext uri="{FF2B5EF4-FFF2-40B4-BE49-F238E27FC236}">
                <a16:creationId xmlns:a16="http://schemas.microsoft.com/office/drawing/2014/main" id="{3B23D61C-D4EF-59F8-38AC-A2FB9F6308CD}"/>
              </a:ext>
            </a:extLst>
          </p:cNvPr>
          <p:cNvSpPr>
            <a:spLocks noGrp="1"/>
          </p:cNvSpPr>
          <p:nvPr>
            <p:ph idx="1"/>
          </p:nvPr>
        </p:nvSpPr>
        <p:spPr/>
        <p:txBody>
          <a:bodyPr/>
          <a:lstStyle/>
          <a:p>
            <a:pPr marL="0" indent="0" algn="ctr">
              <a:buNone/>
            </a:pPr>
            <a:r>
              <a:rPr lang="it-IT" b="0" i="0" dirty="0">
                <a:solidFill>
                  <a:srgbClr val="1F2328"/>
                </a:solidFill>
                <a:effectLst/>
                <a:latin typeface="-apple-system"/>
              </a:rPr>
              <a:t>Il software nasce con il desiderio di fornire ad una struttura sanitaria la possibilità di rendere più semplici e veloci alcune delle azioni più frequenti, come ad esempio le prenotazioni delle prestazioni sanitarie offerte dalla struttura, cercando di facilitare la gestione degli appuntamenti ottimizzando le tempistiche. I pazienti hanno così l’opportunità di gestire i loro appuntamenti tramite piattaforma. Così facendo si va ad alleggerire il carico degli Operatori Ufficio, che però si occuperanno di offrire un servizio ausiliario ai pazienti che non riescono ad usufruire in maniera completa della piattaforma.</a:t>
            </a:r>
            <a:endParaRPr lang="it-IT" dirty="0"/>
          </a:p>
        </p:txBody>
      </p:sp>
    </p:spTree>
    <p:extLst>
      <p:ext uri="{BB962C8B-B14F-4D97-AF65-F5344CB8AC3E}">
        <p14:creationId xmlns:p14="http://schemas.microsoft.com/office/powerpoint/2010/main" val="1835961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7F5AF6-04AD-C02E-5162-614E828D034C}"/>
              </a:ext>
            </a:extLst>
          </p:cNvPr>
          <p:cNvSpPr>
            <a:spLocks noGrp="1"/>
          </p:cNvSpPr>
          <p:nvPr>
            <p:ph type="title"/>
          </p:nvPr>
        </p:nvSpPr>
        <p:spPr/>
        <p:txBody>
          <a:bodyPr/>
          <a:lstStyle/>
          <a:p>
            <a:pPr algn="ctr"/>
            <a:r>
              <a:rPr lang="it-IT" dirty="0"/>
              <a:t>Caso d’uso: Cancella Prenotazione</a:t>
            </a:r>
          </a:p>
        </p:txBody>
      </p:sp>
      <p:pic>
        <p:nvPicPr>
          <p:cNvPr id="5" name="Segnaposto contenuto 4" descr="Immagine che contiene testo, diagramma, linea, schermata&#10;&#10;Descrizione generata automaticamente">
            <a:extLst>
              <a:ext uri="{FF2B5EF4-FFF2-40B4-BE49-F238E27FC236}">
                <a16:creationId xmlns:a16="http://schemas.microsoft.com/office/drawing/2014/main" id="{EB5E83F3-5A16-245C-B1C9-68B777C0A2BD}"/>
              </a:ext>
            </a:extLst>
          </p:cNvPr>
          <p:cNvPicPr>
            <a:picLocks noGrp="1" noChangeAspect="1"/>
          </p:cNvPicPr>
          <p:nvPr>
            <p:ph idx="1"/>
          </p:nvPr>
        </p:nvPicPr>
        <p:blipFill>
          <a:blip r:embed="rId2"/>
          <a:stretch>
            <a:fillRect/>
          </a:stretch>
        </p:blipFill>
        <p:spPr>
          <a:xfrm>
            <a:off x="291232" y="1690688"/>
            <a:ext cx="11609536" cy="3878620"/>
          </a:xfrm>
        </p:spPr>
      </p:pic>
    </p:spTree>
    <p:extLst>
      <p:ext uri="{BB962C8B-B14F-4D97-AF65-F5344CB8AC3E}">
        <p14:creationId xmlns:p14="http://schemas.microsoft.com/office/powerpoint/2010/main" val="2308268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CD6B290-7DA8-1F96-9E25-6D57E34F778C}"/>
              </a:ext>
            </a:extLst>
          </p:cNvPr>
          <p:cNvPicPr>
            <a:picLocks noChangeAspect="1"/>
          </p:cNvPicPr>
          <p:nvPr/>
        </p:nvPicPr>
        <p:blipFill>
          <a:blip r:embed="rId2"/>
          <a:stretch>
            <a:fillRect/>
          </a:stretch>
        </p:blipFill>
        <p:spPr>
          <a:xfrm>
            <a:off x="3714750" y="762630"/>
            <a:ext cx="4762500" cy="4762500"/>
          </a:xfrm>
          <a:prstGeom prst="rect">
            <a:avLst/>
          </a:prstGeom>
        </p:spPr>
      </p:pic>
      <p:pic>
        <p:nvPicPr>
          <p:cNvPr id="7" name="Immagine 6">
            <a:extLst>
              <a:ext uri="{FF2B5EF4-FFF2-40B4-BE49-F238E27FC236}">
                <a16:creationId xmlns:a16="http://schemas.microsoft.com/office/drawing/2014/main" id="{B73E4684-EEE7-59AF-B5B0-E99D69B7C247}"/>
              </a:ext>
            </a:extLst>
          </p:cNvPr>
          <p:cNvPicPr>
            <a:picLocks noChangeAspect="1"/>
          </p:cNvPicPr>
          <p:nvPr/>
        </p:nvPicPr>
        <p:blipFill>
          <a:blip r:embed="rId3"/>
          <a:stretch>
            <a:fillRect/>
          </a:stretch>
        </p:blipFill>
        <p:spPr>
          <a:xfrm>
            <a:off x="383090" y="300965"/>
            <a:ext cx="1159030" cy="1493569"/>
          </a:xfrm>
          <a:prstGeom prst="rect">
            <a:avLst/>
          </a:prstGeom>
        </p:spPr>
      </p:pic>
      <p:sp>
        <p:nvSpPr>
          <p:cNvPr id="9" name="CasellaDiTesto 8">
            <a:extLst>
              <a:ext uri="{FF2B5EF4-FFF2-40B4-BE49-F238E27FC236}">
                <a16:creationId xmlns:a16="http://schemas.microsoft.com/office/drawing/2014/main" id="{C4095558-2D61-1C77-BA67-B65E3D86FEF6}"/>
              </a:ext>
            </a:extLst>
          </p:cNvPr>
          <p:cNvSpPr txBox="1"/>
          <p:nvPr/>
        </p:nvSpPr>
        <p:spPr>
          <a:xfrm>
            <a:off x="9745684" y="4925819"/>
            <a:ext cx="2063227" cy="1631216"/>
          </a:xfrm>
          <a:prstGeom prst="rect">
            <a:avLst/>
          </a:prstGeom>
          <a:noFill/>
        </p:spPr>
        <p:txBody>
          <a:bodyPr wrap="square" rtlCol="0">
            <a:spAutoFit/>
          </a:bodyPr>
          <a:lstStyle/>
          <a:p>
            <a:r>
              <a:rPr lang="it-IT" sz="2000" dirty="0"/>
              <a:t>Forza 4:</a:t>
            </a:r>
          </a:p>
          <a:p>
            <a:r>
              <a:rPr lang="it-IT" sz="2000" dirty="0"/>
              <a:t>Bernazzani Marco</a:t>
            </a:r>
          </a:p>
          <a:p>
            <a:r>
              <a:rPr lang="it-IT" sz="2000" dirty="0"/>
              <a:t>Bugia Calogero</a:t>
            </a:r>
          </a:p>
          <a:p>
            <a:r>
              <a:rPr lang="it-IT" sz="2000" dirty="0"/>
              <a:t>Galli Nicolò</a:t>
            </a:r>
          </a:p>
          <a:p>
            <a:r>
              <a:rPr lang="it-IT" sz="2000" dirty="0"/>
              <a:t>Subasic Aldin</a:t>
            </a:r>
          </a:p>
        </p:txBody>
      </p:sp>
      <p:sp>
        <p:nvSpPr>
          <p:cNvPr id="10" name="CasellaDiTesto 9">
            <a:extLst>
              <a:ext uri="{FF2B5EF4-FFF2-40B4-BE49-F238E27FC236}">
                <a16:creationId xmlns:a16="http://schemas.microsoft.com/office/drawing/2014/main" id="{C9C78556-EBF7-50C8-2C42-CE68F0E6E6E9}"/>
              </a:ext>
            </a:extLst>
          </p:cNvPr>
          <p:cNvSpPr txBox="1"/>
          <p:nvPr/>
        </p:nvSpPr>
        <p:spPr>
          <a:xfrm>
            <a:off x="9702141" y="300965"/>
            <a:ext cx="2106770" cy="461665"/>
          </a:xfrm>
          <a:prstGeom prst="rect">
            <a:avLst/>
          </a:prstGeom>
          <a:noFill/>
        </p:spPr>
        <p:txBody>
          <a:bodyPr wrap="square" rtlCol="0">
            <a:spAutoFit/>
          </a:bodyPr>
          <a:lstStyle/>
          <a:p>
            <a:r>
              <a:rPr lang="it-IT" sz="2400" dirty="0"/>
              <a:t>PROGETTO D23</a:t>
            </a:r>
          </a:p>
        </p:txBody>
      </p:sp>
      <p:sp>
        <p:nvSpPr>
          <p:cNvPr id="2" name="CasellaDiTesto 1">
            <a:extLst>
              <a:ext uri="{FF2B5EF4-FFF2-40B4-BE49-F238E27FC236}">
                <a16:creationId xmlns:a16="http://schemas.microsoft.com/office/drawing/2014/main" id="{49981497-F02E-D0D5-08D6-EA7BFAD89750}"/>
              </a:ext>
            </a:extLst>
          </p:cNvPr>
          <p:cNvSpPr txBox="1"/>
          <p:nvPr/>
        </p:nvSpPr>
        <p:spPr>
          <a:xfrm>
            <a:off x="602545" y="5525130"/>
            <a:ext cx="4892998" cy="707886"/>
          </a:xfrm>
          <a:prstGeom prst="rect">
            <a:avLst/>
          </a:prstGeom>
          <a:noFill/>
        </p:spPr>
        <p:txBody>
          <a:bodyPr wrap="square" rtlCol="0">
            <a:spAutoFit/>
          </a:bodyPr>
          <a:lstStyle/>
          <a:p>
            <a:r>
              <a:rPr lang="it-IT" sz="4000" dirty="0"/>
              <a:t>Fine</a:t>
            </a:r>
          </a:p>
        </p:txBody>
      </p:sp>
    </p:spTree>
    <p:extLst>
      <p:ext uri="{BB962C8B-B14F-4D97-AF65-F5344CB8AC3E}">
        <p14:creationId xmlns:p14="http://schemas.microsoft.com/office/powerpoint/2010/main" val="397045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67227B-72EE-9FCC-1763-E7E16FCA77F4}"/>
              </a:ext>
            </a:extLst>
          </p:cNvPr>
          <p:cNvSpPr>
            <a:spLocks noGrp="1"/>
          </p:cNvSpPr>
          <p:nvPr>
            <p:ph type="title"/>
          </p:nvPr>
        </p:nvSpPr>
        <p:spPr/>
        <p:txBody>
          <a:bodyPr/>
          <a:lstStyle/>
          <a:p>
            <a:pPr algn="ctr"/>
            <a:r>
              <a:rPr lang="it-IT" dirty="0"/>
              <a:t>Requisiti Principali</a:t>
            </a:r>
          </a:p>
        </p:txBody>
      </p:sp>
      <p:sp>
        <p:nvSpPr>
          <p:cNvPr id="3" name="Segnaposto contenuto 2">
            <a:extLst>
              <a:ext uri="{FF2B5EF4-FFF2-40B4-BE49-F238E27FC236}">
                <a16:creationId xmlns:a16="http://schemas.microsoft.com/office/drawing/2014/main" id="{1BA0D03D-E09D-BE25-6CA9-0A7511203474}"/>
              </a:ext>
            </a:extLst>
          </p:cNvPr>
          <p:cNvSpPr>
            <a:spLocks noGrp="1"/>
          </p:cNvSpPr>
          <p:nvPr>
            <p:ph idx="1"/>
          </p:nvPr>
        </p:nvSpPr>
        <p:spPr>
          <a:xfrm>
            <a:off x="838200" y="1373341"/>
            <a:ext cx="5257800" cy="4713598"/>
          </a:xfrm>
        </p:spPr>
        <p:txBody>
          <a:bodyPr>
            <a:normAutofit/>
          </a:bodyPr>
          <a:lstStyle/>
          <a:p>
            <a:r>
              <a:rPr lang="it-IT" sz="2400" dirty="0"/>
              <a:t>FUNZIONALI</a:t>
            </a:r>
          </a:p>
          <a:p>
            <a:pPr marL="457200" indent="-457200">
              <a:buFont typeface="+mj-lt"/>
              <a:buAutoNum type="arabicPeriod"/>
            </a:pPr>
            <a:r>
              <a:rPr lang="it-IT" sz="1800" dirty="0">
                <a:latin typeface="Arial" panose="020B0604020202020204" pitchFamily="34" charset="0"/>
                <a:ea typeface="Arial" panose="020B0604020202020204" pitchFamily="34" charset="0"/>
              </a:rPr>
              <a:t>P</a:t>
            </a:r>
            <a:r>
              <a:rPr lang="it-IT" sz="1800" dirty="0">
                <a:effectLst/>
                <a:latin typeface="Arial" panose="020B0604020202020204" pitchFamily="34" charset="0"/>
                <a:ea typeface="Arial" panose="020B0604020202020204" pitchFamily="34" charset="0"/>
              </a:rPr>
              <a:t>ermette ad un paziente di prenotare una determinata prestazione sanitaria tra quelle messe a disposizione della struttura.</a:t>
            </a:r>
          </a:p>
          <a:p>
            <a:pPr marL="457200" indent="-457200">
              <a:buFont typeface="+mj-lt"/>
              <a:buAutoNum type="arabicPeriod"/>
            </a:pPr>
            <a:r>
              <a:rPr lang="it-IT" sz="1800" dirty="0">
                <a:latin typeface="Arial" panose="020B0604020202020204" pitchFamily="34" charset="0"/>
                <a:ea typeface="Arial" panose="020B0604020202020204" pitchFamily="34" charset="0"/>
              </a:rPr>
              <a:t>P</a:t>
            </a:r>
            <a:r>
              <a:rPr lang="it-IT" sz="1800" dirty="0">
                <a:effectLst/>
                <a:latin typeface="Arial" panose="020B0604020202020204" pitchFamily="34" charset="0"/>
                <a:ea typeface="Arial" panose="020B0604020202020204" pitchFamily="34" charset="0"/>
              </a:rPr>
              <a:t>ermette ad un paziente di cancellare un appuntamento fissato </a:t>
            </a:r>
            <a:endParaRPr lang="it-IT" sz="1800" dirty="0">
              <a:latin typeface="Arial" panose="020B0604020202020204" pitchFamily="34" charset="0"/>
              <a:ea typeface="Arial" panose="020B0604020202020204" pitchFamily="34" charset="0"/>
            </a:endParaRPr>
          </a:p>
          <a:p>
            <a:pPr marL="457200" indent="-457200">
              <a:buFont typeface="+mj-lt"/>
              <a:buAutoNum type="arabicPeriod"/>
            </a:pPr>
            <a:r>
              <a:rPr lang="it-IT" sz="1800" u="none" strike="noStrike" dirty="0">
                <a:effectLst/>
                <a:latin typeface="Arial" panose="020B0604020202020204" pitchFamily="34" charset="0"/>
                <a:ea typeface="Arial" panose="020B0604020202020204" pitchFamily="34" charset="0"/>
              </a:rPr>
              <a:t>Consente la consultazione della cartella clinica personale da parte del paziente stesso; la cartella clinica contiene i dati del paziente e le prenotazioni erogate.</a:t>
            </a:r>
          </a:p>
          <a:p>
            <a:pPr marL="457200" indent="-457200">
              <a:buFont typeface="+mj-lt"/>
              <a:buAutoNum type="arabicPeriod"/>
            </a:pPr>
            <a:r>
              <a:rPr lang="it-IT" sz="1800" dirty="0">
                <a:latin typeface="Arial" panose="020B0604020202020204" pitchFamily="34" charset="0"/>
                <a:ea typeface="Arial" panose="020B0604020202020204" pitchFamily="34" charset="0"/>
              </a:rPr>
              <a:t>C</a:t>
            </a:r>
            <a:r>
              <a:rPr lang="it-IT" sz="1800" dirty="0">
                <a:effectLst/>
                <a:latin typeface="Arial" panose="020B0604020202020204" pitchFamily="34" charset="0"/>
                <a:ea typeface="Arial" panose="020B0604020202020204" pitchFamily="34" charset="0"/>
              </a:rPr>
              <a:t>onsente ai pazienti di conoscere i propri appuntamenti e al personale sanitario di avere le informazioni relative alle prestazioni da erogare in ogni momento della giornata</a:t>
            </a:r>
            <a:endParaRPr lang="it-IT" sz="1800" u="none" strike="noStrike" dirty="0">
              <a:effectLst/>
              <a:latin typeface="Arial" panose="020B0604020202020204" pitchFamily="34" charset="0"/>
              <a:ea typeface="Arial" panose="020B0604020202020204" pitchFamily="34" charset="0"/>
            </a:endParaRPr>
          </a:p>
          <a:p>
            <a:pPr marL="457200" indent="-457200">
              <a:buFont typeface="+mj-lt"/>
              <a:buAutoNum type="arabicPeriod"/>
            </a:pPr>
            <a:endParaRPr lang="it-IT" sz="1800" dirty="0">
              <a:effectLst/>
              <a:latin typeface="Arial" panose="020B0604020202020204" pitchFamily="34" charset="0"/>
              <a:ea typeface="Arial" panose="020B0604020202020204" pitchFamily="34" charset="0"/>
            </a:endParaRPr>
          </a:p>
          <a:p>
            <a:pPr marL="457200" indent="-457200">
              <a:buFont typeface="+mj-lt"/>
              <a:buAutoNum type="arabicPeriod"/>
            </a:pPr>
            <a:endParaRPr lang="it-IT" sz="2400" dirty="0"/>
          </a:p>
        </p:txBody>
      </p:sp>
      <p:sp>
        <p:nvSpPr>
          <p:cNvPr id="7" name="CasellaDiTesto 6">
            <a:extLst>
              <a:ext uri="{FF2B5EF4-FFF2-40B4-BE49-F238E27FC236}">
                <a16:creationId xmlns:a16="http://schemas.microsoft.com/office/drawing/2014/main" id="{24B39A91-86D6-F608-7A32-8BE63C711F29}"/>
              </a:ext>
            </a:extLst>
          </p:cNvPr>
          <p:cNvSpPr txBox="1"/>
          <p:nvPr/>
        </p:nvSpPr>
        <p:spPr>
          <a:xfrm>
            <a:off x="6213987" y="1373341"/>
            <a:ext cx="5179142" cy="4270400"/>
          </a:xfrm>
          <a:prstGeom prst="rect">
            <a:avLst/>
          </a:prstGeom>
          <a:noFill/>
        </p:spPr>
        <p:txBody>
          <a:bodyPr wrap="square" rtlCol="0">
            <a:spAutoFit/>
          </a:bodyPr>
          <a:lstStyle/>
          <a:p>
            <a:pPr marL="342900" indent="-342900">
              <a:buFont typeface="Arial" panose="020B0604020202020204" pitchFamily="34" charset="0"/>
              <a:buChar char="•"/>
            </a:pPr>
            <a:r>
              <a:rPr lang="it-IT" sz="2400" dirty="0"/>
              <a:t>NON FUNZIONALI</a:t>
            </a:r>
          </a:p>
          <a:p>
            <a:pPr marL="457200" indent="-457200">
              <a:buFont typeface="+mj-lt"/>
              <a:buAutoNum type="arabicPeriod"/>
            </a:pPr>
            <a:r>
              <a:rPr lang="it-IT" dirty="0">
                <a:ea typeface="Arial" panose="020B0604020202020204" pitchFamily="34" charset="0"/>
              </a:rPr>
              <a:t>I</a:t>
            </a:r>
            <a:r>
              <a:rPr lang="it-IT" sz="1800" u="none" strike="noStrike" dirty="0">
                <a:effectLst/>
                <a:ea typeface="Arial" panose="020B0604020202020204" pitchFamily="34" charset="0"/>
              </a:rPr>
              <a:t>l sistema è implementato con linguaggio di programmazione Java (JDK vers.8) e la base dati con SQL</a:t>
            </a:r>
          </a:p>
          <a:p>
            <a:pPr marL="457200" indent="-457200">
              <a:buFont typeface="+mj-lt"/>
              <a:buAutoNum type="arabicPeriod"/>
            </a:pPr>
            <a:r>
              <a:rPr lang="it-IT" dirty="0">
                <a:latin typeface="Arial" panose="020B0604020202020204" pitchFamily="34" charset="0"/>
                <a:ea typeface="Arial" panose="020B0604020202020204" pitchFamily="34" charset="0"/>
              </a:rPr>
              <a:t>I</a:t>
            </a:r>
            <a:r>
              <a:rPr lang="it-IT" sz="1800" dirty="0">
                <a:effectLst/>
                <a:latin typeface="Arial" panose="020B0604020202020204" pitchFamily="34" charset="0"/>
                <a:ea typeface="Arial" panose="020B0604020202020204" pitchFamily="34" charset="0"/>
              </a:rPr>
              <a:t>l sistema viene eseguito su qualsiasi macchina dotata di JVM, con particolare attenzione a PC e mac</a:t>
            </a:r>
            <a:endParaRPr lang="it-IT" sz="1800" u="none" strike="noStrike" dirty="0">
              <a:effectLst/>
              <a:ea typeface="Arial" panose="020B0604020202020204" pitchFamily="34" charset="0"/>
            </a:endParaRPr>
          </a:p>
          <a:p>
            <a:pPr marL="457200" indent="-457200">
              <a:buFont typeface="+mj-lt"/>
              <a:buAutoNum type="arabicPeriod"/>
            </a:pPr>
            <a:r>
              <a:rPr lang="it-IT" dirty="0"/>
              <a:t>Gli strumenti di sviluppo utilizzati sono</a:t>
            </a:r>
          </a:p>
          <a:p>
            <a:pPr marL="742950" lvl="1" indent="-285750">
              <a:lnSpc>
                <a:spcPct val="115000"/>
              </a:lnSpc>
              <a:buFont typeface="Arial" panose="020B0604020202020204" pitchFamily="34" charset="0"/>
              <a:buChar char="○"/>
            </a:pPr>
            <a:r>
              <a:rPr lang="it-IT" dirty="0">
                <a:ea typeface="Arial" panose="020B0604020202020204" pitchFamily="34" charset="0"/>
              </a:rPr>
              <a:t>R</a:t>
            </a:r>
            <a:r>
              <a:rPr lang="it-IT" sz="1800" u="none" strike="noStrike" dirty="0">
                <a:effectLst/>
                <a:ea typeface="Arial" panose="020B0604020202020204" pitchFamily="34" charset="0"/>
              </a:rPr>
              <a:t>epository </a:t>
            </a:r>
            <a:r>
              <a:rPr lang="it-IT" dirty="0">
                <a:ea typeface="Arial" panose="020B0604020202020204" pitchFamily="34" charset="0"/>
              </a:rPr>
              <a:t>G</a:t>
            </a:r>
            <a:r>
              <a:rPr lang="it-IT" sz="1800" u="none" strike="noStrike" dirty="0">
                <a:effectLst/>
                <a:ea typeface="Arial" panose="020B0604020202020204" pitchFamily="34" charset="0"/>
              </a:rPr>
              <a:t>itHub </a:t>
            </a:r>
          </a:p>
          <a:p>
            <a:pPr marL="742950" lvl="1" indent="-285750">
              <a:lnSpc>
                <a:spcPct val="115000"/>
              </a:lnSpc>
              <a:buFont typeface="Arial" panose="020B0604020202020204" pitchFamily="34" charset="0"/>
              <a:buChar char="○"/>
            </a:pPr>
            <a:r>
              <a:rPr lang="it-IT" sz="1800" u="none" strike="noStrike" dirty="0">
                <a:effectLst/>
                <a:ea typeface="Arial" panose="020B0604020202020204" pitchFamily="34" charset="0"/>
              </a:rPr>
              <a:t>Eclipse IDE for Enterprise Java Developers</a:t>
            </a:r>
          </a:p>
          <a:p>
            <a:pPr marL="742950" lvl="1" indent="-285750">
              <a:lnSpc>
                <a:spcPct val="115000"/>
              </a:lnSpc>
              <a:buFont typeface="Arial" panose="020B0604020202020204" pitchFamily="34" charset="0"/>
              <a:buChar char="○"/>
            </a:pPr>
            <a:r>
              <a:rPr lang="it-IT" sz="1800" u="none" strike="noStrike" dirty="0">
                <a:effectLst/>
                <a:ea typeface="Arial" panose="020B0604020202020204" pitchFamily="34" charset="0"/>
              </a:rPr>
              <a:t>MySQL Workbench 8.0 CE</a:t>
            </a:r>
          </a:p>
          <a:p>
            <a:pPr marL="742950" lvl="1" indent="-285750">
              <a:lnSpc>
                <a:spcPct val="115000"/>
              </a:lnSpc>
              <a:buFont typeface="Arial" panose="020B0604020202020204" pitchFamily="34" charset="0"/>
              <a:buChar char="○"/>
            </a:pPr>
            <a:r>
              <a:rPr lang="it-IT" sz="1800" u="none" strike="noStrike" dirty="0" err="1">
                <a:effectLst/>
                <a:ea typeface="Arial" panose="020B0604020202020204" pitchFamily="34" charset="0"/>
              </a:rPr>
              <a:t>Draw.io</a:t>
            </a:r>
            <a:endParaRPr lang="it-IT" sz="1800" u="none" strike="noStrike" dirty="0">
              <a:effectLst/>
              <a:ea typeface="Arial" panose="020B0604020202020204" pitchFamily="34" charset="0"/>
            </a:endParaRPr>
          </a:p>
          <a:p>
            <a:pPr marL="742950" lvl="1" indent="-285750">
              <a:lnSpc>
                <a:spcPct val="115000"/>
              </a:lnSpc>
              <a:buFont typeface="Arial" panose="020B0604020202020204" pitchFamily="34" charset="0"/>
              <a:buChar char="○"/>
            </a:pPr>
            <a:r>
              <a:rPr lang="it-IT" dirty="0">
                <a:ea typeface="Arial" panose="020B0604020202020204" pitchFamily="34" charset="0"/>
              </a:rPr>
              <a:t>G</a:t>
            </a:r>
            <a:r>
              <a:rPr lang="it-IT" sz="1800" u="none" strike="noStrike" dirty="0">
                <a:effectLst/>
                <a:ea typeface="Arial" panose="020B0604020202020204" pitchFamily="34" charset="0"/>
              </a:rPr>
              <a:t>oogle </a:t>
            </a:r>
            <a:r>
              <a:rPr lang="it-IT" dirty="0" err="1">
                <a:ea typeface="Arial" panose="020B0604020202020204" pitchFamily="34" charset="0"/>
              </a:rPr>
              <a:t>D</a:t>
            </a:r>
            <a:r>
              <a:rPr lang="it-IT" sz="1800" u="none" strike="noStrike" dirty="0" err="1">
                <a:effectLst/>
                <a:ea typeface="Arial" panose="020B0604020202020204" pitchFamily="34" charset="0"/>
              </a:rPr>
              <a:t>ocs</a:t>
            </a:r>
            <a:endParaRPr lang="it-IT" sz="1800" u="none" strike="noStrike" dirty="0">
              <a:effectLst/>
              <a:ea typeface="Arial" panose="020B0604020202020204" pitchFamily="34" charset="0"/>
            </a:endParaRPr>
          </a:p>
          <a:p>
            <a:pPr marL="457200" indent="-457200">
              <a:buFont typeface="+mj-lt"/>
              <a:buAutoNum type="arabicPeriod"/>
            </a:pPr>
            <a:endParaRPr lang="it-IT" dirty="0"/>
          </a:p>
        </p:txBody>
      </p:sp>
    </p:spTree>
    <p:extLst>
      <p:ext uri="{BB962C8B-B14F-4D97-AF65-F5344CB8AC3E}">
        <p14:creationId xmlns:p14="http://schemas.microsoft.com/office/powerpoint/2010/main" val="288361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FDE693-E8F8-79CD-489B-CBE6FCF8B4C7}"/>
              </a:ext>
            </a:extLst>
          </p:cNvPr>
          <p:cNvSpPr>
            <a:spLocks noGrp="1"/>
          </p:cNvSpPr>
          <p:nvPr>
            <p:ph type="title"/>
          </p:nvPr>
        </p:nvSpPr>
        <p:spPr>
          <a:xfrm>
            <a:off x="838193" y="0"/>
            <a:ext cx="10515600" cy="1325563"/>
          </a:xfrm>
        </p:spPr>
        <p:txBody>
          <a:bodyPr/>
          <a:lstStyle/>
          <a:p>
            <a:pPr algn="ctr"/>
            <a:r>
              <a:rPr lang="it-IT" dirty="0"/>
              <a:t>Architettura Del Software</a:t>
            </a:r>
          </a:p>
        </p:txBody>
      </p:sp>
      <p:sp>
        <p:nvSpPr>
          <p:cNvPr id="7" name="CasellaDiTesto 6">
            <a:extLst>
              <a:ext uri="{FF2B5EF4-FFF2-40B4-BE49-F238E27FC236}">
                <a16:creationId xmlns:a16="http://schemas.microsoft.com/office/drawing/2014/main" id="{CE0616A8-533B-8C3D-8BE3-4FEB13439639}"/>
              </a:ext>
            </a:extLst>
          </p:cNvPr>
          <p:cNvSpPr txBox="1"/>
          <p:nvPr/>
        </p:nvSpPr>
        <p:spPr>
          <a:xfrm>
            <a:off x="4611581" y="2298334"/>
            <a:ext cx="2968831" cy="369332"/>
          </a:xfrm>
          <a:prstGeom prst="rect">
            <a:avLst/>
          </a:prstGeom>
          <a:solidFill>
            <a:schemeClr val="accent2"/>
          </a:solidFill>
        </p:spPr>
        <p:txBody>
          <a:bodyPr wrap="square" rtlCol="0">
            <a:spAutoFit/>
          </a:bodyPr>
          <a:lstStyle/>
          <a:p>
            <a:pPr algn="ctr"/>
            <a:r>
              <a:rPr lang="it-IT" dirty="0"/>
              <a:t>CONTROLLER</a:t>
            </a:r>
          </a:p>
        </p:txBody>
      </p:sp>
      <p:sp>
        <p:nvSpPr>
          <p:cNvPr id="8" name="CasellaDiTesto 7">
            <a:extLst>
              <a:ext uri="{FF2B5EF4-FFF2-40B4-BE49-F238E27FC236}">
                <a16:creationId xmlns:a16="http://schemas.microsoft.com/office/drawing/2014/main" id="{8157625A-B1C4-E47E-F236-89CD26510092}"/>
              </a:ext>
            </a:extLst>
          </p:cNvPr>
          <p:cNvSpPr txBox="1"/>
          <p:nvPr/>
        </p:nvSpPr>
        <p:spPr>
          <a:xfrm>
            <a:off x="4611579" y="3943793"/>
            <a:ext cx="2968831" cy="369332"/>
          </a:xfrm>
          <a:prstGeom prst="rect">
            <a:avLst/>
          </a:prstGeom>
          <a:solidFill>
            <a:srgbClr val="00B050"/>
          </a:solidFill>
        </p:spPr>
        <p:txBody>
          <a:bodyPr wrap="square" rtlCol="0">
            <a:spAutoFit/>
          </a:bodyPr>
          <a:lstStyle/>
          <a:p>
            <a:pPr algn="ctr"/>
            <a:r>
              <a:rPr lang="it-IT" dirty="0"/>
              <a:t>JDBC</a:t>
            </a:r>
          </a:p>
        </p:txBody>
      </p:sp>
      <p:sp>
        <p:nvSpPr>
          <p:cNvPr id="9" name="CasellaDiTesto 8">
            <a:extLst>
              <a:ext uri="{FF2B5EF4-FFF2-40B4-BE49-F238E27FC236}">
                <a16:creationId xmlns:a16="http://schemas.microsoft.com/office/drawing/2014/main" id="{7F225890-1873-315F-E73C-F0729FDF7D35}"/>
              </a:ext>
            </a:extLst>
          </p:cNvPr>
          <p:cNvSpPr txBox="1"/>
          <p:nvPr/>
        </p:nvSpPr>
        <p:spPr>
          <a:xfrm>
            <a:off x="4611580" y="3123699"/>
            <a:ext cx="2968831" cy="369332"/>
          </a:xfrm>
          <a:prstGeom prst="rect">
            <a:avLst/>
          </a:prstGeom>
          <a:solidFill>
            <a:srgbClr val="FFFF00"/>
          </a:solidFill>
        </p:spPr>
        <p:txBody>
          <a:bodyPr wrap="square" rtlCol="0">
            <a:spAutoFit/>
          </a:bodyPr>
          <a:lstStyle/>
          <a:p>
            <a:pPr algn="ctr"/>
            <a:r>
              <a:rPr lang="it-IT" dirty="0"/>
              <a:t>MODEL</a:t>
            </a:r>
          </a:p>
        </p:txBody>
      </p:sp>
      <p:sp>
        <p:nvSpPr>
          <p:cNvPr id="10" name="CasellaDiTesto 9">
            <a:extLst>
              <a:ext uri="{FF2B5EF4-FFF2-40B4-BE49-F238E27FC236}">
                <a16:creationId xmlns:a16="http://schemas.microsoft.com/office/drawing/2014/main" id="{12D6BD40-A817-B0D6-CF6B-A0602477147E}"/>
              </a:ext>
            </a:extLst>
          </p:cNvPr>
          <p:cNvSpPr txBox="1"/>
          <p:nvPr/>
        </p:nvSpPr>
        <p:spPr>
          <a:xfrm>
            <a:off x="4611578" y="1929002"/>
            <a:ext cx="2968831" cy="369332"/>
          </a:xfrm>
          <a:prstGeom prst="rect">
            <a:avLst/>
          </a:prstGeom>
          <a:solidFill>
            <a:srgbClr val="FF0000"/>
          </a:solidFill>
          <a:ln>
            <a:noFill/>
          </a:ln>
        </p:spPr>
        <p:txBody>
          <a:bodyPr wrap="square" rtlCol="0">
            <a:spAutoFit/>
          </a:bodyPr>
          <a:lstStyle/>
          <a:p>
            <a:pPr algn="ctr"/>
            <a:r>
              <a:rPr lang="it-IT" dirty="0"/>
              <a:t>GRAPHICAL USER INTERFACE</a:t>
            </a:r>
          </a:p>
        </p:txBody>
      </p:sp>
      <p:sp>
        <p:nvSpPr>
          <p:cNvPr id="13" name="CasellaDiTesto 12">
            <a:extLst>
              <a:ext uri="{FF2B5EF4-FFF2-40B4-BE49-F238E27FC236}">
                <a16:creationId xmlns:a16="http://schemas.microsoft.com/office/drawing/2014/main" id="{4AA99565-C9CE-0B73-B0F6-A1616338EDEA}"/>
              </a:ext>
            </a:extLst>
          </p:cNvPr>
          <p:cNvSpPr txBox="1"/>
          <p:nvPr/>
        </p:nvSpPr>
        <p:spPr>
          <a:xfrm>
            <a:off x="4611578" y="4763887"/>
            <a:ext cx="2968831" cy="369332"/>
          </a:xfrm>
          <a:prstGeom prst="rect">
            <a:avLst/>
          </a:prstGeom>
          <a:solidFill>
            <a:srgbClr val="00B0F0"/>
          </a:solidFill>
        </p:spPr>
        <p:txBody>
          <a:bodyPr wrap="square" rtlCol="0">
            <a:spAutoFit/>
          </a:bodyPr>
          <a:lstStyle/>
          <a:p>
            <a:pPr algn="ctr"/>
            <a:r>
              <a:rPr lang="it-IT" dirty="0"/>
              <a:t>MySQL</a:t>
            </a:r>
          </a:p>
        </p:txBody>
      </p:sp>
      <p:sp>
        <p:nvSpPr>
          <p:cNvPr id="14" name="CasellaDiTesto 13">
            <a:extLst>
              <a:ext uri="{FF2B5EF4-FFF2-40B4-BE49-F238E27FC236}">
                <a16:creationId xmlns:a16="http://schemas.microsoft.com/office/drawing/2014/main" id="{2E41EDC4-E745-331B-D5BE-B9A65D97F95E}"/>
              </a:ext>
            </a:extLst>
          </p:cNvPr>
          <p:cNvSpPr txBox="1"/>
          <p:nvPr/>
        </p:nvSpPr>
        <p:spPr>
          <a:xfrm>
            <a:off x="4963886" y="3533746"/>
            <a:ext cx="2303813" cy="369332"/>
          </a:xfrm>
          <a:prstGeom prst="rect">
            <a:avLst/>
          </a:prstGeom>
          <a:noFill/>
          <a:ln w="38100">
            <a:solidFill>
              <a:srgbClr val="92D050"/>
            </a:solidFill>
          </a:ln>
        </p:spPr>
        <p:txBody>
          <a:bodyPr wrap="square" rtlCol="0">
            <a:spAutoFit/>
          </a:bodyPr>
          <a:lstStyle/>
          <a:p>
            <a:pPr algn="ctr"/>
            <a:r>
              <a:rPr lang="it-IT" dirty="0"/>
              <a:t>FACADE SINGLETON</a:t>
            </a:r>
          </a:p>
        </p:txBody>
      </p:sp>
      <p:sp>
        <p:nvSpPr>
          <p:cNvPr id="6" name="CasellaDiTesto 5">
            <a:extLst>
              <a:ext uri="{FF2B5EF4-FFF2-40B4-BE49-F238E27FC236}">
                <a16:creationId xmlns:a16="http://schemas.microsoft.com/office/drawing/2014/main" id="{CBEC36F6-F35D-3149-0810-2F13B5A65EA3}"/>
              </a:ext>
            </a:extLst>
          </p:cNvPr>
          <p:cNvSpPr txBox="1"/>
          <p:nvPr/>
        </p:nvSpPr>
        <p:spPr>
          <a:xfrm>
            <a:off x="4963886" y="4351204"/>
            <a:ext cx="2303813" cy="369332"/>
          </a:xfrm>
          <a:prstGeom prst="rect">
            <a:avLst/>
          </a:prstGeom>
          <a:noFill/>
          <a:ln w="38100">
            <a:solidFill>
              <a:srgbClr val="92D050"/>
            </a:solidFill>
          </a:ln>
        </p:spPr>
        <p:txBody>
          <a:bodyPr wrap="square" rtlCol="0">
            <a:spAutoFit/>
          </a:bodyPr>
          <a:lstStyle/>
          <a:p>
            <a:pPr algn="ctr"/>
            <a:r>
              <a:rPr lang="it-IT" dirty="0"/>
              <a:t>DAO</a:t>
            </a:r>
          </a:p>
        </p:txBody>
      </p:sp>
      <p:sp>
        <p:nvSpPr>
          <p:cNvPr id="11" name="CasellaDiTesto 10">
            <a:extLst>
              <a:ext uri="{FF2B5EF4-FFF2-40B4-BE49-F238E27FC236}">
                <a16:creationId xmlns:a16="http://schemas.microsoft.com/office/drawing/2014/main" id="{67D37F5C-228A-B141-5BA2-36EF8CF25208}"/>
              </a:ext>
            </a:extLst>
          </p:cNvPr>
          <p:cNvSpPr txBox="1"/>
          <p:nvPr/>
        </p:nvSpPr>
        <p:spPr>
          <a:xfrm>
            <a:off x="4931508" y="2713652"/>
            <a:ext cx="2368567" cy="369332"/>
          </a:xfrm>
          <a:prstGeom prst="rect">
            <a:avLst/>
          </a:prstGeom>
          <a:noFill/>
          <a:ln w="38100">
            <a:solidFill>
              <a:srgbClr val="FFFF00"/>
            </a:solidFill>
          </a:ln>
        </p:spPr>
        <p:txBody>
          <a:bodyPr wrap="square" rtlCol="0">
            <a:spAutoFit/>
          </a:bodyPr>
          <a:lstStyle/>
          <a:p>
            <a:pPr algn="ctr"/>
            <a:r>
              <a:rPr lang="it-IT" dirty="0"/>
              <a:t>STRUTTURA SANITARIA</a:t>
            </a:r>
          </a:p>
        </p:txBody>
      </p:sp>
    </p:spTree>
    <p:extLst>
      <p:ext uri="{BB962C8B-B14F-4D97-AF65-F5344CB8AC3E}">
        <p14:creationId xmlns:p14="http://schemas.microsoft.com/office/powerpoint/2010/main" val="415672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D807A5-D87F-17CF-4DAC-CC7CD891C4A3}"/>
              </a:ext>
            </a:extLst>
          </p:cNvPr>
          <p:cNvSpPr>
            <a:spLocks noGrp="1"/>
          </p:cNvSpPr>
          <p:nvPr>
            <p:ph type="title"/>
          </p:nvPr>
        </p:nvSpPr>
        <p:spPr>
          <a:xfrm>
            <a:off x="838200" y="0"/>
            <a:ext cx="10515600" cy="1325563"/>
          </a:xfrm>
        </p:spPr>
        <p:txBody>
          <a:bodyPr/>
          <a:lstStyle/>
          <a:p>
            <a:pPr algn="ctr"/>
            <a:r>
              <a:rPr lang="it-IT" dirty="0"/>
              <a:t>GUI: Login</a:t>
            </a:r>
          </a:p>
        </p:txBody>
      </p:sp>
      <p:pic>
        <p:nvPicPr>
          <p:cNvPr id="21" name="Segnaposto contenuto 20" descr="Immagine che contiene testo, schermata, Carattere, numero&#10;&#10;Descrizione generata automaticamente">
            <a:extLst>
              <a:ext uri="{FF2B5EF4-FFF2-40B4-BE49-F238E27FC236}">
                <a16:creationId xmlns:a16="http://schemas.microsoft.com/office/drawing/2014/main" id="{4BDF652B-B52F-A3BD-F606-C22374A6AB1A}"/>
              </a:ext>
            </a:extLst>
          </p:cNvPr>
          <p:cNvPicPr>
            <a:picLocks noGrp="1" noChangeAspect="1"/>
          </p:cNvPicPr>
          <p:nvPr>
            <p:ph idx="1"/>
          </p:nvPr>
        </p:nvPicPr>
        <p:blipFill>
          <a:blip r:embed="rId2"/>
          <a:stretch>
            <a:fillRect/>
          </a:stretch>
        </p:blipFill>
        <p:spPr>
          <a:xfrm>
            <a:off x="806169" y="1709556"/>
            <a:ext cx="10547631" cy="3438888"/>
          </a:xfrm>
          <a:ln w="19050">
            <a:solidFill>
              <a:schemeClr val="tx1"/>
            </a:solidFill>
          </a:ln>
        </p:spPr>
      </p:pic>
    </p:spTree>
    <p:extLst>
      <p:ext uri="{BB962C8B-B14F-4D97-AF65-F5344CB8AC3E}">
        <p14:creationId xmlns:p14="http://schemas.microsoft.com/office/powerpoint/2010/main" val="119239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B1A2BF-A99C-76FB-01C4-706776291B73}"/>
              </a:ext>
            </a:extLst>
          </p:cNvPr>
          <p:cNvSpPr>
            <a:spLocks noGrp="1"/>
          </p:cNvSpPr>
          <p:nvPr>
            <p:ph type="title"/>
          </p:nvPr>
        </p:nvSpPr>
        <p:spPr/>
        <p:txBody>
          <a:bodyPr/>
          <a:lstStyle/>
          <a:p>
            <a:pPr algn="ctr"/>
            <a:r>
              <a:rPr lang="it-IT" dirty="0" err="1"/>
              <a:t>GUI:Paziente</a:t>
            </a:r>
            <a:endParaRPr lang="it-IT" dirty="0"/>
          </a:p>
        </p:txBody>
      </p:sp>
      <p:pic>
        <p:nvPicPr>
          <p:cNvPr id="5" name="Segnaposto contenuto 4" descr="Immagine che contiene testo, schermata, numero, Carattere&#10;&#10;Descrizione generata automaticamente">
            <a:extLst>
              <a:ext uri="{FF2B5EF4-FFF2-40B4-BE49-F238E27FC236}">
                <a16:creationId xmlns:a16="http://schemas.microsoft.com/office/drawing/2014/main" id="{D0B81205-4B45-F244-7648-7DEDF51220C5}"/>
              </a:ext>
            </a:extLst>
          </p:cNvPr>
          <p:cNvPicPr>
            <a:picLocks noGrp="1" noChangeAspect="1"/>
          </p:cNvPicPr>
          <p:nvPr>
            <p:ph idx="1"/>
          </p:nvPr>
        </p:nvPicPr>
        <p:blipFill>
          <a:blip r:embed="rId2"/>
          <a:stretch>
            <a:fillRect/>
          </a:stretch>
        </p:blipFill>
        <p:spPr>
          <a:xfrm>
            <a:off x="1114430" y="1765969"/>
            <a:ext cx="2690124" cy="4561310"/>
          </a:xfrm>
          <a:ln w="19050">
            <a:solidFill>
              <a:schemeClr val="tx1"/>
            </a:solidFill>
          </a:ln>
        </p:spPr>
      </p:pic>
      <p:sp>
        <p:nvSpPr>
          <p:cNvPr id="6" name="CasellaDiTesto 5">
            <a:extLst>
              <a:ext uri="{FF2B5EF4-FFF2-40B4-BE49-F238E27FC236}">
                <a16:creationId xmlns:a16="http://schemas.microsoft.com/office/drawing/2014/main" id="{4A88A7DC-F0C7-0B2F-36E6-6F4C38A3E523}"/>
              </a:ext>
            </a:extLst>
          </p:cNvPr>
          <p:cNvSpPr txBox="1"/>
          <p:nvPr/>
        </p:nvSpPr>
        <p:spPr>
          <a:xfrm>
            <a:off x="1176348" y="1321288"/>
            <a:ext cx="2566289" cy="369332"/>
          </a:xfrm>
          <a:prstGeom prst="rect">
            <a:avLst/>
          </a:prstGeom>
          <a:noFill/>
        </p:spPr>
        <p:txBody>
          <a:bodyPr wrap="square" rtlCol="0">
            <a:spAutoFit/>
          </a:bodyPr>
          <a:lstStyle/>
          <a:p>
            <a:pPr algn="ctr"/>
            <a:r>
              <a:rPr lang="it-IT" dirty="0"/>
              <a:t>Registrazione Paziente</a:t>
            </a:r>
          </a:p>
        </p:txBody>
      </p:sp>
      <p:pic>
        <p:nvPicPr>
          <p:cNvPr id="7" name="Immagine 6" descr="Immagine che contiene schermata, testo, linea, software&#10;&#10;Descrizione generata automaticamente">
            <a:extLst>
              <a:ext uri="{FF2B5EF4-FFF2-40B4-BE49-F238E27FC236}">
                <a16:creationId xmlns:a16="http://schemas.microsoft.com/office/drawing/2014/main" id="{4E1AF72D-3C9A-4DAC-D993-16C3FC22AB27}"/>
              </a:ext>
            </a:extLst>
          </p:cNvPr>
          <p:cNvPicPr>
            <a:picLocks noChangeAspect="1"/>
          </p:cNvPicPr>
          <p:nvPr/>
        </p:nvPicPr>
        <p:blipFill>
          <a:blip r:embed="rId3"/>
          <a:stretch>
            <a:fillRect/>
          </a:stretch>
        </p:blipFill>
        <p:spPr>
          <a:xfrm>
            <a:off x="4071922" y="2059883"/>
            <a:ext cx="7814205" cy="3245894"/>
          </a:xfrm>
          <a:prstGeom prst="rect">
            <a:avLst/>
          </a:prstGeom>
          <a:ln w="19050">
            <a:solidFill>
              <a:schemeClr val="tx1"/>
            </a:solidFill>
          </a:ln>
        </p:spPr>
      </p:pic>
      <p:sp>
        <p:nvSpPr>
          <p:cNvPr id="8" name="CasellaDiTesto 7">
            <a:extLst>
              <a:ext uri="{FF2B5EF4-FFF2-40B4-BE49-F238E27FC236}">
                <a16:creationId xmlns:a16="http://schemas.microsoft.com/office/drawing/2014/main" id="{1FF3DFCB-3D44-4616-B491-317FB8A06D5F}"/>
              </a:ext>
            </a:extLst>
          </p:cNvPr>
          <p:cNvSpPr txBox="1"/>
          <p:nvPr/>
        </p:nvSpPr>
        <p:spPr>
          <a:xfrm>
            <a:off x="6158390" y="1581303"/>
            <a:ext cx="3641271" cy="369332"/>
          </a:xfrm>
          <a:prstGeom prst="rect">
            <a:avLst/>
          </a:prstGeom>
          <a:noFill/>
        </p:spPr>
        <p:txBody>
          <a:bodyPr wrap="square" rtlCol="0">
            <a:spAutoFit/>
          </a:bodyPr>
          <a:lstStyle/>
          <a:p>
            <a:pPr algn="ctr"/>
            <a:r>
              <a:rPr lang="it-IT" dirty="0"/>
              <a:t>Panel Paziente</a:t>
            </a:r>
          </a:p>
        </p:txBody>
      </p:sp>
    </p:spTree>
    <p:extLst>
      <p:ext uri="{BB962C8B-B14F-4D97-AF65-F5344CB8AC3E}">
        <p14:creationId xmlns:p14="http://schemas.microsoft.com/office/powerpoint/2010/main" val="1341983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D96317-08F6-F521-C804-18C4278399B6}"/>
              </a:ext>
            </a:extLst>
          </p:cNvPr>
          <p:cNvSpPr>
            <a:spLocks noGrp="1"/>
          </p:cNvSpPr>
          <p:nvPr>
            <p:ph type="title"/>
          </p:nvPr>
        </p:nvSpPr>
        <p:spPr/>
        <p:txBody>
          <a:bodyPr/>
          <a:lstStyle/>
          <a:p>
            <a:pPr algn="ctr"/>
            <a:r>
              <a:rPr lang="it-IT" dirty="0"/>
              <a:t>GUI: Operatore Ufficio</a:t>
            </a:r>
          </a:p>
        </p:txBody>
      </p:sp>
      <p:pic>
        <p:nvPicPr>
          <p:cNvPr id="4" name="Segnaposto contenuto 3" descr="Immagine che contiene testo, schermata, software, numero&#10;&#10;Descrizione generata automaticamente">
            <a:extLst>
              <a:ext uri="{FF2B5EF4-FFF2-40B4-BE49-F238E27FC236}">
                <a16:creationId xmlns:a16="http://schemas.microsoft.com/office/drawing/2014/main" id="{CA8AF040-FB5C-9B4F-8EF9-10B023D1641B}"/>
              </a:ext>
            </a:extLst>
          </p:cNvPr>
          <p:cNvPicPr>
            <a:picLocks noGrp="1" noChangeAspect="1"/>
          </p:cNvPicPr>
          <p:nvPr>
            <p:ph idx="1"/>
          </p:nvPr>
        </p:nvPicPr>
        <p:blipFill>
          <a:blip r:embed="rId2"/>
          <a:stretch>
            <a:fillRect/>
          </a:stretch>
        </p:blipFill>
        <p:spPr>
          <a:xfrm>
            <a:off x="712186" y="1869621"/>
            <a:ext cx="10767628" cy="4188279"/>
          </a:xfrm>
          <a:prstGeom prst="rect">
            <a:avLst/>
          </a:prstGeom>
          <a:ln w="19050">
            <a:solidFill>
              <a:schemeClr val="tx1"/>
            </a:solidFill>
          </a:ln>
        </p:spPr>
      </p:pic>
      <p:sp>
        <p:nvSpPr>
          <p:cNvPr id="5" name="CasellaDiTesto 4">
            <a:extLst>
              <a:ext uri="{FF2B5EF4-FFF2-40B4-BE49-F238E27FC236}">
                <a16:creationId xmlns:a16="http://schemas.microsoft.com/office/drawing/2014/main" id="{11A6B703-4BA3-072E-0F63-8DF1D77DBC08}"/>
              </a:ext>
            </a:extLst>
          </p:cNvPr>
          <p:cNvSpPr txBox="1"/>
          <p:nvPr/>
        </p:nvSpPr>
        <p:spPr>
          <a:xfrm>
            <a:off x="4792436" y="1500289"/>
            <a:ext cx="2792185" cy="369332"/>
          </a:xfrm>
          <a:prstGeom prst="rect">
            <a:avLst/>
          </a:prstGeom>
          <a:noFill/>
        </p:spPr>
        <p:txBody>
          <a:bodyPr wrap="square" rtlCol="0">
            <a:spAutoFit/>
          </a:bodyPr>
          <a:lstStyle/>
          <a:p>
            <a:pPr algn="ctr"/>
            <a:r>
              <a:rPr lang="it-IT" dirty="0"/>
              <a:t>Panel Operatore Ufficio</a:t>
            </a:r>
          </a:p>
        </p:txBody>
      </p:sp>
    </p:spTree>
    <p:extLst>
      <p:ext uri="{BB962C8B-B14F-4D97-AF65-F5344CB8AC3E}">
        <p14:creationId xmlns:p14="http://schemas.microsoft.com/office/powerpoint/2010/main" val="74484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78A908-1AD7-A43E-A179-27E8DA05C493}"/>
              </a:ext>
            </a:extLst>
          </p:cNvPr>
          <p:cNvSpPr>
            <a:spLocks noGrp="1"/>
          </p:cNvSpPr>
          <p:nvPr>
            <p:ph type="title"/>
          </p:nvPr>
        </p:nvSpPr>
        <p:spPr/>
        <p:txBody>
          <a:bodyPr/>
          <a:lstStyle/>
          <a:p>
            <a:pPr algn="ctr"/>
            <a:r>
              <a:rPr lang="it-IT" dirty="0"/>
              <a:t>GUI: Medico e Operatore Sanitario</a:t>
            </a:r>
          </a:p>
        </p:txBody>
      </p:sp>
      <p:pic>
        <p:nvPicPr>
          <p:cNvPr id="5" name="Segnaposto contenuto 4" descr="Immagine che contiene testo, schermata, software, schermo&#10;&#10;Descrizione generata automaticamente">
            <a:extLst>
              <a:ext uri="{FF2B5EF4-FFF2-40B4-BE49-F238E27FC236}">
                <a16:creationId xmlns:a16="http://schemas.microsoft.com/office/drawing/2014/main" id="{B9EBC762-FBBE-7D85-95E4-2166D89E496F}"/>
              </a:ext>
            </a:extLst>
          </p:cNvPr>
          <p:cNvPicPr>
            <a:picLocks noGrp="1" noChangeAspect="1"/>
          </p:cNvPicPr>
          <p:nvPr>
            <p:ph idx="1"/>
          </p:nvPr>
        </p:nvPicPr>
        <p:blipFill>
          <a:blip r:embed="rId2"/>
          <a:stretch>
            <a:fillRect/>
          </a:stretch>
        </p:blipFill>
        <p:spPr>
          <a:xfrm>
            <a:off x="447862" y="1913541"/>
            <a:ext cx="5310633" cy="3986937"/>
          </a:xfrm>
          <a:ln w="19050">
            <a:solidFill>
              <a:schemeClr val="tx1"/>
            </a:solidFill>
          </a:ln>
        </p:spPr>
      </p:pic>
      <p:pic>
        <p:nvPicPr>
          <p:cNvPr id="7" name="Immagine 6" descr="Immagine che contiene testo, schermata, software, schermo&#10;&#10;Descrizione generata automaticamente">
            <a:extLst>
              <a:ext uri="{FF2B5EF4-FFF2-40B4-BE49-F238E27FC236}">
                <a16:creationId xmlns:a16="http://schemas.microsoft.com/office/drawing/2014/main" id="{1D25250F-C9CC-B3E2-3EEA-946AE5B39F9D}"/>
              </a:ext>
            </a:extLst>
          </p:cNvPr>
          <p:cNvPicPr>
            <a:picLocks noChangeAspect="1"/>
          </p:cNvPicPr>
          <p:nvPr/>
        </p:nvPicPr>
        <p:blipFill>
          <a:blip r:embed="rId3"/>
          <a:stretch>
            <a:fillRect/>
          </a:stretch>
        </p:blipFill>
        <p:spPr>
          <a:xfrm>
            <a:off x="6436180" y="1913541"/>
            <a:ext cx="5307958" cy="3986937"/>
          </a:xfrm>
          <a:prstGeom prst="rect">
            <a:avLst/>
          </a:prstGeom>
          <a:ln w="19050">
            <a:solidFill>
              <a:schemeClr val="tx1"/>
            </a:solidFill>
          </a:ln>
        </p:spPr>
      </p:pic>
      <p:sp>
        <p:nvSpPr>
          <p:cNvPr id="8" name="CasellaDiTesto 7">
            <a:extLst>
              <a:ext uri="{FF2B5EF4-FFF2-40B4-BE49-F238E27FC236}">
                <a16:creationId xmlns:a16="http://schemas.microsoft.com/office/drawing/2014/main" id="{8F4E8E8B-0EA1-8CBE-E474-406325AF7CAD}"/>
              </a:ext>
            </a:extLst>
          </p:cNvPr>
          <p:cNvSpPr txBox="1"/>
          <p:nvPr/>
        </p:nvSpPr>
        <p:spPr>
          <a:xfrm>
            <a:off x="1592036" y="1494064"/>
            <a:ext cx="3535135" cy="369332"/>
          </a:xfrm>
          <a:prstGeom prst="rect">
            <a:avLst/>
          </a:prstGeom>
          <a:noFill/>
        </p:spPr>
        <p:txBody>
          <a:bodyPr wrap="square" rtlCol="0">
            <a:spAutoFit/>
          </a:bodyPr>
          <a:lstStyle/>
          <a:p>
            <a:pPr algn="ctr"/>
            <a:r>
              <a:rPr lang="it-IT" dirty="0"/>
              <a:t>Panel Medico</a:t>
            </a:r>
          </a:p>
        </p:txBody>
      </p:sp>
      <p:sp>
        <p:nvSpPr>
          <p:cNvPr id="10" name="CasellaDiTesto 9">
            <a:extLst>
              <a:ext uri="{FF2B5EF4-FFF2-40B4-BE49-F238E27FC236}">
                <a16:creationId xmlns:a16="http://schemas.microsoft.com/office/drawing/2014/main" id="{DBF059BE-4546-C96E-9824-2ED01DF0B954}"/>
              </a:ext>
            </a:extLst>
          </p:cNvPr>
          <p:cNvSpPr txBox="1"/>
          <p:nvPr/>
        </p:nvSpPr>
        <p:spPr>
          <a:xfrm>
            <a:off x="7551191" y="1506022"/>
            <a:ext cx="3077936" cy="369332"/>
          </a:xfrm>
          <a:prstGeom prst="rect">
            <a:avLst/>
          </a:prstGeom>
          <a:noFill/>
        </p:spPr>
        <p:txBody>
          <a:bodyPr wrap="square" rtlCol="0">
            <a:spAutoFit/>
          </a:bodyPr>
          <a:lstStyle/>
          <a:p>
            <a:pPr algn="ctr"/>
            <a:r>
              <a:rPr lang="it-IT" dirty="0"/>
              <a:t>Panel Operatore Sanitario</a:t>
            </a:r>
          </a:p>
        </p:txBody>
      </p:sp>
    </p:spTree>
    <p:extLst>
      <p:ext uri="{BB962C8B-B14F-4D97-AF65-F5344CB8AC3E}">
        <p14:creationId xmlns:p14="http://schemas.microsoft.com/office/powerpoint/2010/main" val="275426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07769C6-8FAF-5EC3-8B60-152C6E98A87B}"/>
              </a:ext>
            </a:extLst>
          </p:cNvPr>
          <p:cNvSpPr>
            <a:spLocks noGrp="1"/>
          </p:cNvSpPr>
          <p:nvPr>
            <p:ph type="title"/>
          </p:nvPr>
        </p:nvSpPr>
        <p:spPr/>
        <p:txBody>
          <a:bodyPr/>
          <a:lstStyle/>
          <a:p>
            <a:pPr algn="ctr"/>
            <a:r>
              <a:rPr lang="it-IT" dirty="0"/>
              <a:t>GUI: Prenotazione e Cancellazione</a:t>
            </a:r>
          </a:p>
        </p:txBody>
      </p:sp>
      <p:pic>
        <p:nvPicPr>
          <p:cNvPr id="5" name="Segnaposto contenuto 4" descr="Immagine che contiene testo, schermata, Carattere, numero&#10;&#10;Descrizione generata automaticamente">
            <a:extLst>
              <a:ext uri="{FF2B5EF4-FFF2-40B4-BE49-F238E27FC236}">
                <a16:creationId xmlns:a16="http://schemas.microsoft.com/office/drawing/2014/main" id="{51157A12-3DB4-62C0-750F-F5598DD9FD5F}"/>
              </a:ext>
            </a:extLst>
          </p:cNvPr>
          <p:cNvPicPr>
            <a:picLocks noGrp="1" noChangeAspect="1"/>
          </p:cNvPicPr>
          <p:nvPr>
            <p:ph idx="1"/>
          </p:nvPr>
        </p:nvPicPr>
        <p:blipFill>
          <a:blip r:embed="rId2"/>
          <a:stretch>
            <a:fillRect/>
          </a:stretch>
        </p:blipFill>
        <p:spPr>
          <a:xfrm>
            <a:off x="838200" y="2351315"/>
            <a:ext cx="5233001" cy="2970371"/>
          </a:xfrm>
          <a:ln w="19050">
            <a:solidFill>
              <a:schemeClr val="tx1"/>
            </a:solidFill>
          </a:ln>
        </p:spPr>
      </p:pic>
      <p:pic>
        <p:nvPicPr>
          <p:cNvPr id="7" name="Immagine 6" descr="Immagine che contiene testo, schermata, Carattere, numero&#10;&#10;Descrizione generata automaticamente">
            <a:extLst>
              <a:ext uri="{FF2B5EF4-FFF2-40B4-BE49-F238E27FC236}">
                <a16:creationId xmlns:a16="http://schemas.microsoft.com/office/drawing/2014/main" id="{4DD8ED67-0C00-9102-FEF4-4F8DB2FD0766}"/>
              </a:ext>
            </a:extLst>
          </p:cNvPr>
          <p:cNvPicPr>
            <a:picLocks noChangeAspect="1"/>
          </p:cNvPicPr>
          <p:nvPr/>
        </p:nvPicPr>
        <p:blipFill>
          <a:blip r:embed="rId3"/>
          <a:stretch>
            <a:fillRect/>
          </a:stretch>
        </p:blipFill>
        <p:spPr>
          <a:xfrm>
            <a:off x="6574899" y="2351315"/>
            <a:ext cx="4778901" cy="2970371"/>
          </a:xfrm>
          <a:prstGeom prst="rect">
            <a:avLst/>
          </a:prstGeom>
          <a:ln w="19050">
            <a:solidFill>
              <a:schemeClr val="tx1"/>
            </a:solidFill>
          </a:ln>
        </p:spPr>
      </p:pic>
      <p:sp>
        <p:nvSpPr>
          <p:cNvPr id="8" name="CasellaDiTesto 7">
            <a:extLst>
              <a:ext uri="{FF2B5EF4-FFF2-40B4-BE49-F238E27FC236}">
                <a16:creationId xmlns:a16="http://schemas.microsoft.com/office/drawing/2014/main" id="{8FB17E0D-1DC0-10E2-5AB2-CB28294762AF}"/>
              </a:ext>
            </a:extLst>
          </p:cNvPr>
          <p:cNvSpPr txBox="1"/>
          <p:nvPr/>
        </p:nvSpPr>
        <p:spPr>
          <a:xfrm>
            <a:off x="1698172" y="1836335"/>
            <a:ext cx="3355522" cy="369332"/>
          </a:xfrm>
          <a:prstGeom prst="rect">
            <a:avLst/>
          </a:prstGeom>
          <a:noFill/>
        </p:spPr>
        <p:txBody>
          <a:bodyPr wrap="square" rtlCol="0">
            <a:spAutoFit/>
          </a:bodyPr>
          <a:lstStyle/>
          <a:p>
            <a:r>
              <a:rPr lang="it-IT" dirty="0"/>
              <a:t>Panel Prenota (Operatore Ufficio)</a:t>
            </a:r>
          </a:p>
        </p:txBody>
      </p:sp>
      <p:sp>
        <p:nvSpPr>
          <p:cNvPr id="9" name="CasellaDiTesto 8">
            <a:extLst>
              <a:ext uri="{FF2B5EF4-FFF2-40B4-BE49-F238E27FC236}">
                <a16:creationId xmlns:a16="http://schemas.microsoft.com/office/drawing/2014/main" id="{D0383C7B-CE95-9A10-189E-4F43353ACFC0}"/>
              </a:ext>
            </a:extLst>
          </p:cNvPr>
          <p:cNvSpPr txBox="1"/>
          <p:nvPr/>
        </p:nvSpPr>
        <p:spPr>
          <a:xfrm>
            <a:off x="7307907" y="1836335"/>
            <a:ext cx="3355522" cy="369332"/>
          </a:xfrm>
          <a:prstGeom prst="rect">
            <a:avLst/>
          </a:prstGeom>
          <a:noFill/>
        </p:spPr>
        <p:txBody>
          <a:bodyPr wrap="square" rtlCol="0">
            <a:spAutoFit/>
          </a:bodyPr>
          <a:lstStyle/>
          <a:p>
            <a:r>
              <a:rPr lang="it-IT" dirty="0"/>
              <a:t>Panel Cancella (Operatore Ufficio)</a:t>
            </a:r>
          </a:p>
        </p:txBody>
      </p:sp>
    </p:spTree>
    <p:extLst>
      <p:ext uri="{BB962C8B-B14F-4D97-AF65-F5344CB8AC3E}">
        <p14:creationId xmlns:p14="http://schemas.microsoft.com/office/powerpoint/2010/main" val="428047476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TotalTime>
  <Words>574</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21</vt:i4>
      </vt:variant>
    </vt:vector>
  </HeadingPairs>
  <TitlesOfParts>
    <vt:vector size="26" baseType="lpstr">
      <vt:lpstr>-apple-system</vt:lpstr>
      <vt:lpstr>Arial</vt:lpstr>
      <vt:lpstr>Calibri</vt:lpstr>
      <vt:lpstr>Calibri Light</vt:lpstr>
      <vt:lpstr>Tema di Office</vt:lpstr>
      <vt:lpstr>Presentazione standard di PowerPoint</vt:lpstr>
      <vt:lpstr>Obiettivo</vt:lpstr>
      <vt:lpstr>Requisiti Principali</vt:lpstr>
      <vt:lpstr>Architettura Del Software</vt:lpstr>
      <vt:lpstr>GUI: Login</vt:lpstr>
      <vt:lpstr>GUI:Paziente</vt:lpstr>
      <vt:lpstr>GUI: Operatore Ufficio</vt:lpstr>
      <vt:lpstr>GUI: Medico e Operatore Sanitario</vt:lpstr>
      <vt:lpstr>GUI: Prenotazione e Cancellazione</vt:lpstr>
      <vt:lpstr>Controller  </vt:lpstr>
      <vt:lpstr>Model</vt:lpstr>
      <vt:lpstr>JDBC </vt:lpstr>
      <vt:lpstr>Diagramma ERA</vt:lpstr>
      <vt:lpstr>MySQL </vt:lpstr>
      <vt:lpstr>Calendario</vt:lpstr>
      <vt:lpstr>Casi d’uso: UML</vt:lpstr>
      <vt:lpstr>Caso d’uso: Registrazione Paziente</vt:lpstr>
      <vt:lpstr>Caso d’uso: Login e visione informazioni</vt:lpstr>
      <vt:lpstr>Caso d’uso: Prenotazione</vt:lpstr>
      <vt:lpstr>Caso d’uso: Cancella Prenotazione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Microsoft Office User</dc:creator>
  <cp:lastModifiedBy>Marco Bernazzani</cp:lastModifiedBy>
  <cp:revision>4</cp:revision>
  <dcterms:created xsi:type="dcterms:W3CDTF">2023-11-30T16:53:12Z</dcterms:created>
  <dcterms:modified xsi:type="dcterms:W3CDTF">2023-12-03T23:42:09Z</dcterms:modified>
</cp:coreProperties>
</file>