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76" r:id="rId4"/>
    <p:sldId id="277" r:id="rId5"/>
    <p:sldId id="260" r:id="rId6"/>
    <p:sldId id="262" r:id="rId7"/>
    <p:sldId id="278" r:id="rId8"/>
    <p:sldId id="264" r:id="rId9"/>
    <p:sldId id="266" r:id="rId10"/>
    <p:sldId id="269" r:id="rId11"/>
    <p:sldId id="267" r:id="rId12"/>
    <p:sldId id="279" r:id="rId13"/>
    <p:sldId id="272" r:id="rId14"/>
    <p:sldId id="280" r:id="rId15"/>
    <p:sldId id="268" r:id="rId16"/>
    <p:sldId id="281" r:id="rId17"/>
    <p:sldId id="270" r:id="rId18"/>
    <p:sldId id="273" r:id="rId19"/>
    <p:sldId id="274" r:id="rId20"/>
    <p:sldId id="263" r:id="rId2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62FE-6966-4C8C-98FF-FAF70E278E6C}" type="datetimeFigureOut">
              <a:rPr lang="it-IT" smtClean="0"/>
              <a:t>23/06/2024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758F-8CFE-4E9F-8C83-EDB2CA77B6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n-US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0055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57826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65354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60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7691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23487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718482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81623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1346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3087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329305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534348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DB0A4-3BA9-60FC-0FA3-C295157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70B7E-3856-4519-98A5-08B3D38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75B32-FFE4-A7A3-D3C5-E12A36E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54DA-F71D-4D32-9FAD-0748A8C87CED}" type="datetime1">
              <a:rPr lang="it-IT" smtClean="0"/>
              <a:t>23/06/2024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8B11EE-F941-15BB-F6DD-3702F92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01FBE-346B-8B71-19EF-C399793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276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lemento grafico 22"/>
          <p:cNvSpPr/>
          <p:nvPr/>
        </p:nvSpPr>
        <p:spPr>
          <a:xfrm>
            <a:off x="8963353" y="3545840"/>
            <a:ext cx="2556182" cy="26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21600"/>
                </a:moveTo>
                <a:cubicBezTo>
                  <a:pt x="16" y="17276"/>
                  <a:pt x="8" y="14156"/>
                  <a:pt x="0" y="9831"/>
                </a:cubicBezTo>
                <a:cubicBezTo>
                  <a:pt x="0" y="4420"/>
                  <a:pt x="4534" y="33"/>
                  <a:pt x="10127" y="33"/>
                </a:cubicBezTo>
                <a:lnTo>
                  <a:pt x="21600" y="0"/>
                </a:lnTo>
              </a:path>
            </a:pathLst>
          </a:custGeom>
          <a:ln w="1356897" cap="sq">
            <a:solidFill>
              <a:schemeClr val="accent4">
                <a:alpha val="89000"/>
              </a:schemeClr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1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2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313" name="Elemento grafico 24"/>
          <p:cNvSpPr/>
          <p:nvPr/>
        </p:nvSpPr>
        <p:spPr>
          <a:xfrm>
            <a:off x="8928734" y="3558488"/>
            <a:ext cx="3162300" cy="3196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" y="7792"/>
                </a:lnTo>
                <a:cubicBezTo>
                  <a:pt x="14" y="3489"/>
                  <a:pt x="3663" y="0"/>
                  <a:pt x="8163" y="0"/>
                </a:cubicBezTo>
                <a:lnTo>
                  <a:pt x="18709" y="11"/>
                </a:lnTo>
                <a:lnTo>
                  <a:pt x="21600" y="52"/>
                </a:lnTo>
              </a:path>
            </a:pathLst>
          </a:custGeom>
          <a:ln w="225588" cap="sq">
            <a:solidFill>
              <a:srgbClr val="FDF9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4" name="Ovale 28"/>
          <p:cNvSpPr/>
          <p:nvPr/>
        </p:nvSpPr>
        <p:spPr>
          <a:xfrm>
            <a:off x="10310339" y="2011477"/>
            <a:ext cx="1628277" cy="1628277"/>
          </a:xfrm>
          <a:prstGeom prst="ellipse">
            <a:avLst/>
          </a:prstGeom>
          <a:solidFill>
            <a:schemeClr val="accent6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315" name="Elemento grafico 33" descr="Elemento grafico 33"/>
          <p:cNvPicPr>
            <a:picLocks noChangeAspect="1"/>
          </p:cNvPicPr>
          <p:nvPr/>
        </p:nvPicPr>
        <p:blipFill>
          <a:blip r:embed="rId2"/>
          <a:srcRect l="20972" r="31496"/>
          <a:stretch>
            <a:fillRect/>
          </a:stretch>
        </p:blipFill>
        <p:spPr>
          <a:xfrm>
            <a:off x="12700" y="6051320"/>
            <a:ext cx="12192001" cy="52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e 35"/>
          <p:cNvSpPr/>
          <p:nvPr/>
        </p:nvSpPr>
        <p:spPr>
          <a:xfrm>
            <a:off x="9130045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Ovale 37"/>
          <p:cNvSpPr/>
          <p:nvPr/>
        </p:nvSpPr>
        <p:spPr>
          <a:xfrm>
            <a:off x="8385329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2633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16333031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n-US" sz="24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839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8361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603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o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n-US"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7" name="Elemento gra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59" name="Elemento gra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9" name="Figura a mano libera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03416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013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8995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>
                <a:solidFill>
                  <a:schemeClr val="bg2"/>
                </a:solidFill>
              </a:defRPr>
            </a:lvl1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325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>
            <a:extLst>
              <a:ext uri="{FF2B5EF4-FFF2-40B4-BE49-F238E27FC236}">
                <a16:creationId xmlns:a16="http://schemas.microsoft.com/office/drawing/2014/main" id="{B5D4FA9E-9C91-50AF-6256-2B0E4D27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276" y="2653453"/>
            <a:ext cx="9144000" cy="2387600"/>
          </a:xfrm>
        </p:spPr>
        <p:txBody>
          <a:bodyPr/>
          <a:lstStyle/>
          <a:p>
            <a:r>
              <a:rPr lang="it-IT" dirty="0"/>
              <a:t>Smart Warehouse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F84E23-F45C-6545-8A48-8B81796E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1053"/>
            <a:ext cx="5943600" cy="41148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Progetto J24 Programmazione ad Oggetti e Ingegneria del Software</a:t>
            </a:r>
          </a:p>
          <a:p>
            <a:r>
              <a:rPr lang="it-IT" dirty="0"/>
              <a:t>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7B836-C616-89C0-4995-D2576D8FED88}"/>
              </a:ext>
            </a:extLst>
          </p:cNvPr>
          <p:cNvSpPr txBox="1"/>
          <p:nvPr/>
        </p:nvSpPr>
        <p:spPr>
          <a:xfrm>
            <a:off x="-74814" y="1147631"/>
            <a:ext cx="295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Trespiolli</a:t>
            </a:r>
          </a:p>
          <a:p>
            <a:r>
              <a:rPr lang="it-IT" dirty="0"/>
              <a:t>Vincenzo Del Grosso</a:t>
            </a:r>
          </a:p>
          <a:p>
            <a:r>
              <a:rPr lang="it-IT" dirty="0"/>
              <a:t>Francesco Borderi </a:t>
            </a:r>
          </a:p>
          <a:p>
            <a:r>
              <a:rPr lang="it-IT" dirty="0"/>
              <a:t>Aurora Rosciano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0A0F45-A3A8-8A95-963E-F42B0B9F4E01}"/>
              </a:ext>
            </a:extLst>
          </p:cNvPr>
          <p:cNvSpPr txBox="1"/>
          <p:nvPr/>
        </p:nvSpPr>
        <p:spPr>
          <a:xfrm>
            <a:off x="-74814" y="5652038"/>
            <a:ext cx="6678507" cy="784830"/>
          </a:xfrm>
          <a:prstGeom prst="rect">
            <a:avLst/>
          </a:prstGeom>
          <a:noFill/>
          <a:effectLst>
            <a:glow rad="635000">
              <a:schemeClr val="accent2">
                <a:alpha val="23000"/>
              </a:schemeClr>
            </a:glow>
            <a:softEdge rad="4699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Università degli studi di Pavia</a:t>
            </a:r>
          </a:p>
          <a:p>
            <a:r>
              <a:rPr lang="it-IT" dirty="0"/>
              <a:t>A.A. 2023/2024</a:t>
            </a:r>
          </a:p>
        </p:txBody>
      </p:sp>
      <p:pic>
        <p:nvPicPr>
          <p:cNvPr id="5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B5F604B2-358A-146A-B926-20BF26A7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434643" y="640081"/>
            <a:ext cx="1795852" cy="1795852"/>
          </a:xfrm>
          <a:prstGeom prst="ellipse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5997CC-E54A-799F-DE05-F6BF39DE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4" y="5465771"/>
            <a:ext cx="1072634" cy="7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2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82D76-60F9-B982-4472-9735853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Classi2.0</a:t>
            </a:r>
          </a:p>
        </p:txBody>
      </p:sp>
      <p:pic>
        <p:nvPicPr>
          <p:cNvPr id="7" name="Segnaposto contenuto 6" descr="Immagine che contiene schermata, diagramma, design&#10;&#10;Descrizione generata automaticamente">
            <a:extLst>
              <a:ext uri="{FF2B5EF4-FFF2-40B4-BE49-F238E27FC236}">
                <a16:creationId xmlns:a16="http://schemas.microsoft.com/office/drawing/2014/main" id="{42685411-513F-014D-D84B-2C88C2CEE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" y="1532232"/>
            <a:ext cx="10685210" cy="519414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8589F7-61BA-C0A7-D9A9-89D66CBD8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AED1B6-C847-6395-F2C2-EB77C027E6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it-IT" dirty="0"/>
              <a:t>Progetto J24 università degli studi di pavia</a:t>
            </a:r>
          </a:p>
        </p:txBody>
      </p:sp>
      <p:pic>
        <p:nvPicPr>
          <p:cNvPr id="8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2189755B-2521-6F75-D4D9-3465E67A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566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B9B8A-3666-2EB1-3C44-B5C4660F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63" y="2474408"/>
            <a:ext cx="6646837" cy="2432304"/>
          </a:xfrm>
        </p:spPr>
        <p:txBody>
          <a:bodyPr/>
          <a:lstStyle/>
          <a:p>
            <a:r>
              <a:rPr lang="it-IT" dirty="0"/>
              <a:t>Progettazione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A84FDB6-FF0A-E58B-CCA4-9EE68BA9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98774" y="3868125"/>
            <a:ext cx="1138370" cy="1138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289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egnaposto piè di pagina 4"/>
          <p:cNvSpPr txBox="1"/>
          <p:nvPr/>
        </p:nvSpPr>
        <p:spPr>
          <a:xfrm>
            <a:off x="45719" y="6248454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86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Architettura MVC</a:t>
            </a:r>
          </a:p>
        </p:txBody>
      </p:sp>
      <p:sp>
        <p:nvSpPr>
          <p:cNvPr id="487" name="Segnaposto contenuto 2"/>
          <p:cNvSpPr txBox="1">
            <a:spLocks noGrp="1"/>
          </p:cNvSpPr>
          <p:nvPr>
            <p:ph type="body" sz="half" idx="1"/>
          </p:nvPr>
        </p:nvSpPr>
        <p:spPr>
          <a:xfrm>
            <a:off x="415974" y="1927710"/>
            <a:ext cx="8062707" cy="3969184"/>
          </a:xfrm>
          <a:prstGeom prst="rect">
            <a:avLst/>
          </a:prstGeom>
        </p:spPr>
        <p:txBody>
          <a:bodyPr/>
          <a:lstStyle/>
          <a:p>
            <a:pPr defTabSz="475487">
              <a:defRPr sz="2184"/>
            </a:pPr>
            <a:r>
              <a:t>Abbiamo scelto MVC (Model View Controller) perchè la separazione tra i dati, la loro rappresentazione e la gestione degli eventi minimizza l’accoppiamento facilitando la gestione e la riusabilità del codice.</a:t>
            </a:r>
          </a:p>
          <a:p>
            <a:pPr defTabSz="475487">
              <a:defRPr sz="2184"/>
            </a:pPr>
            <a:endParaRPr/>
          </a:p>
          <a:p>
            <a:pPr defTabSz="475487">
              <a:defRPr sz="2184"/>
            </a:pPr>
            <a:r>
              <a:t>Risultato: codice organizzato, riutilizzabile, testabile e facilmente modificabile.</a:t>
            </a:r>
          </a:p>
          <a:p>
            <a:pPr defTabSz="475487">
              <a:defRPr sz="1924"/>
            </a:pPr>
            <a:endParaRPr/>
          </a:p>
          <a:p>
            <a:pPr defTabSz="475487">
              <a:defRPr sz="1924"/>
            </a:pPr>
            <a:endParaRPr/>
          </a:p>
        </p:txBody>
      </p:sp>
      <p:sp>
        <p:nvSpPr>
          <p:cNvPr id="488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8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54FB2-5358-1F6D-4F4F-B7D88E5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976" y="2304288"/>
            <a:ext cx="5943600" cy="2432304"/>
          </a:xfrm>
        </p:spPr>
        <p:txBody>
          <a:bodyPr/>
          <a:lstStyle/>
          <a:p>
            <a:r>
              <a:rPr lang="it-IT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32243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venta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Inventario</a:t>
            </a:r>
          </a:p>
        </p:txBody>
      </p:sp>
      <p:sp>
        <p:nvSpPr>
          <p:cNvPr id="492" name="Elenco di tutti gli articoli…"/>
          <p:cNvSpPr txBox="1">
            <a:spLocks noGrp="1"/>
          </p:cNvSpPr>
          <p:nvPr>
            <p:ph type="body" sz="quarter" idx="1"/>
          </p:nvPr>
        </p:nvSpPr>
        <p:spPr>
          <a:xfrm>
            <a:off x="8817818" y="1810692"/>
            <a:ext cx="3109616" cy="4538912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Elenco di tutti gli articoli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Informazioni dettagliate per ciascun articolo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Ricerca rapida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Tracciamento delle posizioni 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Visualizzazione delle quantità attualmente disponibili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Ordinamento</a:t>
            </a:r>
          </a:p>
        </p:txBody>
      </p:sp>
      <p:pic>
        <p:nvPicPr>
          <p:cNvPr id="493" name="Screenshot 2024-06-19 alle 21.47.07.png" descr="Screenshot 2024-06-19 alle 21.47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6" y="1935992"/>
            <a:ext cx="7959042" cy="380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CBA45919-7CB1-7E06-42FD-429F3FA6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496" name="Controllo dell’autorizzazione (SupplyOperator)…"/>
          <p:cNvSpPr txBox="1">
            <a:spLocks noGrp="1"/>
          </p:cNvSpPr>
          <p:nvPr>
            <p:ph type="body" sz="half" idx="1"/>
          </p:nvPr>
        </p:nvSpPr>
        <p:spPr>
          <a:xfrm>
            <a:off x="766950" y="1899763"/>
            <a:ext cx="7632900" cy="2280997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dell’autorizzazione</a:t>
            </a:r>
            <a:r>
              <a:rPr dirty="0"/>
              <a:t> (</a:t>
            </a:r>
            <a:r>
              <a:rPr dirty="0" err="1"/>
              <a:t>SupplyOperator</a:t>
            </a:r>
            <a:r>
              <a:rPr dirty="0"/>
              <a:t>)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Monitoraggio</a:t>
            </a:r>
            <a:r>
              <a:rPr dirty="0"/>
              <a:t> di </a:t>
            </a:r>
            <a:r>
              <a:rPr dirty="0" err="1"/>
              <a:t>fornitori</a:t>
            </a:r>
            <a:r>
              <a:rPr dirty="0"/>
              <a:t> e </a:t>
            </a:r>
            <a:r>
              <a:rPr dirty="0" err="1"/>
              <a:t>forniture</a:t>
            </a:r>
            <a:endParaRPr dirty="0"/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visualizzare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fornitori</a:t>
            </a:r>
            <a:r>
              <a:rPr dirty="0"/>
              <a:t> </a:t>
            </a:r>
            <a:r>
              <a:rPr dirty="0" err="1"/>
              <a:t>associati</a:t>
            </a:r>
            <a:r>
              <a:rPr dirty="0"/>
              <a:t> a </a:t>
            </a:r>
            <a:r>
              <a:rPr dirty="0" err="1"/>
              <a:t>ciascun</a:t>
            </a:r>
            <a:r>
              <a:rPr dirty="0"/>
              <a:t> </a:t>
            </a:r>
            <a:r>
              <a:rPr dirty="0" err="1"/>
              <a:t>articolo</a:t>
            </a:r>
            <a:r>
              <a:rPr dirty="0"/>
              <a:t> in </a:t>
            </a:r>
            <a:r>
              <a:rPr dirty="0" err="1"/>
              <a:t>ordine</a:t>
            </a:r>
            <a:r>
              <a:rPr dirty="0"/>
              <a:t> di </a:t>
            </a:r>
            <a:r>
              <a:rPr dirty="0" err="1"/>
              <a:t>prezzo</a:t>
            </a:r>
            <a:endParaRPr dirty="0"/>
          </a:p>
        </p:txBody>
      </p:sp>
      <p:pic>
        <p:nvPicPr>
          <p:cNvPr id="497" name="Screenshot 2024-06-20 alle 10.22.17.png" descr="Screenshot 2024-06-20 alle 10.22.17.png"/>
          <p:cNvPicPr>
            <a:picLocks noChangeAspect="1"/>
          </p:cNvPicPr>
          <p:nvPr/>
        </p:nvPicPr>
        <p:blipFill>
          <a:blip r:embed="rId3"/>
          <a:srcRect l="16201" t="13953" r="21459" b="19047"/>
          <a:stretch>
            <a:fillRect/>
          </a:stretch>
        </p:blipFill>
        <p:spPr>
          <a:xfrm>
            <a:off x="9250991" y="1866660"/>
            <a:ext cx="2175020" cy="150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Screenshot 2024-06-20 alle 11.26.30.png" descr="Screenshot 2024-06-20 alle 11.2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" y="3720863"/>
            <a:ext cx="10572206" cy="223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B092AFE4-5821-2A59-2E3D-7BAFE8F1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501" name="Gestione efficiente delle forniture con:…"/>
          <p:cNvSpPr txBox="1">
            <a:spLocks noGrp="1"/>
          </p:cNvSpPr>
          <p:nvPr>
            <p:ph type="body" sz="quarter" idx="1"/>
          </p:nvPr>
        </p:nvSpPr>
        <p:spPr>
          <a:xfrm>
            <a:off x="2667000" y="1679542"/>
            <a:ext cx="5511800" cy="13571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Gestione efficiente delle forniture con: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Creazione manuale di nuovi ordini 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Strategie per il rifornimento</a:t>
            </a:r>
          </a:p>
        </p:txBody>
      </p:sp>
      <p:pic>
        <p:nvPicPr>
          <p:cNvPr id="502" name="Screenshot 2024-06-20 alle 11.40.05.png" descr="Screenshot 2024-06-20 alle 11.40.05.png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6039038" y="3203554"/>
            <a:ext cx="5511949" cy="2584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shot 2024-06-20 alle 11.41.42.png" descr="Screenshot 2024-06-20 alle 11.41.42.png"/>
          <p:cNvPicPr>
            <a:picLocks noChangeAspect="1"/>
          </p:cNvPicPr>
          <p:nvPr/>
        </p:nvPicPr>
        <p:blipFill>
          <a:blip r:embed="rId4"/>
          <a:srcRect t="12457"/>
          <a:stretch>
            <a:fillRect/>
          </a:stretch>
        </p:blipFill>
        <p:spPr>
          <a:xfrm>
            <a:off x="635000" y="3203554"/>
            <a:ext cx="5207863" cy="258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1411FE35-6C2B-4227-5EDD-A79146A9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Pattern </a:t>
            </a:r>
          </a:p>
        </p:txBody>
      </p:sp>
      <p:sp>
        <p:nvSpPr>
          <p:cNvPr id="506" name="DAO…"/>
          <p:cNvSpPr txBox="1">
            <a:spLocks noGrp="1"/>
          </p:cNvSpPr>
          <p:nvPr>
            <p:ph type="body" sz="quarter" idx="1"/>
          </p:nvPr>
        </p:nvSpPr>
        <p:spPr>
          <a:xfrm>
            <a:off x="838199" y="1825625"/>
            <a:ext cx="6593335" cy="221868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1764"/>
            </a:pPr>
            <a:r>
              <a:t>DAO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separare le operazioni sui dati persistenti dal resto dell’applicazione</a:t>
            </a:r>
          </a:p>
          <a:p>
            <a:pPr marL="0" indent="0" defTabSz="896111">
              <a:buSzTx/>
              <a:buFontTx/>
              <a:buNone/>
              <a:defRPr sz="1764"/>
            </a:pPr>
            <a:r>
              <a:t>Facade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unire i metodi delle classi DAO in un’unica classe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oggetto di facciata</a:t>
            </a:r>
          </a:p>
        </p:txBody>
      </p:sp>
      <p:pic>
        <p:nvPicPr>
          <p:cNvPr id="507" name="Screenshot 2024-06-20 alle 13.14.57.png" descr="Screenshot 2024-06-20 alle 13.14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88" y="3591877"/>
            <a:ext cx="5922956" cy="253404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trategy…"/>
          <p:cNvSpPr txBox="1"/>
          <p:nvPr/>
        </p:nvSpPr>
        <p:spPr>
          <a:xfrm>
            <a:off x="843825" y="4039781"/>
            <a:ext cx="443404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Strategy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per gestire diversi algoritmi di rifornimento sfruttando il polimorfismo (la versione del metodo invocata dipende dall’oggetto attualmente in memoria) </a:t>
            </a:r>
          </a:p>
        </p:txBody>
      </p:sp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A6407592-D930-70B1-BD6A-CB632112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97F62-2540-E3F9-8F59-A4710E7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e funzionalità</a:t>
            </a:r>
          </a:p>
        </p:txBody>
      </p:sp>
      <p:pic>
        <p:nvPicPr>
          <p:cNvPr id="8" name="Segnaposto contenuto 7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CD75E518-F1C5-BEF4-A6ED-F448B9D6F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2" y="1748849"/>
            <a:ext cx="6722677" cy="427319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6EDA30-1E38-E4DC-1C6E-5C4DE6415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CC402-5EB1-754F-7E2A-5A98E93C71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333809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AFCA9098-CB39-90C7-FBFE-109356D3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3" name="Controllo dell’autorizzazione (SupplyOperator)…">
            <a:extLst>
              <a:ext uri="{FF2B5EF4-FFF2-40B4-BE49-F238E27FC236}">
                <a16:creationId xmlns:a16="http://schemas.microsoft.com/office/drawing/2014/main" id="{03EC7134-51E3-4F47-C8A0-D30BBC2F8B5A}"/>
              </a:ext>
            </a:extLst>
          </p:cNvPr>
          <p:cNvSpPr txBox="1">
            <a:spLocks/>
          </p:cNvSpPr>
          <p:nvPr/>
        </p:nvSpPr>
        <p:spPr>
          <a:xfrm>
            <a:off x="6872229" y="1686139"/>
            <a:ext cx="5264727" cy="22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Visualizzazione di tutti gli Item forniti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Selezione di un Item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Ricarica del </a:t>
            </a:r>
            <a:r>
              <a:rPr lang="it-IT" dirty="0" err="1"/>
              <a:t>Wallet</a:t>
            </a:r>
            <a:endParaRPr lang="it-IT" dirty="0"/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Accesso all’area Ordini e Resi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Navigazione tra Shop e Carrello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Acquisto e creazione di Ordini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Scelta del metodo di pagamento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5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0C26B-6E27-A791-6B0C-215DE0D5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pattern strategy</a:t>
            </a:r>
          </a:p>
        </p:txBody>
      </p:sp>
      <p:pic>
        <p:nvPicPr>
          <p:cNvPr id="10" name="Segnaposto contenuto 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7E96B71-4BD0-F18F-F8E2-703C4724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" y="3911674"/>
            <a:ext cx="3831908" cy="196723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99853A-23A0-248C-E3C7-76075AF15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v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96B88C-7781-9C9B-43CB-8616546CF0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65201" y="6206077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6498DFC2-C8F7-DAF8-4B01-CE478E5F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C2CCDF-410D-3D5F-ECDC-110A313CC1A3}"/>
              </a:ext>
            </a:extLst>
          </p:cNvPr>
          <p:cNvSpPr txBox="1"/>
          <p:nvPr/>
        </p:nvSpPr>
        <p:spPr>
          <a:xfrm>
            <a:off x="765544" y="1828800"/>
            <a:ext cx="756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d’uso relativo alla gestione dello shop è stato inserito un pattern GOF (Gang Of Four) Strategy per gestire la possibilità di diverse strategie di pagamento nel caso di un cliente abbonato oppure no facili da modificare o estendere. </a:t>
            </a:r>
          </a:p>
        </p:txBody>
      </p:sp>
      <p:pic>
        <p:nvPicPr>
          <p:cNvPr id="7" name="Immagine 6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3299473-C271-580B-4E5D-4AE2E89AD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74" y="4335563"/>
            <a:ext cx="2820946" cy="1636238"/>
          </a:xfrm>
          <a:prstGeom prst="rect">
            <a:avLst/>
          </a:prstGeom>
        </p:spPr>
      </p:pic>
      <p:pic>
        <p:nvPicPr>
          <p:cNvPr id="9" name="Immagine 8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335E56F-C4BF-B686-DA45-3469947720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4447978" y="3306128"/>
            <a:ext cx="3740342" cy="8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52E82-606D-273E-5069-5D7E8D1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3" y="2304288"/>
            <a:ext cx="6017583" cy="2432304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9DD5DF0E-0CD9-CDAC-D701-96C9C815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72040" y="3938268"/>
            <a:ext cx="999491" cy="9994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621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89105-2BF5-8416-4519-A5695620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6" y="2015318"/>
            <a:ext cx="5718737" cy="197510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44404C-662D-2184-53CE-7C02C8B7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936" y="4336424"/>
            <a:ext cx="3081528" cy="117043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giul02</a:t>
            </a:r>
          </a:p>
          <a:p>
            <a:r>
              <a:rPr lang="it-IT" dirty="0" err="1"/>
              <a:t>cienzman</a:t>
            </a:r>
            <a:endParaRPr lang="it-IT" dirty="0"/>
          </a:p>
          <a:p>
            <a:r>
              <a:rPr lang="it-IT" dirty="0"/>
              <a:t>frazz02</a:t>
            </a:r>
          </a:p>
          <a:p>
            <a:r>
              <a:rPr lang="it-IT" dirty="0"/>
              <a:t>rosci01</a:t>
            </a:r>
          </a:p>
          <a:p>
            <a:endParaRPr lang="it-IT" dirty="0"/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36252843-F47B-7EEC-4A4B-C0041F0C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016535" y="4738255"/>
            <a:ext cx="1363589" cy="1363589"/>
          </a:xfrm>
          <a:prstGeom prst="ellipse">
            <a:avLst/>
          </a:prstGeom>
        </p:spPr>
      </p:pic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2EA4C1B-E02E-36B7-7230-5E034D82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" y="2347039"/>
            <a:ext cx="2328886" cy="17040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5AB300-7D3B-80D3-5ACD-1D1F3F164038}"/>
              </a:ext>
            </a:extLst>
          </p:cNvPr>
          <p:cNvSpPr txBox="1"/>
          <p:nvPr/>
        </p:nvSpPr>
        <p:spPr>
          <a:xfrm>
            <a:off x="103909" y="1880071"/>
            <a:ext cx="304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Progetto J24 università degli studi di pavia</a:t>
            </a:r>
          </a:p>
        </p:txBody>
      </p:sp>
    </p:spTree>
    <p:extLst>
      <p:ext uri="{BB962C8B-B14F-4D97-AF65-F5344CB8AC3E}">
        <p14:creationId xmlns:p14="http://schemas.microsoft.com/office/powerpoint/2010/main" val="4854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egnaposto piè di pagina 3"/>
          <p:cNvGrpSpPr/>
          <p:nvPr/>
        </p:nvGrpSpPr>
        <p:grpSpPr>
          <a:xfrm>
            <a:off x="0" y="6492873"/>
            <a:ext cx="12192000" cy="365127"/>
            <a:chOff x="0" y="0"/>
            <a:chExt cx="12192000" cy="365126"/>
          </a:xfrm>
        </p:grpSpPr>
        <p:sp>
          <p:nvSpPr>
            <p:cNvPr id="399" name="Rettangolo"/>
            <p:cNvSpPr/>
            <p:nvPr/>
          </p:nvSpPr>
          <p:spPr>
            <a:xfrm>
              <a:off x="0" y="-1"/>
              <a:ext cx="12192000" cy="36512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231F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0" name="Progetto J24 università degli studi di pavia"/>
            <p:cNvSpPr txBox="1"/>
            <p:nvPr/>
          </p:nvSpPr>
          <p:spPr>
            <a:xfrm>
              <a:off x="50482" y="28892"/>
              <a:ext cx="120910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2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Introduzione</a:t>
            </a:r>
          </a:p>
        </p:txBody>
      </p:sp>
      <p:sp>
        <p:nvSpPr>
          <p:cNvPr id="403" name="Segnaposto contenut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Smart Warehouse è un software di gestione adatto alle esigenze di warehousing aziendale. </a:t>
            </a:r>
          </a:p>
          <a:p>
            <a:pPr marL="0" indent="0">
              <a:buSzTx/>
              <a:buNone/>
              <a:defRPr sz="2700"/>
            </a:pPr>
            <a:r>
              <a:t>Servizi:</a:t>
            </a:r>
          </a:p>
          <a:p>
            <a:pPr>
              <a:defRPr sz="2700"/>
            </a:pPr>
            <a:r>
              <a:t>Monitoraggio dell’inventario e riordino degli articoli in esaurimento</a:t>
            </a:r>
          </a:p>
          <a:p>
            <a:pPr>
              <a:defRPr sz="2700"/>
            </a:pPr>
            <a:r>
              <a:t>Gestione degli ordini dei clienti</a:t>
            </a:r>
          </a:p>
          <a:p>
            <a:pPr>
              <a:defRPr sz="2700"/>
            </a:pPr>
            <a:r>
              <a:t>Procedure di rimborso semplificate</a:t>
            </a:r>
          </a:p>
          <a:p>
            <a:pPr>
              <a:defRPr sz="2700"/>
            </a:pPr>
            <a:r>
              <a:t>Acquisti diretti tramite lo shop </a:t>
            </a:r>
          </a:p>
        </p:txBody>
      </p:sp>
      <p:pic>
        <p:nvPicPr>
          <p:cNvPr id="404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Segnaposto piè di pagina 3"/>
          <p:cNvGrpSpPr/>
          <p:nvPr/>
        </p:nvGrpSpPr>
        <p:grpSpPr>
          <a:xfrm>
            <a:off x="0" y="6492875"/>
            <a:ext cx="12192000" cy="365125"/>
            <a:chOff x="0" y="0"/>
            <a:chExt cx="12192000" cy="365125"/>
          </a:xfrm>
        </p:grpSpPr>
        <p:sp>
          <p:nvSpPr>
            <p:cNvPr id="406" name="Rettangolo"/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7" name="Progetto J24 università degli studi di pavia"/>
            <p:cNvSpPr txBox="1"/>
            <p:nvPr/>
          </p:nvSpPr>
          <p:spPr>
            <a:xfrm>
              <a:off x="45719" y="28892"/>
              <a:ext cx="1210056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9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Unified Process</a:t>
            </a:r>
          </a:p>
        </p:txBody>
      </p:sp>
      <p:sp>
        <p:nvSpPr>
          <p:cNvPr id="410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2901140"/>
            <a:ext cx="10736520" cy="3275822"/>
          </a:xfrm>
          <a:prstGeom prst="rect">
            <a:avLst/>
          </a:prstGeom>
        </p:spPr>
        <p:txBody>
          <a:bodyPr/>
          <a:lstStyle/>
          <a:p>
            <a:r>
              <a:t>Permette un approccio iterativo e incrementale</a:t>
            </a:r>
          </a:p>
          <a:p>
            <a:r>
              <a:t>Permette di gestire in modo flessibile cambiamenti nei requisiti</a:t>
            </a:r>
          </a:p>
          <a:p>
            <a:r>
              <a:t>Si basa su casi d’uso e fattori di rischio</a:t>
            </a:r>
          </a:p>
          <a:p>
            <a:r>
              <a:t>Fa ampio uso di di UML (Unified Modeling Language)</a:t>
            </a:r>
          </a:p>
        </p:txBody>
      </p:sp>
      <p:sp>
        <p:nvSpPr>
          <p:cNvPr id="411" name="CasellaDiTesto 4"/>
          <p:cNvSpPr txBox="1"/>
          <p:nvPr/>
        </p:nvSpPr>
        <p:spPr>
          <a:xfrm>
            <a:off x="883919" y="2000453"/>
            <a:ext cx="1064508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Abbiamo scelto UP perché:</a:t>
            </a:r>
          </a:p>
        </p:txBody>
      </p:sp>
      <p:pic>
        <p:nvPicPr>
          <p:cNvPr id="41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B1D41-2002-E143-F206-71DB4CA2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UP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86CA2-92EF-A73A-A9AC-C23AFED7F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Ideazione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A4E353-34A7-BF8D-84CD-816CA9384B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8F018A-A0EC-0ECD-71A7-BB272D1683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900830"/>
            <a:ext cx="8659368" cy="749808"/>
          </a:xfrm>
        </p:spPr>
        <p:txBody>
          <a:bodyPr/>
          <a:lstStyle/>
          <a:p>
            <a:r>
              <a:rPr lang="it-IT" dirty="0"/>
              <a:t>Elaborazione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074AC94-C3DF-B592-8C81-2D241541D7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CE7CEA1-4F09-F0A7-D9EA-1C8B77A2D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991823"/>
            <a:ext cx="8659368" cy="749808"/>
          </a:xfrm>
        </p:spPr>
        <p:txBody>
          <a:bodyPr/>
          <a:lstStyle/>
          <a:p>
            <a:r>
              <a:rPr lang="it-IT" dirty="0"/>
              <a:t>Costruzione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934D8D5-765A-E549-7CE0-BBB526DDCB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9308" y="3883914"/>
            <a:ext cx="960120" cy="96012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B72D454-C2C1-21D5-6F05-9B21E69F2B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091389"/>
            <a:ext cx="8659368" cy="749808"/>
          </a:xfrm>
        </p:spPr>
        <p:txBody>
          <a:bodyPr/>
          <a:lstStyle/>
          <a:p>
            <a:r>
              <a:rPr lang="it-IT" dirty="0"/>
              <a:t>Transizione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B44C1DE-3E80-4650-7C1C-E5B6A3F27B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9308" y="4985766"/>
            <a:ext cx="960120" cy="96012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pic>
        <p:nvPicPr>
          <p:cNvPr id="13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FF594646-98E4-E365-3F56-78869923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8172507" y="592027"/>
            <a:ext cx="966921" cy="9669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233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1EDB6C4-2AB7-2472-64E7-29A22F1DF7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DB620-949A-2CB8-9B1F-33439441D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C2D9AD-26A0-EDEC-A6EF-9BCE4D7494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BAA2C9-CA53-63E9-B4F5-3F0143F57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BF59CFE-8F04-51AA-E396-DA25BD48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1D61681-DE8B-5E9B-4787-1CCC729C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737BA81-7379-F193-E370-B892297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Flussi di Progetto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1D8C10E-94B6-A85A-BED1-07A9A8FF0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148A16A-F8E3-F723-957D-CDE33B9076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7ADA4BB-65E0-C32F-8F14-BD90567B22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P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9E02961-0E87-7409-EE68-2173E366E4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C2538C7-16DB-9223-65F1-50A500B3F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T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0849235-F666-0E7B-C305-00A4F2B0DF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CD8135D-E832-12E3-8498-D5D83A734F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2296" y="4041648"/>
            <a:ext cx="1987295" cy="1414272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F4A2B6B2-250B-0729-0D57-CB1C2D97B5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D3875268-C341-A862-BF23-4EC65C274D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0" y="6442248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Progetto J24 università degli studi di pavia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7717E639-F6AE-589B-14EB-4C4D74F2C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9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478B2917-8AB5-EFD1-05D6-783D8762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92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egnaposto piè di pagina 4"/>
          <p:cNvSpPr txBox="1"/>
          <p:nvPr/>
        </p:nvSpPr>
        <p:spPr>
          <a:xfrm>
            <a:off x="124540" y="627994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45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Requisiti </a:t>
            </a:r>
          </a:p>
        </p:txBody>
      </p:sp>
      <p:sp>
        <p:nvSpPr>
          <p:cNvPr id="446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65599" y="1825670"/>
            <a:ext cx="9720889" cy="4204757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Più tipi di utilizzatori del software: Operatori e Clienti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Visualizzazione dell’inventario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Aggiunta di articoli all’inventario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Aggiornamenti della quantità su acquisti e rifornimenti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di ordini 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reso e rimborsi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pagamento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Strategie di acquisto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dei pacchi in uscita dal magazzino, semplici veloci e tracciabili  </a:t>
            </a:r>
          </a:p>
          <a:p>
            <a:pPr>
              <a:defRPr sz="1900"/>
            </a:pPr>
            <a:endParaRPr/>
          </a:p>
          <a:p>
            <a:pPr>
              <a:defRPr sz="1900"/>
            </a:pPr>
            <a:r>
              <a:t>I requisiti sono definiti con dettaglio nella documentazione del progetto.</a:t>
            </a:r>
          </a:p>
        </p:txBody>
      </p:sp>
      <p:sp>
        <p:nvSpPr>
          <p:cNvPr id="447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48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6"/>
          <a:stretch>
            <a:fillRect/>
          </a:stretch>
        </p:blipFill>
        <p:spPr>
          <a:xfrm>
            <a:off x="10257603" y="1961805"/>
            <a:ext cx="1795860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A2C51-65AD-7F8B-AAC1-899D9E8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(divisione interna)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11989-A70D-84D7-14D2-FEEEE8895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4" name="Segnaposto immagine 33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D9AEA3ED-7D2E-F653-CFA6-70EA9D5613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89DF4DF-9473-8B29-9498-2B2E5219B1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Reso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AF12400-C430-BC02-5847-3CD4E1A9CB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Picking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74F7595-76F5-C389-46A6-C2AF2E7773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Shop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7843ECA-57BA-D95C-F9D4-FAA6C7A7D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Supply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528312A-0431-E645-C3EF-243D82D28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frazz02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C726143-E69D-A7DA-E9FA-B5F868A3CA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/>
              <a:t>giul02</a:t>
            </a:r>
          </a:p>
        </p:txBody>
      </p:sp>
      <p:pic>
        <p:nvPicPr>
          <p:cNvPr id="32" name="Segnaposto immagine 31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FED0197D-40C8-1C22-EE39-E1CB23B19F5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Segnaposto immagine 35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B444E1E4-1AB0-99DB-3BEB-12CE434D049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52503788-F172-BBB4-D8D8-66BC2445DE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t-IT" dirty="0"/>
              <a:t>rosci01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50ABCC28-FFFB-8017-684B-EB6A10F00A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 err="1"/>
              <a:t>cienzman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AA28BEED-3016-F34F-861B-E2728B5B13B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30" name="Segnaposto immagine 29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070A8CC7-4DA6-3FAB-B10E-7422C1AAF6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/>
      </p:pic>
      <p:pic>
        <p:nvPicPr>
          <p:cNvPr id="37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E36D040C-C3E1-2BD9-1E05-56BE7038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7409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41F27-B93B-4F2B-7D8E-49834A1C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C40EC-1F13-E912-35FE-1478EF11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UC1: Login</a:t>
            </a:r>
          </a:p>
          <a:p>
            <a:r>
              <a:rPr lang="it-IT" dirty="0"/>
              <a:t>UC2: Acquisti Shop</a:t>
            </a:r>
          </a:p>
          <a:p>
            <a:r>
              <a:rPr lang="it-IT" dirty="0"/>
              <a:t>UC3: Creazione Ordini</a:t>
            </a:r>
          </a:p>
          <a:p>
            <a:r>
              <a:rPr lang="it-IT" dirty="0"/>
              <a:t>UC4: Operazione di Reso</a:t>
            </a:r>
          </a:p>
          <a:p>
            <a:r>
              <a:rPr lang="it-IT" dirty="0"/>
              <a:t>UC5: Operazioni di Pagamento</a:t>
            </a:r>
          </a:p>
          <a:p>
            <a:r>
              <a:rPr lang="it-IT" dirty="0"/>
              <a:t>UC6: Operazione di Picking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5E47D-2EE3-0C7B-C415-9B334F5FC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18468-87ED-B322-A187-126A2176EA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7FEDE6E-EF78-681D-1618-164822D7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911186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 Metropolitano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443</TotalTime>
  <Words>569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Arial</vt:lpstr>
      <vt:lpstr>Arial Black</vt:lpstr>
      <vt:lpstr>Modello Metropolitano</vt:lpstr>
      <vt:lpstr>Smart Warehouse</vt:lpstr>
      <vt:lpstr>Introduzione</vt:lpstr>
      <vt:lpstr>Introduzione</vt:lpstr>
      <vt:lpstr>Unified Process</vt:lpstr>
      <vt:lpstr>Fasi di UP</vt:lpstr>
      <vt:lpstr>Flussi di Progetto</vt:lpstr>
      <vt:lpstr>Requisiti </vt:lpstr>
      <vt:lpstr>Casi d’uso (divisione interna)</vt:lpstr>
      <vt:lpstr>Casi d’uso</vt:lpstr>
      <vt:lpstr>Diagramma Classi2.0</vt:lpstr>
      <vt:lpstr>Progettazione</vt:lpstr>
      <vt:lpstr>Architettura MVC</vt:lpstr>
      <vt:lpstr>Funzionalità</vt:lpstr>
      <vt:lpstr>Inventario</vt:lpstr>
      <vt:lpstr>Rifornimento</vt:lpstr>
      <vt:lpstr>Rifornimento</vt:lpstr>
      <vt:lpstr>Pattern </vt:lpstr>
      <vt:lpstr>Shop e funzionalità</vt:lpstr>
      <vt:lpstr>Shop pattern strategy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Borderi</dc:creator>
  <cp:lastModifiedBy>Francesco Borderi</cp:lastModifiedBy>
  <cp:revision>3</cp:revision>
  <dcterms:created xsi:type="dcterms:W3CDTF">2024-06-18T14:48:55Z</dcterms:created>
  <dcterms:modified xsi:type="dcterms:W3CDTF">2024-06-23T10:42:06Z</dcterms:modified>
</cp:coreProperties>
</file>