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58" r:id="rId4"/>
    <p:sldId id="257" r:id="rId5"/>
    <p:sldId id="260" r:id="rId6"/>
    <p:sldId id="261" r:id="rId7"/>
    <p:sldId id="259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83E6E-747B-4596-9792-D1FE01D2BE5F}" v="1040" dt="2025-02-27T21:03:29.853"/>
    <p1510:client id="{BC683989-E581-4C5B-B8EB-6FF918C7770F}" v="4345" dt="2025-02-26T19:11:28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B496C5B-4E4A-4A92-BA4B-5BA58A8FFC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0B4D328-6DFA-4F54-B139-A9012D77CB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AAD89-E5A5-47A6-9EF3-AED0276ACE85}" type="datetimeFigureOut">
              <a:rPr lang="it-IT" smtClean="0"/>
              <a:t>27/02/2025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E31A75-FB08-4128-B8C7-76F2D33FCC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D55D5B0-8529-41A5-8B7A-F854A77A26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B59F9C-515C-4CFD-BF74-BA508E18CA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57988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9CF8E-22C3-4C2A-BCB4-8C13E7E238C4}" type="datetimeFigureOut">
              <a:rPr lang="it-IT" noProof="0" smtClean="0"/>
              <a:t>27/02/2025</a:t>
            </a:fld>
            <a:endParaRPr lang="it-IT" noProof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BC9DB-86D2-401D-A908-92D8E13E0A7D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631063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9BC9DB-86D2-401D-A908-92D8E13E0A7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10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ttangolo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igura a mano libera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rtlCol="0" anchor="b"/>
          <a:lstStyle>
            <a:lvl1pPr>
              <a:defRPr sz="54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rtlCol="0"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fld id="{52BC66D0-AE14-402F-B499-D15F1FE15128}" type="datetime1">
              <a:rPr lang="it-IT" noProof="0" smtClean="0"/>
              <a:t>27/02/2025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 rtlCol="0"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11" name="Rettangolo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ttangolo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igura a mano libera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igura a mano libera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igura a mano libera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17A4DC-DAE4-4102-A4EF-5C7B38026089}" type="datetime1">
              <a:rPr lang="it-IT" noProof="0" smtClean="0"/>
              <a:t>27/02/2025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16" name="Rettangolo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ttangolo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e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igura a mano libera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igura a mano libera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igura a mano libera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FE0386-BC9E-4862-83A2-EC0B8A2F121B}" type="datetime1">
              <a:rPr lang="it-IT" noProof="0" smtClean="0"/>
              <a:t>27/02/2025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13" name="Rettangolo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ttangolo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e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e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e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e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igura a mano libera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igura a mano libera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igura a mano libera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Casella di testo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it-IT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Casella di testo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it-IT" sz="9600" b="0" i="0" noProof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"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 rtlCol="0"/>
          <a:lstStyle>
            <a:lvl1pPr>
              <a:defRPr sz="40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14" name="Segnaposto testo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085D73-4205-4484-8C2F-17949A4305FE}" type="datetime1">
              <a:rPr lang="it-IT" noProof="0" smtClean="0"/>
              <a:t>27/02/2025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19" name="Rettangolo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ttangolo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igura a mano libera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igura a mano libera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igura a mano libera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90AC2F-444A-498C-91E2-AD27F9EA5640}" type="datetime1">
              <a:rPr lang="it-IT" noProof="0" smtClean="0"/>
              <a:t>27/02/2025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14" name="Rettango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6" name="Segnaposto testo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0" name="Segnaposto testo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7" name="Connettore diritto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DA9B2B-5EAB-4221-9205-811559CED49F}" type="datetime1">
              <a:rPr lang="it-IT" noProof="0" smtClean="0"/>
              <a:t>27/02/2025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colon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>
            <a:lvl1pPr>
              <a:defRPr sz="36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2" name="Segnaposto testo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1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3" name="Segnaposto testo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4" name="Segnaposto testo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2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43" name="Connettore diritto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diritto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BE6EA-36E1-4D63-8E85-D1E9BDFC5FBD}" type="datetime1">
              <a:rPr lang="it-IT" noProof="0" smtClean="0"/>
              <a:t>27/02/2025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rtlCol="0" anchor="t" anchorCtr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 rtlCol="0"/>
          <a:lstStyle/>
          <a:p>
            <a:pPr rtl="0"/>
            <a:fld id="{2152A7C5-CFE2-4B53-8338-11E77C853FB7}" type="datetime1">
              <a:rPr lang="it-IT" noProof="0" smtClean="0"/>
              <a:t>27/02/2025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ttangolo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ttangolo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igura a mano libera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igura a mano libera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igura a mano libera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rtlCol="0" anchor="b" anchorCtr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 rtlCol="0"/>
          <a:lstStyle/>
          <a:p>
            <a:pPr rtl="0"/>
            <a:fld id="{3E601A1E-14E0-4EF4-8962-009EECF28427}" type="datetime1">
              <a:rPr lang="it-IT" noProof="0" smtClean="0"/>
              <a:t>27/02/2025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14" name="Rettango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AF59AB-AF3A-4B1D-8233-0D8689A76461}" type="datetime1">
              <a:rPr lang="it-IT" noProof="0" smtClean="0"/>
              <a:t>27/02/2025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ttangolo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ttangolo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igura a mano libera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igura a mano libera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igura a mano libera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rtlCol="0" anchor="ctr"/>
          <a:lstStyle>
            <a:lvl1pPr algn="l">
              <a:defRPr sz="4000" b="0" cap="none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rtlCol="0"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A49DEE-483E-4154-9859-C514C3FFAC42}" type="datetime1">
              <a:rPr lang="it-IT" noProof="0" smtClean="0"/>
              <a:t>27/02/2025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16" name="Rettangolo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8261B8-12DE-4424-AE54-83A5841F16AA}" type="datetime1">
              <a:rPr lang="it-IT" noProof="0" smtClean="0"/>
              <a:t>27/02/2025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700CE0-6C63-4D68-9F1E-134E0A2E47FD}" type="datetime1">
              <a:rPr lang="it-IT" noProof="0" smtClean="0"/>
              <a:t>27/02/2025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99751A-AD74-4945-8BC4-3C8A3475BEC0}" type="datetime1">
              <a:rPr lang="it-IT" noProof="0" smtClean="0"/>
              <a:t>27/02/2025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77885EA-D47F-4203-A081-285177FCA4F3}" type="datetime1">
              <a:rPr lang="it-IT" noProof="0" smtClean="0"/>
              <a:t>27/02/2025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Rettangolo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ttangolo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e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ttangolo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igura a mano libera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igura a mano libera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igura a mano libera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 rtlCol="0"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386059-1AD3-4ED1-B0B3-42C3CA861CB7}" type="datetime1">
              <a:rPr lang="it-IT" noProof="0" smtClean="0"/>
              <a:t>27/02/2025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16" name="Rettangolo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ttangolo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e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e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e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ttangolo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igura a mano libera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igura a mano libera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igura a mano libera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 rtl="0">
              <a:buNone/>
            </a:pPr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763F6B-7632-4932-9139-45963913F054}" type="datetime1">
              <a:rPr lang="it-IT" noProof="0" smtClean="0"/>
              <a:t>27/02/2025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16" name="Rettangolo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ttangolo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e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e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e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e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e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igura a mano libera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igura a mano libera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igura a mano libera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fld id="{3356F962-6940-4C9C-9DAA-5D711144039D}" type="datetime1">
              <a:rPr lang="it-IT" noProof="0" smtClean="0"/>
              <a:t>27/02/2025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21" name="Rettangolo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/>
              <a:t>‹N›</a:t>
            </a:fld>
            <a:endParaRPr lang="it-IT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dirty="0"/>
              <a:t>DYNAMIX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it-IT" dirty="0">
                <a:ea typeface="+mn-lt"/>
                <a:cs typeface="+mn-lt"/>
              </a:rPr>
              <a:t>AUTOMATION AND ENGINEERING</a:t>
            </a:r>
          </a:p>
          <a:p>
            <a:r>
              <a:rPr lang="it-IT" dirty="0"/>
              <a:t>For </a:t>
            </a:r>
            <a:r>
              <a:rPr lang="it-IT" dirty="0" err="1"/>
              <a:t>today</a:t>
            </a:r>
            <a:r>
              <a:rPr lang="it-IT" dirty="0"/>
              <a:t> and </a:t>
            </a:r>
            <a:r>
              <a:rPr lang="it-IT" dirty="0" err="1"/>
              <a:t>tomorrow</a:t>
            </a:r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B95C0F-F427-3EA0-8FEE-58AA49FB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4° FASE: TRANSIZIONE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54C06D-C662-0DD7-B5A2-3A050EBFB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b="1" i="1" dirty="0">
                <a:solidFill>
                  <a:srgbClr val="FF0000"/>
                </a:solidFill>
              </a:rPr>
              <a:t>OBBIETTIVO: </a:t>
            </a:r>
            <a:r>
              <a:rPr lang="it-IT" sz="1600" dirty="0">
                <a:solidFill>
                  <a:schemeClr val="tx1"/>
                </a:solidFill>
              </a:rPr>
              <a:t>Passaggio dallo sviluppo alla produzione</a:t>
            </a:r>
          </a:p>
          <a:p>
            <a:endParaRPr lang="it-IT" sz="1600" dirty="0"/>
          </a:p>
          <a:p>
            <a:pPr>
              <a:buFont typeface="Arial,Sans-Serif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-Ultimazione della GUI per l'utente finale (scopo: user friendly)</a:t>
            </a:r>
          </a:p>
          <a:p>
            <a:pPr>
              <a:buFont typeface="Arial,Sans-Serif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-Aggiunta di informazioni di servizio per il corretto utilizzo </a:t>
            </a:r>
          </a:p>
          <a:p>
            <a:pPr>
              <a:buFont typeface="Arial,Sans-Serif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-Aggiunta di messaggi di errore esplicativi</a:t>
            </a:r>
          </a:p>
          <a:p>
            <a:pPr>
              <a:buFont typeface="Arial,Sans-Serif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-Test finali</a:t>
            </a:r>
          </a:p>
        </p:txBody>
      </p:sp>
    </p:spTree>
    <p:extLst>
      <p:ext uri="{BB962C8B-B14F-4D97-AF65-F5344CB8AC3E}">
        <p14:creationId xmlns:p14="http://schemas.microsoft.com/office/powerpoint/2010/main" val="210533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D0FCB2-5500-7E20-E003-97054DC0A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272B62-439B-C988-603B-C855C52CA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charset="2"/>
              <a:buChar char="•"/>
            </a:pPr>
            <a:endParaRPr lang="it-IT" dirty="0">
              <a:solidFill>
                <a:schemeClr val="tx1"/>
              </a:solidFill>
            </a:endParaRPr>
          </a:p>
          <a:p>
            <a:pPr marL="285750" indent="-285750">
              <a:buFont typeface="Arial" charset="2"/>
              <a:buChar char="•"/>
            </a:pPr>
            <a:r>
              <a:rPr lang="it-IT" dirty="0">
                <a:solidFill>
                  <a:schemeClr val="tx1"/>
                </a:solidFill>
              </a:rPr>
              <a:t>Il software è stato completato con successo</a:t>
            </a:r>
          </a:p>
          <a:p>
            <a:pPr marL="285750" indent="-285750">
              <a:buFont typeface="Arial" charset="2"/>
              <a:buChar char="•"/>
            </a:pPr>
            <a:r>
              <a:rPr lang="it-IT" dirty="0">
                <a:solidFill>
                  <a:schemeClr val="tx1"/>
                </a:solidFill>
              </a:rPr>
              <a:t>Requisiti soddisfatti</a:t>
            </a:r>
          </a:p>
          <a:p>
            <a:pPr marL="285750" indent="-285750">
              <a:buFont typeface="Arial" charset="2"/>
              <a:buChar char="•"/>
            </a:pPr>
            <a:r>
              <a:rPr lang="it-IT" dirty="0">
                <a:solidFill>
                  <a:schemeClr val="tx1"/>
                </a:solidFill>
              </a:rPr>
              <a:t>Le tempistiche sono state più lunghe del previsto</a:t>
            </a:r>
          </a:p>
          <a:p>
            <a:pPr marL="285750" indent="-285750">
              <a:buFont typeface="Arial" charset="2"/>
              <a:buChar char="•"/>
            </a:pPr>
            <a:r>
              <a:rPr lang="it-IT" dirty="0">
                <a:solidFill>
                  <a:schemeClr val="tx1"/>
                </a:solidFill>
              </a:rPr>
              <a:t>Forte concentrazione sull'architettura </a:t>
            </a:r>
          </a:p>
          <a:p>
            <a:pPr marL="285750" indent="-285750">
              <a:buFont typeface="Arial" charset="2"/>
              <a:buChar char="•"/>
            </a:pPr>
            <a:r>
              <a:rPr lang="it-IT" dirty="0">
                <a:solidFill>
                  <a:schemeClr val="tx1"/>
                </a:solidFill>
              </a:rPr>
              <a:t>Mancano alcune sicurezze</a:t>
            </a:r>
          </a:p>
          <a:p>
            <a:pPr marL="285750" indent="-285750">
              <a:buFont typeface="Arial" charset="2"/>
              <a:buChar char="•"/>
            </a:pPr>
            <a:r>
              <a:rPr lang="it-IT" dirty="0">
                <a:solidFill>
                  <a:schemeClr val="tx1"/>
                </a:solidFill>
              </a:rPr>
              <a:t>Interfaccia grafica user friendly</a:t>
            </a:r>
          </a:p>
          <a:p>
            <a:pPr marL="285750" indent="-285750">
              <a:buFont typeface="Arial" charset="2"/>
              <a:buChar char="•"/>
            </a:pPr>
            <a:r>
              <a:rPr lang="it-IT" dirty="0">
                <a:solidFill>
                  <a:schemeClr val="tx1"/>
                </a:solidFill>
              </a:rPr>
              <a:t>Adattabile a future richieste del cliente </a:t>
            </a:r>
          </a:p>
        </p:txBody>
      </p:sp>
    </p:spTree>
    <p:extLst>
      <p:ext uri="{BB962C8B-B14F-4D97-AF65-F5344CB8AC3E}">
        <p14:creationId xmlns:p14="http://schemas.microsoft.com/office/powerpoint/2010/main" val="3624561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F9EA1-B14B-BB73-2305-B213EBCB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PRESENTAZIONE DEL SOFTWARE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26D23E-C6DF-6407-1622-BCCD3016D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endParaRPr lang="it-IT" sz="24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sz="2400" b="1" i="1" u="sng" dirty="0">
                <a:solidFill>
                  <a:schemeClr val="tx1"/>
                </a:solidFill>
              </a:rPr>
              <a:t>PERCHE' NASCE DYNAMIX</a:t>
            </a:r>
          </a:p>
          <a:p>
            <a:pPr marL="0" indent="0">
              <a:buNone/>
            </a:pPr>
            <a:endParaRPr lang="it-IT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-Necessità di rendere più efficiente la produzione</a:t>
            </a:r>
            <a:endParaRPr lang="it-IT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-Necessità di un monitoraggio complessivo e in tempo reale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-Riduzione delle responsabilità dell'operatore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-Interfaccia user friendly, semplice e intuitiva con lo scopo di dover formare meno l'operatore</a:t>
            </a:r>
          </a:p>
          <a:p>
            <a:pPr marL="0" indent="0">
              <a:buNone/>
            </a:pPr>
            <a:r>
              <a:rPr lang="it-IT" b="1" dirty="0">
                <a:solidFill>
                  <a:schemeClr val="tx1"/>
                </a:solidFill>
              </a:rPr>
              <a:t>-Software scalabile che si adatta a situazioni ed esigenze differenti </a:t>
            </a:r>
          </a:p>
        </p:txBody>
      </p:sp>
    </p:spTree>
    <p:extLst>
      <p:ext uri="{BB962C8B-B14F-4D97-AF65-F5344CB8AC3E}">
        <p14:creationId xmlns:p14="http://schemas.microsoft.com/office/powerpoint/2010/main" val="256048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DED1C3-D3CB-CFE8-5CDA-EFA4E19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MODELLO DI SVILUPPO ADOTTATO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ADAEAB-7C0B-1FB2-03AB-5CA2EE226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it-IT" b="1" u="sng" dirty="0">
                <a:solidFill>
                  <a:schemeClr val="tx1"/>
                </a:solidFill>
              </a:rPr>
              <a:t>Modello adottato: </a:t>
            </a:r>
            <a:r>
              <a:rPr lang="it-IT" b="1" u="sng" err="1">
                <a:solidFill>
                  <a:schemeClr val="tx1"/>
                </a:solidFill>
              </a:rPr>
              <a:t>Unified</a:t>
            </a:r>
            <a:r>
              <a:rPr lang="it-IT" b="1" u="sng" dirty="0">
                <a:solidFill>
                  <a:schemeClr val="tx1"/>
                </a:solidFill>
              </a:rPr>
              <a:t> </a:t>
            </a:r>
            <a:r>
              <a:rPr lang="it-IT" b="1" u="sng" err="1">
                <a:solidFill>
                  <a:schemeClr val="tx1"/>
                </a:solidFill>
              </a:rPr>
              <a:t>Process</a:t>
            </a:r>
            <a:endParaRPr lang="it-IT" err="1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it-IT" b="1" u="sng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it-IT" b="1" dirty="0">
                <a:solidFill>
                  <a:schemeClr val="tx1"/>
                </a:solidFill>
              </a:rPr>
              <a:t>Perché?</a:t>
            </a:r>
          </a:p>
          <a:p>
            <a:pPr marL="0" indent="0" algn="ctr">
              <a:buNone/>
            </a:pPr>
            <a:endParaRPr lang="it-IT" b="1" dirty="0">
              <a:solidFill>
                <a:schemeClr val="tx1"/>
              </a:solidFill>
            </a:endParaRPr>
          </a:p>
          <a:p>
            <a:pPr algn="ctr">
              <a:buFont typeface="Arial" charset="2"/>
              <a:buChar char="•"/>
            </a:pPr>
            <a:r>
              <a:rPr lang="it-IT" dirty="0">
                <a:solidFill>
                  <a:schemeClr val="tx1"/>
                </a:solidFill>
              </a:rPr>
              <a:t>Adeguato a processi evolutivi incrementali</a:t>
            </a:r>
          </a:p>
          <a:p>
            <a:pPr algn="ctr">
              <a:buFont typeface="Arial" charset="2"/>
              <a:buChar char="•"/>
            </a:pPr>
            <a:r>
              <a:rPr lang="it-IT" dirty="0">
                <a:solidFill>
                  <a:schemeClr val="tx1"/>
                </a:solidFill>
              </a:rPr>
              <a:t>Pilotato dai casi d'uso</a:t>
            </a:r>
          </a:p>
          <a:p>
            <a:pPr algn="ctr">
              <a:buFont typeface="Arial" charset="2"/>
              <a:buChar char="•"/>
            </a:pPr>
            <a:r>
              <a:rPr lang="it-IT" dirty="0">
                <a:solidFill>
                  <a:schemeClr val="tx1"/>
                </a:solidFill>
              </a:rPr>
              <a:t>Solida architettura </a:t>
            </a:r>
          </a:p>
          <a:p>
            <a:pPr algn="ctr">
              <a:buFont typeface="Arial" charset="2"/>
              <a:buChar char="•"/>
            </a:pPr>
            <a:r>
              <a:rPr lang="it-IT" dirty="0">
                <a:solidFill>
                  <a:schemeClr val="tx1"/>
                </a:solidFill>
              </a:rPr>
              <a:t>Incentrato su UML</a:t>
            </a:r>
          </a:p>
        </p:txBody>
      </p:sp>
    </p:spTree>
    <p:extLst>
      <p:ext uri="{BB962C8B-B14F-4D97-AF65-F5344CB8AC3E}">
        <p14:creationId xmlns:p14="http://schemas.microsoft.com/office/powerpoint/2010/main" val="383413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382758-56F5-FFB0-9CFB-4EBD84FF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1° FASE: IDEAZIONE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D608B3-7F44-158D-343D-0A0D37C91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b="1" i="1" dirty="0">
                <a:solidFill>
                  <a:srgbClr val="FF0000"/>
                </a:solidFill>
              </a:rPr>
              <a:t>OBBIETTIVO: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sz="1600" dirty="0">
                <a:solidFill>
                  <a:schemeClr val="tx1"/>
                </a:solidFill>
              </a:rPr>
              <a:t>Definire una visione del progetto, gli obbiettivi e i principali requisiti capendo se il progetto è realizzabile</a:t>
            </a:r>
          </a:p>
          <a:p>
            <a:pPr marL="0" indent="0">
              <a:buNone/>
            </a:pPr>
            <a:endParaRPr lang="it-IT" sz="1600" dirty="0">
              <a:solidFill>
                <a:schemeClr val="tx1"/>
              </a:solidFill>
            </a:endParaRPr>
          </a:p>
          <a:p>
            <a:pPr>
              <a:buFont typeface="Arial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-Analisi del mercato e del contesto</a:t>
            </a:r>
          </a:p>
          <a:p>
            <a:pPr>
              <a:buFont typeface="Arial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-Analisi dei requisiti principali </a:t>
            </a:r>
          </a:p>
          <a:p>
            <a:pPr>
              <a:buFont typeface="Arial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-Analisi preliminare dei principali casi d'uso</a:t>
            </a:r>
          </a:p>
          <a:p>
            <a:pPr>
              <a:buFont typeface="Arial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-Produzione di un diagramma UML approssimativo dei principali casi d'uso</a:t>
            </a:r>
          </a:p>
          <a:p>
            <a:pPr>
              <a:buFont typeface="Arial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-Individuazione dei rischi</a:t>
            </a:r>
          </a:p>
          <a:p>
            <a:pPr>
              <a:buFont typeface="Arial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-Produzione di un documento di visione dettagliato del progetto</a:t>
            </a:r>
          </a:p>
        </p:txBody>
      </p:sp>
    </p:spTree>
    <p:extLst>
      <p:ext uri="{BB962C8B-B14F-4D97-AF65-F5344CB8AC3E}">
        <p14:creationId xmlns:p14="http://schemas.microsoft.com/office/powerpoint/2010/main" val="342669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D7C323-FCA1-14FD-0ACB-F2C96D35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 1° FASE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DDFB10-2BA3-5464-A7A5-6A6AB24B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>
              <a:buFont typeface="Arial" charset="2"/>
              <a:buChar char="•"/>
            </a:pPr>
            <a:endParaRPr lang="it-IT" u="sng" dirty="0"/>
          </a:p>
          <a:p>
            <a:pPr marL="0" indent="0" algn="ctr">
              <a:buNone/>
            </a:pPr>
            <a:r>
              <a:rPr lang="it-IT" sz="2400" u="sng" dirty="0">
                <a:solidFill>
                  <a:schemeClr val="tx1"/>
                </a:solidFill>
              </a:rPr>
              <a:t>Le conclusioni tratte sono state che:</a:t>
            </a:r>
            <a:endParaRPr lang="it-IT" sz="2400" dirty="0">
              <a:solidFill>
                <a:schemeClr val="tx1"/>
              </a:solidFill>
            </a:endParaRPr>
          </a:p>
          <a:p>
            <a:pPr>
              <a:buFont typeface="Arial" charset="2"/>
              <a:buChar char="•"/>
            </a:pPr>
            <a:endParaRPr lang="it-IT" dirty="0"/>
          </a:p>
          <a:p>
            <a:pPr>
              <a:buFont typeface="Arial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-Il software trova spazio nel mercato</a:t>
            </a:r>
          </a:p>
          <a:p>
            <a:pPr>
              <a:buFont typeface="Arial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-I costi sono sostenibili</a:t>
            </a:r>
          </a:p>
          <a:p>
            <a:pPr>
              <a:buFont typeface="Arial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-I principali rischi sono trattabili</a:t>
            </a:r>
          </a:p>
          <a:p>
            <a:pPr>
              <a:buFont typeface="Arial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-Stesura di un piano approssimativa del progetto</a:t>
            </a:r>
          </a:p>
        </p:txBody>
      </p:sp>
    </p:spTree>
    <p:extLst>
      <p:ext uri="{BB962C8B-B14F-4D97-AF65-F5344CB8AC3E}">
        <p14:creationId xmlns:p14="http://schemas.microsoft.com/office/powerpoint/2010/main" val="165952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C81D1A-E6BC-340C-5302-26C3348D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PIANO APPROSSIMATIVO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8EC389-1C16-35BF-15EC-0075B2A1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49172"/>
            <a:ext cx="8758141" cy="395645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1° compito: </a:t>
            </a:r>
            <a:r>
              <a:rPr lang="it-IT" dirty="0">
                <a:solidFill>
                  <a:schemeClr val="tx1"/>
                </a:solidFill>
              </a:rPr>
              <a:t>collezionare documenti fondamentali per lo sviluppo quali: modello di dominio, modello dei casi d'uso e modello architetturale </a:t>
            </a:r>
            <a:r>
              <a:rPr lang="it-IT" i="1" u="sng" dirty="0">
                <a:solidFill>
                  <a:schemeClr val="tx1"/>
                </a:solidFill>
              </a:rPr>
              <a:t>Tempo stimato per questo compito:</a:t>
            </a:r>
            <a:r>
              <a:rPr lang="it-IT" b="1" dirty="0">
                <a:solidFill>
                  <a:schemeClr val="tx1"/>
                </a:solidFill>
              </a:rPr>
              <a:t> 14 giorni</a:t>
            </a:r>
            <a:endParaRPr lang="it-IT"/>
          </a:p>
          <a:p>
            <a:pPr>
              <a:buFont typeface="Arial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2° compito: </a:t>
            </a:r>
            <a:r>
              <a:rPr lang="it-IT" dirty="0">
                <a:solidFill>
                  <a:schemeClr val="tx1"/>
                </a:solidFill>
              </a:rPr>
              <a:t>realizzare una prima versione funzionante del sistema tramite lo sviluppo dei componenti e l'implementazione delle funzionalità previste                 </a:t>
            </a:r>
            <a:r>
              <a:rPr lang="it-IT" u="sng" dirty="0">
                <a:solidFill>
                  <a:schemeClr val="tx1"/>
                </a:solidFill>
              </a:rPr>
              <a:t>Tempo stimato per questo compito: </a:t>
            </a:r>
            <a:r>
              <a:rPr lang="it-IT" b="1" dirty="0">
                <a:solidFill>
                  <a:schemeClr val="tx1"/>
                </a:solidFill>
              </a:rPr>
              <a:t>14 giorni</a:t>
            </a:r>
          </a:p>
          <a:p>
            <a:pPr>
              <a:buFont typeface="Arial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3° compito: </a:t>
            </a:r>
            <a:r>
              <a:rPr lang="it-IT" dirty="0">
                <a:solidFill>
                  <a:schemeClr val="tx1"/>
                </a:solidFill>
              </a:rPr>
              <a:t>ultimare il prodotto tramite vari test, la correzione degli errori e l'aggiunta di eventuali requisiti mancanti ottenendo un software completo rilasciabile come beta                                                                                        </a:t>
            </a:r>
            <a:r>
              <a:rPr lang="it-IT" u="sng" dirty="0">
                <a:solidFill>
                  <a:schemeClr val="tx1"/>
                </a:solidFill>
              </a:rPr>
              <a:t>Tempo stimato per questo compito: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7 giorni</a:t>
            </a:r>
          </a:p>
          <a:p>
            <a:pPr>
              <a:buFont typeface="Arial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4° compito: </a:t>
            </a:r>
            <a:r>
              <a:rPr lang="it-IT" dirty="0">
                <a:solidFill>
                  <a:schemeClr val="tx1"/>
                </a:solidFill>
              </a:rPr>
              <a:t>realizzare un prodotto ultimato e disponibile all'utente finale  </a:t>
            </a:r>
            <a:r>
              <a:rPr lang="it-IT" u="sng" dirty="0">
                <a:solidFill>
                  <a:schemeClr val="tx1"/>
                </a:solidFill>
              </a:rPr>
              <a:t>Tempo stimato per questo compito: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7 giorni</a:t>
            </a:r>
          </a:p>
        </p:txBody>
      </p:sp>
    </p:spTree>
    <p:extLst>
      <p:ext uri="{BB962C8B-B14F-4D97-AF65-F5344CB8AC3E}">
        <p14:creationId xmlns:p14="http://schemas.microsoft.com/office/powerpoint/2010/main" val="399472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4A9B3-C57B-6809-7DF2-81881540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2° FASE: ELABORAZIONE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A3E32E-B787-3112-F460-960EF7ABE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b="1" i="1" dirty="0">
                <a:solidFill>
                  <a:srgbClr val="FF0000"/>
                </a:solidFill>
              </a:rPr>
              <a:t>OBBIETTIVO: </a:t>
            </a:r>
            <a:r>
              <a:rPr lang="it-IT" sz="1600" dirty="0">
                <a:solidFill>
                  <a:schemeClr val="tx1"/>
                </a:solidFill>
              </a:rPr>
              <a:t>Analisi di dominio, dei casi d'uso, definizione dell'architettura e produzione della documentazione necessaria </a:t>
            </a:r>
            <a:endParaRPr lang="it-IT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sz="1600" dirty="0"/>
          </a:p>
          <a:p>
            <a:pPr>
              <a:buFont typeface="Arial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-Analisi del dominio</a:t>
            </a:r>
          </a:p>
          <a:p>
            <a:pPr>
              <a:buFont typeface="Arial" charset="2"/>
              <a:buChar char="•"/>
            </a:pPr>
            <a:r>
              <a:rPr lang="it-IT" sz="1900" b="1" dirty="0">
                <a:solidFill>
                  <a:schemeClr val="tx1"/>
                </a:solidFill>
              </a:rPr>
              <a:t>-Analisi approfondita dei principali casi d'uso</a:t>
            </a:r>
            <a:endParaRPr lang="it-IT" b="1" dirty="0">
              <a:solidFill>
                <a:schemeClr val="tx1"/>
              </a:solidFill>
            </a:endParaRPr>
          </a:p>
          <a:p>
            <a:pPr>
              <a:buFont typeface="Arial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-Elaborazione di un prototipo funzionante dell'architettura</a:t>
            </a:r>
            <a:endParaRPr lang="it-IT" sz="1900" b="1" dirty="0">
              <a:solidFill>
                <a:schemeClr val="tx1"/>
              </a:solidFill>
            </a:endParaRPr>
          </a:p>
          <a:p>
            <a:pPr>
              <a:buFont typeface="Arial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-Produzione di un modello di dominio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-Produzione di un diagramma UML dei principali casi d'uso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-Produzione di un diagramma UML delle classi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8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1FC203-2499-9E8D-C175-59CA8728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3° FASE: COSTRUZIONE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27B174-128D-822A-19F3-623FE638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it-IT" b="1" i="1" dirty="0">
                <a:solidFill>
                  <a:srgbClr val="FF0000"/>
                </a:solidFill>
              </a:rPr>
              <a:t>OBBIETTIVO: </a:t>
            </a:r>
            <a:r>
              <a:rPr lang="it-IT" sz="1600" dirty="0">
                <a:solidFill>
                  <a:schemeClr val="tx1"/>
                </a:solidFill>
              </a:rPr>
              <a:t>Realizzazione del sistema </a:t>
            </a:r>
            <a:endParaRPr lang="it-IT" dirty="0">
              <a:solidFill>
                <a:schemeClr val="tx1"/>
              </a:solidFill>
            </a:endParaRPr>
          </a:p>
          <a:p>
            <a:pPr>
              <a:buFont typeface="Arial" charset="2"/>
              <a:buChar char="•"/>
            </a:pPr>
            <a:endParaRPr lang="it-IT" sz="1600" dirty="0"/>
          </a:p>
          <a:p>
            <a:pPr>
              <a:buFont typeface="Arial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Pianificazione della produzione: </a:t>
            </a:r>
            <a:r>
              <a:rPr lang="it-IT" dirty="0">
                <a:solidFill>
                  <a:schemeClr val="tx1"/>
                </a:solidFill>
              </a:rPr>
              <a:t>Suddivisione in packages </a:t>
            </a:r>
          </a:p>
          <a:p>
            <a:pPr>
              <a:buFont typeface="Arial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Sviluppo dei componenti: </a:t>
            </a:r>
            <a:endParaRPr lang="it-IT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1400" dirty="0">
                <a:solidFill>
                  <a:schemeClr val="tx1"/>
                </a:solidFill>
              </a:rPr>
              <a:t>  1° Iterazione: sviluppo delle componenti del package "model" 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1400" dirty="0">
                <a:solidFill>
                  <a:schemeClr val="tx1"/>
                </a:solidFill>
              </a:rPr>
              <a:t>  2° Iterazione: sviluppo delle componenti del package "controller"</a:t>
            </a:r>
          </a:p>
          <a:p>
            <a:pPr>
              <a:buFont typeface="Arial" charset="2"/>
              <a:buChar char="•"/>
            </a:pPr>
            <a:r>
              <a:rPr lang="it-IT" sz="1900" b="1" dirty="0">
                <a:solidFill>
                  <a:schemeClr val="tx1"/>
                </a:solidFill>
              </a:rPr>
              <a:t>Implementazione delle funzionalità:</a:t>
            </a:r>
            <a:endParaRPr lang="en-US" sz="13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1400" dirty="0">
                <a:solidFill>
                  <a:schemeClr val="tx1"/>
                </a:solidFill>
              </a:rPr>
              <a:t>     1° Iterazione: implementazione delle funzionalità delle classi del package "model" 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it-IT" sz="1400" dirty="0">
                <a:solidFill>
                  <a:schemeClr val="tx1"/>
                </a:solidFill>
              </a:rPr>
              <a:t>   2° Iterazione: implementazione delle funzionalità delle classi del package "controller"</a:t>
            </a:r>
            <a:endParaRPr lang="en-US" sz="1400" dirty="0">
              <a:solidFill>
                <a:schemeClr val="tx1"/>
              </a:solidFill>
            </a:endParaRPr>
          </a:p>
          <a:p>
            <a:pPr>
              <a:buFont typeface="Arial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Classe "</a:t>
            </a:r>
            <a:r>
              <a:rPr lang="it-IT" b="1" err="1">
                <a:solidFill>
                  <a:schemeClr val="tx1"/>
                </a:solidFill>
              </a:rPr>
              <a:t>Main</a:t>
            </a:r>
            <a:r>
              <a:rPr lang="it-IT" b="1" dirty="0">
                <a:solidFill>
                  <a:schemeClr val="tx1"/>
                </a:solidFill>
              </a:rPr>
              <a:t>": </a:t>
            </a:r>
            <a:r>
              <a:rPr lang="it-IT" dirty="0">
                <a:solidFill>
                  <a:schemeClr val="tx1"/>
                </a:solidFill>
              </a:rPr>
              <a:t>package "</a:t>
            </a:r>
            <a:r>
              <a:rPr lang="it-IT" err="1">
                <a:solidFill>
                  <a:schemeClr val="tx1"/>
                </a:solidFill>
              </a:rPr>
              <a:t>main</a:t>
            </a:r>
            <a:r>
              <a:rPr lang="it-IT" dirty="0">
                <a:solidFill>
                  <a:schemeClr val="tx1"/>
                </a:solidFill>
              </a:rPr>
              <a:t>", sviluppo della classe "</a:t>
            </a:r>
            <a:r>
              <a:rPr lang="it-IT" err="1">
                <a:solidFill>
                  <a:schemeClr val="tx1"/>
                </a:solidFill>
              </a:rPr>
              <a:t>Main</a:t>
            </a:r>
            <a:r>
              <a:rPr lang="it-IT" dirty="0">
                <a:solidFill>
                  <a:schemeClr val="tx1"/>
                </a:solidFill>
              </a:rPr>
              <a:t>" e primo avvio del software 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22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7A915A-BE95-3418-FDC3-ED2155CF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 DEL PRODOTTO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D70029-D5A3-257F-708B-6AE25DF80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b="1" i="1" dirty="0">
                <a:solidFill>
                  <a:srgbClr val="FF0000"/>
                </a:solidFill>
              </a:rPr>
              <a:t>OBBIETTIVO: </a:t>
            </a:r>
            <a:r>
              <a:rPr lang="it-IT" dirty="0">
                <a:solidFill>
                  <a:schemeClr val="tx1"/>
                </a:solidFill>
              </a:rPr>
              <a:t>Testare il prodotto </a:t>
            </a:r>
            <a:endParaRPr lang="it-IT" sz="1600" dirty="0">
              <a:solidFill>
                <a:schemeClr val="tx1"/>
              </a:solidFill>
            </a:endParaRPr>
          </a:p>
          <a:p>
            <a:endParaRPr lang="it-IT" sz="1600" dirty="0"/>
          </a:p>
          <a:p>
            <a:pPr>
              <a:buFont typeface="Arial,Sans-Serif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-Primi test tramite l'inserimento a codice dei valori di test</a:t>
            </a:r>
          </a:p>
          <a:p>
            <a:pPr>
              <a:buFont typeface="Arial,Sans-Serif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-Aggiunta di due package di supporto: </a:t>
            </a:r>
            <a:r>
              <a:rPr lang="it-IT" dirty="0">
                <a:solidFill>
                  <a:schemeClr val="tx1"/>
                </a:solidFill>
              </a:rPr>
              <a:t>"</a:t>
            </a:r>
            <a:r>
              <a:rPr lang="it-IT" dirty="0" err="1">
                <a:solidFill>
                  <a:schemeClr val="tx1"/>
                </a:solidFill>
              </a:rPr>
              <a:t>util</a:t>
            </a:r>
            <a:r>
              <a:rPr lang="it-IT" dirty="0">
                <a:solidFill>
                  <a:schemeClr val="tx1"/>
                </a:solidFill>
              </a:rPr>
              <a:t>" e "</a:t>
            </a:r>
            <a:r>
              <a:rPr lang="it-IT" dirty="0" err="1">
                <a:solidFill>
                  <a:schemeClr val="tx1"/>
                </a:solidFill>
              </a:rPr>
              <a:t>simulation</a:t>
            </a:r>
            <a:r>
              <a:rPr lang="it-IT" dirty="0">
                <a:solidFill>
                  <a:schemeClr val="tx1"/>
                </a:solidFill>
              </a:rPr>
              <a:t>" per l'aggiunta rispettivamente di una classe Timer e di classi utili alla simulazione delle funzionalità</a:t>
            </a:r>
          </a:p>
          <a:p>
            <a:pPr>
              <a:buFont typeface="Arial,Sans-Serif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-Aggiunta di un package "</a:t>
            </a:r>
            <a:r>
              <a:rPr lang="it-IT" b="1" dirty="0" err="1">
                <a:solidFill>
                  <a:schemeClr val="tx1"/>
                </a:solidFill>
              </a:rPr>
              <a:t>view</a:t>
            </a:r>
            <a:r>
              <a:rPr lang="it-IT" b="1" dirty="0">
                <a:solidFill>
                  <a:schemeClr val="tx1"/>
                </a:solidFill>
              </a:rPr>
              <a:t>" per la GUI: </a:t>
            </a:r>
            <a:r>
              <a:rPr lang="it-IT" dirty="0">
                <a:solidFill>
                  <a:schemeClr val="tx1"/>
                </a:solidFill>
              </a:rPr>
              <a:t>aggiunta di questo package contenente le classi per l'implementazione di una interfaccia grafica </a:t>
            </a:r>
          </a:p>
          <a:p>
            <a:pPr>
              <a:buFont typeface="Arial,Sans-Serif" charset="2"/>
              <a:buChar char="•"/>
            </a:pPr>
            <a:r>
              <a:rPr lang="it-IT" b="1" dirty="0">
                <a:solidFill>
                  <a:schemeClr val="tx1"/>
                </a:solidFill>
              </a:rPr>
              <a:t>-Test aggiuntivi e gestione delle </a:t>
            </a:r>
            <a:r>
              <a:rPr lang="it-IT" b="1" dirty="0" err="1">
                <a:solidFill>
                  <a:schemeClr val="tx1"/>
                </a:solidFill>
              </a:rPr>
              <a:t>exceptions</a:t>
            </a:r>
            <a:r>
              <a:rPr lang="it-IT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3423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riunioni Ion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1</Words>
  <Application>Microsoft Office PowerPoint</Application>
  <PresentationFormat>Widescreen</PresentationFormat>
  <Paragraphs>1</Paragraphs>
  <Slides>11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2" baseType="lpstr">
      <vt:lpstr>Sala riunioni Ion</vt:lpstr>
      <vt:lpstr>DYNAMIX</vt:lpstr>
      <vt:lpstr>PRESENTAZIONE DEL SOFTWARE</vt:lpstr>
      <vt:lpstr>MODELLO DI SVILUPPO ADOTTATO</vt:lpstr>
      <vt:lpstr>1° FASE: IDEAZIONE</vt:lpstr>
      <vt:lpstr>CONCLUSIONE 1° FASE</vt:lpstr>
      <vt:lpstr>PIANO APPROSSIMATIVO</vt:lpstr>
      <vt:lpstr>2° FASE: ELABORAZIONE</vt:lpstr>
      <vt:lpstr>3° FASE: COSTRUZIONE</vt:lpstr>
      <vt:lpstr>TEST DEL PRODOTTO</vt:lpstr>
      <vt:lpstr>4° FASE: TRANSIZIONE</vt:lpstr>
      <vt:lpstr>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714</cp:revision>
  <dcterms:created xsi:type="dcterms:W3CDTF">2025-02-25T14:53:31Z</dcterms:created>
  <dcterms:modified xsi:type="dcterms:W3CDTF">2025-02-27T21:04:23Z</dcterms:modified>
</cp:coreProperties>
</file>