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Merriweather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B0E20-04AE-4153-99EC-857454F15C33}">
  <a:tblStyle styleId="{41CB0E20-04AE-4153-99EC-857454F15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erriweather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italic.fntdata"/><Relationship Id="rId25" Type="http://schemas.openxmlformats.org/officeDocument/2006/relationships/font" Target="fonts/Merriweather-bold.fntdata"/><Relationship Id="rId27" Type="http://schemas.openxmlformats.org/officeDocument/2006/relationships/font" Target="fonts/Merriweath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85b7297f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85b7297f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861f5b5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861f5b5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831bc321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831bc321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831bc321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831bc321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831bc321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831bc321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831bc321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831bc321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831bc321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831bc321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831bc321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831bc321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Hablar sobre tipos primitivos y no primitivos. Diferencias entre esos.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202124"/>
                </a:solidFill>
                <a:highlight>
                  <a:srgbClr val="FFFFFF"/>
                </a:highlight>
              </a:rPr>
              <a:t>un primitive (valor primitivo, tipo de dato primitivo) son datos que no son un objeto y no tienen métodos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85aeb4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85aeb4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831bc321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831bc321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4D5156"/>
                </a:solidFill>
                <a:highlight>
                  <a:srgbClr val="FFFFFF"/>
                </a:highlight>
              </a:rPr>
              <a:t>Una </a:t>
            </a:r>
            <a:r>
              <a:rPr b="1" lang="es" sz="1050">
                <a:solidFill>
                  <a:srgbClr val="5F6368"/>
                </a:solidFill>
                <a:highlight>
                  <a:srgbClr val="FFFFFF"/>
                </a:highlight>
              </a:rPr>
              <a:t>variable</a:t>
            </a:r>
            <a:r>
              <a:rPr lang="es" sz="1050">
                <a:solidFill>
                  <a:srgbClr val="4D5156"/>
                </a:solidFill>
                <a:highlight>
                  <a:srgbClr val="FFFFFF"/>
                </a:highlight>
              </a:rPr>
              <a:t> es un elemento que se emplea para almacenar y hacer referencia a otro valor.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831bc321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831bc321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85b7297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85b7297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dorey.github.io/JavaScript-Equality-Tabl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15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Type coercion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Consecuencias del Tipado Blando(</a:t>
            </a:r>
            <a:r>
              <a:rPr lang="es" sz="1400"/>
              <a:t>débilmente</a:t>
            </a:r>
            <a:r>
              <a:rPr lang="es" sz="1400"/>
              <a:t> tipado)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Explícito</a:t>
            </a:r>
            <a:r>
              <a:rPr lang="es" sz="1400"/>
              <a:t> / </a:t>
            </a:r>
            <a:r>
              <a:rPr lang="es" sz="1400"/>
              <a:t>implícito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Se debe comprender como actúa en los siguientes casos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Type de Coercion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 rotWithShape="1">
          <a:blip r:embed="rId3">
            <a:alphaModFix/>
          </a:blip>
          <a:srcRect b="2353" l="2789" r="0" t="0"/>
          <a:stretch/>
        </p:blipFill>
        <p:spPr>
          <a:xfrm>
            <a:off x="4425475" y="1091725"/>
            <a:ext cx="4552476" cy="286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4425475" y="4432775"/>
            <a:ext cx="40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https://dorey.github.io/JavaScript-Equality-Table/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Control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una estructura de control?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¿Para qué sirven?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300" y="1674875"/>
            <a:ext cx="4080126" cy="264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Funciones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312225" y="103900"/>
            <a:ext cx="4831800" cy="4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¿Qué</a:t>
            </a:r>
            <a:r>
              <a:rPr b="1" lang="es" sz="1500"/>
              <a:t> es una </a:t>
            </a:r>
            <a:r>
              <a:rPr b="1" lang="es" sz="1500"/>
              <a:t>función</a:t>
            </a:r>
            <a:r>
              <a:rPr b="1" lang="es" sz="1500"/>
              <a:t>?</a:t>
            </a:r>
            <a:endParaRPr b="1"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Bloque definido una vez y ejecutado varias veces.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Puede recibir argumentos de los tipos ya vistos y… funciones!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">
                <a:solidFill>
                  <a:schemeClr val="dk1"/>
                </a:solidFill>
              </a:rPr>
              <a:t>Tipos de funciones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Comunes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■"/>
            </a:pPr>
            <a:r>
              <a:rPr lang="es">
                <a:solidFill>
                  <a:srgbClr val="0000FF"/>
                </a:solidFill>
              </a:rPr>
              <a:t>function (a,b){.....}</a:t>
            </a:r>
            <a:endParaRPr>
              <a:solidFill>
                <a:srgbClr val="00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Anónimas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DD"/>
              </a:buClr>
              <a:buSzPts val="1100"/>
              <a:buChar char="■"/>
            </a:pPr>
            <a:r>
              <a:rPr lang="es">
                <a:solidFill>
                  <a:srgbClr val="0000DD"/>
                </a:solidFill>
              </a:rPr>
              <a:t>const unaFuncion = </a:t>
            </a:r>
            <a:r>
              <a:rPr b="1" lang="es">
                <a:solidFill>
                  <a:srgbClr val="0000DD"/>
                </a:solidFill>
              </a:rPr>
              <a:t>function (a,b){.....}</a:t>
            </a:r>
            <a:endParaRPr b="1">
              <a:solidFill>
                <a:srgbClr val="0000D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Arrow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100"/>
              <a:buChar char="■"/>
            </a:pPr>
            <a:r>
              <a:rPr lang="es">
                <a:solidFill>
                  <a:srgbClr val="0000FF"/>
                </a:solidFill>
              </a:rPr>
              <a:t>let unaFuncion = </a:t>
            </a:r>
            <a:r>
              <a:rPr b="1" lang="es">
                <a:solidFill>
                  <a:srgbClr val="FF0000"/>
                </a:solidFill>
              </a:rPr>
              <a:t>(a, b)=&gt;</a:t>
            </a:r>
            <a:r>
              <a:rPr b="1" lang="es">
                <a:solidFill>
                  <a:srgbClr val="0000DD"/>
                </a:solidFill>
              </a:rPr>
              <a:t>{......}</a:t>
            </a:r>
            <a:endParaRPr b="1">
              <a:solidFill>
                <a:srgbClr val="0000DD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Named functions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">
                <a:solidFill>
                  <a:srgbClr val="0000DD"/>
                </a:solidFill>
              </a:rPr>
              <a:t>const unaFuncion = </a:t>
            </a:r>
            <a:r>
              <a:rPr b="1" lang="es">
                <a:solidFill>
                  <a:srgbClr val="FF0000"/>
                </a:solidFill>
              </a:rPr>
              <a:t>unNombre </a:t>
            </a:r>
            <a:r>
              <a:rPr b="1" lang="es">
                <a:solidFill>
                  <a:srgbClr val="0000DD"/>
                </a:solidFill>
              </a:rPr>
              <a:t>function (a,b){.....}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de equipo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Docentes de tecnología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Pablo Geymonat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Marcelo Caiafa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Facundo Coto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Docente </a:t>
            </a:r>
            <a:r>
              <a:rPr b="1" lang="es"/>
              <a:t>de teórico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Gerardo Quintana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Iván Echart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r>
              <a:rPr lang="es"/>
              <a:t> a la materia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s">
                <a:solidFill>
                  <a:srgbClr val="333333"/>
                </a:solidFill>
              </a:rPr>
              <a:t>Hoja de Ruta</a:t>
            </a:r>
            <a:endParaRPr>
              <a:solidFill>
                <a:srgbClr val="33333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Recursos de estudio en aulas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Contacto  (teams, aulas)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Evaluaciones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1 Obligatorio 		</a:t>
            </a:r>
            <a:endParaRPr>
              <a:solidFill>
                <a:srgbClr val="00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1 Parcial 		</a:t>
            </a:r>
            <a:endParaRPr>
              <a:solidFill>
                <a:srgbClr val="0000FF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Ejercicios 			</a:t>
            </a:r>
            <a:endParaRPr>
              <a:solidFill>
                <a:srgbClr val="0000D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DD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s">
                <a:solidFill>
                  <a:srgbClr val="000000"/>
                </a:solidFill>
              </a:rPr>
              <a:t>Tecnologías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s">
                <a:solidFill>
                  <a:srgbClr val="000000"/>
                </a:solidFill>
              </a:rPr>
              <a:t>Node.js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s">
                <a:solidFill>
                  <a:srgbClr val="000000"/>
                </a:solidFill>
              </a:rPr>
              <a:t>Mongo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s">
                <a:solidFill>
                  <a:srgbClr val="000000"/>
                </a:solidFill>
              </a:rPr>
              <a:t>Redis con bull</a:t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s">
                <a:solidFill>
                  <a:srgbClr val="000000"/>
                </a:solidFill>
              </a:rPr>
              <a:t>MySQL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Javascript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javascript?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Primera vez en 1995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Evolución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Características</a:t>
            </a:r>
            <a:r>
              <a:rPr lang="es"/>
              <a:t> del lenguaje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Interpretado</a:t>
            </a:r>
            <a:r>
              <a:rPr lang="es"/>
              <a:t> (o compilado JIT)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De un solo hilo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Débilmente</a:t>
            </a:r>
            <a:r>
              <a:rPr lang="es"/>
              <a:t> tipado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ECMAScript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¿Es lo mismo que JS?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ES6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00" y="3429025"/>
            <a:ext cx="1569426" cy="15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00" y="3429013"/>
            <a:ext cx="1825302" cy="15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Tipos de datos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341138" y="143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{41CB0E20-04AE-4153-99EC-857454F15C33}</a:tableStyleId>
              </a:tblPr>
              <a:tblGrid>
                <a:gridCol w="1600950"/>
                <a:gridCol w="1600950"/>
                <a:gridCol w="1600950"/>
              </a:tblGrid>
              <a:tr h="4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Tipo de dato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Descripción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Ejemplo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EFEFEF"/>
                    </a:solidFill>
                  </a:tcPr>
                </a:tc>
              </a:tr>
              <a:tr h="4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String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texto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“hola mundo”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integer o floating-point number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3, 3.234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Boolean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 o false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true, false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undefined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cuya variable no </a:t>
                      </a:r>
                      <a:r>
                        <a:rPr lang="es" sz="1000"/>
                        <a:t>está</a:t>
                      </a:r>
                      <a:r>
                        <a:rPr lang="es" sz="1000"/>
                        <a:t> </a:t>
                      </a:r>
                      <a:r>
                        <a:rPr lang="es" sz="1000"/>
                        <a:t>inicializada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let variable;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3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null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valor nulo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let variable = null;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Symbol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cuya instancia es </a:t>
                      </a:r>
                      <a:r>
                        <a:rPr lang="es" sz="1000"/>
                        <a:t>única</a:t>
                      </a:r>
                      <a:r>
                        <a:rPr lang="es" sz="1000"/>
                        <a:t> e inmutable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let valor = Symbol (‘hola’)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Object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colección</a:t>
                      </a:r>
                      <a:r>
                        <a:rPr lang="es" sz="1000"/>
                        <a:t> de key-value pares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/>
                        <a:t>let persona = {};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4634350" y="426025"/>
            <a:ext cx="193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Tipos (2):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Primitivos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Objetos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undefined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null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75" y="218400"/>
            <a:ext cx="4572000" cy="229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3085799"/>
            <a:ext cx="4343450" cy="18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 </a:t>
            </a:r>
            <a:r>
              <a:rPr lang="es"/>
              <a:t>Declaración</a:t>
            </a:r>
            <a:r>
              <a:rPr lang="es"/>
              <a:t> de variables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5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Sintaxis</a:t>
            </a:r>
            <a:r>
              <a:rPr lang="es" sz="1100"/>
              <a:t>: Influenciada por C, C++ y Java.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Case sensitive: x y X no son lo mismo para JS.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¿Qué</a:t>
            </a:r>
            <a:r>
              <a:rPr lang="es" sz="1100"/>
              <a:t> es una variable?</a:t>
            </a:r>
            <a:endParaRPr sz="11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Cómo </a:t>
            </a:r>
            <a:r>
              <a:rPr lang="es" sz="1100"/>
              <a:t>declarar</a:t>
            </a:r>
            <a:r>
              <a:rPr lang="es" sz="1100"/>
              <a:t> una variable: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variable;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variable;</a:t>
            </a:r>
            <a:endParaRPr sz="11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8800"/>
                </a:solidFill>
                <a:latin typeface="Verdana"/>
                <a:ea typeface="Verdana"/>
                <a:cs typeface="Verdana"/>
                <a:sym typeface="Verdana"/>
              </a:rPr>
              <a:t>const</a:t>
            </a:r>
            <a:r>
              <a:rPr lang="es" sz="110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 variable;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4875" y="3338275"/>
            <a:ext cx="3081426" cy="160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0088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let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x = </a:t>
            </a:r>
            <a:r>
              <a:rPr b="1" lang="es" sz="1100">
                <a:solidFill>
                  <a:srgbClr val="0000D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s" sz="110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Operaciones </a:t>
            </a:r>
            <a:r>
              <a:rPr lang="es"/>
              <a:t>aritméticas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Suma (+)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Resta (-)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Multiplicación (*)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Exponente (**)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División (/)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Módulo (%)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Incrementar y decrementar (++, --)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Operaciones de comparación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Igualdad de variables: == &amp; ===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 igualdad: != &amp; !==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Mayor, menor: &lt;, &gt;, &lt;=, &gt;=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Ternario: 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Operaciones lógicas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AND: &amp;&amp;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OR: ||</a:t>
            </a:r>
            <a:endParaRPr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NOT: 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Falsy &amp; </a:t>
            </a:r>
            <a:r>
              <a:rPr lang="es"/>
              <a:t>Truthy</a:t>
            </a:r>
            <a:r>
              <a:rPr lang="es"/>
              <a:t> values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 valor puede traducirse a contextos </a:t>
            </a:r>
            <a:r>
              <a:rPr lang="es"/>
              <a:t>booleanos</a:t>
            </a:r>
            <a:r>
              <a:rPr lang="es"/>
              <a:t>, </a:t>
            </a:r>
            <a:r>
              <a:rPr lang="es"/>
              <a:t>útiles</a:t>
            </a:r>
            <a:r>
              <a:rPr lang="es"/>
              <a:t> para ahorrar código.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Falsy se conoce como a valores que cuando entran en contexto booleanos, JS los convierte a valor false.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es </a:t>
            </a:r>
            <a:r>
              <a:rPr lang="es"/>
              <a:t>necesario</a:t>
            </a:r>
            <a:r>
              <a:rPr lang="es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if (variable != undefined).....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if (variable != null).....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if (variable != 0).....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if (variable != “”).....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