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7ada137ae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7ada137ae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7ada137ae3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7ada137ae3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7ada137ae3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7ada137ae3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7ada137ae3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7ada137ae3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7ada137ae3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7ada137ae3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7ada137ae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7ada137ae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7ada137ae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7ada137ae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7ada137ae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7ada137ae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7ada137ae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7ada137ae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ada137ae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ada137ae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ada137ae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ada137ae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7ada137ae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7ada137ae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ada137ae3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7ada137ae3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ada137ae3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7ada137ae3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ada137ae3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7ada137ae3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7ada137ae3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7ada137ae3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7ada137ae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7ada137ae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Git branching, Git Merge y </a:t>
            </a:r>
            <a:r>
              <a:rPr lang="es-419"/>
              <a:t>Resolución</a:t>
            </a:r>
            <a:r>
              <a:rPr lang="es-419"/>
              <a:t> de Conflictos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419"/>
              <a:t>Joaquin Erosa, Nicolás Germán y Carola Quintana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2"/>
          <p:cNvPicPr preferRelativeResize="0"/>
          <p:nvPr/>
        </p:nvPicPr>
        <p:blipFill>
          <a:blip r:embed="rId3">
            <a:alphaModFix/>
          </a:blip>
          <a:stretch>
            <a:fillRect/>
          </a:stretch>
        </p:blipFill>
        <p:spPr>
          <a:xfrm>
            <a:off x="721225" y="1618525"/>
            <a:ext cx="3806976" cy="2304550"/>
          </a:xfrm>
          <a:prstGeom prst="rect">
            <a:avLst/>
          </a:prstGeom>
          <a:noFill/>
          <a:ln>
            <a:noFill/>
          </a:ln>
        </p:spPr>
      </p:pic>
      <p:pic>
        <p:nvPicPr>
          <p:cNvPr id="194" name="Google Shape;194;p22"/>
          <p:cNvPicPr preferRelativeResize="0"/>
          <p:nvPr/>
        </p:nvPicPr>
        <p:blipFill>
          <a:blip r:embed="rId4">
            <a:alphaModFix/>
          </a:blip>
          <a:stretch>
            <a:fillRect/>
          </a:stretch>
        </p:blipFill>
        <p:spPr>
          <a:xfrm>
            <a:off x="4800775" y="1618525"/>
            <a:ext cx="3599966" cy="2304550"/>
          </a:xfrm>
          <a:prstGeom prst="rect">
            <a:avLst/>
          </a:prstGeom>
          <a:noFill/>
          <a:ln>
            <a:noFill/>
          </a:ln>
        </p:spPr>
      </p:pic>
      <p:sp>
        <p:nvSpPr>
          <p:cNvPr id="195" name="Google Shape;195;p22"/>
          <p:cNvSpPr txBox="1"/>
          <p:nvPr>
            <p:ph idx="4294967295" type="title"/>
          </p:nvPr>
        </p:nvSpPr>
        <p:spPr>
          <a:xfrm>
            <a:off x="1052550" y="4898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419"/>
              <a:t>Fast-forward merge</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9" name="Shape 199"/>
        <p:cNvGrpSpPr/>
        <p:nvPr/>
      </p:nvGrpSpPr>
      <p:grpSpPr>
        <a:xfrm>
          <a:off x="0" y="0"/>
          <a:ext cx="0" cy="0"/>
          <a:chOff x="0" y="0"/>
          <a:chExt cx="0" cy="0"/>
        </a:xfrm>
      </p:grpSpPr>
      <p:pic>
        <p:nvPicPr>
          <p:cNvPr id="200" name="Google Shape;200;p23"/>
          <p:cNvPicPr preferRelativeResize="0"/>
          <p:nvPr/>
        </p:nvPicPr>
        <p:blipFill>
          <a:blip r:embed="rId3">
            <a:alphaModFix/>
          </a:blip>
          <a:stretch>
            <a:fillRect/>
          </a:stretch>
        </p:blipFill>
        <p:spPr>
          <a:xfrm>
            <a:off x="1568993" y="377500"/>
            <a:ext cx="6006025" cy="4388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idx="4294967295" type="title"/>
          </p:nvPr>
        </p:nvSpPr>
        <p:spPr>
          <a:xfrm>
            <a:off x="1052550" y="4898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419"/>
              <a:t>3-way</a:t>
            </a:r>
            <a:r>
              <a:rPr b="1" lang="es-419"/>
              <a:t> merge</a:t>
            </a:r>
            <a:endParaRPr b="1"/>
          </a:p>
        </p:txBody>
      </p:sp>
      <p:pic>
        <p:nvPicPr>
          <p:cNvPr id="206" name="Google Shape;206;p24"/>
          <p:cNvPicPr preferRelativeResize="0"/>
          <p:nvPr/>
        </p:nvPicPr>
        <p:blipFill>
          <a:blip r:embed="rId3">
            <a:alphaModFix/>
          </a:blip>
          <a:stretch>
            <a:fillRect/>
          </a:stretch>
        </p:blipFill>
        <p:spPr>
          <a:xfrm>
            <a:off x="544975" y="1532325"/>
            <a:ext cx="3510550" cy="2912350"/>
          </a:xfrm>
          <a:prstGeom prst="rect">
            <a:avLst/>
          </a:prstGeom>
          <a:noFill/>
          <a:ln>
            <a:noFill/>
          </a:ln>
        </p:spPr>
      </p:pic>
      <p:pic>
        <p:nvPicPr>
          <p:cNvPr id="207" name="Google Shape;207;p24"/>
          <p:cNvPicPr preferRelativeResize="0"/>
          <p:nvPr/>
        </p:nvPicPr>
        <p:blipFill>
          <a:blip r:embed="rId4">
            <a:alphaModFix/>
          </a:blip>
          <a:stretch>
            <a:fillRect/>
          </a:stretch>
        </p:blipFill>
        <p:spPr>
          <a:xfrm>
            <a:off x="4572000" y="1544350"/>
            <a:ext cx="4216808" cy="2888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1" name="Shape 211"/>
        <p:cNvGrpSpPr/>
        <p:nvPr/>
      </p:nvGrpSpPr>
      <p:grpSpPr>
        <a:xfrm>
          <a:off x="0" y="0"/>
          <a:ext cx="0" cy="0"/>
          <a:chOff x="0" y="0"/>
          <a:chExt cx="0" cy="0"/>
        </a:xfrm>
      </p:grpSpPr>
      <p:pic>
        <p:nvPicPr>
          <p:cNvPr id="212" name="Google Shape;212;p25"/>
          <p:cNvPicPr preferRelativeResize="0"/>
          <p:nvPr/>
        </p:nvPicPr>
        <p:blipFill>
          <a:blip r:embed="rId3">
            <a:alphaModFix/>
          </a:blip>
          <a:stretch>
            <a:fillRect/>
          </a:stretch>
        </p:blipFill>
        <p:spPr>
          <a:xfrm>
            <a:off x="852238" y="300488"/>
            <a:ext cx="7439525" cy="4542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297500" y="393750"/>
            <a:ext cx="6114900" cy="73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419"/>
              <a:t>GIT MERGE</a:t>
            </a:r>
            <a:endParaRPr b="1"/>
          </a:p>
        </p:txBody>
      </p:sp>
      <p:sp>
        <p:nvSpPr>
          <p:cNvPr id="218" name="Google Shape;218;p26"/>
          <p:cNvSpPr txBox="1"/>
          <p:nvPr>
            <p:ph idx="1" type="body"/>
          </p:nvPr>
        </p:nvSpPr>
        <p:spPr>
          <a:xfrm>
            <a:off x="1297500" y="1534525"/>
            <a:ext cx="5698200" cy="4166100"/>
          </a:xfrm>
          <a:prstGeom prst="rect">
            <a:avLst/>
          </a:prstGeom>
        </p:spPr>
        <p:txBody>
          <a:bodyPr anchorCtr="0" anchor="t" bIns="91425" lIns="91425" spcFirstLastPara="1" rIns="91425" wrap="square" tIns="91425">
            <a:spAutoFit/>
          </a:bodyPr>
          <a:lstStyle/>
          <a:p>
            <a:pPr indent="-371891" lvl="0" marL="457200" rtl="0" algn="l">
              <a:lnSpc>
                <a:spcPct val="200000"/>
              </a:lnSpc>
              <a:spcBef>
                <a:spcPts val="0"/>
              </a:spcBef>
              <a:spcAft>
                <a:spcPts val="0"/>
              </a:spcAft>
              <a:buSzPts val="2257"/>
              <a:buChar char="●"/>
            </a:pPr>
            <a:r>
              <a:rPr lang="es-419" sz="2256"/>
              <a:t>Preparación para la fusión</a:t>
            </a:r>
            <a:endParaRPr sz="2256"/>
          </a:p>
          <a:p>
            <a:pPr indent="-371891" lvl="0" marL="457200" rtl="0" algn="l">
              <a:lnSpc>
                <a:spcPct val="200000"/>
              </a:lnSpc>
              <a:spcBef>
                <a:spcPts val="0"/>
              </a:spcBef>
              <a:spcAft>
                <a:spcPts val="0"/>
              </a:spcAft>
              <a:buSzPts val="2257"/>
              <a:buChar char="●"/>
            </a:pPr>
            <a:r>
              <a:rPr lang="es-419" sz="2256"/>
              <a:t>Uso de --no-ff</a:t>
            </a:r>
            <a:endParaRPr sz="2256"/>
          </a:p>
          <a:p>
            <a:pPr indent="-371891" lvl="0" marL="457200" rtl="0" algn="l">
              <a:lnSpc>
                <a:spcPct val="200000"/>
              </a:lnSpc>
              <a:spcBef>
                <a:spcPts val="0"/>
              </a:spcBef>
              <a:spcAft>
                <a:spcPts val="0"/>
              </a:spcAft>
              <a:buSzPts val="2257"/>
              <a:buChar char="●"/>
            </a:pPr>
            <a:r>
              <a:rPr lang="es-419" sz="2256"/>
              <a:t>Usos comunes</a:t>
            </a:r>
            <a:endParaRPr sz="2256"/>
          </a:p>
          <a:p>
            <a:pPr indent="-371891" lvl="0" marL="457200" rtl="0" algn="l">
              <a:lnSpc>
                <a:spcPct val="200000"/>
              </a:lnSpc>
              <a:spcBef>
                <a:spcPts val="0"/>
              </a:spcBef>
              <a:spcAft>
                <a:spcPts val="0"/>
              </a:spcAft>
              <a:buSzPts val="2257"/>
              <a:buChar char="●"/>
            </a:pPr>
            <a:r>
              <a:rPr lang="es-419" sz="2256"/>
              <a:t>Documentación y control de versiones</a:t>
            </a:r>
            <a:endParaRPr sz="1900"/>
          </a:p>
          <a:p>
            <a:pPr indent="0" lvl="0" marL="457200" rtl="0" algn="l">
              <a:lnSpc>
                <a:spcPct val="200000"/>
              </a:lnSpc>
              <a:spcBef>
                <a:spcPts val="1200"/>
              </a:spcBef>
              <a:spcAft>
                <a:spcPts val="0"/>
              </a:spcAft>
              <a:buNone/>
            </a:pPr>
            <a:r>
              <a:t/>
            </a:r>
            <a:endParaRPr sz="2256"/>
          </a:p>
          <a:p>
            <a:pPr indent="0" lvl="0" marL="0" rtl="0" algn="l">
              <a:spcBef>
                <a:spcPts val="1200"/>
              </a:spcBef>
              <a:spcAft>
                <a:spcPts val="1200"/>
              </a:spcAft>
              <a:buNone/>
            </a:pPr>
            <a:r>
              <a:rPr lang="es-419"/>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Que es un </a:t>
            </a:r>
            <a:r>
              <a:rPr b="1" i="1" lang="es-419"/>
              <a:t>git merge conflict</a:t>
            </a:r>
            <a:r>
              <a:rPr lang="es-419"/>
              <a:t>?</a:t>
            </a:r>
            <a:endParaRPr/>
          </a:p>
        </p:txBody>
      </p:sp>
      <p:sp>
        <p:nvSpPr>
          <p:cNvPr id="224" name="Google Shape;224;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419"/>
              <a:t>Un conflicto en </a:t>
            </a:r>
            <a:r>
              <a:rPr b="1" i="1" lang="es-419"/>
              <a:t>Git merge conflict</a:t>
            </a:r>
            <a:r>
              <a:rPr lang="es-419"/>
              <a:t> es un evento que sucede cuando Git no es capaz de resolver distintas diferencias de </a:t>
            </a:r>
            <a:r>
              <a:rPr lang="es-419"/>
              <a:t>código</a:t>
            </a:r>
            <a:r>
              <a:rPr lang="es-419"/>
              <a:t> </a:t>
            </a:r>
            <a:r>
              <a:rPr lang="es-419"/>
              <a:t>automáticamente</a:t>
            </a:r>
            <a:r>
              <a:rPr lang="es-419"/>
              <a:t> entre dos </a:t>
            </a:r>
            <a:r>
              <a:rPr b="1" i="1" lang="es-419"/>
              <a:t>commits</a:t>
            </a:r>
            <a:r>
              <a:rPr lang="es-419"/>
              <a:t>. Git solo es capaz de hacer </a:t>
            </a:r>
            <a:r>
              <a:rPr b="1" i="1" lang="es-419"/>
              <a:t>merge</a:t>
            </a:r>
            <a:r>
              <a:rPr lang="es-419"/>
              <a:t> en </a:t>
            </a:r>
            <a:r>
              <a:rPr lang="es-419"/>
              <a:t>automática</a:t>
            </a:r>
            <a:r>
              <a:rPr lang="es-419"/>
              <a:t> si los commits se encuentran en diferentes </a:t>
            </a:r>
            <a:r>
              <a:rPr lang="es-419"/>
              <a:t>líneas</a:t>
            </a:r>
            <a:r>
              <a:rPr lang="es-419"/>
              <a:t> o ramas.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419"/>
              <a:t>Para resolver este tipo de conflictos, ambos developers deben trabajar sobre ramas distintas, que luego pueden ser unificadas utilizando el comando </a:t>
            </a:r>
            <a:r>
              <a:rPr b="1" i="1" lang="es-419"/>
              <a:t>git merge</a:t>
            </a:r>
            <a:r>
              <a:rPr lang="es-419"/>
              <a:t>, que a su vez </a:t>
            </a:r>
            <a:r>
              <a:rPr lang="es-419"/>
              <a:t>resolverá</a:t>
            </a:r>
            <a:r>
              <a:rPr lang="es-419"/>
              <a:t> los distintos conflictos en los edits de las ramas. Sin embargo, Git no siempre es capaz de resolver todos los conflictos, por lo cual en estos casos se requiere nuestra </a:t>
            </a:r>
            <a:r>
              <a:rPr lang="es-419"/>
              <a:t>intervención</a:t>
            </a:r>
            <a:r>
              <a:rPr lang="es-419"/>
              <a: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419"/>
              <a:t>Git te notificara de un conflicto tras intentar un </a:t>
            </a:r>
            <a:r>
              <a:rPr b="1" i="1" lang="es-419"/>
              <a:t>git merge</a:t>
            </a:r>
            <a:r>
              <a:rPr lang="es-419"/>
              <a:t>, marcando el archivo afectado.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Tipos de Conflictos</a:t>
            </a:r>
            <a:endParaRPr/>
          </a:p>
        </p:txBody>
      </p:sp>
      <p:sp>
        <p:nvSpPr>
          <p:cNvPr id="230" name="Google Shape;230;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AutoNum type="arabicPeriod"/>
            </a:pPr>
            <a:r>
              <a:rPr b="1" lang="es-419"/>
              <a:t>Conflictos al empezar el </a:t>
            </a:r>
            <a:r>
              <a:rPr b="1" i="1" lang="es-419"/>
              <a:t>merge</a:t>
            </a:r>
            <a:r>
              <a:rPr b="1" lang="es-419"/>
              <a:t>: </a:t>
            </a:r>
            <a:r>
              <a:rPr lang="es-419"/>
              <a:t>Si se han </a:t>
            </a:r>
            <a:r>
              <a:rPr lang="es-419"/>
              <a:t>realizados</a:t>
            </a:r>
            <a:r>
              <a:rPr lang="es-419"/>
              <a:t> cambios al </a:t>
            </a:r>
            <a:r>
              <a:rPr lang="es-419"/>
              <a:t>working</a:t>
            </a:r>
            <a:r>
              <a:rPr lang="es-419"/>
              <a:t> directory del staging area del proyecto, el merge no se </a:t>
            </a:r>
            <a:r>
              <a:rPr lang="es-419"/>
              <a:t>realizará. En este caso los conflictos suceden debido a cambios pendientes que deben ser resueltos. Por ejemplo, haber hecho cambios a un archivo, e intentar un </a:t>
            </a:r>
            <a:r>
              <a:rPr b="1" i="1" lang="es-419"/>
              <a:t>git merge</a:t>
            </a:r>
            <a:r>
              <a:rPr lang="es-419"/>
              <a:t> sin haber hecho un </a:t>
            </a:r>
            <a:r>
              <a:rPr b="1" i="1" lang="es-419"/>
              <a:t>git commit</a:t>
            </a:r>
            <a:r>
              <a:rPr lang="es-419"/>
              <a:t> anteriormente.</a:t>
            </a:r>
            <a:br>
              <a:rPr lang="es-419"/>
            </a:br>
            <a:r>
              <a:rPr b="1" i="1" lang="es-419"/>
              <a:t>Mensaje de error:</a:t>
            </a:r>
            <a:r>
              <a:rPr lang="es-419"/>
              <a:t> </a:t>
            </a:r>
            <a:r>
              <a:rPr lang="es-419">
                <a:solidFill>
                  <a:srgbClr val="FFFFFF"/>
                </a:solidFill>
              </a:rPr>
              <a:t>error: Entry </a:t>
            </a:r>
            <a:r>
              <a:rPr lang="es-419">
                <a:solidFill>
                  <a:srgbClr val="ABE338"/>
                </a:solidFill>
              </a:rPr>
              <a:t>'&lt;fileName&gt;'</a:t>
            </a:r>
            <a:r>
              <a:rPr lang="es-419">
                <a:solidFill>
                  <a:srgbClr val="FFFFFF"/>
                </a:solidFill>
              </a:rPr>
              <a:t> not uptodate. Cannot merge. (Changes </a:t>
            </a:r>
            <a:r>
              <a:rPr lang="es-419">
                <a:solidFill>
                  <a:srgbClr val="DCC6E0"/>
                </a:solidFill>
              </a:rPr>
              <a:t>in</a:t>
            </a:r>
            <a:r>
              <a:rPr lang="es-419">
                <a:solidFill>
                  <a:srgbClr val="FFFFFF"/>
                </a:solidFill>
              </a:rPr>
              <a:t> working directory)</a:t>
            </a:r>
            <a:br>
              <a:rPr lang="es-419"/>
            </a:br>
            <a:endParaRPr/>
          </a:p>
          <a:p>
            <a:pPr indent="-311150" lvl="0" marL="457200" rtl="0" algn="l">
              <a:spcBef>
                <a:spcPts val="0"/>
              </a:spcBef>
              <a:spcAft>
                <a:spcPts val="0"/>
              </a:spcAft>
              <a:buSzPts val="1300"/>
              <a:buAutoNum type="arabicPeriod"/>
            </a:pPr>
            <a:r>
              <a:rPr b="1" lang="es-419"/>
              <a:t>Conflictos durante el </a:t>
            </a:r>
            <a:r>
              <a:rPr b="1" i="1" lang="es-419"/>
              <a:t>merge:</a:t>
            </a:r>
            <a:r>
              <a:rPr lang="es-419"/>
              <a:t> Este tipo de error indica que existen conflictos entre la rama local y la rama siendo unificada (merged). En este tipo de casos, git resuelve la mayor cantidad posible de conflictos, pero en ciertas instancias requerirá nuestra intervención en los archivos. </a:t>
            </a:r>
            <a:br>
              <a:rPr lang="es-419"/>
            </a:br>
            <a:r>
              <a:rPr b="1" i="1" lang="es-419"/>
              <a:t>Mensaje de error:</a:t>
            </a:r>
            <a:r>
              <a:rPr lang="es-419"/>
              <a:t> </a:t>
            </a:r>
            <a:r>
              <a:rPr lang="es-419">
                <a:solidFill>
                  <a:srgbClr val="FFFFFF"/>
                </a:solidFill>
              </a:rPr>
              <a:t>error: Entry </a:t>
            </a:r>
            <a:r>
              <a:rPr lang="es-419">
                <a:solidFill>
                  <a:srgbClr val="ABE338"/>
                </a:solidFill>
              </a:rPr>
              <a:t>'&lt;fileName&gt;'</a:t>
            </a:r>
            <a:r>
              <a:rPr lang="es-419">
                <a:solidFill>
                  <a:srgbClr val="FFFFFF"/>
                </a:solidFill>
              </a:rPr>
              <a:t> would be overwritten by merge. Cannot merge. (Changes </a:t>
            </a:r>
            <a:r>
              <a:rPr lang="es-419">
                <a:solidFill>
                  <a:srgbClr val="DCC6E0"/>
                </a:solidFill>
              </a:rPr>
              <a:t>in</a:t>
            </a:r>
            <a:r>
              <a:rPr lang="es-419">
                <a:solidFill>
                  <a:srgbClr val="FFFFFF"/>
                </a:solidFill>
              </a:rPr>
              <a:t> staging area)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Comandos de Git para </a:t>
            </a:r>
            <a:r>
              <a:rPr lang="es-419"/>
              <a:t>resolución</a:t>
            </a:r>
            <a:r>
              <a:rPr lang="es-419"/>
              <a:t> de conflictos</a:t>
            </a:r>
            <a:endParaRPr/>
          </a:p>
        </p:txBody>
      </p:sp>
      <p:sp>
        <p:nvSpPr>
          <p:cNvPr id="236" name="Google Shape;236;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i="1" lang="es-419"/>
              <a:t>git log </a:t>
            </a:r>
            <a:r>
              <a:rPr b="1" i="1" lang="es-419"/>
              <a:t>--merge</a:t>
            </a:r>
            <a:r>
              <a:rPr lang="es-419"/>
              <a:t>: Muestra una lista de </a:t>
            </a:r>
            <a:r>
              <a:rPr b="1" i="1" lang="es-419"/>
              <a:t>commits</a:t>
            </a:r>
            <a:r>
              <a:rPr lang="es-419"/>
              <a:t> que están causando conflictos.</a:t>
            </a:r>
            <a:endParaRPr/>
          </a:p>
          <a:p>
            <a:pPr indent="-311150" lvl="0" marL="457200" rtl="0" algn="l">
              <a:spcBef>
                <a:spcPts val="0"/>
              </a:spcBef>
              <a:spcAft>
                <a:spcPts val="0"/>
              </a:spcAft>
              <a:buSzPts val="1300"/>
              <a:buChar char="●"/>
            </a:pPr>
            <a:r>
              <a:rPr b="1" i="1" lang="es-419"/>
              <a:t>git diff</a:t>
            </a:r>
            <a:r>
              <a:rPr lang="es-419"/>
              <a:t>: Ayuda a identificar las diferencias entre los estados de los repositorios o conflictos.</a:t>
            </a:r>
            <a:endParaRPr/>
          </a:p>
          <a:p>
            <a:pPr indent="-311150" lvl="0" marL="457200" rtl="0" algn="l">
              <a:spcBef>
                <a:spcPts val="0"/>
              </a:spcBef>
              <a:spcAft>
                <a:spcPts val="0"/>
              </a:spcAft>
              <a:buSzPts val="1300"/>
              <a:buChar char="●"/>
            </a:pPr>
            <a:r>
              <a:rPr b="1" i="1" lang="es-419"/>
              <a:t>git checkout</a:t>
            </a:r>
            <a:r>
              <a:rPr lang="es-419"/>
              <a:t>: Es utilizado para navegar a distintas ramas.</a:t>
            </a:r>
            <a:endParaRPr/>
          </a:p>
          <a:p>
            <a:pPr indent="-311150" lvl="0" marL="457200" rtl="0" algn="l">
              <a:spcBef>
                <a:spcPts val="0"/>
              </a:spcBef>
              <a:spcAft>
                <a:spcPts val="0"/>
              </a:spcAft>
              <a:buSzPts val="1300"/>
              <a:buChar char="●"/>
            </a:pPr>
            <a:r>
              <a:rPr b="1" i="1" lang="es-419"/>
              <a:t>git reset --mixed</a:t>
            </a:r>
            <a:r>
              <a:rPr lang="es-419"/>
              <a:t>: Utilizado para deshacer cambios en la working directory o staging area.</a:t>
            </a:r>
            <a:endParaRPr/>
          </a:p>
          <a:p>
            <a:pPr indent="-311150" lvl="0" marL="457200" rtl="0" algn="l">
              <a:spcBef>
                <a:spcPts val="0"/>
              </a:spcBef>
              <a:spcAft>
                <a:spcPts val="0"/>
              </a:spcAft>
              <a:buSzPts val="1300"/>
              <a:buChar char="●"/>
            </a:pPr>
            <a:r>
              <a:rPr b="1" i="1" lang="es-419"/>
              <a:t>git merge --abort</a:t>
            </a:r>
            <a:r>
              <a:rPr lang="es-419"/>
              <a:t>: Es utilizado para abortar el proceso de </a:t>
            </a:r>
            <a:r>
              <a:rPr b="1" i="1" lang="es-419"/>
              <a:t>git merge</a:t>
            </a:r>
            <a:r>
              <a:rPr lang="es-419"/>
              <a:t> y retornar al estado previo el </a:t>
            </a:r>
            <a:r>
              <a:rPr b="1" i="1" lang="es-419"/>
              <a:t>merge</a:t>
            </a:r>
            <a:r>
              <a:rPr lang="es-419"/>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Cómo</a:t>
            </a:r>
            <a:r>
              <a:rPr lang="es-419"/>
              <a:t> resolver conflictos</a:t>
            </a:r>
            <a:endParaRPr/>
          </a:p>
        </p:txBody>
      </p:sp>
      <p:sp>
        <p:nvSpPr>
          <p:cNvPr id="242" name="Google Shape;242;p30"/>
          <p:cNvSpPr txBox="1"/>
          <p:nvPr>
            <p:ph idx="1" type="body"/>
          </p:nvPr>
        </p:nvSpPr>
        <p:spPr>
          <a:xfrm>
            <a:off x="1297500" y="1386025"/>
            <a:ext cx="7038900" cy="29112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AutoNum type="arabicPeriod"/>
            </a:pPr>
            <a:r>
              <a:rPr lang="es-419"/>
              <a:t>Identificar el archivo con conflictos utilizando </a:t>
            </a:r>
            <a:r>
              <a:rPr b="1" i="1" lang="es-419"/>
              <a:t>git merge</a:t>
            </a:r>
            <a:r>
              <a:rPr lang="es-419"/>
              <a:t> (que fallara) y </a:t>
            </a:r>
            <a:r>
              <a:rPr b="1" i="1" lang="es-419"/>
              <a:t>git status</a:t>
            </a:r>
            <a:r>
              <a:rPr lang="es-419"/>
              <a:t> para </a:t>
            </a:r>
            <a:r>
              <a:rPr lang="es-419"/>
              <a:t>información</a:t>
            </a:r>
            <a:r>
              <a:rPr lang="es-419"/>
              <a:t> adicional.</a:t>
            </a:r>
            <a:endParaRPr/>
          </a:p>
          <a:p>
            <a:pPr indent="-298767" lvl="0" marL="457200" rtl="0" algn="l">
              <a:spcBef>
                <a:spcPts val="0"/>
              </a:spcBef>
              <a:spcAft>
                <a:spcPts val="0"/>
              </a:spcAft>
              <a:buSzPct val="100000"/>
              <a:buAutoNum type="arabicPeriod"/>
            </a:pPr>
            <a:r>
              <a:rPr lang="es-419"/>
              <a:t>Abrir el archivo conflictivo y resolver los conflictos. Estos </a:t>
            </a:r>
            <a:r>
              <a:rPr lang="es-419"/>
              <a:t>estarán</a:t>
            </a:r>
            <a:r>
              <a:rPr lang="es-419"/>
              <a:t> separados por una </a:t>
            </a:r>
            <a:r>
              <a:rPr lang="es-419"/>
              <a:t>línea</a:t>
            </a:r>
            <a:r>
              <a:rPr lang="es-419"/>
              <a:t>: “=======” y se </a:t>
            </a:r>
            <a:r>
              <a:rPr lang="es-419"/>
              <a:t>verá</a:t>
            </a:r>
            <a:r>
              <a:rPr lang="es-419"/>
              <a:t> de la siguiente manera en en Visual Studio Code:</a:t>
            </a:r>
            <a:br>
              <a:rPr lang="es-419"/>
            </a:br>
            <a:br>
              <a:rPr lang="es-419"/>
            </a:br>
            <a:br>
              <a:rPr lang="es-419"/>
            </a:br>
            <a:br>
              <a:rPr lang="es-419"/>
            </a:br>
            <a:br>
              <a:rPr lang="es-419"/>
            </a:br>
            <a:br>
              <a:rPr lang="es-419"/>
            </a:br>
            <a:br>
              <a:rPr lang="es-419"/>
            </a:br>
            <a:br>
              <a:rPr lang="es-419"/>
            </a:br>
            <a:endParaRPr/>
          </a:p>
          <a:p>
            <a:pPr indent="-298767" lvl="0" marL="457200" rtl="0" algn="l">
              <a:spcBef>
                <a:spcPts val="0"/>
              </a:spcBef>
              <a:spcAft>
                <a:spcPts val="0"/>
              </a:spcAft>
              <a:buSzPct val="100000"/>
              <a:buAutoNum type="arabicPeriod"/>
            </a:pPr>
            <a:r>
              <a:rPr lang="es-419"/>
              <a:t>Para resolver este conflicto, simplemente borramos el separador, al igual que el contenido que no agregamos al archivo (“===”, “&lt;&lt;&lt;”,  etc).</a:t>
            </a:r>
            <a:endParaRPr/>
          </a:p>
          <a:p>
            <a:pPr indent="-298767" lvl="0" marL="457200" rtl="0" algn="l">
              <a:spcBef>
                <a:spcPts val="0"/>
              </a:spcBef>
              <a:spcAft>
                <a:spcPts val="0"/>
              </a:spcAft>
              <a:buSzPct val="100000"/>
              <a:buAutoNum type="arabicPeriod"/>
            </a:pPr>
            <a:r>
              <a:rPr lang="es-419"/>
              <a:t>Utilizar </a:t>
            </a:r>
            <a:r>
              <a:rPr b="1" i="1" lang="es-419"/>
              <a:t>git add</a:t>
            </a:r>
            <a:r>
              <a:rPr lang="es-419"/>
              <a:t> para tracker los los nuevos cambios del merge. </a:t>
            </a:r>
            <a:endParaRPr/>
          </a:p>
          <a:p>
            <a:pPr indent="-298767" lvl="0" marL="457200" rtl="0" algn="l">
              <a:spcBef>
                <a:spcPts val="0"/>
              </a:spcBef>
              <a:spcAft>
                <a:spcPts val="0"/>
              </a:spcAft>
              <a:buSzPct val="100000"/>
              <a:buAutoNum type="arabicPeriod"/>
            </a:pPr>
            <a:r>
              <a:rPr lang="es-419"/>
              <a:t>Creamos un nuevo commit utilizando </a:t>
            </a:r>
            <a:r>
              <a:rPr b="1" i="1" lang="es-419"/>
              <a:t>git commit</a:t>
            </a:r>
            <a:r>
              <a:rPr lang="es-419"/>
              <a:t>.</a:t>
            </a:r>
            <a:endParaRPr/>
          </a:p>
          <a:p>
            <a:pPr indent="-298767" lvl="0" marL="457200" rtl="0" algn="l">
              <a:spcBef>
                <a:spcPts val="0"/>
              </a:spcBef>
              <a:spcAft>
                <a:spcPts val="0"/>
              </a:spcAft>
              <a:buSzPct val="100000"/>
              <a:buAutoNum type="arabicPeriod"/>
            </a:pPr>
            <a:r>
              <a:rPr lang="es-419"/>
              <a:t>Git </a:t>
            </a:r>
            <a:r>
              <a:rPr lang="es-419"/>
              <a:t>creará</a:t>
            </a:r>
            <a:r>
              <a:rPr lang="es-419"/>
              <a:t> un nuevo merge commit para finalizar el commit. </a:t>
            </a:r>
            <a:endParaRPr/>
          </a:p>
        </p:txBody>
      </p:sp>
      <p:pic>
        <p:nvPicPr>
          <p:cNvPr id="243" name="Google Shape;243;p30"/>
          <p:cNvPicPr preferRelativeResize="0"/>
          <p:nvPr/>
        </p:nvPicPr>
        <p:blipFill>
          <a:blip r:embed="rId3">
            <a:alphaModFix/>
          </a:blip>
          <a:stretch>
            <a:fillRect/>
          </a:stretch>
        </p:blipFill>
        <p:spPr>
          <a:xfrm>
            <a:off x="1734675" y="2161313"/>
            <a:ext cx="6862024" cy="1191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nvSpPr>
        <p:spPr>
          <a:xfrm>
            <a:off x="1942508" y="370450"/>
            <a:ext cx="5259000" cy="514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419" sz="2800">
                <a:solidFill>
                  <a:srgbClr val="F7F7F8"/>
                </a:solidFill>
              </a:rPr>
              <a:t>Conceptos básicos </a:t>
            </a:r>
            <a:endParaRPr sz="2800">
              <a:solidFill>
                <a:srgbClr val="F7F7F8"/>
              </a:solidFill>
            </a:endParaRPr>
          </a:p>
        </p:txBody>
      </p:sp>
      <p:sp>
        <p:nvSpPr>
          <p:cNvPr id="141" name="Google Shape;141;p14"/>
          <p:cNvSpPr txBox="1"/>
          <p:nvPr/>
        </p:nvSpPr>
        <p:spPr>
          <a:xfrm>
            <a:off x="317038" y="1543503"/>
            <a:ext cx="7953300" cy="3600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Char char="•"/>
            </a:pPr>
            <a:r>
              <a:rPr b="1" lang="es-419" sz="1600">
                <a:solidFill>
                  <a:schemeClr val="dk2"/>
                </a:solidFill>
              </a:rPr>
              <a:t>Branch: </a:t>
            </a:r>
            <a:endParaRPr sz="1200">
              <a:solidFill>
                <a:schemeClr val="dk2"/>
              </a:solidFill>
            </a:endParaRPr>
          </a:p>
          <a:p>
            <a:pPr indent="0" lvl="1" marL="609600" rtl="0" algn="l">
              <a:lnSpc>
                <a:spcPct val="114999"/>
              </a:lnSpc>
              <a:spcBef>
                <a:spcPts val="1600"/>
              </a:spcBef>
              <a:spcAft>
                <a:spcPts val="0"/>
              </a:spcAft>
              <a:buNone/>
            </a:pPr>
            <a:r>
              <a:rPr lang="es-419">
                <a:solidFill>
                  <a:schemeClr val="lt1"/>
                </a:solidFill>
              </a:rPr>
              <a:t>Una Branch o rama es una línea independiente de desarrollo, nos permite obtener un entorno limpio donde implementar cambios que luego se </a:t>
            </a:r>
            <a:r>
              <a:rPr lang="es-419">
                <a:solidFill>
                  <a:schemeClr val="lt1"/>
                </a:solidFill>
              </a:rPr>
              <a:t>reflejarán</a:t>
            </a:r>
            <a:r>
              <a:rPr lang="es-419">
                <a:solidFill>
                  <a:schemeClr val="lt1"/>
                </a:solidFill>
              </a:rPr>
              <a:t> en la línea de desarrollo principal (comúnmente la rama develop).</a:t>
            </a:r>
            <a:endParaRPr>
              <a:solidFill>
                <a:schemeClr val="lt1"/>
              </a:solidFill>
            </a:endParaRPr>
          </a:p>
          <a:p>
            <a:pPr indent="0" lvl="1" marL="609600" rtl="0" algn="l">
              <a:lnSpc>
                <a:spcPct val="114999"/>
              </a:lnSpc>
              <a:spcBef>
                <a:spcPts val="1600"/>
              </a:spcBef>
              <a:spcAft>
                <a:spcPts val="0"/>
              </a:spcAft>
              <a:buNone/>
            </a:pPr>
            <a:r>
              <a:t/>
            </a:r>
            <a:endParaRPr>
              <a:solidFill>
                <a:srgbClr val="2D3F50"/>
              </a:solidFill>
            </a:endParaRPr>
          </a:p>
          <a:p>
            <a:pPr indent="0" lvl="1" marL="609600" rtl="0" algn="l">
              <a:lnSpc>
                <a:spcPct val="114999"/>
              </a:lnSpc>
              <a:spcBef>
                <a:spcPts val="1600"/>
              </a:spcBef>
              <a:spcAft>
                <a:spcPts val="0"/>
              </a:spcAft>
              <a:buNone/>
            </a:pPr>
            <a:r>
              <a:t/>
            </a:r>
            <a:endParaRPr sz="1200">
              <a:solidFill>
                <a:schemeClr val="lt1"/>
              </a:solidFill>
            </a:endParaRPr>
          </a:p>
          <a:p>
            <a:pPr indent="0" lvl="0" marL="152400" rtl="0" algn="l">
              <a:lnSpc>
                <a:spcPct val="114999"/>
              </a:lnSpc>
              <a:spcBef>
                <a:spcPts val="0"/>
              </a:spcBef>
              <a:spcAft>
                <a:spcPts val="0"/>
              </a:spcAft>
              <a:buNone/>
            </a:pPr>
            <a:r>
              <a:t/>
            </a:r>
            <a:endParaRPr b="1" sz="1600">
              <a:solidFill>
                <a:srgbClr val="2D3F50"/>
              </a:solidFill>
            </a:endParaRPr>
          </a:p>
          <a:p>
            <a:pPr indent="0" lvl="0" marL="152400" rtl="0" algn="l">
              <a:lnSpc>
                <a:spcPct val="114999"/>
              </a:lnSpc>
              <a:spcBef>
                <a:spcPts val="0"/>
              </a:spcBef>
              <a:spcAft>
                <a:spcPts val="0"/>
              </a:spcAft>
              <a:buNone/>
            </a:pPr>
            <a:r>
              <a:t/>
            </a:r>
            <a:endParaRPr sz="1600">
              <a:solidFill>
                <a:srgbClr val="2D3F50"/>
              </a:solidFill>
            </a:endParaRPr>
          </a:p>
          <a:p>
            <a:pPr indent="0" lvl="0" marL="152400" rtl="0" algn="l">
              <a:lnSpc>
                <a:spcPct val="114999"/>
              </a:lnSpc>
              <a:spcBef>
                <a:spcPts val="0"/>
              </a:spcBef>
              <a:spcAft>
                <a:spcPts val="0"/>
              </a:spcAft>
              <a:buNone/>
            </a:pPr>
            <a:r>
              <a:t/>
            </a:r>
            <a:endParaRPr sz="1600">
              <a:solidFill>
                <a:srgbClr val="2D3F50"/>
              </a:solidFill>
            </a:endParaRPr>
          </a:p>
          <a:p>
            <a:pPr indent="0" lvl="0" marL="0" rtl="0" algn="l">
              <a:lnSpc>
                <a:spcPct val="115000"/>
              </a:lnSpc>
              <a:spcBef>
                <a:spcPts val="0"/>
              </a:spcBef>
              <a:spcAft>
                <a:spcPts val="1600"/>
              </a:spcAft>
              <a:buNone/>
            </a:pPr>
            <a:r>
              <a:t/>
            </a:r>
            <a:endParaRPr sz="1200">
              <a:solidFill>
                <a:srgbClr val="2D3F5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nvSpPr>
        <p:spPr>
          <a:xfrm>
            <a:off x="1223108" y="668238"/>
            <a:ext cx="5259000" cy="514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s-419" sz="2800">
                <a:solidFill>
                  <a:schemeClr val="lt1"/>
                </a:solidFill>
              </a:rPr>
              <a:t>Metodología de trabajo</a:t>
            </a:r>
            <a:endParaRPr sz="2800">
              <a:solidFill>
                <a:schemeClr val="lt1"/>
              </a:solidFill>
            </a:endParaRPr>
          </a:p>
        </p:txBody>
      </p:sp>
      <p:sp>
        <p:nvSpPr>
          <p:cNvPr id="147" name="Google Shape;147;p15"/>
          <p:cNvSpPr txBox="1"/>
          <p:nvPr/>
        </p:nvSpPr>
        <p:spPr>
          <a:xfrm>
            <a:off x="969446" y="1275208"/>
            <a:ext cx="7953300" cy="3600000"/>
          </a:xfrm>
          <a:prstGeom prst="rect">
            <a:avLst/>
          </a:prstGeom>
          <a:noFill/>
          <a:ln>
            <a:noFill/>
          </a:ln>
        </p:spPr>
        <p:txBody>
          <a:bodyPr anchorCtr="0" anchor="t" bIns="91425" lIns="91425" spcFirstLastPara="1" rIns="91425" wrap="square" tIns="91425">
            <a:noAutofit/>
          </a:bodyPr>
          <a:lstStyle/>
          <a:p>
            <a:pPr indent="0" lvl="0" marL="152400" rtl="0" algn="l">
              <a:lnSpc>
                <a:spcPct val="115000"/>
              </a:lnSpc>
              <a:spcBef>
                <a:spcPts val="0"/>
              </a:spcBef>
              <a:spcAft>
                <a:spcPts val="0"/>
              </a:spcAft>
              <a:buNone/>
            </a:pPr>
            <a:r>
              <a:rPr lang="es-419">
                <a:solidFill>
                  <a:schemeClr val="lt1"/>
                </a:solidFill>
              </a:rPr>
              <a:t>A la hora de ingresar en un proyecto o comenzar uno nuevo nos encontraremos con la difícil tarea de organizar este flujo de trabajo.</a:t>
            </a:r>
            <a:br>
              <a:rPr lang="es-419">
                <a:solidFill>
                  <a:schemeClr val="lt1"/>
                </a:solidFill>
              </a:rPr>
            </a:br>
            <a:br>
              <a:rPr lang="es-419">
                <a:solidFill>
                  <a:schemeClr val="lt1"/>
                </a:solidFill>
              </a:rPr>
            </a:br>
            <a:r>
              <a:rPr lang="es-419">
                <a:solidFill>
                  <a:schemeClr val="lt1"/>
                </a:solidFill>
              </a:rPr>
              <a:t>Normalmente se utiliza la siguiente convención para organizar el flujo de trabajo:</a:t>
            </a:r>
            <a:endParaRPr sz="1200">
              <a:solidFill>
                <a:schemeClr val="lt1"/>
              </a:solidFill>
            </a:endParaRPr>
          </a:p>
          <a:p>
            <a:pPr indent="0" lvl="0" marL="152400" rtl="0" algn="l">
              <a:lnSpc>
                <a:spcPct val="114999"/>
              </a:lnSpc>
              <a:spcBef>
                <a:spcPts val="0"/>
              </a:spcBef>
              <a:spcAft>
                <a:spcPts val="0"/>
              </a:spcAft>
              <a:buNone/>
            </a:pPr>
            <a:r>
              <a:t/>
            </a:r>
            <a:endParaRPr>
              <a:solidFill>
                <a:schemeClr val="lt1"/>
              </a:solidFill>
            </a:endParaRPr>
          </a:p>
          <a:p>
            <a:pPr indent="-285750" lvl="0" marL="438150" rtl="0" algn="l">
              <a:lnSpc>
                <a:spcPct val="114999"/>
              </a:lnSpc>
              <a:spcBef>
                <a:spcPts val="0"/>
              </a:spcBef>
              <a:spcAft>
                <a:spcPts val="0"/>
              </a:spcAft>
              <a:buClr>
                <a:schemeClr val="lt1"/>
              </a:buClr>
              <a:buSzPts val="1200"/>
              <a:buChar char="●"/>
            </a:pPr>
            <a:r>
              <a:rPr lang="es-419">
                <a:solidFill>
                  <a:schemeClr val="lt1"/>
                </a:solidFill>
              </a:rPr>
              <a:t>Se posee una rama histórica que es protegida y no puede ser eliminada por ambiente (develop, master, qa)</a:t>
            </a:r>
            <a:endParaRPr sz="1200">
              <a:solidFill>
                <a:schemeClr val="lt1"/>
              </a:solidFill>
            </a:endParaRPr>
          </a:p>
          <a:p>
            <a:pPr indent="-285750" lvl="0" marL="438150" rtl="0" algn="l">
              <a:lnSpc>
                <a:spcPct val="114999"/>
              </a:lnSpc>
              <a:spcBef>
                <a:spcPts val="0"/>
              </a:spcBef>
              <a:spcAft>
                <a:spcPts val="0"/>
              </a:spcAft>
              <a:buClr>
                <a:schemeClr val="lt1"/>
              </a:buClr>
              <a:buSzPts val="1200"/>
              <a:buChar char="●"/>
            </a:pPr>
            <a:r>
              <a:rPr lang="es-419">
                <a:solidFill>
                  <a:schemeClr val="lt1"/>
                </a:solidFill>
              </a:rPr>
              <a:t>Por cada </a:t>
            </a:r>
            <a:r>
              <a:rPr lang="es-419">
                <a:solidFill>
                  <a:schemeClr val="lt1"/>
                </a:solidFill>
              </a:rPr>
              <a:t>feature </a:t>
            </a:r>
            <a:r>
              <a:rPr lang="es-419">
                <a:solidFill>
                  <a:schemeClr val="lt1"/>
                </a:solidFill>
              </a:rPr>
              <a:t>que implementemos crearemos una rama, luego de terminado el desarrollo se debe mergear la misma a su rama padre.</a:t>
            </a:r>
            <a:endParaRPr sz="1200">
              <a:solidFill>
                <a:schemeClr val="lt1"/>
              </a:solidFill>
            </a:endParaRPr>
          </a:p>
          <a:p>
            <a:pPr indent="-285750" lvl="0" marL="438150" rtl="0" algn="l">
              <a:lnSpc>
                <a:spcPct val="114999"/>
              </a:lnSpc>
              <a:spcBef>
                <a:spcPts val="0"/>
              </a:spcBef>
              <a:spcAft>
                <a:spcPts val="0"/>
              </a:spcAft>
              <a:buClr>
                <a:schemeClr val="lt1"/>
              </a:buClr>
              <a:buSzPts val="1200"/>
              <a:buChar char="●"/>
            </a:pPr>
            <a:r>
              <a:rPr lang="es-419">
                <a:solidFill>
                  <a:schemeClr val="lt1"/>
                </a:solidFill>
              </a:rPr>
              <a:t>No se realizan commit directamente sobre las ramas históricas (develop, master, etc)</a:t>
            </a:r>
            <a:endParaRPr sz="1600">
              <a:solidFill>
                <a:srgbClr val="2D3F50"/>
              </a:solidFill>
            </a:endParaRPr>
          </a:p>
          <a:p>
            <a:pPr indent="0" lvl="0" marL="0" rtl="0" algn="l">
              <a:lnSpc>
                <a:spcPct val="115000"/>
              </a:lnSpc>
              <a:spcBef>
                <a:spcPts val="0"/>
              </a:spcBef>
              <a:spcAft>
                <a:spcPts val="1600"/>
              </a:spcAft>
              <a:buNone/>
            </a:pPr>
            <a:r>
              <a:t/>
            </a:r>
            <a:endParaRPr sz="1200">
              <a:solidFill>
                <a:srgbClr val="2D3F5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nvSpPr>
        <p:spPr>
          <a:xfrm>
            <a:off x="866434" y="105664"/>
            <a:ext cx="77592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800">
                <a:solidFill>
                  <a:schemeClr val="lt1"/>
                </a:solidFill>
              </a:rPr>
              <a:t>Práctico</a:t>
            </a:r>
            <a:endParaRPr sz="2800">
              <a:solidFill>
                <a:schemeClr val="lt1"/>
              </a:solidFill>
            </a:endParaRPr>
          </a:p>
        </p:txBody>
      </p:sp>
      <p:sp>
        <p:nvSpPr>
          <p:cNvPr id="153" name="Google Shape;153;p16"/>
          <p:cNvSpPr txBox="1"/>
          <p:nvPr/>
        </p:nvSpPr>
        <p:spPr>
          <a:xfrm>
            <a:off x="328171" y="844713"/>
            <a:ext cx="8356800" cy="3908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rgbClr val="2D3F50"/>
              </a:buClr>
              <a:buSzPts val="1800"/>
              <a:buFont typeface="Arial"/>
              <a:buNone/>
            </a:pPr>
            <a:r>
              <a:rPr b="0" i="0" lang="es-419" sz="1400" u="none" cap="none" strike="noStrike">
                <a:solidFill>
                  <a:schemeClr val="lt1"/>
                </a:solidFill>
                <a:latin typeface="Arial"/>
                <a:ea typeface="Arial"/>
                <a:cs typeface="Arial"/>
                <a:sym typeface="Arial"/>
              </a:rPr>
              <a:t>1. Primero nos </a:t>
            </a:r>
            <a:r>
              <a:rPr lang="es-419">
                <a:solidFill>
                  <a:schemeClr val="lt1"/>
                </a:solidFill>
              </a:rPr>
              <a:t>clonaremos</a:t>
            </a:r>
            <a:r>
              <a:rPr b="0" i="0" lang="es-419" sz="1400" u="none" cap="none" strike="noStrike">
                <a:solidFill>
                  <a:schemeClr val="lt1"/>
                </a:solidFill>
                <a:latin typeface="Arial"/>
                <a:ea typeface="Arial"/>
                <a:cs typeface="Arial"/>
                <a:sym typeface="Arial"/>
              </a:rPr>
              <a:t> el repositorio</a:t>
            </a:r>
            <a:endParaRPr>
              <a:solidFill>
                <a:schemeClr val="lt1"/>
              </a:solidFil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chemeClr val="lt1"/>
              </a:solidFill>
              <a:latin typeface="Arial"/>
              <a:ea typeface="Arial"/>
              <a:cs typeface="Arial"/>
              <a:sym typeface="Aria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chemeClr val="lt1"/>
              </a:solidFill>
              <a:latin typeface="Arial"/>
              <a:ea typeface="Arial"/>
              <a:cs typeface="Arial"/>
              <a:sym typeface="Arial"/>
            </a:endParaRPr>
          </a:p>
          <a:p>
            <a:pPr indent="0" lvl="0" marL="114300" marR="0" rtl="0" algn="l">
              <a:lnSpc>
                <a:spcPct val="114999"/>
              </a:lnSpc>
              <a:spcBef>
                <a:spcPts val="0"/>
              </a:spcBef>
              <a:spcAft>
                <a:spcPts val="0"/>
              </a:spcAft>
              <a:buClr>
                <a:srgbClr val="2D3F50"/>
              </a:buClr>
              <a:buSzPts val="1800"/>
              <a:buFont typeface="Arial"/>
              <a:buNone/>
            </a:pPr>
            <a:r>
              <a:t/>
            </a:r>
            <a:endParaRPr b="0" i="0" sz="1200" u="none" cap="none" strike="noStrike">
              <a:solidFill>
                <a:schemeClr val="lt1"/>
              </a:solidFill>
              <a:latin typeface="Arial"/>
              <a:ea typeface="Arial"/>
              <a:cs typeface="Arial"/>
              <a:sym typeface="Arial"/>
            </a:endParaRPr>
          </a:p>
          <a:p>
            <a:pPr indent="0" lvl="0" marL="114300" marR="0" rtl="0" algn="l">
              <a:lnSpc>
                <a:spcPct val="115000"/>
              </a:lnSpc>
              <a:spcBef>
                <a:spcPts val="0"/>
              </a:spcBef>
              <a:spcAft>
                <a:spcPts val="0"/>
              </a:spcAft>
              <a:buClr>
                <a:srgbClr val="2D3F50"/>
              </a:buClr>
              <a:buSzPts val="1800"/>
              <a:buFont typeface="Arial"/>
              <a:buNone/>
            </a:pPr>
            <a:r>
              <a:rPr b="0" i="0" lang="es-419" sz="1400" u="none" cap="none" strike="noStrike">
                <a:solidFill>
                  <a:schemeClr val="lt1"/>
                </a:solidFill>
                <a:latin typeface="Arial"/>
                <a:ea typeface="Arial"/>
                <a:cs typeface="Arial"/>
                <a:sym typeface="Arial"/>
              </a:rPr>
              <a:t>2. Luego listaremos las ramas que se encuentran dentro del repositorio</a:t>
            </a:r>
            <a:endParaRPr>
              <a:solidFill>
                <a:schemeClr val="lt1"/>
              </a:solidFil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chemeClr val="lt1"/>
              </a:solidFill>
              <a:latin typeface="Arial"/>
              <a:ea typeface="Arial"/>
              <a:cs typeface="Arial"/>
              <a:sym typeface="Arial"/>
            </a:endParaRPr>
          </a:p>
          <a:p>
            <a:pPr indent="0" lvl="0" marL="114300" marR="0" rtl="0" algn="l">
              <a:lnSpc>
                <a:spcPct val="114999"/>
              </a:lnSpc>
              <a:spcBef>
                <a:spcPts val="0"/>
              </a:spcBef>
              <a:spcAft>
                <a:spcPts val="0"/>
              </a:spcAft>
              <a:buClr>
                <a:srgbClr val="2D3F50"/>
              </a:buClr>
              <a:buSzPts val="1800"/>
              <a:buFont typeface="Arial"/>
              <a:buNone/>
            </a:pPr>
            <a:r>
              <a:rPr b="0" i="0" lang="es-419" sz="1200" u="none" cap="none" strike="noStrike">
                <a:solidFill>
                  <a:schemeClr val="lt1"/>
                </a:solidFill>
                <a:latin typeface="Arial"/>
                <a:ea typeface="Arial"/>
                <a:cs typeface="Arial"/>
                <a:sym typeface="Arial"/>
              </a:rPr>
              <a:t>                                                                                                                                                                  </a:t>
            </a:r>
            <a:endParaRPr>
              <a:solidFill>
                <a:schemeClr val="lt1"/>
              </a:solidFill>
            </a:endParaRPr>
          </a:p>
          <a:p>
            <a:pPr indent="0" lvl="0" marL="114300" marR="0" rtl="0" algn="just">
              <a:lnSpc>
                <a:spcPct val="115000"/>
              </a:lnSpc>
              <a:spcBef>
                <a:spcPts val="0"/>
              </a:spcBef>
              <a:spcAft>
                <a:spcPts val="0"/>
              </a:spcAft>
              <a:buClr>
                <a:srgbClr val="2D3F50"/>
              </a:buClr>
              <a:buSzPts val="1800"/>
              <a:buFont typeface="Arial"/>
              <a:buNone/>
            </a:pPr>
            <a:r>
              <a:t/>
            </a:r>
            <a:endParaRPr b="0" i="0" sz="1200" u="none" cap="none" strike="noStrike">
              <a:solidFill>
                <a:schemeClr val="lt1"/>
              </a:solidFill>
              <a:latin typeface="Arial"/>
              <a:ea typeface="Arial"/>
              <a:cs typeface="Arial"/>
              <a:sym typeface="Arial"/>
            </a:endParaRPr>
          </a:p>
          <a:p>
            <a:pPr indent="0" lvl="0" marL="114300" marR="0" rtl="0" algn="just">
              <a:lnSpc>
                <a:spcPct val="114999"/>
              </a:lnSpc>
              <a:spcBef>
                <a:spcPts val="0"/>
              </a:spcBef>
              <a:spcAft>
                <a:spcPts val="0"/>
              </a:spcAft>
              <a:buClr>
                <a:srgbClr val="2D3F50"/>
              </a:buClr>
              <a:buSzPts val="1800"/>
              <a:buFont typeface="Arial"/>
              <a:buNone/>
            </a:pPr>
            <a:r>
              <a:rPr b="0" i="0" lang="es-419" sz="1400" u="none" cap="none" strike="noStrike">
                <a:solidFill>
                  <a:schemeClr val="lt1"/>
                </a:solidFill>
                <a:latin typeface="Arial"/>
                <a:ea typeface="Arial"/>
                <a:cs typeface="Arial"/>
                <a:sym typeface="Arial"/>
              </a:rPr>
              <a:t>3. Este comando nos listara las ramas que se encuentran en el repo (tanto local en nuestro equipo como las remotas que se encuentran online). Si solo queremos listar las ramas locales de nuestro equipo debemos utilizar el comando git branch sin la flag "-a"</a:t>
            </a:r>
            <a:endParaRPr b="0" i="0" sz="1400" u="none" cap="none" strike="noStrike">
              <a:solidFill>
                <a:schemeClr val="lt1"/>
              </a:solidFill>
              <a:latin typeface="Arial"/>
              <a:ea typeface="Arial"/>
              <a:cs typeface="Arial"/>
              <a:sym typeface="Aria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rgbClr val="2D3F50"/>
              </a:solidFill>
              <a:latin typeface="Arial"/>
              <a:ea typeface="Arial"/>
              <a:cs typeface="Arial"/>
              <a:sym typeface="Aria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rgbClr val="2D3F50"/>
              </a:solidFill>
              <a:latin typeface="Arial"/>
              <a:ea typeface="Arial"/>
              <a:cs typeface="Arial"/>
              <a:sym typeface="Aria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rgbClr val="2D3F50"/>
              </a:solidFill>
              <a:latin typeface="Arial"/>
              <a:ea typeface="Arial"/>
              <a:cs typeface="Arial"/>
              <a:sym typeface="Aria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rgbClr val="4168F9"/>
              </a:solidFill>
              <a:latin typeface="Arial"/>
              <a:ea typeface="Arial"/>
              <a:cs typeface="Arial"/>
              <a:sym typeface="Arial"/>
            </a:endParaRPr>
          </a:p>
        </p:txBody>
      </p:sp>
      <p:sp>
        <p:nvSpPr>
          <p:cNvPr id="154" name="Google Shape;154;p16"/>
          <p:cNvSpPr txBox="1"/>
          <p:nvPr/>
        </p:nvSpPr>
        <p:spPr>
          <a:xfrm>
            <a:off x="622175" y="1258850"/>
            <a:ext cx="6255000" cy="261600"/>
          </a:xfrm>
          <a:prstGeom prst="rect">
            <a:avLst/>
          </a:prstGeom>
          <a:solidFill>
            <a:srgbClr val="2D3F50"/>
          </a:solid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None/>
            </a:pPr>
            <a:r>
              <a:rPr b="1" i="0" lang="es-419" sz="1100" u="none" cap="none" strike="noStrike">
                <a:solidFill>
                  <a:srgbClr val="FFFFFF"/>
                </a:solidFill>
                <a:latin typeface="Arial"/>
                <a:ea typeface="Arial"/>
                <a:cs typeface="Arial"/>
                <a:sym typeface="Arial"/>
              </a:rPr>
              <a:t>git clone </a:t>
            </a:r>
            <a:r>
              <a:rPr b="1" lang="es-419" sz="1100">
                <a:solidFill>
                  <a:srgbClr val="FFFFFF"/>
                </a:solidFill>
              </a:rPr>
              <a:t>https://github.com/nicogerman/fis.git</a:t>
            </a:r>
            <a:endParaRPr b="1" i="0" sz="1100" u="none" cap="none" strike="noStrike">
              <a:solidFill>
                <a:srgbClr val="FFFFFF"/>
              </a:solidFill>
              <a:latin typeface="Arial"/>
              <a:ea typeface="Arial"/>
              <a:cs typeface="Arial"/>
              <a:sym typeface="Arial"/>
            </a:endParaRPr>
          </a:p>
        </p:txBody>
      </p:sp>
      <p:sp>
        <p:nvSpPr>
          <p:cNvPr id="155" name="Google Shape;155;p16"/>
          <p:cNvSpPr txBox="1"/>
          <p:nvPr/>
        </p:nvSpPr>
        <p:spPr>
          <a:xfrm>
            <a:off x="622174" y="2133747"/>
            <a:ext cx="4715100" cy="261600"/>
          </a:xfrm>
          <a:prstGeom prst="rect">
            <a:avLst/>
          </a:prstGeom>
          <a:solidFill>
            <a:srgbClr val="2D3F50"/>
          </a:solid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None/>
            </a:pPr>
            <a:r>
              <a:rPr b="1" i="0" lang="es-419" sz="1100" u="none" cap="none" strike="noStrike">
                <a:solidFill>
                  <a:srgbClr val="FFFFFF"/>
                </a:solidFill>
                <a:latin typeface="Arial"/>
                <a:ea typeface="Arial"/>
                <a:cs typeface="Arial"/>
                <a:sym typeface="Arial"/>
              </a:rPr>
              <a:t>git branch -a</a:t>
            </a:r>
            <a:endParaRPr/>
          </a:p>
        </p:txBody>
      </p:sp>
      <p:pic>
        <p:nvPicPr>
          <p:cNvPr id="156" name="Google Shape;156;p16"/>
          <p:cNvPicPr preferRelativeResize="0"/>
          <p:nvPr/>
        </p:nvPicPr>
        <p:blipFill>
          <a:blip r:embed="rId3">
            <a:alphaModFix/>
          </a:blip>
          <a:stretch>
            <a:fillRect/>
          </a:stretch>
        </p:blipFill>
        <p:spPr>
          <a:xfrm>
            <a:off x="493775" y="3527800"/>
            <a:ext cx="7868426" cy="1528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nvSpPr>
        <p:spPr>
          <a:xfrm>
            <a:off x="393612" y="617397"/>
            <a:ext cx="8356800" cy="3908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114300" marR="0" rtl="0" algn="just">
              <a:lnSpc>
                <a:spcPct val="115000"/>
              </a:lnSpc>
              <a:spcBef>
                <a:spcPts val="0"/>
              </a:spcBef>
              <a:spcAft>
                <a:spcPts val="0"/>
              </a:spcAft>
              <a:buClr>
                <a:srgbClr val="2D3F50"/>
              </a:buClr>
              <a:buSzPts val="1800"/>
              <a:buFont typeface="Arial"/>
              <a:buNone/>
            </a:pPr>
            <a:r>
              <a:rPr b="0" i="0" lang="es-419" sz="1400" u="none" cap="none" strike="noStrike">
                <a:solidFill>
                  <a:schemeClr val="lt1"/>
                </a:solidFill>
                <a:latin typeface="Arial"/>
                <a:ea typeface="Arial"/>
                <a:cs typeface="Arial"/>
                <a:sym typeface="Arial"/>
              </a:rPr>
              <a:t>4. Al listar las branchs  tenemos las ramas master y develop, como nos interesa que nuestro trabajo parta desde develop utilizaremos el comando checkout para movernos.</a:t>
            </a:r>
            <a:endParaRPr>
              <a:solidFill>
                <a:schemeClr val="lt1"/>
              </a:solidFil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chemeClr val="lt1"/>
              </a:solidFill>
              <a:latin typeface="Arial"/>
              <a:ea typeface="Arial"/>
              <a:cs typeface="Arial"/>
              <a:sym typeface="Aria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chemeClr val="lt1"/>
              </a:solidFill>
              <a:latin typeface="Arial"/>
              <a:ea typeface="Arial"/>
              <a:cs typeface="Arial"/>
              <a:sym typeface="Arial"/>
            </a:endParaRPr>
          </a:p>
          <a:p>
            <a:pPr indent="0" lvl="0" marL="114300" marR="0" rtl="0" algn="l">
              <a:lnSpc>
                <a:spcPct val="114999"/>
              </a:lnSpc>
              <a:spcBef>
                <a:spcPts val="0"/>
              </a:spcBef>
              <a:spcAft>
                <a:spcPts val="0"/>
              </a:spcAft>
              <a:buClr>
                <a:srgbClr val="2D3F50"/>
              </a:buClr>
              <a:buSzPts val="1800"/>
              <a:buFont typeface="Arial"/>
              <a:buNone/>
            </a:pPr>
            <a:r>
              <a:t/>
            </a:r>
            <a:endParaRPr b="0" i="0" sz="1200" u="none" cap="none" strike="noStrike">
              <a:solidFill>
                <a:schemeClr val="lt1"/>
              </a:solidFill>
              <a:latin typeface="Arial"/>
              <a:ea typeface="Arial"/>
              <a:cs typeface="Arial"/>
              <a:sym typeface="Arial"/>
            </a:endParaRPr>
          </a:p>
          <a:p>
            <a:pPr indent="0" lvl="0" marL="114300" marR="0" rtl="0" algn="just">
              <a:lnSpc>
                <a:spcPct val="114999"/>
              </a:lnSpc>
              <a:spcBef>
                <a:spcPts val="0"/>
              </a:spcBef>
              <a:spcAft>
                <a:spcPts val="0"/>
              </a:spcAft>
              <a:buClr>
                <a:srgbClr val="2D3F50"/>
              </a:buClr>
              <a:buSzPts val="1800"/>
              <a:buFont typeface="Arial"/>
              <a:buNone/>
            </a:pPr>
            <a:r>
              <a:rPr b="0" i="0" lang="es-419" sz="1400" u="none" cap="none" strike="noStrike">
                <a:solidFill>
                  <a:schemeClr val="lt1"/>
                </a:solidFill>
                <a:latin typeface="Arial"/>
                <a:ea typeface="Arial"/>
                <a:cs typeface="Arial"/>
                <a:sym typeface="Arial"/>
              </a:rPr>
              <a:t>5. Ahora vamos a crear una rama donde comenzaremos a trabajar. Cada vez que creamos una nueva rama esta apunta un punto histórico de su rama padre, desde este punto se </a:t>
            </a:r>
            <a:r>
              <a:rPr lang="es-419">
                <a:solidFill>
                  <a:schemeClr val="lt1"/>
                </a:solidFill>
              </a:rPr>
              <a:t>tomará</a:t>
            </a:r>
            <a:r>
              <a:rPr b="0" i="0" lang="es-419" sz="1400" u="none" cap="none" strike="noStrike">
                <a:solidFill>
                  <a:schemeClr val="lt1"/>
                </a:solidFill>
                <a:latin typeface="Arial"/>
                <a:ea typeface="Arial"/>
                <a:cs typeface="Arial"/>
                <a:sym typeface="Arial"/>
              </a:rPr>
              <a:t> el código de partida que se tendrá en la nueva rama para trabajar.</a:t>
            </a:r>
            <a:endParaRPr>
              <a:solidFill>
                <a:schemeClr val="lt1"/>
              </a:solidFill>
            </a:endParaRPr>
          </a:p>
          <a:p>
            <a:pPr indent="0" lvl="0" marL="114300" marR="0" rtl="0" algn="just">
              <a:lnSpc>
                <a:spcPct val="114999"/>
              </a:lnSpc>
              <a:spcBef>
                <a:spcPts val="0"/>
              </a:spcBef>
              <a:spcAft>
                <a:spcPts val="0"/>
              </a:spcAft>
              <a:buClr>
                <a:srgbClr val="2D3F50"/>
              </a:buClr>
              <a:buSzPts val="1800"/>
              <a:buFont typeface="Arial"/>
              <a:buNone/>
            </a:pPr>
            <a:r>
              <a:t/>
            </a:r>
            <a:endParaRPr b="0" i="0" sz="1400" u="none" cap="none" strike="noStrike">
              <a:solidFill>
                <a:schemeClr val="lt1"/>
              </a:solidFill>
              <a:latin typeface="Arial"/>
              <a:ea typeface="Arial"/>
              <a:cs typeface="Arial"/>
              <a:sym typeface="Arial"/>
            </a:endParaRPr>
          </a:p>
          <a:p>
            <a:pPr indent="0" lvl="0" marL="114300" marR="0" rtl="0" algn="just">
              <a:lnSpc>
                <a:spcPct val="114999"/>
              </a:lnSpc>
              <a:spcBef>
                <a:spcPts val="0"/>
              </a:spcBef>
              <a:spcAft>
                <a:spcPts val="0"/>
              </a:spcAft>
              <a:buClr>
                <a:srgbClr val="2D3F50"/>
              </a:buClr>
              <a:buSzPts val="1800"/>
              <a:buFont typeface="Arial"/>
              <a:buNone/>
            </a:pPr>
            <a:r>
              <a:rPr b="0" i="0" lang="es-419" sz="1400" u="none" cap="none" strike="noStrike">
                <a:solidFill>
                  <a:schemeClr val="lt1"/>
                </a:solidFill>
                <a:latin typeface="Arial"/>
                <a:ea typeface="Arial"/>
                <a:cs typeface="Arial"/>
                <a:sym typeface="Arial"/>
              </a:rPr>
              <a:t>Normalmente nos interesa partir desde el último punto histórico "desde lo último subido" para esto utilizaremos el comando pull el cual se encarga de actualizar la rama local a lo último que se encuentra en el remoto de esta.</a:t>
            </a:r>
            <a:endParaRPr b="0" i="0" sz="1800" u="none" cap="none" strike="noStrike">
              <a:solidFill>
                <a:schemeClr val="lt1"/>
              </a:solidFill>
              <a:latin typeface="Arial"/>
              <a:ea typeface="Arial"/>
              <a:cs typeface="Arial"/>
              <a:sym typeface="Aria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rgbClr val="2D3F50"/>
              </a:solidFill>
              <a:latin typeface="Arial"/>
              <a:ea typeface="Arial"/>
              <a:cs typeface="Arial"/>
              <a:sym typeface="Arial"/>
            </a:endParaRPr>
          </a:p>
          <a:p>
            <a:pPr indent="0" lvl="0" marL="114300" marR="0" rtl="0" algn="l">
              <a:lnSpc>
                <a:spcPct val="114999"/>
              </a:lnSpc>
              <a:spcBef>
                <a:spcPts val="0"/>
              </a:spcBef>
              <a:spcAft>
                <a:spcPts val="0"/>
              </a:spcAft>
              <a:buClr>
                <a:srgbClr val="2D3F50"/>
              </a:buClr>
              <a:buSzPts val="1800"/>
              <a:buFont typeface="Arial"/>
              <a:buNone/>
            </a:pPr>
            <a:r>
              <a:rPr b="0" i="0" lang="es-419" sz="1200" u="none" cap="none" strike="noStrike">
                <a:solidFill>
                  <a:srgbClr val="2D3F50"/>
                </a:solidFill>
                <a:latin typeface="Arial"/>
                <a:ea typeface="Arial"/>
                <a:cs typeface="Arial"/>
                <a:sym typeface="Arial"/>
              </a:rPr>
              <a:t>                                                                                                                                                                  </a:t>
            </a:r>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rgbClr val="2D3F50"/>
              </a:solidFill>
              <a:latin typeface="Arial"/>
              <a:ea typeface="Arial"/>
              <a:cs typeface="Arial"/>
              <a:sym typeface="Arial"/>
            </a:endParaRPr>
          </a:p>
          <a:p>
            <a:pPr indent="0" lvl="0" marL="114300" marR="0" rtl="0" algn="l">
              <a:lnSpc>
                <a:spcPct val="114999"/>
              </a:lnSpc>
              <a:spcBef>
                <a:spcPts val="0"/>
              </a:spcBef>
              <a:spcAft>
                <a:spcPts val="0"/>
              </a:spcAft>
              <a:buClr>
                <a:srgbClr val="2D3F50"/>
              </a:buClr>
              <a:buSzPts val="1800"/>
              <a:buFont typeface="Arial"/>
              <a:buNone/>
            </a:pPr>
            <a:r>
              <a:t/>
            </a:r>
            <a:endParaRPr b="1" i="0" sz="1400" u="none" cap="none" strike="noStrike">
              <a:solidFill>
                <a:srgbClr val="2D3F50"/>
              </a:solidFill>
              <a:latin typeface="Arial"/>
              <a:ea typeface="Arial"/>
              <a:cs typeface="Arial"/>
              <a:sym typeface="Aria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rgbClr val="2D3F50"/>
              </a:solidFill>
              <a:latin typeface="Arial"/>
              <a:ea typeface="Arial"/>
              <a:cs typeface="Arial"/>
              <a:sym typeface="Aria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rgbClr val="2D3F50"/>
              </a:solidFill>
              <a:latin typeface="Arial"/>
              <a:ea typeface="Arial"/>
              <a:cs typeface="Arial"/>
              <a:sym typeface="Aria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rgbClr val="2D3F50"/>
              </a:solidFill>
              <a:latin typeface="Arial"/>
              <a:ea typeface="Arial"/>
              <a:cs typeface="Arial"/>
              <a:sym typeface="Aria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rgbClr val="4168F9"/>
              </a:solidFill>
              <a:latin typeface="Arial"/>
              <a:ea typeface="Arial"/>
              <a:cs typeface="Arial"/>
              <a:sym typeface="Arial"/>
            </a:endParaRPr>
          </a:p>
        </p:txBody>
      </p:sp>
      <p:sp>
        <p:nvSpPr>
          <p:cNvPr id="162" name="Google Shape;162;p17"/>
          <p:cNvSpPr txBox="1"/>
          <p:nvPr/>
        </p:nvSpPr>
        <p:spPr>
          <a:xfrm>
            <a:off x="853049" y="1364128"/>
            <a:ext cx="4715100" cy="261600"/>
          </a:xfrm>
          <a:prstGeom prst="rect">
            <a:avLst/>
          </a:prstGeom>
          <a:solidFill>
            <a:srgbClr val="2D3F50"/>
          </a:solid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None/>
            </a:pPr>
            <a:r>
              <a:rPr b="1" i="0" lang="es-419" sz="1100" u="none" cap="none" strike="noStrike">
                <a:solidFill>
                  <a:srgbClr val="FFFFFF"/>
                </a:solidFill>
                <a:latin typeface="Arial"/>
                <a:ea typeface="Arial"/>
                <a:cs typeface="Arial"/>
                <a:sym typeface="Arial"/>
              </a:rPr>
              <a:t>git checkout develop</a:t>
            </a:r>
            <a:endParaRPr/>
          </a:p>
        </p:txBody>
      </p:sp>
      <p:sp>
        <p:nvSpPr>
          <p:cNvPr id="163" name="Google Shape;163;p17"/>
          <p:cNvSpPr txBox="1"/>
          <p:nvPr/>
        </p:nvSpPr>
        <p:spPr>
          <a:xfrm>
            <a:off x="853049" y="3848241"/>
            <a:ext cx="4715100" cy="261600"/>
          </a:xfrm>
          <a:prstGeom prst="rect">
            <a:avLst/>
          </a:prstGeom>
          <a:solidFill>
            <a:srgbClr val="2D3F50"/>
          </a:solid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None/>
            </a:pPr>
            <a:r>
              <a:rPr b="1" i="0" lang="es-419" sz="1100" u="none" cap="none" strike="noStrike">
                <a:solidFill>
                  <a:srgbClr val="FFFFFF"/>
                </a:solidFill>
                <a:latin typeface="Arial"/>
                <a:ea typeface="Arial"/>
                <a:cs typeface="Arial"/>
                <a:sym typeface="Arial"/>
              </a:rPr>
              <a:t>git pull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nvSpPr>
        <p:spPr>
          <a:xfrm>
            <a:off x="397812" y="657622"/>
            <a:ext cx="8356800" cy="3908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rgbClr val="2D3F50"/>
              </a:buClr>
              <a:buSzPts val="1800"/>
              <a:buFont typeface="Arial"/>
              <a:buNone/>
            </a:pPr>
            <a:r>
              <a:rPr b="0" i="0" lang="es-419" sz="1400" u="none" cap="none" strike="noStrike">
                <a:solidFill>
                  <a:schemeClr val="lt1"/>
                </a:solidFill>
                <a:latin typeface="Arial"/>
                <a:ea typeface="Arial"/>
                <a:cs typeface="Arial"/>
                <a:sym typeface="Arial"/>
              </a:rPr>
              <a:t>La operación pull es una operación de sincronización, </a:t>
            </a:r>
            <a:r>
              <a:rPr lang="es-419">
                <a:solidFill>
                  <a:schemeClr val="lt1"/>
                </a:solidFill>
              </a:rPr>
              <a:t>esta</a:t>
            </a:r>
            <a:r>
              <a:rPr b="0" i="0" lang="es-419" sz="1400" u="none" cap="none" strike="noStrike">
                <a:solidFill>
                  <a:schemeClr val="lt1"/>
                </a:solidFill>
                <a:latin typeface="Arial"/>
                <a:ea typeface="Arial"/>
                <a:cs typeface="Arial"/>
                <a:sym typeface="Arial"/>
              </a:rPr>
              <a:t> se encarga de traer cambios desde el repositorio remoto. Ahora que tenemos actualizada nuestra rama develop local crearemos la nueva rama, para hacer esto tenemos dos opciones:</a:t>
            </a:r>
            <a:endParaRPr b="0" i="0" sz="1800" u="none" cap="none" strike="noStrike">
              <a:solidFill>
                <a:schemeClr val="lt1"/>
              </a:solidFill>
              <a:latin typeface="Arial"/>
              <a:ea typeface="Arial"/>
              <a:cs typeface="Arial"/>
              <a:sym typeface="Arial"/>
            </a:endParaRPr>
          </a:p>
          <a:p>
            <a:pPr indent="0" lvl="0" marL="114300" marR="0" rtl="0" algn="l">
              <a:lnSpc>
                <a:spcPct val="114999"/>
              </a:lnSpc>
              <a:spcBef>
                <a:spcPts val="0"/>
              </a:spcBef>
              <a:spcAft>
                <a:spcPts val="0"/>
              </a:spcAft>
              <a:buClr>
                <a:srgbClr val="2D3F50"/>
              </a:buClr>
              <a:buSzPts val="1800"/>
              <a:buFont typeface="Arial"/>
              <a:buNone/>
            </a:pPr>
            <a:r>
              <a:t/>
            </a:r>
            <a:endParaRPr b="0" i="0" sz="1400" u="none" cap="none" strike="noStrike">
              <a:solidFill>
                <a:schemeClr val="lt1"/>
              </a:solidFill>
              <a:latin typeface="Arial"/>
              <a:ea typeface="Arial"/>
              <a:cs typeface="Arial"/>
              <a:sym typeface="Arial"/>
            </a:endParaRPr>
          </a:p>
          <a:p>
            <a:pPr indent="-285750" lvl="0" marL="400050" marR="0" rtl="0" algn="l">
              <a:lnSpc>
                <a:spcPct val="114999"/>
              </a:lnSpc>
              <a:spcBef>
                <a:spcPts val="0"/>
              </a:spcBef>
              <a:spcAft>
                <a:spcPts val="0"/>
              </a:spcAft>
              <a:buClr>
                <a:schemeClr val="lt1"/>
              </a:buClr>
              <a:buSzPts val="1800"/>
              <a:buFont typeface="Arial"/>
              <a:buChar char="●"/>
            </a:pPr>
            <a:r>
              <a:rPr b="0" i="0" lang="es-419" sz="1400" u="none" cap="none" strike="noStrike">
                <a:solidFill>
                  <a:schemeClr val="lt1"/>
                </a:solidFill>
                <a:latin typeface="Arial"/>
                <a:ea typeface="Arial"/>
                <a:cs typeface="Arial"/>
                <a:sym typeface="Arial"/>
              </a:rPr>
              <a:t>La primera es crear la rama y luego movernos a la misma, para lo cual utilizaremos dos comandos:</a:t>
            </a:r>
            <a:endParaRPr>
              <a:solidFill>
                <a:schemeClr val="lt1"/>
              </a:solidFill>
            </a:endParaRPr>
          </a:p>
          <a:p>
            <a:pPr indent="0" lvl="0" marL="114300" marR="0" rtl="0" algn="l">
              <a:lnSpc>
                <a:spcPct val="114999"/>
              </a:lnSpc>
              <a:spcBef>
                <a:spcPts val="0"/>
              </a:spcBef>
              <a:spcAft>
                <a:spcPts val="0"/>
              </a:spcAft>
              <a:buClr>
                <a:srgbClr val="2D3F50"/>
              </a:buClr>
              <a:buSzPts val="1800"/>
              <a:buFont typeface="Arial"/>
              <a:buNone/>
            </a:pPr>
            <a:r>
              <a:t/>
            </a:r>
            <a:endParaRPr b="1" i="0" sz="1400" u="none" cap="none" strike="noStrike">
              <a:solidFill>
                <a:srgbClr val="000000"/>
              </a:solidFill>
              <a:latin typeface="Arial"/>
              <a:ea typeface="Arial"/>
              <a:cs typeface="Arial"/>
              <a:sym typeface="Aria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rgbClr val="2D3F50"/>
              </a:solidFill>
              <a:latin typeface="Arial"/>
              <a:ea typeface="Arial"/>
              <a:cs typeface="Arial"/>
              <a:sym typeface="Arial"/>
            </a:endParaRPr>
          </a:p>
          <a:p>
            <a:pPr indent="0" lvl="0" marL="114300" marR="0" rtl="0" algn="l">
              <a:lnSpc>
                <a:spcPct val="114999"/>
              </a:lnSpc>
              <a:spcBef>
                <a:spcPts val="0"/>
              </a:spcBef>
              <a:spcAft>
                <a:spcPts val="0"/>
              </a:spcAft>
              <a:buClr>
                <a:srgbClr val="2D3F50"/>
              </a:buClr>
              <a:buSzPts val="1800"/>
              <a:buFont typeface="Arial"/>
              <a:buNone/>
            </a:pPr>
            <a:r>
              <a:t/>
            </a:r>
            <a:endParaRPr b="0" i="0" sz="1200" u="none" cap="none" strike="noStrike">
              <a:solidFill>
                <a:srgbClr val="2D3F50"/>
              </a:solidFill>
              <a:latin typeface="Arial"/>
              <a:ea typeface="Arial"/>
              <a:cs typeface="Arial"/>
              <a:sym typeface="Aria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rgbClr val="2D3F50"/>
              </a:solidFill>
              <a:latin typeface="Arial"/>
              <a:ea typeface="Arial"/>
              <a:cs typeface="Arial"/>
              <a:sym typeface="Arial"/>
            </a:endParaRPr>
          </a:p>
          <a:p>
            <a:pPr indent="0" lvl="0" marL="114300" marR="0" rtl="0" algn="l">
              <a:lnSpc>
                <a:spcPct val="114999"/>
              </a:lnSpc>
              <a:spcBef>
                <a:spcPts val="0"/>
              </a:spcBef>
              <a:spcAft>
                <a:spcPts val="0"/>
              </a:spcAft>
              <a:buClr>
                <a:srgbClr val="2D3F50"/>
              </a:buClr>
              <a:buSzPts val="1800"/>
              <a:buFont typeface="Arial"/>
              <a:buNone/>
            </a:pPr>
            <a:r>
              <a:rPr b="0" i="0" lang="es-419" sz="1200" u="none" cap="none" strike="noStrike">
                <a:solidFill>
                  <a:srgbClr val="2D3F50"/>
                </a:solidFill>
                <a:latin typeface="Arial"/>
                <a:ea typeface="Arial"/>
                <a:cs typeface="Arial"/>
                <a:sym typeface="Arial"/>
              </a:rPr>
              <a:t>                                                                                                                                                                  </a:t>
            </a:r>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rgbClr val="2D3F50"/>
              </a:solidFill>
              <a:latin typeface="Arial"/>
              <a:ea typeface="Arial"/>
              <a:cs typeface="Arial"/>
              <a:sym typeface="Arial"/>
            </a:endParaRPr>
          </a:p>
          <a:p>
            <a:pPr indent="0" lvl="0" marL="114300" marR="0" rtl="0" algn="l">
              <a:lnSpc>
                <a:spcPct val="114999"/>
              </a:lnSpc>
              <a:spcBef>
                <a:spcPts val="0"/>
              </a:spcBef>
              <a:spcAft>
                <a:spcPts val="0"/>
              </a:spcAft>
              <a:buClr>
                <a:srgbClr val="2D3F50"/>
              </a:buClr>
              <a:buSzPts val="1800"/>
              <a:buFont typeface="Arial"/>
              <a:buNone/>
            </a:pPr>
            <a:r>
              <a:t/>
            </a:r>
            <a:endParaRPr b="1" i="0" sz="1400" u="none" cap="none" strike="noStrike">
              <a:solidFill>
                <a:srgbClr val="2D3F50"/>
              </a:solidFill>
              <a:latin typeface="Arial"/>
              <a:ea typeface="Arial"/>
              <a:cs typeface="Arial"/>
              <a:sym typeface="Aria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rgbClr val="2D3F50"/>
              </a:solidFill>
              <a:latin typeface="Arial"/>
              <a:ea typeface="Arial"/>
              <a:cs typeface="Arial"/>
              <a:sym typeface="Aria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rgbClr val="2D3F50"/>
              </a:solidFill>
              <a:latin typeface="Arial"/>
              <a:ea typeface="Arial"/>
              <a:cs typeface="Arial"/>
              <a:sym typeface="Aria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rgbClr val="2D3F50"/>
              </a:solidFill>
              <a:latin typeface="Arial"/>
              <a:ea typeface="Arial"/>
              <a:cs typeface="Arial"/>
              <a:sym typeface="Aria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rgbClr val="4168F9"/>
              </a:solidFill>
              <a:latin typeface="Arial"/>
              <a:ea typeface="Arial"/>
              <a:cs typeface="Arial"/>
              <a:sym typeface="Arial"/>
            </a:endParaRPr>
          </a:p>
        </p:txBody>
      </p:sp>
      <p:sp>
        <p:nvSpPr>
          <p:cNvPr id="169" name="Google Shape;169;p18"/>
          <p:cNvSpPr txBox="1"/>
          <p:nvPr/>
        </p:nvSpPr>
        <p:spPr>
          <a:xfrm>
            <a:off x="1263314" y="2572513"/>
            <a:ext cx="6617700" cy="939000"/>
          </a:xfrm>
          <a:prstGeom prst="rect">
            <a:avLst/>
          </a:prstGeom>
          <a:solidFill>
            <a:srgbClr val="2D3F50"/>
          </a:solid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None/>
            </a:pPr>
            <a:r>
              <a:rPr b="1" i="0" lang="es-419" sz="1100" u="none" cap="none" strike="noStrike">
                <a:solidFill>
                  <a:srgbClr val="FFFFFF"/>
                </a:solidFill>
                <a:latin typeface="Arial"/>
                <a:ea typeface="Arial"/>
                <a:cs typeface="Arial"/>
                <a:sym typeface="Arial"/>
              </a:rPr>
              <a:t>git branch &lt;nombre de la rama&gt;  (Esto crea una rama con el nombre indicado)</a:t>
            </a:r>
            <a:endParaRPr/>
          </a:p>
          <a:p>
            <a:pPr indent="0" lvl="0" marL="114300" marR="0" rtl="0" algn="l">
              <a:lnSpc>
                <a:spcPct val="100000"/>
              </a:lnSpc>
              <a:spcBef>
                <a:spcPts val="0"/>
              </a:spcBef>
              <a:spcAft>
                <a:spcPts val="0"/>
              </a:spcAft>
              <a:buNone/>
            </a:pPr>
            <a:r>
              <a:t/>
            </a:r>
            <a:endParaRPr b="1" i="0" sz="1100" u="none" cap="none" strike="noStrike">
              <a:solidFill>
                <a:srgbClr val="FFFFFF"/>
              </a:solidFill>
              <a:latin typeface="Arial"/>
              <a:ea typeface="Arial"/>
              <a:cs typeface="Arial"/>
              <a:sym typeface="Arial"/>
            </a:endParaRPr>
          </a:p>
          <a:p>
            <a:pPr indent="0" lvl="0" marL="114300" marR="0" rtl="0" algn="l">
              <a:lnSpc>
                <a:spcPct val="100000"/>
              </a:lnSpc>
              <a:spcBef>
                <a:spcPts val="0"/>
              </a:spcBef>
              <a:spcAft>
                <a:spcPts val="0"/>
              </a:spcAft>
              <a:buNone/>
            </a:pPr>
            <a:r>
              <a:rPr b="1" i="0" lang="es-419" sz="1100" u="none" cap="none" strike="noStrike">
                <a:solidFill>
                  <a:srgbClr val="FFFFFF"/>
                </a:solidFill>
                <a:latin typeface="Arial"/>
                <a:ea typeface="Arial"/>
                <a:cs typeface="Arial"/>
                <a:sym typeface="Arial"/>
              </a:rPr>
              <a:t>// Luego</a:t>
            </a:r>
            <a:endParaRPr/>
          </a:p>
          <a:p>
            <a:pPr indent="0" lvl="0" marL="114300" marR="0" rtl="0" algn="l">
              <a:lnSpc>
                <a:spcPct val="100000"/>
              </a:lnSpc>
              <a:spcBef>
                <a:spcPts val="0"/>
              </a:spcBef>
              <a:spcAft>
                <a:spcPts val="0"/>
              </a:spcAft>
              <a:buNone/>
            </a:pPr>
            <a:r>
              <a:t/>
            </a:r>
            <a:endParaRPr b="1" i="0" sz="1100" u="none" cap="none" strike="noStrike">
              <a:solidFill>
                <a:srgbClr val="FFFFFF"/>
              </a:solidFill>
              <a:latin typeface="Arial"/>
              <a:ea typeface="Arial"/>
              <a:cs typeface="Arial"/>
              <a:sym typeface="Arial"/>
            </a:endParaRPr>
          </a:p>
          <a:p>
            <a:pPr indent="0" lvl="0" marL="114300" marR="0" rtl="0" algn="l">
              <a:lnSpc>
                <a:spcPct val="100000"/>
              </a:lnSpc>
              <a:spcBef>
                <a:spcPts val="0"/>
              </a:spcBef>
              <a:spcAft>
                <a:spcPts val="0"/>
              </a:spcAft>
              <a:buNone/>
            </a:pPr>
            <a:r>
              <a:rPr b="1" i="0" lang="es-419" sz="1100" u="none" cap="none" strike="noStrike">
                <a:solidFill>
                  <a:srgbClr val="FFFFFF"/>
                </a:solidFill>
                <a:latin typeface="Arial"/>
                <a:ea typeface="Arial"/>
                <a:cs typeface="Arial"/>
                <a:sym typeface="Arial"/>
              </a:rPr>
              <a:t>git checkout &lt;nombre de la rama creada&gt; (Esto me mueve a la rama que cree anteriormente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nvSpPr>
        <p:spPr>
          <a:xfrm>
            <a:off x="397812" y="657622"/>
            <a:ext cx="8356800" cy="3908700"/>
          </a:xfrm>
          <a:prstGeom prst="rect">
            <a:avLst/>
          </a:prstGeom>
          <a:noFill/>
          <a:ln>
            <a:noFill/>
          </a:ln>
        </p:spPr>
        <p:txBody>
          <a:bodyPr anchorCtr="0" anchor="t" bIns="91425" lIns="91425" spcFirstLastPara="1" rIns="91425" wrap="square" tIns="91425">
            <a:noAutofit/>
          </a:bodyPr>
          <a:lstStyle/>
          <a:p>
            <a:pPr indent="-285750" lvl="0" marL="400050" marR="0" rtl="0" algn="just">
              <a:lnSpc>
                <a:spcPct val="115000"/>
              </a:lnSpc>
              <a:spcBef>
                <a:spcPts val="0"/>
              </a:spcBef>
              <a:spcAft>
                <a:spcPts val="0"/>
              </a:spcAft>
              <a:buClr>
                <a:schemeClr val="lt1"/>
              </a:buClr>
              <a:buSzPts val="1800"/>
              <a:buFont typeface="Arial"/>
              <a:buChar char="●"/>
            </a:pPr>
            <a:r>
              <a:rPr b="0" i="0" lang="es-419" sz="1400" u="none" cap="none" strike="noStrike">
                <a:solidFill>
                  <a:schemeClr val="lt1"/>
                </a:solidFill>
                <a:latin typeface="Arial"/>
                <a:ea typeface="Arial"/>
                <a:cs typeface="Arial"/>
                <a:sym typeface="Arial"/>
              </a:rPr>
              <a:t>La segunda opción es utilizar el comando git checkout con la flag "-b" la cual le indica al comando checkout que si la rama no existe la cree y nos mueva a esta nueva rama.</a:t>
            </a:r>
            <a:endParaRPr b="0" i="0" sz="1800" u="none" cap="none" strike="noStrike">
              <a:solidFill>
                <a:schemeClr val="lt1"/>
              </a:solidFill>
              <a:latin typeface="Arial"/>
              <a:ea typeface="Arial"/>
              <a:cs typeface="Arial"/>
              <a:sym typeface="Arial"/>
            </a:endParaRPr>
          </a:p>
          <a:p>
            <a:pPr indent="0" lvl="0" marL="114300" marR="0" rtl="0" algn="l">
              <a:lnSpc>
                <a:spcPct val="114999"/>
              </a:lnSpc>
              <a:spcBef>
                <a:spcPts val="0"/>
              </a:spcBef>
              <a:spcAft>
                <a:spcPts val="0"/>
              </a:spcAft>
              <a:buClr>
                <a:srgbClr val="2D3F50"/>
              </a:buClr>
              <a:buSzPts val="1800"/>
              <a:buFont typeface="Arial"/>
              <a:buNone/>
            </a:pPr>
            <a:r>
              <a:t/>
            </a:r>
            <a:endParaRPr b="1" i="0" sz="1400" u="none" cap="none" strike="noStrike">
              <a:solidFill>
                <a:schemeClr val="lt1"/>
              </a:solidFill>
              <a:latin typeface="Arial"/>
              <a:ea typeface="Arial"/>
              <a:cs typeface="Arial"/>
              <a:sym typeface="Arial"/>
            </a:endParaRPr>
          </a:p>
          <a:p>
            <a:pPr indent="0" lvl="0" marL="114300" marR="0" rtl="0" algn="l">
              <a:lnSpc>
                <a:spcPct val="114999"/>
              </a:lnSpc>
              <a:spcBef>
                <a:spcPts val="0"/>
              </a:spcBef>
              <a:spcAft>
                <a:spcPts val="0"/>
              </a:spcAft>
              <a:buClr>
                <a:srgbClr val="2D3F50"/>
              </a:buClr>
              <a:buSzPts val="1800"/>
              <a:buFont typeface="Arial"/>
              <a:buNone/>
            </a:pPr>
            <a:r>
              <a:t/>
            </a:r>
            <a:endParaRPr b="1" i="0" sz="1400" u="none" cap="none" strike="noStrike">
              <a:solidFill>
                <a:schemeClr val="lt1"/>
              </a:solidFill>
              <a:latin typeface="Arial"/>
              <a:ea typeface="Arial"/>
              <a:cs typeface="Arial"/>
              <a:sym typeface="Aria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chemeClr val="lt1"/>
              </a:solidFill>
              <a:latin typeface="Arial"/>
              <a:ea typeface="Arial"/>
              <a:cs typeface="Arial"/>
              <a:sym typeface="Arial"/>
            </a:endParaRPr>
          </a:p>
          <a:p>
            <a:pPr indent="0" lvl="0" marL="114300" marR="0" rtl="0" algn="l">
              <a:lnSpc>
                <a:spcPct val="114999"/>
              </a:lnSpc>
              <a:spcBef>
                <a:spcPts val="0"/>
              </a:spcBef>
              <a:spcAft>
                <a:spcPts val="0"/>
              </a:spcAft>
              <a:buClr>
                <a:srgbClr val="2D3F50"/>
              </a:buClr>
              <a:buSzPts val="1800"/>
              <a:buFont typeface="Arial"/>
              <a:buNone/>
            </a:pPr>
            <a:r>
              <a:t/>
            </a:r>
            <a:endParaRPr b="0" i="0" sz="1200" u="none" cap="none" strike="noStrike">
              <a:solidFill>
                <a:schemeClr val="lt1"/>
              </a:solidFill>
              <a:latin typeface="Arial"/>
              <a:ea typeface="Arial"/>
              <a:cs typeface="Arial"/>
              <a:sym typeface="Aria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chemeClr val="lt1"/>
              </a:solidFill>
              <a:latin typeface="Arial"/>
              <a:ea typeface="Arial"/>
              <a:cs typeface="Arial"/>
              <a:sym typeface="Arial"/>
            </a:endParaRPr>
          </a:p>
          <a:p>
            <a:pPr indent="0" lvl="0" marL="114300" marR="0" rtl="0" algn="just">
              <a:lnSpc>
                <a:spcPct val="114999"/>
              </a:lnSpc>
              <a:spcBef>
                <a:spcPts val="0"/>
              </a:spcBef>
              <a:spcAft>
                <a:spcPts val="0"/>
              </a:spcAft>
              <a:buClr>
                <a:srgbClr val="2D3F50"/>
              </a:buClr>
              <a:buSzPts val="1800"/>
              <a:buFont typeface="Arial"/>
              <a:buNone/>
            </a:pPr>
            <a:r>
              <a:rPr b="0" i="0" lang="es-419" sz="1400" u="none" cap="none" strike="noStrike">
                <a:solidFill>
                  <a:schemeClr val="lt1"/>
                </a:solidFill>
                <a:latin typeface="Arial"/>
                <a:ea typeface="Arial"/>
                <a:cs typeface="Arial"/>
                <a:sym typeface="Arial"/>
              </a:rPr>
              <a:t>Por </a:t>
            </a:r>
            <a:r>
              <a:rPr lang="es-419">
                <a:solidFill>
                  <a:schemeClr val="lt1"/>
                </a:solidFill>
              </a:rPr>
              <a:t>último</a:t>
            </a:r>
            <a:r>
              <a:rPr b="0" i="0" lang="es-419" sz="1400" u="none" cap="none" strike="noStrike">
                <a:solidFill>
                  <a:schemeClr val="lt1"/>
                </a:solidFill>
                <a:latin typeface="Arial"/>
                <a:ea typeface="Arial"/>
                <a:cs typeface="Arial"/>
                <a:sym typeface="Arial"/>
              </a:rPr>
              <a:t> podemos utilizar el comando git status para validar que nos encontramos sobre la nueva rama creada, el comando git status nos provee la información respecto a el estado de nuestro repositorio local.</a:t>
            </a:r>
            <a:endParaRPr>
              <a:solidFill>
                <a:schemeClr val="lt1"/>
              </a:solidFil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rgbClr val="2D3F50"/>
              </a:solidFill>
              <a:latin typeface="Arial"/>
              <a:ea typeface="Arial"/>
              <a:cs typeface="Arial"/>
              <a:sym typeface="Arial"/>
            </a:endParaRPr>
          </a:p>
          <a:p>
            <a:pPr indent="0" lvl="0" marL="114300" marR="0" rtl="0" algn="l">
              <a:lnSpc>
                <a:spcPct val="114999"/>
              </a:lnSpc>
              <a:spcBef>
                <a:spcPts val="0"/>
              </a:spcBef>
              <a:spcAft>
                <a:spcPts val="0"/>
              </a:spcAft>
              <a:buClr>
                <a:srgbClr val="2D3F50"/>
              </a:buClr>
              <a:buSzPts val="1800"/>
              <a:buFont typeface="Arial"/>
              <a:buNone/>
            </a:pPr>
            <a:r>
              <a:t/>
            </a:r>
            <a:endParaRPr b="1" i="0" sz="1400" u="none" cap="none" strike="noStrike">
              <a:solidFill>
                <a:srgbClr val="2D3F50"/>
              </a:solidFill>
              <a:latin typeface="Arial"/>
              <a:ea typeface="Arial"/>
              <a:cs typeface="Arial"/>
              <a:sym typeface="Aria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rgbClr val="2D3F50"/>
              </a:solidFill>
              <a:latin typeface="Arial"/>
              <a:ea typeface="Arial"/>
              <a:cs typeface="Arial"/>
              <a:sym typeface="Aria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rgbClr val="2D3F50"/>
              </a:solidFill>
              <a:latin typeface="Arial"/>
              <a:ea typeface="Arial"/>
              <a:cs typeface="Arial"/>
              <a:sym typeface="Aria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rgbClr val="2D3F50"/>
              </a:solidFill>
              <a:latin typeface="Arial"/>
              <a:ea typeface="Arial"/>
              <a:cs typeface="Arial"/>
              <a:sym typeface="Aria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rgbClr val="4168F9"/>
              </a:solidFill>
              <a:latin typeface="Arial"/>
              <a:ea typeface="Arial"/>
              <a:cs typeface="Arial"/>
              <a:sym typeface="Arial"/>
            </a:endParaRPr>
          </a:p>
        </p:txBody>
      </p:sp>
      <p:sp>
        <p:nvSpPr>
          <p:cNvPr id="175" name="Google Shape;175;p19"/>
          <p:cNvSpPr txBox="1"/>
          <p:nvPr/>
        </p:nvSpPr>
        <p:spPr>
          <a:xfrm>
            <a:off x="1263314" y="1534789"/>
            <a:ext cx="6617700" cy="430800"/>
          </a:xfrm>
          <a:prstGeom prst="rect">
            <a:avLst/>
          </a:prstGeom>
          <a:solidFill>
            <a:srgbClr val="2D3F50"/>
          </a:solid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None/>
            </a:pPr>
            <a:r>
              <a:rPr b="1" i="0" lang="es-419" sz="1100" u="none" cap="none" strike="noStrike">
                <a:solidFill>
                  <a:srgbClr val="FFFFFF"/>
                </a:solidFill>
                <a:latin typeface="Arial"/>
                <a:ea typeface="Arial"/>
                <a:cs typeface="Arial"/>
                <a:sym typeface="Arial"/>
              </a:rPr>
              <a:t>git checkout –b &lt;nombre de la rama&gt;  </a:t>
            </a:r>
            <a:endParaRPr/>
          </a:p>
          <a:p>
            <a:pPr indent="0" lvl="0" marL="114300" marR="0" rtl="0" algn="l">
              <a:lnSpc>
                <a:spcPct val="100000"/>
              </a:lnSpc>
              <a:spcBef>
                <a:spcPts val="0"/>
              </a:spcBef>
              <a:spcAft>
                <a:spcPts val="0"/>
              </a:spcAft>
              <a:buNone/>
            </a:pPr>
            <a:r>
              <a:t/>
            </a:r>
            <a:endParaRPr b="1" i="0" sz="1100" u="none" cap="none" strike="noStrike">
              <a:solidFill>
                <a:srgbClr val="FFFFFF"/>
              </a:solidFill>
              <a:latin typeface="Arial"/>
              <a:ea typeface="Arial"/>
              <a:cs typeface="Arial"/>
              <a:sym typeface="Arial"/>
            </a:endParaRPr>
          </a:p>
        </p:txBody>
      </p:sp>
      <p:pic>
        <p:nvPicPr>
          <p:cNvPr id="176" name="Google Shape;176;p19"/>
          <p:cNvPicPr preferRelativeResize="0"/>
          <p:nvPr/>
        </p:nvPicPr>
        <p:blipFill>
          <a:blip r:embed="rId3">
            <a:alphaModFix/>
          </a:blip>
          <a:stretch>
            <a:fillRect/>
          </a:stretch>
        </p:blipFill>
        <p:spPr>
          <a:xfrm>
            <a:off x="431363" y="3342050"/>
            <a:ext cx="8289674" cy="1448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nvSpPr>
        <p:spPr>
          <a:xfrm>
            <a:off x="271009" y="554064"/>
            <a:ext cx="77592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800">
                <a:solidFill>
                  <a:schemeClr val="lt1"/>
                </a:solidFill>
              </a:rPr>
              <a:t>Otros comandos útiles respecto a ramas</a:t>
            </a:r>
            <a:endParaRPr sz="2800">
              <a:solidFill>
                <a:schemeClr val="lt1"/>
              </a:solidFill>
            </a:endParaRPr>
          </a:p>
        </p:txBody>
      </p:sp>
      <p:sp>
        <p:nvSpPr>
          <p:cNvPr id="182" name="Google Shape;182;p20"/>
          <p:cNvSpPr txBox="1"/>
          <p:nvPr/>
        </p:nvSpPr>
        <p:spPr>
          <a:xfrm>
            <a:off x="563246" y="1063688"/>
            <a:ext cx="8356800" cy="3908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rgbClr val="2D3F50"/>
              </a:buClr>
              <a:buSzPts val="1800"/>
              <a:buFont typeface="Arial"/>
              <a:buNone/>
            </a:pPr>
            <a:r>
              <a:t/>
            </a:r>
            <a:endParaRPr b="1" i="0" sz="1400" u="none" cap="none" strike="noStrike">
              <a:solidFill>
                <a:schemeClr val="lt1"/>
              </a:solidFill>
              <a:latin typeface="Arial"/>
              <a:ea typeface="Arial"/>
              <a:cs typeface="Arial"/>
              <a:sym typeface="Arial"/>
            </a:endParaRPr>
          </a:p>
          <a:p>
            <a:pPr indent="0" lvl="0" marL="114300" marR="0" rtl="0" algn="l">
              <a:lnSpc>
                <a:spcPct val="115000"/>
              </a:lnSpc>
              <a:spcBef>
                <a:spcPts val="0"/>
              </a:spcBef>
              <a:spcAft>
                <a:spcPts val="0"/>
              </a:spcAft>
              <a:buClr>
                <a:srgbClr val="2D3F50"/>
              </a:buClr>
              <a:buSzPts val="1800"/>
              <a:buFont typeface="Arial"/>
              <a:buNone/>
            </a:pPr>
            <a:r>
              <a:t/>
            </a:r>
            <a:endParaRPr b="0" i="0" sz="1400" u="none" cap="none" strike="noStrike">
              <a:solidFill>
                <a:schemeClr val="lt1"/>
              </a:solidFill>
              <a:latin typeface="Arial"/>
              <a:ea typeface="Arial"/>
              <a:cs typeface="Arial"/>
              <a:sym typeface="Arial"/>
            </a:endParaRPr>
          </a:p>
          <a:p>
            <a:pPr indent="-342900" lvl="0" marL="457200" marR="0" rtl="0" algn="l">
              <a:lnSpc>
                <a:spcPct val="100000"/>
              </a:lnSpc>
              <a:spcBef>
                <a:spcPts val="0"/>
              </a:spcBef>
              <a:spcAft>
                <a:spcPts val="0"/>
              </a:spcAft>
              <a:buClr>
                <a:schemeClr val="lt1"/>
              </a:buClr>
              <a:buSzPts val="1800"/>
              <a:buFont typeface="Arial"/>
              <a:buChar char="●"/>
            </a:pPr>
            <a:r>
              <a:rPr b="1" i="0" lang="es-419" sz="1400" u="none" cap="none" strike="noStrike">
                <a:solidFill>
                  <a:schemeClr val="lt1"/>
                </a:solidFill>
                <a:latin typeface="Arial"/>
                <a:ea typeface="Arial"/>
                <a:cs typeface="Arial"/>
                <a:sym typeface="Arial"/>
              </a:rPr>
              <a:t>git branch -d &lt;branch&gt; </a:t>
            </a:r>
            <a:endParaRPr b="0" i="0" sz="1400" u="none" cap="none" strike="noStrike">
              <a:solidFill>
                <a:schemeClr val="lt1"/>
              </a:solidFill>
              <a:latin typeface="Arial"/>
              <a:ea typeface="Arial"/>
              <a:cs typeface="Arial"/>
              <a:sym typeface="Arial"/>
            </a:endParaRPr>
          </a:p>
          <a:p>
            <a:pPr indent="0" lvl="1" marL="596900" marR="0" rtl="0" algn="l">
              <a:lnSpc>
                <a:spcPct val="100000"/>
              </a:lnSpc>
              <a:spcBef>
                <a:spcPts val="1600"/>
              </a:spcBef>
              <a:spcAft>
                <a:spcPts val="0"/>
              </a:spcAft>
              <a:buClr>
                <a:srgbClr val="2D3F50"/>
              </a:buClr>
              <a:buSzPts val="1800"/>
              <a:buFont typeface="Arial"/>
              <a:buNone/>
            </a:pPr>
            <a:r>
              <a:rPr b="1" i="0" lang="es-419" sz="1400" u="none" cap="none" strike="noStrike">
                <a:solidFill>
                  <a:schemeClr val="lt1"/>
                </a:solidFill>
                <a:latin typeface="Arial"/>
                <a:ea typeface="Arial"/>
                <a:cs typeface="Arial"/>
                <a:sym typeface="Arial"/>
              </a:rPr>
              <a:t>Borra la rama si </a:t>
            </a:r>
            <a:r>
              <a:rPr b="1" lang="es-419">
                <a:solidFill>
                  <a:schemeClr val="lt1"/>
                </a:solidFill>
              </a:rPr>
              <a:t>se realizó un merge con todos los cambios</a:t>
            </a:r>
            <a:endParaRPr b="1" i="0" sz="1400" u="none" cap="none" strike="noStrike">
              <a:solidFill>
                <a:schemeClr val="lt1"/>
              </a:solidFill>
              <a:latin typeface="Arial"/>
              <a:ea typeface="Arial"/>
              <a:cs typeface="Arial"/>
              <a:sym typeface="Arial"/>
            </a:endParaRPr>
          </a:p>
          <a:p>
            <a:pPr indent="-228600" lvl="0" marL="457200" marR="0" rtl="0" algn="l">
              <a:lnSpc>
                <a:spcPct val="100000"/>
              </a:lnSpc>
              <a:spcBef>
                <a:spcPts val="0"/>
              </a:spcBef>
              <a:spcAft>
                <a:spcPts val="0"/>
              </a:spcAft>
              <a:buClr>
                <a:srgbClr val="2D3F50"/>
              </a:buClr>
              <a:buSzPts val="1800"/>
              <a:buFont typeface="Arial"/>
              <a:buNone/>
            </a:pPr>
            <a:r>
              <a:t/>
            </a:r>
            <a:endParaRPr b="0" i="0" sz="1400" u="none" cap="none" strike="noStrike">
              <a:solidFill>
                <a:schemeClr val="lt1"/>
              </a:solidFill>
              <a:latin typeface="Arial"/>
              <a:ea typeface="Arial"/>
              <a:cs typeface="Arial"/>
              <a:sym typeface="Arial"/>
            </a:endParaRPr>
          </a:p>
          <a:p>
            <a:pPr indent="-342900" lvl="0" marL="457200" marR="0" rtl="0" algn="l">
              <a:lnSpc>
                <a:spcPct val="100000"/>
              </a:lnSpc>
              <a:spcBef>
                <a:spcPts val="0"/>
              </a:spcBef>
              <a:spcAft>
                <a:spcPts val="0"/>
              </a:spcAft>
              <a:buClr>
                <a:schemeClr val="lt1"/>
              </a:buClr>
              <a:buSzPts val="1800"/>
              <a:buFont typeface="Arial"/>
              <a:buChar char="●"/>
            </a:pPr>
            <a:r>
              <a:rPr b="1" i="0" lang="es-419" sz="1400" u="none" cap="none" strike="noStrike">
                <a:solidFill>
                  <a:schemeClr val="lt1"/>
                </a:solidFill>
                <a:latin typeface="Arial"/>
                <a:ea typeface="Arial"/>
                <a:cs typeface="Arial"/>
                <a:sym typeface="Arial"/>
              </a:rPr>
              <a:t>git branch -D &lt;branch&gt; </a:t>
            </a:r>
            <a:endParaRPr b="0" i="0" sz="1400" u="none" cap="none" strike="noStrike">
              <a:solidFill>
                <a:schemeClr val="lt1"/>
              </a:solidFill>
              <a:latin typeface="Arial"/>
              <a:ea typeface="Arial"/>
              <a:cs typeface="Arial"/>
              <a:sym typeface="Arial"/>
            </a:endParaRPr>
          </a:p>
          <a:p>
            <a:pPr indent="0" lvl="1" marL="596900" marR="0" rtl="0" algn="l">
              <a:lnSpc>
                <a:spcPct val="100000"/>
              </a:lnSpc>
              <a:spcBef>
                <a:spcPts val="1600"/>
              </a:spcBef>
              <a:spcAft>
                <a:spcPts val="0"/>
              </a:spcAft>
              <a:buClr>
                <a:srgbClr val="2D3F50"/>
              </a:buClr>
              <a:buSzPts val="1400"/>
              <a:buFont typeface="Arial"/>
              <a:buNone/>
            </a:pPr>
            <a:r>
              <a:rPr b="1" i="0" lang="es-419" sz="1400" u="none" cap="none" strike="noStrike">
                <a:solidFill>
                  <a:schemeClr val="lt1"/>
                </a:solidFill>
                <a:latin typeface="Arial"/>
                <a:ea typeface="Arial"/>
                <a:cs typeface="Arial"/>
                <a:sym typeface="Arial"/>
              </a:rPr>
              <a:t>Borra la rama sin tomar en cuenta los cambios</a:t>
            </a:r>
            <a:endParaRPr b="0" i="0" sz="1400" u="none" cap="none" strike="noStrike">
              <a:solidFill>
                <a:schemeClr val="lt1"/>
              </a:solidFill>
              <a:latin typeface="Arial"/>
              <a:ea typeface="Arial"/>
              <a:cs typeface="Arial"/>
              <a:sym typeface="Arial"/>
            </a:endParaRPr>
          </a:p>
          <a:p>
            <a:pPr indent="-228600" lvl="0" marL="457200" marR="0" rtl="0" algn="l">
              <a:lnSpc>
                <a:spcPct val="100000"/>
              </a:lnSpc>
              <a:spcBef>
                <a:spcPts val="0"/>
              </a:spcBef>
              <a:spcAft>
                <a:spcPts val="0"/>
              </a:spcAft>
              <a:buClr>
                <a:srgbClr val="2D3F50"/>
              </a:buClr>
              <a:buSzPts val="1800"/>
              <a:buFont typeface="Arial"/>
              <a:buNone/>
            </a:pPr>
            <a:r>
              <a:t/>
            </a:r>
            <a:endParaRPr b="0" i="0" sz="1400" u="none" cap="none" strike="noStrike">
              <a:solidFill>
                <a:schemeClr val="lt1"/>
              </a:solidFill>
              <a:latin typeface="Arial"/>
              <a:ea typeface="Arial"/>
              <a:cs typeface="Arial"/>
              <a:sym typeface="Arial"/>
            </a:endParaRPr>
          </a:p>
          <a:p>
            <a:pPr indent="-342900" lvl="0" marL="457200" marR="0" rtl="0" algn="l">
              <a:lnSpc>
                <a:spcPct val="100000"/>
              </a:lnSpc>
              <a:spcBef>
                <a:spcPts val="0"/>
              </a:spcBef>
              <a:spcAft>
                <a:spcPts val="0"/>
              </a:spcAft>
              <a:buClr>
                <a:schemeClr val="lt1"/>
              </a:buClr>
              <a:buSzPts val="1800"/>
              <a:buFont typeface="Arial"/>
              <a:buChar char="●"/>
            </a:pPr>
            <a:r>
              <a:rPr b="1" i="0" lang="es-419" sz="1400" u="none" cap="none" strike="noStrike">
                <a:solidFill>
                  <a:schemeClr val="lt1"/>
                </a:solidFill>
                <a:latin typeface="Arial"/>
                <a:ea typeface="Arial"/>
                <a:cs typeface="Arial"/>
                <a:sym typeface="Arial"/>
              </a:rPr>
              <a:t>git branch -m &lt;branch&gt; </a:t>
            </a:r>
            <a:endParaRPr b="0" i="0" sz="1400" u="none" cap="none" strike="noStrike">
              <a:solidFill>
                <a:schemeClr val="lt1"/>
              </a:solidFill>
              <a:latin typeface="Arial"/>
              <a:ea typeface="Arial"/>
              <a:cs typeface="Arial"/>
              <a:sym typeface="Arial"/>
            </a:endParaRPr>
          </a:p>
          <a:p>
            <a:pPr indent="0" lvl="1" marL="596900" marR="0" rtl="0" algn="l">
              <a:lnSpc>
                <a:spcPct val="100000"/>
              </a:lnSpc>
              <a:spcBef>
                <a:spcPts val="1600"/>
              </a:spcBef>
              <a:spcAft>
                <a:spcPts val="0"/>
              </a:spcAft>
              <a:buClr>
                <a:srgbClr val="2D3F50"/>
              </a:buClr>
              <a:buSzPts val="1400"/>
              <a:buFont typeface="Arial"/>
              <a:buNone/>
            </a:pPr>
            <a:r>
              <a:rPr b="1" i="0" lang="es-419" sz="1400" u="none" cap="none" strike="noStrike">
                <a:solidFill>
                  <a:schemeClr val="lt1"/>
                </a:solidFill>
                <a:latin typeface="Arial"/>
                <a:ea typeface="Arial"/>
                <a:cs typeface="Arial"/>
                <a:sym typeface="Arial"/>
              </a:rPr>
              <a:t>Cambia el nombre de la rama</a:t>
            </a:r>
            <a:endParaRPr b="0" i="0" sz="1400" u="none" cap="none" strike="noStrike">
              <a:solidFill>
                <a:schemeClr val="lt1"/>
              </a:solidFill>
              <a:latin typeface="Arial"/>
              <a:ea typeface="Arial"/>
              <a:cs typeface="Arial"/>
              <a:sym typeface="Arial"/>
            </a:endParaRPr>
          </a:p>
          <a:p>
            <a:pPr indent="0" lvl="0" marL="114300" marR="0" rtl="0" algn="l">
              <a:lnSpc>
                <a:spcPct val="114999"/>
              </a:lnSpc>
              <a:spcBef>
                <a:spcPts val="0"/>
              </a:spcBef>
              <a:spcAft>
                <a:spcPts val="0"/>
              </a:spcAft>
              <a:buClr>
                <a:srgbClr val="2D3F50"/>
              </a:buClr>
              <a:buSzPts val="1800"/>
              <a:buFont typeface="Arial"/>
              <a:buNone/>
            </a:pPr>
            <a:r>
              <a:t/>
            </a:r>
            <a:endParaRPr b="0" i="0" sz="1200" u="none" cap="none" strike="noStrike">
              <a:solidFill>
                <a:srgbClr val="2D3F50"/>
              </a:solidFill>
              <a:latin typeface="Arial"/>
              <a:ea typeface="Arial"/>
              <a:cs typeface="Arial"/>
              <a:sym typeface="Aria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rgbClr val="2D3F50"/>
              </a:solidFill>
              <a:latin typeface="Arial"/>
              <a:ea typeface="Arial"/>
              <a:cs typeface="Arial"/>
              <a:sym typeface="Arial"/>
            </a:endParaRPr>
          </a:p>
          <a:p>
            <a:pPr indent="0" lvl="0" marL="114300" marR="0" rtl="0" algn="l">
              <a:lnSpc>
                <a:spcPct val="114999"/>
              </a:lnSpc>
              <a:spcBef>
                <a:spcPts val="0"/>
              </a:spcBef>
              <a:spcAft>
                <a:spcPts val="0"/>
              </a:spcAft>
              <a:buClr>
                <a:srgbClr val="2D3F50"/>
              </a:buClr>
              <a:buSzPts val="1800"/>
              <a:buFont typeface="Arial"/>
              <a:buNone/>
            </a:pPr>
            <a:r>
              <a:rPr b="0" i="0" lang="es-419" sz="1200" u="none" cap="none" strike="noStrike">
                <a:solidFill>
                  <a:srgbClr val="2D3F50"/>
                </a:solidFill>
                <a:latin typeface="Arial"/>
                <a:ea typeface="Arial"/>
                <a:cs typeface="Arial"/>
                <a:sym typeface="Arial"/>
              </a:rPr>
              <a:t>                                                                                                                                                                  </a:t>
            </a:r>
            <a:endParaRPr/>
          </a:p>
          <a:p>
            <a:pPr indent="0" lvl="0" marL="114300" marR="0" rtl="0" algn="just">
              <a:lnSpc>
                <a:spcPct val="115000"/>
              </a:lnSpc>
              <a:spcBef>
                <a:spcPts val="0"/>
              </a:spcBef>
              <a:spcAft>
                <a:spcPts val="0"/>
              </a:spcAft>
              <a:buClr>
                <a:srgbClr val="2D3F50"/>
              </a:buClr>
              <a:buSzPts val="1800"/>
              <a:buFont typeface="Arial"/>
              <a:buNone/>
            </a:pPr>
            <a:r>
              <a:t/>
            </a:r>
            <a:endParaRPr b="0" i="0" sz="1200" u="none" cap="none" strike="noStrike">
              <a:solidFill>
                <a:srgbClr val="2D3F50"/>
              </a:solidFill>
              <a:latin typeface="Arial"/>
              <a:ea typeface="Arial"/>
              <a:cs typeface="Arial"/>
              <a:sym typeface="Aria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rgbClr val="2D3F50"/>
              </a:solidFill>
              <a:latin typeface="Arial"/>
              <a:ea typeface="Arial"/>
              <a:cs typeface="Arial"/>
              <a:sym typeface="Aria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rgbClr val="2D3F50"/>
              </a:solidFill>
              <a:latin typeface="Arial"/>
              <a:ea typeface="Arial"/>
              <a:cs typeface="Arial"/>
              <a:sym typeface="Aria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rgbClr val="2D3F50"/>
              </a:solidFill>
              <a:latin typeface="Arial"/>
              <a:ea typeface="Arial"/>
              <a:cs typeface="Arial"/>
              <a:sym typeface="Arial"/>
            </a:endParaRPr>
          </a:p>
          <a:p>
            <a:pPr indent="0" lvl="0" marL="114300" marR="0" rtl="0" algn="l">
              <a:lnSpc>
                <a:spcPct val="115000"/>
              </a:lnSpc>
              <a:spcBef>
                <a:spcPts val="0"/>
              </a:spcBef>
              <a:spcAft>
                <a:spcPts val="0"/>
              </a:spcAft>
              <a:buClr>
                <a:srgbClr val="2D3F50"/>
              </a:buClr>
              <a:buSzPts val="1800"/>
              <a:buFont typeface="Arial"/>
              <a:buNone/>
            </a:pPr>
            <a:r>
              <a:t/>
            </a:r>
            <a:endParaRPr b="0" i="0" sz="1200" u="none" cap="none" strike="noStrike">
              <a:solidFill>
                <a:srgbClr val="4168F9"/>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6114900" cy="73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419"/>
              <a:t>GIT MERGE</a:t>
            </a:r>
            <a:endParaRPr b="1"/>
          </a:p>
        </p:txBody>
      </p:sp>
      <p:sp>
        <p:nvSpPr>
          <p:cNvPr id="188" name="Google Shape;188;p21"/>
          <p:cNvSpPr txBox="1"/>
          <p:nvPr>
            <p:ph idx="1" type="body"/>
          </p:nvPr>
        </p:nvSpPr>
        <p:spPr>
          <a:xfrm>
            <a:off x="1297500" y="1163575"/>
            <a:ext cx="5698200" cy="4896900"/>
          </a:xfrm>
          <a:prstGeom prst="rect">
            <a:avLst/>
          </a:prstGeom>
        </p:spPr>
        <p:txBody>
          <a:bodyPr anchorCtr="0" anchor="t" bIns="91425" lIns="91425" spcFirstLastPara="1" rIns="91425" wrap="square" tIns="91425">
            <a:spAutoFit/>
          </a:bodyPr>
          <a:lstStyle/>
          <a:p>
            <a:pPr indent="-349250" lvl="0" marL="457200" rtl="0" algn="l">
              <a:lnSpc>
                <a:spcPct val="200000"/>
              </a:lnSpc>
              <a:spcBef>
                <a:spcPts val="0"/>
              </a:spcBef>
              <a:spcAft>
                <a:spcPts val="0"/>
              </a:spcAft>
              <a:buSzPts val="1900"/>
              <a:buChar char="●"/>
            </a:pPr>
            <a:r>
              <a:rPr lang="es-419" sz="1900"/>
              <a:t>Concepto principal</a:t>
            </a:r>
            <a:endParaRPr sz="1900"/>
          </a:p>
          <a:p>
            <a:pPr indent="-349250" lvl="0" marL="457200" rtl="0" algn="l">
              <a:lnSpc>
                <a:spcPct val="200000"/>
              </a:lnSpc>
              <a:spcBef>
                <a:spcPts val="0"/>
              </a:spcBef>
              <a:spcAft>
                <a:spcPts val="0"/>
              </a:spcAft>
              <a:buSzPts val="1900"/>
              <a:buChar char="●"/>
            </a:pPr>
            <a:r>
              <a:rPr lang="es-419" sz="1900"/>
              <a:t>Comando git merge</a:t>
            </a:r>
            <a:endParaRPr sz="1900"/>
          </a:p>
          <a:p>
            <a:pPr indent="-349250" lvl="0" marL="457200" rtl="0" algn="l">
              <a:lnSpc>
                <a:spcPct val="200000"/>
              </a:lnSpc>
              <a:spcBef>
                <a:spcPts val="0"/>
              </a:spcBef>
              <a:spcAft>
                <a:spcPts val="0"/>
              </a:spcAft>
              <a:buSzPts val="1900"/>
              <a:buChar char="●"/>
            </a:pPr>
            <a:r>
              <a:rPr lang="es-419" sz="1900"/>
              <a:t>Commit base</a:t>
            </a:r>
            <a:endParaRPr sz="1900"/>
          </a:p>
          <a:p>
            <a:pPr indent="-349250" lvl="0" marL="457200" rtl="0" algn="l">
              <a:lnSpc>
                <a:spcPct val="200000"/>
              </a:lnSpc>
              <a:spcBef>
                <a:spcPts val="0"/>
              </a:spcBef>
              <a:spcAft>
                <a:spcPts val="0"/>
              </a:spcAft>
              <a:buSzPts val="1900"/>
              <a:buChar char="●"/>
            </a:pPr>
            <a:r>
              <a:rPr lang="es-419" sz="1900"/>
              <a:t>Tipos de merge</a:t>
            </a:r>
            <a:endParaRPr sz="1900"/>
          </a:p>
          <a:p>
            <a:pPr indent="-349250" lvl="1" marL="914400" rtl="0" algn="l">
              <a:lnSpc>
                <a:spcPct val="200000"/>
              </a:lnSpc>
              <a:spcBef>
                <a:spcPts val="0"/>
              </a:spcBef>
              <a:spcAft>
                <a:spcPts val="0"/>
              </a:spcAft>
              <a:buSzPts val="1900"/>
              <a:buChar char="○"/>
            </a:pPr>
            <a:r>
              <a:rPr lang="es-419" sz="1900"/>
              <a:t>Fast-forward merge </a:t>
            </a:r>
            <a:endParaRPr sz="1900"/>
          </a:p>
          <a:p>
            <a:pPr indent="-349250" lvl="1" marL="914400" rtl="0" algn="l">
              <a:lnSpc>
                <a:spcPct val="200000"/>
              </a:lnSpc>
              <a:spcBef>
                <a:spcPts val="0"/>
              </a:spcBef>
              <a:spcAft>
                <a:spcPts val="0"/>
              </a:spcAft>
              <a:buSzPts val="1900"/>
              <a:buChar char="○"/>
            </a:pPr>
            <a:r>
              <a:rPr lang="es-419" sz="1900"/>
              <a:t>3-way merge</a:t>
            </a:r>
            <a:endParaRPr sz="1900"/>
          </a:p>
          <a:p>
            <a:pPr indent="0" lvl="0" marL="457200" rtl="0" algn="l">
              <a:lnSpc>
                <a:spcPct val="200000"/>
              </a:lnSpc>
              <a:spcBef>
                <a:spcPts val="1200"/>
              </a:spcBef>
              <a:spcAft>
                <a:spcPts val="0"/>
              </a:spcAft>
              <a:buNone/>
            </a:pPr>
            <a:r>
              <a:t/>
            </a:r>
            <a:endParaRPr sz="2256"/>
          </a:p>
          <a:p>
            <a:pPr indent="0" lvl="0" marL="0" rtl="0" algn="l">
              <a:spcBef>
                <a:spcPts val="1200"/>
              </a:spcBef>
              <a:spcAft>
                <a:spcPts val="1200"/>
              </a:spcAft>
              <a:buNone/>
            </a:pPr>
            <a:r>
              <a:rPr lang="es-419"/>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