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Merriweather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bold.fntdata"/><Relationship Id="rId20" Type="http://schemas.openxmlformats.org/officeDocument/2006/relationships/slide" Target="slides/slide15.xml"/><Relationship Id="rId42" Type="http://schemas.openxmlformats.org/officeDocument/2006/relationships/font" Target="fonts/Merriweather-boldItalic.fntdata"/><Relationship Id="rId41" Type="http://schemas.openxmlformats.org/officeDocument/2006/relationships/font" Target="fonts/Merriweather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39" Type="http://schemas.openxmlformats.org/officeDocument/2006/relationships/font" Target="fonts/Merriweather-regular.fntdata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b75156ee4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b75156ee4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b75156ee4_3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b75156ee4_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b75156ee4_3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eb75156ee4_3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b75156ee4_3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b75156ee4_3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b75156ee4_3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eb75156ee4_3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b75156ee4_3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b75156ee4_3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b75156ee4_3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b75156ee4_3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b75156ee4_3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b75156ee4_3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b75156ee4_3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eb75156ee4_3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b75156ee4_3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b75156ee4_3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b75156ee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b75156ee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b75156ee4_3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eb75156ee4_3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b75156ee4_3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eb75156ee4_3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b75156ee4_3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eb75156ee4_3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b75156ee4_3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eb75156ee4_3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992648c22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992648c22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992648c22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992648c22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b75156ee4_3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eb75156ee4_3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eb75156ee4_3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eb75156ee4_3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b75156ee4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eb75156ee4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eb75156ee4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eb75156ee4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b75156ee4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eb75156ee4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b75156ee4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b75156ee4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b75156ee4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b75156ee4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b75156ee4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b75156ee4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b75156ee4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b75156ee4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b75156ee4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b75156ee4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b75156ee4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b75156ee4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800"/>
              <a:t>Estrategias de testing exploratorio</a:t>
            </a:r>
            <a:endParaRPr sz="38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781225" y="4118000"/>
            <a:ext cx="50334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Martín Bo, Marcelo Larrarte, Franco Paulino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ctrTitle"/>
          </p:nvPr>
        </p:nvSpPr>
        <p:spPr>
          <a:xfrm>
            <a:off x="318000" y="539725"/>
            <a:ext cx="80733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¿Cuándo es </a:t>
            </a:r>
            <a:r>
              <a:rPr lang="es-419"/>
              <a:t>útil</a:t>
            </a:r>
            <a:r>
              <a:rPr lang="es-419"/>
              <a:t> el testing </a:t>
            </a:r>
            <a:r>
              <a:rPr lang="es-419"/>
              <a:t>exploratorio</a:t>
            </a:r>
            <a:r>
              <a:rPr lang="es-419"/>
              <a:t>?</a:t>
            </a:r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546150" y="2115475"/>
            <a:ext cx="45213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El testing exploratorio es útil en diversas situaciones y puede aportar valor en varios contextos.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Requisitos Cambiantes o Incompletos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1087650" y="1894250"/>
            <a:ext cx="6968700" cy="26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En proyectos donde los requisitos cambian con frecuencia o no están completamente definidos, el testing exploratorio permite a los probadores adaptarse rápidamente a los cambios y explorar áreas críticas sin depender de documentación exhaustiva.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Ágil</a:t>
            </a:r>
            <a:endParaRPr/>
          </a:p>
        </p:txBody>
      </p:sp>
      <p:sp>
        <p:nvSpPr>
          <p:cNvPr id="130" name="Google Shape;130;p24"/>
          <p:cNvSpPr txBox="1"/>
          <p:nvPr/>
        </p:nvSpPr>
        <p:spPr>
          <a:xfrm>
            <a:off x="901050" y="1984150"/>
            <a:ext cx="7341900" cy="25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En entornos ágiles, donde el desarrollo es iterativo y se espera una entrega continua, el testing exploratorio se alinea bien con los principios ágiles. 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Puede proporcionar retroalimentación rápida sobre nuevas características y ajustarse a los cambios en cada iteración.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Exploración de Nuevos Productos o Funcionalidades</a:t>
            </a:r>
            <a:endParaRPr/>
          </a:p>
        </p:txBody>
      </p:sp>
      <p:sp>
        <p:nvSpPr>
          <p:cNvPr id="136" name="Google Shape;136;p25"/>
          <p:cNvSpPr txBox="1"/>
          <p:nvPr/>
        </p:nvSpPr>
        <p:spPr>
          <a:xfrm>
            <a:off x="1111950" y="1956475"/>
            <a:ext cx="6920100" cy="28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Cuando se introduce un nuevo producto o una nueva funcionalidad, el testing exploratorio puede ayudar a identificar rápidamente posibles problemas y áreas de mejora sin depender de casos de prueba predefinidos.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Detección Temprana de Defectos</a:t>
            </a:r>
            <a:endParaRPr/>
          </a:p>
        </p:txBody>
      </p:sp>
      <p:sp>
        <p:nvSpPr>
          <p:cNvPr id="142" name="Google Shape;142;p26"/>
          <p:cNvSpPr txBox="1"/>
          <p:nvPr/>
        </p:nvSpPr>
        <p:spPr>
          <a:xfrm>
            <a:off x="1267500" y="1901150"/>
            <a:ext cx="66090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El testing exploratorio es efectivo para la detección temprana de defectos, ya que permite a los probadores utilizar su conocimiento y experiencia para explorar áreas críticas del software y encontrar problemas antes de que se vuelvan más costosos de corregir.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Pruebas de Usabilidad</a:t>
            </a:r>
            <a:endParaRPr/>
          </a:p>
        </p:txBody>
      </p:sp>
      <p:sp>
        <p:nvSpPr>
          <p:cNvPr id="148" name="Google Shape;148;p27"/>
          <p:cNvSpPr txBox="1"/>
          <p:nvPr/>
        </p:nvSpPr>
        <p:spPr>
          <a:xfrm>
            <a:off x="1077300" y="1908075"/>
            <a:ext cx="6989400" cy="28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Para evaluar la usabilidad del software, es importante realizar pruebas exploratorias para simular cómo los usuarios reales </a:t>
            </a:r>
            <a:r>
              <a:rPr lang="es-419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interactuarán</a:t>
            </a:r>
            <a:r>
              <a:rPr lang="es-419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con el sistema. 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Este enfoque puede descubrir problemas de usabilidad que podrían no ser evidentes en pruebas guiadas por casos de prueba.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Escenarios de Prueba Complejos o No Documentados</a:t>
            </a:r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1064650" y="1901150"/>
            <a:ext cx="69549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En situaciones donde los escenarios de prueba son complejos o no están bien documentados, el testing exploratorio permite a los probadores adaptarse y explorar diferentes caminos sin restricciones estrictas.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 resumen…</a:t>
            </a:r>
            <a:endParaRPr/>
          </a:p>
        </p:txBody>
      </p:sp>
      <p:sp>
        <p:nvSpPr>
          <p:cNvPr id="160" name="Google Shape;160;p29"/>
          <p:cNvSpPr txBox="1"/>
          <p:nvPr/>
        </p:nvSpPr>
        <p:spPr>
          <a:xfrm>
            <a:off x="1198350" y="1977200"/>
            <a:ext cx="6747300" cy="28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En resumen, el testing exploratorio es valioso en situaciones donde se necesita flexibilidad, adaptabilidad y descubrimiento continuo de defectos. 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Puede ser una parte integral de la estrategia general de pruebas, especialmente en entornos dinámicos y ágiles.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ctrTitle"/>
          </p:nvPr>
        </p:nvSpPr>
        <p:spPr>
          <a:xfrm>
            <a:off x="311700" y="52590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Elementos de una sesión</a:t>
            </a:r>
            <a:endParaRPr/>
          </a:p>
        </p:txBody>
      </p:sp>
      <p:sp>
        <p:nvSpPr>
          <p:cNvPr id="166" name="Google Shape;166;p30"/>
          <p:cNvSpPr txBox="1"/>
          <p:nvPr/>
        </p:nvSpPr>
        <p:spPr>
          <a:xfrm>
            <a:off x="1101450" y="1873500"/>
            <a:ext cx="69411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30"/>
          <p:cNvSpPr txBox="1"/>
          <p:nvPr>
            <p:ph idx="1" type="subTitle"/>
          </p:nvPr>
        </p:nvSpPr>
        <p:spPr>
          <a:xfrm>
            <a:off x="311700" y="1878550"/>
            <a:ext cx="45483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-419" sz="1700">
                <a:latin typeface="Merriweather"/>
                <a:ea typeface="Merriweather"/>
                <a:cs typeface="Merriweather"/>
                <a:sym typeface="Merriweather"/>
              </a:rPr>
              <a:t>Una sesión de testing exploratorio generalmente implica varios elementos clave que contribuyen a su éxito.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Documentación Ligera</a:t>
            </a:r>
            <a:endParaRPr/>
          </a:p>
        </p:txBody>
      </p:sp>
      <p:sp>
        <p:nvSpPr>
          <p:cNvPr id="173" name="Google Shape;173;p31"/>
          <p:cNvSpPr txBox="1"/>
          <p:nvPr/>
        </p:nvSpPr>
        <p:spPr>
          <a:xfrm>
            <a:off x="1063200" y="1818200"/>
            <a:ext cx="7017600" cy="28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Aunque el testing exploratorio es menos formal que otros enfoques, se puede realizar alguna documentación ligera para registrar hallazgos, pasos seguidos y problemas identificados durante la sesión.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es?</a:t>
            </a:r>
            <a:endParaRPr/>
          </a:p>
        </p:txBody>
      </p:sp>
      <p:sp>
        <p:nvSpPr>
          <p:cNvPr id="71" name="Google Shape;71;p14"/>
          <p:cNvSpPr txBox="1"/>
          <p:nvPr>
            <p:ph idx="4294967295" type="body"/>
          </p:nvPr>
        </p:nvSpPr>
        <p:spPr>
          <a:xfrm>
            <a:off x="626250" y="1714475"/>
            <a:ext cx="7891500" cy="26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Merriweather"/>
                <a:ea typeface="Merriweather"/>
                <a:cs typeface="Merriweather"/>
                <a:sym typeface="Merriweather"/>
              </a:rPr>
              <a:t>El testing exploratorio es un enfoque de prueba de software que se basa en la experiencia y habilidades del probador para descubrir defectos en lugar de seguir un conjunto de pasos de prueba predefinidos. 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700">
                <a:latin typeface="Merriweather"/>
                <a:ea typeface="Merriweather"/>
                <a:cs typeface="Merriweather"/>
                <a:sym typeface="Merriweather"/>
              </a:rPr>
              <a:t>A diferencia del testing de caja negra, donde los probadores se centran en las especificaciones y requisitos, en el testing exploratorio, los probadores tienen la libertad de diseñar y ejecutar pruebas al mismo tiempo.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 de la Sesión</a:t>
            </a:r>
            <a:endParaRPr/>
          </a:p>
        </p:txBody>
      </p:sp>
      <p:sp>
        <p:nvSpPr>
          <p:cNvPr id="179" name="Google Shape;179;p32"/>
          <p:cNvSpPr txBox="1"/>
          <p:nvPr/>
        </p:nvSpPr>
        <p:spPr>
          <a:xfrm>
            <a:off x="1032300" y="1984125"/>
            <a:ext cx="7079400" cy="28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Definir claramente el propósito de la sesión. 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¿Qué se espera lograr? 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Puede ser la exploración de una nueva característica, la búsqueda de defectos en áreas específicas o la evaluación de la usabilidad.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Equipo de Probadores</a:t>
            </a:r>
            <a:endParaRPr/>
          </a:p>
        </p:txBody>
      </p:sp>
      <p:sp>
        <p:nvSpPr>
          <p:cNvPr id="185" name="Google Shape;185;p33"/>
          <p:cNvSpPr txBox="1"/>
          <p:nvPr/>
        </p:nvSpPr>
        <p:spPr>
          <a:xfrm>
            <a:off x="999300" y="2004850"/>
            <a:ext cx="71454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Seleccionar a los probadores adecuados para la sesión, teniendo en cuenta sus habilidades, experiencia y conocimiento del dominio. Un equipo diverso puede aportar perspectivas únicas.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Área de Enfoque</a:t>
            </a:r>
            <a:endParaRPr/>
          </a:p>
        </p:txBody>
      </p:sp>
      <p:sp>
        <p:nvSpPr>
          <p:cNvPr id="191" name="Google Shape;191;p34"/>
          <p:cNvSpPr txBox="1"/>
          <p:nvPr/>
        </p:nvSpPr>
        <p:spPr>
          <a:xfrm>
            <a:off x="1101450" y="1949550"/>
            <a:ext cx="6941100" cy="27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Identificar las áreas específicas del software en las que se centrará la sesión. 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Puede ser una funcionalidad recién desarrollada, una parte crítica del sistema o cualquier área que requiera una revisión más detallada.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Duración</a:t>
            </a:r>
            <a:endParaRPr/>
          </a:p>
        </p:txBody>
      </p:sp>
      <p:sp>
        <p:nvSpPr>
          <p:cNvPr id="197" name="Google Shape;197;p35"/>
          <p:cNvSpPr txBox="1"/>
          <p:nvPr/>
        </p:nvSpPr>
        <p:spPr>
          <a:xfrm>
            <a:off x="1288175" y="1783600"/>
            <a:ext cx="6664500" cy="3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Establecer un tiempo límite para la sesión. La duración puede variar según la complejidad del software y el objetivo de la exploración. 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Limitar el tiempo ayuda a mantener el enfoque y a obtener resultados más rápidamente.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●"/>
            </a:pPr>
            <a:r>
              <a:rPr lang="es-419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Corta (30-45)min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●"/>
            </a:pPr>
            <a:r>
              <a:rPr lang="es-419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Mediana (45-90)min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●"/>
            </a:pPr>
            <a:r>
              <a:rPr lang="es-419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Larga (90-120)min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División</a:t>
            </a:r>
            <a:r>
              <a:rPr lang="es-419"/>
              <a:t> de </a:t>
            </a:r>
            <a:r>
              <a:rPr lang="es-419"/>
              <a:t>tiempo</a:t>
            </a:r>
            <a:endParaRPr/>
          </a:p>
        </p:txBody>
      </p:sp>
      <p:sp>
        <p:nvSpPr>
          <p:cNvPr id="203" name="Google Shape;203;p36"/>
          <p:cNvSpPr txBox="1"/>
          <p:nvPr/>
        </p:nvSpPr>
        <p:spPr>
          <a:xfrm>
            <a:off x="1039350" y="1921900"/>
            <a:ext cx="70653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Se debe aclarar en % qué porción de tiempo se debe dedicar a cada micro instancia.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●"/>
            </a:pPr>
            <a:r>
              <a:rPr lang="es-419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Diseño y ejecución de pruebas (X%).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●"/>
            </a:pPr>
            <a:r>
              <a:rPr lang="es-419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Investigación y reporte de defectos (X%).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●"/>
            </a:pPr>
            <a:r>
              <a:rPr lang="es-419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Armado de la sesión (X%).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Misión</a:t>
            </a:r>
            <a:r>
              <a:rPr lang="es-419"/>
              <a:t> y oportunidad </a:t>
            </a:r>
            <a:endParaRPr/>
          </a:p>
        </p:txBody>
      </p:sp>
      <p:sp>
        <p:nvSpPr>
          <p:cNvPr id="209" name="Google Shape;209;p37"/>
          <p:cNvSpPr txBox="1"/>
          <p:nvPr>
            <p:ph idx="4294967295" type="body"/>
          </p:nvPr>
        </p:nvSpPr>
        <p:spPr>
          <a:xfrm>
            <a:off x="868200" y="1918150"/>
            <a:ext cx="7407600" cy="30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Merriweather"/>
                <a:ea typeface="Merriweather"/>
                <a:cs typeface="Merriweather"/>
                <a:sym typeface="Merriweather"/>
              </a:rPr>
              <a:t>Se aclara brevemente también en % sí efectivamente se abordó el objetivo (“Misión”) o si se derivó a otras problemáticas (“Oportunidad”).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700">
                <a:latin typeface="Merriweather"/>
                <a:ea typeface="Merriweather"/>
                <a:cs typeface="Merriweather"/>
                <a:sym typeface="Merriweather"/>
              </a:rPr>
              <a:t>Misión vs. Oportunidad (X % / Y %)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Entorno de Prueba</a:t>
            </a:r>
            <a:endParaRPr/>
          </a:p>
        </p:txBody>
      </p:sp>
      <p:sp>
        <p:nvSpPr>
          <p:cNvPr id="215" name="Google Shape;215;p38"/>
          <p:cNvSpPr txBox="1"/>
          <p:nvPr/>
        </p:nvSpPr>
        <p:spPr>
          <a:xfrm>
            <a:off x="1149900" y="2094725"/>
            <a:ext cx="6844200" cy="25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Configurar el entorno de prueba necesario, que puede incluir la instalación de la versión de software relevante, la preparación de datos de prueba y cualquier otro requisito técnico para llevar a cabo la sesión de forma efectiva.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Feedback y Retroalimentación</a:t>
            </a:r>
            <a:endParaRPr/>
          </a:p>
        </p:txBody>
      </p:sp>
      <p:sp>
        <p:nvSpPr>
          <p:cNvPr id="221" name="Google Shape;221;p39"/>
          <p:cNvSpPr txBox="1"/>
          <p:nvPr/>
        </p:nvSpPr>
        <p:spPr>
          <a:xfrm>
            <a:off x="1225950" y="2094725"/>
            <a:ext cx="6692100" cy="25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Al finalizar la sesión, proporcionar feedback sobre la calidad general del software, identificando áreas fuertes y áreas que pueden requerir más atención. 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Esta retroalimentación es valiosa para el equipo de desarrollo.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idx="4294967295" type="title"/>
          </p:nvPr>
        </p:nvSpPr>
        <p:spPr>
          <a:xfrm>
            <a:off x="311700" y="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Ejemplo: </a:t>
            </a:r>
            <a:r>
              <a:rPr lang="es-419"/>
              <a:t>sesión</a:t>
            </a:r>
            <a:r>
              <a:rPr lang="es-419"/>
              <a:t> de testing exploratorio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0"/>
          <p:cNvSpPr txBox="1"/>
          <p:nvPr/>
        </p:nvSpPr>
        <p:spPr>
          <a:xfrm>
            <a:off x="4438200" y="506175"/>
            <a:ext cx="4604400" cy="454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Agregar Productos: Agregar varios productos al carrito utilizando diferentes métodos (búsqueda, navegación por categorías, etc.).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Modificar Cantidades: Modificar las cantidades de productos en el carrito.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Eliminar Productos: Eliminar productos del carrito.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Finalizar Compra: Iniciar el proceso de pago y observar el comportamiento del carrito durante la transacción.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Defectos Registrados:</a:t>
            </a:r>
            <a:endParaRPr b="1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Defecto #001:</a:t>
            </a:r>
            <a:endParaRPr b="1" i="1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Descripción: No es posible eliminar productos del carrito.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Gravedad: Alta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Pasos para Reproducir: [Detalles]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Defecto #002:</a:t>
            </a:r>
            <a:endParaRPr b="1" i="1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Descripción: Actualización incorrecta de la cantidad de productos.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Gravedad: Media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Pasos para Reproducir: [Detalles]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Defecto #003:</a:t>
            </a:r>
            <a:endParaRPr b="1" i="1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Descripción: Retraso en la confirmación de la orden durante el proceso de pago.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Gravedad: Baja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Pasos para Reproducir: [Detalles]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Comentarios Adicionales: </a:t>
            </a: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 sugiere mejorar la retroalimentación visual al agregar o eliminar productos del carrito.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40"/>
          <p:cNvSpPr txBox="1"/>
          <p:nvPr/>
        </p:nvSpPr>
        <p:spPr>
          <a:xfrm>
            <a:off x="207300" y="506175"/>
            <a:ext cx="4230900" cy="454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Título de la Sesión:</a:t>
            </a: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Exploración de la Funcionalidad "Carrito de Compras"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Fecha y Hora:</a:t>
            </a: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[Fecha] [Hora]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Objetivo de la Sesión: </a:t>
            </a: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Explorar la funcionalidad del carrito de compras para identificar posibles problemas y mejorar la experiencia del usuario.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Miembros del Equipo:</a:t>
            </a: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[Nombre del Probador 1][Nombre del Probador 2]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Área de Enfoque:</a:t>
            </a: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La sesión se centrará en la funcionalidad del carrito de compras.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Estructura de </a:t>
            </a:r>
            <a:r>
              <a:rPr b="1"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división</a:t>
            </a:r>
            <a:r>
              <a:rPr b="1"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Duración: 1 hora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Diseño y ejecución de pruebas (70%).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Investigación y reporte de defectos (20%).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Armado de la sesión (10%).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Misión vs. Oportunidad (100% / 0%)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Entorno de Prueba: </a:t>
            </a:r>
            <a:endParaRPr b="1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Versión del software: [Versión]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Navegador: [Navegador]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Pasos Seguidos:</a:t>
            </a:r>
            <a:endParaRPr b="1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Inicio de Sesión: Iniciar sesión en la cuenta de usuario.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Navegación: Explorar las diferentes secciones del sitio para llegar al carrito de compras.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idx="4294967295" type="title"/>
          </p:nvPr>
        </p:nvSpPr>
        <p:spPr>
          <a:xfrm>
            <a:off x="311700" y="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</a:t>
            </a:r>
            <a:r>
              <a:rPr lang="es-419"/>
              <a:t>esión de testing exploratorio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1"/>
          <p:cNvSpPr txBox="1"/>
          <p:nvPr/>
        </p:nvSpPr>
        <p:spPr>
          <a:xfrm>
            <a:off x="4438200" y="506175"/>
            <a:ext cx="4604400" cy="454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Ingresar números en la funcionalidad de calcular factorial: ingresar números positivos y negativos.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Ingresar datos que no sean números en la funcionalidad de calcular factorial: ingresar letras o caracteres especiales.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Defectos Registrados:</a:t>
            </a:r>
            <a:endParaRPr b="1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Defecto #001:</a:t>
            </a:r>
            <a:endParaRPr b="1" i="1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Descripción: Duplicar números acepta letras y caracteres especiales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Gravedad: Baja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Pasos para Reproducir: </a:t>
            </a: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Ingresar datos que no sean números en la funcionalidad de duplicar números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Defecto #002:</a:t>
            </a:r>
            <a:endParaRPr b="1" i="1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Descripción: Resultado incorrecto para números negativos al calcular factorial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Gravedad: Alta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Pasos para Reproducir: Ingresar números negativos en la funcionalidad de calcular factorial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Defecto #003:</a:t>
            </a:r>
            <a:endParaRPr b="1" i="1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Descripción: Calcular factorial </a:t>
            </a: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acepta letras y caracteres especiales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Gravedad: Baja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Pasos para Reproducir: </a:t>
            </a: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Ingresar datos que no sean números en la funcionalidad de duplicar números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Defecto #004:</a:t>
            </a:r>
            <a:endParaRPr b="1" i="1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Descripción: La web no es responsive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Gravedad: Media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Pasos para Reproducir: Achicar en alto o ancho el navegador hasta ver los errores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41"/>
          <p:cNvSpPr txBox="1"/>
          <p:nvPr/>
        </p:nvSpPr>
        <p:spPr>
          <a:xfrm>
            <a:off x="207300" y="506175"/>
            <a:ext cx="4230900" cy="454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Título de la Sesión:</a:t>
            </a: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Exploración de las funcionalidades con </a:t>
            </a: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números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Fecha y Hora:</a:t>
            </a: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20/11/2023  [Hora]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Objetivo de la Sesión: </a:t>
            </a: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Explorar las funcionalidades con </a:t>
            </a: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números</a:t>
            </a: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para identificar posibles problemas y mejorar la experiencia del usuario.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Miembros del Equipo:</a:t>
            </a: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La clase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Área de Enfoque:</a:t>
            </a: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La sesión se centrará en las funcionalidades con números.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Estructura de división:</a:t>
            </a: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Duración: 5 minutos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Diseño y ejecución de pruebas (80%)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Investigación y reporte de defectos (20%)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Armado de la sesión (0%)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Misión vs. Oportunidad (90% / 10%)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Entorno de Prueba: </a:t>
            </a:r>
            <a:endParaRPr b="1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Versión del software: v1.0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Navegador: Google Chrome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Pasos Seguidos:</a:t>
            </a:r>
            <a:endParaRPr b="1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Ingresar números en la funcionalidad de duplicar números: ingresar números positivos y negativos.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Ingresar datos que no sean números en la funcionalidad de duplicar números: ingresar letras o caracteres especiales.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Aspectos clave del testing exploratorio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Flexibilidad y Creatividad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977100" y="1700675"/>
            <a:ext cx="7189800" cy="30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Los probadores exploratorios tienen la libertad de diseñar pruebas en función de su comprensión del sistema, sus habilidades y experiencia. 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Esto permite una mayor flexibilidad y creatividad durante el proceso de prueba.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Adaptabilidad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1026000" y="1742150"/>
            <a:ext cx="7092000" cy="28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Los probadores pueden ajustar sus estrategias y enfoques de prueba sobre la marcha según lo que descubran durante el proceso de prueba. 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Pueden explorar diferentes rutas y funcionalidades sin estar limitados por un conjunto predefinido de casos de prueba.</a:t>
            </a:r>
            <a:endParaRPr sz="21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Uso de Conocimiento del Dominio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1022550" y="1728325"/>
            <a:ext cx="70989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El conocimiento del dominio del probador es crucial en el testing exploratorio. 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La comprensión profunda del sistema y su contexto permite identificar áreas críticas y posibles problemas que podrían no estar documentados.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Pruebas Simultáneas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973650" y="1742150"/>
            <a:ext cx="7196700" cy="28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En el testing exploratorio, el diseño de pruebas y la ejecución de pruebas ocurren simultáneamente. 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Los probadores pueden ajustar su enfoque en tiempo real en función de los resultados de las pruebas anteriores.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Mejora Continua</a:t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1022550" y="1686850"/>
            <a:ext cx="70989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A medida que se descubren defectos, el probador puede profundizar en esas áreas específicas para identificar problemas adicionales o relacionados. 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Esto facilita la mejora continua del proceso de prueba.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Documentación Ligera</a:t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1245600" y="1700675"/>
            <a:ext cx="7105800" cy="28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Aunque se pueden documentar algunas pruebas exploratorias, el enfoque general es menos formal en comparación con el testing de caja negra tradicional. 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La prioridad está en la interacción y la exploración del sistema.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