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7" r:id="rId3"/>
    <p:sldId id="259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8" r:id="rId15"/>
    <p:sldId id="307" r:id="rId16"/>
  </p:sldIdLst>
  <p:sldSz cx="9144000" cy="5143500" type="screen16x9"/>
  <p:notesSz cx="6858000" cy="9144000"/>
  <p:embeddedFontLst>
    <p:embeddedFont>
      <p:font typeface="Titillium Web" panose="00000500000000000000" pitchFamily="2" charset="0"/>
      <p:regular r:id="rId18"/>
      <p:bold r:id="rId19"/>
      <p:italic r:id="rId20"/>
      <p:boldItalic r:id="rId21"/>
    </p:embeddedFont>
    <p:embeddedFont>
      <p:font typeface="Titillium Web Light" panose="000004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DED31F-4C28-4180-97D3-87A74C8CC402}">
  <a:tblStyle styleId="{EBDED31F-4C28-4180-97D3-87A74C8CC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3F4AB4-FE6C-4C75-8DE0-3188A60912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913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415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936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68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519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58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034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738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210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893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9000">
              <a:srgbClr val="0037B3"/>
            </a:gs>
            <a:gs pos="62000">
              <a:srgbClr val="00001A"/>
            </a:gs>
          </a:gsLst>
          <a:lin ang="13500032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s/downloa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85FC29-5998-4139-CF42-925354C11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Grupo: Bidegaray, Carsin, Pereiro</a:t>
            </a:r>
            <a:endParaRPr lang="es-MX" dirty="0"/>
          </a:p>
        </p:txBody>
      </p:sp>
      <p:pic>
        <p:nvPicPr>
          <p:cNvPr id="2" name="Picture 2" descr="texto">
            <a:extLst>
              <a:ext uri="{FF2B5EF4-FFF2-40B4-BE49-F238E27FC236}">
                <a16:creationId xmlns:a16="http://schemas.microsoft.com/office/drawing/2014/main" id="{CE6563B3-CF70-094E-A66E-3D32CD714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33453">
            <a:off x="5843290" y="-2684239"/>
            <a:ext cx="5130438" cy="80597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ode.js - Wikipedia">
            <a:extLst>
              <a:ext uri="{FF2B5EF4-FFF2-40B4-BE49-F238E27FC236}">
                <a16:creationId xmlns:a16="http://schemas.microsoft.com/office/drawing/2014/main" id="{DE27188F-8074-0A53-63D4-9A3A896FC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99" y="1074320"/>
            <a:ext cx="4531889" cy="2772007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7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2">
            <a:extLst>
              <a:ext uri="{FF2B5EF4-FFF2-40B4-BE49-F238E27FC236}">
                <a16:creationId xmlns:a16="http://schemas.microsoft.com/office/drawing/2014/main" id="{416F5C58-1FF8-AB7C-8A9E-B96F3898B212}"/>
              </a:ext>
            </a:extLst>
          </p:cNvPr>
          <p:cNvSpPr txBox="1">
            <a:spLocks/>
          </p:cNvSpPr>
          <p:nvPr/>
        </p:nvSpPr>
        <p:spPr>
          <a:xfrm>
            <a:off x="928255" y="316811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4400" dirty="0" err="1"/>
              <a:t>Modulos</a:t>
            </a:r>
            <a:r>
              <a:rPr lang="en-US" sz="4400" dirty="0"/>
              <a:t> </a:t>
            </a:r>
            <a:r>
              <a:rPr lang="en-US" sz="4400" dirty="0" err="1"/>
              <a:t>en</a:t>
            </a:r>
            <a:r>
              <a:rPr lang="en-US" sz="4400" dirty="0"/>
              <a:t> NodeJS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0D4E62A-E2CC-B706-9D0C-B169C6D44688}"/>
              </a:ext>
            </a:extLst>
          </p:cNvPr>
          <p:cNvSpPr txBox="1"/>
          <p:nvPr/>
        </p:nvSpPr>
        <p:spPr>
          <a:xfrm>
            <a:off x="692728" y="1613211"/>
            <a:ext cx="6691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u="sng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Módulos</a:t>
            </a:r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: Funcionalidad organizada en uno o varios archivos</a:t>
            </a:r>
            <a:endParaRPr lang="es-UY" sz="1600" dirty="0">
              <a:solidFill>
                <a:schemeClr val="bg1">
                  <a:lumMod val="95000"/>
                </a:schemeClr>
              </a:solidFill>
              <a:latin typeface="Titillium Web Light" panose="00000400000000000000" pitchFamily="2" charset="0"/>
            </a:endParaRPr>
          </a:p>
        </p:txBody>
      </p:sp>
      <p:pic>
        <p:nvPicPr>
          <p:cNvPr id="7" name="Picture 2" descr="What is Node.js?. My first introduction to JavaScript was… | by Uriel  Rodriguez | Medium">
            <a:extLst>
              <a:ext uri="{FF2B5EF4-FFF2-40B4-BE49-F238E27FC236}">
                <a16:creationId xmlns:a16="http://schemas.microsoft.com/office/drawing/2014/main" id="{C1708910-38B3-0F9E-97EC-7001B526C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73" y="3239768"/>
            <a:ext cx="1355289" cy="135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E4F57D8-DB55-AAAD-0720-58C85A583BDE}"/>
              </a:ext>
            </a:extLst>
          </p:cNvPr>
          <p:cNvSpPr txBox="1"/>
          <p:nvPr/>
        </p:nvSpPr>
        <p:spPr>
          <a:xfrm>
            <a:off x="692728" y="2371695"/>
            <a:ext cx="669174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N</a:t>
            </a:r>
            <a:r>
              <a:rPr lang="es-MX" sz="2000" dirty="0" err="1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odeJS</a:t>
            </a:r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 no solo permite crearlos, sino que también</a:t>
            </a:r>
          </a:p>
          <a:p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usar modulo preexistentes (preconstruidos).</a:t>
            </a:r>
          </a:p>
          <a:p>
            <a:endParaRPr lang="es-MX" sz="2000" dirty="0">
              <a:solidFill>
                <a:schemeClr val="bg1">
                  <a:lumMod val="95000"/>
                </a:schemeClr>
              </a:solidFill>
              <a:latin typeface="Titillium Web Light" panose="00000400000000000000" pitchFamily="2" charset="0"/>
            </a:endParaRPr>
          </a:p>
          <a:p>
            <a:endParaRPr lang="es-MX" sz="2000" dirty="0">
              <a:solidFill>
                <a:schemeClr val="bg1">
                  <a:lumMod val="95000"/>
                </a:schemeClr>
              </a:solidFill>
              <a:latin typeface="Titillium Web Light" panose="00000400000000000000" pitchFamily="2" charset="0"/>
            </a:endParaRPr>
          </a:p>
          <a:p>
            <a:endParaRPr lang="es-MX" sz="2000" dirty="0">
              <a:solidFill>
                <a:schemeClr val="bg1">
                  <a:lumMod val="95000"/>
                </a:schemeClr>
              </a:solidFill>
              <a:latin typeface="Titillium Web Light" panose="00000400000000000000" pitchFamily="2" charset="0"/>
            </a:endParaRPr>
          </a:p>
          <a:p>
            <a:r>
              <a:rPr lang="es-MX" sz="18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En la documentación de </a:t>
            </a:r>
            <a:r>
              <a:rPr lang="es-MX" sz="1800" dirty="0" err="1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Node</a:t>
            </a:r>
            <a:r>
              <a:rPr lang="es-MX" sz="18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 hay módulos para hacer </a:t>
            </a:r>
            <a:r>
              <a:rPr lang="es-MX" sz="1800" dirty="0" err="1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testing</a:t>
            </a:r>
            <a:r>
              <a:rPr lang="es-MX" sz="18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, trabajo con memoria, crear servidores con http </a:t>
            </a:r>
            <a:endParaRPr lang="es-UY" dirty="0">
              <a:solidFill>
                <a:schemeClr val="bg1">
                  <a:lumMod val="95000"/>
                </a:schemeClr>
              </a:solidFill>
              <a:latin typeface="Titillium Web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4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s de Programación, Fotos y Imágenes De Descarga Gratis | Pngtree">
            <a:extLst>
              <a:ext uri="{FF2B5EF4-FFF2-40B4-BE49-F238E27FC236}">
                <a16:creationId xmlns:a16="http://schemas.microsoft.com/office/drawing/2014/main" id="{9135EBC0-AD83-0DD9-D9F7-6E76FD263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42437">
            <a:off x="-2677031" y="1765323"/>
            <a:ext cx="8210550" cy="421502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PM - El administrador de paquetes de Node.js - Código OnClick">
            <a:extLst>
              <a:ext uri="{FF2B5EF4-FFF2-40B4-BE49-F238E27FC236}">
                <a16:creationId xmlns:a16="http://schemas.microsoft.com/office/drawing/2014/main" id="{B140ABC1-E613-822D-955D-86C40F838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60" y="391476"/>
            <a:ext cx="4213860" cy="2633663"/>
          </a:xfrm>
          <a:prstGeom prst="round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29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2">
            <a:extLst>
              <a:ext uri="{FF2B5EF4-FFF2-40B4-BE49-F238E27FC236}">
                <a16:creationId xmlns:a16="http://schemas.microsoft.com/office/drawing/2014/main" id="{416F5C58-1FF8-AB7C-8A9E-B96F3898B212}"/>
              </a:ext>
            </a:extLst>
          </p:cNvPr>
          <p:cNvSpPr txBox="1">
            <a:spLocks/>
          </p:cNvSpPr>
          <p:nvPr/>
        </p:nvSpPr>
        <p:spPr>
          <a:xfrm>
            <a:off x="928255" y="316811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4400" dirty="0"/>
              <a:t>Que es NPM?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0D4E62A-E2CC-B706-9D0C-B169C6D44688}"/>
              </a:ext>
            </a:extLst>
          </p:cNvPr>
          <p:cNvSpPr txBox="1"/>
          <p:nvPr/>
        </p:nvSpPr>
        <p:spPr>
          <a:xfrm>
            <a:off x="665863" y="1613211"/>
            <a:ext cx="66917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000" u="sng" dirty="0" err="1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Node</a:t>
            </a:r>
            <a:r>
              <a:rPr lang="es-UY" sz="2000" u="sng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 </a:t>
            </a:r>
            <a:r>
              <a:rPr lang="es-UY" sz="2000" u="sng" dirty="0" err="1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Package</a:t>
            </a:r>
            <a:r>
              <a:rPr lang="es-UY" sz="2000" u="sng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 Manager</a:t>
            </a:r>
            <a:r>
              <a:rPr lang="es-UY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, es la herramienta por </a:t>
            </a:r>
          </a:p>
          <a:p>
            <a:r>
              <a:rPr lang="es-UY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defecto de JavaScript para la tarea de </a:t>
            </a:r>
          </a:p>
          <a:p>
            <a:r>
              <a:rPr lang="es-UY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compartir e instalar paquetes.</a:t>
            </a:r>
          </a:p>
          <a:p>
            <a:endParaRPr lang="es-UY" sz="1600" dirty="0">
              <a:solidFill>
                <a:schemeClr val="bg1">
                  <a:lumMod val="95000"/>
                </a:schemeClr>
              </a:solidFill>
              <a:latin typeface="Titillium Web Light" panose="00000400000000000000" pitchFamily="2" charset="0"/>
            </a:endParaRPr>
          </a:p>
          <a:p>
            <a:endParaRPr lang="es-UY" sz="1600" dirty="0">
              <a:solidFill>
                <a:schemeClr val="bg1">
                  <a:lumMod val="95000"/>
                </a:schemeClr>
              </a:solidFill>
              <a:latin typeface="Titillium Web Light" panose="00000400000000000000" pitchFamily="2" charset="0"/>
            </a:endParaRPr>
          </a:p>
          <a:p>
            <a:endParaRPr lang="es-UY" sz="1600" dirty="0">
              <a:solidFill>
                <a:schemeClr val="bg1">
                  <a:lumMod val="95000"/>
                </a:schemeClr>
              </a:solidFill>
              <a:latin typeface="Titillium Web Light" panose="00000400000000000000" pitchFamily="2" charset="0"/>
            </a:endParaRPr>
          </a:p>
          <a:p>
            <a:r>
              <a:rPr lang="es-UY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Es la principal razón del </a:t>
            </a:r>
            <a:r>
              <a:rPr lang="es-UY" sz="2000" u="sng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éxito de </a:t>
            </a:r>
            <a:r>
              <a:rPr lang="es-UY" sz="2000" u="sng" dirty="0" err="1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Node</a:t>
            </a:r>
            <a:r>
              <a:rPr lang="es-UY" sz="2000" u="sng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 </a:t>
            </a:r>
          </a:p>
          <a:p>
            <a:r>
              <a:rPr lang="es-UY" sz="12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Permitiendo a desarrolladores compartir paquetes de SW entre distintos proyectos</a:t>
            </a:r>
          </a:p>
        </p:txBody>
      </p:sp>
      <p:pic>
        <p:nvPicPr>
          <p:cNvPr id="2050" name="Picture 2" descr="npm - Wikipedia">
            <a:extLst>
              <a:ext uri="{FF2B5EF4-FFF2-40B4-BE49-F238E27FC236}">
                <a16:creationId xmlns:a16="http://schemas.microsoft.com/office/drawing/2014/main" id="{DF1B334E-B2A4-6556-DB7A-95EA2525C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364" y="3969548"/>
            <a:ext cx="2068889" cy="76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781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2">
            <a:extLst>
              <a:ext uri="{FF2B5EF4-FFF2-40B4-BE49-F238E27FC236}">
                <a16:creationId xmlns:a16="http://schemas.microsoft.com/office/drawing/2014/main" id="{416F5C58-1FF8-AB7C-8A9E-B96F3898B212}"/>
              </a:ext>
            </a:extLst>
          </p:cNvPr>
          <p:cNvSpPr txBox="1">
            <a:spLocks/>
          </p:cNvSpPr>
          <p:nvPr/>
        </p:nvSpPr>
        <p:spPr>
          <a:xfrm>
            <a:off x="928255" y="316811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4400" dirty="0" err="1"/>
              <a:t>Componentes</a:t>
            </a:r>
            <a:endParaRPr lang="en-US" sz="4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0D4E62A-E2CC-B706-9D0C-B169C6D44688}"/>
              </a:ext>
            </a:extLst>
          </p:cNvPr>
          <p:cNvSpPr txBox="1"/>
          <p:nvPr/>
        </p:nvSpPr>
        <p:spPr>
          <a:xfrm>
            <a:off x="673297" y="1613211"/>
            <a:ext cx="66917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000" dirty="0" err="1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Website</a:t>
            </a:r>
            <a:r>
              <a:rPr lang="es-UY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 (</a:t>
            </a:r>
            <a:r>
              <a:rPr lang="es-UY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  <a:hlinkClick r:id="rId3"/>
              </a:rPr>
              <a:t>NPM</a:t>
            </a:r>
            <a:r>
              <a:rPr lang="es-UY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): Puedes descubrir nuevos paquetes,</a:t>
            </a:r>
          </a:p>
          <a:p>
            <a:r>
              <a:rPr lang="es-UY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crear perfiles.</a:t>
            </a:r>
          </a:p>
          <a:p>
            <a:endParaRPr lang="es-UY" sz="2000" dirty="0">
              <a:solidFill>
                <a:schemeClr val="bg1">
                  <a:lumMod val="95000"/>
                </a:schemeClr>
              </a:solidFill>
              <a:latin typeface="Titillium Web Light" panose="00000400000000000000" pitchFamily="2" charset="0"/>
            </a:endParaRPr>
          </a:p>
          <a:p>
            <a:r>
              <a:rPr lang="es-UY" sz="2000" dirty="0" err="1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Registry</a:t>
            </a:r>
            <a:r>
              <a:rPr lang="es-UY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: Base de datos publica donde puedes acceder</a:t>
            </a:r>
          </a:p>
          <a:p>
            <a:r>
              <a:rPr lang="es-UY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a todos los paquetes.</a:t>
            </a:r>
          </a:p>
          <a:p>
            <a:endParaRPr lang="es-UY" sz="2000" dirty="0">
              <a:solidFill>
                <a:schemeClr val="bg1">
                  <a:lumMod val="95000"/>
                </a:schemeClr>
              </a:solidFill>
              <a:latin typeface="Titillium Web Light" panose="00000400000000000000" pitchFamily="2" charset="0"/>
            </a:endParaRPr>
          </a:p>
          <a:p>
            <a:r>
              <a:rPr lang="es-UY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CLI (</a:t>
            </a:r>
            <a:r>
              <a:rPr lang="es-UY" sz="2000" dirty="0" err="1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Command</a:t>
            </a:r>
            <a:r>
              <a:rPr lang="es-UY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 Line Interface): Ejecuta en la terminal,</a:t>
            </a:r>
          </a:p>
          <a:p>
            <a:r>
              <a:rPr lang="es-UY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entorno utilizado por los desarrolladores.</a:t>
            </a:r>
          </a:p>
        </p:txBody>
      </p:sp>
      <p:pic>
        <p:nvPicPr>
          <p:cNvPr id="2050" name="Picture 2" descr="npm - Wikipedia">
            <a:extLst>
              <a:ext uri="{FF2B5EF4-FFF2-40B4-BE49-F238E27FC236}">
                <a16:creationId xmlns:a16="http://schemas.microsoft.com/office/drawing/2014/main" id="{DF1B334E-B2A4-6556-DB7A-95EA2525C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364" y="3969548"/>
            <a:ext cx="2068889" cy="76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327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A6DAB90-6C28-02C7-16F0-3EED0D70B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71" y="583580"/>
            <a:ext cx="6755258" cy="397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73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2">
            <a:extLst>
              <a:ext uri="{FF2B5EF4-FFF2-40B4-BE49-F238E27FC236}">
                <a16:creationId xmlns:a16="http://schemas.microsoft.com/office/drawing/2014/main" id="{416F5C58-1FF8-AB7C-8A9E-B96F3898B212}"/>
              </a:ext>
            </a:extLst>
          </p:cNvPr>
          <p:cNvSpPr txBox="1">
            <a:spLocks/>
          </p:cNvSpPr>
          <p:nvPr/>
        </p:nvSpPr>
        <p:spPr>
          <a:xfrm>
            <a:off x="928255" y="316811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4400" dirty="0" err="1"/>
              <a:t>Funcionalidades</a:t>
            </a:r>
            <a:endParaRPr lang="en-US" sz="4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0D4E62A-E2CC-B706-9D0C-B169C6D44688}"/>
              </a:ext>
            </a:extLst>
          </p:cNvPr>
          <p:cNvSpPr txBox="1"/>
          <p:nvPr/>
        </p:nvSpPr>
        <p:spPr>
          <a:xfrm>
            <a:off x="874019" y="1475874"/>
            <a:ext cx="66917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UY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Importar paquetes para tus aplicaciones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UY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Herramientas independientes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UY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Compartir con otros usuarios </a:t>
            </a:r>
            <a:r>
              <a:rPr lang="es-UY" sz="2000" dirty="0" err="1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npm</a:t>
            </a:r>
            <a:r>
              <a:rPr lang="es-UY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 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UY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Manejar múltiples versiones y código, y sus</a:t>
            </a:r>
          </a:p>
          <a:p>
            <a:pPr>
              <a:buClr>
                <a:schemeClr val="bg1"/>
              </a:buClr>
            </a:pPr>
            <a:r>
              <a:rPr lang="es-UY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      dependencias</a:t>
            </a:r>
          </a:p>
          <a:p>
            <a:pPr>
              <a:buClr>
                <a:schemeClr val="bg1"/>
              </a:buClr>
            </a:pPr>
            <a:endParaRPr lang="es-UY" sz="2000" dirty="0">
              <a:solidFill>
                <a:schemeClr val="bg1">
                  <a:lumMod val="95000"/>
                </a:schemeClr>
              </a:solidFill>
              <a:latin typeface="Titillium Web Light" panose="00000400000000000000" pitchFamily="2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UY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Entre otras</a:t>
            </a:r>
          </a:p>
        </p:txBody>
      </p:sp>
      <p:pic>
        <p:nvPicPr>
          <p:cNvPr id="2050" name="Picture 2" descr="npm - Wikipedia">
            <a:extLst>
              <a:ext uri="{FF2B5EF4-FFF2-40B4-BE49-F238E27FC236}">
                <a16:creationId xmlns:a16="http://schemas.microsoft.com/office/drawing/2014/main" id="{DF1B334E-B2A4-6556-DB7A-95EA2525C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364" y="3969548"/>
            <a:ext cx="2068889" cy="76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74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928255" y="316811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Que es Node.js?</a:t>
            </a:r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928255" y="1387186"/>
            <a:ext cx="5609063" cy="3153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-MX" b="1" dirty="0"/>
              <a:t>Node.js </a:t>
            </a:r>
            <a:r>
              <a:rPr lang="es-MX" dirty="0"/>
              <a:t>es un entorno en tiempo de ejecución multiplataforma, de código abierto, para la capa del servidor (pero no limitándose a ello) basado en el lenguaje de programación JavaScript.</a:t>
            </a:r>
            <a:endParaRPr lang="en-US" sz="3600"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2050" name="Picture 2" descr="What is Node.js?. My first introduction to JavaScript was… | by Uriel  Rodriguez | Medium">
            <a:extLst>
              <a:ext uri="{FF2B5EF4-FFF2-40B4-BE49-F238E27FC236}">
                <a16:creationId xmlns:a16="http://schemas.microsoft.com/office/drawing/2014/main" id="{79EC8657-4BD3-0555-8B4E-5892A5D24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645" y="3236520"/>
            <a:ext cx="1355289" cy="135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6817C29-D4AB-3569-DF8F-0AC108EBC6A1}"/>
              </a:ext>
            </a:extLst>
          </p:cNvPr>
          <p:cNvSpPr txBox="1"/>
          <p:nvPr/>
        </p:nvSpPr>
        <p:spPr>
          <a:xfrm>
            <a:off x="512956" y="3850048"/>
            <a:ext cx="7211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tillium Web Light" panose="00000400000000000000" pitchFamily="2" charset="0"/>
              </a:rPr>
              <a:t>No </a:t>
            </a:r>
            <a:r>
              <a:rPr lang="en-US" sz="1600" dirty="0" err="1">
                <a:solidFill>
                  <a:schemeClr val="bg1"/>
                </a:solidFill>
                <a:latin typeface="Titillium Web Light" panose="00000400000000000000" pitchFamily="2" charset="0"/>
              </a:rPr>
              <a:t>confundir</a:t>
            </a:r>
            <a:r>
              <a:rPr lang="en-US" sz="1600" dirty="0">
                <a:solidFill>
                  <a:schemeClr val="bg1"/>
                </a:solidFill>
                <a:latin typeface="Titillium Web Light" panose="00000400000000000000" pitchFamily="2" charset="0"/>
              </a:rPr>
              <a:t> con un </a:t>
            </a:r>
            <a:r>
              <a:rPr lang="en-US" sz="1600" dirty="0" err="1">
                <a:solidFill>
                  <a:schemeClr val="bg1"/>
                </a:solidFill>
                <a:latin typeface="Titillium Web Light" panose="00000400000000000000" pitchFamily="2" charset="0"/>
              </a:rPr>
              <a:t>lenguaje</a:t>
            </a:r>
            <a:r>
              <a:rPr lang="en-US" sz="1600" dirty="0">
                <a:solidFill>
                  <a:schemeClr val="bg1"/>
                </a:solidFill>
                <a:latin typeface="Titillium Web Light" panose="00000400000000000000" pitchFamily="2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Titillium Web Light" panose="00000400000000000000" pitchFamily="2" charset="0"/>
              </a:rPr>
              <a:t>programacion</a:t>
            </a:r>
            <a:r>
              <a:rPr lang="en-US" sz="1600" dirty="0">
                <a:solidFill>
                  <a:schemeClr val="bg1"/>
                </a:solidFill>
                <a:latin typeface="Titillium Web Light" panose="00000400000000000000" pitchFamily="2" charset="0"/>
              </a:rPr>
              <a:t>, framework, </a:t>
            </a:r>
            <a:r>
              <a:rPr lang="en-US" sz="1600" dirty="0" err="1">
                <a:solidFill>
                  <a:schemeClr val="bg1"/>
                </a:solidFill>
                <a:latin typeface="Titillium Web Light" panose="00000400000000000000" pitchFamily="2" charset="0"/>
              </a:rPr>
              <a:t>libreria</a:t>
            </a:r>
            <a:endParaRPr lang="es-MX" sz="1600" dirty="0">
              <a:solidFill>
                <a:schemeClr val="bg1"/>
              </a:solidFill>
              <a:latin typeface="Titillium Web Light" panose="000004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2">
            <a:extLst>
              <a:ext uri="{FF2B5EF4-FFF2-40B4-BE49-F238E27FC236}">
                <a16:creationId xmlns:a16="http://schemas.microsoft.com/office/drawing/2014/main" id="{416F5C58-1FF8-AB7C-8A9E-B96F3898B212}"/>
              </a:ext>
            </a:extLst>
          </p:cNvPr>
          <p:cNvSpPr txBox="1">
            <a:spLocks/>
          </p:cNvSpPr>
          <p:nvPr/>
        </p:nvSpPr>
        <p:spPr>
          <a:xfrm>
            <a:off x="928255" y="316811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4400" dirty="0"/>
              <a:t>Cuándo se creó?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0D4E62A-E2CC-B706-9D0C-B169C6D44688}"/>
              </a:ext>
            </a:extLst>
          </p:cNvPr>
          <p:cNvSpPr txBox="1"/>
          <p:nvPr/>
        </p:nvSpPr>
        <p:spPr>
          <a:xfrm>
            <a:off x="755073" y="1828801"/>
            <a:ext cx="6691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Node.js fue lanzado el 27 de mayo de 2009 por</a:t>
            </a:r>
          </a:p>
          <a:p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Ryan Dahl</a:t>
            </a:r>
            <a:endParaRPr lang="es-UY" sz="1600" dirty="0">
              <a:solidFill>
                <a:schemeClr val="bg1">
                  <a:lumMod val="95000"/>
                </a:schemeClr>
              </a:solidFill>
              <a:latin typeface="Titillium Web Light" panose="00000400000000000000" pitchFamily="2" charset="0"/>
            </a:endParaRPr>
          </a:p>
        </p:txBody>
      </p:sp>
      <p:pic>
        <p:nvPicPr>
          <p:cNvPr id="7" name="Picture 2" descr="What is Node.js?. My first introduction to JavaScript was… | by Uriel  Rodriguez | Medium">
            <a:extLst>
              <a:ext uri="{FF2B5EF4-FFF2-40B4-BE49-F238E27FC236}">
                <a16:creationId xmlns:a16="http://schemas.microsoft.com/office/drawing/2014/main" id="{C1708910-38B3-0F9E-97EC-7001B526C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73" y="3239768"/>
            <a:ext cx="1355289" cy="135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2">
            <a:extLst>
              <a:ext uri="{FF2B5EF4-FFF2-40B4-BE49-F238E27FC236}">
                <a16:creationId xmlns:a16="http://schemas.microsoft.com/office/drawing/2014/main" id="{416F5C58-1FF8-AB7C-8A9E-B96F3898B212}"/>
              </a:ext>
            </a:extLst>
          </p:cNvPr>
          <p:cNvSpPr txBox="1">
            <a:spLocks/>
          </p:cNvSpPr>
          <p:nvPr/>
        </p:nvSpPr>
        <p:spPr>
          <a:xfrm>
            <a:off x="928255" y="316811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4400" dirty="0"/>
              <a:t>Motivo de creación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0D4E62A-E2CC-B706-9D0C-B169C6D44688}"/>
              </a:ext>
            </a:extLst>
          </p:cNvPr>
          <p:cNvSpPr txBox="1"/>
          <p:nvPr/>
        </p:nvSpPr>
        <p:spPr>
          <a:xfrm>
            <a:off x="755073" y="1828801"/>
            <a:ext cx="66917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Ante la ausencia de poder ejecutar código JavaScript</a:t>
            </a:r>
          </a:p>
          <a:p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fuera de los navegadores convenciones, se creó este </a:t>
            </a:r>
          </a:p>
          <a:p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framework que ejecuta JavaScript utilizando el</a:t>
            </a:r>
          </a:p>
          <a:p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motor de Google V8</a:t>
            </a:r>
            <a:endParaRPr lang="es-UY" sz="1600" dirty="0">
              <a:solidFill>
                <a:schemeClr val="bg1">
                  <a:lumMod val="95000"/>
                </a:schemeClr>
              </a:solidFill>
              <a:latin typeface="Titillium Web Light" panose="00000400000000000000" pitchFamily="2" charset="0"/>
            </a:endParaRPr>
          </a:p>
        </p:txBody>
      </p:sp>
      <p:pic>
        <p:nvPicPr>
          <p:cNvPr id="3" name="Picture 2" descr="What is Node.js?. My first introduction to JavaScript was… | by Uriel  Rodriguez | Medium">
            <a:extLst>
              <a:ext uri="{FF2B5EF4-FFF2-40B4-BE49-F238E27FC236}">
                <a16:creationId xmlns:a16="http://schemas.microsoft.com/office/drawing/2014/main" id="{8CBE1BD3-59DE-6F6F-2F6E-9A4B8D7DF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909" y="3191277"/>
            <a:ext cx="1355289" cy="135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8 (JavaScript engine) - Wikipedia">
            <a:extLst>
              <a:ext uri="{FF2B5EF4-FFF2-40B4-BE49-F238E27FC236}">
                <a16:creationId xmlns:a16="http://schemas.microsoft.com/office/drawing/2014/main" id="{EA353049-2B62-6C9B-06E6-CA78240F9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646" y="3013363"/>
            <a:ext cx="2074717" cy="207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65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2">
            <a:extLst>
              <a:ext uri="{FF2B5EF4-FFF2-40B4-BE49-F238E27FC236}">
                <a16:creationId xmlns:a16="http://schemas.microsoft.com/office/drawing/2014/main" id="{416F5C58-1FF8-AB7C-8A9E-B96F3898B212}"/>
              </a:ext>
            </a:extLst>
          </p:cNvPr>
          <p:cNvSpPr txBox="1">
            <a:spLocks/>
          </p:cNvSpPr>
          <p:nvPr/>
        </p:nvSpPr>
        <p:spPr>
          <a:xfrm>
            <a:off x="755073" y="268320"/>
            <a:ext cx="7162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4400" dirty="0" err="1"/>
              <a:t>Qué</a:t>
            </a:r>
            <a:r>
              <a:rPr lang="en-US" sz="4400" dirty="0"/>
              <a:t> </a:t>
            </a:r>
            <a:r>
              <a:rPr lang="en-US" sz="4400" dirty="0" err="1"/>
              <a:t>ventajas</a:t>
            </a:r>
            <a:r>
              <a:rPr lang="en-US" sz="4400" dirty="0"/>
              <a:t> </a:t>
            </a:r>
            <a:r>
              <a:rPr lang="en-US" sz="4400" dirty="0" err="1"/>
              <a:t>tiene</a:t>
            </a:r>
            <a:r>
              <a:rPr lang="en-US" sz="4400" dirty="0"/>
              <a:t> NodeJS?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0D4E62A-E2CC-B706-9D0C-B169C6D44688}"/>
              </a:ext>
            </a:extLst>
          </p:cNvPr>
          <p:cNvSpPr txBox="1"/>
          <p:nvPr/>
        </p:nvSpPr>
        <p:spPr>
          <a:xfrm>
            <a:off x="755073" y="1428691"/>
            <a:ext cx="669174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err="1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Nodejs</a:t>
            </a:r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 cuenta con varias herramientas aparte de las que ya se incluyen en los navegadores convencionales.</a:t>
            </a:r>
          </a:p>
          <a:p>
            <a:pPr algn="just"/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Como, por ejemplo: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>
              <a:solidFill>
                <a:schemeClr val="bg1">
                  <a:lumMod val="95000"/>
                </a:schemeClr>
              </a:solidFill>
              <a:latin typeface="Titillium Web Light" panose="00000400000000000000" pitchFamily="2" charset="0"/>
            </a:endParaRPr>
          </a:p>
          <a:p>
            <a:r>
              <a:rPr lang="es-MX" sz="16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		</a:t>
            </a:r>
            <a:endParaRPr lang="es-UY" sz="1600" dirty="0">
              <a:solidFill>
                <a:schemeClr val="bg1">
                  <a:lumMod val="95000"/>
                </a:schemeClr>
              </a:solidFill>
              <a:latin typeface="Titillium Web Light" panose="00000400000000000000" pitchFamily="2" charset="0"/>
            </a:endParaRPr>
          </a:p>
        </p:txBody>
      </p:sp>
      <p:pic>
        <p:nvPicPr>
          <p:cNvPr id="7" name="Picture 2" descr="What is Node.js?. My first introduction to JavaScript was… | by Uriel  Rodriguez | Medium">
            <a:extLst>
              <a:ext uri="{FF2B5EF4-FFF2-40B4-BE49-F238E27FC236}">
                <a16:creationId xmlns:a16="http://schemas.microsoft.com/office/drawing/2014/main" id="{C1708910-38B3-0F9E-97EC-7001B526C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73" y="3239768"/>
            <a:ext cx="1355289" cy="135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9B22E8E-FC3C-64FF-EEE5-CBCB0F63CC5C}"/>
              </a:ext>
            </a:extLst>
          </p:cNvPr>
          <p:cNvSpPr txBox="1"/>
          <p:nvPr/>
        </p:nvSpPr>
        <p:spPr>
          <a:xfrm>
            <a:off x="2923307" y="2367409"/>
            <a:ext cx="428105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Interactuar con el sistema operativo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Ejecutar JavaScript modo servidor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1800" b="1" dirty="0" err="1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Backend</a:t>
            </a:r>
            <a:r>
              <a:rPr lang="es-MX" sz="1800" b="1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 web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Desarrollo de </a:t>
            </a:r>
            <a:r>
              <a:rPr lang="es-MX" sz="1800" b="1" dirty="0" err="1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APIs</a:t>
            </a:r>
            <a:endParaRPr lang="es-MX" sz="1800" b="1" dirty="0">
              <a:solidFill>
                <a:schemeClr val="bg1">
                  <a:lumMod val="95000"/>
                </a:schemeClr>
              </a:solidFill>
              <a:latin typeface="Titillium Web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UY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EBB3E34-9A52-2FA9-051E-E461DB6DD417}"/>
              </a:ext>
            </a:extLst>
          </p:cNvPr>
          <p:cNvSpPr txBox="1"/>
          <p:nvPr/>
        </p:nvSpPr>
        <p:spPr>
          <a:xfrm>
            <a:off x="92511" y="4214067"/>
            <a:ext cx="669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Además, 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Node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 permite realizar tareas </a:t>
            </a:r>
            <a:r>
              <a:rPr lang="es-MX" sz="2400" b="1" u="sng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asíncronas</a:t>
            </a:r>
            <a:endParaRPr lang="es-UY" sz="2400" b="1" u="sng" dirty="0">
              <a:solidFill>
                <a:schemeClr val="bg1">
                  <a:lumMod val="95000"/>
                </a:schemeClr>
              </a:solidFill>
              <a:latin typeface="Titillium Web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01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2">
            <a:extLst>
              <a:ext uri="{FF2B5EF4-FFF2-40B4-BE49-F238E27FC236}">
                <a16:creationId xmlns:a16="http://schemas.microsoft.com/office/drawing/2014/main" id="{416F5C58-1FF8-AB7C-8A9E-B96F3898B212}"/>
              </a:ext>
            </a:extLst>
          </p:cNvPr>
          <p:cNvSpPr txBox="1">
            <a:spLocks/>
          </p:cNvSpPr>
          <p:nvPr/>
        </p:nvSpPr>
        <p:spPr>
          <a:xfrm>
            <a:off x="464126" y="168234"/>
            <a:ext cx="8388927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3600" dirty="0" err="1"/>
              <a:t>Qué</a:t>
            </a:r>
            <a:r>
              <a:rPr lang="en-US" sz="3600" dirty="0"/>
              <a:t> es </a:t>
            </a:r>
            <a:r>
              <a:rPr lang="en-US" sz="3600" dirty="0" err="1"/>
              <a:t>manejar</a:t>
            </a:r>
            <a:r>
              <a:rPr lang="en-US" sz="3600" dirty="0"/>
              <a:t> </a:t>
            </a:r>
            <a:r>
              <a:rPr lang="en-US" sz="3600" dirty="0" err="1"/>
              <a:t>tareas</a:t>
            </a:r>
            <a:r>
              <a:rPr lang="en-US" sz="3600" dirty="0"/>
              <a:t> </a:t>
            </a:r>
            <a:r>
              <a:rPr lang="en-US" sz="3600" dirty="0" err="1"/>
              <a:t>asíncronas</a:t>
            </a:r>
            <a:r>
              <a:rPr lang="en-US" sz="3600" dirty="0"/>
              <a:t>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0D4E62A-E2CC-B706-9D0C-B169C6D44688}"/>
              </a:ext>
            </a:extLst>
          </p:cNvPr>
          <p:cNvSpPr txBox="1"/>
          <p:nvPr/>
        </p:nvSpPr>
        <p:spPr>
          <a:xfrm>
            <a:off x="464126" y="1419333"/>
            <a:ext cx="66917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Resumidamente, es poder maximizar el procesamiento de</a:t>
            </a:r>
          </a:p>
          <a:p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las tareas que el servidor recibe, minimizando los costos</a:t>
            </a:r>
          </a:p>
          <a:p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de hardware.</a:t>
            </a:r>
          </a:p>
          <a:p>
            <a:endParaRPr lang="es-MX" sz="2000" dirty="0">
              <a:solidFill>
                <a:schemeClr val="bg1">
                  <a:lumMod val="95000"/>
                </a:schemeClr>
              </a:solidFill>
              <a:latin typeface="Titillium Web Light" panose="00000400000000000000" pitchFamily="2" charset="0"/>
            </a:endParaRPr>
          </a:p>
          <a:p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Ante tareas que sean costosas de tiempo de E/S, </a:t>
            </a:r>
          </a:p>
          <a:p>
            <a:r>
              <a:rPr lang="es-MX" sz="2000" dirty="0" err="1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NodeJS</a:t>
            </a:r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 lo deriva a otra aplicación para poder atender a la siguiente tarea. (Ej. : Consultar a la base de datos)</a:t>
            </a:r>
            <a:endParaRPr lang="es-UY" sz="1600" dirty="0">
              <a:solidFill>
                <a:schemeClr val="bg1">
                  <a:lumMod val="95000"/>
                </a:schemeClr>
              </a:solidFill>
              <a:latin typeface="Titillium Web Light" panose="00000400000000000000" pitchFamily="2" charset="0"/>
            </a:endParaRPr>
          </a:p>
        </p:txBody>
      </p:sp>
      <p:pic>
        <p:nvPicPr>
          <p:cNvPr id="3" name="Picture 2" descr="What is Node.js?. My first introduction to JavaScript was… | by Uriel  Rodriguez | Medium">
            <a:extLst>
              <a:ext uri="{FF2B5EF4-FFF2-40B4-BE49-F238E27FC236}">
                <a16:creationId xmlns:a16="http://schemas.microsoft.com/office/drawing/2014/main" id="{8CBE1BD3-59DE-6F6F-2F6E-9A4B8D7DF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909" y="3191277"/>
            <a:ext cx="1355289" cy="135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70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2">
            <a:extLst>
              <a:ext uri="{FF2B5EF4-FFF2-40B4-BE49-F238E27FC236}">
                <a16:creationId xmlns:a16="http://schemas.microsoft.com/office/drawing/2014/main" id="{416F5C58-1FF8-AB7C-8A9E-B96F3898B212}"/>
              </a:ext>
            </a:extLst>
          </p:cNvPr>
          <p:cNvSpPr txBox="1">
            <a:spLocks/>
          </p:cNvSpPr>
          <p:nvPr/>
        </p:nvSpPr>
        <p:spPr>
          <a:xfrm>
            <a:off x="928255" y="316811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4400" dirty="0" err="1"/>
              <a:t>Versiones</a:t>
            </a:r>
            <a:endParaRPr lang="en-US" sz="4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0D4E62A-E2CC-B706-9D0C-B169C6D44688}"/>
              </a:ext>
            </a:extLst>
          </p:cNvPr>
          <p:cNvSpPr txBox="1"/>
          <p:nvPr/>
        </p:nvSpPr>
        <p:spPr>
          <a:xfrm>
            <a:off x="821982" y="1323278"/>
            <a:ext cx="6691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6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  <a:hlinkClick r:id="rId3"/>
              </a:rPr>
              <a:t>https://nodejs.org/es/download</a:t>
            </a:r>
            <a:endParaRPr lang="es-UY" sz="1600" dirty="0">
              <a:solidFill>
                <a:schemeClr val="bg1">
                  <a:lumMod val="95000"/>
                </a:schemeClr>
              </a:solidFill>
              <a:latin typeface="Titillium Web Light" panose="00000400000000000000" pitchFamily="2" charset="0"/>
            </a:endParaRPr>
          </a:p>
        </p:txBody>
      </p:sp>
      <p:pic>
        <p:nvPicPr>
          <p:cNvPr id="7" name="Picture 2" descr="What is Node.js?. My first introduction to JavaScript was… | by Uriel  Rodriguez | Medium">
            <a:extLst>
              <a:ext uri="{FF2B5EF4-FFF2-40B4-BE49-F238E27FC236}">
                <a16:creationId xmlns:a16="http://schemas.microsoft.com/office/drawing/2014/main" id="{C1708910-38B3-0F9E-97EC-7001B526C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73" y="3239768"/>
            <a:ext cx="1355289" cy="135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E3916DE-527F-C066-56BD-5079802B646C}"/>
              </a:ext>
            </a:extLst>
          </p:cNvPr>
          <p:cNvSpPr txBox="1"/>
          <p:nvPr/>
        </p:nvSpPr>
        <p:spPr>
          <a:xfrm>
            <a:off x="821982" y="2304585"/>
            <a:ext cx="564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tillium Web Light" panose="00000400000000000000" pitchFamily="2" charset="0"/>
              </a:rPr>
              <a:t>NodeJS </a:t>
            </a:r>
            <a:r>
              <a:rPr lang="en-US" sz="2000" dirty="0" err="1">
                <a:solidFill>
                  <a:schemeClr val="bg1"/>
                </a:solidFill>
                <a:latin typeface="Titillium Web Light" panose="00000400000000000000" pitchFamily="2" charset="0"/>
              </a:rPr>
              <a:t>maneja</a:t>
            </a:r>
            <a:r>
              <a:rPr lang="en-US" sz="2000" dirty="0">
                <a:solidFill>
                  <a:schemeClr val="bg1"/>
                </a:solidFill>
                <a:latin typeface="Titillium Web Light" panose="00000400000000000000" pitchFamily="2" charset="0"/>
              </a:rPr>
              <a:t> dos </a:t>
            </a:r>
            <a:r>
              <a:rPr lang="en-US" sz="2000" dirty="0" err="1">
                <a:solidFill>
                  <a:schemeClr val="bg1"/>
                </a:solidFill>
                <a:latin typeface="Titillium Web Light" panose="00000400000000000000" pitchFamily="2" charset="0"/>
              </a:rPr>
              <a:t>tipos</a:t>
            </a:r>
            <a:r>
              <a:rPr lang="en-US" sz="2000" dirty="0">
                <a:solidFill>
                  <a:schemeClr val="bg1"/>
                </a:solidFill>
                <a:latin typeface="Titillium Web Light" panose="00000400000000000000" pitchFamily="2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Titillium Web Light" panose="00000400000000000000" pitchFamily="2" charset="0"/>
              </a:rPr>
              <a:t>versionado</a:t>
            </a:r>
            <a:r>
              <a:rPr lang="en-US" sz="2000" dirty="0">
                <a:solidFill>
                  <a:schemeClr val="bg1"/>
                </a:solidFill>
                <a:latin typeface="Titillium Web Light" panose="00000400000000000000" pitchFamily="2" charset="0"/>
              </a:rPr>
              <a:t>:</a:t>
            </a:r>
          </a:p>
          <a:p>
            <a:endParaRPr lang="en-US" sz="2000" dirty="0">
              <a:solidFill>
                <a:schemeClr val="bg1"/>
              </a:solidFill>
              <a:latin typeface="Titillium Web Light" panose="00000400000000000000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tillium Web Light" panose="00000400000000000000" pitchFamily="2" charset="0"/>
              </a:rPr>
              <a:t>1- </a:t>
            </a:r>
            <a:r>
              <a:rPr lang="en-US" sz="2000" dirty="0" err="1">
                <a:solidFill>
                  <a:schemeClr val="bg1"/>
                </a:solidFill>
                <a:latin typeface="Titillium Web Light" panose="00000400000000000000" pitchFamily="2" charset="0"/>
              </a:rPr>
              <a:t>Versiones</a:t>
            </a:r>
            <a:r>
              <a:rPr lang="en-US" sz="2000" dirty="0">
                <a:solidFill>
                  <a:schemeClr val="bg1"/>
                </a:solidFill>
                <a:latin typeface="Titillium Web Light" panose="00000400000000000000" pitchFamily="2" charset="0"/>
              </a:rPr>
              <a:t> LTS (Long Term Support)</a:t>
            </a:r>
          </a:p>
          <a:p>
            <a:r>
              <a:rPr lang="es-MX" sz="2000" dirty="0">
                <a:solidFill>
                  <a:schemeClr val="bg1"/>
                </a:solidFill>
                <a:latin typeface="Titillium Web Light" panose="00000400000000000000" pitchFamily="2" charset="0"/>
              </a:rPr>
              <a:t>2- Actual (Ultimas características) </a:t>
            </a:r>
          </a:p>
        </p:txBody>
      </p:sp>
    </p:spTree>
    <p:extLst>
      <p:ext uri="{BB962C8B-B14F-4D97-AF65-F5344CB8AC3E}">
        <p14:creationId xmlns:p14="http://schemas.microsoft.com/office/powerpoint/2010/main" val="196991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2">
            <a:extLst>
              <a:ext uri="{FF2B5EF4-FFF2-40B4-BE49-F238E27FC236}">
                <a16:creationId xmlns:a16="http://schemas.microsoft.com/office/drawing/2014/main" id="{416F5C58-1FF8-AB7C-8A9E-B96F3898B212}"/>
              </a:ext>
            </a:extLst>
          </p:cNvPr>
          <p:cNvSpPr txBox="1">
            <a:spLocks/>
          </p:cNvSpPr>
          <p:nvPr/>
        </p:nvSpPr>
        <p:spPr>
          <a:xfrm>
            <a:off x="928255" y="316811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4400" dirty="0"/>
              <a:t>Que es </a:t>
            </a:r>
            <a:r>
              <a:rPr lang="en-US" sz="4400" dirty="0" err="1"/>
              <a:t>una</a:t>
            </a:r>
            <a:r>
              <a:rPr lang="en-US" sz="4400" dirty="0"/>
              <a:t> API?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0D4E62A-E2CC-B706-9D0C-B169C6D44688}"/>
              </a:ext>
            </a:extLst>
          </p:cNvPr>
          <p:cNvSpPr txBox="1"/>
          <p:nvPr/>
        </p:nvSpPr>
        <p:spPr>
          <a:xfrm>
            <a:off x="755073" y="1828801"/>
            <a:ext cx="66917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Una API (Application Programming Interface) es un</a:t>
            </a:r>
          </a:p>
          <a:p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intermediario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 entre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distintos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programas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.</a:t>
            </a:r>
          </a:p>
          <a:p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Permite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conectar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 la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aplicacion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 que se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esta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ejecutando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Titillium Web Light" panose="00000400000000000000" pitchFamily="2" charset="0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con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el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servidor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,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permitiendo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  <a:latin typeface="Titillium Web Light" panose="00000400000000000000" pitchFamily="2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Intercambiar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 con la base de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datos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Titillium Web Light" panose="00000400000000000000" pitchFamily="2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Procesar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 la solicitudes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internas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Titillium Web Light" panose="00000400000000000000" pitchFamily="2" charset="0"/>
            </a:endParaRPr>
          </a:p>
          <a:p>
            <a:endParaRPr lang="es-MX" sz="2000" dirty="0">
              <a:solidFill>
                <a:schemeClr val="bg1">
                  <a:lumMod val="95000"/>
                </a:schemeClr>
              </a:solidFill>
              <a:latin typeface="Titillium Web Light" panose="00000400000000000000" pitchFamily="2" charset="0"/>
            </a:endParaRPr>
          </a:p>
        </p:txBody>
      </p:sp>
      <p:pic>
        <p:nvPicPr>
          <p:cNvPr id="7" name="Picture 2" descr="What is Node.js?. My first introduction to JavaScript was… | by Uriel  Rodriguez | Medium">
            <a:extLst>
              <a:ext uri="{FF2B5EF4-FFF2-40B4-BE49-F238E27FC236}">
                <a16:creationId xmlns:a16="http://schemas.microsoft.com/office/drawing/2014/main" id="{C1708910-38B3-0F9E-97EC-7001B526C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73" y="3239768"/>
            <a:ext cx="1355289" cy="135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29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2">
            <a:extLst>
              <a:ext uri="{FF2B5EF4-FFF2-40B4-BE49-F238E27FC236}">
                <a16:creationId xmlns:a16="http://schemas.microsoft.com/office/drawing/2014/main" id="{416F5C58-1FF8-AB7C-8A9E-B96F3898B212}"/>
              </a:ext>
            </a:extLst>
          </p:cNvPr>
          <p:cNvSpPr txBox="1">
            <a:spLocks/>
          </p:cNvSpPr>
          <p:nvPr/>
        </p:nvSpPr>
        <p:spPr>
          <a:xfrm>
            <a:off x="928255" y="316811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4400" dirty="0"/>
              <a:t>Por que usar Node?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0D4E62A-E2CC-B706-9D0C-B169C6D44688}"/>
              </a:ext>
            </a:extLst>
          </p:cNvPr>
          <p:cNvSpPr txBox="1"/>
          <p:nvPr/>
        </p:nvSpPr>
        <p:spPr>
          <a:xfrm>
            <a:off x="928255" y="1549789"/>
            <a:ext cx="6691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Node.js nos permite desarrollar aplicaciones</a:t>
            </a:r>
          </a:p>
          <a:p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Titillium Web Light" panose="00000400000000000000" pitchFamily="2" charset="0"/>
              </a:rPr>
              <a:t> escalables y de tiempo real</a:t>
            </a:r>
            <a:endParaRPr lang="es-UY" sz="1600" dirty="0">
              <a:solidFill>
                <a:schemeClr val="bg1">
                  <a:lumMod val="95000"/>
                </a:schemeClr>
              </a:solidFill>
              <a:latin typeface="Titillium Web Light" panose="00000400000000000000" pitchFamily="2" charset="0"/>
            </a:endParaRPr>
          </a:p>
        </p:txBody>
      </p:sp>
      <p:pic>
        <p:nvPicPr>
          <p:cNvPr id="7" name="Picture 2" descr="What is Node.js?. My first introduction to JavaScript was… | by Uriel  Rodriguez | Medium">
            <a:extLst>
              <a:ext uri="{FF2B5EF4-FFF2-40B4-BE49-F238E27FC236}">
                <a16:creationId xmlns:a16="http://schemas.microsoft.com/office/drawing/2014/main" id="{C1708910-38B3-0F9E-97EC-7001B526C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73" y="3239768"/>
            <a:ext cx="1355289" cy="135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5BA0414-B6D8-AF34-6320-564E9A59DB94}"/>
              </a:ext>
            </a:extLst>
          </p:cNvPr>
          <p:cNvSpPr txBox="1"/>
          <p:nvPr/>
        </p:nvSpPr>
        <p:spPr>
          <a:xfrm>
            <a:off x="780586" y="2571750"/>
            <a:ext cx="6490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  <a:latin typeface="Titillium Web Light" panose="00000400000000000000" pitchFamily="2" charset="0"/>
              </a:rPr>
              <a:t>Escalable</a:t>
            </a:r>
            <a:r>
              <a:rPr lang="en-US" sz="1800" dirty="0">
                <a:solidFill>
                  <a:schemeClr val="bg1"/>
                </a:solidFill>
                <a:latin typeface="Titillium Web Light" panose="00000400000000000000" pitchFamily="2" charset="0"/>
              </a:rPr>
              <a:t>: </a:t>
            </a:r>
            <a:r>
              <a:rPr lang="en-US" sz="1800" dirty="0" err="1">
                <a:solidFill>
                  <a:schemeClr val="bg1"/>
                </a:solidFill>
                <a:latin typeface="Titillium Web Light" panose="00000400000000000000" pitchFamily="2" charset="0"/>
              </a:rPr>
              <a:t>Rendimiento</a:t>
            </a:r>
            <a:r>
              <a:rPr lang="en-US" sz="1800" dirty="0">
                <a:solidFill>
                  <a:schemeClr val="bg1"/>
                </a:solidFill>
                <a:latin typeface="Titillium Web Light" panose="00000400000000000000" pitchFamily="2" charset="0"/>
              </a:rPr>
              <a:t> adaptable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  <a:latin typeface="Titillium Web Light" panose="00000400000000000000" pitchFamily="2" charset="0"/>
              </a:rPr>
              <a:t>Tiempo</a:t>
            </a:r>
            <a:r>
              <a:rPr lang="en-US" sz="1800" dirty="0">
                <a:solidFill>
                  <a:schemeClr val="bg1"/>
                </a:solidFill>
                <a:latin typeface="Titillium Web Light" panose="00000400000000000000" pitchFamily="2" charset="0"/>
              </a:rPr>
              <a:t> real: </a:t>
            </a:r>
            <a:r>
              <a:rPr lang="en-US" sz="1800" dirty="0" err="1">
                <a:solidFill>
                  <a:schemeClr val="bg1"/>
                </a:solidFill>
                <a:latin typeface="Titillium Web Light" panose="00000400000000000000" pitchFamily="2" charset="0"/>
              </a:rPr>
              <a:t>Conexion</a:t>
            </a:r>
            <a:r>
              <a:rPr lang="en-US" sz="1800" dirty="0">
                <a:solidFill>
                  <a:schemeClr val="bg1"/>
                </a:solidFill>
                <a:latin typeface="Titillium Web Light" panose="000004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tillium Web Light" panose="00000400000000000000" pitchFamily="2" charset="0"/>
              </a:rPr>
              <a:t>bidireccional</a:t>
            </a:r>
            <a:r>
              <a:rPr lang="en-US" sz="1800" dirty="0">
                <a:solidFill>
                  <a:schemeClr val="bg1"/>
                </a:solidFill>
                <a:latin typeface="Titillium Web Light" panose="00000400000000000000" pitchFamily="2" charset="0"/>
              </a:rPr>
              <a:t> y </a:t>
            </a:r>
            <a:r>
              <a:rPr lang="en-US" sz="1800" dirty="0" err="1">
                <a:solidFill>
                  <a:schemeClr val="bg1"/>
                </a:solidFill>
                <a:latin typeface="Titillium Web Light" panose="00000400000000000000" pitchFamily="2" charset="0"/>
              </a:rPr>
              <a:t>dinamica</a:t>
            </a:r>
            <a:r>
              <a:rPr lang="en-US" sz="1800" dirty="0">
                <a:solidFill>
                  <a:schemeClr val="bg1"/>
                </a:solidFill>
                <a:latin typeface="Titillium Web Light" panose="00000400000000000000" pitchFamily="2" charset="0"/>
              </a:rPr>
              <a:t> </a:t>
            </a:r>
          </a:p>
          <a:p>
            <a:pPr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  <a:latin typeface="Titillium Web Light" panose="00000400000000000000" pitchFamily="2" charset="0"/>
              </a:rPr>
              <a:t>      entre </a:t>
            </a:r>
            <a:r>
              <a:rPr lang="en-US" sz="1800" dirty="0" err="1">
                <a:solidFill>
                  <a:schemeClr val="bg1"/>
                </a:solidFill>
                <a:latin typeface="Titillium Web Light" panose="00000400000000000000" pitchFamily="2" charset="0"/>
              </a:rPr>
              <a:t>servidor-cliente</a:t>
            </a:r>
            <a:endParaRPr lang="es-MX" sz="1800" dirty="0">
              <a:solidFill>
                <a:schemeClr val="bg1"/>
              </a:solidFill>
              <a:latin typeface="Titillium Web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450099"/>
      </p:ext>
    </p:extLst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487</Words>
  <Application>Microsoft Office PowerPoint</Application>
  <PresentationFormat>Presentación en pantalla (16:9)</PresentationFormat>
  <Paragraphs>84</Paragraphs>
  <Slides>15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Titillium Web Light</vt:lpstr>
      <vt:lpstr>Titillium Web</vt:lpstr>
      <vt:lpstr>Ninacor template</vt:lpstr>
      <vt:lpstr>Presentación de PowerPoint</vt:lpstr>
      <vt:lpstr>Que es Node.js?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Nicolas Pereiro Giannino</cp:lastModifiedBy>
  <cp:revision>5</cp:revision>
  <dcterms:modified xsi:type="dcterms:W3CDTF">2023-10-22T03:41:23Z</dcterms:modified>
</cp:coreProperties>
</file>