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4"/>
  </p:notesMasterIdLst>
  <p:handoutMasterIdLst>
    <p:handoutMasterId r:id="rId85"/>
  </p:handoutMasterIdLst>
  <p:sldIdLst>
    <p:sldId id="256" r:id="rId2"/>
    <p:sldId id="257" r:id="rId3"/>
    <p:sldId id="278" r:id="rId4"/>
    <p:sldId id="354" r:id="rId5"/>
    <p:sldId id="417" r:id="rId6"/>
    <p:sldId id="315" r:id="rId7"/>
    <p:sldId id="399" r:id="rId8"/>
    <p:sldId id="400" r:id="rId9"/>
    <p:sldId id="401" r:id="rId10"/>
    <p:sldId id="420" r:id="rId11"/>
    <p:sldId id="421" r:id="rId12"/>
    <p:sldId id="446" r:id="rId13"/>
    <p:sldId id="370" r:id="rId14"/>
    <p:sldId id="372" r:id="rId15"/>
    <p:sldId id="373" r:id="rId16"/>
    <p:sldId id="374" r:id="rId17"/>
    <p:sldId id="375" r:id="rId18"/>
    <p:sldId id="376" r:id="rId19"/>
    <p:sldId id="377" r:id="rId20"/>
    <p:sldId id="378" r:id="rId21"/>
    <p:sldId id="379" r:id="rId22"/>
    <p:sldId id="380" r:id="rId23"/>
    <p:sldId id="381" r:id="rId24"/>
    <p:sldId id="419" r:id="rId25"/>
    <p:sldId id="383" r:id="rId26"/>
    <p:sldId id="384" r:id="rId27"/>
    <p:sldId id="385" r:id="rId28"/>
    <p:sldId id="386" r:id="rId29"/>
    <p:sldId id="387" r:id="rId30"/>
    <p:sldId id="388" r:id="rId31"/>
    <p:sldId id="389" r:id="rId32"/>
    <p:sldId id="390" r:id="rId33"/>
    <p:sldId id="391" r:id="rId34"/>
    <p:sldId id="392" r:id="rId35"/>
    <p:sldId id="393" r:id="rId36"/>
    <p:sldId id="394" r:id="rId37"/>
    <p:sldId id="395" r:id="rId38"/>
    <p:sldId id="396" r:id="rId39"/>
    <p:sldId id="397" r:id="rId40"/>
    <p:sldId id="398" r:id="rId41"/>
    <p:sldId id="402" r:id="rId42"/>
    <p:sldId id="403" r:id="rId43"/>
    <p:sldId id="404" r:id="rId44"/>
    <p:sldId id="405" r:id="rId45"/>
    <p:sldId id="406" r:id="rId46"/>
    <p:sldId id="407" r:id="rId47"/>
    <p:sldId id="408" r:id="rId48"/>
    <p:sldId id="422" r:id="rId49"/>
    <p:sldId id="410" r:id="rId50"/>
    <p:sldId id="411" r:id="rId51"/>
    <p:sldId id="443" r:id="rId52"/>
    <p:sldId id="444" r:id="rId53"/>
    <p:sldId id="445" r:id="rId54"/>
    <p:sldId id="412" r:id="rId55"/>
    <p:sldId id="413" r:id="rId56"/>
    <p:sldId id="414" r:id="rId57"/>
    <p:sldId id="415" r:id="rId58"/>
    <p:sldId id="416" r:id="rId59"/>
    <p:sldId id="428" r:id="rId60"/>
    <p:sldId id="409" r:id="rId61"/>
    <p:sldId id="423" r:id="rId62"/>
    <p:sldId id="424" r:id="rId63"/>
    <p:sldId id="425" r:id="rId64"/>
    <p:sldId id="426" r:id="rId65"/>
    <p:sldId id="427" r:id="rId66"/>
    <p:sldId id="429" r:id="rId67"/>
    <p:sldId id="430" r:id="rId68"/>
    <p:sldId id="431" r:id="rId69"/>
    <p:sldId id="432" r:id="rId70"/>
    <p:sldId id="433" r:id="rId71"/>
    <p:sldId id="434" r:id="rId72"/>
    <p:sldId id="435" r:id="rId73"/>
    <p:sldId id="437" r:id="rId74"/>
    <p:sldId id="438" r:id="rId75"/>
    <p:sldId id="439" r:id="rId76"/>
    <p:sldId id="440" r:id="rId77"/>
    <p:sldId id="441" r:id="rId78"/>
    <p:sldId id="442" r:id="rId79"/>
    <p:sldId id="448" r:id="rId80"/>
    <p:sldId id="449" r:id="rId81"/>
    <p:sldId id="450" r:id="rId82"/>
    <p:sldId id="447" r:id="rId8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148" autoAdjust="0"/>
  </p:normalViewPr>
  <p:slideViewPr>
    <p:cSldViewPr>
      <p:cViewPr varScale="1">
        <p:scale>
          <a:sx n="83" d="100"/>
          <a:sy n="83" d="100"/>
        </p:scale>
        <p:origin x="121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UY"/>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2A207B-0102-49A5-9F23-C1A311D531F4}" type="datetimeFigureOut">
              <a:rPr lang="es-UY" smtClean="0"/>
              <a:t>20/6/2023</a:t>
            </a:fld>
            <a:endParaRPr lang="es-UY"/>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UY"/>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B10FD1-ECB8-4C1A-B28B-C295512116B5}" type="slidenum">
              <a:rPr lang="es-UY" smtClean="0"/>
              <a:t>‹Nº›</a:t>
            </a:fld>
            <a:endParaRPr lang="es-UY"/>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B67C905-D134-4320-A4DB-51CDF481AE33}" type="datetimeFigureOut">
              <a:rPr lang="es-ES"/>
              <a:pPr>
                <a:defRPr/>
              </a:pPr>
              <a:t>20/06/2023</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9FA26976-29F1-4503-AE60-505A2D38DCC5}"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3795"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6388"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82A5A26-839E-4A42-B787-16590A179670}" type="slidenum">
              <a:rPr lang="es-ES" smtClean="0"/>
              <a:pPr fontAlgn="base">
                <a:spcBef>
                  <a:spcPct val="0"/>
                </a:spcBef>
                <a:spcAft>
                  <a:spcPct val="0"/>
                </a:spcAft>
                <a:defRPr/>
              </a:pPr>
              <a:t>1</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10</a:t>
            </a:fld>
            <a:endParaRPr lang="es-ES"/>
          </a:p>
        </p:txBody>
      </p:sp>
    </p:spTree>
    <p:extLst>
      <p:ext uri="{BB962C8B-B14F-4D97-AF65-F5344CB8AC3E}">
        <p14:creationId xmlns:p14="http://schemas.microsoft.com/office/powerpoint/2010/main" val="3810375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11</a:t>
            </a:fld>
            <a:endParaRPr lang="es-ES"/>
          </a:p>
        </p:txBody>
      </p:sp>
    </p:spTree>
    <p:extLst>
      <p:ext uri="{BB962C8B-B14F-4D97-AF65-F5344CB8AC3E}">
        <p14:creationId xmlns:p14="http://schemas.microsoft.com/office/powerpoint/2010/main" val="1307755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12</a:t>
            </a:fld>
            <a:endParaRPr lang="es-ES"/>
          </a:p>
        </p:txBody>
      </p:sp>
    </p:spTree>
    <p:extLst>
      <p:ext uri="{BB962C8B-B14F-4D97-AF65-F5344CB8AC3E}">
        <p14:creationId xmlns:p14="http://schemas.microsoft.com/office/powerpoint/2010/main" val="3365553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13</a:t>
            </a:fld>
            <a:endParaRPr lang="es-ES"/>
          </a:p>
        </p:txBody>
      </p:sp>
    </p:spTree>
    <p:extLst>
      <p:ext uri="{BB962C8B-B14F-4D97-AF65-F5344CB8AC3E}">
        <p14:creationId xmlns:p14="http://schemas.microsoft.com/office/powerpoint/2010/main" val="2002781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14</a:t>
            </a:fld>
            <a:endParaRPr lang="es-ES"/>
          </a:p>
        </p:txBody>
      </p:sp>
    </p:spTree>
    <p:extLst>
      <p:ext uri="{BB962C8B-B14F-4D97-AF65-F5344CB8AC3E}">
        <p14:creationId xmlns:p14="http://schemas.microsoft.com/office/powerpoint/2010/main" val="3413572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15</a:t>
            </a:fld>
            <a:endParaRPr lang="es-ES"/>
          </a:p>
        </p:txBody>
      </p:sp>
    </p:spTree>
    <p:extLst>
      <p:ext uri="{BB962C8B-B14F-4D97-AF65-F5344CB8AC3E}">
        <p14:creationId xmlns:p14="http://schemas.microsoft.com/office/powerpoint/2010/main" val="4104512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16</a:t>
            </a:fld>
            <a:endParaRPr lang="es-ES"/>
          </a:p>
        </p:txBody>
      </p:sp>
    </p:spTree>
    <p:extLst>
      <p:ext uri="{BB962C8B-B14F-4D97-AF65-F5344CB8AC3E}">
        <p14:creationId xmlns:p14="http://schemas.microsoft.com/office/powerpoint/2010/main" val="2209845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17</a:t>
            </a:fld>
            <a:endParaRPr lang="es-ES"/>
          </a:p>
        </p:txBody>
      </p:sp>
    </p:spTree>
    <p:extLst>
      <p:ext uri="{BB962C8B-B14F-4D97-AF65-F5344CB8AC3E}">
        <p14:creationId xmlns:p14="http://schemas.microsoft.com/office/powerpoint/2010/main" val="3371346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18</a:t>
            </a:fld>
            <a:endParaRPr lang="es-ES"/>
          </a:p>
        </p:txBody>
      </p:sp>
    </p:spTree>
    <p:extLst>
      <p:ext uri="{BB962C8B-B14F-4D97-AF65-F5344CB8AC3E}">
        <p14:creationId xmlns:p14="http://schemas.microsoft.com/office/powerpoint/2010/main" val="3814779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19</a:t>
            </a:fld>
            <a:endParaRPr lang="es-ES"/>
          </a:p>
        </p:txBody>
      </p:sp>
    </p:spTree>
    <p:extLst>
      <p:ext uri="{BB962C8B-B14F-4D97-AF65-F5344CB8AC3E}">
        <p14:creationId xmlns:p14="http://schemas.microsoft.com/office/powerpoint/2010/main" val="3451127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4819"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A4D56D-1113-414B-98F5-14E067D88EEA}" type="slidenum">
              <a:rPr lang="es-ES" smtClean="0"/>
              <a:pPr fontAlgn="base">
                <a:spcBef>
                  <a:spcPct val="0"/>
                </a:spcBef>
                <a:spcAft>
                  <a:spcPct val="0"/>
                </a:spcAft>
                <a:defRPr/>
              </a:pPr>
              <a:t>2</a:t>
            </a:fld>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20</a:t>
            </a:fld>
            <a:endParaRPr lang="es-ES"/>
          </a:p>
        </p:txBody>
      </p:sp>
    </p:spTree>
    <p:extLst>
      <p:ext uri="{BB962C8B-B14F-4D97-AF65-F5344CB8AC3E}">
        <p14:creationId xmlns:p14="http://schemas.microsoft.com/office/powerpoint/2010/main" val="3014747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21</a:t>
            </a:fld>
            <a:endParaRPr lang="es-ES"/>
          </a:p>
        </p:txBody>
      </p:sp>
    </p:spTree>
    <p:extLst>
      <p:ext uri="{BB962C8B-B14F-4D97-AF65-F5344CB8AC3E}">
        <p14:creationId xmlns:p14="http://schemas.microsoft.com/office/powerpoint/2010/main" val="2901874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22</a:t>
            </a:fld>
            <a:endParaRPr lang="es-ES"/>
          </a:p>
        </p:txBody>
      </p:sp>
    </p:spTree>
    <p:extLst>
      <p:ext uri="{BB962C8B-B14F-4D97-AF65-F5344CB8AC3E}">
        <p14:creationId xmlns:p14="http://schemas.microsoft.com/office/powerpoint/2010/main" val="19555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23</a:t>
            </a:fld>
            <a:endParaRPr lang="es-ES"/>
          </a:p>
        </p:txBody>
      </p:sp>
    </p:spTree>
    <p:extLst>
      <p:ext uri="{BB962C8B-B14F-4D97-AF65-F5344CB8AC3E}">
        <p14:creationId xmlns:p14="http://schemas.microsoft.com/office/powerpoint/2010/main" val="3704049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24</a:t>
            </a:fld>
            <a:endParaRPr lang="es-ES"/>
          </a:p>
        </p:txBody>
      </p:sp>
    </p:spTree>
    <p:extLst>
      <p:ext uri="{BB962C8B-B14F-4D97-AF65-F5344CB8AC3E}">
        <p14:creationId xmlns:p14="http://schemas.microsoft.com/office/powerpoint/2010/main" val="490832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25</a:t>
            </a:fld>
            <a:endParaRPr lang="es-ES"/>
          </a:p>
        </p:txBody>
      </p:sp>
    </p:spTree>
    <p:extLst>
      <p:ext uri="{BB962C8B-B14F-4D97-AF65-F5344CB8AC3E}">
        <p14:creationId xmlns:p14="http://schemas.microsoft.com/office/powerpoint/2010/main" val="1259507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26</a:t>
            </a:fld>
            <a:endParaRPr lang="es-ES"/>
          </a:p>
        </p:txBody>
      </p:sp>
    </p:spTree>
    <p:extLst>
      <p:ext uri="{BB962C8B-B14F-4D97-AF65-F5344CB8AC3E}">
        <p14:creationId xmlns:p14="http://schemas.microsoft.com/office/powerpoint/2010/main" val="33144367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27</a:t>
            </a:fld>
            <a:endParaRPr lang="es-ES"/>
          </a:p>
        </p:txBody>
      </p:sp>
    </p:spTree>
    <p:extLst>
      <p:ext uri="{BB962C8B-B14F-4D97-AF65-F5344CB8AC3E}">
        <p14:creationId xmlns:p14="http://schemas.microsoft.com/office/powerpoint/2010/main" val="34798593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28</a:t>
            </a:fld>
            <a:endParaRPr lang="es-ES"/>
          </a:p>
        </p:txBody>
      </p:sp>
    </p:spTree>
    <p:extLst>
      <p:ext uri="{BB962C8B-B14F-4D97-AF65-F5344CB8AC3E}">
        <p14:creationId xmlns:p14="http://schemas.microsoft.com/office/powerpoint/2010/main" val="13978842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29</a:t>
            </a:fld>
            <a:endParaRPr lang="es-ES"/>
          </a:p>
        </p:txBody>
      </p:sp>
    </p:spTree>
    <p:extLst>
      <p:ext uri="{BB962C8B-B14F-4D97-AF65-F5344CB8AC3E}">
        <p14:creationId xmlns:p14="http://schemas.microsoft.com/office/powerpoint/2010/main" val="1626354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a:t>
            </a:fld>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30</a:t>
            </a:fld>
            <a:endParaRPr lang="es-ES"/>
          </a:p>
        </p:txBody>
      </p:sp>
    </p:spTree>
    <p:extLst>
      <p:ext uri="{BB962C8B-B14F-4D97-AF65-F5344CB8AC3E}">
        <p14:creationId xmlns:p14="http://schemas.microsoft.com/office/powerpoint/2010/main" val="2758234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31</a:t>
            </a:fld>
            <a:endParaRPr lang="es-ES"/>
          </a:p>
        </p:txBody>
      </p:sp>
    </p:spTree>
    <p:extLst>
      <p:ext uri="{BB962C8B-B14F-4D97-AF65-F5344CB8AC3E}">
        <p14:creationId xmlns:p14="http://schemas.microsoft.com/office/powerpoint/2010/main" val="15572852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32</a:t>
            </a:fld>
            <a:endParaRPr lang="es-ES"/>
          </a:p>
        </p:txBody>
      </p:sp>
    </p:spTree>
    <p:extLst>
      <p:ext uri="{BB962C8B-B14F-4D97-AF65-F5344CB8AC3E}">
        <p14:creationId xmlns:p14="http://schemas.microsoft.com/office/powerpoint/2010/main" val="22784144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33</a:t>
            </a:fld>
            <a:endParaRPr lang="es-ES"/>
          </a:p>
        </p:txBody>
      </p:sp>
    </p:spTree>
    <p:extLst>
      <p:ext uri="{BB962C8B-B14F-4D97-AF65-F5344CB8AC3E}">
        <p14:creationId xmlns:p14="http://schemas.microsoft.com/office/powerpoint/2010/main" val="31298974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34</a:t>
            </a:fld>
            <a:endParaRPr lang="es-ES"/>
          </a:p>
        </p:txBody>
      </p:sp>
    </p:spTree>
    <p:extLst>
      <p:ext uri="{BB962C8B-B14F-4D97-AF65-F5344CB8AC3E}">
        <p14:creationId xmlns:p14="http://schemas.microsoft.com/office/powerpoint/2010/main" val="25763805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35</a:t>
            </a:fld>
            <a:endParaRPr lang="es-ES"/>
          </a:p>
        </p:txBody>
      </p:sp>
    </p:spTree>
    <p:extLst>
      <p:ext uri="{BB962C8B-B14F-4D97-AF65-F5344CB8AC3E}">
        <p14:creationId xmlns:p14="http://schemas.microsoft.com/office/powerpoint/2010/main" val="36392442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36</a:t>
            </a:fld>
            <a:endParaRPr lang="es-ES"/>
          </a:p>
        </p:txBody>
      </p:sp>
    </p:spTree>
    <p:extLst>
      <p:ext uri="{BB962C8B-B14F-4D97-AF65-F5344CB8AC3E}">
        <p14:creationId xmlns:p14="http://schemas.microsoft.com/office/powerpoint/2010/main" val="38815815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37</a:t>
            </a:fld>
            <a:endParaRPr lang="es-ES"/>
          </a:p>
        </p:txBody>
      </p:sp>
    </p:spTree>
    <p:extLst>
      <p:ext uri="{BB962C8B-B14F-4D97-AF65-F5344CB8AC3E}">
        <p14:creationId xmlns:p14="http://schemas.microsoft.com/office/powerpoint/2010/main" val="39796556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38</a:t>
            </a:fld>
            <a:endParaRPr lang="es-ES"/>
          </a:p>
        </p:txBody>
      </p:sp>
    </p:spTree>
    <p:extLst>
      <p:ext uri="{BB962C8B-B14F-4D97-AF65-F5344CB8AC3E}">
        <p14:creationId xmlns:p14="http://schemas.microsoft.com/office/powerpoint/2010/main" val="9146509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39</a:t>
            </a:fld>
            <a:endParaRPr lang="es-ES"/>
          </a:p>
        </p:txBody>
      </p:sp>
    </p:spTree>
    <p:extLst>
      <p:ext uri="{BB962C8B-B14F-4D97-AF65-F5344CB8AC3E}">
        <p14:creationId xmlns:p14="http://schemas.microsoft.com/office/powerpoint/2010/main" val="759170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5C11F3A-DE74-4B53-B360-450CF49AC3ED}"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613339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40</a:t>
            </a:fld>
            <a:endParaRPr lang="es-ES"/>
          </a:p>
        </p:txBody>
      </p:sp>
    </p:spTree>
    <p:extLst>
      <p:ext uri="{BB962C8B-B14F-4D97-AF65-F5344CB8AC3E}">
        <p14:creationId xmlns:p14="http://schemas.microsoft.com/office/powerpoint/2010/main" val="5449126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41</a:t>
            </a:fld>
            <a:endParaRPr lang="es-ES"/>
          </a:p>
        </p:txBody>
      </p:sp>
    </p:spTree>
    <p:extLst>
      <p:ext uri="{BB962C8B-B14F-4D97-AF65-F5344CB8AC3E}">
        <p14:creationId xmlns:p14="http://schemas.microsoft.com/office/powerpoint/2010/main" val="2617917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42</a:t>
            </a:fld>
            <a:endParaRPr lang="es-ES"/>
          </a:p>
        </p:txBody>
      </p:sp>
    </p:spTree>
    <p:extLst>
      <p:ext uri="{BB962C8B-B14F-4D97-AF65-F5344CB8AC3E}">
        <p14:creationId xmlns:p14="http://schemas.microsoft.com/office/powerpoint/2010/main" val="8011469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43</a:t>
            </a:fld>
            <a:endParaRPr lang="es-ES"/>
          </a:p>
        </p:txBody>
      </p:sp>
    </p:spTree>
    <p:extLst>
      <p:ext uri="{BB962C8B-B14F-4D97-AF65-F5344CB8AC3E}">
        <p14:creationId xmlns:p14="http://schemas.microsoft.com/office/powerpoint/2010/main" val="21963353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44</a:t>
            </a:fld>
            <a:endParaRPr lang="es-ES"/>
          </a:p>
        </p:txBody>
      </p:sp>
    </p:spTree>
    <p:extLst>
      <p:ext uri="{BB962C8B-B14F-4D97-AF65-F5344CB8AC3E}">
        <p14:creationId xmlns:p14="http://schemas.microsoft.com/office/powerpoint/2010/main" val="18012875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45</a:t>
            </a:fld>
            <a:endParaRPr lang="es-ES"/>
          </a:p>
        </p:txBody>
      </p:sp>
    </p:spTree>
    <p:extLst>
      <p:ext uri="{BB962C8B-B14F-4D97-AF65-F5344CB8AC3E}">
        <p14:creationId xmlns:p14="http://schemas.microsoft.com/office/powerpoint/2010/main" val="42836408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46</a:t>
            </a:fld>
            <a:endParaRPr lang="es-ES"/>
          </a:p>
        </p:txBody>
      </p:sp>
    </p:spTree>
    <p:extLst>
      <p:ext uri="{BB962C8B-B14F-4D97-AF65-F5344CB8AC3E}">
        <p14:creationId xmlns:p14="http://schemas.microsoft.com/office/powerpoint/2010/main" val="16802988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47</a:t>
            </a:fld>
            <a:endParaRPr lang="es-ES"/>
          </a:p>
        </p:txBody>
      </p:sp>
    </p:spTree>
    <p:extLst>
      <p:ext uri="{BB962C8B-B14F-4D97-AF65-F5344CB8AC3E}">
        <p14:creationId xmlns:p14="http://schemas.microsoft.com/office/powerpoint/2010/main" val="10838941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48</a:t>
            </a:fld>
            <a:endParaRPr lang="es-ES"/>
          </a:p>
        </p:txBody>
      </p:sp>
    </p:spTree>
    <p:extLst>
      <p:ext uri="{BB962C8B-B14F-4D97-AF65-F5344CB8AC3E}">
        <p14:creationId xmlns:p14="http://schemas.microsoft.com/office/powerpoint/2010/main" val="22994788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49</a:t>
            </a:fld>
            <a:endParaRPr lang="es-ES"/>
          </a:p>
        </p:txBody>
      </p:sp>
    </p:spTree>
    <p:extLst>
      <p:ext uri="{BB962C8B-B14F-4D97-AF65-F5344CB8AC3E}">
        <p14:creationId xmlns:p14="http://schemas.microsoft.com/office/powerpoint/2010/main" val="1312745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5</a:t>
            </a:fld>
            <a:endParaRPr lang="es-ES"/>
          </a:p>
        </p:txBody>
      </p:sp>
    </p:spTree>
    <p:extLst>
      <p:ext uri="{BB962C8B-B14F-4D97-AF65-F5344CB8AC3E}">
        <p14:creationId xmlns:p14="http://schemas.microsoft.com/office/powerpoint/2010/main" val="11769383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50</a:t>
            </a:fld>
            <a:endParaRPr lang="es-ES"/>
          </a:p>
        </p:txBody>
      </p:sp>
    </p:spTree>
    <p:extLst>
      <p:ext uri="{BB962C8B-B14F-4D97-AF65-F5344CB8AC3E}">
        <p14:creationId xmlns:p14="http://schemas.microsoft.com/office/powerpoint/2010/main" val="26211196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51</a:t>
            </a:fld>
            <a:endParaRPr lang="es-ES"/>
          </a:p>
        </p:txBody>
      </p:sp>
    </p:spTree>
    <p:extLst>
      <p:ext uri="{BB962C8B-B14F-4D97-AF65-F5344CB8AC3E}">
        <p14:creationId xmlns:p14="http://schemas.microsoft.com/office/powerpoint/2010/main" val="2934850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52</a:t>
            </a:fld>
            <a:endParaRPr lang="es-ES"/>
          </a:p>
        </p:txBody>
      </p:sp>
    </p:spTree>
    <p:extLst>
      <p:ext uri="{BB962C8B-B14F-4D97-AF65-F5344CB8AC3E}">
        <p14:creationId xmlns:p14="http://schemas.microsoft.com/office/powerpoint/2010/main" val="16269521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53</a:t>
            </a:fld>
            <a:endParaRPr lang="es-ES"/>
          </a:p>
        </p:txBody>
      </p:sp>
    </p:spTree>
    <p:extLst>
      <p:ext uri="{BB962C8B-B14F-4D97-AF65-F5344CB8AC3E}">
        <p14:creationId xmlns:p14="http://schemas.microsoft.com/office/powerpoint/2010/main" val="24181923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54</a:t>
            </a:fld>
            <a:endParaRPr lang="es-ES"/>
          </a:p>
        </p:txBody>
      </p:sp>
    </p:spTree>
    <p:extLst>
      <p:ext uri="{BB962C8B-B14F-4D97-AF65-F5344CB8AC3E}">
        <p14:creationId xmlns:p14="http://schemas.microsoft.com/office/powerpoint/2010/main" val="37703708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55</a:t>
            </a:fld>
            <a:endParaRPr lang="es-ES"/>
          </a:p>
        </p:txBody>
      </p:sp>
    </p:spTree>
    <p:extLst>
      <p:ext uri="{BB962C8B-B14F-4D97-AF65-F5344CB8AC3E}">
        <p14:creationId xmlns:p14="http://schemas.microsoft.com/office/powerpoint/2010/main" val="2253202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56</a:t>
            </a:fld>
            <a:endParaRPr lang="es-ES"/>
          </a:p>
        </p:txBody>
      </p:sp>
    </p:spTree>
    <p:extLst>
      <p:ext uri="{BB962C8B-B14F-4D97-AF65-F5344CB8AC3E}">
        <p14:creationId xmlns:p14="http://schemas.microsoft.com/office/powerpoint/2010/main" val="22802415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57</a:t>
            </a:fld>
            <a:endParaRPr lang="es-ES"/>
          </a:p>
        </p:txBody>
      </p:sp>
    </p:spTree>
    <p:extLst>
      <p:ext uri="{BB962C8B-B14F-4D97-AF65-F5344CB8AC3E}">
        <p14:creationId xmlns:p14="http://schemas.microsoft.com/office/powerpoint/2010/main" val="33080676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58</a:t>
            </a:fld>
            <a:endParaRPr lang="es-ES"/>
          </a:p>
        </p:txBody>
      </p:sp>
    </p:spTree>
    <p:extLst>
      <p:ext uri="{BB962C8B-B14F-4D97-AF65-F5344CB8AC3E}">
        <p14:creationId xmlns:p14="http://schemas.microsoft.com/office/powerpoint/2010/main" val="22460333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59</a:t>
            </a:fld>
            <a:endParaRPr lang="es-ES"/>
          </a:p>
        </p:txBody>
      </p:sp>
    </p:spTree>
    <p:extLst>
      <p:ext uri="{BB962C8B-B14F-4D97-AF65-F5344CB8AC3E}">
        <p14:creationId xmlns:p14="http://schemas.microsoft.com/office/powerpoint/2010/main" val="608870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6</a:t>
            </a:fld>
            <a:endParaRPr lang="es-E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60</a:t>
            </a:fld>
            <a:endParaRPr lang="es-ES"/>
          </a:p>
        </p:txBody>
      </p:sp>
    </p:spTree>
    <p:extLst>
      <p:ext uri="{BB962C8B-B14F-4D97-AF65-F5344CB8AC3E}">
        <p14:creationId xmlns:p14="http://schemas.microsoft.com/office/powerpoint/2010/main" val="32332344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61</a:t>
            </a:fld>
            <a:endParaRPr lang="es-ES"/>
          </a:p>
        </p:txBody>
      </p:sp>
    </p:spTree>
    <p:extLst>
      <p:ext uri="{BB962C8B-B14F-4D97-AF65-F5344CB8AC3E}">
        <p14:creationId xmlns:p14="http://schemas.microsoft.com/office/powerpoint/2010/main" val="243540248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62</a:t>
            </a:fld>
            <a:endParaRPr lang="es-ES"/>
          </a:p>
        </p:txBody>
      </p:sp>
    </p:spTree>
    <p:extLst>
      <p:ext uri="{BB962C8B-B14F-4D97-AF65-F5344CB8AC3E}">
        <p14:creationId xmlns:p14="http://schemas.microsoft.com/office/powerpoint/2010/main" val="337339135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63</a:t>
            </a:fld>
            <a:endParaRPr lang="es-ES"/>
          </a:p>
        </p:txBody>
      </p:sp>
    </p:spTree>
    <p:extLst>
      <p:ext uri="{BB962C8B-B14F-4D97-AF65-F5344CB8AC3E}">
        <p14:creationId xmlns:p14="http://schemas.microsoft.com/office/powerpoint/2010/main" val="928522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64</a:t>
            </a:fld>
            <a:endParaRPr lang="es-ES"/>
          </a:p>
        </p:txBody>
      </p:sp>
    </p:spTree>
    <p:extLst>
      <p:ext uri="{BB962C8B-B14F-4D97-AF65-F5344CB8AC3E}">
        <p14:creationId xmlns:p14="http://schemas.microsoft.com/office/powerpoint/2010/main" val="33002062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65</a:t>
            </a:fld>
            <a:endParaRPr lang="es-ES"/>
          </a:p>
        </p:txBody>
      </p:sp>
    </p:spTree>
    <p:extLst>
      <p:ext uri="{BB962C8B-B14F-4D97-AF65-F5344CB8AC3E}">
        <p14:creationId xmlns:p14="http://schemas.microsoft.com/office/powerpoint/2010/main" val="418705271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66</a:t>
            </a:fld>
            <a:endParaRPr lang="es-ES"/>
          </a:p>
        </p:txBody>
      </p:sp>
    </p:spTree>
    <p:extLst>
      <p:ext uri="{BB962C8B-B14F-4D97-AF65-F5344CB8AC3E}">
        <p14:creationId xmlns:p14="http://schemas.microsoft.com/office/powerpoint/2010/main" val="49281528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67</a:t>
            </a:fld>
            <a:endParaRPr lang="es-ES"/>
          </a:p>
        </p:txBody>
      </p:sp>
    </p:spTree>
    <p:extLst>
      <p:ext uri="{BB962C8B-B14F-4D97-AF65-F5344CB8AC3E}">
        <p14:creationId xmlns:p14="http://schemas.microsoft.com/office/powerpoint/2010/main" val="325994270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68</a:t>
            </a:fld>
            <a:endParaRPr lang="es-ES"/>
          </a:p>
        </p:txBody>
      </p:sp>
    </p:spTree>
    <p:extLst>
      <p:ext uri="{BB962C8B-B14F-4D97-AF65-F5344CB8AC3E}">
        <p14:creationId xmlns:p14="http://schemas.microsoft.com/office/powerpoint/2010/main" val="40669235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69</a:t>
            </a:fld>
            <a:endParaRPr lang="es-ES"/>
          </a:p>
        </p:txBody>
      </p:sp>
    </p:spTree>
    <p:extLst>
      <p:ext uri="{BB962C8B-B14F-4D97-AF65-F5344CB8AC3E}">
        <p14:creationId xmlns:p14="http://schemas.microsoft.com/office/powerpoint/2010/main" val="186837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7</a:t>
            </a:fld>
            <a:endParaRPr lang="es-ES"/>
          </a:p>
        </p:txBody>
      </p:sp>
    </p:spTree>
    <p:extLst>
      <p:ext uri="{BB962C8B-B14F-4D97-AF65-F5344CB8AC3E}">
        <p14:creationId xmlns:p14="http://schemas.microsoft.com/office/powerpoint/2010/main" val="20048040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70</a:t>
            </a:fld>
            <a:endParaRPr lang="es-ES"/>
          </a:p>
        </p:txBody>
      </p:sp>
    </p:spTree>
    <p:extLst>
      <p:ext uri="{BB962C8B-B14F-4D97-AF65-F5344CB8AC3E}">
        <p14:creationId xmlns:p14="http://schemas.microsoft.com/office/powerpoint/2010/main" val="39637989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71</a:t>
            </a:fld>
            <a:endParaRPr lang="es-ES"/>
          </a:p>
        </p:txBody>
      </p:sp>
    </p:spTree>
    <p:extLst>
      <p:ext uri="{BB962C8B-B14F-4D97-AF65-F5344CB8AC3E}">
        <p14:creationId xmlns:p14="http://schemas.microsoft.com/office/powerpoint/2010/main" val="26527737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72</a:t>
            </a:fld>
            <a:endParaRPr lang="es-ES"/>
          </a:p>
        </p:txBody>
      </p:sp>
    </p:spTree>
    <p:extLst>
      <p:ext uri="{BB962C8B-B14F-4D97-AF65-F5344CB8AC3E}">
        <p14:creationId xmlns:p14="http://schemas.microsoft.com/office/powerpoint/2010/main" val="263321339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73</a:t>
            </a:fld>
            <a:endParaRPr lang="es-ES"/>
          </a:p>
        </p:txBody>
      </p:sp>
    </p:spTree>
    <p:extLst>
      <p:ext uri="{BB962C8B-B14F-4D97-AF65-F5344CB8AC3E}">
        <p14:creationId xmlns:p14="http://schemas.microsoft.com/office/powerpoint/2010/main" val="341449690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74</a:t>
            </a:fld>
            <a:endParaRPr lang="es-ES"/>
          </a:p>
        </p:txBody>
      </p:sp>
    </p:spTree>
    <p:extLst>
      <p:ext uri="{BB962C8B-B14F-4D97-AF65-F5344CB8AC3E}">
        <p14:creationId xmlns:p14="http://schemas.microsoft.com/office/powerpoint/2010/main" val="219340066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75</a:t>
            </a:fld>
            <a:endParaRPr lang="es-ES"/>
          </a:p>
        </p:txBody>
      </p:sp>
    </p:spTree>
    <p:extLst>
      <p:ext uri="{BB962C8B-B14F-4D97-AF65-F5344CB8AC3E}">
        <p14:creationId xmlns:p14="http://schemas.microsoft.com/office/powerpoint/2010/main" val="364316473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76</a:t>
            </a:fld>
            <a:endParaRPr lang="es-ES"/>
          </a:p>
        </p:txBody>
      </p:sp>
    </p:spTree>
    <p:extLst>
      <p:ext uri="{BB962C8B-B14F-4D97-AF65-F5344CB8AC3E}">
        <p14:creationId xmlns:p14="http://schemas.microsoft.com/office/powerpoint/2010/main" val="157968031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77</a:t>
            </a:fld>
            <a:endParaRPr lang="es-ES"/>
          </a:p>
        </p:txBody>
      </p:sp>
    </p:spTree>
    <p:extLst>
      <p:ext uri="{BB962C8B-B14F-4D97-AF65-F5344CB8AC3E}">
        <p14:creationId xmlns:p14="http://schemas.microsoft.com/office/powerpoint/2010/main" val="329200902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78</a:t>
            </a:fld>
            <a:endParaRPr lang="es-ES"/>
          </a:p>
        </p:txBody>
      </p:sp>
    </p:spTree>
    <p:extLst>
      <p:ext uri="{BB962C8B-B14F-4D97-AF65-F5344CB8AC3E}">
        <p14:creationId xmlns:p14="http://schemas.microsoft.com/office/powerpoint/2010/main" val="22553160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79</a:t>
            </a:fld>
            <a:endParaRPr lang="es-ES"/>
          </a:p>
        </p:txBody>
      </p:sp>
    </p:spTree>
    <p:extLst>
      <p:ext uri="{BB962C8B-B14F-4D97-AF65-F5344CB8AC3E}">
        <p14:creationId xmlns:p14="http://schemas.microsoft.com/office/powerpoint/2010/main" val="1804634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8</a:t>
            </a:fld>
            <a:endParaRPr lang="es-ES"/>
          </a:p>
        </p:txBody>
      </p:sp>
    </p:spTree>
    <p:extLst>
      <p:ext uri="{BB962C8B-B14F-4D97-AF65-F5344CB8AC3E}">
        <p14:creationId xmlns:p14="http://schemas.microsoft.com/office/powerpoint/2010/main" val="99120186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80</a:t>
            </a:fld>
            <a:endParaRPr lang="es-ES"/>
          </a:p>
        </p:txBody>
      </p:sp>
    </p:spTree>
    <p:extLst>
      <p:ext uri="{BB962C8B-B14F-4D97-AF65-F5344CB8AC3E}">
        <p14:creationId xmlns:p14="http://schemas.microsoft.com/office/powerpoint/2010/main" val="324057628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81</a:t>
            </a:fld>
            <a:endParaRPr lang="es-ES"/>
          </a:p>
        </p:txBody>
      </p:sp>
    </p:spTree>
    <p:extLst>
      <p:ext uri="{BB962C8B-B14F-4D97-AF65-F5344CB8AC3E}">
        <p14:creationId xmlns:p14="http://schemas.microsoft.com/office/powerpoint/2010/main" val="311006475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82</a:t>
            </a:fld>
            <a:endParaRPr lang="es-ES"/>
          </a:p>
        </p:txBody>
      </p:sp>
    </p:spTree>
    <p:extLst>
      <p:ext uri="{BB962C8B-B14F-4D97-AF65-F5344CB8AC3E}">
        <p14:creationId xmlns:p14="http://schemas.microsoft.com/office/powerpoint/2010/main" val="3835544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9</a:t>
            </a:fld>
            <a:endParaRPr lang="es-ES"/>
          </a:p>
        </p:txBody>
      </p:sp>
    </p:spTree>
    <p:extLst>
      <p:ext uri="{BB962C8B-B14F-4D97-AF65-F5344CB8AC3E}">
        <p14:creationId xmlns:p14="http://schemas.microsoft.com/office/powerpoint/2010/main" val="584860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4" name="3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5" name="4 Elipse"/>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14" name="13 Título"/>
          <p:cNvSpPr>
            <a:spLocks noGrp="1"/>
          </p:cNvSpPr>
          <p:nvPr>
            <p:ph type="ctrTitle"/>
          </p:nvPr>
        </p:nvSpPr>
        <p:spPr>
          <a:xfrm>
            <a:off x="1432560" y="359898"/>
            <a:ext cx="7406640" cy="1472184"/>
          </a:xfrm>
        </p:spPr>
        <p:txBody>
          <a:bodyPr anchor="b"/>
          <a:lstStyle>
            <a:lvl1pPr algn="l">
              <a:defRPr/>
            </a:lvl1pPr>
            <a:extLst/>
          </a:lstStyle>
          <a:p>
            <a:r>
              <a:rPr lang="es-ES"/>
              <a:t>Haga clic para modificar el estilo de título del patrón</a:t>
            </a:r>
            <a:endParaRPr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s-ES"/>
              <a:t>Haga clic para modificar el estilo de subtítulo del patrón</a:t>
            </a:r>
            <a:endParaRPr lang="en-US"/>
          </a:p>
        </p:txBody>
      </p:sp>
      <p:sp>
        <p:nvSpPr>
          <p:cNvPr id="6" name="6 Marcador de fecha"/>
          <p:cNvSpPr>
            <a:spLocks noGrp="1"/>
          </p:cNvSpPr>
          <p:nvPr>
            <p:ph type="dt" sz="half" idx="10"/>
          </p:nvPr>
        </p:nvSpPr>
        <p:spPr/>
        <p:txBody>
          <a:bodyPr/>
          <a:lstStyle>
            <a:lvl1pPr>
              <a:defRPr/>
            </a:lvl1pPr>
            <a:extLst/>
          </a:lstStyle>
          <a:p>
            <a:pPr>
              <a:defRPr/>
            </a:pPr>
            <a:fld id="{70FB4A4E-B95C-4189-810D-4BA6F56BF74D}" type="datetime1">
              <a:rPr lang="en-US" smtClean="0"/>
              <a:pPr>
                <a:defRPr/>
              </a:pPr>
              <a:t>6/20/2023</a:t>
            </a:fld>
            <a:endParaRPr lang="en-US"/>
          </a:p>
        </p:txBody>
      </p:sp>
      <p:sp>
        <p:nvSpPr>
          <p:cNvPr id="7" name="19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Modelo “ele” para gestionar el conocimiento y la experiencia en proyectos software</a:t>
            </a:r>
            <a:endParaRPr lang="en-US"/>
          </a:p>
        </p:txBody>
      </p:sp>
      <p:sp>
        <p:nvSpPr>
          <p:cNvPr id="8" name="9 Marcador de número de diapositiva"/>
          <p:cNvSpPr>
            <a:spLocks noGrp="1"/>
          </p:cNvSpPr>
          <p:nvPr>
            <p:ph type="sldNum" sz="quarter" idx="12"/>
          </p:nvPr>
        </p:nvSpPr>
        <p:spPr/>
        <p:txBody>
          <a:bodyPr/>
          <a:lstStyle>
            <a:lvl1pPr>
              <a:defRPr/>
            </a:lvl1pPr>
            <a:extLst/>
          </a:lstStyle>
          <a:p>
            <a:pPr>
              <a:defRPr/>
            </a:pPr>
            <a:fld id="{1B2F57F1-FE08-4E05-B0BA-AC9990A3B48D}"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lvl1pPr>
              <a:defRPr/>
            </a:lvl1pPr>
            <a:extLst/>
          </a:lstStyle>
          <a:p>
            <a:pPr>
              <a:defRPr/>
            </a:pPr>
            <a:fld id="{B030AC09-0094-43D6-8AF8-B1AC30696B4A}" type="datetime1">
              <a:rPr lang="en-US" smtClean="0"/>
              <a:pPr>
                <a:defRPr/>
              </a:pPr>
              <a:t>6/20/2023</a:t>
            </a:fld>
            <a:endParaRPr lang="en-US"/>
          </a:p>
        </p:txBody>
      </p:sp>
      <p:sp>
        <p:nvSpPr>
          <p:cNvPr id="5" name="4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Modelo “ele” para gestionar el conocimiento y la experiencia en proyectos software</a:t>
            </a:r>
            <a:endParaRPr lang="en-US"/>
          </a:p>
        </p:txBody>
      </p:sp>
      <p:sp>
        <p:nvSpPr>
          <p:cNvPr id="6" name="5 Marcador de número de diapositiva"/>
          <p:cNvSpPr>
            <a:spLocks noGrp="1"/>
          </p:cNvSpPr>
          <p:nvPr>
            <p:ph type="sldNum" sz="quarter" idx="12"/>
          </p:nvPr>
        </p:nvSpPr>
        <p:spPr/>
        <p:txBody>
          <a:bodyPr/>
          <a:lstStyle>
            <a:lvl1pPr>
              <a:defRPr/>
            </a:lvl1pPr>
            <a:extLst/>
          </a:lstStyle>
          <a:p>
            <a:pPr>
              <a:defRPr/>
            </a:pPr>
            <a:fld id="{32DE5405-70D5-48E3-8F53-26D75F266329}"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p>
            <a:r>
              <a:rPr lang="es-ES"/>
              <a:t>Haga clic para modificar el estilo de título del patrón</a:t>
            </a:r>
            <a:endParaRPr lang="en-US"/>
          </a:p>
        </p:txBody>
      </p:sp>
      <p:sp>
        <p:nvSpPr>
          <p:cNvPr id="3" name="2 Marcador de texto vertical"/>
          <p:cNvSpPr>
            <a:spLocks noGrp="1"/>
          </p:cNvSpPr>
          <p:nvPr>
            <p:ph type="body" orient="vert" idx="1"/>
          </p:nvPr>
        </p:nvSpPr>
        <p:spPr>
          <a:xfrm>
            <a:off x="1143000" y="274640"/>
            <a:ext cx="55626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lvl1pPr>
              <a:defRPr/>
            </a:lvl1pPr>
            <a:extLst/>
          </a:lstStyle>
          <a:p>
            <a:pPr>
              <a:defRPr/>
            </a:pPr>
            <a:fld id="{19C55BD7-7916-4455-8974-520ED284841F}" type="datetime1">
              <a:rPr lang="en-US" smtClean="0"/>
              <a:pPr>
                <a:defRPr/>
              </a:pPr>
              <a:t>6/20/2023</a:t>
            </a:fld>
            <a:endParaRPr lang="en-US"/>
          </a:p>
        </p:txBody>
      </p:sp>
      <p:sp>
        <p:nvSpPr>
          <p:cNvPr id="5" name="4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Modelo “ele” para gestionar el conocimiento y la experiencia en proyectos software</a:t>
            </a:r>
            <a:endParaRPr lang="en-US"/>
          </a:p>
        </p:txBody>
      </p:sp>
      <p:sp>
        <p:nvSpPr>
          <p:cNvPr id="6" name="5 Marcador de número de diapositiva"/>
          <p:cNvSpPr>
            <a:spLocks noGrp="1"/>
          </p:cNvSpPr>
          <p:nvPr>
            <p:ph type="sldNum" sz="quarter" idx="12"/>
          </p:nvPr>
        </p:nvSpPr>
        <p:spPr/>
        <p:txBody>
          <a:bodyPr/>
          <a:lstStyle>
            <a:lvl1pPr>
              <a:defRPr/>
            </a:lvl1pPr>
            <a:extLst/>
          </a:lstStyle>
          <a:p>
            <a:pPr>
              <a:defRPr/>
            </a:pPr>
            <a:fld id="{184FA055-C090-41E3-B469-C964CFA227D8}"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lvl1pPr>
              <a:defRPr/>
            </a:lvl1pPr>
            <a:extLst/>
          </a:lstStyle>
          <a:p>
            <a:pPr>
              <a:defRPr/>
            </a:pPr>
            <a:fld id="{67444FE3-3591-4832-AE0D-E68DF8863456}" type="datetime1">
              <a:rPr lang="en-US" smtClean="0"/>
              <a:pPr>
                <a:defRPr/>
              </a:pPr>
              <a:t>6/20/2023</a:t>
            </a:fld>
            <a:endParaRPr lang="en-US"/>
          </a:p>
        </p:txBody>
      </p:sp>
      <p:sp>
        <p:nvSpPr>
          <p:cNvPr id="5" name="4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Modelo “ele” para gestionar el conocimiento y la experiencia en proyectos software</a:t>
            </a:r>
            <a:endParaRPr lang="en-US"/>
          </a:p>
        </p:txBody>
      </p:sp>
      <p:sp>
        <p:nvSpPr>
          <p:cNvPr id="6" name="5 Marcador de número de diapositiva"/>
          <p:cNvSpPr>
            <a:spLocks noGrp="1"/>
          </p:cNvSpPr>
          <p:nvPr>
            <p:ph type="sldNum" sz="quarter" idx="12"/>
          </p:nvPr>
        </p:nvSpPr>
        <p:spPr/>
        <p:txBody>
          <a:bodyPr/>
          <a:lstStyle>
            <a:lvl1pPr>
              <a:defRPr/>
            </a:lvl1pPr>
            <a:extLst/>
          </a:lstStyle>
          <a:p>
            <a:pPr>
              <a:defRPr/>
            </a:pPr>
            <a:fld id="{6EA3B56D-EB6D-4AC7-9B59-181F0A6D9678}"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3 Rectángulo"/>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4 Rectángulo"/>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7" name="6 Elipse"/>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s-ES"/>
              <a:t>Haga clic para modificar el estilo de título del patrón</a:t>
            </a:r>
            <a:endParaRPr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s-ES"/>
              <a:t>Haga clic para modificar el estilo de texto del patrón</a:t>
            </a:r>
          </a:p>
        </p:txBody>
      </p:sp>
      <p:sp>
        <p:nvSpPr>
          <p:cNvPr id="8" name="3 Marcador de fecha"/>
          <p:cNvSpPr>
            <a:spLocks noGrp="1"/>
          </p:cNvSpPr>
          <p:nvPr>
            <p:ph type="dt" sz="half" idx="10"/>
          </p:nvPr>
        </p:nvSpPr>
        <p:spPr/>
        <p:txBody>
          <a:bodyPr/>
          <a:lstStyle>
            <a:lvl1pPr>
              <a:defRPr/>
            </a:lvl1pPr>
            <a:extLst/>
          </a:lstStyle>
          <a:p>
            <a:pPr>
              <a:defRPr/>
            </a:pPr>
            <a:fld id="{6776219F-A9BD-487F-A989-2A2DC60ABC5A}" type="datetime1">
              <a:rPr lang="en-US" smtClean="0"/>
              <a:pPr>
                <a:defRPr/>
              </a:pPr>
              <a:t>6/20/2023</a:t>
            </a:fld>
            <a:endParaRPr lang="en-US"/>
          </a:p>
        </p:txBody>
      </p:sp>
      <p:sp>
        <p:nvSpPr>
          <p:cNvPr id="9" name="4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Modelo “ele” para gestionar el conocimiento y la experiencia en proyectos software</a:t>
            </a:r>
            <a:endParaRPr lang="en-US"/>
          </a:p>
        </p:txBody>
      </p:sp>
      <p:sp>
        <p:nvSpPr>
          <p:cNvPr id="10" name="5 Marcador de número de diapositiva"/>
          <p:cNvSpPr>
            <a:spLocks noGrp="1"/>
          </p:cNvSpPr>
          <p:nvPr>
            <p:ph type="sldNum" sz="quarter" idx="12"/>
          </p:nvPr>
        </p:nvSpPr>
        <p:spPr/>
        <p:txBody>
          <a:bodyPr/>
          <a:lstStyle>
            <a:lvl1pPr>
              <a:defRPr/>
            </a:lvl1pPr>
            <a:extLst/>
          </a:lstStyle>
          <a:p>
            <a:pPr>
              <a:defRPr/>
            </a:pPr>
            <a:fld id="{20F36E8F-C787-42EC-A321-B8F82FCC140A}"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p>
            <a:r>
              <a:rPr lang="es-ES"/>
              <a:t>Haga clic para modificar el estilo de título del patrón</a:t>
            </a:r>
            <a:endParaRPr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fecha"/>
          <p:cNvSpPr>
            <a:spLocks noGrp="1"/>
          </p:cNvSpPr>
          <p:nvPr>
            <p:ph type="dt" sz="half" idx="10"/>
          </p:nvPr>
        </p:nvSpPr>
        <p:spPr/>
        <p:txBody>
          <a:bodyPr/>
          <a:lstStyle>
            <a:lvl1pPr>
              <a:defRPr/>
            </a:lvl1pPr>
            <a:extLst/>
          </a:lstStyle>
          <a:p>
            <a:pPr>
              <a:defRPr/>
            </a:pPr>
            <a:fld id="{5ABDBBD9-43F6-446E-ACA4-B52AFA114F19}" type="datetime1">
              <a:rPr lang="en-US" smtClean="0"/>
              <a:pPr>
                <a:defRPr/>
              </a:pPr>
              <a:t>6/20/2023</a:t>
            </a:fld>
            <a:endParaRPr lang="en-US"/>
          </a:p>
        </p:txBody>
      </p:sp>
      <p:sp>
        <p:nvSpPr>
          <p:cNvPr id="6" name="5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Modelo “ele” para gestionar el conocimiento y la experiencia en proyectos software</a:t>
            </a:r>
            <a:endParaRPr lang="en-US"/>
          </a:p>
        </p:txBody>
      </p:sp>
      <p:sp>
        <p:nvSpPr>
          <p:cNvPr id="7" name="6 Marcador de número de diapositiva"/>
          <p:cNvSpPr>
            <a:spLocks noGrp="1"/>
          </p:cNvSpPr>
          <p:nvPr>
            <p:ph type="sldNum" sz="quarter" idx="12"/>
          </p:nvPr>
        </p:nvSpPr>
        <p:spPr/>
        <p:txBody>
          <a:bodyPr/>
          <a:lstStyle>
            <a:lvl1pPr>
              <a:defRPr/>
            </a:lvl1pPr>
            <a:extLst/>
          </a:lstStyle>
          <a:p>
            <a:pPr>
              <a:defRPr/>
            </a:pPr>
            <a:fld id="{6B4F3FC2-5161-47F5-A78E-5874862EB882}"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lstStyle>
            <a:lvl1pPr algn="ctr">
              <a:defRPr sz="4500" b="1" cap="none" baseline="0"/>
            </a:lvl1pPr>
            <a:extLst/>
          </a:lstStyle>
          <a:p>
            <a:r>
              <a:rPr lang="es-ES"/>
              <a:t>Haga clic para modificar el estilo de título del patrón</a:t>
            </a:r>
            <a:endParaRPr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s-ES"/>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s-ES"/>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6 Marcador de fecha"/>
          <p:cNvSpPr>
            <a:spLocks noGrp="1"/>
          </p:cNvSpPr>
          <p:nvPr>
            <p:ph type="dt" sz="half" idx="10"/>
          </p:nvPr>
        </p:nvSpPr>
        <p:spPr/>
        <p:txBody>
          <a:bodyPr/>
          <a:lstStyle>
            <a:lvl1pPr>
              <a:defRPr/>
            </a:lvl1pPr>
            <a:extLst/>
          </a:lstStyle>
          <a:p>
            <a:pPr>
              <a:defRPr/>
            </a:pPr>
            <a:fld id="{1400949A-0F57-4689-A599-0A6099BF26CD}" type="datetime1">
              <a:rPr lang="en-US" smtClean="0"/>
              <a:pPr>
                <a:defRPr/>
              </a:pPr>
              <a:t>6/20/2023</a:t>
            </a:fld>
            <a:endParaRPr lang="en-US"/>
          </a:p>
        </p:txBody>
      </p:sp>
      <p:sp>
        <p:nvSpPr>
          <p:cNvPr id="8" name="7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Modelo “ele” para gestionar el conocimiento y la experiencia en proyectos software</a:t>
            </a:r>
            <a:endParaRPr lang="en-US"/>
          </a:p>
        </p:txBody>
      </p:sp>
      <p:sp>
        <p:nvSpPr>
          <p:cNvPr id="9" name="8 Marcador de número de diapositiva"/>
          <p:cNvSpPr>
            <a:spLocks noGrp="1"/>
          </p:cNvSpPr>
          <p:nvPr>
            <p:ph type="sldNum" sz="quarter" idx="12"/>
          </p:nvPr>
        </p:nvSpPr>
        <p:spPr/>
        <p:txBody>
          <a:bodyPr/>
          <a:lstStyle>
            <a:lvl1pPr>
              <a:defRPr/>
            </a:lvl1pPr>
            <a:extLst/>
          </a:lstStyle>
          <a:p>
            <a:pPr>
              <a:defRPr/>
            </a:pPr>
            <a:fld id="{947B0198-EDAD-4CB8-875A-E3AC205A0DD7}"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p>
            <a:r>
              <a:rPr lang="es-ES"/>
              <a:t>Haga clic para modificar el estilo de título del patrón</a:t>
            </a:r>
            <a:endParaRPr lang="en-US"/>
          </a:p>
        </p:txBody>
      </p:sp>
      <p:sp>
        <p:nvSpPr>
          <p:cNvPr id="3" name="2 Marcador de fecha"/>
          <p:cNvSpPr>
            <a:spLocks noGrp="1"/>
          </p:cNvSpPr>
          <p:nvPr>
            <p:ph type="dt" sz="half" idx="10"/>
          </p:nvPr>
        </p:nvSpPr>
        <p:spPr/>
        <p:txBody>
          <a:bodyPr/>
          <a:lstStyle>
            <a:lvl1pPr>
              <a:defRPr/>
            </a:lvl1pPr>
            <a:extLst/>
          </a:lstStyle>
          <a:p>
            <a:pPr>
              <a:defRPr/>
            </a:pPr>
            <a:fld id="{621DEC4C-53EC-4C36-8461-7AA617A43202}" type="datetime1">
              <a:rPr lang="en-US" smtClean="0"/>
              <a:pPr>
                <a:defRPr/>
              </a:pPr>
              <a:t>6/20/2023</a:t>
            </a:fld>
            <a:endParaRPr lang="en-US"/>
          </a:p>
        </p:txBody>
      </p:sp>
      <p:sp>
        <p:nvSpPr>
          <p:cNvPr id="4" name="3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Modelo “ele” para gestionar el conocimiento y la experiencia en proyectos software</a:t>
            </a:r>
            <a:endParaRPr lang="en-US"/>
          </a:p>
        </p:txBody>
      </p:sp>
      <p:sp>
        <p:nvSpPr>
          <p:cNvPr id="5" name="4 Marcador de número de diapositiva"/>
          <p:cNvSpPr>
            <a:spLocks noGrp="1"/>
          </p:cNvSpPr>
          <p:nvPr>
            <p:ph type="sldNum" sz="quarter" idx="12"/>
          </p:nvPr>
        </p:nvSpPr>
        <p:spPr/>
        <p:txBody>
          <a:bodyPr/>
          <a:lstStyle>
            <a:lvl1pPr>
              <a:defRPr/>
            </a:lvl1pPr>
            <a:extLst/>
          </a:lstStyle>
          <a:p>
            <a:pPr>
              <a:defRPr/>
            </a:pPr>
            <a:fld id="{E34B61EC-2F86-4530-95FE-3E3E665DBF41}"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Rectángulo"/>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2 Rectángulo"/>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1 Marcador de fecha"/>
          <p:cNvSpPr>
            <a:spLocks noGrp="1"/>
          </p:cNvSpPr>
          <p:nvPr>
            <p:ph type="dt" sz="half" idx="10"/>
          </p:nvPr>
        </p:nvSpPr>
        <p:spPr/>
        <p:txBody>
          <a:bodyPr/>
          <a:lstStyle>
            <a:lvl1pPr>
              <a:defRPr/>
            </a:lvl1pPr>
            <a:extLst/>
          </a:lstStyle>
          <a:p>
            <a:pPr>
              <a:defRPr/>
            </a:pPr>
            <a:fld id="{B2FE0761-20A7-4799-8ACF-663E6F8B46FE}" type="datetime1">
              <a:rPr lang="en-US" smtClean="0"/>
              <a:pPr>
                <a:defRPr/>
              </a:pPr>
              <a:t>6/20/2023</a:t>
            </a:fld>
            <a:endParaRPr lang="en-US"/>
          </a:p>
        </p:txBody>
      </p:sp>
      <p:sp>
        <p:nvSpPr>
          <p:cNvPr id="5" name="2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Modelo “ele” para gestionar el conocimiento y la experiencia en proyectos software</a:t>
            </a:r>
            <a:endParaRPr lang="en-US"/>
          </a:p>
        </p:txBody>
      </p:sp>
      <p:sp>
        <p:nvSpPr>
          <p:cNvPr id="6" name="3 Marcador de número de diapositiva"/>
          <p:cNvSpPr>
            <a:spLocks noGrp="1"/>
          </p:cNvSpPr>
          <p:nvPr>
            <p:ph type="sldNum" sz="quarter" idx="12"/>
          </p:nvPr>
        </p:nvSpPr>
        <p:spPr/>
        <p:txBody>
          <a:bodyPr/>
          <a:lstStyle>
            <a:lvl1pPr>
              <a:defRPr/>
            </a:lvl1pPr>
            <a:extLst/>
          </a:lstStyle>
          <a:p>
            <a:pPr>
              <a:defRPr/>
            </a:pPr>
            <a:fld id="{CBB77733-06A8-4B3A-AA71-791F76759E85}"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s-ES"/>
              <a:t>Haga clic para modificar el estilo de título del patrón</a:t>
            </a:r>
            <a:endParaRPr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s-ES"/>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fecha"/>
          <p:cNvSpPr>
            <a:spLocks noGrp="1"/>
          </p:cNvSpPr>
          <p:nvPr>
            <p:ph type="dt" sz="half" idx="10"/>
          </p:nvPr>
        </p:nvSpPr>
        <p:spPr/>
        <p:txBody>
          <a:bodyPr/>
          <a:lstStyle>
            <a:lvl1pPr>
              <a:defRPr/>
            </a:lvl1pPr>
            <a:extLst/>
          </a:lstStyle>
          <a:p>
            <a:pPr>
              <a:defRPr/>
            </a:pPr>
            <a:fld id="{84678624-05EA-4A2F-A138-2F0F3455D553}" type="datetime1">
              <a:rPr lang="en-US" smtClean="0"/>
              <a:pPr>
                <a:defRPr/>
              </a:pPr>
              <a:t>6/20/2023</a:t>
            </a:fld>
            <a:endParaRPr lang="en-US"/>
          </a:p>
        </p:txBody>
      </p:sp>
      <p:sp>
        <p:nvSpPr>
          <p:cNvPr id="6" name="5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Modelo “ele” para gestionar el conocimiento y la experiencia en proyectos software</a:t>
            </a:r>
            <a:endParaRPr lang="en-US"/>
          </a:p>
        </p:txBody>
      </p:sp>
      <p:sp>
        <p:nvSpPr>
          <p:cNvPr id="7" name="6 Marcador de número de diapositiva"/>
          <p:cNvSpPr>
            <a:spLocks noGrp="1"/>
          </p:cNvSpPr>
          <p:nvPr>
            <p:ph type="sldNum" sz="quarter" idx="12"/>
          </p:nvPr>
        </p:nvSpPr>
        <p:spPr/>
        <p:txBody>
          <a:bodyPr/>
          <a:lstStyle>
            <a:lvl1pPr>
              <a:defRPr/>
            </a:lvl1pPr>
            <a:extLst/>
          </a:lstStyle>
          <a:p>
            <a:pPr>
              <a:defRPr/>
            </a:pPr>
            <a:fld id="{8C936D8A-96BB-4753-9DD8-1524F19B447C}"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4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ndParaRPr>
          </a:p>
        </p:txBody>
      </p:sp>
      <p:sp>
        <p:nvSpPr>
          <p:cNvPr id="6" name="5 Proceso"/>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6 Proceso"/>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s-ES"/>
              <a:t>Haga clic para modificar el estilo de título del patrón</a:t>
            </a:r>
            <a:endParaRPr lang="en-US"/>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s-ES" noProof="0"/>
              <a:t>Haga clic en el icono para agregar una imagen</a:t>
            </a:r>
            <a:endParaRPr lang="en-US" noProof="0"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s-ES"/>
              <a:t>Haga clic para modificar el estilo de texto del patrón</a:t>
            </a:r>
          </a:p>
        </p:txBody>
      </p:sp>
      <p:sp>
        <p:nvSpPr>
          <p:cNvPr id="8" name="4 Marcador de fecha"/>
          <p:cNvSpPr>
            <a:spLocks noGrp="1"/>
          </p:cNvSpPr>
          <p:nvPr>
            <p:ph type="dt" sz="half" idx="10"/>
          </p:nvPr>
        </p:nvSpPr>
        <p:spPr/>
        <p:txBody>
          <a:bodyPr/>
          <a:lstStyle>
            <a:lvl1pPr>
              <a:defRPr/>
            </a:lvl1pPr>
            <a:extLst/>
          </a:lstStyle>
          <a:p>
            <a:pPr>
              <a:defRPr/>
            </a:pPr>
            <a:fld id="{E8583971-D917-4C55-AEC0-A4B74278EE74}" type="datetime1">
              <a:rPr lang="en-US" smtClean="0"/>
              <a:pPr>
                <a:defRPr/>
              </a:pPr>
              <a:t>6/20/2023</a:t>
            </a:fld>
            <a:endParaRPr lang="en-US"/>
          </a:p>
        </p:txBody>
      </p:sp>
      <p:sp>
        <p:nvSpPr>
          <p:cNvPr id="9" name="5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Modelo “ele” para gestionar el conocimiento y la experiencia en proyectos software</a:t>
            </a:r>
            <a:endParaRPr lang="en-US"/>
          </a:p>
        </p:txBody>
      </p:sp>
      <p:sp>
        <p:nvSpPr>
          <p:cNvPr id="10" name="6 Marcador de número de diapositiva"/>
          <p:cNvSpPr>
            <a:spLocks noGrp="1"/>
          </p:cNvSpPr>
          <p:nvPr>
            <p:ph type="sldNum" sz="quarter" idx="12"/>
          </p:nvPr>
        </p:nvSpPr>
        <p:spPr/>
        <p:txBody>
          <a:bodyPr/>
          <a:lstStyle>
            <a:lvl1pPr>
              <a:defRPr/>
            </a:lvl1pPr>
            <a:extLst/>
          </a:lstStyle>
          <a:p>
            <a:pPr>
              <a:defRPr/>
            </a:pPr>
            <a:fld id="{81C14E3F-5684-4CC0-9340-CAB043EE5136}"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7 Elipse"/>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11 Rectángulo"/>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4 Marcador de título"/>
          <p:cNvSpPr>
            <a:spLocks noGrp="1"/>
          </p:cNvSpPr>
          <p:nvPr>
            <p:ph type="title"/>
          </p:nvPr>
        </p:nvSpPr>
        <p:spPr>
          <a:xfrm>
            <a:off x="1435100" y="274638"/>
            <a:ext cx="7499350" cy="1143000"/>
          </a:xfrm>
          <a:prstGeom prst="rect">
            <a:avLst/>
          </a:prstGeom>
        </p:spPr>
        <p:txBody>
          <a:bodyPr anchor="ctr">
            <a:normAutofit/>
          </a:bodyPr>
          <a:lstStyle/>
          <a:p>
            <a:r>
              <a:rPr lang="es-ES"/>
              <a:t>Haga clic para modificar el estilo de título del patrón</a:t>
            </a:r>
            <a:endParaRPr lang="en-US"/>
          </a:p>
        </p:txBody>
      </p:sp>
      <p:sp>
        <p:nvSpPr>
          <p:cNvPr id="1033" name="8 Marcador de texto"/>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defRPr>
            </a:lvl1pPr>
            <a:extLst/>
          </a:lstStyle>
          <a:p>
            <a:pPr>
              <a:defRPr/>
            </a:pPr>
            <a:fld id="{1899C70A-3751-4CD6-9A33-9D3EB8E23A9D}" type="datetime1">
              <a:rPr lang="en-US" smtClean="0"/>
              <a:pPr>
                <a:defRPr/>
              </a:pPr>
              <a:t>6/20/2023</a:t>
            </a:fld>
            <a:endParaRPr lang="en-US">
              <a:solidFill>
                <a:schemeClr val="bg2">
                  <a:shade val="50000"/>
                </a:schemeClr>
              </a:solidFill>
            </a:endParaRPr>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chemeClr>
                </a:solidFill>
                <a:effectLst/>
                <a:latin typeface="+mn-lt"/>
              </a:defRPr>
            </a:lvl1pPr>
            <a:extLst/>
          </a:lstStyle>
          <a:p>
            <a:pPr>
              <a:defRPr/>
            </a:pPr>
            <a:r>
              <a:rPr lang="es-ES"/>
              <a:t>Modelo “ele” para gestionar el conocimiento y la experiencia en proyectos software</a:t>
            </a:r>
            <a:endParaRPr lang="en-US"/>
          </a:p>
        </p:txBody>
      </p:sp>
      <p:sp>
        <p:nvSpPr>
          <p:cNvPr id="22" name="21 Marcador de número de diapositiva"/>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defRPr>
            </a:lvl1pPr>
            <a:extLst/>
          </a:lstStyle>
          <a:p>
            <a:pPr>
              <a:defRPr/>
            </a:pPr>
            <a:fld id="{62E324F3-4FCA-4C43-A902-876E5422D4EF}" type="slidenum">
              <a:rPr lang="en-US"/>
              <a:pPr>
                <a:defRPr/>
              </a:pPr>
              <a:t>‹Nº›</a:t>
            </a:fld>
            <a:endParaRPr lang="en-US">
              <a:solidFill>
                <a:schemeClr val="bg2">
                  <a:shade val="50000"/>
                </a:schemeClr>
              </a:solidFill>
            </a:endParaRPr>
          </a:p>
        </p:txBody>
      </p:sp>
      <p:sp>
        <p:nvSpPr>
          <p:cNvPr id="15" name="14 Rectángulo"/>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hf hdr="0" ft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a:defRPr>
      </a:lvl2pPr>
      <a:lvl3pPr algn="l" rtl="0" eaLnBrk="0" fontAlgn="base" hangingPunct="0">
        <a:spcBef>
          <a:spcPct val="0"/>
        </a:spcBef>
        <a:spcAft>
          <a:spcPct val="0"/>
        </a:spcAft>
        <a:defRPr sz="4300">
          <a:solidFill>
            <a:srgbClr val="572314"/>
          </a:solidFill>
          <a:latin typeface="Gill Sans MT"/>
        </a:defRPr>
      </a:lvl3pPr>
      <a:lvl4pPr algn="l" rtl="0" eaLnBrk="0" fontAlgn="base" hangingPunct="0">
        <a:spcBef>
          <a:spcPct val="0"/>
        </a:spcBef>
        <a:spcAft>
          <a:spcPct val="0"/>
        </a:spcAft>
        <a:defRPr sz="4300">
          <a:solidFill>
            <a:srgbClr val="572314"/>
          </a:solidFill>
          <a:latin typeface="Gill Sans MT"/>
        </a:defRPr>
      </a:lvl4pPr>
      <a:lvl5pPr algn="l" rtl="0" eaLnBrk="0" fontAlgn="base" hangingPunct="0">
        <a:spcBef>
          <a:spcPct val="0"/>
        </a:spcBef>
        <a:spcAft>
          <a:spcPct val="0"/>
        </a:spcAft>
        <a:defRPr sz="4300">
          <a:solidFill>
            <a:srgbClr val="572314"/>
          </a:solidFill>
          <a:latin typeface="Gill Sans MT"/>
        </a:defRPr>
      </a:lvl5pPr>
      <a:lvl6pPr marL="457200" algn="l" rtl="0" fontAlgn="base">
        <a:spcBef>
          <a:spcPct val="0"/>
        </a:spcBef>
        <a:spcAft>
          <a:spcPct val="0"/>
        </a:spcAft>
        <a:defRPr sz="4300">
          <a:solidFill>
            <a:srgbClr val="572314"/>
          </a:solidFill>
          <a:latin typeface="Gill Sans MT"/>
        </a:defRPr>
      </a:lvl6pPr>
      <a:lvl7pPr marL="914400" algn="l" rtl="0" fontAlgn="base">
        <a:spcBef>
          <a:spcPct val="0"/>
        </a:spcBef>
        <a:spcAft>
          <a:spcPct val="0"/>
        </a:spcAft>
        <a:defRPr sz="4300">
          <a:solidFill>
            <a:srgbClr val="572314"/>
          </a:solidFill>
          <a:latin typeface="Gill Sans MT"/>
        </a:defRPr>
      </a:lvl7pPr>
      <a:lvl8pPr marL="1371600" algn="l" rtl="0" fontAlgn="base">
        <a:spcBef>
          <a:spcPct val="0"/>
        </a:spcBef>
        <a:spcAft>
          <a:spcPct val="0"/>
        </a:spcAft>
        <a:defRPr sz="4300">
          <a:solidFill>
            <a:srgbClr val="572314"/>
          </a:solidFill>
          <a:latin typeface="Gill Sans MT"/>
        </a:defRPr>
      </a:lvl8pPr>
      <a:lvl9pPr marL="1828800" algn="l" rtl="0" fontAlgn="base">
        <a:spcBef>
          <a:spcPct val="0"/>
        </a:spcBef>
        <a:spcAft>
          <a:spcPct val="0"/>
        </a:spcAft>
        <a:defRPr sz="4300">
          <a:solidFill>
            <a:srgbClr val="572314"/>
          </a:solidFill>
          <a:latin typeface="Gill Sans MT"/>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ctrTitle"/>
          </p:nvPr>
        </p:nvSpPr>
        <p:spPr bwMode="auto">
          <a:xfrm>
            <a:off x="1357313" y="2007667"/>
            <a:ext cx="7463159" cy="2285429"/>
          </a:xfrm>
        </p:spPr>
        <p:txBody>
          <a:bodyPr vert="horz" wrap="square" lIns="91440" tIns="45720" rIns="91440" bIns="45720" numCol="1" anchor="t" anchorCtr="0" compatLnSpc="1">
            <a:prstTxWarp prst="textNoShape">
              <a:avLst/>
            </a:prstTxWarp>
            <a:normAutofit/>
          </a:bodyPr>
          <a:lstStyle/>
          <a:p>
            <a:pPr algn="ctr" eaLnBrk="1" hangingPunct="1"/>
            <a:r>
              <a:rPr lang="es-ES" sz="2800" b="1" dirty="0">
                <a:effectLst/>
                <a:latin typeface="Calibri" pitchFamily="34" charset="0"/>
              </a:rPr>
              <a:t>Fundamentos de Ingeniería de software </a:t>
            </a:r>
            <a:br>
              <a:rPr lang="es-ES" sz="2800" b="1" dirty="0">
                <a:effectLst/>
                <a:latin typeface="Calibri" pitchFamily="34" charset="0"/>
              </a:rPr>
            </a:br>
            <a:br>
              <a:rPr lang="es-ES" sz="2800" b="1" dirty="0">
                <a:effectLst/>
                <a:latin typeface="Calibri" pitchFamily="34" charset="0"/>
              </a:rPr>
            </a:br>
            <a:br>
              <a:rPr lang="es-ES" sz="2800" b="1" dirty="0">
                <a:effectLst/>
                <a:latin typeface="Calibri" pitchFamily="34" charset="0"/>
              </a:rPr>
            </a:br>
            <a:r>
              <a:rPr lang="es-ES" sz="2800" b="1" dirty="0">
                <a:effectLst/>
                <a:latin typeface="Calibri" pitchFamily="34" charset="0"/>
              </a:rPr>
              <a:t>06. Prueba de software</a:t>
            </a:r>
            <a:endParaRPr lang="es-ES" sz="2400" dirty="0">
              <a:effectLst/>
              <a:latin typeface="Calibri" pitchFamily="34" charset="0"/>
            </a:endParaRPr>
          </a:p>
        </p:txBody>
      </p:sp>
      <p:sp>
        <p:nvSpPr>
          <p:cNvPr id="3" name="2 Subtítulo"/>
          <p:cNvSpPr>
            <a:spLocks noGrp="1"/>
          </p:cNvSpPr>
          <p:nvPr>
            <p:ph type="subTitle" idx="1"/>
          </p:nvPr>
        </p:nvSpPr>
        <p:spPr>
          <a:xfrm>
            <a:off x="1379538" y="4509120"/>
            <a:ext cx="7407275" cy="1809328"/>
          </a:xfrm>
        </p:spPr>
        <p:txBody>
          <a:bodyPr>
            <a:normAutofit lnSpcReduction="10000"/>
          </a:bodyPr>
          <a:lstStyle/>
          <a:p>
            <a:pPr algn="ctr"/>
            <a:endParaRPr lang="es-ES" sz="1600" dirty="0">
              <a:latin typeface="Calibri" pitchFamily="34" charset="0"/>
            </a:endParaRPr>
          </a:p>
          <a:p>
            <a:pPr marL="0" algn="ctr">
              <a:spcBef>
                <a:spcPts val="0"/>
              </a:spcBef>
            </a:pPr>
            <a:endParaRPr lang="es-ES" sz="1600" dirty="0">
              <a:latin typeface="Calibri" pitchFamily="34" charset="0"/>
            </a:endParaRPr>
          </a:p>
          <a:p>
            <a:pPr marL="0" algn="ctr">
              <a:spcBef>
                <a:spcPts val="0"/>
              </a:spcBef>
            </a:pPr>
            <a:endParaRPr lang="es-ES" sz="1600" dirty="0">
              <a:latin typeface="Calibri" pitchFamily="34" charset="0"/>
            </a:endParaRPr>
          </a:p>
          <a:p>
            <a:pPr marL="0" algn="ctr">
              <a:spcBef>
                <a:spcPts val="0"/>
              </a:spcBef>
            </a:pPr>
            <a:endParaRPr lang="es-ES" sz="1600" dirty="0">
              <a:latin typeface="Calibri" pitchFamily="34" charset="0"/>
            </a:endParaRPr>
          </a:p>
          <a:p>
            <a:pPr marL="0" algn="ctr">
              <a:spcBef>
                <a:spcPts val="0"/>
              </a:spcBef>
            </a:pPr>
            <a:r>
              <a:rPr lang="es-ES" sz="1600" dirty="0">
                <a:latin typeface="Calibri" pitchFamily="34" charset="0"/>
              </a:rPr>
              <a:t>Depto. de Ingeniería de Software - Facultad de Ingeniería</a:t>
            </a:r>
          </a:p>
          <a:p>
            <a:pPr marL="0" algn="ctr">
              <a:spcBef>
                <a:spcPts val="0"/>
              </a:spcBef>
            </a:pPr>
            <a:r>
              <a:rPr lang="es-ES" sz="1600" dirty="0">
                <a:latin typeface="Calibri" pitchFamily="34" charset="0"/>
              </a:rPr>
              <a:t>Universidad ORT Uruguay</a:t>
            </a:r>
          </a:p>
          <a:p>
            <a:pPr marL="0" algn="ctr">
              <a:spcBef>
                <a:spcPts val="0"/>
              </a:spcBef>
            </a:pPr>
            <a:endParaRPr lang="es-ES" sz="1600" dirty="0">
              <a:latin typeface="Calibri" pitchFamily="34" charset="0"/>
            </a:endParaRPr>
          </a:p>
          <a:p>
            <a:pPr marL="0" algn="r">
              <a:spcBef>
                <a:spcPts val="0"/>
              </a:spcBef>
            </a:pPr>
            <a:r>
              <a:rPr lang="es-ES" sz="1600" dirty="0">
                <a:latin typeface="Calibri" pitchFamily="34" charset="0"/>
              </a:rPr>
              <a:t>2023.Marzo</a:t>
            </a:r>
          </a:p>
        </p:txBody>
      </p:sp>
      <p:pic>
        <p:nvPicPr>
          <p:cNvPr id="5" name="Picture 2" descr="C:\Users\Gerardo Maturro\_Gerardo\ORT\ORT_logo.gif"/>
          <p:cNvPicPr>
            <a:picLocks noChangeAspect="1" noChangeArrowheads="1"/>
          </p:cNvPicPr>
          <p:nvPr/>
        </p:nvPicPr>
        <p:blipFill>
          <a:blip r:embed="rId3" cstate="print"/>
          <a:srcRect/>
          <a:stretch>
            <a:fillRect/>
          </a:stretch>
        </p:blipFill>
        <p:spPr bwMode="auto">
          <a:xfrm>
            <a:off x="1201316" y="188640"/>
            <a:ext cx="1714500" cy="82867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10</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1259632" y="2492896"/>
            <a:ext cx="7560840" cy="646331"/>
          </a:xfrm>
          <a:prstGeom prst="rect">
            <a:avLst/>
          </a:prstGeom>
          <a:noFill/>
        </p:spPr>
        <p:txBody>
          <a:bodyPr wrap="square" rtlCol="0">
            <a:spAutoFit/>
          </a:bodyPr>
          <a:lstStyle/>
          <a:p>
            <a:pPr algn="ctr"/>
            <a:r>
              <a:rPr lang="es-UY" sz="3600" dirty="0">
                <a:latin typeface="Calibri" pitchFamily="34" charset="0"/>
              </a:rPr>
              <a:t>Proceso de prueba de software</a:t>
            </a:r>
          </a:p>
        </p:txBody>
      </p:sp>
    </p:spTree>
    <p:extLst>
      <p:ext uri="{BB962C8B-B14F-4D97-AF65-F5344CB8AC3E}">
        <p14:creationId xmlns:p14="http://schemas.microsoft.com/office/powerpoint/2010/main" val="1931332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Proceso de prueba de software</a:t>
            </a:r>
          </a:p>
        </p:txBody>
      </p:sp>
      <p:sp>
        <p:nvSpPr>
          <p:cNvPr id="16387" name="2 Marcador de contenido"/>
          <p:cNvSpPr>
            <a:spLocks noGrp="1"/>
          </p:cNvSpPr>
          <p:nvPr>
            <p:ph idx="1"/>
          </p:nvPr>
        </p:nvSpPr>
        <p:spPr>
          <a:xfrm>
            <a:off x="1036067" y="908720"/>
            <a:ext cx="8000429" cy="474664"/>
          </a:xfrm>
        </p:spPr>
        <p:txBody>
          <a:bodyPr/>
          <a:lstStyle/>
          <a:p>
            <a:pPr eaLnBrk="1" hangingPunct="1"/>
            <a:r>
              <a:rPr lang="es-ES" sz="2400" dirty="0">
                <a:latin typeface="Calibri" pitchFamily="34" charset="0"/>
              </a:rPr>
              <a:t>Dos vistas del proceso:</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11</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6" name="Imagen 5">
            <a:extLst>
              <a:ext uri="{FF2B5EF4-FFF2-40B4-BE49-F238E27FC236}">
                <a16:creationId xmlns:a16="http://schemas.microsoft.com/office/drawing/2014/main" id="{D5753CC8-376A-AD73-DB89-C2609535393F}"/>
              </a:ext>
            </a:extLst>
          </p:cNvPr>
          <p:cNvPicPr>
            <a:picLocks noChangeAspect="1"/>
          </p:cNvPicPr>
          <p:nvPr/>
        </p:nvPicPr>
        <p:blipFill>
          <a:blip r:embed="rId3"/>
          <a:stretch>
            <a:fillRect/>
          </a:stretch>
        </p:blipFill>
        <p:spPr>
          <a:xfrm>
            <a:off x="1290816" y="1628800"/>
            <a:ext cx="7457648" cy="1407448"/>
          </a:xfrm>
          <a:prstGeom prst="rect">
            <a:avLst/>
          </a:prstGeom>
        </p:spPr>
      </p:pic>
      <p:pic>
        <p:nvPicPr>
          <p:cNvPr id="8" name="Imagen 7">
            <a:extLst>
              <a:ext uri="{FF2B5EF4-FFF2-40B4-BE49-F238E27FC236}">
                <a16:creationId xmlns:a16="http://schemas.microsoft.com/office/drawing/2014/main" id="{857B4298-8040-A005-B42E-7D3592D05730}"/>
              </a:ext>
            </a:extLst>
          </p:cNvPr>
          <p:cNvPicPr>
            <a:picLocks noChangeAspect="1"/>
          </p:cNvPicPr>
          <p:nvPr/>
        </p:nvPicPr>
        <p:blipFill>
          <a:blip r:embed="rId4"/>
          <a:stretch>
            <a:fillRect/>
          </a:stretch>
        </p:blipFill>
        <p:spPr>
          <a:xfrm>
            <a:off x="2483768" y="3423229"/>
            <a:ext cx="5332271" cy="2886091"/>
          </a:xfrm>
          <a:prstGeom prst="rect">
            <a:avLst/>
          </a:prstGeom>
        </p:spPr>
      </p:pic>
    </p:spTree>
    <p:extLst>
      <p:ext uri="{BB962C8B-B14F-4D97-AF65-F5344CB8AC3E}">
        <p14:creationId xmlns:p14="http://schemas.microsoft.com/office/powerpoint/2010/main" val="1556912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Proceso de prueba de software</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Actividades de prueba:</a:t>
            </a:r>
          </a:p>
          <a:p>
            <a:pPr lvl="1" eaLnBrk="1" hangingPunct="1"/>
            <a:r>
              <a:rPr lang="es-ES" sz="2200" dirty="0">
                <a:latin typeface="Calibri" pitchFamily="34" charset="0"/>
              </a:rPr>
              <a:t>Planificación.</a:t>
            </a:r>
          </a:p>
          <a:p>
            <a:pPr lvl="1" eaLnBrk="1" hangingPunct="1"/>
            <a:r>
              <a:rPr lang="es-ES" sz="2200" dirty="0">
                <a:latin typeface="Calibri" pitchFamily="34" charset="0"/>
              </a:rPr>
              <a:t>Generación de casos de prueba.</a:t>
            </a:r>
          </a:p>
          <a:p>
            <a:pPr lvl="1" eaLnBrk="1" hangingPunct="1"/>
            <a:r>
              <a:rPr lang="es-ES" sz="2200" dirty="0">
                <a:latin typeface="Calibri" pitchFamily="34" charset="0"/>
              </a:rPr>
              <a:t>Preparar ambiente de prueba.</a:t>
            </a:r>
          </a:p>
          <a:p>
            <a:pPr lvl="1" eaLnBrk="1" hangingPunct="1"/>
            <a:r>
              <a:rPr lang="es-ES" sz="2200" dirty="0">
                <a:latin typeface="Calibri" pitchFamily="34" charset="0"/>
              </a:rPr>
              <a:t>Ejecución de las pruebas.</a:t>
            </a:r>
          </a:p>
          <a:p>
            <a:pPr lvl="1" eaLnBrk="1" hangingPunct="1"/>
            <a:r>
              <a:rPr lang="es-ES" sz="2200" dirty="0">
                <a:latin typeface="Calibri" pitchFamily="34" charset="0"/>
              </a:rPr>
              <a:t>Evaluación de resultados.</a:t>
            </a:r>
          </a:p>
          <a:p>
            <a:pPr lvl="1" eaLnBrk="1" hangingPunct="1"/>
            <a:r>
              <a:rPr lang="es-ES" sz="2200" dirty="0">
                <a:latin typeface="Calibri" pitchFamily="34" charset="0"/>
              </a:rPr>
              <a:t>Reporte de problemas encontrados.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12</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6629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13</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1259632" y="2492896"/>
            <a:ext cx="7560840" cy="646331"/>
          </a:xfrm>
          <a:prstGeom prst="rect">
            <a:avLst/>
          </a:prstGeom>
          <a:noFill/>
        </p:spPr>
        <p:txBody>
          <a:bodyPr wrap="square" rtlCol="0">
            <a:spAutoFit/>
          </a:bodyPr>
          <a:lstStyle/>
          <a:p>
            <a:pPr algn="ctr"/>
            <a:r>
              <a:rPr lang="es-UY" sz="3600" dirty="0">
                <a:latin typeface="Calibri" pitchFamily="34" charset="0"/>
              </a:rPr>
              <a:t>Principios del </a:t>
            </a:r>
            <a:r>
              <a:rPr lang="es-UY" sz="3600" dirty="0" err="1">
                <a:latin typeface="Calibri" pitchFamily="34" charset="0"/>
              </a:rPr>
              <a:t>testing</a:t>
            </a:r>
            <a:endParaRPr lang="es-UY" sz="3600" dirty="0">
              <a:latin typeface="Calibri" pitchFamily="34" charset="0"/>
            </a:endParaRPr>
          </a:p>
        </p:txBody>
      </p:sp>
    </p:spTree>
    <p:extLst>
      <p:ext uri="{BB962C8B-B14F-4D97-AF65-F5344CB8AC3E}">
        <p14:creationId xmlns:p14="http://schemas.microsoft.com/office/powerpoint/2010/main" val="3252297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Principios del </a:t>
            </a:r>
            <a:r>
              <a:rPr lang="es-ES" sz="3200" dirty="0" err="1">
                <a:effectLst/>
                <a:latin typeface="Calibri" pitchFamily="34" charset="0"/>
              </a:rPr>
              <a:t>testing</a:t>
            </a:r>
            <a:endParaRPr lang="es-ES" sz="3200" dirty="0">
              <a:effectLst/>
              <a:latin typeface="Calibri" pitchFamily="34" charset="0"/>
            </a:endParaRPr>
          </a:p>
        </p:txBody>
      </p:sp>
      <p:sp>
        <p:nvSpPr>
          <p:cNvPr id="16387" name="2 Marcador de contenido"/>
          <p:cNvSpPr>
            <a:spLocks noGrp="1"/>
          </p:cNvSpPr>
          <p:nvPr>
            <p:ph idx="1"/>
          </p:nvPr>
        </p:nvSpPr>
        <p:spPr>
          <a:xfrm>
            <a:off x="1036067" y="908720"/>
            <a:ext cx="8000429" cy="5472608"/>
          </a:xfrm>
        </p:spPr>
        <p:txBody>
          <a:bodyPr/>
          <a:lstStyle/>
          <a:p>
            <a:pPr marL="539750" indent="-457200" eaLnBrk="1" hangingPunct="1">
              <a:buFont typeface="+mj-lt"/>
              <a:buAutoNum type="arabicPeriod"/>
            </a:pPr>
            <a:r>
              <a:rPr lang="es-ES" sz="2400" dirty="0">
                <a:latin typeface="Calibri" pitchFamily="34" charset="0"/>
              </a:rPr>
              <a:t>Las pruebas muestran la presencia de defectos; no su ausencia.</a:t>
            </a:r>
          </a:p>
          <a:p>
            <a:pPr marL="539750" indent="-457200" eaLnBrk="1" hangingPunct="1">
              <a:buFont typeface="+mj-lt"/>
              <a:buAutoNum type="arabicPeriod"/>
            </a:pPr>
            <a:r>
              <a:rPr lang="es-ES" sz="2400" dirty="0">
                <a:latin typeface="Calibri" pitchFamily="34" charset="0"/>
              </a:rPr>
              <a:t>Las pruebas exhaustivas son imposibles.</a:t>
            </a:r>
          </a:p>
          <a:p>
            <a:pPr marL="539750" indent="-457200" eaLnBrk="1" hangingPunct="1">
              <a:buFont typeface="+mj-lt"/>
              <a:buAutoNum type="arabicPeriod"/>
            </a:pPr>
            <a:r>
              <a:rPr lang="es-ES" sz="2400" dirty="0">
                <a:latin typeface="Calibri" pitchFamily="34" charset="0"/>
              </a:rPr>
              <a:t>Las pruebas tempranas ahorran tiempo y dinero.</a:t>
            </a:r>
          </a:p>
          <a:p>
            <a:pPr marL="539750" indent="-457200" eaLnBrk="1" hangingPunct="1">
              <a:buFont typeface="+mj-lt"/>
              <a:buAutoNum type="arabicPeriod"/>
            </a:pPr>
            <a:r>
              <a:rPr lang="es-ES" sz="2400" dirty="0">
                <a:latin typeface="Calibri" pitchFamily="34" charset="0"/>
              </a:rPr>
              <a:t>Los defectos tienden a agruparse.</a:t>
            </a:r>
          </a:p>
          <a:p>
            <a:pPr marL="539750" indent="-457200" eaLnBrk="1" hangingPunct="1">
              <a:buFont typeface="+mj-lt"/>
              <a:buAutoNum type="arabicPeriod"/>
            </a:pPr>
            <a:r>
              <a:rPr lang="es-ES" sz="2400" dirty="0">
                <a:latin typeface="Calibri" pitchFamily="34" charset="0"/>
              </a:rPr>
              <a:t>Tener en cuenta la paradoja del pesticida.</a:t>
            </a:r>
          </a:p>
          <a:p>
            <a:pPr marL="539750" indent="-457200" eaLnBrk="1" hangingPunct="1">
              <a:buFont typeface="+mj-lt"/>
              <a:buAutoNum type="arabicPeriod"/>
            </a:pPr>
            <a:r>
              <a:rPr lang="es-ES" sz="2400" dirty="0">
                <a:latin typeface="Calibri" pitchFamily="34" charset="0"/>
              </a:rPr>
              <a:t>Las pruebas dependen del contexto.</a:t>
            </a:r>
          </a:p>
          <a:p>
            <a:pPr marL="539750" indent="-457200" eaLnBrk="1" hangingPunct="1">
              <a:buFont typeface="+mj-lt"/>
              <a:buAutoNum type="arabicPeriod"/>
            </a:pPr>
            <a:r>
              <a:rPr lang="es-ES" sz="2400" dirty="0">
                <a:latin typeface="Calibri" pitchFamily="34" charset="0"/>
              </a:rPr>
              <a:t>La ausencia de errores es una falacia.</a:t>
            </a:r>
            <a:endParaRPr lang="es-UY" sz="24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14</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990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Principios del </a:t>
            </a:r>
            <a:r>
              <a:rPr lang="es-ES" sz="3200" dirty="0" err="1">
                <a:effectLst/>
                <a:latin typeface="Calibri" pitchFamily="34" charset="0"/>
              </a:rPr>
              <a:t>testing</a:t>
            </a:r>
            <a:endParaRPr lang="es-ES" sz="3200" dirty="0">
              <a:effectLst/>
              <a:latin typeface="Calibri" pitchFamily="34" charset="0"/>
            </a:endParaRPr>
          </a:p>
        </p:txBody>
      </p:sp>
      <p:sp>
        <p:nvSpPr>
          <p:cNvPr id="16387" name="2 Marcador de contenido"/>
          <p:cNvSpPr>
            <a:spLocks noGrp="1"/>
          </p:cNvSpPr>
          <p:nvPr>
            <p:ph idx="1"/>
          </p:nvPr>
        </p:nvSpPr>
        <p:spPr>
          <a:xfrm>
            <a:off x="1036067" y="908720"/>
            <a:ext cx="8000429" cy="5472608"/>
          </a:xfrm>
        </p:spPr>
        <p:txBody>
          <a:bodyPr/>
          <a:lstStyle/>
          <a:p>
            <a:pPr marL="539750" indent="-457200" eaLnBrk="1" hangingPunct="1">
              <a:buFont typeface="+mj-lt"/>
              <a:buAutoNum type="arabicPeriod"/>
            </a:pPr>
            <a:r>
              <a:rPr lang="es-ES" sz="2400" dirty="0">
                <a:latin typeface="Calibri" pitchFamily="34" charset="0"/>
              </a:rPr>
              <a:t>Las pruebas muestran la presencia de defectos; no su ausencia.</a:t>
            </a:r>
          </a:p>
          <a:p>
            <a:pPr lvl="1" eaLnBrk="1" hangingPunct="1"/>
            <a:r>
              <a:rPr lang="es-ES" sz="2200" dirty="0">
                <a:latin typeface="Calibri" pitchFamily="34" charset="0"/>
              </a:rPr>
              <a:t>Ejecutar una prueba a través de un sistema de software solo puede mostrar que existen uno o más defectos.</a:t>
            </a:r>
          </a:p>
          <a:p>
            <a:pPr lvl="1" eaLnBrk="1" hangingPunct="1"/>
            <a:endParaRPr lang="es-ES" sz="2200" dirty="0">
              <a:latin typeface="Calibri" pitchFamily="34" charset="0"/>
            </a:endParaRPr>
          </a:p>
          <a:p>
            <a:pPr lvl="1" eaLnBrk="1" hangingPunct="1"/>
            <a:r>
              <a:rPr lang="es-ES" sz="2200" dirty="0">
                <a:latin typeface="Calibri" pitchFamily="34" charset="0"/>
              </a:rPr>
              <a:t>Las pruebas no pueden mostrar que el software está libre de errores.</a:t>
            </a:r>
          </a:p>
          <a:p>
            <a:pPr lvl="1" eaLnBrk="1" hangingPunct="1"/>
            <a:endParaRPr lang="es-ES" sz="2200" dirty="0">
              <a:latin typeface="Calibri" pitchFamily="34" charset="0"/>
            </a:endParaRPr>
          </a:p>
          <a:p>
            <a:pPr lvl="1" eaLnBrk="1" hangingPunct="1"/>
            <a:r>
              <a:rPr lang="es-ES" sz="2200" dirty="0">
                <a:latin typeface="Calibri" pitchFamily="34" charset="0"/>
              </a:rPr>
              <a:t>Aunque puede haber otros objetivos, por lo general el propósito principal de las pruebas es encontrar defectos.</a:t>
            </a:r>
          </a:p>
          <a:p>
            <a:pPr lvl="1" eaLnBrk="1" hangingPunct="1"/>
            <a:endParaRPr lang="es-ES" sz="2200" dirty="0">
              <a:latin typeface="Calibri" pitchFamily="34" charset="0"/>
            </a:endParaRPr>
          </a:p>
          <a:p>
            <a:pPr lvl="1" eaLnBrk="1" hangingPunct="1"/>
            <a:r>
              <a:rPr lang="es-ES" sz="2200" dirty="0">
                <a:latin typeface="Calibri" pitchFamily="34" charset="0"/>
              </a:rPr>
              <a:t>Por lo tanto, las pruebas deben diseñarse para encontrar tantos defectos como sea posible.</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15</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8396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Principios del </a:t>
            </a:r>
            <a:r>
              <a:rPr lang="es-ES" sz="3200" dirty="0" err="1">
                <a:effectLst/>
                <a:latin typeface="Calibri" pitchFamily="34" charset="0"/>
              </a:rPr>
              <a:t>testing</a:t>
            </a:r>
            <a:endParaRPr lang="es-ES" sz="3200" dirty="0">
              <a:effectLst/>
              <a:latin typeface="Calibri" pitchFamily="34" charset="0"/>
            </a:endParaRPr>
          </a:p>
        </p:txBody>
      </p:sp>
      <p:sp>
        <p:nvSpPr>
          <p:cNvPr id="16387" name="2 Marcador de contenido"/>
          <p:cNvSpPr>
            <a:spLocks noGrp="1"/>
          </p:cNvSpPr>
          <p:nvPr>
            <p:ph idx="1"/>
          </p:nvPr>
        </p:nvSpPr>
        <p:spPr>
          <a:xfrm>
            <a:off x="1036067" y="908720"/>
            <a:ext cx="8000429" cy="5472608"/>
          </a:xfrm>
        </p:spPr>
        <p:txBody>
          <a:bodyPr/>
          <a:lstStyle/>
          <a:p>
            <a:pPr marL="539750" indent="-457200" eaLnBrk="1" hangingPunct="1">
              <a:buFont typeface="+mj-lt"/>
              <a:buAutoNum type="arabicPeriod" startAt="2"/>
            </a:pPr>
            <a:r>
              <a:rPr lang="es-ES" sz="2400" dirty="0">
                <a:latin typeface="Calibri" pitchFamily="34" charset="0"/>
              </a:rPr>
              <a:t>Las pruebas exhaustivas son imposibles.</a:t>
            </a:r>
          </a:p>
          <a:p>
            <a:pPr lvl="1" eaLnBrk="1" hangingPunct="1"/>
            <a:r>
              <a:rPr lang="es-ES" sz="2200" dirty="0">
                <a:latin typeface="Calibri" pitchFamily="34" charset="0"/>
              </a:rPr>
              <a:t>Si las pruebas encuentran problemas, entonces seguramente se esperaría que más pruebas encuentran problemas adicionales, hasta que finalmente se hubieran encontrado todos.</a:t>
            </a:r>
          </a:p>
          <a:p>
            <a:pPr lvl="1" eaLnBrk="1" hangingPunct="1"/>
            <a:endParaRPr lang="es-ES" sz="2200" dirty="0">
              <a:latin typeface="Calibri" pitchFamily="34" charset="0"/>
            </a:endParaRPr>
          </a:p>
          <a:p>
            <a:pPr lvl="1" eaLnBrk="1" hangingPunct="1"/>
            <a:r>
              <a:rPr lang="es-ES" sz="2200" dirty="0">
                <a:latin typeface="Calibri" pitchFamily="34" charset="0"/>
              </a:rPr>
              <a:t>Sin embargo, a menos que la aplicación bajo prueba tenga una estructura lógica extremadamente simple y una entrada de datos limitada, no es posible probar todas las combinaciones posibles de entrada de datos y circunstancias.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16</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971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Principios del </a:t>
            </a:r>
            <a:r>
              <a:rPr lang="es-ES" sz="3200" dirty="0" err="1">
                <a:effectLst/>
                <a:latin typeface="Calibri" pitchFamily="34" charset="0"/>
              </a:rPr>
              <a:t>testing</a:t>
            </a:r>
            <a:endParaRPr lang="es-ES" sz="3200" dirty="0">
              <a:effectLst/>
              <a:latin typeface="Calibri" pitchFamily="34" charset="0"/>
            </a:endParaRPr>
          </a:p>
        </p:txBody>
      </p:sp>
      <p:sp>
        <p:nvSpPr>
          <p:cNvPr id="16387" name="2 Marcador de contenido"/>
          <p:cNvSpPr>
            <a:spLocks noGrp="1"/>
          </p:cNvSpPr>
          <p:nvPr>
            <p:ph idx="1"/>
          </p:nvPr>
        </p:nvSpPr>
        <p:spPr>
          <a:xfrm>
            <a:off x="1036067" y="908720"/>
            <a:ext cx="8000429" cy="2734717"/>
          </a:xfrm>
        </p:spPr>
        <p:txBody>
          <a:bodyPr/>
          <a:lstStyle/>
          <a:p>
            <a:pPr marL="539750" indent="-457200" eaLnBrk="1" hangingPunct="1">
              <a:buFont typeface="+mj-lt"/>
              <a:buAutoNum type="arabicPeriod" startAt="3"/>
            </a:pPr>
            <a:r>
              <a:rPr lang="es-ES" sz="2400" dirty="0">
                <a:latin typeface="Calibri" pitchFamily="34" charset="0"/>
              </a:rPr>
              <a:t>Las pruebas tempranas ahorran tiempo y dinero.</a:t>
            </a:r>
          </a:p>
          <a:p>
            <a:pPr lvl="1" eaLnBrk="1" hangingPunct="1"/>
            <a:r>
              <a:rPr lang="es-ES" sz="2200" dirty="0">
                <a:latin typeface="Calibri" pitchFamily="34" charset="0"/>
              </a:rPr>
              <a:t>Se han realizado estudios sobre los impactos en los costos de los errores en las diferentes etapas de desarrollo.</a:t>
            </a:r>
          </a:p>
          <a:p>
            <a:pPr lvl="1" eaLnBrk="1" hangingPunct="1"/>
            <a:endParaRPr lang="es-ES" sz="2200" dirty="0">
              <a:latin typeface="Calibri" pitchFamily="34" charset="0"/>
            </a:endParaRPr>
          </a:p>
          <a:p>
            <a:pPr lvl="1" eaLnBrk="1" hangingPunct="1"/>
            <a:r>
              <a:rPr lang="es-ES" sz="2200" dirty="0">
                <a:latin typeface="Calibri" pitchFamily="34" charset="0"/>
              </a:rPr>
              <a:t>Si bien es difícil poner cifras sobre los costos relativos de encontrar defectos a diferentes niveles en el ciclo de vida, los siguientes dan una idea…</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17</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6C4AC0CC-6446-E91E-E6A0-98ABD13F107A}"/>
              </a:ext>
            </a:extLst>
          </p:cNvPr>
          <p:cNvPicPr>
            <a:picLocks noChangeAspect="1"/>
          </p:cNvPicPr>
          <p:nvPr/>
        </p:nvPicPr>
        <p:blipFill>
          <a:blip r:embed="rId3"/>
          <a:stretch>
            <a:fillRect/>
          </a:stretch>
        </p:blipFill>
        <p:spPr>
          <a:xfrm>
            <a:off x="2236866" y="3861048"/>
            <a:ext cx="5647502" cy="2234690"/>
          </a:xfrm>
          <a:prstGeom prst="rect">
            <a:avLst/>
          </a:prstGeom>
        </p:spPr>
      </p:pic>
    </p:spTree>
    <p:extLst>
      <p:ext uri="{BB962C8B-B14F-4D97-AF65-F5344CB8AC3E}">
        <p14:creationId xmlns:p14="http://schemas.microsoft.com/office/powerpoint/2010/main" val="1389891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Principios del </a:t>
            </a:r>
            <a:r>
              <a:rPr lang="es-ES" sz="3200" dirty="0" err="1">
                <a:effectLst/>
                <a:latin typeface="Calibri" pitchFamily="34" charset="0"/>
              </a:rPr>
              <a:t>testing</a:t>
            </a:r>
            <a:endParaRPr lang="es-ES" sz="3200" dirty="0">
              <a:effectLst/>
              <a:latin typeface="Calibri" pitchFamily="34" charset="0"/>
            </a:endParaRPr>
          </a:p>
        </p:txBody>
      </p:sp>
      <p:sp>
        <p:nvSpPr>
          <p:cNvPr id="16387" name="2 Marcador de contenido"/>
          <p:cNvSpPr>
            <a:spLocks noGrp="1"/>
          </p:cNvSpPr>
          <p:nvPr>
            <p:ph idx="1"/>
          </p:nvPr>
        </p:nvSpPr>
        <p:spPr>
          <a:xfrm>
            <a:off x="1036067" y="908720"/>
            <a:ext cx="8000429" cy="5472608"/>
          </a:xfrm>
        </p:spPr>
        <p:txBody>
          <a:bodyPr/>
          <a:lstStyle/>
          <a:p>
            <a:pPr marL="539750" indent="-457200" eaLnBrk="1" hangingPunct="1">
              <a:buFont typeface="+mj-lt"/>
              <a:buAutoNum type="arabicPeriod" startAt="4"/>
            </a:pPr>
            <a:r>
              <a:rPr lang="es-ES" sz="2400" dirty="0">
                <a:latin typeface="Calibri" pitchFamily="34" charset="0"/>
              </a:rPr>
              <a:t>Los defectos tienden a agruparse.</a:t>
            </a:r>
          </a:p>
          <a:p>
            <a:pPr lvl="1" eaLnBrk="1" hangingPunct="1"/>
            <a:r>
              <a:rPr lang="es-ES" sz="2200" dirty="0">
                <a:latin typeface="Calibri" pitchFamily="34" charset="0"/>
              </a:rPr>
              <a:t>En una aplicación grande, a menudo es un pequeño número de módulos los que exhiben la mayoría de los problemas.</a:t>
            </a:r>
          </a:p>
          <a:p>
            <a:pPr lvl="1" eaLnBrk="1" hangingPunct="1"/>
            <a:endParaRPr lang="es-ES" sz="2200" dirty="0">
              <a:latin typeface="Calibri" pitchFamily="34" charset="0"/>
            </a:endParaRPr>
          </a:p>
          <a:p>
            <a:pPr lvl="1" eaLnBrk="1" hangingPunct="1"/>
            <a:r>
              <a:rPr lang="es-ES" sz="2200" dirty="0">
                <a:latin typeface="Calibri" pitchFamily="34" charset="0"/>
              </a:rPr>
              <a:t>Esta es la aplicación del principio de Pareto a las pruebas de software: aproximadamente el 80% de los problemas se encuentran en aproximadamente el 20% de los módulos.</a:t>
            </a:r>
          </a:p>
          <a:p>
            <a:pPr lvl="1" eaLnBrk="1" hangingPunct="1"/>
            <a:endParaRPr lang="es-ES" sz="2200" dirty="0">
              <a:latin typeface="Calibri" pitchFamily="34" charset="0"/>
            </a:endParaRPr>
          </a:p>
          <a:p>
            <a:pPr lvl="1" eaLnBrk="1" hangingPunct="1"/>
            <a:r>
              <a:rPr lang="es-ES" sz="2200" dirty="0">
                <a:latin typeface="Calibri" pitchFamily="34" charset="0"/>
              </a:rPr>
              <a:t>Es útil si la actividad de prueba refleja esta distribución de defectos y se dirige a áreas de la aplicación donde se puede encontrar una alta proporción de defectos.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18</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7956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Principios del </a:t>
            </a:r>
            <a:r>
              <a:rPr lang="es-ES" sz="3200" dirty="0" err="1">
                <a:effectLst/>
                <a:latin typeface="Calibri" pitchFamily="34" charset="0"/>
              </a:rPr>
              <a:t>testing</a:t>
            </a:r>
            <a:endParaRPr lang="es-ES" sz="3200" dirty="0">
              <a:effectLst/>
              <a:latin typeface="Calibri" pitchFamily="34" charset="0"/>
            </a:endParaRPr>
          </a:p>
        </p:txBody>
      </p:sp>
      <p:sp>
        <p:nvSpPr>
          <p:cNvPr id="16387" name="2 Marcador de contenido"/>
          <p:cNvSpPr>
            <a:spLocks noGrp="1"/>
          </p:cNvSpPr>
          <p:nvPr>
            <p:ph idx="1"/>
          </p:nvPr>
        </p:nvSpPr>
        <p:spPr>
          <a:xfrm>
            <a:off x="1036067" y="908720"/>
            <a:ext cx="8000429" cy="5472608"/>
          </a:xfrm>
        </p:spPr>
        <p:txBody>
          <a:bodyPr/>
          <a:lstStyle/>
          <a:p>
            <a:pPr marL="539750" indent="-457200" eaLnBrk="1" hangingPunct="1">
              <a:buFont typeface="+mj-lt"/>
              <a:buAutoNum type="arabicPeriod" startAt="5"/>
            </a:pPr>
            <a:r>
              <a:rPr lang="es-ES" sz="2400" dirty="0">
                <a:latin typeface="Calibri" pitchFamily="34" charset="0"/>
              </a:rPr>
              <a:t>Tener en cuenta la paradoja del pesticida.</a:t>
            </a:r>
          </a:p>
          <a:p>
            <a:pPr lvl="1" eaLnBrk="1" hangingPunct="1"/>
            <a:r>
              <a:rPr lang="es-ES" sz="2200" dirty="0">
                <a:latin typeface="Calibri" pitchFamily="34" charset="0"/>
              </a:rPr>
              <a:t>Ejecutar el mismo conjunto de pruebas continuamente no continuará encontrando nuevos defectos.</a:t>
            </a:r>
          </a:p>
          <a:p>
            <a:pPr lvl="1" eaLnBrk="1" hangingPunct="1"/>
            <a:endParaRPr lang="es-ES" sz="2200" dirty="0">
              <a:latin typeface="Calibri" pitchFamily="34" charset="0"/>
            </a:endParaRPr>
          </a:p>
          <a:p>
            <a:pPr lvl="1" eaLnBrk="1" hangingPunct="1"/>
            <a:r>
              <a:rPr lang="es-ES" sz="2200" dirty="0">
                <a:latin typeface="Calibri" pitchFamily="34" charset="0"/>
              </a:rPr>
              <a:t>Esto no hace que los defectos en otras partes del código sean menos probables, por lo que continuar usando el mismo conjunto de pruebas resultará en una disminución de la efectividad de las pruebas.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19</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560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600">
                <a:effectLst/>
                <a:latin typeface="Calibri" pitchFamily="34" charset="0"/>
              </a:rPr>
              <a:t>Temario</a:t>
            </a:r>
          </a:p>
        </p:txBody>
      </p:sp>
      <p:sp>
        <p:nvSpPr>
          <p:cNvPr id="14339" name="2 Marcador de contenido"/>
          <p:cNvSpPr>
            <a:spLocks noGrp="1"/>
          </p:cNvSpPr>
          <p:nvPr>
            <p:ph idx="1"/>
          </p:nvPr>
        </p:nvSpPr>
        <p:spPr>
          <a:xfrm>
            <a:off x="1071563" y="928688"/>
            <a:ext cx="7964933" cy="5524648"/>
          </a:xfrm>
        </p:spPr>
        <p:txBody>
          <a:bodyPr/>
          <a:lstStyle/>
          <a:p>
            <a:pPr eaLnBrk="1" hangingPunct="1"/>
            <a:r>
              <a:rPr lang="es-ES" sz="2600" dirty="0">
                <a:latin typeface="Calibri" pitchFamily="34" charset="0"/>
              </a:rPr>
              <a:t>El proceso de prueba y el proceso software.</a:t>
            </a:r>
          </a:p>
          <a:p>
            <a:pPr eaLnBrk="1" hangingPunct="1"/>
            <a:r>
              <a:rPr lang="es-ES" sz="2600" dirty="0">
                <a:latin typeface="Calibri" pitchFamily="34" charset="0"/>
              </a:rPr>
              <a:t>Definiciones de “prueba de software”.</a:t>
            </a:r>
          </a:p>
          <a:p>
            <a:pPr eaLnBrk="1" hangingPunct="1"/>
            <a:r>
              <a:rPr lang="es-ES" sz="2600" dirty="0">
                <a:latin typeface="Calibri" pitchFamily="34" charset="0"/>
              </a:rPr>
              <a:t>Proceso y actividades de prueba de software.</a:t>
            </a:r>
          </a:p>
          <a:p>
            <a:pPr eaLnBrk="1" hangingPunct="1"/>
            <a:r>
              <a:rPr lang="es-ES" sz="2600" dirty="0">
                <a:latin typeface="Calibri" pitchFamily="34" charset="0"/>
              </a:rPr>
              <a:t>Principios de la prueba de software.</a:t>
            </a:r>
          </a:p>
          <a:p>
            <a:pPr eaLnBrk="1" hangingPunct="1"/>
            <a:r>
              <a:rPr lang="es-UY" sz="2600" dirty="0">
                <a:latin typeface="Calibri" pitchFamily="34" charset="0"/>
              </a:rPr>
              <a:t>Niveles de prueba.</a:t>
            </a:r>
          </a:p>
          <a:p>
            <a:pPr eaLnBrk="1" hangingPunct="1"/>
            <a:r>
              <a:rPr lang="es-UY" sz="2600" dirty="0">
                <a:latin typeface="Calibri" pitchFamily="34" charset="0"/>
              </a:rPr>
              <a:t>Diversos tipos de pruebas.</a:t>
            </a:r>
          </a:p>
          <a:p>
            <a:pPr eaLnBrk="1" hangingPunct="1"/>
            <a:r>
              <a:rPr lang="es-UY" sz="2600" dirty="0">
                <a:latin typeface="Calibri" pitchFamily="34" charset="0"/>
              </a:rPr>
              <a:t>Pruebas de caja blanca y de caja negra.</a:t>
            </a:r>
          </a:p>
          <a:p>
            <a:pPr eaLnBrk="1" hangingPunct="1"/>
            <a:endParaRPr lang="es-UY" sz="2600" dirty="0">
              <a:latin typeface="Calibri" pitchFamily="34" charset="0"/>
            </a:endParaRPr>
          </a:p>
          <a:p>
            <a:pPr eaLnBrk="1" hangingPunct="1"/>
            <a:r>
              <a:rPr lang="es-UY" sz="2600" dirty="0" err="1">
                <a:latin typeface="Calibri" pitchFamily="34" charset="0"/>
              </a:rPr>
              <a:t>Testing</a:t>
            </a:r>
            <a:r>
              <a:rPr lang="es-UY" sz="2600" dirty="0">
                <a:latin typeface="Calibri" pitchFamily="34" charset="0"/>
              </a:rPr>
              <a:t> exploratorio.</a:t>
            </a:r>
          </a:p>
        </p:txBody>
      </p:sp>
      <p:sp>
        <p:nvSpPr>
          <p:cNvPr id="4" name="3 Marcador de número de diapositiva"/>
          <p:cNvSpPr>
            <a:spLocks noGrp="1"/>
          </p:cNvSpPr>
          <p:nvPr>
            <p:ph type="sldNum" sz="quarter" idx="12"/>
          </p:nvPr>
        </p:nvSpPr>
        <p:spPr/>
        <p:txBody>
          <a:bodyPr/>
          <a:lstStyle/>
          <a:p>
            <a:pPr>
              <a:defRPr/>
            </a:pPr>
            <a:fld id="{5C77F594-88C1-4F0A-91D6-2E73DCC0C43D}" type="slidenum">
              <a:rPr lang="en-US"/>
              <a:pPr>
                <a:defRPr/>
              </a:pPr>
              <a:t>2</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Principios del </a:t>
            </a:r>
            <a:r>
              <a:rPr lang="es-ES" sz="3200" dirty="0" err="1">
                <a:effectLst/>
                <a:latin typeface="Calibri" pitchFamily="34" charset="0"/>
              </a:rPr>
              <a:t>testing</a:t>
            </a:r>
            <a:endParaRPr lang="es-ES" sz="3200" dirty="0">
              <a:effectLst/>
              <a:latin typeface="Calibri" pitchFamily="34" charset="0"/>
            </a:endParaRPr>
          </a:p>
        </p:txBody>
      </p:sp>
      <p:sp>
        <p:nvSpPr>
          <p:cNvPr id="16387" name="2 Marcador de contenido"/>
          <p:cNvSpPr>
            <a:spLocks noGrp="1"/>
          </p:cNvSpPr>
          <p:nvPr>
            <p:ph idx="1"/>
          </p:nvPr>
        </p:nvSpPr>
        <p:spPr>
          <a:xfrm>
            <a:off x="1036067" y="908720"/>
            <a:ext cx="8000429" cy="5472608"/>
          </a:xfrm>
        </p:spPr>
        <p:txBody>
          <a:bodyPr/>
          <a:lstStyle/>
          <a:p>
            <a:pPr marL="539750" indent="-457200" eaLnBrk="1" hangingPunct="1">
              <a:buFont typeface="+mj-lt"/>
              <a:buAutoNum type="arabicPeriod" startAt="6"/>
            </a:pPr>
            <a:r>
              <a:rPr lang="es-ES" sz="2400" dirty="0">
                <a:latin typeface="Calibri" pitchFamily="34" charset="0"/>
              </a:rPr>
              <a:t>Las pruebas dependen del contexto.</a:t>
            </a:r>
          </a:p>
          <a:p>
            <a:pPr lvl="1" eaLnBrk="1" hangingPunct="1"/>
            <a:r>
              <a:rPr lang="es-ES" sz="2200" dirty="0">
                <a:latin typeface="Calibri" pitchFamily="34" charset="0"/>
              </a:rPr>
              <a:t>Diferentes pruebas son necesarias en diferentes circunstancias.</a:t>
            </a:r>
          </a:p>
          <a:p>
            <a:pPr lvl="1" eaLnBrk="1" hangingPunct="1"/>
            <a:endParaRPr lang="es-ES" sz="2200" dirty="0">
              <a:latin typeface="Calibri" pitchFamily="34" charset="0"/>
            </a:endParaRPr>
          </a:p>
          <a:p>
            <a:pPr lvl="1" eaLnBrk="1" hangingPunct="1"/>
            <a:r>
              <a:rPr lang="es-ES" sz="2200" dirty="0">
                <a:latin typeface="Calibri" pitchFamily="34" charset="0"/>
              </a:rPr>
              <a:t>Un sitio web donde la información simplemente se puede ver se probará de una manera diferente a un sitio de comercio electrónico, donde los productos se pueden comprar utilizando tarjetas de crédito / débito.</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20</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855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21</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1259632" y="2492896"/>
            <a:ext cx="7560840" cy="646331"/>
          </a:xfrm>
          <a:prstGeom prst="rect">
            <a:avLst/>
          </a:prstGeom>
          <a:noFill/>
        </p:spPr>
        <p:txBody>
          <a:bodyPr wrap="square" rtlCol="0">
            <a:spAutoFit/>
          </a:bodyPr>
          <a:lstStyle/>
          <a:p>
            <a:pPr algn="ctr"/>
            <a:r>
              <a:rPr lang="es-UY" sz="3600" dirty="0">
                <a:latin typeface="Calibri" pitchFamily="34" charset="0"/>
              </a:rPr>
              <a:t>Niveles de prueba</a:t>
            </a:r>
          </a:p>
        </p:txBody>
      </p:sp>
    </p:spTree>
    <p:extLst>
      <p:ext uri="{BB962C8B-B14F-4D97-AF65-F5344CB8AC3E}">
        <p14:creationId xmlns:p14="http://schemas.microsoft.com/office/powerpoint/2010/main" val="2904965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Niveles de pruebas</a:t>
            </a:r>
          </a:p>
        </p:txBody>
      </p:sp>
      <p:sp>
        <p:nvSpPr>
          <p:cNvPr id="16387" name="2 Marcador de contenido"/>
          <p:cNvSpPr>
            <a:spLocks noGrp="1"/>
          </p:cNvSpPr>
          <p:nvPr>
            <p:ph idx="1"/>
          </p:nvPr>
        </p:nvSpPr>
        <p:spPr>
          <a:xfrm>
            <a:off x="1036067" y="908720"/>
            <a:ext cx="8000429" cy="2605256"/>
          </a:xfrm>
        </p:spPr>
        <p:txBody>
          <a:bodyPr/>
          <a:lstStyle/>
          <a:p>
            <a:pPr eaLnBrk="1" hangingPunct="1"/>
            <a:r>
              <a:rPr lang="es-ES" sz="2400" dirty="0">
                <a:latin typeface="Calibri" pitchFamily="34" charset="0"/>
              </a:rPr>
              <a:t>Modelo V: (una de sus versiones)</a:t>
            </a:r>
          </a:p>
          <a:p>
            <a:pPr lvl="1" eaLnBrk="1" hangingPunct="1"/>
            <a:r>
              <a:rPr lang="es-ES" sz="2000" dirty="0">
                <a:latin typeface="Calibri" pitchFamily="34" charset="0"/>
              </a:rPr>
              <a:t>La rama </a:t>
            </a:r>
            <a:r>
              <a:rPr lang="es-ES" sz="2000" dirty="0">
                <a:solidFill>
                  <a:srgbClr val="0070C0"/>
                </a:solidFill>
                <a:latin typeface="Calibri" pitchFamily="34" charset="0"/>
              </a:rPr>
              <a:t>izquierda</a:t>
            </a:r>
            <a:r>
              <a:rPr lang="es-ES" sz="2000" dirty="0">
                <a:latin typeface="Calibri" pitchFamily="34" charset="0"/>
              </a:rPr>
              <a:t> representa el proceso de desarrollo. Durante el desarrollo, el sistema se diseña gradualmente y finalmente se programa.</a:t>
            </a:r>
          </a:p>
          <a:p>
            <a:pPr lvl="1" eaLnBrk="1" hangingPunct="1"/>
            <a:r>
              <a:rPr lang="es-ES" sz="2000" dirty="0">
                <a:latin typeface="Calibri" pitchFamily="34" charset="0"/>
              </a:rPr>
              <a:t>La rama </a:t>
            </a:r>
            <a:r>
              <a:rPr lang="es-ES" sz="2000" dirty="0">
                <a:solidFill>
                  <a:srgbClr val="0070C0"/>
                </a:solidFill>
                <a:latin typeface="Calibri" pitchFamily="34" charset="0"/>
              </a:rPr>
              <a:t>derecha</a:t>
            </a:r>
            <a:r>
              <a:rPr lang="es-ES" sz="2000" dirty="0">
                <a:latin typeface="Calibri" pitchFamily="34" charset="0"/>
              </a:rPr>
              <a:t> representa el proceso de integración y prueba; los elementos de software se ensamblan sucesivamente para formar subsistemas más grandes (integración) y se prueba su funcionalidad.</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22</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8" name="Imagen 7">
            <a:extLst>
              <a:ext uri="{FF2B5EF4-FFF2-40B4-BE49-F238E27FC236}">
                <a16:creationId xmlns:a16="http://schemas.microsoft.com/office/drawing/2014/main" id="{FEDDEB2A-F695-F0CB-6479-FE6B41D8C46E}"/>
              </a:ext>
            </a:extLst>
          </p:cNvPr>
          <p:cNvPicPr>
            <a:picLocks noChangeAspect="1"/>
          </p:cNvPicPr>
          <p:nvPr/>
        </p:nvPicPr>
        <p:blipFill>
          <a:blip r:embed="rId3"/>
          <a:stretch>
            <a:fillRect/>
          </a:stretch>
        </p:blipFill>
        <p:spPr>
          <a:xfrm>
            <a:off x="2051720" y="3525087"/>
            <a:ext cx="6228046" cy="3000257"/>
          </a:xfrm>
          <a:prstGeom prst="rect">
            <a:avLst/>
          </a:prstGeom>
        </p:spPr>
      </p:pic>
    </p:spTree>
    <p:extLst>
      <p:ext uri="{BB962C8B-B14F-4D97-AF65-F5344CB8AC3E}">
        <p14:creationId xmlns:p14="http://schemas.microsoft.com/office/powerpoint/2010/main" val="365257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Niveles de prueba</a:t>
            </a:r>
          </a:p>
        </p:txBody>
      </p:sp>
      <p:sp>
        <p:nvSpPr>
          <p:cNvPr id="16387" name="2 Marcador de contenido"/>
          <p:cNvSpPr>
            <a:spLocks noGrp="1"/>
          </p:cNvSpPr>
          <p:nvPr>
            <p:ph idx="1"/>
          </p:nvPr>
        </p:nvSpPr>
        <p:spPr>
          <a:xfrm>
            <a:off x="1036067" y="908720"/>
            <a:ext cx="8000429" cy="5472608"/>
          </a:xfrm>
        </p:spPr>
        <p:txBody>
          <a:bodyPr/>
          <a:lstStyle/>
          <a:p>
            <a:pPr eaLnBrk="1" hangingPunct="1"/>
            <a:r>
              <a:rPr lang="es-ES" sz="2400" dirty="0">
                <a:latin typeface="Calibri" pitchFamily="34" charset="0"/>
              </a:rPr>
              <a:t>El término “nivel de prueba” proporciona una indicación del enfoque de la prueba y los tipos de problemas que es probable que descubra.</a:t>
            </a:r>
          </a:p>
          <a:p>
            <a:pPr eaLnBrk="1" hangingPunct="1"/>
            <a:endParaRPr lang="es-ES" sz="2400" dirty="0">
              <a:latin typeface="Calibri" pitchFamily="34" charset="0"/>
            </a:endParaRPr>
          </a:p>
          <a:p>
            <a:pPr eaLnBrk="1" hangingPunct="1"/>
            <a:r>
              <a:rPr lang="es-ES" sz="2400" dirty="0">
                <a:latin typeface="Calibri" pitchFamily="34" charset="0"/>
              </a:rPr>
              <a:t>Los niveles típicos de prueba son:</a:t>
            </a:r>
          </a:p>
          <a:p>
            <a:pPr lvl="1" eaLnBrk="1" hangingPunct="1"/>
            <a:r>
              <a:rPr lang="es-ES" sz="2200" dirty="0">
                <a:latin typeface="Calibri" pitchFamily="34" charset="0"/>
              </a:rPr>
              <a:t>prueba de componentes (unidades).</a:t>
            </a:r>
          </a:p>
          <a:p>
            <a:pPr lvl="1" eaLnBrk="1" hangingPunct="1"/>
            <a:r>
              <a:rPr lang="es-ES" sz="2200" dirty="0">
                <a:latin typeface="Calibri" pitchFamily="34" charset="0"/>
              </a:rPr>
              <a:t>prueba de integración.</a:t>
            </a:r>
          </a:p>
          <a:p>
            <a:pPr lvl="1" eaLnBrk="1" hangingPunct="1"/>
            <a:r>
              <a:rPr lang="es-ES" sz="2200" dirty="0">
                <a:latin typeface="Calibri" pitchFamily="34" charset="0"/>
              </a:rPr>
              <a:t>prueba del sistema.</a:t>
            </a:r>
          </a:p>
          <a:p>
            <a:pPr lvl="1" eaLnBrk="1" hangingPunct="1"/>
            <a:r>
              <a:rPr lang="es-ES" sz="2200" dirty="0">
                <a:latin typeface="Calibri" pitchFamily="34" charset="0"/>
              </a:rPr>
              <a:t>prueba de aceptación.</a:t>
            </a:r>
          </a:p>
          <a:p>
            <a:pPr eaLnBrk="1" hangingPunct="1"/>
            <a:endParaRPr lang="es-ES" sz="2400" dirty="0">
              <a:latin typeface="Calibri" pitchFamily="34" charset="0"/>
            </a:endParaRPr>
          </a:p>
          <a:p>
            <a:pPr eaLnBrk="1" hangingPunct="1"/>
            <a:r>
              <a:rPr lang="es-ES" sz="2400" dirty="0">
                <a:latin typeface="Calibri" pitchFamily="34" charset="0"/>
              </a:rPr>
              <a:t>Cada uno de estos niveles de prueba incluirá pruebas diseñadas para descubrir problemas específicamente en esa etapa de desarrollo.</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23</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2" name="Imagen 1">
            <a:extLst>
              <a:ext uri="{FF2B5EF4-FFF2-40B4-BE49-F238E27FC236}">
                <a16:creationId xmlns:a16="http://schemas.microsoft.com/office/drawing/2014/main" id="{AD524E1C-2C7E-EB5F-7DD2-DF7FE3ACDCDA}"/>
              </a:ext>
            </a:extLst>
          </p:cNvPr>
          <p:cNvPicPr>
            <a:picLocks noChangeAspect="1"/>
          </p:cNvPicPr>
          <p:nvPr/>
        </p:nvPicPr>
        <p:blipFill>
          <a:blip r:embed="rId3"/>
          <a:stretch>
            <a:fillRect/>
          </a:stretch>
        </p:blipFill>
        <p:spPr>
          <a:xfrm>
            <a:off x="5292080" y="3348120"/>
            <a:ext cx="3456384" cy="1665056"/>
          </a:xfrm>
          <a:prstGeom prst="rect">
            <a:avLst/>
          </a:prstGeom>
        </p:spPr>
      </p:pic>
    </p:spTree>
    <p:extLst>
      <p:ext uri="{BB962C8B-B14F-4D97-AF65-F5344CB8AC3E}">
        <p14:creationId xmlns:p14="http://schemas.microsoft.com/office/powerpoint/2010/main" val="42627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Niveles de prueba</a:t>
            </a:r>
          </a:p>
        </p:txBody>
      </p:sp>
      <p:sp>
        <p:nvSpPr>
          <p:cNvPr id="16387" name="2 Marcador de contenido"/>
          <p:cNvSpPr>
            <a:spLocks noGrp="1"/>
          </p:cNvSpPr>
          <p:nvPr>
            <p:ph idx="1"/>
          </p:nvPr>
        </p:nvSpPr>
        <p:spPr>
          <a:xfrm>
            <a:off x="1036067" y="908720"/>
            <a:ext cx="8000429" cy="5472608"/>
          </a:xfrm>
        </p:spPr>
        <p:txBody>
          <a:bodyPr/>
          <a:lstStyle/>
          <a:p>
            <a:pPr eaLnBrk="1" hangingPunct="1"/>
            <a:r>
              <a:rPr lang="es-ES" sz="2400" dirty="0">
                <a:latin typeface="Calibri" pitchFamily="34" charset="0"/>
              </a:rPr>
              <a:t>Prueba unitaria o de componentes:</a:t>
            </a:r>
          </a:p>
          <a:p>
            <a:pPr lvl="1" eaLnBrk="1" hangingPunct="1"/>
            <a:r>
              <a:rPr lang="es-ES" sz="2200" dirty="0">
                <a:latin typeface="Calibri" pitchFamily="34" charset="0"/>
              </a:rPr>
              <a:t>Generalmente, el código se escribe en partes componentes o unidades (clases, métodos).</a:t>
            </a:r>
          </a:p>
          <a:p>
            <a:pPr lvl="1" eaLnBrk="1" hangingPunct="1"/>
            <a:r>
              <a:rPr lang="es-ES" sz="2200" dirty="0">
                <a:latin typeface="Calibri" pitchFamily="34" charset="0"/>
              </a:rPr>
              <a:t>Los componentes generalmente se construyen de forma aislada, para su integración en una etapa posterior.</a:t>
            </a:r>
          </a:p>
          <a:p>
            <a:pPr lvl="1" eaLnBrk="1" hangingPunct="1"/>
            <a:endParaRPr lang="es-ES" sz="2200" dirty="0">
              <a:latin typeface="Calibri" pitchFamily="34" charset="0"/>
            </a:endParaRPr>
          </a:p>
          <a:p>
            <a:pPr lvl="1" eaLnBrk="1" hangingPunct="1"/>
            <a:r>
              <a:rPr lang="es-ES" sz="2200" dirty="0">
                <a:latin typeface="Calibri" pitchFamily="34" charset="0"/>
              </a:rPr>
              <a:t>Las pruebas de componentes (unidades) a menudo se realizan de forma aislada del resto del sistema, lo que puede requerir objetos simulados: “</a:t>
            </a:r>
            <a:r>
              <a:rPr lang="es-ES" sz="2200" dirty="0" err="1">
                <a:latin typeface="Calibri" pitchFamily="34" charset="0"/>
              </a:rPr>
              <a:t>stubs</a:t>
            </a:r>
            <a:r>
              <a:rPr lang="es-ES" sz="2200" dirty="0">
                <a:latin typeface="Calibri" pitchFamily="34" charset="0"/>
              </a:rPr>
              <a:t>” o “drivers”.</a:t>
            </a:r>
          </a:p>
          <a:p>
            <a:pPr lvl="1" eaLnBrk="1" hangingPunct="1"/>
            <a:endParaRPr lang="es-ES" sz="2200" dirty="0">
              <a:latin typeface="Calibri" pitchFamily="34" charset="0"/>
            </a:endParaRPr>
          </a:p>
          <a:p>
            <a:pPr lvl="1" eaLnBrk="1" hangingPunct="1"/>
            <a:r>
              <a:rPr lang="es-ES" sz="2000" i="1" dirty="0" err="1">
                <a:latin typeface="Calibri" pitchFamily="34" charset="0"/>
              </a:rPr>
              <a:t>Stubs</a:t>
            </a:r>
            <a:r>
              <a:rPr lang="es-ES" sz="2000" i="1" dirty="0">
                <a:latin typeface="Calibri" pitchFamily="34" charset="0"/>
              </a:rPr>
              <a:t> y Drivers: reemplazan los módulos que aún no se han desarrollado pero que se necesitan para probar otros módulos con respecto a la funcionalidad y las características esperadas.</a:t>
            </a:r>
            <a:endParaRPr lang="es-ES" sz="22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24</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041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Niveles de prueba</a:t>
            </a:r>
          </a:p>
        </p:txBody>
      </p:sp>
      <p:sp>
        <p:nvSpPr>
          <p:cNvPr id="16387" name="2 Marcador de contenido"/>
          <p:cNvSpPr>
            <a:spLocks noGrp="1"/>
          </p:cNvSpPr>
          <p:nvPr>
            <p:ph idx="1"/>
          </p:nvPr>
        </p:nvSpPr>
        <p:spPr>
          <a:xfrm>
            <a:off x="1036067" y="908720"/>
            <a:ext cx="8000429" cy="5472608"/>
          </a:xfrm>
        </p:spPr>
        <p:txBody>
          <a:bodyPr/>
          <a:lstStyle/>
          <a:p>
            <a:pPr eaLnBrk="1" hangingPunct="1"/>
            <a:r>
              <a:rPr lang="es-ES" sz="2400" dirty="0">
                <a:latin typeface="Calibri" pitchFamily="34" charset="0"/>
              </a:rPr>
              <a:t>Prueba unitaria o de componentes:</a:t>
            </a:r>
          </a:p>
          <a:p>
            <a:pPr lvl="1" eaLnBrk="1" hangingPunct="1"/>
            <a:r>
              <a:rPr lang="es-ES" sz="2200" dirty="0">
                <a:latin typeface="Calibri" pitchFamily="34" charset="0"/>
              </a:rPr>
              <a:t>La prueba de componentes (unidades) tiene como propósito verificar la calidad de la pieza de código individual </a:t>
            </a:r>
            <a:r>
              <a:rPr lang="es-ES" sz="2200" dirty="0">
                <a:solidFill>
                  <a:srgbClr val="0070C0"/>
                </a:solidFill>
                <a:latin typeface="Calibri" pitchFamily="34" charset="0"/>
              </a:rPr>
              <a:t>antes de su integración</a:t>
            </a:r>
            <a:r>
              <a:rPr lang="es-ES" sz="2200" dirty="0">
                <a:latin typeface="Calibri" pitchFamily="34" charset="0"/>
              </a:rPr>
              <a:t> con otras unidades.</a:t>
            </a:r>
          </a:p>
          <a:p>
            <a:pPr lvl="1" eaLnBrk="1" hangingPunct="1"/>
            <a:endParaRPr lang="es-ES" sz="2200" dirty="0">
              <a:latin typeface="Calibri" pitchFamily="34" charset="0"/>
            </a:endParaRPr>
          </a:p>
          <a:p>
            <a:pPr lvl="1" eaLnBrk="1" hangingPunct="1"/>
            <a:r>
              <a:rPr lang="es-ES" sz="2200" dirty="0">
                <a:latin typeface="Calibri" pitchFamily="34" charset="0"/>
              </a:rPr>
              <a:t>La prueba de componentes generalmente </a:t>
            </a:r>
            <a:r>
              <a:rPr lang="es-ES" sz="2200" dirty="0">
                <a:solidFill>
                  <a:srgbClr val="0070C0"/>
                </a:solidFill>
                <a:latin typeface="Calibri" pitchFamily="34" charset="0"/>
              </a:rPr>
              <a:t>la realiza el equipo de desarrollo</a:t>
            </a:r>
            <a:r>
              <a:rPr lang="es-ES" sz="2200" dirty="0">
                <a:latin typeface="Calibri" pitchFamily="34" charset="0"/>
              </a:rPr>
              <a:t>, específicamente el programador que codificó la unidad, quien es responsable de diseñar y ejecutar una serie de pruebas para verificar que el componente cumple con sus requisitos.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25</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145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Niveles de prueba</a:t>
            </a:r>
          </a:p>
        </p:txBody>
      </p:sp>
      <p:sp>
        <p:nvSpPr>
          <p:cNvPr id="16387" name="2 Marcador de contenido"/>
          <p:cNvSpPr>
            <a:spLocks noGrp="1"/>
          </p:cNvSpPr>
          <p:nvPr>
            <p:ph idx="1"/>
          </p:nvPr>
        </p:nvSpPr>
        <p:spPr>
          <a:xfrm>
            <a:off x="1036067" y="908720"/>
            <a:ext cx="8000429" cy="5472608"/>
          </a:xfrm>
        </p:spPr>
        <p:txBody>
          <a:bodyPr/>
          <a:lstStyle/>
          <a:p>
            <a:pPr eaLnBrk="1" hangingPunct="1"/>
            <a:r>
              <a:rPr lang="es-ES" sz="2400" dirty="0">
                <a:latin typeface="Calibri" pitchFamily="34" charset="0"/>
              </a:rPr>
              <a:t>Prueba de integración:</a:t>
            </a:r>
          </a:p>
          <a:p>
            <a:pPr lvl="1" eaLnBrk="1" hangingPunct="1"/>
            <a:r>
              <a:rPr lang="es-ES" sz="2200" dirty="0">
                <a:latin typeface="Calibri" pitchFamily="34" charset="0"/>
              </a:rPr>
              <a:t>Una vez escritas las unidades, el siguiente paso es unirlas para crear el sistema. Esto se llama integración.</a:t>
            </a:r>
          </a:p>
          <a:p>
            <a:pPr lvl="1" eaLnBrk="1" hangingPunct="1"/>
            <a:r>
              <a:rPr lang="es-ES" sz="2200" dirty="0">
                <a:latin typeface="Calibri" pitchFamily="34" charset="0"/>
              </a:rPr>
              <a:t>Se trata de ir construyendo algo más grande a partir de una serie de componentes más pequeños.</a:t>
            </a:r>
          </a:p>
          <a:p>
            <a:pPr lvl="1" eaLnBrk="1" hangingPunct="1"/>
            <a:endParaRPr lang="es-ES" sz="2200" dirty="0">
              <a:latin typeface="Calibri" pitchFamily="34" charset="0"/>
            </a:endParaRPr>
          </a:p>
          <a:p>
            <a:pPr lvl="1" eaLnBrk="1" hangingPunct="1"/>
            <a:r>
              <a:rPr lang="es-ES" sz="2200" dirty="0">
                <a:latin typeface="Calibri" pitchFamily="34" charset="0"/>
              </a:rPr>
              <a:t>El propósito de las pruebas de integración es exponer los </a:t>
            </a:r>
            <a:r>
              <a:rPr lang="es-ES" sz="2200" dirty="0">
                <a:solidFill>
                  <a:srgbClr val="0070C0"/>
                </a:solidFill>
                <a:latin typeface="Calibri" pitchFamily="34" charset="0"/>
              </a:rPr>
              <a:t>defectos en las interfaces de estos componentes</a:t>
            </a:r>
            <a:r>
              <a:rPr lang="es-ES" sz="2200" dirty="0">
                <a:latin typeface="Calibri" pitchFamily="34" charset="0"/>
              </a:rPr>
              <a:t>, y en las interacciones entre los componentes o sistemas integrados.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26</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136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Niveles de prueba</a:t>
            </a:r>
          </a:p>
        </p:txBody>
      </p:sp>
      <p:sp>
        <p:nvSpPr>
          <p:cNvPr id="16387" name="2 Marcador de contenido"/>
          <p:cNvSpPr>
            <a:spLocks noGrp="1"/>
          </p:cNvSpPr>
          <p:nvPr>
            <p:ph idx="1"/>
          </p:nvPr>
        </p:nvSpPr>
        <p:spPr>
          <a:xfrm>
            <a:off x="1036067" y="908720"/>
            <a:ext cx="8000429" cy="5472608"/>
          </a:xfrm>
        </p:spPr>
        <p:txBody>
          <a:bodyPr/>
          <a:lstStyle/>
          <a:p>
            <a:pPr eaLnBrk="1" hangingPunct="1"/>
            <a:r>
              <a:rPr lang="es-ES" sz="2400" dirty="0">
                <a:latin typeface="Calibri" pitchFamily="34" charset="0"/>
              </a:rPr>
              <a:t>Prueba de integración:</a:t>
            </a:r>
          </a:p>
          <a:p>
            <a:pPr lvl="1" eaLnBrk="1" hangingPunct="1"/>
            <a:r>
              <a:rPr lang="es-ES" sz="2200" dirty="0">
                <a:latin typeface="Calibri" pitchFamily="34" charset="0"/>
              </a:rPr>
              <a:t>Antes de que se puedan planificar las pruebas de integración, se requiere una </a:t>
            </a:r>
            <a:r>
              <a:rPr lang="es-ES" sz="2200" dirty="0">
                <a:solidFill>
                  <a:srgbClr val="00B0F0"/>
                </a:solidFill>
                <a:latin typeface="Calibri" pitchFamily="34" charset="0"/>
              </a:rPr>
              <a:t>estrategia de integración</a:t>
            </a:r>
            <a:r>
              <a:rPr lang="es-ES" sz="2200" dirty="0">
                <a:latin typeface="Calibri" pitchFamily="34" charset="0"/>
              </a:rPr>
              <a:t>.</a:t>
            </a:r>
          </a:p>
          <a:p>
            <a:pPr lvl="1" eaLnBrk="1" hangingPunct="1"/>
            <a:r>
              <a:rPr lang="es-ES" sz="2200" dirty="0">
                <a:latin typeface="Calibri" pitchFamily="34" charset="0"/>
              </a:rPr>
              <a:t>Esto implica tomar decisiones sobre cómo se irá “armando” el sistema de manera sistemática antes de las pruebas.</a:t>
            </a:r>
          </a:p>
          <a:p>
            <a:pPr lvl="1" eaLnBrk="1" hangingPunct="1"/>
            <a:endParaRPr lang="es-ES" sz="2200" dirty="0">
              <a:latin typeface="Calibri" pitchFamily="34" charset="0"/>
            </a:endParaRPr>
          </a:p>
          <a:p>
            <a:pPr lvl="1" eaLnBrk="1" hangingPunct="1"/>
            <a:r>
              <a:rPr lang="es-ES" sz="2200" dirty="0">
                <a:latin typeface="Calibri" pitchFamily="34" charset="0"/>
              </a:rPr>
              <a:t>Las estrategias de integración sistemática pueden basarse en la arquitectura del sistema (por ejemplo, de arriba hacia abajo y de abajo hacia arriba), funcionalidades, secuencias de procesamiento de transacciones o algún otro aspecto del sistema o componentes.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27</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205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Niveles de prueba</a:t>
            </a:r>
          </a:p>
        </p:txBody>
      </p:sp>
      <p:sp>
        <p:nvSpPr>
          <p:cNvPr id="16387" name="2 Marcador de contenido"/>
          <p:cNvSpPr>
            <a:spLocks noGrp="1"/>
          </p:cNvSpPr>
          <p:nvPr>
            <p:ph idx="1"/>
          </p:nvPr>
        </p:nvSpPr>
        <p:spPr>
          <a:xfrm>
            <a:off x="1036067" y="908720"/>
            <a:ext cx="8000429" cy="5472608"/>
          </a:xfrm>
        </p:spPr>
        <p:txBody>
          <a:bodyPr/>
          <a:lstStyle/>
          <a:p>
            <a:pPr eaLnBrk="1" hangingPunct="1"/>
            <a:r>
              <a:rPr lang="es-ES" sz="2400" dirty="0">
                <a:latin typeface="Calibri" pitchFamily="34" charset="0"/>
              </a:rPr>
              <a:t>Prueba de integración. </a:t>
            </a:r>
            <a:r>
              <a:rPr lang="es-ES" sz="2400" dirty="0">
                <a:solidFill>
                  <a:srgbClr val="00B0F0"/>
                </a:solidFill>
                <a:latin typeface="Calibri" pitchFamily="34" charset="0"/>
              </a:rPr>
              <a:t>Integración top-</a:t>
            </a:r>
            <a:r>
              <a:rPr lang="es-ES" sz="2400" dirty="0" err="1">
                <a:solidFill>
                  <a:srgbClr val="00B0F0"/>
                </a:solidFill>
                <a:latin typeface="Calibri" pitchFamily="34" charset="0"/>
              </a:rPr>
              <a:t>down</a:t>
            </a:r>
            <a:r>
              <a:rPr lang="es-ES" sz="2400" dirty="0">
                <a:latin typeface="Calibri" pitchFamily="34" charset="0"/>
              </a:rPr>
              <a:t>:</a:t>
            </a:r>
          </a:p>
          <a:p>
            <a:pPr lvl="1" eaLnBrk="1" hangingPunct="1"/>
            <a:r>
              <a:rPr lang="es-ES" sz="2200" dirty="0">
                <a:latin typeface="Calibri" pitchFamily="34" charset="0"/>
              </a:rPr>
              <a:t>Aquí es donde el sistema se construye en etapas, comenzando con componentes que, cuando se activan, hacen que otros componentes se activen.</a:t>
            </a:r>
          </a:p>
          <a:p>
            <a:pPr lvl="1" eaLnBrk="1" hangingPunct="1"/>
            <a:r>
              <a:rPr lang="es-ES" sz="2200" dirty="0">
                <a:latin typeface="Calibri" pitchFamily="34" charset="0"/>
              </a:rPr>
              <a:t>Estos se denominan componentes “llamadores” (“</a:t>
            </a:r>
            <a:r>
              <a:rPr lang="es-ES" sz="2200" i="1" dirty="0" err="1">
                <a:latin typeface="Calibri" pitchFamily="34" charset="0"/>
              </a:rPr>
              <a:t>calling</a:t>
            </a:r>
            <a:r>
              <a:rPr lang="es-ES" sz="2200" dirty="0">
                <a:latin typeface="Calibri" pitchFamily="34" charset="0"/>
              </a:rPr>
              <a:t>”).</a:t>
            </a:r>
          </a:p>
          <a:p>
            <a:pPr lvl="1" eaLnBrk="1" hangingPunct="1"/>
            <a:endParaRPr lang="es-ES" sz="2200" dirty="0">
              <a:latin typeface="Calibri" pitchFamily="34" charset="0"/>
            </a:endParaRPr>
          </a:p>
          <a:p>
            <a:pPr lvl="1" eaLnBrk="1" hangingPunct="1"/>
            <a:r>
              <a:rPr lang="es-ES" sz="2200" dirty="0">
                <a:latin typeface="Calibri" pitchFamily="34" charset="0"/>
              </a:rPr>
              <a:t>Los componentes que llaman a otros normalmente se colocan por encima de los que son llamados.</a:t>
            </a:r>
          </a:p>
          <a:p>
            <a:pPr lvl="1" eaLnBrk="1" hangingPunct="1"/>
            <a:endParaRPr lang="es-ES" sz="2200" dirty="0">
              <a:latin typeface="Calibri" pitchFamily="34" charset="0"/>
            </a:endParaRPr>
          </a:p>
          <a:p>
            <a:pPr lvl="1" eaLnBrk="1" hangingPunct="1"/>
            <a:r>
              <a:rPr lang="es-ES" sz="2200" dirty="0">
                <a:latin typeface="Calibri" pitchFamily="34" charset="0"/>
              </a:rPr>
              <a:t>Las pruebas de integración de arriba hacia abajo (top-</a:t>
            </a:r>
            <a:r>
              <a:rPr lang="es-ES" sz="2200" dirty="0" err="1">
                <a:latin typeface="Calibri" pitchFamily="34" charset="0"/>
              </a:rPr>
              <a:t>down</a:t>
            </a:r>
            <a:r>
              <a:rPr lang="es-ES" sz="2200" dirty="0">
                <a:latin typeface="Calibri" pitchFamily="34" charset="0"/>
              </a:rPr>
              <a:t>) permiten evaluar las interfaces de los componentes, comenzando con las que están en la "parte superior".</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28</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253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Niveles de prueba</a:t>
            </a:r>
          </a:p>
        </p:txBody>
      </p:sp>
      <p:sp>
        <p:nvSpPr>
          <p:cNvPr id="16387" name="2 Marcador de contenido"/>
          <p:cNvSpPr>
            <a:spLocks noGrp="1"/>
          </p:cNvSpPr>
          <p:nvPr>
            <p:ph idx="1"/>
          </p:nvPr>
        </p:nvSpPr>
        <p:spPr>
          <a:xfrm>
            <a:off x="1036067" y="908720"/>
            <a:ext cx="8000429" cy="5472608"/>
          </a:xfrm>
        </p:spPr>
        <p:txBody>
          <a:bodyPr/>
          <a:lstStyle/>
          <a:p>
            <a:pPr eaLnBrk="1" hangingPunct="1"/>
            <a:r>
              <a:rPr lang="es-ES" sz="2400" dirty="0">
                <a:latin typeface="Calibri" pitchFamily="34" charset="0"/>
              </a:rPr>
              <a:t>Prueba de integración. Integración top-</a:t>
            </a:r>
            <a:r>
              <a:rPr lang="es-ES" sz="2400" dirty="0" err="1">
                <a:latin typeface="Calibri" pitchFamily="34" charset="0"/>
              </a:rPr>
              <a:t>down</a:t>
            </a:r>
            <a:r>
              <a:rPr lang="es-ES" sz="2400" dirty="0">
                <a:latin typeface="Calibri" pitchFamily="34" charset="0"/>
              </a:rPr>
              <a:t>:</a:t>
            </a:r>
          </a:p>
          <a:p>
            <a:pPr lvl="1" eaLnBrk="1" hangingPunct="1"/>
            <a:endParaRPr lang="es-ES" sz="2200" dirty="0">
              <a:latin typeface="Calibri" pitchFamily="34" charset="0"/>
            </a:endParaRPr>
          </a:p>
          <a:p>
            <a:pPr lvl="1" eaLnBrk="1" hangingPunct="1"/>
            <a:endParaRPr lang="es-ES" sz="2200" dirty="0">
              <a:latin typeface="Calibri" pitchFamily="34" charset="0"/>
            </a:endParaRPr>
          </a:p>
          <a:p>
            <a:pPr lvl="1" eaLnBrk="1" hangingPunct="1"/>
            <a:endParaRPr lang="es-ES" sz="2200" dirty="0">
              <a:latin typeface="Calibri" pitchFamily="34" charset="0"/>
            </a:endParaRPr>
          </a:p>
          <a:p>
            <a:pPr lvl="1" eaLnBrk="1" hangingPunct="1"/>
            <a:endParaRPr lang="es-ES" sz="2200" dirty="0">
              <a:latin typeface="Calibri" pitchFamily="34" charset="0"/>
            </a:endParaRPr>
          </a:p>
          <a:p>
            <a:pPr lvl="1" eaLnBrk="1" hangingPunct="1"/>
            <a:endParaRPr lang="es-ES" sz="2200" dirty="0">
              <a:latin typeface="Calibri" pitchFamily="34" charset="0"/>
            </a:endParaRPr>
          </a:p>
          <a:p>
            <a:pPr lvl="1" eaLnBrk="1" hangingPunct="1"/>
            <a:endParaRPr lang="es-ES" sz="2200" dirty="0">
              <a:latin typeface="Calibri" pitchFamily="34" charset="0"/>
            </a:endParaRPr>
          </a:p>
          <a:p>
            <a:pPr lvl="1" eaLnBrk="1" hangingPunct="1"/>
            <a:endParaRPr lang="es-ES" sz="2200" dirty="0">
              <a:latin typeface="Calibri" pitchFamily="34" charset="0"/>
            </a:endParaRPr>
          </a:p>
          <a:p>
            <a:pPr lvl="1" eaLnBrk="1" hangingPunct="1"/>
            <a:r>
              <a:rPr lang="es-ES" sz="2200" dirty="0">
                <a:latin typeface="Calibri" pitchFamily="34" charset="0"/>
              </a:rPr>
              <a:t>El componente 1 puede llamar a los componentes 2 y 3. Por lo tanto, en la estructura, el componente 1 se coloca por encima de los componentes 2 y 3. Y así los demás…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29</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17262A46-E718-D0DA-9796-300B7934B86A}"/>
              </a:ext>
            </a:extLst>
          </p:cNvPr>
          <p:cNvPicPr>
            <a:picLocks noChangeAspect="1"/>
          </p:cNvPicPr>
          <p:nvPr/>
        </p:nvPicPr>
        <p:blipFill>
          <a:blip r:embed="rId3"/>
          <a:stretch>
            <a:fillRect/>
          </a:stretch>
        </p:blipFill>
        <p:spPr>
          <a:xfrm>
            <a:off x="2483768" y="1601303"/>
            <a:ext cx="5226811" cy="2187737"/>
          </a:xfrm>
          <a:prstGeom prst="rect">
            <a:avLst/>
          </a:prstGeom>
        </p:spPr>
      </p:pic>
    </p:spTree>
    <p:extLst>
      <p:ext uri="{BB962C8B-B14F-4D97-AF65-F5344CB8AC3E}">
        <p14:creationId xmlns:p14="http://schemas.microsoft.com/office/powerpoint/2010/main" val="1684891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1763688" y="2492896"/>
            <a:ext cx="6480720" cy="1200329"/>
          </a:xfrm>
          <a:prstGeom prst="rect">
            <a:avLst/>
          </a:prstGeom>
          <a:noFill/>
        </p:spPr>
        <p:txBody>
          <a:bodyPr wrap="square" rtlCol="0">
            <a:spAutoFit/>
          </a:bodyPr>
          <a:lstStyle/>
          <a:p>
            <a:pPr algn="ctr"/>
            <a:r>
              <a:rPr lang="es-UY" sz="3600" dirty="0">
                <a:latin typeface="Calibri" pitchFamily="34" charset="0"/>
              </a:rPr>
              <a:t>El proceso de prueba (</a:t>
            </a:r>
            <a:r>
              <a:rPr lang="es-UY" sz="3600" dirty="0" err="1">
                <a:latin typeface="Calibri" pitchFamily="34" charset="0"/>
              </a:rPr>
              <a:t>testing</a:t>
            </a:r>
            <a:r>
              <a:rPr lang="es-UY" sz="3600" dirty="0">
                <a:latin typeface="Calibri" pitchFamily="34" charset="0"/>
              </a:rPr>
              <a:t>) de software y el proceso software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Niveles de prueba</a:t>
            </a:r>
          </a:p>
        </p:txBody>
      </p:sp>
      <p:sp>
        <p:nvSpPr>
          <p:cNvPr id="16387" name="2 Marcador de contenido"/>
          <p:cNvSpPr>
            <a:spLocks noGrp="1"/>
          </p:cNvSpPr>
          <p:nvPr>
            <p:ph idx="1"/>
          </p:nvPr>
        </p:nvSpPr>
        <p:spPr>
          <a:xfrm>
            <a:off x="1036067" y="908720"/>
            <a:ext cx="8000429" cy="5472608"/>
          </a:xfrm>
        </p:spPr>
        <p:txBody>
          <a:bodyPr/>
          <a:lstStyle/>
          <a:p>
            <a:pPr eaLnBrk="1" hangingPunct="1"/>
            <a:r>
              <a:rPr lang="es-ES" sz="2400" dirty="0">
                <a:latin typeface="Calibri" pitchFamily="34" charset="0"/>
              </a:rPr>
              <a:t>Prueba de integración. Integración top-</a:t>
            </a:r>
            <a:r>
              <a:rPr lang="es-ES" sz="2400" dirty="0" err="1">
                <a:latin typeface="Calibri" pitchFamily="34" charset="0"/>
              </a:rPr>
              <a:t>down</a:t>
            </a:r>
            <a:r>
              <a:rPr lang="es-ES" sz="2400" dirty="0">
                <a:latin typeface="Calibri" pitchFamily="34" charset="0"/>
              </a:rPr>
              <a:t>:</a:t>
            </a:r>
          </a:p>
          <a:p>
            <a:pPr lvl="1" eaLnBrk="1" hangingPunct="1"/>
            <a:r>
              <a:rPr lang="es-ES" sz="2200" dirty="0">
                <a:latin typeface="Calibri" pitchFamily="34" charset="0"/>
              </a:rPr>
              <a:t>El orden de integración puede ser:</a:t>
            </a:r>
          </a:p>
          <a:p>
            <a:pPr lvl="1" eaLnBrk="1" hangingPunct="1"/>
            <a:endParaRPr lang="es-ES" sz="2200" dirty="0">
              <a:latin typeface="Calibri" pitchFamily="34" charset="0"/>
            </a:endParaRPr>
          </a:p>
          <a:p>
            <a:pPr lvl="1" eaLnBrk="1" hangingPunct="1"/>
            <a:r>
              <a:rPr lang="es-ES" sz="2200" dirty="0">
                <a:latin typeface="Calibri" pitchFamily="34" charset="0"/>
              </a:rPr>
              <a:t>1, 2</a:t>
            </a:r>
          </a:p>
          <a:p>
            <a:pPr lvl="1" eaLnBrk="1" hangingPunct="1"/>
            <a:r>
              <a:rPr lang="es-ES" sz="2200" dirty="0">
                <a:latin typeface="Calibri" pitchFamily="34" charset="0"/>
              </a:rPr>
              <a:t>1, 3</a:t>
            </a:r>
          </a:p>
          <a:p>
            <a:pPr lvl="1" eaLnBrk="1" hangingPunct="1"/>
            <a:r>
              <a:rPr lang="es-ES" sz="2200" dirty="0">
                <a:latin typeface="Calibri" pitchFamily="34" charset="0"/>
              </a:rPr>
              <a:t>2, 4</a:t>
            </a:r>
          </a:p>
          <a:p>
            <a:pPr lvl="1" eaLnBrk="1" hangingPunct="1"/>
            <a:r>
              <a:rPr lang="es-ES" sz="2200" dirty="0">
                <a:latin typeface="Calibri" pitchFamily="34" charset="0"/>
              </a:rPr>
              <a:t>2, 5</a:t>
            </a:r>
          </a:p>
          <a:p>
            <a:pPr lvl="1" eaLnBrk="1" hangingPunct="1"/>
            <a:r>
              <a:rPr lang="es-ES" sz="2200" dirty="0">
                <a:latin typeface="Calibri" pitchFamily="34" charset="0"/>
              </a:rPr>
              <a:t>3, 6</a:t>
            </a:r>
          </a:p>
          <a:p>
            <a:pPr lvl="1" eaLnBrk="1" hangingPunct="1"/>
            <a:r>
              <a:rPr lang="es-ES" sz="2200" dirty="0">
                <a:latin typeface="Calibri" pitchFamily="34" charset="0"/>
              </a:rPr>
              <a:t>3, 7</a:t>
            </a:r>
          </a:p>
          <a:p>
            <a:pPr lvl="1" eaLnBrk="1" hangingPunct="1"/>
            <a:endParaRPr lang="es-ES" sz="2200" dirty="0">
              <a:latin typeface="Calibri" pitchFamily="34" charset="0"/>
            </a:endParaRPr>
          </a:p>
          <a:p>
            <a:pPr lvl="1" eaLnBrk="1" hangingPunct="1"/>
            <a:endParaRPr lang="es-ES" sz="2200" dirty="0">
              <a:latin typeface="Calibri" pitchFamily="34" charset="0"/>
            </a:endParaRPr>
          </a:p>
          <a:p>
            <a:pPr lvl="1" eaLnBrk="1" hangingPunct="1"/>
            <a:endParaRPr lang="es-ES" sz="22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30</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17262A46-E718-D0DA-9796-300B7934B86A}"/>
              </a:ext>
            </a:extLst>
          </p:cNvPr>
          <p:cNvPicPr>
            <a:picLocks noChangeAspect="1"/>
          </p:cNvPicPr>
          <p:nvPr/>
        </p:nvPicPr>
        <p:blipFill>
          <a:blip r:embed="rId3"/>
          <a:stretch>
            <a:fillRect/>
          </a:stretch>
        </p:blipFill>
        <p:spPr>
          <a:xfrm>
            <a:off x="2771800" y="2248526"/>
            <a:ext cx="5400877" cy="2260594"/>
          </a:xfrm>
          <a:prstGeom prst="rect">
            <a:avLst/>
          </a:prstGeom>
        </p:spPr>
      </p:pic>
    </p:spTree>
    <p:extLst>
      <p:ext uri="{BB962C8B-B14F-4D97-AF65-F5344CB8AC3E}">
        <p14:creationId xmlns:p14="http://schemas.microsoft.com/office/powerpoint/2010/main" val="1444301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Niveles de prueba</a:t>
            </a:r>
          </a:p>
        </p:txBody>
      </p:sp>
      <p:sp>
        <p:nvSpPr>
          <p:cNvPr id="16387" name="2 Marcador de contenido"/>
          <p:cNvSpPr>
            <a:spLocks noGrp="1"/>
          </p:cNvSpPr>
          <p:nvPr>
            <p:ph idx="1"/>
          </p:nvPr>
        </p:nvSpPr>
        <p:spPr>
          <a:xfrm>
            <a:off x="1036067" y="908720"/>
            <a:ext cx="8000429" cy="5472608"/>
          </a:xfrm>
        </p:spPr>
        <p:txBody>
          <a:bodyPr/>
          <a:lstStyle/>
          <a:p>
            <a:pPr eaLnBrk="1" hangingPunct="1"/>
            <a:r>
              <a:rPr lang="es-ES" sz="2400" dirty="0">
                <a:latin typeface="Calibri" pitchFamily="34" charset="0"/>
              </a:rPr>
              <a:t>Prueba de integración. Integración top-</a:t>
            </a:r>
            <a:r>
              <a:rPr lang="es-ES" sz="2400" dirty="0" err="1">
                <a:latin typeface="Calibri" pitchFamily="34" charset="0"/>
              </a:rPr>
              <a:t>down</a:t>
            </a:r>
            <a:r>
              <a:rPr lang="es-ES" sz="2400" dirty="0">
                <a:latin typeface="Calibri" pitchFamily="34" charset="0"/>
              </a:rPr>
              <a:t>:</a:t>
            </a:r>
          </a:p>
          <a:p>
            <a:pPr lvl="1" eaLnBrk="1" hangingPunct="1"/>
            <a:endParaRPr lang="es-ES" sz="2200" dirty="0">
              <a:latin typeface="Calibri" pitchFamily="34" charset="0"/>
            </a:endParaRPr>
          </a:p>
          <a:p>
            <a:pPr lvl="1" eaLnBrk="1" hangingPunct="1"/>
            <a:endParaRPr lang="es-ES" sz="2200" dirty="0">
              <a:latin typeface="Calibri" pitchFamily="34" charset="0"/>
            </a:endParaRPr>
          </a:p>
          <a:p>
            <a:pPr lvl="1" eaLnBrk="1" hangingPunct="1"/>
            <a:endParaRPr lang="es-ES" sz="2200" dirty="0">
              <a:latin typeface="Calibri" pitchFamily="34" charset="0"/>
            </a:endParaRPr>
          </a:p>
          <a:p>
            <a:pPr lvl="1" eaLnBrk="1" hangingPunct="1"/>
            <a:endParaRPr lang="es-ES" sz="2200" dirty="0">
              <a:latin typeface="Calibri" pitchFamily="34" charset="0"/>
            </a:endParaRPr>
          </a:p>
          <a:p>
            <a:pPr lvl="1" eaLnBrk="1" hangingPunct="1"/>
            <a:endParaRPr lang="es-ES" sz="2200" dirty="0">
              <a:latin typeface="Calibri" pitchFamily="34" charset="0"/>
            </a:endParaRPr>
          </a:p>
          <a:p>
            <a:pPr lvl="1" eaLnBrk="1" hangingPunct="1"/>
            <a:r>
              <a:rPr lang="es-ES" sz="2200" dirty="0">
                <a:latin typeface="Calibri" pitchFamily="34" charset="0"/>
              </a:rPr>
              <a:t>Las pruebas de integración de arriba hacia abajo requieren que las interacciones de cada componente se prueben cuando se construyen.</a:t>
            </a:r>
          </a:p>
          <a:p>
            <a:pPr lvl="1" eaLnBrk="1" hangingPunct="1"/>
            <a:r>
              <a:rPr lang="es-ES" sz="2200" dirty="0">
                <a:latin typeface="Calibri" pitchFamily="34" charset="0"/>
              </a:rPr>
              <a:t>Es posible que los que están más abajo en la jerarquía aún no se hayan construido o integrado.</a:t>
            </a:r>
          </a:p>
          <a:p>
            <a:pPr lvl="1" eaLnBrk="1" hangingPunct="1"/>
            <a:r>
              <a:rPr lang="es-ES" sz="2200" dirty="0">
                <a:latin typeface="Calibri" pitchFamily="34" charset="0"/>
              </a:rPr>
              <a:t>Se pueden usar “</a:t>
            </a:r>
            <a:r>
              <a:rPr lang="es-ES" sz="2200" dirty="0" err="1">
                <a:latin typeface="Calibri" pitchFamily="34" charset="0"/>
              </a:rPr>
              <a:t>stubs</a:t>
            </a:r>
            <a:r>
              <a:rPr lang="es-ES" sz="2200" dirty="0">
                <a:latin typeface="Calibri" pitchFamily="34" charset="0"/>
              </a:rPr>
              <a:t>” para reemplazar los componentes 4 y 5 al probar el componente 2.</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31</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17262A46-E718-D0DA-9796-300B7934B86A}"/>
              </a:ext>
            </a:extLst>
          </p:cNvPr>
          <p:cNvPicPr>
            <a:picLocks noChangeAspect="1"/>
          </p:cNvPicPr>
          <p:nvPr/>
        </p:nvPicPr>
        <p:blipFill>
          <a:blip r:embed="rId3"/>
          <a:stretch>
            <a:fillRect/>
          </a:stretch>
        </p:blipFill>
        <p:spPr>
          <a:xfrm>
            <a:off x="2699792" y="1399574"/>
            <a:ext cx="4680797" cy="1959197"/>
          </a:xfrm>
          <a:prstGeom prst="rect">
            <a:avLst/>
          </a:prstGeom>
        </p:spPr>
      </p:pic>
    </p:spTree>
    <p:extLst>
      <p:ext uri="{BB962C8B-B14F-4D97-AF65-F5344CB8AC3E}">
        <p14:creationId xmlns:p14="http://schemas.microsoft.com/office/powerpoint/2010/main" val="3183759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Niveles de prueba</a:t>
            </a:r>
          </a:p>
        </p:txBody>
      </p:sp>
      <p:sp>
        <p:nvSpPr>
          <p:cNvPr id="16387" name="2 Marcador de contenido"/>
          <p:cNvSpPr>
            <a:spLocks noGrp="1"/>
          </p:cNvSpPr>
          <p:nvPr>
            <p:ph idx="1"/>
          </p:nvPr>
        </p:nvSpPr>
        <p:spPr>
          <a:xfrm>
            <a:off x="1036067" y="908720"/>
            <a:ext cx="8000429" cy="5472608"/>
          </a:xfrm>
        </p:spPr>
        <p:txBody>
          <a:bodyPr/>
          <a:lstStyle/>
          <a:p>
            <a:pPr eaLnBrk="1" hangingPunct="1"/>
            <a:r>
              <a:rPr lang="es-ES" sz="2400" dirty="0">
                <a:latin typeface="Calibri" pitchFamily="34" charset="0"/>
              </a:rPr>
              <a:t>Prueba de integración. </a:t>
            </a:r>
            <a:r>
              <a:rPr lang="es-ES" sz="2400" dirty="0">
                <a:solidFill>
                  <a:srgbClr val="00B0F0"/>
                </a:solidFill>
                <a:latin typeface="Calibri" pitchFamily="34" charset="0"/>
              </a:rPr>
              <a:t>Integración bottom-up</a:t>
            </a:r>
            <a:r>
              <a:rPr lang="es-ES" sz="2400" dirty="0">
                <a:latin typeface="Calibri" pitchFamily="34" charset="0"/>
              </a:rPr>
              <a:t>:</a:t>
            </a:r>
          </a:p>
          <a:p>
            <a:pPr lvl="1" eaLnBrk="1" hangingPunct="1"/>
            <a:r>
              <a:rPr lang="es-ES" sz="2200" dirty="0">
                <a:latin typeface="Calibri" pitchFamily="34" charset="0"/>
              </a:rPr>
              <a:t>Esto es lo opuesto a la integración de arriba hacia abajo y los componentes se integran en un orden de abajo hacia arriba.</a:t>
            </a:r>
          </a:p>
          <a:p>
            <a:pPr lvl="1" eaLnBrk="1" hangingPunct="1"/>
            <a:endParaRPr lang="es-ES" sz="2200" dirty="0">
              <a:latin typeface="Calibri" pitchFamily="34" charset="0"/>
            </a:endParaRPr>
          </a:p>
          <a:p>
            <a:pPr lvl="1" eaLnBrk="1" hangingPunct="1"/>
            <a:endParaRPr lang="es-ES" sz="2200" dirty="0">
              <a:latin typeface="Calibri" pitchFamily="34" charset="0"/>
            </a:endParaRPr>
          </a:p>
          <a:p>
            <a:pPr lvl="1" eaLnBrk="1" hangingPunct="1"/>
            <a:endParaRPr lang="es-ES" sz="2200" dirty="0">
              <a:latin typeface="Calibri" pitchFamily="34" charset="0"/>
            </a:endParaRPr>
          </a:p>
          <a:p>
            <a:pPr lvl="1" eaLnBrk="1" hangingPunct="1"/>
            <a:endParaRPr lang="es-ES" sz="2200" dirty="0">
              <a:latin typeface="Calibri" pitchFamily="34" charset="0"/>
            </a:endParaRPr>
          </a:p>
          <a:p>
            <a:pPr lvl="1" eaLnBrk="1" hangingPunct="1"/>
            <a:endParaRPr lang="es-ES" sz="2200" dirty="0">
              <a:latin typeface="Calibri" pitchFamily="34" charset="0"/>
            </a:endParaRPr>
          </a:p>
          <a:p>
            <a:pPr lvl="1" eaLnBrk="1" hangingPunct="1"/>
            <a:endParaRPr lang="es-ES" sz="2200" dirty="0">
              <a:latin typeface="Calibri" pitchFamily="34" charset="0"/>
            </a:endParaRPr>
          </a:p>
          <a:p>
            <a:pPr lvl="1" eaLnBrk="1" hangingPunct="1"/>
            <a:r>
              <a:rPr lang="es-ES" sz="2200" dirty="0">
                <a:latin typeface="Calibri" pitchFamily="34" charset="0"/>
              </a:rPr>
              <a:t>El orden de integración podría ser:</a:t>
            </a:r>
          </a:p>
          <a:p>
            <a:pPr lvl="1" eaLnBrk="1" hangingPunct="1"/>
            <a:r>
              <a:rPr lang="es-ES" sz="2200" dirty="0">
                <a:latin typeface="Calibri" pitchFamily="34" charset="0"/>
              </a:rPr>
              <a:t>4, 2 – 5, 2.</a:t>
            </a:r>
          </a:p>
          <a:p>
            <a:pPr lvl="1" eaLnBrk="1" hangingPunct="1"/>
            <a:r>
              <a:rPr lang="es-ES" sz="2200" dirty="0">
                <a:latin typeface="Calibri" pitchFamily="34" charset="0"/>
              </a:rPr>
              <a:t>6, 3 – 7, 3.</a:t>
            </a:r>
          </a:p>
          <a:p>
            <a:pPr lvl="1" eaLnBrk="1" hangingPunct="1"/>
            <a:r>
              <a:rPr lang="es-ES" sz="2200" dirty="0">
                <a:latin typeface="Calibri" pitchFamily="34" charset="0"/>
              </a:rPr>
              <a:t>2, 1 – 3, 1.</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32</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3D3685FB-9ABE-10CD-D557-2025E0DD3375}"/>
              </a:ext>
            </a:extLst>
          </p:cNvPr>
          <p:cNvPicPr>
            <a:picLocks noChangeAspect="1"/>
          </p:cNvPicPr>
          <p:nvPr/>
        </p:nvPicPr>
        <p:blipFill>
          <a:blip r:embed="rId3"/>
          <a:stretch>
            <a:fillRect/>
          </a:stretch>
        </p:blipFill>
        <p:spPr>
          <a:xfrm>
            <a:off x="2843808" y="2253761"/>
            <a:ext cx="4917185" cy="2076766"/>
          </a:xfrm>
          <a:prstGeom prst="rect">
            <a:avLst/>
          </a:prstGeom>
        </p:spPr>
      </p:pic>
    </p:spTree>
    <p:extLst>
      <p:ext uri="{BB962C8B-B14F-4D97-AF65-F5344CB8AC3E}">
        <p14:creationId xmlns:p14="http://schemas.microsoft.com/office/powerpoint/2010/main" val="1996455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Niveles de prueba</a:t>
            </a:r>
          </a:p>
        </p:txBody>
      </p:sp>
      <p:sp>
        <p:nvSpPr>
          <p:cNvPr id="16387" name="2 Marcador de contenido"/>
          <p:cNvSpPr>
            <a:spLocks noGrp="1"/>
          </p:cNvSpPr>
          <p:nvPr>
            <p:ph idx="1"/>
          </p:nvPr>
        </p:nvSpPr>
        <p:spPr>
          <a:xfrm>
            <a:off x="1036067" y="908720"/>
            <a:ext cx="8000429" cy="5472608"/>
          </a:xfrm>
        </p:spPr>
        <p:txBody>
          <a:bodyPr/>
          <a:lstStyle/>
          <a:p>
            <a:pPr eaLnBrk="1" hangingPunct="1"/>
            <a:r>
              <a:rPr lang="es-ES" sz="2400" dirty="0">
                <a:latin typeface="Calibri" pitchFamily="34" charset="0"/>
              </a:rPr>
              <a:t>Prueba de integración. Integración bottom-up:</a:t>
            </a:r>
          </a:p>
          <a:p>
            <a:pPr lvl="1" eaLnBrk="1" hangingPunct="1"/>
            <a:endParaRPr lang="es-ES" sz="2200" dirty="0">
              <a:latin typeface="Calibri" pitchFamily="34" charset="0"/>
            </a:endParaRPr>
          </a:p>
          <a:p>
            <a:pPr lvl="1" eaLnBrk="1" hangingPunct="1"/>
            <a:endParaRPr lang="es-ES" sz="2200" dirty="0">
              <a:latin typeface="Calibri" pitchFamily="34" charset="0"/>
            </a:endParaRPr>
          </a:p>
          <a:p>
            <a:pPr lvl="1" eaLnBrk="1" hangingPunct="1"/>
            <a:endParaRPr lang="es-ES" sz="2200" dirty="0">
              <a:latin typeface="Calibri" pitchFamily="34" charset="0"/>
            </a:endParaRPr>
          </a:p>
          <a:p>
            <a:pPr lvl="1" eaLnBrk="1" hangingPunct="1"/>
            <a:endParaRPr lang="es-ES" sz="2200" dirty="0">
              <a:latin typeface="Calibri" pitchFamily="34" charset="0"/>
            </a:endParaRPr>
          </a:p>
          <a:p>
            <a:pPr lvl="1" eaLnBrk="1" hangingPunct="1"/>
            <a:endParaRPr lang="es-ES" sz="2200" dirty="0">
              <a:latin typeface="Calibri" pitchFamily="34" charset="0"/>
            </a:endParaRPr>
          </a:p>
          <a:p>
            <a:pPr lvl="1" eaLnBrk="1" hangingPunct="1"/>
            <a:r>
              <a:rPr lang="es-ES" sz="2200" dirty="0">
                <a:latin typeface="Calibri" pitchFamily="34" charset="0"/>
              </a:rPr>
              <a:t>En la integración de abajo hacia arriba, los componentes 4 a 7 se integrarían antes que los componentes 2 y 3.</a:t>
            </a:r>
          </a:p>
          <a:p>
            <a:pPr lvl="1" eaLnBrk="1" hangingPunct="1"/>
            <a:r>
              <a:rPr lang="es-ES" sz="2200" dirty="0">
                <a:latin typeface="Calibri" pitchFamily="34" charset="0"/>
              </a:rPr>
              <a:t>En este caso, los componentes (superiores) que pueden no estar en su lugar son aquellos que llaman activamente a otros componentes (inferiores), y deben ser reemplazados por componentes especialmente escritos.</a:t>
            </a:r>
          </a:p>
          <a:p>
            <a:pPr lvl="1" eaLnBrk="1" hangingPunct="1"/>
            <a:r>
              <a:rPr lang="es-ES" sz="2200" dirty="0">
                <a:latin typeface="Calibri" pitchFamily="34" charset="0"/>
              </a:rPr>
              <a:t>Cuando estos componentes especiales llaman a otros componentes, se les llama controladores o “drivers”.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33</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3D3685FB-9ABE-10CD-D557-2025E0DD3375}"/>
              </a:ext>
            </a:extLst>
          </p:cNvPr>
          <p:cNvPicPr>
            <a:picLocks noChangeAspect="1"/>
          </p:cNvPicPr>
          <p:nvPr/>
        </p:nvPicPr>
        <p:blipFill>
          <a:blip r:embed="rId3"/>
          <a:stretch>
            <a:fillRect/>
          </a:stretch>
        </p:blipFill>
        <p:spPr>
          <a:xfrm>
            <a:off x="2915816" y="1484784"/>
            <a:ext cx="4262356" cy="1800200"/>
          </a:xfrm>
          <a:prstGeom prst="rect">
            <a:avLst/>
          </a:prstGeom>
        </p:spPr>
      </p:pic>
    </p:spTree>
    <p:extLst>
      <p:ext uri="{BB962C8B-B14F-4D97-AF65-F5344CB8AC3E}">
        <p14:creationId xmlns:p14="http://schemas.microsoft.com/office/powerpoint/2010/main" val="785494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Niveles de prueba</a:t>
            </a:r>
          </a:p>
        </p:txBody>
      </p:sp>
      <p:sp>
        <p:nvSpPr>
          <p:cNvPr id="16387" name="2 Marcador de contenido"/>
          <p:cNvSpPr>
            <a:spLocks noGrp="1"/>
          </p:cNvSpPr>
          <p:nvPr>
            <p:ph idx="1"/>
          </p:nvPr>
        </p:nvSpPr>
        <p:spPr>
          <a:xfrm>
            <a:off x="1036067" y="908720"/>
            <a:ext cx="8000429" cy="5472608"/>
          </a:xfrm>
        </p:spPr>
        <p:txBody>
          <a:bodyPr/>
          <a:lstStyle/>
          <a:p>
            <a:pPr eaLnBrk="1" hangingPunct="1"/>
            <a:r>
              <a:rPr lang="es-ES" sz="2400" dirty="0">
                <a:latin typeface="Calibri" pitchFamily="34" charset="0"/>
              </a:rPr>
              <a:t>Prueba de sistema:</a:t>
            </a:r>
          </a:p>
          <a:p>
            <a:pPr lvl="1" eaLnBrk="1" hangingPunct="1"/>
            <a:r>
              <a:rPr lang="es-ES" sz="2200" dirty="0">
                <a:latin typeface="Calibri" pitchFamily="34" charset="0"/>
              </a:rPr>
              <a:t>Habiendo verificado que todos los componentes funcionan juntos en el nivel de integración de unidades, el siguiente paso es considerar la funcionalidad desde una perspectiva de todo el sistema.</a:t>
            </a:r>
          </a:p>
          <a:p>
            <a:pPr lvl="1" eaLnBrk="1" hangingPunct="1"/>
            <a:endParaRPr lang="es-ES" sz="2200" dirty="0">
              <a:latin typeface="Calibri" pitchFamily="34" charset="0"/>
            </a:endParaRPr>
          </a:p>
          <a:p>
            <a:pPr lvl="1" eaLnBrk="1" hangingPunct="1"/>
            <a:r>
              <a:rPr lang="es-ES" sz="2200" dirty="0">
                <a:latin typeface="Calibri" pitchFamily="34" charset="0"/>
              </a:rPr>
              <a:t>Las pruebas del sistema son necesarias porque muchos de los criterios para la selección de pruebas en las pruebas unitarias y de integración dan como resultado la generación de un conjunto de casos de prueba que </a:t>
            </a:r>
            <a:r>
              <a:rPr lang="es-ES" sz="2200" dirty="0">
                <a:solidFill>
                  <a:srgbClr val="00B0F0"/>
                </a:solidFill>
                <a:latin typeface="Calibri" pitchFamily="34" charset="0"/>
              </a:rPr>
              <a:t>no son representativos</a:t>
            </a:r>
            <a:r>
              <a:rPr lang="es-ES" sz="2200" dirty="0">
                <a:latin typeface="Calibri" pitchFamily="34" charset="0"/>
              </a:rPr>
              <a:t> de las </a:t>
            </a:r>
            <a:r>
              <a:rPr lang="es-ES" sz="2200" dirty="0">
                <a:solidFill>
                  <a:srgbClr val="00B0F0"/>
                </a:solidFill>
                <a:latin typeface="Calibri" pitchFamily="34" charset="0"/>
              </a:rPr>
              <a:t>condiciones operativas en el entorno real</a:t>
            </a:r>
            <a:r>
              <a:rPr lang="es-ES" sz="2200" dirty="0">
                <a:latin typeface="Calibri" pitchFamily="34" charset="0"/>
              </a:rPr>
              <a:t>.</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34</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84637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Niveles de prueba</a:t>
            </a:r>
          </a:p>
        </p:txBody>
      </p:sp>
      <p:sp>
        <p:nvSpPr>
          <p:cNvPr id="16387" name="2 Marcador de contenido"/>
          <p:cNvSpPr>
            <a:spLocks noGrp="1"/>
          </p:cNvSpPr>
          <p:nvPr>
            <p:ph idx="1"/>
          </p:nvPr>
        </p:nvSpPr>
        <p:spPr>
          <a:xfrm>
            <a:off x="1036067" y="908720"/>
            <a:ext cx="8000429" cy="5472608"/>
          </a:xfrm>
        </p:spPr>
        <p:txBody>
          <a:bodyPr/>
          <a:lstStyle/>
          <a:p>
            <a:pPr eaLnBrk="1" hangingPunct="1"/>
            <a:r>
              <a:rPr lang="es-ES" sz="2400" dirty="0">
                <a:latin typeface="Calibri" pitchFamily="34" charset="0"/>
              </a:rPr>
              <a:t>Prueba de sistema:</a:t>
            </a:r>
          </a:p>
          <a:p>
            <a:pPr lvl="1" eaLnBrk="1" hangingPunct="1"/>
            <a:r>
              <a:rPr lang="es-ES" sz="2200" dirty="0">
                <a:latin typeface="Calibri" pitchFamily="34" charset="0"/>
              </a:rPr>
              <a:t>Las pruebas del sistema sirven para centrarse en el comportamiento de todo el sistema/producto según lo definido por el alcance de un proyecto de desarrollo, en un </a:t>
            </a:r>
            <a:r>
              <a:rPr lang="es-ES" sz="2200" dirty="0">
                <a:solidFill>
                  <a:srgbClr val="0070C0"/>
                </a:solidFill>
                <a:latin typeface="Calibri" pitchFamily="34" charset="0"/>
              </a:rPr>
              <a:t>entorno real representativo</a:t>
            </a:r>
            <a:r>
              <a:rPr lang="es-ES" sz="2200" dirty="0">
                <a:latin typeface="Calibri" pitchFamily="34" charset="0"/>
              </a:rPr>
              <a:t>.</a:t>
            </a:r>
          </a:p>
          <a:p>
            <a:pPr lvl="1" eaLnBrk="1" hangingPunct="1"/>
            <a:endParaRPr lang="es-ES" sz="2200" dirty="0">
              <a:latin typeface="Calibri" pitchFamily="34" charset="0"/>
            </a:endParaRPr>
          </a:p>
          <a:p>
            <a:pPr lvl="1" eaLnBrk="1" hangingPunct="1"/>
            <a:r>
              <a:rPr lang="es-ES" sz="2200" dirty="0">
                <a:latin typeface="Calibri" pitchFamily="34" charset="0"/>
              </a:rPr>
              <a:t>Por lo general, lo lleva a cabo un equipo que es independiente del equipo de desarrollo.</a:t>
            </a:r>
          </a:p>
          <a:p>
            <a:pPr lvl="1" eaLnBrk="1" hangingPunct="1"/>
            <a:endParaRPr lang="es-ES" sz="2200" dirty="0">
              <a:latin typeface="Calibri" pitchFamily="34" charset="0"/>
            </a:endParaRPr>
          </a:p>
          <a:p>
            <a:pPr lvl="1" eaLnBrk="1" hangingPunct="1"/>
            <a:r>
              <a:rPr lang="es-ES" sz="2200" dirty="0">
                <a:latin typeface="Calibri" pitchFamily="34" charset="0"/>
              </a:rPr>
              <a:t>Las pruebas del sistema a menudo producen información que las partes interesadas (</a:t>
            </a:r>
            <a:r>
              <a:rPr lang="es-ES" sz="2200" i="1" dirty="0" err="1">
                <a:latin typeface="Calibri" pitchFamily="34" charset="0"/>
              </a:rPr>
              <a:t>stakeholders</a:t>
            </a:r>
            <a:r>
              <a:rPr lang="es-ES" sz="2200" dirty="0">
                <a:latin typeface="Calibri" pitchFamily="34" charset="0"/>
              </a:rPr>
              <a:t>) utilizan para tomar decisiones de puesta en producción (liberación).</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35</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143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Niveles de prueba</a:t>
            </a:r>
          </a:p>
        </p:txBody>
      </p:sp>
      <p:sp>
        <p:nvSpPr>
          <p:cNvPr id="16387" name="2 Marcador de contenido"/>
          <p:cNvSpPr>
            <a:spLocks noGrp="1"/>
          </p:cNvSpPr>
          <p:nvPr>
            <p:ph idx="1"/>
          </p:nvPr>
        </p:nvSpPr>
        <p:spPr>
          <a:xfrm>
            <a:off x="1036067" y="908720"/>
            <a:ext cx="8000429" cy="5472608"/>
          </a:xfrm>
        </p:spPr>
        <p:txBody>
          <a:bodyPr/>
          <a:lstStyle/>
          <a:p>
            <a:pPr eaLnBrk="1" hangingPunct="1"/>
            <a:r>
              <a:rPr lang="es-ES" sz="2400" dirty="0">
                <a:latin typeface="Calibri" pitchFamily="34" charset="0"/>
              </a:rPr>
              <a:t>Prueba de sistema:</a:t>
            </a:r>
          </a:p>
          <a:p>
            <a:pPr lvl="1" eaLnBrk="1" hangingPunct="1"/>
            <a:r>
              <a:rPr lang="es-ES" sz="2200" dirty="0">
                <a:latin typeface="Calibri" pitchFamily="34" charset="0"/>
              </a:rPr>
              <a:t>El comportamiento requerido del sistema puede estar documentado en especificaciones funcionales, casos de uso o historias de usuarios.</a:t>
            </a:r>
          </a:p>
          <a:p>
            <a:pPr lvl="1" eaLnBrk="1" hangingPunct="1"/>
            <a:endParaRPr lang="es-ES" sz="2200" dirty="0">
              <a:latin typeface="Calibri" pitchFamily="34" charset="0"/>
            </a:endParaRPr>
          </a:p>
          <a:p>
            <a:pPr lvl="1" eaLnBrk="1" hangingPunct="1"/>
            <a:r>
              <a:rPr lang="es-ES" sz="2200" dirty="0">
                <a:latin typeface="Calibri" pitchFamily="34" charset="0"/>
              </a:rPr>
              <a:t>Estos deben incluir los requisitos funcionales y no funcionales del sistema o funcionalidad.</a:t>
            </a:r>
          </a:p>
          <a:p>
            <a:pPr lvl="1" eaLnBrk="1" hangingPunct="1"/>
            <a:endParaRPr lang="es-ES" sz="2200" dirty="0">
              <a:latin typeface="Calibri" pitchFamily="34" charset="0"/>
            </a:endParaRPr>
          </a:p>
          <a:p>
            <a:pPr lvl="1" eaLnBrk="1" hangingPunct="1"/>
            <a:r>
              <a:rPr lang="es-ES" sz="2200" dirty="0">
                <a:latin typeface="Calibri" pitchFamily="34" charset="0"/>
              </a:rPr>
              <a:t>La cantidad de pruebas requeridas en las pruebas del sistema puede verse influenciada por la cantidad de pruebas realizadas (si las hubo) en las etapas anteriores.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36</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558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Niveles de prueba</a:t>
            </a:r>
          </a:p>
        </p:txBody>
      </p:sp>
      <p:sp>
        <p:nvSpPr>
          <p:cNvPr id="16387" name="2 Marcador de contenido"/>
          <p:cNvSpPr>
            <a:spLocks noGrp="1"/>
          </p:cNvSpPr>
          <p:nvPr>
            <p:ph idx="1"/>
          </p:nvPr>
        </p:nvSpPr>
        <p:spPr>
          <a:xfrm>
            <a:off x="1036067" y="908720"/>
            <a:ext cx="8000429" cy="5472608"/>
          </a:xfrm>
        </p:spPr>
        <p:txBody>
          <a:bodyPr/>
          <a:lstStyle/>
          <a:p>
            <a:pPr eaLnBrk="1" hangingPunct="1"/>
            <a:r>
              <a:rPr lang="es-ES" sz="2400" dirty="0">
                <a:latin typeface="Calibri" pitchFamily="34" charset="0"/>
              </a:rPr>
              <a:t>Pruebas de aceptación:</a:t>
            </a:r>
          </a:p>
          <a:p>
            <a:pPr lvl="1" eaLnBrk="1" hangingPunct="1"/>
            <a:r>
              <a:rPr lang="es-ES" sz="2200" dirty="0">
                <a:latin typeface="Calibri" pitchFamily="34" charset="0"/>
              </a:rPr>
              <a:t>El propósito de las pruebas de aceptación es </a:t>
            </a:r>
            <a:r>
              <a:rPr lang="es-ES" sz="2200" dirty="0">
                <a:solidFill>
                  <a:srgbClr val="00B0F0"/>
                </a:solidFill>
                <a:latin typeface="Calibri" pitchFamily="34" charset="0"/>
              </a:rPr>
              <a:t>proporcionar a los usuarios finales la confianza de que el sistema funcionará de acuerdo con sus expectativas</a:t>
            </a:r>
            <a:r>
              <a:rPr lang="es-ES" sz="2200" dirty="0">
                <a:latin typeface="Calibri" pitchFamily="34" charset="0"/>
              </a:rPr>
              <a:t>.</a:t>
            </a:r>
          </a:p>
          <a:p>
            <a:pPr lvl="1" eaLnBrk="1" hangingPunct="1"/>
            <a:endParaRPr lang="es-ES" sz="2200" dirty="0">
              <a:latin typeface="Calibri" pitchFamily="34" charset="0"/>
            </a:endParaRPr>
          </a:p>
          <a:p>
            <a:pPr lvl="1" eaLnBrk="1" hangingPunct="1"/>
            <a:r>
              <a:rPr lang="es-ES" sz="2200" dirty="0">
                <a:latin typeface="Calibri" pitchFamily="34" charset="0"/>
              </a:rPr>
              <a:t>Sin embargo, a diferencia de las pruebas del sistema, las pruebas realizadas aquí deben ser independientes de cualquier otra prueba realizada.</a:t>
            </a:r>
          </a:p>
          <a:p>
            <a:pPr lvl="1" eaLnBrk="1" hangingPunct="1"/>
            <a:endParaRPr lang="es-ES" sz="2200" dirty="0">
              <a:latin typeface="Calibri" pitchFamily="34" charset="0"/>
            </a:endParaRPr>
          </a:p>
          <a:p>
            <a:pPr lvl="1" eaLnBrk="1" hangingPunct="1"/>
            <a:r>
              <a:rPr lang="es-ES" sz="2200" dirty="0">
                <a:latin typeface="Calibri" pitchFamily="34" charset="0"/>
              </a:rPr>
              <a:t>Su objetivo principal es demostrar la conformidad del sistema con, por ejemplo, los requisitos de negocio y los procesos operativos y de mantenimiento.</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37</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900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Niveles de prueba</a:t>
            </a:r>
          </a:p>
        </p:txBody>
      </p:sp>
      <p:sp>
        <p:nvSpPr>
          <p:cNvPr id="16387" name="2 Marcador de contenido"/>
          <p:cNvSpPr>
            <a:spLocks noGrp="1"/>
          </p:cNvSpPr>
          <p:nvPr>
            <p:ph idx="1"/>
          </p:nvPr>
        </p:nvSpPr>
        <p:spPr>
          <a:xfrm>
            <a:off x="1036067" y="908720"/>
            <a:ext cx="8000429" cy="5472608"/>
          </a:xfrm>
        </p:spPr>
        <p:txBody>
          <a:bodyPr/>
          <a:lstStyle/>
          <a:p>
            <a:pPr eaLnBrk="1" hangingPunct="1"/>
            <a:r>
              <a:rPr lang="es-ES" sz="2400" dirty="0">
                <a:latin typeface="Calibri" pitchFamily="34" charset="0"/>
              </a:rPr>
              <a:t>Pruebas de aceptación:</a:t>
            </a:r>
          </a:p>
          <a:p>
            <a:pPr lvl="1" eaLnBrk="1" hangingPunct="1"/>
            <a:r>
              <a:rPr lang="es-ES" sz="2200" dirty="0">
                <a:latin typeface="Calibri" pitchFamily="34" charset="0"/>
              </a:rPr>
              <a:t>Las formas típicas de pruebas de aceptación incluyen las siguientes:</a:t>
            </a:r>
          </a:p>
          <a:p>
            <a:pPr lvl="1" eaLnBrk="1" hangingPunct="1"/>
            <a:endParaRPr lang="es-ES" sz="2200" dirty="0">
              <a:latin typeface="Calibri" pitchFamily="34" charset="0"/>
            </a:endParaRPr>
          </a:p>
          <a:p>
            <a:pPr lvl="1" eaLnBrk="1" hangingPunct="1"/>
            <a:r>
              <a:rPr lang="es-ES" sz="2200" u="sng" dirty="0">
                <a:latin typeface="Calibri" pitchFamily="34" charset="0"/>
              </a:rPr>
              <a:t>Pruebas de aceptación del usuario</a:t>
            </a:r>
            <a:r>
              <a:rPr lang="es-ES" sz="2200" dirty="0">
                <a:latin typeface="Calibri" pitchFamily="34" charset="0"/>
              </a:rPr>
              <a:t>: pruebas realizadas por los representantes de los usuarios para verificar que el sistema satisfaga sus necesidades de negocio.</a:t>
            </a:r>
          </a:p>
          <a:p>
            <a:pPr lvl="1" eaLnBrk="1" hangingPunct="1"/>
            <a:endParaRPr lang="es-ES" sz="2200" dirty="0">
              <a:latin typeface="Calibri" pitchFamily="34" charset="0"/>
            </a:endParaRPr>
          </a:p>
          <a:p>
            <a:pPr lvl="1" eaLnBrk="1" hangingPunct="1"/>
            <a:r>
              <a:rPr lang="es-ES" sz="2200" u="sng" dirty="0">
                <a:latin typeface="Calibri" pitchFamily="34" charset="0"/>
              </a:rPr>
              <a:t>Pruebas de aceptación operativa</a:t>
            </a:r>
            <a:r>
              <a:rPr lang="es-ES" sz="2200" dirty="0">
                <a:latin typeface="Calibri" pitchFamily="34" charset="0"/>
              </a:rPr>
              <a:t>: implica verificar que los procesos y procedimientos adecuados estén implementados para permitir el uso y mantenimiento del sistema.</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38</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8264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Niveles de prueba</a:t>
            </a:r>
          </a:p>
        </p:txBody>
      </p:sp>
      <p:sp>
        <p:nvSpPr>
          <p:cNvPr id="16387" name="2 Marcador de contenido"/>
          <p:cNvSpPr>
            <a:spLocks noGrp="1"/>
          </p:cNvSpPr>
          <p:nvPr>
            <p:ph idx="1"/>
          </p:nvPr>
        </p:nvSpPr>
        <p:spPr>
          <a:xfrm>
            <a:off x="1036067" y="908720"/>
            <a:ext cx="8000429" cy="5472608"/>
          </a:xfrm>
        </p:spPr>
        <p:txBody>
          <a:bodyPr/>
          <a:lstStyle/>
          <a:p>
            <a:pPr eaLnBrk="1" hangingPunct="1"/>
            <a:r>
              <a:rPr lang="es-ES" sz="2400" dirty="0">
                <a:latin typeface="Calibri" pitchFamily="34" charset="0"/>
              </a:rPr>
              <a:t>Pruebas de aceptación:</a:t>
            </a:r>
          </a:p>
          <a:p>
            <a:pPr lvl="1" eaLnBrk="1" hangingPunct="1"/>
            <a:r>
              <a:rPr lang="es-ES" sz="2200" dirty="0">
                <a:latin typeface="Calibri" pitchFamily="34" charset="0"/>
              </a:rPr>
              <a:t>Las formas típicas de pruebas de aceptación incluyen las siguientes:</a:t>
            </a:r>
          </a:p>
          <a:p>
            <a:pPr lvl="1" eaLnBrk="1" hangingPunct="1"/>
            <a:endParaRPr lang="es-ES" sz="2200" dirty="0">
              <a:latin typeface="Calibri" pitchFamily="34" charset="0"/>
            </a:endParaRPr>
          </a:p>
          <a:p>
            <a:pPr lvl="1" eaLnBrk="1" hangingPunct="1"/>
            <a:r>
              <a:rPr lang="es-ES" sz="2200" u="sng" dirty="0">
                <a:latin typeface="Calibri" pitchFamily="34" charset="0"/>
              </a:rPr>
              <a:t>Pruebas de aceptación contractuales</a:t>
            </a:r>
            <a:r>
              <a:rPr lang="es-ES" sz="2200" dirty="0">
                <a:latin typeface="Calibri" pitchFamily="34" charset="0"/>
              </a:rPr>
              <a:t>: a veces los criterios para aceptar un sistema se documentan en un contrato. Se realizan pruebas para comprobar que se han cumplido estos criterios, antes de que se acepte el sistema.</a:t>
            </a:r>
          </a:p>
          <a:p>
            <a:pPr lvl="1" eaLnBrk="1" hangingPunct="1"/>
            <a:endParaRPr lang="es-ES" sz="2200" dirty="0">
              <a:latin typeface="Calibri" pitchFamily="34" charset="0"/>
            </a:endParaRPr>
          </a:p>
          <a:p>
            <a:pPr lvl="1" eaLnBrk="1" hangingPunct="1"/>
            <a:r>
              <a:rPr lang="es-ES" sz="2200" u="sng" dirty="0">
                <a:latin typeface="Calibri" pitchFamily="34" charset="0"/>
              </a:rPr>
              <a:t>Pruebas de aceptación reglamentarias</a:t>
            </a:r>
            <a:r>
              <a:rPr lang="es-ES" sz="2200" dirty="0">
                <a:latin typeface="Calibri" pitchFamily="34" charset="0"/>
              </a:rPr>
              <a:t>: en algunas industrias, los sistemas deben cumplir con los estándares gubernamentales, legales o de seguridad (defensa, banca, farmacéutica). Los resultados de estas pruebas pueden ser </a:t>
            </a:r>
            <a:r>
              <a:rPr lang="es-ES" sz="2200" dirty="0">
                <a:solidFill>
                  <a:srgbClr val="00B0F0"/>
                </a:solidFill>
                <a:latin typeface="Calibri" pitchFamily="34" charset="0"/>
              </a:rPr>
              <a:t>presenciados o auditados por organismos reguladores</a:t>
            </a:r>
            <a:r>
              <a:rPr lang="es-ES" sz="2200" dirty="0">
                <a:latin typeface="Calibri" pitchFamily="34" charset="0"/>
              </a:rPr>
              <a:t>.</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39</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550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Modelo genérico de proceso software</a:t>
            </a:r>
          </a:p>
        </p:txBody>
      </p:sp>
      <p:sp>
        <p:nvSpPr>
          <p:cNvPr id="16387" name="2 Marcador de contenido"/>
          <p:cNvSpPr>
            <a:spLocks noGrp="1"/>
          </p:cNvSpPr>
          <p:nvPr>
            <p:ph idx="1"/>
          </p:nvPr>
        </p:nvSpPr>
        <p:spPr>
          <a:xfrm>
            <a:off x="1036067" y="908721"/>
            <a:ext cx="8000429" cy="520032"/>
          </a:xfrm>
        </p:spPr>
        <p:txBody>
          <a:bodyPr/>
          <a:lstStyle/>
          <a:p>
            <a:pPr eaLnBrk="1" hangingPunct="1"/>
            <a:r>
              <a:rPr lang="es-UY" sz="2400" dirty="0">
                <a:latin typeface="Calibri" pitchFamily="34" charset="0"/>
              </a:rPr>
              <a:t>.</a:t>
            </a:r>
            <a:endParaRPr lang="es-ES" sz="2000" dirty="0">
              <a:latin typeface="Calibri" pitchFamily="34" charset="0"/>
            </a:endParaRPr>
          </a:p>
        </p:txBody>
      </p:sp>
      <p:sp>
        <p:nvSpPr>
          <p:cNvPr id="4" name="3 Marcador de número de diapositiva"/>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4DDFBF8-64C4-483C-B466-3D25A5131A58}" type="slidenum">
              <a:rPr kumimoji="0" lang="en-US" sz="1200" b="0" i="0" u="none" strike="noStrike" kern="1200" cap="none" spc="0" normalizeH="0" baseline="0" noProof="0">
                <a:ln>
                  <a:noFill/>
                </a:ln>
                <a:solidFill>
                  <a:srgbClr val="E7DEC9">
                    <a:shade val="50000"/>
                    <a:satMod val="200000"/>
                  </a:srgbClr>
                </a:solidFill>
                <a:effectLst/>
                <a:uLnTx/>
                <a:uFillTx/>
                <a:latin typeface="Gill Sans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srgbClr val="E7DEC9">
                  <a:shade val="50000"/>
                  <a:satMod val="200000"/>
                </a:srgbClr>
              </a:solidFill>
              <a:effectLst/>
              <a:uLnTx/>
              <a:uFillTx/>
              <a:latin typeface="Gill Sans MT"/>
              <a:ea typeface="+mn-ea"/>
              <a:cs typeface="+mn-cs"/>
            </a:endParaRPr>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266CAB86-E8DD-4FF7-9E9B-83EF44C2BF40}"/>
              </a:ext>
            </a:extLst>
          </p:cNvPr>
          <p:cNvSpPr txBox="1"/>
          <p:nvPr/>
        </p:nvSpPr>
        <p:spPr>
          <a:xfrm>
            <a:off x="2612333" y="3150927"/>
            <a:ext cx="1155127" cy="478236"/>
          </a:xfrm>
          <a:prstGeom prst="rect">
            <a:avLst/>
          </a:prstGeom>
          <a:noFill/>
          <a:ln w="19050">
            <a:solidFill>
              <a:schemeClr val="tx1"/>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UY" sz="1200" b="0" i="0" u="none" strike="noStrike" kern="1200" cap="none" spc="0" normalizeH="0" baseline="0" noProof="0" dirty="0">
                <a:ln>
                  <a:noFill/>
                </a:ln>
                <a:solidFill>
                  <a:prstClr val="black"/>
                </a:solidFill>
                <a:effectLst/>
                <a:uLnTx/>
                <a:uFillTx/>
                <a:latin typeface="Arial" pitchFamily="34" charset="0"/>
                <a:ea typeface="+mn-ea"/>
                <a:cs typeface="+mn-cs"/>
              </a:rPr>
              <a:t>Ingeniería de requisitos</a:t>
            </a:r>
          </a:p>
        </p:txBody>
      </p:sp>
      <p:sp>
        <p:nvSpPr>
          <p:cNvPr id="10" name="CuadroTexto 9">
            <a:extLst>
              <a:ext uri="{FF2B5EF4-FFF2-40B4-BE49-F238E27FC236}">
                <a16:creationId xmlns:a16="http://schemas.microsoft.com/office/drawing/2014/main" id="{A7740B49-44CA-40A7-B055-8B508217154A}"/>
              </a:ext>
            </a:extLst>
          </p:cNvPr>
          <p:cNvSpPr txBox="1"/>
          <p:nvPr/>
        </p:nvSpPr>
        <p:spPr>
          <a:xfrm>
            <a:off x="3873035" y="3154592"/>
            <a:ext cx="1155127" cy="478236"/>
          </a:xfrm>
          <a:prstGeom prst="rect">
            <a:avLst/>
          </a:prstGeom>
          <a:noFill/>
          <a:ln w="19050">
            <a:solidFill>
              <a:schemeClr val="tx1"/>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UY" sz="1200" b="0" i="0" u="none" strike="noStrike" kern="1200" cap="none" spc="0" normalizeH="0" baseline="0" noProof="0" dirty="0">
                <a:ln>
                  <a:noFill/>
                </a:ln>
                <a:solidFill>
                  <a:prstClr val="black"/>
                </a:solidFill>
                <a:effectLst/>
                <a:uLnTx/>
                <a:uFillTx/>
                <a:latin typeface="Arial" pitchFamily="34" charset="0"/>
                <a:ea typeface="+mn-ea"/>
                <a:cs typeface="+mn-cs"/>
              </a:rPr>
              <a:t>Diseño arquitectónico</a:t>
            </a:r>
          </a:p>
        </p:txBody>
      </p:sp>
      <p:sp>
        <p:nvSpPr>
          <p:cNvPr id="11" name="CuadroTexto 10">
            <a:extLst>
              <a:ext uri="{FF2B5EF4-FFF2-40B4-BE49-F238E27FC236}">
                <a16:creationId xmlns:a16="http://schemas.microsoft.com/office/drawing/2014/main" id="{55F0CFB0-4D49-4C7B-BF0A-C7BACE14D48C}"/>
              </a:ext>
            </a:extLst>
          </p:cNvPr>
          <p:cNvSpPr txBox="1"/>
          <p:nvPr/>
        </p:nvSpPr>
        <p:spPr>
          <a:xfrm>
            <a:off x="5120723" y="3154592"/>
            <a:ext cx="1155127" cy="478236"/>
          </a:xfrm>
          <a:prstGeom prst="rect">
            <a:avLst/>
          </a:prstGeom>
          <a:noFill/>
          <a:ln w="19050">
            <a:solidFill>
              <a:schemeClr val="tx1"/>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UY" sz="1200" b="0" i="0" u="none" strike="noStrike" kern="1200" cap="none" spc="0" normalizeH="0" baseline="0" noProof="0" dirty="0">
                <a:ln>
                  <a:noFill/>
                </a:ln>
                <a:solidFill>
                  <a:prstClr val="black"/>
                </a:solidFill>
                <a:effectLst/>
                <a:uLnTx/>
                <a:uFillTx/>
                <a:latin typeface="Arial" pitchFamily="34" charset="0"/>
                <a:ea typeface="+mn-ea"/>
                <a:cs typeface="+mn-cs"/>
              </a:rPr>
              <a:t>Construcción</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s-UY" sz="12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
        <p:nvSpPr>
          <p:cNvPr id="12" name="CuadroTexto 11">
            <a:extLst>
              <a:ext uri="{FF2B5EF4-FFF2-40B4-BE49-F238E27FC236}">
                <a16:creationId xmlns:a16="http://schemas.microsoft.com/office/drawing/2014/main" id="{465E0928-C9D2-4E87-877E-9F1D0C81A962}"/>
              </a:ext>
            </a:extLst>
          </p:cNvPr>
          <p:cNvSpPr txBox="1"/>
          <p:nvPr/>
        </p:nvSpPr>
        <p:spPr>
          <a:xfrm>
            <a:off x="6371659" y="3158257"/>
            <a:ext cx="1155127" cy="478236"/>
          </a:xfrm>
          <a:prstGeom prst="rect">
            <a:avLst/>
          </a:prstGeom>
          <a:noFill/>
          <a:ln w="19050">
            <a:solidFill>
              <a:schemeClr val="tx1"/>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UY" sz="1200" b="0" i="0" u="none" strike="noStrike" kern="1200" cap="none" spc="0" normalizeH="0" baseline="0" noProof="0" dirty="0">
                <a:ln>
                  <a:noFill/>
                </a:ln>
                <a:solidFill>
                  <a:prstClr val="black"/>
                </a:solidFill>
                <a:effectLst/>
                <a:uLnTx/>
                <a:uFillTx/>
                <a:latin typeface="Arial" pitchFamily="34" charset="0"/>
                <a:ea typeface="+mn-ea"/>
                <a:cs typeface="+mn-cs"/>
              </a:rPr>
              <a:t>Testing</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s-UY" sz="12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
        <p:nvSpPr>
          <p:cNvPr id="13" name="CuadroTexto 12">
            <a:extLst>
              <a:ext uri="{FF2B5EF4-FFF2-40B4-BE49-F238E27FC236}">
                <a16:creationId xmlns:a16="http://schemas.microsoft.com/office/drawing/2014/main" id="{276D3137-B453-4691-806B-AAAD5A1C130C}"/>
              </a:ext>
            </a:extLst>
          </p:cNvPr>
          <p:cNvSpPr txBox="1"/>
          <p:nvPr/>
        </p:nvSpPr>
        <p:spPr>
          <a:xfrm>
            <a:off x="3112715" y="3980655"/>
            <a:ext cx="1155127" cy="478236"/>
          </a:xfrm>
          <a:prstGeom prst="rect">
            <a:avLst/>
          </a:prstGeom>
          <a:noFill/>
          <a:ln w="19050">
            <a:solidFill>
              <a:schemeClr val="tx1"/>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UY" sz="1200" b="0" i="0" u="none" strike="noStrike" kern="1200" cap="none" spc="0" normalizeH="0" baseline="0" noProof="0" dirty="0">
                <a:ln>
                  <a:noFill/>
                </a:ln>
                <a:solidFill>
                  <a:prstClr val="black"/>
                </a:solidFill>
                <a:effectLst/>
                <a:uLnTx/>
                <a:uFillTx/>
                <a:latin typeface="Arial" pitchFamily="34" charset="0"/>
                <a:ea typeface="+mn-ea"/>
                <a:cs typeface="+mn-cs"/>
              </a:rPr>
              <a:t>Gestión de proyectos</a:t>
            </a:r>
          </a:p>
        </p:txBody>
      </p:sp>
      <p:sp>
        <p:nvSpPr>
          <p:cNvPr id="14" name="CuadroTexto 13">
            <a:extLst>
              <a:ext uri="{FF2B5EF4-FFF2-40B4-BE49-F238E27FC236}">
                <a16:creationId xmlns:a16="http://schemas.microsoft.com/office/drawing/2014/main" id="{4969D96E-9175-46F6-BA12-9C4F59209919}"/>
              </a:ext>
            </a:extLst>
          </p:cNvPr>
          <p:cNvSpPr txBox="1"/>
          <p:nvPr/>
        </p:nvSpPr>
        <p:spPr>
          <a:xfrm>
            <a:off x="4500133" y="3984320"/>
            <a:ext cx="1155127" cy="461665"/>
          </a:xfrm>
          <a:prstGeom prst="rect">
            <a:avLst/>
          </a:prstGeom>
          <a:noFill/>
          <a:ln w="19050">
            <a:solidFill>
              <a:schemeClr val="tx1"/>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UY" sz="1200" b="0" i="0" u="none" strike="noStrike" kern="1200" cap="none" spc="0" normalizeH="0" baseline="0" noProof="0" dirty="0">
                <a:ln>
                  <a:noFill/>
                </a:ln>
                <a:solidFill>
                  <a:prstClr val="black"/>
                </a:solidFill>
                <a:effectLst/>
                <a:uLnTx/>
                <a:uFillTx/>
                <a:latin typeface="Arial" pitchFamily="34" charset="0"/>
                <a:ea typeface="+mn-ea"/>
                <a:cs typeface="+mn-cs"/>
              </a:rPr>
              <a:t>Calidad del software</a:t>
            </a:r>
          </a:p>
        </p:txBody>
      </p:sp>
      <p:sp>
        <p:nvSpPr>
          <p:cNvPr id="15" name="CuadroTexto 14">
            <a:extLst>
              <a:ext uri="{FF2B5EF4-FFF2-40B4-BE49-F238E27FC236}">
                <a16:creationId xmlns:a16="http://schemas.microsoft.com/office/drawing/2014/main" id="{F85C29E4-B997-4216-8F16-1F5F250CB187}"/>
              </a:ext>
            </a:extLst>
          </p:cNvPr>
          <p:cNvSpPr txBox="1"/>
          <p:nvPr/>
        </p:nvSpPr>
        <p:spPr>
          <a:xfrm>
            <a:off x="5874545" y="3984320"/>
            <a:ext cx="1155127" cy="478236"/>
          </a:xfrm>
          <a:prstGeom prst="rect">
            <a:avLst/>
          </a:prstGeom>
          <a:noFill/>
          <a:ln w="19050">
            <a:solidFill>
              <a:schemeClr val="tx1"/>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UY" sz="1200" b="0" i="0" u="none" strike="noStrike" kern="1200" cap="none" spc="0" normalizeH="0" baseline="0" noProof="0" dirty="0">
                <a:ln>
                  <a:noFill/>
                </a:ln>
                <a:solidFill>
                  <a:prstClr val="black"/>
                </a:solidFill>
                <a:effectLst/>
                <a:uLnTx/>
                <a:uFillTx/>
                <a:latin typeface="Arial" pitchFamily="34" charset="0"/>
                <a:ea typeface="+mn-ea"/>
                <a:cs typeface="+mn-cs"/>
              </a:rPr>
              <a:t>SCM</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s-UY" sz="12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
        <p:nvSpPr>
          <p:cNvPr id="16" name="Rectángulo 15">
            <a:extLst>
              <a:ext uri="{FF2B5EF4-FFF2-40B4-BE49-F238E27FC236}">
                <a16:creationId xmlns:a16="http://schemas.microsoft.com/office/drawing/2014/main" id="{7AE5AD0B-FDD9-496C-B6E6-DFA3CA9E85FA}"/>
              </a:ext>
            </a:extLst>
          </p:cNvPr>
          <p:cNvSpPr/>
          <p:nvPr/>
        </p:nvSpPr>
        <p:spPr>
          <a:xfrm>
            <a:off x="2534343" y="3018756"/>
            <a:ext cx="5097986" cy="16080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s-UY" sz="1800" b="0" i="0" u="none" strike="noStrike" kern="1200" cap="none" spc="0" normalizeH="0" baseline="0" noProof="0">
              <a:ln>
                <a:noFill/>
              </a:ln>
              <a:solidFill>
                <a:prstClr val="white"/>
              </a:solidFill>
              <a:effectLst/>
              <a:uLnTx/>
              <a:uFillTx/>
              <a:latin typeface="Gill Sans MT"/>
              <a:ea typeface="+mn-ea"/>
              <a:cs typeface="+mn-cs"/>
            </a:endParaRPr>
          </a:p>
        </p:txBody>
      </p:sp>
      <p:pic>
        <p:nvPicPr>
          <p:cNvPr id="17" name="Imagen 16">
            <a:extLst>
              <a:ext uri="{FF2B5EF4-FFF2-40B4-BE49-F238E27FC236}">
                <a16:creationId xmlns:a16="http://schemas.microsoft.com/office/drawing/2014/main" id="{C5E508BF-B4D1-41CB-98E8-C4362F5099E6}"/>
              </a:ext>
            </a:extLst>
          </p:cNvPr>
          <p:cNvPicPr>
            <a:picLocks noChangeAspect="1"/>
          </p:cNvPicPr>
          <p:nvPr/>
        </p:nvPicPr>
        <p:blipFill rotWithShape="1">
          <a:blip r:embed="rId3"/>
          <a:srcRect l="19923" r="20014"/>
          <a:stretch/>
        </p:blipFill>
        <p:spPr>
          <a:xfrm>
            <a:off x="1466953" y="3351570"/>
            <a:ext cx="747887" cy="937980"/>
          </a:xfrm>
          <a:prstGeom prst="rect">
            <a:avLst/>
          </a:prstGeom>
        </p:spPr>
      </p:pic>
      <p:sp>
        <p:nvSpPr>
          <p:cNvPr id="18" name="CuadroTexto 17">
            <a:extLst>
              <a:ext uri="{FF2B5EF4-FFF2-40B4-BE49-F238E27FC236}">
                <a16:creationId xmlns:a16="http://schemas.microsoft.com/office/drawing/2014/main" id="{F6B54B4D-16ED-4ECA-A066-A2042C24B526}"/>
              </a:ext>
            </a:extLst>
          </p:cNvPr>
          <p:cNvSpPr txBox="1"/>
          <p:nvPr/>
        </p:nvSpPr>
        <p:spPr>
          <a:xfrm>
            <a:off x="1143000" y="4293452"/>
            <a:ext cx="1332296" cy="95410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UY" sz="1400" b="0" i="0" u="none" strike="noStrike" kern="1200" cap="none" spc="0" normalizeH="0" baseline="0" noProof="0" dirty="0">
                <a:ln>
                  <a:noFill/>
                </a:ln>
                <a:solidFill>
                  <a:prstClr val="black"/>
                </a:solidFill>
                <a:effectLst/>
                <a:uLnTx/>
                <a:uFillTx/>
                <a:latin typeface="Arial" pitchFamily="34" charset="0"/>
                <a:ea typeface="+mn-ea"/>
                <a:cs typeface="+mn-cs"/>
              </a:rPr>
              <a:t>Necesidades del negocio y de los usuarios</a:t>
            </a:r>
          </a:p>
        </p:txBody>
      </p:sp>
      <p:sp>
        <p:nvSpPr>
          <p:cNvPr id="19" name="Doble onda 18">
            <a:extLst>
              <a:ext uri="{FF2B5EF4-FFF2-40B4-BE49-F238E27FC236}">
                <a16:creationId xmlns:a16="http://schemas.microsoft.com/office/drawing/2014/main" id="{C5F4CE21-F925-456A-B984-8B21719EFF5F}"/>
              </a:ext>
            </a:extLst>
          </p:cNvPr>
          <p:cNvSpPr/>
          <p:nvPr/>
        </p:nvSpPr>
        <p:spPr>
          <a:xfrm rot="5400000">
            <a:off x="7848938" y="3437917"/>
            <a:ext cx="937981" cy="790892"/>
          </a:xfrm>
          <a:prstGeom prst="doubleWave">
            <a:avLst/>
          </a:prstGeom>
          <a:blipFill>
            <a:blip r:embed="rId4"/>
            <a:tile tx="0" ty="0" sx="100000" sy="100000" flip="none" algn="tl"/>
          </a:blipFill>
          <a:ln>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s-UY"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0" name="CuadroTexto 19">
            <a:extLst>
              <a:ext uri="{FF2B5EF4-FFF2-40B4-BE49-F238E27FC236}">
                <a16:creationId xmlns:a16="http://schemas.microsoft.com/office/drawing/2014/main" id="{422564B9-B693-47A5-8AF5-F9F950F67FA8}"/>
              </a:ext>
            </a:extLst>
          </p:cNvPr>
          <p:cNvSpPr txBox="1"/>
          <p:nvPr/>
        </p:nvSpPr>
        <p:spPr>
          <a:xfrm>
            <a:off x="7708932" y="4337305"/>
            <a:ext cx="1183548" cy="542001"/>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UY" sz="1400" b="0" i="0" u="none" strike="noStrike" kern="1200" cap="none" spc="0" normalizeH="0" baseline="0" noProof="0" dirty="0">
                <a:ln>
                  <a:noFill/>
                </a:ln>
                <a:solidFill>
                  <a:prstClr val="black"/>
                </a:solidFill>
                <a:effectLst/>
                <a:uLnTx/>
                <a:uFillTx/>
                <a:latin typeface="Arial" pitchFamily="34" charset="0"/>
                <a:ea typeface="+mn-ea"/>
                <a:cs typeface="+mn-cs"/>
              </a:rPr>
              <a:t>Sistema software</a:t>
            </a:r>
          </a:p>
        </p:txBody>
      </p:sp>
      <p:cxnSp>
        <p:nvCxnSpPr>
          <p:cNvPr id="21" name="Conector: curvado 20">
            <a:extLst>
              <a:ext uri="{FF2B5EF4-FFF2-40B4-BE49-F238E27FC236}">
                <a16:creationId xmlns:a16="http://schemas.microsoft.com/office/drawing/2014/main" id="{5DFBED1D-F23A-49A2-8AC3-528FAFBA169A}"/>
              </a:ext>
            </a:extLst>
          </p:cNvPr>
          <p:cNvCxnSpPr>
            <a:cxnSpLocks/>
            <a:stCxn id="18" idx="2"/>
            <a:endCxn id="20" idx="2"/>
          </p:cNvCxnSpPr>
          <p:nvPr/>
        </p:nvCxnSpPr>
        <p:spPr>
          <a:xfrm rot="5400000" flipH="1" flipV="1">
            <a:off x="4870800" y="1817654"/>
            <a:ext cx="368253" cy="6491558"/>
          </a:xfrm>
          <a:prstGeom prst="curvedConnector3">
            <a:avLst>
              <a:gd name="adj1" fmla="val -62077"/>
            </a:avLst>
          </a:prstGeom>
          <a:ln w="31750">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7A315F06-FFB1-48B2-A9BF-C74E4F079C21}"/>
              </a:ext>
            </a:extLst>
          </p:cNvPr>
          <p:cNvSpPr txBox="1"/>
          <p:nvPr/>
        </p:nvSpPr>
        <p:spPr>
          <a:xfrm>
            <a:off x="3419872" y="5157192"/>
            <a:ext cx="3240360"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UY" sz="1400" b="0" i="0" u="none" strike="noStrike" kern="1200" cap="none" spc="0" normalizeH="0" baseline="0" noProof="0" dirty="0">
                <a:ln>
                  <a:noFill/>
                </a:ln>
                <a:solidFill>
                  <a:prstClr val="black"/>
                </a:solidFill>
                <a:effectLst/>
                <a:uLnTx/>
                <a:uFillTx/>
                <a:latin typeface="Arial" pitchFamily="34" charset="0"/>
                <a:ea typeface="+mn-ea"/>
                <a:cs typeface="+mn-cs"/>
              </a:rPr>
              <a:t>… que (</a:t>
            </a:r>
            <a:r>
              <a:rPr kumimoji="0" lang="es-UY" sz="1400" b="0" i="1" u="none" strike="noStrike" kern="1200" cap="none" spc="0" normalizeH="0" baseline="0" noProof="0" dirty="0">
                <a:ln>
                  <a:noFill/>
                </a:ln>
                <a:solidFill>
                  <a:prstClr val="black"/>
                </a:solidFill>
                <a:effectLst/>
                <a:uLnTx/>
                <a:uFillTx/>
                <a:latin typeface="Arial" pitchFamily="34" charset="0"/>
                <a:ea typeface="+mn-ea"/>
                <a:cs typeface="+mn-cs"/>
              </a:rPr>
              <a:t>¿con suerte?</a:t>
            </a:r>
            <a:r>
              <a:rPr kumimoji="0" lang="es-UY" sz="1400" b="0" i="0" u="none" strike="noStrike" kern="1200" cap="none" spc="0" normalizeH="0" baseline="0" noProof="0" dirty="0">
                <a:ln>
                  <a:noFill/>
                </a:ln>
                <a:solidFill>
                  <a:prstClr val="black"/>
                </a:solidFill>
                <a:effectLst/>
                <a:uLnTx/>
                <a:uFillTx/>
                <a:latin typeface="Arial" pitchFamily="34" charset="0"/>
                <a:ea typeface="+mn-ea"/>
                <a:cs typeface="+mn-cs"/>
              </a:rPr>
              <a:t>) satisface las …</a:t>
            </a:r>
          </a:p>
        </p:txBody>
      </p:sp>
      <p:sp>
        <p:nvSpPr>
          <p:cNvPr id="23" name="CuadroTexto 22">
            <a:extLst>
              <a:ext uri="{FF2B5EF4-FFF2-40B4-BE49-F238E27FC236}">
                <a16:creationId xmlns:a16="http://schemas.microsoft.com/office/drawing/2014/main" id="{6DF4924E-B487-49F3-BBE1-C43E40025F03}"/>
              </a:ext>
            </a:extLst>
          </p:cNvPr>
          <p:cNvSpPr txBox="1"/>
          <p:nvPr/>
        </p:nvSpPr>
        <p:spPr>
          <a:xfrm>
            <a:off x="6439448" y="1858582"/>
            <a:ext cx="1192881" cy="478236"/>
          </a:xfrm>
          <a:prstGeom prst="rect">
            <a:avLst/>
          </a:prstGeom>
          <a:noFill/>
          <a:ln w="22225">
            <a:solidFill>
              <a:schemeClr val="tx1"/>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UY" sz="1200" b="0" i="0" u="none" strike="noStrike" kern="1200" cap="none" spc="0" normalizeH="0" baseline="0" noProof="0" dirty="0">
                <a:ln>
                  <a:noFill/>
                </a:ln>
                <a:solidFill>
                  <a:prstClr val="black"/>
                </a:solidFill>
                <a:effectLst/>
                <a:uLnTx/>
                <a:uFillTx/>
                <a:latin typeface="Arial" pitchFamily="34" charset="0"/>
                <a:ea typeface="+mn-ea"/>
                <a:cs typeface="+mn-cs"/>
              </a:rPr>
              <a:t>Evolución y Mantenimiento</a:t>
            </a:r>
          </a:p>
        </p:txBody>
      </p:sp>
      <p:sp>
        <p:nvSpPr>
          <p:cNvPr id="24" name="CuadroTexto 23">
            <a:extLst>
              <a:ext uri="{FF2B5EF4-FFF2-40B4-BE49-F238E27FC236}">
                <a16:creationId xmlns:a16="http://schemas.microsoft.com/office/drawing/2014/main" id="{1E9B6361-34FF-4E33-8688-B13C22E4C537}"/>
              </a:ext>
            </a:extLst>
          </p:cNvPr>
          <p:cNvSpPr txBox="1"/>
          <p:nvPr/>
        </p:nvSpPr>
        <p:spPr>
          <a:xfrm>
            <a:off x="2534343" y="1873343"/>
            <a:ext cx="1155127" cy="478236"/>
          </a:xfrm>
          <a:prstGeom prst="rect">
            <a:avLst/>
          </a:prstGeom>
          <a:noFill/>
          <a:ln w="22225">
            <a:solidFill>
              <a:schemeClr val="tx1"/>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UY" sz="1200" b="0" i="0" u="none" strike="noStrike" kern="1200" cap="none" spc="0" normalizeH="0" baseline="0" noProof="0" dirty="0">
                <a:ln>
                  <a:noFill/>
                </a:ln>
                <a:solidFill>
                  <a:prstClr val="black"/>
                </a:solidFill>
                <a:effectLst/>
                <a:uLnTx/>
                <a:uFillTx/>
                <a:latin typeface="Arial" pitchFamily="34" charset="0"/>
                <a:ea typeface="+mn-ea"/>
                <a:cs typeface="+mn-cs"/>
              </a:rPr>
              <a:t>Ingeniería de Procesos</a:t>
            </a:r>
          </a:p>
        </p:txBody>
      </p:sp>
      <p:cxnSp>
        <p:nvCxnSpPr>
          <p:cNvPr id="25" name="Conector: angular 24">
            <a:extLst>
              <a:ext uri="{FF2B5EF4-FFF2-40B4-BE49-F238E27FC236}">
                <a16:creationId xmlns:a16="http://schemas.microsoft.com/office/drawing/2014/main" id="{1A85177F-43E2-4CBB-A114-B77497DCC826}"/>
              </a:ext>
            </a:extLst>
          </p:cNvPr>
          <p:cNvCxnSpPr>
            <a:cxnSpLocks/>
            <a:stCxn id="19" idx="1"/>
            <a:endCxn id="23" idx="3"/>
          </p:cNvCxnSpPr>
          <p:nvPr/>
        </p:nvCxnSpPr>
        <p:spPr>
          <a:xfrm rot="16200000" flipV="1">
            <a:off x="7341793" y="2388237"/>
            <a:ext cx="1266673" cy="685600"/>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6" name="Conector: angular 25">
            <a:extLst>
              <a:ext uri="{FF2B5EF4-FFF2-40B4-BE49-F238E27FC236}">
                <a16:creationId xmlns:a16="http://schemas.microsoft.com/office/drawing/2014/main" id="{7226114E-CF6E-4CE5-AA06-F62B7992FBCC}"/>
              </a:ext>
            </a:extLst>
          </p:cNvPr>
          <p:cNvCxnSpPr>
            <a:stCxn id="24" idx="3"/>
            <a:endCxn id="16" idx="0"/>
          </p:cNvCxnSpPr>
          <p:nvPr/>
        </p:nvCxnSpPr>
        <p:spPr>
          <a:xfrm>
            <a:off x="3689470" y="2112462"/>
            <a:ext cx="1393866" cy="90629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Conector: angular 26">
            <a:extLst>
              <a:ext uri="{FF2B5EF4-FFF2-40B4-BE49-F238E27FC236}">
                <a16:creationId xmlns:a16="http://schemas.microsoft.com/office/drawing/2014/main" id="{0FEC33A2-8EE2-4A28-A179-0E3B3CDFA310}"/>
              </a:ext>
            </a:extLst>
          </p:cNvPr>
          <p:cNvCxnSpPr>
            <a:cxnSpLocks/>
            <a:stCxn id="17" idx="3"/>
            <a:endCxn id="16" idx="1"/>
          </p:cNvCxnSpPr>
          <p:nvPr/>
        </p:nvCxnSpPr>
        <p:spPr>
          <a:xfrm>
            <a:off x="2214840" y="3820560"/>
            <a:ext cx="319503" cy="2235"/>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r 27">
            <a:extLst>
              <a:ext uri="{FF2B5EF4-FFF2-40B4-BE49-F238E27FC236}">
                <a16:creationId xmlns:a16="http://schemas.microsoft.com/office/drawing/2014/main" id="{58C09A40-29C2-4E05-ACE0-6248C59F3FC6}"/>
              </a:ext>
            </a:extLst>
          </p:cNvPr>
          <p:cNvCxnSpPr>
            <a:cxnSpLocks/>
          </p:cNvCxnSpPr>
          <p:nvPr/>
        </p:nvCxnSpPr>
        <p:spPr>
          <a:xfrm>
            <a:off x="7622220" y="3837624"/>
            <a:ext cx="319503" cy="2235"/>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Flecha: hacia abajo 1">
            <a:extLst>
              <a:ext uri="{FF2B5EF4-FFF2-40B4-BE49-F238E27FC236}">
                <a16:creationId xmlns:a16="http://schemas.microsoft.com/office/drawing/2014/main" id="{5E6251D3-108E-237B-163D-04B9F3D93789}"/>
              </a:ext>
            </a:extLst>
          </p:cNvPr>
          <p:cNvSpPr/>
          <p:nvPr/>
        </p:nvSpPr>
        <p:spPr>
          <a:xfrm rot="2316637">
            <a:off x="7826887" y="1532565"/>
            <a:ext cx="221892" cy="1970572"/>
          </a:xfrm>
          <a:prstGeom prst="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Tree>
    <p:extLst>
      <p:ext uri="{BB962C8B-B14F-4D97-AF65-F5344CB8AC3E}">
        <p14:creationId xmlns:p14="http://schemas.microsoft.com/office/powerpoint/2010/main" val="16143838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Niveles de prueba</a:t>
            </a:r>
          </a:p>
        </p:txBody>
      </p:sp>
      <p:sp>
        <p:nvSpPr>
          <p:cNvPr id="16387" name="2 Marcador de contenido"/>
          <p:cNvSpPr>
            <a:spLocks noGrp="1"/>
          </p:cNvSpPr>
          <p:nvPr>
            <p:ph idx="1"/>
          </p:nvPr>
        </p:nvSpPr>
        <p:spPr>
          <a:xfrm>
            <a:off x="1036067" y="908720"/>
            <a:ext cx="8000429" cy="5472608"/>
          </a:xfrm>
        </p:spPr>
        <p:txBody>
          <a:bodyPr/>
          <a:lstStyle/>
          <a:p>
            <a:pPr eaLnBrk="1" hangingPunct="1"/>
            <a:r>
              <a:rPr lang="es-ES" sz="2400" dirty="0">
                <a:latin typeface="Calibri" pitchFamily="34" charset="0"/>
              </a:rPr>
              <a:t>Pruebas de aceptación:</a:t>
            </a:r>
          </a:p>
          <a:p>
            <a:pPr lvl="1" eaLnBrk="1" hangingPunct="1"/>
            <a:r>
              <a:rPr lang="es-ES" sz="2200" dirty="0">
                <a:latin typeface="Calibri" pitchFamily="34" charset="0"/>
              </a:rPr>
              <a:t>Las formas típicas de pruebas de aceptación incluyen las siguientes:</a:t>
            </a:r>
          </a:p>
          <a:p>
            <a:pPr lvl="1" eaLnBrk="1" hangingPunct="1"/>
            <a:endParaRPr lang="es-ES" sz="2200" dirty="0">
              <a:latin typeface="Calibri" pitchFamily="34" charset="0"/>
            </a:endParaRPr>
          </a:p>
          <a:p>
            <a:pPr lvl="1" eaLnBrk="1" hangingPunct="1"/>
            <a:r>
              <a:rPr lang="es-ES" sz="2200" u="sng" dirty="0">
                <a:latin typeface="Calibri" pitchFamily="34" charset="0"/>
              </a:rPr>
              <a:t>Pruebas alfa:</a:t>
            </a:r>
            <a:r>
              <a:rPr lang="es-ES" sz="2200" dirty="0">
                <a:latin typeface="Calibri" pitchFamily="34" charset="0"/>
              </a:rPr>
              <a:t> se llevan a cabo en el sitio del desarrollador: el sistema funcional se prueba mientras aún está en el sitio del desarrollador por parte del personal interno, antes de lanzarlo a clientes externos.</a:t>
            </a:r>
          </a:p>
          <a:p>
            <a:pPr lvl="1" eaLnBrk="1" hangingPunct="1"/>
            <a:endParaRPr lang="es-ES" sz="2200" dirty="0">
              <a:latin typeface="Calibri" pitchFamily="34" charset="0"/>
            </a:endParaRPr>
          </a:p>
          <a:p>
            <a:pPr lvl="1" eaLnBrk="1" hangingPunct="1"/>
            <a:r>
              <a:rPr lang="es-ES" sz="2200" u="sng" dirty="0">
                <a:latin typeface="Calibri" pitchFamily="34" charset="0"/>
              </a:rPr>
              <a:t>Pruebas beta</a:t>
            </a:r>
            <a:r>
              <a:rPr lang="es-ES" sz="2200" dirty="0">
                <a:latin typeface="Calibri" pitchFamily="34" charset="0"/>
              </a:rPr>
              <a:t>: se llevan a cabo en el sitio del cliente: el sistema funcional es probado por un grupo de usuarios, quienes usan el producto en sus propias instalaciones y brindan comentarios antes de que se lance el sistema.</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40</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3768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41</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1259632" y="2492896"/>
            <a:ext cx="7560840" cy="646331"/>
          </a:xfrm>
          <a:prstGeom prst="rect">
            <a:avLst/>
          </a:prstGeom>
          <a:noFill/>
        </p:spPr>
        <p:txBody>
          <a:bodyPr wrap="square" rtlCol="0">
            <a:spAutoFit/>
          </a:bodyPr>
          <a:lstStyle/>
          <a:p>
            <a:pPr algn="ctr"/>
            <a:r>
              <a:rPr lang="es-UY" sz="3600" dirty="0">
                <a:latin typeface="Calibri" pitchFamily="34" charset="0"/>
              </a:rPr>
              <a:t>Otros tipos de prueba</a:t>
            </a:r>
          </a:p>
        </p:txBody>
      </p:sp>
    </p:spTree>
    <p:extLst>
      <p:ext uri="{BB962C8B-B14F-4D97-AF65-F5344CB8AC3E}">
        <p14:creationId xmlns:p14="http://schemas.microsoft.com/office/powerpoint/2010/main" val="22071535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Otros tipos de prueba</a:t>
            </a:r>
          </a:p>
        </p:txBody>
      </p:sp>
      <p:sp>
        <p:nvSpPr>
          <p:cNvPr id="16387" name="2 Marcador de contenido"/>
          <p:cNvSpPr>
            <a:spLocks noGrp="1"/>
          </p:cNvSpPr>
          <p:nvPr>
            <p:ph idx="1"/>
          </p:nvPr>
        </p:nvSpPr>
        <p:spPr>
          <a:xfrm>
            <a:off x="1036067" y="908720"/>
            <a:ext cx="8000429" cy="5472608"/>
          </a:xfrm>
        </p:spPr>
        <p:txBody>
          <a:bodyPr/>
          <a:lstStyle/>
          <a:p>
            <a:pPr eaLnBrk="1" hangingPunct="1"/>
            <a:r>
              <a:rPr lang="es-ES" sz="2400" dirty="0">
                <a:latin typeface="Calibri" pitchFamily="34" charset="0"/>
              </a:rPr>
              <a:t>Pruebas de regresión:</a:t>
            </a:r>
          </a:p>
          <a:p>
            <a:pPr lvl="1" eaLnBrk="1" hangingPunct="1"/>
            <a:r>
              <a:rPr lang="es-ES" sz="2200" dirty="0">
                <a:latin typeface="Calibri" pitchFamily="34" charset="0"/>
              </a:rPr>
              <a:t>es la </a:t>
            </a:r>
            <a:r>
              <a:rPr lang="es-ES" sz="2200" dirty="0">
                <a:solidFill>
                  <a:srgbClr val="00B0F0"/>
                </a:solidFill>
                <a:latin typeface="Calibri" pitchFamily="34" charset="0"/>
              </a:rPr>
              <a:t>reevaluación selectiva de un sistema o componente</a:t>
            </a:r>
            <a:r>
              <a:rPr lang="es-ES" sz="2200" dirty="0">
                <a:latin typeface="Calibri" pitchFamily="34" charset="0"/>
              </a:rPr>
              <a:t> para verificar que las modificaciones que se hayan realizado no han causado efectos no deseados y que el sistema o componente aún cumple con los requisitos especificados.</a:t>
            </a:r>
          </a:p>
          <a:p>
            <a:pPr lvl="1" eaLnBrk="1" hangingPunct="1"/>
            <a:endParaRPr lang="es-ES" sz="2200" dirty="0">
              <a:latin typeface="Calibri" pitchFamily="34" charset="0"/>
            </a:endParaRPr>
          </a:p>
          <a:p>
            <a:pPr lvl="1" eaLnBrk="1" hangingPunct="1"/>
            <a:r>
              <a:rPr lang="es-ES" sz="2200" dirty="0">
                <a:latin typeface="Calibri" pitchFamily="34" charset="0"/>
              </a:rPr>
              <a:t>En la práctica, el enfoque consiste en mostrar que el software aún supera las pruebas aprobadas previamente en un conjunto de pruebas.</a:t>
            </a:r>
          </a:p>
          <a:p>
            <a:pPr lvl="1" eaLnBrk="1" hangingPunct="1"/>
            <a:endParaRPr lang="es-ES" sz="2200" dirty="0">
              <a:latin typeface="Calibri" pitchFamily="34" charset="0"/>
            </a:endParaRPr>
          </a:p>
          <a:p>
            <a:pPr lvl="1" eaLnBrk="1" hangingPunct="1"/>
            <a:r>
              <a:rPr lang="es-ES" sz="2200" dirty="0">
                <a:latin typeface="Calibri" pitchFamily="34" charset="0"/>
              </a:rPr>
              <a:t>Las pruebas de regresión se pueden realizar en cada uno de los niveles de prueba descritos antes.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42</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0076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Otros tipos de prueba</a:t>
            </a:r>
          </a:p>
        </p:txBody>
      </p:sp>
      <p:sp>
        <p:nvSpPr>
          <p:cNvPr id="16387" name="2 Marcador de contenido"/>
          <p:cNvSpPr>
            <a:spLocks noGrp="1"/>
          </p:cNvSpPr>
          <p:nvPr>
            <p:ph idx="1"/>
          </p:nvPr>
        </p:nvSpPr>
        <p:spPr>
          <a:xfrm>
            <a:off x="1036067" y="908720"/>
            <a:ext cx="8000429" cy="5472608"/>
          </a:xfrm>
        </p:spPr>
        <p:txBody>
          <a:bodyPr/>
          <a:lstStyle/>
          <a:p>
            <a:pPr eaLnBrk="1" hangingPunct="1"/>
            <a:r>
              <a:rPr lang="es-ES" sz="2400" dirty="0">
                <a:latin typeface="Calibri" pitchFamily="34" charset="0"/>
              </a:rPr>
              <a:t>Pruebas de rendimiento:</a:t>
            </a:r>
          </a:p>
          <a:p>
            <a:pPr lvl="1" eaLnBrk="1" hangingPunct="1"/>
            <a:r>
              <a:rPr lang="es-ES" sz="2200" dirty="0">
                <a:latin typeface="Calibri" pitchFamily="34" charset="0"/>
              </a:rPr>
              <a:t>verifican que el software cumpla con los requisitos de rendimiento especificados y evalúa las características de desempeño, por ejemplo, la capacidad y el tiempo de respuesta.</a:t>
            </a:r>
          </a:p>
          <a:p>
            <a:pPr eaLnBrk="1" hangingPunct="1"/>
            <a:endParaRPr lang="es-ES" sz="2400" dirty="0">
              <a:latin typeface="Calibri" pitchFamily="34" charset="0"/>
            </a:endParaRPr>
          </a:p>
          <a:p>
            <a:pPr eaLnBrk="1" hangingPunct="1"/>
            <a:r>
              <a:rPr lang="es-ES" sz="2400" dirty="0">
                <a:latin typeface="Calibri" pitchFamily="34" charset="0"/>
              </a:rPr>
              <a:t>Pruebas de seguridad:</a:t>
            </a:r>
          </a:p>
          <a:p>
            <a:pPr lvl="1" eaLnBrk="1" hangingPunct="1"/>
            <a:r>
              <a:rPr lang="es-ES" sz="2200" dirty="0">
                <a:latin typeface="Calibri" pitchFamily="34" charset="0"/>
              </a:rPr>
              <a:t>se centran en la verificación de que el software está protegido contra ataques externos.</a:t>
            </a:r>
          </a:p>
          <a:p>
            <a:pPr lvl="1" eaLnBrk="1" hangingPunct="1"/>
            <a:r>
              <a:rPr lang="es-ES" sz="2200" dirty="0">
                <a:latin typeface="Calibri" pitchFamily="34" charset="0"/>
              </a:rPr>
              <a:t>En particular, las pruebas de seguridad verifican la confidencialidad, integridad y disponibilidad de los sistemas y sus datos.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43</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5780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Otros tipos de prueba</a:t>
            </a:r>
          </a:p>
        </p:txBody>
      </p:sp>
      <p:sp>
        <p:nvSpPr>
          <p:cNvPr id="16387" name="2 Marcador de contenido"/>
          <p:cNvSpPr>
            <a:spLocks noGrp="1"/>
          </p:cNvSpPr>
          <p:nvPr>
            <p:ph idx="1"/>
          </p:nvPr>
        </p:nvSpPr>
        <p:spPr>
          <a:xfrm>
            <a:off x="1036067" y="908720"/>
            <a:ext cx="8000429" cy="5472608"/>
          </a:xfrm>
        </p:spPr>
        <p:txBody>
          <a:bodyPr/>
          <a:lstStyle/>
          <a:p>
            <a:pPr eaLnBrk="1" hangingPunct="1"/>
            <a:r>
              <a:rPr lang="es-ES" sz="2400" dirty="0">
                <a:latin typeface="Calibri" pitchFamily="34" charset="0"/>
              </a:rPr>
              <a:t>Pruebas de “stress”:</a:t>
            </a:r>
          </a:p>
          <a:p>
            <a:pPr lvl="1" eaLnBrk="1" hangingPunct="1"/>
            <a:r>
              <a:rPr lang="es-ES" sz="2200" dirty="0">
                <a:latin typeface="Calibri" pitchFamily="34" charset="0"/>
              </a:rPr>
              <a:t>ejercitan el software en la carga máxima de diseño, así como más allá de ella, con el objetivo de determinar los límites de comportamiento y probar los mecanismos de defensa en los sistemas críticos.</a:t>
            </a:r>
          </a:p>
          <a:p>
            <a:pPr eaLnBrk="1" hangingPunct="1"/>
            <a:endParaRPr lang="es-ES" sz="2800" dirty="0">
              <a:latin typeface="Calibri" pitchFamily="34" charset="0"/>
            </a:endParaRPr>
          </a:p>
          <a:p>
            <a:pPr eaLnBrk="1" hangingPunct="1"/>
            <a:r>
              <a:rPr lang="es-ES" sz="2400" dirty="0">
                <a:latin typeface="Calibri" pitchFamily="34" charset="0"/>
              </a:rPr>
              <a:t>Pruebas de recuperación:</a:t>
            </a:r>
          </a:p>
          <a:p>
            <a:pPr lvl="1" eaLnBrk="1" hangingPunct="1"/>
            <a:r>
              <a:rPr lang="es-ES" sz="2200" dirty="0">
                <a:latin typeface="Calibri" pitchFamily="34" charset="0"/>
              </a:rPr>
              <a:t>tienen como objetivo verificar las capacidades de reinicio del software después de un bloqueo del sistema u otro "desastre".</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44</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431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Otros tipos de prueba</a:t>
            </a:r>
          </a:p>
        </p:txBody>
      </p:sp>
      <p:sp>
        <p:nvSpPr>
          <p:cNvPr id="16387" name="2 Marcador de contenido"/>
          <p:cNvSpPr>
            <a:spLocks noGrp="1"/>
          </p:cNvSpPr>
          <p:nvPr>
            <p:ph idx="1"/>
          </p:nvPr>
        </p:nvSpPr>
        <p:spPr>
          <a:xfrm>
            <a:off x="1036067" y="908720"/>
            <a:ext cx="8000429" cy="5472608"/>
          </a:xfrm>
        </p:spPr>
        <p:txBody>
          <a:bodyPr/>
          <a:lstStyle/>
          <a:p>
            <a:pPr eaLnBrk="1" hangingPunct="1"/>
            <a:r>
              <a:rPr lang="es-ES" sz="2400" dirty="0">
                <a:latin typeface="Calibri" pitchFamily="34" charset="0"/>
              </a:rPr>
              <a:t>Pruebas de usabilidad e interacción:</a:t>
            </a:r>
          </a:p>
          <a:p>
            <a:pPr lvl="1" eaLnBrk="1" hangingPunct="1"/>
            <a:r>
              <a:rPr lang="es-ES" sz="2200" dirty="0">
                <a:latin typeface="Calibri" pitchFamily="34" charset="0"/>
              </a:rPr>
              <a:t>La tarea principal de las pruebas de usabilidad e interacción humano-computadora es evaluar qué tan fácil es para los usuarios finales aprender y usar el software.</a:t>
            </a:r>
          </a:p>
          <a:p>
            <a:pPr lvl="1" eaLnBrk="1" hangingPunct="1"/>
            <a:endParaRPr lang="es-ES" sz="2200" dirty="0">
              <a:latin typeface="Calibri" pitchFamily="34" charset="0"/>
            </a:endParaRPr>
          </a:p>
          <a:p>
            <a:pPr lvl="1" eaLnBrk="1" hangingPunct="1"/>
            <a:r>
              <a:rPr lang="es-ES" sz="2200" dirty="0">
                <a:latin typeface="Calibri" pitchFamily="34" charset="0"/>
              </a:rPr>
              <a:t>En general, puede implicar probar las funciones del software que apoyan las tareas del usuario, la documentación que ayuda a los usuarios, y la capacidad del sistema para recuperarse de los errores del usuario.</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45</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3317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46</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1259632" y="2492896"/>
            <a:ext cx="7560840" cy="1200329"/>
          </a:xfrm>
          <a:prstGeom prst="rect">
            <a:avLst/>
          </a:prstGeom>
          <a:noFill/>
        </p:spPr>
        <p:txBody>
          <a:bodyPr wrap="square" rtlCol="0">
            <a:spAutoFit/>
          </a:bodyPr>
          <a:lstStyle/>
          <a:p>
            <a:pPr algn="ctr"/>
            <a:r>
              <a:rPr lang="es-UY" sz="3600" dirty="0">
                <a:latin typeface="Calibri" pitchFamily="34" charset="0"/>
              </a:rPr>
              <a:t>Técnicas de prueba</a:t>
            </a:r>
          </a:p>
          <a:p>
            <a:pPr algn="ctr"/>
            <a:r>
              <a:rPr lang="es-UY" sz="3600" dirty="0">
                <a:latin typeface="Calibri" pitchFamily="34" charset="0"/>
              </a:rPr>
              <a:t>Pruebas de caja negra</a:t>
            </a:r>
          </a:p>
        </p:txBody>
      </p:sp>
    </p:spTree>
    <p:extLst>
      <p:ext uri="{BB962C8B-B14F-4D97-AF65-F5344CB8AC3E}">
        <p14:creationId xmlns:p14="http://schemas.microsoft.com/office/powerpoint/2010/main" val="1761412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Técnicas de prueba</a:t>
            </a:r>
          </a:p>
        </p:txBody>
      </p:sp>
      <p:sp>
        <p:nvSpPr>
          <p:cNvPr id="16387" name="2 Marcador de contenido"/>
          <p:cNvSpPr>
            <a:spLocks noGrp="1"/>
          </p:cNvSpPr>
          <p:nvPr>
            <p:ph idx="1"/>
          </p:nvPr>
        </p:nvSpPr>
        <p:spPr>
          <a:xfrm>
            <a:off x="1036067" y="908719"/>
            <a:ext cx="8000429" cy="5615037"/>
          </a:xfrm>
        </p:spPr>
        <p:txBody>
          <a:bodyPr/>
          <a:lstStyle/>
          <a:p>
            <a:pPr eaLnBrk="1" hangingPunct="1"/>
            <a:r>
              <a:rPr lang="es-ES" sz="2400" dirty="0">
                <a:latin typeface="Calibri" pitchFamily="34" charset="0"/>
              </a:rPr>
              <a:t>Pruebas de caja negra:</a:t>
            </a:r>
          </a:p>
          <a:p>
            <a:pPr lvl="1" eaLnBrk="1" hangingPunct="1"/>
            <a:r>
              <a:rPr lang="es-ES" sz="2200" dirty="0">
                <a:latin typeface="Calibri" pitchFamily="34" charset="0"/>
              </a:rPr>
              <a:t>Se basan en derivar casos de prueba directamente de una especificación o un modelo del sistema. </a:t>
            </a:r>
          </a:p>
          <a:p>
            <a:pPr lvl="1" eaLnBrk="1" hangingPunct="1"/>
            <a:endParaRPr lang="es-ES" sz="2200" dirty="0">
              <a:latin typeface="Calibri" pitchFamily="34" charset="0"/>
            </a:endParaRPr>
          </a:p>
          <a:p>
            <a:pPr lvl="1" eaLnBrk="1" hangingPunct="1"/>
            <a:r>
              <a:rPr lang="es-ES" sz="2200" dirty="0">
                <a:latin typeface="Calibri" pitchFamily="34" charset="0"/>
              </a:rPr>
              <a:t>Las técnicas de caja negra se basan en un análisis de la documentación básica de la prueba, incluidos los aspectos funcionales y no funcionales.</a:t>
            </a:r>
          </a:p>
          <a:p>
            <a:pPr lvl="1" eaLnBrk="1" hangingPunct="1"/>
            <a:endParaRPr lang="es-ES" sz="2200" dirty="0">
              <a:latin typeface="Calibri" pitchFamily="34" charset="0"/>
            </a:endParaRPr>
          </a:p>
          <a:p>
            <a:pPr lvl="1" eaLnBrk="1" hangingPunct="1"/>
            <a:r>
              <a:rPr lang="es-ES" sz="2200" dirty="0">
                <a:latin typeface="Calibri" pitchFamily="34" charset="0"/>
              </a:rPr>
              <a:t>No utilizan ninguna información sobre la estructura interna del componente o sistema bajo prueba.</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47</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2882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Técnicas de prueba</a:t>
            </a:r>
          </a:p>
        </p:txBody>
      </p:sp>
      <p:sp>
        <p:nvSpPr>
          <p:cNvPr id="16387" name="2 Marcador de contenido"/>
          <p:cNvSpPr>
            <a:spLocks noGrp="1"/>
          </p:cNvSpPr>
          <p:nvPr>
            <p:ph idx="1"/>
          </p:nvPr>
        </p:nvSpPr>
        <p:spPr>
          <a:xfrm>
            <a:off x="1036067" y="908719"/>
            <a:ext cx="8000429" cy="5615037"/>
          </a:xfrm>
        </p:spPr>
        <p:txBody>
          <a:bodyPr/>
          <a:lstStyle/>
          <a:p>
            <a:pPr eaLnBrk="1" hangingPunct="1"/>
            <a:r>
              <a:rPr lang="es-ES" sz="2400" dirty="0">
                <a:latin typeface="Calibri" pitchFamily="34" charset="0"/>
              </a:rPr>
              <a:t>Pruebas de caja negra:</a:t>
            </a:r>
          </a:p>
          <a:p>
            <a:pPr lvl="1" eaLnBrk="1" hangingPunct="1"/>
            <a:r>
              <a:rPr lang="es-ES" sz="2200" dirty="0">
                <a:latin typeface="Calibri" pitchFamily="34" charset="0"/>
              </a:rPr>
              <a:t>Las técnicas de caja negra generalmente se usan durante las </a:t>
            </a:r>
            <a:r>
              <a:rPr lang="es-ES" sz="2200" dirty="0">
                <a:solidFill>
                  <a:srgbClr val="00B0F0"/>
                </a:solidFill>
                <a:latin typeface="Calibri" pitchFamily="34" charset="0"/>
              </a:rPr>
              <a:t>últimas fases del proceso de prueba</a:t>
            </a:r>
            <a:r>
              <a:rPr lang="es-ES" sz="2200" dirty="0">
                <a:latin typeface="Calibri" pitchFamily="34" charset="0"/>
              </a:rPr>
              <a:t>, donde el analista de prueba puede no tener acceso a la información sobre cómo se construyó el software, o cuando el sistema fue desarrollado por un tercero.</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48</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2" name="Imagen 1">
            <a:extLst>
              <a:ext uri="{FF2B5EF4-FFF2-40B4-BE49-F238E27FC236}">
                <a16:creationId xmlns:a16="http://schemas.microsoft.com/office/drawing/2014/main" id="{71E08DE4-8527-F28E-086E-5B8A740A1D03}"/>
              </a:ext>
            </a:extLst>
          </p:cNvPr>
          <p:cNvPicPr>
            <a:picLocks noChangeAspect="1"/>
          </p:cNvPicPr>
          <p:nvPr/>
        </p:nvPicPr>
        <p:blipFill rotWithShape="1">
          <a:blip r:embed="rId3"/>
          <a:srcRect b="14020"/>
          <a:stretch/>
        </p:blipFill>
        <p:spPr>
          <a:xfrm>
            <a:off x="3131840" y="3284983"/>
            <a:ext cx="4032447" cy="2687913"/>
          </a:xfrm>
          <a:prstGeom prst="rect">
            <a:avLst/>
          </a:prstGeom>
        </p:spPr>
      </p:pic>
    </p:spTree>
    <p:extLst>
      <p:ext uri="{BB962C8B-B14F-4D97-AF65-F5344CB8AC3E}">
        <p14:creationId xmlns:p14="http://schemas.microsoft.com/office/powerpoint/2010/main" val="42599312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Pruebas de caja negra</a:t>
            </a:r>
          </a:p>
        </p:txBody>
      </p:sp>
      <p:sp>
        <p:nvSpPr>
          <p:cNvPr id="16387" name="2 Marcador de contenido"/>
          <p:cNvSpPr>
            <a:spLocks noGrp="1"/>
          </p:cNvSpPr>
          <p:nvPr>
            <p:ph idx="1"/>
          </p:nvPr>
        </p:nvSpPr>
        <p:spPr>
          <a:xfrm>
            <a:off x="1036067" y="908720"/>
            <a:ext cx="8000429" cy="5472608"/>
          </a:xfrm>
        </p:spPr>
        <p:txBody>
          <a:bodyPr/>
          <a:lstStyle/>
          <a:p>
            <a:pPr eaLnBrk="1" hangingPunct="1"/>
            <a:r>
              <a:rPr lang="es-ES" sz="2400" dirty="0">
                <a:latin typeface="Calibri" pitchFamily="34" charset="0"/>
              </a:rPr>
              <a:t>Particiones de equivalencia:</a:t>
            </a:r>
          </a:p>
          <a:p>
            <a:pPr lvl="1" eaLnBrk="1" hangingPunct="1"/>
            <a:r>
              <a:rPr lang="es-ES" sz="2200" dirty="0">
                <a:latin typeface="Calibri" pitchFamily="34" charset="0"/>
              </a:rPr>
              <a:t>La partición de equivalencia se basa en la idea de que, en muchos casos, las entradas de un programa se pueden “clasificar" en grupos de entradas similares.</a:t>
            </a:r>
          </a:p>
          <a:p>
            <a:pPr lvl="1" eaLnBrk="1" hangingPunct="1"/>
            <a:endParaRPr lang="es-ES" sz="2200" dirty="0">
              <a:latin typeface="Calibri" pitchFamily="34" charset="0"/>
            </a:endParaRPr>
          </a:p>
          <a:p>
            <a:pPr lvl="1" eaLnBrk="1" hangingPunct="1"/>
            <a:r>
              <a:rPr lang="es-ES" sz="2200" dirty="0">
                <a:latin typeface="Calibri" pitchFamily="34" charset="0"/>
              </a:rPr>
              <a:t>Por ejemplo, un programa que acepta valores enteros puede aceptar como válida cualquier entrada que sea un número y debería rechazar cualquier otra cosa.</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49</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316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5</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1979712" y="2492896"/>
            <a:ext cx="6264696" cy="1200329"/>
          </a:xfrm>
          <a:prstGeom prst="rect">
            <a:avLst/>
          </a:prstGeom>
          <a:noFill/>
        </p:spPr>
        <p:txBody>
          <a:bodyPr wrap="square" rtlCol="0">
            <a:spAutoFit/>
          </a:bodyPr>
          <a:lstStyle/>
          <a:p>
            <a:pPr algn="ctr"/>
            <a:r>
              <a:rPr lang="es-UY" sz="3600" dirty="0">
                <a:latin typeface="Calibri" pitchFamily="34" charset="0"/>
              </a:rPr>
              <a:t>Definiciones de prueba (</a:t>
            </a:r>
            <a:r>
              <a:rPr lang="es-UY" sz="3600" dirty="0" err="1">
                <a:latin typeface="Calibri" pitchFamily="34" charset="0"/>
              </a:rPr>
              <a:t>testing</a:t>
            </a:r>
            <a:r>
              <a:rPr lang="es-UY" sz="3600" dirty="0">
                <a:latin typeface="Calibri" pitchFamily="34" charset="0"/>
              </a:rPr>
              <a:t>) de software</a:t>
            </a:r>
          </a:p>
        </p:txBody>
      </p:sp>
    </p:spTree>
    <p:extLst>
      <p:ext uri="{BB962C8B-B14F-4D97-AF65-F5344CB8AC3E}">
        <p14:creationId xmlns:p14="http://schemas.microsoft.com/office/powerpoint/2010/main" val="39673165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Pruebas de caja negra</a:t>
            </a:r>
          </a:p>
        </p:txBody>
      </p:sp>
      <p:sp>
        <p:nvSpPr>
          <p:cNvPr id="16387" name="2 Marcador de contenido"/>
          <p:cNvSpPr>
            <a:spLocks noGrp="1"/>
          </p:cNvSpPr>
          <p:nvPr>
            <p:ph idx="1"/>
          </p:nvPr>
        </p:nvSpPr>
        <p:spPr>
          <a:xfrm>
            <a:off x="1036067" y="908720"/>
            <a:ext cx="8000429" cy="5472608"/>
          </a:xfrm>
        </p:spPr>
        <p:txBody>
          <a:bodyPr/>
          <a:lstStyle/>
          <a:p>
            <a:pPr eaLnBrk="1" hangingPunct="1"/>
            <a:r>
              <a:rPr lang="es-ES" sz="2400" dirty="0">
                <a:latin typeface="Calibri" pitchFamily="34" charset="0"/>
              </a:rPr>
              <a:t>Particiones de equivalencia:</a:t>
            </a:r>
          </a:p>
          <a:p>
            <a:pPr lvl="1" eaLnBrk="1" hangingPunct="1"/>
            <a:r>
              <a:rPr lang="es-ES" sz="2200" dirty="0">
                <a:latin typeface="Calibri" pitchFamily="34" charset="0"/>
              </a:rPr>
              <a:t>Aprovecha las propiedades de las particiones de equivalencia para reducir el número de casos de prueba que se necesitan escribir.</a:t>
            </a:r>
          </a:p>
          <a:p>
            <a:pPr lvl="1" eaLnBrk="1" hangingPunct="1"/>
            <a:endParaRPr lang="es-ES" sz="2200" dirty="0">
              <a:latin typeface="Calibri" pitchFamily="34" charset="0"/>
            </a:endParaRPr>
          </a:p>
          <a:p>
            <a:pPr lvl="1" eaLnBrk="1" hangingPunct="1"/>
            <a:r>
              <a:rPr lang="es-ES" sz="2200" dirty="0">
                <a:latin typeface="Calibri" pitchFamily="34" charset="0"/>
              </a:rPr>
              <a:t>Dado que todos los valores en una partición de equivalencia son manejados exactamente de la misma manera por un programa dado, solo se necesita probar uno de ellos como representante de la partición.</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50</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0486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Pruebas de caja negra</a:t>
            </a:r>
          </a:p>
        </p:txBody>
      </p:sp>
      <p:sp>
        <p:nvSpPr>
          <p:cNvPr id="16387" name="2 Marcador de contenido"/>
          <p:cNvSpPr>
            <a:spLocks noGrp="1"/>
          </p:cNvSpPr>
          <p:nvPr>
            <p:ph idx="1"/>
          </p:nvPr>
        </p:nvSpPr>
        <p:spPr>
          <a:xfrm>
            <a:off x="1036067" y="908720"/>
            <a:ext cx="8000429" cy="1003351"/>
          </a:xfrm>
        </p:spPr>
        <p:txBody>
          <a:bodyPr/>
          <a:lstStyle/>
          <a:p>
            <a:pPr eaLnBrk="1" hangingPunct="1"/>
            <a:r>
              <a:rPr lang="es-ES" sz="2400" dirty="0">
                <a:latin typeface="Calibri" pitchFamily="34" charset="0"/>
              </a:rPr>
              <a:t>Particiones de equivalencia:</a:t>
            </a:r>
          </a:p>
          <a:p>
            <a:pPr lvl="1" eaLnBrk="1" hangingPunct="1"/>
            <a:r>
              <a:rPr lang="es-ES" sz="2200" dirty="0">
                <a:latin typeface="Calibri" pitchFamily="34" charset="0"/>
              </a:rPr>
              <a:t>Establecer las clases de equivalencia.</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51</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 name="Google Shape;116;p22">
            <a:extLst>
              <a:ext uri="{FF2B5EF4-FFF2-40B4-BE49-F238E27FC236}">
                <a16:creationId xmlns:a16="http://schemas.microsoft.com/office/drawing/2014/main" id="{E6352B14-E6B7-5736-60D2-94EBF00CFB4A}"/>
              </a:ext>
            </a:extLst>
          </p:cNvPr>
          <p:cNvGraphicFramePr/>
          <p:nvPr>
            <p:extLst>
              <p:ext uri="{D42A27DB-BD31-4B8C-83A1-F6EECF244321}">
                <p14:modId xmlns:p14="http://schemas.microsoft.com/office/powerpoint/2010/main" val="4090362972"/>
              </p:ext>
            </p:extLst>
          </p:nvPr>
        </p:nvGraphicFramePr>
        <p:xfrm>
          <a:off x="1143000" y="2150253"/>
          <a:ext cx="7821488" cy="3150955"/>
        </p:xfrm>
        <a:graphic>
          <a:graphicData uri="http://schemas.openxmlformats.org/drawingml/2006/table">
            <a:tbl>
              <a:tblPr>
                <a:noFill/>
              </a:tblPr>
              <a:tblGrid>
                <a:gridCol w="1546100">
                  <a:extLst>
                    <a:ext uri="{9D8B030D-6E8A-4147-A177-3AD203B41FA5}">
                      <a16:colId xmlns:a16="http://schemas.microsoft.com/office/drawing/2014/main" val="20000"/>
                    </a:ext>
                  </a:extLst>
                </a:gridCol>
                <a:gridCol w="2956145">
                  <a:extLst>
                    <a:ext uri="{9D8B030D-6E8A-4147-A177-3AD203B41FA5}">
                      <a16:colId xmlns:a16="http://schemas.microsoft.com/office/drawing/2014/main" val="20001"/>
                    </a:ext>
                  </a:extLst>
                </a:gridCol>
                <a:gridCol w="3319243">
                  <a:extLst>
                    <a:ext uri="{9D8B030D-6E8A-4147-A177-3AD203B41FA5}">
                      <a16:colId xmlns:a16="http://schemas.microsoft.com/office/drawing/2014/main" val="20002"/>
                    </a:ext>
                  </a:extLst>
                </a:gridCol>
              </a:tblGrid>
              <a:tr h="654650">
                <a:tc>
                  <a:txBody>
                    <a:bodyPr/>
                    <a:lstStyle/>
                    <a:p>
                      <a:pPr marL="0" lvl="0" indent="0" algn="ctr" rtl="0">
                        <a:spcBef>
                          <a:spcPts val="0"/>
                        </a:spcBef>
                        <a:spcAft>
                          <a:spcPts val="0"/>
                        </a:spcAft>
                        <a:buNone/>
                      </a:pPr>
                      <a:r>
                        <a:rPr lang="es" sz="1600" b="1"/>
                        <a:t>Entrada / Variable</a:t>
                      </a:r>
                      <a:endParaRPr sz="1600" b="1"/>
                    </a:p>
                  </a:txBody>
                  <a:tcPr marL="91425" marR="91425" marT="91425" marB="91425" anchor="ctr">
                    <a:solidFill>
                      <a:srgbClr val="A4C2F4"/>
                    </a:solidFill>
                  </a:tcPr>
                </a:tc>
                <a:tc>
                  <a:txBody>
                    <a:bodyPr/>
                    <a:lstStyle/>
                    <a:p>
                      <a:pPr marL="0" lvl="0" indent="0" algn="ctr" rtl="0">
                        <a:spcBef>
                          <a:spcPts val="0"/>
                        </a:spcBef>
                        <a:spcAft>
                          <a:spcPts val="0"/>
                        </a:spcAft>
                        <a:buNone/>
                      </a:pPr>
                      <a:r>
                        <a:rPr lang="es" sz="1600" b="1"/>
                        <a:t>Clases válidas</a:t>
                      </a:r>
                      <a:endParaRPr sz="1600" b="1"/>
                    </a:p>
                  </a:txBody>
                  <a:tcPr marL="91425" marR="91425" marT="91425" marB="91425" anchor="ctr">
                    <a:solidFill>
                      <a:srgbClr val="A4C2F4"/>
                    </a:solidFill>
                  </a:tcPr>
                </a:tc>
                <a:tc>
                  <a:txBody>
                    <a:bodyPr/>
                    <a:lstStyle/>
                    <a:p>
                      <a:pPr marL="0" lvl="0" indent="0" algn="ctr" rtl="0">
                        <a:spcBef>
                          <a:spcPts val="0"/>
                        </a:spcBef>
                        <a:spcAft>
                          <a:spcPts val="0"/>
                        </a:spcAft>
                        <a:buNone/>
                      </a:pPr>
                      <a:r>
                        <a:rPr lang="es" sz="1600" b="1" dirty="0"/>
                        <a:t>Clases no válidas</a:t>
                      </a:r>
                      <a:endParaRPr sz="1600" b="1" dirty="0"/>
                    </a:p>
                  </a:txBody>
                  <a:tcPr marL="91425" marR="91425" marT="91425" marB="91425" anchor="ctr">
                    <a:solidFill>
                      <a:srgbClr val="A4C2F4"/>
                    </a:solidFill>
                  </a:tcPr>
                </a:tc>
                <a:extLst>
                  <a:ext uri="{0D108BD9-81ED-4DB2-BD59-A6C34878D82A}">
                    <a16:rowId xmlns:a16="http://schemas.microsoft.com/office/drawing/2014/main" val="10000"/>
                  </a:ext>
                </a:extLst>
              </a:tr>
              <a:tr h="858125">
                <a:tc>
                  <a:txBody>
                    <a:bodyPr/>
                    <a:lstStyle/>
                    <a:p>
                      <a:pPr marL="0" lvl="0" indent="0" algn="ctr" rtl="0">
                        <a:spcBef>
                          <a:spcPts val="0"/>
                        </a:spcBef>
                        <a:spcAft>
                          <a:spcPts val="0"/>
                        </a:spcAft>
                        <a:buNone/>
                      </a:pPr>
                      <a:r>
                        <a:rPr lang="es" sz="1600" b="1" dirty="0"/>
                        <a:t>e-mail</a:t>
                      </a:r>
                      <a:endParaRPr sz="1600" b="1" dirty="0"/>
                    </a:p>
                  </a:txBody>
                  <a:tcPr marL="91425" marR="91425" marT="91425" marB="91425" anchor="ctr"/>
                </a:tc>
                <a:tc>
                  <a:txBody>
                    <a:bodyPr/>
                    <a:lstStyle/>
                    <a:p>
                      <a:pPr marL="457200" lvl="0" indent="-330200" algn="l" rtl="0">
                        <a:spcBef>
                          <a:spcPts val="0"/>
                        </a:spcBef>
                        <a:spcAft>
                          <a:spcPts val="0"/>
                        </a:spcAft>
                        <a:buSzPts val="1600"/>
                        <a:buChar char="●"/>
                      </a:pPr>
                      <a:r>
                        <a:rPr lang="es-UY" sz="1600" dirty="0"/>
                        <a:t>e</a:t>
                      </a:r>
                      <a:r>
                        <a:rPr lang="es" sz="1600" dirty="0"/>
                        <a:t>-mail no registrado (1)</a:t>
                      </a:r>
                      <a:endParaRPr sz="1600" dirty="0"/>
                    </a:p>
                  </a:txBody>
                  <a:tcPr marL="91425" marR="91425" marT="91425" marB="91425"/>
                </a:tc>
                <a:tc>
                  <a:txBody>
                    <a:bodyPr/>
                    <a:lstStyle/>
                    <a:p>
                      <a:pPr marL="457200" lvl="0" indent="-330200" algn="l" rtl="0">
                        <a:spcBef>
                          <a:spcPts val="0"/>
                        </a:spcBef>
                        <a:spcAft>
                          <a:spcPts val="0"/>
                        </a:spcAft>
                        <a:buSzPts val="1600"/>
                        <a:buChar char="●"/>
                      </a:pPr>
                      <a:r>
                        <a:rPr lang="es-UY" sz="1600" dirty="0"/>
                        <a:t>e</a:t>
                      </a:r>
                      <a:r>
                        <a:rPr lang="es" sz="1600" dirty="0"/>
                        <a:t>-mail ya registrado (4)</a:t>
                      </a:r>
                      <a:endParaRPr sz="1600" dirty="0"/>
                    </a:p>
                    <a:p>
                      <a:pPr marL="457200" lvl="0" indent="-330200" algn="l" rtl="0">
                        <a:spcBef>
                          <a:spcPts val="0"/>
                        </a:spcBef>
                        <a:spcAft>
                          <a:spcPts val="0"/>
                        </a:spcAft>
                        <a:buSzPts val="1600"/>
                        <a:buChar char="●"/>
                      </a:pPr>
                      <a:r>
                        <a:rPr lang="es" sz="1600" dirty="0"/>
                        <a:t>Formato de mail incorrecto (5)</a:t>
                      </a:r>
                      <a:endParaRPr sz="1600" dirty="0"/>
                    </a:p>
                  </a:txBody>
                  <a:tcPr marL="91425" marR="91425" marT="91425" marB="91425"/>
                </a:tc>
                <a:extLst>
                  <a:ext uri="{0D108BD9-81ED-4DB2-BD59-A6C34878D82A}">
                    <a16:rowId xmlns:a16="http://schemas.microsoft.com/office/drawing/2014/main" val="10001"/>
                  </a:ext>
                </a:extLst>
              </a:tr>
              <a:tr h="849950">
                <a:tc>
                  <a:txBody>
                    <a:bodyPr/>
                    <a:lstStyle/>
                    <a:p>
                      <a:pPr marL="0" lvl="0" indent="0" algn="ctr" rtl="0">
                        <a:spcBef>
                          <a:spcPts val="0"/>
                        </a:spcBef>
                        <a:spcAft>
                          <a:spcPts val="0"/>
                        </a:spcAft>
                        <a:buNone/>
                      </a:pPr>
                      <a:r>
                        <a:rPr lang="es" sz="1600" b="1"/>
                        <a:t>Contraseña</a:t>
                      </a:r>
                      <a:endParaRPr sz="1600" b="1"/>
                    </a:p>
                  </a:txBody>
                  <a:tcPr marL="91425" marR="91425" marT="91425" marB="91425" anchor="ctr"/>
                </a:tc>
                <a:tc>
                  <a:txBody>
                    <a:bodyPr/>
                    <a:lstStyle/>
                    <a:p>
                      <a:pPr marL="457200" lvl="0" indent="-330200" algn="l" rtl="0">
                        <a:spcBef>
                          <a:spcPts val="0"/>
                        </a:spcBef>
                        <a:spcAft>
                          <a:spcPts val="0"/>
                        </a:spcAft>
                        <a:buSzPts val="1600"/>
                        <a:buChar char="●"/>
                      </a:pPr>
                      <a:r>
                        <a:rPr lang="es" sz="1600" dirty="0"/>
                        <a:t>8 caracteres o más, con al menos una mayúscula (2)</a:t>
                      </a:r>
                      <a:endParaRPr sz="1600" dirty="0"/>
                    </a:p>
                  </a:txBody>
                  <a:tcPr marL="91425" marR="91425" marT="91425" marB="91425"/>
                </a:tc>
                <a:tc>
                  <a:txBody>
                    <a:bodyPr/>
                    <a:lstStyle/>
                    <a:p>
                      <a:pPr marL="457200" lvl="0" indent="-330200" algn="l" rtl="0">
                        <a:spcBef>
                          <a:spcPts val="0"/>
                        </a:spcBef>
                        <a:spcAft>
                          <a:spcPts val="0"/>
                        </a:spcAft>
                        <a:buSzPts val="1600"/>
                        <a:buChar char="●"/>
                      </a:pPr>
                      <a:r>
                        <a:rPr lang="es" sz="1600" dirty="0"/>
                        <a:t>7 caracteres o menos (6)</a:t>
                      </a:r>
                      <a:endParaRPr sz="1600" dirty="0"/>
                    </a:p>
                    <a:p>
                      <a:pPr marL="457200" lvl="0" indent="-330200" algn="l" rtl="0">
                        <a:spcBef>
                          <a:spcPts val="0"/>
                        </a:spcBef>
                        <a:spcAft>
                          <a:spcPts val="0"/>
                        </a:spcAft>
                        <a:buSzPts val="1600"/>
                        <a:buChar char="●"/>
                      </a:pPr>
                      <a:r>
                        <a:rPr lang="es" sz="1600" dirty="0"/>
                        <a:t>No tiene mayúscula (7)</a:t>
                      </a:r>
                      <a:endParaRPr sz="1600" dirty="0"/>
                    </a:p>
                  </a:txBody>
                  <a:tcPr marL="91425" marR="91425" marT="91425" marB="91425"/>
                </a:tc>
                <a:extLst>
                  <a:ext uri="{0D108BD9-81ED-4DB2-BD59-A6C34878D82A}">
                    <a16:rowId xmlns:a16="http://schemas.microsoft.com/office/drawing/2014/main" val="10002"/>
                  </a:ext>
                </a:extLst>
              </a:tr>
              <a:tr h="772350">
                <a:tc>
                  <a:txBody>
                    <a:bodyPr/>
                    <a:lstStyle/>
                    <a:p>
                      <a:pPr marL="0" lvl="0" indent="0" algn="ctr" rtl="0">
                        <a:spcBef>
                          <a:spcPts val="0"/>
                        </a:spcBef>
                        <a:spcAft>
                          <a:spcPts val="0"/>
                        </a:spcAft>
                        <a:buNone/>
                      </a:pPr>
                      <a:r>
                        <a:rPr lang="es" sz="1600" b="1"/>
                        <a:t>Edad</a:t>
                      </a:r>
                      <a:endParaRPr sz="1600" b="1"/>
                    </a:p>
                  </a:txBody>
                  <a:tcPr marL="91425" marR="91425" marT="91425" marB="91425" anchor="ctr"/>
                </a:tc>
                <a:tc>
                  <a:txBody>
                    <a:bodyPr/>
                    <a:lstStyle/>
                    <a:p>
                      <a:pPr marL="457200" lvl="0" indent="-330200" algn="l" rtl="0">
                        <a:spcBef>
                          <a:spcPts val="0"/>
                        </a:spcBef>
                        <a:spcAft>
                          <a:spcPts val="0"/>
                        </a:spcAft>
                        <a:buSzPts val="1600"/>
                        <a:buChar char="●"/>
                      </a:pPr>
                      <a:r>
                        <a:rPr lang="es" sz="1600" dirty="0"/>
                        <a:t>18 o más (3)</a:t>
                      </a:r>
                      <a:endParaRPr sz="1600" dirty="0"/>
                    </a:p>
                  </a:txBody>
                  <a:tcPr marL="91425" marR="91425" marT="91425" marB="91425"/>
                </a:tc>
                <a:tc>
                  <a:txBody>
                    <a:bodyPr/>
                    <a:lstStyle/>
                    <a:p>
                      <a:pPr marL="457200" lvl="0" indent="-330200" algn="l" rtl="0">
                        <a:spcBef>
                          <a:spcPts val="0"/>
                        </a:spcBef>
                        <a:spcAft>
                          <a:spcPts val="0"/>
                        </a:spcAft>
                        <a:buSzPts val="1600"/>
                        <a:buChar char="●"/>
                      </a:pPr>
                      <a:r>
                        <a:rPr lang="es" sz="1600" dirty="0"/>
                        <a:t>Menor a 18 (8)</a:t>
                      </a:r>
                      <a:endParaRPr sz="1600" dirty="0"/>
                    </a:p>
                    <a:p>
                      <a:pPr marL="457200" lvl="0" indent="-330200" algn="l" rtl="0">
                        <a:spcBef>
                          <a:spcPts val="0"/>
                        </a:spcBef>
                        <a:spcAft>
                          <a:spcPts val="0"/>
                        </a:spcAft>
                        <a:buSzPts val="1600"/>
                        <a:buChar char="●"/>
                      </a:pPr>
                      <a:r>
                        <a:rPr lang="es" sz="1600" dirty="0"/>
                        <a:t>Caracteres no numéricos (9)</a:t>
                      </a:r>
                      <a:endParaRPr sz="1600" dirty="0"/>
                    </a:p>
                  </a:txBody>
                  <a:tcPr marL="91425" marR="91425" marT="91425" marB="914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856567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Pruebas de caja negra</a:t>
            </a:r>
          </a:p>
        </p:txBody>
      </p:sp>
      <p:sp>
        <p:nvSpPr>
          <p:cNvPr id="16387" name="2 Marcador de contenido"/>
          <p:cNvSpPr>
            <a:spLocks noGrp="1"/>
          </p:cNvSpPr>
          <p:nvPr>
            <p:ph idx="1"/>
          </p:nvPr>
        </p:nvSpPr>
        <p:spPr>
          <a:xfrm>
            <a:off x="1036067" y="908719"/>
            <a:ext cx="8000429" cy="1052889"/>
          </a:xfrm>
        </p:spPr>
        <p:txBody>
          <a:bodyPr/>
          <a:lstStyle/>
          <a:p>
            <a:pPr eaLnBrk="1" hangingPunct="1"/>
            <a:r>
              <a:rPr lang="es-ES" sz="2400" dirty="0">
                <a:latin typeface="Calibri" pitchFamily="34" charset="0"/>
              </a:rPr>
              <a:t>Particiones de equivalencia:</a:t>
            </a:r>
          </a:p>
          <a:p>
            <a:pPr lvl="1" eaLnBrk="1" hangingPunct="1"/>
            <a:r>
              <a:rPr lang="es-ES" sz="2200" dirty="0">
                <a:latin typeface="Calibri" pitchFamily="34" charset="0"/>
              </a:rPr>
              <a:t>Generar casos de prueba.</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52</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Google Shape;122;p23">
            <a:extLst>
              <a:ext uri="{FF2B5EF4-FFF2-40B4-BE49-F238E27FC236}">
                <a16:creationId xmlns:a16="http://schemas.microsoft.com/office/drawing/2014/main" id="{93515864-72C5-583E-719A-370AA1BC8964}"/>
              </a:ext>
            </a:extLst>
          </p:cNvPr>
          <p:cNvGraphicFramePr/>
          <p:nvPr>
            <p:extLst>
              <p:ext uri="{D42A27DB-BD31-4B8C-83A1-F6EECF244321}">
                <p14:modId xmlns:p14="http://schemas.microsoft.com/office/powerpoint/2010/main" val="1571655503"/>
              </p:ext>
            </p:extLst>
          </p:nvPr>
        </p:nvGraphicFramePr>
        <p:xfrm>
          <a:off x="1069734" y="2115150"/>
          <a:ext cx="8000428" cy="3114050"/>
        </p:xfrm>
        <a:graphic>
          <a:graphicData uri="http://schemas.openxmlformats.org/drawingml/2006/table">
            <a:tbl>
              <a:tblPr>
                <a:noFill/>
              </a:tblPr>
              <a:tblGrid>
                <a:gridCol w="887958">
                  <a:extLst>
                    <a:ext uri="{9D8B030D-6E8A-4147-A177-3AD203B41FA5}">
                      <a16:colId xmlns:a16="http://schemas.microsoft.com/office/drawing/2014/main" val="20000"/>
                    </a:ext>
                  </a:extLst>
                </a:gridCol>
                <a:gridCol w="1828322">
                  <a:extLst>
                    <a:ext uri="{9D8B030D-6E8A-4147-A177-3AD203B41FA5}">
                      <a16:colId xmlns:a16="http://schemas.microsoft.com/office/drawing/2014/main" val="20001"/>
                    </a:ext>
                  </a:extLst>
                </a:gridCol>
                <a:gridCol w="1283922">
                  <a:extLst>
                    <a:ext uri="{9D8B030D-6E8A-4147-A177-3AD203B41FA5}">
                      <a16:colId xmlns:a16="http://schemas.microsoft.com/office/drawing/2014/main" val="20002"/>
                    </a:ext>
                  </a:extLst>
                </a:gridCol>
                <a:gridCol w="813692">
                  <a:extLst>
                    <a:ext uri="{9D8B030D-6E8A-4147-A177-3AD203B41FA5}">
                      <a16:colId xmlns:a16="http://schemas.microsoft.com/office/drawing/2014/main" val="20003"/>
                    </a:ext>
                  </a:extLst>
                </a:gridCol>
                <a:gridCol w="1977481">
                  <a:extLst>
                    <a:ext uri="{9D8B030D-6E8A-4147-A177-3AD203B41FA5}">
                      <a16:colId xmlns:a16="http://schemas.microsoft.com/office/drawing/2014/main" val="20004"/>
                    </a:ext>
                  </a:extLst>
                </a:gridCol>
                <a:gridCol w="1209053">
                  <a:extLst>
                    <a:ext uri="{9D8B030D-6E8A-4147-A177-3AD203B41FA5}">
                      <a16:colId xmlns:a16="http://schemas.microsoft.com/office/drawing/2014/main" val="20005"/>
                    </a:ext>
                  </a:extLst>
                </a:gridCol>
              </a:tblGrid>
              <a:tr h="643750">
                <a:tc>
                  <a:txBody>
                    <a:bodyPr/>
                    <a:lstStyle/>
                    <a:p>
                      <a:pPr marL="0" lvl="0" indent="0" algn="ctr" rtl="0">
                        <a:spcBef>
                          <a:spcPts val="0"/>
                        </a:spcBef>
                        <a:spcAft>
                          <a:spcPts val="0"/>
                        </a:spcAft>
                        <a:buNone/>
                      </a:pPr>
                      <a:r>
                        <a:rPr lang="es" sz="1200" b="1"/>
                        <a:t>Caso de prueba</a:t>
                      </a:r>
                      <a:endParaRPr sz="1200" b="1"/>
                    </a:p>
                  </a:txBody>
                  <a:tcPr marL="91425" marR="91425" marT="91425" marB="91425" anchor="ctr">
                    <a:solidFill>
                      <a:srgbClr val="A4C2F4"/>
                    </a:solidFill>
                  </a:tcPr>
                </a:tc>
                <a:tc>
                  <a:txBody>
                    <a:bodyPr/>
                    <a:lstStyle/>
                    <a:p>
                      <a:pPr marL="0" lvl="0" indent="0" algn="ctr" rtl="0">
                        <a:spcBef>
                          <a:spcPts val="0"/>
                        </a:spcBef>
                        <a:spcAft>
                          <a:spcPts val="0"/>
                        </a:spcAft>
                        <a:buNone/>
                      </a:pPr>
                      <a:r>
                        <a:rPr lang="es-UY" sz="1200" b="1" dirty="0"/>
                        <a:t>e</a:t>
                      </a:r>
                      <a:r>
                        <a:rPr lang="es" sz="1200" b="1" dirty="0"/>
                        <a:t>-mail</a:t>
                      </a:r>
                      <a:endParaRPr sz="1200" b="1" dirty="0"/>
                    </a:p>
                  </a:txBody>
                  <a:tcPr marL="91425" marR="91425" marT="91425" marB="91425" anchor="ctr">
                    <a:solidFill>
                      <a:srgbClr val="A4C2F4"/>
                    </a:solidFill>
                  </a:tcPr>
                </a:tc>
                <a:tc>
                  <a:txBody>
                    <a:bodyPr/>
                    <a:lstStyle/>
                    <a:p>
                      <a:pPr marL="0" lvl="0" indent="0" algn="ctr" rtl="0">
                        <a:spcBef>
                          <a:spcPts val="0"/>
                        </a:spcBef>
                        <a:spcAft>
                          <a:spcPts val="0"/>
                        </a:spcAft>
                        <a:buNone/>
                      </a:pPr>
                      <a:r>
                        <a:rPr lang="es" sz="1200" b="1" dirty="0"/>
                        <a:t>Contraseña</a:t>
                      </a:r>
                      <a:endParaRPr sz="1200" b="1" dirty="0"/>
                    </a:p>
                  </a:txBody>
                  <a:tcPr marL="91425" marR="91425" marT="91425" marB="91425" anchor="ctr">
                    <a:solidFill>
                      <a:srgbClr val="A4C2F4"/>
                    </a:solidFill>
                  </a:tcPr>
                </a:tc>
                <a:tc>
                  <a:txBody>
                    <a:bodyPr/>
                    <a:lstStyle/>
                    <a:p>
                      <a:pPr marL="0" lvl="0" indent="0" algn="ctr" rtl="0">
                        <a:spcBef>
                          <a:spcPts val="0"/>
                        </a:spcBef>
                        <a:spcAft>
                          <a:spcPts val="0"/>
                        </a:spcAft>
                        <a:buNone/>
                      </a:pPr>
                      <a:r>
                        <a:rPr lang="es" sz="1200" b="1"/>
                        <a:t>Edad</a:t>
                      </a:r>
                      <a:endParaRPr sz="1200" b="1"/>
                    </a:p>
                  </a:txBody>
                  <a:tcPr marL="91425" marR="91425" marT="91425" marB="91425" anchor="ctr">
                    <a:solidFill>
                      <a:srgbClr val="A4C2F4"/>
                    </a:solidFill>
                  </a:tcPr>
                </a:tc>
                <a:tc>
                  <a:txBody>
                    <a:bodyPr/>
                    <a:lstStyle/>
                    <a:p>
                      <a:pPr marL="0" lvl="0" indent="0" algn="ctr" rtl="0">
                        <a:spcBef>
                          <a:spcPts val="0"/>
                        </a:spcBef>
                        <a:spcAft>
                          <a:spcPts val="0"/>
                        </a:spcAft>
                        <a:buNone/>
                      </a:pPr>
                      <a:r>
                        <a:rPr lang="es" sz="1200" b="1" dirty="0"/>
                        <a:t>Resultado esperado</a:t>
                      </a:r>
                      <a:endParaRPr sz="1200" b="1" dirty="0"/>
                    </a:p>
                  </a:txBody>
                  <a:tcPr marL="91425" marR="91425" marT="91425" marB="91425" anchor="ctr">
                    <a:solidFill>
                      <a:srgbClr val="A4C2F4"/>
                    </a:solidFill>
                  </a:tcPr>
                </a:tc>
                <a:tc>
                  <a:txBody>
                    <a:bodyPr/>
                    <a:lstStyle/>
                    <a:p>
                      <a:pPr marL="0" lvl="0" indent="0" algn="ctr" rtl="0">
                        <a:spcBef>
                          <a:spcPts val="0"/>
                        </a:spcBef>
                        <a:spcAft>
                          <a:spcPts val="0"/>
                        </a:spcAft>
                        <a:buNone/>
                      </a:pPr>
                      <a:r>
                        <a:rPr lang="es" sz="1200" b="1"/>
                        <a:t>Clases de equivalencia cubiertas</a:t>
                      </a:r>
                      <a:endParaRPr sz="1200" b="1"/>
                    </a:p>
                  </a:txBody>
                  <a:tcPr marL="91425" marR="91425" marT="91425" marB="91425" anchor="ctr">
                    <a:solidFill>
                      <a:srgbClr val="A4C2F4"/>
                    </a:solidFill>
                  </a:tcPr>
                </a:tc>
                <a:extLst>
                  <a:ext uri="{0D108BD9-81ED-4DB2-BD59-A6C34878D82A}">
                    <a16:rowId xmlns:a16="http://schemas.microsoft.com/office/drawing/2014/main" val="10000"/>
                  </a:ext>
                </a:extLst>
              </a:tr>
              <a:tr h="632350">
                <a:tc>
                  <a:txBody>
                    <a:bodyPr/>
                    <a:lstStyle/>
                    <a:p>
                      <a:pPr marL="0" lvl="0" indent="0" algn="ctr" rtl="0">
                        <a:spcBef>
                          <a:spcPts val="0"/>
                        </a:spcBef>
                        <a:spcAft>
                          <a:spcPts val="0"/>
                        </a:spcAft>
                        <a:buNone/>
                      </a:pPr>
                      <a:r>
                        <a:rPr lang="es" sz="1200"/>
                        <a:t>CP 1</a:t>
                      </a:r>
                      <a:endParaRPr sz="1200"/>
                    </a:p>
                  </a:txBody>
                  <a:tcPr marL="91425" marR="91425" marT="91425" marB="91425" anchor="ctr"/>
                </a:tc>
                <a:tc>
                  <a:txBody>
                    <a:bodyPr/>
                    <a:lstStyle/>
                    <a:p>
                      <a:pPr marL="0" lvl="0" indent="0" algn="l" rtl="0">
                        <a:spcBef>
                          <a:spcPts val="0"/>
                        </a:spcBef>
                        <a:spcAft>
                          <a:spcPts val="0"/>
                        </a:spcAft>
                        <a:buNone/>
                      </a:pPr>
                      <a:r>
                        <a:rPr lang="es" sz="1200"/>
                        <a:t>juan@gmail.com</a:t>
                      </a:r>
                      <a:endParaRPr sz="1200"/>
                    </a:p>
                  </a:txBody>
                  <a:tcPr marL="91425" marR="91425" marT="91425" marB="91425">
                    <a:solidFill>
                      <a:srgbClr val="B6D7A8"/>
                    </a:solidFill>
                  </a:tcPr>
                </a:tc>
                <a:tc>
                  <a:txBody>
                    <a:bodyPr/>
                    <a:lstStyle/>
                    <a:p>
                      <a:pPr marL="0" lvl="0" indent="0" algn="l" rtl="0">
                        <a:spcBef>
                          <a:spcPts val="0"/>
                        </a:spcBef>
                        <a:spcAft>
                          <a:spcPts val="0"/>
                        </a:spcAft>
                        <a:buNone/>
                      </a:pPr>
                      <a:r>
                        <a:rPr lang="es" sz="1200"/>
                        <a:t>Password</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s" sz="1200" dirty="0"/>
                        <a:t>34</a:t>
                      </a:r>
                      <a:endParaRPr sz="1200" dirty="0"/>
                    </a:p>
                  </a:txBody>
                  <a:tcPr marL="91425" marR="91425" marT="91425" marB="91425">
                    <a:solidFill>
                      <a:srgbClr val="B6D7A8"/>
                    </a:solidFill>
                  </a:tcPr>
                </a:tc>
                <a:tc>
                  <a:txBody>
                    <a:bodyPr/>
                    <a:lstStyle/>
                    <a:p>
                      <a:pPr marL="0" lvl="0" indent="0" algn="l" rtl="0">
                        <a:spcBef>
                          <a:spcPts val="0"/>
                        </a:spcBef>
                        <a:spcAft>
                          <a:spcPts val="0"/>
                        </a:spcAft>
                        <a:buNone/>
                      </a:pPr>
                      <a:r>
                        <a:rPr lang="es" sz="1200" dirty="0"/>
                        <a:t>Mensaje: Registro exitoso, se accede al Home</a:t>
                      </a:r>
                      <a:endParaRPr sz="1200" dirty="0"/>
                    </a:p>
                  </a:txBody>
                  <a:tcPr marL="91425" marR="91425" marT="91425" marB="91425"/>
                </a:tc>
                <a:tc>
                  <a:txBody>
                    <a:bodyPr/>
                    <a:lstStyle/>
                    <a:p>
                      <a:pPr marL="0" lvl="0" indent="0" algn="ctr" rtl="0">
                        <a:spcBef>
                          <a:spcPts val="0"/>
                        </a:spcBef>
                        <a:spcAft>
                          <a:spcPts val="0"/>
                        </a:spcAft>
                        <a:buNone/>
                      </a:pPr>
                      <a:r>
                        <a:rPr lang="es" sz="1400" b="1" dirty="0"/>
                        <a:t>1, 2, 3</a:t>
                      </a:r>
                      <a:endParaRPr sz="1400" b="1" dirty="0"/>
                    </a:p>
                  </a:txBody>
                  <a:tcPr marL="91425" marR="91425" marT="91425" marB="91425"/>
                </a:tc>
                <a:extLst>
                  <a:ext uri="{0D108BD9-81ED-4DB2-BD59-A6C34878D82A}">
                    <a16:rowId xmlns:a16="http://schemas.microsoft.com/office/drawing/2014/main" val="10001"/>
                  </a:ext>
                </a:extLst>
              </a:tr>
              <a:tr h="557850">
                <a:tc>
                  <a:txBody>
                    <a:bodyPr/>
                    <a:lstStyle/>
                    <a:p>
                      <a:pPr marL="0" lvl="0" indent="0" algn="ctr" rtl="0">
                        <a:spcBef>
                          <a:spcPts val="0"/>
                        </a:spcBef>
                        <a:spcAft>
                          <a:spcPts val="0"/>
                        </a:spcAft>
                        <a:buNone/>
                      </a:pPr>
                      <a:r>
                        <a:rPr lang="es" sz="1200"/>
                        <a:t>CP 2</a:t>
                      </a:r>
                      <a:endParaRPr sz="1200"/>
                    </a:p>
                  </a:txBody>
                  <a:tcPr marL="91425" marR="91425" marT="91425" marB="91425" anchor="ctr"/>
                </a:tc>
                <a:tc>
                  <a:txBody>
                    <a:bodyPr/>
                    <a:lstStyle/>
                    <a:p>
                      <a:pPr marL="0" lvl="0" indent="0" algn="l" rtl="0">
                        <a:spcBef>
                          <a:spcPts val="0"/>
                        </a:spcBef>
                        <a:spcAft>
                          <a:spcPts val="0"/>
                        </a:spcAft>
                        <a:buNone/>
                      </a:pPr>
                      <a:r>
                        <a:rPr lang="es" sz="1200"/>
                        <a:t>registrado@gmail.com</a:t>
                      </a:r>
                      <a:endParaRPr sz="1200"/>
                    </a:p>
                  </a:txBody>
                  <a:tcPr marL="91425" marR="91425" marT="91425" marB="91425">
                    <a:solidFill>
                      <a:srgbClr val="EA9999"/>
                    </a:solidFill>
                  </a:tcPr>
                </a:tc>
                <a:tc>
                  <a:txBody>
                    <a:bodyPr/>
                    <a:lstStyle/>
                    <a:p>
                      <a:pPr marL="0" lvl="0" indent="0" algn="l" rtl="0">
                        <a:spcBef>
                          <a:spcPts val="0"/>
                        </a:spcBef>
                        <a:spcAft>
                          <a:spcPts val="0"/>
                        </a:spcAft>
                        <a:buNone/>
                      </a:pPr>
                      <a:r>
                        <a:rPr lang="es" sz="1200"/>
                        <a:t>Password</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s" sz="1200" dirty="0"/>
                        <a:t>25</a:t>
                      </a:r>
                      <a:endParaRPr sz="1200" dirty="0"/>
                    </a:p>
                  </a:txBody>
                  <a:tcPr marL="91425" marR="91425" marT="91425" marB="91425">
                    <a:solidFill>
                      <a:srgbClr val="B6D7A8"/>
                    </a:solidFill>
                  </a:tcPr>
                </a:tc>
                <a:tc>
                  <a:txBody>
                    <a:bodyPr/>
                    <a:lstStyle/>
                    <a:p>
                      <a:pPr marL="0" lvl="0" indent="0" algn="l" rtl="0">
                        <a:spcBef>
                          <a:spcPts val="0"/>
                        </a:spcBef>
                        <a:spcAft>
                          <a:spcPts val="0"/>
                        </a:spcAft>
                        <a:buNone/>
                      </a:pPr>
                      <a:r>
                        <a:rPr lang="es" sz="1200" dirty="0"/>
                        <a:t>Mensaje: e-mail ya registrado</a:t>
                      </a:r>
                      <a:endParaRPr sz="1200" dirty="0"/>
                    </a:p>
                  </a:txBody>
                  <a:tcPr marL="91425" marR="91425" marT="91425" marB="91425"/>
                </a:tc>
                <a:tc>
                  <a:txBody>
                    <a:bodyPr/>
                    <a:lstStyle/>
                    <a:p>
                      <a:pPr marL="0" lvl="0" indent="0" algn="ctr" rtl="0">
                        <a:spcBef>
                          <a:spcPts val="0"/>
                        </a:spcBef>
                        <a:spcAft>
                          <a:spcPts val="0"/>
                        </a:spcAft>
                        <a:buNone/>
                      </a:pPr>
                      <a:r>
                        <a:rPr lang="es" sz="1400" b="1" dirty="0"/>
                        <a:t>4</a:t>
                      </a:r>
                      <a:r>
                        <a:rPr lang="es" sz="1400" dirty="0"/>
                        <a:t>, 2, 3</a:t>
                      </a:r>
                      <a:endParaRPr sz="1400" dirty="0"/>
                    </a:p>
                  </a:txBody>
                  <a:tcPr marL="91425" marR="91425" marT="91425" marB="91425"/>
                </a:tc>
                <a:extLst>
                  <a:ext uri="{0D108BD9-81ED-4DB2-BD59-A6C34878D82A}">
                    <a16:rowId xmlns:a16="http://schemas.microsoft.com/office/drawing/2014/main" val="10002"/>
                  </a:ext>
                </a:extLst>
              </a:tr>
              <a:tr h="643750">
                <a:tc>
                  <a:txBody>
                    <a:bodyPr/>
                    <a:lstStyle/>
                    <a:p>
                      <a:pPr marL="0" lvl="0" indent="0" algn="ctr" rtl="0">
                        <a:spcBef>
                          <a:spcPts val="0"/>
                        </a:spcBef>
                        <a:spcAft>
                          <a:spcPts val="0"/>
                        </a:spcAft>
                        <a:buNone/>
                      </a:pPr>
                      <a:r>
                        <a:rPr lang="es" sz="1200"/>
                        <a:t>CP 3</a:t>
                      </a:r>
                      <a:endParaRPr sz="1200"/>
                    </a:p>
                  </a:txBody>
                  <a:tcPr marL="91425" marR="91425" marT="91425" marB="91425" anchor="ctr"/>
                </a:tc>
                <a:tc>
                  <a:txBody>
                    <a:bodyPr/>
                    <a:lstStyle/>
                    <a:p>
                      <a:pPr marL="0" lvl="0" indent="0" algn="l" rtl="0">
                        <a:spcBef>
                          <a:spcPts val="0"/>
                        </a:spcBef>
                        <a:spcAft>
                          <a:spcPts val="0"/>
                        </a:spcAft>
                        <a:buNone/>
                      </a:pPr>
                      <a:r>
                        <a:rPr lang="es" sz="1200"/>
                        <a:t>test123_</a:t>
                      </a:r>
                      <a:endParaRPr sz="1200"/>
                    </a:p>
                  </a:txBody>
                  <a:tcPr marL="91425" marR="91425" marT="91425" marB="91425">
                    <a:solidFill>
                      <a:srgbClr val="EA9999"/>
                    </a:solidFill>
                  </a:tcPr>
                </a:tc>
                <a:tc>
                  <a:txBody>
                    <a:bodyPr/>
                    <a:lstStyle/>
                    <a:p>
                      <a:pPr marL="0" lvl="0" indent="0" algn="l" rtl="0">
                        <a:spcBef>
                          <a:spcPts val="0"/>
                        </a:spcBef>
                        <a:spcAft>
                          <a:spcPts val="0"/>
                        </a:spcAft>
                        <a:buNone/>
                      </a:pPr>
                      <a:r>
                        <a:rPr lang="es" sz="1200"/>
                        <a:t>Password</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s" sz="1200" dirty="0"/>
                        <a:t>48</a:t>
                      </a:r>
                      <a:endParaRPr sz="1200" dirty="0"/>
                    </a:p>
                  </a:txBody>
                  <a:tcPr marL="91425" marR="91425" marT="91425" marB="91425">
                    <a:solidFill>
                      <a:srgbClr val="B6D7A8"/>
                    </a:solidFill>
                  </a:tcPr>
                </a:tc>
                <a:tc>
                  <a:txBody>
                    <a:bodyPr/>
                    <a:lstStyle/>
                    <a:p>
                      <a:pPr marL="0" lvl="0" indent="0" algn="l" rtl="0">
                        <a:spcBef>
                          <a:spcPts val="0"/>
                        </a:spcBef>
                        <a:spcAft>
                          <a:spcPts val="0"/>
                        </a:spcAft>
                        <a:buNone/>
                      </a:pPr>
                      <a:r>
                        <a:rPr lang="es" sz="1200" dirty="0"/>
                        <a:t>Mensaje: e-mail no es correcto</a:t>
                      </a:r>
                      <a:endParaRPr sz="1200" dirty="0"/>
                    </a:p>
                  </a:txBody>
                  <a:tcPr marL="91425" marR="91425" marT="91425" marB="91425"/>
                </a:tc>
                <a:tc>
                  <a:txBody>
                    <a:bodyPr/>
                    <a:lstStyle/>
                    <a:p>
                      <a:pPr marL="0" lvl="0" indent="0" algn="ctr" rtl="0">
                        <a:spcBef>
                          <a:spcPts val="0"/>
                        </a:spcBef>
                        <a:spcAft>
                          <a:spcPts val="0"/>
                        </a:spcAft>
                        <a:buNone/>
                      </a:pPr>
                      <a:r>
                        <a:rPr lang="es" sz="1400" b="1" dirty="0"/>
                        <a:t>5</a:t>
                      </a:r>
                      <a:r>
                        <a:rPr lang="es" sz="1400" dirty="0"/>
                        <a:t>, 2, 3</a:t>
                      </a:r>
                      <a:endParaRPr sz="1400" dirty="0"/>
                    </a:p>
                  </a:txBody>
                  <a:tcPr marL="91425" marR="91425" marT="91425" marB="91425"/>
                </a:tc>
                <a:extLst>
                  <a:ext uri="{0D108BD9-81ED-4DB2-BD59-A6C34878D82A}">
                    <a16:rowId xmlns:a16="http://schemas.microsoft.com/office/drawing/2014/main" val="10003"/>
                  </a:ext>
                </a:extLst>
              </a:tr>
              <a:tr h="521750">
                <a:tc>
                  <a:txBody>
                    <a:bodyPr/>
                    <a:lstStyle/>
                    <a:p>
                      <a:pPr marL="0" lvl="0" indent="0" algn="ctr" rtl="0">
                        <a:spcBef>
                          <a:spcPts val="0"/>
                        </a:spcBef>
                        <a:spcAft>
                          <a:spcPts val="0"/>
                        </a:spcAft>
                        <a:buNone/>
                      </a:pPr>
                      <a:r>
                        <a:rPr lang="es" sz="1200"/>
                        <a:t>CP 4</a:t>
                      </a:r>
                      <a:endParaRPr sz="1200"/>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s" sz="1200">
                          <a:solidFill>
                            <a:schemeClr val="dk1"/>
                          </a:solidFill>
                        </a:rPr>
                        <a:t>juan@gmail.com</a:t>
                      </a:r>
                      <a:endParaRPr sz="1200"/>
                    </a:p>
                  </a:txBody>
                  <a:tcPr marL="91425" marR="91425" marT="91425" marB="91425">
                    <a:solidFill>
                      <a:srgbClr val="B6D7A8"/>
                    </a:solidFill>
                  </a:tcPr>
                </a:tc>
                <a:tc>
                  <a:txBody>
                    <a:bodyPr/>
                    <a:lstStyle/>
                    <a:p>
                      <a:pPr marL="0" lvl="0" indent="0" algn="l" rtl="0">
                        <a:spcBef>
                          <a:spcPts val="0"/>
                        </a:spcBef>
                        <a:spcAft>
                          <a:spcPts val="0"/>
                        </a:spcAft>
                        <a:buNone/>
                      </a:pPr>
                      <a:r>
                        <a:rPr lang="es" sz="1200" dirty="0"/>
                        <a:t>Abc123</a:t>
                      </a:r>
                      <a:endParaRPr sz="1200" dirty="0"/>
                    </a:p>
                  </a:txBody>
                  <a:tcPr marL="91425" marR="91425" marT="91425" marB="91425">
                    <a:solidFill>
                      <a:srgbClr val="EA9999"/>
                    </a:solidFill>
                  </a:tcPr>
                </a:tc>
                <a:tc>
                  <a:txBody>
                    <a:bodyPr/>
                    <a:lstStyle/>
                    <a:p>
                      <a:pPr marL="0" lvl="0" indent="0" algn="ctr" rtl="0">
                        <a:spcBef>
                          <a:spcPts val="0"/>
                        </a:spcBef>
                        <a:spcAft>
                          <a:spcPts val="0"/>
                        </a:spcAft>
                        <a:buNone/>
                      </a:pPr>
                      <a:r>
                        <a:rPr lang="es" sz="1200" dirty="0"/>
                        <a:t>60</a:t>
                      </a:r>
                      <a:endParaRPr sz="1200" dirty="0"/>
                    </a:p>
                  </a:txBody>
                  <a:tcPr marL="91425" marR="91425" marT="91425" marB="91425">
                    <a:solidFill>
                      <a:srgbClr val="B6D7A8"/>
                    </a:solidFill>
                  </a:tcPr>
                </a:tc>
                <a:tc>
                  <a:txBody>
                    <a:bodyPr/>
                    <a:lstStyle/>
                    <a:p>
                      <a:pPr marL="0" lvl="0" indent="0" algn="l" rtl="0">
                        <a:spcBef>
                          <a:spcPts val="0"/>
                        </a:spcBef>
                        <a:spcAft>
                          <a:spcPts val="0"/>
                        </a:spcAft>
                        <a:buNone/>
                      </a:pPr>
                      <a:r>
                        <a:rPr lang="es" sz="1200" dirty="0"/>
                        <a:t>Mensaje: contraseña debe tener 8 caracteres</a:t>
                      </a:r>
                      <a:endParaRPr sz="1200" dirty="0"/>
                    </a:p>
                  </a:txBody>
                  <a:tcPr marL="91425" marR="91425" marT="91425" marB="91425"/>
                </a:tc>
                <a:tc>
                  <a:txBody>
                    <a:bodyPr/>
                    <a:lstStyle/>
                    <a:p>
                      <a:pPr marL="0" lvl="0" indent="0" algn="ctr" rtl="0">
                        <a:spcBef>
                          <a:spcPts val="0"/>
                        </a:spcBef>
                        <a:spcAft>
                          <a:spcPts val="0"/>
                        </a:spcAft>
                        <a:buNone/>
                      </a:pPr>
                      <a:r>
                        <a:rPr lang="es" sz="1400" dirty="0"/>
                        <a:t>1, </a:t>
                      </a:r>
                      <a:r>
                        <a:rPr lang="es" sz="1400" b="1" dirty="0"/>
                        <a:t>6</a:t>
                      </a:r>
                      <a:r>
                        <a:rPr lang="es" sz="1400" dirty="0"/>
                        <a:t>, 3</a:t>
                      </a:r>
                      <a:endParaRPr sz="1400" dirty="0"/>
                    </a:p>
                  </a:txBody>
                  <a:tcPr marL="91425" marR="91425" marT="91425" marB="914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865618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Pruebas de caja negra</a:t>
            </a:r>
          </a:p>
        </p:txBody>
      </p:sp>
      <p:sp>
        <p:nvSpPr>
          <p:cNvPr id="16387" name="2 Marcador de contenido"/>
          <p:cNvSpPr>
            <a:spLocks noGrp="1"/>
          </p:cNvSpPr>
          <p:nvPr>
            <p:ph idx="1"/>
          </p:nvPr>
        </p:nvSpPr>
        <p:spPr>
          <a:xfrm>
            <a:off x="1036067" y="908720"/>
            <a:ext cx="8000429" cy="1075359"/>
          </a:xfrm>
        </p:spPr>
        <p:txBody>
          <a:bodyPr/>
          <a:lstStyle/>
          <a:p>
            <a:pPr eaLnBrk="1" hangingPunct="1"/>
            <a:r>
              <a:rPr lang="es-ES" sz="2400" dirty="0">
                <a:latin typeface="Calibri" pitchFamily="34" charset="0"/>
              </a:rPr>
              <a:t>Particiones de equivalencia:</a:t>
            </a:r>
          </a:p>
          <a:p>
            <a:pPr lvl="1" eaLnBrk="1" hangingPunct="1"/>
            <a:r>
              <a:rPr lang="es-ES" sz="2200" dirty="0">
                <a:latin typeface="Calibri" pitchFamily="34" charset="0"/>
              </a:rPr>
              <a:t>Generar casos de prueba.</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53</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Google Shape;127;p24">
            <a:extLst>
              <a:ext uri="{FF2B5EF4-FFF2-40B4-BE49-F238E27FC236}">
                <a16:creationId xmlns:a16="http://schemas.microsoft.com/office/drawing/2014/main" id="{635E228A-842E-239B-821A-326682A66DB2}"/>
              </a:ext>
            </a:extLst>
          </p:cNvPr>
          <p:cNvGraphicFramePr/>
          <p:nvPr>
            <p:extLst>
              <p:ext uri="{D42A27DB-BD31-4B8C-83A1-F6EECF244321}">
                <p14:modId xmlns:p14="http://schemas.microsoft.com/office/powerpoint/2010/main" val="4272657882"/>
              </p:ext>
            </p:extLst>
          </p:nvPr>
        </p:nvGraphicFramePr>
        <p:xfrm>
          <a:off x="1081951" y="2100332"/>
          <a:ext cx="8000427" cy="3416900"/>
        </p:xfrm>
        <a:graphic>
          <a:graphicData uri="http://schemas.openxmlformats.org/drawingml/2006/table">
            <a:tbl>
              <a:tblPr>
                <a:noFill/>
              </a:tblPr>
              <a:tblGrid>
                <a:gridCol w="887958">
                  <a:extLst>
                    <a:ext uri="{9D8B030D-6E8A-4147-A177-3AD203B41FA5}">
                      <a16:colId xmlns:a16="http://schemas.microsoft.com/office/drawing/2014/main" val="20000"/>
                    </a:ext>
                  </a:extLst>
                </a:gridCol>
                <a:gridCol w="1703990">
                  <a:extLst>
                    <a:ext uri="{9D8B030D-6E8A-4147-A177-3AD203B41FA5}">
                      <a16:colId xmlns:a16="http://schemas.microsoft.com/office/drawing/2014/main" val="20001"/>
                    </a:ext>
                  </a:extLst>
                </a:gridCol>
                <a:gridCol w="1304648">
                  <a:extLst>
                    <a:ext uri="{9D8B030D-6E8A-4147-A177-3AD203B41FA5}">
                      <a16:colId xmlns:a16="http://schemas.microsoft.com/office/drawing/2014/main" val="20002"/>
                    </a:ext>
                  </a:extLst>
                </a:gridCol>
                <a:gridCol w="865494">
                  <a:extLst>
                    <a:ext uri="{9D8B030D-6E8A-4147-A177-3AD203B41FA5}">
                      <a16:colId xmlns:a16="http://schemas.microsoft.com/office/drawing/2014/main" val="20003"/>
                    </a:ext>
                  </a:extLst>
                </a:gridCol>
                <a:gridCol w="1904928">
                  <a:extLst>
                    <a:ext uri="{9D8B030D-6E8A-4147-A177-3AD203B41FA5}">
                      <a16:colId xmlns:a16="http://schemas.microsoft.com/office/drawing/2014/main" val="20004"/>
                    </a:ext>
                  </a:extLst>
                </a:gridCol>
                <a:gridCol w="1333409">
                  <a:extLst>
                    <a:ext uri="{9D8B030D-6E8A-4147-A177-3AD203B41FA5}">
                      <a16:colId xmlns:a16="http://schemas.microsoft.com/office/drawing/2014/main" val="20005"/>
                    </a:ext>
                  </a:extLst>
                </a:gridCol>
              </a:tblGrid>
              <a:tr h="811050">
                <a:tc>
                  <a:txBody>
                    <a:bodyPr/>
                    <a:lstStyle/>
                    <a:p>
                      <a:pPr marL="0" lvl="0" indent="0" algn="ctr" rtl="0">
                        <a:spcBef>
                          <a:spcPts val="0"/>
                        </a:spcBef>
                        <a:spcAft>
                          <a:spcPts val="0"/>
                        </a:spcAft>
                        <a:buNone/>
                      </a:pPr>
                      <a:r>
                        <a:rPr lang="es" sz="1200" b="1"/>
                        <a:t>Caso de prueba</a:t>
                      </a:r>
                      <a:endParaRPr sz="1200" b="1"/>
                    </a:p>
                  </a:txBody>
                  <a:tcPr marL="91425" marR="91425" marT="91425" marB="91425" anchor="ctr">
                    <a:solidFill>
                      <a:srgbClr val="A4C2F4"/>
                    </a:solidFill>
                  </a:tcPr>
                </a:tc>
                <a:tc>
                  <a:txBody>
                    <a:bodyPr/>
                    <a:lstStyle/>
                    <a:p>
                      <a:pPr marL="0" lvl="0" indent="0" algn="ctr" rtl="0">
                        <a:spcBef>
                          <a:spcPts val="0"/>
                        </a:spcBef>
                        <a:spcAft>
                          <a:spcPts val="0"/>
                        </a:spcAft>
                        <a:buNone/>
                      </a:pPr>
                      <a:r>
                        <a:rPr lang="es-UY" sz="1200" b="1" dirty="0"/>
                        <a:t>e</a:t>
                      </a:r>
                      <a:r>
                        <a:rPr lang="es" sz="1200" b="1" dirty="0"/>
                        <a:t>-mail</a:t>
                      </a:r>
                      <a:endParaRPr sz="1200" b="1" dirty="0"/>
                    </a:p>
                  </a:txBody>
                  <a:tcPr marL="91425" marR="91425" marT="91425" marB="91425" anchor="ctr">
                    <a:solidFill>
                      <a:srgbClr val="A4C2F4"/>
                    </a:solidFill>
                  </a:tcPr>
                </a:tc>
                <a:tc>
                  <a:txBody>
                    <a:bodyPr/>
                    <a:lstStyle/>
                    <a:p>
                      <a:pPr marL="0" lvl="0" indent="0" algn="ctr" rtl="0">
                        <a:spcBef>
                          <a:spcPts val="0"/>
                        </a:spcBef>
                        <a:spcAft>
                          <a:spcPts val="0"/>
                        </a:spcAft>
                        <a:buNone/>
                      </a:pPr>
                      <a:r>
                        <a:rPr lang="es" sz="1200" b="1"/>
                        <a:t>Contraseña</a:t>
                      </a:r>
                      <a:endParaRPr sz="1200" b="1"/>
                    </a:p>
                  </a:txBody>
                  <a:tcPr marL="91425" marR="91425" marT="91425" marB="91425" anchor="ctr">
                    <a:solidFill>
                      <a:srgbClr val="A4C2F4"/>
                    </a:solidFill>
                  </a:tcPr>
                </a:tc>
                <a:tc>
                  <a:txBody>
                    <a:bodyPr/>
                    <a:lstStyle/>
                    <a:p>
                      <a:pPr marL="0" lvl="0" indent="0" algn="ctr" rtl="0">
                        <a:spcBef>
                          <a:spcPts val="0"/>
                        </a:spcBef>
                        <a:spcAft>
                          <a:spcPts val="0"/>
                        </a:spcAft>
                        <a:buNone/>
                      </a:pPr>
                      <a:r>
                        <a:rPr lang="es" sz="1200" b="1"/>
                        <a:t>Edad</a:t>
                      </a:r>
                      <a:endParaRPr sz="1200" b="1"/>
                    </a:p>
                  </a:txBody>
                  <a:tcPr marL="91425" marR="91425" marT="91425" marB="91425" anchor="ctr">
                    <a:solidFill>
                      <a:srgbClr val="A4C2F4"/>
                    </a:solidFill>
                  </a:tcPr>
                </a:tc>
                <a:tc>
                  <a:txBody>
                    <a:bodyPr/>
                    <a:lstStyle/>
                    <a:p>
                      <a:pPr marL="0" lvl="0" indent="0" algn="ctr" rtl="0">
                        <a:spcBef>
                          <a:spcPts val="0"/>
                        </a:spcBef>
                        <a:spcAft>
                          <a:spcPts val="0"/>
                        </a:spcAft>
                        <a:buNone/>
                      </a:pPr>
                      <a:r>
                        <a:rPr lang="es" sz="1200" b="1"/>
                        <a:t>Resultado esperado</a:t>
                      </a:r>
                      <a:endParaRPr sz="1200" b="1"/>
                    </a:p>
                  </a:txBody>
                  <a:tcPr marL="91425" marR="91425" marT="91425" marB="91425" anchor="ctr">
                    <a:solidFill>
                      <a:srgbClr val="A4C2F4"/>
                    </a:solidFill>
                  </a:tcPr>
                </a:tc>
                <a:tc>
                  <a:txBody>
                    <a:bodyPr/>
                    <a:lstStyle/>
                    <a:p>
                      <a:pPr marL="0" lvl="0" indent="0" algn="ctr" rtl="0">
                        <a:spcBef>
                          <a:spcPts val="0"/>
                        </a:spcBef>
                        <a:spcAft>
                          <a:spcPts val="0"/>
                        </a:spcAft>
                        <a:buNone/>
                      </a:pPr>
                      <a:r>
                        <a:rPr lang="es" sz="1200" b="1"/>
                        <a:t>Clases de equivalencia cubiertas</a:t>
                      </a:r>
                      <a:endParaRPr sz="1200" b="1"/>
                    </a:p>
                  </a:txBody>
                  <a:tcPr marL="91425" marR="91425" marT="91425" marB="91425" anchor="ctr">
                    <a:solidFill>
                      <a:srgbClr val="A4C2F4"/>
                    </a:solidFill>
                  </a:tcPr>
                </a:tc>
                <a:extLst>
                  <a:ext uri="{0D108BD9-81ED-4DB2-BD59-A6C34878D82A}">
                    <a16:rowId xmlns:a16="http://schemas.microsoft.com/office/drawing/2014/main" val="10000"/>
                  </a:ext>
                </a:extLst>
              </a:tr>
              <a:tr h="835675">
                <a:tc>
                  <a:txBody>
                    <a:bodyPr/>
                    <a:lstStyle/>
                    <a:p>
                      <a:pPr marL="0" lvl="0" indent="0" algn="ctr" rtl="0">
                        <a:spcBef>
                          <a:spcPts val="0"/>
                        </a:spcBef>
                        <a:spcAft>
                          <a:spcPts val="0"/>
                        </a:spcAft>
                        <a:buNone/>
                      </a:pPr>
                      <a:r>
                        <a:rPr lang="es" sz="1200"/>
                        <a:t>CP 5</a:t>
                      </a:r>
                      <a:endParaRPr sz="1200"/>
                    </a:p>
                  </a:txBody>
                  <a:tcPr marL="91425" marR="91425" marT="91425" marB="91425" anchor="ctr"/>
                </a:tc>
                <a:tc>
                  <a:txBody>
                    <a:bodyPr/>
                    <a:lstStyle/>
                    <a:p>
                      <a:pPr marL="0" lvl="0" indent="0" algn="l" rtl="0">
                        <a:spcBef>
                          <a:spcPts val="0"/>
                        </a:spcBef>
                        <a:spcAft>
                          <a:spcPts val="0"/>
                        </a:spcAft>
                        <a:buNone/>
                      </a:pPr>
                      <a:r>
                        <a:rPr lang="es" sz="1200"/>
                        <a:t>juan@gmail.com</a:t>
                      </a:r>
                      <a:endParaRPr sz="1200"/>
                    </a:p>
                  </a:txBody>
                  <a:tcPr marL="91425" marR="91425" marT="91425" marB="91425">
                    <a:solidFill>
                      <a:srgbClr val="B6D7A8"/>
                    </a:solidFill>
                  </a:tcPr>
                </a:tc>
                <a:tc>
                  <a:txBody>
                    <a:bodyPr/>
                    <a:lstStyle/>
                    <a:p>
                      <a:pPr marL="0" lvl="0" indent="0" algn="l" rtl="0">
                        <a:spcBef>
                          <a:spcPts val="0"/>
                        </a:spcBef>
                        <a:spcAft>
                          <a:spcPts val="0"/>
                        </a:spcAft>
                        <a:buNone/>
                      </a:pPr>
                      <a:r>
                        <a:rPr lang="es" sz="1200"/>
                        <a:t>contraseña123</a:t>
                      </a:r>
                      <a:endParaRPr sz="1200"/>
                    </a:p>
                  </a:txBody>
                  <a:tcPr marL="91425" marR="91425" marT="91425" marB="91425">
                    <a:solidFill>
                      <a:srgbClr val="EA9999"/>
                    </a:solidFill>
                  </a:tcPr>
                </a:tc>
                <a:tc>
                  <a:txBody>
                    <a:bodyPr/>
                    <a:lstStyle/>
                    <a:p>
                      <a:pPr marL="0" lvl="0" indent="0" algn="ctr" rtl="0">
                        <a:spcBef>
                          <a:spcPts val="0"/>
                        </a:spcBef>
                        <a:spcAft>
                          <a:spcPts val="0"/>
                        </a:spcAft>
                        <a:buNone/>
                      </a:pPr>
                      <a:r>
                        <a:rPr lang="es" sz="1200" dirty="0"/>
                        <a:t>29</a:t>
                      </a:r>
                      <a:endParaRPr sz="1200" dirty="0"/>
                    </a:p>
                  </a:txBody>
                  <a:tcPr marL="91425" marR="91425" marT="91425" marB="91425">
                    <a:solidFill>
                      <a:srgbClr val="B6D7A8"/>
                    </a:solidFill>
                  </a:tcPr>
                </a:tc>
                <a:tc>
                  <a:txBody>
                    <a:bodyPr/>
                    <a:lstStyle/>
                    <a:p>
                      <a:pPr marL="0" lvl="0" indent="0" algn="l" rtl="0">
                        <a:spcBef>
                          <a:spcPts val="0"/>
                        </a:spcBef>
                        <a:spcAft>
                          <a:spcPts val="0"/>
                        </a:spcAft>
                        <a:buNone/>
                      </a:pPr>
                      <a:r>
                        <a:rPr lang="es" sz="1200" dirty="0"/>
                        <a:t>Mensaje: Contraseña debe tener una mayúscula</a:t>
                      </a:r>
                      <a:endParaRPr sz="1200" dirty="0"/>
                    </a:p>
                  </a:txBody>
                  <a:tcPr marL="91425" marR="91425" marT="91425" marB="91425"/>
                </a:tc>
                <a:tc>
                  <a:txBody>
                    <a:bodyPr/>
                    <a:lstStyle/>
                    <a:p>
                      <a:pPr marL="0" lvl="0" indent="0" algn="ctr" rtl="0">
                        <a:spcBef>
                          <a:spcPts val="0"/>
                        </a:spcBef>
                        <a:spcAft>
                          <a:spcPts val="0"/>
                        </a:spcAft>
                        <a:buNone/>
                      </a:pPr>
                      <a:r>
                        <a:rPr lang="es" sz="1400" dirty="0"/>
                        <a:t>1, </a:t>
                      </a:r>
                      <a:r>
                        <a:rPr lang="es" sz="1400" b="1" dirty="0"/>
                        <a:t>7</a:t>
                      </a:r>
                      <a:r>
                        <a:rPr lang="es" sz="1400" dirty="0"/>
                        <a:t>, 3</a:t>
                      </a:r>
                      <a:endParaRPr sz="1400" dirty="0"/>
                    </a:p>
                  </a:txBody>
                  <a:tcPr marL="91425" marR="91425" marT="91425" marB="91425"/>
                </a:tc>
                <a:extLst>
                  <a:ext uri="{0D108BD9-81ED-4DB2-BD59-A6C34878D82A}">
                    <a16:rowId xmlns:a16="http://schemas.microsoft.com/office/drawing/2014/main" val="10001"/>
                  </a:ext>
                </a:extLst>
              </a:tr>
              <a:tr h="929225">
                <a:tc>
                  <a:txBody>
                    <a:bodyPr/>
                    <a:lstStyle/>
                    <a:p>
                      <a:pPr marL="0" lvl="0" indent="0" algn="ctr" rtl="0">
                        <a:spcBef>
                          <a:spcPts val="0"/>
                        </a:spcBef>
                        <a:spcAft>
                          <a:spcPts val="0"/>
                        </a:spcAft>
                        <a:buNone/>
                      </a:pPr>
                      <a:r>
                        <a:rPr lang="es" sz="1200"/>
                        <a:t>CP 6</a:t>
                      </a:r>
                      <a:endParaRPr sz="1200"/>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s" sz="1200">
                          <a:solidFill>
                            <a:schemeClr val="dk1"/>
                          </a:solidFill>
                        </a:rPr>
                        <a:t>juan@gmail.com</a:t>
                      </a:r>
                      <a:endParaRPr sz="1200"/>
                    </a:p>
                  </a:txBody>
                  <a:tcPr marL="91425" marR="91425" marT="91425" marB="91425">
                    <a:solidFill>
                      <a:srgbClr val="B6D7A8"/>
                    </a:solidFill>
                  </a:tcPr>
                </a:tc>
                <a:tc>
                  <a:txBody>
                    <a:bodyPr/>
                    <a:lstStyle/>
                    <a:p>
                      <a:pPr marL="0" lvl="0" indent="0" algn="l" rtl="0">
                        <a:spcBef>
                          <a:spcPts val="0"/>
                        </a:spcBef>
                        <a:spcAft>
                          <a:spcPts val="0"/>
                        </a:spcAft>
                        <a:buNone/>
                      </a:pPr>
                      <a:r>
                        <a:rPr lang="es" sz="1200"/>
                        <a:t>Password</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s" sz="1200" dirty="0"/>
                        <a:t>15</a:t>
                      </a:r>
                      <a:endParaRPr sz="1200" dirty="0"/>
                    </a:p>
                  </a:txBody>
                  <a:tcPr marL="91425" marR="91425" marT="91425" marB="91425">
                    <a:solidFill>
                      <a:srgbClr val="EA9999"/>
                    </a:solidFill>
                  </a:tcPr>
                </a:tc>
                <a:tc>
                  <a:txBody>
                    <a:bodyPr/>
                    <a:lstStyle/>
                    <a:p>
                      <a:pPr marL="0" lvl="0" indent="0" algn="l" rtl="0">
                        <a:spcBef>
                          <a:spcPts val="0"/>
                        </a:spcBef>
                        <a:spcAft>
                          <a:spcPts val="0"/>
                        </a:spcAft>
                        <a:buNone/>
                      </a:pPr>
                      <a:r>
                        <a:rPr lang="es" sz="1200" dirty="0"/>
                        <a:t>Mensaje: Menores de 18 años no pueden registrarse en el sitio</a:t>
                      </a:r>
                      <a:endParaRPr sz="1200" dirty="0"/>
                    </a:p>
                  </a:txBody>
                  <a:tcPr marL="91425" marR="91425" marT="91425" marB="91425"/>
                </a:tc>
                <a:tc>
                  <a:txBody>
                    <a:bodyPr/>
                    <a:lstStyle/>
                    <a:p>
                      <a:pPr marL="0" lvl="0" indent="0" algn="ctr" rtl="0">
                        <a:spcBef>
                          <a:spcPts val="0"/>
                        </a:spcBef>
                        <a:spcAft>
                          <a:spcPts val="0"/>
                        </a:spcAft>
                        <a:buNone/>
                      </a:pPr>
                      <a:r>
                        <a:rPr lang="es" sz="1400" dirty="0"/>
                        <a:t>1, 2, </a:t>
                      </a:r>
                      <a:r>
                        <a:rPr lang="es" sz="1400" b="1" dirty="0"/>
                        <a:t>8</a:t>
                      </a:r>
                      <a:endParaRPr sz="1400" b="1" dirty="0"/>
                    </a:p>
                  </a:txBody>
                  <a:tcPr marL="91425" marR="91425" marT="91425" marB="91425"/>
                </a:tc>
                <a:extLst>
                  <a:ext uri="{0D108BD9-81ED-4DB2-BD59-A6C34878D82A}">
                    <a16:rowId xmlns:a16="http://schemas.microsoft.com/office/drawing/2014/main" val="10002"/>
                  </a:ext>
                </a:extLst>
              </a:tr>
              <a:tr h="840950">
                <a:tc>
                  <a:txBody>
                    <a:bodyPr/>
                    <a:lstStyle/>
                    <a:p>
                      <a:pPr marL="0" lvl="0" indent="0" algn="ctr" rtl="0">
                        <a:spcBef>
                          <a:spcPts val="0"/>
                        </a:spcBef>
                        <a:spcAft>
                          <a:spcPts val="0"/>
                        </a:spcAft>
                        <a:buNone/>
                      </a:pPr>
                      <a:r>
                        <a:rPr lang="es" sz="1200" dirty="0"/>
                        <a:t>CP 7</a:t>
                      </a:r>
                      <a:endParaRPr sz="1200" dirty="0"/>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s" sz="1200">
                          <a:solidFill>
                            <a:schemeClr val="dk1"/>
                          </a:solidFill>
                        </a:rPr>
                        <a:t>juan@gmail.com</a:t>
                      </a:r>
                      <a:endParaRPr sz="1200"/>
                    </a:p>
                  </a:txBody>
                  <a:tcPr marL="91425" marR="91425" marT="91425" marB="91425">
                    <a:solidFill>
                      <a:srgbClr val="B6D7A8"/>
                    </a:solidFill>
                  </a:tcPr>
                </a:tc>
                <a:tc>
                  <a:txBody>
                    <a:bodyPr/>
                    <a:lstStyle/>
                    <a:p>
                      <a:pPr marL="0" lvl="0" indent="0" algn="l" rtl="0">
                        <a:spcBef>
                          <a:spcPts val="0"/>
                        </a:spcBef>
                        <a:spcAft>
                          <a:spcPts val="0"/>
                        </a:spcAft>
                        <a:buNone/>
                      </a:pPr>
                      <a:r>
                        <a:rPr lang="es" sz="1200" dirty="0"/>
                        <a:t>Password</a:t>
                      </a:r>
                      <a:endParaRPr sz="1200" dirty="0"/>
                    </a:p>
                  </a:txBody>
                  <a:tcPr marL="91425" marR="91425" marT="91425" marB="91425">
                    <a:solidFill>
                      <a:srgbClr val="B6D7A8"/>
                    </a:solidFill>
                  </a:tcPr>
                </a:tc>
                <a:tc>
                  <a:txBody>
                    <a:bodyPr/>
                    <a:lstStyle/>
                    <a:p>
                      <a:pPr marL="0" lvl="0" indent="0" algn="ctr" rtl="0">
                        <a:spcBef>
                          <a:spcPts val="0"/>
                        </a:spcBef>
                        <a:spcAft>
                          <a:spcPts val="0"/>
                        </a:spcAft>
                        <a:buNone/>
                      </a:pPr>
                      <a:r>
                        <a:rPr lang="es" sz="1200" dirty="0"/>
                        <a:t>abc</a:t>
                      </a:r>
                      <a:endParaRPr sz="1200" dirty="0"/>
                    </a:p>
                  </a:txBody>
                  <a:tcPr marL="91425" marR="91425" marT="91425" marB="91425">
                    <a:solidFill>
                      <a:srgbClr val="EA9999"/>
                    </a:solidFill>
                  </a:tcPr>
                </a:tc>
                <a:tc>
                  <a:txBody>
                    <a:bodyPr/>
                    <a:lstStyle/>
                    <a:p>
                      <a:pPr marL="0" lvl="0" indent="0" algn="l" rtl="0">
                        <a:spcBef>
                          <a:spcPts val="0"/>
                        </a:spcBef>
                        <a:spcAft>
                          <a:spcPts val="0"/>
                        </a:spcAft>
                        <a:buNone/>
                      </a:pPr>
                      <a:r>
                        <a:rPr lang="es" sz="1200"/>
                        <a:t>Mensaje: La edad tiene que ser un valor numérico</a:t>
                      </a:r>
                      <a:endParaRPr sz="1200"/>
                    </a:p>
                  </a:txBody>
                  <a:tcPr marL="91425" marR="91425" marT="91425" marB="91425"/>
                </a:tc>
                <a:tc>
                  <a:txBody>
                    <a:bodyPr/>
                    <a:lstStyle/>
                    <a:p>
                      <a:pPr marL="0" lvl="0" indent="0" algn="ctr" rtl="0">
                        <a:spcBef>
                          <a:spcPts val="0"/>
                        </a:spcBef>
                        <a:spcAft>
                          <a:spcPts val="0"/>
                        </a:spcAft>
                        <a:buNone/>
                      </a:pPr>
                      <a:r>
                        <a:rPr lang="es" sz="1400" dirty="0"/>
                        <a:t>1, 2, </a:t>
                      </a:r>
                      <a:r>
                        <a:rPr lang="es" sz="1400" b="1" dirty="0"/>
                        <a:t>9</a:t>
                      </a:r>
                      <a:endParaRPr sz="1400" b="1" dirty="0"/>
                    </a:p>
                  </a:txBody>
                  <a:tcPr marL="91425" marR="91425" marT="91425" marB="914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203433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Pruebas de caja negra</a:t>
            </a:r>
          </a:p>
        </p:txBody>
      </p:sp>
      <p:sp>
        <p:nvSpPr>
          <p:cNvPr id="16387" name="2 Marcador de contenido"/>
          <p:cNvSpPr>
            <a:spLocks noGrp="1"/>
          </p:cNvSpPr>
          <p:nvPr>
            <p:ph idx="1"/>
          </p:nvPr>
        </p:nvSpPr>
        <p:spPr>
          <a:xfrm>
            <a:off x="1036067" y="908719"/>
            <a:ext cx="8000429" cy="5538265"/>
          </a:xfrm>
        </p:spPr>
        <p:txBody>
          <a:bodyPr/>
          <a:lstStyle/>
          <a:p>
            <a:pPr eaLnBrk="1" hangingPunct="1"/>
            <a:r>
              <a:rPr lang="es-ES" sz="2400" dirty="0">
                <a:latin typeface="Calibri" pitchFamily="34" charset="0"/>
              </a:rPr>
              <a:t>Análisis de valores límites:</a:t>
            </a:r>
          </a:p>
          <a:p>
            <a:pPr lvl="1" eaLnBrk="1" hangingPunct="1"/>
            <a:r>
              <a:rPr lang="es-ES" sz="2200" dirty="0">
                <a:latin typeface="Calibri" pitchFamily="34" charset="0"/>
              </a:rPr>
              <a:t>Una cosa que sabemos sobre los tipos de errores que cometen los programadores es que los errores tienden a agruparse alrededor de los límites.</a:t>
            </a:r>
          </a:p>
          <a:p>
            <a:pPr lvl="1" eaLnBrk="1" hangingPunct="1"/>
            <a:endParaRPr lang="es-ES" sz="2200" dirty="0">
              <a:latin typeface="Calibri" pitchFamily="34" charset="0"/>
            </a:endParaRPr>
          </a:p>
          <a:p>
            <a:pPr lvl="1" eaLnBrk="1" hangingPunct="1"/>
            <a:r>
              <a:rPr lang="es-ES" sz="2200" dirty="0">
                <a:latin typeface="Calibri" pitchFamily="34" charset="0"/>
              </a:rPr>
              <a:t>Por ejemplo, si un programa debe aceptar una secuencia de números entre 1 y 10, la falla más probable será que los valores justo fuera de este rango se acepten incorrectamente o que los valores justo dentro del rango se rechacen incorrectamente.</a:t>
            </a:r>
          </a:p>
          <a:p>
            <a:pPr lvl="1" eaLnBrk="1" hangingPunct="1"/>
            <a:endParaRPr lang="es-ES" sz="2200" dirty="0">
              <a:latin typeface="Calibri" pitchFamily="34" charset="0"/>
            </a:endParaRPr>
          </a:p>
          <a:p>
            <a:pPr lvl="1" eaLnBrk="1" hangingPunct="1"/>
            <a:r>
              <a:rPr lang="es-ES" sz="2200" dirty="0">
                <a:latin typeface="Calibri" pitchFamily="34" charset="0"/>
              </a:rPr>
              <a:t>Estas fallas coinciden con estructuras de programación particulares, como la </a:t>
            </a:r>
            <a:r>
              <a:rPr lang="es-ES" sz="2200" dirty="0">
                <a:solidFill>
                  <a:srgbClr val="00B0F0"/>
                </a:solidFill>
                <a:latin typeface="Calibri" pitchFamily="34" charset="0"/>
              </a:rPr>
              <a:t>cantidad de veces que se ejecuta un ciclo</a:t>
            </a:r>
            <a:r>
              <a:rPr lang="es-ES" sz="2200" dirty="0">
                <a:latin typeface="Calibri" pitchFamily="34" charset="0"/>
              </a:rPr>
              <a:t> de programa o el punto exacto en el que un ciclo debe dejar de ejecutarse.</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54</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0482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Pruebas de caja negra</a:t>
            </a:r>
          </a:p>
        </p:txBody>
      </p:sp>
      <p:sp>
        <p:nvSpPr>
          <p:cNvPr id="16387" name="2 Marcador de contenido"/>
          <p:cNvSpPr>
            <a:spLocks noGrp="1"/>
          </p:cNvSpPr>
          <p:nvPr>
            <p:ph idx="1"/>
          </p:nvPr>
        </p:nvSpPr>
        <p:spPr>
          <a:xfrm>
            <a:off x="1036067" y="908719"/>
            <a:ext cx="8000429" cy="5538265"/>
          </a:xfrm>
        </p:spPr>
        <p:txBody>
          <a:bodyPr/>
          <a:lstStyle/>
          <a:p>
            <a:pPr eaLnBrk="1" hangingPunct="1"/>
            <a:r>
              <a:rPr lang="es-ES" sz="2400" dirty="0">
                <a:latin typeface="Calibri" pitchFamily="34" charset="0"/>
              </a:rPr>
              <a:t>Tablas de decisión:</a:t>
            </a:r>
          </a:p>
          <a:p>
            <a:pPr lvl="1" eaLnBrk="1" hangingPunct="1"/>
            <a:r>
              <a:rPr lang="es-ES" sz="2200" dirty="0">
                <a:latin typeface="Calibri" pitchFamily="34" charset="0"/>
              </a:rPr>
              <a:t>Las especificaciones a menudo contienen reglas de negocio para definir las funciones del sistema y las condiciones bajo las cuales opera cada función.</a:t>
            </a:r>
          </a:p>
          <a:p>
            <a:pPr lvl="1" eaLnBrk="1" hangingPunct="1"/>
            <a:endParaRPr lang="es-ES" sz="2200" dirty="0">
              <a:latin typeface="Calibri" pitchFamily="34" charset="0"/>
            </a:endParaRPr>
          </a:p>
          <a:p>
            <a:pPr lvl="1" eaLnBrk="1" hangingPunct="1"/>
            <a:r>
              <a:rPr lang="es-ES" sz="2200" dirty="0">
                <a:latin typeface="Calibri" pitchFamily="34" charset="0"/>
              </a:rPr>
              <a:t>Las decisiones individuales suelen ser simples, pero el efecto general de estas condiciones lógicas puede volverse bastante complejo.</a:t>
            </a:r>
          </a:p>
          <a:p>
            <a:pPr lvl="1" eaLnBrk="1" hangingPunct="1"/>
            <a:endParaRPr lang="es-ES" sz="2200" dirty="0">
              <a:latin typeface="Calibri" pitchFamily="34" charset="0"/>
            </a:endParaRPr>
          </a:p>
          <a:p>
            <a:pPr lvl="1" eaLnBrk="1" hangingPunct="1"/>
            <a:r>
              <a:rPr lang="es-ES" sz="2200" dirty="0">
                <a:latin typeface="Calibri" pitchFamily="34" charset="0"/>
              </a:rPr>
              <a:t>Es necesario asegurar que cada combinación de estas condiciones que puedan ocurrir ha sido probada, por lo que se deben capturar todas las decisiones de una manera que permita explorar sus combinaciones.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55</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1601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Pruebas de caja negra</a:t>
            </a:r>
          </a:p>
        </p:txBody>
      </p:sp>
      <p:sp>
        <p:nvSpPr>
          <p:cNvPr id="16387" name="2 Marcador de contenido"/>
          <p:cNvSpPr>
            <a:spLocks noGrp="1"/>
          </p:cNvSpPr>
          <p:nvPr>
            <p:ph idx="1"/>
          </p:nvPr>
        </p:nvSpPr>
        <p:spPr>
          <a:xfrm>
            <a:off x="1036067" y="908719"/>
            <a:ext cx="8000429" cy="5538265"/>
          </a:xfrm>
        </p:spPr>
        <p:txBody>
          <a:bodyPr/>
          <a:lstStyle/>
          <a:p>
            <a:pPr eaLnBrk="1" hangingPunct="1"/>
            <a:r>
              <a:rPr lang="es-ES" sz="2400" dirty="0">
                <a:latin typeface="Calibri" pitchFamily="34" charset="0"/>
              </a:rPr>
              <a:t>Tablas de decisión:</a:t>
            </a:r>
          </a:p>
          <a:p>
            <a:pPr lvl="1" eaLnBrk="1" hangingPunct="1"/>
            <a:r>
              <a:rPr lang="es-ES" sz="2200" dirty="0">
                <a:latin typeface="Calibri" pitchFamily="34" charset="0"/>
              </a:rPr>
              <a:t>El mecanismo generalmente utilizado para capturar las decisiones lógicas se denomina </a:t>
            </a:r>
            <a:r>
              <a:rPr lang="es-ES" sz="2200" dirty="0">
                <a:solidFill>
                  <a:srgbClr val="00B0F0"/>
                </a:solidFill>
                <a:latin typeface="Calibri" pitchFamily="34" charset="0"/>
              </a:rPr>
              <a:t>tabla de decisiones</a:t>
            </a:r>
            <a:r>
              <a:rPr lang="es-ES" sz="2200" dirty="0">
                <a:latin typeface="Calibri" pitchFamily="34" charset="0"/>
              </a:rPr>
              <a:t>.</a:t>
            </a:r>
          </a:p>
          <a:p>
            <a:pPr lvl="1" eaLnBrk="1" hangingPunct="1"/>
            <a:r>
              <a:rPr lang="es-ES" sz="2200" dirty="0">
                <a:latin typeface="Calibri" pitchFamily="34" charset="0"/>
              </a:rPr>
              <a:t>Una tabla de decisiones enumera todas las condiciones de entrada que pueden ocurrir y todas las acciones que pueden surgir de ellas.</a:t>
            </a:r>
          </a:p>
          <a:p>
            <a:pPr lvl="1" eaLnBrk="1" hangingPunct="1"/>
            <a:r>
              <a:rPr lang="es-ES" sz="2200" dirty="0">
                <a:latin typeface="Calibri" pitchFamily="34" charset="0"/>
              </a:rPr>
              <a:t>Están estructuradas en una tabla como filas, con las condiciones en la parte superior de la tabla y las posibles acciones en la parte inferior.</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56</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59E34125-3C4D-C078-78CF-935F675FFA4D}"/>
              </a:ext>
            </a:extLst>
          </p:cNvPr>
          <p:cNvPicPr>
            <a:picLocks noChangeAspect="1"/>
          </p:cNvPicPr>
          <p:nvPr/>
        </p:nvPicPr>
        <p:blipFill>
          <a:blip r:embed="rId3"/>
          <a:stretch>
            <a:fillRect/>
          </a:stretch>
        </p:blipFill>
        <p:spPr>
          <a:xfrm>
            <a:off x="2167883" y="4437112"/>
            <a:ext cx="6004517" cy="1947411"/>
          </a:xfrm>
          <a:prstGeom prst="rect">
            <a:avLst/>
          </a:prstGeom>
        </p:spPr>
      </p:pic>
    </p:spTree>
    <p:extLst>
      <p:ext uri="{BB962C8B-B14F-4D97-AF65-F5344CB8AC3E}">
        <p14:creationId xmlns:p14="http://schemas.microsoft.com/office/powerpoint/2010/main" val="291130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Pruebas de caja negra</a:t>
            </a:r>
          </a:p>
        </p:txBody>
      </p:sp>
      <p:sp>
        <p:nvSpPr>
          <p:cNvPr id="16387" name="2 Marcador de contenido"/>
          <p:cNvSpPr>
            <a:spLocks noGrp="1"/>
          </p:cNvSpPr>
          <p:nvPr>
            <p:ph idx="1"/>
          </p:nvPr>
        </p:nvSpPr>
        <p:spPr>
          <a:xfrm>
            <a:off x="1036067" y="908719"/>
            <a:ext cx="8000429" cy="5538265"/>
          </a:xfrm>
        </p:spPr>
        <p:txBody>
          <a:bodyPr/>
          <a:lstStyle/>
          <a:p>
            <a:pPr eaLnBrk="1" hangingPunct="1"/>
            <a:r>
              <a:rPr lang="es-ES" sz="2400" dirty="0">
                <a:latin typeface="Calibri" pitchFamily="34" charset="0"/>
              </a:rPr>
              <a:t>Pruebas de casos de uso:</a:t>
            </a:r>
          </a:p>
          <a:p>
            <a:pPr lvl="1" eaLnBrk="1" hangingPunct="1"/>
            <a:r>
              <a:rPr lang="es-ES" sz="2200" dirty="0">
                <a:latin typeface="Calibri" pitchFamily="34" charset="0"/>
              </a:rPr>
              <a:t>Los casos de uso son una forma de especificar una funcionalidad como escenarios de negocio o flujos de procesos.</a:t>
            </a:r>
          </a:p>
          <a:p>
            <a:pPr lvl="1" eaLnBrk="1" hangingPunct="1"/>
            <a:endParaRPr lang="es-ES" sz="2200" dirty="0">
              <a:latin typeface="Calibri" pitchFamily="34" charset="0"/>
            </a:endParaRPr>
          </a:p>
          <a:p>
            <a:pPr lvl="1" eaLnBrk="1" hangingPunct="1"/>
            <a:r>
              <a:rPr lang="es-ES" sz="2200" dirty="0">
                <a:latin typeface="Calibri" pitchFamily="34" charset="0"/>
              </a:rPr>
              <a:t>Los casos de prueba basados en casos de uso en el nivel de proceso de negocio (escenarios), son particularmente útiles para ejercitar reglas de negocio o flujos de procesos.</a:t>
            </a:r>
          </a:p>
          <a:p>
            <a:pPr lvl="1" eaLnBrk="1" hangingPunct="1"/>
            <a:endParaRPr lang="es-ES" sz="2200" dirty="0">
              <a:latin typeface="Calibri" pitchFamily="34" charset="0"/>
            </a:endParaRPr>
          </a:p>
          <a:p>
            <a:pPr lvl="1" eaLnBrk="1" hangingPunct="1"/>
            <a:r>
              <a:rPr lang="es-ES" sz="2200" dirty="0">
                <a:latin typeface="Calibri" pitchFamily="34" charset="0"/>
              </a:rPr>
              <a:t>A menudo, identifican brechas o debilidades en esas reglas o flujos que no se encontrarían probando componentes individuales de forma aislada.</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57</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2125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Pruebas de caja negra</a:t>
            </a:r>
          </a:p>
        </p:txBody>
      </p:sp>
      <p:sp>
        <p:nvSpPr>
          <p:cNvPr id="16387" name="2 Marcador de contenido"/>
          <p:cNvSpPr>
            <a:spLocks noGrp="1"/>
          </p:cNvSpPr>
          <p:nvPr>
            <p:ph idx="1"/>
          </p:nvPr>
        </p:nvSpPr>
        <p:spPr>
          <a:xfrm>
            <a:off x="1036067" y="908719"/>
            <a:ext cx="8000429" cy="5538265"/>
          </a:xfrm>
        </p:spPr>
        <p:txBody>
          <a:bodyPr/>
          <a:lstStyle/>
          <a:p>
            <a:pPr eaLnBrk="1" hangingPunct="1"/>
            <a:r>
              <a:rPr lang="es-ES" sz="2400" dirty="0">
                <a:latin typeface="Calibri" pitchFamily="34" charset="0"/>
              </a:rPr>
              <a:t>Pruebas de casos de uso:</a:t>
            </a:r>
          </a:p>
          <a:p>
            <a:pPr lvl="1" eaLnBrk="1" hangingPunct="1"/>
            <a:r>
              <a:rPr lang="es-ES" sz="2200" dirty="0">
                <a:latin typeface="Calibri" pitchFamily="34" charset="0"/>
              </a:rPr>
              <a:t>En la práctica, escribir un caso de prueba para representar cada caso de uso suele ser un buen punto de partida para las pruebas.</a:t>
            </a:r>
          </a:p>
          <a:p>
            <a:pPr lvl="1" eaLnBrk="1" hangingPunct="1"/>
            <a:endParaRPr lang="es-ES" sz="2200" dirty="0">
              <a:latin typeface="Calibri" pitchFamily="34" charset="0"/>
            </a:endParaRPr>
          </a:p>
          <a:p>
            <a:pPr lvl="1" eaLnBrk="1" hangingPunct="1"/>
            <a:r>
              <a:rPr lang="es-ES" sz="2200" dirty="0">
                <a:latin typeface="Calibri" pitchFamily="34" charset="0"/>
              </a:rPr>
              <a:t>La prueba de casos de uso tiene la gran ventaja de que se relaciona con procesos reales de usuarios, por lo que ofrece la oportunidad de ejercitar un flujo de proceso completo.</a:t>
            </a:r>
          </a:p>
          <a:p>
            <a:pPr lvl="1" eaLnBrk="1" hangingPunct="1"/>
            <a:endParaRPr lang="es-ES" sz="2200" dirty="0">
              <a:latin typeface="Calibri" pitchFamily="34" charset="0"/>
            </a:endParaRPr>
          </a:p>
          <a:p>
            <a:pPr lvl="1" eaLnBrk="1" hangingPunct="1"/>
            <a:r>
              <a:rPr lang="es-ES" sz="2200" dirty="0">
                <a:latin typeface="Calibri" pitchFamily="34" charset="0"/>
              </a:rPr>
              <a:t>Primero, probar los casos de uso de mayor prioridad (valor más alto) tomando ejemplos típicos; luego probar algunos intentos de flujos de proceso incorrectos; y luego probar los valores límites.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58</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7189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59</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1259632" y="2492896"/>
            <a:ext cx="7560840" cy="1200329"/>
          </a:xfrm>
          <a:prstGeom prst="rect">
            <a:avLst/>
          </a:prstGeom>
          <a:noFill/>
        </p:spPr>
        <p:txBody>
          <a:bodyPr wrap="square" rtlCol="0">
            <a:spAutoFit/>
          </a:bodyPr>
          <a:lstStyle/>
          <a:p>
            <a:pPr algn="ctr"/>
            <a:r>
              <a:rPr lang="es-UY" sz="3600" dirty="0">
                <a:latin typeface="Calibri" pitchFamily="34" charset="0"/>
              </a:rPr>
              <a:t>Técnicas de prueba</a:t>
            </a:r>
          </a:p>
          <a:p>
            <a:pPr algn="ctr"/>
            <a:r>
              <a:rPr lang="es-UY" sz="3600" dirty="0">
                <a:latin typeface="Calibri" pitchFamily="34" charset="0"/>
              </a:rPr>
              <a:t>Pruebas de caja blanca</a:t>
            </a:r>
          </a:p>
        </p:txBody>
      </p:sp>
    </p:spTree>
    <p:extLst>
      <p:ext uri="{BB962C8B-B14F-4D97-AF65-F5344CB8AC3E}">
        <p14:creationId xmlns:p14="http://schemas.microsoft.com/office/powerpoint/2010/main" val="4139417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Definiciones de prueba de software</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UY" sz="2400" dirty="0">
                <a:latin typeface="Calibri" pitchFamily="34" charset="0"/>
              </a:rPr>
              <a:t>Intuitivamente, probar software tiene como propósitos:</a:t>
            </a:r>
          </a:p>
          <a:p>
            <a:pPr lvl="1" eaLnBrk="1" hangingPunct="1"/>
            <a:r>
              <a:rPr lang="es-ES" sz="2200" dirty="0">
                <a:latin typeface="Calibri" pitchFamily="34" charset="0"/>
              </a:rPr>
              <a:t>Asegurar que un programa o sistema se ajusta a su especificación.</a:t>
            </a:r>
          </a:p>
          <a:p>
            <a:pPr lvl="1" eaLnBrk="1" hangingPunct="1"/>
            <a:r>
              <a:rPr lang="es-ES" sz="2200" dirty="0">
                <a:latin typeface="Calibri" pitchFamily="34" charset="0"/>
              </a:rPr>
              <a:t>Descubrir defectos en el software.</a:t>
            </a:r>
          </a:p>
          <a:p>
            <a:pPr lvl="1" eaLnBrk="1" hangingPunct="1"/>
            <a:r>
              <a:rPr lang="es-ES" sz="2200" dirty="0">
                <a:latin typeface="Calibri" pitchFamily="34" charset="0"/>
              </a:rPr>
              <a:t>Asegurar que el software no haga lo que se supone que no debe hacer.</a:t>
            </a:r>
          </a:p>
          <a:p>
            <a:pPr lvl="1" eaLnBrk="1" hangingPunct="1"/>
            <a:r>
              <a:rPr lang="es-ES" sz="2200" dirty="0">
                <a:latin typeface="Calibri" pitchFamily="34" charset="0"/>
              </a:rPr>
              <a:t>Tener confianza en que el sistema funciona adecuadamente.</a:t>
            </a:r>
          </a:p>
          <a:p>
            <a:pPr lvl="1" eaLnBrk="1" hangingPunct="1"/>
            <a:r>
              <a:rPr lang="es-ES" sz="2200" dirty="0">
                <a:latin typeface="Calibri" pitchFamily="34" charset="0"/>
              </a:rPr>
              <a:t>Comprender hasta dónde se puede “forzar” el sistema antes de que falle.</a:t>
            </a:r>
          </a:p>
          <a:p>
            <a:pPr lvl="1" eaLnBrk="1" hangingPunct="1"/>
            <a:r>
              <a:rPr lang="es-ES" sz="2200" dirty="0">
                <a:latin typeface="Calibri" pitchFamily="34" charset="0"/>
              </a:rPr>
              <a:t>Entender el riesgo que implica entregar un sistema a sus usuarios.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6</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Técnicas de prueba</a:t>
            </a:r>
          </a:p>
        </p:txBody>
      </p:sp>
      <p:sp>
        <p:nvSpPr>
          <p:cNvPr id="16387" name="2 Marcador de contenido"/>
          <p:cNvSpPr>
            <a:spLocks noGrp="1"/>
          </p:cNvSpPr>
          <p:nvPr>
            <p:ph idx="1"/>
          </p:nvPr>
        </p:nvSpPr>
        <p:spPr>
          <a:xfrm>
            <a:off x="1036067" y="908720"/>
            <a:ext cx="8000429" cy="5472608"/>
          </a:xfrm>
        </p:spPr>
        <p:txBody>
          <a:bodyPr/>
          <a:lstStyle/>
          <a:p>
            <a:pPr eaLnBrk="1" hangingPunct="1"/>
            <a:r>
              <a:rPr lang="es-ES" sz="2400" dirty="0">
                <a:latin typeface="Calibri" pitchFamily="34" charset="0"/>
              </a:rPr>
              <a:t>Pruebas de caja blanca:</a:t>
            </a:r>
          </a:p>
          <a:p>
            <a:pPr lvl="1" eaLnBrk="1" hangingPunct="1"/>
            <a:r>
              <a:rPr lang="es-ES" sz="2200" dirty="0">
                <a:latin typeface="Calibri" pitchFamily="34" charset="0"/>
              </a:rPr>
              <a:t>Se basan en derivar casos de prueba directamente de la estructura interna de un componente o sistema.</a:t>
            </a:r>
          </a:p>
          <a:p>
            <a:pPr lvl="1" eaLnBrk="1" hangingPunct="1"/>
            <a:endParaRPr lang="es-ES" sz="2200" dirty="0">
              <a:latin typeface="Calibri" pitchFamily="34" charset="0"/>
            </a:endParaRPr>
          </a:p>
          <a:p>
            <a:pPr lvl="1" eaLnBrk="1" hangingPunct="1"/>
            <a:r>
              <a:rPr lang="es-ES" sz="2200" dirty="0">
                <a:latin typeface="Calibri" pitchFamily="34" charset="0"/>
              </a:rPr>
              <a:t>Esta categoría se concentra en las pruebas basadas en el código escrito para implementar un componente o sistema.</a:t>
            </a:r>
          </a:p>
          <a:p>
            <a:pPr lvl="1" eaLnBrk="1" hangingPunct="1"/>
            <a:endParaRPr lang="es-ES" sz="22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60</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6324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Técnicas de prueba</a:t>
            </a:r>
          </a:p>
        </p:txBody>
      </p:sp>
      <p:sp>
        <p:nvSpPr>
          <p:cNvPr id="16387" name="2 Marcador de contenido"/>
          <p:cNvSpPr>
            <a:spLocks noGrp="1"/>
          </p:cNvSpPr>
          <p:nvPr>
            <p:ph idx="1"/>
          </p:nvPr>
        </p:nvSpPr>
        <p:spPr>
          <a:xfrm>
            <a:off x="1036067" y="908720"/>
            <a:ext cx="8000429" cy="2302669"/>
          </a:xfrm>
        </p:spPr>
        <p:txBody>
          <a:bodyPr/>
          <a:lstStyle/>
          <a:p>
            <a:pPr eaLnBrk="1" hangingPunct="1"/>
            <a:r>
              <a:rPr lang="es-ES" sz="2400" dirty="0">
                <a:latin typeface="Calibri" pitchFamily="34" charset="0"/>
              </a:rPr>
              <a:t>Pruebas de caja blanca:</a:t>
            </a:r>
          </a:p>
          <a:p>
            <a:pPr lvl="1" eaLnBrk="1" hangingPunct="1"/>
            <a:r>
              <a:rPr lang="es-ES" sz="2200" dirty="0">
                <a:latin typeface="Calibri" pitchFamily="34" charset="0"/>
              </a:rPr>
              <a:t>Puesto que para este tipo de pruebas es necesario el conocimiento de cómo se construyó el software, esta técnica generalmente se usa durante las </a:t>
            </a:r>
            <a:r>
              <a:rPr lang="es-ES" sz="2200" dirty="0">
                <a:solidFill>
                  <a:srgbClr val="00B0F0"/>
                </a:solidFill>
                <a:latin typeface="Calibri" pitchFamily="34" charset="0"/>
              </a:rPr>
              <a:t>primeras fases del proceso de prueba</a:t>
            </a:r>
            <a:r>
              <a:rPr lang="es-ES" sz="2200" dirty="0">
                <a:latin typeface="Calibri" pitchFamily="34" charset="0"/>
              </a:rPr>
              <a:t> donde el programador es responsable de diseñar y ejecutar las pruebas.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61</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2" name="Imagen 1">
            <a:extLst>
              <a:ext uri="{FF2B5EF4-FFF2-40B4-BE49-F238E27FC236}">
                <a16:creationId xmlns:a16="http://schemas.microsoft.com/office/drawing/2014/main" id="{B5F3D6FC-872D-8675-276E-308CB5D78221}"/>
              </a:ext>
            </a:extLst>
          </p:cNvPr>
          <p:cNvPicPr>
            <a:picLocks noChangeAspect="1"/>
          </p:cNvPicPr>
          <p:nvPr/>
        </p:nvPicPr>
        <p:blipFill>
          <a:blip r:embed="rId3"/>
          <a:stretch>
            <a:fillRect/>
          </a:stretch>
        </p:blipFill>
        <p:spPr>
          <a:xfrm>
            <a:off x="2411760" y="3211389"/>
            <a:ext cx="5431344" cy="2829959"/>
          </a:xfrm>
          <a:prstGeom prst="rect">
            <a:avLst/>
          </a:prstGeom>
        </p:spPr>
      </p:pic>
    </p:spTree>
    <p:extLst>
      <p:ext uri="{BB962C8B-B14F-4D97-AF65-F5344CB8AC3E}">
        <p14:creationId xmlns:p14="http://schemas.microsoft.com/office/powerpoint/2010/main" val="35304565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Pruebas de caja blanca</a:t>
            </a:r>
          </a:p>
        </p:txBody>
      </p:sp>
      <p:sp>
        <p:nvSpPr>
          <p:cNvPr id="16387" name="2 Marcador de contenido"/>
          <p:cNvSpPr>
            <a:spLocks noGrp="1"/>
          </p:cNvSpPr>
          <p:nvPr>
            <p:ph idx="1"/>
          </p:nvPr>
        </p:nvSpPr>
        <p:spPr>
          <a:xfrm>
            <a:off x="1036067" y="908719"/>
            <a:ext cx="8000429" cy="5538265"/>
          </a:xfrm>
        </p:spPr>
        <p:txBody>
          <a:bodyPr/>
          <a:lstStyle/>
          <a:p>
            <a:pPr eaLnBrk="1" hangingPunct="1"/>
            <a:r>
              <a:rPr lang="es-ES" sz="2400" dirty="0">
                <a:latin typeface="Calibri" pitchFamily="34" charset="0"/>
              </a:rPr>
              <a:t>Pruebas de sentencias y cobertura:</a:t>
            </a:r>
          </a:p>
          <a:p>
            <a:pPr lvl="1" eaLnBrk="1" hangingPunct="1"/>
            <a:r>
              <a:rPr lang="es-ES" sz="2200" dirty="0">
                <a:latin typeface="Calibri" pitchFamily="34" charset="0"/>
              </a:rPr>
              <a:t>La prueba de sentencias ejercita las sentencias (líneas de código) ejecutables en el código.</a:t>
            </a:r>
          </a:p>
          <a:p>
            <a:pPr lvl="1" eaLnBrk="1" hangingPunct="1"/>
            <a:endParaRPr lang="es-ES" sz="2200" dirty="0">
              <a:latin typeface="Calibri" pitchFamily="34" charset="0"/>
            </a:endParaRPr>
          </a:p>
          <a:p>
            <a:pPr lvl="1" eaLnBrk="1" hangingPunct="1"/>
            <a:r>
              <a:rPr lang="es-ES" sz="2200" dirty="0">
                <a:latin typeface="Calibri" pitchFamily="34" charset="0"/>
              </a:rPr>
              <a:t>Las pruebas están diseñadas para intentar obligar al programa a ejecutar sentencias particulares estableciendo el programa en un estado de inicio conocido e ingresando datos que harán que se ejecuten las sentencias requeridas.</a:t>
            </a:r>
          </a:p>
          <a:p>
            <a:pPr lvl="1" eaLnBrk="1" hangingPunct="1"/>
            <a:endParaRPr lang="es-ES" sz="2200" dirty="0">
              <a:latin typeface="Calibri" pitchFamily="34" charset="0"/>
            </a:endParaRPr>
          </a:p>
          <a:p>
            <a:pPr lvl="1" eaLnBrk="1" hangingPunct="1"/>
            <a:r>
              <a:rPr lang="es-ES" sz="2200" dirty="0">
                <a:latin typeface="Calibri" pitchFamily="34" charset="0"/>
              </a:rPr>
              <a:t>Los resultados esperados de la prueba también se predecirán a partir del código del programa para que, al finalizar la prueba, se pueda determinar si la prueba ejecutó las sentencias requeridas.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62</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3741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Pruebas de caja blanca</a:t>
            </a:r>
          </a:p>
        </p:txBody>
      </p:sp>
      <p:sp>
        <p:nvSpPr>
          <p:cNvPr id="16387" name="2 Marcador de contenido"/>
          <p:cNvSpPr>
            <a:spLocks noGrp="1"/>
          </p:cNvSpPr>
          <p:nvPr>
            <p:ph idx="1"/>
          </p:nvPr>
        </p:nvSpPr>
        <p:spPr>
          <a:xfrm>
            <a:off x="1036067" y="908719"/>
            <a:ext cx="8000429" cy="5538265"/>
          </a:xfrm>
        </p:spPr>
        <p:txBody>
          <a:bodyPr/>
          <a:lstStyle/>
          <a:p>
            <a:pPr eaLnBrk="1" hangingPunct="1"/>
            <a:r>
              <a:rPr lang="es-ES" sz="2400" dirty="0">
                <a:latin typeface="Calibri" pitchFamily="34" charset="0"/>
              </a:rPr>
              <a:t>Pruebas de sentencias y cobertura:</a:t>
            </a:r>
          </a:p>
          <a:p>
            <a:pPr lvl="1" eaLnBrk="1" hangingPunct="1"/>
            <a:r>
              <a:rPr lang="es-ES" sz="2200" dirty="0">
                <a:latin typeface="Calibri" pitchFamily="34" charset="0"/>
              </a:rPr>
              <a:t>La cobertura de sentencias se mide como el número de declaraciones ejecutadas por las pruebas dividido por el número total de sentencias ejecutables en el objeto de prueba, normalmente expresado como un porcentaje.</a:t>
            </a:r>
          </a:p>
          <a:p>
            <a:pPr lvl="1" eaLnBrk="1" hangingPunct="1"/>
            <a:endParaRPr lang="es-ES" sz="2200" dirty="0">
              <a:latin typeface="Calibri" pitchFamily="34" charset="0"/>
            </a:endParaRPr>
          </a:p>
          <a:p>
            <a:pPr lvl="1" eaLnBrk="1" hangingPunct="1"/>
            <a:r>
              <a:rPr lang="es-ES" sz="2200" dirty="0">
                <a:latin typeface="Calibri" pitchFamily="34" charset="0"/>
              </a:rPr>
              <a:t>Se puede establecer un objetivo para la cobertura de sentencias y la prueba de sentencias continuará hasta que se logre la cobertura de sentencias deseada.</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63</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5690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Pruebas de caja blanca</a:t>
            </a:r>
          </a:p>
        </p:txBody>
      </p:sp>
      <p:sp>
        <p:nvSpPr>
          <p:cNvPr id="16387" name="2 Marcador de contenido"/>
          <p:cNvSpPr>
            <a:spLocks noGrp="1"/>
          </p:cNvSpPr>
          <p:nvPr>
            <p:ph idx="1"/>
          </p:nvPr>
        </p:nvSpPr>
        <p:spPr>
          <a:xfrm>
            <a:off x="1036067" y="908719"/>
            <a:ext cx="8000429" cy="5538265"/>
          </a:xfrm>
        </p:spPr>
        <p:txBody>
          <a:bodyPr/>
          <a:lstStyle/>
          <a:p>
            <a:pPr eaLnBrk="1" hangingPunct="1"/>
            <a:r>
              <a:rPr lang="es-ES" sz="2400" dirty="0">
                <a:latin typeface="Calibri" pitchFamily="34" charset="0"/>
              </a:rPr>
              <a:t>Pruebas de decisiones y cobertura:</a:t>
            </a:r>
          </a:p>
          <a:p>
            <a:pPr lvl="1" eaLnBrk="1" hangingPunct="1"/>
            <a:r>
              <a:rPr lang="es-ES" sz="2200" dirty="0">
                <a:latin typeface="Calibri" pitchFamily="34" charset="0"/>
              </a:rPr>
              <a:t>Las pruebas de decisión ejercitan las decisiones en el código.</a:t>
            </a:r>
          </a:p>
          <a:p>
            <a:pPr lvl="1" eaLnBrk="1" hangingPunct="1"/>
            <a:endParaRPr lang="es-ES" sz="2200" dirty="0">
              <a:latin typeface="Calibri" pitchFamily="34" charset="0"/>
            </a:endParaRPr>
          </a:p>
          <a:p>
            <a:pPr lvl="1" eaLnBrk="1" hangingPunct="1"/>
            <a:r>
              <a:rPr lang="es-ES" sz="2200" dirty="0">
                <a:latin typeface="Calibri" pitchFamily="34" charset="0"/>
              </a:rPr>
              <a:t>De manera similar a las pruebas de sentencias, las pruebas de decisión están diseñadas para intentar forzar al programa a ejecutar decisiones particulares de maneras específicas.</a:t>
            </a:r>
          </a:p>
          <a:p>
            <a:pPr lvl="1" eaLnBrk="1" hangingPunct="1"/>
            <a:endParaRPr lang="es-ES" sz="22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64</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6" name="Imagen 5">
            <a:extLst>
              <a:ext uri="{FF2B5EF4-FFF2-40B4-BE49-F238E27FC236}">
                <a16:creationId xmlns:a16="http://schemas.microsoft.com/office/drawing/2014/main" id="{83A529C1-2FDD-0D92-8657-C050B6142866}"/>
              </a:ext>
            </a:extLst>
          </p:cNvPr>
          <p:cNvPicPr>
            <a:picLocks noChangeAspect="1"/>
          </p:cNvPicPr>
          <p:nvPr/>
        </p:nvPicPr>
        <p:blipFill>
          <a:blip r:embed="rId3"/>
          <a:stretch>
            <a:fillRect/>
          </a:stretch>
        </p:blipFill>
        <p:spPr>
          <a:xfrm>
            <a:off x="1835696" y="3455043"/>
            <a:ext cx="2763520" cy="2661920"/>
          </a:xfrm>
          <a:prstGeom prst="rect">
            <a:avLst/>
          </a:prstGeom>
        </p:spPr>
      </p:pic>
      <p:pic>
        <p:nvPicPr>
          <p:cNvPr id="9" name="Imagen 8">
            <a:extLst>
              <a:ext uri="{FF2B5EF4-FFF2-40B4-BE49-F238E27FC236}">
                <a16:creationId xmlns:a16="http://schemas.microsoft.com/office/drawing/2014/main" id="{47CEB801-9F9C-DAFE-FC81-DECFC70C2C87}"/>
              </a:ext>
            </a:extLst>
          </p:cNvPr>
          <p:cNvPicPr>
            <a:picLocks noChangeAspect="1"/>
          </p:cNvPicPr>
          <p:nvPr/>
        </p:nvPicPr>
        <p:blipFill>
          <a:blip r:embed="rId4"/>
          <a:stretch>
            <a:fillRect/>
          </a:stretch>
        </p:blipFill>
        <p:spPr>
          <a:xfrm>
            <a:off x="5327600" y="3364810"/>
            <a:ext cx="2844800" cy="2987040"/>
          </a:xfrm>
          <a:prstGeom prst="rect">
            <a:avLst/>
          </a:prstGeom>
        </p:spPr>
      </p:pic>
    </p:spTree>
    <p:extLst>
      <p:ext uri="{BB962C8B-B14F-4D97-AF65-F5344CB8AC3E}">
        <p14:creationId xmlns:p14="http://schemas.microsoft.com/office/powerpoint/2010/main" val="37126949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Pruebas de caja blanca</a:t>
            </a:r>
          </a:p>
        </p:txBody>
      </p:sp>
      <p:sp>
        <p:nvSpPr>
          <p:cNvPr id="16387" name="2 Marcador de contenido"/>
          <p:cNvSpPr>
            <a:spLocks noGrp="1"/>
          </p:cNvSpPr>
          <p:nvPr>
            <p:ph idx="1"/>
          </p:nvPr>
        </p:nvSpPr>
        <p:spPr>
          <a:xfrm>
            <a:off x="1036067" y="908719"/>
            <a:ext cx="8000429" cy="5538265"/>
          </a:xfrm>
        </p:spPr>
        <p:txBody>
          <a:bodyPr/>
          <a:lstStyle/>
          <a:p>
            <a:pPr eaLnBrk="1" hangingPunct="1"/>
            <a:r>
              <a:rPr lang="es-ES" sz="2400" dirty="0">
                <a:latin typeface="Calibri" pitchFamily="34" charset="0"/>
              </a:rPr>
              <a:t>Pruebas de decisiones y cobertura:</a:t>
            </a:r>
          </a:p>
          <a:p>
            <a:pPr lvl="1" eaLnBrk="1" hangingPunct="1"/>
            <a:r>
              <a:rPr lang="es-ES" sz="2200" dirty="0">
                <a:latin typeface="Calibri" pitchFamily="34" charset="0"/>
              </a:rPr>
              <a:t>Esto se logra configurando el programa en un estado de inicio conocido e ingresando datos que se espera establezcan decisiones dadas para que el programa salga de ellas por la salida requerida (verdadero o falso).</a:t>
            </a:r>
          </a:p>
          <a:p>
            <a:pPr lvl="1" eaLnBrk="1" hangingPunct="1"/>
            <a:endParaRPr lang="es-ES" sz="2200" dirty="0">
              <a:latin typeface="Calibri" pitchFamily="34" charset="0"/>
            </a:endParaRPr>
          </a:p>
          <a:p>
            <a:pPr lvl="1" eaLnBrk="1" hangingPunct="1"/>
            <a:r>
              <a:rPr lang="es-ES" sz="2200" dirty="0">
                <a:latin typeface="Calibri" pitchFamily="34" charset="0"/>
              </a:rPr>
              <a:t>Al igual que con la prueba de sentencias, los resultados esperados de la prueba de decisiones también se pueden predecir a partir del código del programa.</a:t>
            </a:r>
          </a:p>
          <a:p>
            <a:pPr lvl="1" eaLnBrk="1" hangingPunct="1"/>
            <a:endParaRPr lang="es-ES" sz="2200" dirty="0">
              <a:latin typeface="Calibri" pitchFamily="34" charset="0"/>
            </a:endParaRPr>
          </a:p>
          <a:p>
            <a:pPr lvl="1" eaLnBrk="1" hangingPunct="1"/>
            <a:r>
              <a:rPr lang="es-ES" sz="2200" dirty="0">
                <a:latin typeface="Calibri" pitchFamily="34" charset="0"/>
              </a:rPr>
              <a:t>Al finalizar la prueba, se pueda determinar si la prueba ejecutó las decisiones requeridas de manera correcta.</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65</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798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66</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1259632" y="2492896"/>
            <a:ext cx="7560840" cy="1200329"/>
          </a:xfrm>
          <a:prstGeom prst="rect">
            <a:avLst/>
          </a:prstGeom>
          <a:noFill/>
        </p:spPr>
        <p:txBody>
          <a:bodyPr wrap="square" rtlCol="0">
            <a:spAutoFit/>
          </a:bodyPr>
          <a:lstStyle/>
          <a:p>
            <a:pPr algn="ctr"/>
            <a:r>
              <a:rPr lang="es-UY" sz="3600" dirty="0" err="1">
                <a:latin typeface="Calibri" pitchFamily="34" charset="0"/>
              </a:rPr>
              <a:t>Testing</a:t>
            </a:r>
            <a:r>
              <a:rPr lang="es-UY" sz="3600" dirty="0">
                <a:latin typeface="Calibri" pitchFamily="34" charset="0"/>
              </a:rPr>
              <a:t> basado en la experiencia</a:t>
            </a:r>
          </a:p>
          <a:p>
            <a:pPr algn="ctr"/>
            <a:r>
              <a:rPr lang="es-UY" sz="3600" dirty="0" err="1">
                <a:latin typeface="Calibri" pitchFamily="34" charset="0"/>
              </a:rPr>
              <a:t>Testing</a:t>
            </a:r>
            <a:r>
              <a:rPr lang="es-UY" sz="3600" dirty="0">
                <a:latin typeface="Calibri" pitchFamily="34" charset="0"/>
              </a:rPr>
              <a:t> exploratorio</a:t>
            </a:r>
          </a:p>
        </p:txBody>
      </p:sp>
    </p:spTree>
    <p:extLst>
      <p:ext uri="{BB962C8B-B14F-4D97-AF65-F5344CB8AC3E}">
        <p14:creationId xmlns:p14="http://schemas.microsoft.com/office/powerpoint/2010/main" val="31581736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err="1">
                <a:effectLst/>
                <a:latin typeface="Calibri" pitchFamily="34" charset="0"/>
              </a:rPr>
              <a:t>Testing</a:t>
            </a:r>
            <a:r>
              <a:rPr lang="es-ES" sz="3200" dirty="0">
                <a:effectLst/>
                <a:latin typeface="Calibri" pitchFamily="34" charset="0"/>
              </a:rPr>
              <a:t> basado en la experiencia</a:t>
            </a:r>
          </a:p>
        </p:txBody>
      </p:sp>
      <p:sp>
        <p:nvSpPr>
          <p:cNvPr id="16387" name="2 Marcador de contenido"/>
          <p:cNvSpPr>
            <a:spLocks noGrp="1"/>
          </p:cNvSpPr>
          <p:nvPr>
            <p:ph idx="1"/>
          </p:nvPr>
        </p:nvSpPr>
        <p:spPr>
          <a:xfrm>
            <a:off x="1036067" y="908719"/>
            <a:ext cx="8000429" cy="5538265"/>
          </a:xfrm>
        </p:spPr>
        <p:txBody>
          <a:bodyPr/>
          <a:lstStyle/>
          <a:p>
            <a:pPr eaLnBrk="1" hangingPunct="1"/>
            <a:r>
              <a:rPr lang="es-ES" sz="2400" dirty="0">
                <a:latin typeface="Calibri" pitchFamily="34" charset="0"/>
              </a:rPr>
              <a:t>Las técnicas basadas en la experiencia son aquellas a las que recurre cuando:</a:t>
            </a:r>
          </a:p>
          <a:p>
            <a:pPr lvl="1" eaLnBrk="1" hangingPunct="1"/>
            <a:r>
              <a:rPr lang="es-ES" sz="2200" dirty="0">
                <a:solidFill>
                  <a:srgbClr val="00B0F0"/>
                </a:solidFill>
                <a:latin typeface="Calibri" pitchFamily="34" charset="0"/>
              </a:rPr>
              <a:t>no hay una especificación adecuada</a:t>
            </a:r>
            <a:r>
              <a:rPr lang="es-ES" sz="2200" dirty="0">
                <a:latin typeface="Calibri" pitchFamily="34" charset="0"/>
              </a:rPr>
              <a:t> de la cual derivar casos de prueba basados en la especificación,</a:t>
            </a:r>
          </a:p>
          <a:p>
            <a:pPr lvl="1" eaLnBrk="1" hangingPunct="1"/>
            <a:r>
              <a:rPr lang="es-ES" sz="2200" dirty="0">
                <a:latin typeface="Calibri" pitchFamily="34" charset="0"/>
              </a:rPr>
              <a:t>o </a:t>
            </a:r>
            <a:r>
              <a:rPr lang="es-ES" sz="2200" dirty="0">
                <a:solidFill>
                  <a:srgbClr val="00B0F0"/>
                </a:solidFill>
                <a:latin typeface="Calibri" pitchFamily="34" charset="0"/>
              </a:rPr>
              <a:t>no hay tiempo</a:t>
            </a:r>
            <a:r>
              <a:rPr lang="es-ES" sz="2200" dirty="0">
                <a:latin typeface="Calibri" pitchFamily="34" charset="0"/>
              </a:rPr>
              <a:t> suficiente para ejecutar un conjunto estructurado completo de pruebas.</a:t>
            </a:r>
          </a:p>
          <a:p>
            <a:pPr eaLnBrk="1" hangingPunct="1"/>
            <a:endParaRPr lang="es-ES" sz="2400" dirty="0">
              <a:latin typeface="Calibri" pitchFamily="34" charset="0"/>
            </a:endParaRPr>
          </a:p>
          <a:p>
            <a:pPr eaLnBrk="1" hangingPunct="1"/>
            <a:r>
              <a:rPr lang="es-ES" sz="2400" dirty="0">
                <a:latin typeface="Calibri" pitchFamily="34" charset="0"/>
              </a:rPr>
              <a:t>Usan la experiencia de los usuarios, expertos, y </a:t>
            </a:r>
            <a:r>
              <a:rPr lang="es-ES" sz="2400" i="1" dirty="0" err="1">
                <a:latin typeface="Calibri" pitchFamily="34" charset="0"/>
              </a:rPr>
              <a:t>testers</a:t>
            </a:r>
            <a:r>
              <a:rPr lang="es-ES" sz="2400" dirty="0">
                <a:latin typeface="Calibri" pitchFamily="34" charset="0"/>
              </a:rPr>
              <a:t> (evaluadores) para determinar las áreas más importantes de un sistema y ejercitar estas áreas de manera que sean consistentes con el uso esperado y que puedan ser ámbitos de errores.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67</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5502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err="1">
                <a:effectLst/>
                <a:latin typeface="Calibri" pitchFamily="34" charset="0"/>
              </a:rPr>
              <a:t>Testing</a:t>
            </a:r>
            <a:r>
              <a:rPr lang="es-ES" sz="3200" dirty="0">
                <a:effectLst/>
                <a:latin typeface="Calibri" pitchFamily="34" charset="0"/>
              </a:rPr>
              <a:t> basado en la experiencia</a:t>
            </a:r>
          </a:p>
        </p:txBody>
      </p:sp>
      <p:sp>
        <p:nvSpPr>
          <p:cNvPr id="16387" name="2 Marcador de contenido"/>
          <p:cNvSpPr>
            <a:spLocks noGrp="1"/>
          </p:cNvSpPr>
          <p:nvPr>
            <p:ph idx="1"/>
          </p:nvPr>
        </p:nvSpPr>
        <p:spPr>
          <a:xfrm>
            <a:off x="1036067" y="908719"/>
            <a:ext cx="8000429" cy="5538265"/>
          </a:xfrm>
        </p:spPr>
        <p:txBody>
          <a:bodyPr/>
          <a:lstStyle/>
          <a:p>
            <a:pPr eaLnBrk="1" hangingPunct="1"/>
            <a:r>
              <a:rPr lang="es-ES" sz="2400" dirty="0">
                <a:latin typeface="Calibri" pitchFamily="34" charset="0"/>
              </a:rPr>
              <a:t>Adivinación de errores.</a:t>
            </a:r>
          </a:p>
          <a:p>
            <a:pPr eaLnBrk="1" hangingPunct="1"/>
            <a:endParaRPr lang="es-ES" sz="2400" dirty="0">
              <a:latin typeface="Calibri" pitchFamily="34" charset="0"/>
            </a:endParaRPr>
          </a:p>
          <a:p>
            <a:pPr eaLnBrk="1" hangingPunct="1"/>
            <a:r>
              <a:rPr lang="es-ES" sz="2400" dirty="0">
                <a:latin typeface="Calibri" pitchFamily="34" charset="0"/>
              </a:rPr>
              <a:t>Pruebas basadas en listas de verificación.</a:t>
            </a:r>
          </a:p>
          <a:p>
            <a:pPr eaLnBrk="1" hangingPunct="1"/>
            <a:endParaRPr lang="es-ES" sz="2400" dirty="0">
              <a:latin typeface="Calibri" pitchFamily="34" charset="0"/>
            </a:endParaRPr>
          </a:p>
          <a:p>
            <a:pPr eaLnBrk="1" hangingPunct="1"/>
            <a:r>
              <a:rPr lang="es-ES" sz="2400" dirty="0">
                <a:latin typeface="Calibri" pitchFamily="34" charset="0"/>
              </a:rPr>
              <a:t>Pruebas exploratorias.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68</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7061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err="1">
                <a:effectLst/>
                <a:latin typeface="Calibri" pitchFamily="34" charset="0"/>
              </a:rPr>
              <a:t>Testing</a:t>
            </a:r>
            <a:r>
              <a:rPr lang="es-ES" sz="3200" dirty="0">
                <a:effectLst/>
                <a:latin typeface="Calibri" pitchFamily="34" charset="0"/>
              </a:rPr>
              <a:t> basado en la experiencia</a:t>
            </a:r>
          </a:p>
        </p:txBody>
      </p:sp>
      <p:sp>
        <p:nvSpPr>
          <p:cNvPr id="16387" name="2 Marcador de contenido"/>
          <p:cNvSpPr>
            <a:spLocks noGrp="1"/>
          </p:cNvSpPr>
          <p:nvPr>
            <p:ph idx="1"/>
          </p:nvPr>
        </p:nvSpPr>
        <p:spPr>
          <a:xfrm>
            <a:off x="1036067" y="908719"/>
            <a:ext cx="8000429" cy="5538265"/>
          </a:xfrm>
        </p:spPr>
        <p:txBody>
          <a:bodyPr/>
          <a:lstStyle/>
          <a:p>
            <a:pPr eaLnBrk="1" hangingPunct="1"/>
            <a:r>
              <a:rPr lang="es-ES" sz="2400" dirty="0">
                <a:latin typeface="Calibri" pitchFamily="34" charset="0"/>
              </a:rPr>
              <a:t>Adivinación de errores (error </a:t>
            </a:r>
            <a:r>
              <a:rPr lang="es-ES" sz="2400" dirty="0" err="1">
                <a:latin typeface="Calibri" pitchFamily="34" charset="0"/>
              </a:rPr>
              <a:t>guessing</a:t>
            </a:r>
            <a:r>
              <a:rPr lang="es-ES" sz="2400" dirty="0">
                <a:latin typeface="Calibri" pitchFamily="34" charset="0"/>
              </a:rPr>
              <a:t>):</a:t>
            </a:r>
          </a:p>
          <a:p>
            <a:pPr lvl="1" eaLnBrk="1" hangingPunct="1"/>
            <a:r>
              <a:rPr lang="es-ES" sz="2200" dirty="0">
                <a:latin typeface="Calibri" pitchFamily="34" charset="0"/>
              </a:rPr>
              <a:t>Es una técnica muy simple que aprovecha la habilidad, la intuición y la experiencia de un </a:t>
            </a:r>
            <a:r>
              <a:rPr lang="es-ES" sz="2200" i="1" dirty="0" err="1">
                <a:latin typeface="Calibri" pitchFamily="34" charset="0"/>
              </a:rPr>
              <a:t>tester</a:t>
            </a:r>
            <a:r>
              <a:rPr lang="es-ES" sz="2200" dirty="0">
                <a:latin typeface="Calibri" pitchFamily="34" charset="0"/>
              </a:rPr>
              <a:t> con </a:t>
            </a:r>
            <a:r>
              <a:rPr lang="es-ES" sz="2200" dirty="0">
                <a:solidFill>
                  <a:srgbClr val="00B0F0"/>
                </a:solidFill>
                <a:latin typeface="Calibri" pitchFamily="34" charset="0"/>
              </a:rPr>
              <a:t>aplicaciones similares</a:t>
            </a:r>
            <a:r>
              <a:rPr lang="es-ES" sz="2200" dirty="0">
                <a:latin typeface="Calibri" pitchFamily="34" charset="0"/>
              </a:rPr>
              <a:t> para identificar y ejecutar pruebas especiales para identificar defectos que pueden no ser fáciles de capturar con las técnicas más formales.</a:t>
            </a:r>
          </a:p>
          <a:p>
            <a:pPr lvl="1" eaLnBrk="1" hangingPunct="1"/>
            <a:endParaRPr lang="es-ES" sz="2200" dirty="0">
              <a:latin typeface="Calibri" pitchFamily="34" charset="0"/>
            </a:endParaRPr>
          </a:p>
          <a:p>
            <a:pPr lvl="1" eaLnBrk="1" hangingPunct="1"/>
            <a:r>
              <a:rPr lang="es-ES" sz="2200" dirty="0">
                <a:latin typeface="Calibri" pitchFamily="34" charset="0"/>
              </a:rPr>
              <a:t>Cuando se aplica después de usar técnicas sistemáticas, la adivinación de errores puede agregar valor en la identificación y ejecución de casos de prueba que apuntan a </a:t>
            </a:r>
            <a:r>
              <a:rPr lang="es-ES" sz="2200" dirty="0">
                <a:solidFill>
                  <a:srgbClr val="00B0F0"/>
                </a:solidFill>
                <a:latin typeface="Calibri" pitchFamily="34" charset="0"/>
              </a:rPr>
              <a:t>debilidades conocidas o sospechadas</a:t>
            </a:r>
            <a:r>
              <a:rPr lang="es-ES" sz="2200" dirty="0">
                <a:latin typeface="Calibri" pitchFamily="34" charset="0"/>
              </a:rPr>
              <a:t>, o que simplemente abordan aspectos de la aplicación que se han encontrado </a:t>
            </a:r>
            <a:r>
              <a:rPr lang="es-ES" sz="2200" dirty="0">
                <a:solidFill>
                  <a:srgbClr val="00B0F0"/>
                </a:solidFill>
                <a:latin typeface="Calibri" pitchFamily="34" charset="0"/>
              </a:rPr>
              <a:t>problemáticos en el pasado</a:t>
            </a:r>
            <a:r>
              <a:rPr lang="es-ES" sz="2200" dirty="0">
                <a:latin typeface="Calibri" pitchFamily="34" charset="0"/>
              </a:rPr>
              <a:t>.</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69</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3091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Definiciones de prueba de software</a:t>
            </a:r>
          </a:p>
        </p:txBody>
      </p:sp>
      <p:sp>
        <p:nvSpPr>
          <p:cNvPr id="16387" name="2 Marcador de contenido"/>
          <p:cNvSpPr>
            <a:spLocks noGrp="1"/>
          </p:cNvSpPr>
          <p:nvPr>
            <p:ph idx="1"/>
          </p:nvPr>
        </p:nvSpPr>
        <p:spPr>
          <a:xfrm>
            <a:off x="1036067" y="908719"/>
            <a:ext cx="8000429" cy="5610273"/>
          </a:xfrm>
        </p:spPr>
        <p:txBody>
          <a:bodyPr/>
          <a:lstStyle/>
          <a:p>
            <a:pPr eaLnBrk="1" hangingPunct="1"/>
            <a:r>
              <a:rPr lang="es-UY" sz="2400" dirty="0">
                <a:latin typeface="Calibri" pitchFamily="34" charset="0"/>
              </a:rPr>
              <a:t>Una definición:</a:t>
            </a:r>
          </a:p>
          <a:p>
            <a:pPr lvl="1" eaLnBrk="1" hangingPunct="1"/>
            <a:r>
              <a:rPr lang="es-ES" sz="2200" dirty="0">
                <a:latin typeface="Calibri" pitchFamily="34" charset="0"/>
              </a:rPr>
              <a:t>La prueba de software es cualquier actividad destinada a evaluar un atributo o capacidad de un programa o sistema y determinar que cumple con los resultados requeridos.</a:t>
            </a:r>
          </a:p>
          <a:p>
            <a:pPr lvl="1" algn="r" eaLnBrk="1" hangingPunct="1"/>
            <a:r>
              <a:rPr lang="es-ES" sz="1600" dirty="0" err="1">
                <a:latin typeface="Calibri" pitchFamily="34" charset="0"/>
              </a:rPr>
              <a:t>Hetzel</a:t>
            </a:r>
            <a:r>
              <a:rPr lang="es-ES" sz="1600" dirty="0">
                <a:latin typeface="Calibri" pitchFamily="34" charset="0"/>
              </a:rPr>
              <a:t>, B., </a:t>
            </a:r>
            <a:r>
              <a:rPr lang="en-US" sz="1600" dirty="0">
                <a:latin typeface="Calibri" pitchFamily="34" charset="0"/>
              </a:rPr>
              <a:t>The Complete Guide to Software Testing, QED Information Sciences Inc., Massachusetts, 1988. </a:t>
            </a:r>
            <a:endParaRPr lang="es-ES" sz="1600" dirty="0">
              <a:latin typeface="Calibri" pitchFamily="34" charset="0"/>
            </a:endParaRPr>
          </a:p>
          <a:p>
            <a:pPr lvl="1" eaLnBrk="1" hangingPunct="1"/>
            <a:endParaRPr lang="es-ES" sz="2200" dirty="0">
              <a:latin typeface="Calibri" pitchFamily="34" charset="0"/>
            </a:endParaRPr>
          </a:p>
          <a:p>
            <a:pPr lvl="1" eaLnBrk="1" hangingPunct="1"/>
            <a:r>
              <a:rPr lang="es-ES" sz="2200" dirty="0">
                <a:latin typeface="Calibri" pitchFamily="34" charset="0"/>
              </a:rPr>
              <a:t>Esta definición aborda el enfoque de prueba tradicional, es decir, ¿el sistema se ajusta a los requisitos establecidos?</a:t>
            </a:r>
          </a:p>
          <a:p>
            <a:pPr lvl="1" eaLnBrk="1" hangingPunct="1"/>
            <a:endParaRPr lang="es-ES" sz="2200" dirty="0">
              <a:latin typeface="Calibri" pitchFamily="34" charset="0"/>
            </a:endParaRPr>
          </a:p>
          <a:p>
            <a:pPr lvl="1" eaLnBrk="1" hangingPunct="1"/>
            <a:r>
              <a:rPr lang="es-ES" sz="2200" dirty="0">
                <a:latin typeface="Calibri" pitchFamily="34" charset="0"/>
              </a:rPr>
              <a:t>Es una visión intuitiva de las pruebas; se tienen algunos enunciados sobre cómo debe comportarse el sistema y se confirma que se cumplen estos requisitos.</a:t>
            </a:r>
          </a:p>
          <a:p>
            <a:pPr lvl="1" eaLnBrk="1" hangingPunct="1"/>
            <a:endParaRPr lang="es-ES" sz="2200" dirty="0">
              <a:latin typeface="Calibri" pitchFamily="34" charset="0"/>
            </a:endParaRPr>
          </a:p>
          <a:p>
            <a:pPr lvl="1" eaLnBrk="1" hangingPunct="1"/>
            <a:r>
              <a:rPr lang="es-ES" sz="2200" dirty="0">
                <a:latin typeface="Calibri" pitchFamily="34" charset="0"/>
              </a:rPr>
              <a:t>Este enfoque también se conoce como </a:t>
            </a:r>
            <a:r>
              <a:rPr lang="es-ES" sz="2200" i="1" dirty="0">
                <a:latin typeface="Calibri" pitchFamily="34" charset="0"/>
              </a:rPr>
              <a:t>prueba positiva</a:t>
            </a:r>
            <a:r>
              <a:rPr lang="es-ES" sz="2200" dirty="0">
                <a:latin typeface="Calibri" pitchFamily="34" charset="0"/>
              </a:rPr>
              <a:t>.</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7</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9086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err="1">
                <a:effectLst/>
                <a:latin typeface="Calibri" pitchFamily="34" charset="0"/>
              </a:rPr>
              <a:t>Testing</a:t>
            </a:r>
            <a:r>
              <a:rPr lang="es-ES" sz="3200" dirty="0">
                <a:effectLst/>
                <a:latin typeface="Calibri" pitchFamily="34" charset="0"/>
              </a:rPr>
              <a:t> basado en la experiencia</a:t>
            </a:r>
          </a:p>
        </p:txBody>
      </p:sp>
      <p:sp>
        <p:nvSpPr>
          <p:cNvPr id="16387" name="2 Marcador de contenido"/>
          <p:cNvSpPr>
            <a:spLocks noGrp="1"/>
          </p:cNvSpPr>
          <p:nvPr>
            <p:ph idx="1"/>
          </p:nvPr>
        </p:nvSpPr>
        <p:spPr>
          <a:xfrm>
            <a:off x="1036067" y="908719"/>
            <a:ext cx="8000429" cy="5538265"/>
          </a:xfrm>
        </p:spPr>
        <p:txBody>
          <a:bodyPr/>
          <a:lstStyle/>
          <a:p>
            <a:pPr eaLnBrk="1" hangingPunct="1"/>
            <a:r>
              <a:rPr lang="es-ES" sz="2400" dirty="0">
                <a:latin typeface="Calibri" pitchFamily="34" charset="0"/>
              </a:rPr>
              <a:t>Adivinación de errores (error </a:t>
            </a:r>
            <a:r>
              <a:rPr lang="es-ES" sz="2400" dirty="0" err="1">
                <a:latin typeface="Calibri" pitchFamily="34" charset="0"/>
              </a:rPr>
              <a:t>guessing</a:t>
            </a:r>
            <a:r>
              <a:rPr lang="es-ES" sz="2400" dirty="0">
                <a:latin typeface="Calibri" pitchFamily="34" charset="0"/>
              </a:rPr>
              <a:t>):</a:t>
            </a:r>
          </a:p>
          <a:p>
            <a:pPr lvl="1" eaLnBrk="1" hangingPunct="1"/>
            <a:r>
              <a:rPr lang="es-ES" sz="2200" dirty="0">
                <a:latin typeface="Calibri" pitchFamily="34" charset="0"/>
              </a:rPr>
              <a:t>El principal inconveniente de la adivinación de errores es su efectividad variable, </a:t>
            </a:r>
            <a:r>
              <a:rPr lang="es-ES" sz="2200" dirty="0">
                <a:solidFill>
                  <a:srgbClr val="00B0F0"/>
                </a:solidFill>
                <a:latin typeface="Calibri" pitchFamily="34" charset="0"/>
              </a:rPr>
              <a:t>dependiendo de la experiencia</a:t>
            </a:r>
            <a:r>
              <a:rPr lang="es-ES" sz="2200" dirty="0">
                <a:latin typeface="Calibri" pitchFamily="34" charset="0"/>
              </a:rPr>
              <a:t> del </a:t>
            </a:r>
            <a:r>
              <a:rPr lang="es-ES" sz="2200" i="1" dirty="0" err="1">
                <a:latin typeface="Calibri" pitchFamily="34" charset="0"/>
              </a:rPr>
              <a:t>tester</a:t>
            </a:r>
            <a:r>
              <a:rPr lang="es-ES" sz="2200" dirty="0">
                <a:latin typeface="Calibri" pitchFamily="34" charset="0"/>
              </a:rPr>
              <a:t> que la implementa.</a:t>
            </a:r>
          </a:p>
          <a:p>
            <a:pPr lvl="1" eaLnBrk="1" hangingPunct="1"/>
            <a:endParaRPr lang="es-ES" sz="2200" dirty="0">
              <a:latin typeface="Calibri" pitchFamily="34" charset="0"/>
            </a:endParaRPr>
          </a:p>
          <a:p>
            <a:pPr lvl="1" eaLnBrk="1" hangingPunct="1"/>
            <a:r>
              <a:rPr lang="es-ES" sz="2200" dirty="0">
                <a:latin typeface="Calibri" pitchFamily="34" charset="0"/>
              </a:rPr>
              <a:t>Sin embargo, si varios </a:t>
            </a:r>
            <a:r>
              <a:rPr lang="es-ES" sz="2200" i="1" dirty="0" err="1">
                <a:latin typeface="Calibri" pitchFamily="34" charset="0"/>
              </a:rPr>
              <a:t>testers</a:t>
            </a:r>
            <a:r>
              <a:rPr lang="es-ES" sz="2200" dirty="0">
                <a:latin typeface="Calibri" pitchFamily="34" charset="0"/>
              </a:rPr>
              <a:t> y/o usuarios contribuyen a construir una </a:t>
            </a:r>
            <a:r>
              <a:rPr lang="es-ES" sz="2200" dirty="0">
                <a:solidFill>
                  <a:srgbClr val="00B0F0"/>
                </a:solidFill>
                <a:latin typeface="Calibri" pitchFamily="34" charset="0"/>
              </a:rPr>
              <a:t>lista de posibles errores</a:t>
            </a:r>
            <a:r>
              <a:rPr lang="es-ES" sz="2200" dirty="0">
                <a:latin typeface="Calibri" pitchFamily="34" charset="0"/>
              </a:rPr>
              <a:t> y las pruebas están diseñadas para atacar cada error enumerado, esta debilidad se puede superar de manera efectiva.</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70</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9837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err="1">
                <a:effectLst/>
                <a:latin typeface="Calibri" pitchFamily="34" charset="0"/>
              </a:rPr>
              <a:t>Testing</a:t>
            </a:r>
            <a:r>
              <a:rPr lang="es-ES" sz="3200" dirty="0">
                <a:effectLst/>
                <a:latin typeface="Calibri" pitchFamily="34" charset="0"/>
              </a:rPr>
              <a:t> basado en la experiencia</a:t>
            </a:r>
          </a:p>
        </p:txBody>
      </p:sp>
      <p:sp>
        <p:nvSpPr>
          <p:cNvPr id="16387" name="2 Marcador de contenido"/>
          <p:cNvSpPr>
            <a:spLocks noGrp="1"/>
          </p:cNvSpPr>
          <p:nvPr>
            <p:ph idx="1"/>
          </p:nvPr>
        </p:nvSpPr>
        <p:spPr>
          <a:xfrm>
            <a:off x="1036067" y="908719"/>
            <a:ext cx="8000429" cy="5538265"/>
          </a:xfrm>
        </p:spPr>
        <p:txBody>
          <a:bodyPr/>
          <a:lstStyle/>
          <a:p>
            <a:pPr eaLnBrk="1" hangingPunct="1"/>
            <a:r>
              <a:rPr lang="es-ES" sz="2400" dirty="0">
                <a:latin typeface="Calibri" pitchFamily="34" charset="0"/>
              </a:rPr>
              <a:t>Pruebas basadas en listas de verificación:</a:t>
            </a:r>
          </a:p>
          <a:p>
            <a:pPr lvl="1" eaLnBrk="1" hangingPunct="1"/>
            <a:r>
              <a:rPr lang="es-ES" sz="2200" dirty="0">
                <a:latin typeface="Calibri" pitchFamily="34" charset="0"/>
              </a:rPr>
              <a:t>Son pruebas basadas en listas de verificación de alto nivel que pueden extraerse de muchas fuentes tales como estándares, áreas problemáticas conocidas, y escenarios de uso esperado.</a:t>
            </a:r>
          </a:p>
          <a:p>
            <a:pPr lvl="1" eaLnBrk="1" hangingPunct="1"/>
            <a:endParaRPr lang="es-ES" sz="2200" dirty="0">
              <a:latin typeface="Calibri" pitchFamily="34" charset="0"/>
            </a:endParaRPr>
          </a:p>
          <a:p>
            <a:pPr lvl="1" eaLnBrk="1" hangingPunct="1"/>
            <a:r>
              <a:rPr lang="es-ES" sz="2200" dirty="0">
                <a:latin typeface="Calibri" pitchFamily="34" charset="0"/>
              </a:rPr>
              <a:t>Las listas de verificación son una guía para las pruebas requeridas, por lo que las utilizan principalmente </a:t>
            </a:r>
            <a:r>
              <a:rPr lang="es-ES" sz="2200" i="1" dirty="0" err="1">
                <a:latin typeface="Calibri" pitchFamily="34" charset="0"/>
              </a:rPr>
              <a:t>testers</a:t>
            </a:r>
            <a:r>
              <a:rPr lang="es-ES" sz="2200" dirty="0">
                <a:latin typeface="Calibri" pitchFamily="34" charset="0"/>
              </a:rPr>
              <a:t> experimentados como fuente de ideas de las que se derivan pruebas detalladas.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71</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471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err="1">
                <a:effectLst/>
                <a:latin typeface="Calibri" pitchFamily="34" charset="0"/>
              </a:rPr>
              <a:t>Testing</a:t>
            </a:r>
            <a:r>
              <a:rPr lang="es-ES" sz="3200" dirty="0">
                <a:effectLst/>
                <a:latin typeface="Calibri" pitchFamily="34" charset="0"/>
              </a:rPr>
              <a:t> basado en la experiencia</a:t>
            </a:r>
          </a:p>
        </p:txBody>
      </p:sp>
      <p:sp>
        <p:nvSpPr>
          <p:cNvPr id="16387" name="2 Marcador de contenido"/>
          <p:cNvSpPr>
            <a:spLocks noGrp="1"/>
          </p:cNvSpPr>
          <p:nvPr>
            <p:ph idx="1"/>
          </p:nvPr>
        </p:nvSpPr>
        <p:spPr>
          <a:xfrm>
            <a:off x="1036067" y="908719"/>
            <a:ext cx="8000429" cy="5538265"/>
          </a:xfrm>
        </p:spPr>
        <p:txBody>
          <a:bodyPr/>
          <a:lstStyle/>
          <a:p>
            <a:pPr eaLnBrk="1" hangingPunct="1"/>
            <a:r>
              <a:rPr lang="es-ES" sz="2400" dirty="0">
                <a:latin typeface="Calibri" pitchFamily="34" charset="0"/>
              </a:rPr>
              <a:t>Pruebas exploratorias:</a:t>
            </a:r>
          </a:p>
          <a:p>
            <a:pPr lvl="1" eaLnBrk="1" hangingPunct="1"/>
            <a:r>
              <a:rPr lang="es-ES" sz="2200" dirty="0">
                <a:latin typeface="Calibri" pitchFamily="34" charset="0"/>
              </a:rPr>
              <a:t>Las pruebas exploratorias son una técnica que combina la experiencia de los </a:t>
            </a:r>
            <a:r>
              <a:rPr lang="es-ES" sz="2200" i="1" dirty="0" err="1">
                <a:latin typeface="Calibri" pitchFamily="34" charset="0"/>
              </a:rPr>
              <a:t>testers</a:t>
            </a:r>
            <a:r>
              <a:rPr lang="es-ES" sz="2200" dirty="0">
                <a:latin typeface="Calibri" pitchFamily="34" charset="0"/>
              </a:rPr>
              <a:t> con un enfoque estructurado para hacer pruebas, en situaciones donde </a:t>
            </a:r>
            <a:r>
              <a:rPr lang="es-ES" sz="2200" dirty="0">
                <a:solidFill>
                  <a:srgbClr val="00B0F0"/>
                </a:solidFill>
                <a:latin typeface="Calibri" pitchFamily="34" charset="0"/>
              </a:rPr>
              <a:t>faltan especificaciones o son inadecuadas</a:t>
            </a:r>
            <a:r>
              <a:rPr lang="es-ES" sz="2200" dirty="0">
                <a:latin typeface="Calibri" pitchFamily="34" charset="0"/>
              </a:rPr>
              <a:t>, y donde existe una </a:t>
            </a:r>
            <a:r>
              <a:rPr lang="es-ES" sz="2200" dirty="0">
                <a:solidFill>
                  <a:srgbClr val="00B0F0"/>
                </a:solidFill>
                <a:latin typeface="Calibri" pitchFamily="34" charset="0"/>
              </a:rPr>
              <a:t>gran presión de tiempo</a:t>
            </a:r>
            <a:r>
              <a:rPr lang="es-ES" sz="2200" dirty="0">
                <a:latin typeface="Calibri" pitchFamily="34" charset="0"/>
              </a:rPr>
              <a:t>.</a:t>
            </a:r>
          </a:p>
          <a:p>
            <a:pPr lvl="1" eaLnBrk="1" hangingPunct="1"/>
            <a:endParaRPr lang="es-ES" sz="2200" dirty="0">
              <a:latin typeface="Calibri" pitchFamily="34" charset="0"/>
            </a:endParaRPr>
          </a:p>
          <a:p>
            <a:pPr lvl="1" eaLnBrk="1" hangingPunct="1"/>
            <a:r>
              <a:rPr lang="es-ES" sz="2200" dirty="0">
                <a:latin typeface="Calibri" pitchFamily="34" charset="0"/>
              </a:rPr>
              <a:t>En este enfoque, los evaluadores pueden </a:t>
            </a:r>
            <a:r>
              <a:rPr lang="es-ES" sz="2200" dirty="0">
                <a:solidFill>
                  <a:srgbClr val="00B0F0"/>
                </a:solidFill>
                <a:latin typeface="Calibri" pitchFamily="34" charset="0"/>
              </a:rPr>
              <a:t>interactuar con la aplicación de la forma que deseen</a:t>
            </a:r>
            <a:r>
              <a:rPr lang="es-ES" sz="2200" dirty="0">
                <a:latin typeface="Calibri" pitchFamily="34" charset="0"/>
              </a:rPr>
              <a:t> y utilizar la información que proporciona la aplicación para reaccionar, cambiar de rumbo y, en general, explorar las funcionalidades de la aplicación sin restricciones.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72</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04812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err="1">
                <a:effectLst/>
                <a:latin typeface="Calibri" pitchFamily="34" charset="0"/>
              </a:rPr>
              <a:t>Testing</a:t>
            </a:r>
            <a:r>
              <a:rPr lang="es-ES" sz="3200" dirty="0">
                <a:effectLst/>
                <a:latin typeface="Calibri" pitchFamily="34" charset="0"/>
              </a:rPr>
              <a:t> basado en la experiencia</a:t>
            </a:r>
          </a:p>
        </p:txBody>
      </p:sp>
      <p:sp>
        <p:nvSpPr>
          <p:cNvPr id="16387" name="2 Marcador de contenido"/>
          <p:cNvSpPr>
            <a:spLocks noGrp="1"/>
          </p:cNvSpPr>
          <p:nvPr>
            <p:ph idx="1"/>
          </p:nvPr>
        </p:nvSpPr>
        <p:spPr>
          <a:xfrm>
            <a:off x="1036067" y="908719"/>
            <a:ext cx="8000429" cy="5541443"/>
          </a:xfrm>
        </p:spPr>
        <p:txBody>
          <a:bodyPr/>
          <a:lstStyle/>
          <a:p>
            <a:pPr eaLnBrk="1" hangingPunct="1"/>
            <a:r>
              <a:rPr lang="es-ES" sz="2400" dirty="0">
                <a:latin typeface="Calibri" pitchFamily="34" charset="0"/>
              </a:rPr>
              <a:t>Pruebas exploratorias:</a:t>
            </a:r>
          </a:p>
          <a:p>
            <a:pPr lvl="1" eaLnBrk="1" hangingPunct="1"/>
            <a:r>
              <a:rPr lang="es-ES" sz="2200" dirty="0">
                <a:latin typeface="Calibri" pitchFamily="34" charset="0"/>
              </a:rPr>
              <a:t>Los casos de prueba, los resultados de las pruebas, y la documentación general de las pruebas se </a:t>
            </a:r>
            <a:r>
              <a:rPr lang="es-ES" sz="2200" dirty="0">
                <a:solidFill>
                  <a:srgbClr val="00B0F0"/>
                </a:solidFill>
                <a:latin typeface="Calibri" pitchFamily="34" charset="0"/>
              </a:rPr>
              <a:t>generan a medida que se realizan las pruebas</a:t>
            </a:r>
            <a:r>
              <a:rPr lang="es-ES" sz="2200" dirty="0">
                <a:latin typeface="Calibri" pitchFamily="34" charset="0"/>
              </a:rPr>
              <a:t> en lugar de documentarse con anticipación en un plan de pruebas.</a:t>
            </a:r>
          </a:p>
          <a:p>
            <a:pPr lvl="1" eaLnBrk="1" hangingPunct="1"/>
            <a:endParaRPr lang="es-ES" sz="2200" dirty="0">
              <a:latin typeface="Calibri" pitchFamily="34" charset="0"/>
            </a:endParaRPr>
          </a:p>
          <a:p>
            <a:pPr lvl="1" eaLnBrk="1" hangingPunct="1"/>
            <a:r>
              <a:rPr lang="es-ES" sz="2200" u="sng" dirty="0">
                <a:latin typeface="Calibri" pitchFamily="34" charset="0"/>
              </a:rPr>
              <a:t>Una definición</a:t>
            </a:r>
            <a:r>
              <a:rPr lang="es-ES" sz="2200" dirty="0">
                <a:latin typeface="Calibri" pitchFamily="34" charset="0"/>
              </a:rPr>
              <a:t>: Cualquier prueba en la que el </a:t>
            </a:r>
            <a:r>
              <a:rPr lang="es-ES" sz="2200" i="1" dirty="0" err="1">
                <a:latin typeface="Calibri" pitchFamily="34" charset="0"/>
              </a:rPr>
              <a:t>tester</a:t>
            </a:r>
            <a:r>
              <a:rPr lang="es-ES" sz="2200" dirty="0">
                <a:latin typeface="Calibri" pitchFamily="34" charset="0"/>
              </a:rPr>
              <a:t> controla activamente el diseño de las pruebas a medida que esas pruebas se ejecutan, y utiliza la información obtenida para aprender sobre la aplicación y diseñar nuevas y mejores pruebas.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73</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9115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err="1">
                <a:effectLst/>
                <a:latin typeface="Calibri" pitchFamily="34" charset="0"/>
              </a:rPr>
              <a:t>Testing</a:t>
            </a:r>
            <a:r>
              <a:rPr lang="es-ES" sz="3200" dirty="0">
                <a:effectLst/>
                <a:latin typeface="Calibri" pitchFamily="34" charset="0"/>
              </a:rPr>
              <a:t> basado en la experiencia</a:t>
            </a:r>
          </a:p>
        </p:txBody>
      </p:sp>
      <p:sp>
        <p:nvSpPr>
          <p:cNvPr id="16387" name="2 Marcador de contenido"/>
          <p:cNvSpPr>
            <a:spLocks noGrp="1"/>
          </p:cNvSpPr>
          <p:nvPr>
            <p:ph idx="1"/>
          </p:nvPr>
        </p:nvSpPr>
        <p:spPr>
          <a:xfrm>
            <a:off x="1036067" y="908720"/>
            <a:ext cx="8000429" cy="650878"/>
          </a:xfrm>
        </p:spPr>
        <p:txBody>
          <a:bodyPr/>
          <a:lstStyle/>
          <a:p>
            <a:pPr eaLnBrk="1" hangingPunct="1"/>
            <a:r>
              <a:rPr lang="es-ES" sz="2400" dirty="0">
                <a:latin typeface="Calibri" pitchFamily="34" charset="0"/>
              </a:rPr>
              <a:t>Pruebas exploratorias: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74</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1D61E009-7FF5-FFEF-0B17-1B459AB766BE}"/>
              </a:ext>
            </a:extLst>
          </p:cNvPr>
          <p:cNvPicPr>
            <a:picLocks noChangeAspect="1"/>
          </p:cNvPicPr>
          <p:nvPr/>
        </p:nvPicPr>
        <p:blipFill>
          <a:blip r:embed="rId3"/>
          <a:stretch>
            <a:fillRect/>
          </a:stretch>
        </p:blipFill>
        <p:spPr>
          <a:xfrm>
            <a:off x="1763688" y="1848184"/>
            <a:ext cx="6768752" cy="3813064"/>
          </a:xfrm>
          <a:prstGeom prst="rect">
            <a:avLst/>
          </a:prstGeom>
        </p:spPr>
      </p:pic>
    </p:spTree>
    <p:extLst>
      <p:ext uri="{BB962C8B-B14F-4D97-AF65-F5344CB8AC3E}">
        <p14:creationId xmlns:p14="http://schemas.microsoft.com/office/powerpoint/2010/main" val="33009199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err="1">
                <a:effectLst/>
                <a:latin typeface="Calibri" pitchFamily="34" charset="0"/>
              </a:rPr>
              <a:t>Testing</a:t>
            </a:r>
            <a:r>
              <a:rPr lang="es-ES" sz="3200" dirty="0">
                <a:effectLst/>
                <a:latin typeface="Calibri" pitchFamily="34" charset="0"/>
              </a:rPr>
              <a:t> basado en la experiencia</a:t>
            </a:r>
          </a:p>
        </p:txBody>
      </p:sp>
      <p:sp>
        <p:nvSpPr>
          <p:cNvPr id="16387" name="2 Marcador de contenido"/>
          <p:cNvSpPr>
            <a:spLocks noGrp="1"/>
          </p:cNvSpPr>
          <p:nvPr>
            <p:ph idx="1"/>
          </p:nvPr>
        </p:nvSpPr>
        <p:spPr>
          <a:xfrm>
            <a:off x="1036067" y="908720"/>
            <a:ext cx="8000429" cy="2808312"/>
          </a:xfrm>
        </p:spPr>
        <p:txBody>
          <a:bodyPr/>
          <a:lstStyle/>
          <a:p>
            <a:pPr eaLnBrk="1" hangingPunct="1"/>
            <a:r>
              <a:rPr lang="es-ES" sz="2400" dirty="0">
                <a:latin typeface="Calibri" pitchFamily="34" charset="0"/>
              </a:rPr>
              <a:t>Pruebas exploratorias:</a:t>
            </a:r>
          </a:p>
          <a:p>
            <a:pPr lvl="1" eaLnBrk="1" hangingPunct="1"/>
            <a:r>
              <a:rPr lang="es-ES" sz="2200" dirty="0">
                <a:latin typeface="Calibri" pitchFamily="34" charset="0"/>
              </a:rPr>
              <a:t>Acceso (</a:t>
            </a:r>
            <a:r>
              <a:rPr lang="es-ES" sz="2200" dirty="0" err="1">
                <a:latin typeface="Calibri" pitchFamily="34" charset="0"/>
              </a:rPr>
              <a:t>Login</a:t>
            </a:r>
            <a:r>
              <a:rPr lang="es-ES" sz="2200" dirty="0">
                <a:latin typeface="Calibri" pitchFamily="34" charset="0"/>
              </a:rPr>
              <a:t>).</a:t>
            </a:r>
          </a:p>
          <a:p>
            <a:pPr lvl="1" eaLnBrk="1" hangingPunct="1"/>
            <a:r>
              <a:rPr lang="es-ES" sz="2200" dirty="0">
                <a:latin typeface="Calibri" pitchFamily="34" charset="0"/>
              </a:rPr>
              <a:t>Servicios.</a:t>
            </a:r>
          </a:p>
          <a:p>
            <a:pPr lvl="1" eaLnBrk="1" hangingPunct="1"/>
            <a:r>
              <a:rPr lang="es-ES" sz="2200" dirty="0">
                <a:latin typeface="Calibri" pitchFamily="34" charset="0"/>
              </a:rPr>
              <a:t>Carrito de compras.</a:t>
            </a:r>
          </a:p>
          <a:p>
            <a:pPr lvl="1" eaLnBrk="1" hangingPunct="1"/>
            <a:r>
              <a:rPr lang="es-ES" sz="2200" dirty="0">
                <a:latin typeface="Calibri" pitchFamily="34" charset="0"/>
              </a:rPr>
              <a:t>Pagos.</a:t>
            </a:r>
          </a:p>
          <a:p>
            <a:pPr lvl="1" eaLnBrk="1" hangingPunct="1"/>
            <a:r>
              <a:rPr lang="es-ES" sz="2200" dirty="0">
                <a:latin typeface="Calibri" pitchFamily="34" charset="0"/>
              </a:rPr>
              <a:t>Historial de pedidos.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75</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2" name="Imagen 1">
            <a:extLst>
              <a:ext uri="{FF2B5EF4-FFF2-40B4-BE49-F238E27FC236}">
                <a16:creationId xmlns:a16="http://schemas.microsoft.com/office/drawing/2014/main" id="{6ADE3205-77D5-AC3C-6EEA-0916684B83A1}"/>
              </a:ext>
            </a:extLst>
          </p:cNvPr>
          <p:cNvPicPr>
            <a:picLocks noChangeAspect="1"/>
          </p:cNvPicPr>
          <p:nvPr/>
        </p:nvPicPr>
        <p:blipFill>
          <a:blip r:embed="rId3"/>
          <a:stretch>
            <a:fillRect/>
          </a:stretch>
        </p:blipFill>
        <p:spPr>
          <a:xfrm>
            <a:off x="4556153" y="1196752"/>
            <a:ext cx="4192312" cy="5184576"/>
          </a:xfrm>
          <a:prstGeom prst="rect">
            <a:avLst/>
          </a:prstGeom>
        </p:spPr>
      </p:pic>
    </p:spTree>
    <p:extLst>
      <p:ext uri="{BB962C8B-B14F-4D97-AF65-F5344CB8AC3E}">
        <p14:creationId xmlns:p14="http://schemas.microsoft.com/office/powerpoint/2010/main" val="17809982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err="1">
                <a:effectLst/>
                <a:latin typeface="Calibri" pitchFamily="34" charset="0"/>
              </a:rPr>
              <a:t>Testing</a:t>
            </a:r>
            <a:r>
              <a:rPr lang="es-ES" sz="3200" dirty="0">
                <a:effectLst/>
                <a:latin typeface="Calibri" pitchFamily="34" charset="0"/>
              </a:rPr>
              <a:t> basado en la experiencia</a:t>
            </a:r>
          </a:p>
        </p:txBody>
      </p:sp>
      <p:sp>
        <p:nvSpPr>
          <p:cNvPr id="16387" name="2 Marcador de contenido"/>
          <p:cNvSpPr>
            <a:spLocks noGrp="1"/>
          </p:cNvSpPr>
          <p:nvPr>
            <p:ph idx="1"/>
          </p:nvPr>
        </p:nvSpPr>
        <p:spPr>
          <a:xfrm>
            <a:off x="1036067" y="908719"/>
            <a:ext cx="8000429" cy="5541443"/>
          </a:xfrm>
        </p:spPr>
        <p:txBody>
          <a:bodyPr/>
          <a:lstStyle/>
          <a:p>
            <a:pPr eaLnBrk="1" hangingPunct="1"/>
            <a:r>
              <a:rPr lang="es-ES" sz="2400" dirty="0">
                <a:latin typeface="Calibri" pitchFamily="34" charset="0"/>
              </a:rPr>
              <a:t>Pruebas exploratorias basadas en sesiones:</a:t>
            </a:r>
          </a:p>
          <a:p>
            <a:pPr lvl="1" eaLnBrk="1" hangingPunct="1"/>
            <a:r>
              <a:rPr lang="es-ES" sz="2200" dirty="0">
                <a:latin typeface="Calibri" pitchFamily="34" charset="0"/>
              </a:rPr>
              <a:t>Las pruebas basadas en sesiones son un enfoque basado en instancias de tiempo acotado para realizar estas pruebas, y que ayudan en la gestión y el seguimiento.</a:t>
            </a:r>
          </a:p>
          <a:p>
            <a:pPr lvl="1" eaLnBrk="1" hangingPunct="1"/>
            <a:endParaRPr lang="es-ES" sz="2200" dirty="0">
              <a:latin typeface="Calibri" pitchFamily="34" charset="0"/>
            </a:endParaRPr>
          </a:p>
          <a:p>
            <a:pPr lvl="1" eaLnBrk="1" hangingPunct="1"/>
            <a:r>
              <a:rPr lang="es-ES" sz="2200" u="sng" dirty="0">
                <a:latin typeface="Calibri" pitchFamily="34" charset="0"/>
              </a:rPr>
              <a:t>Misión</a:t>
            </a:r>
            <a:r>
              <a:rPr lang="es-ES" sz="2200" dirty="0">
                <a:latin typeface="Calibri" pitchFamily="34" charset="0"/>
              </a:rPr>
              <a:t>: Describe el propósito de la sesión y proporciona el enfoque para el evaluador (</a:t>
            </a:r>
            <a:r>
              <a:rPr lang="es-ES" sz="2200" i="1" dirty="0" err="1">
                <a:latin typeface="Calibri" pitchFamily="34" charset="0"/>
              </a:rPr>
              <a:t>tester</a:t>
            </a:r>
            <a:r>
              <a:rPr lang="es-ES" sz="2200" dirty="0">
                <a:latin typeface="Calibri" pitchFamily="34" charset="0"/>
              </a:rPr>
              <a:t>).</a:t>
            </a:r>
          </a:p>
          <a:p>
            <a:pPr lvl="1" eaLnBrk="1" hangingPunct="1"/>
            <a:endParaRPr lang="es-ES" sz="2200" dirty="0">
              <a:latin typeface="Calibri" pitchFamily="34" charset="0"/>
            </a:endParaRPr>
          </a:p>
          <a:p>
            <a:pPr lvl="1" eaLnBrk="1" hangingPunct="1"/>
            <a:r>
              <a:rPr lang="es-ES" sz="2200" i="1" dirty="0">
                <a:latin typeface="Calibri" pitchFamily="34" charset="0"/>
              </a:rPr>
              <a:t>Verificar la creación de una cuenta de usuario en el sitio.</a:t>
            </a:r>
          </a:p>
          <a:p>
            <a:pPr lvl="1" eaLnBrk="1" hangingPunct="1"/>
            <a:r>
              <a:rPr lang="es-ES" sz="2200" i="1" dirty="0">
                <a:latin typeface="Calibri" pitchFamily="34" charset="0"/>
              </a:rPr>
              <a:t>Verificar el correcto funcionamiento del “carrito de compras”</a:t>
            </a:r>
            <a:r>
              <a:rPr lang="es-ES" sz="2200" dirty="0">
                <a:latin typeface="Calibri" pitchFamily="34" charset="0"/>
              </a:rPr>
              <a:t>.</a:t>
            </a:r>
          </a:p>
          <a:p>
            <a:pPr lvl="1" eaLnBrk="1" hangingPunct="1"/>
            <a:r>
              <a:rPr lang="es-ES" sz="2200" i="1" dirty="0">
                <a:latin typeface="Calibri" pitchFamily="34" charset="0"/>
              </a:rPr>
              <a:t>Comprobar valores límite en los campos de datos de ingreso de un pago</a:t>
            </a:r>
            <a:r>
              <a:rPr lang="es-ES" sz="2200" dirty="0">
                <a:latin typeface="Calibri" pitchFamily="34" charset="0"/>
              </a:rPr>
              <a:t>.</a:t>
            </a:r>
          </a:p>
          <a:p>
            <a:pPr lvl="1" eaLnBrk="1" hangingPunct="1"/>
            <a:endParaRPr lang="es-ES" sz="2200" dirty="0">
              <a:latin typeface="Calibri" pitchFamily="34" charset="0"/>
            </a:endParaRPr>
          </a:p>
          <a:p>
            <a:pPr lvl="1" eaLnBrk="1" hangingPunct="1"/>
            <a:endParaRPr lang="es-ES" sz="22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76</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6704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err="1">
                <a:effectLst/>
                <a:latin typeface="Calibri" pitchFamily="34" charset="0"/>
              </a:rPr>
              <a:t>Testing</a:t>
            </a:r>
            <a:r>
              <a:rPr lang="es-ES" sz="3200" dirty="0">
                <a:effectLst/>
                <a:latin typeface="Calibri" pitchFamily="34" charset="0"/>
              </a:rPr>
              <a:t> basado en la experiencia</a:t>
            </a:r>
          </a:p>
        </p:txBody>
      </p:sp>
      <p:sp>
        <p:nvSpPr>
          <p:cNvPr id="16387" name="2 Marcador de contenido"/>
          <p:cNvSpPr>
            <a:spLocks noGrp="1"/>
          </p:cNvSpPr>
          <p:nvPr>
            <p:ph idx="1"/>
          </p:nvPr>
        </p:nvSpPr>
        <p:spPr>
          <a:xfrm>
            <a:off x="1036067" y="908719"/>
            <a:ext cx="8000429" cy="5541443"/>
          </a:xfrm>
        </p:spPr>
        <p:txBody>
          <a:bodyPr/>
          <a:lstStyle/>
          <a:p>
            <a:pPr eaLnBrk="1" hangingPunct="1"/>
            <a:r>
              <a:rPr lang="es-ES" sz="2400" dirty="0">
                <a:latin typeface="Calibri" pitchFamily="34" charset="0"/>
              </a:rPr>
              <a:t>Pruebas exploratorias basadas en sesiones:</a:t>
            </a:r>
          </a:p>
          <a:p>
            <a:pPr lvl="1" eaLnBrk="1" hangingPunct="1"/>
            <a:r>
              <a:rPr lang="es-ES" sz="2200" u="sng" dirty="0">
                <a:latin typeface="Calibri" pitchFamily="34" charset="0"/>
              </a:rPr>
              <a:t>Agenda</a:t>
            </a:r>
            <a:r>
              <a:rPr lang="es-ES" sz="2200" dirty="0">
                <a:latin typeface="Calibri" pitchFamily="34" charset="0"/>
              </a:rPr>
              <a:t>: Refiere al alcance de la prueba, y detalla los objetivos que deben completarse durante la sesión. También indica la duración de la sesión (30, 60, 90 minutos).</a:t>
            </a:r>
          </a:p>
          <a:p>
            <a:pPr lvl="1" eaLnBrk="1" hangingPunct="1"/>
            <a:endParaRPr lang="es-ES" sz="2200" u="sng" dirty="0">
              <a:latin typeface="Calibri" pitchFamily="34" charset="0"/>
            </a:endParaRPr>
          </a:p>
          <a:p>
            <a:pPr lvl="1" eaLnBrk="1" hangingPunct="1"/>
            <a:r>
              <a:rPr lang="es-ES" sz="2200" u="sng" dirty="0">
                <a:latin typeface="Calibri" pitchFamily="34" charset="0"/>
              </a:rPr>
              <a:t>Reporte de sesión</a:t>
            </a:r>
            <a:r>
              <a:rPr lang="es-ES" sz="2200" dirty="0">
                <a:latin typeface="Calibri" pitchFamily="34" charset="0"/>
              </a:rPr>
              <a:t>: incluye notas y un informe corto para proporcionar métricas a los líderes y gerentes.</a:t>
            </a:r>
          </a:p>
          <a:p>
            <a:pPr lvl="1" eaLnBrk="1" hangingPunct="1"/>
            <a:r>
              <a:rPr lang="es-ES" sz="2200" dirty="0">
                <a:latin typeface="Calibri" pitchFamily="34" charset="0"/>
              </a:rPr>
              <a:t>Brinda detalles sobre el tiempo de preparación de la prueba, los escenarios probados, el proceso de prueba, una lista de errores y problemas encontrados, y cualquier otra información útil para registrar a modo de métricas de </a:t>
            </a:r>
            <a:r>
              <a:rPr lang="es-ES" sz="2200" dirty="0" err="1">
                <a:latin typeface="Calibri" pitchFamily="34" charset="0"/>
              </a:rPr>
              <a:t>testing</a:t>
            </a:r>
            <a:r>
              <a:rPr lang="es-ES" sz="2200" dirty="0">
                <a:latin typeface="Calibri" pitchFamily="34" charset="0"/>
              </a:rPr>
              <a:t>.</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77</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6141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err="1">
                <a:effectLst/>
                <a:latin typeface="Calibri" pitchFamily="34" charset="0"/>
              </a:rPr>
              <a:t>Testing</a:t>
            </a:r>
            <a:r>
              <a:rPr lang="es-ES" sz="3200" dirty="0">
                <a:effectLst/>
                <a:latin typeface="Calibri" pitchFamily="34" charset="0"/>
              </a:rPr>
              <a:t> basado en la experiencia</a:t>
            </a:r>
          </a:p>
        </p:txBody>
      </p:sp>
      <p:sp>
        <p:nvSpPr>
          <p:cNvPr id="16387" name="2 Marcador de contenido"/>
          <p:cNvSpPr>
            <a:spLocks noGrp="1"/>
          </p:cNvSpPr>
          <p:nvPr>
            <p:ph idx="1"/>
          </p:nvPr>
        </p:nvSpPr>
        <p:spPr>
          <a:xfrm>
            <a:off x="1036067" y="908719"/>
            <a:ext cx="8000429" cy="1872209"/>
          </a:xfrm>
        </p:spPr>
        <p:txBody>
          <a:bodyPr/>
          <a:lstStyle/>
          <a:p>
            <a:pPr eaLnBrk="1" hangingPunct="1"/>
            <a:r>
              <a:rPr lang="es-ES" sz="2400" dirty="0">
                <a:latin typeface="Calibri" pitchFamily="34" charset="0"/>
              </a:rPr>
              <a:t>Pruebas exploratorias basadas en sesiones:</a:t>
            </a:r>
          </a:p>
          <a:p>
            <a:pPr lvl="1" eaLnBrk="1" hangingPunct="1"/>
            <a:r>
              <a:rPr lang="es-ES" sz="2000" dirty="0">
                <a:latin typeface="Calibri" pitchFamily="34" charset="0"/>
              </a:rPr>
              <a:t>Puede utilizarse una planilla para ir registrando cada prueba que se va a ejecutar y el resultado de su ejecución.</a:t>
            </a:r>
          </a:p>
          <a:p>
            <a:pPr lvl="1" eaLnBrk="1" hangingPunct="1"/>
            <a:r>
              <a:rPr lang="es-ES" sz="2000" dirty="0">
                <a:latin typeface="Calibri" pitchFamily="34" charset="0"/>
              </a:rPr>
              <a:t>Sirve también como </a:t>
            </a:r>
            <a:r>
              <a:rPr lang="es-ES" sz="2000" dirty="0">
                <a:solidFill>
                  <a:srgbClr val="00B0F0"/>
                </a:solidFill>
                <a:latin typeface="Calibri" pitchFamily="34" charset="0"/>
              </a:rPr>
              <a:t>registro para repetir pruebas</a:t>
            </a:r>
            <a:r>
              <a:rPr lang="es-ES" sz="2000" dirty="0">
                <a:latin typeface="Calibri" pitchFamily="34" charset="0"/>
              </a:rPr>
              <a:t> cuando se hagan pruebas de regresión.</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78</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2" name="Imagen 1">
            <a:extLst>
              <a:ext uri="{FF2B5EF4-FFF2-40B4-BE49-F238E27FC236}">
                <a16:creationId xmlns:a16="http://schemas.microsoft.com/office/drawing/2014/main" id="{1108526C-C80A-17DC-7962-0A3044C1CD2F}"/>
              </a:ext>
            </a:extLst>
          </p:cNvPr>
          <p:cNvPicPr>
            <a:picLocks noChangeAspect="1"/>
          </p:cNvPicPr>
          <p:nvPr/>
        </p:nvPicPr>
        <p:blipFill rotWithShape="1">
          <a:blip r:embed="rId3"/>
          <a:srcRect b="33919"/>
          <a:stretch/>
        </p:blipFill>
        <p:spPr>
          <a:xfrm>
            <a:off x="1216875" y="2941822"/>
            <a:ext cx="7603597" cy="3439506"/>
          </a:xfrm>
          <a:prstGeom prst="rect">
            <a:avLst/>
          </a:prstGeom>
        </p:spPr>
      </p:pic>
    </p:spTree>
    <p:extLst>
      <p:ext uri="{BB962C8B-B14F-4D97-AF65-F5344CB8AC3E}">
        <p14:creationId xmlns:p14="http://schemas.microsoft.com/office/powerpoint/2010/main" val="6767554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err="1">
                <a:effectLst/>
                <a:latin typeface="Calibri" pitchFamily="34" charset="0"/>
              </a:rPr>
              <a:t>Testing</a:t>
            </a:r>
            <a:r>
              <a:rPr lang="es-ES" sz="3200" dirty="0">
                <a:effectLst/>
                <a:latin typeface="Calibri" pitchFamily="34" charset="0"/>
              </a:rPr>
              <a:t> basado en la experiencia</a:t>
            </a:r>
          </a:p>
        </p:txBody>
      </p:sp>
      <p:sp>
        <p:nvSpPr>
          <p:cNvPr id="16387" name="2 Marcador de contenido"/>
          <p:cNvSpPr>
            <a:spLocks noGrp="1"/>
          </p:cNvSpPr>
          <p:nvPr>
            <p:ph idx="1"/>
          </p:nvPr>
        </p:nvSpPr>
        <p:spPr>
          <a:xfrm>
            <a:off x="1036067" y="908719"/>
            <a:ext cx="8000429" cy="5541443"/>
          </a:xfrm>
        </p:spPr>
        <p:txBody>
          <a:bodyPr/>
          <a:lstStyle/>
          <a:p>
            <a:pPr eaLnBrk="1" hangingPunct="1"/>
            <a:r>
              <a:rPr lang="es-ES" sz="2400" dirty="0">
                <a:latin typeface="Calibri" pitchFamily="34" charset="0"/>
              </a:rPr>
              <a:t>Pruebas exploratorias de estilo libre:</a:t>
            </a:r>
          </a:p>
          <a:p>
            <a:pPr lvl="1" eaLnBrk="1" hangingPunct="1"/>
            <a:r>
              <a:rPr lang="es-ES" sz="2200" dirty="0">
                <a:latin typeface="Calibri" pitchFamily="34" charset="0"/>
              </a:rPr>
              <a:t>En este formato, no hay reglas, estructura u organización.</a:t>
            </a:r>
          </a:p>
          <a:p>
            <a:pPr lvl="1" eaLnBrk="1" hangingPunct="1"/>
            <a:r>
              <a:rPr lang="es-ES" sz="2200" dirty="0">
                <a:latin typeface="Calibri" pitchFamily="34" charset="0"/>
              </a:rPr>
              <a:t>Los evaluadores revisan la aplicación rápidamente, principalmente para verificar el trabajo de otros evaluadores, investigar un defecto de error en particular o hacer una prueba de humo rápida (validar funcionalidades críticas).</a:t>
            </a:r>
          </a:p>
          <a:p>
            <a:pPr eaLnBrk="1" hangingPunct="1"/>
            <a:endParaRPr lang="es-ES" sz="2600" dirty="0">
              <a:latin typeface="Calibri" pitchFamily="34" charset="0"/>
            </a:endParaRPr>
          </a:p>
          <a:p>
            <a:pPr eaLnBrk="1" hangingPunct="1"/>
            <a:r>
              <a:rPr lang="es-ES" sz="2600" dirty="0">
                <a:latin typeface="Calibri" pitchFamily="34" charset="0"/>
              </a:rPr>
              <a:t>..</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79</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781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Definiciones de prueba de software</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UY" sz="2400" dirty="0">
                <a:latin typeface="Calibri" pitchFamily="34" charset="0"/>
              </a:rPr>
              <a:t>Otra definición:</a:t>
            </a:r>
          </a:p>
          <a:p>
            <a:pPr lvl="1" eaLnBrk="1" hangingPunct="1"/>
            <a:r>
              <a:rPr lang="es-ES" sz="2200" dirty="0">
                <a:latin typeface="Calibri" pitchFamily="34" charset="0"/>
              </a:rPr>
              <a:t>La prueba de software es el proceso de ejecutar un programa o sistema con la intención de encontrar defectos.</a:t>
            </a:r>
          </a:p>
          <a:p>
            <a:pPr lvl="1" algn="r" eaLnBrk="1" hangingPunct="1"/>
            <a:r>
              <a:rPr lang="es-ES" sz="1600" dirty="0">
                <a:latin typeface="Calibri" pitchFamily="34" charset="0"/>
              </a:rPr>
              <a:t>Myers, G., </a:t>
            </a:r>
            <a:r>
              <a:rPr lang="en-US" sz="1600" dirty="0">
                <a:latin typeface="Calibri" pitchFamily="34" charset="0"/>
              </a:rPr>
              <a:t>The Art of Software Testing, John Wiley and Sons, New York, 1979.</a:t>
            </a:r>
            <a:endParaRPr lang="es-ES" sz="1600" dirty="0">
              <a:latin typeface="Calibri" pitchFamily="34" charset="0"/>
            </a:endParaRPr>
          </a:p>
          <a:p>
            <a:pPr lvl="1" eaLnBrk="1" hangingPunct="1"/>
            <a:endParaRPr lang="es-ES" sz="2200" dirty="0">
              <a:latin typeface="Calibri" pitchFamily="34" charset="0"/>
            </a:endParaRPr>
          </a:p>
          <a:p>
            <a:pPr lvl="1" eaLnBrk="1" hangingPunct="1"/>
            <a:r>
              <a:rPr lang="es-ES" sz="2200" dirty="0">
                <a:latin typeface="Calibri" pitchFamily="34" charset="0"/>
              </a:rPr>
              <a:t>Esta definición es menos intuitiva y no considera estrictamente los requisitos del sistema.</a:t>
            </a:r>
          </a:p>
          <a:p>
            <a:pPr lvl="1" eaLnBrk="1" hangingPunct="1"/>
            <a:endParaRPr lang="es-ES" sz="2200" dirty="0">
              <a:latin typeface="Calibri" pitchFamily="34" charset="0"/>
            </a:endParaRPr>
          </a:p>
          <a:p>
            <a:pPr lvl="1" eaLnBrk="1" hangingPunct="1"/>
            <a:r>
              <a:rPr lang="es-ES" sz="2200" dirty="0">
                <a:latin typeface="Calibri" pitchFamily="34" charset="0"/>
              </a:rPr>
              <a:t>En cambio, introduce la noción de </a:t>
            </a:r>
            <a:r>
              <a:rPr lang="es-ES" sz="2200" dirty="0">
                <a:solidFill>
                  <a:srgbClr val="0070C0"/>
                </a:solidFill>
                <a:latin typeface="Calibri" pitchFamily="34" charset="0"/>
              </a:rPr>
              <a:t>buscar activamente defectos</a:t>
            </a:r>
            <a:r>
              <a:rPr lang="es-ES" sz="2200" dirty="0">
                <a:latin typeface="Calibri" pitchFamily="34" charset="0"/>
              </a:rPr>
              <a:t> fuera del alcance de los requisitos del software, lo que en la práctica podría ser cualquier problema o defecto en el sistema. </a:t>
            </a:r>
          </a:p>
          <a:p>
            <a:pPr lvl="1" eaLnBrk="1" hangingPunct="1"/>
            <a:endParaRPr lang="es-ES" sz="2200" dirty="0">
              <a:latin typeface="Calibri" pitchFamily="34" charset="0"/>
            </a:endParaRPr>
          </a:p>
          <a:p>
            <a:pPr lvl="1" eaLnBrk="1" hangingPunct="1"/>
            <a:r>
              <a:rPr lang="es-ES" sz="2200" dirty="0">
                <a:latin typeface="Calibri" pitchFamily="34" charset="0"/>
              </a:rPr>
              <a:t>Este enfoque también se conoce como </a:t>
            </a:r>
            <a:r>
              <a:rPr lang="es-ES" sz="2200" i="1" dirty="0">
                <a:latin typeface="Calibri" pitchFamily="34" charset="0"/>
              </a:rPr>
              <a:t>prueba negativa</a:t>
            </a:r>
            <a:r>
              <a:rPr lang="es-ES" sz="2200" dirty="0">
                <a:latin typeface="Calibri" pitchFamily="34" charset="0"/>
              </a:rPr>
              <a:t>.</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8</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8145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err="1">
                <a:effectLst/>
                <a:latin typeface="Calibri" pitchFamily="34" charset="0"/>
              </a:rPr>
              <a:t>Testing</a:t>
            </a:r>
            <a:r>
              <a:rPr lang="es-ES" sz="3200" dirty="0">
                <a:effectLst/>
                <a:latin typeface="Calibri" pitchFamily="34" charset="0"/>
              </a:rPr>
              <a:t> basado en la experiencia</a:t>
            </a:r>
          </a:p>
        </p:txBody>
      </p:sp>
      <p:sp>
        <p:nvSpPr>
          <p:cNvPr id="16387" name="2 Marcador de contenido"/>
          <p:cNvSpPr>
            <a:spLocks noGrp="1"/>
          </p:cNvSpPr>
          <p:nvPr>
            <p:ph idx="1"/>
          </p:nvPr>
        </p:nvSpPr>
        <p:spPr>
          <a:xfrm>
            <a:off x="1036067" y="908719"/>
            <a:ext cx="8000429" cy="5541443"/>
          </a:xfrm>
        </p:spPr>
        <p:txBody>
          <a:bodyPr/>
          <a:lstStyle/>
          <a:p>
            <a:pPr eaLnBrk="1" hangingPunct="1"/>
            <a:r>
              <a:rPr lang="es-ES" sz="2400" dirty="0">
                <a:latin typeface="Calibri" pitchFamily="34" charset="0"/>
              </a:rPr>
              <a:t>Pruebas exploratorias basadas en escenarios :</a:t>
            </a:r>
          </a:p>
          <a:p>
            <a:pPr lvl="1" eaLnBrk="1" hangingPunct="1"/>
            <a:r>
              <a:rPr lang="es-ES" sz="2200" dirty="0">
                <a:latin typeface="Calibri" pitchFamily="34" charset="0"/>
              </a:rPr>
              <a:t>Esta forma de prueba exploratoria se basa en escenarios de usuarios reales.</a:t>
            </a:r>
          </a:p>
          <a:p>
            <a:pPr lvl="1" eaLnBrk="1" hangingPunct="1"/>
            <a:r>
              <a:rPr lang="es-ES" sz="2200" dirty="0">
                <a:latin typeface="Calibri" pitchFamily="34" charset="0"/>
              </a:rPr>
              <a:t>Los probadores (</a:t>
            </a:r>
            <a:r>
              <a:rPr lang="es-ES" sz="2200" i="1" dirty="0" err="1">
                <a:latin typeface="Calibri" pitchFamily="34" charset="0"/>
              </a:rPr>
              <a:t>testers</a:t>
            </a:r>
            <a:r>
              <a:rPr lang="es-ES" sz="2200" dirty="0">
                <a:latin typeface="Calibri" pitchFamily="34" charset="0"/>
              </a:rPr>
              <a:t>) toman cada escenario y luego exploran el software en todas las formas posibles para que coincida con ese escenario.</a:t>
            </a:r>
          </a:p>
          <a:p>
            <a:pPr lvl="1" eaLnBrk="1" hangingPunct="1"/>
            <a:r>
              <a:rPr lang="es-ES" sz="2200" dirty="0">
                <a:latin typeface="Calibri" pitchFamily="34" charset="0"/>
              </a:rPr>
              <a:t>El punto aquí es probar tantos escenarios como sea posible para proporcionar la máxima cobertura de prueba.</a:t>
            </a:r>
            <a:endParaRPr lang="es-ES" sz="2600" dirty="0">
              <a:latin typeface="Calibri" pitchFamily="34" charset="0"/>
            </a:endParaRPr>
          </a:p>
          <a:p>
            <a:pPr marL="82550" indent="0" eaLnBrk="1" hangingPunct="1">
              <a:buNone/>
            </a:pPr>
            <a:endParaRPr lang="es-ES" sz="26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80</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7922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err="1">
                <a:effectLst/>
                <a:latin typeface="Calibri" pitchFamily="34" charset="0"/>
              </a:rPr>
              <a:t>Testing</a:t>
            </a:r>
            <a:r>
              <a:rPr lang="es-ES" sz="3200" dirty="0">
                <a:effectLst/>
                <a:latin typeface="Calibri" pitchFamily="34" charset="0"/>
              </a:rPr>
              <a:t> basado en la experiencia</a:t>
            </a:r>
          </a:p>
        </p:txBody>
      </p:sp>
      <p:sp>
        <p:nvSpPr>
          <p:cNvPr id="16387" name="2 Marcador de contenido"/>
          <p:cNvSpPr>
            <a:spLocks noGrp="1"/>
          </p:cNvSpPr>
          <p:nvPr>
            <p:ph idx="1"/>
          </p:nvPr>
        </p:nvSpPr>
        <p:spPr>
          <a:xfrm>
            <a:off x="1036067" y="908719"/>
            <a:ext cx="8000429" cy="5541443"/>
          </a:xfrm>
        </p:spPr>
        <p:txBody>
          <a:bodyPr/>
          <a:lstStyle/>
          <a:p>
            <a:pPr eaLnBrk="1" hangingPunct="1"/>
            <a:r>
              <a:rPr lang="es-ES" sz="2400" dirty="0">
                <a:latin typeface="Calibri" pitchFamily="34" charset="0"/>
              </a:rPr>
              <a:t>Pruebas exploratorias basadas en estrategias:</a:t>
            </a:r>
          </a:p>
          <a:p>
            <a:pPr lvl="1" eaLnBrk="1" hangingPunct="1"/>
            <a:r>
              <a:rPr lang="es-ES" sz="2200" dirty="0">
                <a:latin typeface="Calibri" pitchFamily="34" charset="0"/>
              </a:rPr>
              <a:t>Este tipo de pruebas  generalmente se asigna a evaluadores que ya están familiarizados con el software que se está probando.</a:t>
            </a:r>
          </a:p>
          <a:p>
            <a:pPr lvl="1" eaLnBrk="1" hangingPunct="1"/>
            <a:r>
              <a:rPr lang="es-ES" sz="2200" dirty="0">
                <a:latin typeface="Calibri" pitchFamily="34" charset="0"/>
              </a:rPr>
              <a:t>Incluye análisis de valores límites, técnica de particiones de equivalencia y técnica basada en riesgo para identificar errores más desafiantes.</a:t>
            </a:r>
            <a:endParaRPr lang="es-ES" sz="26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81</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5669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err="1">
                <a:effectLst/>
                <a:latin typeface="Calibri" pitchFamily="34" charset="0"/>
              </a:rPr>
              <a:t>Testing</a:t>
            </a:r>
            <a:r>
              <a:rPr lang="es-ES" sz="3200" dirty="0">
                <a:effectLst/>
                <a:latin typeface="Calibri" pitchFamily="34" charset="0"/>
              </a:rPr>
              <a:t> basado en la experiencia</a:t>
            </a:r>
          </a:p>
        </p:txBody>
      </p:sp>
      <p:sp>
        <p:nvSpPr>
          <p:cNvPr id="16387" name="2 Marcador de contenido"/>
          <p:cNvSpPr>
            <a:spLocks noGrp="1"/>
          </p:cNvSpPr>
          <p:nvPr>
            <p:ph idx="1"/>
          </p:nvPr>
        </p:nvSpPr>
        <p:spPr>
          <a:xfrm>
            <a:off x="1036067" y="908719"/>
            <a:ext cx="8000429" cy="5541443"/>
          </a:xfrm>
        </p:spPr>
        <p:txBody>
          <a:bodyPr/>
          <a:lstStyle/>
          <a:p>
            <a:pPr eaLnBrk="1" hangingPunct="1"/>
            <a:r>
              <a:rPr lang="es-ES" sz="2400" dirty="0">
                <a:latin typeface="Calibri" pitchFamily="34" charset="0"/>
              </a:rPr>
              <a:t>Lectura recomendada:</a:t>
            </a:r>
          </a:p>
          <a:p>
            <a:pPr lvl="1" eaLnBrk="1" hangingPunct="1"/>
            <a:r>
              <a:rPr lang="fi-FI" sz="2000" dirty="0">
                <a:latin typeface="Calibri" pitchFamily="34" charset="0"/>
              </a:rPr>
              <a:t>J. Itkonen, M. Mäntylä, C. Lassenius, </a:t>
            </a:r>
            <a:r>
              <a:rPr lang="en-US" sz="2000" i="1" dirty="0">
                <a:latin typeface="Calibri" pitchFamily="34" charset="0"/>
              </a:rPr>
              <a:t>Defect Detection Efficiency: Test Case Based vs. Exploratory Testing</a:t>
            </a:r>
            <a:r>
              <a:rPr lang="en-US" sz="2000" dirty="0">
                <a:latin typeface="Calibri" pitchFamily="34" charset="0"/>
              </a:rPr>
              <a:t>, First International Symposium on Empirical Software Engineering and Measurement, Madrid, 2007.</a:t>
            </a:r>
          </a:p>
          <a:p>
            <a:pPr lvl="1" eaLnBrk="1" hangingPunct="1"/>
            <a:endParaRPr lang="en-US" sz="2000" dirty="0">
              <a:latin typeface="Calibri" pitchFamily="34" charset="0"/>
            </a:endParaRPr>
          </a:p>
          <a:p>
            <a:pPr lvl="1" eaLnBrk="1" hangingPunct="1"/>
            <a:r>
              <a:rPr lang="en-US" sz="1800" dirty="0" err="1">
                <a:latin typeface="Calibri" pitchFamily="34" charset="0"/>
              </a:rPr>
              <a:t>Reporta</a:t>
            </a:r>
            <a:r>
              <a:rPr lang="en-US" sz="1800" dirty="0">
                <a:latin typeface="Calibri" pitchFamily="34" charset="0"/>
              </a:rPr>
              <a:t> </a:t>
            </a:r>
            <a:r>
              <a:rPr lang="en-US" sz="1800" dirty="0" err="1">
                <a:latin typeface="Calibri" pitchFamily="34" charset="0"/>
              </a:rPr>
              <a:t>resultados</a:t>
            </a:r>
            <a:r>
              <a:rPr lang="en-US" sz="1800" dirty="0">
                <a:latin typeface="Calibri" pitchFamily="34" charset="0"/>
              </a:rPr>
              <a:t> de </a:t>
            </a:r>
            <a:r>
              <a:rPr lang="es-ES" sz="1800" dirty="0">
                <a:latin typeface="Calibri" pitchFamily="34" charset="0"/>
              </a:rPr>
              <a:t>un experimento controlado que compara la eficiencia de detección de defectos de las pruebas exploratorias (ET) y las pruebas basadas en casos de prueba (TCT).</a:t>
            </a:r>
          </a:p>
          <a:p>
            <a:pPr lvl="1" eaLnBrk="1" hangingPunct="1"/>
            <a:r>
              <a:rPr lang="es-ES" sz="1800" dirty="0">
                <a:latin typeface="Calibri" pitchFamily="34" charset="0"/>
              </a:rPr>
              <a:t>79 estudiantes avanzados de ingeniería de software realizaron pruebas funcionales manuales en una aplicación de código abierto con defectos reales y sembrados.</a:t>
            </a:r>
          </a:p>
          <a:p>
            <a:pPr lvl="1" eaLnBrk="1" hangingPunct="1"/>
            <a:r>
              <a:rPr lang="es-ES" sz="1800" dirty="0">
                <a:latin typeface="Calibri" pitchFamily="34" charset="0"/>
              </a:rPr>
              <a:t>Cada estudiante participó en dos sesiones controladas de 90 minutos, usando ET en una y TCT en la otra.</a:t>
            </a:r>
          </a:p>
          <a:p>
            <a:pPr lvl="1" eaLnBrk="1" hangingPunct="1"/>
            <a:endParaRPr lang="es-ES" sz="1800" dirty="0">
              <a:latin typeface="Calibri" pitchFamily="34" charset="0"/>
            </a:endParaRPr>
          </a:p>
          <a:p>
            <a:pPr lvl="1" eaLnBrk="1" hangingPunct="1"/>
            <a:r>
              <a:rPr lang="es-ES" sz="1800" dirty="0">
                <a:latin typeface="Calibri" pitchFamily="34" charset="0"/>
              </a:rPr>
              <a:t>Los resultados </a:t>
            </a:r>
            <a:r>
              <a:rPr lang="es-ES" sz="1800" dirty="0">
                <a:solidFill>
                  <a:srgbClr val="00B0F0"/>
                </a:solidFill>
                <a:latin typeface="Calibri" pitchFamily="34" charset="0"/>
              </a:rPr>
              <a:t>no muestran ningún beneficio</a:t>
            </a:r>
            <a:r>
              <a:rPr lang="es-ES" sz="1800" dirty="0">
                <a:latin typeface="Calibri" pitchFamily="34" charset="0"/>
              </a:rPr>
              <a:t> de usar casos de prueba prediseñados en términos de eficiencia de detección de defectos.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82</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602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Definiciones de prueba de software</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En la práctica, las pruebas de software combinarán elementos de pruebas positivas y negativas:</a:t>
            </a:r>
          </a:p>
          <a:p>
            <a:pPr eaLnBrk="1" hangingPunct="1"/>
            <a:endParaRPr lang="es-ES" sz="2400" dirty="0">
              <a:latin typeface="Calibri" pitchFamily="34" charset="0"/>
            </a:endParaRPr>
          </a:p>
          <a:p>
            <a:pPr lvl="1" eaLnBrk="1" hangingPunct="1"/>
            <a:r>
              <a:rPr lang="es-ES" sz="2200" dirty="0">
                <a:latin typeface="Calibri" pitchFamily="34" charset="0"/>
              </a:rPr>
              <a:t>verificar que un sistema cumpla con sus requisitos, </a:t>
            </a:r>
          </a:p>
          <a:p>
            <a:pPr lvl="1" eaLnBrk="1" hangingPunct="1"/>
            <a:endParaRPr lang="es-ES" sz="2200" dirty="0">
              <a:latin typeface="Calibri" pitchFamily="34" charset="0"/>
            </a:endParaRPr>
          </a:p>
          <a:p>
            <a:pPr lvl="1" eaLnBrk="1" hangingPunct="1"/>
            <a:r>
              <a:rPr lang="es-ES" sz="2200" dirty="0">
                <a:latin typeface="Calibri" pitchFamily="34" charset="0"/>
              </a:rPr>
              <a:t>y también tratar de encontrar errores que puedan comprometer la operación exitosa o la utilidad del sistema.</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9</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336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3081</TotalTime>
  <Words>5562</Words>
  <Application>Microsoft Office PowerPoint</Application>
  <PresentationFormat>Presentación en pantalla (4:3)</PresentationFormat>
  <Paragraphs>721</Paragraphs>
  <Slides>82</Slides>
  <Notes>82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82</vt:i4>
      </vt:variant>
    </vt:vector>
  </HeadingPairs>
  <TitlesOfParts>
    <vt:vector size="88" baseType="lpstr">
      <vt:lpstr>Arial</vt:lpstr>
      <vt:lpstr>Calibri</vt:lpstr>
      <vt:lpstr>Gill Sans MT</vt:lpstr>
      <vt:lpstr>Verdana</vt:lpstr>
      <vt:lpstr>Wingdings 2</vt:lpstr>
      <vt:lpstr>Solstice</vt:lpstr>
      <vt:lpstr>Fundamentos de Ingeniería de software    06. Prueba de software</vt:lpstr>
      <vt:lpstr>Temario</vt:lpstr>
      <vt:lpstr>Presentación de PowerPoint</vt:lpstr>
      <vt:lpstr>Modelo genérico de proceso software</vt:lpstr>
      <vt:lpstr>Presentación de PowerPoint</vt:lpstr>
      <vt:lpstr>Definiciones de prueba de software</vt:lpstr>
      <vt:lpstr>Definiciones de prueba de software</vt:lpstr>
      <vt:lpstr>Definiciones de prueba de software</vt:lpstr>
      <vt:lpstr>Definiciones de prueba de software</vt:lpstr>
      <vt:lpstr>Presentación de PowerPoint</vt:lpstr>
      <vt:lpstr>Proceso de prueba de software</vt:lpstr>
      <vt:lpstr>Proceso de prueba de software</vt:lpstr>
      <vt:lpstr>Presentación de PowerPoint</vt:lpstr>
      <vt:lpstr>Principios del testing</vt:lpstr>
      <vt:lpstr>Principios del testing</vt:lpstr>
      <vt:lpstr>Principios del testing</vt:lpstr>
      <vt:lpstr>Principios del testing</vt:lpstr>
      <vt:lpstr>Principios del testing</vt:lpstr>
      <vt:lpstr>Principios del testing</vt:lpstr>
      <vt:lpstr>Principios del testing</vt:lpstr>
      <vt:lpstr>Presentación de PowerPoint</vt:lpstr>
      <vt:lpstr>Niveles de pruebas</vt:lpstr>
      <vt:lpstr>Niveles de prueba</vt:lpstr>
      <vt:lpstr>Niveles de prueba</vt:lpstr>
      <vt:lpstr>Niveles de prueba</vt:lpstr>
      <vt:lpstr>Niveles de prueba</vt:lpstr>
      <vt:lpstr>Niveles de prueba</vt:lpstr>
      <vt:lpstr>Niveles de prueba</vt:lpstr>
      <vt:lpstr>Niveles de prueba</vt:lpstr>
      <vt:lpstr>Niveles de prueba</vt:lpstr>
      <vt:lpstr>Niveles de prueba</vt:lpstr>
      <vt:lpstr>Niveles de prueba</vt:lpstr>
      <vt:lpstr>Niveles de prueba</vt:lpstr>
      <vt:lpstr>Niveles de prueba</vt:lpstr>
      <vt:lpstr>Niveles de prueba</vt:lpstr>
      <vt:lpstr>Niveles de prueba</vt:lpstr>
      <vt:lpstr>Niveles de prueba</vt:lpstr>
      <vt:lpstr>Niveles de prueba</vt:lpstr>
      <vt:lpstr>Niveles de prueba</vt:lpstr>
      <vt:lpstr>Niveles de prueba</vt:lpstr>
      <vt:lpstr>Presentación de PowerPoint</vt:lpstr>
      <vt:lpstr>Otros tipos de prueba</vt:lpstr>
      <vt:lpstr>Otros tipos de prueba</vt:lpstr>
      <vt:lpstr>Otros tipos de prueba</vt:lpstr>
      <vt:lpstr>Otros tipos de prueba</vt:lpstr>
      <vt:lpstr>Presentación de PowerPoint</vt:lpstr>
      <vt:lpstr>Técnicas de prueba</vt:lpstr>
      <vt:lpstr>Técnicas de prueba</vt:lpstr>
      <vt:lpstr>Pruebas de caja negra</vt:lpstr>
      <vt:lpstr>Pruebas de caja negra</vt:lpstr>
      <vt:lpstr>Pruebas de caja negra</vt:lpstr>
      <vt:lpstr>Pruebas de caja negra</vt:lpstr>
      <vt:lpstr>Pruebas de caja negra</vt:lpstr>
      <vt:lpstr>Pruebas de caja negra</vt:lpstr>
      <vt:lpstr>Pruebas de caja negra</vt:lpstr>
      <vt:lpstr>Pruebas de caja negra</vt:lpstr>
      <vt:lpstr>Pruebas de caja negra</vt:lpstr>
      <vt:lpstr>Pruebas de caja negra</vt:lpstr>
      <vt:lpstr>Presentación de PowerPoint</vt:lpstr>
      <vt:lpstr>Técnicas de prueba</vt:lpstr>
      <vt:lpstr>Técnicas de prueba</vt:lpstr>
      <vt:lpstr>Pruebas de caja blanca</vt:lpstr>
      <vt:lpstr>Pruebas de caja blanca</vt:lpstr>
      <vt:lpstr>Pruebas de caja blanca</vt:lpstr>
      <vt:lpstr>Pruebas de caja blanca</vt:lpstr>
      <vt:lpstr>Presentación de PowerPoint</vt:lpstr>
      <vt:lpstr>Testing basado en la experiencia</vt:lpstr>
      <vt:lpstr>Testing basado en la experiencia</vt:lpstr>
      <vt:lpstr>Testing basado en la experiencia</vt:lpstr>
      <vt:lpstr>Testing basado en la experiencia</vt:lpstr>
      <vt:lpstr>Testing basado en la experiencia</vt:lpstr>
      <vt:lpstr>Testing basado en la experiencia</vt:lpstr>
      <vt:lpstr>Testing basado en la experiencia</vt:lpstr>
      <vt:lpstr>Testing basado en la experiencia</vt:lpstr>
      <vt:lpstr>Testing basado en la experiencia</vt:lpstr>
      <vt:lpstr>Testing basado en la experiencia</vt:lpstr>
      <vt:lpstr>Testing basado en la experiencia</vt:lpstr>
      <vt:lpstr>Testing basado en la experiencia</vt:lpstr>
      <vt:lpstr>Testing basado en la experiencia</vt:lpstr>
      <vt:lpstr>Testing basado en la experiencia</vt:lpstr>
      <vt:lpstr>Testing basado en la experiencia</vt:lpstr>
      <vt:lpstr>Testing basado en la experiencia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“ele” para la gestión de la experiencia en el marco de proyectos de desarrollo software  Tesis doctoral</dc:title>
  <dc:creator>.</dc:creator>
  <cp:lastModifiedBy>Gerardo Matturro</cp:lastModifiedBy>
  <cp:revision>370</cp:revision>
  <dcterms:created xsi:type="dcterms:W3CDTF">2007-09-15T11:14:16Z</dcterms:created>
  <dcterms:modified xsi:type="dcterms:W3CDTF">2023-06-20T10:55:32Z</dcterms:modified>
</cp:coreProperties>
</file>