
<file path=[Content_Types].xml><?xml version="1.0" encoding="utf-8"?>
<Types xmlns="http://schemas.openxmlformats.org/package/2006/content-types">
  <Default Extension="emf" ContentType="image/x-emf"/>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0"/>
  </p:notesMasterIdLst>
  <p:handoutMasterIdLst>
    <p:handoutMasterId r:id="rId51"/>
  </p:handoutMasterIdLst>
  <p:sldIdLst>
    <p:sldId id="256" r:id="rId2"/>
    <p:sldId id="257" r:id="rId3"/>
    <p:sldId id="278" r:id="rId4"/>
    <p:sldId id="315" r:id="rId5"/>
    <p:sldId id="324" r:id="rId6"/>
    <p:sldId id="325" r:id="rId7"/>
    <p:sldId id="326" r:id="rId8"/>
    <p:sldId id="327" r:id="rId9"/>
    <p:sldId id="322" r:id="rId10"/>
    <p:sldId id="323" r:id="rId11"/>
    <p:sldId id="316" r:id="rId12"/>
    <p:sldId id="321" r:id="rId13"/>
    <p:sldId id="317" r:id="rId14"/>
    <p:sldId id="318" r:id="rId15"/>
    <p:sldId id="319" r:id="rId16"/>
    <p:sldId id="320" r:id="rId17"/>
    <p:sldId id="329" r:id="rId18"/>
    <p:sldId id="354" r:id="rId19"/>
    <p:sldId id="361" r:id="rId20"/>
    <p:sldId id="356" r:id="rId21"/>
    <p:sldId id="355" r:id="rId22"/>
    <p:sldId id="330" r:id="rId23"/>
    <p:sldId id="331" r:id="rId24"/>
    <p:sldId id="332" r:id="rId25"/>
    <p:sldId id="333" r:id="rId26"/>
    <p:sldId id="334" r:id="rId27"/>
    <p:sldId id="336" r:id="rId28"/>
    <p:sldId id="337" r:id="rId29"/>
    <p:sldId id="338" r:id="rId30"/>
    <p:sldId id="339" r:id="rId31"/>
    <p:sldId id="340" r:id="rId32"/>
    <p:sldId id="341" r:id="rId33"/>
    <p:sldId id="343" r:id="rId34"/>
    <p:sldId id="342" r:id="rId35"/>
    <p:sldId id="353" r:id="rId36"/>
    <p:sldId id="344" r:id="rId37"/>
    <p:sldId id="345" r:id="rId38"/>
    <p:sldId id="346" r:id="rId39"/>
    <p:sldId id="347" r:id="rId40"/>
    <p:sldId id="348" r:id="rId41"/>
    <p:sldId id="349" r:id="rId42"/>
    <p:sldId id="350" r:id="rId43"/>
    <p:sldId id="351" r:id="rId44"/>
    <p:sldId id="352" r:id="rId45"/>
    <p:sldId id="357" r:id="rId46"/>
    <p:sldId id="358" r:id="rId47"/>
    <p:sldId id="359" r:id="rId48"/>
    <p:sldId id="360"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148" autoAdjust="0"/>
  </p:normalViewPr>
  <p:slideViewPr>
    <p:cSldViewPr>
      <p:cViewPr>
        <p:scale>
          <a:sx n="72" d="100"/>
          <a:sy n="72" d="100"/>
        </p:scale>
        <p:origin x="132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UY"/>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2A207B-0102-49A5-9F23-C1A311D531F4}" type="datetimeFigureOut">
              <a:rPr lang="es-UY" smtClean="0"/>
              <a:t>8/7/2023</a:t>
            </a:fld>
            <a:endParaRPr lang="es-UY"/>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UY"/>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B10FD1-ECB8-4C1A-B28B-C295512116B5}" type="slidenum">
              <a:rPr lang="es-UY" smtClean="0"/>
              <a:t>‹Nº›</a:t>
            </a:fld>
            <a:endParaRPr lang="es-UY"/>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B67C905-D134-4320-A4DB-51CDF481AE33}" type="datetimeFigureOut">
              <a:rPr lang="es-ES"/>
              <a:pPr>
                <a:defRPr/>
              </a:pPr>
              <a:t>08/07/2023</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FA26976-29F1-4503-AE60-505A2D38DCC5}"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3795"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6388"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2A5A26-839E-4A42-B787-16590A179670}" type="slidenum">
              <a:rPr lang="es-ES" smtClean="0"/>
              <a:pPr fontAlgn="base">
                <a:spcBef>
                  <a:spcPct val="0"/>
                </a:spcBef>
                <a:spcAft>
                  <a:spcPct val="0"/>
                </a:spcAft>
                <a:defRPr/>
              </a:pPr>
              <a:t>1</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10</a:t>
            </a:fld>
            <a:endParaRPr lang="es-ES"/>
          </a:p>
        </p:txBody>
      </p:sp>
    </p:spTree>
    <p:extLst>
      <p:ext uri="{BB962C8B-B14F-4D97-AF65-F5344CB8AC3E}">
        <p14:creationId xmlns:p14="http://schemas.microsoft.com/office/powerpoint/2010/main" val="1020827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11</a:t>
            </a:fld>
            <a:endParaRPr lang="es-ES"/>
          </a:p>
        </p:txBody>
      </p:sp>
    </p:spTree>
    <p:extLst>
      <p:ext uri="{BB962C8B-B14F-4D97-AF65-F5344CB8AC3E}">
        <p14:creationId xmlns:p14="http://schemas.microsoft.com/office/powerpoint/2010/main" val="3648251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12</a:t>
            </a:fld>
            <a:endParaRPr lang="es-ES"/>
          </a:p>
        </p:txBody>
      </p:sp>
    </p:spTree>
    <p:extLst>
      <p:ext uri="{BB962C8B-B14F-4D97-AF65-F5344CB8AC3E}">
        <p14:creationId xmlns:p14="http://schemas.microsoft.com/office/powerpoint/2010/main" val="92470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13</a:t>
            </a:fld>
            <a:endParaRPr lang="es-ES"/>
          </a:p>
        </p:txBody>
      </p:sp>
    </p:spTree>
    <p:extLst>
      <p:ext uri="{BB962C8B-B14F-4D97-AF65-F5344CB8AC3E}">
        <p14:creationId xmlns:p14="http://schemas.microsoft.com/office/powerpoint/2010/main" val="3665739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14</a:t>
            </a:fld>
            <a:endParaRPr lang="es-ES"/>
          </a:p>
        </p:txBody>
      </p:sp>
    </p:spTree>
    <p:extLst>
      <p:ext uri="{BB962C8B-B14F-4D97-AF65-F5344CB8AC3E}">
        <p14:creationId xmlns:p14="http://schemas.microsoft.com/office/powerpoint/2010/main" val="494255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15</a:t>
            </a:fld>
            <a:endParaRPr lang="es-ES"/>
          </a:p>
        </p:txBody>
      </p:sp>
    </p:spTree>
    <p:extLst>
      <p:ext uri="{BB962C8B-B14F-4D97-AF65-F5344CB8AC3E}">
        <p14:creationId xmlns:p14="http://schemas.microsoft.com/office/powerpoint/2010/main" val="3598891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16</a:t>
            </a:fld>
            <a:endParaRPr lang="es-ES"/>
          </a:p>
        </p:txBody>
      </p:sp>
    </p:spTree>
    <p:extLst>
      <p:ext uri="{BB962C8B-B14F-4D97-AF65-F5344CB8AC3E}">
        <p14:creationId xmlns:p14="http://schemas.microsoft.com/office/powerpoint/2010/main" val="816909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17</a:t>
            </a:fld>
            <a:endParaRPr lang="es-ES"/>
          </a:p>
        </p:txBody>
      </p:sp>
    </p:spTree>
    <p:extLst>
      <p:ext uri="{BB962C8B-B14F-4D97-AF65-F5344CB8AC3E}">
        <p14:creationId xmlns:p14="http://schemas.microsoft.com/office/powerpoint/2010/main" val="624561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18</a:t>
            </a:fld>
            <a:endParaRPr lang="es-ES"/>
          </a:p>
        </p:txBody>
      </p:sp>
    </p:spTree>
    <p:extLst>
      <p:ext uri="{BB962C8B-B14F-4D97-AF65-F5344CB8AC3E}">
        <p14:creationId xmlns:p14="http://schemas.microsoft.com/office/powerpoint/2010/main" val="522739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19</a:t>
            </a:fld>
            <a:endParaRPr lang="es-ES"/>
          </a:p>
        </p:txBody>
      </p:sp>
    </p:spTree>
    <p:extLst>
      <p:ext uri="{BB962C8B-B14F-4D97-AF65-F5344CB8AC3E}">
        <p14:creationId xmlns:p14="http://schemas.microsoft.com/office/powerpoint/2010/main" val="2683890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4819"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A4D56D-1113-414B-98F5-14E067D88EEA}" type="slidenum">
              <a:rPr lang="es-ES" smtClean="0"/>
              <a:pPr fontAlgn="base">
                <a:spcBef>
                  <a:spcPct val="0"/>
                </a:spcBef>
                <a:spcAft>
                  <a:spcPct val="0"/>
                </a:spcAft>
                <a:defRPr/>
              </a:pPr>
              <a:t>2</a:t>
            </a:fld>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20</a:t>
            </a:fld>
            <a:endParaRPr lang="es-ES"/>
          </a:p>
        </p:txBody>
      </p:sp>
    </p:spTree>
    <p:extLst>
      <p:ext uri="{BB962C8B-B14F-4D97-AF65-F5344CB8AC3E}">
        <p14:creationId xmlns:p14="http://schemas.microsoft.com/office/powerpoint/2010/main" val="1487567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21</a:t>
            </a:fld>
            <a:endParaRPr lang="es-ES"/>
          </a:p>
        </p:txBody>
      </p:sp>
    </p:spTree>
    <p:extLst>
      <p:ext uri="{BB962C8B-B14F-4D97-AF65-F5344CB8AC3E}">
        <p14:creationId xmlns:p14="http://schemas.microsoft.com/office/powerpoint/2010/main" val="3299819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22</a:t>
            </a:fld>
            <a:endParaRPr lang="es-ES"/>
          </a:p>
        </p:txBody>
      </p:sp>
    </p:spTree>
    <p:extLst>
      <p:ext uri="{BB962C8B-B14F-4D97-AF65-F5344CB8AC3E}">
        <p14:creationId xmlns:p14="http://schemas.microsoft.com/office/powerpoint/2010/main" val="1869457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23</a:t>
            </a:fld>
            <a:endParaRPr lang="es-ES"/>
          </a:p>
        </p:txBody>
      </p:sp>
    </p:spTree>
    <p:extLst>
      <p:ext uri="{BB962C8B-B14F-4D97-AF65-F5344CB8AC3E}">
        <p14:creationId xmlns:p14="http://schemas.microsoft.com/office/powerpoint/2010/main" val="25337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24</a:t>
            </a:fld>
            <a:endParaRPr lang="es-ES"/>
          </a:p>
        </p:txBody>
      </p:sp>
    </p:spTree>
    <p:extLst>
      <p:ext uri="{BB962C8B-B14F-4D97-AF65-F5344CB8AC3E}">
        <p14:creationId xmlns:p14="http://schemas.microsoft.com/office/powerpoint/2010/main" val="3990879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25</a:t>
            </a:fld>
            <a:endParaRPr lang="es-ES"/>
          </a:p>
        </p:txBody>
      </p:sp>
    </p:spTree>
    <p:extLst>
      <p:ext uri="{BB962C8B-B14F-4D97-AF65-F5344CB8AC3E}">
        <p14:creationId xmlns:p14="http://schemas.microsoft.com/office/powerpoint/2010/main" val="3796910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26</a:t>
            </a:fld>
            <a:endParaRPr lang="es-ES"/>
          </a:p>
        </p:txBody>
      </p:sp>
    </p:spTree>
    <p:extLst>
      <p:ext uri="{BB962C8B-B14F-4D97-AF65-F5344CB8AC3E}">
        <p14:creationId xmlns:p14="http://schemas.microsoft.com/office/powerpoint/2010/main" val="1746708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27</a:t>
            </a:fld>
            <a:endParaRPr lang="es-ES"/>
          </a:p>
        </p:txBody>
      </p:sp>
    </p:spTree>
    <p:extLst>
      <p:ext uri="{BB962C8B-B14F-4D97-AF65-F5344CB8AC3E}">
        <p14:creationId xmlns:p14="http://schemas.microsoft.com/office/powerpoint/2010/main" val="1898904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28</a:t>
            </a:fld>
            <a:endParaRPr lang="es-ES"/>
          </a:p>
        </p:txBody>
      </p:sp>
    </p:spTree>
    <p:extLst>
      <p:ext uri="{BB962C8B-B14F-4D97-AF65-F5344CB8AC3E}">
        <p14:creationId xmlns:p14="http://schemas.microsoft.com/office/powerpoint/2010/main" val="2033542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29</a:t>
            </a:fld>
            <a:endParaRPr lang="es-ES"/>
          </a:p>
        </p:txBody>
      </p:sp>
    </p:spTree>
    <p:extLst>
      <p:ext uri="{BB962C8B-B14F-4D97-AF65-F5344CB8AC3E}">
        <p14:creationId xmlns:p14="http://schemas.microsoft.com/office/powerpoint/2010/main" val="3759172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a:t>
            </a:fld>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30</a:t>
            </a:fld>
            <a:endParaRPr lang="es-ES"/>
          </a:p>
        </p:txBody>
      </p:sp>
    </p:spTree>
    <p:extLst>
      <p:ext uri="{BB962C8B-B14F-4D97-AF65-F5344CB8AC3E}">
        <p14:creationId xmlns:p14="http://schemas.microsoft.com/office/powerpoint/2010/main" val="752774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31</a:t>
            </a:fld>
            <a:endParaRPr lang="es-ES"/>
          </a:p>
        </p:txBody>
      </p:sp>
    </p:spTree>
    <p:extLst>
      <p:ext uri="{BB962C8B-B14F-4D97-AF65-F5344CB8AC3E}">
        <p14:creationId xmlns:p14="http://schemas.microsoft.com/office/powerpoint/2010/main" val="32129466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32</a:t>
            </a:fld>
            <a:endParaRPr lang="es-ES"/>
          </a:p>
        </p:txBody>
      </p:sp>
    </p:spTree>
    <p:extLst>
      <p:ext uri="{BB962C8B-B14F-4D97-AF65-F5344CB8AC3E}">
        <p14:creationId xmlns:p14="http://schemas.microsoft.com/office/powerpoint/2010/main" val="34277110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33</a:t>
            </a:fld>
            <a:endParaRPr lang="es-ES"/>
          </a:p>
        </p:txBody>
      </p:sp>
    </p:spTree>
    <p:extLst>
      <p:ext uri="{BB962C8B-B14F-4D97-AF65-F5344CB8AC3E}">
        <p14:creationId xmlns:p14="http://schemas.microsoft.com/office/powerpoint/2010/main" val="1498380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34</a:t>
            </a:fld>
            <a:endParaRPr lang="es-ES"/>
          </a:p>
        </p:txBody>
      </p:sp>
    </p:spTree>
    <p:extLst>
      <p:ext uri="{BB962C8B-B14F-4D97-AF65-F5344CB8AC3E}">
        <p14:creationId xmlns:p14="http://schemas.microsoft.com/office/powerpoint/2010/main" val="30628878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35</a:t>
            </a:fld>
            <a:endParaRPr lang="es-ES"/>
          </a:p>
        </p:txBody>
      </p:sp>
    </p:spTree>
    <p:extLst>
      <p:ext uri="{BB962C8B-B14F-4D97-AF65-F5344CB8AC3E}">
        <p14:creationId xmlns:p14="http://schemas.microsoft.com/office/powerpoint/2010/main" val="3506977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36</a:t>
            </a:fld>
            <a:endParaRPr lang="es-ES"/>
          </a:p>
        </p:txBody>
      </p:sp>
    </p:spTree>
    <p:extLst>
      <p:ext uri="{BB962C8B-B14F-4D97-AF65-F5344CB8AC3E}">
        <p14:creationId xmlns:p14="http://schemas.microsoft.com/office/powerpoint/2010/main" val="35093177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37</a:t>
            </a:fld>
            <a:endParaRPr lang="es-ES"/>
          </a:p>
        </p:txBody>
      </p:sp>
    </p:spTree>
    <p:extLst>
      <p:ext uri="{BB962C8B-B14F-4D97-AF65-F5344CB8AC3E}">
        <p14:creationId xmlns:p14="http://schemas.microsoft.com/office/powerpoint/2010/main" val="40084952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38</a:t>
            </a:fld>
            <a:endParaRPr lang="es-ES"/>
          </a:p>
        </p:txBody>
      </p:sp>
    </p:spTree>
    <p:extLst>
      <p:ext uri="{BB962C8B-B14F-4D97-AF65-F5344CB8AC3E}">
        <p14:creationId xmlns:p14="http://schemas.microsoft.com/office/powerpoint/2010/main" val="18613418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39</a:t>
            </a:fld>
            <a:endParaRPr lang="es-ES"/>
          </a:p>
        </p:txBody>
      </p:sp>
    </p:spTree>
    <p:extLst>
      <p:ext uri="{BB962C8B-B14F-4D97-AF65-F5344CB8AC3E}">
        <p14:creationId xmlns:p14="http://schemas.microsoft.com/office/powerpoint/2010/main" val="3533250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a:t>
            </a:fld>
            <a:endParaRPr lang="es-E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40</a:t>
            </a:fld>
            <a:endParaRPr lang="es-ES"/>
          </a:p>
        </p:txBody>
      </p:sp>
    </p:spTree>
    <p:extLst>
      <p:ext uri="{BB962C8B-B14F-4D97-AF65-F5344CB8AC3E}">
        <p14:creationId xmlns:p14="http://schemas.microsoft.com/office/powerpoint/2010/main" val="40182761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41</a:t>
            </a:fld>
            <a:endParaRPr lang="es-ES"/>
          </a:p>
        </p:txBody>
      </p:sp>
    </p:spTree>
    <p:extLst>
      <p:ext uri="{BB962C8B-B14F-4D97-AF65-F5344CB8AC3E}">
        <p14:creationId xmlns:p14="http://schemas.microsoft.com/office/powerpoint/2010/main" val="11656468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42</a:t>
            </a:fld>
            <a:endParaRPr lang="es-ES"/>
          </a:p>
        </p:txBody>
      </p:sp>
    </p:spTree>
    <p:extLst>
      <p:ext uri="{BB962C8B-B14F-4D97-AF65-F5344CB8AC3E}">
        <p14:creationId xmlns:p14="http://schemas.microsoft.com/office/powerpoint/2010/main" val="35105144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43</a:t>
            </a:fld>
            <a:endParaRPr lang="es-ES"/>
          </a:p>
        </p:txBody>
      </p:sp>
    </p:spTree>
    <p:extLst>
      <p:ext uri="{BB962C8B-B14F-4D97-AF65-F5344CB8AC3E}">
        <p14:creationId xmlns:p14="http://schemas.microsoft.com/office/powerpoint/2010/main" val="17638010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44</a:t>
            </a:fld>
            <a:endParaRPr lang="es-ES"/>
          </a:p>
        </p:txBody>
      </p:sp>
    </p:spTree>
    <p:extLst>
      <p:ext uri="{BB962C8B-B14F-4D97-AF65-F5344CB8AC3E}">
        <p14:creationId xmlns:p14="http://schemas.microsoft.com/office/powerpoint/2010/main" val="33911849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45</a:t>
            </a:fld>
            <a:endParaRPr lang="es-ES"/>
          </a:p>
        </p:txBody>
      </p:sp>
    </p:spTree>
    <p:extLst>
      <p:ext uri="{BB962C8B-B14F-4D97-AF65-F5344CB8AC3E}">
        <p14:creationId xmlns:p14="http://schemas.microsoft.com/office/powerpoint/2010/main" val="13957193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46</a:t>
            </a:fld>
            <a:endParaRPr lang="es-ES"/>
          </a:p>
        </p:txBody>
      </p:sp>
    </p:spTree>
    <p:extLst>
      <p:ext uri="{BB962C8B-B14F-4D97-AF65-F5344CB8AC3E}">
        <p14:creationId xmlns:p14="http://schemas.microsoft.com/office/powerpoint/2010/main" val="38257987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47</a:t>
            </a:fld>
            <a:endParaRPr lang="es-ES"/>
          </a:p>
        </p:txBody>
      </p:sp>
    </p:spTree>
    <p:extLst>
      <p:ext uri="{BB962C8B-B14F-4D97-AF65-F5344CB8AC3E}">
        <p14:creationId xmlns:p14="http://schemas.microsoft.com/office/powerpoint/2010/main" val="20432204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48</a:t>
            </a:fld>
            <a:endParaRPr lang="es-ES"/>
          </a:p>
        </p:txBody>
      </p:sp>
    </p:spTree>
    <p:extLst>
      <p:ext uri="{BB962C8B-B14F-4D97-AF65-F5344CB8AC3E}">
        <p14:creationId xmlns:p14="http://schemas.microsoft.com/office/powerpoint/2010/main" val="1522626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5</a:t>
            </a:fld>
            <a:endParaRPr lang="es-ES"/>
          </a:p>
        </p:txBody>
      </p:sp>
    </p:spTree>
    <p:extLst>
      <p:ext uri="{BB962C8B-B14F-4D97-AF65-F5344CB8AC3E}">
        <p14:creationId xmlns:p14="http://schemas.microsoft.com/office/powerpoint/2010/main" val="1016691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6</a:t>
            </a:fld>
            <a:endParaRPr lang="es-ES"/>
          </a:p>
        </p:txBody>
      </p:sp>
    </p:spTree>
    <p:extLst>
      <p:ext uri="{BB962C8B-B14F-4D97-AF65-F5344CB8AC3E}">
        <p14:creationId xmlns:p14="http://schemas.microsoft.com/office/powerpoint/2010/main" val="2465959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7</a:t>
            </a:fld>
            <a:endParaRPr lang="es-ES"/>
          </a:p>
        </p:txBody>
      </p:sp>
    </p:spTree>
    <p:extLst>
      <p:ext uri="{BB962C8B-B14F-4D97-AF65-F5344CB8AC3E}">
        <p14:creationId xmlns:p14="http://schemas.microsoft.com/office/powerpoint/2010/main" val="1804594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8</a:t>
            </a:fld>
            <a:endParaRPr lang="es-ES"/>
          </a:p>
        </p:txBody>
      </p:sp>
    </p:spTree>
    <p:extLst>
      <p:ext uri="{BB962C8B-B14F-4D97-AF65-F5344CB8AC3E}">
        <p14:creationId xmlns:p14="http://schemas.microsoft.com/office/powerpoint/2010/main" val="2302849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9</a:t>
            </a:fld>
            <a:endParaRPr lang="es-ES"/>
          </a:p>
        </p:txBody>
      </p:sp>
    </p:spTree>
    <p:extLst>
      <p:ext uri="{BB962C8B-B14F-4D97-AF65-F5344CB8AC3E}">
        <p14:creationId xmlns:p14="http://schemas.microsoft.com/office/powerpoint/2010/main" val="2251396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4" name="3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5" name="4 Elipse"/>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4" name="13 Título"/>
          <p:cNvSpPr>
            <a:spLocks noGrp="1"/>
          </p:cNvSpPr>
          <p:nvPr>
            <p:ph type="ctrTitle"/>
          </p:nvPr>
        </p:nvSpPr>
        <p:spPr>
          <a:xfrm>
            <a:off x="1432560" y="359898"/>
            <a:ext cx="7406640" cy="1472184"/>
          </a:xfrm>
        </p:spPr>
        <p:txBody>
          <a:bodyPr anchor="b"/>
          <a:lstStyle>
            <a:lvl1pPr algn="l">
              <a:defRPr/>
            </a:lvl1pPr>
            <a:extLst/>
          </a:lstStyle>
          <a:p>
            <a:r>
              <a:rPr lang="es-ES"/>
              <a:t>Haga clic para modificar el estilo de título del patrón</a:t>
            </a:r>
            <a:endParaRPr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s-ES"/>
              <a:t>Haga clic para modificar el estilo de subtítulo del patrón</a:t>
            </a:r>
            <a:endParaRPr lang="en-US"/>
          </a:p>
        </p:txBody>
      </p:sp>
      <p:sp>
        <p:nvSpPr>
          <p:cNvPr id="6" name="6 Marcador de fecha"/>
          <p:cNvSpPr>
            <a:spLocks noGrp="1"/>
          </p:cNvSpPr>
          <p:nvPr>
            <p:ph type="dt" sz="half" idx="10"/>
          </p:nvPr>
        </p:nvSpPr>
        <p:spPr/>
        <p:txBody>
          <a:bodyPr/>
          <a:lstStyle>
            <a:lvl1pPr>
              <a:defRPr/>
            </a:lvl1pPr>
            <a:extLst/>
          </a:lstStyle>
          <a:p>
            <a:pPr>
              <a:defRPr/>
            </a:pPr>
            <a:fld id="{DA15E71C-43F8-47D8-86B9-F97D5E4CF907}" type="datetime1">
              <a:rPr lang="en-US" smtClean="0"/>
              <a:t>7/8/2023</a:t>
            </a:fld>
            <a:endParaRPr lang="en-US"/>
          </a:p>
        </p:txBody>
      </p:sp>
      <p:sp>
        <p:nvSpPr>
          <p:cNvPr id="7" name="19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a:t>
            </a:r>
            <a:endParaRPr lang="en-US"/>
          </a:p>
        </p:txBody>
      </p:sp>
      <p:sp>
        <p:nvSpPr>
          <p:cNvPr id="8" name="9 Marcador de número de diapositiva"/>
          <p:cNvSpPr>
            <a:spLocks noGrp="1"/>
          </p:cNvSpPr>
          <p:nvPr>
            <p:ph type="sldNum" sz="quarter" idx="12"/>
          </p:nvPr>
        </p:nvSpPr>
        <p:spPr/>
        <p:txBody>
          <a:bodyPr/>
          <a:lstStyle>
            <a:lvl1pPr>
              <a:defRPr/>
            </a:lvl1pPr>
            <a:extLst/>
          </a:lstStyle>
          <a:p>
            <a:pPr>
              <a:defRPr/>
            </a:pPr>
            <a:fld id="{1B2F57F1-FE08-4E05-B0BA-AC9990A3B48D}"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lvl1pPr>
              <a:defRPr/>
            </a:lvl1pPr>
            <a:extLst/>
          </a:lstStyle>
          <a:p>
            <a:pPr>
              <a:defRPr/>
            </a:pPr>
            <a:fld id="{405C8239-E35F-4680-983C-2E9D50AF66DA}" type="datetime1">
              <a:rPr lang="en-US" smtClean="0"/>
              <a:t>7/8/2023</a:t>
            </a:fld>
            <a:endParaRPr lang="en-US"/>
          </a:p>
        </p:txBody>
      </p:sp>
      <p:sp>
        <p:nvSpPr>
          <p:cNvPr id="5" name="4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a:t>
            </a:r>
            <a:endParaRPr lang="en-US"/>
          </a:p>
        </p:txBody>
      </p:sp>
      <p:sp>
        <p:nvSpPr>
          <p:cNvPr id="6" name="5 Marcador de número de diapositiva"/>
          <p:cNvSpPr>
            <a:spLocks noGrp="1"/>
          </p:cNvSpPr>
          <p:nvPr>
            <p:ph type="sldNum" sz="quarter" idx="12"/>
          </p:nvPr>
        </p:nvSpPr>
        <p:spPr/>
        <p:txBody>
          <a:bodyPr/>
          <a:lstStyle>
            <a:lvl1pPr>
              <a:defRPr/>
            </a:lvl1pPr>
            <a:extLst/>
          </a:lstStyle>
          <a:p>
            <a:pPr>
              <a:defRPr/>
            </a:pPr>
            <a:fld id="{32DE5405-70D5-48E3-8F53-26D75F266329}"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1143000" y="274640"/>
            <a:ext cx="55626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lvl1pPr>
              <a:defRPr/>
            </a:lvl1pPr>
            <a:extLst/>
          </a:lstStyle>
          <a:p>
            <a:pPr>
              <a:defRPr/>
            </a:pPr>
            <a:fld id="{7D45A932-7AB0-4D42-AFC9-AE01FB9BC01B}" type="datetime1">
              <a:rPr lang="en-US" smtClean="0"/>
              <a:t>7/8/2023</a:t>
            </a:fld>
            <a:endParaRPr lang="en-US"/>
          </a:p>
        </p:txBody>
      </p:sp>
      <p:sp>
        <p:nvSpPr>
          <p:cNvPr id="5" name="4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a:t>
            </a:r>
            <a:endParaRPr lang="en-US"/>
          </a:p>
        </p:txBody>
      </p:sp>
      <p:sp>
        <p:nvSpPr>
          <p:cNvPr id="6" name="5 Marcador de número de diapositiva"/>
          <p:cNvSpPr>
            <a:spLocks noGrp="1"/>
          </p:cNvSpPr>
          <p:nvPr>
            <p:ph type="sldNum" sz="quarter" idx="12"/>
          </p:nvPr>
        </p:nvSpPr>
        <p:spPr/>
        <p:txBody>
          <a:bodyPr/>
          <a:lstStyle>
            <a:lvl1pPr>
              <a:defRPr/>
            </a:lvl1pPr>
            <a:extLst/>
          </a:lstStyle>
          <a:p>
            <a:pPr>
              <a:defRPr/>
            </a:pPr>
            <a:fld id="{184FA055-C090-41E3-B469-C964CFA227D8}"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lvl1pPr>
              <a:defRPr/>
            </a:lvl1pPr>
            <a:extLst/>
          </a:lstStyle>
          <a:p>
            <a:pPr>
              <a:defRPr/>
            </a:pPr>
            <a:fld id="{05D8406B-1860-44B1-AA97-D617CFF1D59B}" type="datetime1">
              <a:rPr lang="en-US" smtClean="0"/>
              <a:t>7/8/2023</a:t>
            </a:fld>
            <a:endParaRPr lang="en-US"/>
          </a:p>
        </p:txBody>
      </p:sp>
      <p:sp>
        <p:nvSpPr>
          <p:cNvPr id="5" name="4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a:t>
            </a:r>
            <a:endParaRPr lang="en-US"/>
          </a:p>
        </p:txBody>
      </p:sp>
      <p:sp>
        <p:nvSpPr>
          <p:cNvPr id="6" name="5 Marcador de número de diapositiva"/>
          <p:cNvSpPr>
            <a:spLocks noGrp="1"/>
          </p:cNvSpPr>
          <p:nvPr>
            <p:ph type="sldNum" sz="quarter" idx="12"/>
          </p:nvPr>
        </p:nvSpPr>
        <p:spPr/>
        <p:txBody>
          <a:bodyPr/>
          <a:lstStyle>
            <a:lvl1pPr>
              <a:defRPr/>
            </a:lvl1pPr>
            <a:extLst/>
          </a:lstStyle>
          <a:p>
            <a:pPr>
              <a:defRPr/>
            </a:pPr>
            <a:fld id="{6EA3B56D-EB6D-4AC7-9B59-181F0A6D9678}"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3 Rectángulo"/>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7" name="6 Elipse"/>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s-ES"/>
              <a:t>Haga clic para modificar el estilo de título del patrón</a:t>
            </a:r>
            <a:endParaRPr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s-ES"/>
              <a:t>Haga clic para modificar el estilo de texto del patrón</a:t>
            </a:r>
          </a:p>
        </p:txBody>
      </p:sp>
      <p:sp>
        <p:nvSpPr>
          <p:cNvPr id="8" name="3 Marcador de fecha"/>
          <p:cNvSpPr>
            <a:spLocks noGrp="1"/>
          </p:cNvSpPr>
          <p:nvPr>
            <p:ph type="dt" sz="half" idx="10"/>
          </p:nvPr>
        </p:nvSpPr>
        <p:spPr/>
        <p:txBody>
          <a:bodyPr/>
          <a:lstStyle>
            <a:lvl1pPr>
              <a:defRPr/>
            </a:lvl1pPr>
            <a:extLst/>
          </a:lstStyle>
          <a:p>
            <a:pPr>
              <a:defRPr/>
            </a:pPr>
            <a:fld id="{D91312D0-AC0D-49F7-A4B8-42FBD1F31304}" type="datetime1">
              <a:rPr lang="en-US" smtClean="0"/>
              <a:t>7/8/2023</a:t>
            </a:fld>
            <a:endParaRPr lang="en-US"/>
          </a:p>
        </p:txBody>
      </p:sp>
      <p:sp>
        <p:nvSpPr>
          <p:cNvPr id="9" name="4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a:t>
            </a:r>
            <a:endParaRPr lang="en-US"/>
          </a:p>
        </p:txBody>
      </p:sp>
      <p:sp>
        <p:nvSpPr>
          <p:cNvPr id="10" name="5 Marcador de número de diapositiva"/>
          <p:cNvSpPr>
            <a:spLocks noGrp="1"/>
          </p:cNvSpPr>
          <p:nvPr>
            <p:ph type="sldNum" sz="quarter" idx="12"/>
          </p:nvPr>
        </p:nvSpPr>
        <p:spPr/>
        <p:txBody>
          <a:bodyPr/>
          <a:lstStyle>
            <a:lvl1pPr>
              <a:defRPr/>
            </a:lvl1pPr>
            <a:extLst/>
          </a:lstStyle>
          <a:p>
            <a:pPr>
              <a:defRPr/>
            </a:pPr>
            <a:fld id="{20F36E8F-C787-42EC-A321-B8F82FCC140A}"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p>
            <a:r>
              <a:rPr lang="es-ES"/>
              <a:t>Haga clic para modificar el estilo de título del patrón</a:t>
            </a:r>
            <a:endParaRPr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fecha"/>
          <p:cNvSpPr>
            <a:spLocks noGrp="1"/>
          </p:cNvSpPr>
          <p:nvPr>
            <p:ph type="dt" sz="half" idx="10"/>
          </p:nvPr>
        </p:nvSpPr>
        <p:spPr/>
        <p:txBody>
          <a:bodyPr/>
          <a:lstStyle>
            <a:lvl1pPr>
              <a:defRPr/>
            </a:lvl1pPr>
            <a:extLst/>
          </a:lstStyle>
          <a:p>
            <a:pPr>
              <a:defRPr/>
            </a:pPr>
            <a:fld id="{2D1997D0-4734-4C6D-8A05-F3956EA299F1}" type="datetime1">
              <a:rPr lang="en-US" smtClean="0"/>
              <a:t>7/8/2023</a:t>
            </a:fld>
            <a:endParaRPr lang="en-US"/>
          </a:p>
        </p:txBody>
      </p:sp>
      <p:sp>
        <p:nvSpPr>
          <p:cNvPr id="6" name="5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a:t>
            </a:r>
            <a:endParaRPr lang="en-US"/>
          </a:p>
        </p:txBody>
      </p:sp>
      <p:sp>
        <p:nvSpPr>
          <p:cNvPr id="7" name="6 Marcador de número de diapositiva"/>
          <p:cNvSpPr>
            <a:spLocks noGrp="1"/>
          </p:cNvSpPr>
          <p:nvPr>
            <p:ph type="sldNum" sz="quarter" idx="12"/>
          </p:nvPr>
        </p:nvSpPr>
        <p:spPr/>
        <p:txBody>
          <a:bodyPr/>
          <a:lstStyle>
            <a:lvl1pPr>
              <a:defRPr/>
            </a:lvl1pPr>
            <a:extLst/>
          </a:lstStyle>
          <a:p>
            <a:pPr>
              <a:defRPr/>
            </a:pPr>
            <a:fld id="{6B4F3FC2-5161-47F5-A78E-5874862EB882}"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lstStyle>
            <a:lvl1pPr algn="ctr">
              <a:defRPr sz="4500" b="1" cap="none" baseline="0"/>
            </a:lvl1pPr>
            <a:extLst/>
          </a:lstStyle>
          <a:p>
            <a:r>
              <a:rPr lang="es-ES"/>
              <a:t>Haga clic para modificar el estilo de título del patrón</a:t>
            </a:r>
            <a:endParaRPr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s-ES"/>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s-ES"/>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6 Marcador de fecha"/>
          <p:cNvSpPr>
            <a:spLocks noGrp="1"/>
          </p:cNvSpPr>
          <p:nvPr>
            <p:ph type="dt" sz="half" idx="10"/>
          </p:nvPr>
        </p:nvSpPr>
        <p:spPr/>
        <p:txBody>
          <a:bodyPr/>
          <a:lstStyle>
            <a:lvl1pPr>
              <a:defRPr/>
            </a:lvl1pPr>
            <a:extLst/>
          </a:lstStyle>
          <a:p>
            <a:pPr>
              <a:defRPr/>
            </a:pPr>
            <a:fld id="{203B1137-F894-4446-8327-FADD6E92FADC}" type="datetime1">
              <a:rPr lang="en-US" smtClean="0"/>
              <a:t>7/8/2023</a:t>
            </a:fld>
            <a:endParaRPr lang="en-US"/>
          </a:p>
        </p:txBody>
      </p:sp>
      <p:sp>
        <p:nvSpPr>
          <p:cNvPr id="8" name="7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a:t>
            </a:r>
            <a:endParaRPr lang="en-US"/>
          </a:p>
        </p:txBody>
      </p:sp>
      <p:sp>
        <p:nvSpPr>
          <p:cNvPr id="9" name="8 Marcador de número de diapositiva"/>
          <p:cNvSpPr>
            <a:spLocks noGrp="1"/>
          </p:cNvSpPr>
          <p:nvPr>
            <p:ph type="sldNum" sz="quarter" idx="12"/>
          </p:nvPr>
        </p:nvSpPr>
        <p:spPr/>
        <p:txBody>
          <a:bodyPr/>
          <a:lstStyle>
            <a:lvl1pPr>
              <a:defRPr/>
            </a:lvl1pPr>
            <a:extLst/>
          </a:lstStyle>
          <a:p>
            <a:pPr>
              <a:defRPr/>
            </a:pPr>
            <a:fld id="{947B0198-EDAD-4CB8-875A-E3AC205A0DD7}"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p>
            <a:r>
              <a:rPr lang="es-ES"/>
              <a:t>Haga clic para modificar el estilo de título del patrón</a:t>
            </a:r>
            <a:endParaRPr lang="en-US"/>
          </a:p>
        </p:txBody>
      </p:sp>
      <p:sp>
        <p:nvSpPr>
          <p:cNvPr id="3" name="2 Marcador de fecha"/>
          <p:cNvSpPr>
            <a:spLocks noGrp="1"/>
          </p:cNvSpPr>
          <p:nvPr>
            <p:ph type="dt" sz="half" idx="10"/>
          </p:nvPr>
        </p:nvSpPr>
        <p:spPr/>
        <p:txBody>
          <a:bodyPr/>
          <a:lstStyle>
            <a:lvl1pPr>
              <a:defRPr/>
            </a:lvl1pPr>
            <a:extLst/>
          </a:lstStyle>
          <a:p>
            <a:pPr>
              <a:defRPr/>
            </a:pPr>
            <a:fld id="{0397A499-A52A-4324-9EAD-2014F3C13C70}" type="datetime1">
              <a:rPr lang="en-US" smtClean="0"/>
              <a:t>7/8/2023</a:t>
            </a:fld>
            <a:endParaRPr lang="en-US"/>
          </a:p>
        </p:txBody>
      </p:sp>
      <p:sp>
        <p:nvSpPr>
          <p:cNvPr id="4" name="3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a:t>
            </a:r>
            <a:endParaRPr lang="en-US"/>
          </a:p>
        </p:txBody>
      </p:sp>
      <p:sp>
        <p:nvSpPr>
          <p:cNvPr id="5" name="4 Marcador de número de diapositiva"/>
          <p:cNvSpPr>
            <a:spLocks noGrp="1"/>
          </p:cNvSpPr>
          <p:nvPr>
            <p:ph type="sldNum" sz="quarter" idx="12"/>
          </p:nvPr>
        </p:nvSpPr>
        <p:spPr/>
        <p:txBody>
          <a:bodyPr/>
          <a:lstStyle>
            <a:lvl1pPr>
              <a:defRPr/>
            </a:lvl1pPr>
            <a:extLst/>
          </a:lstStyle>
          <a:p>
            <a:pPr>
              <a:defRPr/>
            </a:pPr>
            <a:fld id="{E34B61EC-2F86-4530-95FE-3E3E665DBF41}"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Rectángulo"/>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2 Rectángulo"/>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1 Marcador de fecha"/>
          <p:cNvSpPr>
            <a:spLocks noGrp="1"/>
          </p:cNvSpPr>
          <p:nvPr>
            <p:ph type="dt" sz="half" idx="10"/>
          </p:nvPr>
        </p:nvSpPr>
        <p:spPr/>
        <p:txBody>
          <a:bodyPr/>
          <a:lstStyle>
            <a:lvl1pPr>
              <a:defRPr/>
            </a:lvl1pPr>
            <a:extLst/>
          </a:lstStyle>
          <a:p>
            <a:pPr>
              <a:defRPr/>
            </a:pPr>
            <a:fld id="{23E22EC9-7894-4F06-A590-C6342DE8205B}" type="datetime1">
              <a:rPr lang="en-US" smtClean="0"/>
              <a:t>7/8/2023</a:t>
            </a:fld>
            <a:endParaRPr lang="en-US"/>
          </a:p>
        </p:txBody>
      </p:sp>
      <p:sp>
        <p:nvSpPr>
          <p:cNvPr id="5" name="2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a:t>
            </a:r>
            <a:endParaRPr lang="en-US"/>
          </a:p>
        </p:txBody>
      </p:sp>
      <p:sp>
        <p:nvSpPr>
          <p:cNvPr id="6" name="3 Marcador de número de diapositiva"/>
          <p:cNvSpPr>
            <a:spLocks noGrp="1"/>
          </p:cNvSpPr>
          <p:nvPr>
            <p:ph type="sldNum" sz="quarter" idx="12"/>
          </p:nvPr>
        </p:nvSpPr>
        <p:spPr/>
        <p:txBody>
          <a:bodyPr/>
          <a:lstStyle>
            <a:lvl1pPr>
              <a:defRPr/>
            </a:lvl1pPr>
            <a:extLst/>
          </a:lstStyle>
          <a:p>
            <a:pPr>
              <a:defRPr/>
            </a:pPr>
            <a:fld id="{CBB77733-06A8-4B3A-AA71-791F76759E85}"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s-ES"/>
              <a:t>Haga clic para modificar el estilo de título del patrón</a:t>
            </a:r>
            <a:endParaRPr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s-ES"/>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fecha"/>
          <p:cNvSpPr>
            <a:spLocks noGrp="1"/>
          </p:cNvSpPr>
          <p:nvPr>
            <p:ph type="dt" sz="half" idx="10"/>
          </p:nvPr>
        </p:nvSpPr>
        <p:spPr/>
        <p:txBody>
          <a:bodyPr/>
          <a:lstStyle>
            <a:lvl1pPr>
              <a:defRPr/>
            </a:lvl1pPr>
            <a:extLst/>
          </a:lstStyle>
          <a:p>
            <a:pPr>
              <a:defRPr/>
            </a:pPr>
            <a:fld id="{6D9111D2-038D-47F3-BA72-97118877871C}" type="datetime1">
              <a:rPr lang="en-US" smtClean="0"/>
              <a:t>7/8/2023</a:t>
            </a:fld>
            <a:endParaRPr lang="en-US"/>
          </a:p>
        </p:txBody>
      </p:sp>
      <p:sp>
        <p:nvSpPr>
          <p:cNvPr id="6" name="5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a:t>
            </a:r>
            <a:endParaRPr lang="en-US"/>
          </a:p>
        </p:txBody>
      </p:sp>
      <p:sp>
        <p:nvSpPr>
          <p:cNvPr id="7" name="6 Marcador de número de diapositiva"/>
          <p:cNvSpPr>
            <a:spLocks noGrp="1"/>
          </p:cNvSpPr>
          <p:nvPr>
            <p:ph type="sldNum" sz="quarter" idx="12"/>
          </p:nvPr>
        </p:nvSpPr>
        <p:spPr/>
        <p:txBody>
          <a:bodyPr/>
          <a:lstStyle>
            <a:lvl1pPr>
              <a:defRPr/>
            </a:lvl1pPr>
            <a:extLst/>
          </a:lstStyle>
          <a:p>
            <a:pPr>
              <a:defRPr/>
            </a:pPr>
            <a:fld id="{8C936D8A-96BB-4753-9DD8-1524F19B447C}"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4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ndParaRPr>
          </a:p>
        </p:txBody>
      </p:sp>
      <p:sp>
        <p:nvSpPr>
          <p:cNvPr id="6" name="5 Proceso"/>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Proceso"/>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s-ES" noProof="0"/>
              <a:t>Haga clic en el icono para agregar una imagen</a:t>
            </a:r>
            <a:endParaRPr lang="en-US" noProof="0"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s-ES"/>
              <a:t>Haga clic para modificar el estilo de texto del patrón</a:t>
            </a:r>
          </a:p>
        </p:txBody>
      </p:sp>
      <p:sp>
        <p:nvSpPr>
          <p:cNvPr id="8" name="4 Marcador de fecha"/>
          <p:cNvSpPr>
            <a:spLocks noGrp="1"/>
          </p:cNvSpPr>
          <p:nvPr>
            <p:ph type="dt" sz="half" idx="10"/>
          </p:nvPr>
        </p:nvSpPr>
        <p:spPr/>
        <p:txBody>
          <a:bodyPr/>
          <a:lstStyle>
            <a:lvl1pPr>
              <a:defRPr/>
            </a:lvl1pPr>
            <a:extLst/>
          </a:lstStyle>
          <a:p>
            <a:pPr>
              <a:defRPr/>
            </a:pPr>
            <a:fld id="{034E50FB-DAA9-4807-9D26-B1C5BE7BBE61}" type="datetime1">
              <a:rPr lang="en-US" smtClean="0"/>
              <a:t>7/8/2023</a:t>
            </a:fld>
            <a:endParaRPr lang="en-US"/>
          </a:p>
        </p:txBody>
      </p:sp>
      <p:sp>
        <p:nvSpPr>
          <p:cNvPr id="9" name="5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a:t>
            </a:r>
            <a:endParaRPr lang="en-US"/>
          </a:p>
        </p:txBody>
      </p:sp>
      <p:sp>
        <p:nvSpPr>
          <p:cNvPr id="10" name="6 Marcador de número de diapositiva"/>
          <p:cNvSpPr>
            <a:spLocks noGrp="1"/>
          </p:cNvSpPr>
          <p:nvPr>
            <p:ph type="sldNum" sz="quarter" idx="12"/>
          </p:nvPr>
        </p:nvSpPr>
        <p:spPr/>
        <p:txBody>
          <a:bodyPr/>
          <a:lstStyle>
            <a:lvl1pPr>
              <a:defRPr/>
            </a:lvl1pPr>
            <a:extLst/>
          </a:lstStyle>
          <a:p>
            <a:pPr>
              <a:defRPr/>
            </a:pPr>
            <a:fld id="{81C14E3F-5684-4CC0-9340-CAB043EE5136}"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7 Elipse"/>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11 Rectángulo"/>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Marcador de título"/>
          <p:cNvSpPr>
            <a:spLocks noGrp="1"/>
          </p:cNvSpPr>
          <p:nvPr>
            <p:ph type="title"/>
          </p:nvPr>
        </p:nvSpPr>
        <p:spPr>
          <a:xfrm>
            <a:off x="1435100" y="274638"/>
            <a:ext cx="7499350" cy="1143000"/>
          </a:xfrm>
          <a:prstGeom prst="rect">
            <a:avLst/>
          </a:prstGeom>
        </p:spPr>
        <p:txBody>
          <a:bodyPr anchor="ctr">
            <a:normAutofit/>
          </a:bodyPr>
          <a:lstStyle/>
          <a:p>
            <a:r>
              <a:rPr lang="es-ES"/>
              <a:t>Haga clic para modificar el estilo de título del patrón</a:t>
            </a:r>
            <a:endParaRPr lang="en-US"/>
          </a:p>
        </p:txBody>
      </p:sp>
      <p:sp>
        <p:nvSpPr>
          <p:cNvPr id="1033" name="8 Marcador de texto"/>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defRPr>
            </a:lvl1pPr>
            <a:extLst/>
          </a:lstStyle>
          <a:p>
            <a:pPr>
              <a:defRPr/>
            </a:pPr>
            <a:fld id="{76991161-38AE-4A87-AF18-0603DDD8F623}" type="datetime1">
              <a:rPr lang="en-US" smtClean="0"/>
              <a:t>7/8/2023</a:t>
            </a:fld>
            <a:endParaRPr lang="en-US">
              <a:solidFill>
                <a:schemeClr val="bg2">
                  <a:shade val="50000"/>
                </a:schemeClr>
              </a:solidFill>
            </a:endParaRPr>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chemeClr>
                </a:solidFill>
                <a:effectLst/>
                <a:latin typeface="+mn-lt"/>
              </a:defRPr>
            </a:lvl1pPr>
            <a:extLst/>
          </a:lstStyle>
          <a:p>
            <a:pPr>
              <a:defRPr/>
            </a:pPr>
            <a:r>
              <a:rPr lang="es-ES"/>
              <a:t>.</a:t>
            </a:r>
            <a:endParaRPr lang="en-US"/>
          </a:p>
        </p:txBody>
      </p:sp>
      <p:sp>
        <p:nvSpPr>
          <p:cNvPr id="22" name="21 Marcador de número de diapositiva"/>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fld id="{62E324F3-4FCA-4C43-A902-876E5422D4EF}" type="slidenum">
              <a:rPr lang="en-US"/>
              <a:pPr>
                <a:defRPr/>
              </a:pPr>
              <a:t>‹Nº›</a:t>
            </a:fld>
            <a:endParaRPr lang="en-US">
              <a:solidFill>
                <a:schemeClr val="bg2">
                  <a:shade val="50000"/>
                </a:schemeClr>
              </a:solidFill>
            </a:endParaRPr>
          </a:p>
        </p:txBody>
      </p:sp>
      <p:sp>
        <p:nvSpPr>
          <p:cNvPr id="15" name="14 Rectángulo"/>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hf hdr="0" ft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a:defRPr>
      </a:lvl2pPr>
      <a:lvl3pPr algn="l" rtl="0" eaLnBrk="0" fontAlgn="base" hangingPunct="0">
        <a:spcBef>
          <a:spcPct val="0"/>
        </a:spcBef>
        <a:spcAft>
          <a:spcPct val="0"/>
        </a:spcAft>
        <a:defRPr sz="4300">
          <a:solidFill>
            <a:srgbClr val="572314"/>
          </a:solidFill>
          <a:latin typeface="Gill Sans MT"/>
        </a:defRPr>
      </a:lvl3pPr>
      <a:lvl4pPr algn="l" rtl="0" eaLnBrk="0" fontAlgn="base" hangingPunct="0">
        <a:spcBef>
          <a:spcPct val="0"/>
        </a:spcBef>
        <a:spcAft>
          <a:spcPct val="0"/>
        </a:spcAft>
        <a:defRPr sz="4300">
          <a:solidFill>
            <a:srgbClr val="572314"/>
          </a:solidFill>
          <a:latin typeface="Gill Sans MT"/>
        </a:defRPr>
      </a:lvl4pPr>
      <a:lvl5pPr algn="l" rtl="0" eaLnBrk="0" fontAlgn="base" hangingPunct="0">
        <a:spcBef>
          <a:spcPct val="0"/>
        </a:spcBef>
        <a:spcAft>
          <a:spcPct val="0"/>
        </a:spcAft>
        <a:defRPr sz="4300">
          <a:solidFill>
            <a:srgbClr val="572314"/>
          </a:solidFill>
          <a:latin typeface="Gill Sans MT"/>
        </a:defRPr>
      </a:lvl5pPr>
      <a:lvl6pPr marL="457200" algn="l" rtl="0" fontAlgn="base">
        <a:spcBef>
          <a:spcPct val="0"/>
        </a:spcBef>
        <a:spcAft>
          <a:spcPct val="0"/>
        </a:spcAft>
        <a:defRPr sz="4300">
          <a:solidFill>
            <a:srgbClr val="572314"/>
          </a:solidFill>
          <a:latin typeface="Gill Sans MT"/>
        </a:defRPr>
      </a:lvl6pPr>
      <a:lvl7pPr marL="914400" algn="l" rtl="0" fontAlgn="base">
        <a:spcBef>
          <a:spcPct val="0"/>
        </a:spcBef>
        <a:spcAft>
          <a:spcPct val="0"/>
        </a:spcAft>
        <a:defRPr sz="4300">
          <a:solidFill>
            <a:srgbClr val="572314"/>
          </a:solidFill>
          <a:latin typeface="Gill Sans MT"/>
        </a:defRPr>
      </a:lvl7pPr>
      <a:lvl8pPr marL="1371600" algn="l" rtl="0" fontAlgn="base">
        <a:spcBef>
          <a:spcPct val="0"/>
        </a:spcBef>
        <a:spcAft>
          <a:spcPct val="0"/>
        </a:spcAft>
        <a:defRPr sz="4300">
          <a:solidFill>
            <a:srgbClr val="572314"/>
          </a:solidFill>
          <a:latin typeface="Gill Sans MT"/>
        </a:defRPr>
      </a:lvl8pPr>
      <a:lvl9pPr marL="1828800" algn="l" rtl="0" fontAlgn="base">
        <a:spcBef>
          <a:spcPct val="0"/>
        </a:spcBef>
        <a:spcAft>
          <a:spcPct val="0"/>
        </a:spcAft>
        <a:defRPr sz="4300">
          <a:solidFill>
            <a:srgbClr val="572314"/>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4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4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ctrTitle"/>
          </p:nvPr>
        </p:nvSpPr>
        <p:spPr bwMode="auto">
          <a:xfrm>
            <a:off x="1357313" y="2007667"/>
            <a:ext cx="7463159" cy="2285429"/>
          </a:xfrm>
        </p:spPr>
        <p:txBody>
          <a:bodyPr vert="horz" wrap="square" lIns="91440" tIns="45720" rIns="91440" bIns="45720" numCol="1" anchor="t" anchorCtr="0" compatLnSpc="1">
            <a:prstTxWarp prst="textNoShape">
              <a:avLst/>
            </a:prstTxWarp>
            <a:normAutofit/>
          </a:bodyPr>
          <a:lstStyle/>
          <a:p>
            <a:pPr algn="ctr" eaLnBrk="1" hangingPunct="1"/>
            <a:r>
              <a:rPr lang="es-ES" sz="2800" b="1" dirty="0">
                <a:effectLst/>
                <a:latin typeface="Calibri" pitchFamily="34" charset="0"/>
              </a:rPr>
              <a:t>Fundamentos de Ingeniería de software </a:t>
            </a:r>
            <a:br>
              <a:rPr lang="es-ES" sz="2800" b="1" dirty="0">
                <a:effectLst/>
                <a:latin typeface="Calibri" pitchFamily="34" charset="0"/>
              </a:rPr>
            </a:br>
            <a:br>
              <a:rPr lang="es-ES" sz="2800" b="1" dirty="0">
                <a:effectLst/>
                <a:latin typeface="Calibri" pitchFamily="34" charset="0"/>
              </a:rPr>
            </a:br>
            <a:br>
              <a:rPr lang="es-ES" sz="2800" b="1" dirty="0">
                <a:effectLst/>
                <a:latin typeface="Calibri" pitchFamily="34" charset="0"/>
              </a:rPr>
            </a:br>
            <a:r>
              <a:rPr lang="es-ES" sz="2800" b="1" dirty="0">
                <a:effectLst/>
                <a:latin typeface="Calibri" pitchFamily="34" charset="0"/>
              </a:rPr>
              <a:t>02. </a:t>
            </a:r>
            <a:r>
              <a:rPr lang="es-UY" sz="2800" b="1" dirty="0">
                <a:effectLst/>
                <a:latin typeface="Calibri" pitchFamily="34" charset="0"/>
              </a:rPr>
              <a:t>SCM - Gestión de la configuración</a:t>
            </a:r>
            <a:br>
              <a:rPr lang="es-ES" sz="2800" b="1" dirty="0">
                <a:effectLst/>
                <a:latin typeface="Calibri" pitchFamily="34" charset="0"/>
              </a:rPr>
            </a:br>
            <a:endParaRPr lang="es-ES" sz="2400" dirty="0">
              <a:effectLst/>
              <a:latin typeface="Calibri" pitchFamily="34" charset="0"/>
            </a:endParaRPr>
          </a:p>
        </p:txBody>
      </p:sp>
      <p:sp>
        <p:nvSpPr>
          <p:cNvPr id="3" name="2 Subtítulo"/>
          <p:cNvSpPr>
            <a:spLocks noGrp="1"/>
          </p:cNvSpPr>
          <p:nvPr>
            <p:ph type="subTitle" idx="1"/>
          </p:nvPr>
        </p:nvSpPr>
        <p:spPr>
          <a:xfrm>
            <a:off x="1379538" y="4509120"/>
            <a:ext cx="7407275" cy="1809328"/>
          </a:xfrm>
        </p:spPr>
        <p:txBody>
          <a:bodyPr>
            <a:normAutofit lnSpcReduction="10000"/>
          </a:bodyPr>
          <a:lstStyle/>
          <a:p>
            <a:pPr algn="ctr"/>
            <a:endParaRPr lang="es-ES" sz="1600" dirty="0">
              <a:latin typeface="Calibri" pitchFamily="34" charset="0"/>
            </a:endParaRPr>
          </a:p>
          <a:p>
            <a:pPr marL="0" algn="ctr">
              <a:spcBef>
                <a:spcPts val="0"/>
              </a:spcBef>
            </a:pPr>
            <a:endParaRPr lang="es-ES" sz="1600" dirty="0">
              <a:latin typeface="Calibri" pitchFamily="34" charset="0"/>
            </a:endParaRPr>
          </a:p>
          <a:p>
            <a:pPr marL="0" algn="ctr">
              <a:spcBef>
                <a:spcPts val="0"/>
              </a:spcBef>
            </a:pPr>
            <a:endParaRPr lang="es-ES" sz="1600" dirty="0">
              <a:latin typeface="Calibri" pitchFamily="34" charset="0"/>
            </a:endParaRPr>
          </a:p>
          <a:p>
            <a:pPr marL="0" algn="ctr">
              <a:spcBef>
                <a:spcPts val="0"/>
              </a:spcBef>
            </a:pPr>
            <a:endParaRPr lang="es-ES" sz="1600" dirty="0">
              <a:latin typeface="Calibri" pitchFamily="34" charset="0"/>
            </a:endParaRPr>
          </a:p>
          <a:p>
            <a:pPr marL="0" algn="ctr">
              <a:spcBef>
                <a:spcPts val="0"/>
              </a:spcBef>
            </a:pPr>
            <a:r>
              <a:rPr lang="es-ES" sz="1600" dirty="0">
                <a:latin typeface="Calibri" pitchFamily="34" charset="0"/>
              </a:rPr>
              <a:t>Depto. de Ingeniería de Software - Facultad de Ingeniería</a:t>
            </a:r>
          </a:p>
          <a:p>
            <a:pPr marL="0" algn="ctr">
              <a:spcBef>
                <a:spcPts val="0"/>
              </a:spcBef>
            </a:pPr>
            <a:r>
              <a:rPr lang="es-ES" sz="1600" dirty="0">
                <a:latin typeface="Calibri" pitchFamily="34" charset="0"/>
              </a:rPr>
              <a:t>Universidad ORT Uruguay</a:t>
            </a:r>
          </a:p>
          <a:p>
            <a:pPr marL="0" algn="ctr">
              <a:spcBef>
                <a:spcPts val="0"/>
              </a:spcBef>
            </a:pPr>
            <a:endParaRPr lang="es-ES" sz="1600" dirty="0">
              <a:latin typeface="Calibri" pitchFamily="34" charset="0"/>
            </a:endParaRPr>
          </a:p>
          <a:p>
            <a:pPr marL="0" algn="r">
              <a:spcBef>
                <a:spcPts val="0"/>
              </a:spcBef>
            </a:pPr>
            <a:r>
              <a:rPr lang="es-ES" sz="1600" dirty="0">
                <a:latin typeface="Calibri" pitchFamily="34" charset="0"/>
              </a:rPr>
              <a:t>2023.Agosto</a:t>
            </a:r>
          </a:p>
        </p:txBody>
      </p:sp>
      <p:pic>
        <p:nvPicPr>
          <p:cNvPr id="5" name="Picture 2" descr="C:\Users\Gerardo Maturro\_Gerardo\ORT\ORT_logo.gif"/>
          <p:cNvPicPr>
            <a:picLocks noChangeAspect="1" noChangeArrowheads="1"/>
          </p:cNvPicPr>
          <p:nvPr/>
        </p:nvPicPr>
        <p:blipFill>
          <a:blip r:embed="rId3" cstate="print"/>
          <a:srcRect/>
          <a:stretch>
            <a:fillRect/>
          </a:stretch>
        </p:blipFill>
        <p:spPr bwMode="auto">
          <a:xfrm>
            <a:off x="1201316" y="188640"/>
            <a:ext cx="1714500" cy="82867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Definiciones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Configuración de un sistema:</a:t>
            </a:r>
          </a:p>
          <a:p>
            <a:pPr lvl="1" eaLnBrk="1" hangingPunct="1"/>
            <a:r>
              <a:rPr lang="es-UY" sz="2200" dirty="0">
                <a:latin typeface="Calibri" pitchFamily="34" charset="0"/>
              </a:rPr>
              <a:t>Son las características funcionales y físicas del hardware o software tal como se establece en la documentación técnica o implementadas en un producto.</a:t>
            </a:r>
          </a:p>
          <a:p>
            <a:pPr lvl="1" eaLnBrk="1" hangingPunct="1"/>
            <a:endParaRPr lang="es-UY" sz="2200" dirty="0">
              <a:latin typeface="Calibri" pitchFamily="34" charset="0"/>
            </a:endParaRPr>
          </a:p>
          <a:p>
            <a:pPr lvl="1" eaLnBrk="1" hangingPunct="1"/>
            <a:r>
              <a:rPr lang="es-UY" sz="2200" dirty="0">
                <a:latin typeface="Calibri" pitchFamily="34" charset="0"/>
              </a:rPr>
              <a:t>Es la </a:t>
            </a:r>
            <a:r>
              <a:rPr lang="es-UY" sz="2200" dirty="0">
                <a:solidFill>
                  <a:srgbClr val="00B0F0"/>
                </a:solidFill>
                <a:latin typeface="Calibri" pitchFamily="34" charset="0"/>
              </a:rPr>
              <a:t>colección de versiones específicas</a:t>
            </a:r>
            <a:r>
              <a:rPr lang="es-UY" sz="2200" dirty="0">
                <a:latin typeface="Calibri" pitchFamily="34" charset="0"/>
              </a:rPr>
              <a:t> de elementos de hardware y/o software, combinados de acuerdo con procedimientos de construcción específicos para servir a un propósito particular.</a:t>
            </a:r>
            <a:endParaRPr lang="es-ES"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019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Definiciones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Gestión de la configuración:</a:t>
            </a:r>
          </a:p>
          <a:p>
            <a:pPr lvl="1" eaLnBrk="1" hangingPunct="1"/>
            <a:r>
              <a:rPr lang="es-UY" sz="2200" dirty="0">
                <a:latin typeface="Calibri" pitchFamily="34" charset="0"/>
              </a:rPr>
              <a:t>Es la disciplina de </a:t>
            </a:r>
            <a:r>
              <a:rPr lang="es-UY" sz="2200" dirty="0">
                <a:solidFill>
                  <a:srgbClr val="00B0F0"/>
                </a:solidFill>
                <a:latin typeface="Calibri" pitchFamily="34" charset="0"/>
              </a:rPr>
              <a:t>identificar la configuración de un sistema en distintos puntos en el tiempo</a:t>
            </a:r>
            <a:r>
              <a:rPr lang="es-UY" sz="2200" dirty="0">
                <a:latin typeface="Calibri" pitchFamily="34" charset="0"/>
              </a:rPr>
              <a:t> con el fin de controlar sistemáticamente los cambios en su configuración y mantener la integridad y la trazabilidad de esa configuración a lo largo del ciclo de vida del sistema.</a:t>
            </a:r>
          </a:p>
          <a:p>
            <a:pPr eaLnBrk="1" hangingPunct="1"/>
            <a:endParaRPr lang="es-UY" sz="2600" dirty="0">
              <a:latin typeface="Calibri" pitchFamily="34" charset="0"/>
            </a:endParaRPr>
          </a:p>
          <a:p>
            <a:pPr eaLnBrk="1" hangingPunct="1"/>
            <a:r>
              <a:rPr lang="es-UY" sz="2400" dirty="0">
                <a:latin typeface="Calibri" pitchFamily="34" charset="0"/>
              </a:rPr>
              <a:t>Gestión de la configuración del software:</a:t>
            </a:r>
          </a:p>
          <a:p>
            <a:pPr lvl="1" eaLnBrk="1" hangingPunct="1"/>
            <a:r>
              <a:rPr lang="es-UY" sz="2200" dirty="0">
                <a:latin typeface="Calibri" pitchFamily="34" charset="0"/>
              </a:rPr>
              <a:t>Las actividades de identificar, organizar y controlar modificaciones al software que está siendo construido por un equipo de desarrolladores, con el objetivo de maximizar la productividad, minimizando los errores.</a:t>
            </a:r>
            <a:endParaRPr lang="es-ES"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259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646331"/>
          </a:xfrm>
          <a:prstGeom prst="rect">
            <a:avLst/>
          </a:prstGeom>
          <a:noFill/>
        </p:spPr>
        <p:txBody>
          <a:bodyPr wrap="square" rtlCol="0">
            <a:spAutoFit/>
          </a:bodyPr>
          <a:lstStyle/>
          <a:p>
            <a:pPr algn="ctr"/>
            <a:r>
              <a:rPr lang="es-UY" sz="3600" dirty="0">
                <a:latin typeface="Calibri" pitchFamily="34" charset="0"/>
              </a:rPr>
              <a:t>Elementos de configuración</a:t>
            </a:r>
          </a:p>
        </p:txBody>
      </p:sp>
    </p:spTree>
    <p:extLst>
      <p:ext uri="{BB962C8B-B14F-4D97-AF65-F5344CB8AC3E}">
        <p14:creationId xmlns:p14="http://schemas.microsoft.com/office/powerpoint/2010/main" val="8067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Elementos de configuración</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Elemento de configuración:</a:t>
            </a:r>
          </a:p>
          <a:p>
            <a:pPr lvl="1" eaLnBrk="1" hangingPunct="1"/>
            <a:r>
              <a:rPr lang="es-UY" sz="2200" dirty="0">
                <a:latin typeface="Calibri" pitchFamily="34" charset="0"/>
              </a:rPr>
              <a:t>Un elemento de configuración (CI – </a:t>
            </a:r>
            <a:r>
              <a:rPr lang="es-UY" sz="2200" dirty="0" err="1">
                <a:latin typeface="Calibri" pitchFamily="34" charset="0"/>
              </a:rPr>
              <a:t>configuration</a:t>
            </a:r>
            <a:r>
              <a:rPr lang="es-UY" sz="2200" dirty="0">
                <a:latin typeface="Calibri" pitchFamily="34" charset="0"/>
              </a:rPr>
              <a:t> </a:t>
            </a:r>
            <a:r>
              <a:rPr lang="es-UY" sz="2200" dirty="0" err="1">
                <a:latin typeface="Calibri" pitchFamily="34" charset="0"/>
              </a:rPr>
              <a:t>item</a:t>
            </a:r>
            <a:r>
              <a:rPr lang="es-UY" sz="2200" dirty="0">
                <a:latin typeface="Calibri" pitchFamily="34" charset="0"/>
              </a:rPr>
              <a:t>) es un elemento o agregación elementos de hardware, software, o ambos, que está diseñado para administrarse como una sola entidad.</a:t>
            </a:r>
          </a:p>
          <a:p>
            <a:pPr eaLnBrk="1" hangingPunct="1"/>
            <a:endParaRPr lang="es-UY" sz="2400" dirty="0">
              <a:latin typeface="Calibri" pitchFamily="34" charset="0"/>
            </a:endParaRPr>
          </a:p>
          <a:p>
            <a:pPr eaLnBrk="1" hangingPunct="1"/>
            <a:r>
              <a:rPr lang="es-UY" sz="2400" dirty="0">
                <a:latin typeface="Calibri" pitchFamily="34" charset="0"/>
              </a:rPr>
              <a:t>Elemento de configuración de software:</a:t>
            </a:r>
          </a:p>
          <a:p>
            <a:pPr lvl="1" eaLnBrk="1" hangingPunct="1"/>
            <a:r>
              <a:rPr lang="es-UY" sz="2200" dirty="0">
                <a:latin typeface="Calibri" pitchFamily="34" charset="0"/>
              </a:rPr>
              <a:t>Un elemento de configuración de software (SCI – software </a:t>
            </a:r>
            <a:r>
              <a:rPr lang="es-UY" sz="2200" dirty="0" err="1">
                <a:latin typeface="Calibri" pitchFamily="34" charset="0"/>
              </a:rPr>
              <a:t>configuration</a:t>
            </a:r>
            <a:r>
              <a:rPr lang="es-UY" sz="2200" dirty="0">
                <a:latin typeface="Calibri" pitchFamily="34" charset="0"/>
              </a:rPr>
              <a:t> </a:t>
            </a:r>
            <a:r>
              <a:rPr lang="es-UY" sz="2200" dirty="0" err="1">
                <a:latin typeface="Calibri" pitchFamily="34" charset="0"/>
              </a:rPr>
              <a:t>item</a:t>
            </a:r>
            <a:r>
              <a:rPr lang="es-UY" sz="2200" dirty="0">
                <a:latin typeface="Calibri" pitchFamily="34" charset="0"/>
              </a:rPr>
              <a:t>) es una entidad de software que se ha establecido como un elemento de configuración.</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02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Definiciones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Elemento de configuración de software:</a:t>
            </a:r>
          </a:p>
          <a:p>
            <a:pPr lvl="1" eaLnBrk="1" hangingPunct="1"/>
            <a:r>
              <a:rPr lang="es-UY" sz="2200" dirty="0">
                <a:latin typeface="Calibri" pitchFamily="34" charset="0"/>
              </a:rPr>
              <a:t>La gestión de la configuración del software normalmente controla una variedad de elementos además del código en sí:</a:t>
            </a:r>
          </a:p>
          <a:p>
            <a:pPr eaLnBrk="1" hangingPunct="1"/>
            <a:endParaRPr lang="es-UY" sz="2400" dirty="0">
              <a:latin typeface="Calibri" pitchFamily="34" charset="0"/>
            </a:endParaRPr>
          </a:p>
          <a:p>
            <a:pPr eaLnBrk="1" hangingPunct="1"/>
            <a:r>
              <a:rPr lang="es-UY" sz="2400" dirty="0">
                <a:latin typeface="Calibri" pitchFamily="34" charset="0"/>
              </a:rPr>
              <a:t>Ingeniería de requisitos:</a:t>
            </a:r>
          </a:p>
          <a:p>
            <a:pPr lvl="1" eaLnBrk="1" hangingPunct="1"/>
            <a:r>
              <a:rPr lang="es-UY" sz="2200" dirty="0">
                <a:latin typeface="Calibri" pitchFamily="34" charset="0"/>
              </a:rPr>
              <a:t>Especificación de requisitos.</a:t>
            </a:r>
          </a:p>
          <a:p>
            <a:pPr lvl="1" eaLnBrk="1" hangingPunct="1"/>
            <a:r>
              <a:rPr lang="es-UY" sz="2200" dirty="0">
                <a:latin typeface="Calibri" pitchFamily="34" charset="0"/>
              </a:rPr>
              <a:t>Documento de casos de uso.</a:t>
            </a:r>
          </a:p>
          <a:p>
            <a:pPr eaLnBrk="1" hangingPunct="1"/>
            <a:endParaRPr lang="es-UY" sz="2400" dirty="0">
              <a:latin typeface="Calibri" pitchFamily="34" charset="0"/>
            </a:endParaRPr>
          </a:p>
          <a:p>
            <a:pPr eaLnBrk="1" hangingPunct="1"/>
            <a:r>
              <a:rPr lang="es-UY" sz="2400" dirty="0">
                <a:latin typeface="Calibri" pitchFamily="34" charset="0"/>
              </a:rPr>
              <a:t>Diseño:</a:t>
            </a:r>
          </a:p>
          <a:p>
            <a:pPr lvl="1" eaLnBrk="1" hangingPunct="1"/>
            <a:r>
              <a:rPr lang="es-UY" sz="2200" dirty="0">
                <a:latin typeface="Calibri" pitchFamily="34" charset="0"/>
              </a:rPr>
              <a:t>Diseño arquitectónico.</a:t>
            </a:r>
          </a:p>
          <a:p>
            <a:pPr lvl="1" eaLnBrk="1" hangingPunct="1"/>
            <a:r>
              <a:rPr lang="es-UY" sz="2200" dirty="0">
                <a:latin typeface="Calibri" pitchFamily="34" charset="0"/>
              </a:rPr>
              <a:t>Diseño de interfases de usuario.</a:t>
            </a:r>
          </a:p>
          <a:p>
            <a:pPr lvl="1" eaLnBrk="1" hangingPunct="1"/>
            <a:r>
              <a:rPr lang="es-UY" sz="2200" dirty="0">
                <a:latin typeface="Calibri" pitchFamily="34" charset="0"/>
              </a:rPr>
              <a:t>Modelo de datos.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404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Definiciones</a:t>
            </a:r>
          </a:p>
        </p:txBody>
      </p:sp>
      <p:sp>
        <p:nvSpPr>
          <p:cNvPr id="16387" name="2 Marcador de contenido"/>
          <p:cNvSpPr>
            <a:spLocks noGrp="1"/>
          </p:cNvSpPr>
          <p:nvPr>
            <p:ph idx="1"/>
          </p:nvPr>
        </p:nvSpPr>
        <p:spPr>
          <a:xfrm>
            <a:off x="1036067" y="908719"/>
            <a:ext cx="8000429" cy="5608685"/>
          </a:xfrm>
        </p:spPr>
        <p:txBody>
          <a:bodyPr/>
          <a:lstStyle/>
          <a:p>
            <a:pPr eaLnBrk="1" hangingPunct="1"/>
            <a:r>
              <a:rPr lang="es-UY" sz="2400" dirty="0">
                <a:latin typeface="Calibri" pitchFamily="34" charset="0"/>
              </a:rPr>
              <a:t>Construcción:</a:t>
            </a:r>
          </a:p>
          <a:p>
            <a:pPr lvl="1" eaLnBrk="1" hangingPunct="1"/>
            <a:r>
              <a:rPr lang="es-UY" sz="2200" dirty="0">
                <a:latin typeface="Calibri" pitchFamily="34" charset="0"/>
              </a:rPr>
              <a:t>Código fuente.</a:t>
            </a:r>
          </a:p>
          <a:p>
            <a:pPr lvl="1" eaLnBrk="1" hangingPunct="1"/>
            <a:r>
              <a:rPr lang="es-UY" sz="2200" dirty="0">
                <a:latin typeface="Calibri" pitchFamily="34" charset="0"/>
              </a:rPr>
              <a:t>Bibliotecas de código.</a:t>
            </a:r>
          </a:p>
          <a:p>
            <a:pPr lvl="1" eaLnBrk="1" hangingPunct="1"/>
            <a:r>
              <a:rPr lang="es-UY" sz="2200" dirty="0">
                <a:latin typeface="Calibri" pitchFamily="34" charset="0"/>
              </a:rPr>
              <a:t>Ejecutables.</a:t>
            </a:r>
          </a:p>
          <a:p>
            <a:pPr eaLnBrk="1" hangingPunct="1"/>
            <a:endParaRPr lang="es-UY" sz="2400" dirty="0">
              <a:latin typeface="Calibri" pitchFamily="34" charset="0"/>
            </a:endParaRPr>
          </a:p>
          <a:p>
            <a:pPr eaLnBrk="1" hangingPunct="1"/>
            <a:r>
              <a:rPr lang="es-UY" sz="2400" dirty="0">
                <a:latin typeface="Calibri" pitchFamily="34" charset="0"/>
              </a:rPr>
              <a:t>Prueba (</a:t>
            </a:r>
            <a:r>
              <a:rPr lang="es-UY" sz="2400" dirty="0" err="1">
                <a:latin typeface="Calibri" pitchFamily="34" charset="0"/>
              </a:rPr>
              <a:t>Testing</a:t>
            </a:r>
            <a:r>
              <a:rPr lang="es-UY" sz="2400" dirty="0">
                <a:latin typeface="Calibri" pitchFamily="34" charset="0"/>
              </a:rPr>
              <a:t>):</a:t>
            </a:r>
          </a:p>
          <a:p>
            <a:pPr lvl="1" eaLnBrk="1" hangingPunct="1"/>
            <a:r>
              <a:rPr lang="es-UY" sz="2200" dirty="0">
                <a:latin typeface="Calibri" pitchFamily="34" charset="0"/>
              </a:rPr>
              <a:t>Plan de pruebas.</a:t>
            </a:r>
          </a:p>
          <a:p>
            <a:pPr lvl="1" eaLnBrk="1" hangingPunct="1"/>
            <a:r>
              <a:rPr lang="es-UY" sz="2200" dirty="0">
                <a:latin typeface="Calibri" pitchFamily="34" charset="0"/>
              </a:rPr>
              <a:t>Casos de prueba y resultados esperados.</a:t>
            </a:r>
          </a:p>
          <a:p>
            <a:pPr lvl="1" eaLnBrk="1" hangingPunct="1"/>
            <a:r>
              <a:rPr lang="es-UY" sz="2200" dirty="0">
                <a:latin typeface="Calibri" pitchFamily="34" charset="0"/>
              </a:rPr>
              <a:t>Datos de prueba.</a:t>
            </a:r>
          </a:p>
          <a:p>
            <a:pPr eaLnBrk="1" hangingPunct="1"/>
            <a:endParaRPr lang="es-UY" sz="2400" dirty="0">
              <a:latin typeface="Calibri" pitchFamily="34" charset="0"/>
            </a:endParaRPr>
          </a:p>
          <a:p>
            <a:pPr eaLnBrk="1" hangingPunct="1"/>
            <a:r>
              <a:rPr lang="es-UY" sz="2400" dirty="0">
                <a:latin typeface="Calibri" pitchFamily="34" charset="0"/>
              </a:rPr>
              <a:t>Gestión de proyectos:</a:t>
            </a:r>
          </a:p>
          <a:p>
            <a:pPr lvl="1" eaLnBrk="1" hangingPunct="1"/>
            <a:r>
              <a:rPr lang="es-UY" sz="2200" dirty="0">
                <a:latin typeface="Calibri" pitchFamily="34" charset="0"/>
              </a:rPr>
              <a:t>Plan de proyecto (alcance, cronograma, recursos humanos, riesgos, etc.).</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25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Definiciones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Calidad del software:</a:t>
            </a:r>
          </a:p>
          <a:p>
            <a:pPr lvl="1" eaLnBrk="1" hangingPunct="1"/>
            <a:r>
              <a:rPr lang="es-UY" sz="2200" dirty="0">
                <a:latin typeface="Calibri" pitchFamily="34" charset="0"/>
              </a:rPr>
              <a:t>Plan de calidad.</a:t>
            </a:r>
          </a:p>
          <a:p>
            <a:pPr lvl="1" eaLnBrk="1" hangingPunct="1"/>
            <a:r>
              <a:rPr lang="es-UY" sz="2200" dirty="0">
                <a:latin typeface="Calibri" pitchFamily="34" charset="0"/>
              </a:rPr>
              <a:t>Estándares y procedimientos.</a:t>
            </a:r>
          </a:p>
          <a:p>
            <a:pPr lvl="1" eaLnBrk="1" hangingPunct="1"/>
            <a:r>
              <a:rPr lang="es-UY" sz="2200" dirty="0">
                <a:latin typeface="Calibri" pitchFamily="34" charset="0"/>
              </a:rPr>
              <a:t>Reportes e informes de calidad.</a:t>
            </a:r>
          </a:p>
          <a:p>
            <a:pPr lvl="1" eaLnBrk="1" hangingPunct="1"/>
            <a:r>
              <a:rPr lang="es-UY" sz="2200" dirty="0">
                <a:latin typeface="Calibri" pitchFamily="34" charset="0"/>
              </a:rPr>
              <a:t>Métricas y resultados.</a:t>
            </a:r>
          </a:p>
          <a:p>
            <a:pPr eaLnBrk="1" hangingPunct="1"/>
            <a:endParaRPr lang="es-UY" sz="2400" dirty="0">
              <a:latin typeface="Calibri" pitchFamily="34" charset="0"/>
            </a:endParaRPr>
          </a:p>
          <a:p>
            <a:pPr eaLnBrk="1" hangingPunct="1"/>
            <a:r>
              <a:rPr lang="es-UY" sz="2400" dirty="0">
                <a:latin typeface="Calibri" pitchFamily="34" charset="0"/>
              </a:rPr>
              <a:t>Documentación:</a:t>
            </a:r>
          </a:p>
          <a:p>
            <a:pPr lvl="1" eaLnBrk="1" hangingPunct="1"/>
            <a:r>
              <a:rPr lang="es-UY" sz="2200" dirty="0">
                <a:latin typeface="Calibri" pitchFamily="34" charset="0"/>
              </a:rPr>
              <a:t>Manual de usuario.</a:t>
            </a:r>
          </a:p>
          <a:p>
            <a:pPr lvl="1" eaLnBrk="1" hangingPunct="1"/>
            <a:r>
              <a:rPr lang="es-UY" sz="2200" dirty="0">
                <a:latin typeface="Calibri" pitchFamily="34" charset="0"/>
              </a:rPr>
              <a:t>Documento de instalación.</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689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646331"/>
          </a:xfrm>
          <a:prstGeom prst="rect">
            <a:avLst/>
          </a:prstGeom>
          <a:noFill/>
        </p:spPr>
        <p:txBody>
          <a:bodyPr wrap="square" rtlCol="0">
            <a:spAutoFit/>
          </a:bodyPr>
          <a:lstStyle/>
          <a:p>
            <a:pPr algn="ctr"/>
            <a:r>
              <a:rPr lang="es-UY" sz="3600" dirty="0">
                <a:latin typeface="Calibri" pitchFamily="34" charset="0"/>
              </a:rPr>
              <a:t>Actividades de SCM</a:t>
            </a:r>
          </a:p>
        </p:txBody>
      </p:sp>
    </p:spTree>
    <p:extLst>
      <p:ext uri="{BB962C8B-B14F-4D97-AF65-F5344CB8AC3E}">
        <p14:creationId xmlns:p14="http://schemas.microsoft.com/office/powerpoint/2010/main" val="3256789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Actividades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Cuatro actividades principales:</a:t>
            </a:r>
          </a:p>
          <a:p>
            <a:pPr lvl="1" eaLnBrk="1" hangingPunct="1"/>
            <a:r>
              <a:rPr lang="es-ES" sz="2200" dirty="0">
                <a:latin typeface="Calibri" pitchFamily="34" charset="0"/>
              </a:rPr>
              <a:t>Identificación de la configuración.</a:t>
            </a:r>
          </a:p>
          <a:p>
            <a:pPr lvl="1" eaLnBrk="1" hangingPunct="1"/>
            <a:r>
              <a:rPr lang="es-ES" sz="2200" dirty="0">
                <a:latin typeface="Calibri" pitchFamily="34" charset="0"/>
              </a:rPr>
              <a:t>Control de configuración.</a:t>
            </a:r>
            <a:endParaRPr lang="es-ES" sz="2400" dirty="0">
              <a:latin typeface="Calibri" pitchFamily="34" charset="0"/>
            </a:endParaRPr>
          </a:p>
          <a:p>
            <a:pPr lvl="1" eaLnBrk="1" hangingPunct="1"/>
            <a:r>
              <a:rPr lang="es-ES" sz="2200" dirty="0">
                <a:latin typeface="Calibri" pitchFamily="34" charset="0"/>
              </a:rPr>
              <a:t>Reporte del estado de configuración</a:t>
            </a:r>
            <a:r>
              <a:rPr lang="es-ES" sz="2400" dirty="0">
                <a:latin typeface="Calibri" pitchFamily="34" charset="0"/>
              </a:rPr>
              <a:t>.</a:t>
            </a:r>
          </a:p>
          <a:p>
            <a:pPr lvl="1" eaLnBrk="1" hangingPunct="1"/>
            <a:r>
              <a:rPr lang="es-ES" sz="2400" dirty="0">
                <a:latin typeface="Calibri" pitchFamily="34" charset="0"/>
              </a:rPr>
              <a:t>Auditoría de la configuración.</a:t>
            </a:r>
            <a:endParaRPr lang="es-ES"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388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Actividades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Identificación de la configuración:</a:t>
            </a:r>
          </a:p>
          <a:p>
            <a:pPr lvl="1" eaLnBrk="1" hangingPunct="1"/>
            <a:r>
              <a:rPr lang="es-ES" sz="2200" dirty="0">
                <a:latin typeface="Calibri" pitchFamily="34" charset="0"/>
              </a:rPr>
              <a:t>es el proceso de </a:t>
            </a:r>
            <a:r>
              <a:rPr lang="es-ES" sz="2200" dirty="0">
                <a:solidFill>
                  <a:srgbClr val="00B0F0"/>
                </a:solidFill>
                <a:latin typeface="Calibri" pitchFamily="34" charset="0"/>
              </a:rPr>
              <a:t>definir cada línea base</a:t>
            </a:r>
            <a:r>
              <a:rPr lang="es-ES" sz="2200" dirty="0">
                <a:latin typeface="Calibri" pitchFamily="34" charset="0"/>
              </a:rPr>
              <a:t> que se establecerá durante el ciclo de vida del software y describir los elementos de configuración de software y su documentación que componen cada línea base.</a:t>
            </a:r>
          </a:p>
          <a:p>
            <a:pPr eaLnBrk="1" hangingPunct="1"/>
            <a:endParaRPr lang="es-ES" sz="2400" dirty="0">
              <a:latin typeface="Calibri" pitchFamily="34" charset="0"/>
            </a:endParaRPr>
          </a:p>
          <a:p>
            <a:pPr eaLnBrk="1" hangingPunct="1"/>
            <a:r>
              <a:rPr lang="es-ES" sz="2400" dirty="0">
                <a:latin typeface="Calibri" pitchFamily="34" charset="0"/>
              </a:rPr>
              <a:t>Control de configuración:</a:t>
            </a:r>
          </a:p>
          <a:p>
            <a:pPr lvl="1" eaLnBrk="1" hangingPunct="1"/>
            <a:r>
              <a:rPr lang="es-ES" sz="2200" dirty="0">
                <a:latin typeface="Calibri" pitchFamily="34" charset="0"/>
              </a:rPr>
              <a:t>es el proceso de evaluación, coordinación y decisión sobre la disposición de los cambios propuestos a los elementos de configuración e incluye la </a:t>
            </a:r>
            <a:r>
              <a:rPr lang="es-ES" sz="2200" dirty="0">
                <a:solidFill>
                  <a:srgbClr val="00B0F0"/>
                </a:solidFill>
                <a:latin typeface="Calibri" pitchFamily="34" charset="0"/>
              </a:rPr>
              <a:t>implementación de cambios aprobados al software en la línea base</a:t>
            </a:r>
            <a:r>
              <a:rPr lang="es-ES" sz="2200" dirty="0">
                <a:latin typeface="Calibri" pitchFamily="34" charset="0"/>
              </a:rPr>
              <a:t> y la documentación asociada.</a:t>
            </a:r>
            <a:endParaRPr lang="es-UY"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052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600">
                <a:effectLst/>
                <a:latin typeface="Calibri" pitchFamily="34" charset="0"/>
              </a:rPr>
              <a:t>Temario</a:t>
            </a:r>
          </a:p>
        </p:txBody>
      </p:sp>
      <p:sp>
        <p:nvSpPr>
          <p:cNvPr id="14339" name="2 Marcador de contenido"/>
          <p:cNvSpPr>
            <a:spLocks noGrp="1"/>
          </p:cNvSpPr>
          <p:nvPr>
            <p:ph idx="1"/>
          </p:nvPr>
        </p:nvSpPr>
        <p:spPr>
          <a:xfrm>
            <a:off x="1071563" y="928688"/>
            <a:ext cx="7964933" cy="5524648"/>
          </a:xfrm>
        </p:spPr>
        <p:txBody>
          <a:bodyPr/>
          <a:lstStyle/>
          <a:p>
            <a:pPr eaLnBrk="1" hangingPunct="1"/>
            <a:r>
              <a:rPr lang="es-ES" sz="2600" dirty="0">
                <a:latin typeface="Calibri" pitchFamily="34" charset="0"/>
              </a:rPr>
              <a:t>Motivación.</a:t>
            </a:r>
          </a:p>
          <a:p>
            <a:pPr eaLnBrk="1" hangingPunct="1"/>
            <a:r>
              <a:rPr lang="es-ES" sz="2600" dirty="0">
                <a:latin typeface="Calibri" pitchFamily="34" charset="0"/>
              </a:rPr>
              <a:t>Definiciones iniciales.</a:t>
            </a:r>
          </a:p>
          <a:p>
            <a:pPr lvl="1" eaLnBrk="1" hangingPunct="1"/>
            <a:r>
              <a:rPr lang="es-ES" sz="2200" dirty="0">
                <a:latin typeface="Calibri" pitchFamily="34" charset="0"/>
              </a:rPr>
              <a:t>Configuración de un sistema.</a:t>
            </a:r>
          </a:p>
          <a:p>
            <a:pPr lvl="1" eaLnBrk="1" hangingPunct="1"/>
            <a:r>
              <a:rPr lang="es-ES" sz="2200" dirty="0">
                <a:latin typeface="Calibri" pitchFamily="34" charset="0"/>
              </a:rPr>
              <a:t>Gestión de la configuración.</a:t>
            </a:r>
          </a:p>
          <a:p>
            <a:pPr eaLnBrk="1" hangingPunct="1"/>
            <a:r>
              <a:rPr lang="es-ES" sz="2400" dirty="0">
                <a:latin typeface="Calibri" pitchFamily="34" charset="0"/>
              </a:rPr>
              <a:t>Actividades de SCM.</a:t>
            </a:r>
          </a:p>
          <a:p>
            <a:pPr eaLnBrk="1" hangingPunct="1"/>
            <a:r>
              <a:rPr lang="es-ES" sz="2400" dirty="0">
                <a:latin typeface="Calibri" pitchFamily="34" charset="0"/>
              </a:rPr>
              <a:t>Elementos de configuración.</a:t>
            </a:r>
          </a:p>
          <a:p>
            <a:pPr eaLnBrk="1" hangingPunct="1"/>
            <a:r>
              <a:rPr lang="es-ES" sz="2400" dirty="0">
                <a:latin typeface="Calibri" pitchFamily="34" charset="0"/>
              </a:rPr>
              <a:t>Gestión de versiones. La línea base.</a:t>
            </a:r>
          </a:p>
          <a:p>
            <a:pPr eaLnBrk="1" hangingPunct="1"/>
            <a:r>
              <a:rPr lang="es-ES" sz="2400" dirty="0">
                <a:latin typeface="Calibri" pitchFamily="34" charset="0"/>
              </a:rPr>
              <a:t>Repositorio, versiones y deltas.</a:t>
            </a:r>
          </a:p>
          <a:p>
            <a:pPr eaLnBrk="1" hangingPunct="1"/>
            <a:endParaRPr lang="es-ES" sz="24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5C77F594-88C1-4F0A-91D6-2E73DCC0C43D}" type="slidenum">
              <a:rPr lang="en-US"/>
              <a:pPr>
                <a:defRPr/>
              </a:pPr>
              <a:t>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Actividades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Reporte del estado de configuración:</a:t>
            </a:r>
          </a:p>
          <a:p>
            <a:pPr lvl="1" eaLnBrk="1" hangingPunct="1"/>
            <a:r>
              <a:rPr lang="es-ES" sz="2200" dirty="0">
                <a:latin typeface="Calibri" pitchFamily="34" charset="0"/>
              </a:rPr>
              <a:t>es el proceso utilizado para </a:t>
            </a:r>
            <a:r>
              <a:rPr lang="es-ES" sz="2200" dirty="0">
                <a:solidFill>
                  <a:srgbClr val="00B0F0"/>
                </a:solidFill>
                <a:latin typeface="Calibri" pitchFamily="34" charset="0"/>
              </a:rPr>
              <a:t>rastrear los cambios en el software</a:t>
            </a:r>
            <a:r>
              <a:rPr lang="es-ES" sz="2200" dirty="0">
                <a:latin typeface="Calibri" pitchFamily="34" charset="0"/>
              </a:rPr>
              <a:t>.</a:t>
            </a:r>
          </a:p>
          <a:p>
            <a:pPr lvl="1" eaLnBrk="1" hangingPunct="1"/>
            <a:r>
              <a:rPr lang="es-ES" sz="2200" dirty="0">
                <a:latin typeface="Calibri" pitchFamily="34" charset="0"/>
              </a:rPr>
              <a:t>garantiza que el estado se registre y supervise, y se informe sobre las acciones pendientes y completadas que afectan las líneas de base del software.</a:t>
            </a:r>
          </a:p>
          <a:p>
            <a:pPr eaLnBrk="1" hangingPunct="1"/>
            <a:endParaRPr lang="es-ES" sz="2000" dirty="0">
              <a:latin typeface="Calibri" pitchFamily="34" charset="0"/>
            </a:endParaRPr>
          </a:p>
          <a:p>
            <a:pPr eaLnBrk="1" hangingPunct="1"/>
            <a:r>
              <a:rPr lang="es-ES" sz="2400" dirty="0">
                <a:latin typeface="Calibri" pitchFamily="34" charset="0"/>
              </a:rPr>
              <a:t>Auditoría de configuración:</a:t>
            </a:r>
          </a:p>
          <a:p>
            <a:pPr lvl="1" eaLnBrk="1" hangingPunct="1"/>
            <a:r>
              <a:rPr lang="es-ES" sz="2200" dirty="0">
                <a:latin typeface="Calibri" pitchFamily="34" charset="0"/>
              </a:rPr>
              <a:t>es el proceso de verificar que una línea de base de software entregable contiene todos los elementos necesarios para esa entrega y que estos elementos se han verificado para determinar que cumplen con los requisitos.</a:t>
            </a:r>
            <a:endParaRPr lang="es-UY"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120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1200329"/>
          </a:xfrm>
          <a:prstGeom prst="rect">
            <a:avLst/>
          </a:prstGeom>
          <a:noFill/>
        </p:spPr>
        <p:txBody>
          <a:bodyPr wrap="square" rtlCol="0">
            <a:spAutoFit/>
          </a:bodyPr>
          <a:lstStyle/>
          <a:p>
            <a:pPr algn="ctr"/>
            <a:r>
              <a:rPr lang="es-UY" sz="3600" dirty="0">
                <a:latin typeface="Calibri" pitchFamily="34" charset="0"/>
              </a:rPr>
              <a:t>Identificación de elementos de configuración</a:t>
            </a:r>
          </a:p>
        </p:txBody>
      </p:sp>
    </p:spTree>
    <p:extLst>
      <p:ext uri="{BB962C8B-B14F-4D97-AF65-F5344CB8AC3E}">
        <p14:creationId xmlns:p14="http://schemas.microsoft.com/office/powerpoint/2010/main" val="743788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Identificación de elementos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La identificación de la configuración es la base para el control posterior de la configuración del software.</a:t>
            </a:r>
          </a:p>
          <a:p>
            <a:pPr eaLnBrk="1" hangingPunct="1"/>
            <a:endParaRPr lang="es-UY" sz="2400" dirty="0">
              <a:latin typeface="Calibri" pitchFamily="34" charset="0"/>
            </a:endParaRPr>
          </a:p>
          <a:p>
            <a:pPr eaLnBrk="1" hangingPunct="1"/>
            <a:r>
              <a:rPr lang="es-UY" sz="2400" dirty="0">
                <a:latin typeface="Calibri" pitchFamily="34" charset="0"/>
              </a:rPr>
              <a:t>La actividad de identificación de la configuración del software:</a:t>
            </a:r>
          </a:p>
          <a:p>
            <a:pPr lvl="1" eaLnBrk="1" hangingPunct="1"/>
            <a:r>
              <a:rPr lang="es-UY" sz="2200" dirty="0">
                <a:latin typeface="Calibri" pitchFamily="34" charset="0"/>
              </a:rPr>
              <a:t>identifica los elementos a controlar.</a:t>
            </a:r>
          </a:p>
          <a:p>
            <a:pPr lvl="1" eaLnBrk="1" hangingPunct="1"/>
            <a:r>
              <a:rPr lang="es-UY" sz="2200" dirty="0">
                <a:latin typeface="Calibri" pitchFamily="34" charset="0"/>
              </a:rPr>
              <a:t>establece los esquemas de identificación de los elementos y sus versiones.</a:t>
            </a:r>
          </a:p>
          <a:p>
            <a:pPr lvl="1" eaLnBrk="1" hangingPunct="1"/>
            <a:r>
              <a:rPr lang="es-UY" sz="2200" dirty="0">
                <a:latin typeface="Calibri" pitchFamily="34" charset="0"/>
              </a:rPr>
              <a:t>establece las herramientas y técnicas que se utilizarán para adquirir y administrar los elementos controlados.</a:t>
            </a:r>
          </a:p>
          <a:p>
            <a:pPr eaLnBrk="1" hangingPunct="1"/>
            <a:endParaRPr lang="es-UY" sz="2400" dirty="0">
              <a:latin typeface="Calibri" pitchFamily="34" charset="0"/>
            </a:endParaRPr>
          </a:p>
          <a:p>
            <a:pPr eaLnBrk="1" hangingPunct="1"/>
            <a:r>
              <a:rPr lang="es-UY" sz="2400" dirty="0">
                <a:latin typeface="Calibri" pitchFamily="34" charset="0"/>
              </a:rPr>
              <a:t>Estas actividades proporcionan la base para las demás actividades de SCM.</a:t>
            </a:r>
            <a:endParaRPr lang="es-UY"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873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Identificación de elementos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Dos tipos de elementos de configuración:</a:t>
            </a:r>
          </a:p>
          <a:p>
            <a:pPr eaLnBrk="1" hangingPunct="1"/>
            <a:endParaRPr lang="es-UY" sz="2400" dirty="0">
              <a:latin typeface="Calibri" pitchFamily="34" charset="0"/>
            </a:endParaRPr>
          </a:p>
          <a:p>
            <a:pPr eaLnBrk="1" hangingPunct="1"/>
            <a:r>
              <a:rPr lang="es-UY" sz="2400" b="1" dirty="0">
                <a:latin typeface="Calibri" pitchFamily="34" charset="0"/>
              </a:rPr>
              <a:t>Básico</a:t>
            </a:r>
            <a:r>
              <a:rPr lang="es-UY" sz="2400" dirty="0">
                <a:latin typeface="Calibri" pitchFamily="34" charset="0"/>
              </a:rPr>
              <a:t>: es una unidad de información que se crea durante el análisis, el diseño, la codificación, o la prueba.</a:t>
            </a:r>
          </a:p>
          <a:p>
            <a:pPr lvl="1" eaLnBrk="1" hangingPunct="1"/>
            <a:r>
              <a:rPr lang="es-UY" sz="2200" dirty="0">
                <a:latin typeface="Calibri" pitchFamily="34" charset="0"/>
              </a:rPr>
              <a:t>Por ejemplo, una sección de una especificación de requisitos, parte de un modelo de diseño arquitectónico, código fuente para un componente, o un caso de prueba que se utilice para probar el código.</a:t>
            </a:r>
          </a:p>
          <a:p>
            <a:pPr eaLnBrk="1" hangingPunct="1"/>
            <a:endParaRPr lang="es-UY" sz="2400" dirty="0">
              <a:latin typeface="Calibri" pitchFamily="34" charset="0"/>
            </a:endParaRPr>
          </a:p>
          <a:p>
            <a:pPr eaLnBrk="1" hangingPunct="1"/>
            <a:r>
              <a:rPr lang="es-UY" sz="2400" b="1" dirty="0">
                <a:latin typeface="Calibri" pitchFamily="34" charset="0"/>
              </a:rPr>
              <a:t>Agregado</a:t>
            </a:r>
            <a:r>
              <a:rPr lang="es-UY" sz="2400" dirty="0">
                <a:latin typeface="Calibri" pitchFamily="34" charset="0"/>
              </a:rPr>
              <a:t>: es una colección de elementos básicos y de otros elementos agregados.</a:t>
            </a:r>
          </a:p>
          <a:p>
            <a:pPr lvl="1" eaLnBrk="1" hangingPunct="1"/>
            <a:r>
              <a:rPr lang="es-UY" sz="2000" dirty="0">
                <a:latin typeface="Calibri" pitchFamily="34" charset="0"/>
              </a:rPr>
              <a:t>Por ejemplo, la especificación de un diseño puede ser el agregado de diseño arquitectónico y del modelo de datos.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389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Identificación de elementos</a:t>
            </a:r>
          </a:p>
        </p:txBody>
      </p:sp>
      <p:sp>
        <p:nvSpPr>
          <p:cNvPr id="16387" name="2 Marcador de contenido"/>
          <p:cNvSpPr>
            <a:spLocks noGrp="1"/>
          </p:cNvSpPr>
          <p:nvPr>
            <p:ph idx="1"/>
          </p:nvPr>
        </p:nvSpPr>
        <p:spPr>
          <a:xfrm>
            <a:off x="1036067" y="908719"/>
            <a:ext cx="8000429" cy="5682281"/>
          </a:xfrm>
        </p:spPr>
        <p:txBody>
          <a:bodyPr/>
          <a:lstStyle/>
          <a:p>
            <a:pPr eaLnBrk="1" hangingPunct="1"/>
            <a:r>
              <a:rPr lang="es-UY" sz="2400" dirty="0">
                <a:latin typeface="Calibri" pitchFamily="34" charset="0"/>
              </a:rPr>
              <a:t>El proceso de identificación de la configuración implica la </a:t>
            </a:r>
            <a:r>
              <a:rPr lang="es-UY" sz="2400" dirty="0">
                <a:solidFill>
                  <a:srgbClr val="00B0F0"/>
                </a:solidFill>
                <a:latin typeface="Calibri" pitchFamily="34" charset="0"/>
              </a:rPr>
              <a:t>selección, designación y descripción</a:t>
            </a:r>
            <a:r>
              <a:rPr lang="es-UY" sz="2400" dirty="0">
                <a:latin typeface="Calibri" pitchFamily="34" charset="0"/>
              </a:rPr>
              <a:t> de los elementos de configuración de software:</a:t>
            </a:r>
          </a:p>
          <a:p>
            <a:pPr lvl="1" eaLnBrk="1" hangingPunct="1"/>
            <a:endParaRPr lang="es-UY" sz="2200" dirty="0">
              <a:latin typeface="Calibri" pitchFamily="34" charset="0"/>
            </a:endParaRPr>
          </a:p>
          <a:p>
            <a:pPr lvl="1" eaLnBrk="1" hangingPunct="1"/>
            <a:r>
              <a:rPr lang="es-UY" sz="2200" dirty="0">
                <a:latin typeface="Calibri" pitchFamily="34" charset="0"/>
              </a:rPr>
              <a:t>La </a:t>
            </a:r>
            <a:r>
              <a:rPr lang="es-UY" sz="2200" b="1" dirty="0">
                <a:latin typeface="Calibri" pitchFamily="34" charset="0"/>
              </a:rPr>
              <a:t>selección</a:t>
            </a:r>
            <a:r>
              <a:rPr lang="es-UY" sz="2200" dirty="0">
                <a:latin typeface="Calibri" pitchFamily="34" charset="0"/>
              </a:rPr>
              <a:t> implica elección y la agrupación de elementos de configuración de software que estarán sujetos a gestión de configuración.</a:t>
            </a:r>
          </a:p>
          <a:p>
            <a:pPr lvl="1" eaLnBrk="1" hangingPunct="1"/>
            <a:endParaRPr lang="es-UY" sz="2200" dirty="0">
              <a:latin typeface="Calibri" pitchFamily="34" charset="0"/>
            </a:endParaRPr>
          </a:p>
          <a:p>
            <a:pPr lvl="1" eaLnBrk="1" hangingPunct="1"/>
            <a:r>
              <a:rPr lang="es-UY" sz="2200" dirty="0">
                <a:latin typeface="Calibri" pitchFamily="34" charset="0"/>
              </a:rPr>
              <a:t>La </a:t>
            </a:r>
            <a:r>
              <a:rPr lang="es-UY" sz="2200" b="1" dirty="0">
                <a:latin typeface="Calibri" pitchFamily="34" charset="0"/>
              </a:rPr>
              <a:t>designación</a:t>
            </a:r>
            <a:r>
              <a:rPr lang="es-UY" sz="2200" dirty="0">
                <a:latin typeface="Calibri" pitchFamily="34" charset="0"/>
              </a:rPr>
              <a:t> es el desarrollo de un </a:t>
            </a:r>
            <a:r>
              <a:rPr lang="es-UY" sz="2200" dirty="0">
                <a:solidFill>
                  <a:srgbClr val="00B0F0"/>
                </a:solidFill>
                <a:latin typeface="Calibri" pitchFamily="34" charset="0"/>
              </a:rPr>
              <a:t>esquema de numeración o denominación</a:t>
            </a:r>
            <a:r>
              <a:rPr lang="es-UY" sz="2200" dirty="0">
                <a:latin typeface="Calibri" pitchFamily="34" charset="0"/>
              </a:rPr>
              <a:t> que correlaciona los componentes del software y su documentación asociada.</a:t>
            </a:r>
          </a:p>
          <a:p>
            <a:pPr lvl="1" eaLnBrk="1" hangingPunct="1"/>
            <a:endParaRPr lang="es-UY" sz="2200" dirty="0">
              <a:latin typeface="Calibri" pitchFamily="34" charset="0"/>
            </a:endParaRPr>
          </a:p>
          <a:p>
            <a:pPr lvl="1" eaLnBrk="1" hangingPunct="1"/>
            <a:r>
              <a:rPr lang="es-UY" sz="2200" dirty="0">
                <a:latin typeface="Calibri" pitchFamily="34" charset="0"/>
              </a:rPr>
              <a:t>La </a:t>
            </a:r>
            <a:r>
              <a:rPr lang="es-UY" sz="2200" b="1" dirty="0">
                <a:latin typeface="Calibri" pitchFamily="34" charset="0"/>
              </a:rPr>
              <a:t>descripción</a:t>
            </a:r>
            <a:r>
              <a:rPr lang="es-UY" sz="2200" dirty="0">
                <a:latin typeface="Calibri" pitchFamily="34" charset="0"/>
              </a:rPr>
              <a:t> es la documentación de las características funcionales y físicas de cada uno de los componentes del software.</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520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Selección de elementos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Un sistema de software generalmente se divide en una serie de elementos de configuración que se desarrollan y prueban de forma independiente y, finalmente, se ensamblan en el nivel de integración del sistema de software.</a:t>
            </a:r>
          </a:p>
          <a:p>
            <a:pPr eaLnBrk="1" hangingPunct="1"/>
            <a:endParaRPr lang="es-UY" sz="2400" dirty="0">
              <a:latin typeface="Calibri" pitchFamily="34" charset="0"/>
            </a:endParaRPr>
          </a:p>
          <a:p>
            <a:pPr eaLnBrk="1" hangingPunct="1"/>
            <a:r>
              <a:rPr lang="es-UY" sz="2400" dirty="0">
                <a:latin typeface="Calibri" pitchFamily="34" charset="0"/>
              </a:rPr>
              <a:t>La selección de elementos de configuración implica definir cuales de todos los artefactos creados en un proyecto se pondrán bajo control de configuración.</a:t>
            </a:r>
            <a:endParaRPr lang="es-UY"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051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Selección de elementos</a:t>
            </a:r>
          </a:p>
        </p:txBody>
      </p:sp>
      <p:sp>
        <p:nvSpPr>
          <p:cNvPr id="16387" name="2 Marcador de contenido"/>
          <p:cNvSpPr>
            <a:spLocks noGrp="1"/>
          </p:cNvSpPr>
          <p:nvPr>
            <p:ph idx="1"/>
          </p:nvPr>
        </p:nvSpPr>
        <p:spPr>
          <a:xfrm>
            <a:off x="1036067" y="908719"/>
            <a:ext cx="8000429" cy="5610273"/>
          </a:xfrm>
        </p:spPr>
        <p:txBody>
          <a:bodyPr/>
          <a:lstStyle/>
          <a:p>
            <a:pPr eaLnBrk="1" hangingPunct="1"/>
            <a:r>
              <a:rPr lang="es-UY" sz="2400" dirty="0">
                <a:latin typeface="Calibri" pitchFamily="34" charset="0"/>
              </a:rPr>
              <a:t>Criterios:</a:t>
            </a:r>
          </a:p>
          <a:p>
            <a:pPr lvl="1" eaLnBrk="1" hangingPunct="1"/>
            <a:r>
              <a:rPr lang="es-UY" sz="2200" dirty="0">
                <a:latin typeface="Calibri" pitchFamily="34" charset="0"/>
              </a:rPr>
              <a:t>¿Es un elemento crítico o de alto riesgo, o es un elemento de seguridad?</a:t>
            </a:r>
          </a:p>
          <a:p>
            <a:pPr lvl="1" eaLnBrk="1" hangingPunct="1"/>
            <a:r>
              <a:rPr lang="es-UY" sz="2200" dirty="0">
                <a:latin typeface="Calibri" pitchFamily="34" charset="0"/>
              </a:rPr>
              <a:t>¿Se va a utilizar en varios lugares?</a:t>
            </a:r>
          </a:p>
          <a:p>
            <a:pPr lvl="1" eaLnBrk="1" hangingPunct="1"/>
            <a:r>
              <a:rPr lang="es-UY" sz="2200" dirty="0">
                <a:latin typeface="Calibri" pitchFamily="34" charset="0"/>
              </a:rPr>
              <a:t>¿Se va a reutilizar o está diseñado para ser reutilizable?</a:t>
            </a:r>
          </a:p>
          <a:p>
            <a:pPr lvl="1" eaLnBrk="1" hangingPunct="1"/>
            <a:r>
              <a:rPr lang="es-UY" sz="2200" dirty="0">
                <a:latin typeface="Calibri" pitchFamily="34" charset="0"/>
              </a:rPr>
              <a:t>¿Se ha obtenido de algún otro proyecto o sistema?</a:t>
            </a:r>
          </a:p>
          <a:p>
            <a:pPr lvl="1" eaLnBrk="1" hangingPunct="1"/>
            <a:r>
              <a:rPr lang="es-UY" sz="2200" dirty="0">
                <a:latin typeface="Calibri" pitchFamily="34" charset="0"/>
              </a:rPr>
              <a:t>¿Es un elemento individual y se puede diseñar, desarrollar, probar y mantener como una unidad independiente?</a:t>
            </a:r>
          </a:p>
          <a:p>
            <a:pPr lvl="1" eaLnBrk="1" hangingPunct="1"/>
            <a:r>
              <a:rPr lang="es-UY" sz="2200" dirty="0">
                <a:latin typeface="Calibri" pitchFamily="34" charset="0"/>
              </a:rPr>
              <a:t>¿Es suministrado o desarrollado por un subcontratista?</a:t>
            </a:r>
          </a:p>
          <a:p>
            <a:pPr lvl="1" eaLnBrk="1" hangingPunct="1"/>
            <a:r>
              <a:rPr lang="es-UY" sz="2200" dirty="0">
                <a:latin typeface="Calibri" pitchFamily="34" charset="0"/>
              </a:rPr>
              <a:t>¿Es probable que esté sujeto a modificaciones o mejoras durante su vida útil?</a:t>
            </a:r>
          </a:p>
          <a:p>
            <a:pPr eaLnBrk="1" hangingPunct="1">
              <a:spcBef>
                <a:spcPts val="1200"/>
              </a:spcBef>
            </a:pPr>
            <a:r>
              <a:rPr lang="es-UY" sz="2200" dirty="0">
                <a:latin typeface="Calibri" pitchFamily="34" charset="0"/>
              </a:rPr>
              <a:t>Si se puede responder “Sí” a la mayoría de las preguntas, el elemento probablemente debería ser un elementos de configuración.</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053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Designación de elementos</a:t>
            </a:r>
          </a:p>
        </p:txBody>
      </p:sp>
      <p:sp>
        <p:nvSpPr>
          <p:cNvPr id="16387" name="2 Marcador de contenido"/>
          <p:cNvSpPr>
            <a:spLocks noGrp="1"/>
          </p:cNvSpPr>
          <p:nvPr>
            <p:ph idx="1"/>
          </p:nvPr>
        </p:nvSpPr>
        <p:spPr>
          <a:xfrm>
            <a:off x="1036067" y="908719"/>
            <a:ext cx="8000429" cy="5610273"/>
          </a:xfrm>
        </p:spPr>
        <p:txBody>
          <a:bodyPr/>
          <a:lstStyle/>
          <a:p>
            <a:pPr eaLnBrk="1" hangingPunct="1"/>
            <a:r>
              <a:rPr lang="es-UY" sz="2400" dirty="0">
                <a:latin typeface="Calibri" pitchFamily="34" charset="0"/>
              </a:rPr>
              <a:t>Cada componente de software debe identificarse de forma única.</a:t>
            </a:r>
          </a:p>
          <a:p>
            <a:pPr eaLnBrk="1" hangingPunct="1"/>
            <a:endParaRPr lang="es-UY" sz="2400" dirty="0">
              <a:latin typeface="Calibri" pitchFamily="34" charset="0"/>
            </a:endParaRPr>
          </a:p>
          <a:p>
            <a:pPr eaLnBrk="1" hangingPunct="1"/>
            <a:r>
              <a:rPr lang="es-UY" sz="2400" dirty="0">
                <a:latin typeface="Calibri" pitchFamily="34" charset="0"/>
              </a:rPr>
              <a:t>Los métodos de identificación pueden incluir convenciones de nomenclatura, y números y letras de versión.</a:t>
            </a:r>
          </a:p>
          <a:p>
            <a:pPr eaLnBrk="1" hangingPunct="1"/>
            <a:endParaRPr lang="es-UY" sz="2400" dirty="0">
              <a:latin typeface="Calibri" pitchFamily="34" charset="0"/>
            </a:endParaRPr>
          </a:p>
          <a:p>
            <a:pPr eaLnBrk="1" hangingPunct="1"/>
            <a:r>
              <a:rPr lang="es-UY" sz="2400" dirty="0">
                <a:latin typeface="Calibri" pitchFamily="34" charset="0"/>
              </a:rPr>
              <a:t>El sistema de identificación o la convención de nombres debe facilitar el almacenamiento, la recuperación, el seguimiento, la reproducción y la distribución de los elementos de configuración.</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466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Designación de elementos</a:t>
            </a:r>
          </a:p>
        </p:txBody>
      </p:sp>
      <p:sp>
        <p:nvSpPr>
          <p:cNvPr id="16387" name="2 Marcador de contenido"/>
          <p:cNvSpPr>
            <a:spLocks noGrp="1"/>
          </p:cNvSpPr>
          <p:nvPr>
            <p:ph idx="1"/>
          </p:nvPr>
        </p:nvSpPr>
        <p:spPr>
          <a:xfrm>
            <a:off x="1036067" y="908719"/>
            <a:ext cx="8000429" cy="5610273"/>
          </a:xfrm>
        </p:spPr>
        <p:txBody>
          <a:bodyPr/>
          <a:lstStyle/>
          <a:p>
            <a:pPr eaLnBrk="1" hangingPunct="1"/>
            <a:r>
              <a:rPr lang="es-UY" sz="2400" dirty="0">
                <a:latin typeface="Calibri" pitchFamily="34" charset="0"/>
              </a:rPr>
              <a:t>Un buen sistema de nombres permitirá comprender cómo están interrelacionados diferentes elementos de configuración.</a:t>
            </a:r>
          </a:p>
          <a:p>
            <a:pPr eaLnBrk="1" hangingPunct="1"/>
            <a:endParaRPr lang="es-UY" sz="2400" dirty="0">
              <a:latin typeface="Calibri" pitchFamily="34" charset="0"/>
            </a:endParaRPr>
          </a:p>
          <a:p>
            <a:pPr eaLnBrk="1" hangingPunct="1"/>
            <a:r>
              <a:rPr lang="es-UY" sz="2400" dirty="0">
                <a:latin typeface="Calibri" pitchFamily="34" charset="0"/>
              </a:rPr>
              <a:t>El sistema de nombres debe desarrollarse de tal manera que los nombres derivados no produzcan duplicados, porque esto puede crear desorden y confusión.</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007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1200329"/>
          </a:xfrm>
          <a:prstGeom prst="rect">
            <a:avLst/>
          </a:prstGeom>
          <a:noFill/>
        </p:spPr>
        <p:txBody>
          <a:bodyPr wrap="square" rtlCol="0">
            <a:spAutoFit/>
          </a:bodyPr>
          <a:lstStyle/>
          <a:p>
            <a:pPr algn="ctr"/>
            <a:r>
              <a:rPr lang="es-UY" sz="3600" dirty="0">
                <a:latin typeface="Calibri" pitchFamily="34" charset="0"/>
              </a:rPr>
              <a:t>Gestión de versiones</a:t>
            </a:r>
          </a:p>
          <a:p>
            <a:pPr algn="ctr"/>
            <a:r>
              <a:rPr lang="es-UY" sz="3600" dirty="0">
                <a:latin typeface="Calibri" pitchFamily="34" charset="0"/>
              </a:rPr>
              <a:t>Línea base (</a:t>
            </a:r>
            <a:r>
              <a:rPr lang="es-UY" sz="3600" i="1" dirty="0" err="1">
                <a:latin typeface="Calibri" pitchFamily="34" charset="0"/>
              </a:rPr>
              <a:t>baseline</a:t>
            </a:r>
            <a:r>
              <a:rPr lang="es-UY" sz="3600" dirty="0">
                <a:latin typeface="Calibri" pitchFamily="34" charset="0"/>
              </a:rPr>
              <a:t>)</a:t>
            </a:r>
          </a:p>
        </p:txBody>
      </p:sp>
    </p:spTree>
    <p:extLst>
      <p:ext uri="{BB962C8B-B14F-4D97-AF65-F5344CB8AC3E}">
        <p14:creationId xmlns:p14="http://schemas.microsoft.com/office/powerpoint/2010/main" val="3581723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1200329"/>
          </a:xfrm>
          <a:prstGeom prst="rect">
            <a:avLst/>
          </a:prstGeom>
          <a:noFill/>
        </p:spPr>
        <p:txBody>
          <a:bodyPr wrap="square" rtlCol="0">
            <a:spAutoFit/>
          </a:bodyPr>
          <a:lstStyle/>
          <a:p>
            <a:pPr algn="ctr"/>
            <a:r>
              <a:rPr lang="es-UY" sz="3600" dirty="0">
                <a:latin typeface="Calibri" pitchFamily="34" charset="0"/>
              </a:rPr>
              <a:t>Motivación para la gestión de la configuración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Gestión de versiones</a:t>
            </a:r>
          </a:p>
        </p:txBody>
      </p:sp>
      <p:sp>
        <p:nvSpPr>
          <p:cNvPr id="16387" name="2 Marcador de contenido"/>
          <p:cNvSpPr>
            <a:spLocks noGrp="1"/>
          </p:cNvSpPr>
          <p:nvPr>
            <p:ph idx="1"/>
          </p:nvPr>
        </p:nvSpPr>
        <p:spPr>
          <a:xfrm>
            <a:off x="1036067" y="908719"/>
            <a:ext cx="8000429" cy="5610273"/>
          </a:xfrm>
        </p:spPr>
        <p:txBody>
          <a:bodyPr/>
          <a:lstStyle/>
          <a:p>
            <a:pPr eaLnBrk="1" hangingPunct="1"/>
            <a:r>
              <a:rPr lang="es-UY" sz="2400" dirty="0">
                <a:latin typeface="Calibri" pitchFamily="34" charset="0"/>
              </a:rPr>
              <a:t>La gestión de versiones (VM - </a:t>
            </a:r>
            <a:r>
              <a:rPr lang="es-UY" sz="2400" i="1" dirty="0" err="1">
                <a:latin typeface="Calibri" pitchFamily="34" charset="0"/>
              </a:rPr>
              <a:t>version</a:t>
            </a:r>
            <a:r>
              <a:rPr lang="es-UY" sz="2400" i="1" dirty="0">
                <a:latin typeface="Calibri" pitchFamily="34" charset="0"/>
              </a:rPr>
              <a:t> </a:t>
            </a:r>
            <a:r>
              <a:rPr lang="es-UY" sz="2400" i="1" dirty="0" err="1">
                <a:latin typeface="Calibri" pitchFamily="34" charset="0"/>
              </a:rPr>
              <a:t>management</a:t>
            </a:r>
            <a:r>
              <a:rPr lang="es-UY" sz="2400" dirty="0">
                <a:latin typeface="Calibri" pitchFamily="34" charset="0"/>
              </a:rPr>
              <a:t>) es el proceso de hacer un </a:t>
            </a:r>
            <a:r>
              <a:rPr lang="es-UY" sz="2400" dirty="0">
                <a:solidFill>
                  <a:srgbClr val="00B0F0"/>
                </a:solidFill>
                <a:latin typeface="Calibri" pitchFamily="34" charset="0"/>
              </a:rPr>
              <a:t>seguimiento de las diferentes versiones de los componentes</a:t>
            </a:r>
            <a:r>
              <a:rPr lang="es-UY" sz="2400" dirty="0">
                <a:latin typeface="Calibri" pitchFamily="34" charset="0"/>
              </a:rPr>
              <a:t> de software o ítems de configuración, y los sistemas donde se usan dichos componentes.</a:t>
            </a:r>
          </a:p>
          <a:p>
            <a:pPr eaLnBrk="1" hangingPunct="1"/>
            <a:endParaRPr lang="es-UY" sz="2400" dirty="0">
              <a:latin typeface="Calibri" pitchFamily="34" charset="0"/>
            </a:endParaRPr>
          </a:p>
          <a:p>
            <a:pPr eaLnBrk="1" hangingPunct="1"/>
            <a:r>
              <a:rPr lang="es-UY" sz="2400" dirty="0">
                <a:latin typeface="Calibri" pitchFamily="34" charset="0"/>
              </a:rPr>
              <a:t>También incluye asegurar que los cambios hechos a dichas versiones por los diferentes desarrolladores no interfieran unos con otros.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0035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Gestión de versiones</a:t>
            </a:r>
          </a:p>
        </p:txBody>
      </p:sp>
      <p:sp>
        <p:nvSpPr>
          <p:cNvPr id="16387" name="2 Marcador de contenido"/>
          <p:cNvSpPr>
            <a:spLocks noGrp="1"/>
          </p:cNvSpPr>
          <p:nvPr>
            <p:ph idx="1"/>
          </p:nvPr>
        </p:nvSpPr>
        <p:spPr>
          <a:xfrm>
            <a:off x="1036067" y="908719"/>
            <a:ext cx="8000429" cy="5610273"/>
          </a:xfrm>
        </p:spPr>
        <p:txBody>
          <a:bodyPr/>
          <a:lstStyle/>
          <a:p>
            <a:pPr eaLnBrk="1" hangingPunct="1"/>
            <a:r>
              <a:rPr lang="es-UY" sz="2400" dirty="0">
                <a:latin typeface="Calibri" pitchFamily="34" charset="0"/>
              </a:rPr>
              <a:t>Un sistema de control de versión implementa o se integra directamente con tres grandes capacidades:</a:t>
            </a:r>
          </a:p>
          <a:p>
            <a:pPr lvl="1" eaLnBrk="1" hangingPunct="1"/>
            <a:endParaRPr lang="es-UY" sz="2200" dirty="0">
              <a:latin typeface="Calibri" pitchFamily="34" charset="0"/>
            </a:endParaRPr>
          </a:p>
          <a:p>
            <a:pPr marL="860425" lvl="1" indent="-457200" eaLnBrk="1" hangingPunct="1">
              <a:buFont typeface="+mj-lt"/>
              <a:buAutoNum type="arabicPeriod"/>
            </a:pPr>
            <a:r>
              <a:rPr lang="es-UY" sz="2200" dirty="0">
                <a:latin typeface="Calibri" pitchFamily="34" charset="0"/>
              </a:rPr>
              <a:t>una base de datos (repositorio) que almacena todos los elementos de configuración relevantes.</a:t>
            </a:r>
          </a:p>
          <a:p>
            <a:pPr lvl="1" eaLnBrk="1" hangingPunct="1"/>
            <a:endParaRPr lang="es-UY" sz="2200" dirty="0">
              <a:latin typeface="Calibri" pitchFamily="34" charset="0"/>
            </a:endParaRPr>
          </a:p>
          <a:p>
            <a:pPr marL="860425" lvl="1" indent="-457200" eaLnBrk="1" hangingPunct="1">
              <a:buFont typeface="+mj-lt"/>
              <a:buAutoNum type="arabicPeriod" startAt="2"/>
            </a:pPr>
            <a:r>
              <a:rPr lang="es-UY" sz="2200" dirty="0">
                <a:latin typeface="Calibri" pitchFamily="34" charset="0"/>
              </a:rPr>
              <a:t>una capacidad de administración de versiones que almacena todas las versiones de un elementos de configuración (o que permite la construcción de cualquier versión usando diferencias de las versiones pasadas).</a:t>
            </a:r>
          </a:p>
          <a:p>
            <a:pPr marL="860425" lvl="1" indent="-457200" eaLnBrk="1" hangingPunct="1">
              <a:buFont typeface="+mj-lt"/>
              <a:buAutoNum type="arabicPeriod" startAt="2"/>
            </a:pPr>
            <a:endParaRPr lang="es-UY" sz="2200" dirty="0">
              <a:latin typeface="Calibri" pitchFamily="34" charset="0"/>
            </a:endParaRPr>
          </a:p>
          <a:p>
            <a:pPr marL="860425" lvl="1" indent="-457200" eaLnBrk="1" hangingPunct="1">
              <a:buFont typeface="+mj-lt"/>
              <a:buAutoNum type="arabicPeriod" startAt="2"/>
            </a:pPr>
            <a:r>
              <a:rPr lang="es-UY" sz="2200" dirty="0">
                <a:latin typeface="Calibri" pitchFamily="34" charset="0"/>
              </a:rPr>
              <a:t>una facilidad para elaboración que permite recopilar todos los elementos de configuración relevantes y construir una versión específica del software.</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789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Línea base o </a:t>
            </a:r>
            <a:r>
              <a:rPr lang="es-ES" sz="3200" dirty="0" err="1">
                <a:effectLst/>
                <a:latin typeface="Calibri" pitchFamily="34" charset="0"/>
              </a:rPr>
              <a:t>Baseline</a:t>
            </a:r>
            <a:endParaRPr lang="es-ES" sz="3200" dirty="0">
              <a:effectLst/>
              <a:latin typeface="Calibri" pitchFamily="34" charset="0"/>
            </a:endParaRPr>
          </a:p>
        </p:txBody>
      </p:sp>
      <p:sp>
        <p:nvSpPr>
          <p:cNvPr id="16387" name="2 Marcador de contenido"/>
          <p:cNvSpPr>
            <a:spLocks noGrp="1"/>
          </p:cNvSpPr>
          <p:nvPr>
            <p:ph idx="1"/>
          </p:nvPr>
        </p:nvSpPr>
        <p:spPr>
          <a:xfrm>
            <a:off x="1036067" y="908719"/>
            <a:ext cx="8000429" cy="5610273"/>
          </a:xfrm>
        </p:spPr>
        <p:txBody>
          <a:bodyPr/>
          <a:lstStyle/>
          <a:p>
            <a:pPr eaLnBrk="1" hangingPunct="1"/>
            <a:r>
              <a:rPr lang="es-UY" sz="2400" dirty="0">
                <a:latin typeface="Calibri" pitchFamily="34" charset="0"/>
              </a:rPr>
              <a:t>Una línea de base (</a:t>
            </a:r>
            <a:r>
              <a:rPr lang="es-UY" sz="2400" i="1" dirty="0" err="1">
                <a:latin typeface="Calibri" pitchFamily="34" charset="0"/>
              </a:rPr>
              <a:t>baseline</a:t>
            </a:r>
            <a:r>
              <a:rPr lang="es-UY" sz="2400" dirty="0">
                <a:latin typeface="Calibri" pitchFamily="34" charset="0"/>
              </a:rPr>
              <a:t>) es una especificación o producto que ha sido revisado y acordado formalmente que, a partir de entonces, sirve como base para un desarrollo posterior.</a:t>
            </a:r>
          </a:p>
          <a:p>
            <a:pPr eaLnBrk="1" hangingPunct="1"/>
            <a:endParaRPr lang="es-UY" sz="2400" dirty="0">
              <a:latin typeface="Calibri" pitchFamily="34" charset="0"/>
            </a:endParaRPr>
          </a:p>
          <a:p>
            <a:pPr eaLnBrk="1" hangingPunct="1"/>
            <a:r>
              <a:rPr lang="es-UY" sz="2400" dirty="0">
                <a:latin typeface="Calibri" pitchFamily="34" charset="0"/>
              </a:rPr>
              <a:t>La línea base especifica las versiones de los componentes que se incluyen en el sistema más una especificación de las librerías usadas, archivos de configuración, y otros elementos.</a:t>
            </a:r>
          </a:p>
          <a:p>
            <a:pPr eaLnBrk="1" hangingPunct="1"/>
            <a:endParaRPr lang="es-UY" sz="2400" dirty="0">
              <a:latin typeface="Calibri" pitchFamily="34" charset="0"/>
            </a:endParaRPr>
          </a:p>
          <a:p>
            <a:pPr eaLnBrk="1" hangingPunct="1"/>
            <a:r>
              <a:rPr lang="es-UY" sz="2400" dirty="0">
                <a:latin typeface="Calibri" pitchFamily="34" charset="0"/>
              </a:rPr>
              <a:t>Una vez que se establece una línea de base, los elementos de configuración en la línea de base </a:t>
            </a:r>
            <a:r>
              <a:rPr lang="es-UY" sz="2400" dirty="0">
                <a:solidFill>
                  <a:srgbClr val="00B0F0"/>
                </a:solidFill>
                <a:latin typeface="Calibri" pitchFamily="34" charset="0"/>
              </a:rPr>
              <a:t>solo se pueden cambiar a través de un proceso formal de administración de cambios</a:t>
            </a:r>
            <a:r>
              <a:rPr lang="es-UY" sz="2400" dirty="0">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63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Línea base o </a:t>
            </a:r>
            <a:r>
              <a:rPr lang="es-ES" sz="3200" dirty="0" err="1">
                <a:effectLst/>
                <a:latin typeface="Calibri" pitchFamily="34" charset="0"/>
              </a:rPr>
              <a:t>Baseline</a:t>
            </a:r>
            <a:endParaRPr lang="es-ES" sz="3200" dirty="0">
              <a:effectLst/>
              <a:latin typeface="Calibri" pitchFamily="34" charset="0"/>
            </a:endParaRPr>
          </a:p>
        </p:txBody>
      </p:sp>
      <p:sp>
        <p:nvSpPr>
          <p:cNvPr id="16387" name="2 Marcador de contenido"/>
          <p:cNvSpPr>
            <a:spLocks noGrp="1"/>
          </p:cNvSpPr>
          <p:nvPr>
            <p:ph idx="1"/>
          </p:nvPr>
        </p:nvSpPr>
        <p:spPr>
          <a:xfrm>
            <a:off x="1036067" y="908719"/>
            <a:ext cx="8000429" cy="5610273"/>
          </a:xfrm>
        </p:spPr>
        <p:txBody>
          <a:bodyPr/>
          <a:lstStyle/>
          <a:p>
            <a:pPr eaLnBrk="1" hangingPunct="1"/>
            <a:r>
              <a:rPr lang="es-UY" sz="2400" b="0" i="0" u="none" strike="noStrike" baseline="0" dirty="0">
                <a:latin typeface="Calibri" panose="020F0502020204030204" pitchFamily="34" charset="0"/>
                <a:cs typeface="Calibri" panose="020F0502020204030204" pitchFamily="34" charset="0"/>
              </a:rPr>
              <a:t>Las líneas base son importantes porque muchas veces es necesario volver a crear una versión específica de un sistema completo.</a:t>
            </a:r>
            <a:endParaRPr lang="es-UY" sz="2400" dirty="0">
              <a:latin typeface="Calibri" panose="020F0502020204030204" pitchFamily="34" charset="0"/>
              <a:cs typeface="Calibri" panose="020F0502020204030204" pitchFamily="34" charset="0"/>
            </a:endParaRPr>
          </a:p>
          <a:p>
            <a:pPr eaLnBrk="1" hangingPunct="1"/>
            <a:endParaRPr lang="es-UY" sz="2400" dirty="0">
              <a:latin typeface="Calibri" pitchFamily="34" charset="0"/>
            </a:endParaRPr>
          </a:p>
          <a:p>
            <a:pPr eaLnBrk="1" hangingPunct="1"/>
            <a:r>
              <a:rPr lang="es-UY" sz="2400" dirty="0">
                <a:latin typeface="Calibri" pitchFamily="34" charset="0"/>
              </a:rPr>
              <a:t>Por lo general, las líneas de base se establecen después de cada fase del ciclo de vida de un producto, al culminar la revisión formal que finaliza la fase.</a:t>
            </a:r>
          </a:p>
          <a:p>
            <a:pPr eaLnBrk="1" hangingPunct="1"/>
            <a:endParaRPr lang="es-UY" sz="2400" dirty="0">
              <a:latin typeface="Calibri" pitchFamily="34" charset="0"/>
            </a:endParaRPr>
          </a:p>
          <a:p>
            <a:pPr eaLnBrk="1" hangingPunct="1"/>
            <a:r>
              <a:rPr lang="es-UY" sz="2400" dirty="0">
                <a:latin typeface="Calibri" pitchFamily="34" charset="0"/>
              </a:rPr>
              <a:t>Por lo tanto, se tienen </a:t>
            </a:r>
            <a:r>
              <a:rPr lang="es-UY" sz="2400" dirty="0">
                <a:solidFill>
                  <a:srgbClr val="00B0F0"/>
                </a:solidFill>
                <a:latin typeface="Calibri" pitchFamily="34" charset="0"/>
              </a:rPr>
              <a:t>diversas líneas base</a:t>
            </a:r>
            <a:r>
              <a:rPr lang="es-UY" sz="2400" dirty="0">
                <a:latin typeface="Calibri" pitchFamily="34" charset="0"/>
              </a:rPr>
              <a:t>, tales como la línea base de requisitos, la línea base de diseño, la línea base de código, …</a:t>
            </a:r>
            <a:endParaRPr lang="es-UY" sz="2400" dirty="0">
              <a:latin typeface="Calibri" panose="020F0502020204030204" pitchFamily="34" charset="0"/>
              <a:cs typeface="Calibri" panose="020F0502020204030204"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619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Línea base o </a:t>
            </a:r>
            <a:r>
              <a:rPr lang="es-ES" sz="3200" dirty="0" err="1">
                <a:effectLst/>
                <a:latin typeface="Calibri" pitchFamily="34" charset="0"/>
              </a:rPr>
              <a:t>Baseline</a:t>
            </a:r>
            <a:endParaRPr lang="es-ES" sz="3200" dirty="0">
              <a:effectLst/>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77915885-E8CC-4D17-AC26-5E90DE8FEE36}"/>
              </a:ext>
            </a:extLst>
          </p:cNvPr>
          <p:cNvPicPr>
            <a:picLocks noChangeAspect="1"/>
          </p:cNvPicPr>
          <p:nvPr/>
        </p:nvPicPr>
        <p:blipFill>
          <a:blip r:embed="rId3"/>
          <a:stretch>
            <a:fillRect/>
          </a:stretch>
        </p:blipFill>
        <p:spPr>
          <a:xfrm>
            <a:off x="1691680" y="1052736"/>
            <a:ext cx="6686819" cy="3605394"/>
          </a:xfrm>
          <a:prstGeom prst="rect">
            <a:avLst/>
          </a:prstGeom>
        </p:spPr>
      </p:pic>
      <p:sp>
        <p:nvSpPr>
          <p:cNvPr id="10" name="2 Marcador de contenido">
            <a:extLst>
              <a:ext uri="{FF2B5EF4-FFF2-40B4-BE49-F238E27FC236}">
                <a16:creationId xmlns:a16="http://schemas.microsoft.com/office/drawing/2014/main" id="{3B6ADB53-DCCF-4EA1-A18C-985453F70E0D}"/>
              </a:ext>
            </a:extLst>
          </p:cNvPr>
          <p:cNvSpPr>
            <a:spLocks noGrp="1"/>
          </p:cNvSpPr>
          <p:nvPr>
            <p:ph idx="1"/>
          </p:nvPr>
        </p:nvSpPr>
        <p:spPr>
          <a:xfrm>
            <a:off x="1036067" y="5233958"/>
            <a:ext cx="8000429" cy="1285033"/>
          </a:xfrm>
        </p:spPr>
        <p:txBody>
          <a:bodyPr/>
          <a:lstStyle/>
          <a:p>
            <a:pPr algn="l"/>
            <a:r>
              <a:rPr lang="es-UY" sz="2200" b="0" i="0" u="none" strike="noStrike" baseline="0" dirty="0">
                <a:latin typeface="Calibri" panose="020F0502020204030204" pitchFamily="34" charset="0"/>
                <a:cs typeface="Calibri" panose="020F0502020204030204" pitchFamily="34" charset="0"/>
              </a:rPr>
              <a:t>Una línea de código (</a:t>
            </a:r>
            <a:r>
              <a:rPr lang="es-UY" sz="2200" b="0" i="1" u="none" strike="noStrike" baseline="0" dirty="0" err="1">
                <a:latin typeface="Calibri" panose="020F0502020204030204" pitchFamily="34" charset="0"/>
                <a:cs typeface="Calibri" panose="020F0502020204030204" pitchFamily="34" charset="0"/>
              </a:rPr>
              <a:t>codeline</a:t>
            </a:r>
            <a:r>
              <a:rPr lang="es-UY" sz="2200" b="0" i="0" u="none" strike="noStrike" baseline="0" dirty="0">
                <a:latin typeface="Calibri" panose="020F0502020204030204" pitchFamily="34" charset="0"/>
                <a:cs typeface="Calibri" panose="020F0502020204030204" pitchFamily="34" charset="0"/>
              </a:rPr>
              <a:t>) es una secuencia de versiones de código fuente con las versiones más recientes en la secuencia derivadas de las versiones anteriores</a:t>
            </a:r>
            <a:endParaRPr lang="es-UY" sz="2200" dirty="0">
              <a:latin typeface="Calibri" panose="020F0502020204030204" pitchFamily="34" charset="0"/>
              <a:cs typeface="Calibri" panose="020F0502020204030204" pitchFamily="34" charset="0"/>
            </a:endParaRPr>
          </a:p>
        </p:txBody>
      </p:sp>
      <p:sp>
        <p:nvSpPr>
          <p:cNvPr id="2" name="Elipse 1">
            <a:extLst>
              <a:ext uri="{FF2B5EF4-FFF2-40B4-BE49-F238E27FC236}">
                <a16:creationId xmlns:a16="http://schemas.microsoft.com/office/drawing/2014/main" id="{02CBA6BB-520B-4319-B7EC-68189AE6234F}"/>
              </a:ext>
            </a:extLst>
          </p:cNvPr>
          <p:cNvSpPr/>
          <p:nvPr/>
        </p:nvSpPr>
        <p:spPr>
          <a:xfrm>
            <a:off x="5940152" y="894438"/>
            <a:ext cx="2664296" cy="4076712"/>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5992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1200329"/>
          </a:xfrm>
          <a:prstGeom prst="rect">
            <a:avLst/>
          </a:prstGeom>
          <a:noFill/>
        </p:spPr>
        <p:txBody>
          <a:bodyPr wrap="square" rtlCol="0">
            <a:spAutoFit/>
          </a:bodyPr>
          <a:lstStyle/>
          <a:p>
            <a:pPr algn="ctr"/>
            <a:r>
              <a:rPr lang="es-UY" sz="3600" dirty="0">
                <a:latin typeface="Calibri" pitchFamily="34" charset="0"/>
              </a:rPr>
              <a:t>Repositorio, versiones, deltas, ramificaciones</a:t>
            </a:r>
          </a:p>
        </p:txBody>
      </p:sp>
    </p:spTree>
    <p:extLst>
      <p:ext uri="{BB962C8B-B14F-4D97-AF65-F5344CB8AC3E}">
        <p14:creationId xmlns:p14="http://schemas.microsoft.com/office/powerpoint/2010/main" val="2851545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Repositorio</a:t>
            </a:r>
          </a:p>
        </p:txBody>
      </p:sp>
      <p:sp>
        <p:nvSpPr>
          <p:cNvPr id="16387" name="2 Marcador de contenido"/>
          <p:cNvSpPr>
            <a:spLocks noGrp="1"/>
          </p:cNvSpPr>
          <p:nvPr>
            <p:ph idx="1"/>
          </p:nvPr>
        </p:nvSpPr>
        <p:spPr>
          <a:xfrm>
            <a:off x="1036067" y="908719"/>
            <a:ext cx="8000429" cy="3091584"/>
          </a:xfrm>
        </p:spPr>
        <p:txBody>
          <a:bodyPr/>
          <a:lstStyle/>
          <a:p>
            <a:pPr eaLnBrk="1" hangingPunct="1"/>
            <a:r>
              <a:rPr lang="es-UY" sz="2400" dirty="0">
                <a:latin typeface="Calibri" panose="020F0502020204030204" pitchFamily="34" charset="0"/>
                <a:cs typeface="Calibri" panose="020F0502020204030204" pitchFamily="34" charset="0"/>
              </a:rPr>
              <a:t>Es una base de datos donde se almacenan los elementos de configuración de software producidos a lo largo de todo el proyecto.</a:t>
            </a:r>
          </a:p>
          <a:p>
            <a:pPr eaLnBrk="1" hangingPunct="1"/>
            <a:endParaRPr lang="es-UY" sz="2400" dirty="0">
              <a:latin typeface="Calibri" panose="020F0502020204030204" pitchFamily="34" charset="0"/>
              <a:cs typeface="Calibri" panose="020F0502020204030204" pitchFamily="34" charset="0"/>
            </a:endParaRPr>
          </a:p>
          <a:p>
            <a:pPr eaLnBrk="1" hangingPunct="1"/>
            <a:r>
              <a:rPr lang="es-UY" sz="2400" dirty="0">
                <a:latin typeface="Calibri" panose="020F0502020204030204" pitchFamily="34" charset="0"/>
                <a:cs typeface="Calibri" panose="020F0502020204030204" pitchFamily="34" charset="0"/>
              </a:rPr>
              <a:t>El proceso de revisión, aprobación e incorporación de un elemento de configuración al repositorio se denomina </a:t>
            </a:r>
            <a:r>
              <a:rPr lang="es-UY" sz="2400" i="1" dirty="0" err="1">
                <a:latin typeface="Calibri" panose="020F0502020204030204" pitchFamily="34" charset="0"/>
                <a:cs typeface="Calibri" panose="020F0502020204030204" pitchFamily="34" charset="0"/>
              </a:rPr>
              <a:t>check</a:t>
            </a:r>
            <a:r>
              <a:rPr lang="es-UY" sz="2400" i="1" dirty="0">
                <a:latin typeface="Calibri" panose="020F0502020204030204" pitchFamily="34" charset="0"/>
                <a:cs typeface="Calibri" panose="020F0502020204030204" pitchFamily="34" charset="0"/>
              </a:rPr>
              <a:t>-in</a:t>
            </a:r>
            <a:r>
              <a:rPr lang="es-UY" sz="2400" dirty="0">
                <a:latin typeface="Calibri" panose="020F0502020204030204" pitchFamily="34" charset="0"/>
                <a:cs typeface="Calibri" panose="020F0502020204030204" pitchFamily="34" charset="0"/>
              </a:rPr>
              <a:t>.</a:t>
            </a:r>
          </a:p>
          <a:p>
            <a:pPr lvl="1" eaLnBrk="1" hangingPunct="1"/>
            <a:endParaRPr lang="es-UY" sz="2200" dirty="0">
              <a:latin typeface="Calibri" panose="020F0502020204030204" pitchFamily="34" charset="0"/>
              <a:cs typeface="Calibri" panose="020F0502020204030204"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9E773AB4-62D2-44F3-8B14-3C3C671C12E1}"/>
              </a:ext>
            </a:extLst>
          </p:cNvPr>
          <p:cNvPicPr>
            <a:picLocks noChangeAspect="1"/>
          </p:cNvPicPr>
          <p:nvPr/>
        </p:nvPicPr>
        <p:blipFill>
          <a:blip r:embed="rId3"/>
          <a:stretch>
            <a:fillRect/>
          </a:stretch>
        </p:blipFill>
        <p:spPr>
          <a:xfrm>
            <a:off x="2483768" y="3789245"/>
            <a:ext cx="5112568" cy="2563546"/>
          </a:xfrm>
          <a:prstGeom prst="rect">
            <a:avLst/>
          </a:prstGeom>
        </p:spPr>
      </p:pic>
    </p:spTree>
    <p:extLst>
      <p:ext uri="{BB962C8B-B14F-4D97-AF65-F5344CB8AC3E}">
        <p14:creationId xmlns:p14="http://schemas.microsoft.com/office/powerpoint/2010/main" val="2787838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Repositorio</a:t>
            </a:r>
          </a:p>
        </p:txBody>
      </p:sp>
      <p:sp>
        <p:nvSpPr>
          <p:cNvPr id="16387" name="2 Marcador de contenido"/>
          <p:cNvSpPr>
            <a:spLocks noGrp="1"/>
          </p:cNvSpPr>
          <p:nvPr>
            <p:ph idx="1"/>
          </p:nvPr>
        </p:nvSpPr>
        <p:spPr>
          <a:xfrm>
            <a:off x="1036067" y="908719"/>
            <a:ext cx="8000429" cy="5610273"/>
          </a:xfrm>
        </p:spPr>
        <p:txBody>
          <a:bodyPr/>
          <a:lstStyle/>
          <a:p>
            <a:pPr eaLnBrk="1" hangingPunct="1"/>
            <a:r>
              <a:rPr lang="es-UY" sz="2400" dirty="0">
                <a:latin typeface="Calibri" panose="020F0502020204030204" pitchFamily="34" charset="0"/>
                <a:cs typeface="Calibri" panose="020F0502020204030204" pitchFamily="34" charset="0"/>
              </a:rPr>
              <a:t>Una vez que se ha hecho el </a:t>
            </a:r>
            <a:r>
              <a:rPr lang="es-UY" sz="2400" i="1" dirty="0" err="1">
                <a:latin typeface="Calibri" panose="020F0502020204030204" pitchFamily="34" charset="0"/>
                <a:cs typeface="Calibri" panose="020F0502020204030204" pitchFamily="34" charset="0"/>
              </a:rPr>
              <a:t>check</a:t>
            </a:r>
            <a:r>
              <a:rPr lang="es-UY" sz="2400" i="1" dirty="0">
                <a:latin typeface="Calibri" panose="020F0502020204030204" pitchFamily="34" charset="0"/>
                <a:cs typeface="Calibri" panose="020F0502020204030204" pitchFamily="34" charset="0"/>
              </a:rPr>
              <a:t>-in</a:t>
            </a:r>
            <a:r>
              <a:rPr lang="es-UY" sz="2400" dirty="0">
                <a:latin typeface="Calibri" panose="020F0502020204030204" pitchFamily="34" charset="0"/>
                <a:cs typeface="Calibri" panose="020F0502020204030204" pitchFamily="34" charset="0"/>
              </a:rPr>
              <a:t> de un elemento, éste se convierte en un elemento controlado y se le aplican todos los procedimientos de gestión de cambios.</a:t>
            </a:r>
          </a:p>
          <a:p>
            <a:pPr eaLnBrk="1" hangingPunct="1"/>
            <a:endParaRPr lang="es-UY" sz="2400" dirty="0">
              <a:latin typeface="Calibri" panose="020F0502020204030204" pitchFamily="34" charset="0"/>
              <a:cs typeface="Calibri" panose="020F0502020204030204" pitchFamily="34" charset="0"/>
            </a:endParaRPr>
          </a:p>
          <a:p>
            <a:pPr eaLnBrk="1" hangingPunct="1"/>
            <a:r>
              <a:rPr lang="es-UY" sz="2400" dirty="0">
                <a:latin typeface="Calibri" panose="020F0502020204030204" pitchFamily="34" charset="0"/>
                <a:cs typeface="Calibri" panose="020F0502020204030204" pitchFamily="34" charset="0"/>
              </a:rPr>
              <a:t>No se puede sacar y modificar cuando un programador lo desee, incluso si él o ella es quien ha elaborado o desarrollador ese elemento.</a:t>
            </a:r>
          </a:p>
          <a:p>
            <a:pPr eaLnBrk="1" hangingPunct="1"/>
            <a:endParaRPr lang="es-UY" sz="2400" dirty="0">
              <a:latin typeface="Calibri" panose="020F0502020204030204" pitchFamily="34" charset="0"/>
              <a:cs typeface="Calibri" panose="020F0502020204030204" pitchFamily="34" charset="0"/>
            </a:endParaRPr>
          </a:p>
          <a:p>
            <a:pPr eaLnBrk="1" hangingPunct="1"/>
            <a:r>
              <a:rPr lang="es-UY" sz="2400" dirty="0">
                <a:latin typeface="Calibri" panose="020F0502020204030204" pitchFamily="34" charset="0"/>
                <a:cs typeface="Calibri" panose="020F0502020204030204" pitchFamily="34" charset="0"/>
              </a:rPr>
              <a:t>Para realizar cambios a un ítem que se encuentra en la biblioteca controlada, se debe seguir el </a:t>
            </a:r>
            <a:r>
              <a:rPr lang="es-UY" sz="2400" dirty="0">
                <a:solidFill>
                  <a:srgbClr val="00B0F0"/>
                </a:solidFill>
                <a:latin typeface="Calibri" panose="020F0502020204030204" pitchFamily="34" charset="0"/>
                <a:cs typeface="Calibri" panose="020F0502020204030204" pitchFamily="34" charset="0"/>
              </a:rPr>
              <a:t>proceso de gestión de cambios</a:t>
            </a:r>
            <a:r>
              <a:rPr lang="es-UY" sz="2400" dirty="0">
                <a:latin typeface="Calibri" panose="020F0502020204030204" pitchFamily="34" charset="0"/>
                <a:cs typeface="Calibri" panose="020F0502020204030204" pitchFamily="34" charset="0"/>
              </a:rPr>
              <a:t>; es decir, se debe presentar y aprobar una solicitud de cambio, entre otras cosas.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909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D6A57F1-2681-4DFE-B47F-AC6A24525C77}"/>
              </a:ext>
            </a:extLst>
          </p:cNvPr>
          <p:cNvPicPr>
            <a:picLocks noChangeAspect="1"/>
          </p:cNvPicPr>
          <p:nvPr/>
        </p:nvPicPr>
        <p:blipFill>
          <a:blip r:embed="rId3"/>
          <a:stretch>
            <a:fillRect/>
          </a:stretch>
        </p:blipFill>
        <p:spPr>
          <a:xfrm>
            <a:off x="4778697" y="2514156"/>
            <a:ext cx="4041775" cy="4065551"/>
          </a:xfrm>
          <a:prstGeom prst="rect">
            <a:avLst/>
          </a:prstGeom>
        </p:spPr>
      </p:pic>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Repositorio</a:t>
            </a:r>
          </a:p>
        </p:txBody>
      </p:sp>
      <p:sp>
        <p:nvSpPr>
          <p:cNvPr id="16387" name="2 Marcador de contenido"/>
          <p:cNvSpPr>
            <a:spLocks noGrp="1"/>
          </p:cNvSpPr>
          <p:nvPr>
            <p:ph idx="1"/>
          </p:nvPr>
        </p:nvSpPr>
        <p:spPr>
          <a:xfrm>
            <a:off x="1036067" y="908719"/>
            <a:ext cx="8000429" cy="2520281"/>
          </a:xfrm>
        </p:spPr>
        <p:txBody>
          <a:bodyPr/>
          <a:lstStyle/>
          <a:p>
            <a:pPr eaLnBrk="1" hangingPunct="1"/>
            <a:r>
              <a:rPr lang="es-UY" sz="2400" dirty="0">
                <a:latin typeface="Calibri" panose="020F0502020204030204" pitchFamily="34" charset="0"/>
                <a:cs typeface="Calibri" panose="020F0502020204030204" pitchFamily="34" charset="0"/>
              </a:rPr>
              <a:t>Una vez que se aprueba la solicitud de cambio, el administrador de configuración copiará ese elemento (y otros elementos afectados, si los hay) desde el repositorio para que se puedan realizar modificaciones.</a:t>
            </a:r>
          </a:p>
          <a:p>
            <a:pPr eaLnBrk="1" hangingPunct="1"/>
            <a:endParaRPr lang="es-UY" sz="2400" dirty="0">
              <a:latin typeface="Calibri" panose="020F0502020204030204" pitchFamily="34" charset="0"/>
              <a:cs typeface="Calibri" panose="020F0502020204030204" pitchFamily="34" charset="0"/>
            </a:endParaRPr>
          </a:p>
          <a:p>
            <a:pPr eaLnBrk="1" hangingPunct="1"/>
            <a:r>
              <a:rPr lang="es-UY" sz="2400" dirty="0">
                <a:latin typeface="Calibri" panose="020F0502020204030204" pitchFamily="34" charset="0"/>
                <a:cs typeface="Calibri" panose="020F0502020204030204" pitchFamily="34" charset="0"/>
              </a:rPr>
              <a:t>Este proceso se llama </a:t>
            </a:r>
            <a:r>
              <a:rPr lang="es-UY" sz="2400" i="1" dirty="0" err="1">
                <a:latin typeface="Calibri" panose="020F0502020204030204" pitchFamily="34" charset="0"/>
                <a:cs typeface="Calibri" panose="020F0502020204030204" pitchFamily="34" charset="0"/>
              </a:rPr>
              <a:t>check-out</a:t>
            </a:r>
            <a:r>
              <a:rPr lang="es-UY" sz="2400" dirty="0">
                <a:latin typeface="Calibri" panose="020F0502020204030204" pitchFamily="34" charset="0"/>
                <a:cs typeface="Calibri" panose="020F0502020204030204"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011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Versiones</a:t>
            </a:r>
          </a:p>
        </p:txBody>
      </p:sp>
      <p:sp>
        <p:nvSpPr>
          <p:cNvPr id="16387" name="2 Marcador de contenido"/>
          <p:cNvSpPr>
            <a:spLocks noGrp="1"/>
          </p:cNvSpPr>
          <p:nvPr>
            <p:ph idx="1"/>
          </p:nvPr>
        </p:nvSpPr>
        <p:spPr>
          <a:xfrm>
            <a:off x="1036067" y="908719"/>
            <a:ext cx="8000429" cy="5610273"/>
          </a:xfrm>
        </p:spPr>
        <p:txBody>
          <a:bodyPr/>
          <a:lstStyle/>
          <a:p>
            <a:pPr eaLnBrk="1" hangingPunct="1"/>
            <a:r>
              <a:rPr lang="es-UY" sz="2400" dirty="0">
                <a:latin typeface="Calibri" panose="020F0502020204030204" pitchFamily="34" charset="0"/>
                <a:cs typeface="Calibri" panose="020F0502020204030204" pitchFamily="34" charset="0"/>
              </a:rPr>
              <a:t>Durante el ciclo de vida del desarrollo de software, los CI evolucionan hasta alcanzar un estado en el que cumplen las especificaciones.</a:t>
            </a:r>
          </a:p>
          <a:p>
            <a:pPr eaLnBrk="1" hangingPunct="1"/>
            <a:r>
              <a:rPr lang="es-UY" sz="2400" dirty="0">
                <a:latin typeface="Calibri" panose="020F0502020204030204" pitchFamily="34" charset="0"/>
                <a:cs typeface="Calibri" panose="020F0502020204030204" pitchFamily="34" charset="0"/>
              </a:rPr>
              <a:t>Esto es cuando los elementos se revisan, aprueban y se trasladan al repositorio (entorno controlado).</a:t>
            </a:r>
          </a:p>
          <a:p>
            <a:pPr eaLnBrk="1" hangingPunct="1"/>
            <a:endParaRPr lang="es-UY" sz="2400" dirty="0">
              <a:latin typeface="Calibri" panose="020F0502020204030204" pitchFamily="34" charset="0"/>
              <a:cs typeface="Calibri" panose="020F0502020204030204" pitchFamily="34" charset="0"/>
            </a:endParaRPr>
          </a:p>
          <a:p>
            <a:pPr eaLnBrk="1" hangingPunct="1"/>
            <a:r>
              <a:rPr lang="es-UY" sz="2400" dirty="0">
                <a:latin typeface="Calibri" panose="020F0502020204030204" pitchFamily="34" charset="0"/>
                <a:cs typeface="Calibri" panose="020F0502020204030204" pitchFamily="34" charset="0"/>
              </a:rPr>
              <a:t>Sin embargo, el elemento seguramente sufrirá más cambios en el futuro (debido a varios motivos, como defectos y mejoras) y para realizar esos cambios se deben seguir los procedimientos de control de cambios mencionados antes.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04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Motivación</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Los sistemas de software siempre cambian durante su desarrollo y uso:</a:t>
            </a:r>
          </a:p>
          <a:p>
            <a:pPr lvl="1" eaLnBrk="1" hangingPunct="1"/>
            <a:r>
              <a:rPr lang="es-UY" sz="2200" dirty="0">
                <a:latin typeface="Calibri" pitchFamily="34" charset="0"/>
              </a:rPr>
              <a:t>Se descubren fallas de funcionamiento y éstas deben corregirse.</a:t>
            </a:r>
          </a:p>
          <a:p>
            <a:pPr lvl="1" eaLnBrk="1" hangingPunct="1"/>
            <a:r>
              <a:rPr lang="es-UY" sz="2200" dirty="0">
                <a:latin typeface="Calibri" pitchFamily="34" charset="0"/>
              </a:rPr>
              <a:t>Los requerimientos del sistema cambian, y es necesario implementar dichos cambios en una nueva versión del sistema.</a:t>
            </a:r>
          </a:p>
          <a:p>
            <a:pPr lvl="1" eaLnBrk="1" hangingPunct="1"/>
            <a:r>
              <a:rPr lang="es-UY" sz="2200" dirty="0">
                <a:latin typeface="Calibri" pitchFamily="34" charset="0"/>
              </a:rPr>
              <a:t>Se dispone de nuevas versiones de hardware y de software de base, por lo que hay que adaptar los sistemas para que funcionen con ellos.</a:t>
            </a:r>
          </a:p>
          <a:p>
            <a:pPr lvl="1" eaLnBrk="1" hangingPunct="1"/>
            <a:r>
              <a:rPr lang="es-UY" sz="2200" dirty="0">
                <a:latin typeface="Calibri" pitchFamily="34" charset="0"/>
              </a:rPr>
              <a:t>Los competidores introducen nuevas características en sus sistemas que se deben igualar para mantenerse competitivos.</a:t>
            </a:r>
            <a:endParaRPr lang="es-ES"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Versiones</a:t>
            </a:r>
          </a:p>
        </p:txBody>
      </p:sp>
      <p:sp>
        <p:nvSpPr>
          <p:cNvPr id="16387" name="2 Marcador de contenido"/>
          <p:cNvSpPr>
            <a:spLocks noGrp="1"/>
          </p:cNvSpPr>
          <p:nvPr>
            <p:ph idx="1"/>
          </p:nvPr>
        </p:nvSpPr>
        <p:spPr>
          <a:xfrm>
            <a:off x="1036067" y="908719"/>
            <a:ext cx="8000429" cy="5610273"/>
          </a:xfrm>
        </p:spPr>
        <p:txBody>
          <a:bodyPr/>
          <a:lstStyle/>
          <a:p>
            <a:pPr marL="539750" indent="-457200" eaLnBrk="1" hangingPunct="1">
              <a:buFont typeface="+mj-lt"/>
              <a:buAutoNum type="arabicPeriod"/>
            </a:pPr>
            <a:r>
              <a:rPr lang="es-UY" sz="2400" dirty="0">
                <a:latin typeface="Calibri" panose="020F0502020204030204" pitchFamily="34" charset="0"/>
                <a:cs typeface="Calibri" panose="020F0502020204030204" pitchFamily="34" charset="0"/>
              </a:rPr>
              <a:t>Se debe hacer el </a:t>
            </a:r>
            <a:r>
              <a:rPr lang="es-UY" sz="2400" i="1" dirty="0" err="1">
                <a:latin typeface="Calibri" panose="020F0502020204030204" pitchFamily="34" charset="0"/>
                <a:cs typeface="Calibri" panose="020F0502020204030204" pitchFamily="34" charset="0"/>
              </a:rPr>
              <a:t>check-out</a:t>
            </a:r>
            <a:r>
              <a:rPr lang="es-UY" sz="2400" dirty="0">
                <a:latin typeface="Calibri" panose="020F0502020204030204" pitchFamily="34" charset="0"/>
                <a:cs typeface="Calibri" panose="020F0502020204030204" pitchFamily="34" charset="0"/>
              </a:rPr>
              <a:t> del elemento de configuración a modificar.</a:t>
            </a:r>
          </a:p>
          <a:p>
            <a:pPr marL="539750" indent="-457200" eaLnBrk="1" hangingPunct="1">
              <a:buFont typeface="+mj-lt"/>
              <a:buAutoNum type="arabicPeriod"/>
            </a:pPr>
            <a:endParaRPr lang="es-UY" sz="2400" dirty="0">
              <a:latin typeface="Calibri" panose="020F0502020204030204" pitchFamily="34" charset="0"/>
              <a:cs typeface="Calibri" panose="020F0502020204030204" pitchFamily="34" charset="0"/>
            </a:endParaRPr>
          </a:p>
          <a:p>
            <a:pPr marL="539750" indent="-457200" eaLnBrk="1" hangingPunct="1">
              <a:buFont typeface="+mj-lt"/>
              <a:buAutoNum type="arabicPeriod"/>
            </a:pPr>
            <a:r>
              <a:rPr lang="es-UY" sz="2400" dirty="0">
                <a:latin typeface="Calibri" panose="020F0502020204030204" pitchFamily="34" charset="0"/>
                <a:cs typeface="Calibri" panose="020F0502020204030204" pitchFamily="34" charset="0"/>
              </a:rPr>
              <a:t>Los cambios sobre ese elemento de configuración se deben implementar, probar, revisar, y aprobar.</a:t>
            </a:r>
          </a:p>
          <a:p>
            <a:pPr marL="539750" indent="-457200" eaLnBrk="1" hangingPunct="1">
              <a:buFont typeface="+mj-lt"/>
              <a:buAutoNum type="arabicPeriod"/>
            </a:pPr>
            <a:endParaRPr lang="es-UY" sz="2400" dirty="0">
              <a:latin typeface="Calibri" panose="020F0502020204030204" pitchFamily="34" charset="0"/>
              <a:cs typeface="Calibri" panose="020F0502020204030204" pitchFamily="34" charset="0"/>
            </a:endParaRPr>
          </a:p>
          <a:p>
            <a:pPr marL="539750" indent="-457200" eaLnBrk="1" hangingPunct="1">
              <a:buFont typeface="+mj-lt"/>
              <a:buAutoNum type="arabicPeriod"/>
            </a:pPr>
            <a:r>
              <a:rPr lang="es-UY" sz="2400" dirty="0">
                <a:latin typeface="Calibri" panose="020F0502020204030204" pitchFamily="34" charset="0"/>
                <a:cs typeface="Calibri" panose="020F0502020204030204" pitchFamily="34" charset="0"/>
              </a:rPr>
              <a:t>El elemento de configuración se debe reincorporar al repositorio, es decir, hacer nuevamente su </a:t>
            </a:r>
            <a:r>
              <a:rPr lang="es-UY" sz="2400" i="1" dirty="0" err="1">
                <a:latin typeface="Calibri" panose="020F0502020204030204" pitchFamily="34" charset="0"/>
                <a:cs typeface="Calibri" panose="020F0502020204030204" pitchFamily="34" charset="0"/>
              </a:rPr>
              <a:t>check</a:t>
            </a:r>
            <a:r>
              <a:rPr lang="es-UY" sz="2400" i="1" dirty="0">
                <a:latin typeface="Calibri" panose="020F0502020204030204" pitchFamily="34" charset="0"/>
                <a:cs typeface="Calibri" panose="020F0502020204030204" pitchFamily="34" charset="0"/>
              </a:rPr>
              <a:t>-in</a:t>
            </a:r>
            <a:r>
              <a:rPr lang="es-UY" sz="2400" dirty="0">
                <a:latin typeface="Calibri" panose="020F0502020204030204" pitchFamily="34" charset="0"/>
                <a:cs typeface="Calibri" panose="020F0502020204030204" pitchFamily="34" charset="0"/>
              </a:rPr>
              <a:t>. </a:t>
            </a:r>
          </a:p>
          <a:p>
            <a:pPr marL="539750" indent="-457200" eaLnBrk="1" hangingPunct="1">
              <a:buFont typeface="+mj-lt"/>
              <a:buAutoNum type="arabicPeriod"/>
            </a:pPr>
            <a:endParaRPr lang="es-UY" sz="2400" dirty="0">
              <a:latin typeface="Calibri" panose="020F0502020204030204" pitchFamily="34" charset="0"/>
              <a:cs typeface="Calibri" panose="020F0502020204030204" pitchFamily="34" charset="0"/>
            </a:endParaRPr>
          </a:p>
          <a:p>
            <a:pPr eaLnBrk="1" hangingPunct="1"/>
            <a:r>
              <a:rPr lang="es-UY" sz="2400" dirty="0">
                <a:latin typeface="Calibri" panose="020F0502020204030204" pitchFamily="34" charset="0"/>
                <a:cs typeface="Calibri" panose="020F0502020204030204" pitchFamily="34" charset="0"/>
              </a:rPr>
              <a:t>Este proceso de cambio produce una </a:t>
            </a:r>
            <a:r>
              <a:rPr lang="es-UY" sz="2400" dirty="0">
                <a:solidFill>
                  <a:srgbClr val="00B0F0"/>
                </a:solidFill>
                <a:latin typeface="Calibri" panose="020F0502020204030204" pitchFamily="34" charset="0"/>
                <a:cs typeface="Calibri" panose="020F0502020204030204" pitchFamily="34" charset="0"/>
              </a:rPr>
              <a:t>nueva versión o revisión</a:t>
            </a:r>
            <a:r>
              <a:rPr lang="es-UY" sz="2400" dirty="0">
                <a:latin typeface="Calibri" panose="020F0502020204030204" pitchFamily="34" charset="0"/>
                <a:cs typeface="Calibri" panose="020F0502020204030204" pitchFamily="34" charset="0"/>
              </a:rPr>
              <a:t> del elemento de configuración.</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745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Versiones</a:t>
            </a:r>
          </a:p>
        </p:txBody>
      </p:sp>
      <p:sp>
        <p:nvSpPr>
          <p:cNvPr id="16387" name="2 Marcador de contenido"/>
          <p:cNvSpPr>
            <a:spLocks noGrp="1"/>
          </p:cNvSpPr>
          <p:nvPr>
            <p:ph idx="1"/>
          </p:nvPr>
        </p:nvSpPr>
        <p:spPr>
          <a:xfrm>
            <a:off x="1036067" y="908719"/>
            <a:ext cx="8000429" cy="2592289"/>
          </a:xfrm>
        </p:spPr>
        <p:txBody>
          <a:bodyPr/>
          <a:lstStyle/>
          <a:p>
            <a:pPr eaLnBrk="1" hangingPunct="1"/>
            <a:r>
              <a:rPr lang="es-UY" sz="2400" dirty="0">
                <a:latin typeface="Calibri" panose="020F0502020204030204" pitchFamily="34" charset="0"/>
                <a:cs typeface="Calibri" panose="020F0502020204030204" pitchFamily="34" charset="0"/>
              </a:rPr>
              <a:t>Una versión es una versión inicial o una nueva versión de un elemento de configuración.</a:t>
            </a:r>
          </a:p>
          <a:p>
            <a:pPr eaLnBrk="1" hangingPunct="1"/>
            <a:endParaRPr lang="es-UY" sz="2400" dirty="0">
              <a:latin typeface="Calibri" panose="020F0502020204030204" pitchFamily="34" charset="0"/>
              <a:cs typeface="Calibri" panose="020F0502020204030204" pitchFamily="34" charset="0"/>
            </a:endParaRPr>
          </a:p>
          <a:p>
            <a:pPr eaLnBrk="1" hangingPunct="1"/>
            <a:r>
              <a:rPr lang="es-UY" sz="2400" dirty="0">
                <a:latin typeface="Calibri" panose="020F0502020204030204" pitchFamily="34" charset="0"/>
                <a:cs typeface="Calibri" panose="020F0502020204030204" pitchFamily="34" charset="0"/>
              </a:rPr>
              <a:t>Es una instancia del sistema que difiere de alguna manera de las otras instancias: puede tener una funcionalidad adicional o una funcionalidad diferente.</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6755E6F6-5EAF-4B40-80AF-0C737AA03920}"/>
              </a:ext>
            </a:extLst>
          </p:cNvPr>
          <p:cNvPicPr>
            <a:picLocks noChangeAspect="1"/>
          </p:cNvPicPr>
          <p:nvPr/>
        </p:nvPicPr>
        <p:blipFill>
          <a:blip r:embed="rId3"/>
          <a:stretch>
            <a:fillRect/>
          </a:stretch>
        </p:blipFill>
        <p:spPr>
          <a:xfrm>
            <a:off x="2627785" y="3861048"/>
            <a:ext cx="4680519" cy="936104"/>
          </a:xfrm>
          <a:prstGeom prst="rect">
            <a:avLst/>
          </a:prstGeom>
        </p:spPr>
      </p:pic>
    </p:spTree>
    <p:extLst>
      <p:ext uri="{BB962C8B-B14F-4D97-AF65-F5344CB8AC3E}">
        <p14:creationId xmlns:p14="http://schemas.microsoft.com/office/powerpoint/2010/main" val="28674638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Deltas</a:t>
            </a:r>
          </a:p>
        </p:txBody>
      </p:sp>
      <p:sp>
        <p:nvSpPr>
          <p:cNvPr id="16387" name="2 Marcador de contenido"/>
          <p:cNvSpPr>
            <a:spLocks noGrp="1"/>
          </p:cNvSpPr>
          <p:nvPr>
            <p:ph idx="1"/>
          </p:nvPr>
        </p:nvSpPr>
        <p:spPr>
          <a:xfrm>
            <a:off x="1036067" y="908719"/>
            <a:ext cx="8000429" cy="5610273"/>
          </a:xfrm>
        </p:spPr>
        <p:txBody>
          <a:bodyPr/>
          <a:lstStyle/>
          <a:p>
            <a:pPr eaLnBrk="1" hangingPunct="1"/>
            <a:r>
              <a:rPr lang="es-UY" sz="2400" dirty="0">
                <a:latin typeface="Calibri" panose="020F0502020204030204" pitchFamily="34" charset="0"/>
                <a:cs typeface="Calibri" panose="020F0502020204030204" pitchFamily="34" charset="0"/>
              </a:rPr>
              <a:t>En una situación ideal, todos los cambios realizados en un elemento de configuración deben registrarse y todas las diferentes versiones de los elementos deben conservarse, porque en un sistema de software no todos los usuarios utilizarán la última versión.</a:t>
            </a:r>
          </a:p>
          <a:p>
            <a:pPr eaLnBrk="1" hangingPunct="1"/>
            <a:endParaRPr lang="es-UY" sz="2400" dirty="0">
              <a:latin typeface="Calibri" panose="020F0502020204030204" pitchFamily="34" charset="0"/>
              <a:cs typeface="Calibri" panose="020F0502020204030204" pitchFamily="34" charset="0"/>
            </a:endParaRPr>
          </a:p>
          <a:p>
            <a:pPr eaLnBrk="1" hangingPunct="1"/>
            <a:r>
              <a:rPr lang="es-ES" sz="2400" dirty="0">
                <a:latin typeface="Calibri" panose="020F0502020204030204" pitchFamily="34" charset="0"/>
                <a:cs typeface="Calibri" panose="020F0502020204030204" pitchFamily="34" charset="0"/>
              </a:rPr>
              <a:t>Idealmente, las copias de todas las versiones deberían estar en un repositorio.</a:t>
            </a:r>
          </a:p>
          <a:p>
            <a:pPr eaLnBrk="1" hangingPunct="1"/>
            <a:r>
              <a:rPr lang="es-ES" sz="2400" dirty="0">
                <a:latin typeface="Calibri" panose="020F0502020204030204" pitchFamily="34" charset="0"/>
                <a:cs typeface="Calibri" panose="020F0502020204030204" pitchFamily="34" charset="0"/>
              </a:rPr>
              <a:t>Sin embargo, esto no es práctico debido a la cantidad de espacio en disco requerido.</a:t>
            </a:r>
            <a:endParaRPr lang="es-UY" sz="2400" dirty="0">
              <a:latin typeface="Calibri" panose="020F0502020204030204" pitchFamily="34" charset="0"/>
              <a:cs typeface="Calibri" panose="020F0502020204030204"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945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Deltas</a:t>
            </a:r>
          </a:p>
        </p:txBody>
      </p:sp>
      <p:sp>
        <p:nvSpPr>
          <p:cNvPr id="16387" name="2 Marcador de contenido"/>
          <p:cNvSpPr>
            <a:spLocks noGrp="1"/>
          </p:cNvSpPr>
          <p:nvPr>
            <p:ph idx="1"/>
          </p:nvPr>
        </p:nvSpPr>
        <p:spPr>
          <a:xfrm>
            <a:off x="1043608" y="908719"/>
            <a:ext cx="8000429" cy="1725017"/>
          </a:xfrm>
        </p:spPr>
        <p:txBody>
          <a:bodyPr/>
          <a:lstStyle/>
          <a:p>
            <a:pPr eaLnBrk="1" hangingPunct="1"/>
            <a:r>
              <a:rPr lang="es-ES" sz="2400" dirty="0">
                <a:latin typeface="Calibri" panose="020F0502020204030204" pitchFamily="34" charset="0"/>
                <a:cs typeface="Calibri" panose="020F0502020204030204" pitchFamily="34" charset="0"/>
              </a:rPr>
              <a:t>En su lugar, se crean lo que se conoce como </a:t>
            </a:r>
            <a:r>
              <a:rPr lang="es-ES" sz="2400" dirty="0">
                <a:solidFill>
                  <a:srgbClr val="00B0F0"/>
                </a:solidFill>
                <a:latin typeface="Calibri" panose="020F0502020204030204" pitchFamily="34" charset="0"/>
                <a:cs typeface="Calibri" panose="020F0502020204030204" pitchFamily="34" charset="0"/>
              </a:rPr>
              <a:t>deltas</a:t>
            </a:r>
            <a:r>
              <a:rPr lang="es-ES" sz="2400" dirty="0">
                <a:latin typeface="Calibri" panose="020F0502020204030204" pitchFamily="34" charset="0"/>
                <a:cs typeface="Calibri" panose="020F0502020204030204" pitchFamily="34" charset="0"/>
              </a:rPr>
              <a:t>.</a:t>
            </a:r>
          </a:p>
          <a:p>
            <a:pPr eaLnBrk="1" hangingPunct="1"/>
            <a:endParaRPr lang="es-ES" sz="2400" dirty="0">
              <a:latin typeface="Calibri" panose="020F0502020204030204" pitchFamily="34" charset="0"/>
              <a:cs typeface="Calibri" panose="020F0502020204030204" pitchFamily="34" charset="0"/>
            </a:endParaRPr>
          </a:p>
          <a:p>
            <a:pPr eaLnBrk="1" hangingPunct="1"/>
            <a:r>
              <a:rPr lang="es-ES" sz="2400" dirty="0">
                <a:latin typeface="Calibri" panose="020F0502020204030204" pitchFamily="34" charset="0"/>
                <a:cs typeface="Calibri" panose="020F0502020204030204" pitchFamily="34" charset="0"/>
              </a:rPr>
              <a:t>Cuando se crea una nueva versión, la diferencia entre la versión nueva y la anterior se denomina </a:t>
            </a:r>
            <a:r>
              <a:rPr lang="es-ES" sz="2400" dirty="0">
                <a:solidFill>
                  <a:srgbClr val="00B0F0"/>
                </a:solidFill>
                <a:latin typeface="Calibri" panose="020F0502020204030204" pitchFamily="34" charset="0"/>
                <a:cs typeface="Calibri" panose="020F0502020204030204" pitchFamily="34" charset="0"/>
              </a:rPr>
              <a:t>delta</a:t>
            </a:r>
            <a:r>
              <a:rPr lang="es-ES" sz="2400" dirty="0">
                <a:latin typeface="Calibri" panose="020F0502020204030204" pitchFamily="34" charset="0"/>
                <a:cs typeface="Calibri" panose="020F0502020204030204"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31A26925-FE38-42EA-B50D-5743FAD152AD}"/>
              </a:ext>
            </a:extLst>
          </p:cNvPr>
          <p:cNvPicPr>
            <a:picLocks noChangeAspect="1"/>
          </p:cNvPicPr>
          <p:nvPr/>
        </p:nvPicPr>
        <p:blipFill>
          <a:blip r:embed="rId3"/>
          <a:stretch>
            <a:fillRect/>
          </a:stretch>
        </p:blipFill>
        <p:spPr>
          <a:xfrm>
            <a:off x="1547664" y="2994952"/>
            <a:ext cx="1872208" cy="2522280"/>
          </a:xfrm>
          <a:prstGeom prst="rect">
            <a:avLst/>
          </a:prstGeom>
        </p:spPr>
      </p:pic>
      <p:pic>
        <p:nvPicPr>
          <p:cNvPr id="8" name="Imagen 7">
            <a:extLst>
              <a:ext uri="{FF2B5EF4-FFF2-40B4-BE49-F238E27FC236}">
                <a16:creationId xmlns:a16="http://schemas.microsoft.com/office/drawing/2014/main" id="{528401F7-3275-4927-BA49-FF14F3666CF6}"/>
              </a:ext>
            </a:extLst>
          </p:cNvPr>
          <p:cNvPicPr>
            <a:picLocks noChangeAspect="1"/>
          </p:cNvPicPr>
          <p:nvPr/>
        </p:nvPicPr>
        <p:blipFill>
          <a:blip r:embed="rId4"/>
          <a:stretch>
            <a:fillRect/>
          </a:stretch>
        </p:blipFill>
        <p:spPr>
          <a:xfrm>
            <a:off x="3995936" y="3360167"/>
            <a:ext cx="4846095" cy="1725017"/>
          </a:xfrm>
          <a:prstGeom prst="rect">
            <a:avLst/>
          </a:prstGeom>
        </p:spPr>
      </p:pic>
    </p:spTree>
    <p:extLst>
      <p:ext uri="{BB962C8B-B14F-4D97-AF65-F5344CB8AC3E}">
        <p14:creationId xmlns:p14="http://schemas.microsoft.com/office/powerpoint/2010/main" val="32979897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Deltas</a:t>
            </a:r>
          </a:p>
        </p:txBody>
      </p:sp>
      <p:sp>
        <p:nvSpPr>
          <p:cNvPr id="16387" name="2 Marcador de contenido"/>
          <p:cNvSpPr>
            <a:spLocks noGrp="1"/>
          </p:cNvSpPr>
          <p:nvPr>
            <p:ph idx="1"/>
          </p:nvPr>
        </p:nvSpPr>
        <p:spPr>
          <a:xfrm>
            <a:off x="1043608" y="908720"/>
            <a:ext cx="8000429" cy="1792270"/>
          </a:xfrm>
        </p:spPr>
        <p:txBody>
          <a:bodyPr/>
          <a:lstStyle/>
          <a:p>
            <a:pPr eaLnBrk="1" hangingPunct="1"/>
            <a:r>
              <a:rPr lang="es-ES" sz="2400" dirty="0">
                <a:latin typeface="Calibri" panose="020F0502020204030204" pitchFamily="34" charset="0"/>
                <a:cs typeface="Calibri" panose="020F0502020204030204" pitchFamily="34" charset="0"/>
              </a:rPr>
              <a:t>De este modo, en lugar de almacenar copias completas de todas las versiones, se almacena una versión y los delta.</a:t>
            </a:r>
          </a:p>
          <a:p>
            <a:pPr eaLnBrk="1" hangingPunct="1"/>
            <a:r>
              <a:rPr lang="es-ES" sz="2400" dirty="0">
                <a:latin typeface="Calibri" panose="020F0502020204030204" pitchFamily="34" charset="0"/>
                <a:cs typeface="Calibri" panose="020F0502020204030204" pitchFamily="34" charset="0"/>
              </a:rPr>
              <a:t>Así, en cualquier momento se pueda derivar la versión requerida aplicando los deltas relevantes a la versión base.</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D7CED195-87EA-4BC7-B8BD-FB9A034B72E7}"/>
              </a:ext>
            </a:extLst>
          </p:cNvPr>
          <p:cNvPicPr>
            <a:picLocks noChangeAspect="1"/>
          </p:cNvPicPr>
          <p:nvPr/>
        </p:nvPicPr>
        <p:blipFill>
          <a:blip r:embed="rId3"/>
          <a:stretch>
            <a:fillRect/>
          </a:stretch>
        </p:blipFill>
        <p:spPr>
          <a:xfrm>
            <a:off x="2902858" y="2742353"/>
            <a:ext cx="4045406" cy="3638975"/>
          </a:xfrm>
          <a:prstGeom prst="rect">
            <a:avLst/>
          </a:prstGeom>
        </p:spPr>
      </p:pic>
    </p:spTree>
    <p:extLst>
      <p:ext uri="{BB962C8B-B14F-4D97-AF65-F5344CB8AC3E}">
        <p14:creationId xmlns:p14="http://schemas.microsoft.com/office/powerpoint/2010/main" val="4138161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Ramificaciones (</a:t>
            </a:r>
            <a:r>
              <a:rPr lang="es-ES" sz="3200" dirty="0" err="1">
                <a:effectLst/>
                <a:latin typeface="Calibri" pitchFamily="34" charset="0"/>
              </a:rPr>
              <a:t>Branching</a:t>
            </a:r>
            <a:r>
              <a:rPr lang="es-ES" sz="3200" dirty="0">
                <a:effectLst/>
                <a:latin typeface="Calibri" pitchFamily="34" charset="0"/>
              </a:rPr>
              <a:t>)</a:t>
            </a:r>
          </a:p>
        </p:txBody>
      </p:sp>
      <p:sp>
        <p:nvSpPr>
          <p:cNvPr id="16387" name="2 Marcador de contenido"/>
          <p:cNvSpPr>
            <a:spLocks noGrp="1"/>
          </p:cNvSpPr>
          <p:nvPr>
            <p:ph idx="1"/>
          </p:nvPr>
        </p:nvSpPr>
        <p:spPr>
          <a:xfrm>
            <a:off x="1036067" y="908719"/>
            <a:ext cx="8000429" cy="5610273"/>
          </a:xfrm>
        </p:spPr>
        <p:txBody>
          <a:bodyPr/>
          <a:lstStyle/>
          <a:p>
            <a:pPr eaLnBrk="1" hangingPunct="1"/>
            <a:r>
              <a:rPr lang="es-UY" sz="2400" dirty="0">
                <a:latin typeface="Calibri" panose="020F0502020204030204" pitchFamily="34" charset="0"/>
                <a:cs typeface="Calibri" panose="020F0502020204030204" pitchFamily="34" charset="0"/>
              </a:rPr>
              <a:t>Las ramas (</a:t>
            </a:r>
            <a:r>
              <a:rPr lang="es-UY" sz="2400" i="1" dirty="0" err="1">
                <a:latin typeface="Calibri" panose="020F0502020204030204" pitchFamily="34" charset="0"/>
                <a:cs typeface="Calibri" panose="020F0502020204030204" pitchFamily="34" charset="0"/>
              </a:rPr>
              <a:t>branchs</a:t>
            </a:r>
            <a:r>
              <a:rPr lang="es-UY" sz="2400" dirty="0">
                <a:latin typeface="Calibri" panose="020F0502020204030204" pitchFamily="34" charset="0"/>
                <a:cs typeface="Calibri" panose="020F0502020204030204" pitchFamily="34" charset="0"/>
              </a:rPr>
              <a:t>) son desviaciones de la línea principal de desarrollo de un artículo.</a:t>
            </a:r>
          </a:p>
          <a:p>
            <a:pPr eaLnBrk="1" hangingPunct="1"/>
            <a:endParaRPr lang="es-UY" sz="2400" dirty="0">
              <a:latin typeface="Calibri" panose="020F0502020204030204" pitchFamily="34" charset="0"/>
              <a:cs typeface="Calibri" panose="020F0502020204030204" pitchFamily="34" charset="0"/>
            </a:endParaRPr>
          </a:p>
          <a:p>
            <a:pPr eaLnBrk="1" hangingPunct="1"/>
            <a:r>
              <a:rPr lang="es-UY" sz="2400" dirty="0">
                <a:latin typeface="Calibri" panose="020F0502020204030204" pitchFamily="34" charset="0"/>
                <a:cs typeface="Calibri" panose="020F0502020204030204" pitchFamily="34" charset="0"/>
              </a:rPr>
              <a:t>Son un mecanismo conveniente para permitir que </a:t>
            </a:r>
            <a:r>
              <a:rPr lang="es-UY" sz="2400" dirty="0">
                <a:solidFill>
                  <a:srgbClr val="00B0F0"/>
                </a:solidFill>
                <a:latin typeface="Calibri" panose="020F0502020204030204" pitchFamily="34" charset="0"/>
                <a:cs typeface="Calibri" panose="020F0502020204030204" pitchFamily="34" charset="0"/>
              </a:rPr>
              <a:t>dos o más personas trabajen en el mismo elemento</a:t>
            </a:r>
            <a:r>
              <a:rPr lang="es-UY" sz="2400" dirty="0">
                <a:latin typeface="Calibri" panose="020F0502020204030204" pitchFamily="34" charset="0"/>
                <a:cs typeface="Calibri" panose="020F0502020204030204" pitchFamily="34" charset="0"/>
              </a:rPr>
              <a:t> al mismo tiempo (desarrollo paralelo y simultáneo) tal vez para diferentes objetivos.</a:t>
            </a:r>
          </a:p>
          <a:p>
            <a:pPr eaLnBrk="1" hangingPunct="1"/>
            <a:endParaRPr lang="es-UY" sz="2400" dirty="0">
              <a:latin typeface="Calibri" panose="020F0502020204030204" pitchFamily="34" charset="0"/>
              <a:cs typeface="Calibri" panose="020F0502020204030204" pitchFamily="34" charset="0"/>
            </a:endParaRPr>
          </a:p>
          <a:p>
            <a:pPr eaLnBrk="1" hangingPunct="1"/>
            <a:r>
              <a:rPr lang="es-UY" sz="2400" dirty="0">
                <a:latin typeface="Calibri" panose="020F0502020204030204" pitchFamily="34" charset="0"/>
                <a:cs typeface="Calibri" panose="020F0502020204030204" pitchFamily="34" charset="0"/>
              </a:rPr>
              <a:t>Un escenario común es tener una persona trabajando para agregar nuevas características al producto, mientras que otra persona corrige errores en versiones anteriores.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1216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Ramificaciones (</a:t>
            </a:r>
            <a:r>
              <a:rPr lang="es-ES" sz="3200" dirty="0" err="1">
                <a:effectLst/>
                <a:latin typeface="Calibri" pitchFamily="34" charset="0"/>
              </a:rPr>
              <a:t>Branching</a:t>
            </a:r>
            <a:r>
              <a:rPr lang="es-ES" sz="3200" dirty="0">
                <a:effectLst/>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D6C2C70B-23A6-479A-B710-A018E2C99F69}"/>
              </a:ext>
            </a:extLst>
          </p:cNvPr>
          <p:cNvPicPr>
            <a:picLocks noChangeAspect="1"/>
          </p:cNvPicPr>
          <p:nvPr/>
        </p:nvPicPr>
        <p:blipFill>
          <a:blip r:embed="rId3"/>
          <a:stretch>
            <a:fillRect/>
          </a:stretch>
        </p:blipFill>
        <p:spPr>
          <a:xfrm>
            <a:off x="1156833" y="1052736"/>
            <a:ext cx="5263489" cy="2088232"/>
          </a:xfrm>
          <a:prstGeom prst="rect">
            <a:avLst/>
          </a:prstGeom>
        </p:spPr>
      </p:pic>
      <p:pic>
        <p:nvPicPr>
          <p:cNvPr id="8" name="Imagen 7">
            <a:extLst>
              <a:ext uri="{FF2B5EF4-FFF2-40B4-BE49-F238E27FC236}">
                <a16:creationId xmlns:a16="http://schemas.microsoft.com/office/drawing/2014/main" id="{48E9D008-96DB-4B23-A0ED-A96F381A9713}"/>
              </a:ext>
            </a:extLst>
          </p:cNvPr>
          <p:cNvPicPr>
            <a:picLocks noChangeAspect="1"/>
          </p:cNvPicPr>
          <p:nvPr/>
        </p:nvPicPr>
        <p:blipFill>
          <a:blip r:embed="rId4"/>
          <a:stretch>
            <a:fillRect/>
          </a:stretch>
        </p:blipFill>
        <p:spPr>
          <a:xfrm>
            <a:off x="3851920" y="3429000"/>
            <a:ext cx="4977431" cy="2789077"/>
          </a:xfrm>
          <a:prstGeom prst="rect">
            <a:avLst/>
          </a:prstGeom>
        </p:spPr>
      </p:pic>
    </p:spTree>
    <p:extLst>
      <p:ext uri="{BB962C8B-B14F-4D97-AF65-F5344CB8AC3E}">
        <p14:creationId xmlns:p14="http://schemas.microsoft.com/office/powerpoint/2010/main" val="10127973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err="1">
                <a:effectLst/>
                <a:latin typeface="Calibri" pitchFamily="34" charset="0"/>
              </a:rPr>
              <a:t>Branching</a:t>
            </a:r>
            <a:r>
              <a:rPr lang="es-ES" sz="3200" dirty="0">
                <a:effectLst/>
                <a:latin typeface="Calibri" pitchFamily="34" charset="0"/>
              </a:rPr>
              <a:t> y </a:t>
            </a:r>
            <a:r>
              <a:rPr lang="es-ES" sz="3200" dirty="0" err="1">
                <a:effectLst/>
                <a:latin typeface="Calibri" pitchFamily="34" charset="0"/>
              </a:rPr>
              <a:t>Merging</a:t>
            </a:r>
            <a:endParaRPr lang="es-ES" sz="3200" dirty="0">
              <a:effectLst/>
              <a:latin typeface="Calibri" pitchFamily="34" charset="0"/>
            </a:endParaRPr>
          </a:p>
        </p:txBody>
      </p:sp>
      <p:sp>
        <p:nvSpPr>
          <p:cNvPr id="16387" name="2 Marcador de contenido"/>
          <p:cNvSpPr>
            <a:spLocks noGrp="1"/>
          </p:cNvSpPr>
          <p:nvPr>
            <p:ph idx="1"/>
          </p:nvPr>
        </p:nvSpPr>
        <p:spPr>
          <a:xfrm>
            <a:off x="1036067" y="908720"/>
            <a:ext cx="8000429" cy="1649840"/>
          </a:xfrm>
        </p:spPr>
        <p:txBody>
          <a:bodyPr/>
          <a:lstStyle/>
          <a:p>
            <a:pPr eaLnBrk="1" hangingPunct="1"/>
            <a:r>
              <a:rPr lang="es-UY" sz="2400" dirty="0">
                <a:latin typeface="Calibri" panose="020F0502020204030204" pitchFamily="34" charset="0"/>
                <a:cs typeface="Calibri" panose="020F0502020204030204" pitchFamily="34" charset="0"/>
              </a:rPr>
              <a:t>En alguna etapa, tal vez sea necesario combinar ramificaciones de líneas de código para crear una nueva versión de un componente que incluya todos los cambios realizados.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908A6407-3919-48FC-92BF-E40C44194F3D}"/>
              </a:ext>
            </a:extLst>
          </p:cNvPr>
          <p:cNvPicPr>
            <a:picLocks noChangeAspect="1"/>
          </p:cNvPicPr>
          <p:nvPr/>
        </p:nvPicPr>
        <p:blipFill>
          <a:blip r:embed="rId3"/>
          <a:stretch>
            <a:fillRect/>
          </a:stretch>
        </p:blipFill>
        <p:spPr>
          <a:xfrm>
            <a:off x="1607281" y="2780928"/>
            <a:ext cx="6858000" cy="2800350"/>
          </a:xfrm>
          <a:prstGeom prst="rect">
            <a:avLst/>
          </a:prstGeom>
        </p:spPr>
      </p:pic>
    </p:spTree>
    <p:extLst>
      <p:ext uri="{BB962C8B-B14F-4D97-AF65-F5344CB8AC3E}">
        <p14:creationId xmlns:p14="http://schemas.microsoft.com/office/powerpoint/2010/main" val="1167998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err="1">
                <a:effectLst/>
                <a:latin typeface="Calibri" pitchFamily="34" charset="0"/>
              </a:rPr>
              <a:t>Branching</a:t>
            </a:r>
            <a:r>
              <a:rPr lang="es-ES" sz="3200" dirty="0">
                <a:effectLst/>
                <a:latin typeface="Calibri" pitchFamily="34" charset="0"/>
              </a:rPr>
              <a:t> y </a:t>
            </a:r>
            <a:r>
              <a:rPr lang="es-ES" sz="3200" dirty="0" err="1">
                <a:effectLst/>
                <a:latin typeface="Calibri" pitchFamily="34" charset="0"/>
              </a:rPr>
              <a:t>Merging</a:t>
            </a:r>
            <a:endParaRPr lang="es-ES" sz="3200" dirty="0">
              <a:effectLst/>
              <a:latin typeface="Calibri" pitchFamily="34" charset="0"/>
            </a:endParaRPr>
          </a:p>
        </p:txBody>
      </p:sp>
      <p:sp>
        <p:nvSpPr>
          <p:cNvPr id="16387" name="2 Marcador de contenido"/>
          <p:cNvSpPr>
            <a:spLocks noGrp="1"/>
          </p:cNvSpPr>
          <p:nvPr>
            <p:ph idx="1"/>
          </p:nvPr>
        </p:nvSpPr>
        <p:spPr>
          <a:xfrm>
            <a:off x="1036067" y="908719"/>
            <a:ext cx="8000429" cy="5610273"/>
          </a:xfrm>
        </p:spPr>
        <p:txBody>
          <a:bodyPr/>
          <a:lstStyle/>
          <a:p>
            <a:pPr eaLnBrk="1" hangingPunct="1"/>
            <a:r>
              <a:rPr lang="es-UY" sz="2400" dirty="0">
                <a:latin typeface="Calibri" panose="020F0502020204030204" pitchFamily="34" charset="0"/>
                <a:cs typeface="Calibri" panose="020F0502020204030204" pitchFamily="34" charset="0"/>
              </a:rPr>
              <a:t>Si los cambios realizados involucran partes diferentes del código, las versiones del componente se pueden combinar (</a:t>
            </a:r>
            <a:r>
              <a:rPr lang="es-UY" sz="2400" i="1" dirty="0" err="1">
                <a:latin typeface="Calibri" panose="020F0502020204030204" pitchFamily="34" charset="0"/>
                <a:cs typeface="Calibri" panose="020F0502020204030204" pitchFamily="34" charset="0"/>
              </a:rPr>
              <a:t>merge</a:t>
            </a:r>
            <a:r>
              <a:rPr lang="es-UY" sz="2400" dirty="0">
                <a:latin typeface="Calibri" panose="020F0502020204030204" pitchFamily="34" charset="0"/>
                <a:cs typeface="Calibri" panose="020F0502020204030204" pitchFamily="34" charset="0"/>
              </a:rPr>
              <a:t>) automáticamente mediante el sistema de gestión de versiones, al combinar las deltas que se aplican al código.</a:t>
            </a:r>
          </a:p>
          <a:p>
            <a:pPr eaLnBrk="1" hangingPunct="1"/>
            <a:endParaRPr lang="es-UY" sz="2400" dirty="0">
              <a:latin typeface="Calibri" panose="020F0502020204030204" pitchFamily="34" charset="0"/>
              <a:cs typeface="Calibri" panose="020F0502020204030204" pitchFamily="34" charset="0"/>
            </a:endParaRPr>
          </a:p>
          <a:p>
            <a:pPr eaLnBrk="1" hangingPunct="1"/>
            <a:r>
              <a:rPr lang="es-UY" sz="2400" dirty="0">
                <a:latin typeface="Calibri" panose="020F0502020204030204" pitchFamily="34" charset="0"/>
                <a:cs typeface="Calibri" panose="020F0502020204030204" pitchFamily="34" charset="0"/>
              </a:rPr>
              <a:t>Con más frecuencia, existen solapamientos entre los cambios realizados que además interfieren entre sí.</a:t>
            </a:r>
          </a:p>
          <a:p>
            <a:pPr eaLnBrk="1" hangingPunct="1"/>
            <a:endParaRPr lang="es-UY" sz="2400" dirty="0">
              <a:latin typeface="Calibri" panose="020F0502020204030204" pitchFamily="34" charset="0"/>
              <a:cs typeface="Calibri" panose="020F0502020204030204" pitchFamily="34" charset="0"/>
            </a:endParaRPr>
          </a:p>
          <a:p>
            <a:pPr eaLnBrk="1" hangingPunct="1"/>
            <a:r>
              <a:rPr lang="es-UY" sz="2400" dirty="0">
                <a:latin typeface="Calibri" panose="020F0502020204030204" pitchFamily="34" charset="0"/>
                <a:cs typeface="Calibri" panose="020F0502020204030204" pitchFamily="34" charset="0"/>
              </a:rPr>
              <a:t>Un desarrollador debe verificar los conflictos y modificar los cambios de manera que sean compatibles.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22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Motivación</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Conforme se hacen cambios al software, se crea una </a:t>
            </a:r>
            <a:r>
              <a:rPr lang="es-UY" sz="2400" dirty="0">
                <a:solidFill>
                  <a:srgbClr val="00B0F0"/>
                </a:solidFill>
                <a:latin typeface="Calibri" pitchFamily="34" charset="0"/>
              </a:rPr>
              <a:t>nueva versión</a:t>
            </a:r>
            <a:r>
              <a:rPr lang="es-UY" sz="2400" dirty="0">
                <a:latin typeface="Calibri" pitchFamily="34" charset="0"/>
              </a:rPr>
              <a:t> del sistema.</a:t>
            </a:r>
          </a:p>
          <a:p>
            <a:pPr eaLnBrk="1" hangingPunct="1"/>
            <a:endParaRPr lang="es-UY" sz="2400" dirty="0">
              <a:latin typeface="Calibri" pitchFamily="34" charset="0"/>
            </a:endParaRPr>
          </a:p>
          <a:p>
            <a:pPr eaLnBrk="1" hangingPunct="1"/>
            <a:r>
              <a:rPr lang="es-UY" sz="2400" dirty="0">
                <a:latin typeface="Calibri" pitchFamily="34" charset="0"/>
              </a:rPr>
              <a:t>En consecuencia, la mayoría de los sistemas software pueden considerarse como </a:t>
            </a:r>
            <a:r>
              <a:rPr lang="es-UY" sz="2400" dirty="0">
                <a:solidFill>
                  <a:srgbClr val="00B0F0"/>
                </a:solidFill>
                <a:latin typeface="Calibri" pitchFamily="34" charset="0"/>
              </a:rPr>
              <a:t>un conjunto de versiones de sus diferentes componentes</a:t>
            </a:r>
            <a:r>
              <a:rPr lang="es-UY" sz="2400" dirty="0">
                <a:latin typeface="Calibri" pitchFamily="34" charset="0"/>
              </a:rPr>
              <a:t>, cada una de las cuales debe mantenerse y gestionarse.</a:t>
            </a:r>
          </a:p>
          <a:p>
            <a:pPr eaLnBrk="1" hangingPunct="1"/>
            <a:endParaRPr lang="es-UY" sz="2400" dirty="0">
              <a:latin typeface="Calibri" pitchFamily="34" charset="0"/>
            </a:endParaRPr>
          </a:p>
          <a:p>
            <a:pPr eaLnBrk="1" hangingPunct="1"/>
            <a:r>
              <a:rPr lang="es-UY" sz="2400" dirty="0">
                <a:latin typeface="Calibri" pitchFamily="34" charset="0"/>
              </a:rPr>
              <a:t>Es necesario gestionar los sistemas en evolución porque es fácil perder la pista de cuáles cambios y versiones de cada componente se incorporaron en cada versión del sistema.</a:t>
            </a:r>
            <a:endParaRPr lang="es-ES" sz="24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968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Motivación</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Las versiones implementan:</a:t>
            </a:r>
          </a:p>
          <a:p>
            <a:pPr lvl="1" eaLnBrk="1" hangingPunct="1"/>
            <a:r>
              <a:rPr lang="es-UY" sz="2200" dirty="0">
                <a:latin typeface="Calibri" pitchFamily="34" charset="0"/>
              </a:rPr>
              <a:t>propuestas para cambios.</a:t>
            </a:r>
          </a:p>
          <a:p>
            <a:pPr lvl="1" eaLnBrk="1" hangingPunct="1"/>
            <a:r>
              <a:rPr lang="es-UY" sz="2200" dirty="0">
                <a:latin typeface="Calibri" pitchFamily="34" charset="0"/>
              </a:rPr>
              <a:t>correcciones de fallas.</a:t>
            </a:r>
          </a:p>
          <a:p>
            <a:pPr lvl="1" eaLnBrk="1" hangingPunct="1"/>
            <a:r>
              <a:rPr lang="es-UY" sz="2200" dirty="0">
                <a:latin typeface="Calibri" pitchFamily="34" charset="0"/>
              </a:rPr>
              <a:t>adaptaciones para diferentes tipos de hardware y sistemas operativos.</a:t>
            </a:r>
          </a:p>
          <a:p>
            <a:pPr eaLnBrk="1" hangingPunct="1"/>
            <a:endParaRPr lang="es-UY" sz="2400" dirty="0">
              <a:latin typeface="Calibri" pitchFamily="34" charset="0"/>
            </a:endParaRPr>
          </a:p>
          <a:p>
            <a:pPr eaLnBrk="1" hangingPunct="1"/>
            <a:r>
              <a:rPr lang="es-UY" sz="2400" dirty="0">
                <a:latin typeface="Calibri" pitchFamily="34" charset="0"/>
              </a:rPr>
              <a:t>Pueden existir al mismo tiempo:</a:t>
            </a:r>
          </a:p>
          <a:p>
            <a:pPr lvl="1" eaLnBrk="1" hangingPunct="1"/>
            <a:r>
              <a:rPr lang="es-UY" sz="2200" dirty="0">
                <a:latin typeface="Calibri" pitchFamily="34" charset="0"/>
              </a:rPr>
              <a:t>numerosas versiones en uso por parte de diferentes clientes o grupos de usuario.</a:t>
            </a:r>
          </a:p>
          <a:p>
            <a:pPr lvl="1" eaLnBrk="1" hangingPunct="1"/>
            <a:r>
              <a:rPr lang="es-UY" sz="2200" dirty="0">
                <a:latin typeface="Calibri" pitchFamily="34" charset="0"/>
              </a:rPr>
              <a:t>también diferentes versiones en desarrollo.</a:t>
            </a:r>
            <a:endParaRPr lang="es-ES"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88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Motivación</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Si no se cuenta con procedimientos efectivos de administración de la configuración, puede ocurrir:</a:t>
            </a:r>
          </a:p>
          <a:p>
            <a:pPr lvl="1" eaLnBrk="1" hangingPunct="1"/>
            <a:r>
              <a:rPr lang="es-UY" sz="2200" dirty="0">
                <a:latin typeface="Calibri" pitchFamily="34" charset="0"/>
              </a:rPr>
              <a:t>pérdida de código fuente.</a:t>
            </a:r>
          </a:p>
          <a:p>
            <a:pPr lvl="1" eaLnBrk="1" hangingPunct="1"/>
            <a:r>
              <a:rPr lang="es-UY" sz="2200" dirty="0">
                <a:latin typeface="Calibri" pitchFamily="34" charset="0"/>
              </a:rPr>
              <a:t>olvidar dónde se almacena el código fuente del software para una versión particular del sistema o componente.</a:t>
            </a:r>
          </a:p>
          <a:p>
            <a:pPr lvl="1" eaLnBrk="1" hangingPunct="1"/>
            <a:r>
              <a:rPr lang="es-UY" sz="2200" dirty="0">
                <a:latin typeface="Calibri" pitchFamily="34" charset="0"/>
              </a:rPr>
              <a:t>malgastar esfuerzo al modificar la versión equivocada de un sistema o componente.</a:t>
            </a:r>
          </a:p>
          <a:p>
            <a:pPr lvl="1" eaLnBrk="1" hangingPunct="1"/>
            <a:r>
              <a:rPr lang="es-UY" sz="2200" dirty="0">
                <a:latin typeface="Calibri" pitchFamily="34" charset="0"/>
              </a:rPr>
              <a:t>entregar a un cliente la versión incorrecta de un sistema.</a:t>
            </a:r>
          </a:p>
          <a:p>
            <a:pPr lvl="1" eaLnBrk="1" hangingPunct="1"/>
            <a:r>
              <a:rPr lang="es-UY" sz="2200" dirty="0">
                <a:latin typeface="Calibri" pitchFamily="34" charset="0"/>
              </a:rPr>
              <a:t>la incapacidad de rastrear por qué, cuándo y quién hizo un cambio.</a:t>
            </a:r>
          </a:p>
          <a:p>
            <a:pPr lvl="1" eaLnBrk="1" hangingPunct="1"/>
            <a:r>
              <a:rPr lang="es-UY" sz="2200" dirty="0">
                <a:latin typeface="Calibri" pitchFamily="34" charset="0"/>
              </a:rPr>
              <a:t>dificultad para averiguar por qué los programas que estaban funcionando, de repente dejan de funcionar.</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929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Motivación</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La aplicación adecuada de la “gestión de la configuración del software” es un componente clave en el </a:t>
            </a:r>
            <a:r>
              <a:rPr lang="es-UY" sz="2400" dirty="0">
                <a:solidFill>
                  <a:srgbClr val="00B0F0"/>
                </a:solidFill>
                <a:latin typeface="Calibri" pitchFamily="34" charset="0"/>
              </a:rPr>
              <a:t>desarrollo de software de calidad</a:t>
            </a:r>
            <a:r>
              <a:rPr lang="es-UY" sz="2400" dirty="0">
                <a:latin typeface="Calibri" pitchFamily="34" charset="0"/>
              </a:rPr>
              <a:t>.</a:t>
            </a:r>
          </a:p>
          <a:p>
            <a:pPr eaLnBrk="1" hangingPunct="1"/>
            <a:endParaRPr lang="es-UY" sz="2400" dirty="0">
              <a:latin typeface="Calibri" pitchFamily="34" charset="0"/>
            </a:endParaRPr>
          </a:p>
          <a:p>
            <a:pPr eaLnBrk="1" hangingPunct="1"/>
            <a:r>
              <a:rPr lang="es-UY" sz="2400" dirty="0">
                <a:latin typeface="Calibri" pitchFamily="34" charset="0"/>
              </a:rPr>
              <a:t>Los </a:t>
            </a:r>
            <a:r>
              <a:rPr lang="es-UY" sz="2400" dirty="0">
                <a:solidFill>
                  <a:srgbClr val="00B0F0"/>
                </a:solidFill>
                <a:latin typeface="Calibri" pitchFamily="34" charset="0"/>
              </a:rPr>
              <a:t>cambios no controlados</a:t>
            </a:r>
            <a:r>
              <a:rPr lang="es-UY" sz="2400" dirty="0">
                <a:latin typeface="Calibri" pitchFamily="34" charset="0"/>
              </a:rPr>
              <a:t> en el software en desarrollo suelen ser una causa importante de </a:t>
            </a:r>
            <a:r>
              <a:rPr lang="es-UY" sz="2400" dirty="0">
                <a:solidFill>
                  <a:srgbClr val="00B0F0"/>
                </a:solidFill>
                <a:latin typeface="Calibri" pitchFamily="34" charset="0"/>
              </a:rPr>
              <a:t>cambios en el cronograma y el presupuesto de un proyecto</a:t>
            </a:r>
            <a:r>
              <a:rPr lang="es-UY" sz="2400" dirty="0">
                <a:latin typeface="Calibri" pitchFamily="34" charset="0"/>
              </a:rPr>
              <a:t>.</a:t>
            </a:r>
          </a:p>
          <a:p>
            <a:pPr eaLnBrk="1" hangingPunct="1"/>
            <a:endParaRPr lang="es-UY" sz="2400" dirty="0">
              <a:latin typeface="Calibri" pitchFamily="34" charset="0"/>
            </a:endParaRPr>
          </a:p>
          <a:p>
            <a:pPr eaLnBrk="1" hangingPunct="1"/>
            <a:r>
              <a:rPr lang="es-UY" sz="2400" dirty="0">
                <a:latin typeface="Calibri" pitchFamily="34" charset="0"/>
              </a:rPr>
              <a:t>De hecho, los cambios no administrados son la principal causa individual de fallas en la </a:t>
            </a:r>
            <a:r>
              <a:rPr lang="es-UY" sz="2400" dirty="0">
                <a:solidFill>
                  <a:srgbClr val="00B0F0"/>
                </a:solidFill>
                <a:latin typeface="Calibri" pitchFamily="34" charset="0"/>
              </a:rPr>
              <a:t>entrega de sistemas a tiempo y dentro del presupuesto</a:t>
            </a:r>
            <a:r>
              <a:rPr lang="es-UY" sz="2400" dirty="0">
                <a:latin typeface="Calibri" pitchFamily="34" charset="0"/>
              </a:rPr>
              <a:t>.</a:t>
            </a:r>
            <a:endParaRPr lang="es-ES" sz="24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59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646331"/>
          </a:xfrm>
          <a:prstGeom prst="rect">
            <a:avLst/>
          </a:prstGeom>
          <a:noFill/>
        </p:spPr>
        <p:txBody>
          <a:bodyPr wrap="square" rtlCol="0">
            <a:spAutoFit/>
          </a:bodyPr>
          <a:lstStyle/>
          <a:p>
            <a:pPr algn="ctr"/>
            <a:r>
              <a:rPr lang="es-UY" sz="3600" dirty="0">
                <a:latin typeface="Calibri" pitchFamily="34" charset="0"/>
              </a:rPr>
              <a:t>Definiciones iniciales</a:t>
            </a:r>
          </a:p>
        </p:txBody>
      </p:sp>
    </p:spTree>
    <p:extLst>
      <p:ext uri="{BB962C8B-B14F-4D97-AF65-F5344CB8AC3E}">
        <p14:creationId xmlns:p14="http://schemas.microsoft.com/office/powerpoint/2010/main" val="3660816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2126</TotalTime>
  <Words>2797</Words>
  <Application>Microsoft Office PowerPoint</Application>
  <PresentationFormat>Presentación en pantalla (4:3)</PresentationFormat>
  <Paragraphs>360</Paragraphs>
  <Slides>48</Slides>
  <Notes>48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48</vt:i4>
      </vt:variant>
    </vt:vector>
  </HeadingPairs>
  <TitlesOfParts>
    <vt:vector size="54" baseType="lpstr">
      <vt:lpstr>Arial</vt:lpstr>
      <vt:lpstr>Calibri</vt:lpstr>
      <vt:lpstr>Gill Sans MT</vt:lpstr>
      <vt:lpstr>Verdana</vt:lpstr>
      <vt:lpstr>Wingdings 2</vt:lpstr>
      <vt:lpstr>Solstice</vt:lpstr>
      <vt:lpstr>Fundamentos de Ingeniería de software    02. SCM - Gestión de la configuración </vt:lpstr>
      <vt:lpstr>Temario</vt:lpstr>
      <vt:lpstr>Presentación de PowerPoint</vt:lpstr>
      <vt:lpstr>Motivación</vt:lpstr>
      <vt:lpstr>Motivación</vt:lpstr>
      <vt:lpstr>Motivación</vt:lpstr>
      <vt:lpstr>Motivación</vt:lpstr>
      <vt:lpstr>Motivación</vt:lpstr>
      <vt:lpstr>Presentación de PowerPoint</vt:lpstr>
      <vt:lpstr>Definiciones</vt:lpstr>
      <vt:lpstr>Definiciones</vt:lpstr>
      <vt:lpstr>Presentación de PowerPoint</vt:lpstr>
      <vt:lpstr>Elementos de configuración</vt:lpstr>
      <vt:lpstr>Definiciones</vt:lpstr>
      <vt:lpstr>Definiciones</vt:lpstr>
      <vt:lpstr>Definiciones</vt:lpstr>
      <vt:lpstr>Presentación de PowerPoint</vt:lpstr>
      <vt:lpstr>Actividades</vt:lpstr>
      <vt:lpstr>Actividades</vt:lpstr>
      <vt:lpstr>Actividades</vt:lpstr>
      <vt:lpstr>Presentación de PowerPoint</vt:lpstr>
      <vt:lpstr>Identificación de elementos</vt:lpstr>
      <vt:lpstr>Identificación de elementos</vt:lpstr>
      <vt:lpstr>Identificación de elementos</vt:lpstr>
      <vt:lpstr>Selección de elementos</vt:lpstr>
      <vt:lpstr>Selección de elementos</vt:lpstr>
      <vt:lpstr>Designación de elementos</vt:lpstr>
      <vt:lpstr>Designación de elementos</vt:lpstr>
      <vt:lpstr>Presentación de PowerPoint</vt:lpstr>
      <vt:lpstr>Gestión de versiones</vt:lpstr>
      <vt:lpstr>Gestión de versiones</vt:lpstr>
      <vt:lpstr>Línea base o Baseline</vt:lpstr>
      <vt:lpstr>Línea base o Baseline</vt:lpstr>
      <vt:lpstr>Línea base o Baseline</vt:lpstr>
      <vt:lpstr>Presentación de PowerPoint</vt:lpstr>
      <vt:lpstr>Repositorio</vt:lpstr>
      <vt:lpstr>Repositorio</vt:lpstr>
      <vt:lpstr>Repositorio</vt:lpstr>
      <vt:lpstr>Versiones</vt:lpstr>
      <vt:lpstr>Versiones</vt:lpstr>
      <vt:lpstr>Versiones</vt:lpstr>
      <vt:lpstr>Deltas</vt:lpstr>
      <vt:lpstr>Deltas</vt:lpstr>
      <vt:lpstr>Deltas</vt:lpstr>
      <vt:lpstr>Ramificaciones (Branching)</vt:lpstr>
      <vt:lpstr>Ramificaciones (Branching)</vt:lpstr>
      <vt:lpstr>Branching y Merging</vt:lpstr>
      <vt:lpstr>Branching y Merging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“ele” para la gestión de la experiencia en el marco de proyectos de desarrollo software  Tesis doctoral</dc:title>
  <dc:creator>.</dc:creator>
  <cp:lastModifiedBy>Gerardo Matturro</cp:lastModifiedBy>
  <cp:revision>330</cp:revision>
  <dcterms:created xsi:type="dcterms:W3CDTF">2007-09-15T11:14:16Z</dcterms:created>
  <dcterms:modified xsi:type="dcterms:W3CDTF">2023-07-08T13:12:49Z</dcterms:modified>
</cp:coreProperties>
</file>