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9495b4a8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9495b4a8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9495b4a8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9495b4a8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9495b4a8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9495b4a8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495b4a8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495b4a8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9495b4a8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9495b4a8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9495b4a8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9495b4a8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94dc247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94dc247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94dc24700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e94dc24700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94dc2470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94dc2470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94dc24700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94dc24700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93cac3a1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93cac3a1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94dc24700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94dc24700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94dc24700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e94dc24700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94dc24700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e94dc24700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94dc24700_2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94dc24700_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93cac3a12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93cac3a12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93cac3a1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93cac3a1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93cac3a12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93cac3a12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9463bce8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9463bce8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9495b4a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e9495b4a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9495b4a8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9495b4a8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9495b4a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9495b4a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19000" y="21523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ESTÁNDARES DE CODIFICACIÓN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Guías de CSS</a:t>
            </a:r>
            <a:endParaRPr>
              <a:solidFill>
                <a:schemeClr val="accent6"/>
              </a:solidFill>
            </a:endParaRPr>
          </a:p>
        </p:txBody>
      </p:sp>
      <p:sp>
        <p:nvSpPr>
          <p:cNvPr id="151" name="Google Shape;151;p22"/>
          <p:cNvSpPr txBox="1"/>
          <p:nvPr>
            <p:ph idx="1" type="body"/>
          </p:nvPr>
        </p:nvSpPr>
        <p:spPr>
          <a:xfrm>
            <a:off x="311700" y="1229875"/>
            <a:ext cx="4194000" cy="523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s" sz="1100">
                <a:solidFill>
                  <a:schemeClr val="lt1"/>
                </a:solidFill>
              </a:rPr>
              <a:t>Organizar declaraciones y propiedades </a:t>
            </a:r>
            <a:r>
              <a:rPr lang="es" sz="1100">
                <a:solidFill>
                  <a:schemeClr val="lt1"/>
                </a:solidFill>
              </a:rPr>
              <a:t>taquigráficas</a:t>
            </a:r>
            <a:endParaRPr sz="1100">
              <a:solidFill>
                <a:schemeClr val="lt1"/>
              </a:solidFill>
            </a:endParaRPr>
          </a:p>
          <a:p>
            <a:pPr indent="0" lvl="0" marL="457200" rtl="0" algn="l">
              <a:spcBef>
                <a:spcPts val="1200"/>
              </a:spcBef>
              <a:spcAft>
                <a:spcPts val="1200"/>
              </a:spcAft>
              <a:buNone/>
            </a:pPr>
            <a:r>
              <a:t/>
            </a:r>
            <a:endParaRPr sz="1100">
              <a:solidFill>
                <a:schemeClr val="lt1"/>
              </a:solidFill>
            </a:endParaRPr>
          </a:p>
        </p:txBody>
      </p:sp>
      <p:pic>
        <p:nvPicPr>
          <p:cNvPr id="152" name="Google Shape;152;p22"/>
          <p:cNvPicPr preferRelativeResize="0"/>
          <p:nvPr/>
        </p:nvPicPr>
        <p:blipFill>
          <a:blip r:embed="rId3">
            <a:alphaModFix/>
          </a:blip>
          <a:stretch>
            <a:fillRect/>
          </a:stretch>
        </p:blipFill>
        <p:spPr>
          <a:xfrm>
            <a:off x="4571988" y="675300"/>
            <a:ext cx="3895725" cy="3609975"/>
          </a:xfrm>
          <a:prstGeom prst="rect">
            <a:avLst/>
          </a:prstGeom>
          <a:noFill/>
          <a:ln>
            <a:noFill/>
          </a:ln>
        </p:spPr>
      </p:pic>
      <p:pic>
        <p:nvPicPr>
          <p:cNvPr id="153" name="Google Shape;153;p22"/>
          <p:cNvPicPr preferRelativeResize="0"/>
          <p:nvPr/>
        </p:nvPicPr>
        <p:blipFill>
          <a:blip r:embed="rId4">
            <a:alphaModFix/>
          </a:blip>
          <a:stretch>
            <a:fillRect/>
          </a:stretch>
        </p:blipFill>
        <p:spPr>
          <a:xfrm>
            <a:off x="584825" y="2372663"/>
            <a:ext cx="2800350" cy="199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Guías de CSS</a:t>
            </a:r>
            <a:endParaRPr>
              <a:solidFill>
                <a:schemeClr val="accent6"/>
              </a:solidFill>
            </a:endParaRPr>
          </a:p>
        </p:txBody>
      </p:sp>
      <p:sp>
        <p:nvSpPr>
          <p:cNvPr id="159" name="Google Shape;159;p23"/>
          <p:cNvSpPr txBox="1"/>
          <p:nvPr>
            <p:ph idx="1" type="body"/>
          </p:nvPr>
        </p:nvSpPr>
        <p:spPr>
          <a:xfrm>
            <a:off x="311700" y="1229875"/>
            <a:ext cx="2399400" cy="568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s" sz="1100">
                <a:solidFill>
                  <a:schemeClr val="lt1"/>
                </a:solidFill>
              </a:rPr>
              <a:t>Indentación</a:t>
            </a:r>
            <a:r>
              <a:rPr lang="es" sz="1100">
                <a:solidFill>
                  <a:schemeClr val="lt1"/>
                </a:solidFill>
              </a:rPr>
              <a:t> de un bloque </a:t>
            </a:r>
            <a:endParaRPr sz="1100">
              <a:solidFill>
                <a:schemeClr val="lt1"/>
              </a:solidFill>
            </a:endParaRPr>
          </a:p>
          <a:p>
            <a:pPr indent="0" lvl="0" marL="457200" rtl="0" algn="l">
              <a:spcBef>
                <a:spcPts val="1200"/>
              </a:spcBef>
              <a:spcAft>
                <a:spcPts val="1200"/>
              </a:spcAft>
              <a:buNone/>
            </a:pPr>
            <a:r>
              <a:t/>
            </a:r>
            <a:endParaRPr sz="1100">
              <a:solidFill>
                <a:schemeClr val="lt1"/>
              </a:solidFill>
            </a:endParaRPr>
          </a:p>
        </p:txBody>
      </p:sp>
      <p:pic>
        <p:nvPicPr>
          <p:cNvPr id="160" name="Google Shape;160;p23"/>
          <p:cNvPicPr preferRelativeResize="0"/>
          <p:nvPr/>
        </p:nvPicPr>
        <p:blipFill rotWithShape="1">
          <a:blip r:embed="rId3">
            <a:alphaModFix/>
          </a:blip>
          <a:srcRect b="2260" l="-4080" r="4079" t="-2260"/>
          <a:stretch/>
        </p:blipFill>
        <p:spPr>
          <a:xfrm>
            <a:off x="311688" y="1953313"/>
            <a:ext cx="3362325" cy="2524125"/>
          </a:xfrm>
          <a:prstGeom prst="rect">
            <a:avLst/>
          </a:prstGeom>
          <a:noFill/>
          <a:ln>
            <a:noFill/>
          </a:ln>
        </p:spPr>
      </p:pic>
      <p:pic>
        <p:nvPicPr>
          <p:cNvPr id="161" name="Google Shape;161;p23"/>
          <p:cNvPicPr preferRelativeResize="0"/>
          <p:nvPr/>
        </p:nvPicPr>
        <p:blipFill>
          <a:blip r:embed="rId4">
            <a:alphaModFix/>
          </a:blip>
          <a:stretch>
            <a:fillRect/>
          </a:stretch>
        </p:blipFill>
        <p:spPr>
          <a:xfrm>
            <a:off x="5536650" y="220950"/>
            <a:ext cx="3295650" cy="3619500"/>
          </a:xfrm>
          <a:prstGeom prst="rect">
            <a:avLst/>
          </a:prstGeom>
          <a:noFill/>
          <a:ln>
            <a:noFill/>
          </a:ln>
        </p:spPr>
      </p:pic>
      <p:sp>
        <p:nvSpPr>
          <p:cNvPr id="162" name="Google Shape;162;p23"/>
          <p:cNvSpPr txBox="1"/>
          <p:nvPr>
            <p:ph idx="1" type="body"/>
          </p:nvPr>
        </p:nvSpPr>
        <p:spPr>
          <a:xfrm>
            <a:off x="5653300" y="4091200"/>
            <a:ext cx="2399400" cy="568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s" sz="1100">
                <a:solidFill>
                  <a:schemeClr val="lt1"/>
                </a:solidFill>
              </a:rPr>
              <a:t>Punto y coma al finalizar</a:t>
            </a:r>
            <a:endParaRPr sz="11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Guías de CSS</a:t>
            </a:r>
            <a:endParaRPr>
              <a:solidFill>
                <a:schemeClr val="accent6"/>
              </a:solidFill>
            </a:endParaRPr>
          </a:p>
        </p:txBody>
      </p:sp>
      <p:sp>
        <p:nvSpPr>
          <p:cNvPr id="168" name="Google Shape;168;p24"/>
          <p:cNvSpPr txBox="1"/>
          <p:nvPr>
            <p:ph idx="1" type="body"/>
          </p:nvPr>
        </p:nvSpPr>
        <p:spPr>
          <a:xfrm>
            <a:off x="4775400" y="3733050"/>
            <a:ext cx="4056900" cy="6078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lt1"/>
              </a:buClr>
              <a:buSzPts val="1100"/>
              <a:buChar char="●"/>
            </a:pPr>
            <a:r>
              <a:rPr lang="es" sz="1100">
                <a:solidFill>
                  <a:schemeClr val="lt1"/>
                </a:solidFill>
              </a:rPr>
              <a:t>Espacio entre propiedad y valor</a:t>
            </a:r>
            <a:endParaRPr sz="1100">
              <a:solidFill>
                <a:schemeClr val="lt1"/>
              </a:solidFill>
            </a:endParaRPr>
          </a:p>
        </p:txBody>
      </p:sp>
      <p:pic>
        <p:nvPicPr>
          <p:cNvPr id="169" name="Google Shape;169;p24"/>
          <p:cNvPicPr preferRelativeResize="0"/>
          <p:nvPr/>
        </p:nvPicPr>
        <p:blipFill>
          <a:blip r:embed="rId3">
            <a:alphaModFix/>
          </a:blip>
          <a:stretch>
            <a:fillRect/>
          </a:stretch>
        </p:blipFill>
        <p:spPr>
          <a:xfrm>
            <a:off x="5421625" y="270525"/>
            <a:ext cx="3009900" cy="3048000"/>
          </a:xfrm>
          <a:prstGeom prst="rect">
            <a:avLst/>
          </a:prstGeom>
          <a:noFill/>
          <a:ln>
            <a:noFill/>
          </a:ln>
        </p:spPr>
      </p:pic>
      <p:pic>
        <p:nvPicPr>
          <p:cNvPr id="170" name="Google Shape;170;p24"/>
          <p:cNvPicPr preferRelativeResize="0"/>
          <p:nvPr/>
        </p:nvPicPr>
        <p:blipFill>
          <a:blip r:embed="rId4">
            <a:alphaModFix/>
          </a:blip>
          <a:stretch>
            <a:fillRect/>
          </a:stretch>
        </p:blipFill>
        <p:spPr>
          <a:xfrm>
            <a:off x="311700" y="1735475"/>
            <a:ext cx="3849466" cy="3048000"/>
          </a:xfrm>
          <a:prstGeom prst="rect">
            <a:avLst/>
          </a:prstGeom>
          <a:noFill/>
          <a:ln>
            <a:noFill/>
          </a:ln>
        </p:spPr>
      </p:pic>
      <p:sp>
        <p:nvSpPr>
          <p:cNvPr id="171" name="Google Shape;171;p24"/>
          <p:cNvSpPr txBox="1"/>
          <p:nvPr>
            <p:ph idx="1" type="body"/>
          </p:nvPr>
        </p:nvSpPr>
        <p:spPr>
          <a:xfrm>
            <a:off x="311700" y="1072738"/>
            <a:ext cx="4056900" cy="6078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lt1"/>
              </a:buClr>
              <a:buSzPts val="1100"/>
              <a:buChar char="●"/>
            </a:pPr>
            <a:r>
              <a:rPr lang="es" sz="1100">
                <a:solidFill>
                  <a:schemeClr val="lt1"/>
                </a:solidFill>
              </a:rPr>
              <a:t>Agrupación</a:t>
            </a:r>
            <a:r>
              <a:rPr lang="es" sz="1100">
                <a:solidFill>
                  <a:schemeClr val="lt1"/>
                </a:solidFill>
              </a:rPr>
              <a:t> en bloque</a:t>
            </a:r>
            <a:endParaRPr sz="11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Guías de CSS</a:t>
            </a:r>
            <a:endParaRPr>
              <a:solidFill>
                <a:schemeClr val="accent6"/>
              </a:solidFill>
            </a:endParaRPr>
          </a:p>
        </p:txBody>
      </p:sp>
      <p:sp>
        <p:nvSpPr>
          <p:cNvPr id="177" name="Google Shape;177;p25"/>
          <p:cNvSpPr txBox="1"/>
          <p:nvPr>
            <p:ph idx="1" type="body"/>
          </p:nvPr>
        </p:nvSpPr>
        <p:spPr>
          <a:xfrm>
            <a:off x="311700" y="1229875"/>
            <a:ext cx="4260300" cy="627000"/>
          </a:xfrm>
          <a:prstGeom prst="rect">
            <a:avLst/>
          </a:prstGeom>
        </p:spPr>
        <p:txBody>
          <a:bodyPr anchorCtr="0" anchor="t" bIns="91425" lIns="91425" spcFirstLastPara="1" rIns="91425" wrap="square" tIns="91425">
            <a:normAutofit fontScale="55000" lnSpcReduction="20000"/>
          </a:bodyPr>
          <a:lstStyle/>
          <a:p>
            <a:pPr indent="-291465" lvl="0" marL="457200" rtl="0" algn="l">
              <a:spcBef>
                <a:spcPts val="0"/>
              </a:spcBef>
              <a:spcAft>
                <a:spcPts val="0"/>
              </a:spcAft>
              <a:buClr>
                <a:schemeClr val="lt1"/>
              </a:buClr>
              <a:buSzPct val="100000"/>
              <a:buChar char="●"/>
            </a:pPr>
            <a:r>
              <a:rPr lang="es">
                <a:solidFill>
                  <a:schemeClr val="lt1"/>
                </a:solidFill>
              </a:rPr>
              <a:t>Separación</a:t>
            </a:r>
            <a:r>
              <a:rPr lang="es">
                <a:solidFill>
                  <a:schemeClr val="lt1"/>
                </a:solidFill>
              </a:rPr>
              <a:t> de bloques, selectores y declaraciones</a:t>
            </a:r>
            <a:endParaRPr>
              <a:solidFill>
                <a:schemeClr val="lt1"/>
              </a:solidFill>
            </a:endParaRPr>
          </a:p>
          <a:p>
            <a:pPr indent="0" lvl="0" marL="457200" rtl="0" algn="l">
              <a:spcBef>
                <a:spcPts val="1200"/>
              </a:spcBef>
              <a:spcAft>
                <a:spcPts val="1200"/>
              </a:spcAft>
              <a:buNone/>
            </a:pPr>
            <a:r>
              <a:t/>
            </a:r>
            <a:endParaRPr>
              <a:solidFill>
                <a:schemeClr val="lt1"/>
              </a:solidFill>
            </a:endParaRPr>
          </a:p>
        </p:txBody>
      </p:sp>
      <p:pic>
        <p:nvPicPr>
          <p:cNvPr id="178" name="Google Shape;178;p25"/>
          <p:cNvPicPr preferRelativeResize="0"/>
          <p:nvPr/>
        </p:nvPicPr>
        <p:blipFill>
          <a:blip r:embed="rId3">
            <a:alphaModFix/>
          </a:blip>
          <a:stretch>
            <a:fillRect/>
          </a:stretch>
        </p:blipFill>
        <p:spPr>
          <a:xfrm>
            <a:off x="4833938" y="244788"/>
            <a:ext cx="4048125" cy="3876675"/>
          </a:xfrm>
          <a:prstGeom prst="rect">
            <a:avLst/>
          </a:prstGeom>
          <a:noFill/>
          <a:ln>
            <a:noFill/>
          </a:ln>
        </p:spPr>
      </p:pic>
      <p:pic>
        <p:nvPicPr>
          <p:cNvPr id="179" name="Google Shape;179;p25"/>
          <p:cNvPicPr preferRelativeResize="0"/>
          <p:nvPr/>
        </p:nvPicPr>
        <p:blipFill>
          <a:blip r:embed="rId4">
            <a:alphaModFix/>
          </a:blip>
          <a:stretch>
            <a:fillRect/>
          </a:stretch>
        </p:blipFill>
        <p:spPr>
          <a:xfrm>
            <a:off x="1188725" y="2035225"/>
            <a:ext cx="2933700" cy="2533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183" name="Shape 183"/>
        <p:cNvGrpSpPr/>
        <p:nvPr/>
      </p:nvGrpSpPr>
      <p:grpSpPr>
        <a:xfrm>
          <a:off x="0" y="0"/>
          <a:ext cx="0" cy="0"/>
          <a:chOff x="0" y="0"/>
          <a:chExt cx="0" cy="0"/>
        </a:xfrm>
      </p:grpSpPr>
      <p:sp>
        <p:nvSpPr>
          <p:cNvPr id="184" name="Google Shape;18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Guías de CSS</a:t>
            </a:r>
            <a:endParaRPr>
              <a:solidFill>
                <a:schemeClr val="accent6"/>
              </a:solidFill>
            </a:endParaRPr>
          </a:p>
        </p:txBody>
      </p:sp>
      <p:sp>
        <p:nvSpPr>
          <p:cNvPr id="185" name="Google Shape;185;p26"/>
          <p:cNvSpPr txBox="1"/>
          <p:nvPr>
            <p:ph idx="1" type="body"/>
          </p:nvPr>
        </p:nvSpPr>
        <p:spPr>
          <a:xfrm>
            <a:off x="311700" y="1229875"/>
            <a:ext cx="3565500" cy="607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s" sz="1100">
                <a:solidFill>
                  <a:schemeClr val="lt1"/>
                </a:solidFill>
              </a:rPr>
              <a:t>Comillas y no comillas</a:t>
            </a:r>
            <a:endParaRPr sz="1100">
              <a:solidFill>
                <a:schemeClr val="lt1"/>
              </a:solidFill>
            </a:endParaRPr>
          </a:p>
          <a:p>
            <a:pPr indent="0" lvl="0" marL="457200" rtl="0" algn="l">
              <a:spcBef>
                <a:spcPts val="1200"/>
              </a:spcBef>
              <a:spcAft>
                <a:spcPts val="1200"/>
              </a:spcAft>
              <a:buNone/>
            </a:pPr>
            <a:r>
              <a:t/>
            </a:r>
            <a:endParaRPr sz="1100">
              <a:solidFill>
                <a:schemeClr val="lt1"/>
              </a:solidFill>
            </a:endParaRPr>
          </a:p>
        </p:txBody>
      </p:sp>
      <p:pic>
        <p:nvPicPr>
          <p:cNvPr id="186" name="Google Shape;186;p26"/>
          <p:cNvPicPr preferRelativeResize="0"/>
          <p:nvPr/>
        </p:nvPicPr>
        <p:blipFill>
          <a:blip r:embed="rId3">
            <a:alphaModFix/>
          </a:blip>
          <a:stretch>
            <a:fillRect/>
          </a:stretch>
        </p:blipFill>
        <p:spPr>
          <a:xfrm>
            <a:off x="4156172" y="261947"/>
            <a:ext cx="4676128" cy="333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Guías de CSS</a:t>
            </a:r>
            <a:endParaRPr>
              <a:solidFill>
                <a:schemeClr val="accent6"/>
              </a:solidFill>
            </a:endParaRPr>
          </a:p>
        </p:txBody>
      </p:sp>
      <p:sp>
        <p:nvSpPr>
          <p:cNvPr id="192" name="Google Shape;192;p27"/>
          <p:cNvSpPr txBox="1"/>
          <p:nvPr>
            <p:ph idx="1" type="body"/>
          </p:nvPr>
        </p:nvSpPr>
        <p:spPr>
          <a:xfrm>
            <a:off x="311700" y="1229875"/>
            <a:ext cx="2490900" cy="409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Char char="●"/>
            </a:pPr>
            <a:r>
              <a:rPr lang="es" sz="1200">
                <a:solidFill>
                  <a:schemeClr val="lt1"/>
                </a:solidFill>
              </a:rPr>
              <a:t>Agrupar por secciones</a:t>
            </a:r>
            <a:endParaRPr sz="1200">
              <a:solidFill>
                <a:schemeClr val="lt1"/>
              </a:solidFill>
            </a:endParaRPr>
          </a:p>
          <a:p>
            <a:pPr indent="0" lvl="0" marL="457200" rtl="0" algn="l">
              <a:spcBef>
                <a:spcPts val="1200"/>
              </a:spcBef>
              <a:spcAft>
                <a:spcPts val="1200"/>
              </a:spcAft>
              <a:buNone/>
            </a:pPr>
            <a:r>
              <a:t/>
            </a:r>
            <a:endParaRPr sz="1200">
              <a:solidFill>
                <a:schemeClr val="lt1"/>
              </a:solidFill>
            </a:endParaRPr>
          </a:p>
        </p:txBody>
      </p:sp>
      <p:pic>
        <p:nvPicPr>
          <p:cNvPr id="193" name="Google Shape;193;p27"/>
          <p:cNvPicPr preferRelativeResize="0"/>
          <p:nvPr/>
        </p:nvPicPr>
        <p:blipFill>
          <a:blip r:embed="rId3">
            <a:alphaModFix/>
          </a:blip>
          <a:stretch>
            <a:fillRect/>
          </a:stretch>
        </p:blipFill>
        <p:spPr>
          <a:xfrm>
            <a:off x="6093138" y="315263"/>
            <a:ext cx="2581275" cy="3438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JavaScript - Introducción</a:t>
            </a:r>
            <a:endParaRPr/>
          </a:p>
        </p:txBody>
      </p:sp>
      <p:sp>
        <p:nvSpPr>
          <p:cNvPr id="199" name="Google Shape;199;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a:t>JavaScript es un lenguaje de programación WEB orientado a objetos desarrollado y lanzado por la Fundación Mozilla en 1995.</a:t>
            </a:r>
            <a:endParaRPr/>
          </a:p>
          <a:p>
            <a:pPr indent="0" lvl="0" marL="0" rtl="0" algn="just">
              <a:spcBef>
                <a:spcPts val="1200"/>
              </a:spcBef>
              <a:spcAft>
                <a:spcPts val="0"/>
              </a:spcAft>
              <a:buNone/>
            </a:pPr>
            <a:r>
              <a:rPr lang="es"/>
              <a:t>Está completamente enfocado al desarrollo de páginas WEB y es ampliamente utilizado en conjunto con HTML (estructuración de la página) y CSS (diseño de la misma).</a:t>
            </a:r>
            <a:endParaRPr/>
          </a:p>
          <a:p>
            <a:pPr indent="0" lvl="0" marL="0" rtl="0" algn="just">
              <a:spcBef>
                <a:spcPts val="1200"/>
              </a:spcBef>
              <a:spcAft>
                <a:spcPts val="1200"/>
              </a:spcAft>
              <a:buNone/>
            </a:pPr>
            <a:r>
              <a:rPr lang="es"/>
              <a:t>Su extensión es “.js”.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Estándar de codificación de JavaScript</a:t>
            </a:r>
            <a:endParaRPr/>
          </a:p>
        </p:txBody>
      </p:sp>
      <p:sp>
        <p:nvSpPr>
          <p:cNvPr id="205" name="Google Shape;205;p29"/>
          <p:cNvSpPr txBox="1"/>
          <p:nvPr>
            <p:ph idx="1" type="body"/>
          </p:nvPr>
        </p:nvSpPr>
        <p:spPr>
          <a:xfrm>
            <a:off x="311700" y="1229875"/>
            <a:ext cx="8520600" cy="36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a:t>Es un lenguaje caracterizado por estar débilmente tipeado, es decir, su estructura no presenta restricciones al momento de “violar” los tipos de datos utilizados, las variables no deben ser de un tipo concreto.</a:t>
            </a:r>
            <a:endParaRPr/>
          </a:p>
          <a:p>
            <a:pPr indent="0" lvl="0" marL="0" rtl="0" algn="just">
              <a:spcBef>
                <a:spcPts val="1200"/>
              </a:spcBef>
              <a:spcAft>
                <a:spcPts val="1200"/>
              </a:spcAft>
              <a:buNone/>
            </a:pPr>
            <a:r>
              <a:rPr lang="es"/>
              <a:t>Tanto las variables como las funciones deben ser declarados utilizando la notación informal “c</a:t>
            </a:r>
            <a:r>
              <a:rPr lang="es"/>
              <a:t>amelCase”</a:t>
            </a:r>
            <a:r>
              <a:rPr lang="es"/>
              <a:t>.</a:t>
            </a:r>
            <a:endParaRPr/>
          </a:p>
        </p:txBody>
      </p:sp>
      <p:pic>
        <p:nvPicPr>
          <p:cNvPr id="206" name="Google Shape;206;p29"/>
          <p:cNvPicPr preferRelativeResize="0"/>
          <p:nvPr/>
        </p:nvPicPr>
        <p:blipFill>
          <a:blip r:embed="rId3">
            <a:alphaModFix/>
          </a:blip>
          <a:stretch>
            <a:fillRect/>
          </a:stretch>
        </p:blipFill>
        <p:spPr>
          <a:xfrm>
            <a:off x="3710215" y="3181924"/>
            <a:ext cx="1723574" cy="1268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Ejemplos basado en el estándar de Google </a:t>
            </a:r>
            <a:endParaRPr/>
          </a:p>
        </p:txBody>
      </p:sp>
      <p:sp>
        <p:nvSpPr>
          <p:cNvPr id="212" name="Google Shape;212;p30"/>
          <p:cNvSpPr txBox="1"/>
          <p:nvPr>
            <p:ph idx="1" type="body"/>
          </p:nvPr>
        </p:nvSpPr>
        <p:spPr>
          <a:xfrm>
            <a:off x="311700" y="607800"/>
            <a:ext cx="8520600" cy="422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C</a:t>
            </a:r>
            <a:r>
              <a:rPr lang="es"/>
              <a:t>umplen con el estándar</a:t>
            </a:r>
            <a:r>
              <a:rPr lang="es"/>
              <a:t>:</a:t>
            </a:r>
            <a:endParaRPr/>
          </a:p>
          <a:p>
            <a:pPr indent="-317500" lvl="1" marL="914400" rtl="0" algn="l">
              <a:spcBef>
                <a:spcPts val="0"/>
              </a:spcBef>
              <a:spcAft>
                <a:spcPts val="0"/>
              </a:spcAft>
              <a:buSzPts val="1400"/>
              <a:buFont typeface="Roboto Mono"/>
              <a:buChar char="➢"/>
            </a:pPr>
            <a:r>
              <a:rPr b="1" lang="es">
                <a:solidFill>
                  <a:srgbClr val="700080"/>
                </a:solidFill>
                <a:latin typeface="Roboto Mono"/>
                <a:ea typeface="Roboto Mono"/>
                <a:cs typeface="Roboto Mono"/>
                <a:sym typeface="Roboto Mono"/>
              </a:rPr>
              <a:t>let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cont</a:t>
            </a:r>
            <a:r>
              <a:rPr lang="es">
                <a:solidFill>
                  <a:srgbClr val="0000F0"/>
                </a:solidFill>
                <a:latin typeface="Roboto Mono"/>
                <a:ea typeface="Roboto Mono"/>
                <a:cs typeface="Roboto Mono"/>
                <a:sym typeface="Roboto Mono"/>
              </a:rPr>
              <a:t>ador</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0</a:t>
            </a:r>
            <a:r>
              <a:rPr lang="es">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b="1" lang="es">
                <a:solidFill>
                  <a:srgbClr val="700080"/>
                </a:solidFill>
                <a:latin typeface="Roboto Mono"/>
                <a:ea typeface="Roboto Mono"/>
                <a:cs typeface="Roboto Mono"/>
                <a:sym typeface="Roboto Mono"/>
              </a:rPr>
              <a:t>let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nombreDeAlumno</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AB1CD"/>
                </a:solidFill>
                <a:latin typeface="Roboto Mono"/>
                <a:ea typeface="Roboto Mono"/>
                <a:cs typeface="Roboto Mono"/>
                <a:sym typeface="Roboto Mono"/>
              </a:rPr>
              <a:t>‘Juan’</a:t>
            </a:r>
            <a:r>
              <a:rPr lang="es">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317500" lvl="1" marL="914400" rtl="0" algn="l">
              <a:spcBef>
                <a:spcPts val="0"/>
              </a:spcBef>
              <a:spcAft>
                <a:spcPts val="0"/>
              </a:spcAft>
              <a:buClr>
                <a:srgbClr val="000000"/>
              </a:buClr>
              <a:buSzPts val="1400"/>
              <a:buFont typeface="Roboto Mono"/>
              <a:buChar char="➢"/>
            </a:pPr>
            <a:r>
              <a:rPr b="1" lang="es">
                <a:solidFill>
                  <a:srgbClr val="700080"/>
                </a:solidFill>
                <a:latin typeface="Roboto Mono"/>
                <a:ea typeface="Roboto Mono"/>
                <a:cs typeface="Roboto Mono"/>
                <a:sym typeface="Roboto Mono"/>
              </a:rPr>
              <a:t>const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TIPO_NUM</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6</a:t>
            </a:r>
            <a:r>
              <a:rPr lang="es">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317500" lvl="1" marL="914400" rtl="0" algn="l">
              <a:spcBef>
                <a:spcPts val="0"/>
              </a:spcBef>
              <a:spcAft>
                <a:spcPts val="0"/>
              </a:spcAft>
              <a:buClr>
                <a:srgbClr val="000000"/>
              </a:buClr>
              <a:buSzPts val="1400"/>
              <a:buFont typeface="Roboto Mono"/>
              <a:buChar char="➢"/>
            </a:pPr>
            <a:r>
              <a:rPr b="1" lang="es">
                <a:solidFill>
                  <a:srgbClr val="700080"/>
                </a:solidFill>
                <a:latin typeface="Roboto Mono"/>
                <a:ea typeface="Roboto Mono"/>
                <a:cs typeface="Roboto Mono"/>
                <a:sym typeface="Roboto Mono"/>
              </a:rPr>
              <a:t>let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edades</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20</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19</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31</a:t>
            </a:r>
            <a:r>
              <a:rPr lang="es">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b="1" lang="es">
                <a:solidFill>
                  <a:srgbClr val="700080"/>
                </a:solidFill>
                <a:latin typeface="Roboto Mono"/>
                <a:ea typeface="Roboto Mono"/>
                <a:cs typeface="Roboto Mono"/>
                <a:sym typeface="Roboto Mono"/>
              </a:rPr>
              <a:t>let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edades</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20</a:t>
            </a: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19</a:t>
            </a:r>
            <a:r>
              <a:rPr lang="es">
                <a:solidFill>
                  <a:srgbClr val="000000"/>
                </a:solidFill>
                <a:latin typeface="Roboto Mono"/>
                <a:ea typeface="Roboto Mono"/>
                <a:cs typeface="Roboto Mono"/>
                <a:sym typeface="Roboto Mono"/>
              </a:rPr>
              <a:t>, </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31</a:t>
            </a: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endParaRPr>
              <a:solidFill>
                <a:srgbClr val="000000"/>
              </a:solidFill>
              <a:latin typeface="Roboto Mono"/>
              <a:ea typeface="Roboto Mono"/>
              <a:cs typeface="Roboto Mono"/>
              <a:sym typeface="Roboto Mono"/>
            </a:endParaRPr>
          </a:p>
          <a:p>
            <a:pPr indent="-342900" lvl="0" marL="457200" rtl="0" algn="l">
              <a:spcBef>
                <a:spcPts val="0"/>
              </a:spcBef>
              <a:spcAft>
                <a:spcPts val="0"/>
              </a:spcAft>
              <a:buSzPts val="1800"/>
              <a:buChar char="❖"/>
            </a:pPr>
            <a:r>
              <a:rPr lang="es"/>
              <a:t>No cumplen con el estándar</a:t>
            </a:r>
            <a:r>
              <a:rPr lang="es"/>
              <a:t>:</a:t>
            </a:r>
            <a:endParaRPr/>
          </a:p>
          <a:p>
            <a:pPr indent="-317500" lvl="1" marL="914400" rtl="0" algn="l">
              <a:spcBef>
                <a:spcPts val="0"/>
              </a:spcBef>
              <a:spcAft>
                <a:spcPts val="0"/>
              </a:spcAft>
              <a:buSzPts val="1400"/>
              <a:buChar char="➢"/>
            </a:pPr>
            <a:r>
              <a:rPr b="1" lang="es">
                <a:solidFill>
                  <a:srgbClr val="700080"/>
                </a:solidFill>
                <a:latin typeface="Roboto Mono"/>
                <a:ea typeface="Roboto Mono"/>
                <a:cs typeface="Roboto Mono"/>
                <a:sym typeface="Roboto Mono"/>
              </a:rPr>
              <a:t>var</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c</a:t>
            </a:r>
            <a:r>
              <a:rPr b="1" lang="es">
                <a:solidFill>
                  <a:srgbClr val="EE11FF"/>
                </a:solidFill>
                <a:latin typeface="Roboto Mono"/>
                <a:ea typeface="Roboto Mono"/>
                <a:cs typeface="Roboto Mono"/>
                <a:sym typeface="Roboto Mono"/>
              </a:rPr>
              <a:t>=</a:t>
            </a:r>
            <a:r>
              <a:rPr lang="es">
                <a:solidFill>
                  <a:srgbClr val="106040"/>
                </a:solidFill>
                <a:latin typeface="Roboto Mono"/>
                <a:ea typeface="Roboto Mono"/>
                <a:cs typeface="Roboto Mono"/>
                <a:sym typeface="Roboto Mono"/>
              </a:rPr>
              <a:t>0</a:t>
            </a:r>
            <a:r>
              <a:rPr lang="es">
                <a:solidFill>
                  <a:srgbClr val="000000"/>
                </a:solidFill>
                <a:latin typeface="Roboto Mono"/>
                <a:ea typeface="Roboto Mono"/>
                <a:cs typeface="Roboto Mono"/>
                <a:sym typeface="Roboto Mono"/>
              </a:rPr>
              <a:t>; </a:t>
            </a:r>
            <a:r>
              <a:rPr i="1" lang="es">
                <a:solidFill>
                  <a:srgbClr val="A05000"/>
                </a:solidFill>
                <a:latin typeface="Roboto Mono"/>
                <a:ea typeface="Roboto Mono"/>
                <a:cs typeface="Roboto Mono"/>
                <a:sym typeface="Roboto Mono"/>
              </a:rPr>
              <a:t>// contador</a:t>
            </a:r>
            <a:endParaRPr i="1">
              <a:solidFill>
                <a:srgbClr val="A05000"/>
              </a:solidFill>
              <a:latin typeface="Roboto Mono"/>
              <a:ea typeface="Roboto Mono"/>
              <a:cs typeface="Roboto Mono"/>
              <a:sym typeface="Roboto Mono"/>
            </a:endParaRPr>
          </a:p>
          <a:p>
            <a:pPr indent="-317500" lvl="1" marL="914400" rtl="0" algn="l">
              <a:spcBef>
                <a:spcPts val="0"/>
              </a:spcBef>
              <a:spcAft>
                <a:spcPts val="0"/>
              </a:spcAft>
              <a:buClr>
                <a:srgbClr val="000000"/>
              </a:buClr>
              <a:buSzPts val="1400"/>
              <a:buFont typeface="Roboto Mono"/>
              <a:buChar char="➢"/>
            </a:pPr>
            <a:r>
              <a:rPr b="1" lang="es">
                <a:solidFill>
                  <a:srgbClr val="700080"/>
                </a:solidFill>
                <a:latin typeface="Roboto Mono"/>
                <a:ea typeface="Roboto Mono"/>
                <a:cs typeface="Roboto Mono"/>
                <a:sym typeface="Roboto Mono"/>
              </a:rPr>
              <a:t>let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nombre_de_alumno</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AB1CD"/>
                </a:solidFill>
                <a:latin typeface="Roboto Mono"/>
                <a:ea typeface="Roboto Mono"/>
                <a:cs typeface="Roboto Mono"/>
                <a:sym typeface="Roboto Mono"/>
              </a:rPr>
              <a:t>“Juan”</a:t>
            </a:r>
            <a:endParaRPr>
              <a:solidFill>
                <a:srgbClr val="000000"/>
              </a:solidFill>
              <a:latin typeface="Roboto Mono"/>
              <a:ea typeface="Roboto Mono"/>
              <a:cs typeface="Roboto Mono"/>
              <a:sym typeface="Roboto Mono"/>
            </a:endParaRPr>
          </a:p>
          <a:p>
            <a:pPr indent="-317500" lvl="1" marL="914400" rtl="0" algn="l">
              <a:spcBef>
                <a:spcPts val="0"/>
              </a:spcBef>
              <a:spcAft>
                <a:spcPts val="0"/>
              </a:spcAft>
              <a:buClr>
                <a:srgbClr val="000000"/>
              </a:buClr>
              <a:buSzPts val="1400"/>
              <a:buFont typeface="Roboto Mono"/>
              <a:buChar char="➢"/>
            </a:pPr>
            <a:r>
              <a:rPr b="1" lang="es">
                <a:solidFill>
                  <a:srgbClr val="700080"/>
                </a:solidFill>
                <a:latin typeface="Roboto Mono"/>
                <a:ea typeface="Roboto Mono"/>
                <a:cs typeface="Roboto Mono"/>
                <a:sym typeface="Roboto Mono"/>
              </a:rPr>
              <a:t>const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tipoNum</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6</a:t>
            </a:r>
            <a:r>
              <a:rPr lang="es">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317500" lvl="1" marL="914400" rtl="0" algn="l">
              <a:spcBef>
                <a:spcPts val="0"/>
              </a:spcBef>
              <a:spcAft>
                <a:spcPts val="0"/>
              </a:spcAft>
              <a:buClr>
                <a:srgbClr val="000000"/>
              </a:buClr>
              <a:buSzPts val="1400"/>
              <a:buFont typeface="Roboto Mono"/>
              <a:buChar char="➢"/>
            </a:pPr>
            <a:r>
              <a:rPr b="1" lang="es">
                <a:solidFill>
                  <a:srgbClr val="700080"/>
                </a:solidFill>
                <a:latin typeface="Roboto Mono"/>
                <a:ea typeface="Roboto Mono"/>
                <a:cs typeface="Roboto Mono"/>
                <a:sym typeface="Roboto Mono"/>
              </a:rPr>
              <a:t>let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edades</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b="1" lang="es">
                <a:solidFill>
                  <a:srgbClr val="700080"/>
                </a:solidFill>
                <a:latin typeface="Roboto Mono"/>
                <a:ea typeface="Roboto Mono"/>
                <a:cs typeface="Roboto Mono"/>
                <a:sym typeface="Roboto Mono"/>
              </a:rPr>
              <a:t>new</a:t>
            </a:r>
            <a:r>
              <a:rPr lang="es">
                <a:solidFill>
                  <a:srgbClr val="000000"/>
                </a:solidFill>
                <a:latin typeface="Roboto Mono"/>
                <a:ea typeface="Roboto Mono"/>
                <a:cs typeface="Roboto Mono"/>
                <a:sym typeface="Roboto Mono"/>
              </a:rPr>
              <a:t> </a:t>
            </a:r>
            <a:r>
              <a:rPr lang="es">
                <a:solidFill>
                  <a:srgbClr val="1AB1CD"/>
                </a:solidFill>
                <a:latin typeface="Roboto Mono"/>
                <a:ea typeface="Roboto Mono"/>
                <a:cs typeface="Roboto Mono"/>
                <a:sym typeface="Roboto Mono"/>
              </a:rPr>
              <a:t>Array</a:t>
            </a:r>
            <a:r>
              <a:rPr lang="es">
                <a:solidFill>
                  <a:srgbClr val="000000"/>
                </a:solidFill>
                <a:latin typeface="Roboto Mono"/>
                <a:ea typeface="Roboto Mono"/>
                <a:cs typeface="Roboto Mono"/>
                <a:sym typeface="Roboto Mono"/>
              </a:rPr>
              <a:t>(</a:t>
            </a:r>
            <a:r>
              <a:rPr lang="es">
                <a:solidFill>
                  <a:srgbClr val="106040"/>
                </a:solidFill>
                <a:latin typeface="Roboto Mono"/>
                <a:ea typeface="Roboto Mono"/>
                <a:cs typeface="Roboto Mono"/>
                <a:sym typeface="Roboto Mono"/>
              </a:rPr>
              <a:t>20</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19</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31</a:t>
            </a:r>
            <a:r>
              <a:rPr lang="es">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Declaración múltiple</a:t>
            </a:r>
            <a:endParaRPr/>
          </a:p>
        </p:txBody>
      </p:sp>
      <p:sp>
        <p:nvSpPr>
          <p:cNvPr id="218" name="Google Shape;218;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Cumple con el estándar</a:t>
            </a:r>
            <a:r>
              <a:rPr lang="es"/>
              <a:t>:</a:t>
            </a:r>
            <a:endParaRPr>
              <a:solidFill>
                <a:srgbClr val="000000"/>
              </a:solidFill>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b="1" lang="es">
                <a:solidFill>
                  <a:srgbClr val="700080"/>
                </a:solidFill>
                <a:latin typeface="Roboto Mono"/>
                <a:ea typeface="Roboto Mono"/>
                <a:cs typeface="Roboto Mono"/>
                <a:sym typeface="Roboto Mono"/>
              </a:rPr>
              <a:t>let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contador</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0</a:t>
            </a: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b="1" lang="es">
                <a:solidFill>
                  <a:srgbClr val="700080"/>
                </a:solidFill>
                <a:latin typeface="Roboto Mono"/>
                <a:ea typeface="Roboto Mono"/>
                <a:cs typeface="Roboto Mono"/>
                <a:sym typeface="Roboto Mono"/>
              </a:rPr>
              <a:t>let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nombreDeAlumno</a:t>
            </a: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b="1" lang="es">
                <a:solidFill>
                  <a:srgbClr val="700080"/>
                </a:solidFill>
                <a:latin typeface="Roboto Mono"/>
                <a:ea typeface="Roboto Mono"/>
                <a:cs typeface="Roboto Mono"/>
                <a:sym typeface="Roboto Mono"/>
              </a:rPr>
              <a:t>let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encontrado</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201090"/>
                </a:solidFill>
                <a:latin typeface="Roboto Mono"/>
                <a:ea typeface="Roboto Mono"/>
                <a:cs typeface="Roboto Mono"/>
                <a:sym typeface="Roboto Mono"/>
              </a:rPr>
              <a:t>false</a:t>
            </a: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endParaRPr>
              <a:solidFill>
                <a:srgbClr val="000000"/>
              </a:solidFill>
              <a:latin typeface="Roboto Mono"/>
              <a:ea typeface="Roboto Mono"/>
              <a:cs typeface="Roboto Mono"/>
              <a:sym typeface="Roboto Mono"/>
            </a:endParaRPr>
          </a:p>
          <a:p>
            <a:pPr indent="-342900" lvl="0" marL="457200" rtl="0" algn="l">
              <a:spcBef>
                <a:spcPts val="0"/>
              </a:spcBef>
              <a:spcAft>
                <a:spcPts val="0"/>
              </a:spcAft>
              <a:buClr>
                <a:srgbClr val="000000"/>
              </a:buClr>
              <a:buSzPts val="1800"/>
              <a:buFont typeface="Roboto Mono"/>
              <a:buChar char="❖"/>
            </a:pPr>
            <a:r>
              <a:rPr lang="es"/>
              <a:t>No cumplen con el estándar</a:t>
            </a:r>
            <a:r>
              <a:rPr lang="es"/>
              <a:t>:</a:t>
            </a:r>
            <a:endParaRPr/>
          </a:p>
          <a:p>
            <a:pPr indent="-317500" lvl="1" marL="914400" rtl="0" algn="l">
              <a:spcBef>
                <a:spcPts val="0"/>
              </a:spcBef>
              <a:spcAft>
                <a:spcPts val="0"/>
              </a:spcAft>
              <a:buSzPts val="1400"/>
              <a:buChar char="➢"/>
            </a:pPr>
            <a:r>
              <a:rPr b="1" lang="es">
                <a:solidFill>
                  <a:srgbClr val="700080"/>
                </a:solidFill>
                <a:latin typeface="Roboto Mono"/>
                <a:ea typeface="Roboto Mono"/>
                <a:cs typeface="Roboto Mono"/>
                <a:sym typeface="Roboto Mono"/>
              </a:rPr>
              <a:t>let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contador</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0</a:t>
            </a: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nombreDeAlumno</a:t>
            </a: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encontrado</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201090"/>
                </a:solidFill>
                <a:latin typeface="Roboto Mono"/>
                <a:ea typeface="Roboto Mono"/>
                <a:cs typeface="Roboto Mono"/>
                <a:sym typeface="Roboto Mono"/>
              </a:rPr>
              <a:t>false</a:t>
            </a:r>
            <a:r>
              <a:rPr lang="es">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317500" lvl="1" marL="914400" rtl="0" algn="l">
              <a:spcBef>
                <a:spcPts val="0"/>
              </a:spcBef>
              <a:spcAft>
                <a:spcPts val="0"/>
              </a:spcAft>
              <a:buClr>
                <a:srgbClr val="000000"/>
              </a:buClr>
              <a:buSzPts val="1400"/>
              <a:buFont typeface="Roboto Mono"/>
              <a:buChar char="➢"/>
            </a:pPr>
            <a:r>
              <a:rPr b="1" lang="es">
                <a:solidFill>
                  <a:srgbClr val="700080"/>
                </a:solidFill>
                <a:latin typeface="Roboto Mono"/>
                <a:ea typeface="Roboto Mono"/>
                <a:cs typeface="Roboto Mono"/>
                <a:sym typeface="Roboto Mono"/>
              </a:rPr>
              <a:t>let</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contador</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0</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nombreDeAlumno</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encontrado</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201090"/>
                </a:solidFill>
                <a:latin typeface="Roboto Mono"/>
                <a:ea typeface="Roboto Mono"/>
                <a:cs typeface="Roboto Mono"/>
                <a:sym typeface="Roboto Mono"/>
              </a:rPr>
              <a:t>false</a:t>
            </a:r>
            <a:r>
              <a:rPr lang="es">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Estándares de codificación</a:t>
            </a:r>
            <a:endParaRPr>
              <a:solidFill>
                <a:schemeClr val="accent6"/>
              </a:solidFill>
            </a:endParaRPr>
          </a:p>
          <a:p>
            <a:pPr indent="0" lvl="0" marL="0" rtl="0" algn="l">
              <a:spcBef>
                <a:spcPts val="0"/>
              </a:spcBef>
              <a:spcAft>
                <a:spcPts val="0"/>
              </a:spcAft>
              <a:buNone/>
            </a:pPr>
            <a:r>
              <a:t/>
            </a:r>
            <a:endParaRPr>
              <a:solidFill>
                <a:schemeClr val="accent6"/>
              </a:solidFill>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lt1"/>
              </a:buClr>
              <a:buSzPts val="2400"/>
              <a:buFont typeface="Arial"/>
              <a:buChar char="●"/>
            </a:pPr>
            <a:r>
              <a:rPr lang="es" sz="2400">
                <a:solidFill>
                  <a:schemeClr val="lt1"/>
                </a:solidFill>
                <a:latin typeface="Arial"/>
                <a:ea typeface="Arial"/>
                <a:cs typeface="Arial"/>
                <a:sym typeface="Arial"/>
              </a:rPr>
              <a:t>Ayudan el mantenimiento del </a:t>
            </a:r>
            <a:r>
              <a:rPr lang="es" sz="2400">
                <a:solidFill>
                  <a:schemeClr val="lt1"/>
                </a:solidFill>
                <a:latin typeface="Arial"/>
                <a:ea typeface="Arial"/>
                <a:cs typeface="Arial"/>
                <a:sym typeface="Arial"/>
              </a:rPr>
              <a:t>código</a:t>
            </a:r>
            <a:endParaRPr sz="2400">
              <a:solidFill>
                <a:schemeClr val="lt1"/>
              </a:solidFill>
              <a:latin typeface="Arial"/>
              <a:ea typeface="Arial"/>
              <a:cs typeface="Arial"/>
              <a:sym typeface="Arial"/>
            </a:endParaRPr>
          </a:p>
          <a:p>
            <a:pPr indent="-381000" lvl="0" marL="457200" rtl="0" algn="l">
              <a:spcBef>
                <a:spcPts val="0"/>
              </a:spcBef>
              <a:spcAft>
                <a:spcPts val="0"/>
              </a:spcAft>
              <a:buClr>
                <a:schemeClr val="lt1"/>
              </a:buClr>
              <a:buSzPts val="2400"/>
              <a:buFont typeface="Arial"/>
              <a:buChar char="●"/>
            </a:pPr>
            <a:r>
              <a:rPr lang="es" sz="2400">
                <a:solidFill>
                  <a:schemeClr val="lt1"/>
                </a:solidFill>
                <a:latin typeface="Arial"/>
                <a:ea typeface="Arial"/>
                <a:cs typeface="Arial"/>
                <a:sym typeface="Arial"/>
              </a:rPr>
              <a:t>Ayudan a trabajar en equipo</a:t>
            </a:r>
            <a:endParaRPr sz="2400">
              <a:solidFill>
                <a:schemeClr val="lt1"/>
              </a:solidFill>
              <a:latin typeface="Arial"/>
              <a:ea typeface="Arial"/>
              <a:cs typeface="Arial"/>
              <a:sym typeface="Arial"/>
            </a:endParaRPr>
          </a:p>
          <a:p>
            <a:pPr indent="-381000" lvl="0" marL="457200" rtl="0" algn="l">
              <a:spcBef>
                <a:spcPts val="0"/>
              </a:spcBef>
              <a:spcAft>
                <a:spcPts val="0"/>
              </a:spcAft>
              <a:buClr>
                <a:schemeClr val="lt1"/>
              </a:buClr>
              <a:buSzPts val="2400"/>
              <a:buFont typeface="Arial"/>
              <a:buChar char="●"/>
            </a:pPr>
            <a:r>
              <a:rPr lang="es" sz="2400">
                <a:solidFill>
                  <a:schemeClr val="lt1"/>
                </a:solidFill>
                <a:latin typeface="Arial"/>
                <a:ea typeface="Arial"/>
                <a:cs typeface="Arial"/>
                <a:sym typeface="Arial"/>
              </a:rPr>
              <a:t>Son un pilar principal de la calidad del </a:t>
            </a:r>
            <a:r>
              <a:rPr lang="es" sz="2400">
                <a:solidFill>
                  <a:schemeClr val="lt1"/>
                </a:solidFill>
                <a:latin typeface="Arial"/>
                <a:ea typeface="Arial"/>
                <a:cs typeface="Arial"/>
                <a:sym typeface="Arial"/>
              </a:rPr>
              <a:t>código</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sz="1100">
              <a:solidFill>
                <a:schemeClr val="lt1"/>
              </a:solidFill>
              <a:latin typeface="Arial"/>
              <a:ea typeface="Arial"/>
              <a:cs typeface="Arial"/>
              <a:sym typeface="Arial"/>
            </a:endParaRPr>
          </a:p>
          <a:p>
            <a:pPr indent="0" lvl="0" marL="0" rtl="0" algn="l">
              <a:spcBef>
                <a:spcPts val="0"/>
              </a:spcBef>
              <a:spcAft>
                <a:spcPts val="0"/>
              </a:spcAft>
              <a:buNone/>
            </a:pPr>
            <a:r>
              <a:t/>
            </a:r>
            <a:endParaRPr sz="110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t>
            </a:r>
            <a:r>
              <a:rPr lang="es"/>
              <a:t>loques de código</a:t>
            </a:r>
            <a:endParaRPr/>
          </a:p>
        </p:txBody>
      </p:sp>
      <p:sp>
        <p:nvSpPr>
          <p:cNvPr id="224" name="Google Shape;224;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Cumple con el estándar</a:t>
            </a:r>
            <a:r>
              <a:rPr lang="es"/>
              <a:t>:</a:t>
            </a:r>
            <a:endParaRPr/>
          </a:p>
          <a:p>
            <a:pPr indent="-317500" lvl="1" marL="914400" rtl="0" algn="l">
              <a:spcBef>
                <a:spcPts val="0"/>
              </a:spcBef>
              <a:spcAft>
                <a:spcPts val="0"/>
              </a:spcAft>
              <a:buSzPts val="1400"/>
              <a:buFont typeface="Roboto Mono"/>
              <a:buChar char="➢"/>
            </a:pPr>
            <a:r>
              <a:rPr b="1" lang="es">
                <a:solidFill>
                  <a:srgbClr val="700080"/>
                </a:solidFill>
                <a:latin typeface="Roboto Mono"/>
                <a:ea typeface="Roboto Mono"/>
                <a:cs typeface="Roboto Mono"/>
                <a:sym typeface="Roboto Mono"/>
              </a:rPr>
              <a:t>function</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getNombre</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cedula</a:t>
            </a:r>
            <a:r>
              <a:rPr lang="es">
                <a:solidFill>
                  <a:srgbClr val="000000"/>
                </a:solidFill>
                <a:latin typeface="Roboto Mono"/>
                <a:ea typeface="Roboto Mono"/>
                <a:cs typeface="Roboto Mono"/>
                <a:sym typeface="Roboto Mono"/>
              </a:rPr>
              <a:t>) {</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50505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b="1" lang="es">
                <a:solidFill>
                  <a:srgbClr val="700080"/>
                </a:solidFill>
                <a:latin typeface="Roboto Mono"/>
                <a:ea typeface="Roboto Mono"/>
                <a:cs typeface="Roboto Mono"/>
                <a:sym typeface="Roboto Mono"/>
              </a:rPr>
              <a:t>function</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frenar_ </a:t>
            </a:r>
            <a:r>
              <a:rPr lang="es">
                <a:solidFill>
                  <a:srgbClr val="000000"/>
                </a:solidFill>
                <a:latin typeface="Roboto Mono"/>
                <a:ea typeface="Roboto Mono"/>
                <a:cs typeface="Roboto Mono"/>
                <a:sym typeface="Roboto Mono"/>
              </a:rPr>
              <a:t>() {</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50505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endParaRPr>
              <a:solidFill>
                <a:srgbClr val="000000"/>
              </a:solidFill>
              <a:latin typeface="Roboto Mono"/>
              <a:ea typeface="Roboto Mono"/>
              <a:cs typeface="Roboto Mono"/>
              <a:sym typeface="Roboto Mono"/>
            </a:endParaRPr>
          </a:p>
          <a:p>
            <a:pPr indent="-342900" lvl="0" marL="457200" rtl="0" algn="l">
              <a:spcBef>
                <a:spcPts val="0"/>
              </a:spcBef>
              <a:spcAft>
                <a:spcPts val="0"/>
              </a:spcAft>
              <a:buSzPts val="1800"/>
              <a:buChar char="❖"/>
            </a:pPr>
            <a:r>
              <a:rPr lang="es"/>
              <a:t>No cumplen con el estándar</a:t>
            </a:r>
            <a:r>
              <a:rPr lang="es"/>
              <a:t>:</a:t>
            </a:r>
            <a:endParaRPr/>
          </a:p>
          <a:p>
            <a:pPr indent="-317500" lvl="1" marL="914400" rtl="0" algn="l">
              <a:spcBef>
                <a:spcPts val="0"/>
              </a:spcBef>
              <a:spcAft>
                <a:spcPts val="0"/>
              </a:spcAft>
              <a:buClr>
                <a:srgbClr val="000000"/>
              </a:buClr>
              <a:buSzPts val="1400"/>
              <a:buFont typeface="Roboto Mono"/>
              <a:buChar char="➢"/>
            </a:pPr>
            <a:r>
              <a:rPr b="1" lang="es">
                <a:solidFill>
                  <a:srgbClr val="700080"/>
                </a:solidFill>
                <a:latin typeface="Roboto Mono"/>
                <a:ea typeface="Roboto Mono"/>
                <a:cs typeface="Roboto Mono"/>
                <a:sym typeface="Roboto Mono"/>
              </a:rPr>
              <a:t>function</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getNombre</a:t>
            </a:r>
            <a:r>
              <a:rPr lang="es">
                <a:solidFill>
                  <a:srgbClr val="000000"/>
                </a:solidFill>
                <a:latin typeface="Roboto Mono"/>
                <a:ea typeface="Roboto Mono"/>
                <a:cs typeface="Roboto Mono"/>
                <a:sym typeface="Roboto Mono"/>
              </a:rPr>
              <a:t>(</a:t>
            </a:r>
            <a:r>
              <a:rPr lang="es">
                <a:solidFill>
                  <a:srgbClr val="0000F0"/>
                </a:solidFill>
                <a:latin typeface="Roboto Mono"/>
                <a:ea typeface="Roboto Mono"/>
                <a:cs typeface="Roboto Mono"/>
                <a:sym typeface="Roboto Mono"/>
              </a:rPr>
              <a:t>cedula</a:t>
            </a:r>
            <a:r>
              <a:rPr lang="es">
                <a:solidFill>
                  <a:srgbClr val="000000"/>
                </a:solidFill>
                <a:latin typeface="Roboto Mono"/>
                <a:ea typeface="Roboto Mono"/>
                <a:cs typeface="Roboto Mono"/>
                <a:sym typeface="Roboto Mono"/>
              </a:rPr>
              <a:t>){</a:t>
            </a:r>
            <a:r>
              <a:rPr lang="es">
                <a:solidFill>
                  <a:srgbClr val="505050"/>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b="1" lang="es">
                <a:solidFill>
                  <a:srgbClr val="700080"/>
                </a:solidFill>
                <a:latin typeface="Roboto Mono"/>
                <a:ea typeface="Roboto Mono"/>
                <a:cs typeface="Roboto Mono"/>
                <a:sym typeface="Roboto Mono"/>
              </a:rPr>
              <a:t>function</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frenar</a:t>
            </a:r>
            <a:r>
              <a:rPr lang="es">
                <a:solidFill>
                  <a:srgbClr val="000000"/>
                </a:solidFill>
                <a:latin typeface="Roboto Mono"/>
                <a:ea typeface="Roboto Mono"/>
                <a:cs typeface="Roboto Mono"/>
                <a:sym typeface="Roboto Mono"/>
              </a:rPr>
              <a:t> () {</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50505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endParaRPr>
              <a:solidFill>
                <a:srgbClr val="000000"/>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Bloques de código</a:t>
            </a:r>
            <a:endParaRPr/>
          </a:p>
          <a:p>
            <a:pPr indent="0" lvl="0" marL="0" rtl="0" algn="l">
              <a:spcBef>
                <a:spcPts val="0"/>
              </a:spcBef>
              <a:spcAft>
                <a:spcPts val="0"/>
              </a:spcAft>
              <a:buNone/>
            </a:pPr>
            <a:r>
              <a:t/>
            </a:r>
            <a:endParaRPr/>
          </a:p>
        </p:txBody>
      </p:sp>
      <p:sp>
        <p:nvSpPr>
          <p:cNvPr id="230" name="Google Shape;230;p33"/>
          <p:cNvSpPr txBox="1"/>
          <p:nvPr>
            <p:ph idx="1" type="body"/>
          </p:nvPr>
        </p:nvSpPr>
        <p:spPr>
          <a:xfrm>
            <a:off x="311700" y="1229875"/>
            <a:ext cx="8520600" cy="365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Cumple con el estándar</a:t>
            </a:r>
            <a:r>
              <a:rPr lang="es"/>
              <a:t>:</a:t>
            </a:r>
            <a:endParaRPr/>
          </a:p>
          <a:p>
            <a:pPr indent="-317500" lvl="1" marL="914400" rtl="0" algn="l">
              <a:spcBef>
                <a:spcPts val="0"/>
              </a:spcBef>
              <a:spcAft>
                <a:spcPts val="0"/>
              </a:spcAft>
              <a:buSzPts val="1400"/>
              <a:buFont typeface="Roboto Mono"/>
              <a:buChar char="➢"/>
            </a:pPr>
            <a:r>
              <a:rPr b="1" lang="es">
                <a:solidFill>
                  <a:srgbClr val="700080"/>
                </a:solidFill>
                <a:latin typeface="Roboto Mono"/>
                <a:ea typeface="Roboto Mono"/>
                <a:cs typeface="Roboto Mono"/>
                <a:sym typeface="Roboto Mono"/>
              </a:rPr>
              <a:t>if</a:t>
            </a:r>
            <a:r>
              <a:rPr lang="es">
                <a:solidFill>
                  <a:srgbClr val="000000"/>
                </a:solidFill>
                <a:latin typeface="Roboto Mono"/>
                <a:ea typeface="Roboto Mono"/>
                <a:cs typeface="Roboto Mono"/>
                <a:sym typeface="Roboto Mono"/>
              </a:rPr>
              <a:t> (</a:t>
            </a:r>
            <a:r>
              <a:rPr lang="es">
                <a:solidFill>
                  <a:srgbClr val="1AB1CD"/>
                </a:solidFill>
                <a:latin typeface="Roboto Mono"/>
                <a:ea typeface="Roboto Mono"/>
                <a:cs typeface="Roboto Mono"/>
                <a:sym typeface="Roboto Mono"/>
              </a:rPr>
              <a:t>valido</a:t>
            </a:r>
            <a:r>
              <a:rPr lang="es">
                <a:solidFill>
                  <a:srgbClr val="000000"/>
                </a:solidFill>
                <a:latin typeface="Roboto Mono"/>
                <a:ea typeface="Roboto Mono"/>
                <a:cs typeface="Roboto Mono"/>
                <a:sym typeface="Roboto Mono"/>
              </a:rPr>
              <a:t>) {</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50505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b="1" lang="es">
                <a:solidFill>
                  <a:srgbClr val="700080"/>
                </a:solidFill>
                <a:latin typeface="Roboto Mono"/>
                <a:ea typeface="Roboto Mono"/>
                <a:cs typeface="Roboto Mono"/>
                <a:sym typeface="Roboto Mono"/>
              </a:rPr>
              <a:t>else</a:t>
            </a:r>
            <a:r>
              <a:rPr lang="es">
                <a:solidFill>
                  <a:srgbClr val="000000"/>
                </a:solidFill>
                <a:latin typeface="Roboto Mono"/>
                <a:ea typeface="Roboto Mono"/>
                <a:cs typeface="Roboto Mono"/>
                <a:sym typeface="Roboto Mono"/>
              </a:rPr>
              <a:t> {</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50505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endParaRPr>
              <a:solidFill>
                <a:srgbClr val="000000"/>
              </a:solidFill>
              <a:latin typeface="Roboto Mono"/>
              <a:ea typeface="Roboto Mono"/>
              <a:cs typeface="Roboto Mono"/>
              <a:sym typeface="Roboto Mono"/>
            </a:endParaRPr>
          </a:p>
          <a:p>
            <a:pPr indent="-342900" lvl="0" marL="457200" rtl="0" algn="l">
              <a:spcBef>
                <a:spcPts val="0"/>
              </a:spcBef>
              <a:spcAft>
                <a:spcPts val="0"/>
              </a:spcAft>
              <a:buSzPts val="1800"/>
              <a:buChar char="❖"/>
            </a:pPr>
            <a:r>
              <a:rPr lang="es"/>
              <a:t>No cumple con el estándar</a:t>
            </a:r>
            <a:r>
              <a:rPr lang="es"/>
              <a:t>:</a:t>
            </a:r>
            <a:endParaRPr/>
          </a:p>
          <a:p>
            <a:pPr indent="-317500" lvl="1" marL="914400" rtl="0" algn="l">
              <a:spcBef>
                <a:spcPts val="0"/>
              </a:spcBef>
              <a:spcAft>
                <a:spcPts val="0"/>
              </a:spcAft>
              <a:buSzPts val="1400"/>
              <a:buFont typeface="Roboto Mono"/>
              <a:buChar char="➢"/>
            </a:pPr>
            <a:r>
              <a:rPr b="1" lang="es">
                <a:solidFill>
                  <a:srgbClr val="700080"/>
                </a:solidFill>
                <a:latin typeface="Roboto Mono"/>
                <a:ea typeface="Roboto Mono"/>
                <a:cs typeface="Roboto Mono"/>
                <a:sym typeface="Roboto Mono"/>
              </a:rPr>
              <a:t>if</a:t>
            </a:r>
            <a:r>
              <a:rPr lang="es">
                <a:solidFill>
                  <a:srgbClr val="000000"/>
                </a:solidFill>
                <a:latin typeface="Roboto Mono"/>
                <a:ea typeface="Roboto Mono"/>
                <a:cs typeface="Roboto Mono"/>
                <a:sym typeface="Roboto Mono"/>
              </a:rPr>
              <a:t>(</a:t>
            </a:r>
            <a:r>
              <a:rPr lang="es">
                <a:solidFill>
                  <a:srgbClr val="1AB1CD"/>
                </a:solidFill>
                <a:latin typeface="Roboto Mono"/>
                <a:ea typeface="Roboto Mono"/>
                <a:cs typeface="Roboto Mono"/>
                <a:sym typeface="Roboto Mono"/>
              </a:rPr>
              <a:t>valido</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201090"/>
                </a:solidFill>
                <a:latin typeface="Roboto Mono"/>
                <a:ea typeface="Roboto Mono"/>
                <a:cs typeface="Roboto Mono"/>
                <a:sym typeface="Roboto Mono"/>
              </a:rPr>
              <a:t>true</a:t>
            </a: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50505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b="1" lang="es">
                <a:solidFill>
                  <a:srgbClr val="700080"/>
                </a:solidFill>
                <a:latin typeface="Roboto Mono"/>
                <a:ea typeface="Roboto Mono"/>
                <a:cs typeface="Roboto Mono"/>
                <a:sym typeface="Roboto Mono"/>
              </a:rPr>
              <a:t>else</a:t>
            </a: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50505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endParaRPr>
              <a:solidFill>
                <a:srgbClr val="000000"/>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Bloques de código</a:t>
            </a:r>
            <a:endParaRPr/>
          </a:p>
          <a:p>
            <a:pPr indent="0" lvl="0" marL="0" rtl="0" algn="l">
              <a:spcBef>
                <a:spcPts val="0"/>
              </a:spcBef>
              <a:spcAft>
                <a:spcPts val="0"/>
              </a:spcAft>
              <a:buNone/>
            </a:pPr>
            <a:r>
              <a:t/>
            </a:r>
            <a:endParaRPr/>
          </a:p>
        </p:txBody>
      </p:sp>
      <p:sp>
        <p:nvSpPr>
          <p:cNvPr id="236" name="Google Shape;236;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Cumple con el estándar</a:t>
            </a:r>
            <a:r>
              <a:rPr lang="es"/>
              <a:t>:</a:t>
            </a:r>
            <a:endParaRPr/>
          </a:p>
          <a:p>
            <a:pPr indent="-317500" lvl="1" marL="914400" rtl="0" algn="l">
              <a:spcBef>
                <a:spcPts val="0"/>
              </a:spcBef>
              <a:spcAft>
                <a:spcPts val="0"/>
              </a:spcAft>
              <a:buSzPts val="1400"/>
              <a:buFont typeface="Roboto Mono"/>
              <a:buChar char="➢"/>
            </a:pPr>
            <a:r>
              <a:rPr b="1" lang="es">
                <a:solidFill>
                  <a:srgbClr val="700080"/>
                </a:solidFill>
                <a:latin typeface="Roboto Mono"/>
                <a:ea typeface="Roboto Mono"/>
                <a:cs typeface="Roboto Mono"/>
                <a:sym typeface="Roboto Mono"/>
              </a:rPr>
              <a:t>if</a:t>
            </a:r>
            <a:r>
              <a:rPr lang="es">
                <a:solidFill>
                  <a:srgbClr val="000000"/>
                </a:solidFill>
                <a:latin typeface="Roboto Mono"/>
                <a:ea typeface="Roboto Mono"/>
                <a:cs typeface="Roboto Mono"/>
                <a:sym typeface="Roboto Mono"/>
              </a:rPr>
              <a:t> (</a:t>
            </a:r>
            <a:r>
              <a:rPr lang="es">
                <a:solidFill>
                  <a:srgbClr val="1AB1CD"/>
                </a:solidFill>
                <a:latin typeface="Roboto Mono"/>
                <a:ea typeface="Roboto Mono"/>
                <a:cs typeface="Roboto Mono"/>
                <a:sym typeface="Roboto Mono"/>
              </a:rPr>
              <a:t>num</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0</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AB1CD"/>
                </a:solidFill>
                <a:latin typeface="Roboto Mono"/>
                <a:ea typeface="Roboto Mono"/>
                <a:cs typeface="Roboto Mono"/>
                <a:sym typeface="Roboto Mono"/>
              </a:rPr>
              <a:t>num</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1</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1AB1CD"/>
                </a:solidFill>
                <a:latin typeface="Roboto Mono"/>
                <a:ea typeface="Roboto Mono"/>
                <a:cs typeface="Roboto Mono"/>
                <a:sym typeface="Roboto Mono"/>
              </a:rPr>
              <a:t>objeto</a:t>
            </a:r>
            <a:r>
              <a:rPr lang="es">
                <a:solidFill>
                  <a:srgbClr val="000000"/>
                </a:solidFill>
                <a:latin typeface="Roboto Mono"/>
                <a:ea typeface="Roboto Mono"/>
                <a:cs typeface="Roboto Mono"/>
                <a:sym typeface="Roboto Mono"/>
              </a:rPr>
              <a:t> </a:t>
            </a:r>
            <a:r>
              <a:rPr lang="es">
                <a:solidFill>
                  <a:srgbClr val="1AB1CD"/>
                </a:solidFill>
                <a:latin typeface="Roboto Mono"/>
                <a:ea typeface="Roboto Mono"/>
                <a:cs typeface="Roboto Mono"/>
                <a:sym typeface="Roboto Mono"/>
              </a:rPr>
              <a:t>indefinido</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201090"/>
                </a:solidFill>
                <a:latin typeface="Roboto Mono"/>
                <a:ea typeface="Roboto Mono"/>
                <a:cs typeface="Roboto Mono"/>
                <a:sym typeface="Roboto Mono"/>
              </a:rPr>
              <a:t>null</a:t>
            </a:r>
            <a:r>
              <a:rPr lang="es">
                <a:solidFill>
                  <a:srgbClr val="000000"/>
                </a:solidFill>
                <a:latin typeface="Roboto Mono"/>
                <a:ea typeface="Roboto Mono"/>
                <a:cs typeface="Roboto Mono"/>
                <a:sym typeface="Roboto Mono"/>
              </a:rPr>
              <a:t>) {</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b="1" lang="es">
                <a:solidFill>
                  <a:srgbClr val="700080"/>
                </a:solidFill>
                <a:latin typeface="Roboto Mono"/>
                <a:ea typeface="Roboto Mono"/>
                <a:cs typeface="Roboto Mono"/>
                <a:sym typeface="Roboto Mono"/>
              </a:rPr>
              <a:t>function</a:t>
            </a:r>
            <a:r>
              <a:rPr lang="es">
                <a:solidFill>
                  <a:srgbClr val="000000"/>
                </a:solidFill>
                <a:latin typeface="Roboto Mono"/>
                <a:ea typeface="Roboto Mono"/>
                <a:cs typeface="Roboto Mono"/>
                <a:sym typeface="Roboto Mono"/>
              </a:rPr>
              <a:t> </a:t>
            </a:r>
            <a:r>
              <a:rPr lang="es">
                <a:solidFill>
                  <a:srgbClr val="0000F0"/>
                </a:solidFill>
                <a:latin typeface="Roboto Mono"/>
                <a:ea typeface="Roboto Mono"/>
                <a:cs typeface="Roboto Mono"/>
                <a:sym typeface="Roboto Mono"/>
              </a:rPr>
              <a:t>getNombre</a:t>
            </a:r>
            <a:r>
              <a:rPr lang="es">
                <a:solidFill>
                  <a:srgbClr val="000000"/>
                </a:solidFill>
                <a:latin typeface="Roboto Mono"/>
                <a:ea typeface="Roboto Mono"/>
                <a:cs typeface="Roboto Mono"/>
                <a:sym typeface="Roboto Mono"/>
              </a:rPr>
              <a:t> (</a:t>
            </a:r>
            <a:r>
              <a:rPr lang="es">
                <a:solidFill>
                  <a:srgbClr val="505050"/>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r>
              <a:rPr lang="es">
                <a:solidFill>
                  <a:srgbClr val="50505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	}</a:t>
            </a:r>
            <a:br>
              <a:rPr lang="es">
                <a:solidFill>
                  <a:srgbClr val="000000"/>
                </a:solidFill>
                <a:latin typeface="Roboto Mono"/>
                <a:ea typeface="Roboto Mono"/>
                <a:cs typeface="Roboto Mono"/>
                <a:sym typeface="Roboto Mono"/>
              </a:rPr>
            </a:br>
            <a:r>
              <a:rPr lang="es">
                <a:solidFill>
                  <a:srgbClr val="000000"/>
                </a:solidFill>
                <a:latin typeface="Roboto Mono"/>
                <a:ea typeface="Roboto Mono"/>
                <a:cs typeface="Roboto Mono"/>
                <a:sym typeface="Roboto Mono"/>
              </a:rPr>
              <a:t>}</a:t>
            </a:r>
            <a:br>
              <a:rPr lang="es">
                <a:solidFill>
                  <a:srgbClr val="000000"/>
                </a:solidFill>
                <a:latin typeface="Roboto Mono"/>
                <a:ea typeface="Roboto Mono"/>
                <a:cs typeface="Roboto Mono"/>
                <a:sym typeface="Roboto Mono"/>
              </a:rPr>
            </a:br>
            <a:endParaRPr>
              <a:solidFill>
                <a:srgbClr val="000000"/>
              </a:solidFill>
              <a:latin typeface="Roboto Mono"/>
              <a:ea typeface="Roboto Mono"/>
              <a:cs typeface="Roboto Mono"/>
              <a:sym typeface="Roboto Mono"/>
            </a:endParaRPr>
          </a:p>
          <a:p>
            <a:pPr indent="-342900" lvl="0" marL="457200" rtl="0" algn="l">
              <a:spcBef>
                <a:spcPts val="0"/>
              </a:spcBef>
              <a:spcAft>
                <a:spcPts val="0"/>
              </a:spcAft>
              <a:buSzPts val="1800"/>
              <a:buChar char="❖"/>
            </a:pPr>
            <a:r>
              <a:rPr lang="es"/>
              <a:t>No cumple con el estándar</a:t>
            </a:r>
            <a:r>
              <a:rPr lang="es"/>
              <a:t>:</a:t>
            </a:r>
            <a:endParaRPr/>
          </a:p>
          <a:p>
            <a:pPr indent="-317500" lvl="1" marL="914400" rtl="0" algn="l">
              <a:spcBef>
                <a:spcPts val="0"/>
              </a:spcBef>
              <a:spcAft>
                <a:spcPts val="0"/>
              </a:spcAft>
              <a:buSzPts val="1400"/>
              <a:buChar char="➢"/>
            </a:pPr>
            <a:r>
              <a:rPr b="1" lang="es" sz="1400">
                <a:solidFill>
                  <a:srgbClr val="700080"/>
                </a:solidFill>
                <a:latin typeface="Roboto Mono"/>
                <a:ea typeface="Roboto Mono"/>
                <a:cs typeface="Roboto Mono"/>
                <a:sym typeface="Roboto Mono"/>
              </a:rPr>
              <a:t>if</a:t>
            </a:r>
            <a:r>
              <a:rPr lang="es" sz="1400">
                <a:solidFill>
                  <a:srgbClr val="000000"/>
                </a:solidFill>
                <a:latin typeface="Roboto Mono"/>
                <a:ea typeface="Roboto Mono"/>
                <a:cs typeface="Roboto Mono"/>
                <a:sym typeface="Roboto Mono"/>
              </a:rPr>
              <a:t> (</a:t>
            </a:r>
            <a:r>
              <a:rPr lang="es" sz="1400">
                <a:solidFill>
                  <a:srgbClr val="1AB1CD"/>
                </a:solidFill>
                <a:latin typeface="Roboto Mono"/>
                <a:ea typeface="Roboto Mono"/>
                <a:cs typeface="Roboto Mono"/>
                <a:sym typeface="Roboto Mono"/>
              </a:rPr>
              <a:t>num</a:t>
            </a:r>
            <a:r>
              <a:rPr lang="es" sz="1400">
                <a:solidFill>
                  <a:srgbClr val="000000"/>
                </a:solidFill>
                <a:latin typeface="Roboto Mono"/>
                <a:ea typeface="Roboto Mono"/>
                <a:cs typeface="Roboto Mono"/>
                <a:sym typeface="Roboto Mono"/>
              </a:rPr>
              <a:t> </a:t>
            </a:r>
            <a:r>
              <a:rPr b="1" lang="es" sz="1400">
                <a:solidFill>
                  <a:srgbClr val="EE11FF"/>
                </a:solidFill>
                <a:latin typeface="Roboto Mono"/>
                <a:ea typeface="Roboto Mono"/>
                <a:cs typeface="Roboto Mono"/>
                <a:sym typeface="Roboto Mono"/>
              </a:rPr>
              <a:t>==</a:t>
            </a:r>
            <a:r>
              <a:rPr lang="es" sz="1400">
                <a:solidFill>
                  <a:srgbClr val="000000"/>
                </a:solidFill>
                <a:latin typeface="Roboto Mono"/>
                <a:ea typeface="Roboto Mono"/>
                <a:cs typeface="Roboto Mono"/>
                <a:sym typeface="Roboto Mono"/>
              </a:rPr>
              <a:t> </a:t>
            </a:r>
            <a:r>
              <a:rPr lang="es" sz="1400">
                <a:solidFill>
                  <a:srgbClr val="106040"/>
                </a:solidFill>
                <a:latin typeface="Roboto Mono"/>
                <a:ea typeface="Roboto Mono"/>
                <a:cs typeface="Roboto Mono"/>
                <a:sym typeface="Roboto Mono"/>
              </a:rPr>
              <a:t>0</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AB1CD"/>
                </a:solidFill>
                <a:latin typeface="Roboto Mono"/>
                <a:ea typeface="Roboto Mono"/>
                <a:cs typeface="Roboto Mono"/>
                <a:sym typeface="Roboto Mono"/>
              </a:rPr>
              <a:t>num</a:t>
            </a:r>
            <a:r>
              <a:rPr lang="es">
                <a:solidFill>
                  <a:srgbClr val="000000"/>
                </a:solidFill>
                <a:latin typeface="Roboto Mono"/>
                <a:ea typeface="Roboto Mono"/>
                <a:cs typeface="Roboto Mono"/>
                <a:sym typeface="Roboto Mono"/>
              </a:rPr>
              <a:t> </a:t>
            </a:r>
            <a:r>
              <a:rPr b="1" lang="es">
                <a:solidFill>
                  <a:srgbClr val="EE11FF"/>
                </a:solidFill>
                <a:latin typeface="Roboto Mono"/>
                <a:ea typeface="Roboto Mono"/>
                <a:cs typeface="Roboto Mono"/>
                <a:sym typeface="Roboto Mono"/>
              </a:rPr>
              <a:t>!=</a:t>
            </a:r>
            <a:r>
              <a:rPr lang="es">
                <a:solidFill>
                  <a:srgbClr val="000000"/>
                </a:solidFill>
                <a:latin typeface="Roboto Mono"/>
                <a:ea typeface="Roboto Mono"/>
                <a:cs typeface="Roboto Mono"/>
                <a:sym typeface="Roboto Mono"/>
              </a:rPr>
              <a:t> </a:t>
            </a:r>
            <a:r>
              <a:rPr lang="es">
                <a:solidFill>
                  <a:srgbClr val="106040"/>
                </a:solidFill>
                <a:latin typeface="Roboto Mono"/>
                <a:ea typeface="Roboto Mono"/>
                <a:cs typeface="Roboto Mono"/>
                <a:sym typeface="Roboto Mono"/>
              </a:rPr>
              <a:t>1</a:t>
            </a:r>
            <a:r>
              <a:rPr lang="es" sz="1400">
                <a:solidFill>
                  <a:srgbClr val="000000"/>
                </a:solidFill>
                <a:latin typeface="Roboto Mono"/>
                <a:ea typeface="Roboto Mono"/>
                <a:cs typeface="Roboto Mono"/>
                <a:sym typeface="Roboto Mono"/>
              </a:rPr>
              <a:t>) {</a:t>
            </a:r>
            <a:br>
              <a:rPr lang="es" sz="1400">
                <a:solidFill>
                  <a:srgbClr val="000000"/>
                </a:solidFill>
                <a:latin typeface="Roboto Mono"/>
                <a:ea typeface="Roboto Mono"/>
                <a:cs typeface="Roboto Mono"/>
                <a:sym typeface="Roboto Mono"/>
              </a:rPr>
            </a:br>
            <a:r>
              <a:rPr lang="es" sz="1400">
                <a:solidFill>
                  <a:srgbClr val="000000"/>
                </a:solidFill>
                <a:latin typeface="Roboto Mono"/>
                <a:ea typeface="Roboto Mono"/>
                <a:cs typeface="Roboto Mono"/>
                <a:sym typeface="Roboto Mono"/>
              </a:rPr>
              <a:t>	{</a:t>
            </a:r>
            <a:br>
              <a:rPr lang="es" sz="1400">
                <a:solidFill>
                  <a:srgbClr val="000000"/>
                </a:solidFill>
                <a:latin typeface="Roboto Mono"/>
                <a:ea typeface="Roboto Mono"/>
                <a:cs typeface="Roboto Mono"/>
                <a:sym typeface="Roboto Mono"/>
              </a:rPr>
            </a:br>
            <a:r>
              <a:rPr lang="es" sz="1400">
                <a:solidFill>
                  <a:srgbClr val="000000"/>
                </a:solidFill>
                <a:latin typeface="Roboto Mono"/>
                <a:ea typeface="Roboto Mono"/>
                <a:cs typeface="Roboto Mono"/>
                <a:sym typeface="Roboto Mono"/>
              </a:rPr>
              <a:t>		</a:t>
            </a:r>
            <a:r>
              <a:rPr lang="es" sz="1400">
                <a:solidFill>
                  <a:srgbClr val="505050"/>
                </a:solidFill>
                <a:latin typeface="Roboto Mono"/>
                <a:ea typeface="Roboto Mono"/>
                <a:cs typeface="Roboto Mono"/>
                <a:sym typeface="Roboto Mono"/>
              </a:rPr>
              <a:t>...</a:t>
            </a:r>
            <a:br>
              <a:rPr lang="es" sz="1400">
                <a:solidFill>
                  <a:srgbClr val="000000"/>
                </a:solidFill>
                <a:latin typeface="Roboto Mono"/>
                <a:ea typeface="Roboto Mono"/>
                <a:cs typeface="Roboto Mono"/>
                <a:sym typeface="Roboto Mono"/>
              </a:rPr>
            </a:br>
            <a:r>
              <a:rPr lang="es" sz="1400">
                <a:solidFill>
                  <a:srgbClr val="000000"/>
                </a:solidFill>
                <a:latin typeface="Roboto Mono"/>
                <a:ea typeface="Roboto Mono"/>
                <a:cs typeface="Roboto Mono"/>
                <a:sym typeface="Roboto Mono"/>
              </a:rPr>
              <a:t>	}</a:t>
            </a:r>
            <a:br>
              <a:rPr lang="es" sz="1400">
                <a:solidFill>
                  <a:srgbClr val="000000"/>
                </a:solidFill>
                <a:latin typeface="Roboto Mono"/>
                <a:ea typeface="Roboto Mono"/>
                <a:cs typeface="Roboto Mono"/>
                <a:sym typeface="Roboto Mono"/>
              </a:rPr>
            </a:br>
            <a:r>
              <a:rPr lang="es" sz="1400">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idx="1" type="body"/>
          </p:nvPr>
        </p:nvSpPr>
        <p:spPr>
          <a:xfrm>
            <a:off x="1860900" y="1733550"/>
            <a:ext cx="5422200" cy="1676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s" sz="10000"/>
              <a:t>FIN</a:t>
            </a:r>
            <a:endParaRPr sz="10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Estilos de </a:t>
            </a:r>
            <a:r>
              <a:rPr lang="es">
                <a:solidFill>
                  <a:schemeClr val="accent6"/>
                </a:solidFill>
              </a:rPr>
              <a:t>codificación</a:t>
            </a:r>
            <a:endParaRPr>
              <a:solidFill>
                <a:schemeClr val="accent6"/>
              </a:solidFill>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lt1"/>
                </a:solidFill>
              </a:rPr>
              <a:t>La consistencia es más importante que usar un estilo específico.</a:t>
            </a:r>
            <a:endParaRPr>
              <a:solidFill>
                <a:schemeClr val="lt1"/>
              </a:solidFill>
            </a:endParaRPr>
          </a:p>
          <a:p>
            <a:pPr indent="0" lvl="0" marL="0" rtl="0" algn="l">
              <a:spcBef>
                <a:spcPts val="1200"/>
              </a:spcBef>
              <a:spcAft>
                <a:spcPts val="1200"/>
              </a:spcAft>
              <a:buNone/>
            </a:pPr>
            <a:r>
              <a:rPr lang="es">
                <a:solidFill>
                  <a:schemeClr val="lt1"/>
                </a:solidFill>
              </a:rPr>
              <a:t>En esta </a:t>
            </a:r>
            <a:r>
              <a:rPr lang="es">
                <a:solidFill>
                  <a:schemeClr val="lt1"/>
                </a:solidFill>
              </a:rPr>
              <a:t>presentación</a:t>
            </a:r>
            <a:r>
              <a:rPr lang="es">
                <a:solidFill>
                  <a:schemeClr val="lt1"/>
                </a:solidFill>
              </a:rPr>
              <a:t> nos vamos a enfocar en la </a:t>
            </a:r>
            <a:r>
              <a:rPr lang="es">
                <a:solidFill>
                  <a:schemeClr val="lt1"/>
                </a:solidFill>
              </a:rPr>
              <a:t>guías</a:t>
            </a:r>
            <a:r>
              <a:rPr lang="es">
                <a:solidFill>
                  <a:schemeClr val="lt1"/>
                </a:solidFill>
              </a:rPr>
              <a:t> de estilos de Google para HTML, CSS y JavaScript.</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Guías</a:t>
            </a:r>
            <a:r>
              <a:rPr lang="es">
                <a:solidFill>
                  <a:schemeClr val="accent6"/>
                </a:solidFill>
              </a:rPr>
              <a:t> generales HTML y CSS</a:t>
            </a:r>
            <a:endParaRPr>
              <a:solidFill>
                <a:schemeClr val="accent6"/>
              </a:solidFill>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s">
                <a:solidFill>
                  <a:schemeClr val="lt1"/>
                </a:solidFill>
              </a:rPr>
              <a:t>Capitalización</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s">
                <a:solidFill>
                  <a:schemeClr val="lt1"/>
                </a:solidFill>
              </a:rPr>
              <a:t>Indentación</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04" name="Google Shape;104;p16"/>
          <p:cNvPicPr preferRelativeResize="0"/>
          <p:nvPr/>
        </p:nvPicPr>
        <p:blipFill>
          <a:blip r:embed="rId3">
            <a:alphaModFix/>
          </a:blip>
          <a:stretch>
            <a:fillRect/>
          </a:stretch>
        </p:blipFill>
        <p:spPr>
          <a:xfrm>
            <a:off x="830048" y="1634250"/>
            <a:ext cx="2421110" cy="980900"/>
          </a:xfrm>
          <a:prstGeom prst="rect">
            <a:avLst/>
          </a:prstGeom>
          <a:noFill/>
          <a:ln>
            <a:noFill/>
          </a:ln>
        </p:spPr>
      </p:pic>
      <p:pic>
        <p:nvPicPr>
          <p:cNvPr id="105" name="Google Shape;105;p16"/>
          <p:cNvPicPr preferRelativeResize="0"/>
          <p:nvPr/>
        </p:nvPicPr>
        <p:blipFill>
          <a:blip r:embed="rId4">
            <a:alphaModFix/>
          </a:blip>
          <a:stretch>
            <a:fillRect/>
          </a:stretch>
        </p:blipFill>
        <p:spPr>
          <a:xfrm>
            <a:off x="857450" y="2994475"/>
            <a:ext cx="2393700" cy="9104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Guías</a:t>
            </a:r>
            <a:r>
              <a:rPr lang="es">
                <a:solidFill>
                  <a:schemeClr val="accent6"/>
                </a:solidFill>
              </a:rPr>
              <a:t> de HTML</a:t>
            </a:r>
            <a:endParaRPr>
              <a:solidFill>
                <a:schemeClr val="accent6"/>
              </a:solidFill>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s">
                <a:solidFill>
                  <a:schemeClr val="lt1"/>
                </a:solidFill>
              </a:rPr>
              <a:t>Utilizar HTML </a:t>
            </a:r>
            <a:r>
              <a:rPr lang="es">
                <a:solidFill>
                  <a:schemeClr val="lt1"/>
                </a:solidFill>
              </a:rPr>
              <a:t>Válido</a:t>
            </a:r>
            <a:r>
              <a:rPr lang="es">
                <a:solidFill>
                  <a:schemeClr val="lt1"/>
                </a:solidFill>
              </a:rPr>
              <a:t> (Usar validador de W3C)</a:t>
            </a:r>
            <a:endParaRPr>
              <a:solidFill>
                <a:schemeClr val="lt1"/>
              </a:solidFill>
            </a:endParaRPr>
          </a:p>
          <a:p>
            <a:pPr indent="-342900" lvl="0" marL="457200" rtl="0" algn="l">
              <a:spcBef>
                <a:spcPts val="0"/>
              </a:spcBef>
              <a:spcAft>
                <a:spcPts val="0"/>
              </a:spcAft>
              <a:buClr>
                <a:schemeClr val="lt1"/>
              </a:buClr>
              <a:buSzPts val="1800"/>
              <a:buChar char="●"/>
            </a:pPr>
            <a:r>
              <a:rPr lang="es">
                <a:solidFill>
                  <a:schemeClr val="lt1"/>
                </a:solidFill>
              </a:rPr>
              <a:t>Semántica</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s">
                <a:solidFill>
                  <a:schemeClr val="lt1"/>
                </a:solidFill>
              </a:rPr>
              <a:t>Formato</a:t>
            </a:r>
            <a:endParaRPr>
              <a:solidFill>
                <a:schemeClr val="lt1"/>
              </a:solidFill>
            </a:endParaRPr>
          </a:p>
        </p:txBody>
      </p:sp>
      <p:pic>
        <p:nvPicPr>
          <p:cNvPr id="112" name="Google Shape;112;p17"/>
          <p:cNvPicPr preferRelativeResize="0"/>
          <p:nvPr/>
        </p:nvPicPr>
        <p:blipFill>
          <a:blip r:embed="rId3">
            <a:alphaModFix/>
          </a:blip>
          <a:stretch>
            <a:fillRect/>
          </a:stretch>
        </p:blipFill>
        <p:spPr>
          <a:xfrm>
            <a:off x="856625" y="1933625"/>
            <a:ext cx="3377124" cy="876750"/>
          </a:xfrm>
          <a:prstGeom prst="rect">
            <a:avLst/>
          </a:prstGeom>
          <a:noFill/>
          <a:ln>
            <a:noFill/>
          </a:ln>
        </p:spPr>
      </p:pic>
      <p:pic>
        <p:nvPicPr>
          <p:cNvPr id="113" name="Google Shape;113;p17"/>
          <p:cNvPicPr preferRelativeResize="0"/>
          <p:nvPr/>
        </p:nvPicPr>
        <p:blipFill>
          <a:blip r:embed="rId4">
            <a:alphaModFix/>
          </a:blip>
          <a:stretch>
            <a:fillRect/>
          </a:stretch>
        </p:blipFill>
        <p:spPr>
          <a:xfrm>
            <a:off x="856625" y="3357446"/>
            <a:ext cx="2370275" cy="132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CSS</a:t>
            </a:r>
            <a:endParaRPr>
              <a:solidFill>
                <a:schemeClr val="accent6"/>
              </a:solidFill>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s">
                <a:solidFill>
                  <a:schemeClr val="lt1"/>
                </a:solidFill>
              </a:rPr>
              <a:t>Lenguaje de diseño </a:t>
            </a:r>
            <a:r>
              <a:rPr lang="es">
                <a:solidFill>
                  <a:schemeClr val="lt1"/>
                </a:solidFill>
              </a:rPr>
              <a:t>gráfico</a:t>
            </a:r>
            <a:r>
              <a:rPr lang="es">
                <a:solidFill>
                  <a:schemeClr val="lt1"/>
                </a:solidFill>
              </a:rPr>
              <a:t> </a:t>
            </a:r>
            <a:endParaRPr>
              <a:solidFill>
                <a:schemeClr val="lt1"/>
              </a:solidFill>
            </a:endParaRPr>
          </a:p>
          <a:p>
            <a:pPr indent="-342900" lvl="0" marL="457200" rtl="0" algn="l">
              <a:spcBef>
                <a:spcPts val="0"/>
              </a:spcBef>
              <a:spcAft>
                <a:spcPts val="0"/>
              </a:spcAft>
              <a:buClr>
                <a:schemeClr val="lt1"/>
              </a:buClr>
              <a:buSzPts val="1800"/>
              <a:buChar char="●"/>
            </a:pPr>
            <a:r>
              <a:rPr lang="es">
                <a:solidFill>
                  <a:schemeClr val="lt1"/>
                </a:solidFill>
              </a:rPr>
              <a:t>Usado en </a:t>
            </a:r>
            <a:r>
              <a:rPr lang="es">
                <a:solidFill>
                  <a:schemeClr val="lt1"/>
                </a:solidFill>
              </a:rPr>
              <a:t>páginas</a:t>
            </a:r>
            <a:r>
              <a:rPr lang="es">
                <a:solidFill>
                  <a:schemeClr val="lt1"/>
                </a:solidFill>
              </a:rPr>
              <a:t> web, interfaces de usuario y GUI de apps </a:t>
            </a:r>
            <a:r>
              <a:rPr lang="es">
                <a:solidFill>
                  <a:schemeClr val="lt1"/>
                </a:solidFill>
              </a:rPr>
              <a:t>móviles</a:t>
            </a:r>
            <a:r>
              <a:rPr lang="es">
                <a:solidFill>
                  <a:schemeClr val="lt1"/>
                </a:solidFill>
              </a:rPr>
              <a:t> </a:t>
            </a:r>
            <a:endParaRPr>
              <a:solidFill>
                <a:schemeClr val="lt1"/>
              </a:solidFill>
            </a:endParaRPr>
          </a:p>
          <a:p>
            <a:pPr indent="-342900" lvl="0" marL="457200" rtl="0" algn="l">
              <a:spcBef>
                <a:spcPts val="0"/>
              </a:spcBef>
              <a:spcAft>
                <a:spcPts val="0"/>
              </a:spcAft>
              <a:buClr>
                <a:schemeClr val="lt1"/>
              </a:buClr>
              <a:buSzPts val="1800"/>
              <a:buChar char="●"/>
            </a:pPr>
            <a:r>
              <a:rPr lang="es">
                <a:solidFill>
                  <a:schemeClr val="lt1"/>
                </a:solidFill>
              </a:rPr>
              <a:t>Lanzamiento inicial, 17 de diciembre 1996 </a:t>
            </a:r>
            <a:endParaRPr>
              <a:solidFill>
                <a:schemeClr val="lt1"/>
              </a:solidFill>
            </a:endParaRPr>
          </a:p>
          <a:p>
            <a:pPr indent="-342900" lvl="0" marL="457200" rtl="0" algn="l">
              <a:spcBef>
                <a:spcPts val="0"/>
              </a:spcBef>
              <a:spcAft>
                <a:spcPts val="0"/>
              </a:spcAft>
              <a:buClr>
                <a:schemeClr val="lt1"/>
              </a:buClr>
              <a:buSzPts val="1800"/>
              <a:buChar char="●"/>
            </a:pPr>
            <a:r>
              <a:rPr lang="es">
                <a:solidFill>
                  <a:schemeClr val="lt1"/>
                </a:solidFill>
              </a:rPr>
              <a:t>Última</a:t>
            </a:r>
            <a:r>
              <a:rPr lang="es">
                <a:solidFill>
                  <a:schemeClr val="lt1"/>
                </a:solidFill>
              </a:rPr>
              <a:t> </a:t>
            </a:r>
            <a:r>
              <a:rPr lang="es">
                <a:solidFill>
                  <a:schemeClr val="lt1"/>
                </a:solidFill>
              </a:rPr>
              <a:t>versión</a:t>
            </a:r>
            <a:r>
              <a:rPr lang="es">
                <a:solidFill>
                  <a:schemeClr val="lt1"/>
                </a:solidFill>
              </a:rPr>
              <a:t> CSS3 </a:t>
            </a:r>
            <a:endParaRPr>
              <a:solidFill>
                <a:schemeClr val="lt1"/>
              </a:solidFill>
            </a:endParaRPr>
          </a:p>
          <a:p>
            <a:pPr indent="-342900" lvl="0" marL="457200" rtl="0" algn="l">
              <a:spcBef>
                <a:spcPts val="0"/>
              </a:spcBef>
              <a:spcAft>
                <a:spcPts val="0"/>
              </a:spcAft>
              <a:buClr>
                <a:schemeClr val="lt1"/>
              </a:buClr>
              <a:buSzPts val="1800"/>
              <a:buChar char="●"/>
            </a:pPr>
            <a:r>
              <a:rPr lang="es">
                <a:solidFill>
                  <a:schemeClr val="lt1"/>
                </a:solidFill>
              </a:rPr>
              <a:t>Utilizar CSS Válido (Usar validador de W3C)</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Guías de CSS</a:t>
            </a:r>
            <a:endParaRPr>
              <a:solidFill>
                <a:schemeClr val="accent6"/>
              </a:solidFill>
            </a:endParaRPr>
          </a:p>
        </p:txBody>
      </p:sp>
      <p:sp>
        <p:nvSpPr>
          <p:cNvPr id="125" name="Google Shape;125;p19"/>
          <p:cNvSpPr txBox="1"/>
          <p:nvPr>
            <p:ph idx="1" type="body"/>
          </p:nvPr>
        </p:nvSpPr>
        <p:spPr>
          <a:xfrm>
            <a:off x="311700" y="1229875"/>
            <a:ext cx="2365200" cy="477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s" sz="1100">
                <a:solidFill>
                  <a:schemeClr val="lt1"/>
                </a:solidFill>
              </a:rPr>
              <a:t>Nomenclatura </a:t>
            </a:r>
            <a:r>
              <a:rPr lang="es" sz="1100">
                <a:solidFill>
                  <a:schemeClr val="lt1"/>
                </a:solidFill>
              </a:rPr>
              <a:t>genérica</a:t>
            </a:r>
            <a:r>
              <a:rPr lang="es" sz="1100">
                <a:solidFill>
                  <a:schemeClr val="lt1"/>
                </a:solidFill>
              </a:rPr>
              <a:t> o importante</a:t>
            </a:r>
            <a:endParaRPr sz="1100">
              <a:solidFill>
                <a:schemeClr val="lt1"/>
              </a:solidFill>
            </a:endParaRPr>
          </a:p>
          <a:p>
            <a:pPr indent="0" lvl="0" marL="457200" rtl="0" algn="l">
              <a:spcBef>
                <a:spcPts val="1200"/>
              </a:spcBef>
              <a:spcAft>
                <a:spcPts val="1200"/>
              </a:spcAft>
              <a:buNone/>
            </a:pPr>
            <a:r>
              <a:t/>
            </a:r>
            <a:endParaRPr sz="1100">
              <a:solidFill>
                <a:schemeClr val="lt1"/>
              </a:solidFill>
            </a:endParaRPr>
          </a:p>
        </p:txBody>
      </p:sp>
      <p:pic>
        <p:nvPicPr>
          <p:cNvPr id="126" name="Google Shape;126;p19"/>
          <p:cNvPicPr preferRelativeResize="0"/>
          <p:nvPr/>
        </p:nvPicPr>
        <p:blipFill>
          <a:blip r:embed="rId3">
            <a:alphaModFix/>
          </a:blip>
          <a:stretch>
            <a:fillRect/>
          </a:stretch>
        </p:blipFill>
        <p:spPr>
          <a:xfrm>
            <a:off x="378152" y="1753375"/>
            <a:ext cx="2847400" cy="3087950"/>
          </a:xfrm>
          <a:prstGeom prst="rect">
            <a:avLst/>
          </a:prstGeom>
          <a:noFill/>
          <a:ln>
            <a:noFill/>
          </a:ln>
        </p:spPr>
      </p:pic>
      <p:pic>
        <p:nvPicPr>
          <p:cNvPr id="127" name="Google Shape;127;p19"/>
          <p:cNvPicPr preferRelativeResize="0"/>
          <p:nvPr/>
        </p:nvPicPr>
        <p:blipFill rotWithShape="1">
          <a:blip r:embed="rId4">
            <a:alphaModFix/>
          </a:blip>
          <a:srcRect b="0" l="3063" r="0" t="0"/>
          <a:stretch/>
        </p:blipFill>
        <p:spPr>
          <a:xfrm>
            <a:off x="4862175" y="2433825"/>
            <a:ext cx="2151325" cy="1943100"/>
          </a:xfrm>
          <a:prstGeom prst="rect">
            <a:avLst/>
          </a:prstGeom>
          <a:noFill/>
          <a:ln>
            <a:noFill/>
          </a:ln>
        </p:spPr>
      </p:pic>
      <p:sp>
        <p:nvSpPr>
          <p:cNvPr id="128" name="Google Shape;128;p19"/>
          <p:cNvSpPr txBox="1"/>
          <p:nvPr>
            <p:ph idx="1" type="body"/>
          </p:nvPr>
        </p:nvSpPr>
        <p:spPr>
          <a:xfrm>
            <a:off x="4755238" y="1565150"/>
            <a:ext cx="2365200" cy="477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s" sz="1100">
                <a:solidFill>
                  <a:schemeClr val="lt1"/>
                </a:solidFill>
              </a:rPr>
              <a:t>Nomenclatura corta pero larga</a:t>
            </a:r>
            <a:endParaRPr sz="1100">
              <a:solidFill>
                <a:schemeClr val="lt1"/>
              </a:solidFill>
            </a:endParaRPr>
          </a:p>
          <a:p>
            <a:pPr indent="0" lvl="0" marL="457200" rtl="0" algn="l">
              <a:spcBef>
                <a:spcPts val="1200"/>
              </a:spcBef>
              <a:spcAft>
                <a:spcPts val="1200"/>
              </a:spcAft>
              <a:buNone/>
            </a:pPr>
            <a:r>
              <a:t/>
            </a:r>
            <a:endParaRPr sz="11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Guías de CSS</a:t>
            </a:r>
            <a:endParaRPr>
              <a:solidFill>
                <a:schemeClr val="accent6"/>
              </a:solidFill>
            </a:endParaRPr>
          </a:p>
        </p:txBody>
      </p:sp>
      <p:pic>
        <p:nvPicPr>
          <p:cNvPr id="134" name="Google Shape;134;p20"/>
          <p:cNvPicPr preferRelativeResize="0"/>
          <p:nvPr/>
        </p:nvPicPr>
        <p:blipFill>
          <a:blip r:embed="rId3">
            <a:alphaModFix/>
          </a:blip>
          <a:stretch>
            <a:fillRect/>
          </a:stretch>
        </p:blipFill>
        <p:spPr>
          <a:xfrm>
            <a:off x="3561426" y="1017799"/>
            <a:ext cx="4756550" cy="1877402"/>
          </a:xfrm>
          <a:prstGeom prst="rect">
            <a:avLst/>
          </a:prstGeom>
          <a:noFill/>
          <a:ln>
            <a:noFill/>
          </a:ln>
        </p:spPr>
      </p:pic>
      <p:sp>
        <p:nvSpPr>
          <p:cNvPr id="135" name="Google Shape;135;p20"/>
          <p:cNvSpPr txBox="1"/>
          <p:nvPr>
            <p:ph idx="1" type="body"/>
          </p:nvPr>
        </p:nvSpPr>
        <p:spPr>
          <a:xfrm>
            <a:off x="5744750" y="3666750"/>
            <a:ext cx="2365200" cy="477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s" sz="1100">
                <a:solidFill>
                  <a:schemeClr val="lt1"/>
                </a:solidFill>
              </a:rPr>
              <a:t>Separación aceptada</a:t>
            </a:r>
            <a:endParaRPr sz="1100">
              <a:solidFill>
                <a:schemeClr val="lt1"/>
              </a:solidFill>
            </a:endParaRPr>
          </a:p>
          <a:p>
            <a:pPr indent="0" lvl="0" marL="457200" rtl="0" algn="l">
              <a:spcBef>
                <a:spcPts val="1200"/>
              </a:spcBef>
              <a:spcAft>
                <a:spcPts val="1200"/>
              </a:spcAft>
              <a:buNone/>
            </a:pPr>
            <a:r>
              <a:t/>
            </a:r>
            <a:endParaRPr sz="1100">
              <a:solidFill>
                <a:schemeClr val="lt1"/>
              </a:solidFill>
            </a:endParaRPr>
          </a:p>
        </p:txBody>
      </p:sp>
      <p:pic>
        <p:nvPicPr>
          <p:cNvPr id="136" name="Google Shape;136;p20"/>
          <p:cNvPicPr preferRelativeResize="0"/>
          <p:nvPr/>
        </p:nvPicPr>
        <p:blipFill>
          <a:blip r:embed="rId4">
            <a:alphaModFix/>
          </a:blip>
          <a:stretch>
            <a:fillRect/>
          </a:stretch>
        </p:blipFill>
        <p:spPr>
          <a:xfrm>
            <a:off x="561050" y="3439800"/>
            <a:ext cx="3000375" cy="77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A1B"/>
        </a:solidFill>
      </p:bgPr>
    </p:bg>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accent6"/>
                </a:solidFill>
              </a:rPr>
              <a:t>Guías de CSS</a:t>
            </a:r>
            <a:endParaRPr>
              <a:solidFill>
                <a:schemeClr val="accent6"/>
              </a:solidFill>
            </a:endParaRPr>
          </a:p>
        </p:txBody>
      </p:sp>
      <p:sp>
        <p:nvSpPr>
          <p:cNvPr id="142" name="Google Shape;142;p21"/>
          <p:cNvSpPr txBox="1"/>
          <p:nvPr>
            <p:ph idx="1" type="body"/>
          </p:nvPr>
        </p:nvSpPr>
        <p:spPr>
          <a:xfrm>
            <a:off x="5935250" y="2908875"/>
            <a:ext cx="1873800" cy="466200"/>
          </a:xfrm>
          <a:prstGeom prst="rect">
            <a:avLst/>
          </a:prstGeom>
        </p:spPr>
        <p:txBody>
          <a:bodyPr anchorCtr="0" anchor="t" bIns="91425" lIns="91425" spcFirstLastPara="1" rIns="91425" wrap="square" tIns="91425">
            <a:noAutofit/>
          </a:bodyPr>
          <a:lstStyle/>
          <a:p>
            <a:pPr indent="-298450" lvl="0" marL="457200" rtl="0" algn="l">
              <a:lnSpc>
                <a:spcPct val="95000"/>
              </a:lnSpc>
              <a:spcBef>
                <a:spcPts val="0"/>
              </a:spcBef>
              <a:spcAft>
                <a:spcPts val="0"/>
              </a:spcAft>
              <a:buClr>
                <a:schemeClr val="lt1"/>
              </a:buClr>
              <a:buSzPts val="1100"/>
              <a:buChar char="●"/>
            </a:pPr>
            <a:r>
              <a:rPr lang="es" sz="1100">
                <a:solidFill>
                  <a:schemeClr val="lt1"/>
                </a:solidFill>
              </a:rPr>
              <a:t>Selectores y clases</a:t>
            </a:r>
            <a:endParaRPr sz="1100">
              <a:solidFill>
                <a:schemeClr val="lt1"/>
              </a:solidFill>
            </a:endParaRPr>
          </a:p>
          <a:p>
            <a:pPr indent="0" lvl="0" marL="457200" rtl="0" algn="l">
              <a:lnSpc>
                <a:spcPct val="95000"/>
              </a:lnSpc>
              <a:spcBef>
                <a:spcPts val="1200"/>
              </a:spcBef>
              <a:spcAft>
                <a:spcPts val="1200"/>
              </a:spcAft>
              <a:buSzPts val="275"/>
              <a:buNone/>
            </a:pPr>
            <a:r>
              <a:t/>
            </a:r>
            <a:endParaRPr sz="1100">
              <a:solidFill>
                <a:schemeClr val="lt1"/>
              </a:solidFill>
            </a:endParaRPr>
          </a:p>
        </p:txBody>
      </p:sp>
      <p:pic>
        <p:nvPicPr>
          <p:cNvPr id="143" name="Google Shape;143;p21"/>
          <p:cNvPicPr preferRelativeResize="0"/>
          <p:nvPr/>
        </p:nvPicPr>
        <p:blipFill>
          <a:blip r:embed="rId3">
            <a:alphaModFix/>
          </a:blip>
          <a:stretch>
            <a:fillRect/>
          </a:stretch>
        </p:blipFill>
        <p:spPr>
          <a:xfrm>
            <a:off x="5510213" y="569550"/>
            <a:ext cx="2238375" cy="1924050"/>
          </a:xfrm>
          <a:prstGeom prst="rect">
            <a:avLst/>
          </a:prstGeom>
          <a:noFill/>
          <a:ln>
            <a:noFill/>
          </a:ln>
        </p:spPr>
      </p:pic>
      <p:pic>
        <p:nvPicPr>
          <p:cNvPr id="144" name="Google Shape;144;p21"/>
          <p:cNvPicPr preferRelativeResize="0"/>
          <p:nvPr/>
        </p:nvPicPr>
        <p:blipFill>
          <a:blip r:embed="rId4">
            <a:alphaModFix/>
          </a:blip>
          <a:stretch>
            <a:fillRect/>
          </a:stretch>
        </p:blipFill>
        <p:spPr>
          <a:xfrm>
            <a:off x="1040151" y="2908875"/>
            <a:ext cx="2228850" cy="1438275"/>
          </a:xfrm>
          <a:prstGeom prst="rect">
            <a:avLst/>
          </a:prstGeom>
          <a:noFill/>
          <a:ln>
            <a:noFill/>
          </a:ln>
        </p:spPr>
      </p:pic>
      <p:sp>
        <p:nvSpPr>
          <p:cNvPr id="145" name="Google Shape;145;p21"/>
          <p:cNvSpPr txBox="1"/>
          <p:nvPr>
            <p:ph idx="1" type="body"/>
          </p:nvPr>
        </p:nvSpPr>
        <p:spPr>
          <a:xfrm>
            <a:off x="1040150" y="1941125"/>
            <a:ext cx="1873800" cy="607800"/>
          </a:xfrm>
          <a:prstGeom prst="rect">
            <a:avLst/>
          </a:prstGeom>
        </p:spPr>
        <p:txBody>
          <a:bodyPr anchorCtr="0" anchor="t" bIns="91425" lIns="91425" spcFirstLastPara="1" rIns="91425" wrap="square" tIns="91425">
            <a:noAutofit/>
          </a:bodyPr>
          <a:lstStyle/>
          <a:p>
            <a:pPr indent="-298450" lvl="0" marL="457200" rtl="0" algn="l">
              <a:lnSpc>
                <a:spcPct val="95000"/>
              </a:lnSpc>
              <a:spcBef>
                <a:spcPts val="0"/>
              </a:spcBef>
              <a:spcAft>
                <a:spcPts val="0"/>
              </a:spcAft>
              <a:buClr>
                <a:schemeClr val="lt1"/>
              </a:buClr>
              <a:buSzPts val="1100"/>
              <a:buChar char="●"/>
            </a:pPr>
            <a:r>
              <a:rPr lang="es" sz="1100">
                <a:solidFill>
                  <a:schemeClr val="lt1"/>
                </a:solidFill>
              </a:rPr>
              <a:t>Selectores y no identificadores</a:t>
            </a:r>
            <a:endParaRPr sz="1100">
              <a:solidFill>
                <a:schemeClr val="lt1"/>
              </a:solidFill>
            </a:endParaRPr>
          </a:p>
          <a:p>
            <a:pPr indent="0" lvl="0" marL="457200" rtl="0" algn="l">
              <a:lnSpc>
                <a:spcPct val="95000"/>
              </a:lnSpc>
              <a:spcBef>
                <a:spcPts val="1200"/>
              </a:spcBef>
              <a:spcAft>
                <a:spcPts val="1200"/>
              </a:spcAft>
              <a:buSzPts val="275"/>
              <a:buNone/>
            </a:pPr>
            <a:r>
              <a:t/>
            </a:r>
            <a:endParaRPr sz="11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