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0"/>
  </p:notesMasterIdLst>
  <p:handoutMasterIdLst>
    <p:handoutMasterId r:id="rId141"/>
  </p:handoutMasterIdLst>
  <p:sldIdLst>
    <p:sldId id="256" r:id="rId2"/>
    <p:sldId id="257" r:id="rId3"/>
    <p:sldId id="278" r:id="rId4"/>
    <p:sldId id="315" r:id="rId5"/>
    <p:sldId id="361" r:id="rId6"/>
    <p:sldId id="362" r:id="rId7"/>
    <p:sldId id="322" r:id="rId8"/>
    <p:sldId id="363" r:id="rId9"/>
    <p:sldId id="407" r:id="rId10"/>
    <p:sldId id="364" r:id="rId11"/>
    <p:sldId id="365" r:id="rId12"/>
    <p:sldId id="400" r:id="rId13"/>
    <p:sldId id="366" r:id="rId14"/>
    <p:sldId id="401" r:id="rId15"/>
    <p:sldId id="367" r:id="rId16"/>
    <p:sldId id="402" r:id="rId17"/>
    <p:sldId id="368" r:id="rId18"/>
    <p:sldId id="369" r:id="rId19"/>
    <p:sldId id="370" r:id="rId20"/>
    <p:sldId id="371" r:id="rId21"/>
    <p:sldId id="372" r:id="rId22"/>
    <p:sldId id="373" r:id="rId23"/>
    <p:sldId id="374" r:id="rId24"/>
    <p:sldId id="375" r:id="rId25"/>
    <p:sldId id="376" r:id="rId26"/>
    <p:sldId id="377" r:id="rId27"/>
    <p:sldId id="399" r:id="rId28"/>
    <p:sldId id="379" r:id="rId29"/>
    <p:sldId id="378" r:id="rId30"/>
    <p:sldId id="380" r:id="rId31"/>
    <p:sldId id="381" r:id="rId32"/>
    <p:sldId id="382" r:id="rId33"/>
    <p:sldId id="398" r:id="rId34"/>
    <p:sldId id="404" r:id="rId35"/>
    <p:sldId id="405" r:id="rId36"/>
    <p:sldId id="406" r:id="rId37"/>
    <p:sldId id="383" r:id="rId38"/>
    <p:sldId id="354" r:id="rId39"/>
    <p:sldId id="384" r:id="rId40"/>
    <p:sldId id="385" r:id="rId41"/>
    <p:sldId id="397" r:id="rId42"/>
    <p:sldId id="386" r:id="rId43"/>
    <p:sldId id="387" r:id="rId44"/>
    <p:sldId id="388" r:id="rId45"/>
    <p:sldId id="389" r:id="rId46"/>
    <p:sldId id="390" r:id="rId47"/>
    <p:sldId id="391" r:id="rId48"/>
    <p:sldId id="392" r:id="rId49"/>
    <p:sldId id="393" r:id="rId50"/>
    <p:sldId id="394" r:id="rId51"/>
    <p:sldId id="395" r:id="rId52"/>
    <p:sldId id="396" r:id="rId53"/>
    <p:sldId id="403" r:id="rId54"/>
    <p:sldId id="408" r:id="rId55"/>
    <p:sldId id="409" r:id="rId56"/>
    <p:sldId id="410" r:id="rId57"/>
    <p:sldId id="411" r:id="rId58"/>
    <p:sldId id="412" r:id="rId59"/>
    <p:sldId id="413" r:id="rId60"/>
    <p:sldId id="414" r:id="rId61"/>
    <p:sldId id="426" r:id="rId62"/>
    <p:sldId id="427" r:id="rId63"/>
    <p:sldId id="415" r:id="rId64"/>
    <p:sldId id="416" r:id="rId65"/>
    <p:sldId id="417" r:id="rId66"/>
    <p:sldId id="418" r:id="rId67"/>
    <p:sldId id="419" r:id="rId68"/>
    <p:sldId id="428" r:id="rId69"/>
    <p:sldId id="420" r:id="rId70"/>
    <p:sldId id="421" r:id="rId71"/>
    <p:sldId id="422" r:id="rId72"/>
    <p:sldId id="423" r:id="rId73"/>
    <p:sldId id="424" r:id="rId74"/>
    <p:sldId id="430" r:id="rId75"/>
    <p:sldId id="429" r:id="rId76"/>
    <p:sldId id="425" r:id="rId77"/>
    <p:sldId id="431"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 id="444" r:id="rId91"/>
    <p:sldId id="445" r:id="rId92"/>
    <p:sldId id="446" r:id="rId93"/>
    <p:sldId id="447" r:id="rId94"/>
    <p:sldId id="448" r:id="rId95"/>
    <p:sldId id="449" r:id="rId96"/>
    <p:sldId id="450" r:id="rId97"/>
    <p:sldId id="451" r:id="rId98"/>
    <p:sldId id="452" r:id="rId99"/>
    <p:sldId id="453" r:id="rId100"/>
    <p:sldId id="454" r:id="rId101"/>
    <p:sldId id="455" r:id="rId102"/>
    <p:sldId id="456" r:id="rId103"/>
    <p:sldId id="457" r:id="rId104"/>
    <p:sldId id="458" r:id="rId105"/>
    <p:sldId id="459" r:id="rId106"/>
    <p:sldId id="460" r:id="rId107"/>
    <p:sldId id="461" r:id="rId108"/>
    <p:sldId id="462" r:id="rId109"/>
    <p:sldId id="465" r:id="rId110"/>
    <p:sldId id="463" r:id="rId111"/>
    <p:sldId id="464" r:id="rId112"/>
    <p:sldId id="46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81" r:id="rId128"/>
    <p:sldId id="482" r:id="rId129"/>
    <p:sldId id="488" r:id="rId130"/>
    <p:sldId id="489" r:id="rId131"/>
    <p:sldId id="490" r:id="rId132"/>
    <p:sldId id="491" r:id="rId133"/>
    <p:sldId id="492" r:id="rId134"/>
    <p:sldId id="483" r:id="rId135"/>
    <p:sldId id="484" r:id="rId136"/>
    <p:sldId id="485" r:id="rId137"/>
    <p:sldId id="486" r:id="rId138"/>
    <p:sldId id="487" r:id="rId1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92641-95CA-CBE2-E0B8-FA1A5B6A8C4F}" v="1" dt="2023-09-14T10:50:48.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48" autoAdjust="0"/>
  </p:normalViewPr>
  <p:slideViewPr>
    <p:cSldViewPr>
      <p:cViewPr>
        <p:scale>
          <a:sx n="72" d="100"/>
          <a:sy n="72" d="100"/>
        </p:scale>
        <p:origin x="132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14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De Leon" userId="S::deleon@fi365.ort.edu.uy::7705ffa1-f47c-46cc-b1b6-a990b7f797c3" providerId="AD" clId="Web-{83992641-95CA-CBE2-E0B8-FA1A5B6A8C4F}"/>
    <pc:docChg chg="sldOrd">
      <pc:chgData name="Patricia De Leon" userId="S::deleon@fi365.ort.edu.uy::7705ffa1-f47c-46cc-b1b6-a990b7f797c3" providerId="AD" clId="Web-{83992641-95CA-CBE2-E0B8-FA1A5B6A8C4F}" dt="2023-09-14T10:50:48.278" v="0"/>
      <pc:docMkLst>
        <pc:docMk/>
      </pc:docMkLst>
      <pc:sldChg chg="ord">
        <pc:chgData name="Patricia De Leon" userId="S::deleon@fi365.ort.edu.uy::7705ffa1-f47c-46cc-b1b6-a990b7f797c3" providerId="AD" clId="Web-{83992641-95CA-CBE2-E0B8-FA1A5B6A8C4F}" dt="2023-09-14T10:50:48.278" v="0"/>
        <pc:sldMkLst>
          <pc:docMk/>
          <pc:sldMk cId="2723349187" sldId="3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Y"/>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A207B-0102-49A5-9F23-C1A311D531F4}" type="datetimeFigureOut">
              <a:rPr lang="es-UY" smtClean="0"/>
              <a:t>14/9/2023</a:t>
            </a:fld>
            <a:endParaRPr lang="es-UY"/>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UY"/>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10FD1-ECB8-4C1A-B28B-C295512116B5}" type="slidenum">
              <a:rPr lang="es-UY" smtClean="0"/>
              <a:t>‹Nº›</a:t>
            </a:fld>
            <a:endParaRPr lang="es-UY"/>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67C905-D134-4320-A4DB-51CDF481AE33}" type="datetimeFigureOut">
              <a:rPr lang="es-ES"/>
              <a:pPr>
                <a:defRPr/>
              </a:pPr>
              <a:t>14/09/2023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A26976-29F1-4503-AE60-505A2D38DCC5}"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638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2A5A26-839E-4A42-B787-16590A179670}" type="slidenum">
              <a:rPr lang="es-ES" smtClean="0"/>
              <a:pPr fontAlgn="base">
                <a:spcBef>
                  <a:spcPct val="0"/>
                </a:spcBef>
                <a:spcAft>
                  <a:spcPct val="0"/>
                </a:spcAft>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a:t>
            </a:fld>
            <a:endParaRPr lang="es-ES"/>
          </a:p>
        </p:txBody>
      </p:sp>
    </p:spTree>
    <p:extLst>
      <p:ext uri="{BB962C8B-B14F-4D97-AF65-F5344CB8AC3E}">
        <p14:creationId xmlns:p14="http://schemas.microsoft.com/office/powerpoint/2010/main" val="74762271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100</a:t>
            </a:fld>
            <a:endParaRPr lang="es-ES"/>
          </a:p>
        </p:txBody>
      </p:sp>
    </p:spTree>
    <p:extLst>
      <p:ext uri="{BB962C8B-B14F-4D97-AF65-F5344CB8AC3E}">
        <p14:creationId xmlns:p14="http://schemas.microsoft.com/office/powerpoint/2010/main" val="77925768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101</a:t>
            </a:fld>
            <a:endParaRPr lang="es-ES"/>
          </a:p>
        </p:txBody>
      </p:sp>
    </p:spTree>
    <p:extLst>
      <p:ext uri="{BB962C8B-B14F-4D97-AF65-F5344CB8AC3E}">
        <p14:creationId xmlns:p14="http://schemas.microsoft.com/office/powerpoint/2010/main" val="17437490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102</a:t>
            </a:fld>
            <a:endParaRPr lang="es-ES"/>
          </a:p>
        </p:txBody>
      </p:sp>
    </p:spTree>
    <p:extLst>
      <p:ext uri="{BB962C8B-B14F-4D97-AF65-F5344CB8AC3E}">
        <p14:creationId xmlns:p14="http://schemas.microsoft.com/office/powerpoint/2010/main" val="117739723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103</a:t>
            </a:fld>
            <a:endParaRPr lang="es-ES"/>
          </a:p>
        </p:txBody>
      </p:sp>
    </p:spTree>
    <p:extLst>
      <p:ext uri="{BB962C8B-B14F-4D97-AF65-F5344CB8AC3E}">
        <p14:creationId xmlns:p14="http://schemas.microsoft.com/office/powerpoint/2010/main" val="5992847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104</a:t>
            </a:fld>
            <a:endParaRPr lang="es-ES"/>
          </a:p>
        </p:txBody>
      </p:sp>
    </p:spTree>
    <p:extLst>
      <p:ext uri="{BB962C8B-B14F-4D97-AF65-F5344CB8AC3E}">
        <p14:creationId xmlns:p14="http://schemas.microsoft.com/office/powerpoint/2010/main" val="11104750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105</a:t>
            </a:fld>
            <a:endParaRPr lang="es-ES"/>
          </a:p>
        </p:txBody>
      </p:sp>
    </p:spTree>
    <p:extLst>
      <p:ext uri="{BB962C8B-B14F-4D97-AF65-F5344CB8AC3E}">
        <p14:creationId xmlns:p14="http://schemas.microsoft.com/office/powerpoint/2010/main" val="256714605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106</a:t>
            </a:fld>
            <a:endParaRPr lang="es-ES"/>
          </a:p>
        </p:txBody>
      </p:sp>
    </p:spTree>
    <p:extLst>
      <p:ext uri="{BB962C8B-B14F-4D97-AF65-F5344CB8AC3E}">
        <p14:creationId xmlns:p14="http://schemas.microsoft.com/office/powerpoint/2010/main" val="15254053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107</a:t>
            </a:fld>
            <a:endParaRPr lang="es-ES"/>
          </a:p>
        </p:txBody>
      </p:sp>
    </p:spTree>
    <p:extLst>
      <p:ext uri="{BB962C8B-B14F-4D97-AF65-F5344CB8AC3E}">
        <p14:creationId xmlns:p14="http://schemas.microsoft.com/office/powerpoint/2010/main" val="226197373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108</a:t>
            </a:fld>
            <a:endParaRPr lang="es-ES"/>
          </a:p>
        </p:txBody>
      </p:sp>
    </p:spTree>
    <p:extLst>
      <p:ext uri="{BB962C8B-B14F-4D97-AF65-F5344CB8AC3E}">
        <p14:creationId xmlns:p14="http://schemas.microsoft.com/office/powerpoint/2010/main" val="342843740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109</a:t>
            </a:fld>
            <a:endParaRPr lang="es-ES"/>
          </a:p>
        </p:txBody>
      </p:sp>
    </p:spTree>
    <p:extLst>
      <p:ext uri="{BB962C8B-B14F-4D97-AF65-F5344CB8AC3E}">
        <p14:creationId xmlns:p14="http://schemas.microsoft.com/office/powerpoint/2010/main" val="140289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a:t>
            </a:fld>
            <a:endParaRPr lang="es-ES"/>
          </a:p>
        </p:txBody>
      </p:sp>
    </p:spTree>
    <p:extLst>
      <p:ext uri="{BB962C8B-B14F-4D97-AF65-F5344CB8AC3E}">
        <p14:creationId xmlns:p14="http://schemas.microsoft.com/office/powerpoint/2010/main" val="24500167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110</a:t>
            </a:fld>
            <a:endParaRPr lang="es-ES"/>
          </a:p>
        </p:txBody>
      </p:sp>
    </p:spTree>
    <p:extLst>
      <p:ext uri="{BB962C8B-B14F-4D97-AF65-F5344CB8AC3E}">
        <p14:creationId xmlns:p14="http://schemas.microsoft.com/office/powerpoint/2010/main" val="370020520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111</a:t>
            </a:fld>
            <a:endParaRPr lang="es-ES"/>
          </a:p>
        </p:txBody>
      </p:sp>
    </p:spTree>
    <p:extLst>
      <p:ext uri="{BB962C8B-B14F-4D97-AF65-F5344CB8AC3E}">
        <p14:creationId xmlns:p14="http://schemas.microsoft.com/office/powerpoint/2010/main" val="122076662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112</a:t>
            </a:fld>
            <a:endParaRPr lang="es-ES"/>
          </a:p>
        </p:txBody>
      </p:sp>
    </p:spTree>
    <p:extLst>
      <p:ext uri="{BB962C8B-B14F-4D97-AF65-F5344CB8AC3E}">
        <p14:creationId xmlns:p14="http://schemas.microsoft.com/office/powerpoint/2010/main" val="321844296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113</a:t>
            </a:fld>
            <a:endParaRPr lang="es-ES"/>
          </a:p>
        </p:txBody>
      </p:sp>
    </p:spTree>
    <p:extLst>
      <p:ext uri="{BB962C8B-B14F-4D97-AF65-F5344CB8AC3E}">
        <p14:creationId xmlns:p14="http://schemas.microsoft.com/office/powerpoint/2010/main" val="27564364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114</a:t>
            </a:fld>
            <a:endParaRPr lang="es-ES"/>
          </a:p>
        </p:txBody>
      </p:sp>
    </p:spTree>
    <p:extLst>
      <p:ext uri="{BB962C8B-B14F-4D97-AF65-F5344CB8AC3E}">
        <p14:creationId xmlns:p14="http://schemas.microsoft.com/office/powerpoint/2010/main" val="96751792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115</a:t>
            </a:fld>
            <a:endParaRPr lang="es-ES"/>
          </a:p>
        </p:txBody>
      </p:sp>
    </p:spTree>
    <p:extLst>
      <p:ext uri="{BB962C8B-B14F-4D97-AF65-F5344CB8AC3E}">
        <p14:creationId xmlns:p14="http://schemas.microsoft.com/office/powerpoint/2010/main" val="46983532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116</a:t>
            </a:fld>
            <a:endParaRPr lang="es-ES"/>
          </a:p>
        </p:txBody>
      </p:sp>
    </p:spTree>
    <p:extLst>
      <p:ext uri="{BB962C8B-B14F-4D97-AF65-F5344CB8AC3E}">
        <p14:creationId xmlns:p14="http://schemas.microsoft.com/office/powerpoint/2010/main" val="149020817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117</a:t>
            </a:fld>
            <a:endParaRPr lang="es-ES"/>
          </a:p>
        </p:txBody>
      </p:sp>
    </p:spTree>
    <p:extLst>
      <p:ext uri="{BB962C8B-B14F-4D97-AF65-F5344CB8AC3E}">
        <p14:creationId xmlns:p14="http://schemas.microsoft.com/office/powerpoint/2010/main" val="295718569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118</a:t>
            </a:fld>
            <a:endParaRPr lang="es-ES"/>
          </a:p>
        </p:txBody>
      </p:sp>
    </p:spTree>
    <p:extLst>
      <p:ext uri="{BB962C8B-B14F-4D97-AF65-F5344CB8AC3E}">
        <p14:creationId xmlns:p14="http://schemas.microsoft.com/office/powerpoint/2010/main" val="31968794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119</a:t>
            </a:fld>
            <a:endParaRPr lang="es-ES"/>
          </a:p>
        </p:txBody>
      </p:sp>
    </p:spTree>
    <p:extLst>
      <p:ext uri="{BB962C8B-B14F-4D97-AF65-F5344CB8AC3E}">
        <p14:creationId xmlns:p14="http://schemas.microsoft.com/office/powerpoint/2010/main" val="3567989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a:t>
            </a:fld>
            <a:endParaRPr lang="es-ES"/>
          </a:p>
        </p:txBody>
      </p:sp>
    </p:spTree>
    <p:extLst>
      <p:ext uri="{BB962C8B-B14F-4D97-AF65-F5344CB8AC3E}">
        <p14:creationId xmlns:p14="http://schemas.microsoft.com/office/powerpoint/2010/main" val="11676433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120</a:t>
            </a:fld>
            <a:endParaRPr lang="es-ES"/>
          </a:p>
        </p:txBody>
      </p:sp>
    </p:spTree>
    <p:extLst>
      <p:ext uri="{BB962C8B-B14F-4D97-AF65-F5344CB8AC3E}">
        <p14:creationId xmlns:p14="http://schemas.microsoft.com/office/powerpoint/2010/main" val="55245920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121</a:t>
            </a:fld>
            <a:endParaRPr lang="es-ES"/>
          </a:p>
        </p:txBody>
      </p:sp>
    </p:spTree>
    <p:extLst>
      <p:ext uri="{BB962C8B-B14F-4D97-AF65-F5344CB8AC3E}">
        <p14:creationId xmlns:p14="http://schemas.microsoft.com/office/powerpoint/2010/main" val="52976558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122</a:t>
            </a:fld>
            <a:endParaRPr lang="es-ES"/>
          </a:p>
        </p:txBody>
      </p:sp>
    </p:spTree>
    <p:extLst>
      <p:ext uri="{BB962C8B-B14F-4D97-AF65-F5344CB8AC3E}">
        <p14:creationId xmlns:p14="http://schemas.microsoft.com/office/powerpoint/2010/main" val="60463323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123</a:t>
            </a:fld>
            <a:endParaRPr lang="es-ES"/>
          </a:p>
        </p:txBody>
      </p:sp>
    </p:spTree>
    <p:extLst>
      <p:ext uri="{BB962C8B-B14F-4D97-AF65-F5344CB8AC3E}">
        <p14:creationId xmlns:p14="http://schemas.microsoft.com/office/powerpoint/2010/main" val="284898256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124</a:t>
            </a:fld>
            <a:endParaRPr lang="es-ES"/>
          </a:p>
        </p:txBody>
      </p:sp>
    </p:spTree>
    <p:extLst>
      <p:ext uri="{BB962C8B-B14F-4D97-AF65-F5344CB8AC3E}">
        <p14:creationId xmlns:p14="http://schemas.microsoft.com/office/powerpoint/2010/main" val="425792450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125</a:t>
            </a:fld>
            <a:endParaRPr lang="es-ES"/>
          </a:p>
        </p:txBody>
      </p:sp>
    </p:spTree>
    <p:extLst>
      <p:ext uri="{BB962C8B-B14F-4D97-AF65-F5344CB8AC3E}">
        <p14:creationId xmlns:p14="http://schemas.microsoft.com/office/powerpoint/2010/main" val="224374576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126</a:t>
            </a:fld>
            <a:endParaRPr lang="es-ES"/>
          </a:p>
        </p:txBody>
      </p:sp>
    </p:spTree>
    <p:extLst>
      <p:ext uri="{BB962C8B-B14F-4D97-AF65-F5344CB8AC3E}">
        <p14:creationId xmlns:p14="http://schemas.microsoft.com/office/powerpoint/2010/main" val="131649538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127</a:t>
            </a:fld>
            <a:endParaRPr lang="es-ES"/>
          </a:p>
        </p:txBody>
      </p:sp>
    </p:spTree>
    <p:extLst>
      <p:ext uri="{BB962C8B-B14F-4D97-AF65-F5344CB8AC3E}">
        <p14:creationId xmlns:p14="http://schemas.microsoft.com/office/powerpoint/2010/main" val="262248495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128</a:t>
            </a:fld>
            <a:endParaRPr lang="es-ES"/>
          </a:p>
        </p:txBody>
      </p:sp>
    </p:spTree>
    <p:extLst>
      <p:ext uri="{BB962C8B-B14F-4D97-AF65-F5344CB8AC3E}">
        <p14:creationId xmlns:p14="http://schemas.microsoft.com/office/powerpoint/2010/main" val="233763762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129</a:t>
            </a:fld>
            <a:endParaRPr lang="es-ES"/>
          </a:p>
        </p:txBody>
      </p:sp>
    </p:spTree>
    <p:extLst>
      <p:ext uri="{BB962C8B-B14F-4D97-AF65-F5344CB8AC3E}">
        <p14:creationId xmlns:p14="http://schemas.microsoft.com/office/powerpoint/2010/main" val="187688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a:t>
            </a:fld>
            <a:endParaRPr lang="es-ES"/>
          </a:p>
        </p:txBody>
      </p:sp>
    </p:spTree>
    <p:extLst>
      <p:ext uri="{BB962C8B-B14F-4D97-AF65-F5344CB8AC3E}">
        <p14:creationId xmlns:p14="http://schemas.microsoft.com/office/powerpoint/2010/main" val="409116797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130</a:t>
            </a:fld>
            <a:endParaRPr lang="es-ES"/>
          </a:p>
        </p:txBody>
      </p:sp>
    </p:spTree>
    <p:extLst>
      <p:ext uri="{BB962C8B-B14F-4D97-AF65-F5344CB8AC3E}">
        <p14:creationId xmlns:p14="http://schemas.microsoft.com/office/powerpoint/2010/main" val="250510167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131</a:t>
            </a:fld>
            <a:endParaRPr lang="es-ES"/>
          </a:p>
        </p:txBody>
      </p:sp>
    </p:spTree>
    <p:extLst>
      <p:ext uri="{BB962C8B-B14F-4D97-AF65-F5344CB8AC3E}">
        <p14:creationId xmlns:p14="http://schemas.microsoft.com/office/powerpoint/2010/main" val="37183162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132</a:t>
            </a:fld>
            <a:endParaRPr lang="es-ES"/>
          </a:p>
        </p:txBody>
      </p:sp>
    </p:spTree>
    <p:extLst>
      <p:ext uri="{BB962C8B-B14F-4D97-AF65-F5344CB8AC3E}">
        <p14:creationId xmlns:p14="http://schemas.microsoft.com/office/powerpoint/2010/main" val="50380383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133</a:t>
            </a:fld>
            <a:endParaRPr lang="es-ES"/>
          </a:p>
        </p:txBody>
      </p:sp>
    </p:spTree>
    <p:extLst>
      <p:ext uri="{BB962C8B-B14F-4D97-AF65-F5344CB8AC3E}">
        <p14:creationId xmlns:p14="http://schemas.microsoft.com/office/powerpoint/2010/main" val="76426243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134</a:t>
            </a:fld>
            <a:endParaRPr lang="es-ES"/>
          </a:p>
        </p:txBody>
      </p:sp>
    </p:spTree>
    <p:extLst>
      <p:ext uri="{BB962C8B-B14F-4D97-AF65-F5344CB8AC3E}">
        <p14:creationId xmlns:p14="http://schemas.microsoft.com/office/powerpoint/2010/main" val="51204588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135</a:t>
            </a:fld>
            <a:endParaRPr lang="es-ES"/>
          </a:p>
        </p:txBody>
      </p:sp>
    </p:spTree>
    <p:extLst>
      <p:ext uri="{BB962C8B-B14F-4D97-AF65-F5344CB8AC3E}">
        <p14:creationId xmlns:p14="http://schemas.microsoft.com/office/powerpoint/2010/main" val="85649324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136</a:t>
            </a:fld>
            <a:endParaRPr lang="es-ES"/>
          </a:p>
        </p:txBody>
      </p:sp>
    </p:spTree>
    <p:extLst>
      <p:ext uri="{BB962C8B-B14F-4D97-AF65-F5344CB8AC3E}">
        <p14:creationId xmlns:p14="http://schemas.microsoft.com/office/powerpoint/2010/main" val="47598961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137</a:t>
            </a:fld>
            <a:endParaRPr lang="es-ES"/>
          </a:p>
        </p:txBody>
      </p:sp>
    </p:spTree>
    <p:extLst>
      <p:ext uri="{BB962C8B-B14F-4D97-AF65-F5344CB8AC3E}">
        <p14:creationId xmlns:p14="http://schemas.microsoft.com/office/powerpoint/2010/main" val="222661191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138</a:t>
            </a:fld>
            <a:endParaRPr lang="es-ES"/>
          </a:p>
        </p:txBody>
      </p:sp>
    </p:spTree>
    <p:extLst>
      <p:ext uri="{BB962C8B-B14F-4D97-AF65-F5344CB8AC3E}">
        <p14:creationId xmlns:p14="http://schemas.microsoft.com/office/powerpoint/2010/main" val="2064334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14</a:t>
            </a:fld>
            <a:endParaRPr lang="es-ES"/>
          </a:p>
        </p:txBody>
      </p:sp>
    </p:spTree>
    <p:extLst>
      <p:ext uri="{BB962C8B-B14F-4D97-AF65-F5344CB8AC3E}">
        <p14:creationId xmlns:p14="http://schemas.microsoft.com/office/powerpoint/2010/main" val="224440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15</a:t>
            </a:fld>
            <a:endParaRPr lang="es-ES"/>
          </a:p>
        </p:txBody>
      </p:sp>
    </p:spTree>
    <p:extLst>
      <p:ext uri="{BB962C8B-B14F-4D97-AF65-F5344CB8AC3E}">
        <p14:creationId xmlns:p14="http://schemas.microsoft.com/office/powerpoint/2010/main" val="2338075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16</a:t>
            </a:fld>
            <a:endParaRPr lang="es-ES"/>
          </a:p>
        </p:txBody>
      </p:sp>
    </p:spTree>
    <p:extLst>
      <p:ext uri="{BB962C8B-B14F-4D97-AF65-F5344CB8AC3E}">
        <p14:creationId xmlns:p14="http://schemas.microsoft.com/office/powerpoint/2010/main" val="375399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17</a:t>
            </a:fld>
            <a:endParaRPr lang="es-ES"/>
          </a:p>
        </p:txBody>
      </p:sp>
    </p:spTree>
    <p:extLst>
      <p:ext uri="{BB962C8B-B14F-4D97-AF65-F5344CB8AC3E}">
        <p14:creationId xmlns:p14="http://schemas.microsoft.com/office/powerpoint/2010/main" val="1457565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18</a:t>
            </a:fld>
            <a:endParaRPr lang="es-ES"/>
          </a:p>
        </p:txBody>
      </p:sp>
    </p:spTree>
    <p:extLst>
      <p:ext uri="{BB962C8B-B14F-4D97-AF65-F5344CB8AC3E}">
        <p14:creationId xmlns:p14="http://schemas.microsoft.com/office/powerpoint/2010/main" val="105888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19</a:t>
            </a:fld>
            <a:endParaRPr lang="es-ES"/>
          </a:p>
        </p:txBody>
      </p:sp>
    </p:spTree>
    <p:extLst>
      <p:ext uri="{BB962C8B-B14F-4D97-AF65-F5344CB8AC3E}">
        <p14:creationId xmlns:p14="http://schemas.microsoft.com/office/powerpoint/2010/main" val="426626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4D56D-1113-414B-98F5-14E067D88EEA}" type="slidenum">
              <a:rPr lang="es-ES" smtClean="0"/>
              <a:pPr fontAlgn="base">
                <a:spcBef>
                  <a:spcPct val="0"/>
                </a:spcBef>
                <a:spcAft>
                  <a:spcPct val="0"/>
                </a:spcAft>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20</a:t>
            </a:fld>
            <a:endParaRPr lang="es-ES"/>
          </a:p>
        </p:txBody>
      </p:sp>
    </p:spTree>
    <p:extLst>
      <p:ext uri="{BB962C8B-B14F-4D97-AF65-F5344CB8AC3E}">
        <p14:creationId xmlns:p14="http://schemas.microsoft.com/office/powerpoint/2010/main" val="289389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21</a:t>
            </a:fld>
            <a:endParaRPr lang="es-ES"/>
          </a:p>
        </p:txBody>
      </p:sp>
    </p:spTree>
    <p:extLst>
      <p:ext uri="{BB962C8B-B14F-4D97-AF65-F5344CB8AC3E}">
        <p14:creationId xmlns:p14="http://schemas.microsoft.com/office/powerpoint/2010/main" val="4040783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22</a:t>
            </a:fld>
            <a:endParaRPr lang="es-ES"/>
          </a:p>
        </p:txBody>
      </p:sp>
    </p:spTree>
    <p:extLst>
      <p:ext uri="{BB962C8B-B14F-4D97-AF65-F5344CB8AC3E}">
        <p14:creationId xmlns:p14="http://schemas.microsoft.com/office/powerpoint/2010/main" val="2939112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23</a:t>
            </a:fld>
            <a:endParaRPr lang="es-ES"/>
          </a:p>
        </p:txBody>
      </p:sp>
    </p:spTree>
    <p:extLst>
      <p:ext uri="{BB962C8B-B14F-4D97-AF65-F5344CB8AC3E}">
        <p14:creationId xmlns:p14="http://schemas.microsoft.com/office/powerpoint/2010/main" val="3593495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24</a:t>
            </a:fld>
            <a:endParaRPr lang="es-ES"/>
          </a:p>
        </p:txBody>
      </p:sp>
    </p:spTree>
    <p:extLst>
      <p:ext uri="{BB962C8B-B14F-4D97-AF65-F5344CB8AC3E}">
        <p14:creationId xmlns:p14="http://schemas.microsoft.com/office/powerpoint/2010/main" val="204455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25</a:t>
            </a:fld>
            <a:endParaRPr lang="es-ES"/>
          </a:p>
        </p:txBody>
      </p:sp>
    </p:spTree>
    <p:extLst>
      <p:ext uri="{BB962C8B-B14F-4D97-AF65-F5344CB8AC3E}">
        <p14:creationId xmlns:p14="http://schemas.microsoft.com/office/powerpoint/2010/main" val="3294678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26</a:t>
            </a:fld>
            <a:endParaRPr lang="es-ES"/>
          </a:p>
        </p:txBody>
      </p:sp>
    </p:spTree>
    <p:extLst>
      <p:ext uri="{BB962C8B-B14F-4D97-AF65-F5344CB8AC3E}">
        <p14:creationId xmlns:p14="http://schemas.microsoft.com/office/powerpoint/2010/main" val="152452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27</a:t>
            </a:fld>
            <a:endParaRPr lang="es-ES"/>
          </a:p>
        </p:txBody>
      </p:sp>
    </p:spTree>
    <p:extLst>
      <p:ext uri="{BB962C8B-B14F-4D97-AF65-F5344CB8AC3E}">
        <p14:creationId xmlns:p14="http://schemas.microsoft.com/office/powerpoint/2010/main" val="1608275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29</a:t>
            </a:fld>
            <a:endParaRPr lang="es-ES"/>
          </a:p>
        </p:txBody>
      </p:sp>
    </p:spTree>
    <p:extLst>
      <p:ext uri="{BB962C8B-B14F-4D97-AF65-F5344CB8AC3E}">
        <p14:creationId xmlns:p14="http://schemas.microsoft.com/office/powerpoint/2010/main" val="256404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28</a:t>
            </a:fld>
            <a:endParaRPr lang="es-ES"/>
          </a:p>
        </p:txBody>
      </p:sp>
    </p:spTree>
    <p:extLst>
      <p:ext uri="{BB962C8B-B14F-4D97-AF65-F5344CB8AC3E}">
        <p14:creationId xmlns:p14="http://schemas.microsoft.com/office/powerpoint/2010/main" val="314369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30</a:t>
            </a:fld>
            <a:endParaRPr lang="es-ES"/>
          </a:p>
        </p:txBody>
      </p:sp>
    </p:spTree>
    <p:extLst>
      <p:ext uri="{BB962C8B-B14F-4D97-AF65-F5344CB8AC3E}">
        <p14:creationId xmlns:p14="http://schemas.microsoft.com/office/powerpoint/2010/main" val="3847120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31</a:t>
            </a:fld>
            <a:endParaRPr lang="es-ES"/>
          </a:p>
        </p:txBody>
      </p:sp>
    </p:spTree>
    <p:extLst>
      <p:ext uri="{BB962C8B-B14F-4D97-AF65-F5344CB8AC3E}">
        <p14:creationId xmlns:p14="http://schemas.microsoft.com/office/powerpoint/2010/main" val="2903579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32</a:t>
            </a:fld>
            <a:endParaRPr lang="es-ES"/>
          </a:p>
        </p:txBody>
      </p:sp>
    </p:spTree>
    <p:extLst>
      <p:ext uri="{BB962C8B-B14F-4D97-AF65-F5344CB8AC3E}">
        <p14:creationId xmlns:p14="http://schemas.microsoft.com/office/powerpoint/2010/main" val="3055780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33</a:t>
            </a:fld>
            <a:endParaRPr lang="es-ES"/>
          </a:p>
        </p:txBody>
      </p:sp>
    </p:spTree>
    <p:extLst>
      <p:ext uri="{BB962C8B-B14F-4D97-AF65-F5344CB8AC3E}">
        <p14:creationId xmlns:p14="http://schemas.microsoft.com/office/powerpoint/2010/main" val="3164846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34</a:t>
            </a:fld>
            <a:endParaRPr lang="es-ES"/>
          </a:p>
        </p:txBody>
      </p:sp>
    </p:spTree>
    <p:extLst>
      <p:ext uri="{BB962C8B-B14F-4D97-AF65-F5344CB8AC3E}">
        <p14:creationId xmlns:p14="http://schemas.microsoft.com/office/powerpoint/2010/main" val="1306191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35</a:t>
            </a:fld>
            <a:endParaRPr lang="es-ES"/>
          </a:p>
        </p:txBody>
      </p:sp>
    </p:spTree>
    <p:extLst>
      <p:ext uri="{BB962C8B-B14F-4D97-AF65-F5344CB8AC3E}">
        <p14:creationId xmlns:p14="http://schemas.microsoft.com/office/powerpoint/2010/main" val="2556937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36</a:t>
            </a:fld>
            <a:endParaRPr lang="es-ES"/>
          </a:p>
        </p:txBody>
      </p:sp>
    </p:spTree>
    <p:extLst>
      <p:ext uri="{BB962C8B-B14F-4D97-AF65-F5344CB8AC3E}">
        <p14:creationId xmlns:p14="http://schemas.microsoft.com/office/powerpoint/2010/main" val="1312360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37</a:t>
            </a:fld>
            <a:endParaRPr lang="es-ES"/>
          </a:p>
        </p:txBody>
      </p:sp>
    </p:spTree>
    <p:extLst>
      <p:ext uri="{BB962C8B-B14F-4D97-AF65-F5344CB8AC3E}">
        <p14:creationId xmlns:p14="http://schemas.microsoft.com/office/powerpoint/2010/main" val="3536311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38</a:t>
            </a:fld>
            <a:endParaRPr lang="es-ES"/>
          </a:p>
        </p:txBody>
      </p:sp>
    </p:spTree>
    <p:extLst>
      <p:ext uri="{BB962C8B-B14F-4D97-AF65-F5344CB8AC3E}">
        <p14:creationId xmlns:p14="http://schemas.microsoft.com/office/powerpoint/2010/main" val="461333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39</a:t>
            </a:fld>
            <a:endParaRPr lang="es-ES"/>
          </a:p>
        </p:txBody>
      </p:sp>
    </p:spTree>
    <p:extLst>
      <p:ext uri="{BB962C8B-B14F-4D97-AF65-F5344CB8AC3E}">
        <p14:creationId xmlns:p14="http://schemas.microsoft.com/office/powerpoint/2010/main" val="54699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40</a:t>
            </a:fld>
            <a:endParaRPr lang="es-ES"/>
          </a:p>
        </p:txBody>
      </p:sp>
    </p:spTree>
    <p:extLst>
      <p:ext uri="{BB962C8B-B14F-4D97-AF65-F5344CB8AC3E}">
        <p14:creationId xmlns:p14="http://schemas.microsoft.com/office/powerpoint/2010/main" val="3902131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41</a:t>
            </a:fld>
            <a:endParaRPr lang="es-ES"/>
          </a:p>
        </p:txBody>
      </p:sp>
    </p:spTree>
    <p:extLst>
      <p:ext uri="{BB962C8B-B14F-4D97-AF65-F5344CB8AC3E}">
        <p14:creationId xmlns:p14="http://schemas.microsoft.com/office/powerpoint/2010/main" val="2083821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42</a:t>
            </a:fld>
            <a:endParaRPr lang="es-ES"/>
          </a:p>
        </p:txBody>
      </p:sp>
    </p:spTree>
    <p:extLst>
      <p:ext uri="{BB962C8B-B14F-4D97-AF65-F5344CB8AC3E}">
        <p14:creationId xmlns:p14="http://schemas.microsoft.com/office/powerpoint/2010/main" val="2338529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43</a:t>
            </a:fld>
            <a:endParaRPr lang="es-ES"/>
          </a:p>
        </p:txBody>
      </p:sp>
    </p:spTree>
    <p:extLst>
      <p:ext uri="{BB962C8B-B14F-4D97-AF65-F5344CB8AC3E}">
        <p14:creationId xmlns:p14="http://schemas.microsoft.com/office/powerpoint/2010/main" val="3488762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44</a:t>
            </a:fld>
            <a:endParaRPr lang="es-ES"/>
          </a:p>
        </p:txBody>
      </p:sp>
    </p:spTree>
    <p:extLst>
      <p:ext uri="{BB962C8B-B14F-4D97-AF65-F5344CB8AC3E}">
        <p14:creationId xmlns:p14="http://schemas.microsoft.com/office/powerpoint/2010/main" val="1290484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45</a:t>
            </a:fld>
            <a:endParaRPr lang="es-ES"/>
          </a:p>
        </p:txBody>
      </p:sp>
    </p:spTree>
    <p:extLst>
      <p:ext uri="{BB962C8B-B14F-4D97-AF65-F5344CB8AC3E}">
        <p14:creationId xmlns:p14="http://schemas.microsoft.com/office/powerpoint/2010/main" val="1688607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46</a:t>
            </a:fld>
            <a:endParaRPr lang="es-ES"/>
          </a:p>
        </p:txBody>
      </p:sp>
    </p:spTree>
    <p:extLst>
      <p:ext uri="{BB962C8B-B14F-4D97-AF65-F5344CB8AC3E}">
        <p14:creationId xmlns:p14="http://schemas.microsoft.com/office/powerpoint/2010/main" val="88729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47</a:t>
            </a:fld>
            <a:endParaRPr lang="es-ES"/>
          </a:p>
        </p:txBody>
      </p:sp>
    </p:spTree>
    <p:extLst>
      <p:ext uri="{BB962C8B-B14F-4D97-AF65-F5344CB8AC3E}">
        <p14:creationId xmlns:p14="http://schemas.microsoft.com/office/powerpoint/2010/main" val="32666083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48</a:t>
            </a:fld>
            <a:endParaRPr lang="es-ES"/>
          </a:p>
        </p:txBody>
      </p:sp>
    </p:spTree>
    <p:extLst>
      <p:ext uri="{BB962C8B-B14F-4D97-AF65-F5344CB8AC3E}">
        <p14:creationId xmlns:p14="http://schemas.microsoft.com/office/powerpoint/2010/main" val="4255181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49</a:t>
            </a:fld>
            <a:endParaRPr lang="es-ES"/>
          </a:p>
        </p:txBody>
      </p:sp>
    </p:spTree>
    <p:extLst>
      <p:ext uri="{BB962C8B-B14F-4D97-AF65-F5344CB8AC3E}">
        <p14:creationId xmlns:p14="http://schemas.microsoft.com/office/powerpoint/2010/main" val="102405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a:t>
            </a:fld>
            <a:endParaRPr lang="es-ES"/>
          </a:p>
        </p:txBody>
      </p:sp>
    </p:spTree>
    <p:extLst>
      <p:ext uri="{BB962C8B-B14F-4D97-AF65-F5344CB8AC3E}">
        <p14:creationId xmlns:p14="http://schemas.microsoft.com/office/powerpoint/2010/main" val="479281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50</a:t>
            </a:fld>
            <a:endParaRPr lang="es-ES"/>
          </a:p>
        </p:txBody>
      </p:sp>
    </p:spTree>
    <p:extLst>
      <p:ext uri="{BB962C8B-B14F-4D97-AF65-F5344CB8AC3E}">
        <p14:creationId xmlns:p14="http://schemas.microsoft.com/office/powerpoint/2010/main" val="27624079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51</a:t>
            </a:fld>
            <a:endParaRPr lang="es-ES"/>
          </a:p>
        </p:txBody>
      </p:sp>
    </p:spTree>
    <p:extLst>
      <p:ext uri="{BB962C8B-B14F-4D97-AF65-F5344CB8AC3E}">
        <p14:creationId xmlns:p14="http://schemas.microsoft.com/office/powerpoint/2010/main" val="3997485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52</a:t>
            </a:fld>
            <a:endParaRPr lang="es-ES"/>
          </a:p>
        </p:txBody>
      </p:sp>
    </p:spTree>
    <p:extLst>
      <p:ext uri="{BB962C8B-B14F-4D97-AF65-F5344CB8AC3E}">
        <p14:creationId xmlns:p14="http://schemas.microsoft.com/office/powerpoint/2010/main" val="11918862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53</a:t>
            </a:fld>
            <a:endParaRPr lang="es-ES"/>
          </a:p>
        </p:txBody>
      </p:sp>
    </p:spTree>
    <p:extLst>
      <p:ext uri="{BB962C8B-B14F-4D97-AF65-F5344CB8AC3E}">
        <p14:creationId xmlns:p14="http://schemas.microsoft.com/office/powerpoint/2010/main" val="3790306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54</a:t>
            </a:fld>
            <a:endParaRPr lang="es-ES"/>
          </a:p>
        </p:txBody>
      </p:sp>
    </p:spTree>
    <p:extLst>
      <p:ext uri="{BB962C8B-B14F-4D97-AF65-F5344CB8AC3E}">
        <p14:creationId xmlns:p14="http://schemas.microsoft.com/office/powerpoint/2010/main" val="219668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55</a:t>
            </a:fld>
            <a:endParaRPr lang="es-ES"/>
          </a:p>
        </p:txBody>
      </p:sp>
    </p:spTree>
    <p:extLst>
      <p:ext uri="{BB962C8B-B14F-4D97-AF65-F5344CB8AC3E}">
        <p14:creationId xmlns:p14="http://schemas.microsoft.com/office/powerpoint/2010/main" val="42097293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56</a:t>
            </a:fld>
            <a:endParaRPr lang="es-ES"/>
          </a:p>
        </p:txBody>
      </p:sp>
    </p:spTree>
    <p:extLst>
      <p:ext uri="{BB962C8B-B14F-4D97-AF65-F5344CB8AC3E}">
        <p14:creationId xmlns:p14="http://schemas.microsoft.com/office/powerpoint/2010/main" val="28343280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57</a:t>
            </a:fld>
            <a:endParaRPr lang="es-ES"/>
          </a:p>
        </p:txBody>
      </p:sp>
    </p:spTree>
    <p:extLst>
      <p:ext uri="{BB962C8B-B14F-4D97-AF65-F5344CB8AC3E}">
        <p14:creationId xmlns:p14="http://schemas.microsoft.com/office/powerpoint/2010/main" val="1490265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58</a:t>
            </a:fld>
            <a:endParaRPr lang="es-ES"/>
          </a:p>
        </p:txBody>
      </p:sp>
    </p:spTree>
    <p:extLst>
      <p:ext uri="{BB962C8B-B14F-4D97-AF65-F5344CB8AC3E}">
        <p14:creationId xmlns:p14="http://schemas.microsoft.com/office/powerpoint/2010/main" val="40126500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59</a:t>
            </a:fld>
            <a:endParaRPr lang="es-ES"/>
          </a:p>
        </p:txBody>
      </p:sp>
    </p:spTree>
    <p:extLst>
      <p:ext uri="{BB962C8B-B14F-4D97-AF65-F5344CB8AC3E}">
        <p14:creationId xmlns:p14="http://schemas.microsoft.com/office/powerpoint/2010/main" val="381054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a:t>
            </a:fld>
            <a:endParaRPr lang="es-ES"/>
          </a:p>
        </p:txBody>
      </p:sp>
    </p:spTree>
    <p:extLst>
      <p:ext uri="{BB962C8B-B14F-4D97-AF65-F5344CB8AC3E}">
        <p14:creationId xmlns:p14="http://schemas.microsoft.com/office/powerpoint/2010/main" val="25253106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60</a:t>
            </a:fld>
            <a:endParaRPr lang="es-ES"/>
          </a:p>
        </p:txBody>
      </p:sp>
    </p:spTree>
    <p:extLst>
      <p:ext uri="{BB962C8B-B14F-4D97-AF65-F5344CB8AC3E}">
        <p14:creationId xmlns:p14="http://schemas.microsoft.com/office/powerpoint/2010/main" val="1368444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61</a:t>
            </a:fld>
            <a:endParaRPr lang="es-ES"/>
          </a:p>
        </p:txBody>
      </p:sp>
    </p:spTree>
    <p:extLst>
      <p:ext uri="{BB962C8B-B14F-4D97-AF65-F5344CB8AC3E}">
        <p14:creationId xmlns:p14="http://schemas.microsoft.com/office/powerpoint/2010/main" val="28911810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62</a:t>
            </a:fld>
            <a:endParaRPr lang="es-ES"/>
          </a:p>
        </p:txBody>
      </p:sp>
    </p:spTree>
    <p:extLst>
      <p:ext uri="{BB962C8B-B14F-4D97-AF65-F5344CB8AC3E}">
        <p14:creationId xmlns:p14="http://schemas.microsoft.com/office/powerpoint/2010/main" val="13287232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63</a:t>
            </a:fld>
            <a:endParaRPr lang="es-ES"/>
          </a:p>
        </p:txBody>
      </p:sp>
    </p:spTree>
    <p:extLst>
      <p:ext uri="{BB962C8B-B14F-4D97-AF65-F5344CB8AC3E}">
        <p14:creationId xmlns:p14="http://schemas.microsoft.com/office/powerpoint/2010/main" val="19947704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64</a:t>
            </a:fld>
            <a:endParaRPr lang="es-ES"/>
          </a:p>
        </p:txBody>
      </p:sp>
    </p:spTree>
    <p:extLst>
      <p:ext uri="{BB962C8B-B14F-4D97-AF65-F5344CB8AC3E}">
        <p14:creationId xmlns:p14="http://schemas.microsoft.com/office/powerpoint/2010/main" val="13176965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65</a:t>
            </a:fld>
            <a:endParaRPr lang="es-ES"/>
          </a:p>
        </p:txBody>
      </p:sp>
    </p:spTree>
    <p:extLst>
      <p:ext uri="{BB962C8B-B14F-4D97-AF65-F5344CB8AC3E}">
        <p14:creationId xmlns:p14="http://schemas.microsoft.com/office/powerpoint/2010/main" val="17242882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66</a:t>
            </a:fld>
            <a:endParaRPr lang="es-ES"/>
          </a:p>
        </p:txBody>
      </p:sp>
    </p:spTree>
    <p:extLst>
      <p:ext uri="{BB962C8B-B14F-4D97-AF65-F5344CB8AC3E}">
        <p14:creationId xmlns:p14="http://schemas.microsoft.com/office/powerpoint/2010/main" val="42071234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67</a:t>
            </a:fld>
            <a:endParaRPr lang="es-ES"/>
          </a:p>
        </p:txBody>
      </p:sp>
    </p:spTree>
    <p:extLst>
      <p:ext uri="{BB962C8B-B14F-4D97-AF65-F5344CB8AC3E}">
        <p14:creationId xmlns:p14="http://schemas.microsoft.com/office/powerpoint/2010/main" val="3472100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68</a:t>
            </a:fld>
            <a:endParaRPr lang="es-ES"/>
          </a:p>
        </p:txBody>
      </p:sp>
    </p:spTree>
    <p:extLst>
      <p:ext uri="{BB962C8B-B14F-4D97-AF65-F5344CB8AC3E}">
        <p14:creationId xmlns:p14="http://schemas.microsoft.com/office/powerpoint/2010/main" val="29788222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69</a:t>
            </a:fld>
            <a:endParaRPr lang="es-ES"/>
          </a:p>
        </p:txBody>
      </p:sp>
    </p:spTree>
    <p:extLst>
      <p:ext uri="{BB962C8B-B14F-4D97-AF65-F5344CB8AC3E}">
        <p14:creationId xmlns:p14="http://schemas.microsoft.com/office/powerpoint/2010/main" val="378041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a:t>
            </a:fld>
            <a:endParaRPr lang="es-ES"/>
          </a:p>
        </p:txBody>
      </p:sp>
    </p:spTree>
    <p:extLst>
      <p:ext uri="{BB962C8B-B14F-4D97-AF65-F5344CB8AC3E}">
        <p14:creationId xmlns:p14="http://schemas.microsoft.com/office/powerpoint/2010/main" val="22513969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70</a:t>
            </a:fld>
            <a:endParaRPr lang="es-ES"/>
          </a:p>
        </p:txBody>
      </p:sp>
    </p:spTree>
    <p:extLst>
      <p:ext uri="{BB962C8B-B14F-4D97-AF65-F5344CB8AC3E}">
        <p14:creationId xmlns:p14="http://schemas.microsoft.com/office/powerpoint/2010/main" val="17382430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71</a:t>
            </a:fld>
            <a:endParaRPr lang="es-ES"/>
          </a:p>
        </p:txBody>
      </p:sp>
    </p:spTree>
    <p:extLst>
      <p:ext uri="{BB962C8B-B14F-4D97-AF65-F5344CB8AC3E}">
        <p14:creationId xmlns:p14="http://schemas.microsoft.com/office/powerpoint/2010/main" val="1708526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72</a:t>
            </a:fld>
            <a:endParaRPr lang="es-ES"/>
          </a:p>
        </p:txBody>
      </p:sp>
    </p:spTree>
    <p:extLst>
      <p:ext uri="{BB962C8B-B14F-4D97-AF65-F5344CB8AC3E}">
        <p14:creationId xmlns:p14="http://schemas.microsoft.com/office/powerpoint/2010/main" val="35547927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73</a:t>
            </a:fld>
            <a:endParaRPr lang="es-ES"/>
          </a:p>
        </p:txBody>
      </p:sp>
    </p:spTree>
    <p:extLst>
      <p:ext uri="{BB962C8B-B14F-4D97-AF65-F5344CB8AC3E}">
        <p14:creationId xmlns:p14="http://schemas.microsoft.com/office/powerpoint/2010/main" val="10567270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74</a:t>
            </a:fld>
            <a:endParaRPr lang="es-ES"/>
          </a:p>
        </p:txBody>
      </p:sp>
    </p:spTree>
    <p:extLst>
      <p:ext uri="{BB962C8B-B14F-4D97-AF65-F5344CB8AC3E}">
        <p14:creationId xmlns:p14="http://schemas.microsoft.com/office/powerpoint/2010/main" val="14660664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75</a:t>
            </a:fld>
            <a:endParaRPr lang="es-ES"/>
          </a:p>
        </p:txBody>
      </p:sp>
    </p:spTree>
    <p:extLst>
      <p:ext uri="{BB962C8B-B14F-4D97-AF65-F5344CB8AC3E}">
        <p14:creationId xmlns:p14="http://schemas.microsoft.com/office/powerpoint/2010/main" val="2426895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76</a:t>
            </a:fld>
            <a:endParaRPr lang="es-ES"/>
          </a:p>
        </p:txBody>
      </p:sp>
    </p:spTree>
    <p:extLst>
      <p:ext uri="{BB962C8B-B14F-4D97-AF65-F5344CB8AC3E}">
        <p14:creationId xmlns:p14="http://schemas.microsoft.com/office/powerpoint/2010/main" val="18145588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77</a:t>
            </a:fld>
            <a:endParaRPr lang="es-ES"/>
          </a:p>
        </p:txBody>
      </p:sp>
    </p:spTree>
    <p:extLst>
      <p:ext uri="{BB962C8B-B14F-4D97-AF65-F5344CB8AC3E}">
        <p14:creationId xmlns:p14="http://schemas.microsoft.com/office/powerpoint/2010/main" val="18920067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78</a:t>
            </a:fld>
            <a:endParaRPr lang="es-ES"/>
          </a:p>
        </p:txBody>
      </p:sp>
    </p:spTree>
    <p:extLst>
      <p:ext uri="{BB962C8B-B14F-4D97-AF65-F5344CB8AC3E}">
        <p14:creationId xmlns:p14="http://schemas.microsoft.com/office/powerpoint/2010/main" val="23571011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79</a:t>
            </a:fld>
            <a:endParaRPr lang="es-ES"/>
          </a:p>
        </p:txBody>
      </p:sp>
    </p:spTree>
    <p:extLst>
      <p:ext uri="{BB962C8B-B14F-4D97-AF65-F5344CB8AC3E}">
        <p14:creationId xmlns:p14="http://schemas.microsoft.com/office/powerpoint/2010/main" val="56970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a:t>
            </a:fld>
            <a:endParaRPr lang="es-ES"/>
          </a:p>
        </p:txBody>
      </p:sp>
    </p:spTree>
    <p:extLst>
      <p:ext uri="{BB962C8B-B14F-4D97-AF65-F5344CB8AC3E}">
        <p14:creationId xmlns:p14="http://schemas.microsoft.com/office/powerpoint/2010/main" val="6207058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80</a:t>
            </a:fld>
            <a:endParaRPr lang="es-ES"/>
          </a:p>
        </p:txBody>
      </p:sp>
    </p:spTree>
    <p:extLst>
      <p:ext uri="{BB962C8B-B14F-4D97-AF65-F5344CB8AC3E}">
        <p14:creationId xmlns:p14="http://schemas.microsoft.com/office/powerpoint/2010/main" val="29344357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81</a:t>
            </a:fld>
            <a:endParaRPr lang="es-ES"/>
          </a:p>
        </p:txBody>
      </p:sp>
    </p:spTree>
    <p:extLst>
      <p:ext uri="{BB962C8B-B14F-4D97-AF65-F5344CB8AC3E}">
        <p14:creationId xmlns:p14="http://schemas.microsoft.com/office/powerpoint/2010/main" val="8046647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82</a:t>
            </a:fld>
            <a:endParaRPr lang="es-ES"/>
          </a:p>
        </p:txBody>
      </p:sp>
    </p:spTree>
    <p:extLst>
      <p:ext uri="{BB962C8B-B14F-4D97-AF65-F5344CB8AC3E}">
        <p14:creationId xmlns:p14="http://schemas.microsoft.com/office/powerpoint/2010/main" val="23949490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83</a:t>
            </a:fld>
            <a:endParaRPr lang="es-ES"/>
          </a:p>
        </p:txBody>
      </p:sp>
    </p:spTree>
    <p:extLst>
      <p:ext uri="{BB962C8B-B14F-4D97-AF65-F5344CB8AC3E}">
        <p14:creationId xmlns:p14="http://schemas.microsoft.com/office/powerpoint/2010/main" val="17525909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84</a:t>
            </a:fld>
            <a:endParaRPr lang="es-ES"/>
          </a:p>
        </p:txBody>
      </p:sp>
    </p:spTree>
    <p:extLst>
      <p:ext uri="{BB962C8B-B14F-4D97-AF65-F5344CB8AC3E}">
        <p14:creationId xmlns:p14="http://schemas.microsoft.com/office/powerpoint/2010/main" val="28835576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85</a:t>
            </a:fld>
            <a:endParaRPr lang="es-ES"/>
          </a:p>
        </p:txBody>
      </p:sp>
    </p:spTree>
    <p:extLst>
      <p:ext uri="{BB962C8B-B14F-4D97-AF65-F5344CB8AC3E}">
        <p14:creationId xmlns:p14="http://schemas.microsoft.com/office/powerpoint/2010/main" val="40052814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86</a:t>
            </a:fld>
            <a:endParaRPr lang="es-ES"/>
          </a:p>
        </p:txBody>
      </p:sp>
    </p:spTree>
    <p:extLst>
      <p:ext uri="{BB962C8B-B14F-4D97-AF65-F5344CB8AC3E}">
        <p14:creationId xmlns:p14="http://schemas.microsoft.com/office/powerpoint/2010/main" val="28876174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87</a:t>
            </a:fld>
            <a:endParaRPr lang="es-ES"/>
          </a:p>
        </p:txBody>
      </p:sp>
    </p:spTree>
    <p:extLst>
      <p:ext uri="{BB962C8B-B14F-4D97-AF65-F5344CB8AC3E}">
        <p14:creationId xmlns:p14="http://schemas.microsoft.com/office/powerpoint/2010/main" val="24224526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88</a:t>
            </a:fld>
            <a:endParaRPr lang="es-ES"/>
          </a:p>
        </p:txBody>
      </p:sp>
    </p:spTree>
    <p:extLst>
      <p:ext uri="{BB962C8B-B14F-4D97-AF65-F5344CB8AC3E}">
        <p14:creationId xmlns:p14="http://schemas.microsoft.com/office/powerpoint/2010/main" val="9346319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89</a:t>
            </a:fld>
            <a:endParaRPr lang="es-ES"/>
          </a:p>
        </p:txBody>
      </p:sp>
    </p:spTree>
    <p:extLst>
      <p:ext uri="{BB962C8B-B14F-4D97-AF65-F5344CB8AC3E}">
        <p14:creationId xmlns:p14="http://schemas.microsoft.com/office/powerpoint/2010/main" val="1950551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a:t>
            </a:fld>
            <a:endParaRPr lang="es-ES"/>
          </a:p>
        </p:txBody>
      </p:sp>
    </p:spTree>
    <p:extLst>
      <p:ext uri="{BB962C8B-B14F-4D97-AF65-F5344CB8AC3E}">
        <p14:creationId xmlns:p14="http://schemas.microsoft.com/office/powerpoint/2010/main" val="10655067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90</a:t>
            </a:fld>
            <a:endParaRPr lang="es-ES"/>
          </a:p>
        </p:txBody>
      </p:sp>
    </p:spTree>
    <p:extLst>
      <p:ext uri="{BB962C8B-B14F-4D97-AF65-F5344CB8AC3E}">
        <p14:creationId xmlns:p14="http://schemas.microsoft.com/office/powerpoint/2010/main" val="41769978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91</a:t>
            </a:fld>
            <a:endParaRPr lang="es-ES"/>
          </a:p>
        </p:txBody>
      </p:sp>
    </p:spTree>
    <p:extLst>
      <p:ext uri="{BB962C8B-B14F-4D97-AF65-F5344CB8AC3E}">
        <p14:creationId xmlns:p14="http://schemas.microsoft.com/office/powerpoint/2010/main" val="2667358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92</a:t>
            </a:fld>
            <a:endParaRPr lang="es-ES"/>
          </a:p>
        </p:txBody>
      </p:sp>
    </p:spTree>
    <p:extLst>
      <p:ext uri="{BB962C8B-B14F-4D97-AF65-F5344CB8AC3E}">
        <p14:creationId xmlns:p14="http://schemas.microsoft.com/office/powerpoint/2010/main" val="7686215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93</a:t>
            </a:fld>
            <a:endParaRPr lang="es-ES"/>
          </a:p>
        </p:txBody>
      </p:sp>
    </p:spTree>
    <p:extLst>
      <p:ext uri="{BB962C8B-B14F-4D97-AF65-F5344CB8AC3E}">
        <p14:creationId xmlns:p14="http://schemas.microsoft.com/office/powerpoint/2010/main" val="330430639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94</a:t>
            </a:fld>
            <a:endParaRPr lang="es-ES"/>
          </a:p>
        </p:txBody>
      </p:sp>
    </p:spTree>
    <p:extLst>
      <p:ext uri="{BB962C8B-B14F-4D97-AF65-F5344CB8AC3E}">
        <p14:creationId xmlns:p14="http://schemas.microsoft.com/office/powerpoint/2010/main" val="387938738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95</a:t>
            </a:fld>
            <a:endParaRPr lang="es-ES"/>
          </a:p>
        </p:txBody>
      </p:sp>
    </p:spTree>
    <p:extLst>
      <p:ext uri="{BB962C8B-B14F-4D97-AF65-F5344CB8AC3E}">
        <p14:creationId xmlns:p14="http://schemas.microsoft.com/office/powerpoint/2010/main" val="9854266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96</a:t>
            </a:fld>
            <a:endParaRPr lang="es-ES"/>
          </a:p>
        </p:txBody>
      </p:sp>
    </p:spTree>
    <p:extLst>
      <p:ext uri="{BB962C8B-B14F-4D97-AF65-F5344CB8AC3E}">
        <p14:creationId xmlns:p14="http://schemas.microsoft.com/office/powerpoint/2010/main" val="5576083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97</a:t>
            </a:fld>
            <a:endParaRPr lang="es-ES"/>
          </a:p>
        </p:txBody>
      </p:sp>
    </p:spTree>
    <p:extLst>
      <p:ext uri="{BB962C8B-B14F-4D97-AF65-F5344CB8AC3E}">
        <p14:creationId xmlns:p14="http://schemas.microsoft.com/office/powerpoint/2010/main" val="150218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98</a:t>
            </a:fld>
            <a:endParaRPr lang="es-ES"/>
          </a:p>
        </p:txBody>
      </p:sp>
    </p:spTree>
    <p:extLst>
      <p:ext uri="{BB962C8B-B14F-4D97-AF65-F5344CB8AC3E}">
        <p14:creationId xmlns:p14="http://schemas.microsoft.com/office/powerpoint/2010/main" val="4927818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11F3A-DE74-4B53-B360-450CF49AC3ED}" type="slidenum">
              <a:rPr lang="es-ES" smtClean="0"/>
              <a:pPr fontAlgn="base">
                <a:spcBef>
                  <a:spcPct val="0"/>
                </a:spcBef>
                <a:spcAft>
                  <a:spcPct val="0"/>
                </a:spcAft>
                <a:defRPr/>
              </a:pPr>
              <a:t>99</a:t>
            </a:fld>
            <a:endParaRPr lang="es-ES"/>
          </a:p>
        </p:txBody>
      </p:sp>
    </p:spTree>
    <p:extLst>
      <p:ext uri="{BB962C8B-B14F-4D97-AF65-F5344CB8AC3E}">
        <p14:creationId xmlns:p14="http://schemas.microsoft.com/office/powerpoint/2010/main" val="23322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4" name="3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4 Elipse"/>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13 Título"/>
          <p:cNvSpPr>
            <a:spLocks noGrp="1"/>
          </p:cNvSpPr>
          <p:nvPr>
            <p:ph type="ctrTitle"/>
          </p:nvPr>
        </p:nvSpPr>
        <p:spPr>
          <a:xfrm>
            <a:off x="1432560" y="359898"/>
            <a:ext cx="7406640" cy="1472184"/>
          </a:xfrm>
        </p:spPr>
        <p:txBody>
          <a:bodyPr anchor="b"/>
          <a:lstStyle>
            <a:lvl1pPr algn="l">
              <a:defRPr/>
            </a:lvl1pPr>
            <a:extLst/>
          </a:lstStyle>
          <a:p>
            <a:r>
              <a:rPr lang="es-ES"/>
              <a:t>Haga clic para modificar el estilo de título del patrón</a:t>
            </a:r>
            <a:endParaRPr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a:t>Haga clic para modificar el estilo de subtítulo del patrón</a:t>
            </a:r>
            <a:endParaRPr lang="en-US"/>
          </a:p>
        </p:txBody>
      </p:sp>
      <p:sp>
        <p:nvSpPr>
          <p:cNvPr id="6" name="6 Marcador de fecha"/>
          <p:cNvSpPr>
            <a:spLocks noGrp="1"/>
          </p:cNvSpPr>
          <p:nvPr>
            <p:ph type="dt" sz="half" idx="10"/>
          </p:nvPr>
        </p:nvSpPr>
        <p:spPr/>
        <p:txBody>
          <a:bodyPr/>
          <a:lstStyle>
            <a:lvl1pPr>
              <a:defRPr/>
            </a:lvl1pPr>
            <a:extLst/>
          </a:lstStyle>
          <a:p>
            <a:pPr>
              <a:defRPr/>
            </a:pPr>
            <a:fld id="{DA15E71C-43F8-47D8-86B9-F97D5E4CF907}" type="datetime1">
              <a:rPr lang="en-US" smtClean="0"/>
              <a:t>9/14/2023</a:t>
            </a:fld>
            <a:endParaRPr lang="en-US"/>
          </a:p>
        </p:txBody>
      </p:sp>
      <p:sp>
        <p:nvSpPr>
          <p:cNvPr id="7" name="19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8" name="9 Marcador de número de diapositiva"/>
          <p:cNvSpPr>
            <a:spLocks noGrp="1"/>
          </p:cNvSpPr>
          <p:nvPr>
            <p:ph type="sldNum" sz="quarter" idx="12"/>
          </p:nvPr>
        </p:nvSpPr>
        <p:spPr/>
        <p:txBody>
          <a:bodyPr/>
          <a:lstStyle>
            <a:lvl1pPr>
              <a:defRPr/>
            </a:lvl1pPr>
            <a:extLst/>
          </a:lstStyle>
          <a:p>
            <a:pPr>
              <a:defRPr/>
            </a:pPr>
            <a:fld id="{1B2F57F1-FE08-4E05-B0BA-AC9990A3B48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405C8239-E35F-4680-983C-2E9D50AF66DA}" type="datetime1">
              <a:rPr lang="en-US" smtClean="0"/>
              <a:t>9/14/2023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32DE5405-70D5-48E3-8F53-26D75F266329}"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7D45A932-7AB0-4D42-AFC9-AE01FB9BC01B}" type="datetime1">
              <a:rPr lang="en-US" smtClean="0"/>
              <a:t>9/14/2023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184FA055-C090-41E3-B469-C964CFA227D8}"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lvl1pPr>
              <a:defRPr/>
            </a:lvl1pPr>
            <a:extLst/>
          </a:lstStyle>
          <a:p>
            <a:pPr>
              <a:defRPr/>
            </a:pPr>
            <a:fld id="{05D8406B-1860-44B1-AA97-D617CFF1D59B}" type="datetime1">
              <a:rPr lang="en-US" smtClean="0"/>
              <a:t>9/14/2023</a:t>
            </a:fld>
            <a:endParaRPr lang="en-US"/>
          </a:p>
        </p:txBody>
      </p:sp>
      <p:sp>
        <p:nvSpPr>
          <p:cNvPr id="5"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5 Marcador de número de diapositiva"/>
          <p:cNvSpPr>
            <a:spLocks noGrp="1"/>
          </p:cNvSpPr>
          <p:nvPr>
            <p:ph type="sldNum" sz="quarter" idx="12"/>
          </p:nvPr>
        </p:nvSpPr>
        <p:spPr/>
        <p:txBody>
          <a:bodyPr/>
          <a:lstStyle>
            <a:lvl1pPr>
              <a:defRPr/>
            </a:lvl1pPr>
            <a:extLst/>
          </a:lstStyle>
          <a:p>
            <a:pPr>
              <a:defRPr/>
            </a:pPr>
            <a:fld id="{6EA3B56D-EB6D-4AC7-9B59-181F0A6D9678}"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3 Rectángulo"/>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6 Elipse"/>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a:t>Haga clic para modificar el estilo de texto del patrón</a:t>
            </a:r>
          </a:p>
        </p:txBody>
      </p:sp>
      <p:sp>
        <p:nvSpPr>
          <p:cNvPr id="8" name="3 Marcador de fecha"/>
          <p:cNvSpPr>
            <a:spLocks noGrp="1"/>
          </p:cNvSpPr>
          <p:nvPr>
            <p:ph type="dt" sz="half" idx="10"/>
          </p:nvPr>
        </p:nvSpPr>
        <p:spPr/>
        <p:txBody>
          <a:bodyPr/>
          <a:lstStyle>
            <a:lvl1pPr>
              <a:defRPr/>
            </a:lvl1pPr>
            <a:extLst/>
          </a:lstStyle>
          <a:p>
            <a:pPr>
              <a:defRPr/>
            </a:pPr>
            <a:fld id="{D91312D0-AC0D-49F7-A4B8-42FBD1F31304}" type="datetime1">
              <a:rPr lang="en-US" smtClean="0"/>
              <a:t>9/14/2023</a:t>
            </a:fld>
            <a:endParaRPr lang="en-US"/>
          </a:p>
        </p:txBody>
      </p:sp>
      <p:sp>
        <p:nvSpPr>
          <p:cNvPr id="9" name="4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10" name="5 Marcador de número de diapositiva"/>
          <p:cNvSpPr>
            <a:spLocks noGrp="1"/>
          </p:cNvSpPr>
          <p:nvPr>
            <p:ph type="sldNum" sz="quarter" idx="12"/>
          </p:nvPr>
        </p:nvSpPr>
        <p:spPr/>
        <p:txBody>
          <a:bodyPr/>
          <a:lstStyle>
            <a:lvl1pPr>
              <a:defRPr/>
            </a:lvl1pPr>
            <a:extLst/>
          </a:lstStyle>
          <a:p>
            <a:pPr>
              <a:defRPr/>
            </a:pPr>
            <a:fld id="{20F36E8F-C787-42EC-A321-B8F82FCC140A}"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2D1997D0-4734-4C6D-8A05-F3956EA299F1}" type="datetime1">
              <a:rPr lang="en-US" smtClean="0"/>
              <a:t>9/14/2023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6B4F3FC2-5161-47F5-A78E-5874862EB88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lstStyle>
            <a:lvl1pPr algn="ctr">
              <a:defRPr sz="4500" b="1" cap="none" baseline="0"/>
            </a:lvl1pPr>
            <a:extLst/>
          </a:lstStyle>
          <a:p>
            <a:r>
              <a:rPr lang="es-ES"/>
              <a:t>Haga clic para modificar el estilo de título del patrón</a:t>
            </a:r>
            <a:endParaRPr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lvl1pPr>
              <a:defRPr/>
            </a:lvl1pPr>
            <a:extLst/>
          </a:lstStyle>
          <a:p>
            <a:pPr>
              <a:defRPr/>
            </a:pPr>
            <a:fld id="{203B1137-F894-4446-8327-FADD6E92FADC}" type="datetime1">
              <a:rPr lang="en-US" smtClean="0"/>
              <a:t>9/14/2023</a:t>
            </a:fld>
            <a:endParaRPr lang="en-US"/>
          </a:p>
        </p:txBody>
      </p:sp>
      <p:sp>
        <p:nvSpPr>
          <p:cNvPr id="8" name="7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9" name="8 Marcador de número de diapositiva"/>
          <p:cNvSpPr>
            <a:spLocks noGrp="1"/>
          </p:cNvSpPr>
          <p:nvPr>
            <p:ph type="sldNum" sz="quarter" idx="12"/>
          </p:nvPr>
        </p:nvSpPr>
        <p:spPr/>
        <p:txBody>
          <a:bodyPr/>
          <a:lstStyle>
            <a:lvl1pPr>
              <a:defRPr/>
            </a:lvl1pPr>
            <a:extLst/>
          </a:lstStyle>
          <a:p>
            <a:pPr>
              <a:defRPr/>
            </a:pPr>
            <a:fld id="{947B0198-EDAD-4CB8-875A-E3AC205A0DD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lvl1pPr>
              <a:defRPr/>
            </a:lvl1pPr>
            <a:extLst/>
          </a:lstStyle>
          <a:p>
            <a:pPr>
              <a:defRPr/>
            </a:pPr>
            <a:fld id="{0397A499-A52A-4324-9EAD-2014F3C13C70}" type="datetime1">
              <a:rPr lang="en-US" smtClean="0"/>
              <a:t>9/14/2023</a:t>
            </a:fld>
            <a:endParaRPr lang="en-US"/>
          </a:p>
        </p:txBody>
      </p:sp>
      <p:sp>
        <p:nvSpPr>
          <p:cNvPr id="4" name="3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5" name="4 Marcador de número de diapositiva"/>
          <p:cNvSpPr>
            <a:spLocks noGrp="1"/>
          </p:cNvSpPr>
          <p:nvPr>
            <p:ph type="sldNum" sz="quarter" idx="12"/>
          </p:nvPr>
        </p:nvSpPr>
        <p:spPr/>
        <p:txBody>
          <a:bodyPr/>
          <a:lstStyle>
            <a:lvl1pPr>
              <a:defRPr/>
            </a:lvl1pPr>
            <a:extLst/>
          </a:lstStyle>
          <a:p>
            <a:pPr>
              <a:defRPr/>
            </a:pPr>
            <a:fld id="{E34B61EC-2F86-4530-95FE-3E3E665DBF4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Rectángulo"/>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2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1 Marcador de fecha"/>
          <p:cNvSpPr>
            <a:spLocks noGrp="1"/>
          </p:cNvSpPr>
          <p:nvPr>
            <p:ph type="dt" sz="half" idx="10"/>
          </p:nvPr>
        </p:nvSpPr>
        <p:spPr/>
        <p:txBody>
          <a:bodyPr/>
          <a:lstStyle>
            <a:lvl1pPr>
              <a:defRPr/>
            </a:lvl1pPr>
            <a:extLst/>
          </a:lstStyle>
          <a:p>
            <a:pPr>
              <a:defRPr/>
            </a:pPr>
            <a:fld id="{23E22EC9-7894-4F06-A590-C6342DE8205B}" type="datetime1">
              <a:rPr lang="en-US" smtClean="0"/>
              <a:t>9/14/2023</a:t>
            </a:fld>
            <a:endParaRPr lang="en-US"/>
          </a:p>
        </p:txBody>
      </p:sp>
      <p:sp>
        <p:nvSpPr>
          <p:cNvPr id="5" name="2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6" name="3 Marcador de número de diapositiva"/>
          <p:cNvSpPr>
            <a:spLocks noGrp="1"/>
          </p:cNvSpPr>
          <p:nvPr>
            <p:ph type="sldNum" sz="quarter" idx="12"/>
          </p:nvPr>
        </p:nvSpPr>
        <p:spPr/>
        <p:txBody>
          <a:bodyPr/>
          <a:lstStyle>
            <a:lvl1pPr>
              <a:defRPr/>
            </a:lvl1pPr>
            <a:extLst/>
          </a:lstStyle>
          <a:p>
            <a:pPr>
              <a:defRPr/>
            </a:pPr>
            <a:fld id="{CBB77733-06A8-4B3A-AA71-791F76759E85}"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s-ES"/>
              <a:t>Haga clic para modificar el estilo de título del patrón</a:t>
            </a:r>
            <a:endParaRPr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lvl1pPr>
              <a:defRPr/>
            </a:lvl1pPr>
            <a:extLst/>
          </a:lstStyle>
          <a:p>
            <a:pPr>
              <a:defRPr/>
            </a:pPr>
            <a:fld id="{6D9111D2-038D-47F3-BA72-97118877871C}" type="datetime1">
              <a:rPr lang="en-US" smtClean="0"/>
              <a:t>9/14/2023</a:t>
            </a:fld>
            <a:endParaRPr lang="en-US"/>
          </a:p>
        </p:txBody>
      </p:sp>
      <p:sp>
        <p:nvSpPr>
          <p:cNvPr id="6"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7" name="6 Marcador de número de diapositiva"/>
          <p:cNvSpPr>
            <a:spLocks noGrp="1"/>
          </p:cNvSpPr>
          <p:nvPr>
            <p:ph type="sldNum" sz="quarter" idx="12"/>
          </p:nvPr>
        </p:nvSpPr>
        <p:spPr/>
        <p:txBody>
          <a:bodyPr/>
          <a:lstStyle>
            <a:lvl1pPr>
              <a:defRPr/>
            </a:lvl1pPr>
            <a:extLst/>
          </a:lstStyle>
          <a:p>
            <a:pPr>
              <a:defRPr/>
            </a:pPr>
            <a:fld id="{8C936D8A-96BB-4753-9DD8-1524F19B447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5 Proceso"/>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Proceso"/>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s-ES"/>
              <a:t>Haga clic para modificar el estilo de texto del patrón</a:t>
            </a:r>
          </a:p>
        </p:txBody>
      </p:sp>
      <p:sp>
        <p:nvSpPr>
          <p:cNvPr id="8" name="4 Marcador de fecha"/>
          <p:cNvSpPr>
            <a:spLocks noGrp="1"/>
          </p:cNvSpPr>
          <p:nvPr>
            <p:ph type="dt" sz="half" idx="10"/>
          </p:nvPr>
        </p:nvSpPr>
        <p:spPr/>
        <p:txBody>
          <a:bodyPr/>
          <a:lstStyle>
            <a:lvl1pPr>
              <a:defRPr/>
            </a:lvl1pPr>
            <a:extLst/>
          </a:lstStyle>
          <a:p>
            <a:pPr>
              <a:defRPr/>
            </a:pPr>
            <a:fld id="{034E50FB-DAA9-4807-9D26-B1C5BE7BBE61}" type="datetime1">
              <a:rPr lang="en-US" smtClean="0"/>
              <a:t>9/14/2023</a:t>
            </a:fld>
            <a:endParaRPr lang="en-US"/>
          </a:p>
        </p:txBody>
      </p:sp>
      <p:sp>
        <p:nvSpPr>
          <p:cNvPr id="9" name="5 Marcador de pie de página"/>
          <p:cNvSpPr>
            <a:spLocks noGrp="1"/>
          </p:cNvSpPr>
          <p:nvPr>
            <p:ph type="ftr" sz="quarter" idx="11"/>
          </p:nvPr>
        </p:nvSpPr>
        <p:spPr/>
        <p:txBody>
          <a:bodyPr/>
          <a:lstStyle>
            <a:lvl1pPr>
              <a:defRPr>
                <a:solidFill>
                  <a:schemeClr val="bg2">
                    <a:shade val="50000"/>
                    <a:satMod val="200000"/>
                  </a:schemeClr>
                </a:solidFill>
              </a:defRPr>
            </a:lvl1pPr>
            <a:extLst/>
          </a:lstStyle>
          <a:p>
            <a:pPr>
              <a:defRPr/>
            </a:pPr>
            <a:r>
              <a:rPr lang="es-ES"/>
              <a:t>.</a:t>
            </a:r>
            <a:endParaRPr lang="en-US"/>
          </a:p>
        </p:txBody>
      </p:sp>
      <p:sp>
        <p:nvSpPr>
          <p:cNvPr id="10" name="6 Marcador de número de diapositiva"/>
          <p:cNvSpPr>
            <a:spLocks noGrp="1"/>
          </p:cNvSpPr>
          <p:nvPr>
            <p:ph type="sldNum" sz="quarter" idx="12"/>
          </p:nvPr>
        </p:nvSpPr>
        <p:spPr/>
        <p:txBody>
          <a:bodyPr/>
          <a:lstStyle>
            <a:lvl1pPr>
              <a:defRPr/>
            </a:lvl1pPr>
            <a:extLst/>
          </a:lstStyle>
          <a:p>
            <a:pPr>
              <a:defRPr/>
            </a:pPr>
            <a:fld id="{81C14E3F-5684-4CC0-9340-CAB043EE5136}"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Elipse"/>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11 Rectángulo"/>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Marcador de título"/>
          <p:cNvSpPr>
            <a:spLocks noGrp="1"/>
          </p:cNvSpPr>
          <p:nvPr>
            <p:ph type="title"/>
          </p:nvPr>
        </p:nvSpPr>
        <p:spPr>
          <a:xfrm>
            <a:off x="1435100" y="274638"/>
            <a:ext cx="7499350" cy="1143000"/>
          </a:xfrm>
          <a:prstGeom prst="rect">
            <a:avLst/>
          </a:prstGeom>
        </p:spPr>
        <p:txBody>
          <a:bodyPr anchor="ctr">
            <a:normAutofit/>
          </a:bodyPr>
          <a:lstStyle/>
          <a:p>
            <a:r>
              <a:rPr lang="es-ES"/>
              <a:t>Haga clic para modificar el estilo de título del patrón</a:t>
            </a:r>
            <a:endParaRPr lang="en-US"/>
          </a:p>
        </p:txBody>
      </p:sp>
      <p:sp>
        <p:nvSpPr>
          <p:cNvPr id="1033" name="8 Marcador de texto"/>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76991161-38AE-4A87-AF18-0603DDD8F623}" type="datetime1">
              <a:rPr lang="en-US" smtClean="0"/>
              <a:t>9/14/2023</a:t>
            </a:fld>
            <a:endParaRPr lang="en-US">
              <a:solidFill>
                <a:schemeClr val="bg2">
                  <a:shade val="50000"/>
                </a:schemeClr>
              </a:solidFill>
            </a:endParaRPr>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chemeClr>
                </a:solidFill>
                <a:effectLst/>
                <a:latin typeface="+mn-lt"/>
              </a:defRPr>
            </a:lvl1pPr>
            <a:extLst/>
          </a:lstStyle>
          <a:p>
            <a:pPr>
              <a:defRPr/>
            </a:pPr>
            <a:r>
              <a:rPr lang="es-ES"/>
              <a:t>.</a:t>
            </a:r>
            <a:endParaRPr lang="en-US"/>
          </a:p>
        </p:txBody>
      </p:sp>
      <p:sp>
        <p:nvSpPr>
          <p:cNvPr id="22" name="21 Marcador de número de diapositiva"/>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62E324F3-4FCA-4C43-A902-876E5422D4EF}" type="slidenum">
              <a:rPr lang="en-US"/>
              <a:pPr>
                <a:defRPr/>
              </a:pPr>
              <a:t>‹Nº›</a:t>
            </a:fld>
            <a:endParaRPr lang="en-US">
              <a:solidFill>
                <a:schemeClr val="bg2">
                  <a:shade val="50000"/>
                </a:schemeClr>
              </a:solidFill>
            </a:endParaRPr>
          </a:p>
        </p:txBody>
      </p:sp>
      <p:sp>
        <p:nvSpPr>
          <p:cNvPr id="15" name="14 Rectángulo"/>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a:defRPr>
      </a:lvl2pPr>
      <a:lvl3pPr algn="l" rtl="0" eaLnBrk="0" fontAlgn="base" hangingPunct="0">
        <a:spcBef>
          <a:spcPct val="0"/>
        </a:spcBef>
        <a:spcAft>
          <a:spcPct val="0"/>
        </a:spcAft>
        <a:defRPr sz="4300">
          <a:solidFill>
            <a:srgbClr val="572314"/>
          </a:solidFill>
          <a:latin typeface="Gill Sans MT"/>
        </a:defRPr>
      </a:lvl3pPr>
      <a:lvl4pPr algn="l" rtl="0" eaLnBrk="0" fontAlgn="base" hangingPunct="0">
        <a:spcBef>
          <a:spcPct val="0"/>
        </a:spcBef>
        <a:spcAft>
          <a:spcPct val="0"/>
        </a:spcAft>
        <a:defRPr sz="4300">
          <a:solidFill>
            <a:srgbClr val="572314"/>
          </a:solidFill>
          <a:latin typeface="Gill Sans MT"/>
        </a:defRPr>
      </a:lvl4pPr>
      <a:lvl5pPr algn="l" rtl="0" eaLnBrk="0" fontAlgn="base" hangingPunct="0">
        <a:spcBef>
          <a:spcPct val="0"/>
        </a:spcBef>
        <a:spcAft>
          <a:spcPct val="0"/>
        </a:spcAft>
        <a:defRPr sz="4300">
          <a:solidFill>
            <a:srgbClr val="572314"/>
          </a:solidFill>
          <a:latin typeface="Gill Sans MT"/>
        </a:defRPr>
      </a:lvl5pPr>
      <a:lvl6pPr marL="457200" algn="l" rtl="0" fontAlgn="base">
        <a:spcBef>
          <a:spcPct val="0"/>
        </a:spcBef>
        <a:spcAft>
          <a:spcPct val="0"/>
        </a:spcAft>
        <a:defRPr sz="4300">
          <a:solidFill>
            <a:srgbClr val="572314"/>
          </a:solidFill>
          <a:latin typeface="Gill Sans MT"/>
        </a:defRPr>
      </a:lvl6pPr>
      <a:lvl7pPr marL="914400" algn="l" rtl="0" fontAlgn="base">
        <a:spcBef>
          <a:spcPct val="0"/>
        </a:spcBef>
        <a:spcAft>
          <a:spcPct val="0"/>
        </a:spcAft>
        <a:defRPr sz="4300">
          <a:solidFill>
            <a:srgbClr val="572314"/>
          </a:solidFill>
          <a:latin typeface="Gill Sans MT"/>
        </a:defRPr>
      </a:lvl7pPr>
      <a:lvl8pPr marL="1371600" algn="l" rtl="0" fontAlgn="base">
        <a:spcBef>
          <a:spcPct val="0"/>
        </a:spcBef>
        <a:spcAft>
          <a:spcPct val="0"/>
        </a:spcAft>
        <a:defRPr sz="4300">
          <a:solidFill>
            <a:srgbClr val="572314"/>
          </a:solidFill>
          <a:latin typeface="Gill Sans MT"/>
        </a:defRPr>
      </a:lvl8pPr>
      <a:lvl9pPr marL="1828800" algn="l" rtl="0" fontAlgn="base">
        <a:spcBef>
          <a:spcPct val="0"/>
        </a:spcBef>
        <a:spcAft>
          <a:spcPct val="0"/>
        </a:spcAft>
        <a:defRPr sz="4300">
          <a:solidFill>
            <a:srgbClr val="572314"/>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3" Type="http://schemas.openxmlformats.org/officeDocument/2006/relationships/hyperlink" Target="https://www.computer.org/education/bodies-of-knowledge/software-engineerin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ctrTitle"/>
          </p:nvPr>
        </p:nvSpPr>
        <p:spPr bwMode="auto">
          <a:xfrm>
            <a:off x="1357313" y="2007667"/>
            <a:ext cx="7463159" cy="2285429"/>
          </a:xfrm>
        </p:spPr>
        <p:txBody>
          <a:bodyPr vert="horz" wrap="square" lIns="91440" tIns="45720" rIns="91440" bIns="45720" numCol="1" anchor="t" anchorCtr="0" compatLnSpc="1">
            <a:prstTxWarp prst="textNoShape">
              <a:avLst/>
            </a:prstTxWarp>
            <a:noAutofit/>
          </a:bodyPr>
          <a:lstStyle/>
          <a:p>
            <a:pPr algn="ctr" eaLnBrk="1" hangingPunct="1"/>
            <a:r>
              <a:rPr lang="es-ES" sz="3200" dirty="0">
                <a:effectLst/>
                <a:latin typeface="Calibri" pitchFamily="34" charset="0"/>
              </a:rPr>
              <a:t>Fundamentos de Ingeniería de software </a:t>
            </a:r>
            <a:br>
              <a:rPr lang="es-ES" sz="3200" dirty="0">
                <a:effectLst/>
                <a:latin typeface="Calibri" pitchFamily="34" charset="0"/>
              </a:rPr>
            </a:br>
            <a:br>
              <a:rPr lang="es-ES" sz="3200" dirty="0">
                <a:effectLst/>
                <a:latin typeface="Calibri" pitchFamily="34" charset="0"/>
              </a:rPr>
            </a:br>
            <a:r>
              <a:rPr lang="es-ES" sz="3200" dirty="0">
                <a:effectLst/>
                <a:latin typeface="Calibri" pitchFamily="34" charset="0"/>
              </a:rPr>
              <a:t>03. Ingeniería de requisitos</a:t>
            </a:r>
            <a:br>
              <a:rPr lang="es-ES" sz="3200" dirty="0">
                <a:effectLst/>
                <a:latin typeface="Calibri" pitchFamily="34" charset="0"/>
              </a:rPr>
            </a:br>
            <a:endParaRPr lang="es-ES" sz="3200" dirty="0">
              <a:effectLst/>
              <a:latin typeface="Calibri" pitchFamily="34" charset="0"/>
            </a:endParaRPr>
          </a:p>
        </p:txBody>
      </p:sp>
      <p:sp>
        <p:nvSpPr>
          <p:cNvPr id="3" name="2 Subtítulo"/>
          <p:cNvSpPr>
            <a:spLocks noGrp="1"/>
          </p:cNvSpPr>
          <p:nvPr>
            <p:ph type="subTitle" idx="1"/>
          </p:nvPr>
        </p:nvSpPr>
        <p:spPr>
          <a:xfrm>
            <a:off x="1379538" y="4509120"/>
            <a:ext cx="7407275" cy="2016224"/>
          </a:xfrm>
        </p:spPr>
        <p:txBody>
          <a:bodyPr>
            <a:normAutofit/>
          </a:bodyPr>
          <a:lstStyle/>
          <a:p>
            <a:pPr algn="ct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endParaRPr lang="es-ES" sz="1600" dirty="0">
              <a:latin typeface="Calibri" pitchFamily="34" charset="0"/>
            </a:endParaRPr>
          </a:p>
          <a:p>
            <a:pPr marL="0" algn="ctr">
              <a:spcBef>
                <a:spcPts val="0"/>
              </a:spcBef>
            </a:pPr>
            <a:r>
              <a:rPr lang="es-ES" sz="1600" dirty="0">
                <a:latin typeface="Calibri" pitchFamily="34" charset="0"/>
              </a:rPr>
              <a:t>Depto. de Ingeniería de Software - Facultad de Ingeniería</a:t>
            </a:r>
          </a:p>
          <a:p>
            <a:pPr marL="0" algn="ctr">
              <a:spcBef>
                <a:spcPts val="0"/>
              </a:spcBef>
            </a:pPr>
            <a:r>
              <a:rPr lang="es-ES" sz="1600" dirty="0">
                <a:latin typeface="Calibri" pitchFamily="34" charset="0"/>
              </a:rPr>
              <a:t>Universidad ORT Uruguay</a:t>
            </a:r>
          </a:p>
          <a:p>
            <a:pPr marL="0" algn="ctr">
              <a:spcBef>
                <a:spcPts val="0"/>
              </a:spcBef>
            </a:pPr>
            <a:endParaRPr lang="es-ES" sz="1600" dirty="0">
              <a:latin typeface="Calibri" pitchFamily="34" charset="0"/>
            </a:endParaRPr>
          </a:p>
          <a:p>
            <a:pPr marL="0" algn="r">
              <a:spcBef>
                <a:spcPts val="0"/>
              </a:spcBef>
            </a:pPr>
            <a:r>
              <a:rPr lang="es-ES" sz="1600" dirty="0">
                <a:latin typeface="Calibri" pitchFamily="34" charset="0"/>
              </a:rPr>
              <a:t>2022.Agosto</a:t>
            </a:r>
          </a:p>
        </p:txBody>
      </p:sp>
      <p:pic>
        <p:nvPicPr>
          <p:cNvPr id="5" name="Picture 2" descr="C:\Users\Gerardo Maturro\_Gerardo\ORT\ORT_logo.gif"/>
          <p:cNvPicPr>
            <a:picLocks noChangeAspect="1" noChangeArrowheads="1"/>
          </p:cNvPicPr>
          <p:nvPr/>
        </p:nvPicPr>
        <p:blipFill>
          <a:blip r:embed="rId3" cstate="print"/>
          <a:srcRect/>
          <a:stretch>
            <a:fillRect/>
          </a:stretch>
        </p:blipFill>
        <p:spPr bwMode="auto">
          <a:xfrm>
            <a:off x="1201316" y="188640"/>
            <a:ext cx="1714500" cy="8286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de usuario:</a:t>
            </a:r>
          </a:p>
          <a:p>
            <a:pPr lvl="1" eaLnBrk="1" hangingPunct="1"/>
            <a:r>
              <a:rPr lang="es-ES" sz="2200" dirty="0">
                <a:latin typeface="Calibri" pitchFamily="34" charset="0"/>
              </a:rPr>
              <a:t>Describen metas o tareas que </a:t>
            </a:r>
            <a:r>
              <a:rPr lang="es-ES" sz="2200" dirty="0">
                <a:solidFill>
                  <a:srgbClr val="0070C0"/>
                </a:solidFill>
                <a:latin typeface="Calibri" pitchFamily="34" charset="0"/>
              </a:rPr>
              <a:t>los usuarios deben poder realizar</a:t>
            </a:r>
            <a:r>
              <a:rPr lang="es-ES" sz="2200" dirty="0">
                <a:latin typeface="Calibri" pitchFamily="34" charset="0"/>
              </a:rPr>
              <a:t> con el producto software y que proporcionarán valor a alguien.</a:t>
            </a:r>
          </a:p>
          <a:p>
            <a:pPr lvl="1" eaLnBrk="1" hangingPunct="1"/>
            <a:endParaRPr lang="es-ES" sz="2200" dirty="0">
              <a:latin typeface="Calibri" pitchFamily="34" charset="0"/>
            </a:endParaRPr>
          </a:p>
          <a:p>
            <a:pPr lvl="1" eaLnBrk="1" hangingPunct="1"/>
            <a:r>
              <a:rPr lang="es-ES" sz="2200" dirty="0">
                <a:latin typeface="Calibri" pitchFamily="34" charset="0"/>
              </a:rPr>
              <a:t>El dominio de los requisitos de usuario también incluye descripciones de los atributos o características del producto que son importantes para la satisfacción del usuario.</a:t>
            </a:r>
          </a:p>
          <a:p>
            <a:pPr lvl="1" eaLnBrk="1" hangingPunct="1"/>
            <a:endParaRPr lang="es-ES" sz="2200" dirty="0">
              <a:latin typeface="Calibri" pitchFamily="34" charset="0"/>
            </a:endParaRPr>
          </a:p>
          <a:p>
            <a:pPr lvl="1" eaLnBrk="1" hangingPunct="1"/>
            <a:r>
              <a:rPr lang="es-ES" sz="2200" dirty="0">
                <a:latin typeface="Calibri" pitchFamily="34" charset="0"/>
              </a:rPr>
              <a:t>Los requisitos de usuario describen lo que el usuario podrá hacer con 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5243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Elementos esenciales:</a:t>
            </a:r>
          </a:p>
          <a:p>
            <a:pPr lvl="1" eaLnBrk="1" hangingPunct="1"/>
            <a:r>
              <a:rPr lang="es-ES" sz="2200" dirty="0">
                <a:latin typeface="Calibri" pitchFamily="34" charset="0"/>
              </a:rPr>
              <a:t>Un </a:t>
            </a:r>
            <a:r>
              <a:rPr lang="es-ES" sz="2200" dirty="0">
                <a:solidFill>
                  <a:srgbClr val="0070C0"/>
                </a:solidFill>
                <a:latin typeface="Calibri" pitchFamily="34" charset="0"/>
              </a:rPr>
              <a:t>identificador</a:t>
            </a:r>
            <a:r>
              <a:rPr lang="es-ES" sz="2200" dirty="0">
                <a:latin typeface="Calibri" pitchFamily="34" charset="0"/>
              </a:rPr>
              <a:t> único y un nombre sucinto que indica el objetivo del usuario.</a:t>
            </a:r>
          </a:p>
          <a:p>
            <a:pPr lvl="1" eaLnBrk="1" hangingPunct="1"/>
            <a:r>
              <a:rPr lang="es-ES" sz="2200" dirty="0">
                <a:latin typeface="Calibri" pitchFamily="34" charset="0"/>
              </a:rPr>
              <a:t>Una breve </a:t>
            </a:r>
            <a:r>
              <a:rPr lang="es-ES" sz="2200" dirty="0">
                <a:solidFill>
                  <a:srgbClr val="0070C0"/>
                </a:solidFill>
                <a:latin typeface="Calibri" pitchFamily="34" charset="0"/>
              </a:rPr>
              <a:t>descripción</a:t>
            </a:r>
            <a:r>
              <a:rPr lang="es-ES" sz="2200" dirty="0">
                <a:latin typeface="Calibri" pitchFamily="34" charset="0"/>
              </a:rPr>
              <a:t> textual que describe el propósito del caso de uso.</a:t>
            </a:r>
          </a:p>
          <a:p>
            <a:pPr lvl="1" eaLnBrk="1" hangingPunct="1"/>
            <a:r>
              <a:rPr lang="es-ES" sz="2200" dirty="0">
                <a:latin typeface="Calibri" pitchFamily="34" charset="0"/>
              </a:rPr>
              <a:t>Una condición de disparo (</a:t>
            </a:r>
            <a:r>
              <a:rPr lang="es-ES" sz="2200" i="1" dirty="0" err="1">
                <a:latin typeface="Calibri" pitchFamily="34" charset="0"/>
              </a:rPr>
              <a:t>trigger</a:t>
            </a:r>
            <a:r>
              <a:rPr lang="es-ES" sz="2200" dirty="0">
                <a:latin typeface="Calibri" pitchFamily="34" charset="0"/>
              </a:rPr>
              <a:t>) que inicia la ejecución del caso de uso.</a:t>
            </a:r>
          </a:p>
          <a:p>
            <a:pPr lvl="1" eaLnBrk="1" hangingPunct="1"/>
            <a:r>
              <a:rPr lang="es-ES" sz="2200" dirty="0">
                <a:latin typeface="Calibri" pitchFamily="34" charset="0"/>
              </a:rPr>
              <a:t>Cero o más </a:t>
            </a:r>
            <a:r>
              <a:rPr lang="es-ES" sz="2200" dirty="0">
                <a:solidFill>
                  <a:srgbClr val="0070C0"/>
                </a:solidFill>
                <a:latin typeface="Calibri" pitchFamily="34" charset="0"/>
              </a:rPr>
              <a:t>precondiciones</a:t>
            </a:r>
            <a:r>
              <a:rPr lang="es-ES" sz="2200" dirty="0">
                <a:latin typeface="Calibri" pitchFamily="34" charset="0"/>
              </a:rPr>
              <a:t> que deben cumplirse antes de que el caso de uso pueda comenzar.</a:t>
            </a:r>
          </a:p>
          <a:p>
            <a:pPr lvl="1" eaLnBrk="1" hangingPunct="1"/>
            <a:r>
              <a:rPr lang="es-ES" sz="2000" dirty="0">
                <a:latin typeface="Calibri" pitchFamily="34" charset="0"/>
              </a:rPr>
              <a:t>Una o más </a:t>
            </a:r>
            <a:r>
              <a:rPr lang="es-ES" sz="2000" dirty="0">
                <a:solidFill>
                  <a:srgbClr val="0070C0"/>
                </a:solidFill>
                <a:latin typeface="Calibri" pitchFamily="34" charset="0"/>
              </a:rPr>
              <a:t>postcondiciones</a:t>
            </a:r>
            <a:r>
              <a:rPr lang="es-ES" sz="2000" dirty="0">
                <a:latin typeface="Calibri" pitchFamily="34" charset="0"/>
              </a:rPr>
              <a:t> que describen el estado del sistema después del caso de uso se completó correctamente.</a:t>
            </a:r>
          </a:p>
          <a:p>
            <a:pPr lvl="1" eaLnBrk="1" hangingPunct="1"/>
            <a:r>
              <a:rPr lang="es-ES" sz="2000" dirty="0">
                <a:latin typeface="Calibri" pitchFamily="34" charset="0"/>
              </a:rPr>
              <a:t>Una lista numerada de </a:t>
            </a:r>
            <a:r>
              <a:rPr lang="es-ES" sz="2000" dirty="0">
                <a:solidFill>
                  <a:srgbClr val="0070C0"/>
                </a:solidFill>
                <a:latin typeface="Calibri" pitchFamily="34" charset="0"/>
              </a:rPr>
              <a:t>pasos</a:t>
            </a:r>
            <a:r>
              <a:rPr lang="es-ES" sz="2000" dirty="0">
                <a:latin typeface="Calibri" pitchFamily="34" charset="0"/>
              </a:rPr>
              <a:t> que muestra la secuencia de interacciones entre el actor y el sistema (un diálogo), que conduce desde las precondiciones a las postcondiciones.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1774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Escenarios:</a:t>
            </a:r>
          </a:p>
          <a:p>
            <a:pPr lvl="1" eaLnBrk="1" hangingPunct="1"/>
            <a:r>
              <a:rPr lang="es-ES" sz="2200" dirty="0">
                <a:latin typeface="Calibri" pitchFamily="34" charset="0"/>
              </a:rPr>
              <a:t>Un caso de uso describe una actividad discreta y autónoma que un actor puede realizar para lograr algún resultado de valor.</a:t>
            </a:r>
          </a:p>
          <a:p>
            <a:pPr lvl="1" eaLnBrk="1" hangingPunct="1"/>
            <a:endParaRPr lang="es-ES" sz="2200" dirty="0">
              <a:latin typeface="Calibri" pitchFamily="34" charset="0"/>
            </a:endParaRPr>
          </a:p>
          <a:p>
            <a:pPr lvl="1" eaLnBrk="1" hangingPunct="1"/>
            <a:r>
              <a:rPr lang="es-ES" sz="2200" dirty="0">
                <a:latin typeface="Calibri" pitchFamily="34" charset="0"/>
              </a:rPr>
              <a:t>Un caso de uso podría abarcar un número de actividades relacionadas que tienen un objetivo común.</a:t>
            </a:r>
          </a:p>
          <a:p>
            <a:pPr lvl="1" eaLnBrk="1" hangingPunct="1"/>
            <a:endParaRPr lang="es-ES" sz="2200" dirty="0">
              <a:latin typeface="Calibri" pitchFamily="34" charset="0"/>
            </a:endParaRPr>
          </a:p>
          <a:p>
            <a:pPr lvl="1" eaLnBrk="1" hangingPunct="1"/>
            <a:r>
              <a:rPr lang="es-ES" sz="2200" dirty="0">
                <a:latin typeface="Calibri" pitchFamily="34" charset="0"/>
              </a:rPr>
              <a:t>Un escenario es una descripción de una sola instancia de uso del sistema.</a:t>
            </a:r>
          </a:p>
          <a:p>
            <a:pPr lvl="1" eaLnBrk="1" hangingPunct="1"/>
            <a:endParaRPr lang="es-ES" sz="2200" dirty="0">
              <a:latin typeface="Calibri" pitchFamily="34" charset="0"/>
            </a:endParaRPr>
          </a:p>
          <a:p>
            <a:pPr lvl="1" eaLnBrk="1" hangingPunct="1"/>
            <a:r>
              <a:rPr lang="es-ES" sz="2200" dirty="0">
                <a:latin typeface="Calibri" pitchFamily="34" charset="0"/>
              </a:rPr>
              <a:t>Por lo tanto, </a:t>
            </a:r>
            <a:r>
              <a:rPr lang="es-ES" sz="2200" dirty="0">
                <a:solidFill>
                  <a:srgbClr val="0070C0"/>
                </a:solidFill>
                <a:latin typeface="Calibri" pitchFamily="34" charset="0"/>
              </a:rPr>
              <a:t>un caso de uso es una colección de escenarios</a:t>
            </a:r>
            <a:r>
              <a:rPr lang="es-ES" sz="2200" dirty="0">
                <a:latin typeface="Calibri" pitchFamily="34" charset="0"/>
              </a:rPr>
              <a:t> de uso relacionados y </a:t>
            </a:r>
            <a:r>
              <a:rPr lang="es-ES" sz="2200" dirty="0">
                <a:solidFill>
                  <a:srgbClr val="0070C0"/>
                </a:solidFill>
                <a:latin typeface="Calibri" pitchFamily="34" charset="0"/>
              </a:rPr>
              <a:t>un escenario es una instancia específica de un caso de uso</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648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Cursos normal y alternativos:</a:t>
            </a:r>
          </a:p>
          <a:p>
            <a:pPr lvl="1" eaLnBrk="1" hangingPunct="1"/>
            <a:r>
              <a:rPr lang="es-ES" sz="2200" dirty="0">
                <a:latin typeface="Calibri" pitchFamily="34" charset="0"/>
              </a:rPr>
              <a:t>Un escenario se identifica como el </a:t>
            </a:r>
            <a:r>
              <a:rPr lang="es-ES" sz="2200" dirty="0">
                <a:solidFill>
                  <a:srgbClr val="0070C0"/>
                </a:solidFill>
                <a:latin typeface="Calibri" pitchFamily="34" charset="0"/>
              </a:rPr>
              <a:t>curso normal</a:t>
            </a:r>
            <a:r>
              <a:rPr lang="es-ES" sz="2200" dirty="0">
                <a:latin typeface="Calibri" pitchFamily="34" charset="0"/>
              </a:rPr>
              <a:t> o principal de eventos para el caso de uso.</a:t>
            </a:r>
          </a:p>
          <a:p>
            <a:pPr lvl="1" eaLnBrk="1" hangingPunct="1"/>
            <a:endParaRPr lang="es-ES" sz="2200" dirty="0">
              <a:latin typeface="Calibri" pitchFamily="34" charset="0"/>
            </a:endParaRPr>
          </a:p>
          <a:p>
            <a:pPr lvl="1" eaLnBrk="1" hangingPunct="1"/>
            <a:r>
              <a:rPr lang="es-ES" sz="2200" dirty="0">
                <a:latin typeface="Calibri" pitchFamily="34" charset="0"/>
              </a:rPr>
              <a:t>Otros escenarios dentro del caso de uso se denominan </a:t>
            </a:r>
            <a:r>
              <a:rPr lang="es-ES" sz="2200" dirty="0">
                <a:solidFill>
                  <a:srgbClr val="0070C0"/>
                </a:solidFill>
                <a:latin typeface="Calibri" pitchFamily="34" charset="0"/>
              </a:rPr>
              <a:t>cursos alternativos</a:t>
            </a:r>
            <a:r>
              <a:rPr lang="es-ES" sz="2200" dirty="0">
                <a:latin typeface="Calibri" pitchFamily="34" charset="0"/>
              </a:rPr>
              <a:t> o escenarios secundarios.</a:t>
            </a:r>
          </a:p>
          <a:p>
            <a:pPr lvl="1" eaLnBrk="1" hangingPunct="1"/>
            <a:endParaRPr lang="es-ES" sz="2200" dirty="0">
              <a:latin typeface="Calibri" pitchFamily="34" charset="0"/>
            </a:endParaRPr>
          </a:p>
          <a:p>
            <a:pPr lvl="1" eaLnBrk="1" hangingPunct="1"/>
            <a:r>
              <a:rPr lang="es-ES" sz="2200" dirty="0">
                <a:latin typeface="Calibri" pitchFamily="34" charset="0"/>
              </a:rPr>
              <a:t>Los cursos alternativos ofrecen el mismo resultado de negocio que el curso normal, pero </a:t>
            </a:r>
            <a:r>
              <a:rPr lang="es-ES" sz="2200" dirty="0">
                <a:solidFill>
                  <a:srgbClr val="0070C0"/>
                </a:solidFill>
                <a:latin typeface="Calibri" pitchFamily="34" charset="0"/>
              </a:rPr>
              <a:t>representan variaciones menos comunes</a:t>
            </a:r>
            <a:r>
              <a:rPr lang="es-ES" sz="2200" dirty="0">
                <a:latin typeface="Calibri" pitchFamily="34" charset="0"/>
              </a:rPr>
              <a:t> o de menor prioridad en los detalles de la tarea o cómo se realiza.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6773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1656184"/>
          </a:xfrm>
        </p:spPr>
        <p:txBody>
          <a:bodyPr/>
          <a:lstStyle/>
          <a:p>
            <a:pPr eaLnBrk="1" hangingPunct="1"/>
            <a:r>
              <a:rPr lang="es-ES" sz="2400" dirty="0">
                <a:latin typeface="Calibri" pitchFamily="34" charset="0"/>
              </a:rPr>
              <a:t>Cursos normal y alternativos:</a:t>
            </a:r>
          </a:p>
          <a:p>
            <a:pPr lvl="1" eaLnBrk="1" hangingPunct="1"/>
            <a:r>
              <a:rPr lang="es-ES" sz="2200" dirty="0">
                <a:latin typeface="Calibri" pitchFamily="34" charset="0"/>
              </a:rPr>
              <a:t>El curso normal puede desviarse en un curso alternativo en algún punto de decisión en la secuencia de diálogo, y podría (o no) volver a unirse al curso normal más tarde.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000374E2-2ECD-4EF9-BF4D-2705E5926C6E}"/>
              </a:ext>
            </a:extLst>
          </p:cNvPr>
          <p:cNvPicPr>
            <a:picLocks noChangeAspect="1"/>
          </p:cNvPicPr>
          <p:nvPr/>
        </p:nvPicPr>
        <p:blipFill>
          <a:blip r:embed="rId3"/>
          <a:stretch>
            <a:fillRect/>
          </a:stretch>
        </p:blipFill>
        <p:spPr>
          <a:xfrm>
            <a:off x="3482446" y="2569847"/>
            <a:ext cx="2889754" cy="3883489"/>
          </a:xfrm>
          <a:prstGeom prst="rect">
            <a:avLst/>
          </a:prstGeom>
        </p:spPr>
      </p:pic>
    </p:spTree>
    <p:extLst>
      <p:ext uri="{BB962C8B-B14F-4D97-AF65-F5344CB8AC3E}">
        <p14:creationId xmlns:p14="http://schemas.microsoft.com/office/powerpoint/2010/main" val="2248083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Una </a:t>
            </a:r>
            <a:r>
              <a:rPr lang="es-ES" sz="2400" dirty="0">
                <a:solidFill>
                  <a:srgbClr val="00B0F0"/>
                </a:solidFill>
                <a:latin typeface="Calibri" pitchFamily="34" charset="0"/>
              </a:rPr>
              <a:t>historia de usuario</a:t>
            </a:r>
            <a:r>
              <a:rPr lang="es-ES" sz="2400" dirty="0">
                <a:latin typeface="Calibri" pitchFamily="34" charset="0"/>
              </a:rPr>
              <a:t> es una descripción breve, informal y en lenguaje sencillo de lo que un usuario quiere hacer con un producto de software para obtener algo que considera valioso.</a:t>
            </a:r>
          </a:p>
          <a:p>
            <a:pPr eaLnBrk="1" hangingPunct="1"/>
            <a:endParaRPr lang="es-ES" sz="2400" dirty="0">
              <a:latin typeface="Calibri" pitchFamily="34" charset="0"/>
            </a:endParaRPr>
          </a:p>
          <a:p>
            <a:pPr eaLnBrk="1" hangingPunct="1"/>
            <a:r>
              <a:rPr lang="es-ES" sz="2400" dirty="0">
                <a:latin typeface="Calibri" pitchFamily="34" charset="0"/>
              </a:rPr>
              <a:t>Las historias de usuario suelen seguir el patrón (o plantilla) función-característica-beneficio:</a:t>
            </a:r>
          </a:p>
          <a:p>
            <a:pPr lvl="1" eaLnBrk="1" hangingPunct="1"/>
            <a:r>
              <a:rPr lang="es-ES" sz="2200" dirty="0">
                <a:latin typeface="Calibri" pitchFamily="34" charset="0"/>
              </a:rPr>
              <a:t>Como [tipo de usuario],</a:t>
            </a:r>
          </a:p>
          <a:p>
            <a:pPr lvl="1" eaLnBrk="1" hangingPunct="1"/>
            <a:r>
              <a:rPr lang="es-ES" sz="2200" dirty="0">
                <a:latin typeface="Calibri" pitchFamily="34" charset="0"/>
              </a:rPr>
              <a:t>quiero [una acción]</a:t>
            </a:r>
          </a:p>
          <a:p>
            <a:pPr lvl="1" eaLnBrk="1" hangingPunct="1"/>
            <a:r>
              <a:rPr lang="es-ES" sz="2200" dirty="0">
                <a:latin typeface="Calibri" pitchFamily="34" charset="0"/>
              </a:rPr>
              <a:t>para qué [un beneficio / valor].</a:t>
            </a:r>
          </a:p>
          <a:p>
            <a:pPr eaLnBrk="1" hangingPunct="1"/>
            <a:endParaRPr lang="es-ES" sz="2400" dirty="0">
              <a:latin typeface="Calibri" pitchFamily="34" charset="0"/>
            </a:endParaRPr>
          </a:p>
          <a:p>
            <a:pPr eaLnBrk="1" hangingPunct="1"/>
            <a:r>
              <a:rPr lang="es-ES" sz="2400" dirty="0">
                <a:latin typeface="Calibri" pitchFamily="34" charset="0"/>
              </a:rPr>
              <a:t>Como la unidad de trabajo más pequeña en un entorno ágil, las historias de usuario son una herramienta clave en el desarrollo incremental.</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6719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2515522"/>
          </a:xfrm>
        </p:spPr>
        <p:txBody>
          <a:bodyPr/>
          <a:lstStyle/>
          <a:p>
            <a:pPr eaLnBrk="1" hangingPunct="1"/>
            <a:r>
              <a:rPr lang="es-ES" sz="2400" dirty="0">
                <a:latin typeface="Calibri" pitchFamily="34" charset="0"/>
              </a:rPr>
              <a:t>Ejemplo:</a:t>
            </a:r>
          </a:p>
          <a:p>
            <a:pPr lvl="1" eaLnBrk="1" hangingPunct="1"/>
            <a:r>
              <a:rPr lang="es-ES" sz="2200" b="1" dirty="0">
                <a:latin typeface="Calibri" pitchFamily="34" charset="0"/>
              </a:rPr>
              <a:t>Como</a:t>
            </a:r>
            <a:r>
              <a:rPr lang="es-ES" sz="2200" dirty="0">
                <a:latin typeface="Calibri" pitchFamily="34" charset="0"/>
              </a:rPr>
              <a:t> usuario de la aplicación móvil del banco</a:t>
            </a:r>
          </a:p>
          <a:p>
            <a:pPr lvl="1" eaLnBrk="1" hangingPunct="1"/>
            <a:r>
              <a:rPr lang="es-ES" sz="2200" b="1" dirty="0">
                <a:latin typeface="Calibri" pitchFamily="34" charset="0"/>
              </a:rPr>
              <a:t>Quiero</a:t>
            </a:r>
            <a:r>
              <a:rPr lang="es-ES" sz="2200" dirty="0">
                <a:latin typeface="Calibri" pitchFamily="34" charset="0"/>
              </a:rPr>
              <a:t> visualizar el estado de mis cuentas en la página de entrada</a:t>
            </a:r>
          </a:p>
          <a:p>
            <a:pPr lvl="1" eaLnBrk="1" hangingPunct="1"/>
            <a:r>
              <a:rPr lang="es-ES" sz="2200" b="1" dirty="0">
                <a:latin typeface="Calibri" pitchFamily="34" charset="0"/>
              </a:rPr>
              <a:t>Para</a:t>
            </a:r>
            <a:r>
              <a:rPr lang="es-ES" sz="2200" dirty="0">
                <a:latin typeface="Calibri" pitchFamily="34" charset="0"/>
              </a:rPr>
              <a:t> saber si dispongo de saldo suficiente nada más acceder sin navegar por menús.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5AAA54A3-DD0C-4C60-BD5D-79026EE7958B}"/>
              </a:ext>
            </a:extLst>
          </p:cNvPr>
          <p:cNvPicPr>
            <a:picLocks noChangeAspect="1"/>
          </p:cNvPicPr>
          <p:nvPr/>
        </p:nvPicPr>
        <p:blipFill>
          <a:blip r:embed="rId3"/>
          <a:stretch>
            <a:fillRect/>
          </a:stretch>
        </p:blipFill>
        <p:spPr>
          <a:xfrm>
            <a:off x="1508251" y="3423046"/>
            <a:ext cx="7105524" cy="3071382"/>
          </a:xfrm>
          <a:prstGeom prst="rect">
            <a:avLst/>
          </a:prstGeom>
        </p:spPr>
      </p:pic>
    </p:spTree>
    <p:extLst>
      <p:ext uri="{BB962C8B-B14F-4D97-AF65-F5344CB8AC3E}">
        <p14:creationId xmlns:p14="http://schemas.microsoft.com/office/powerpoint/2010/main" val="7474958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Otros ejemplos:</a:t>
            </a:r>
          </a:p>
          <a:p>
            <a:pPr lvl="1" eaLnBrk="1" hangingPunct="1"/>
            <a:r>
              <a:rPr lang="es-ES" sz="2200" dirty="0">
                <a:solidFill>
                  <a:srgbClr val="00B0F0"/>
                </a:solidFill>
                <a:latin typeface="Calibri" pitchFamily="34" charset="0"/>
              </a:rPr>
              <a:t>Como</a:t>
            </a:r>
            <a:r>
              <a:rPr lang="es-ES" sz="2200" dirty="0">
                <a:latin typeface="Calibri" pitchFamily="34" charset="0"/>
              </a:rPr>
              <a:t> gerente de producto con un equipo remoto,</a:t>
            </a:r>
          </a:p>
          <a:p>
            <a:pPr lvl="1" eaLnBrk="1" hangingPunct="1"/>
            <a:r>
              <a:rPr lang="es-ES" sz="2200" dirty="0">
                <a:solidFill>
                  <a:srgbClr val="00B0F0"/>
                </a:solidFill>
                <a:latin typeface="Calibri" pitchFamily="34" charset="0"/>
              </a:rPr>
              <a:t>quiero</a:t>
            </a:r>
            <a:r>
              <a:rPr lang="es-ES" sz="2200" dirty="0">
                <a:latin typeface="Calibri" pitchFamily="34" charset="0"/>
              </a:rPr>
              <a:t> poner las historias de los usuarios en un tablero digital, </a:t>
            </a:r>
          </a:p>
          <a:p>
            <a:pPr lvl="1" eaLnBrk="1" hangingPunct="1"/>
            <a:r>
              <a:rPr lang="es-ES" sz="2200" dirty="0">
                <a:solidFill>
                  <a:srgbClr val="00B0F0"/>
                </a:solidFill>
                <a:latin typeface="Calibri" pitchFamily="34" charset="0"/>
              </a:rPr>
              <a:t>para que</a:t>
            </a:r>
            <a:r>
              <a:rPr lang="es-ES" sz="2200" dirty="0">
                <a:latin typeface="Calibri" pitchFamily="34" charset="0"/>
              </a:rPr>
              <a:t> todos podamos ver lo que estamos discutiendo en una reunión en línea.</a:t>
            </a:r>
          </a:p>
          <a:p>
            <a:pPr lvl="1" eaLnBrk="1" hangingPunct="1"/>
            <a:endParaRPr lang="es-ES" sz="2200" dirty="0">
              <a:latin typeface="Calibri" pitchFamily="34" charset="0"/>
            </a:endParaRPr>
          </a:p>
          <a:p>
            <a:pPr lvl="1" eaLnBrk="1" hangingPunct="1"/>
            <a:r>
              <a:rPr lang="es-ES" sz="2200" dirty="0">
                <a:solidFill>
                  <a:srgbClr val="00B0F0"/>
                </a:solidFill>
                <a:latin typeface="Calibri" pitchFamily="34" charset="0"/>
              </a:rPr>
              <a:t>Como</a:t>
            </a:r>
            <a:r>
              <a:rPr lang="es-ES" sz="2200" dirty="0">
                <a:latin typeface="Calibri" pitchFamily="34" charset="0"/>
              </a:rPr>
              <a:t> gerente de producto con un equipo remoto,</a:t>
            </a:r>
          </a:p>
          <a:p>
            <a:pPr lvl="1" eaLnBrk="1" hangingPunct="1"/>
            <a:r>
              <a:rPr lang="es-ES" sz="2200" dirty="0">
                <a:solidFill>
                  <a:srgbClr val="00B0F0"/>
                </a:solidFill>
                <a:latin typeface="Calibri" pitchFamily="34" charset="0"/>
              </a:rPr>
              <a:t>quiero</a:t>
            </a:r>
            <a:r>
              <a:rPr lang="es-ES" sz="2200" dirty="0">
                <a:latin typeface="Calibri" pitchFamily="34" charset="0"/>
              </a:rPr>
              <a:t> poder invitar a miembros de mi equipo y hasta 10 personas más a una reunión en línea,</a:t>
            </a:r>
          </a:p>
          <a:p>
            <a:pPr lvl="1" eaLnBrk="1" hangingPunct="1"/>
            <a:r>
              <a:rPr lang="es-ES" sz="2200" dirty="0">
                <a:solidFill>
                  <a:srgbClr val="00B0F0"/>
                </a:solidFill>
                <a:latin typeface="Calibri" pitchFamily="34" charset="0"/>
              </a:rPr>
              <a:t>para que</a:t>
            </a:r>
            <a:r>
              <a:rPr lang="es-ES" sz="2200" dirty="0">
                <a:latin typeface="Calibri" pitchFamily="34" charset="0"/>
              </a:rPr>
              <a:t> podamos colaborar en detallar las historias de usuarios que se implementarán pronto.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3584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 - INVEST</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Independiente:</a:t>
            </a:r>
          </a:p>
          <a:p>
            <a:pPr lvl="1" eaLnBrk="1" hangingPunct="1"/>
            <a:r>
              <a:rPr lang="es-ES" sz="2200" dirty="0">
                <a:latin typeface="Calibri" pitchFamily="34" charset="0"/>
              </a:rPr>
              <a:t>En la medida de lo posible, se debe tener cuidado de no introducir dependencias entre historias.</a:t>
            </a:r>
          </a:p>
          <a:p>
            <a:pPr lvl="1" eaLnBrk="1" hangingPunct="1"/>
            <a:endParaRPr lang="es-ES" sz="2200" dirty="0">
              <a:latin typeface="Calibri" pitchFamily="34" charset="0"/>
            </a:endParaRPr>
          </a:p>
          <a:p>
            <a:pPr lvl="1" eaLnBrk="1" hangingPunct="1"/>
            <a:r>
              <a:rPr lang="es-ES" sz="2200" dirty="0">
                <a:latin typeface="Calibri" pitchFamily="34" charset="0"/>
              </a:rPr>
              <a:t>Las dependencias entre historias conducen a problemas de estimación, priorización, y planificación.</a:t>
            </a:r>
          </a:p>
          <a:p>
            <a:pPr eaLnBrk="1" hangingPunct="1"/>
            <a:endParaRPr lang="es-ES" sz="2400" dirty="0">
              <a:latin typeface="Calibri" pitchFamily="34" charset="0"/>
            </a:endParaRPr>
          </a:p>
          <a:p>
            <a:pPr eaLnBrk="1" hangingPunct="1"/>
            <a:r>
              <a:rPr lang="es-ES" sz="2400" dirty="0">
                <a:latin typeface="Calibri" pitchFamily="34" charset="0"/>
              </a:rPr>
              <a:t>Negociable:</a:t>
            </a:r>
          </a:p>
          <a:p>
            <a:pPr lvl="1" eaLnBrk="1" hangingPunct="1"/>
            <a:r>
              <a:rPr lang="es-ES" sz="2200" dirty="0">
                <a:latin typeface="Calibri" pitchFamily="34" charset="0"/>
              </a:rPr>
              <a:t>Los detalles de una historia de usuario se establecen en colaboración entre el cliente y el equipo que la implementará.</a:t>
            </a:r>
          </a:p>
          <a:p>
            <a:pPr lvl="1" eaLnBrk="1" hangingPunct="1"/>
            <a:endParaRPr lang="es-ES" sz="2200" dirty="0">
              <a:latin typeface="Calibri" pitchFamily="34" charset="0"/>
            </a:endParaRPr>
          </a:p>
          <a:p>
            <a:pPr lvl="1" eaLnBrk="1" hangingPunct="1"/>
            <a:r>
              <a:rPr lang="es-ES" sz="2200" dirty="0">
                <a:latin typeface="Calibri" pitchFamily="34" charset="0"/>
              </a:rPr>
              <a:t>Esta colaboración incluye negociar el alcance: qué incluirá y qué no incluirá la implementación.</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2443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 - INVEST</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Valiosa:</a:t>
            </a:r>
          </a:p>
          <a:p>
            <a:pPr lvl="1" eaLnBrk="1" hangingPunct="1"/>
            <a:r>
              <a:rPr lang="es-ES" sz="2200" dirty="0">
                <a:latin typeface="Calibri" pitchFamily="34" charset="0"/>
              </a:rPr>
              <a:t>Una buena historia de usuario tiene valor para el cliente / usuario.</a:t>
            </a:r>
          </a:p>
          <a:p>
            <a:pPr lvl="1" eaLnBrk="1" hangingPunct="1"/>
            <a:endParaRPr lang="es-ES" sz="2200" dirty="0">
              <a:latin typeface="Calibri" pitchFamily="34" charset="0"/>
            </a:endParaRPr>
          </a:p>
          <a:p>
            <a:pPr lvl="1" eaLnBrk="1" hangingPunct="1"/>
            <a:r>
              <a:rPr lang="es-ES" sz="2200" dirty="0">
                <a:latin typeface="Calibri" pitchFamily="34" charset="0"/>
              </a:rPr>
              <a:t>Sin ese valor, no tiene sentido poner ningún esfuerzo en la historia.</a:t>
            </a:r>
          </a:p>
          <a:p>
            <a:pPr lvl="1" eaLnBrk="1" hangingPunct="1"/>
            <a:endParaRPr lang="es-ES" sz="2200" dirty="0">
              <a:latin typeface="Calibri" pitchFamily="34" charset="0"/>
            </a:endParaRPr>
          </a:p>
          <a:p>
            <a:pPr lvl="1" eaLnBrk="1" hangingPunct="1"/>
            <a:r>
              <a:rPr lang="es-ES" sz="2200" dirty="0">
                <a:latin typeface="Calibri" pitchFamily="34" charset="0"/>
              </a:rPr>
              <a:t>Si una historia no es valiosa para el cliente o algún usuario, no debería estar en el </a:t>
            </a:r>
            <a:r>
              <a:rPr lang="es-ES" sz="2200" i="1" dirty="0" err="1">
                <a:latin typeface="Calibri" pitchFamily="34" charset="0"/>
              </a:rPr>
              <a:t>product</a:t>
            </a:r>
            <a:r>
              <a:rPr lang="es-ES" sz="2200" i="1" dirty="0">
                <a:latin typeface="Calibri" pitchFamily="34" charset="0"/>
              </a:rPr>
              <a:t> backlog</a:t>
            </a:r>
            <a:r>
              <a:rPr lang="es-ES" sz="2200" dirty="0">
                <a:latin typeface="Calibri" pitchFamily="34" charset="0"/>
              </a:rPr>
              <a:t>.</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338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 - INVEST</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Estimable:</a:t>
            </a:r>
          </a:p>
          <a:p>
            <a:pPr lvl="1" eaLnBrk="1" hangingPunct="1"/>
            <a:r>
              <a:rPr lang="es-ES" sz="2200" dirty="0">
                <a:latin typeface="Calibri" pitchFamily="34" charset="0"/>
              </a:rPr>
              <a:t>Los desarrolladores deben poder estimar el tamaño de una historia o la cantidad de tiempo que tomará convertir una historia en código funcional.</a:t>
            </a:r>
          </a:p>
          <a:p>
            <a:pPr lvl="1" eaLnBrk="1" hangingPunct="1"/>
            <a:endParaRPr lang="es-ES" sz="2200" dirty="0">
              <a:latin typeface="Calibri" pitchFamily="34" charset="0"/>
            </a:endParaRPr>
          </a:p>
          <a:p>
            <a:pPr lvl="1" eaLnBrk="1" hangingPunct="1"/>
            <a:r>
              <a:rPr lang="es-ES" sz="2200" dirty="0">
                <a:latin typeface="Calibri" pitchFamily="34" charset="0"/>
              </a:rPr>
              <a:t>Si no puede estimar una historia, significa que aún no comprende el alcance lo suficientemente bien o que el alcance es demasiado grande para estimarlo fácilmente.</a:t>
            </a:r>
          </a:p>
          <a:p>
            <a:pPr lvl="1" eaLnBrk="1" hangingPunct="1"/>
            <a:endParaRPr lang="es-ES" sz="2200" dirty="0">
              <a:latin typeface="Calibri" pitchFamily="34" charset="0"/>
            </a:endParaRPr>
          </a:p>
          <a:p>
            <a:pPr lvl="1" eaLnBrk="1" hangingPunct="1"/>
            <a:r>
              <a:rPr lang="es-ES" sz="2200" dirty="0">
                <a:latin typeface="Calibri" pitchFamily="34" charset="0"/>
              </a:rPr>
              <a:t>No se necesitan estimaciones exactas, pero cuando se puede estimar una historia, también es más negociable.</a:t>
            </a:r>
          </a:p>
          <a:p>
            <a:pPr eaLnBrk="1" hangingPunct="1"/>
            <a:endParaRPr lang="es-ES" sz="26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109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53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funcionales:</a:t>
            </a:r>
          </a:p>
          <a:p>
            <a:pPr lvl="1" eaLnBrk="1" hangingPunct="1"/>
            <a:r>
              <a:rPr lang="es-ES" sz="2200" dirty="0">
                <a:latin typeface="Calibri" pitchFamily="34" charset="0"/>
              </a:rPr>
              <a:t>Especifican los </a:t>
            </a:r>
            <a:r>
              <a:rPr lang="es-ES" sz="2200" dirty="0">
                <a:solidFill>
                  <a:srgbClr val="0070C0"/>
                </a:solidFill>
                <a:latin typeface="Calibri" pitchFamily="34" charset="0"/>
              </a:rPr>
              <a:t>comportamientos</a:t>
            </a:r>
            <a:r>
              <a:rPr lang="es-ES" sz="2200" dirty="0">
                <a:latin typeface="Calibri" pitchFamily="34" charset="0"/>
              </a:rPr>
              <a:t> que el producto software exhibirá bajo condiciones específicas y cómo se procesan la información.</a:t>
            </a:r>
          </a:p>
          <a:p>
            <a:pPr lvl="1" eaLnBrk="1" hangingPunct="1"/>
            <a:endParaRPr lang="es-ES" sz="2200" dirty="0">
              <a:latin typeface="Calibri" pitchFamily="34" charset="0"/>
            </a:endParaRPr>
          </a:p>
          <a:p>
            <a:pPr lvl="1" eaLnBrk="1" hangingPunct="1"/>
            <a:r>
              <a:rPr lang="es-ES" sz="2200" dirty="0">
                <a:latin typeface="Calibri" pitchFamily="34" charset="0"/>
              </a:rPr>
              <a:t>Describen lo que </a:t>
            </a:r>
            <a:r>
              <a:rPr lang="es-ES" sz="2200" dirty="0">
                <a:solidFill>
                  <a:srgbClr val="0070C0"/>
                </a:solidFill>
                <a:latin typeface="Calibri" pitchFamily="34" charset="0"/>
              </a:rPr>
              <a:t>los desarrolladores deben implementar</a:t>
            </a:r>
            <a:r>
              <a:rPr lang="es-ES" sz="2200" dirty="0">
                <a:latin typeface="Calibri" pitchFamily="34" charset="0"/>
              </a:rPr>
              <a:t> para </a:t>
            </a:r>
            <a:r>
              <a:rPr lang="es-ES" sz="2200" dirty="0">
                <a:solidFill>
                  <a:srgbClr val="0070C0"/>
                </a:solidFill>
                <a:latin typeface="Calibri" pitchFamily="34" charset="0"/>
              </a:rPr>
              <a:t>permitir a los usuarios realizar sus tareas</a:t>
            </a:r>
            <a:r>
              <a:rPr lang="es-ES" sz="2200" dirty="0">
                <a:latin typeface="Calibri" pitchFamily="34" charset="0"/>
              </a:rPr>
              <a:t> (requisitos de usuarios), </a:t>
            </a:r>
            <a:r>
              <a:rPr lang="es-ES" sz="2200" dirty="0">
                <a:solidFill>
                  <a:srgbClr val="0070C0"/>
                </a:solidFill>
                <a:latin typeface="Calibri" pitchFamily="34" charset="0"/>
              </a:rPr>
              <a:t>satisfaciendo así los requisitos de negocio</a:t>
            </a:r>
            <a:r>
              <a:rPr lang="es-ES" sz="2200" dirty="0">
                <a:latin typeface="Calibri" pitchFamily="34" charset="0"/>
              </a:rPr>
              <a:t>. </a:t>
            </a:r>
          </a:p>
          <a:p>
            <a:pPr lvl="1" eaLnBrk="1" hangingPunct="1"/>
            <a:endParaRPr lang="es-ES" sz="2200" dirty="0">
              <a:latin typeface="Calibri" pitchFamily="34" charset="0"/>
            </a:endParaRPr>
          </a:p>
          <a:p>
            <a:pPr lvl="1" eaLnBrk="1" hangingPunct="1"/>
            <a:r>
              <a:rPr lang="es-ES" sz="2200" dirty="0">
                <a:latin typeface="Calibri" pitchFamily="34" charset="0"/>
              </a:rPr>
              <a:t>Esta alineación entre los tres niveles de requisitos es esencial para el éxito de un proyecto software.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4992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 - INVEST</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Pequeña (Small).</a:t>
            </a:r>
          </a:p>
          <a:p>
            <a:pPr lvl="1" eaLnBrk="1" hangingPunct="1"/>
            <a:r>
              <a:rPr lang="es-ES" sz="2200" dirty="0">
                <a:latin typeface="Calibri" pitchFamily="34" charset="0"/>
              </a:rPr>
              <a:t>Es preferible que el esfuerzo para implementar una historia de usuario sea pequeño; horas, días….</a:t>
            </a:r>
          </a:p>
          <a:p>
            <a:pPr lvl="1" eaLnBrk="1" hangingPunct="1"/>
            <a:r>
              <a:rPr lang="es-ES" sz="2200" dirty="0">
                <a:latin typeface="Calibri" pitchFamily="34" charset="0"/>
              </a:rPr>
              <a:t>Las historias más pequeñas son más fáciles de estimar.</a:t>
            </a:r>
          </a:p>
          <a:p>
            <a:pPr lvl="1" eaLnBrk="1" hangingPunct="1"/>
            <a:r>
              <a:rPr lang="es-ES" sz="2200" dirty="0">
                <a:latin typeface="Calibri" pitchFamily="34" charset="0"/>
              </a:rPr>
              <a:t>Las grandes historias son más difíciles de estimar y, por lo tanto, menos negociables.</a:t>
            </a:r>
          </a:p>
          <a:p>
            <a:pPr lvl="1" eaLnBrk="1" hangingPunct="1"/>
            <a:endParaRPr lang="es-ES" sz="2200" dirty="0">
              <a:latin typeface="Calibri" pitchFamily="34" charset="0"/>
            </a:endParaRPr>
          </a:p>
          <a:p>
            <a:pPr lvl="1" eaLnBrk="1" hangingPunct="1"/>
            <a:r>
              <a:rPr lang="es-ES" sz="2200" dirty="0">
                <a:latin typeface="Calibri" pitchFamily="34" charset="0"/>
              </a:rPr>
              <a:t>La determinación final de si una historia tiene el tamaño adecuado se basa en el equipo, sus capacidades y las tecnologías en uso.</a:t>
            </a:r>
          </a:p>
          <a:p>
            <a:pPr eaLnBrk="1" hangingPunct="1"/>
            <a:endParaRPr lang="es-ES" sz="26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4067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Historias de usuario - INVEST</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Comprobable (</a:t>
            </a:r>
            <a:r>
              <a:rPr lang="es-ES" sz="2400" dirty="0" err="1">
                <a:latin typeface="Calibri" pitchFamily="34" charset="0"/>
              </a:rPr>
              <a:t>Testable</a:t>
            </a:r>
            <a:r>
              <a:rPr lang="es-ES" sz="2400" dirty="0">
                <a:latin typeface="Calibri" pitchFamily="34" charset="0"/>
              </a:rPr>
              <a:t>).</a:t>
            </a:r>
          </a:p>
          <a:p>
            <a:pPr lvl="1" eaLnBrk="1" hangingPunct="1"/>
            <a:r>
              <a:rPr lang="es-ES" sz="2200" dirty="0">
                <a:latin typeface="Calibri" pitchFamily="34" charset="0"/>
              </a:rPr>
              <a:t>Si el cliente, en colaboración con el equipo de desarrollo, no puede decir cómo verificar que se ha implementado lo que quiere, todavía no ha creado suficiente claridad sobre la historia.</a:t>
            </a:r>
          </a:p>
          <a:p>
            <a:pPr lvl="1" eaLnBrk="1" hangingPunct="1"/>
            <a:endParaRPr lang="es-ES" sz="2200" dirty="0">
              <a:latin typeface="Calibri" pitchFamily="34" charset="0"/>
            </a:endParaRPr>
          </a:p>
          <a:p>
            <a:pPr lvl="1" eaLnBrk="1" hangingPunct="1"/>
            <a:r>
              <a:rPr lang="es-ES" sz="2200" dirty="0">
                <a:latin typeface="Calibri" pitchFamily="34" charset="0"/>
              </a:rPr>
              <a:t>Anotar los </a:t>
            </a:r>
            <a:r>
              <a:rPr lang="es-ES" sz="2200" dirty="0">
                <a:solidFill>
                  <a:srgbClr val="0070C0"/>
                </a:solidFill>
                <a:latin typeface="Calibri" pitchFamily="34" charset="0"/>
              </a:rPr>
              <a:t>criterios de aceptación</a:t>
            </a:r>
            <a:r>
              <a:rPr lang="es-ES" sz="2200" dirty="0">
                <a:latin typeface="Calibri" pitchFamily="34" charset="0"/>
              </a:rPr>
              <a:t> antes de implementar la historia, hace que el equipo sea más productivo al evitar la repetición de trabajos como resultado de malentendidos.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0161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ES" sz="3600" dirty="0">
                <a:latin typeface="Calibri" pitchFamily="34" charset="0"/>
              </a:rPr>
              <a:t>Validación de requisitos</a:t>
            </a:r>
          </a:p>
        </p:txBody>
      </p:sp>
    </p:spTree>
    <p:extLst>
      <p:ext uri="{BB962C8B-B14F-4D97-AF65-F5344CB8AC3E}">
        <p14:creationId xmlns:p14="http://schemas.microsoft.com/office/powerpoint/2010/main" val="24867114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Definición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Durante la actividad de ingeniería de requisitos, es necesario </a:t>
            </a:r>
            <a:r>
              <a:rPr lang="es-ES" sz="2400" dirty="0">
                <a:solidFill>
                  <a:srgbClr val="00B0F0"/>
                </a:solidFill>
                <a:latin typeface="Calibri" pitchFamily="34" charset="0"/>
              </a:rPr>
              <a:t>revisar la calidad</a:t>
            </a:r>
            <a:r>
              <a:rPr lang="es-ES" sz="2400" dirty="0">
                <a:latin typeface="Calibri" pitchFamily="34" charset="0"/>
              </a:rPr>
              <a:t> de los requisitos desarrollados.</a:t>
            </a:r>
          </a:p>
          <a:p>
            <a:pPr eaLnBrk="1" hangingPunct="1"/>
            <a:endParaRPr lang="es-ES" sz="2400" dirty="0">
              <a:latin typeface="Calibri" pitchFamily="34" charset="0"/>
            </a:endParaRPr>
          </a:p>
          <a:p>
            <a:pPr eaLnBrk="1" hangingPunct="1"/>
            <a:r>
              <a:rPr lang="es-ES" sz="2400" dirty="0">
                <a:latin typeface="Calibri" pitchFamily="34" charset="0"/>
              </a:rPr>
              <a:t>Se presentan los requisitos a los interesados con el propósito de </a:t>
            </a:r>
            <a:r>
              <a:rPr lang="es-ES" sz="2400" dirty="0">
                <a:solidFill>
                  <a:srgbClr val="00B0F0"/>
                </a:solidFill>
                <a:latin typeface="Calibri" pitchFamily="34" charset="0"/>
              </a:rPr>
              <a:t>identificar diferencias entre los requisitos definidos y los deseos y necesidades reales de estos interesados</a:t>
            </a:r>
            <a:r>
              <a:rPr lang="es-ES" sz="24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La validación de requisitos se refiere al proceso de examinar el documento de especificación de requisitos para asegurar que define el software adecuado, es decir, el software que los usuarios esperan</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014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Actividades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 validación de los requisitos permite a los equipos de software construir una solución </a:t>
            </a:r>
            <a:r>
              <a:rPr lang="es-ES" sz="2400" dirty="0">
                <a:solidFill>
                  <a:srgbClr val="00B0F0"/>
                </a:solidFill>
                <a:latin typeface="Calibri" pitchFamily="34" charset="0"/>
              </a:rPr>
              <a:t>correcta</a:t>
            </a:r>
            <a:r>
              <a:rPr lang="es-ES" sz="2400" dirty="0">
                <a:latin typeface="Calibri" pitchFamily="34" charset="0"/>
              </a:rPr>
              <a:t> que cumpla con los objetivos de negocio establecidos.</a:t>
            </a:r>
          </a:p>
          <a:p>
            <a:pPr eaLnBrk="1" hangingPunct="1"/>
            <a:endParaRPr lang="es-ES" sz="2400" dirty="0">
              <a:latin typeface="Calibri" pitchFamily="34" charset="0"/>
            </a:endParaRPr>
          </a:p>
          <a:p>
            <a:pPr eaLnBrk="1" hangingPunct="1"/>
            <a:r>
              <a:rPr lang="es-ES" sz="2400" dirty="0">
                <a:latin typeface="Calibri" pitchFamily="34" charset="0"/>
              </a:rPr>
              <a:t>Las actividades de validación buscan asegurar que los requisitos:</a:t>
            </a:r>
          </a:p>
          <a:p>
            <a:pPr lvl="1" eaLnBrk="1" hangingPunct="1"/>
            <a:r>
              <a:rPr lang="es-ES" sz="2200" dirty="0">
                <a:latin typeface="Calibri" pitchFamily="34" charset="0"/>
              </a:rPr>
              <a:t>describen con precisión las capacidades y propiedades del sistema, que satisfacen las necesidades de los diversos  interesados.</a:t>
            </a:r>
          </a:p>
          <a:p>
            <a:pPr lvl="1" eaLnBrk="1" hangingPunct="1"/>
            <a:r>
              <a:rPr lang="es-ES" sz="2200" dirty="0">
                <a:latin typeface="Calibri" pitchFamily="34" charset="0"/>
              </a:rPr>
              <a:t>son completos, factibles y verificables.</a:t>
            </a:r>
          </a:p>
          <a:p>
            <a:pPr lvl="1" eaLnBrk="1" hangingPunct="1"/>
            <a:r>
              <a:rPr lang="es-ES" sz="2200" dirty="0">
                <a:latin typeface="Calibri" pitchFamily="34" charset="0"/>
              </a:rPr>
              <a:t>todos los requisitos son necesarios, y todo el conjunto es suficiente para cumplir con los objetivos de negocio.</a:t>
            </a:r>
          </a:p>
          <a:p>
            <a:pPr lvl="1" eaLnBrk="1" hangingPunct="1"/>
            <a:r>
              <a:rPr lang="es-ES" sz="2200" dirty="0">
                <a:latin typeface="Calibri" pitchFamily="34" charset="0"/>
              </a:rPr>
              <a:t>proporcionan una base adecuada para proceder con el diseño y la construcción.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8360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Actividades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 validación no es una única fase discreta que se realice después de </a:t>
            </a:r>
            <a:r>
              <a:rPr lang="es-ES" sz="2400" dirty="0" err="1">
                <a:latin typeface="Calibri" pitchFamily="34" charset="0"/>
              </a:rPr>
              <a:t>elicitar</a:t>
            </a:r>
            <a:r>
              <a:rPr lang="es-ES" sz="2400" dirty="0">
                <a:latin typeface="Calibri" pitchFamily="34" charset="0"/>
              </a:rPr>
              <a:t> y especificar todos los requisitos.</a:t>
            </a:r>
          </a:p>
          <a:p>
            <a:pPr eaLnBrk="1" hangingPunct="1"/>
            <a:endParaRPr lang="es-ES" sz="2400" dirty="0">
              <a:latin typeface="Calibri" pitchFamily="34" charset="0"/>
            </a:endParaRPr>
          </a:p>
          <a:p>
            <a:pPr eaLnBrk="1" hangingPunct="1"/>
            <a:r>
              <a:rPr lang="es-ES" sz="2400" dirty="0">
                <a:latin typeface="Calibri" pitchFamily="34" charset="0"/>
              </a:rPr>
              <a:t>Algunas actividades de validación, tales como </a:t>
            </a:r>
            <a:r>
              <a:rPr lang="es-ES" sz="2400" dirty="0">
                <a:solidFill>
                  <a:srgbClr val="00B0F0"/>
                </a:solidFill>
                <a:latin typeface="Calibri" pitchFamily="34" charset="0"/>
              </a:rPr>
              <a:t>revisiones incrementales</a:t>
            </a:r>
            <a:r>
              <a:rPr lang="es-ES" sz="2400" dirty="0">
                <a:latin typeface="Calibri" pitchFamily="34" charset="0"/>
              </a:rPr>
              <a:t> de un conjunto creciente de requisitos, se intercalan a lo largo de los procesos iterativos de elicitación, análisis y especificación.</a:t>
            </a:r>
          </a:p>
          <a:p>
            <a:pPr eaLnBrk="1" hangingPunct="1"/>
            <a:endParaRPr lang="es-ES" sz="2400" dirty="0">
              <a:latin typeface="Calibri" pitchFamily="34" charset="0"/>
            </a:endParaRPr>
          </a:p>
          <a:p>
            <a:pPr eaLnBrk="1" hangingPunct="1"/>
            <a:r>
              <a:rPr lang="es-ES" sz="2400" dirty="0">
                <a:latin typeface="Calibri" pitchFamily="34" charset="0"/>
              </a:rPr>
              <a:t>El modo más común de validación es mediante la inspección o revisión técnica del documento de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4315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Principios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Involucrar a los interesados correctos:</a:t>
            </a:r>
          </a:p>
          <a:p>
            <a:pPr lvl="1" eaLnBrk="1" hangingPunct="1"/>
            <a:r>
              <a:rPr lang="es-ES" sz="2200" dirty="0">
                <a:latin typeface="Calibri" pitchFamily="34" charset="0"/>
              </a:rPr>
              <a:t>Debe evitarse que el autor (redactor) de un requisito sea también la persona que lo valide.</a:t>
            </a:r>
          </a:p>
          <a:p>
            <a:pPr lvl="1" eaLnBrk="1" hangingPunct="1"/>
            <a:endParaRPr lang="es-ES" sz="2200" dirty="0">
              <a:latin typeface="Calibri" pitchFamily="34" charset="0"/>
            </a:endParaRPr>
          </a:p>
          <a:p>
            <a:pPr lvl="1" eaLnBrk="1" hangingPunct="1"/>
            <a:r>
              <a:rPr lang="es-ES" sz="2200" dirty="0">
                <a:latin typeface="Calibri" pitchFamily="34" charset="0"/>
              </a:rPr>
              <a:t>Los revisores </a:t>
            </a:r>
            <a:r>
              <a:rPr lang="es-ES" sz="2200" dirty="0">
                <a:solidFill>
                  <a:srgbClr val="00B0F0"/>
                </a:solidFill>
                <a:latin typeface="Calibri" pitchFamily="34" charset="0"/>
              </a:rPr>
              <a:t>internos</a:t>
            </a:r>
            <a:r>
              <a:rPr lang="es-ES" sz="2200" dirty="0">
                <a:latin typeface="Calibri" pitchFamily="34" charset="0"/>
              </a:rPr>
              <a:t> son interesados y miembros de la organización de desarrollo de software y pueden utilizarse para validar resultados intermedios o requisitos preliminares.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8821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Principios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Separar la identificación de errores de su corrección: </a:t>
            </a:r>
          </a:p>
          <a:p>
            <a:pPr lvl="1" eaLnBrk="1" hangingPunct="1"/>
            <a:r>
              <a:rPr lang="es-ES" sz="2200" dirty="0">
                <a:latin typeface="Calibri" pitchFamily="34" charset="0"/>
              </a:rPr>
              <a:t>Durante la validación, se documenta cada error identificado y luego se lo debe revisar nuevamente para comprobar si realmente es un error.</a:t>
            </a:r>
          </a:p>
          <a:p>
            <a:pPr lvl="1" eaLnBrk="1" hangingPunct="1"/>
            <a:endParaRPr lang="es-ES" sz="2200" dirty="0">
              <a:latin typeface="Calibri" pitchFamily="34" charset="0"/>
            </a:endParaRPr>
          </a:p>
          <a:p>
            <a:pPr lvl="1" eaLnBrk="1" hangingPunct="1"/>
            <a:r>
              <a:rPr lang="es-ES" sz="2200" dirty="0">
                <a:latin typeface="Calibri" pitchFamily="34" charset="0"/>
              </a:rPr>
              <a:t>Separar la identificación de errores y la corrección de errores permite a los revisores concentrarse en la identificación.</a:t>
            </a:r>
          </a:p>
          <a:p>
            <a:pPr lvl="1" eaLnBrk="1" hangingPunct="1"/>
            <a:endParaRPr lang="es-ES" sz="2200" dirty="0">
              <a:latin typeface="Calibri" pitchFamily="34" charset="0"/>
            </a:endParaRPr>
          </a:p>
          <a:p>
            <a:pPr lvl="1" eaLnBrk="1" hangingPunct="1"/>
            <a:r>
              <a:rPr lang="es-ES" sz="2200" dirty="0">
                <a:latin typeface="Calibri" pitchFamily="34" charset="0"/>
              </a:rPr>
              <a:t>Las medidas para corregir los errores se toman sólo después de que se hayan completado las actividades de identificación.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8211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Principios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Validar repetidamente: </a:t>
            </a:r>
          </a:p>
          <a:p>
            <a:pPr lvl="1" eaLnBrk="1" hangingPunct="1"/>
            <a:r>
              <a:rPr lang="es-ES" sz="2200" dirty="0">
                <a:latin typeface="Calibri" pitchFamily="34" charset="0"/>
              </a:rPr>
              <a:t>La validación debe ocurrir en distintas oportunidades durante el proceso de desarrollo y se basa en el nivel de conocimiento de los revisores en cada momento.</a:t>
            </a:r>
          </a:p>
          <a:p>
            <a:pPr lvl="1" eaLnBrk="1" hangingPunct="1"/>
            <a:endParaRPr lang="es-ES" sz="2200" dirty="0">
              <a:latin typeface="Calibri" pitchFamily="34" charset="0"/>
            </a:endParaRPr>
          </a:p>
          <a:p>
            <a:pPr lvl="1" eaLnBrk="1" hangingPunct="1"/>
            <a:r>
              <a:rPr lang="es-ES" sz="2200" dirty="0">
                <a:latin typeface="Calibri" pitchFamily="34" charset="0"/>
              </a:rPr>
              <a:t>Durante la ingeniería de requisitos, los interesados obtienen conocimientos adicionales sobre el sistema planificado.</a:t>
            </a:r>
          </a:p>
          <a:p>
            <a:pPr lvl="1" eaLnBrk="1" hangingPunct="1"/>
            <a:endParaRPr lang="es-ES" sz="2200" dirty="0">
              <a:latin typeface="Calibri" pitchFamily="34" charset="0"/>
            </a:endParaRPr>
          </a:p>
          <a:p>
            <a:pPr lvl="1" eaLnBrk="1" hangingPunct="1"/>
            <a:r>
              <a:rPr lang="es-ES" sz="2200" dirty="0">
                <a:latin typeface="Calibri" pitchFamily="34" charset="0"/>
              </a:rPr>
              <a:t>Por lo tanto, una validación positiva de los requisitos </a:t>
            </a:r>
            <a:r>
              <a:rPr lang="es-ES" sz="2200" dirty="0">
                <a:solidFill>
                  <a:srgbClr val="00B0F0"/>
                </a:solidFill>
                <a:latin typeface="Calibri" pitchFamily="34" charset="0"/>
              </a:rPr>
              <a:t>no garantiza</a:t>
            </a:r>
            <a:r>
              <a:rPr lang="es-ES" sz="2200" dirty="0">
                <a:latin typeface="Calibri" pitchFamily="34" charset="0"/>
              </a:rPr>
              <a:t> que éstos sigan siendo válidos en un momento posterior.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3622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El objetivo principal de las revisiones técnicas es </a:t>
            </a:r>
            <a:r>
              <a:rPr lang="es-ES" sz="2400" dirty="0">
                <a:solidFill>
                  <a:srgbClr val="00B0F0"/>
                </a:solidFill>
                <a:latin typeface="Calibri" pitchFamily="34" charset="0"/>
              </a:rPr>
              <a:t>encontrar errores</a:t>
            </a:r>
            <a:r>
              <a:rPr lang="es-ES" sz="2400" dirty="0">
                <a:latin typeface="Calibri" pitchFamily="34" charset="0"/>
              </a:rPr>
              <a:t> durante el proceso de desarrollo a fin de que no se conviertan en defectos después de entregado el producto.</a:t>
            </a:r>
          </a:p>
          <a:p>
            <a:pPr eaLnBrk="1" hangingPunct="1"/>
            <a:endParaRPr lang="es-ES" sz="2400" dirty="0">
              <a:latin typeface="Calibri" pitchFamily="34" charset="0"/>
            </a:endParaRPr>
          </a:p>
          <a:p>
            <a:pPr lvl="1" eaLnBrk="1" hangingPunct="1"/>
            <a:r>
              <a:rPr lang="es-ES" sz="2200" dirty="0">
                <a:latin typeface="Calibri" pitchFamily="34" charset="0"/>
              </a:rPr>
              <a:t>Error: problema de calidad que se detecta </a:t>
            </a:r>
            <a:r>
              <a:rPr lang="es-ES" sz="2200" dirty="0">
                <a:solidFill>
                  <a:srgbClr val="00B0F0"/>
                </a:solidFill>
                <a:latin typeface="Calibri" pitchFamily="34" charset="0"/>
              </a:rPr>
              <a:t>antes</a:t>
            </a:r>
            <a:r>
              <a:rPr lang="es-ES" sz="2200" dirty="0">
                <a:latin typeface="Calibri" pitchFamily="34" charset="0"/>
              </a:rPr>
              <a:t> de que el software se entregue a los usuarios finales.</a:t>
            </a:r>
          </a:p>
          <a:p>
            <a:pPr lvl="1" eaLnBrk="1" hangingPunct="1"/>
            <a:r>
              <a:rPr lang="es-ES" sz="2200" dirty="0">
                <a:latin typeface="Calibri" pitchFamily="34" charset="0"/>
              </a:rPr>
              <a:t>Defecto: problema de calidad que se encuentra </a:t>
            </a:r>
            <a:r>
              <a:rPr lang="es-ES" sz="2200" dirty="0">
                <a:solidFill>
                  <a:srgbClr val="00B0F0"/>
                </a:solidFill>
                <a:latin typeface="Calibri" pitchFamily="34" charset="0"/>
              </a:rPr>
              <a:t>después</a:t>
            </a:r>
            <a:r>
              <a:rPr lang="es-ES" sz="2200" dirty="0">
                <a:latin typeface="Calibri" pitchFamily="34" charset="0"/>
              </a:rPr>
              <a:t> de haber entregado el software a los usuarios finales.</a:t>
            </a:r>
          </a:p>
          <a:p>
            <a:pPr eaLnBrk="1" hangingPunct="1"/>
            <a:endParaRPr lang="es-ES" sz="2400" dirty="0">
              <a:latin typeface="Calibri" pitchFamily="34" charset="0"/>
            </a:endParaRPr>
          </a:p>
          <a:p>
            <a:pPr eaLnBrk="1" hangingPunct="1"/>
            <a:r>
              <a:rPr lang="es-ES" sz="2400" dirty="0">
                <a:latin typeface="Calibri" pitchFamily="34" charset="0"/>
              </a:rPr>
              <a:t>El beneficio de las revisiones es el </a:t>
            </a:r>
            <a:r>
              <a:rPr lang="es-ES" sz="2400" dirty="0">
                <a:solidFill>
                  <a:srgbClr val="00B0F0"/>
                </a:solidFill>
                <a:latin typeface="Calibri" pitchFamily="34" charset="0"/>
              </a:rPr>
              <a:t>descubrimiento temprano</a:t>
            </a:r>
            <a:r>
              <a:rPr lang="es-ES" sz="2400" dirty="0">
                <a:latin typeface="Calibri" pitchFamily="34" charset="0"/>
              </a:rPr>
              <a:t> de errores, de modo que no se propaguen a las etapas siguientes del proceso de desarrollo.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119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98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funcionales: Ejemplos…</a:t>
            </a:r>
          </a:p>
          <a:p>
            <a:pPr eaLnBrk="1" hangingPunct="1"/>
            <a:endParaRPr lang="es-UY" sz="2400" dirty="0">
              <a:latin typeface="Calibri" pitchFamily="34" charset="0"/>
            </a:endParaRPr>
          </a:p>
          <a:p>
            <a:pPr lvl="1" eaLnBrk="1" hangingPunct="1"/>
            <a:r>
              <a:rPr lang="es-ES" sz="2200" dirty="0">
                <a:latin typeface="Calibri" pitchFamily="34" charset="0"/>
              </a:rPr>
              <a:t>Cada restaurante debe poder actualizar los productos y precios de su menú.</a:t>
            </a:r>
          </a:p>
          <a:p>
            <a:pPr lvl="1" eaLnBrk="1" hangingPunct="1"/>
            <a:endParaRPr lang="es-ES" sz="2200" dirty="0">
              <a:latin typeface="Calibri" pitchFamily="34" charset="0"/>
            </a:endParaRPr>
          </a:p>
          <a:p>
            <a:pPr lvl="1" eaLnBrk="1" hangingPunct="1"/>
            <a:r>
              <a:rPr lang="es-ES" sz="2200" dirty="0">
                <a:latin typeface="Calibri" pitchFamily="34" charset="0"/>
              </a:rPr>
              <a:t>Los usuarios deben poder buscar restaurantes por tipo de comida.</a:t>
            </a:r>
          </a:p>
          <a:p>
            <a:pPr lvl="1" eaLnBrk="1" hangingPunct="1"/>
            <a:endParaRPr lang="es-ES" sz="2200" dirty="0">
              <a:latin typeface="Calibri" pitchFamily="34" charset="0"/>
            </a:endParaRPr>
          </a:p>
          <a:p>
            <a:pPr lvl="1" eaLnBrk="1" hangingPunct="1"/>
            <a:r>
              <a:rPr lang="es-ES" sz="2200" dirty="0">
                <a:latin typeface="Calibri" pitchFamily="34" charset="0"/>
              </a:rPr>
              <a:t>Los usuarios pueden hacer un pedido con distintos elementos y cantidades a restaurantes abiertos.</a:t>
            </a:r>
          </a:p>
          <a:p>
            <a:pPr lvl="1" eaLnBrk="1" hangingPunct="1"/>
            <a:endParaRPr lang="es-ES" sz="2200" dirty="0">
              <a:latin typeface="Calibri" pitchFamily="34" charset="0"/>
            </a:endParaRPr>
          </a:p>
          <a:p>
            <a:pPr lvl="1" eaLnBrk="1" hangingPunct="1"/>
            <a:r>
              <a:rPr lang="es-ES" sz="2200" dirty="0">
                <a:latin typeface="Calibri" pitchFamily="34" charset="0"/>
              </a:rPr>
              <a:t>El sistema debe aceptar tarjetas de crédito o débito como medios de pago…</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7836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 revisión de requisitos es una técnica valiosa para identificar requisitos </a:t>
            </a:r>
            <a:r>
              <a:rPr lang="es-ES" sz="2400" dirty="0">
                <a:solidFill>
                  <a:srgbClr val="00B0F0"/>
                </a:solidFill>
                <a:latin typeface="Calibri" pitchFamily="34" charset="0"/>
              </a:rPr>
              <a:t>ambiguos o no verificables</a:t>
            </a:r>
            <a:r>
              <a:rPr lang="es-ES" sz="2400" dirty="0">
                <a:latin typeface="Calibri" pitchFamily="34" charset="0"/>
              </a:rPr>
              <a:t>, requisitos que </a:t>
            </a:r>
            <a:r>
              <a:rPr lang="es-ES" sz="2400" dirty="0">
                <a:solidFill>
                  <a:srgbClr val="00B0F0"/>
                </a:solidFill>
                <a:latin typeface="Calibri" pitchFamily="34" charset="0"/>
              </a:rPr>
              <a:t>no están definidos con suficiente claridad</a:t>
            </a:r>
            <a:r>
              <a:rPr lang="es-ES" sz="2400" dirty="0">
                <a:latin typeface="Calibri" pitchFamily="34" charset="0"/>
              </a:rPr>
              <a:t> para pasar a la etapa de diseño, y otros problemas ya vistos.</a:t>
            </a:r>
          </a:p>
          <a:p>
            <a:pPr eaLnBrk="1" hangingPunct="1"/>
            <a:endParaRPr lang="es-ES" sz="2400" dirty="0">
              <a:latin typeface="Calibri" pitchFamily="34" charset="0"/>
            </a:endParaRPr>
          </a:p>
          <a:p>
            <a:pPr eaLnBrk="1" hangingPunct="1"/>
            <a:r>
              <a:rPr lang="es-ES" sz="2400" dirty="0">
                <a:latin typeface="Calibri" pitchFamily="34" charset="0"/>
              </a:rPr>
              <a:t>Dos tipos de revisiones técnicas:</a:t>
            </a:r>
          </a:p>
          <a:p>
            <a:pPr lvl="1" eaLnBrk="1" hangingPunct="1"/>
            <a:r>
              <a:rPr lang="es-ES" sz="2200" dirty="0">
                <a:latin typeface="Calibri" pitchFamily="34" charset="0"/>
              </a:rPr>
              <a:t>Informales: no son sistemáticas, minuciosas o realizadas de manera consistente.</a:t>
            </a:r>
          </a:p>
          <a:p>
            <a:pPr lvl="1" eaLnBrk="1" hangingPunct="1"/>
            <a:endParaRPr lang="es-ES" sz="2200" dirty="0">
              <a:latin typeface="Calibri" pitchFamily="34" charset="0"/>
            </a:endParaRPr>
          </a:p>
          <a:p>
            <a:pPr lvl="1" eaLnBrk="1" hangingPunct="1"/>
            <a:r>
              <a:rPr lang="es-ES" sz="2200" dirty="0">
                <a:latin typeface="Calibri" pitchFamily="34" charset="0"/>
              </a:rPr>
              <a:t>Formales: siguen un proceso bien definido, generan un reporte de errores encontrados, y disparan actividades de seguimiento.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37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 revisión formal de requisitos produce un informe que:</a:t>
            </a:r>
          </a:p>
          <a:p>
            <a:pPr lvl="1" eaLnBrk="1" hangingPunct="1"/>
            <a:r>
              <a:rPr lang="es-ES" sz="2200" dirty="0">
                <a:latin typeface="Calibri" pitchFamily="34" charset="0"/>
              </a:rPr>
              <a:t>identifica el material examinado.</a:t>
            </a:r>
          </a:p>
          <a:p>
            <a:pPr lvl="1" eaLnBrk="1" hangingPunct="1"/>
            <a:r>
              <a:rPr lang="es-ES" sz="2200" dirty="0">
                <a:latin typeface="Calibri" pitchFamily="34" charset="0"/>
              </a:rPr>
              <a:t>identifica los revisores participantes.</a:t>
            </a:r>
          </a:p>
          <a:p>
            <a:pPr lvl="1" eaLnBrk="1" hangingPunct="1"/>
            <a:r>
              <a:rPr lang="es-ES" sz="2200" dirty="0">
                <a:latin typeface="Calibri" pitchFamily="34" charset="0"/>
              </a:rPr>
              <a:t>establece el juicio del equipo de revisión sobre si los requisitos son aceptables.</a:t>
            </a:r>
          </a:p>
          <a:p>
            <a:pPr eaLnBrk="1" hangingPunct="1"/>
            <a:endParaRPr lang="es-ES" sz="2400" dirty="0">
              <a:latin typeface="Calibri" pitchFamily="34" charset="0"/>
            </a:endParaRPr>
          </a:p>
          <a:p>
            <a:pPr eaLnBrk="1" hangingPunct="1"/>
            <a:r>
              <a:rPr lang="es-ES" sz="2400" dirty="0">
                <a:latin typeface="Calibri" pitchFamily="34" charset="0"/>
              </a:rPr>
              <a:t>El producto principal es un resumen de los defectos encontrados y los problemas planteados durante la revisión.</a:t>
            </a:r>
          </a:p>
          <a:p>
            <a:pPr eaLnBrk="1" hangingPunct="1"/>
            <a:endParaRPr lang="es-ES" sz="2400" dirty="0">
              <a:latin typeface="Calibri" pitchFamily="34" charset="0"/>
            </a:endParaRPr>
          </a:p>
          <a:p>
            <a:pPr eaLnBrk="1" hangingPunct="1"/>
            <a:r>
              <a:rPr lang="es-ES" sz="2400" dirty="0">
                <a:latin typeface="Calibri" pitchFamily="34" charset="0"/>
              </a:rPr>
              <a:t>Este resumen suele denominarse </a:t>
            </a:r>
            <a:r>
              <a:rPr lang="es-ES" sz="2400" dirty="0">
                <a:solidFill>
                  <a:srgbClr val="00B0F0"/>
                </a:solidFill>
                <a:latin typeface="Calibri" pitchFamily="34" charset="0"/>
              </a:rPr>
              <a:t>reporte de revisión</a:t>
            </a:r>
            <a:r>
              <a:rPr lang="es-ES" sz="2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378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Los miembros de un equipo de revisión formal comparten la responsabilidad por la calidad de la revisión.</a:t>
            </a:r>
          </a:p>
          <a:p>
            <a:pPr eaLnBrk="1" hangingPunct="1"/>
            <a:endParaRPr lang="es-ES" sz="2400" dirty="0">
              <a:latin typeface="Calibri" pitchFamily="34" charset="0"/>
            </a:endParaRPr>
          </a:p>
          <a:p>
            <a:pPr eaLnBrk="1" hangingPunct="1"/>
            <a:r>
              <a:rPr lang="es-ES" sz="2400" dirty="0">
                <a:latin typeface="Calibri" pitchFamily="34" charset="0"/>
              </a:rPr>
              <a:t>Sin embargo, son </a:t>
            </a:r>
            <a:r>
              <a:rPr lang="es-ES" sz="2400" dirty="0">
                <a:solidFill>
                  <a:srgbClr val="00B0F0"/>
                </a:solidFill>
                <a:latin typeface="Calibri" pitchFamily="34" charset="0"/>
              </a:rPr>
              <a:t>los autores del documento los responsables finales de la calidad</a:t>
            </a:r>
            <a:r>
              <a:rPr lang="es-ES" sz="2400" dirty="0">
                <a:latin typeface="Calibri" pitchFamily="34" charset="0"/>
              </a:rPr>
              <a:t> de los resultados que crean.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0988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Las revisiones técnicas deben aplicarse con un nivel de formalidad apropiado para el producto que se va a examinar, para el plazo que tiene el proyecto y para el tipo y cantidad de personal que realice el trabajo.</a:t>
            </a:r>
          </a:p>
          <a:p>
            <a:pPr eaLnBrk="1" hangingPunct="1"/>
            <a:endParaRPr lang="es-ES" sz="2400" dirty="0">
              <a:latin typeface="Calibri" pitchFamily="34" charset="0"/>
            </a:endParaRPr>
          </a:p>
          <a:p>
            <a:pPr eaLnBrk="1" hangingPunct="1"/>
            <a:r>
              <a:rPr lang="es-ES" sz="2400" dirty="0">
                <a:latin typeface="Calibri" pitchFamily="34" charset="0"/>
              </a:rPr>
              <a:t>La formalidad de una revisión se incrementa cuando: </a:t>
            </a:r>
          </a:p>
          <a:p>
            <a:pPr lvl="1" eaLnBrk="1" hangingPunct="1"/>
            <a:r>
              <a:rPr lang="es-ES" sz="2200" dirty="0">
                <a:latin typeface="Calibri" pitchFamily="34" charset="0"/>
              </a:rPr>
              <a:t>se definen explícitamente roles distintos para los participantes.</a:t>
            </a:r>
          </a:p>
          <a:p>
            <a:pPr lvl="1" eaLnBrk="1" hangingPunct="1"/>
            <a:r>
              <a:rPr lang="es-ES" sz="2200" dirty="0">
                <a:latin typeface="Calibri" pitchFamily="34" charset="0"/>
              </a:rPr>
              <a:t>hay un proceso previo de planeación y preparación.</a:t>
            </a:r>
          </a:p>
          <a:p>
            <a:pPr lvl="1" eaLnBrk="1" hangingPunct="1"/>
            <a:r>
              <a:rPr lang="es-ES" sz="2200" dirty="0">
                <a:latin typeface="Calibri" pitchFamily="34" charset="0"/>
              </a:rPr>
              <a:t>se define una agenda específica para la revisión.</a:t>
            </a:r>
          </a:p>
          <a:p>
            <a:pPr lvl="1" eaLnBrk="1" hangingPunct="1"/>
            <a:r>
              <a:rPr lang="es-ES" sz="2200" dirty="0">
                <a:latin typeface="Calibri" pitchFamily="34" charset="0"/>
              </a:rPr>
              <a:t>hay un posterior seguimiento de las actividades de corrección que haya que hacer.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45FB2EAF-D3F7-49CD-AAD3-E2BC2CFF9F78}"/>
              </a:ext>
            </a:extLst>
          </p:cNvPr>
          <p:cNvPicPr>
            <a:picLocks noChangeAspect="1"/>
          </p:cNvPicPr>
          <p:nvPr/>
        </p:nvPicPr>
        <p:blipFill>
          <a:blip r:embed="rId3"/>
          <a:stretch>
            <a:fillRect/>
          </a:stretch>
        </p:blipFill>
        <p:spPr>
          <a:xfrm>
            <a:off x="1521888" y="5573967"/>
            <a:ext cx="6962235" cy="731583"/>
          </a:xfrm>
          <a:prstGeom prst="rect">
            <a:avLst/>
          </a:prstGeom>
        </p:spPr>
      </p:pic>
    </p:spTree>
    <p:extLst>
      <p:ext uri="{BB962C8B-B14F-4D97-AF65-F5344CB8AC3E}">
        <p14:creationId xmlns:p14="http://schemas.microsoft.com/office/powerpoint/2010/main" val="2276856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De pares:</a:t>
            </a:r>
          </a:p>
          <a:p>
            <a:pPr lvl="1" eaLnBrk="1" hangingPunct="1"/>
            <a:r>
              <a:rPr lang="es-ES" sz="2200" dirty="0">
                <a:latin typeface="Calibri" pitchFamily="34" charset="0"/>
              </a:rPr>
              <a:t>El procedimiento implica enviar a un colega una copia del artefacto a revisar.</a:t>
            </a:r>
          </a:p>
          <a:p>
            <a:pPr lvl="1" eaLnBrk="1" hangingPunct="1"/>
            <a:r>
              <a:rPr lang="es-ES" sz="2200" dirty="0">
                <a:latin typeface="Calibri" pitchFamily="34" charset="0"/>
              </a:rPr>
              <a:t>El colega lo revisa y devuelve una lista de hallazgos y defectos.</a:t>
            </a:r>
          </a:p>
          <a:p>
            <a:pPr lvl="1" eaLnBrk="1" hangingPunct="1"/>
            <a:r>
              <a:rPr lang="es-ES" sz="2200" dirty="0">
                <a:latin typeface="Calibri" pitchFamily="34" charset="0"/>
              </a:rPr>
              <a:t>Es adecuada para artefactos de bajo riesgo.</a:t>
            </a:r>
          </a:p>
          <a:p>
            <a:pPr lvl="1" eaLnBrk="1" hangingPunct="1"/>
            <a:r>
              <a:rPr lang="es-ES" sz="2200" dirty="0">
                <a:latin typeface="Calibri" pitchFamily="34" charset="0"/>
              </a:rPr>
              <a:t>Su ejecución consume muy poco tiempo y recursos.</a:t>
            </a:r>
          </a:p>
          <a:p>
            <a:pPr lvl="1" eaLnBrk="1" hangingPunct="1"/>
            <a:r>
              <a:rPr lang="es-ES" sz="2200" dirty="0">
                <a:latin typeface="Calibri" pitchFamily="34" charset="0"/>
              </a:rPr>
              <a:t>Puede hacerse uso de una lista de verificación para hacer más eficiente la revisión.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1787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Revisiones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err="1">
                <a:latin typeface="Calibri" pitchFamily="34" charset="0"/>
              </a:rPr>
              <a:t>Walkthrough</a:t>
            </a:r>
            <a:r>
              <a:rPr lang="es-ES" sz="2400" dirty="0">
                <a:latin typeface="Calibri" pitchFamily="34" charset="0"/>
              </a:rPr>
              <a:t>:</a:t>
            </a:r>
          </a:p>
          <a:p>
            <a:pPr lvl="1" eaLnBrk="1" hangingPunct="1"/>
            <a:r>
              <a:rPr lang="es-ES" sz="2200" dirty="0">
                <a:latin typeface="Calibri" pitchFamily="34" charset="0"/>
              </a:rPr>
              <a:t>Es un proceso </a:t>
            </a:r>
            <a:r>
              <a:rPr lang="es-ES" sz="2200" dirty="0">
                <a:solidFill>
                  <a:srgbClr val="00B0F0"/>
                </a:solidFill>
                <a:latin typeface="Calibri" pitchFamily="34" charset="0"/>
              </a:rPr>
              <a:t>dirigido por el autor</a:t>
            </a:r>
            <a:r>
              <a:rPr lang="es-ES" sz="2200" dirty="0">
                <a:latin typeface="Calibri" pitchFamily="34" charset="0"/>
              </a:rPr>
              <a:t> del artefacto a revisar, que conduce a los participantes a través del documento para lograr un entendimiento común y el intercambio de ideas.</a:t>
            </a:r>
          </a:p>
          <a:p>
            <a:pPr lvl="1" eaLnBrk="1" hangingPunct="1"/>
            <a:endParaRPr lang="es-ES" sz="2200" dirty="0">
              <a:latin typeface="Calibri" pitchFamily="34" charset="0"/>
            </a:endParaRPr>
          </a:p>
          <a:p>
            <a:pPr lvl="1" eaLnBrk="1" hangingPunct="1"/>
            <a:r>
              <a:rPr lang="es-ES" sz="2200" dirty="0">
                <a:latin typeface="Calibri" pitchFamily="34" charset="0"/>
              </a:rPr>
              <a:t>El autor explica paso a paso el contenido del artefacto en revisión, para llegar a un consenso sobre los cambios que se consideren necesarios realizar o para reunir información y opiniones.</a:t>
            </a:r>
          </a:p>
          <a:p>
            <a:pPr lvl="1" eaLnBrk="1" hangingPunct="1"/>
            <a:endParaRPr lang="es-ES" sz="2200" dirty="0">
              <a:latin typeface="Calibri" pitchFamily="34" charset="0"/>
            </a:endParaRPr>
          </a:p>
          <a:p>
            <a:pPr lvl="1" eaLnBrk="1" hangingPunct="1"/>
            <a:r>
              <a:rPr lang="es-ES" sz="2200" dirty="0">
                <a:latin typeface="Calibri" pitchFamily="34" charset="0"/>
              </a:rPr>
              <a:t>Particularmente útil para artefactos de alto nivel, tales como </a:t>
            </a:r>
            <a:r>
              <a:rPr lang="es-ES" sz="2200" dirty="0">
                <a:solidFill>
                  <a:srgbClr val="00B0F0"/>
                </a:solidFill>
                <a:latin typeface="Calibri" pitchFamily="34" charset="0"/>
              </a:rPr>
              <a:t>especificación de requerimientos</a:t>
            </a:r>
            <a:r>
              <a:rPr lang="es-ES" sz="2200" dirty="0">
                <a:latin typeface="Calibri" pitchFamily="34" charset="0"/>
              </a:rPr>
              <a:t> o diseño arquitectónico.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0459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Lista de comprobación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Una lista de comprobación (</a:t>
            </a:r>
            <a:r>
              <a:rPr lang="es-ES" sz="2400" dirty="0" err="1">
                <a:latin typeface="Calibri" pitchFamily="34" charset="0"/>
              </a:rPr>
              <a:t>checklist</a:t>
            </a:r>
            <a:r>
              <a:rPr lang="es-ES" sz="2400" dirty="0">
                <a:latin typeface="Calibri" pitchFamily="34" charset="0"/>
              </a:rPr>
              <a:t>) comprende un conjunto de preguntas y/o enunciados que asisten en la revisión de un documento o artefacto.</a:t>
            </a:r>
          </a:p>
          <a:p>
            <a:pPr eaLnBrk="1" hangingPunct="1"/>
            <a:endParaRPr lang="es-ES" sz="2400" dirty="0">
              <a:latin typeface="Calibri" pitchFamily="34" charset="0"/>
            </a:endParaRPr>
          </a:p>
          <a:p>
            <a:pPr eaLnBrk="1" hangingPunct="1"/>
            <a:r>
              <a:rPr lang="es-ES" sz="2400" dirty="0">
                <a:latin typeface="Calibri" pitchFamily="34" charset="0"/>
              </a:rPr>
              <a:t>Se pueden aplicar cuando se deben considerar muchos aspectos en un entorno complejo y no se debe omitir ningún aspecto.</a:t>
            </a:r>
          </a:p>
          <a:p>
            <a:pPr eaLnBrk="1" hangingPunct="1"/>
            <a:endParaRPr lang="es-ES" sz="2400" dirty="0">
              <a:latin typeface="Calibri" pitchFamily="34" charset="0"/>
            </a:endParaRPr>
          </a:p>
          <a:p>
            <a:pPr eaLnBrk="1" hangingPunct="1"/>
            <a:r>
              <a:rPr lang="es-ES" sz="2400" dirty="0">
                <a:latin typeface="Calibri" pitchFamily="34" charset="0"/>
              </a:rPr>
              <a:t>Una lista de comprobación para la validación de requisitos contiene preguntas que facilitan la detección de errores.</a:t>
            </a:r>
          </a:p>
          <a:p>
            <a:pPr eaLnBrk="1" hangingPunct="1"/>
            <a:endParaRPr lang="es-ES" sz="2400" dirty="0">
              <a:latin typeface="Calibri" pitchFamily="34" charset="0"/>
            </a:endParaRPr>
          </a:p>
          <a:p>
            <a:pPr eaLnBrk="1" hangingPunct="1"/>
            <a:r>
              <a:rPr lang="es-ES" sz="2400" dirty="0">
                <a:latin typeface="Calibri" pitchFamily="34" charset="0"/>
              </a:rPr>
              <a:t>La efectiva aplicación de listas de comprobación para la validación de los requisitos depende de lo compleja y manejable que sea la lista.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201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Lista de comprobación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Ejemplos de preguntas o enunciados:</a:t>
            </a:r>
          </a:p>
          <a:p>
            <a:pPr lvl="1" eaLnBrk="1" hangingPunct="1"/>
            <a:r>
              <a:rPr lang="es-ES" sz="2200" dirty="0">
                <a:latin typeface="Calibri" pitchFamily="34" charset="0"/>
              </a:rPr>
              <a:t>¿Los requisitos están orientados a las necesidades conocidas de los usuarios?</a:t>
            </a:r>
          </a:p>
          <a:p>
            <a:pPr lvl="1" eaLnBrk="1" hangingPunct="1"/>
            <a:r>
              <a:rPr lang="es-ES" sz="2200" dirty="0">
                <a:latin typeface="Calibri" pitchFamily="34" charset="0"/>
              </a:rPr>
              <a:t>¿Se indica la prioridad de implementación de cada requisito?</a:t>
            </a:r>
          </a:p>
          <a:p>
            <a:pPr lvl="1" eaLnBrk="1" hangingPunct="1"/>
            <a:r>
              <a:rPr lang="es-ES" sz="2200" dirty="0">
                <a:latin typeface="Calibri" pitchFamily="34" charset="0"/>
              </a:rPr>
              <a:t>¿Hay requisitos duplicados o en conflicto con otros?</a:t>
            </a:r>
          </a:p>
          <a:p>
            <a:pPr lvl="1" eaLnBrk="1" hangingPunct="1"/>
            <a:r>
              <a:rPr lang="es-ES" sz="2200" dirty="0">
                <a:latin typeface="Calibri" pitchFamily="34" charset="0"/>
              </a:rPr>
              <a:t>¿Cada requisito está expresado de manera clara, concisa, no ambigua?</a:t>
            </a:r>
          </a:p>
          <a:p>
            <a:pPr lvl="1" eaLnBrk="1" hangingPunct="1"/>
            <a:r>
              <a:rPr lang="es-ES" sz="2200" dirty="0">
                <a:latin typeface="Calibri" pitchFamily="34" charset="0"/>
              </a:rPr>
              <a:t>¿Son los requisitos técnicamente factibles?</a:t>
            </a:r>
          </a:p>
          <a:p>
            <a:pPr lvl="1" eaLnBrk="1" hangingPunct="1"/>
            <a:r>
              <a:rPr lang="es-ES" sz="22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Las listas de comprobación no necesariamente son completas. Cuando se use una lista de este tipo, siempre se deben buscar oportunidades para mejorarla para su uso futuro.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6289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Lista de comprobación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Preguntas o enunciados para </a:t>
            </a:r>
            <a:r>
              <a:rPr lang="es-ES" sz="2400" dirty="0">
                <a:solidFill>
                  <a:srgbClr val="00B0F0"/>
                </a:solidFill>
                <a:latin typeface="Calibri" pitchFamily="34" charset="0"/>
              </a:rPr>
              <a:t>Casos de uso</a:t>
            </a:r>
            <a:r>
              <a:rPr lang="es-ES" sz="2400" dirty="0">
                <a:latin typeface="Calibri" pitchFamily="34" charset="0"/>
              </a:rPr>
              <a:t>:</a:t>
            </a:r>
          </a:p>
          <a:p>
            <a:pPr lvl="1" eaLnBrk="1" hangingPunct="1"/>
            <a:r>
              <a:rPr lang="es-ES" sz="2200" dirty="0">
                <a:latin typeface="Calibri" pitchFamily="34" charset="0"/>
              </a:rPr>
              <a:t>¿El caso de uso cumple con un solo objetivo o tarea?</a:t>
            </a:r>
          </a:p>
          <a:p>
            <a:pPr lvl="1" eaLnBrk="1" hangingPunct="1"/>
            <a:r>
              <a:rPr lang="es-ES" sz="2200" dirty="0">
                <a:latin typeface="Calibri" pitchFamily="34" charset="0"/>
              </a:rPr>
              <a:t>¿Su objetivo es un resultado medible por el usuario?</a:t>
            </a:r>
          </a:p>
          <a:p>
            <a:pPr lvl="1" eaLnBrk="1" hangingPunct="1"/>
            <a:r>
              <a:rPr lang="es-ES" sz="2200" dirty="0">
                <a:latin typeface="Calibri" pitchFamily="34" charset="0"/>
              </a:rPr>
              <a:t>¿Queda claro que actores participan y el beneficio que reciben?</a:t>
            </a:r>
          </a:p>
          <a:p>
            <a:pPr lvl="1" eaLnBrk="1" hangingPunct="1"/>
            <a:r>
              <a:rPr lang="es-ES" sz="2200" dirty="0">
                <a:latin typeface="Calibri" pitchFamily="34" charset="0"/>
              </a:rPr>
              <a:t>¿Existe una secuencia lógica en los pasos, que permite entender la interacción entre el actor y el sistema?</a:t>
            </a:r>
          </a:p>
          <a:p>
            <a:pPr lvl="1" eaLnBrk="1" hangingPunct="1"/>
            <a:r>
              <a:rPr lang="es-ES" sz="2200" dirty="0">
                <a:latin typeface="Calibri" pitchFamily="34" charset="0"/>
              </a:rPr>
              <a:t>¿El caso de uso está libre de detalles de diseño y de implementación de posibles soluciones?</a:t>
            </a:r>
          </a:p>
          <a:p>
            <a:pPr lvl="1" eaLnBrk="1" hangingPunct="1"/>
            <a:r>
              <a:rPr lang="es-ES" sz="2200" dirty="0">
                <a:latin typeface="Calibri" pitchFamily="34" charset="0"/>
              </a:rPr>
              <a:t>¿Están indicados los posibles cursos alternativos y excepcionales?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3713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Un </a:t>
            </a:r>
            <a:r>
              <a:rPr lang="es-ES" sz="2400" dirty="0">
                <a:solidFill>
                  <a:srgbClr val="00B0F0"/>
                </a:solidFill>
                <a:latin typeface="Calibri" pitchFamily="34" charset="0"/>
              </a:rPr>
              <a:t>prototipo</a:t>
            </a:r>
            <a:r>
              <a:rPr lang="es-ES" sz="2400" dirty="0">
                <a:latin typeface="Calibri" pitchFamily="34" charset="0"/>
              </a:rPr>
              <a:t> de software es una implementación parcial, posible o preliminar de un nuevo producto propuesto.</a:t>
            </a:r>
          </a:p>
          <a:p>
            <a:pPr eaLnBrk="1" hangingPunct="1"/>
            <a:endParaRPr lang="es-ES" sz="2400" dirty="0">
              <a:latin typeface="Calibri" pitchFamily="34" charset="0"/>
            </a:endParaRPr>
          </a:p>
          <a:p>
            <a:pPr eaLnBrk="1" hangingPunct="1"/>
            <a:r>
              <a:rPr lang="es-ES" sz="2400" dirty="0">
                <a:latin typeface="Calibri" pitchFamily="34" charset="0"/>
              </a:rPr>
              <a:t>Los prototipos pueden servir para tres propósitos principales:</a:t>
            </a:r>
          </a:p>
          <a:p>
            <a:pPr lvl="1" eaLnBrk="1" hangingPunct="1"/>
            <a:r>
              <a:rPr lang="es-ES" sz="2200" dirty="0">
                <a:latin typeface="Calibri" pitchFamily="34" charset="0"/>
              </a:rPr>
              <a:t>Aclarar, completar y validar los </a:t>
            </a:r>
            <a:r>
              <a:rPr lang="es-ES" sz="2200" dirty="0">
                <a:solidFill>
                  <a:srgbClr val="00B0F0"/>
                </a:solidFill>
                <a:latin typeface="Calibri" pitchFamily="34" charset="0"/>
              </a:rPr>
              <a:t>requisitos</a:t>
            </a:r>
            <a:r>
              <a:rPr lang="es-ES" sz="2200" dirty="0">
                <a:latin typeface="Calibri" pitchFamily="34" charset="0"/>
              </a:rPr>
              <a:t>.</a:t>
            </a:r>
          </a:p>
          <a:p>
            <a:pPr lvl="1" eaLnBrk="1" hangingPunct="1"/>
            <a:r>
              <a:rPr lang="es-ES" sz="2200" dirty="0">
                <a:latin typeface="Calibri" pitchFamily="34" charset="0"/>
              </a:rPr>
              <a:t>Explorar alternativas de diseño.</a:t>
            </a:r>
          </a:p>
          <a:p>
            <a:pPr lvl="1" eaLnBrk="1" hangingPunct="1"/>
            <a:r>
              <a:rPr lang="es-ES" sz="2200" dirty="0">
                <a:latin typeface="Calibri" pitchFamily="34" charset="0"/>
              </a:rPr>
              <a:t>Crear un subconjunto que crecerá hasta convertirse en el producto final.</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129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2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no funcionales:</a:t>
            </a:r>
          </a:p>
          <a:p>
            <a:pPr lvl="1" eaLnBrk="1" hangingPunct="1"/>
            <a:r>
              <a:rPr lang="es-ES" sz="2200" dirty="0">
                <a:latin typeface="Calibri" pitchFamily="34" charset="0"/>
              </a:rPr>
              <a:t>Son requisitos que actúan en carácter de </a:t>
            </a:r>
            <a:r>
              <a:rPr lang="es-ES" sz="2200" dirty="0">
                <a:solidFill>
                  <a:srgbClr val="0070C0"/>
                </a:solidFill>
                <a:latin typeface="Calibri" pitchFamily="34" charset="0"/>
              </a:rPr>
              <a:t>restricción</a:t>
            </a:r>
            <a:r>
              <a:rPr lang="es-ES" sz="2200" dirty="0">
                <a:latin typeface="Calibri" pitchFamily="34" charset="0"/>
              </a:rPr>
              <a:t> o de </a:t>
            </a:r>
            <a:r>
              <a:rPr lang="es-ES" sz="2200" dirty="0">
                <a:solidFill>
                  <a:srgbClr val="0070C0"/>
                </a:solidFill>
                <a:latin typeface="Calibri" pitchFamily="34" charset="0"/>
              </a:rPr>
              <a:t>atributos de calidad</a:t>
            </a:r>
            <a:r>
              <a:rPr lang="es-ES" sz="2200" dirty="0">
                <a:latin typeface="Calibri" pitchFamily="34" charset="0"/>
              </a:rPr>
              <a:t> de ciertos aspectos de la solución.</a:t>
            </a:r>
          </a:p>
          <a:p>
            <a:pPr lvl="1" eaLnBrk="1" hangingPunct="1"/>
            <a:endParaRPr lang="es-ES" sz="2200" dirty="0">
              <a:latin typeface="Calibri" pitchFamily="34" charset="0"/>
            </a:endParaRPr>
          </a:p>
          <a:p>
            <a:pPr lvl="1" eaLnBrk="1" hangingPunct="1"/>
            <a:r>
              <a:rPr lang="es-ES" sz="2200" dirty="0">
                <a:latin typeface="Calibri" pitchFamily="34" charset="0"/>
              </a:rPr>
              <a:t>Son requisitos que no se relacionan directamente con las funcionalidades específicas que el sistema entrega a sus usuarios.</a:t>
            </a:r>
          </a:p>
          <a:p>
            <a:pPr lvl="1" eaLnBrk="1" hangingPunct="1"/>
            <a:endParaRPr lang="es-ES" sz="2200" dirty="0">
              <a:latin typeface="Calibri" pitchFamily="34" charset="0"/>
            </a:endParaRPr>
          </a:p>
          <a:p>
            <a:pPr lvl="1" eaLnBrk="1" hangingPunct="1"/>
            <a:r>
              <a:rPr lang="es-ES" sz="2200" dirty="0">
                <a:latin typeface="Calibri" pitchFamily="34" charset="0"/>
              </a:rPr>
              <a:t>Pueden relacionarse con </a:t>
            </a:r>
            <a:r>
              <a:rPr lang="es-ES" sz="2200" i="1" dirty="0">
                <a:latin typeface="Calibri" pitchFamily="34" charset="0"/>
              </a:rPr>
              <a:t>propiedades emergentes</a:t>
            </a:r>
            <a:r>
              <a:rPr lang="es-ES" sz="2200" dirty="0">
                <a:latin typeface="Calibri" pitchFamily="34" charset="0"/>
              </a:rPr>
              <a:t> del sistema, como fiabilidad, tiempo de respuesta y facilidad de uso.</a:t>
            </a:r>
          </a:p>
          <a:p>
            <a:pPr lvl="1" eaLnBrk="1" hangingPunct="1"/>
            <a:endParaRPr lang="es-ES" sz="2200" dirty="0">
              <a:latin typeface="Calibri" pitchFamily="34" charset="0"/>
            </a:endParaRPr>
          </a:p>
          <a:p>
            <a:pPr lvl="1" eaLnBrk="1" hangingPunct="1"/>
            <a:r>
              <a:rPr lang="es-ES" sz="2200" i="1" dirty="0">
                <a:latin typeface="Calibri" pitchFamily="34" charset="0"/>
              </a:rPr>
              <a:t>Emergentes</a:t>
            </a:r>
            <a:r>
              <a:rPr lang="es-ES" sz="2200" dirty="0">
                <a:latin typeface="Calibri" pitchFamily="34" charset="0"/>
              </a:rPr>
              <a:t> hace referencia a requisitos que no pueden ser abordados por un solo componente sino que </a:t>
            </a:r>
            <a:r>
              <a:rPr lang="es-ES" sz="2200" dirty="0">
                <a:solidFill>
                  <a:srgbClr val="0070C0"/>
                </a:solidFill>
                <a:latin typeface="Calibri" pitchFamily="34" charset="0"/>
              </a:rPr>
              <a:t>dependen de cómo interoperan todos los componentes</a:t>
            </a:r>
            <a:r>
              <a:rPr lang="es-ES" sz="2200" dirty="0">
                <a:latin typeface="Calibri" pitchFamily="34" charset="0"/>
              </a:rPr>
              <a:t> del software.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792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Tres atributos de los prototipos:</a:t>
            </a:r>
          </a:p>
          <a:p>
            <a:pPr eaLnBrk="1" hangingPunct="1"/>
            <a:endParaRPr lang="es-ES" sz="2400" dirty="0">
              <a:latin typeface="Calibri" pitchFamily="34" charset="0"/>
            </a:endParaRPr>
          </a:p>
          <a:p>
            <a:pPr eaLnBrk="1" hangingPunct="1"/>
            <a:r>
              <a:rPr lang="es-ES" sz="2400" dirty="0">
                <a:latin typeface="Calibri" pitchFamily="34" charset="0"/>
              </a:rPr>
              <a:t>Alcance:</a:t>
            </a:r>
          </a:p>
          <a:p>
            <a:pPr lvl="1" eaLnBrk="1" hangingPunct="1"/>
            <a:r>
              <a:rPr lang="es-ES" sz="2200" dirty="0">
                <a:latin typeface="Calibri" pitchFamily="34" charset="0"/>
              </a:rPr>
              <a:t>Un prototipo de </a:t>
            </a:r>
            <a:r>
              <a:rPr lang="es-ES" sz="2200" dirty="0">
                <a:solidFill>
                  <a:srgbClr val="00B0F0"/>
                </a:solidFill>
                <a:latin typeface="Calibri" pitchFamily="34" charset="0"/>
              </a:rPr>
              <a:t>maqueta</a:t>
            </a:r>
            <a:r>
              <a:rPr lang="es-ES" sz="2200" dirty="0">
                <a:latin typeface="Calibri" pitchFamily="34" charset="0"/>
              </a:rPr>
              <a:t> (</a:t>
            </a:r>
            <a:r>
              <a:rPr lang="es-ES" sz="2200" dirty="0" err="1">
                <a:latin typeface="Calibri" pitchFamily="34" charset="0"/>
              </a:rPr>
              <a:t>mock</a:t>
            </a:r>
            <a:r>
              <a:rPr lang="es-ES" sz="2200" dirty="0">
                <a:latin typeface="Calibri" pitchFamily="34" charset="0"/>
              </a:rPr>
              <a:t>-up) se centra en la experiencia del usuario; un prototipo de </a:t>
            </a:r>
            <a:r>
              <a:rPr lang="es-ES" sz="2200" dirty="0">
                <a:solidFill>
                  <a:srgbClr val="00B0F0"/>
                </a:solidFill>
                <a:latin typeface="Calibri" pitchFamily="34" charset="0"/>
              </a:rPr>
              <a:t>prueba de concepto</a:t>
            </a:r>
            <a:r>
              <a:rPr lang="es-ES" sz="2200" dirty="0">
                <a:latin typeface="Calibri" pitchFamily="34" charset="0"/>
              </a:rPr>
              <a:t> explora la solidez técnica de un enfoque propuesto.</a:t>
            </a:r>
          </a:p>
          <a:p>
            <a:pPr eaLnBrk="1" hangingPunct="1"/>
            <a:endParaRPr lang="es-ES" sz="2400" dirty="0">
              <a:latin typeface="Calibri" pitchFamily="34" charset="0"/>
            </a:endParaRPr>
          </a:p>
          <a:p>
            <a:pPr eaLnBrk="1" hangingPunct="1"/>
            <a:r>
              <a:rPr lang="es-ES" sz="2400" dirty="0">
                <a:latin typeface="Calibri" pitchFamily="34" charset="0"/>
              </a:rPr>
              <a:t>Uso futuro:</a:t>
            </a:r>
          </a:p>
          <a:p>
            <a:pPr lvl="1" eaLnBrk="1" hangingPunct="1"/>
            <a:r>
              <a:rPr lang="es-ES" sz="2200" dirty="0">
                <a:latin typeface="Calibri" pitchFamily="34" charset="0"/>
              </a:rPr>
              <a:t>Un prototipo </a:t>
            </a:r>
            <a:r>
              <a:rPr lang="es-ES" sz="2200" dirty="0">
                <a:solidFill>
                  <a:srgbClr val="00B0F0"/>
                </a:solidFill>
                <a:latin typeface="Calibri" pitchFamily="34" charset="0"/>
              </a:rPr>
              <a:t>descartable</a:t>
            </a:r>
            <a:r>
              <a:rPr lang="es-ES" sz="2200" dirty="0">
                <a:latin typeface="Calibri" pitchFamily="34" charset="0"/>
              </a:rPr>
              <a:t> se descarta después de que se haya utilizado para generar retroalimentación, mientras que un prototipo </a:t>
            </a:r>
            <a:r>
              <a:rPr lang="es-ES" sz="2200" dirty="0">
                <a:solidFill>
                  <a:srgbClr val="00B0F0"/>
                </a:solidFill>
                <a:latin typeface="Calibri" pitchFamily="34" charset="0"/>
              </a:rPr>
              <a:t>evolutivo</a:t>
            </a:r>
            <a:r>
              <a:rPr lang="es-ES" sz="2200" dirty="0">
                <a:latin typeface="Calibri" pitchFamily="34" charset="0"/>
              </a:rPr>
              <a:t> se convierte en el producto final a través de una serie de iteraciones.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155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Tres atributos de los prototipos:</a:t>
            </a:r>
          </a:p>
          <a:p>
            <a:pPr eaLnBrk="1" hangingPunct="1"/>
            <a:endParaRPr lang="es-ES" sz="2400" dirty="0">
              <a:latin typeface="Calibri" pitchFamily="34" charset="0"/>
            </a:endParaRPr>
          </a:p>
          <a:p>
            <a:pPr eaLnBrk="1" hangingPunct="1"/>
            <a:r>
              <a:rPr lang="es-ES" sz="2400" dirty="0">
                <a:latin typeface="Calibri" pitchFamily="34" charset="0"/>
              </a:rPr>
              <a:t>Forma:</a:t>
            </a:r>
          </a:p>
          <a:p>
            <a:pPr lvl="1" eaLnBrk="1" hangingPunct="1"/>
            <a:r>
              <a:rPr lang="es-ES" sz="2200" dirty="0">
                <a:latin typeface="Calibri" pitchFamily="34" charset="0"/>
              </a:rPr>
              <a:t>Un </a:t>
            </a:r>
            <a:r>
              <a:rPr lang="es-ES" sz="2200" dirty="0">
                <a:solidFill>
                  <a:srgbClr val="00B0F0"/>
                </a:solidFill>
                <a:latin typeface="Calibri" pitchFamily="34" charset="0"/>
              </a:rPr>
              <a:t>prototipo en papel</a:t>
            </a:r>
            <a:r>
              <a:rPr lang="es-ES" sz="2200" dirty="0">
                <a:latin typeface="Calibri" pitchFamily="34" charset="0"/>
              </a:rPr>
              <a:t> es un boceto simple dibujado en papel, una pizarra o en una herramienta de dibujo. Un prototipo </a:t>
            </a:r>
            <a:r>
              <a:rPr lang="es-ES" sz="2200" dirty="0">
                <a:solidFill>
                  <a:srgbClr val="00B0F0"/>
                </a:solidFill>
                <a:latin typeface="Calibri" pitchFamily="34" charset="0"/>
              </a:rPr>
              <a:t>electrónico</a:t>
            </a:r>
            <a:r>
              <a:rPr lang="es-ES" sz="2200" dirty="0">
                <a:latin typeface="Calibri" pitchFamily="34" charset="0"/>
              </a:rPr>
              <a:t> consiste en un software funcional para solo una parte de la solución.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3042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Prototipos </a:t>
            </a:r>
            <a:r>
              <a:rPr lang="es-ES" sz="2400" i="1" dirty="0" err="1">
                <a:latin typeface="Calibri" pitchFamily="34" charset="0"/>
              </a:rPr>
              <a:t>mock</a:t>
            </a:r>
            <a:r>
              <a:rPr lang="es-ES" sz="2400" i="1" dirty="0">
                <a:latin typeface="Calibri" pitchFamily="34" charset="0"/>
              </a:rPr>
              <a:t>-up</a:t>
            </a:r>
            <a:r>
              <a:rPr lang="es-ES" sz="2400" dirty="0">
                <a:latin typeface="Calibri" pitchFamily="34" charset="0"/>
              </a:rPr>
              <a:t>:</a:t>
            </a:r>
          </a:p>
          <a:p>
            <a:pPr lvl="1" eaLnBrk="1" hangingPunct="1"/>
            <a:r>
              <a:rPr lang="es-ES" sz="2200" dirty="0">
                <a:latin typeface="Calibri" pitchFamily="34" charset="0"/>
              </a:rPr>
              <a:t>Se centra en una parte de la interfaz de usuario.</a:t>
            </a:r>
          </a:p>
          <a:p>
            <a:pPr lvl="1" eaLnBrk="1" hangingPunct="1"/>
            <a:endParaRPr lang="es-ES" sz="2200" dirty="0">
              <a:latin typeface="Calibri" pitchFamily="34" charset="0"/>
            </a:endParaRPr>
          </a:p>
          <a:p>
            <a:pPr lvl="1" eaLnBrk="1" hangingPunct="1"/>
            <a:r>
              <a:rPr lang="es-ES" sz="2200" dirty="0">
                <a:latin typeface="Calibri" pitchFamily="34" charset="0"/>
              </a:rPr>
              <a:t>No profundiza en todas las capas arquitectónicas ni en la funcionalidad detallada.</a:t>
            </a:r>
          </a:p>
          <a:p>
            <a:pPr lvl="1" eaLnBrk="1" hangingPunct="1"/>
            <a:endParaRPr lang="es-ES" sz="2200" dirty="0">
              <a:latin typeface="Calibri" pitchFamily="34" charset="0"/>
            </a:endParaRPr>
          </a:p>
          <a:p>
            <a:pPr lvl="1" eaLnBrk="1" hangingPunct="1"/>
            <a:r>
              <a:rPr lang="es-ES" sz="2200" dirty="0">
                <a:latin typeface="Calibri" pitchFamily="34" charset="0"/>
              </a:rPr>
              <a:t>Este tipo de prototipo permite explorar algunos comportamientos específicos del sistema previsto, con el objetivo de </a:t>
            </a:r>
            <a:r>
              <a:rPr lang="es-ES" sz="2200" dirty="0">
                <a:solidFill>
                  <a:srgbClr val="00B0F0"/>
                </a:solidFill>
                <a:latin typeface="Calibri" pitchFamily="34" charset="0"/>
              </a:rPr>
              <a:t>refinar los requisitos</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Puede demostrar las opciones funcionales que el usuario tendrá disponibles, la apariencia de la interfaz de usuario (colores, diseño, gráficos, controles) y la estructura de navegación.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6712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Prototipos </a:t>
            </a:r>
            <a:r>
              <a:rPr lang="es-ES" sz="2400" i="1" dirty="0" err="1">
                <a:latin typeface="Calibri" pitchFamily="34" charset="0"/>
              </a:rPr>
              <a:t>proof</a:t>
            </a:r>
            <a:r>
              <a:rPr lang="es-ES" sz="2400" i="1" dirty="0">
                <a:latin typeface="Calibri" pitchFamily="34" charset="0"/>
              </a:rPr>
              <a:t>-</a:t>
            </a:r>
            <a:r>
              <a:rPr lang="es-ES" sz="2400" i="1" dirty="0" err="1">
                <a:latin typeface="Calibri" pitchFamily="34" charset="0"/>
              </a:rPr>
              <a:t>of</a:t>
            </a:r>
            <a:r>
              <a:rPr lang="es-ES" sz="2400" i="1" dirty="0">
                <a:latin typeface="Calibri" pitchFamily="34" charset="0"/>
              </a:rPr>
              <a:t>-concept</a:t>
            </a:r>
            <a:r>
              <a:rPr lang="es-ES" sz="2400" dirty="0">
                <a:latin typeface="Calibri" pitchFamily="34" charset="0"/>
              </a:rPr>
              <a:t>:</a:t>
            </a:r>
          </a:p>
          <a:p>
            <a:pPr lvl="1" eaLnBrk="1" hangingPunct="1"/>
            <a:r>
              <a:rPr lang="es-ES" sz="2200" dirty="0">
                <a:latin typeface="Calibri" pitchFamily="34" charset="0"/>
              </a:rPr>
              <a:t>Implementa una parte de la funcionalidad de la aplicación desde la interfaz de usuario a través de todas las capas de servicios técnicos.</a:t>
            </a:r>
          </a:p>
          <a:p>
            <a:pPr lvl="1" eaLnBrk="1" hangingPunct="1"/>
            <a:endParaRPr lang="es-ES" sz="2200" dirty="0">
              <a:latin typeface="Calibri" pitchFamily="34" charset="0"/>
            </a:endParaRPr>
          </a:p>
          <a:p>
            <a:pPr lvl="1" eaLnBrk="1" hangingPunct="1"/>
            <a:r>
              <a:rPr lang="es-ES" sz="2200" dirty="0">
                <a:latin typeface="Calibri" pitchFamily="34" charset="0"/>
              </a:rPr>
              <a:t>Funciona como se supone que funcionará el sistema real porque toca todos los niveles de la implementación del sistema.</a:t>
            </a:r>
          </a:p>
          <a:p>
            <a:pPr lvl="1" eaLnBrk="1" hangingPunct="1"/>
            <a:endParaRPr lang="es-ES" sz="2200" dirty="0">
              <a:latin typeface="Calibri" pitchFamily="34" charset="0"/>
            </a:endParaRPr>
          </a:p>
          <a:p>
            <a:pPr lvl="1" eaLnBrk="1" hangingPunct="1"/>
            <a:r>
              <a:rPr lang="es-ES" sz="2200" dirty="0">
                <a:latin typeface="Calibri" pitchFamily="34" charset="0"/>
              </a:rPr>
              <a:t>Se usan cuando no se está seguro de si un enfoque arquitectónico propuesto es factible y sólido, o cuando se desee optimizar algoritmos, o evaluar un esquema de base de datos propuesto, entre otros motivos…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349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La </a:t>
            </a:r>
            <a:r>
              <a:rPr lang="es-ES" sz="2400" dirty="0">
                <a:solidFill>
                  <a:srgbClr val="00B0F0"/>
                </a:solidFill>
                <a:latin typeface="Calibri" pitchFamily="34" charset="0"/>
              </a:rPr>
              <a:t>validación de requisitos</a:t>
            </a:r>
            <a:r>
              <a:rPr lang="es-ES" sz="2400" dirty="0">
                <a:latin typeface="Calibri" pitchFamily="34" charset="0"/>
              </a:rPr>
              <a:t> mediante </a:t>
            </a:r>
            <a:r>
              <a:rPr lang="es-ES" sz="2400" dirty="0">
                <a:solidFill>
                  <a:srgbClr val="00B0F0"/>
                </a:solidFill>
                <a:latin typeface="Calibri" pitchFamily="34" charset="0"/>
              </a:rPr>
              <a:t>prototipos</a:t>
            </a:r>
            <a:r>
              <a:rPr lang="es-ES" sz="2400" dirty="0">
                <a:latin typeface="Calibri" pitchFamily="34" charset="0"/>
              </a:rPr>
              <a:t> permite a los revisores experimentar los requisitos y probarlos.</a:t>
            </a:r>
          </a:p>
          <a:p>
            <a:pPr eaLnBrk="1" hangingPunct="1"/>
            <a:endParaRPr lang="es-ES" sz="2400" dirty="0">
              <a:latin typeface="Calibri" pitchFamily="34" charset="0"/>
            </a:endParaRPr>
          </a:p>
          <a:p>
            <a:pPr eaLnBrk="1" hangingPunct="1"/>
            <a:r>
              <a:rPr lang="es-ES" sz="2400" dirty="0">
                <a:latin typeface="Calibri" pitchFamily="34" charset="0"/>
              </a:rPr>
              <a:t>Experimentar los requisitos directamente a través de prototipos es un método muy eficaz para identificar errores y omisiones.</a:t>
            </a:r>
          </a:p>
          <a:p>
            <a:pPr eaLnBrk="1" hangingPunct="1"/>
            <a:endParaRPr lang="es-ES" sz="2400" dirty="0">
              <a:latin typeface="Calibri" pitchFamily="34" charset="0"/>
            </a:endParaRPr>
          </a:p>
          <a:p>
            <a:pPr eaLnBrk="1" hangingPunct="1"/>
            <a:r>
              <a:rPr lang="es-ES" sz="2400" dirty="0">
                <a:latin typeface="Calibri" pitchFamily="34" charset="0"/>
              </a:rPr>
              <a:t>Los interesados/usuarios pueden probar el prototipo y compararlo con su propia idea de cómo el sistema debe ser implementado y, por tanto, encontrar discrepancias entre sus ideas y la implementación real.</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8228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Los prototipos permiten encontrar, por ejemplo, requisitos faltantes antes de que se realicen actividades más costosas como el desarrollo y las pruebas.</a:t>
            </a:r>
          </a:p>
          <a:p>
            <a:pPr eaLnBrk="1" hangingPunct="1"/>
            <a:endParaRPr lang="es-ES" sz="2400" dirty="0">
              <a:latin typeface="Calibri" pitchFamily="34" charset="0"/>
            </a:endParaRPr>
          </a:p>
          <a:p>
            <a:pPr eaLnBrk="1" hangingPunct="1"/>
            <a:r>
              <a:rPr lang="es-ES" sz="2400" dirty="0">
                <a:latin typeface="Calibri" pitchFamily="34" charset="0"/>
              </a:rPr>
              <a:t>Algo tan simple como una maqueta en papel puede usarse para recorrer los casos de uso, procesos o funciones para detectar cualquier requisito omitido o erróneo.</a:t>
            </a:r>
          </a:p>
          <a:p>
            <a:pPr eaLnBrk="1" hangingPunct="1"/>
            <a:endParaRPr lang="es-ES" sz="2400" dirty="0">
              <a:latin typeface="Calibri" pitchFamily="34" charset="0"/>
            </a:endParaRPr>
          </a:p>
          <a:p>
            <a:pPr eaLnBrk="1" hangingPunct="1"/>
            <a:r>
              <a:rPr lang="es-ES" sz="2400" dirty="0">
                <a:latin typeface="Calibri" pitchFamily="34" charset="0"/>
              </a:rPr>
              <a:t>Los prototipos también ayudan a confirmar que los interesados tienen un entendimiento compartido de los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0698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Antes implementar un prototipo, se deben seleccionar adecuadamente los requisitos que serán validados.</a:t>
            </a:r>
          </a:p>
          <a:p>
            <a:pPr eaLnBrk="1" hangingPunct="1"/>
            <a:endParaRPr lang="es-ES" sz="2400" dirty="0">
              <a:latin typeface="Calibri" pitchFamily="34" charset="0"/>
            </a:endParaRPr>
          </a:p>
          <a:p>
            <a:pPr eaLnBrk="1" hangingPunct="1"/>
            <a:r>
              <a:rPr lang="es-ES" sz="2400" dirty="0">
                <a:latin typeface="Calibri" pitchFamily="34" charset="0"/>
              </a:rPr>
              <a:t>El conjunto de requisitos a validar está limitado por los recursos de desarrollo (tiempo, presupuesto, etc.) que se pueden asignar para la validación.</a:t>
            </a:r>
          </a:p>
          <a:p>
            <a:pPr eaLnBrk="1" hangingPunct="1"/>
            <a:endParaRPr lang="es-ES" sz="2400" dirty="0">
              <a:latin typeface="Calibri" pitchFamily="34" charset="0"/>
            </a:endParaRPr>
          </a:p>
          <a:p>
            <a:pPr eaLnBrk="1" hangingPunct="1"/>
            <a:r>
              <a:rPr lang="es-ES" sz="2400" dirty="0">
                <a:latin typeface="Calibri" pitchFamily="34" charset="0"/>
              </a:rPr>
              <a:t>Un criterio de selección de requisitos puede ser su nivel de criticidad en la solución a desarrollar.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2428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Preparación para validar por prototipos:</a:t>
            </a:r>
          </a:p>
          <a:p>
            <a:pPr lvl="1" eaLnBrk="1" hangingPunct="1"/>
            <a:r>
              <a:rPr lang="es-ES" sz="2200" u="sng" dirty="0">
                <a:latin typeface="Calibri" pitchFamily="34" charset="0"/>
              </a:rPr>
              <a:t>Manual / instrucciones</a:t>
            </a:r>
            <a:r>
              <a:rPr lang="es-ES" sz="2200" dirty="0">
                <a:latin typeface="Calibri" pitchFamily="34" charset="0"/>
              </a:rPr>
              <a:t>: Los usuarios del prototipo deben recibir la información necesaria para poder utilizar o aplicar el prototipo. Esto puede hacerse por medio de un manual o por medio de instrucciones apropiadas.</a:t>
            </a:r>
          </a:p>
          <a:p>
            <a:pPr lvl="1" eaLnBrk="1" hangingPunct="1"/>
            <a:endParaRPr lang="es-ES" sz="2200" dirty="0">
              <a:latin typeface="Calibri" pitchFamily="34" charset="0"/>
            </a:endParaRPr>
          </a:p>
          <a:p>
            <a:pPr lvl="1" eaLnBrk="1" hangingPunct="1"/>
            <a:r>
              <a:rPr lang="es-ES" sz="2200" u="sng" dirty="0">
                <a:latin typeface="Calibri" pitchFamily="34" charset="0"/>
              </a:rPr>
              <a:t>Escenarios de validación</a:t>
            </a:r>
            <a:r>
              <a:rPr lang="es-ES" sz="2200" dirty="0">
                <a:latin typeface="Calibri" pitchFamily="34" charset="0"/>
              </a:rPr>
              <a:t>: Se deben preparar escenarios de validación que los usuarios del prototipo puedan ensayar. Un escenario de validación define, por ejemplo, los conjuntos de datos relevantes o las interacciones del usuario.</a:t>
            </a:r>
          </a:p>
          <a:p>
            <a:pPr lvl="1" eaLnBrk="1" hangingPunct="1"/>
            <a:endParaRPr lang="es-ES" sz="2200" dirty="0">
              <a:latin typeface="Calibri" pitchFamily="34" charset="0"/>
            </a:endParaRPr>
          </a:p>
          <a:p>
            <a:pPr lvl="1" eaLnBrk="1" hangingPunct="1"/>
            <a:r>
              <a:rPr lang="es-ES" sz="2200" u="sng" dirty="0">
                <a:latin typeface="Calibri" pitchFamily="34" charset="0"/>
              </a:rPr>
              <a:t>Lista de verificación con criterios de validación</a:t>
            </a:r>
            <a:r>
              <a:rPr lang="es-ES" sz="2200" dirty="0">
                <a:latin typeface="Calibri" pitchFamily="34" charset="0"/>
              </a:rPr>
              <a:t>: Se debe crear una lista de comprobación con criterios de validación según la cual el prototipo (y por tanto, los requisitos) pueda ser validado.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087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Validación – Prototipos</a:t>
            </a:r>
            <a:endParaRPr lang="es-ES" sz="3200" i="1" dirty="0">
              <a:effectLst/>
              <a:latin typeface="Calibri" pitchFamily="34" charset="0"/>
            </a:endParaRPr>
          </a:p>
        </p:txBody>
      </p:sp>
      <p:sp>
        <p:nvSpPr>
          <p:cNvPr id="16387" name="2 Marcador de contenido"/>
          <p:cNvSpPr>
            <a:spLocks noGrp="1"/>
          </p:cNvSpPr>
          <p:nvPr>
            <p:ph idx="1"/>
          </p:nvPr>
        </p:nvSpPr>
        <p:spPr>
          <a:xfrm>
            <a:off x="1036067" y="908719"/>
            <a:ext cx="8000429" cy="5685457"/>
          </a:xfrm>
        </p:spPr>
        <p:txBody>
          <a:bodyPr/>
          <a:lstStyle/>
          <a:p>
            <a:pPr eaLnBrk="1" hangingPunct="1"/>
            <a:r>
              <a:rPr lang="es-ES" sz="2400" dirty="0">
                <a:latin typeface="Calibri" pitchFamily="34" charset="0"/>
              </a:rPr>
              <a:t>Durante la validación, el revisor debe ejecutar </a:t>
            </a:r>
            <a:r>
              <a:rPr lang="es-ES" sz="2400" dirty="0">
                <a:solidFill>
                  <a:srgbClr val="00B0F0"/>
                </a:solidFill>
                <a:latin typeface="Calibri" pitchFamily="34" charset="0"/>
              </a:rPr>
              <a:t>escenarios alternativos</a:t>
            </a:r>
            <a:r>
              <a:rPr lang="es-ES" sz="2400" dirty="0">
                <a:latin typeface="Calibri" pitchFamily="34" charset="0"/>
              </a:rPr>
              <a:t>, y debe utilizar el prototipo en forma </a:t>
            </a:r>
            <a:r>
              <a:rPr lang="es-ES" sz="2400" dirty="0">
                <a:solidFill>
                  <a:srgbClr val="00B0F0"/>
                </a:solidFill>
                <a:latin typeface="Calibri" pitchFamily="34" charset="0"/>
              </a:rPr>
              <a:t>exploratoria y experimental</a:t>
            </a:r>
            <a:r>
              <a:rPr lang="es-ES" sz="2400" dirty="0">
                <a:latin typeface="Calibri" pitchFamily="34" charset="0"/>
              </a:rPr>
              <a:t> una vez que se hayan cubierto los escenarios de validación requeridos.</a:t>
            </a:r>
          </a:p>
          <a:p>
            <a:pPr eaLnBrk="1" hangingPunct="1"/>
            <a:endParaRPr lang="es-ES" sz="2400" dirty="0">
              <a:latin typeface="Calibri" pitchFamily="34" charset="0"/>
            </a:endParaRPr>
          </a:p>
          <a:p>
            <a:pPr eaLnBrk="1" hangingPunct="1"/>
            <a:r>
              <a:rPr lang="es-ES" sz="2400" dirty="0">
                <a:latin typeface="Calibri" pitchFamily="34" charset="0"/>
              </a:rPr>
              <a:t>Para esto, el revisor necesita conocer </a:t>
            </a:r>
            <a:r>
              <a:rPr lang="es-ES" sz="2400" dirty="0">
                <a:solidFill>
                  <a:srgbClr val="00B0F0"/>
                </a:solidFill>
                <a:latin typeface="Calibri" pitchFamily="34" charset="0"/>
              </a:rPr>
              <a:t>el alcance del prototipo</a:t>
            </a:r>
            <a:r>
              <a:rPr lang="es-ES" sz="2400" dirty="0">
                <a:latin typeface="Calibri" pitchFamily="34" charset="0"/>
              </a:rPr>
              <a:t>, es decir, el conjunto de requisitos que se han considerado al crear el prototipo.</a:t>
            </a:r>
          </a:p>
          <a:p>
            <a:pPr eaLnBrk="1" hangingPunct="1"/>
            <a:endParaRPr lang="es-ES" sz="2400" dirty="0">
              <a:latin typeface="Calibri" pitchFamily="34" charset="0"/>
            </a:endParaRPr>
          </a:p>
          <a:p>
            <a:pPr eaLnBrk="1" hangingPunct="1"/>
            <a:r>
              <a:rPr lang="es-ES" sz="2400" dirty="0">
                <a:latin typeface="Calibri" pitchFamily="34" charset="0"/>
              </a:rPr>
              <a:t>Sin el conocimiento de los requisitos implementados, un revisor no puede decidir si un error identificado se debe a un requisito faltante o si el requisito ha sido omitido deliberadamente en el prototipo.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138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7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no funcionales: Ejemplos…</a:t>
            </a:r>
          </a:p>
          <a:p>
            <a:pPr eaLnBrk="1" hangingPunct="1"/>
            <a:endParaRPr lang="es-UY" sz="2400" dirty="0">
              <a:latin typeface="Calibri" pitchFamily="34" charset="0"/>
            </a:endParaRPr>
          </a:p>
          <a:p>
            <a:pPr lvl="1" eaLnBrk="1" hangingPunct="1"/>
            <a:r>
              <a:rPr lang="es-ES" sz="2200" dirty="0">
                <a:latin typeface="Calibri" pitchFamily="34" charset="0"/>
              </a:rPr>
              <a:t>El sistema debe soportar 1000 usuarios realizando pedidos en forma simultánea, sin que el tiempo de respuesta supere los 5 segundos.</a:t>
            </a:r>
          </a:p>
          <a:p>
            <a:pPr lvl="1" eaLnBrk="1" hangingPunct="1"/>
            <a:endParaRPr lang="es-ES" sz="2200" dirty="0">
              <a:latin typeface="Calibri" pitchFamily="34" charset="0"/>
            </a:endParaRPr>
          </a:p>
          <a:p>
            <a:pPr lvl="1" eaLnBrk="1" hangingPunct="1"/>
            <a:r>
              <a:rPr lang="es-ES" sz="2200" dirty="0">
                <a:latin typeface="Calibri" pitchFamily="34" charset="0"/>
              </a:rPr>
              <a:t>La interfaz para los restaurantes será web utilizando HTML5 y </a:t>
            </a:r>
            <a:r>
              <a:rPr lang="es-ES" sz="2200" dirty="0" err="1">
                <a:latin typeface="Calibri" pitchFamily="34" charset="0"/>
              </a:rPr>
              <a:t>Javascript</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Los usuarios tendrán disponibles aplicaciones móviles compatibles con iOS 13 o superior y con Android 8 o superior.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478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476251"/>
          </a:xfrm>
        </p:spPr>
        <p:txBody>
          <a:bodyPr/>
          <a:lstStyle/>
          <a:p>
            <a:pPr eaLnBrk="1" hangingPunct="1"/>
            <a:r>
              <a:rPr lang="es-UY" sz="2400" dirty="0">
                <a:latin typeface="Calibri" pitchFamily="34" charset="0"/>
              </a:rPr>
              <a:t>Requisitos no funcionales. Una clasificación: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9C482357-AC3B-441C-A3CD-E09946C95B5C}"/>
              </a:ext>
            </a:extLst>
          </p:cNvPr>
          <p:cNvPicPr>
            <a:picLocks noChangeAspect="1"/>
          </p:cNvPicPr>
          <p:nvPr/>
        </p:nvPicPr>
        <p:blipFill>
          <a:blip r:embed="rId3"/>
          <a:stretch>
            <a:fillRect/>
          </a:stretch>
        </p:blipFill>
        <p:spPr>
          <a:xfrm>
            <a:off x="1403648" y="1484784"/>
            <a:ext cx="7303641" cy="4084674"/>
          </a:xfrm>
          <a:prstGeom prst="rect">
            <a:avLst/>
          </a:prstGeom>
        </p:spPr>
      </p:pic>
      <p:sp>
        <p:nvSpPr>
          <p:cNvPr id="8" name="2 Marcador de contenido">
            <a:extLst>
              <a:ext uri="{FF2B5EF4-FFF2-40B4-BE49-F238E27FC236}">
                <a16:creationId xmlns:a16="http://schemas.microsoft.com/office/drawing/2014/main" id="{8D2F80AD-83D9-4BB0-A2C5-1E936CC625C7}"/>
              </a:ext>
            </a:extLst>
          </p:cNvPr>
          <p:cNvSpPr txBox="1">
            <a:spLocks/>
          </p:cNvSpPr>
          <p:nvPr/>
        </p:nvSpPr>
        <p:spPr bwMode="auto">
          <a:xfrm>
            <a:off x="1043608" y="5833069"/>
            <a:ext cx="8000429"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s-UY" sz="2200" i="1" dirty="0">
                <a:latin typeface="Calibri" pitchFamily="34" charset="0"/>
              </a:rPr>
              <a:t>¿Cómo se verifica que un sistema los cumpla?</a:t>
            </a:r>
          </a:p>
        </p:txBody>
      </p:sp>
    </p:spTree>
    <p:extLst>
      <p:ext uri="{BB962C8B-B14F-4D97-AF65-F5344CB8AC3E}">
        <p14:creationId xmlns:p14="http://schemas.microsoft.com/office/powerpoint/2010/main" val="311620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476251"/>
          </a:xfrm>
        </p:spPr>
        <p:txBody>
          <a:bodyPr/>
          <a:lstStyle/>
          <a:p>
            <a:pPr eaLnBrk="1" hangingPunct="1"/>
            <a:r>
              <a:rPr lang="es-UY" sz="2400" dirty="0">
                <a:latin typeface="Calibri" pitchFamily="34" charset="0"/>
              </a:rPr>
              <a:t>Relaciones entre los diferentes tipos de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BA7327C4-7269-40FA-B752-21A0C71C9144}"/>
              </a:ext>
            </a:extLst>
          </p:cNvPr>
          <p:cNvPicPr>
            <a:picLocks noChangeAspect="1"/>
          </p:cNvPicPr>
          <p:nvPr/>
        </p:nvPicPr>
        <p:blipFill>
          <a:blip r:embed="rId3"/>
          <a:stretch>
            <a:fillRect/>
          </a:stretch>
        </p:blipFill>
        <p:spPr>
          <a:xfrm>
            <a:off x="2555776" y="1533525"/>
            <a:ext cx="4857328" cy="4833042"/>
          </a:xfrm>
          <a:prstGeom prst="rect">
            <a:avLst/>
          </a:prstGeom>
        </p:spPr>
      </p:pic>
    </p:spTree>
    <p:extLst>
      <p:ext uri="{BB962C8B-B14F-4D97-AF65-F5344CB8AC3E}">
        <p14:creationId xmlns:p14="http://schemas.microsoft.com/office/powerpoint/2010/main" val="245234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ES" sz="3600" dirty="0">
                <a:latin typeface="Calibri" pitchFamily="34" charset="0"/>
              </a:rPr>
              <a:t>Problemas con los requisitos</a:t>
            </a:r>
            <a:endParaRPr lang="es-UY" sz="3600" dirty="0">
              <a:latin typeface="Calibri" pitchFamily="34" charset="0"/>
            </a:endParaRPr>
          </a:p>
        </p:txBody>
      </p:sp>
    </p:spTree>
    <p:extLst>
      <p:ext uri="{BB962C8B-B14F-4D97-AF65-F5344CB8AC3E}">
        <p14:creationId xmlns:p14="http://schemas.microsoft.com/office/powerpoint/2010/main" val="112326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Según Boehm*, aproximadamente el 60% de todos los errores en los proyectos de desarrollo de software se origina durante la fase de ingeniería de requisitos.</a:t>
            </a:r>
          </a:p>
          <a:p>
            <a:pPr lvl="1" algn="r" eaLnBrk="1" hangingPunct="1"/>
            <a:r>
              <a:rPr lang="es-ES" sz="1400" dirty="0">
                <a:latin typeface="Calibri" pitchFamily="34" charset="0"/>
              </a:rPr>
              <a:t>*B. Boehm: Software </a:t>
            </a:r>
            <a:r>
              <a:rPr lang="es-ES" sz="1400" dirty="0" err="1">
                <a:latin typeface="Calibri" pitchFamily="34" charset="0"/>
              </a:rPr>
              <a:t>Engineering</a:t>
            </a:r>
            <a:r>
              <a:rPr lang="es-ES" sz="1400" dirty="0">
                <a:latin typeface="Calibri" pitchFamily="34" charset="0"/>
              </a:rPr>
              <a:t> </a:t>
            </a:r>
            <a:r>
              <a:rPr lang="es-ES" sz="1400" dirty="0" err="1">
                <a:latin typeface="Calibri" pitchFamily="34" charset="0"/>
              </a:rPr>
              <a:t>Economics</a:t>
            </a:r>
            <a:r>
              <a:rPr lang="es-ES" sz="1400" dirty="0">
                <a:latin typeface="Calibri" pitchFamily="34" charset="0"/>
              </a:rPr>
              <a:t>. Prentice Hall, Englewood </a:t>
            </a:r>
            <a:r>
              <a:rPr lang="es-ES" sz="1400" dirty="0" err="1">
                <a:latin typeface="Calibri" pitchFamily="34" charset="0"/>
              </a:rPr>
              <a:t>Cliffs</a:t>
            </a:r>
            <a:r>
              <a:rPr lang="es-ES" sz="1400" dirty="0">
                <a:latin typeface="Calibri" pitchFamily="34" charset="0"/>
              </a:rPr>
              <a:t>, 1981.</a:t>
            </a:r>
          </a:p>
          <a:p>
            <a:pPr eaLnBrk="1" hangingPunct="1"/>
            <a:endParaRPr lang="es-ES" sz="2400" dirty="0">
              <a:latin typeface="Calibri" pitchFamily="34" charset="0"/>
            </a:endParaRPr>
          </a:p>
          <a:p>
            <a:pPr eaLnBrk="1" hangingPunct="1"/>
            <a:r>
              <a:rPr lang="es-ES" sz="2400" dirty="0">
                <a:latin typeface="Calibri" pitchFamily="34" charset="0"/>
              </a:rPr>
              <a:t>Estos errores a menudo se descubren recién en fases tardías del proyecto o una vez que el sistema ha sido entregado a los usuarios.</a:t>
            </a:r>
          </a:p>
          <a:p>
            <a:pPr eaLnBrk="1" hangingPunct="1"/>
            <a:endParaRPr lang="es-ES" sz="2400" dirty="0">
              <a:latin typeface="Calibri" pitchFamily="34" charset="0"/>
            </a:endParaRPr>
          </a:p>
          <a:p>
            <a:pPr eaLnBrk="1" hangingPunct="1"/>
            <a:r>
              <a:rPr lang="es-ES" sz="2400" i="1" dirty="0">
                <a:latin typeface="Calibri" pitchFamily="34" charset="0"/>
              </a:rPr>
              <a:t>¿Por qué ocurre esto último?</a:t>
            </a:r>
          </a:p>
          <a:p>
            <a:pPr eaLnBrk="1" hangingPunct="1"/>
            <a:r>
              <a:rPr lang="es-ES" sz="2400" i="1" dirty="0">
                <a:latin typeface="Calibri" pitchFamily="34" charset="0"/>
              </a:rPr>
              <a:t>¿En cual ciclo de vida es más usual que ocurra?</a:t>
            </a:r>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27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Las razones de esto pueden ser:</a:t>
            </a:r>
          </a:p>
          <a:p>
            <a:pPr lvl="1" eaLnBrk="1" hangingPunct="1"/>
            <a:r>
              <a:rPr lang="es-ES" sz="2200" dirty="0">
                <a:latin typeface="Calibri" pitchFamily="34" charset="0"/>
              </a:rPr>
              <a:t>los </a:t>
            </a:r>
            <a:r>
              <a:rPr lang="es-ES" sz="2200" dirty="0">
                <a:solidFill>
                  <a:srgbClr val="0070C0"/>
                </a:solidFill>
                <a:latin typeface="Calibri" pitchFamily="34" charset="0"/>
              </a:rPr>
              <a:t>requisitos incorrectos o incompletos</a:t>
            </a:r>
            <a:r>
              <a:rPr lang="es-ES" sz="2200" dirty="0">
                <a:latin typeface="Calibri" pitchFamily="34" charset="0"/>
              </a:rPr>
              <a:t> pueden ser interpretados por los desarrolladores de tal manera que los consideren subjetivamente correctos y completos.</a:t>
            </a:r>
          </a:p>
          <a:p>
            <a:pPr eaLnBrk="1" hangingPunct="1"/>
            <a:endParaRPr lang="es-ES" sz="2200" dirty="0">
              <a:latin typeface="Calibri" pitchFamily="34" charset="0"/>
            </a:endParaRPr>
          </a:p>
          <a:p>
            <a:pPr lvl="1" eaLnBrk="1" hangingPunct="1"/>
            <a:r>
              <a:rPr lang="es-ES" sz="2200" dirty="0">
                <a:latin typeface="Calibri" pitchFamily="34" charset="0"/>
              </a:rPr>
              <a:t>los </a:t>
            </a:r>
            <a:r>
              <a:rPr lang="es-ES" sz="2200" dirty="0">
                <a:solidFill>
                  <a:srgbClr val="0070C0"/>
                </a:solidFill>
                <a:latin typeface="Calibri" pitchFamily="34" charset="0"/>
              </a:rPr>
              <a:t>requisitos que faltan</a:t>
            </a:r>
            <a:r>
              <a:rPr lang="es-ES" sz="2200" dirty="0">
                <a:latin typeface="Calibri" pitchFamily="34" charset="0"/>
              </a:rPr>
              <a:t> a menudo no se detectan durante el diseño y la implementación porque los desarrolladores confían en que los ingenieros de requisitos hicieron “bien” su trabajo.</a:t>
            </a:r>
          </a:p>
          <a:p>
            <a:pPr eaLnBrk="1" hangingPunct="1"/>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19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15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600">
                <a:effectLst/>
                <a:latin typeface="Calibri" pitchFamily="34" charset="0"/>
              </a:rPr>
              <a:t>Temario</a:t>
            </a:r>
          </a:p>
        </p:txBody>
      </p:sp>
      <p:sp>
        <p:nvSpPr>
          <p:cNvPr id="14339" name="2 Marcador de contenido"/>
          <p:cNvSpPr>
            <a:spLocks noGrp="1"/>
          </p:cNvSpPr>
          <p:nvPr>
            <p:ph idx="1"/>
          </p:nvPr>
        </p:nvSpPr>
        <p:spPr>
          <a:xfrm>
            <a:off x="1071563" y="928688"/>
            <a:ext cx="7964933" cy="5524648"/>
          </a:xfrm>
        </p:spPr>
        <p:txBody>
          <a:bodyPr/>
          <a:lstStyle/>
          <a:p>
            <a:pPr eaLnBrk="1" hangingPunct="1"/>
            <a:r>
              <a:rPr lang="es-ES" sz="2400" dirty="0">
                <a:latin typeface="Calibri" pitchFamily="34" charset="0"/>
              </a:rPr>
              <a:t>Definiciones de requisito y de ingeniería de requisitos.</a:t>
            </a:r>
          </a:p>
          <a:p>
            <a:pPr eaLnBrk="1" hangingPunct="1"/>
            <a:r>
              <a:rPr lang="es-ES" sz="2400" dirty="0">
                <a:latin typeface="Calibri" pitchFamily="34" charset="0"/>
              </a:rPr>
              <a:t>Una clasificación de los requisitos.</a:t>
            </a:r>
          </a:p>
          <a:p>
            <a:pPr eaLnBrk="1" hangingPunct="1"/>
            <a:r>
              <a:rPr lang="es-ES" sz="2400" dirty="0">
                <a:latin typeface="Calibri" pitchFamily="34" charset="0"/>
              </a:rPr>
              <a:t>Problemas con los requisitos:</a:t>
            </a:r>
          </a:p>
          <a:p>
            <a:pPr lvl="1" eaLnBrk="1" hangingPunct="1"/>
            <a:r>
              <a:rPr lang="es-ES" sz="2000" dirty="0" err="1">
                <a:latin typeface="Calibri" pitchFamily="34" charset="0"/>
              </a:rPr>
              <a:t>The</a:t>
            </a:r>
            <a:r>
              <a:rPr lang="es-ES" sz="2000" dirty="0">
                <a:latin typeface="Calibri" pitchFamily="34" charset="0"/>
              </a:rPr>
              <a:t> CHAOS </a:t>
            </a:r>
            <a:r>
              <a:rPr lang="es-ES" sz="2000" dirty="0" err="1">
                <a:latin typeface="Calibri" pitchFamily="34" charset="0"/>
              </a:rPr>
              <a:t>report</a:t>
            </a:r>
            <a:r>
              <a:rPr lang="es-ES" sz="2000" dirty="0">
                <a:latin typeface="Calibri" pitchFamily="34" charset="0"/>
              </a:rPr>
              <a:t>. El proyecto </a:t>
            </a:r>
            <a:r>
              <a:rPr lang="es-ES" sz="2000" dirty="0" err="1">
                <a:latin typeface="Calibri" pitchFamily="34" charset="0"/>
              </a:rPr>
              <a:t>NaPIRE</a:t>
            </a:r>
            <a:r>
              <a:rPr lang="es-ES" sz="2000" dirty="0">
                <a:latin typeface="Calibri" pitchFamily="34" charset="0"/>
              </a:rPr>
              <a:t>.</a:t>
            </a:r>
          </a:p>
          <a:p>
            <a:pPr eaLnBrk="1" hangingPunct="1"/>
            <a:r>
              <a:rPr lang="es-ES" sz="2400" dirty="0">
                <a:latin typeface="Calibri" pitchFamily="34" charset="0"/>
              </a:rPr>
              <a:t>Características de los requisitos.</a:t>
            </a:r>
          </a:p>
          <a:p>
            <a:pPr eaLnBrk="1" hangingPunct="1"/>
            <a:r>
              <a:rPr lang="es-ES" sz="2400" dirty="0">
                <a:latin typeface="Calibri" pitchFamily="34" charset="0"/>
              </a:rPr>
              <a:t>Proceso software y áreas de conocimiento de la ingeniería de requisitos.</a:t>
            </a:r>
          </a:p>
          <a:p>
            <a:pPr eaLnBrk="1" hangingPunct="1"/>
            <a:r>
              <a:rPr lang="es-ES" sz="2400" dirty="0">
                <a:latin typeface="Calibri" pitchFamily="34" charset="0"/>
              </a:rPr>
              <a:t>Actividades del proceso de ingeniería de requisitos.</a:t>
            </a:r>
          </a:p>
          <a:p>
            <a:pPr lvl="1" eaLnBrk="1" hangingPunct="1"/>
            <a:r>
              <a:rPr lang="es-ES" sz="2000" dirty="0">
                <a:latin typeface="Calibri" pitchFamily="34" charset="0"/>
              </a:rPr>
              <a:t>Desarrollo de requisitos y Gestión de requisitos.</a:t>
            </a:r>
          </a:p>
          <a:p>
            <a:pPr eaLnBrk="1" hangingPunct="1"/>
            <a:r>
              <a:rPr lang="es-ES" sz="2400" dirty="0">
                <a:latin typeface="Calibri" pitchFamily="34" charset="0"/>
              </a:rPr>
              <a:t>Técnicas de elicitación de requisitos.</a:t>
            </a:r>
          </a:p>
          <a:p>
            <a:pPr eaLnBrk="1" hangingPunct="1"/>
            <a:r>
              <a:rPr lang="es-ES" sz="2400" dirty="0">
                <a:latin typeface="Calibri" pitchFamily="34" charset="0"/>
              </a:rPr>
              <a:t>Priorización de requisitos.</a:t>
            </a:r>
          </a:p>
          <a:p>
            <a:pPr eaLnBrk="1" hangingPunct="1"/>
            <a:r>
              <a:rPr lang="es-ES" sz="2400" dirty="0">
                <a:latin typeface="Calibri" pitchFamily="34" charset="0"/>
              </a:rPr>
              <a:t>Especificación de requisitos:</a:t>
            </a:r>
          </a:p>
          <a:p>
            <a:pPr lvl="1" eaLnBrk="1" hangingPunct="1"/>
            <a:r>
              <a:rPr lang="es-ES" sz="2000" dirty="0">
                <a:latin typeface="Calibri" pitchFamily="34" charset="0"/>
              </a:rPr>
              <a:t>Casos de uso. Historias de usuario.</a:t>
            </a:r>
            <a:endParaRPr lang="es-ES" sz="2400" dirty="0">
              <a:latin typeface="Calibri" pitchFamily="34" charset="0"/>
            </a:endParaRPr>
          </a:p>
          <a:p>
            <a:pPr eaLnBrk="1" hangingPunct="1"/>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5C77F594-88C1-4F0A-91D6-2E73DCC0C43D}" type="slidenum">
              <a:rPr lang="en-US"/>
              <a:pPr>
                <a:defRPr/>
              </a:pPr>
              <a:t>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Los desarrolladores implementan lo que el documento de especificación de requisitos dice o </a:t>
            </a:r>
            <a:r>
              <a:rPr lang="es-ES" sz="2400" dirty="0">
                <a:solidFill>
                  <a:srgbClr val="0070C0"/>
                </a:solidFill>
                <a:latin typeface="Calibri" pitchFamily="34" charset="0"/>
              </a:rPr>
              <a:t>lo que creen que está diciendo</a:t>
            </a:r>
            <a:r>
              <a:rPr lang="es-ES" sz="24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Frecuentemente, </a:t>
            </a:r>
            <a:r>
              <a:rPr lang="es-ES" sz="2400" dirty="0">
                <a:solidFill>
                  <a:srgbClr val="0070C0"/>
                </a:solidFill>
                <a:latin typeface="Calibri" pitchFamily="34" charset="0"/>
              </a:rPr>
              <a:t>hay requisitos que se han omitido</a:t>
            </a:r>
            <a:r>
              <a:rPr lang="es-ES" sz="2400" dirty="0">
                <a:latin typeface="Calibri" pitchFamily="34" charset="0"/>
              </a:rPr>
              <a:t> o no están claramente formulados.</a:t>
            </a:r>
          </a:p>
          <a:p>
            <a:pPr eaLnBrk="1" hangingPunct="1"/>
            <a:endParaRPr lang="es-ES" sz="2400" dirty="0">
              <a:latin typeface="Calibri" pitchFamily="34" charset="0"/>
            </a:endParaRPr>
          </a:p>
          <a:p>
            <a:pPr eaLnBrk="1" hangingPunct="1"/>
            <a:r>
              <a:rPr lang="es-ES" sz="2400" dirty="0">
                <a:latin typeface="Calibri" pitchFamily="34" charset="0"/>
              </a:rPr>
              <a:t>Por ejemplo, si los requisitos no reflejan con precisión las necesidades del cliente o si se describen de manera imprecisa y, por lo tanto, permiten diferentes  interpretaciones, el resultado suele ser un sistema que no satisface las expectativas del cliente o de los usuarios.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59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Los requisitos </a:t>
            </a:r>
            <a:r>
              <a:rPr lang="es-ES" sz="2400" dirty="0">
                <a:solidFill>
                  <a:srgbClr val="0070C0"/>
                </a:solidFill>
                <a:latin typeface="Calibri" pitchFamily="34" charset="0"/>
              </a:rPr>
              <a:t>poco claros, incompletos o erróneos</a:t>
            </a:r>
            <a:r>
              <a:rPr lang="es-ES" sz="2400" dirty="0">
                <a:latin typeface="Calibri" pitchFamily="34" charset="0"/>
              </a:rPr>
              <a:t> conducen inevitablemente al desarrollo de un sistema que no posee las propiedades críticas esperadas o posee propiedades que no fueron solicitadas.</a:t>
            </a:r>
          </a:p>
          <a:p>
            <a:pPr eaLnBrk="1" hangingPunct="1"/>
            <a:endParaRPr lang="es-ES" sz="2400" dirty="0">
              <a:latin typeface="Calibri" pitchFamily="34" charset="0"/>
            </a:endParaRPr>
          </a:p>
          <a:p>
            <a:pPr eaLnBrk="1" hangingPunct="1"/>
            <a:r>
              <a:rPr lang="es-ES" sz="2400" dirty="0">
                <a:latin typeface="Calibri" pitchFamily="34" charset="0"/>
              </a:rPr>
              <a:t>La razón más común para requisitos deficientes es el concepto erróneo de los interesados sobre que hay aspectos que son “evidentes en sí mismos” y no necesitan ser expresados explícitamente.</a:t>
            </a:r>
          </a:p>
          <a:p>
            <a:pPr eaLnBrk="1" hangingPunct="1"/>
            <a:endParaRPr lang="es-ES" sz="2400" dirty="0">
              <a:latin typeface="Calibri" pitchFamily="34" charset="0"/>
            </a:endParaRPr>
          </a:p>
          <a:p>
            <a:pPr eaLnBrk="1" hangingPunct="1"/>
            <a:r>
              <a:rPr lang="es-ES" sz="2400" dirty="0">
                <a:latin typeface="Calibri" pitchFamily="34" charset="0"/>
              </a:rPr>
              <a:t>Esto da lugar a problemas de comunicación entre las partes involucradas que surgen de las diferencias en la experiencia y el conocimiento.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7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a:t>
            </a:r>
          </a:p>
          <a:p>
            <a:pPr lvl="1" eaLnBrk="1" hangingPunct="1"/>
            <a:r>
              <a:rPr lang="es-ES" sz="2200" dirty="0">
                <a:latin typeface="Calibri" pitchFamily="34" charset="0"/>
              </a:rPr>
              <a:t>Famoso reporte publicado desde 1994 por </a:t>
            </a:r>
            <a:r>
              <a:rPr lang="es-ES" sz="2200" i="1" dirty="0" err="1">
                <a:latin typeface="Calibri" pitchFamily="34" charset="0"/>
              </a:rPr>
              <a:t>The</a:t>
            </a:r>
            <a:r>
              <a:rPr lang="es-ES" sz="2200" i="1" dirty="0">
                <a:latin typeface="Calibri" pitchFamily="34" charset="0"/>
              </a:rPr>
              <a:t> </a:t>
            </a:r>
            <a:r>
              <a:rPr lang="es-ES" sz="2200" i="1" dirty="0" err="1">
                <a:latin typeface="Calibri" pitchFamily="34" charset="0"/>
              </a:rPr>
              <a:t>Standish</a:t>
            </a:r>
            <a:r>
              <a:rPr lang="es-ES" sz="2200" i="1" dirty="0">
                <a:latin typeface="Calibri" pitchFamily="34" charset="0"/>
              </a:rPr>
              <a:t> </a:t>
            </a:r>
            <a:r>
              <a:rPr lang="es-ES" sz="2200" i="1" dirty="0" err="1">
                <a:latin typeface="Calibri" pitchFamily="34" charset="0"/>
              </a:rPr>
              <a:t>Group</a:t>
            </a:r>
            <a:r>
              <a:rPr lang="es-ES" sz="2200" dirty="0">
                <a:latin typeface="Calibri" pitchFamily="34" charset="0"/>
              </a:rPr>
              <a:t>.</a:t>
            </a:r>
          </a:p>
          <a:p>
            <a:pPr eaLnBrk="1" hangingPunct="1"/>
            <a:endParaRPr lang="es-ES" sz="2200" dirty="0">
              <a:latin typeface="Calibri" pitchFamily="34" charset="0"/>
            </a:endParaRPr>
          </a:p>
          <a:p>
            <a:pPr lvl="1" eaLnBrk="1" hangingPunct="1"/>
            <a:r>
              <a:rPr lang="es-ES" sz="2200" dirty="0">
                <a:latin typeface="Calibri" pitchFamily="34" charset="0"/>
              </a:rPr>
              <a:t>Los resultados se basan en lo que definieron como "hallazgos clave" en las encuestas de investigación y varias entrevistas personales realizadas. Los encuestados eran gerentes de TI.</a:t>
            </a:r>
          </a:p>
          <a:p>
            <a:pPr eaLnBrk="1" hangingPunct="1"/>
            <a:endParaRPr lang="es-ES" sz="2200" dirty="0">
              <a:latin typeface="Calibri" pitchFamily="34" charset="0"/>
            </a:endParaRPr>
          </a:p>
          <a:p>
            <a:pPr lvl="1" eaLnBrk="1" hangingPunct="1"/>
            <a:r>
              <a:rPr lang="es-ES" sz="2200" dirty="0">
                <a:latin typeface="Calibri" pitchFamily="34" charset="0"/>
              </a:rPr>
              <a:t>La muestra incluyó empresas grandes, medianas y pequeñas en los segmentos principales de la industria, por ejemplo, banca, valores, manufactura, venta minorista, venta mayorista, atención sanitaria, seguros, servicios, y organizaciones locales, estatales y federales en Estados Unidos.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76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a:t>
            </a:r>
          </a:p>
          <a:p>
            <a:pPr lvl="1" eaLnBrk="1" hangingPunct="1"/>
            <a:r>
              <a:rPr lang="es-ES" sz="2200" dirty="0">
                <a:latin typeface="Calibri" pitchFamily="34" charset="0"/>
              </a:rPr>
              <a:t>El tamaño total de la muestra fue de 365 encuestados y representó 8.380 aplicaciones.</a:t>
            </a:r>
          </a:p>
          <a:p>
            <a:pPr lvl="1" eaLnBrk="1" hangingPunct="1"/>
            <a:endParaRPr lang="es-ES" sz="2200" dirty="0">
              <a:latin typeface="Calibri" pitchFamily="34" charset="0"/>
            </a:endParaRPr>
          </a:p>
          <a:p>
            <a:pPr lvl="1" eaLnBrk="1" hangingPunct="1"/>
            <a:r>
              <a:rPr lang="es-ES" sz="2200" dirty="0">
                <a:latin typeface="Calibri" pitchFamily="34" charset="0"/>
              </a:rPr>
              <a:t>Además, se llevaron a cabo cuatro grupos de enfoque y numerosas entrevistas personales para proporcionar un contexto cualitativo para los resultados de la encuesta.</a:t>
            </a:r>
          </a:p>
          <a:p>
            <a:pPr eaLnBrk="1" hangingPunct="1"/>
            <a:endParaRPr lang="es-ES" sz="2400" dirty="0">
              <a:latin typeface="Calibri" pitchFamily="34" charset="0"/>
            </a:endParaRPr>
          </a:p>
          <a:p>
            <a:pPr eaLnBrk="1" hangingPunct="1"/>
            <a:r>
              <a:rPr lang="es-ES" sz="2400" dirty="0">
                <a:latin typeface="Calibri" pitchFamily="34" charset="0"/>
              </a:rPr>
              <a:t>El aspecto más importante de la investigación fue conocer </a:t>
            </a:r>
            <a:r>
              <a:rPr lang="es-ES" sz="2400" i="1" dirty="0">
                <a:latin typeface="Calibri" pitchFamily="34" charset="0"/>
              </a:rPr>
              <a:t>por qué fallan los proyectos</a:t>
            </a:r>
            <a:r>
              <a:rPr lang="es-ES" sz="2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19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1001764"/>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a:t>
            </a:r>
          </a:p>
          <a:p>
            <a:pPr lvl="1" eaLnBrk="1" hangingPunct="1"/>
            <a:r>
              <a:rPr lang="es-ES" sz="2200" dirty="0">
                <a:latin typeface="Calibri" pitchFamily="34" charset="0"/>
              </a:rPr>
              <a:t>Factores que inciden en el ÉXITO de un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A15007EA-43E1-4CF0-8412-76E6E6C3A86C}"/>
              </a:ext>
            </a:extLst>
          </p:cNvPr>
          <p:cNvPicPr>
            <a:picLocks noChangeAspect="1"/>
          </p:cNvPicPr>
          <p:nvPr/>
        </p:nvPicPr>
        <p:blipFill>
          <a:blip r:embed="rId3"/>
          <a:stretch>
            <a:fillRect/>
          </a:stretch>
        </p:blipFill>
        <p:spPr>
          <a:xfrm>
            <a:off x="2225362" y="2189635"/>
            <a:ext cx="5514990" cy="3255589"/>
          </a:xfrm>
          <a:prstGeom prst="rect">
            <a:avLst/>
          </a:prstGeom>
        </p:spPr>
      </p:pic>
      <p:sp>
        <p:nvSpPr>
          <p:cNvPr id="8" name="Flecha: a la derecha 7">
            <a:extLst>
              <a:ext uri="{FF2B5EF4-FFF2-40B4-BE49-F238E27FC236}">
                <a16:creationId xmlns:a16="http://schemas.microsoft.com/office/drawing/2014/main" id="{E2EBDBDB-D21D-4896-BC86-894C3E8E2A54}"/>
              </a:ext>
            </a:extLst>
          </p:cNvPr>
          <p:cNvSpPr/>
          <p:nvPr/>
        </p:nvSpPr>
        <p:spPr>
          <a:xfrm>
            <a:off x="1413985" y="2556672"/>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9" name="Flecha: a la derecha 8">
            <a:extLst>
              <a:ext uri="{FF2B5EF4-FFF2-40B4-BE49-F238E27FC236}">
                <a16:creationId xmlns:a16="http://schemas.microsoft.com/office/drawing/2014/main" id="{40F3CE81-B067-4571-A3C9-5A5164F9515E}"/>
              </a:ext>
            </a:extLst>
          </p:cNvPr>
          <p:cNvSpPr/>
          <p:nvPr/>
        </p:nvSpPr>
        <p:spPr>
          <a:xfrm>
            <a:off x="1396257" y="3081223"/>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71196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19"/>
            <a:ext cx="8000429" cy="1292969"/>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a:t>
            </a:r>
          </a:p>
          <a:p>
            <a:pPr lvl="1" eaLnBrk="1" hangingPunct="1"/>
            <a:r>
              <a:rPr lang="es-ES" sz="2200" dirty="0">
                <a:latin typeface="Calibri" pitchFamily="34" charset="0"/>
              </a:rPr>
              <a:t>Factores que inciden en tener DIFICULTADES (alcance, costos, calendario) de un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echa: a la derecha 9">
            <a:extLst>
              <a:ext uri="{FF2B5EF4-FFF2-40B4-BE49-F238E27FC236}">
                <a16:creationId xmlns:a16="http://schemas.microsoft.com/office/drawing/2014/main" id="{4C33F0B2-939F-460B-9597-17614DA7B5EF}"/>
              </a:ext>
            </a:extLst>
          </p:cNvPr>
          <p:cNvSpPr/>
          <p:nvPr/>
        </p:nvSpPr>
        <p:spPr>
          <a:xfrm>
            <a:off x="1286393" y="2753827"/>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Flecha: a la derecha 10">
            <a:extLst>
              <a:ext uri="{FF2B5EF4-FFF2-40B4-BE49-F238E27FC236}">
                <a16:creationId xmlns:a16="http://schemas.microsoft.com/office/drawing/2014/main" id="{8C6C483E-3D16-4633-A9FA-ADF2FEE2EF51}"/>
              </a:ext>
            </a:extLst>
          </p:cNvPr>
          <p:cNvSpPr/>
          <p:nvPr/>
        </p:nvSpPr>
        <p:spPr>
          <a:xfrm>
            <a:off x="1281917" y="3036708"/>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2" name="Flecha: a la derecha 11">
            <a:extLst>
              <a:ext uri="{FF2B5EF4-FFF2-40B4-BE49-F238E27FC236}">
                <a16:creationId xmlns:a16="http://schemas.microsoft.com/office/drawing/2014/main" id="{0C5BDC4F-F87B-4214-B341-A60DC0AA64B8}"/>
              </a:ext>
            </a:extLst>
          </p:cNvPr>
          <p:cNvSpPr/>
          <p:nvPr/>
        </p:nvSpPr>
        <p:spPr>
          <a:xfrm>
            <a:off x="1274822" y="3335090"/>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13" name="Imagen 12">
            <a:extLst>
              <a:ext uri="{FF2B5EF4-FFF2-40B4-BE49-F238E27FC236}">
                <a16:creationId xmlns:a16="http://schemas.microsoft.com/office/drawing/2014/main" id="{4F3FA468-662B-4341-88A8-5638D25BF5CC}"/>
              </a:ext>
            </a:extLst>
          </p:cNvPr>
          <p:cNvPicPr>
            <a:picLocks noChangeAspect="1"/>
          </p:cNvPicPr>
          <p:nvPr/>
        </p:nvPicPr>
        <p:blipFill>
          <a:blip r:embed="rId3"/>
          <a:stretch>
            <a:fillRect/>
          </a:stretch>
        </p:blipFill>
        <p:spPr>
          <a:xfrm>
            <a:off x="2140784" y="2432217"/>
            <a:ext cx="5599568" cy="3287359"/>
          </a:xfrm>
          <a:prstGeom prst="rect">
            <a:avLst/>
          </a:prstGeom>
        </p:spPr>
      </p:pic>
    </p:spTree>
    <p:extLst>
      <p:ext uri="{BB962C8B-B14F-4D97-AF65-F5344CB8AC3E}">
        <p14:creationId xmlns:p14="http://schemas.microsoft.com/office/powerpoint/2010/main" val="709352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19"/>
            <a:ext cx="8000429" cy="1292969"/>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a:t>
            </a:r>
          </a:p>
          <a:p>
            <a:pPr lvl="1" eaLnBrk="1" hangingPunct="1"/>
            <a:r>
              <a:rPr lang="es-ES" sz="2200" dirty="0">
                <a:latin typeface="Calibri" pitchFamily="34" charset="0"/>
              </a:rPr>
              <a:t>Factores que inciden en el FRACASO y CANCELACION de un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Flecha: a la derecha 13">
            <a:extLst>
              <a:ext uri="{FF2B5EF4-FFF2-40B4-BE49-F238E27FC236}">
                <a16:creationId xmlns:a16="http://schemas.microsoft.com/office/drawing/2014/main" id="{DDE8A618-6454-49E6-8ECB-99166EBB4A3A}"/>
              </a:ext>
            </a:extLst>
          </p:cNvPr>
          <p:cNvSpPr/>
          <p:nvPr/>
        </p:nvSpPr>
        <p:spPr>
          <a:xfrm>
            <a:off x="1379327" y="2753827"/>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5" name="Flecha: a la derecha 14">
            <a:extLst>
              <a:ext uri="{FF2B5EF4-FFF2-40B4-BE49-F238E27FC236}">
                <a16:creationId xmlns:a16="http://schemas.microsoft.com/office/drawing/2014/main" id="{0CEF20B8-AA9D-45BF-876D-885E9E4AB95D}"/>
              </a:ext>
            </a:extLst>
          </p:cNvPr>
          <p:cNvSpPr/>
          <p:nvPr/>
        </p:nvSpPr>
        <p:spPr>
          <a:xfrm>
            <a:off x="1361599" y="3033835"/>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16" name="Imagen 15">
            <a:extLst>
              <a:ext uri="{FF2B5EF4-FFF2-40B4-BE49-F238E27FC236}">
                <a16:creationId xmlns:a16="http://schemas.microsoft.com/office/drawing/2014/main" id="{BA73FD3C-30D7-415B-8C38-29B137508391}"/>
              </a:ext>
            </a:extLst>
          </p:cNvPr>
          <p:cNvPicPr>
            <a:picLocks noChangeAspect="1"/>
          </p:cNvPicPr>
          <p:nvPr/>
        </p:nvPicPr>
        <p:blipFill>
          <a:blip r:embed="rId3"/>
          <a:stretch>
            <a:fillRect/>
          </a:stretch>
        </p:blipFill>
        <p:spPr>
          <a:xfrm>
            <a:off x="2229754" y="2431473"/>
            <a:ext cx="5510598" cy="3213694"/>
          </a:xfrm>
          <a:prstGeom prst="rect">
            <a:avLst/>
          </a:prstGeom>
        </p:spPr>
      </p:pic>
      <p:sp>
        <p:nvSpPr>
          <p:cNvPr id="17" name="Flecha: a la derecha 16">
            <a:extLst>
              <a:ext uri="{FF2B5EF4-FFF2-40B4-BE49-F238E27FC236}">
                <a16:creationId xmlns:a16="http://schemas.microsoft.com/office/drawing/2014/main" id="{C06D64F3-4B10-48E7-AD99-6ECA63F0B244}"/>
              </a:ext>
            </a:extLst>
          </p:cNvPr>
          <p:cNvSpPr/>
          <p:nvPr/>
        </p:nvSpPr>
        <p:spPr>
          <a:xfrm>
            <a:off x="1354504" y="4121899"/>
            <a:ext cx="765548" cy="18075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560086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19"/>
            <a:ext cx="8000429" cy="2301083"/>
          </a:xfrm>
        </p:spPr>
        <p:txBody>
          <a:bodyPr/>
          <a:lstStyle/>
          <a:p>
            <a:pPr eaLnBrk="1" hangingPunct="1"/>
            <a:r>
              <a:rPr lang="es-ES" sz="2400" dirty="0" err="1">
                <a:latin typeface="Calibri" pitchFamily="34" charset="0"/>
              </a:rPr>
              <a:t>The</a:t>
            </a:r>
            <a:r>
              <a:rPr lang="es-ES" sz="2400" dirty="0">
                <a:latin typeface="Calibri" pitchFamily="34" charset="0"/>
              </a:rPr>
              <a:t> Chaos </a:t>
            </a:r>
            <a:r>
              <a:rPr lang="es-ES" sz="2400" dirty="0" err="1">
                <a:latin typeface="Calibri" pitchFamily="34" charset="0"/>
              </a:rPr>
              <a:t>Report</a:t>
            </a:r>
            <a:r>
              <a:rPr lang="es-ES" sz="2400" dirty="0">
                <a:latin typeface="Calibri" pitchFamily="34" charset="0"/>
              </a:rPr>
              <a:t>: 2015</a:t>
            </a:r>
          </a:p>
          <a:p>
            <a:pPr lvl="1" eaLnBrk="1" hangingPunct="1"/>
            <a:r>
              <a:rPr lang="es-ES" sz="2200" dirty="0">
                <a:latin typeface="Calibri" pitchFamily="34" charset="0"/>
              </a:rPr>
              <a:t>Definición de “éxito”: </a:t>
            </a:r>
            <a:r>
              <a:rPr lang="en-US" sz="2200" dirty="0" err="1">
                <a:solidFill>
                  <a:srgbClr val="FF0000"/>
                </a:solidFill>
                <a:latin typeface="Calibri" pitchFamily="34" charset="0"/>
              </a:rPr>
              <a:t>OnTime</a:t>
            </a:r>
            <a:r>
              <a:rPr lang="en-US" sz="2200" dirty="0">
                <a:solidFill>
                  <a:srgbClr val="FF0000"/>
                </a:solidFill>
                <a:latin typeface="Calibri" pitchFamily="34" charset="0"/>
              </a:rPr>
              <a:t>, </a:t>
            </a:r>
            <a:r>
              <a:rPr lang="en-US" sz="2200" dirty="0" err="1">
                <a:solidFill>
                  <a:srgbClr val="FF0000"/>
                </a:solidFill>
                <a:latin typeface="Calibri" pitchFamily="34" charset="0"/>
              </a:rPr>
              <a:t>OnBudget</a:t>
            </a:r>
            <a:r>
              <a:rPr lang="en-US" sz="2200" dirty="0">
                <a:solidFill>
                  <a:srgbClr val="FF0000"/>
                </a:solidFill>
                <a:latin typeface="Calibri" pitchFamily="34" charset="0"/>
              </a:rPr>
              <a:t>, with a satisfactory result</a:t>
            </a:r>
            <a:r>
              <a:rPr lang="en-US" sz="2200" dirty="0">
                <a:latin typeface="Calibri" pitchFamily="34" charset="0"/>
              </a:rPr>
              <a:t>: </a:t>
            </a:r>
            <a:r>
              <a:rPr lang="es-ES" sz="2200" dirty="0">
                <a:latin typeface="Calibri" pitchFamily="34" charset="0"/>
              </a:rPr>
              <a:t>el proyecto se resolvió dentro de un tiempo estimado razonable, se mantuvo dentro del presupuesto y brindó satisfacción al cliente y a los usuarios, independientemente del alcance original.</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074B753F-260B-4A84-858B-0723D070D776}"/>
              </a:ext>
            </a:extLst>
          </p:cNvPr>
          <p:cNvPicPr>
            <a:picLocks noChangeAspect="1"/>
          </p:cNvPicPr>
          <p:nvPr/>
        </p:nvPicPr>
        <p:blipFill>
          <a:blip r:embed="rId3"/>
          <a:stretch>
            <a:fillRect/>
          </a:stretch>
        </p:blipFill>
        <p:spPr>
          <a:xfrm>
            <a:off x="1619672" y="3501008"/>
            <a:ext cx="6984776" cy="1959145"/>
          </a:xfrm>
          <a:prstGeom prst="rect">
            <a:avLst/>
          </a:prstGeom>
        </p:spPr>
      </p:pic>
    </p:spTree>
    <p:extLst>
      <p:ext uri="{BB962C8B-B14F-4D97-AF65-F5344CB8AC3E}">
        <p14:creationId xmlns:p14="http://schemas.microsoft.com/office/powerpoint/2010/main" val="423833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1366565"/>
          </a:xfrm>
        </p:spPr>
        <p:txBody>
          <a:bodyPr/>
          <a:lstStyle/>
          <a:p>
            <a:pPr eaLnBrk="1" hangingPunct="1"/>
            <a:r>
              <a:rPr lang="es-ES" sz="2400" dirty="0">
                <a:latin typeface="Calibri" pitchFamily="34" charset="0"/>
              </a:rPr>
              <a:t>Proyecto </a:t>
            </a:r>
            <a:r>
              <a:rPr lang="es-ES" sz="2400" dirty="0" err="1">
                <a:latin typeface="Calibri" pitchFamily="34" charset="0"/>
              </a:rPr>
              <a:t>NaPIRE</a:t>
            </a:r>
            <a:r>
              <a:rPr lang="es-ES" sz="2400" dirty="0">
                <a:latin typeface="Calibri" pitchFamily="34" charset="0"/>
              </a:rPr>
              <a:t>:</a:t>
            </a:r>
          </a:p>
          <a:p>
            <a:pPr lvl="1" eaLnBrk="1" hangingPunct="1"/>
            <a:r>
              <a:rPr lang="es-ES" sz="2200" dirty="0">
                <a:latin typeface="Calibri" pitchFamily="34" charset="0"/>
              </a:rPr>
              <a:t>Los 10 problemas más críticos en IR junto con la frecuencia con la que se supone que conducen al fallo de los proyectos.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DFC40E3F-2DC7-4F94-8CEA-97223E13E841}"/>
              </a:ext>
            </a:extLst>
          </p:cNvPr>
          <p:cNvPicPr>
            <a:picLocks noChangeAspect="1"/>
          </p:cNvPicPr>
          <p:nvPr/>
        </p:nvPicPr>
        <p:blipFill rotWithShape="1">
          <a:blip r:embed="rId3"/>
          <a:srcRect r="5719"/>
          <a:stretch/>
        </p:blipFill>
        <p:spPr>
          <a:xfrm>
            <a:off x="1273444" y="2420888"/>
            <a:ext cx="7656320" cy="3408099"/>
          </a:xfrm>
          <a:prstGeom prst="rect">
            <a:avLst/>
          </a:prstGeom>
        </p:spPr>
      </p:pic>
      <p:sp>
        <p:nvSpPr>
          <p:cNvPr id="8" name="Flecha: hacia abajo 7">
            <a:extLst>
              <a:ext uri="{FF2B5EF4-FFF2-40B4-BE49-F238E27FC236}">
                <a16:creationId xmlns:a16="http://schemas.microsoft.com/office/drawing/2014/main" id="{48D1379F-C5A2-4D13-8281-0E9110F9C18C}"/>
              </a:ext>
            </a:extLst>
          </p:cNvPr>
          <p:cNvSpPr/>
          <p:nvPr/>
        </p:nvSpPr>
        <p:spPr>
          <a:xfrm rot="10800000">
            <a:off x="1036067" y="2541180"/>
            <a:ext cx="196510" cy="304805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466989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Proyecto </a:t>
            </a:r>
            <a:r>
              <a:rPr lang="es-ES" sz="2400" dirty="0" err="1">
                <a:latin typeface="Calibri" pitchFamily="34" charset="0"/>
              </a:rPr>
              <a:t>NaPIRE</a:t>
            </a:r>
            <a:r>
              <a:rPr lang="es-ES" sz="2400" dirty="0">
                <a:latin typeface="Calibri" pitchFamily="34" charset="0"/>
              </a:rPr>
              <a:t>:</a:t>
            </a:r>
          </a:p>
          <a:p>
            <a:pPr lvl="1" eaLnBrk="1" hangingPunct="1"/>
            <a:r>
              <a:rPr lang="es-ES" sz="2200" dirty="0">
                <a:latin typeface="Calibri" pitchFamily="34" charset="0"/>
              </a:rPr>
              <a:t>D. Méndez Fernández, et al. </a:t>
            </a:r>
            <a:r>
              <a:rPr lang="es-ES" sz="2200" i="1" dirty="0" err="1">
                <a:latin typeface="Calibri" pitchFamily="34" charset="0"/>
              </a:rPr>
              <a:t>Naming</a:t>
            </a:r>
            <a:r>
              <a:rPr lang="es-ES" sz="2200" i="1" dirty="0">
                <a:latin typeface="Calibri" pitchFamily="34" charset="0"/>
              </a:rPr>
              <a:t> </a:t>
            </a:r>
            <a:r>
              <a:rPr lang="es-ES" sz="2200" i="1" dirty="0" err="1">
                <a:latin typeface="Calibri" pitchFamily="34" charset="0"/>
              </a:rPr>
              <a:t>the</a:t>
            </a:r>
            <a:r>
              <a:rPr lang="es-ES" sz="2200" i="1" dirty="0">
                <a:latin typeface="Calibri" pitchFamily="34" charset="0"/>
              </a:rPr>
              <a:t> </a:t>
            </a:r>
            <a:r>
              <a:rPr lang="es-ES" sz="2200" i="1" dirty="0" err="1">
                <a:latin typeface="Calibri" pitchFamily="34" charset="0"/>
              </a:rPr>
              <a:t>pain</a:t>
            </a:r>
            <a:r>
              <a:rPr lang="es-ES" sz="2200" i="1" dirty="0">
                <a:latin typeface="Calibri" pitchFamily="34" charset="0"/>
              </a:rPr>
              <a:t> in </a:t>
            </a:r>
            <a:r>
              <a:rPr lang="es-ES" sz="2200" i="1" dirty="0" err="1">
                <a:latin typeface="Calibri" pitchFamily="34" charset="0"/>
              </a:rPr>
              <a:t>requirements</a:t>
            </a:r>
            <a:r>
              <a:rPr lang="es-ES" sz="2200" i="1" dirty="0">
                <a:latin typeface="Calibri" pitchFamily="34" charset="0"/>
              </a:rPr>
              <a:t> </a:t>
            </a:r>
            <a:r>
              <a:rPr lang="es-ES" sz="2200" i="1" dirty="0" err="1">
                <a:latin typeface="Calibri" pitchFamily="34" charset="0"/>
              </a:rPr>
              <a:t>engineering</a:t>
            </a:r>
            <a:r>
              <a:rPr lang="es-ES" sz="2200" i="1" dirty="0">
                <a:latin typeface="Calibri" pitchFamily="34" charset="0"/>
              </a:rPr>
              <a:t>. </a:t>
            </a:r>
            <a:r>
              <a:rPr lang="es-ES" sz="2200" i="1" dirty="0" err="1">
                <a:latin typeface="Calibri" pitchFamily="34" charset="0"/>
              </a:rPr>
              <a:t>Contemporary</a:t>
            </a:r>
            <a:r>
              <a:rPr lang="es-ES" sz="2200" i="1" dirty="0">
                <a:latin typeface="Calibri" pitchFamily="34" charset="0"/>
              </a:rPr>
              <a:t> </a:t>
            </a:r>
            <a:r>
              <a:rPr lang="es-ES" sz="2200" i="1" dirty="0" err="1">
                <a:latin typeface="Calibri" pitchFamily="34" charset="0"/>
              </a:rPr>
              <a:t>problems</a:t>
            </a:r>
            <a:r>
              <a:rPr lang="es-ES" sz="2200" i="1" dirty="0">
                <a:latin typeface="Calibri" pitchFamily="34" charset="0"/>
              </a:rPr>
              <a:t>, causes, and </a:t>
            </a:r>
            <a:r>
              <a:rPr lang="es-ES" sz="2200" i="1" dirty="0" err="1">
                <a:latin typeface="Calibri" pitchFamily="34" charset="0"/>
              </a:rPr>
              <a:t>effects</a:t>
            </a:r>
            <a:r>
              <a:rPr lang="es-ES" sz="2200" i="1" dirty="0">
                <a:latin typeface="Calibri" pitchFamily="34" charset="0"/>
              </a:rPr>
              <a:t> in </a:t>
            </a:r>
            <a:r>
              <a:rPr lang="es-ES" sz="2200" i="1" dirty="0" err="1">
                <a:latin typeface="Calibri" pitchFamily="34" charset="0"/>
              </a:rPr>
              <a:t>practice</a:t>
            </a:r>
            <a:r>
              <a:rPr lang="es-ES" sz="2200" dirty="0">
                <a:latin typeface="Calibri" pitchFamily="34" charset="0"/>
              </a:rPr>
              <a:t>. </a:t>
            </a:r>
            <a:r>
              <a:rPr lang="es-ES" sz="2200" dirty="0" err="1">
                <a:latin typeface="Calibri" pitchFamily="34" charset="0"/>
              </a:rPr>
              <a:t>Empirical</a:t>
            </a:r>
            <a:r>
              <a:rPr lang="es-ES" sz="2200" dirty="0">
                <a:latin typeface="Calibri" pitchFamily="34" charset="0"/>
              </a:rPr>
              <a:t> Software </a:t>
            </a:r>
            <a:r>
              <a:rPr lang="es-ES" sz="2200" dirty="0" err="1">
                <a:latin typeface="Calibri" pitchFamily="34" charset="0"/>
              </a:rPr>
              <a:t>Engineering</a:t>
            </a:r>
            <a:r>
              <a:rPr lang="es-ES" sz="2200" dirty="0">
                <a:latin typeface="Calibri" pitchFamily="34" charset="0"/>
              </a:rPr>
              <a:t>, 22, pp. 2298–2338, 2017.</a:t>
            </a:r>
          </a:p>
          <a:p>
            <a:pPr lvl="1" eaLnBrk="1" hangingPunct="1"/>
            <a:endParaRPr lang="es-ES" sz="2200" dirty="0">
              <a:latin typeface="Calibri" pitchFamily="34" charset="0"/>
            </a:endParaRPr>
          </a:p>
          <a:p>
            <a:pPr lvl="1" eaLnBrk="1" hangingPunct="1"/>
            <a:r>
              <a:rPr lang="es-ES" sz="2200" dirty="0" err="1">
                <a:latin typeface="Calibri" pitchFamily="34" charset="0"/>
              </a:rPr>
              <a:t>NaPiRE</a:t>
            </a:r>
            <a:r>
              <a:rPr lang="es-ES" sz="2200" dirty="0">
                <a:latin typeface="Calibri" pitchFamily="34" charset="0"/>
              </a:rPr>
              <a:t> constituye una familia distribuida de encuestas sobre el estado de las prácticas de la Ingeniería de Requisitos, incluyendo los problemas que los profesionales experimentan, así como sus causas y efectos.</a:t>
            </a:r>
          </a:p>
          <a:p>
            <a:pPr lvl="1" eaLnBrk="1" hangingPunct="1"/>
            <a:endParaRPr lang="es-ES" sz="2200" dirty="0">
              <a:latin typeface="Calibri" pitchFamily="34" charset="0"/>
            </a:endParaRPr>
          </a:p>
          <a:p>
            <a:pPr lvl="1" eaLnBrk="1" hangingPunct="1"/>
            <a:r>
              <a:rPr lang="es-ES" sz="2200" dirty="0">
                <a:latin typeface="Calibri" pitchFamily="34" charset="0"/>
              </a:rPr>
              <a:t>Esto debería conducir a la identificación de áreas de investigación de interés, así como a la identificación de factores de éxito para la Ingeniería de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29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4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ES" sz="3600" dirty="0">
                <a:latin typeface="Calibri" pitchFamily="34" charset="0"/>
              </a:rPr>
              <a:t>Definiciones de requisito y de ingeniería de requisitos</a:t>
            </a:r>
            <a:endParaRPr lang="es-UY" sz="3600" dirty="0">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1366565"/>
          </a:xfrm>
        </p:spPr>
        <p:txBody>
          <a:bodyPr/>
          <a:lstStyle/>
          <a:p>
            <a:pPr eaLnBrk="1" hangingPunct="1"/>
            <a:r>
              <a:rPr lang="es-ES" sz="2400" dirty="0">
                <a:latin typeface="Calibri" pitchFamily="34" charset="0"/>
              </a:rPr>
              <a:t>Proyecto </a:t>
            </a:r>
            <a:r>
              <a:rPr lang="es-ES" sz="2400" dirty="0" err="1">
                <a:latin typeface="Calibri" pitchFamily="34" charset="0"/>
              </a:rPr>
              <a:t>NaPIRE</a:t>
            </a:r>
            <a:r>
              <a:rPr lang="es-ES" sz="2400" dirty="0">
                <a:latin typeface="Calibri" pitchFamily="34" charset="0"/>
              </a:rPr>
              <a:t>:</a:t>
            </a:r>
          </a:p>
          <a:p>
            <a:pPr lvl="1" eaLnBrk="1" hangingPunct="1"/>
            <a:r>
              <a:rPr lang="en-US" sz="2200" dirty="0" err="1">
                <a:latin typeface="Calibri" pitchFamily="34" charset="0"/>
              </a:rPr>
              <a:t>Problema</a:t>
            </a:r>
            <a:r>
              <a:rPr lang="en-US" sz="2200" dirty="0">
                <a:latin typeface="Calibri" pitchFamily="34" charset="0"/>
              </a:rPr>
              <a:t> 1: Incomplete and/or hidden requirements.</a:t>
            </a:r>
          </a:p>
          <a:p>
            <a:pPr lvl="1" eaLnBrk="1" hangingPunct="1"/>
            <a:r>
              <a:rPr lang="en-US" sz="2200" dirty="0" err="1">
                <a:latin typeface="Calibri" pitchFamily="34" charset="0"/>
              </a:rPr>
              <a:t>Causas</a:t>
            </a:r>
            <a:r>
              <a:rPr lang="en-U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350FDAD3-F0F6-4FE1-B1BB-4A023973456C}"/>
              </a:ext>
            </a:extLst>
          </p:cNvPr>
          <p:cNvPicPr>
            <a:picLocks noChangeAspect="1"/>
          </p:cNvPicPr>
          <p:nvPr/>
        </p:nvPicPr>
        <p:blipFill>
          <a:blip r:embed="rId3"/>
          <a:stretch>
            <a:fillRect/>
          </a:stretch>
        </p:blipFill>
        <p:spPr>
          <a:xfrm>
            <a:off x="1259632" y="2275285"/>
            <a:ext cx="7639411" cy="4319510"/>
          </a:xfrm>
          <a:prstGeom prst="rect">
            <a:avLst/>
          </a:prstGeom>
        </p:spPr>
      </p:pic>
    </p:spTree>
    <p:extLst>
      <p:ext uri="{BB962C8B-B14F-4D97-AF65-F5344CB8AC3E}">
        <p14:creationId xmlns:p14="http://schemas.microsoft.com/office/powerpoint/2010/main" val="3304664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1366565"/>
          </a:xfrm>
        </p:spPr>
        <p:txBody>
          <a:bodyPr/>
          <a:lstStyle/>
          <a:p>
            <a:pPr eaLnBrk="1" hangingPunct="1"/>
            <a:r>
              <a:rPr lang="es-ES" sz="2400" dirty="0">
                <a:latin typeface="Calibri" pitchFamily="34" charset="0"/>
              </a:rPr>
              <a:t>Proyecto </a:t>
            </a:r>
            <a:r>
              <a:rPr lang="es-ES" sz="2400" dirty="0" err="1">
                <a:latin typeface="Calibri" pitchFamily="34" charset="0"/>
              </a:rPr>
              <a:t>NaPIRE</a:t>
            </a:r>
            <a:r>
              <a:rPr lang="es-ES" sz="2400" dirty="0">
                <a:latin typeface="Calibri" pitchFamily="34" charset="0"/>
              </a:rPr>
              <a:t>:</a:t>
            </a:r>
          </a:p>
          <a:p>
            <a:pPr lvl="1" eaLnBrk="1" hangingPunct="1"/>
            <a:r>
              <a:rPr lang="en-US" sz="2200" dirty="0" err="1">
                <a:latin typeface="Calibri" pitchFamily="34" charset="0"/>
              </a:rPr>
              <a:t>Problema</a:t>
            </a:r>
            <a:r>
              <a:rPr lang="en-US" sz="2200" dirty="0">
                <a:latin typeface="Calibri" pitchFamily="34" charset="0"/>
              </a:rPr>
              <a:t> 1: Incomplete and/or hidden requirements.</a:t>
            </a:r>
          </a:p>
          <a:p>
            <a:pPr lvl="1" eaLnBrk="1" hangingPunct="1"/>
            <a:r>
              <a:rPr lang="en-US" sz="2200" dirty="0" err="1">
                <a:latin typeface="Calibri" pitchFamily="34" charset="0"/>
              </a:rPr>
              <a:t>Efectos</a:t>
            </a:r>
            <a:r>
              <a:rPr lang="en-U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2F2324A7-9CB7-4EFF-9696-3FD950401C2E}"/>
              </a:ext>
            </a:extLst>
          </p:cNvPr>
          <p:cNvPicPr>
            <a:picLocks noChangeAspect="1"/>
          </p:cNvPicPr>
          <p:nvPr/>
        </p:nvPicPr>
        <p:blipFill>
          <a:blip r:embed="rId3"/>
          <a:stretch>
            <a:fillRect/>
          </a:stretch>
        </p:blipFill>
        <p:spPr>
          <a:xfrm>
            <a:off x="1216951" y="2190712"/>
            <a:ext cx="7675529" cy="4334632"/>
          </a:xfrm>
          <a:prstGeom prst="rect">
            <a:avLst/>
          </a:prstGeom>
        </p:spPr>
      </p:pic>
    </p:spTree>
    <p:extLst>
      <p:ext uri="{BB962C8B-B14F-4D97-AF65-F5344CB8AC3E}">
        <p14:creationId xmlns:p14="http://schemas.microsoft.com/office/powerpoint/2010/main" val="1879230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Problemas con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Las deficiencias en las prácticas de ingeniería de requisitos plantean muchos riesgos para el éxito de los proyectos software.</a:t>
            </a:r>
          </a:p>
          <a:p>
            <a:pPr eaLnBrk="1" hangingPunct="1"/>
            <a:endParaRPr lang="es-ES" sz="2400" dirty="0">
              <a:latin typeface="Calibri" pitchFamily="34" charset="0"/>
            </a:endParaRPr>
          </a:p>
          <a:p>
            <a:pPr eaLnBrk="1" hangingPunct="1"/>
            <a:r>
              <a:rPr lang="es-ES" sz="2400" dirty="0">
                <a:latin typeface="Calibri" pitchFamily="34" charset="0"/>
              </a:rPr>
              <a:t>Éxito significa:</a:t>
            </a:r>
          </a:p>
          <a:p>
            <a:pPr lvl="1" eaLnBrk="1" hangingPunct="1"/>
            <a:r>
              <a:rPr lang="es-ES" sz="2200" dirty="0">
                <a:latin typeface="Calibri" pitchFamily="34" charset="0"/>
              </a:rPr>
              <a:t>entregar un producto que satisface las expectativas funcionales y de calidad de los usuarios…</a:t>
            </a:r>
          </a:p>
          <a:p>
            <a:pPr lvl="1" eaLnBrk="1" hangingPunct="1"/>
            <a:endParaRPr lang="es-ES" sz="2200" dirty="0">
              <a:latin typeface="Calibri" pitchFamily="34" charset="0"/>
            </a:endParaRPr>
          </a:p>
          <a:p>
            <a:pPr lvl="1" eaLnBrk="1" hangingPunct="1"/>
            <a:r>
              <a:rPr lang="es-ES" sz="2200" dirty="0">
                <a:latin typeface="Calibri" pitchFamily="34" charset="0"/>
              </a:rPr>
              <a:t>… dentro de los costos y el cronograma acordados.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78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ES" sz="3600" dirty="0">
                <a:latin typeface="Calibri" pitchFamily="34" charset="0"/>
              </a:rPr>
              <a:t>Características de los requisitos</a:t>
            </a:r>
            <a:endParaRPr lang="es-UY" sz="3600" dirty="0">
              <a:latin typeface="Calibri" pitchFamily="34" charset="0"/>
            </a:endParaRPr>
          </a:p>
        </p:txBody>
      </p:sp>
    </p:spTree>
    <p:extLst>
      <p:ext uri="{BB962C8B-B14F-4D97-AF65-F5344CB8AC3E}">
        <p14:creationId xmlns:p14="http://schemas.microsoft.com/office/powerpoint/2010/main" val="868077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Características de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Características deseables:</a:t>
            </a:r>
          </a:p>
          <a:p>
            <a:pPr lvl="1" eaLnBrk="1" hangingPunct="1"/>
            <a:r>
              <a:rPr lang="es-ES" sz="2200" dirty="0">
                <a:latin typeface="Calibri" pitchFamily="34" charset="0"/>
              </a:rPr>
              <a:t>No ambigüedad.</a:t>
            </a:r>
          </a:p>
          <a:p>
            <a:pPr lvl="1" eaLnBrk="1" hangingPunct="1"/>
            <a:r>
              <a:rPr lang="es-ES" sz="2200" dirty="0">
                <a:latin typeface="Calibri" pitchFamily="34" charset="0"/>
              </a:rPr>
              <a:t>Correctitud.</a:t>
            </a:r>
          </a:p>
          <a:p>
            <a:pPr lvl="1" eaLnBrk="1" hangingPunct="1"/>
            <a:r>
              <a:rPr lang="es-ES" sz="2200" dirty="0">
                <a:latin typeface="Calibri" pitchFamily="34" charset="0"/>
              </a:rPr>
              <a:t>Completitud.</a:t>
            </a:r>
          </a:p>
          <a:p>
            <a:pPr lvl="1" eaLnBrk="1" hangingPunct="1"/>
            <a:r>
              <a:rPr lang="es-ES" sz="2200" dirty="0">
                <a:latin typeface="Calibri" pitchFamily="34" charset="0"/>
              </a:rPr>
              <a:t>Consistencia.</a:t>
            </a:r>
          </a:p>
          <a:p>
            <a:pPr lvl="1" eaLnBrk="1" hangingPunct="1"/>
            <a:r>
              <a:rPr lang="es-ES" sz="2200" dirty="0">
                <a:latin typeface="Calibri" pitchFamily="34" charset="0"/>
              </a:rPr>
              <a:t>Verificabilidad.</a:t>
            </a:r>
          </a:p>
          <a:p>
            <a:pPr lvl="1" eaLnBrk="1" hangingPunct="1"/>
            <a:r>
              <a:rPr lang="es-ES" sz="2200" dirty="0">
                <a:latin typeface="Calibri" pitchFamily="34" charset="0"/>
              </a:rPr>
              <a:t>Factibilidad.</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911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Características de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No ambigüedad:</a:t>
            </a:r>
          </a:p>
          <a:p>
            <a:pPr lvl="1" eaLnBrk="1" hangingPunct="1"/>
            <a:r>
              <a:rPr lang="es-ES" sz="2200" dirty="0">
                <a:latin typeface="Calibri" pitchFamily="34" charset="0"/>
              </a:rPr>
              <a:t>Un requerimiento es no ambiguo si y solo si tiene un única interpretación para cualquier lector (cliente, usuarios, analista, desarrollador, etc.).</a:t>
            </a:r>
          </a:p>
          <a:p>
            <a:pPr eaLnBrk="1" hangingPunct="1"/>
            <a:endParaRPr lang="es-ES" sz="2400" dirty="0">
              <a:latin typeface="Calibri" pitchFamily="34" charset="0"/>
            </a:endParaRPr>
          </a:p>
          <a:p>
            <a:pPr eaLnBrk="1" hangingPunct="1"/>
            <a:r>
              <a:rPr lang="es-ES" sz="2400" dirty="0">
                <a:latin typeface="Calibri" pitchFamily="34" charset="0"/>
              </a:rPr>
              <a:t>Correctitud:</a:t>
            </a:r>
          </a:p>
          <a:p>
            <a:pPr lvl="1" eaLnBrk="1" hangingPunct="1"/>
            <a:r>
              <a:rPr lang="es-ES" sz="2200" dirty="0">
                <a:latin typeface="Calibri" pitchFamily="34" charset="0"/>
              </a:rPr>
              <a:t>Un requerimiento es correcto si y solo si “cae” dentro del espacio del producto.</a:t>
            </a:r>
          </a:p>
          <a:p>
            <a:pPr eaLnBrk="1" hangingPunct="1"/>
            <a:endParaRPr lang="es-ES" sz="2400" dirty="0">
              <a:latin typeface="Calibri" pitchFamily="34" charset="0"/>
            </a:endParaRPr>
          </a:p>
          <a:p>
            <a:pPr eaLnBrk="1" hangingPunct="1"/>
            <a:r>
              <a:rPr lang="es-ES" sz="2400" dirty="0">
                <a:latin typeface="Calibri" pitchFamily="34" charset="0"/>
              </a:rPr>
              <a:t>Completitud:</a:t>
            </a:r>
          </a:p>
          <a:p>
            <a:pPr lvl="1" eaLnBrk="1" hangingPunct="1"/>
            <a:r>
              <a:rPr lang="es-ES" sz="2000" dirty="0">
                <a:latin typeface="Calibri" pitchFamily="34" charset="0"/>
              </a:rPr>
              <a:t>Un requerimiento es completo si y solo si cumple que: a) Todas las necesidades del usuario se ven reflejadas, y b) Existe una correspondencia (mapeo) entre las entradas y salidas del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18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Características de los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Consistencia:</a:t>
            </a:r>
          </a:p>
          <a:p>
            <a:pPr lvl="1" eaLnBrk="1" hangingPunct="1"/>
            <a:r>
              <a:rPr lang="es-ES" sz="2200" dirty="0">
                <a:latin typeface="Calibri" pitchFamily="34" charset="0"/>
              </a:rPr>
              <a:t>Un requerimiento es consistente si y solo si no contradice a otro requerimiento.</a:t>
            </a:r>
          </a:p>
          <a:p>
            <a:pPr eaLnBrk="1" hangingPunct="1"/>
            <a:endParaRPr lang="es-ES" sz="2400" dirty="0">
              <a:latin typeface="Calibri" pitchFamily="34" charset="0"/>
            </a:endParaRPr>
          </a:p>
          <a:p>
            <a:pPr eaLnBrk="1" hangingPunct="1"/>
            <a:r>
              <a:rPr lang="es-ES" sz="2400" dirty="0">
                <a:latin typeface="Calibri" pitchFamily="34" charset="0"/>
              </a:rPr>
              <a:t>Verificabilidad:</a:t>
            </a:r>
          </a:p>
          <a:p>
            <a:pPr lvl="1" eaLnBrk="1" hangingPunct="1"/>
            <a:r>
              <a:rPr lang="es-ES" sz="2200" dirty="0">
                <a:latin typeface="Calibri" pitchFamily="34" charset="0"/>
              </a:rPr>
              <a:t>Un requerimiento es verificable si y solo si es posible determinar sin ambigüedad, a través de un proceso finito, cuándo una implementación lo satisface.</a:t>
            </a:r>
          </a:p>
          <a:p>
            <a:pPr eaLnBrk="1" hangingPunct="1"/>
            <a:endParaRPr lang="es-ES" sz="2400" dirty="0">
              <a:latin typeface="Calibri" pitchFamily="34" charset="0"/>
            </a:endParaRPr>
          </a:p>
          <a:p>
            <a:pPr eaLnBrk="1" hangingPunct="1"/>
            <a:r>
              <a:rPr lang="es-ES" sz="2400" dirty="0">
                <a:latin typeface="Calibri" pitchFamily="34" charset="0"/>
              </a:rPr>
              <a:t>Factibilidad:</a:t>
            </a:r>
          </a:p>
          <a:p>
            <a:pPr lvl="1" eaLnBrk="1" hangingPunct="1"/>
            <a:r>
              <a:rPr lang="es-ES" sz="2000" dirty="0">
                <a:latin typeface="Calibri" pitchFamily="34" charset="0"/>
              </a:rPr>
              <a:t>Un requerimiento es factible si puede ser implementado dentro de las capacidades y restricciones del sistema y su entorno operativo.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847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754326"/>
          </a:xfrm>
          <a:prstGeom prst="rect">
            <a:avLst/>
          </a:prstGeom>
          <a:noFill/>
        </p:spPr>
        <p:txBody>
          <a:bodyPr wrap="square" rtlCol="0">
            <a:spAutoFit/>
          </a:bodyPr>
          <a:lstStyle/>
          <a:p>
            <a:pPr algn="ctr"/>
            <a:r>
              <a:rPr lang="es-ES" sz="3600" dirty="0">
                <a:latin typeface="Calibri" pitchFamily="34" charset="0"/>
              </a:rPr>
              <a:t>Proceso software y áreas de conocimiento de la ingeniería de requisitos</a:t>
            </a:r>
            <a:endParaRPr lang="es-UY" sz="3600" dirty="0">
              <a:latin typeface="Calibri" pitchFamily="34" charset="0"/>
            </a:endParaRPr>
          </a:p>
        </p:txBody>
      </p:sp>
    </p:spTree>
    <p:extLst>
      <p:ext uri="{BB962C8B-B14F-4D97-AF65-F5344CB8AC3E}">
        <p14:creationId xmlns:p14="http://schemas.microsoft.com/office/powerpoint/2010/main" val="3528811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Modelo genérico de proceso software</a:t>
            </a:r>
          </a:p>
        </p:txBody>
      </p:sp>
      <p:sp>
        <p:nvSpPr>
          <p:cNvPr id="16387" name="2 Marcador de contenido"/>
          <p:cNvSpPr>
            <a:spLocks noGrp="1"/>
          </p:cNvSpPr>
          <p:nvPr>
            <p:ph idx="1"/>
          </p:nvPr>
        </p:nvSpPr>
        <p:spPr>
          <a:xfrm>
            <a:off x="1036067" y="908721"/>
            <a:ext cx="8000429" cy="520032"/>
          </a:xfrm>
        </p:spPr>
        <p:txBody>
          <a:bodyPr/>
          <a:lstStyle/>
          <a:p>
            <a:pPr eaLnBrk="1" hangingPunct="1"/>
            <a:r>
              <a:rPr lang="es-UY" sz="2400" dirty="0">
                <a:latin typeface="Calibri" pitchFamily="34" charset="0"/>
              </a:rPr>
              <a:t>.</a:t>
            </a:r>
            <a:endParaRPr lang="es-ES" sz="20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266CAB86-E8DD-4FF7-9E9B-83EF44C2BF40}"/>
              </a:ext>
            </a:extLst>
          </p:cNvPr>
          <p:cNvSpPr txBox="1"/>
          <p:nvPr/>
        </p:nvSpPr>
        <p:spPr>
          <a:xfrm>
            <a:off x="2612333" y="3150927"/>
            <a:ext cx="1155127" cy="478236"/>
          </a:xfrm>
          <a:prstGeom prst="rect">
            <a:avLst/>
          </a:prstGeom>
          <a:noFill/>
          <a:ln w="19050">
            <a:solidFill>
              <a:schemeClr val="tx1"/>
            </a:solidFill>
          </a:ln>
        </p:spPr>
        <p:txBody>
          <a:bodyPr wrap="square" rtlCol="0">
            <a:spAutoFit/>
          </a:bodyPr>
          <a:lstStyle/>
          <a:p>
            <a:pPr algn="ctr"/>
            <a:r>
              <a:rPr lang="es-UY" sz="1200" dirty="0"/>
              <a:t>Ingeniería de requisitos</a:t>
            </a:r>
          </a:p>
        </p:txBody>
      </p:sp>
      <p:sp>
        <p:nvSpPr>
          <p:cNvPr id="10" name="CuadroTexto 9">
            <a:extLst>
              <a:ext uri="{FF2B5EF4-FFF2-40B4-BE49-F238E27FC236}">
                <a16:creationId xmlns:a16="http://schemas.microsoft.com/office/drawing/2014/main" id="{A7740B49-44CA-40A7-B055-8B508217154A}"/>
              </a:ext>
            </a:extLst>
          </p:cNvPr>
          <p:cNvSpPr txBox="1"/>
          <p:nvPr/>
        </p:nvSpPr>
        <p:spPr>
          <a:xfrm>
            <a:off x="3873035" y="3154592"/>
            <a:ext cx="1155127" cy="478236"/>
          </a:xfrm>
          <a:prstGeom prst="rect">
            <a:avLst/>
          </a:prstGeom>
          <a:noFill/>
          <a:ln w="19050">
            <a:solidFill>
              <a:schemeClr val="tx1"/>
            </a:solidFill>
          </a:ln>
        </p:spPr>
        <p:txBody>
          <a:bodyPr wrap="square" rtlCol="0">
            <a:spAutoFit/>
          </a:bodyPr>
          <a:lstStyle/>
          <a:p>
            <a:pPr algn="ctr"/>
            <a:r>
              <a:rPr lang="es-UY" sz="1200" dirty="0"/>
              <a:t>Diseño arquitectónico</a:t>
            </a:r>
          </a:p>
        </p:txBody>
      </p:sp>
      <p:sp>
        <p:nvSpPr>
          <p:cNvPr id="11" name="CuadroTexto 10">
            <a:extLst>
              <a:ext uri="{FF2B5EF4-FFF2-40B4-BE49-F238E27FC236}">
                <a16:creationId xmlns:a16="http://schemas.microsoft.com/office/drawing/2014/main" id="{55F0CFB0-4D49-4C7B-BF0A-C7BACE14D48C}"/>
              </a:ext>
            </a:extLst>
          </p:cNvPr>
          <p:cNvSpPr txBox="1"/>
          <p:nvPr/>
        </p:nvSpPr>
        <p:spPr>
          <a:xfrm>
            <a:off x="5120723" y="3154592"/>
            <a:ext cx="1155127" cy="478236"/>
          </a:xfrm>
          <a:prstGeom prst="rect">
            <a:avLst/>
          </a:prstGeom>
          <a:noFill/>
          <a:ln w="19050">
            <a:solidFill>
              <a:schemeClr val="tx1"/>
            </a:solidFill>
          </a:ln>
        </p:spPr>
        <p:txBody>
          <a:bodyPr wrap="square" rtlCol="0">
            <a:spAutoFit/>
          </a:bodyPr>
          <a:lstStyle/>
          <a:p>
            <a:pPr algn="ctr"/>
            <a:r>
              <a:rPr lang="es-UY" sz="1200" dirty="0"/>
              <a:t>Construcción</a:t>
            </a:r>
          </a:p>
          <a:p>
            <a:pPr algn="ctr"/>
            <a:endParaRPr lang="es-UY" sz="1200" dirty="0"/>
          </a:p>
        </p:txBody>
      </p:sp>
      <p:sp>
        <p:nvSpPr>
          <p:cNvPr id="12" name="CuadroTexto 11">
            <a:extLst>
              <a:ext uri="{FF2B5EF4-FFF2-40B4-BE49-F238E27FC236}">
                <a16:creationId xmlns:a16="http://schemas.microsoft.com/office/drawing/2014/main" id="{465E0928-C9D2-4E87-877E-9F1D0C81A962}"/>
              </a:ext>
            </a:extLst>
          </p:cNvPr>
          <p:cNvSpPr txBox="1"/>
          <p:nvPr/>
        </p:nvSpPr>
        <p:spPr>
          <a:xfrm>
            <a:off x="6371659" y="3158257"/>
            <a:ext cx="1155127" cy="478236"/>
          </a:xfrm>
          <a:prstGeom prst="rect">
            <a:avLst/>
          </a:prstGeom>
          <a:noFill/>
          <a:ln w="19050">
            <a:solidFill>
              <a:schemeClr val="tx1"/>
            </a:solidFill>
          </a:ln>
        </p:spPr>
        <p:txBody>
          <a:bodyPr wrap="square" rtlCol="0">
            <a:spAutoFit/>
          </a:bodyPr>
          <a:lstStyle/>
          <a:p>
            <a:pPr algn="ctr"/>
            <a:r>
              <a:rPr lang="es-UY" sz="1200" dirty="0" err="1"/>
              <a:t>Testing</a:t>
            </a:r>
            <a:endParaRPr lang="es-UY" sz="1200" dirty="0"/>
          </a:p>
          <a:p>
            <a:pPr algn="ctr"/>
            <a:endParaRPr lang="es-UY" sz="1200" dirty="0"/>
          </a:p>
        </p:txBody>
      </p:sp>
      <p:sp>
        <p:nvSpPr>
          <p:cNvPr id="13" name="CuadroTexto 12">
            <a:extLst>
              <a:ext uri="{FF2B5EF4-FFF2-40B4-BE49-F238E27FC236}">
                <a16:creationId xmlns:a16="http://schemas.microsoft.com/office/drawing/2014/main" id="{276D3137-B453-4691-806B-AAAD5A1C130C}"/>
              </a:ext>
            </a:extLst>
          </p:cNvPr>
          <p:cNvSpPr txBox="1"/>
          <p:nvPr/>
        </p:nvSpPr>
        <p:spPr>
          <a:xfrm>
            <a:off x="3112715" y="3980655"/>
            <a:ext cx="1155127" cy="478236"/>
          </a:xfrm>
          <a:prstGeom prst="rect">
            <a:avLst/>
          </a:prstGeom>
          <a:noFill/>
          <a:ln w="19050">
            <a:solidFill>
              <a:schemeClr val="tx1"/>
            </a:solidFill>
          </a:ln>
        </p:spPr>
        <p:txBody>
          <a:bodyPr wrap="square" rtlCol="0">
            <a:spAutoFit/>
          </a:bodyPr>
          <a:lstStyle/>
          <a:p>
            <a:pPr algn="ctr"/>
            <a:r>
              <a:rPr lang="es-UY" sz="1200" dirty="0"/>
              <a:t>Gestión de proyectos</a:t>
            </a:r>
          </a:p>
        </p:txBody>
      </p:sp>
      <p:sp>
        <p:nvSpPr>
          <p:cNvPr id="14" name="CuadroTexto 13">
            <a:extLst>
              <a:ext uri="{FF2B5EF4-FFF2-40B4-BE49-F238E27FC236}">
                <a16:creationId xmlns:a16="http://schemas.microsoft.com/office/drawing/2014/main" id="{4969D96E-9175-46F6-BA12-9C4F59209919}"/>
              </a:ext>
            </a:extLst>
          </p:cNvPr>
          <p:cNvSpPr txBox="1"/>
          <p:nvPr/>
        </p:nvSpPr>
        <p:spPr>
          <a:xfrm>
            <a:off x="4500133" y="3984320"/>
            <a:ext cx="1155127" cy="461665"/>
          </a:xfrm>
          <a:prstGeom prst="rect">
            <a:avLst/>
          </a:prstGeom>
          <a:noFill/>
          <a:ln w="19050">
            <a:solidFill>
              <a:schemeClr val="tx1"/>
            </a:solidFill>
          </a:ln>
        </p:spPr>
        <p:txBody>
          <a:bodyPr wrap="square" rtlCol="0">
            <a:spAutoFit/>
          </a:bodyPr>
          <a:lstStyle/>
          <a:p>
            <a:pPr algn="ctr"/>
            <a:r>
              <a:rPr lang="es-UY" sz="1200" dirty="0"/>
              <a:t>Calidad del software</a:t>
            </a:r>
          </a:p>
        </p:txBody>
      </p:sp>
      <p:sp>
        <p:nvSpPr>
          <p:cNvPr id="15" name="CuadroTexto 14">
            <a:extLst>
              <a:ext uri="{FF2B5EF4-FFF2-40B4-BE49-F238E27FC236}">
                <a16:creationId xmlns:a16="http://schemas.microsoft.com/office/drawing/2014/main" id="{F85C29E4-B997-4216-8F16-1F5F250CB187}"/>
              </a:ext>
            </a:extLst>
          </p:cNvPr>
          <p:cNvSpPr txBox="1"/>
          <p:nvPr/>
        </p:nvSpPr>
        <p:spPr>
          <a:xfrm>
            <a:off x="5874545" y="3984320"/>
            <a:ext cx="1155127" cy="478236"/>
          </a:xfrm>
          <a:prstGeom prst="rect">
            <a:avLst/>
          </a:prstGeom>
          <a:noFill/>
          <a:ln w="19050">
            <a:solidFill>
              <a:schemeClr val="tx1"/>
            </a:solidFill>
          </a:ln>
        </p:spPr>
        <p:txBody>
          <a:bodyPr wrap="square" rtlCol="0">
            <a:spAutoFit/>
          </a:bodyPr>
          <a:lstStyle/>
          <a:p>
            <a:pPr algn="ctr"/>
            <a:r>
              <a:rPr lang="es-UY" sz="1200" dirty="0"/>
              <a:t>SCM</a:t>
            </a:r>
          </a:p>
          <a:p>
            <a:pPr algn="ctr"/>
            <a:endParaRPr lang="es-UY" sz="1200" dirty="0"/>
          </a:p>
        </p:txBody>
      </p:sp>
      <p:sp>
        <p:nvSpPr>
          <p:cNvPr id="16" name="Rectángulo 15">
            <a:extLst>
              <a:ext uri="{FF2B5EF4-FFF2-40B4-BE49-F238E27FC236}">
                <a16:creationId xmlns:a16="http://schemas.microsoft.com/office/drawing/2014/main" id="{7AE5AD0B-FDD9-496C-B6E6-DFA3CA9E85FA}"/>
              </a:ext>
            </a:extLst>
          </p:cNvPr>
          <p:cNvSpPr/>
          <p:nvPr/>
        </p:nvSpPr>
        <p:spPr>
          <a:xfrm>
            <a:off x="2534343" y="3018756"/>
            <a:ext cx="5097986" cy="1608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17" name="Imagen 16">
            <a:extLst>
              <a:ext uri="{FF2B5EF4-FFF2-40B4-BE49-F238E27FC236}">
                <a16:creationId xmlns:a16="http://schemas.microsoft.com/office/drawing/2014/main" id="{C5E508BF-B4D1-41CB-98E8-C4362F5099E6}"/>
              </a:ext>
            </a:extLst>
          </p:cNvPr>
          <p:cNvPicPr>
            <a:picLocks noChangeAspect="1"/>
          </p:cNvPicPr>
          <p:nvPr/>
        </p:nvPicPr>
        <p:blipFill rotWithShape="1">
          <a:blip r:embed="rId3"/>
          <a:srcRect l="19923" r="20014"/>
          <a:stretch/>
        </p:blipFill>
        <p:spPr>
          <a:xfrm>
            <a:off x="1466953" y="3351570"/>
            <a:ext cx="747887" cy="937980"/>
          </a:xfrm>
          <a:prstGeom prst="rect">
            <a:avLst/>
          </a:prstGeom>
        </p:spPr>
      </p:pic>
      <p:sp>
        <p:nvSpPr>
          <p:cNvPr id="18" name="CuadroTexto 17">
            <a:extLst>
              <a:ext uri="{FF2B5EF4-FFF2-40B4-BE49-F238E27FC236}">
                <a16:creationId xmlns:a16="http://schemas.microsoft.com/office/drawing/2014/main" id="{F6B54B4D-16ED-4ECA-A066-A2042C24B526}"/>
              </a:ext>
            </a:extLst>
          </p:cNvPr>
          <p:cNvSpPr txBox="1"/>
          <p:nvPr/>
        </p:nvSpPr>
        <p:spPr>
          <a:xfrm>
            <a:off x="1143000" y="4293452"/>
            <a:ext cx="1332296" cy="954107"/>
          </a:xfrm>
          <a:prstGeom prst="rect">
            <a:avLst/>
          </a:prstGeom>
          <a:noFill/>
        </p:spPr>
        <p:txBody>
          <a:bodyPr wrap="square" rtlCol="0">
            <a:spAutoFit/>
          </a:bodyPr>
          <a:lstStyle/>
          <a:p>
            <a:pPr algn="ctr"/>
            <a:r>
              <a:rPr lang="es-UY" sz="1400" dirty="0"/>
              <a:t>Necesidades del negocio y de los usuarios</a:t>
            </a:r>
          </a:p>
        </p:txBody>
      </p:sp>
      <p:sp>
        <p:nvSpPr>
          <p:cNvPr id="19" name="Doble onda 18">
            <a:extLst>
              <a:ext uri="{FF2B5EF4-FFF2-40B4-BE49-F238E27FC236}">
                <a16:creationId xmlns:a16="http://schemas.microsoft.com/office/drawing/2014/main" id="{C5F4CE21-F925-456A-B984-8B21719EFF5F}"/>
              </a:ext>
            </a:extLst>
          </p:cNvPr>
          <p:cNvSpPr/>
          <p:nvPr/>
        </p:nvSpPr>
        <p:spPr>
          <a:xfrm rot="5400000">
            <a:off x="7848938" y="3437917"/>
            <a:ext cx="937981" cy="790892"/>
          </a:xfrm>
          <a:prstGeom prst="doubleWave">
            <a:avLst/>
          </a:prstGeom>
          <a:blipFill>
            <a:blip r:embed="rId4"/>
            <a:tile tx="0" ty="0" sx="100000" sy="100000" flip="none" algn="tl"/>
          </a:blipFill>
          <a:ln>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0" name="CuadroTexto 19">
            <a:extLst>
              <a:ext uri="{FF2B5EF4-FFF2-40B4-BE49-F238E27FC236}">
                <a16:creationId xmlns:a16="http://schemas.microsoft.com/office/drawing/2014/main" id="{422564B9-B693-47A5-8AF5-F9F950F67FA8}"/>
              </a:ext>
            </a:extLst>
          </p:cNvPr>
          <p:cNvSpPr txBox="1"/>
          <p:nvPr/>
        </p:nvSpPr>
        <p:spPr>
          <a:xfrm>
            <a:off x="7708932" y="4337305"/>
            <a:ext cx="1183548" cy="542001"/>
          </a:xfrm>
          <a:prstGeom prst="rect">
            <a:avLst/>
          </a:prstGeom>
          <a:noFill/>
        </p:spPr>
        <p:txBody>
          <a:bodyPr wrap="square" rtlCol="0">
            <a:spAutoFit/>
          </a:bodyPr>
          <a:lstStyle/>
          <a:p>
            <a:pPr algn="ctr"/>
            <a:r>
              <a:rPr lang="es-UY" sz="1400" dirty="0"/>
              <a:t>Sistema software</a:t>
            </a:r>
          </a:p>
        </p:txBody>
      </p:sp>
      <p:cxnSp>
        <p:nvCxnSpPr>
          <p:cNvPr id="21" name="Conector: curvado 20">
            <a:extLst>
              <a:ext uri="{FF2B5EF4-FFF2-40B4-BE49-F238E27FC236}">
                <a16:creationId xmlns:a16="http://schemas.microsoft.com/office/drawing/2014/main" id="{5DFBED1D-F23A-49A2-8AC3-528FAFBA169A}"/>
              </a:ext>
            </a:extLst>
          </p:cNvPr>
          <p:cNvCxnSpPr>
            <a:cxnSpLocks/>
            <a:stCxn id="18" idx="2"/>
            <a:endCxn id="20" idx="2"/>
          </p:cNvCxnSpPr>
          <p:nvPr/>
        </p:nvCxnSpPr>
        <p:spPr>
          <a:xfrm rot="5400000" flipH="1" flipV="1">
            <a:off x="4870800" y="1817654"/>
            <a:ext cx="368253" cy="6491558"/>
          </a:xfrm>
          <a:prstGeom prst="curvedConnector3">
            <a:avLst>
              <a:gd name="adj1" fmla="val -62077"/>
            </a:avLst>
          </a:prstGeom>
          <a:ln w="31750">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7A315F06-FFB1-48B2-A9BF-C74E4F079C21}"/>
              </a:ext>
            </a:extLst>
          </p:cNvPr>
          <p:cNvSpPr txBox="1"/>
          <p:nvPr/>
        </p:nvSpPr>
        <p:spPr>
          <a:xfrm>
            <a:off x="3419872" y="5157192"/>
            <a:ext cx="3240360" cy="307777"/>
          </a:xfrm>
          <a:prstGeom prst="rect">
            <a:avLst/>
          </a:prstGeom>
          <a:noFill/>
        </p:spPr>
        <p:txBody>
          <a:bodyPr wrap="square" rtlCol="0">
            <a:spAutoFit/>
          </a:bodyPr>
          <a:lstStyle/>
          <a:p>
            <a:pPr algn="ctr"/>
            <a:r>
              <a:rPr lang="es-UY" sz="1400" dirty="0"/>
              <a:t>… que (</a:t>
            </a:r>
            <a:r>
              <a:rPr lang="es-UY" sz="1400" i="1" dirty="0"/>
              <a:t>¿con suerte?</a:t>
            </a:r>
            <a:r>
              <a:rPr lang="es-UY" sz="1400" dirty="0"/>
              <a:t>) satisface las …</a:t>
            </a:r>
          </a:p>
        </p:txBody>
      </p:sp>
      <p:sp>
        <p:nvSpPr>
          <p:cNvPr id="23" name="CuadroTexto 22">
            <a:extLst>
              <a:ext uri="{FF2B5EF4-FFF2-40B4-BE49-F238E27FC236}">
                <a16:creationId xmlns:a16="http://schemas.microsoft.com/office/drawing/2014/main" id="{6DF4924E-B487-49F3-BBE1-C43E40025F03}"/>
              </a:ext>
            </a:extLst>
          </p:cNvPr>
          <p:cNvSpPr txBox="1"/>
          <p:nvPr/>
        </p:nvSpPr>
        <p:spPr>
          <a:xfrm>
            <a:off x="6439448" y="1858582"/>
            <a:ext cx="1192881" cy="478236"/>
          </a:xfrm>
          <a:prstGeom prst="rect">
            <a:avLst/>
          </a:prstGeom>
          <a:noFill/>
          <a:ln w="22225">
            <a:solidFill>
              <a:schemeClr val="tx1"/>
            </a:solidFill>
          </a:ln>
        </p:spPr>
        <p:txBody>
          <a:bodyPr wrap="square" rtlCol="0">
            <a:spAutoFit/>
          </a:bodyPr>
          <a:lstStyle/>
          <a:p>
            <a:pPr algn="ctr"/>
            <a:r>
              <a:rPr lang="es-UY" sz="1200" dirty="0"/>
              <a:t>Evolución y Mantenimiento</a:t>
            </a:r>
          </a:p>
        </p:txBody>
      </p:sp>
      <p:sp>
        <p:nvSpPr>
          <p:cNvPr id="24" name="CuadroTexto 23">
            <a:extLst>
              <a:ext uri="{FF2B5EF4-FFF2-40B4-BE49-F238E27FC236}">
                <a16:creationId xmlns:a16="http://schemas.microsoft.com/office/drawing/2014/main" id="{1E9B6361-34FF-4E33-8688-B13C22E4C537}"/>
              </a:ext>
            </a:extLst>
          </p:cNvPr>
          <p:cNvSpPr txBox="1"/>
          <p:nvPr/>
        </p:nvSpPr>
        <p:spPr>
          <a:xfrm>
            <a:off x="2534343" y="1873343"/>
            <a:ext cx="1155127" cy="478236"/>
          </a:xfrm>
          <a:prstGeom prst="rect">
            <a:avLst/>
          </a:prstGeom>
          <a:noFill/>
          <a:ln w="22225">
            <a:solidFill>
              <a:schemeClr val="tx1"/>
            </a:solidFill>
          </a:ln>
        </p:spPr>
        <p:txBody>
          <a:bodyPr wrap="square" rtlCol="0">
            <a:spAutoFit/>
          </a:bodyPr>
          <a:lstStyle/>
          <a:p>
            <a:pPr algn="ctr"/>
            <a:r>
              <a:rPr lang="es-UY" sz="1200" dirty="0"/>
              <a:t>Ingeniería de Procesos</a:t>
            </a:r>
          </a:p>
        </p:txBody>
      </p:sp>
      <p:cxnSp>
        <p:nvCxnSpPr>
          <p:cNvPr id="25" name="Conector: angular 24">
            <a:extLst>
              <a:ext uri="{FF2B5EF4-FFF2-40B4-BE49-F238E27FC236}">
                <a16:creationId xmlns:a16="http://schemas.microsoft.com/office/drawing/2014/main" id="{1A85177F-43E2-4CBB-A114-B77497DCC826}"/>
              </a:ext>
            </a:extLst>
          </p:cNvPr>
          <p:cNvCxnSpPr>
            <a:cxnSpLocks/>
            <a:stCxn id="19" idx="1"/>
            <a:endCxn id="23" idx="3"/>
          </p:cNvCxnSpPr>
          <p:nvPr/>
        </p:nvCxnSpPr>
        <p:spPr>
          <a:xfrm rot="16200000" flipV="1">
            <a:off x="7341793" y="2388237"/>
            <a:ext cx="1266673" cy="685600"/>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7226114E-CF6E-4CE5-AA06-F62B7992FBCC}"/>
              </a:ext>
            </a:extLst>
          </p:cNvPr>
          <p:cNvCxnSpPr>
            <a:stCxn id="24" idx="3"/>
            <a:endCxn id="16" idx="0"/>
          </p:cNvCxnSpPr>
          <p:nvPr/>
        </p:nvCxnSpPr>
        <p:spPr>
          <a:xfrm>
            <a:off x="3689470" y="2112462"/>
            <a:ext cx="1393866" cy="90629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0FEC33A2-8EE2-4A28-A179-0E3B3CDFA310}"/>
              </a:ext>
            </a:extLst>
          </p:cNvPr>
          <p:cNvCxnSpPr>
            <a:cxnSpLocks/>
            <a:stCxn id="17" idx="3"/>
            <a:endCxn id="16" idx="1"/>
          </p:cNvCxnSpPr>
          <p:nvPr/>
        </p:nvCxnSpPr>
        <p:spPr>
          <a:xfrm>
            <a:off x="2214840" y="3820560"/>
            <a:ext cx="319503" cy="223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58C09A40-29C2-4E05-ACE0-6248C59F3FC6}"/>
              </a:ext>
            </a:extLst>
          </p:cNvPr>
          <p:cNvCxnSpPr>
            <a:cxnSpLocks/>
          </p:cNvCxnSpPr>
          <p:nvPr/>
        </p:nvCxnSpPr>
        <p:spPr>
          <a:xfrm>
            <a:off x="7622220" y="3837624"/>
            <a:ext cx="319503" cy="2235"/>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Flecha: a la derecha 28">
            <a:extLst>
              <a:ext uri="{FF2B5EF4-FFF2-40B4-BE49-F238E27FC236}">
                <a16:creationId xmlns:a16="http://schemas.microsoft.com/office/drawing/2014/main" id="{4B06FA96-099B-48AE-B071-DD28A6EB3D62}"/>
              </a:ext>
            </a:extLst>
          </p:cNvPr>
          <p:cNvSpPr/>
          <p:nvPr/>
        </p:nvSpPr>
        <p:spPr>
          <a:xfrm rot="2024590">
            <a:off x="1211464" y="2410862"/>
            <a:ext cx="2040554" cy="1861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61438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SWEBOK – </a:t>
            </a:r>
            <a:r>
              <a:rPr lang="es-ES" sz="3200" dirty="0" err="1">
                <a:effectLst/>
                <a:latin typeface="Calibri" pitchFamily="34" charset="0"/>
              </a:rPr>
              <a:t>Areas</a:t>
            </a:r>
            <a:r>
              <a:rPr lang="es-ES" sz="3200" dirty="0">
                <a:effectLst/>
                <a:latin typeface="Calibri" pitchFamily="34" charset="0"/>
              </a:rPr>
              <a:t> de conocimiento de IR</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SWEBOK:</a:t>
            </a:r>
          </a:p>
          <a:p>
            <a:pPr lvl="1" eaLnBrk="1" hangingPunct="1"/>
            <a:r>
              <a:rPr lang="es-ES" sz="2200" i="1" dirty="0">
                <a:latin typeface="Calibri" pitchFamily="34" charset="0"/>
              </a:rPr>
              <a:t>Guide </a:t>
            </a:r>
            <a:r>
              <a:rPr lang="es-ES" sz="2200" i="1" dirty="0" err="1">
                <a:latin typeface="Calibri" pitchFamily="34" charset="0"/>
              </a:rPr>
              <a:t>to</a:t>
            </a:r>
            <a:r>
              <a:rPr lang="es-ES" sz="2200" i="1" dirty="0">
                <a:latin typeface="Calibri" pitchFamily="34" charset="0"/>
              </a:rPr>
              <a:t> </a:t>
            </a:r>
            <a:r>
              <a:rPr lang="es-ES" sz="2200" i="1" dirty="0" err="1">
                <a:latin typeface="Calibri" pitchFamily="34" charset="0"/>
              </a:rPr>
              <a:t>the</a:t>
            </a:r>
            <a:r>
              <a:rPr lang="es-ES" sz="2200" i="1" dirty="0">
                <a:latin typeface="Calibri" pitchFamily="34" charset="0"/>
              </a:rPr>
              <a:t> Software </a:t>
            </a:r>
            <a:r>
              <a:rPr lang="es-ES" sz="2200" i="1" dirty="0" err="1">
                <a:latin typeface="Calibri" pitchFamily="34" charset="0"/>
              </a:rPr>
              <a:t>Engineering</a:t>
            </a:r>
            <a:r>
              <a:rPr lang="es-ES" sz="2200" i="1" dirty="0">
                <a:latin typeface="Calibri" pitchFamily="34" charset="0"/>
              </a:rPr>
              <a:t> </a:t>
            </a:r>
            <a:r>
              <a:rPr lang="es-ES" sz="2200" i="1" dirty="0" err="1">
                <a:latin typeface="Calibri" pitchFamily="34" charset="0"/>
              </a:rPr>
              <a:t>Body</a:t>
            </a:r>
            <a:r>
              <a:rPr lang="es-ES" sz="2200" i="1" dirty="0">
                <a:latin typeface="Calibri" pitchFamily="34" charset="0"/>
              </a:rPr>
              <a:t> </a:t>
            </a:r>
            <a:r>
              <a:rPr lang="es-ES" sz="2200" i="1" dirty="0" err="1">
                <a:latin typeface="Calibri" pitchFamily="34" charset="0"/>
              </a:rPr>
              <a:t>of</a:t>
            </a:r>
            <a:r>
              <a:rPr lang="es-ES" sz="2200" i="1" dirty="0">
                <a:latin typeface="Calibri" pitchFamily="34" charset="0"/>
              </a:rPr>
              <a:t> </a:t>
            </a:r>
            <a:r>
              <a:rPr lang="es-ES" sz="2200" i="1" dirty="0" err="1">
                <a:latin typeface="Calibri" pitchFamily="34" charset="0"/>
              </a:rPr>
              <a:t>Knowledge</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Describe el conocimiento generalmente aceptado sobre ingeniería de software.</a:t>
            </a:r>
          </a:p>
          <a:p>
            <a:pPr lvl="1" eaLnBrk="1" hangingPunct="1"/>
            <a:endParaRPr lang="es-ES" sz="2200" dirty="0">
              <a:latin typeface="Calibri" pitchFamily="34" charset="0"/>
            </a:endParaRPr>
          </a:p>
          <a:p>
            <a:pPr lvl="1" eaLnBrk="1" hangingPunct="1"/>
            <a:r>
              <a:rPr lang="es-ES" sz="2200" dirty="0">
                <a:latin typeface="Calibri" pitchFamily="34" charset="0"/>
              </a:rPr>
              <a:t>Está estructurada en 15 áreas de conocimiento que compendian los conceptos fundamentales de ingeniería de software y áreas asociadas, e incluyen una lista de referencia que apunta a información más detallada (libros y artículos técnicos).</a:t>
            </a:r>
          </a:p>
          <a:p>
            <a:pPr lvl="1" eaLnBrk="1" hangingPunct="1"/>
            <a:endParaRPr lang="es-ES" sz="2200" dirty="0">
              <a:latin typeface="Calibri" pitchFamily="34" charset="0"/>
            </a:endParaRPr>
          </a:p>
          <a:p>
            <a:pPr lvl="1" eaLnBrk="1" hangingPunct="1"/>
            <a:r>
              <a:rPr lang="es-ES" sz="2200" dirty="0">
                <a:latin typeface="Calibri" pitchFamily="34" charset="0"/>
              </a:rPr>
              <a:t>Se puede descargar desde: </a:t>
            </a:r>
            <a:r>
              <a:rPr lang="es-ES" sz="2000" dirty="0">
                <a:latin typeface="Calibri" pitchFamily="34" charset="0"/>
                <a:hlinkClick r:id="rId3"/>
              </a:rPr>
              <a:t>https://www.computer.org/education/bodies-of-knowledge/software-engineering</a:t>
            </a:r>
            <a:r>
              <a:rPr lang="es-ES" sz="20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39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7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iniciales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 o Requerimiento:</a:t>
            </a:r>
          </a:p>
          <a:p>
            <a:pPr lvl="1" eaLnBrk="1" hangingPunct="1"/>
            <a:r>
              <a:rPr lang="es-ES" sz="2200" dirty="0">
                <a:latin typeface="Calibri" pitchFamily="34" charset="0"/>
              </a:rPr>
              <a:t>Enunciado que identifica una característica o restricción operativa, funcional o de diseño de un producto o proceso, que es </a:t>
            </a:r>
            <a:r>
              <a:rPr lang="es-ES" sz="2200" dirty="0">
                <a:solidFill>
                  <a:srgbClr val="0070C0"/>
                </a:solidFill>
                <a:latin typeface="Calibri" pitchFamily="34" charset="0"/>
              </a:rPr>
              <a:t>inequívoca, verificable o medible, y necesaria para la aceptación</a:t>
            </a:r>
            <a:r>
              <a:rPr lang="es-ES" sz="2200" dirty="0">
                <a:latin typeface="Calibri" pitchFamily="34" charset="0"/>
              </a:rPr>
              <a:t> del producto o proceso (por parte de los consumidores o las directrices internas de garantía de calidad).</a:t>
            </a:r>
          </a:p>
          <a:p>
            <a:pPr lvl="2" algn="r" eaLnBrk="1" hangingPunct="1"/>
            <a:r>
              <a:rPr lang="es-ES" sz="1400" dirty="0">
                <a:latin typeface="Calibri" pitchFamily="34" charset="0"/>
              </a:rPr>
              <a:t>(IEEE </a:t>
            </a:r>
            <a:r>
              <a:rPr lang="es-ES" sz="1400" dirty="0" err="1">
                <a:latin typeface="Calibri" pitchFamily="34" charset="0"/>
              </a:rPr>
              <a:t>Std</a:t>
            </a:r>
            <a:r>
              <a:rPr lang="es-ES" sz="1400" dirty="0">
                <a:latin typeface="Calibri" pitchFamily="34" charset="0"/>
              </a:rPr>
              <a:t> 1220-2005: IEEE Standard </a:t>
            </a:r>
            <a:r>
              <a:rPr lang="es-ES" sz="1400" dirty="0" err="1">
                <a:latin typeface="Calibri" pitchFamily="34" charset="0"/>
              </a:rPr>
              <a:t>for</a:t>
            </a:r>
            <a:r>
              <a:rPr lang="es-ES" sz="1400" dirty="0">
                <a:latin typeface="Calibri" pitchFamily="34" charset="0"/>
              </a:rPr>
              <a:t> </a:t>
            </a:r>
            <a:r>
              <a:rPr lang="es-ES" sz="1400" dirty="0" err="1">
                <a:latin typeface="Calibri" pitchFamily="34" charset="0"/>
              </a:rPr>
              <a:t>Application</a:t>
            </a:r>
            <a:r>
              <a:rPr lang="es-ES" sz="1400" dirty="0">
                <a:latin typeface="Calibri" pitchFamily="34" charset="0"/>
              </a:rPr>
              <a:t> and Management </a:t>
            </a:r>
            <a:r>
              <a:rPr lang="es-ES" sz="1400" dirty="0" err="1">
                <a:latin typeface="Calibri" pitchFamily="34" charset="0"/>
              </a:rPr>
              <a:t>of</a:t>
            </a:r>
            <a:r>
              <a:rPr lang="es-ES" sz="1400" dirty="0">
                <a:latin typeface="Calibri" pitchFamily="34" charset="0"/>
              </a:rPr>
              <a:t> </a:t>
            </a:r>
            <a:r>
              <a:rPr lang="es-ES" sz="1400" dirty="0" err="1">
                <a:latin typeface="Calibri" pitchFamily="34" charset="0"/>
              </a:rPr>
              <a:t>the</a:t>
            </a:r>
            <a:r>
              <a:rPr lang="es-ES" sz="1400" dirty="0">
                <a:latin typeface="Calibri" pitchFamily="34" charset="0"/>
              </a:rPr>
              <a:t> </a:t>
            </a:r>
            <a:r>
              <a:rPr lang="es-ES" sz="1400" dirty="0" err="1">
                <a:latin typeface="Calibri" pitchFamily="34" charset="0"/>
              </a:rPr>
              <a:t>Systems</a:t>
            </a:r>
            <a:r>
              <a:rPr lang="es-ES" sz="1400" dirty="0">
                <a:latin typeface="Calibri" pitchFamily="34" charset="0"/>
              </a:rPr>
              <a:t> </a:t>
            </a:r>
            <a:r>
              <a:rPr lang="es-ES" sz="1400" dirty="0" err="1">
                <a:latin typeface="Calibri" pitchFamily="34" charset="0"/>
              </a:rPr>
              <a:t>Engineering</a:t>
            </a:r>
            <a:r>
              <a:rPr lang="es-ES" sz="1400" dirty="0">
                <a:latin typeface="Calibri" pitchFamily="34" charset="0"/>
              </a:rPr>
              <a:t> </a:t>
            </a:r>
            <a:r>
              <a:rPr lang="es-ES" sz="1400" dirty="0" err="1">
                <a:latin typeface="Calibri" pitchFamily="34" charset="0"/>
              </a:rPr>
              <a:t>Process</a:t>
            </a:r>
            <a:r>
              <a:rPr lang="es-ES" sz="1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SWEBOK – </a:t>
            </a:r>
            <a:r>
              <a:rPr lang="es-ES" sz="3200" dirty="0" err="1">
                <a:effectLst/>
                <a:latin typeface="Calibri" pitchFamily="34" charset="0"/>
              </a:rPr>
              <a:t>Areas</a:t>
            </a:r>
            <a:r>
              <a:rPr lang="es-ES" sz="3200" dirty="0">
                <a:effectLst/>
                <a:latin typeface="Calibri" pitchFamily="34" charset="0"/>
              </a:rPr>
              <a:t> de conocimiento de IR</a:t>
            </a:r>
          </a:p>
        </p:txBody>
      </p:sp>
      <p:sp>
        <p:nvSpPr>
          <p:cNvPr id="16387" name="2 Marcador de contenido"/>
          <p:cNvSpPr>
            <a:spLocks noGrp="1"/>
          </p:cNvSpPr>
          <p:nvPr>
            <p:ph idx="1"/>
          </p:nvPr>
        </p:nvSpPr>
        <p:spPr>
          <a:xfrm>
            <a:off x="1036067" y="908720"/>
            <a:ext cx="8000429" cy="932930"/>
          </a:xfrm>
        </p:spPr>
        <p:txBody>
          <a:bodyPr/>
          <a:lstStyle/>
          <a:p>
            <a:pPr eaLnBrk="1" hangingPunct="1"/>
            <a:r>
              <a:rPr lang="es-ES" sz="2400" dirty="0">
                <a:latin typeface="Calibri" pitchFamily="34" charset="0"/>
              </a:rPr>
              <a:t>SWEBOK:</a:t>
            </a:r>
          </a:p>
          <a:p>
            <a:pPr lvl="1" eaLnBrk="1" hangingPunct="1"/>
            <a:r>
              <a:rPr lang="es-ES" sz="2200" dirty="0" err="1">
                <a:latin typeface="Calibri" pitchFamily="34" charset="0"/>
              </a:rPr>
              <a:t>Areas</a:t>
            </a:r>
            <a:r>
              <a:rPr lang="es-ES" sz="2200" dirty="0">
                <a:latin typeface="Calibri" pitchFamily="34" charset="0"/>
              </a:rPr>
              <a:t> de conocimiento:</a:t>
            </a:r>
            <a:endParaRPr lang="es-ES" sz="20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1ACAD6C9-96FD-4066-9898-35B2B22E6AAB}"/>
              </a:ext>
            </a:extLst>
          </p:cNvPr>
          <p:cNvPicPr>
            <a:picLocks noChangeAspect="1"/>
          </p:cNvPicPr>
          <p:nvPr/>
        </p:nvPicPr>
        <p:blipFill>
          <a:blip r:embed="rId3"/>
          <a:stretch>
            <a:fillRect/>
          </a:stretch>
        </p:blipFill>
        <p:spPr>
          <a:xfrm>
            <a:off x="1147868" y="1700807"/>
            <a:ext cx="7886080" cy="4935244"/>
          </a:xfrm>
          <a:prstGeom prst="rect">
            <a:avLst/>
          </a:prstGeom>
        </p:spPr>
      </p:pic>
    </p:spTree>
    <p:extLst>
      <p:ext uri="{BB962C8B-B14F-4D97-AF65-F5344CB8AC3E}">
        <p14:creationId xmlns:p14="http://schemas.microsoft.com/office/powerpoint/2010/main" val="137727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ES" sz="3600" dirty="0">
                <a:latin typeface="Calibri" pitchFamily="34" charset="0"/>
              </a:rPr>
              <a:t>Actividades del proceso de ingeniería de requisitos</a:t>
            </a:r>
            <a:endParaRPr lang="es-UY" sz="3600" dirty="0">
              <a:latin typeface="Calibri" pitchFamily="34" charset="0"/>
            </a:endParaRPr>
          </a:p>
        </p:txBody>
      </p:sp>
    </p:spTree>
    <p:extLst>
      <p:ext uri="{BB962C8B-B14F-4D97-AF65-F5344CB8AC3E}">
        <p14:creationId xmlns:p14="http://schemas.microsoft.com/office/powerpoint/2010/main" val="1833703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La definición previa de “ingeniería de requisitos” distingue dos grupos de actividades:</a:t>
            </a:r>
          </a:p>
          <a:p>
            <a:pPr eaLnBrk="1" hangingPunct="1"/>
            <a:endParaRPr lang="es-ES" sz="2400" dirty="0">
              <a:latin typeface="Calibri" pitchFamily="34" charset="0"/>
            </a:endParaRPr>
          </a:p>
          <a:p>
            <a:pPr eaLnBrk="1" hangingPunct="1"/>
            <a:r>
              <a:rPr lang="es-ES" sz="2400" dirty="0">
                <a:latin typeface="Calibri" pitchFamily="34" charset="0"/>
              </a:rPr>
              <a:t>Desarrollo de requisitos:</a:t>
            </a:r>
          </a:p>
          <a:p>
            <a:pPr lvl="1" eaLnBrk="1" hangingPunct="1"/>
            <a:r>
              <a:rPr lang="es-ES" sz="2200" dirty="0">
                <a:latin typeface="Calibri" pitchFamily="34" charset="0"/>
              </a:rPr>
              <a:t>abarca las actividades relacionadas con la obtención, análisis, especificación y validación de los requisitos de un producto.</a:t>
            </a:r>
          </a:p>
          <a:p>
            <a:pPr eaLnBrk="1" hangingPunct="1"/>
            <a:endParaRPr lang="es-ES" sz="2400" dirty="0">
              <a:latin typeface="Calibri" pitchFamily="34" charset="0"/>
            </a:endParaRPr>
          </a:p>
          <a:p>
            <a:pPr eaLnBrk="1" hangingPunct="1"/>
            <a:r>
              <a:rPr lang="es-ES" sz="2400" dirty="0">
                <a:latin typeface="Calibri" pitchFamily="34" charset="0"/>
              </a:rPr>
              <a:t>Gestión de los requisitos:</a:t>
            </a:r>
          </a:p>
          <a:p>
            <a:pPr lvl="1" eaLnBrk="1" hangingPunct="1"/>
            <a:r>
              <a:rPr lang="es-ES" sz="2200" dirty="0">
                <a:latin typeface="Calibri" pitchFamily="34" charset="0"/>
              </a:rPr>
              <a:t>incluye todas las actividades necesarias para mantener la integridad, exactitud y la actualidad de los requisitos acordados a lo largo del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309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652463"/>
          </a:xfrm>
        </p:spPr>
        <p:txBody>
          <a:bodyPr/>
          <a:lstStyle/>
          <a:p>
            <a:pPr eaLnBrk="1" hangingPunct="1"/>
            <a:r>
              <a:rPr lang="es-ES" sz="2400" dirty="0">
                <a:latin typeface="Calibri" pitchFamily="34" charset="0"/>
              </a:rPr>
              <a:t>Actividades del proceso:</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upo 21">
            <a:extLst>
              <a:ext uri="{FF2B5EF4-FFF2-40B4-BE49-F238E27FC236}">
                <a16:creationId xmlns:a16="http://schemas.microsoft.com/office/drawing/2014/main" id="{CFEDE0F4-00AF-4E2C-A818-AAD90A980CE5}"/>
              </a:ext>
            </a:extLst>
          </p:cNvPr>
          <p:cNvGrpSpPr/>
          <p:nvPr/>
        </p:nvGrpSpPr>
        <p:grpSpPr>
          <a:xfrm>
            <a:off x="1966009" y="1700808"/>
            <a:ext cx="6206391" cy="4507043"/>
            <a:chOff x="887957" y="1512925"/>
            <a:chExt cx="6206391" cy="4507043"/>
          </a:xfrm>
        </p:grpSpPr>
        <p:sp>
          <p:nvSpPr>
            <p:cNvPr id="23" name="CuadroTexto 22">
              <a:extLst>
                <a:ext uri="{FF2B5EF4-FFF2-40B4-BE49-F238E27FC236}">
                  <a16:creationId xmlns:a16="http://schemas.microsoft.com/office/drawing/2014/main" id="{762414A7-2BB2-4FAC-BE87-FC16485E81E5}"/>
                </a:ext>
              </a:extLst>
            </p:cNvPr>
            <p:cNvSpPr txBox="1"/>
            <p:nvPr/>
          </p:nvSpPr>
          <p:spPr>
            <a:xfrm>
              <a:off x="2819541" y="1512925"/>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Ingeniería de Requisitos</a:t>
              </a:r>
            </a:p>
          </p:txBody>
        </p:sp>
        <p:sp>
          <p:nvSpPr>
            <p:cNvPr id="24" name="CuadroTexto 23">
              <a:extLst>
                <a:ext uri="{FF2B5EF4-FFF2-40B4-BE49-F238E27FC236}">
                  <a16:creationId xmlns:a16="http://schemas.microsoft.com/office/drawing/2014/main" id="{A9A3F1C3-6F32-4D28-B704-0219C48C7286}"/>
                </a:ext>
              </a:extLst>
            </p:cNvPr>
            <p:cNvSpPr txBox="1"/>
            <p:nvPr/>
          </p:nvSpPr>
          <p:spPr>
            <a:xfrm>
              <a:off x="887957" y="2717953"/>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Desarrollo de Requisitos</a:t>
              </a:r>
            </a:p>
          </p:txBody>
        </p:sp>
        <p:sp>
          <p:nvSpPr>
            <p:cNvPr id="25" name="CuadroTexto 24">
              <a:extLst>
                <a:ext uri="{FF2B5EF4-FFF2-40B4-BE49-F238E27FC236}">
                  <a16:creationId xmlns:a16="http://schemas.microsoft.com/office/drawing/2014/main" id="{6C8962D0-FD75-4076-9E1F-1B7BAB2ADB83}"/>
                </a:ext>
              </a:extLst>
            </p:cNvPr>
            <p:cNvSpPr txBox="1"/>
            <p:nvPr/>
          </p:nvSpPr>
          <p:spPr>
            <a:xfrm>
              <a:off x="4570377" y="2721491"/>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Gestión de Requisitos</a:t>
              </a:r>
            </a:p>
          </p:txBody>
        </p:sp>
        <p:cxnSp>
          <p:nvCxnSpPr>
            <p:cNvPr id="26" name="Conector: angular 25">
              <a:extLst>
                <a:ext uri="{FF2B5EF4-FFF2-40B4-BE49-F238E27FC236}">
                  <a16:creationId xmlns:a16="http://schemas.microsoft.com/office/drawing/2014/main" id="{EE418852-42E4-4A96-8092-79C451B434DD}"/>
                </a:ext>
              </a:extLst>
            </p:cNvPr>
            <p:cNvCxnSpPr>
              <a:stCxn id="23" idx="2"/>
              <a:endCxn id="24" idx="0"/>
            </p:cNvCxnSpPr>
            <p:nvPr/>
          </p:nvCxnSpPr>
          <p:spPr>
            <a:xfrm rot="5400000">
              <a:off x="2697887" y="1334313"/>
              <a:ext cx="835696" cy="1931584"/>
            </a:xfrm>
            <a:prstGeom prst="bentConnector3">
              <a:avLst/>
            </a:prstGeom>
            <a:noFill/>
            <a:ln w="28575" cap="flat" cmpd="sng" algn="ctr">
              <a:solidFill>
                <a:srgbClr val="A9A57C">
                  <a:shade val="95000"/>
                  <a:satMod val="105000"/>
                </a:srgbClr>
              </a:solidFill>
              <a:prstDash val="solid"/>
            </a:ln>
            <a:effectLst/>
          </p:spPr>
        </p:cxnSp>
        <p:cxnSp>
          <p:nvCxnSpPr>
            <p:cNvPr id="27" name="Conector: angular 26">
              <a:extLst>
                <a:ext uri="{FF2B5EF4-FFF2-40B4-BE49-F238E27FC236}">
                  <a16:creationId xmlns:a16="http://schemas.microsoft.com/office/drawing/2014/main" id="{C359A30D-E409-4A02-A072-CEB86D909F7A}"/>
                </a:ext>
              </a:extLst>
            </p:cNvPr>
            <p:cNvCxnSpPr>
              <a:stCxn id="23" idx="2"/>
              <a:endCxn id="25" idx="0"/>
            </p:cNvCxnSpPr>
            <p:nvPr/>
          </p:nvCxnSpPr>
          <p:spPr>
            <a:xfrm rot="16200000" flipH="1">
              <a:off x="4537328" y="1426456"/>
              <a:ext cx="839234" cy="1750836"/>
            </a:xfrm>
            <a:prstGeom prst="bentConnector3">
              <a:avLst/>
            </a:prstGeom>
            <a:noFill/>
            <a:ln w="28575" cap="flat" cmpd="sng" algn="ctr">
              <a:solidFill>
                <a:srgbClr val="A9A57C">
                  <a:shade val="95000"/>
                  <a:satMod val="105000"/>
                </a:srgbClr>
              </a:solidFill>
              <a:prstDash val="solid"/>
            </a:ln>
            <a:effectLst/>
          </p:spPr>
        </p:cxnSp>
        <p:sp>
          <p:nvSpPr>
            <p:cNvPr id="28" name="CuadroTexto 27">
              <a:extLst>
                <a:ext uri="{FF2B5EF4-FFF2-40B4-BE49-F238E27FC236}">
                  <a16:creationId xmlns:a16="http://schemas.microsoft.com/office/drawing/2014/main" id="{FABB0394-238F-4C7A-92C6-ADA30DF1247A}"/>
                </a:ext>
              </a:extLst>
            </p:cNvPr>
            <p:cNvSpPr txBox="1"/>
            <p:nvPr/>
          </p:nvSpPr>
          <p:spPr>
            <a:xfrm>
              <a:off x="1472843" y="3636477"/>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Elicitación</a:t>
              </a:r>
            </a:p>
          </p:txBody>
        </p:sp>
        <p:sp>
          <p:nvSpPr>
            <p:cNvPr id="29" name="CuadroTexto 28">
              <a:extLst>
                <a:ext uri="{FF2B5EF4-FFF2-40B4-BE49-F238E27FC236}">
                  <a16:creationId xmlns:a16="http://schemas.microsoft.com/office/drawing/2014/main" id="{68FE25B3-1C20-4A61-B762-E9A8AB70C8C9}"/>
                </a:ext>
              </a:extLst>
            </p:cNvPr>
            <p:cNvSpPr txBox="1"/>
            <p:nvPr/>
          </p:nvSpPr>
          <p:spPr>
            <a:xfrm>
              <a:off x="1464602" y="4320220"/>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Análisis</a:t>
              </a:r>
            </a:p>
          </p:txBody>
        </p:sp>
        <p:sp>
          <p:nvSpPr>
            <p:cNvPr id="30" name="CuadroTexto 29">
              <a:extLst>
                <a:ext uri="{FF2B5EF4-FFF2-40B4-BE49-F238E27FC236}">
                  <a16:creationId xmlns:a16="http://schemas.microsoft.com/office/drawing/2014/main" id="{E3058ECB-01FC-4A9E-9650-A99E6B3DE097}"/>
                </a:ext>
              </a:extLst>
            </p:cNvPr>
            <p:cNvSpPr txBox="1"/>
            <p:nvPr/>
          </p:nvSpPr>
          <p:spPr>
            <a:xfrm>
              <a:off x="1468718" y="4991609"/>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Especificación</a:t>
              </a:r>
            </a:p>
          </p:txBody>
        </p:sp>
        <p:sp>
          <p:nvSpPr>
            <p:cNvPr id="31" name="CuadroTexto 30">
              <a:extLst>
                <a:ext uri="{FF2B5EF4-FFF2-40B4-BE49-F238E27FC236}">
                  <a16:creationId xmlns:a16="http://schemas.microsoft.com/office/drawing/2014/main" id="{2D065020-1024-4317-AE38-9B24E050C266}"/>
                </a:ext>
              </a:extLst>
            </p:cNvPr>
            <p:cNvSpPr txBox="1"/>
            <p:nvPr/>
          </p:nvSpPr>
          <p:spPr>
            <a:xfrm>
              <a:off x="1472834" y="5650636"/>
              <a:ext cx="2523971" cy="369332"/>
            </a:xfrm>
            <a:prstGeom prst="rect">
              <a:avLst/>
            </a:prstGeom>
            <a:no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Validación</a:t>
              </a:r>
            </a:p>
          </p:txBody>
        </p:sp>
        <p:cxnSp>
          <p:nvCxnSpPr>
            <p:cNvPr id="32" name="Conector: angular 31">
              <a:extLst>
                <a:ext uri="{FF2B5EF4-FFF2-40B4-BE49-F238E27FC236}">
                  <a16:creationId xmlns:a16="http://schemas.microsoft.com/office/drawing/2014/main" id="{CD0FBDD3-7DC7-44A9-A515-C4B052630404}"/>
                </a:ext>
              </a:extLst>
            </p:cNvPr>
            <p:cNvCxnSpPr>
              <a:stCxn id="24" idx="3"/>
              <a:endCxn id="28" idx="3"/>
            </p:cNvCxnSpPr>
            <p:nvPr/>
          </p:nvCxnSpPr>
          <p:spPr>
            <a:xfrm>
              <a:off x="3411928" y="2902619"/>
              <a:ext cx="584886" cy="918524"/>
            </a:xfrm>
            <a:prstGeom prst="bentConnector3">
              <a:avLst>
                <a:gd name="adj1" fmla="val 139085"/>
              </a:avLst>
            </a:prstGeom>
            <a:noFill/>
            <a:ln w="28575" cap="flat" cmpd="sng" algn="ctr">
              <a:solidFill>
                <a:srgbClr val="A9A57C">
                  <a:shade val="95000"/>
                  <a:satMod val="105000"/>
                </a:srgbClr>
              </a:solidFill>
              <a:prstDash val="solid"/>
            </a:ln>
            <a:effectLst/>
          </p:spPr>
        </p:cxnSp>
        <p:cxnSp>
          <p:nvCxnSpPr>
            <p:cNvPr id="33" name="Conector: angular 32">
              <a:extLst>
                <a:ext uri="{FF2B5EF4-FFF2-40B4-BE49-F238E27FC236}">
                  <a16:creationId xmlns:a16="http://schemas.microsoft.com/office/drawing/2014/main" id="{C8ADB19D-D3FB-418B-B975-DD05DFAA74CA}"/>
                </a:ext>
              </a:extLst>
            </p:cNvPr>
            <p:cNvCxnSpPr>
              <a:stCxn id="24" idx="3"/>
              <a:endCxn id="29" idx="3"/>
            </p:cNvCxnSpPr>
            <p:nvPr/>
          </p:nvCxnSpPr>
          <p:spPr>
            <a:xfrm>
              <a:off x="3411928" y="2902619"/>
              <a:ext cx="576645" cy="1602267"/>
            </a:xfrm>
            <a:prstGeom prst="bentConnector3">
              <a:avLst>
                <a:gd name="adj1" fmla="val 139643"/>
              </a:avLst>
            </a:prstGeom>
            <a:noFill/>
            <a:ln w="28575" cap="flat" cmpd="sng" algn="ctr">
              <a:solidFill>
                <a:srgbClr val="A9A57C">
                  <a:shade val="95000"/>
                  <a:satMod val="105000"/>
                </a:srgbClr>
              </a:solidFill>
              <a:prstDash val="solid"/>
            </a:ln>
            <a:effectLst/>
          </p:spPr>
        </p:cxnSp>
        <p:cxnSp>
          <p:nvCxnSpPr>
            <p:cNvPr id="34" name="Conector: angular 33">
              <a:extLst>
                <a:ext uri="{FF2B5EF4-FFF2-40B4-BE49-F238E27FC236}">
                  <a16:creationId xmlns:a16="http://schemas.microsoft.com/office/drawing/2014/main" id="{0356B9C7-B1AB-4365-A434-A32B361AB554}"/>
                </a:ext>
              </a:extLst>
            </p:cNvPr>
            <p:cNvCxnSpPr>
              <a:stCxn id="24" idx="3"/>
              <a:endCxn id="30" idx="3"/>
            </p:cNvCxnSpPr>
            <p:nvPr/>
          </p:nvCxnSpPr>
          <p:spPr>
            <a:xfrm>
              <a:off x="3411928" y="2902619"/>
              <a:ext cx="580761" cy="2273656"/>
            </a:xfrm>
            <a:prstGeom prst="bentConnector3">
              <a:avLst>
                <a:gd name="adj1" fmla="val 139362"/>
              </a:avLst>
            </a:prstGeom>
            <a:noFill/>
            <a:ln w="28575" cap="flat" cmpd="sng" algn="ctr">
              <a:solidFill>
                <a:srgbClr val="A9A57C">
                  <a:shade val="95000"/>
                  <a:satMod val="105000"/>
                </a:srgbClr>
              </a:solidFill>
              <a:prstDash val="solid"/>
            </a:ln>
            <a:effectLst/>
          </p:spPr>
        </p:cxnSp>
        <p:cxnSp>
          <p:nvCxnSpPr>
            <p:cNvPr id="35" name="Conector: angular 34">
              <a:extLst>
                <a:ext uri="{FF2B5EF4-FFF2-40B4-BE49-F238E27FC236}">
                  <a16:creationId xmlns:a16="http://schemas.microsoft.com/office/drawing/2014/main" id="{0B475A30-3067-490B-8FA9-F290581F0E65}"/>
                </a:ext>
              </a:extLst>
            </p:cNvPr>
            <p:cNvCxnSpPr>
              <a:stCxn id="24" idx="3"/>
              <a:endCxn id="31" idx="3"/>
            </p:cNvCxnSpPr>
            <p:nvPr/>
          </p:nvCxnSpPr>
          <p:spPr>
            <a:xfrm>
              <a:off x="3411928" y="2902619"/>
              <a:ext cx="584877" cy="2932683"/>
            </a:xfrm>
            <a:prstGeom prst="bentConnector3">
              <a:avLst>
                <a:gd name="adj1" fmla="val 139085"/>
              </a:avLst>
            </a:prstGeom>
            <a:noFill/>
            <a:ln w="28575" cap="flat" cmpd="sng" algn="ctr">
              <a:solidFill>
                <a:srgbClr val="A9A57C">
                  <a:shade val="95000"/>
                  <a:satMod val="105000"/>
                </a:srgbClr>
              </a:solidFill>
              <a:prstDash val="solid"/>
            </a:ln>
            <a:effectLst/>
          </p:spPr>
        </p:cxnSp>
      </p:grpSp>
    </p:spTree>
    <p:extLst>
      <p:ext uri="{BB962C8B-B14F-4D97-AF65-F5344CB8AC3E}">
        <p14:creationId xmlns:p14="http://schemas.microsoft.com/office/powerpoint/2010/main" val="1510154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Elicitación:</a:t>
            </a:r>
          </a:p>
          <a:p>
            <a:pPr lvl="1" eaLnBrk="1" hangingPunct="1"/>
            <a:r>
              <a:rPr lang="es-ES" sz="2200" dirty="0">
                <a:latin typeface="Calibri" pitchFamily="34" charset="0"/>
              </a:rPr>
              <a:t>Abarca todas las actividades relacionadas con la </a:t>
            </a:r>
            <a:r>
              <a:rPr lang="es-ES" sz="2200" dirty="0">
                <a:solidFill>
                  <a:srgbClr val="0070C0"/>
                </a:solidFill>
                <a:latin typeface="Calibri" pitchFamily="34" charset="0"/>
              </a:rPr>
              <a:t>obtención de requisitos</a:t>
            </a:r>
            <a:r>
              <a:rPr lang="es-ES" sz="2200" dirty="0">
                <a:latin typeface="Calibri" pitchFamily="34" charset="0"/>
              </a:rPr>
              <a:t>, tales como realizar entrevistas, talleres, análisis de documentos, creación de prototipos y otros.</a:t>
            </a:r>
          </a:p>
          <a:p>
            <a:pPr eaLnBrk="1" hangingPunct="1"/>
            <a:endParaRPr lang="es-ES" sz="2400" dirty="0">
              <a:latin typeface="Calibri" pitchFamily="34" charset="0"/>
            </a:endParaRPr>
          </a:p>
          <a:p>
            <a:pPr eaLnBrk="1" hangingPunct="1"/>
            <a:r>
              <a:rPr lang="es-ES" sz="2400" dirty="0">
                <a:latin typeface="Calibri" pitchFamily="34" charset="0"/>
              </a:rPr>
              <a:t>Actividades claves:</a:t>
            </a:r>
          </a:p>
          <a:p>
            <a:pPr lvl="1" eaLnBrk="1" hangingPunct="1"/>
            <a:r>
              <a:rPr lang="es-ES" sz="2200" dirty="0">
                <a:latin typeface="Calibri" pitchFamily="34" charset="0"/>
              </a:rPr>
              <a:t>Identificar clases de usuarios del producto y otras partes interesadas.</a:t>
            </a:r>
          </a:p>
          <a:p>
            <a:pPr lvl="1" eaLnBrk="1" hangingPunct="1"/>
            <a:r>
              <a:rPr lang="es-ES" sz="2200" dirty="0">
                <a:latin typeface="Calibri" pitchFamily="34" charset="0"/>
              </a:rPr>
              <a:t>Comprender las tareas y objetivos del usuario y los objetivos de negocio con los que se alinean esas tareas.</a:t>
            </a:r>
          </a:p>
          <a:p>
            <a:pPr lvl="1" eaLnBrk="1" hangingPunct="1"/>
            <a:r>
              <a:rPr lang="es-ES" sz="2200" dirty="0">
                <a:latin typeface="Calibri" pitchFamily="34" charset="0"/>
              </a:rPr>
              <a:t>Aprender sobre el entorno en el que se utilizará el nuevo producto.</a:t>
            </a:r>
          </a:p>
          <a:p>
            <a:pPr lvl="1" eaLnBrk="1" hangingPunct="1"/>
            <a:r>
              <a:rPr lang="es-ES" sz="2200" dirty="0">
                <a:latin typeface="Calibri" pitchFamily="34" charset="0"/>
              </a:rPr>
              <a:t>Trabajar con representantes de los usuarios para entender sus necesidades de funcionalidad y sus expectativas de calidad.</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25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Análisis:</a:t>
            </a:r>
          </a:p>
          <a:p>
            <a:pPr lvl="1" eaLnBrk="1" hangingPunct="1"/>
            <a:r>
              <a:rPr lang="es-ES" sz="2200" dirty="0">
                <a:latin typeface="Calibri" pitchFamily="34" charset="0"/>
              </a:rPr>
              <a:t>Implica alcanzar una </a:t>
            </a:r>
            <a:r>
              <a:rPr lang="es-ES" sz="2200" dirty="0">
                <a:solidFill>
                  <a:srgbClr val="0070C0"/>
                </a:solidFill>
                <a:latin typeface="Calibri" pitchFamily="34" charset="0"/>
              </a:rPr>
              <a:t>comprensión más rica y precisa de cada requisito</a:t>
            </a:r>
            <a:r>
              <a:rPr lang="es-ES" sz="2200" dirty="0">
                <a:latin typeface="Calibri" pitchFamily="34" charset="0"/>
              </a:rPr>
              <a:t> y representar conjuntos de requisitos de múltiples maneras.</a:t>
            </a:r>
          </a:p>
          <a:p>
            <a:pPr eaLnBrk="1" hangingPunct="1"/>
            <a:endParaRPr lang="es-ES" sz="2400" dirty="0">
              <a:latin typeface="Calibri" pitchFamily="34" charset="0"/>
            </a:endParaRPr>
          </a:p>
          <a:p>
            <a:pPr eaLnBrk="1" hangingPunct="1"/>
            <a:r>
              <a:rPr lang="es-ES" sz="2400" dirty="0">
                <a:latin typeface="Calibri" pitchFamily="34" charset="0"/>
              </a:rPr>
              <a:t>Actividades claves:</a:t>
            </a:r>
          </a:p>
          <a:p>
            <a:pPr lvl="1" eaLnBrk="1" hangingPunct="1"/>
            <a:r>
              <a:rPr lang="es-ES" sz="2200" dirty="0">
                <a:latin typeface="Calibri" pitchFamily="34" charset="0"/>
              </a:rPr>
              <a:t>Analizar la información recibida de los usuarios para distinguir los objetivos de sus tareas de los requisitos funcionales, las expectativas de calidad.</a:t>
            </a:r>
          </a:p>
          <a:p>
            <a:pPr lvl="1" eaLnBrk="1" hangingPunct="1"/>
            <a:r>
              <a:rPr lang="es-ES" sz="2200" dirty="0">
                <a:latin typeface="Calibri" pitchFamily="34" charset="0"/>
              </a:rPr>
              <a:t>Descomponer los requisitos de alto nivel en un nivel de detalle apropiado.</a:t>
            </a:r>
          </a:p>
          <a:p>
            <a:pPr lvl="1" eaLnBrk="1" hangingPunct="1"/>
            <a:r>
              <a:rPr lang="es-ES" sz="2200" dirty="0">
                <a:latin typeface="Calibri" pitchFamily="34" charset="0"/>
              </a:rPr>
              <a:t>Comprender la importancia relativa de los atributos de calidad.</a:t>
            </a:r>
          </a:p>
          <a:p>
            <a:pPr lvl="1" eaLnBrk="1" hangingPunct="1"/>
            <a:r>
              <a:rPr lang="es-ES" sz="2200" dirty="0">
                <a:latin typeface="Calibri" pitchFamily="34" charset="0"/>
              </a:rPr>
              <a:t>Identificar lagunas en los requisitos o requisitos innecesarios en cuanto que no se relacionen con el alcance definido.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034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Especificación:</a:t>
            </a:r>
          </a:p>
          <a:p>
            <a:pPr lvl="1" eaLnBrk="1" hangingPunct="1"/>
            <a:r>
              <a:rPr lang="es-ES" sz="2200" dirty="0">
                <a:latin typeface="Calibri" pitchFamily="34" charset="0"/>
              </a:rPr>
              <a:t>Implica representar y almacenar los conocimientos de los requisitos recopilados, de forma persistente y bien organizada.</a:t>
            </a:r>
          </a:p>
          <a:p>
            <a:pPr eaLnBrk="1" hangingPunct="1"/>
            <a:endParaRPr lang="es-ES" sz="2400" dirty="0">
              <a:latin typeface="Calibri" pitchFamily="34" charset="0"/>
            </a:endParaRPr>
          </a:p>
          <a:p>
            <a:pPr eaLnBrk="1" hangingPunct="1"/>
            <a:r>
              <a:rPr lang="es-ES" sz="2400" dirty="0">
                <a:latin typeface="Calibri" pitchFamily="34" charset="0"/>
              </a:rPr>
              <a:t>Actividad clave:</a:t>
            </a:r>
          </a:p>
          <a:p>
            <a:pPr lvl="1" eaLnBrk="1" hangingPunct="1"/>
            <a:r>
              <a:rPr lang="es-ES" sz="2200" dirty="0">
                <a:latin typeface="Calibri" pitchFamily="34" charset="0"/>
              </a:rPr>
              <a:t>Traducir las necesidades de los usuario recogidas en requisitos y diagramas escritos en forma adecuada para permitir su comprensión, revisión y uso por parte de las distintas audiencias  a los que están destinados.</a:t>
            </a:r>
          </a:p>
          <a:p>
            <a:pPr eaLnBrk="1" hangingPunct="1"/>
            <a:endParaRPr lang="es-ES" sz="2400" dirty="0">
              <a:latin typeface="Calibri" pitchFamily="34" charset="0"/>
            </a:endParaRPr>
          </a:p>
          <a:p>
            <a:pPr eaLnBrk="1" hangingPunct="1"/>
            <a:r>
              <a:rPr lang="es-ES" sz="2400" i="1" dirty="0">
                <a:latin typeface="Calibri" pitchFamily="34" charset="0"/>
              </a:rPr>
              <a:t>¿Quiénes son esas “audiencias”?</a:t>
            </a:r>
            <a:endParaRPr lang="es-ES" sz="2200" i="1"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885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Validación:</a:t>
            </a:r>
          </a:p>
          <a:p>
            <a:pPr lvl="1" eaLnBrk="1" hangingPunct="1"/>
            <a:r>
              <a:rPr lang="es-ES" sz="2200" dirty="0">
                <a:latin typeface="Calibri" pitchFamily="34" charset="0"/>
              </a:rPr>
              <a:t>Implica confirmar que se tiene el conjunto correcto de  requisitos que permitirá a los desarrolladores crear una solución que satisfaga las necesidades de los usuarios y los objetivos de negocio.</a:t>
            </a:r>
          </a:p>
          <a:p>
            <a:pPr eaLnBrk="1" hangingPunct="1"/>
            <a:endParaRPr lang="es-ES" sz="2400" dirty="0">
              <a:latin typeface="Calibri" pitchFamily="34" charset="0"/>
            </a:endParaRPr>
          </a:p>
          <a:p>
            <a:pPr eaLnBrk="1" hangingPunct="1"/>
            <a:r>
              <a:rPr lang="es-ES" sz="2400" dirty="0">
                <a:latin typeface="Calibri" pitchFamily="34" charset="0"/>
              </a:rPr>
              <a:t>Actividades claves:</a:t>
            </a:r>
          </a:p>
          <a:p>
            <a:pPr lvl="1" eaLnBrk="1" hangingPunct="1"/>
            <a:r>
              <a:rPr lang="es-ES" sz="2200" dirty="0">
                <a:latin typeface="Calibri" pitchFamily="34" charset="0"/>
              </a:rPr>
              <a:t>Revisar  y validar los requisitos documentados para corregir cualquier problema antes de que el grupo de desarrollo los acepte.</a:t>
            </a:r>
          </a:p>
          <a:p>
            <a:pPr lvl="1" eaLnBrk="1" hangingPunct="1"/>
            <a:r>
              <a:rPr lang="es-ES" sz="2200" dirty="0">
                <a:latin typeface="Calibri" pitchFamily="34" charset="0"/>
              </a:rPr>
              <a:t>Desarrollar pruebas de aceptación y criterios para confirmar que el producto basado en esos requisitos satisfará las necesidades del cliente y contribuirá a lograr los objetivos de negocio.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49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Relación entre actividades de desarrollo de requisitos:</a:t>
            </a:r>
          </a:p>
          <a:p>
            <a:pPr lvl="1" eaLnBrk="1" hangingPunct="1"/>
            <a:r>
              <a:rPr lang="es-ES" sz="2200" dirty="0">
                <a:latin typeface="Calibri" pitchFamily="34" charset="0"/>
              </a:rPr>
              <a:t>No debe esperarse realizar las diferentes actividades de desarrollo de requisitos en una simple secuencia lineal, de una sola pasada.</a:t>
            </a:r>
          </a:p>
          <a:p>
            <a:pPr lvl="1" eaLnBrk="1" hangingPunct="1"/>
            <a:r>
              <a:rPr lang="es-ES" sz="2200" dirty="0">
                <a:latin typeface="Calibri" pitchFamily="34" charset="0"/>
              </a:rPr>
              <a:t>En la práctica, estas actividades son </a:t>
            </a:r>
            <a:r>
              <a:rPr lang="es-ES" sz="2200" dirty="0">
                <a:solidFill>
                  <a:srgbClr val="0070C0"/>
                </a:solidFill>
                <a:latin typeface="Calibri" pitchFamily="34" charset="0"/>
              </a:rPr>
              <a:t>iterativas e incrementales</a:t>
            </a:r>
            <a:r>
              <a:rPr lang="es-ES" sz="2200" dirty="0">
                <a:latin typeface="Calibri" pitchFamily="34" charset="0"/>
              </a:rPr>
              <a:t>.</a:t>
            </a: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endParaRPr lang="es-ES" sz="2200" dirty="0">
              <a:latin typeface="Calibri" pitchFamily="34" charset="0"/>
            </a:endParaRPr>
          </a:p>
          <a:p>
            <a:pPr lvl="1" eaLnBrk="1" hangingPunct="1"/>
            <a:r>
              <a:rPr lang="es-ES" sz="2200" dirty="0">
                <a:latin typeface="Calibri" pitchFamily="34" charset="0"/>
              </a:rPr>
              <a:t>El enfoque clave del desarrollo de requisitos es el </a:t>
            </a:r>
            <a:r>
              <a:rPr lang="es-ES" sz="2200" i="1" dirty="0">
                <a:latin typeface="Calibri" pitchFamily="34" charset="0"/>
              </a:rPr>
              <a:t>refinamiento progresivo de los detalles</a:t>
            </a:r>
            <a:r>
              <a:rPr lang="es-ES" sz="2200" dirty="0">
                <a:latin typeface="Calibri" pitchFamily="34" charset="0"/>
              </a:rPr>
              <a:t>, pasando de los conceptos iniciales de lo que se necesita hacia una mayor precisión de comprensión y especificación.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upo 5">
            <a:extLst>
              <a:ext uri="{FF2B5EF4-FFF2-40B4-BE49-F238E27FC236}">
                <a16:creationId xmlns:a16="http://schemas.microsoft.com/office/drawing/2014/main" id="{A739974C-5E1A-4F5E-8CC1-6CA863F1D6B1}"/>
              </a:ext>
            </a:extLst>
          </p:cNvPr>
          <p:cNvGrpSpPr/>
          <p:nvPr/>
        </p:nvGrpSpPr>
        <p:grpSpPr>
          <a:xfrm>
            <a:off x="1811118" y="3140968"/>
            <a:ext cx="6649314" cy="1546313"/>
            <a:chOff x="832313" y="4343759"/>
            <a:chExt cx="6649314" cy="1546313"/>
          </a:xfrm>
        </p:grpSpPr>
        <p:pic>
          <p:nvPicPr>
            <p:cNvPr id="8" name="Imagen 7">
              <a:extLst>
                <a:ext uri="{FF2B5EF4-FFF2-40B4-BE49-F238E27FC236}">
                  <a16:creationId xmlns:a16="http://schemas.microsoft.com/office/drawing/2014/main" id="{B73D867A-1779-4457-A177-7D3507CAFD63}"/>
                </a:ext>
              </a:extLst>
            </p:cNvPr>
            <p:cNvPicPr>
              <a:picLocks noChangeAspect="1"/>
            </p:cNvPicPr>
            <p:nvPr/>
          </p:nvPicPr>
          <p:blipFill>
            <a:blip r:embed="rId3"/>
            <a:stretch>
              <a:fillRect/>
            </a:stretch>
          </p:blipFill>
          <p:spPr>
            <a:xfrm>
              <a:off x="832313" y="4343759"/>
              <a:ext cx="6649314" cy="1504608"/>
            </a:xfrm>
            <a:prstGeom prst="rect">
              <a:avLst/>
            </a:prstGeom>
          </p:spPr>
        </p:pic>
        <p:sp>
          <p:nvSpPr>
            <p:cNvPr id="9" name="CuadroTexto 8">
              <a:extLst>
                <a:ext uri="{FF2B5EF4-FFF2-40B4-BE49-F238E27FC236}">
                  <a16:creationId xmlns:a16="http://schemas.microsoft.com/office/drawing/2014/main" id="{534D2608-A6D7-4899-BE42-7CEACA863BCD}"/>
                </a:ext>
              </a:extLst>
            </p:cNvPr>
            <p:cNvSpPr txBox="1"/>
            <p:nvPr/>
          </p:nvSpPr>
          <p:spPr>
            <a:xfrm>
              <a:off x="832313" y="4343759"/>
              <a:ext cx="1187873" cy="369332"/>
            </a:xfrm>
            <a:prstGeom prst="rect">
              <a:avLst/>
            </a:prstGeom>
            <a:solidFill>
              <a:srgbClr val="FFFFFF"/>
            </a:solid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Elicitación</a:t>
              </a:r>
            </a:p>
          </p:txBody>
        </p:sp>
        <p:sp>
          <p:nvSpPr>
            <p:cNvPr id="10" name="CuadroTexto 9">
              <a:extLst>
                <a:ext uri="{FF2B5EF4-FFF2-40B4-BE49-F238E27FC236}">
                  <a16:creationId xmlns:a16="http://schemas.microsoft.com/office/drawing/2014/main" id="{3ECBA7DA-0FCA-4BBB-8D06-B1E3D1A16228}"/>
                </a:ext>
              </a:extLst>
            </p:cNvPr>
            <p:cNvSpPr txBox="1"/>
            <p:nvPr/>
          </p:nvSpPr>
          <p:spPr>
            <a:xfrm>
              <a:off x="2581293" y="4357943"/>
              <a:ext cx="1086940" cy="369332"/>
            </a:xfrm>
            <a:prstGeom prst="rect">
              <a:avLst/>
            </a:prstGeom>
            <a:solidFill>
              <a:srgbClr val="FFFFFF"/>
            </a:solid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Análisis</a:t>
              </a:r>
            </a:p>
          </p:txBody>
        </p:sp>
        <p:sp>
          <p:nvSpPr>
            <p:cNvPr id="11" name="CuadroTexto 10">
              <a:extLst>
                <a:ext uri="{FF2B5EF4-FFF2-40B4-BE49-F238E27FC236}">
                  <a16:creationId xmlns:a16="http://schemas.microsoft.com/office/drawing/2014/main" id="{5A92B3CB-FB86-4459-A21C-86DCA3C91ED3}"/>
                </a:ext>
              </a:extLst>
            </p:cNvPr>
            <p:cNvSpPr txBox="1"/>
            <p:nvPr/>
          </p:nvSpPr>
          <p:spPr>
            <a:xfrm>
              <a:off x="4283436" y="4354392"/>
              <a:ext cx="1298658" cy="369332"/>
            </a:xfrm>
            <a:prstGeom prst="rect">
              <a:avLst/>
            </a:prstGeom>
            <a:solidFill>
              <a:srgbClr val="FFFFFF"/>
            </a:solid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err="1">
                  <a:ln>
                    <a:noFill/>
                  </a:ln>
                  <a:solidFill>
                    <a:srgbClr val="2F2B20"/>
                  </a:solidFill>
                  <a:effectLst/>
                  <a:uLnTx/>
                  <a:uFillTx/>
                  <a:latin typeface="Calibri"/>
                </a:rPr>
                <a:t>Especific</a:t>
              </a:r>
              <a:r>
                <a:rPr kumimoji="0" lang="es-UY" sz="1800" b="0" i="0" u="none" strike="noStrike" kern="0" cap="none" spc="0" normalizeH="0" baseline="0" noProof="0" dirty="0">
                  <a:ln>
                    <a:noFill/>
                  </a:ln>
                  <a:solidFill>
                    <a:srgbClr val="2F2B20"/>
                  </a:solidFill>
                  <a:effectLst/>
                  <a:uLnTx/>
                  <a:uFillTx/>
                  <a:latin typeface="Calibri"/>
                </a:rPr>
                <a:t>.</a:t>
              </a:r>
            </a:p>
          </p:txBody>
        </p:sp>
        <p:sp>
          <p:nvSpPr>
            <p:cNvPr id="12" name="CuadroTexto 11">
              <a:extLst>
                <a:ext uri="{FF2B5EF4-FFF2-40B4-BE49-F238E27FC236}">
                  <a16:creationId xmlns:a16="http://schemas.microsoft.com/office/drawing/2014/main" id="{E5889D95-6E78-4B3D-8BB5-E392164B2E70}"/>
                </a:ext>
              </a:extLst>
            </p:cNvPr>
            <p:cNvSpPr txBox="1"/>
            <p:nvPr/>
          </p:nvSpPr>
          <p:spPr>
            <a:xfrm>
              <a:off x="6179095" y="4354392"/>
              <a:ext cx="1221165" cy="369332"/>
            </a:xfrm>
            <a:prstGeom prst="rect">
              <a:avLst/>
            </a:prstGeom>
            <a:solidFill>
              <a:srgbClr val="FFFFFF"/>
            </a:solidFill>
            <a:ln w="19050">
              <a:solidFill>
                <a:srgbClr val="2F2B2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Validación</a:t>
              </a:r>
            </a:p>
          </p:txBody>
        </p:sp>
        <p:sp>
          <p:nvSpPr>
            <p:cNvPr id="13" name="CuadroTexto 12">
              <a:extLst>
                <a:ext uri="{FF2B5EF4-FFF2-40B4-BE49-F238E27FC236}">
                  <a16:creationId xmlns:a16="http://schemas.microsoft.com/office/drawing/2014/main" id="{CE7330C6-8EE0-420C-A294-3D52DF868EBA}"/>
                </a:ext>
              </a:extLst>
            </p:cNvPr>
            <p:cNvSpPr txBox="1"/>
            <p:nvPr/>
          </p:nvSpPr>
          <p:spPr>
            <a:xfrm>
              <a:off x="3402414" y="5582295"/>
              <a:ext cx="1870123"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400" b="1" i="0" u="none" strike="noStrike" kern="0" cap="none" spc="0" normalizeH="0" baseline="0" noProof="0" dirty="0">
                  <a:ln>
                    <a:noFill/>
                  </a:ln>
                  <a:solidFill>
                    <a:srgbClr val="2F2B20"/>
                  </a:solidFill>
                  <a:effectLst/>
                  <a:uLnTx/>
                  <a:uFillTx/>
                  <a:latin typeface="Calibri"/>
                </a:rPr>
                <a:t>confirmar y corregir</a:t>
              </a:r>
            </a:p>
          </p:txBody>
        </p:sp>
        <p:sp>
          <p:nvSpPr>
            <p:cNvPr id="14" name="CuadroTexto 13">
              <a:extLst>
                <a:ext uri="{FF2B5EF4-FFF2-40B4-BE49-F238E27FC236}">
                  <a16:creationId xmlns:a16="http://schemas.microsoft.com/office/drawing/2014/main" id="{07EF7B30-F659-4FCF-A804-1DC24C758210}"/>
                </a:ext>
              </a:extLst>
            </p:cNvPr>
            <p:cNvSpPr txBox="1"/>
            <p:nvPr/>
          </p:nvSpPr>
          <p:spPr>
            <a:xfrm>
              <a:off x="4359345" y="5249701"/>
              <a:ext cx="1054595"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400" b="1" i="0" u="none" strike="noStrike" kern="0" cap="none" spc="0" normalizeH="0" baseline="0" noProof="0" dirty="0">
                  <a:ln>
                    <a:noFill/>
                  </a:ln>
                  <a:solidFill>
                    <a:srgbClr val="2F2B20"/>
                  </a:solidFill>
                  <a:effectLst/>
                  <a:uLnTx/>
                  <a:uFillTx/>
                  <a:latin typeface="Calibri"/>
                </a:rPr>
                <a:t>re-evaluar</a:t>
              </a:r>
            </a:p>
          </p:txBody>
        </p:sp>
        <p:sp>
          <p:nvSpPr>
            <p:cNvPr id="15" name="CuadroTexto 14">
              <a:extLst>
                <a:ext uri="{FF2B5EF4-FFF2-40B4-BE49-F238E27FC236}">
                  <a16:creationId xmlns:a16="http://schemas.microsoft.com/office/drawing/2014/main" id="{B3874EEC-BF83-4EEE-A235-1A8FB17EFABF}"/>
                </a:ext>
              </a:extLst>
            </p:cNvPr>
            <p:cNvSpPr txBox="1"/>
            <p:nvPr/>
          </p:nvSpPr>
          <p:spPr>
            <a:xfrm>
              <a:off x="5319823" y="4859848"/>
              <a:ext cx="912437"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400" b="1" i="0" u="none" strike="noStrike" kern="0" cap="none" spc="0" normalizeH="0" baseline="0" noProof="0" dirty="0">
                  <a:ln>
                    <a:noFill/>
                  </a:ln>
                  <a:solidFill>
                    <a:srgbClr val="2F2B20"/>
                  </a:solidFill>
                  <a:effectLst/>
                  <a:uLnTx/>
                  <a:uFillTx/>
                  <a:latin typeface="Calibri"/>
                </a:rPr>
                <a:t>reescribir</a:t>
              </a:r>
            </a:p>
          </p:txBody>
        </p:sp>
        <p:sp>
          <p:nvSpPr>
            <p:cNvPr id="16" name="CuadroTexto 15">
              <a:extLst>
                <a:ext uri="{FF2B5EF4-FFF2-40B4-BE49-F238E27FC236}">
                  <a16:creationId xmlns:a16="http://schemas.microsoft.com/office/drawing/2014/main" id="{EA498D05-A051-4714-99BD-9226FACDE896}"/>
                </a:ext>
              </a:extLst>
            </p:cNvPr>
            <p:cNvSpPr txBox="1"/>
            <p:nvPr/>
          </p:nvSpPr>
          <p:spPr>
            <a:xfrm>
              <a:off x="1796897" y="4859847"/>
              <a:ext cx="834851"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400" b="1" i="0" u="none" strike="noStrike" kern="0" cap="none" spc="0" normalizeH="0" baseline="0" noProof="0" dirty="0">
                  <a:ln>
                    <a:noFill/>
                  </a:ln>
                  <a:solidFill>
                    <a:srgbClr val="2F2B20"/>
                  </a:solidFill>
                  <a:effectLst/>
                  <a:uLnTx/>
                  <a:uFillTx/>
                  <a:latin typeface="Calibri"/>
                </a:rPr>
                <a:t>aclarar</a:t>
              </a:r>
            </a:p>
          </p:txBody>
        </p:sp>
        <p:sp>
          <p:nvSpPr>
            <p:cNvPr id="17" name="CuadroTexto 16">
              <a:extLst>
                <a:ext uri="{FF2B5EF4-FFF2-40B4-BE49-F238E27FC236}">
                  <a16:creationId xmlns:a16="http://schemas.microsoft.com/office/drawing/2014/main" id="{FC9E9414-73EE-428F-A2E7-E42AD587246A}"/>
                </a:ext>
              </a:extLst>
            </p:cNvPr>
            <p:cNvSpPr txBox="1"/>
            <p:nvPr/>
          </p:nvSpPr>
          <p:spPr>
            <a:xfrm>
              <a:off x="3519378" y="4843456"/>
              <a:ext cx="1099641" cy="307777"/>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400" b="1" i="0" u="none" strike="noStrike" kern="0" cap="none" spc="0" normalizeH="0" baseline="0" noProof="0" dirty="0">
                  <a:ln>
                    <a:noFill/>
                  </a:ln>
                  <a:solidFill>
                    <a:srgbClr val="2F2B20"/>
                  </a:solidFill>
                  <a:effectLst/>
                  <a:uLnTx/>
                  <a:uFillTx/>
                  <a:latin typeface="Calibri"/>
                </a:rPr>
                <a:t>comprender</a:t>
              </a:r>
            </a:p>
          </p:txBody>
        </p:sp>
      </p:grpSp>
    </p:spTree>
    <p:extLst>
      <p:ext uri="{BB962C8B-B14F-4D97-AF65-F5344CB8AC3E}">
        <p14:creationId xmlns:p14="http://schemas.microsoft.com/office/powerpoint/2010/main" val="3292350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2733130"/>
          </a:xfrm>
        </p:spPr>
        <p:txBody>
          <a:bodyPr/>
          <a:lstStyle/>
          <a:p>
            <a:pPr eaLnBrk="1" hangingPunct="1"/>
            <a:r>
              <a:rPr lang="es-ES" sz="2400" dirty="0">
                <a:latin typeface="Calibri" pitchFamily="34" charset="0"/>
              </a:rPr>
              <a:t>Relación entre actividades de desarrollo de requisitos:</a:t>
            </a:r>
          </a:p>
          <a:p>
            <a:pPr lvl="1" eaLnBrk="1" hangingPunct="1"/>
            <a:r>
              <a:rPr lang="es-ES" sz="2200" dirty="0">
                <a:latin typeface="Calibri" pitchFamily="34" charset="0"/>
              </a:rPr>
              <a:t>La naturaleza del desarrollo de requisitos es </a:t>
            </a:r>
            <a:r>
              <a:rPr lang="es-ES" sz="2200" dirty="0">
                <a:solidFill>
                  <a:srgbClr val="0070C0"/>
                </a:solidFill>
                <a:latin typeface="Calibri" pitchFamily="34" charset="0"/>
              </a:rPr>
              <a:t>iterativa e incremental</a:t>
            </a:r>
            <a:r>
              <a:rPr lang="es-ES" sz="2200" dirty="0">
                <a:latin typeface="Calibri" pitchFamily="34" charset="0"/>
              </a:rPr>
              <a:t>.</a:t>
            </a:r>
          </a:p>
          <a:p>
            <a:pPr lvl="1" eaLnBrk="1" hangingPunct="1"/>
            <a:r>
              <a:rPr lang="es-ES" sz="2200" dirty="0">
                <a:latin typeface="Calibri" pitchFamily="34" charset="0"/>
              </a:rPr>
              <a:t>Se hará una cierta elicitación, se estudiará y analizará lo que se ha aprendido, se escribirán algunos requisitos, quizás se determine que está faltando alguna información adicional, se realiza más elicitación, y así sucesivamente…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49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upo 17">
            <a:extLst>
              <a:ext uri="{FF2B5EF4-FFF2-40B4-BE49-F238E27FC236}">
                <a16:creationId xmlns:a16="http://schemas.microsoft.com/office/drawing/2014/main" id="{171B87BB-A348-4AEA-936D-CA54943C83D0}"/>
              </a:ext>
            </a:extLst>
          </p:cNvPr>
          <p:cNvGrpSpPr/>
          <p:nvPr/>
        </p:nvGrpSpPr>
        <p:grpSpPr>
          <a:xfrm>
            <a:off x="3282776" y="3979503"/>
            <a:ext cx="3305448" cy="2425675"/>
            <a:chOff x="2493998" y="3979503"/>
            <a:chExt cx="3305448" cy="2425675"/>
          </a:xfrm>
        </p:grpSpPr>
        <p:pic>
          <p:nvPicPr>
            <p:cNvPr id="19" name="Imagen 18">
              <a:extLst>
                <a:ext uri="{FF2B5EF4-FFF2-40B4-BE49-F238E27FC236}">
                  <a16:creationId xmlns:a16="http://schemas.microsoft.com/office/drawing/2014/main" id="{3827F145-F87C-4059-AD21-1D3144DC1283}"/>
                </a:ext>
              </a:extLst>
            </p:cNvPr>
            <p:cNvPicPr>
              <a:picLocks noChangeAspect="1"/>
            </p:cNvPicPr>
            <p:nvPr/>
          </p:nvPicPr>
          <p:blipFill>
            <a:blip r:embed="rId3"/>
            <a:stretch>
              <a:fillRect/>
            </a:stretch>
          </p:blipFill>
          <p:spPr>
            <a:xfrm>
              <a:off x="2681416" y="3979503"/>
              <a:ext cx="2930611" cy="2425675"/>
            </a:xfrm>
            <a:prstGeom prst="rect">
              <a:avLst/>
            </a:prstGeom>
          </p:spPr>
        </p:pic>
        <p:sp>
          <p:nvSpPr>
            <p:cNvPr id="20" name="CuadroTexto 19">
              <a:extLst>
                <a:ext uri="{FF2B5EF4-FFF2-40B4-BE49-F238E27FC236}">
                  <a16:creationId xmlns:a16="http://schemas.microsoft.com/office/drawing/2014/main" id="{AB70434F-FC7E-4547-B598-466E61432CE4}"/>
                </a:ext>
              </a:extLst>
            </p:cNvPr>
            <p:cNvSpPr txBox="1"/>
            <p:nvPr/>
          </p:nvSpPr>
          <p:spPr>
            <a:xfrm>
              <a:off x="2508423" y="4305782"/>
              <a:ext cx="1285103" cy="369332"/>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Elicitación</a:t>
              </a:r>
            </a:p>
          </p:txBody>
        </p:sp>
        <p:sp>
          <p:nvSpPr>
            <p:cNvPr id="21" name="CuadroTexto 20">
              <a:extLst>
                <a:ext uri="{FF2B5EF4-FFF2-40B4-BE49-F238E27FC236}">
                  <a16:creationId xmlns:a16="http://schemas.microsoft.com/office/drawing/2014/main" id="{8974FF99-C293-4453-A37C-756A00EDFC69}"/>
                </a:ext>
              </a:extLst>
            </p:cNvPr>
            <p:cNvSpPr txBox="1"/>
            <p:nvPr/>
          </p:nvSpPr>
          <p:spPr>
            <a:xfrm>
              <a:off x="4514343" y="4804178"/>
              <a:ext cx="1285103" cy="369332"/>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Análisis</a:t>
              </a:r>
            </a:p>
          </p:txBody>
        </p:sp>
        <p:sp>
          <p:nvSpPr>
            <p:cNvPr id="22" name="CuadroTexto 21">
              <a:extLst>
                <a:ext uri="{FF2B5EF4-FFF2-40B4-BE49-F238E27FC236}">
                  <a16:creationId xmlns:a16="http://schemas.microsoft.com/office/drawing/2014/main" id="{07259042-FBB1-4DB1-B2AB-BE9935CA3F52}"/>
                </a:ext>
              </a:extLst>
            </p:cNvPr>
            <p:cNvSpPr txBox="1"/>
            <p:nvPr/>
          </p:nvSpPr>
          <p:spPr>
            <a:xfrm>
              <a:off x="2493998" y="5879209"/>
              <a:ext cx="1799186" cy="369332"/>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800" b="0" i="0" u="none" strike="noStrike" kern="0" cap="none" spc="0" normalizeH="0" baseline="0" noProof="0" dirty="0">
                  <a:ln>
                    <a:noFill/>
                  </a:ln>
                  <a:solidFill>
                    <a:srgbClr val="2F2B20"/>
                  </a:solidFill>
                  <a:effectLst/>
                  <a:uLnTx/>
                  <a:uFillTx/>
                  <a:latin typeface="Calibri"/>
                </a:rPr>
                <a:t>Especificación</a:t>
              </a:r>
            </a:p>
          </p:txBody>
        </p:sp>
      </p:grpSp>
    </p:spTree>
    <p:extLst>
      <p:ext uri="{BB962C8B-B14F-4D97-AF65-F5344CB8AC3E}">
        <p14:creationId xmlns:p14="http://schemas.microsoft.com/office/powerpoint/2010/main" val="196304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iniciales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 o Requerimiento:</a:t>
            </a:r>
          </a:p>
          <a:p>
            <a:pPr lvl="1" eaLnBrk="1" hangingPunct="1"/>
            <a:r>
              <a:rPr lang="es-ES" sz="2200" dirty="0">
                <a:latin typeface="Calibri" pitchFamily="34" charset="0"/>
              </a:rPr>
              <a:t>(1) Una condición o capacidad necesaria para que un usuario </a:t>
            </a:r>
            <a:r>
              <a:rPr lang="es-ES" sz="2200" dirty="0">
                <a:solidFill>
                  <a:srgbClr val="0070C0"/>
                </a:solidFill>
                <a:latin typeface="Calibri" pitchFamily="34" charset="0"/>
              </a:rPr>
              <a:t>resuelva un problema o alcance un objetivo</a:t>
            </a:r>
            <a:r>
              <a:rPr lang="es-ES" sz="2200" dirty="0">
                <a:latin typeface="Calibri" pitchFamily="34" charset="0"/>
              </a:rPr>
              <a:t>.</a:t>
            </a:r>
          </a:p>
          <a:p>
            <a:pPr lvl="1" eaLnBrk="1" hangingPunct="1"/>
            <a:r>
              <a:rPr lang="es-ES" sz="2200" dirty="0">
                <a:latin typeface="Calibri" pitchFamily="34" charset="0"/>
              </a:rPr>
              <a:t>(2) Una condición o capacidad que debe ser cumplida o poseída por un sistema o componente del sistema para satisfacer un contrato, norma, especificación u otros documentos formalmente impuestos.</a:t>
            </a:r>
          </a:p>
          <a:p>
            <a:pPr lvl="1" eaLnBrk="1" hangingPunct="1"/>
            <a:r>
              <a:rPr lang="es-ES" sz="2200" dirty="0">
                <a:latin typeface="Calibri" pitchFamily="34" charset="0"/>
              </a:rPr>
              <a:t>(3) Una representación documentada de una condición o capacidad como en (1) o (2).</a:t>
            </a:r>
          </a:p>
          <a:p>
            <a:pPr lvl="1" algn="r" eaLnBrk="1" hangingPunct="1"/>
            <a:r>
              <a:rPr lang="es-ES" sz="1400" dirty="0">
                <a:latin typeface="Calibri" pitchFamily="34" charset="0"/>
              </a:rPr>
              <a:t>(IEEE 610.12-1990 - IEEE Standard </a:t>
            </a:r>
            <a:r>
              <a:rPr lang="es-ES" sz="1400" dirty="0" err="1">
                <a:latin typeface="Calibri" pitchFamily="34" charset="0"/>
              </a:rPr>
              <a:t>Glossary</a:t>
            </a:r>
            <a:r>
              <a:rPr lang="es-ES" sz="1400" dirty="0">
                <a:latin typeface="Calibri" pitchFamily="34" charset="0"/>
              </a:rPr>
              <a:t> </a:t>
            </a:r>
            <a:r>
              <a:rPr lang="es-ES" sz="1400" dirty="0" err="1">
                <a:latin typeface="Calibri" pitchFamily="34" charset="0"/>
              </a:rPr>
              <a:t>of</a:t>
            </a:r>
            <a:r>
              <a:rPr lang="es-ES" sz="1400" dirty="0">
                <a:latin typeface="Calibri" pitchFamily="34" charset="0"/>
              </a:rPr>
              <a:t> Software </a:t>
            </a:r>
            <a:r>
              <a:rPr lang="es-ES" sz="1400" dirty="0" err="1">
                <a:latin typeface="Calibri" pitchFamily="34" charset="0"/>
              </a:rPr>
              <a:t>Engineering</a:t>
            </a:r>
            <a:r>
              <a:rPr lang="es-ES" sz="1400" dirty="0">
                <a:latin typeface="Calibri" pitchFamily="34" charset="0"/>
              </a:rPr>
              <a:t> </a:t>
            </a:r>
            <a:r>
              <a:rPr lang="es-ES" sz="1400" dirty="0" err="1">
                <a:latin typeface="Calibri" pitchFamily="34" charset="0"/>
              </a:rPr>
              <a:t>Terminology</a:t>
            </a:r>
            <a:r>
              <a:rPr lang="es-ES" sz="1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074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Gestión de requisitos:</a:t>
            </a:r>
          </a:p>
          <a:p>
            <a:pPr lvl="1" eaLnBrk="1" hangingPunct="1"/>
            <a:r>
              <a:rPr lang="es-ES" sz="2200" dirty="0">
                <a:latin typeface="Calibri" pitchFamily="34" charset="0"/>
              </a:rPr>
              <a:t>La gestión de requisitos incluye todas las actividades necesarias para mantener la integridad, exactitud y actualidad de los requisitos acordados a lo largo del proyecto.</a:t>
            </a:r>
          </a:p>
          <a:p>
            <a:pPr eaLnBrk="1" hangingPunct="1"/>
            <a:endParaRPr lang="es-ES" sz="2400" dirty="0">
              <a:latin typeface="Calibri" pitchFamily="34" charset="0"/>
            </a:endParaRPr>
          </a:p>
          <a:p>
            <a:pPr eaLnBrk="1" hangingPunct="1"/>
            <a:r>
              <a:rPr lang="es-ES" sz="2400" dirty="0">
                <a:latin typeface="Calibri" pitchFamily="34" charset="0"/>
              </a:rPr>
              <a:t>Actividades claves:</a:t>
            </a:r>
          </a:p>
          <a:p>
            <a:pPr lvl="1" eaLnBrk="1" hangingPunct="1"/>
            <a:r>
              <a:rPr lang="es-ES" sz="2200" dirty="0">
                <a:latin typeface="Calibri" pitchFamily="34" charset="0"/>
              </a:rPr>
              <a:t>Definir y mantener la </a:t>
            </a:r>
            <a:r>
              <a:rPr lang="es-ES" sz="2200" dirty="0">
                <a:solidFill>
                  <a:srgbClr val="0070C0"/>
                </a:solidFill>
                <a:latin typeface="Calibri" pitchFamily="34" charset="0"/>
              </a:rPr>
              <a:t>línea base de requisitos</a:t>
            </a:r>
            <a:r>
              <a:rPr lang="es-ES" sz="2200" dirty="0">
                <a:latin typeface="Calibri" pitchFamily="34" charset="0"/>
              </a:rPr>
              <a:t>.</a:t>
            </a:r>
          </a:p>
          <a:p>
            <a:pPr lvl="1" eaLnBrk="1" hangingPunct="1"/>
            <a:r>
              <a:rPr lang="es-ES" sz="2200" dirty="0">
                <a:latin typeface="Calibri" pitchFamily="34" charset="0"/>
              </a:rPr>
              <a:t>Evaluar el impacto de los </a:t>
            </a:r>
            <a:r>
              <a:rPr lang="es-ES" sz="2200" dirty="0">
                <a:solidFill>
                  <a:srgbClr val="0070C0"/>
                </a:solidFill>
                <a:latin typeface="Calibri" pitchFamily="34" charset="0"/>
              </a:rPr>
              <a:t>cambios en los requisitos</a:t>
            </a:r>
            <a:r>
              <a:rPr lang="es-ES" sz="2200" dirty="0">
                <a:latin typeface="Calibri" pitchFamily="34" charset="0"/>
              </a:rPr>
              <a:t>.</a:t>
            </a:r>
          </a:p>
          <a:p>
            <a:pPr lvl="1" eaLnBrk="1" hangingPunct="1"/>
            <a:r>
              <a:rPr lang="es-ES" sz="2200" dirty="0">
                <a:latin typeface="Calibri" pitchFamily="34" charset="0"/>
              </a:rPr>
              <a:t>Definir las relaciones de </a:t>
            </a:r>
            <a:r>
              <a:rPr lang="es-ES" sz="2200" dirty="0">
                <a:solidFill>
                  <a:srgbClr val="0070C0"/>
                </a:solidFill>
                <a:latin typeface="Calibri" pitchFamily="34" charset="0"/>
              </a:rPr>
              <a:t>dependencia entre requisitos</a:t>
            </a:r>
            <a:r>
              <a:rPr lang="es-ES" sz="2200" dirty="0">
                <a:latin typeface="Calibri" pitchFamily="34" charset="0"/>
              </a:rPr>
              <a:t>.</a:t>
            </a:r>
          </a:p>
          <a:p>
            <a:pPr lvl="1" eaLnBrk="1" hangingPunct="1"/>
            <a:r>
              <a:rPr lang="es-ES" sz="2200" dirty="0">
                <a:latin typeface="Calibri" pitchFamily="34" charset="0"/>
              </a:rPr>
              <a:t>Mantener la </a:t>
            </a:r>
            <a:r>
              <a:rPr lang="es-ES" sz="2200" dirty="0">
                <a:solidFill>
                  <a:srgbClr val="0070C0"/>
                </a:solidFill>
                <a:latin typeface="Calibri" pitchFamily="34" charset="0"/>
              </a:rPr>
              <a:t>trazabilidad</a:t>
            </a:r>
            <a:r>
              <a:rPr lang="es-ES" sz="2200" dirty="0">
                <a:latin typeface="Calibri" pitchFamily="34" charset="0"/>
              </a:rPr>
              <a:t> de los requisitos individuales a sus correspondientes diseños, código fuente y pruebas.</a:t>
            </a:r>
          </a:p>
          <a:p>
            <a:pPr lvl="1" eaLnBrk="1" hangingPunct="1"/>
            <a:r>
              <a:rPr lang="es-ES" sz="2200" dirty="0">
                <a:latin typeface="Calibri" pitchFamily="34" charset="0"/>
              </a:rPr>
              <a:t>Hacer el </a:t>
            </a:r>
            <a:r>
              <a:rPr lang="es-ES" sz="2200" dirty="0">
                <a:solidFill>
                  <a:srgbClr val="0070C0"/>
                </a:solidFill>
                <a:latin typeface="Calibri" pitchFamily="34" charset="0"/>
              </a:rPr>
              <a:t>seguimiento del estado</a:t>
            </a:r>
            <a:r>
              <a:rPr lang="es-ES" sz="2200" dirty="0">
                <a:latin typeface="Calibri" pitchFamily="34" charset="0"/>
              </a:rPr>
              <a:t> de los requisitos y de las actividades de cambios a lo largo del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11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20"/>
            <a:ext cx="8000429" cy="650876"/>
          </a:xfrm>
        </p:spPr>
        <p:txBody>
          <a:bodyPr/>
          <a:lstStyle/>
          <a:p>
            <a:pPr eaLnBrk="1" hangingPunct="1"/>
            <a:r>
              <a:rPr lang="es-ES" sz="2400" dirty="0">
                <a:latin typeface="Calibri" pitchFamily="34" charset="0"/>
              </a:rPr>
              <a:t>Relación entre desarrollo  y gestión de requisitos: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9FDABC00-F388-4B59-8734-7DA4C2082DC1}"/>
              </a:ext>
            </a:extLst>
          </p:cNvPr>
          <p:cNvPicPr>
            <a:picLocks noChangeAspect="1"/>
          </p:cNvPicPr>
          <p:nvPr/>
        </p:nvPicPr>
        <p:blipFill>
          <a:blip r:embed="rId3"/>
          <a:stretch>
            <a:fillRect/>
          </a:stretch>
        </p:blipFill>
        <p:spPr>
          <a:xfrm>
            <a:off x="1977927" y="1539075"/>
            <a:ext cx="6222060" cy="4533111"/>
          </a:xfrm>
          <a:prstGeom prst="rect">
            <a:avLst/>
          </a:prstGeom>
        </p:spPr>
      </p:pic>
    </p:spTree>
    <p:extLst>
      <p:ext uri="{BB962C8B-B14F-4D97-AF65-F5344CB8AC3E}">
        <p14:creationId xmlns:p14="http://schemas.microsoft.com/office/powerpoint/2010/main" val="2170840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Proceso de Ingeniería de Requisitos</a:t>
            </a:r>
          </a:p>
        </p:txBody>
      </p:sp>
      <p:sp>
        <p:nvSpPr>
          <p:cNvPr id="16387" name="2 Marcador de contenido"/>
          <p:cNvSpPr>
            <a:spLocks noGrp="1"/>
          </p:cNvSpPr>
          <p:nvPr>
            <p:ph idx="1"/>
          </p:nvPr>
        </p:nvSpPr>
        <p:spPr>
          <a:xfrm>
            <a:off x="1036067" y="908719"/>
            <a:ext cx="8000429" cy="1000173"/>
          </a:xfrm>
        </p:spPr>
        <p:txBody>
          <a:bodyPr/>
          <a:lstStyle/>
          <a:p>
            <a:pPr eaLnBrk="1" hangingPunct="1"/>
            <a:r>
              <a:rPr lang="es-ES" sz="2400" dirty="0">
                <a:latin typeface="Calibri" pitchFamily="34" charset="0"/>
              </a:rPr>
              <a:t>Distribución del esfuerzo de ingeniería de requisitos en diferentes modelos de ciclos de vida de desarrollo.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upo 7">
            <a:extLst>
              <a:ext uri="{FF2B5EF4-FFF2-40B4-BE49-F238E27FC236}">
                <a16:creationId xmlns:a16="http://schemas.microsoft.com/office/drawing/2014/main" id="{E874CFB3-D15E-4DB9-88BD-49924BFAD22D}"/>
              </a:ext>
            </a:extLst>
          </p:cNvPr>
          <p:cNvGrpSpPr/>
          <p:nvPr/>
        </p:nvGrpSpPr>
        <p:grpSpPr>
          <a:xfrm>
            <a:off x="1463204" y="2132856"/>
            <a:ext cx="7213252" cy="3801261"/>
            <a:chOff x="569420" y="2306685"/>
            <a:chExt cx="7213252" cy="3801261"/>
          </a:xfrm>
        </p:grpSpPr>
        <p:pic>
          <p:nvPicPr>
            <p:cNvPr id="9" name="Imagen 8">
              <a:extLst>
                <a:ext uri="{FF2B5EF4-FFF2-40B4-BE49-F238E27FC236}">
                  <a16:creationId xmlns:a16="http://schemas.microsoft.com/office/drawing/2014/main" id="{F7AD21FC-A234-4B16-B8DD-97B2E238C9D1}"/>
                </a:ext>
              </a:extLst>
            </p:cNvPr>
            <p:cNvPicPr>
              <a:picLocks noChangeAspect="1"/>
            </p:cNvPicPr>
            <p:nvPr/>
          </p:nvPicPr>
          <p:blipFill>
            <a:blip r:embed="rId3"/>
            <a:stretch>
              <a:fillRect/>
            </a:stretch>
          </p:blipFill>
          <p:spPr>
            <a:xfrm>
              <a:off x="680123" y="2306686"/>
              <a:ext cx="7102549" cy="3676049"/>
            </a:xfrm>
            <a:prstGeom prst="rect">
              <a:avLst/>
            </a:prstGeom>
          </p:spPr>
        </p:pic>
        <p:sp>
          <p:nvSpPr>
            <p:cNvPr id="10" name="CuadroTexto 9">
              <a:extLst>
                <a:ext uri="{FF2B5EF4-FFF2-40B4-BE49-F238E27FC236}">
                  <a16:creationId xmlns:a16="http://schemas.microsoft.com/office/drawing/2014/main" id="{2CB47943-99B3-40CC-983F-C9A09F7EA736}"/>
                </a:ext>
              </a:extLst>
            </p:cNvPr>
            <p:cNvSpPr txBox="1"/>
            <p:nvPr/>
          </p:nvSpPr>
          <p:spPr>
            <a:xfrm>
              <a:off x="2434854" y="2463205"/>
              <a:ext cx="1180215" cy="584775"/>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600" b="0" i="0" u="none" strike="noStrike" kern="0" cap="none" spc="0" normalizeH="0" baseline="0" noProof="0" dirty="0">
                  <a:ln>
                    <a:noFill/>
                  </a:ln>
                  <a:solidFill>
                    <a:srgbClr val="2F2B20"/>
                  </a:solidFill>
                  <a:effectLst/>
                  <a:uLnTx/>
                  <a:uFillTx/>
                  <a:latin typeface="Calibri"/>
                </a:rPr>
                <a:t>Cascada o secuencial</a:t>
              </a:r>
            </a:p>
          </p:txBody>
        </p:sp>
        <p:sp>
          <p:nvSpPr>
            <p:cNvPr id="11" name="CuadroTexto 10">
              <a:extLst>
                <a:ext uri="{FF2B5EF4-FFF2-40B4-BE49-F238E27FC236}">
                  <a16:creationId xmlns:a16="http://schemas.microsoft.com/office/drawing/2014/main" id="{98ECD7F0-D872-471D-A4EC-E5F3B9158348}"/>
                </a:ext>
              </a:extLst>
            </p:cNvPr>
            <p:cNvSpPr txBox="1"/>
            <p:nvPr/>
          </p:nvSpPr>
          <p:spPr>
            <a:xfrm>
              <a:off x="3206663" y="3892397"/>
              <a:ext cx="1352811" cy="584775"/>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UY" sz="1600" b="0" i="0" u="none" strike="noStrike" kern="0" cap="none" spc="0" normalizeH="0" baseline="0" noProof="0" dirty="0">
                <a:ln>
                  <a:noFill/>
                </a:ln>
                <a:solidFill>
                  <a:srgbClr val="2F2B20"/>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600" b="0" i="0" u="none" strike="noStrike" kern="0" cap="none" spc="0" normalizeH="0" baseline="0" noProof="0" dirty="0">
                  <a:ln>
                    <a:noFill/>
                  </a:ln>
                  <a:solidFill>
                    <a:srgbClr val="2F2B20"/>
                  </a:solidFill>
                  <a:effectLst/>
                  <a:uLnTx/>
                  <a:uFillTx/>
                  <a:latin typeface="Calibri"/>
                </a:rPr>
                <a:t>Incremental</a:t>
              </a:r>
            </a:p>
          </p:txBody>
        </p:sp>
        <p:sp>
          <p:nvSpPr>
            <p:cNvPr id="12" name="CuadroTexto 11">
              <a:extLst>
                <a:ext uri="{FF2B5EF4-FFF2-40B4-BE49-F238E27FC236}">
                  <a16:creationId xmlns:a16="http://schemas.microsoft.com/office/drawing/2014/main" id="{246AD712-0524-48F5-A32E-98B01D47ADE9}"/>
                </a:ext>
              </a:extLst>
            </p:cNvPr>
            <p:cNvSpPr txBox="1"/>
            <p:nvPr/>
          </p:nvSpPr>
          <p:spPr>
            <a:xfrm>
              <a:off x="4355796" y="4082982"/>
              <a:ext cx="1180215" cy="584775"/>
            </a:xfrm>
            <a:prstGeom prst="rect">
              <a:avLst/>
            </a:prstGeom>
            <a:solidFill>
              <a:srgbClr val="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UY" sz="1600" b="0" i="0" u="none" strike="noStrike" kern="0" cap="none" spc="0" normalizeH="0" baseline="0" noProof="0" dirty="0">
                <a:ln>
                  <a:noFill/>
                </a:ln>
                <a:solidFill>
                  <a:srgbClr val="2F2B20"/>
                </a:solidFill>
                <a:effectLst/>
                <a:uLnTx/>
                <a:uFillTx/>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UY" sz="1600" b="0" i="0" u="none" strike="noStrike" kern="0" cap="none" spc="0" normalizeH="0" baseline="0" noProof="0" dirty="0">
                  <a:ln>
                    <a:noFill/>
                  </a:ln>
                  <a:solidFill>
                    <a:srgbClr val="2F2B20"/>
                  </a:solidFill>
                  <a:effectLst/>
                  <a:uLnTx/>
                  <a:uFillTx/>
                  <a:latin typeface="Calibri"/>
                </a:rPr>
                <a:t>Evolutivo</a:t>
              </a:r>
            </a:p>
          </p:txBody>
        </p:sp>
        <p:sp>
          <p:nvSpPr>
            <p:cNvPr id="13" name="CuadroTexto 12">
              <a:extLst>
                <a:ext uri="{FF2B5EF4-FFF2-40B4-BE49-F238E27FC236}">
                  <a16:creationId xmlns:a16="http://schemas.microsoft.com/office/drawing/2014/main" id="{0C13A71E-2B98-49B3-95BC-6BAD101590CF}"/>
                </a:ext>
              </a:extLst>
            </p:cNvPr>
            <p:cNvSpPr txBox="1"/>
            <p:nvPr/>
          </p:nvSpPr>
          <p:spPr>
            <a:xfrm rot="16200000">
              <a:off x="-738200" y="3614305"/>
              <a:ext cx="2953793" cy="338554"/>
            </a:xfrm>
            <a:prstGeom prst="rect">
              <a:avLst/>
            </a:prstGeom>
            <a:solidFill>
              <a:srgbClr val="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UY" sz="1600" b="0" i="0" u="none" strike="noStrike" kern="0" cap="none" spc="0" normalizeH="0" baseline="0" noProof="0" dirty="0">
                  <a:ln>
                    <a:noFill/>
                  </a:ln>
                  <a:solidFill>
                    <a:srgbClr val="2F2B20"/>
                  </a:solidFill>
                  <a:effectLst/>
                  <a:uLnTx/>
                  <a:uFillTx/>
                  <a:latin typeface="Calibri"/>
                </a:rPr>
                <a:t>Esfuerzo invertido en requisitos</a:t>
              </a:r>
            </a:p>
          </p:txBody>
        </p:sp>
        <p:sp>
          <p:nvSpPr>
            <p:cNvPr id="14" name="CuadroTexto 13">
              <a:extLst>
                <a:ext uri="{FF2B5EF4-FFF2-40B4-BE49-F238E27FC236}">
                  <a16:creationId xmlns:a16="http://schemas.microsoft.com/office/drawing/2014/main" id="{2F6E321F-B14E-40A6-83B2-52FB68759AE2}"/>
                </a:ext>
              </a:extLst>
            </p:cNvPr>
            <p:cNvSpPr txBox="1"/>
            <p:nvPr/>
          </p:nvSpPr>
          <p:spPr>
            <a:xfrm>
              <a:off x="3363190" y="5769392"/>
              <a:ext cx="2309039" cy="338554"/>
            </a:xfrm>
            <a:prstGeom prst="rect">
              <a:avLst/>
            </a:prstGeom>
            <a:solidFill>
              <a:srgbClr val="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UY" sz="1600" b="0" i="0" u="none" strike="noStrike" kern="0" cap="none" spc="0" normalizeH="0" baseline="0" noProof="0" dirty="0">
                  <a:ln>
                    <a:noFill/>
                  </a:ln>
                  <a:solidFill>
                    <a:srgbClr val="2F2B20"/>
                  </a:solidFill>
                  <a:effectLst/>
                  <a:uLnTx/>
                  <a:uFillTx/>
                  <a:latin typeface="Calibri"/>
                </a:rPr>
                <a:t>Tiempo del proyecto</a:t>
              </a:r>
            </a:p>
          </p:txBody>
        </p:sp>
      </p:grpSp>
    </p:spTree>
    <p:extLst>
      <p:ext uri="{BB962C8B-B14F-4D97-AF65-F5344CB8AC3E}">
        <p14:creationId xmlns:p14="http://schemas.microsoft.com/office/powerpoint/2010/main" val="143420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ES" sz="3600" dirty="0">
                <a:latin typeface="Calibri" pitchFamily="34" charset="0"/>
              </a:rPr>
              <a:t>Elicitación de requisitos</a:t>
            </a:r>
          </a:p>
          <a:p>
            <a:pPr algn="ctr"/>
            <a:r>
              <a:rPr lang="es-ES" sz="3600" dirty="0">
                <a:latin typeface="Calibri" pitchFamily="34" charset="0"/>
              </a:rPr>
              <a:t>Definición e Interesados</a:t>
            </a:r>
          </a:p>
        </p:txBody>
      </p:sp>
    </p:spTree>
    <p:extLst>
      <p:ext uri="{BB962C8B-B14F-4D97-AF65-F5344CB8AC3E}">
        <p14:creationId xmlns:p14="http://schemas.microsoft.com/office/powerpoint/2010/main" val="4055364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Definición</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 el proceso de identificar las necesidades y las restricciones que los diversos grupos de interés (</a:t>
            </a:r>
            <a:r>
              <a:rPr lang="es-ES" sz="2400" i="1" dirty="0" err="1">
                <a:latin typeface="Calibri" pitchFamily="34" charset="0"/>
              </a:rPr>
              <a:t>stakeholders</a:t>
            </a:r>
            <a:r>
              <a:rPr lang="es-ES" sz="2400" dirty="0">
                <a:latin typeface="Calibri" pitchFamily="34" charset="0"/>
              </a:rPr>
              <a:t>) tienen para un sistema software.</a:t>
            </a:r>
          </a:p>
          <a:p>
            <a:pPr eaLnBrk="1" hangingPunct="1"/>
            <a:endParaRPr lang="es-ES" sz="2400" dirty="0">
              <a:latin typeface="Calibri" pitchFamily="34" charset="0"/>
            </a:endParaRPr>
          </a:p>
          <a:p>
            <a:pPr eaLnBrk="1" hangingPunct="1"/>
            <a:r>
              <a:rPr lang="es-ES" sz="2400" dirty="0">
                <a:latin typeface="Calibri" pitchFamily="34" charset="0"/>
              </a:rPr>
              <a:t>Es un proceso colaborativo y analítico que incluye actividades para recolectar, descubrir, identificar, y definir los requisitos.</a:t>
            </a:r>
          </a:p>
          <a:p>
            <a:pPr eaLnBrk="1" hangingPunct="1"/>
            <a:endParaRPr lang="es-ES" sz="2400" dirty="0">
              <a:latin typeface="Calibri" pitchFamily="34" charset="0"/>
            </a:endParaRPr>
          </a:p>
          <a:p>
            <a:pPr eaLnBrk="1" hangingPunct="1"/>
            <a:r>
              <a:rPr lang="es-ES" sz="2400" dirty="0">
                <a:latin typeface="Calibri" pitchFamily="34" charset="0"/>
              </a:rPr>
              <a:t>Se utiliza para </a:t>
            </a:r>
            <a:r>
              <a:rPr lang="es-ES" sz="2400" dirty="0">
                <a:solidFill>
                  <a:srgbClr val="0070C0"/>
                </a:solidFill>
                <a:latin typeface="Calibri" pitchFamily="34" charset="0"/>
              </a:rPr>
              <a:t>descubrir</a:t>
            </a:r>
            <a:r>
              <a:rPr lang="es-ES" sz="2400" dirty="0">
                <a:latin typeface="Calibri" pitchFamily="34" charset="0"/>
              </a:rPr>
              <a:t> los requisitos de negocio, de usuario, funcionales y no funcionales, junto con otros tipos de información.</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5895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Características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 la primera etapa en la construcción de una comprensión del problema que el software se requiere para resolver.</a:t>
            </a:r>
          </a:p>
          <a:p>
            <a:pPr eaLnBrk="1" hangingPunct="1"/>
            <a:endParaRPr lang="es-ES" sz="2400" dirty="0">
              <a:latin typeface="Calibri" pitchFamily="34" charset="0"/>
            </a:endParaRPr>
          </a:p>
          <a:p>
            <a:pPr eaLnBrk="1" hangingPunct="1"/>
            <a:r>
              <a:rPr lang="es-ES" sz="2400" dirty="0">
                <a:latin typeface="Calibri" pitchFamily="34" charset="0"/>
              </a:rPr>
              <a:t>Uno de los principios fundamentales de un buen proceso de obtención de requisitos es el de la comunicación efectiva entre las diversas partes interesadas.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738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Características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Un elemento crítico de la elicitación de los requisitos es que debe ser útil para definir el </a:t>
            </a:r>
            <a:r>
              <a:rPr lang="es-ES" sz="2400" dirty="0">
                <a:solidFill>
                  <a:srgbClr val="0070C0"/>
                </a:solidFill>
                <a:latin typeface="Calibri" pitchFamily="34" charset="0"/>
              </a:rPr>
              <a:t>alcance del proyecto</a:t>
            </a:r>
            <a:r>
              <a:rPr lang="es-ES" sz="24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Esto implica:</a:t>
            </a:r>
          </a:p>
          <a:p>
            <a:pPr lvl="1" eaLnBrk="1" hangingPunct="1"/>
            <a:r>
              <a:rPr lang="es-ES" sz="2200" dirty="0">
                <a:latin typeface="Calibri" pitchFamily="34" charset="0"/>
              </a:rPr>
              <a:t>proporcionar una descripción del software que se va a construir y de su propósito.</a:t>
            </a:r>
          </a:p>
          <a:p>
            <a:pPr lvl="1" eaLnBrk="1" hangingPunct="1"/>
            <a:r>
              <a:rPr lang="es-ES" sz="2200" dirty="0">
                <a:latin typeface="Calibri" pitchFamily="34" charset="0"/>
              </a:rPr>
              <a:t>dar prioridad a los entregables que aseguren que las necesidades de negocio más importantes se satisfagan primero.</a:t>
            </a:r>
          </a:p>
          <a:p>
            <a:pPr eaLnBrk="1" hangingPunct="1"/>
            <a:endParaRPr lang="es-ES" sz="2400" dirty="0">
              <a:latin typeface="Calibri" pitchFamily="34" charset="0"/>
            </a:endParaRPr>
          </a:p>
          <a:p>
            <a:pPr eaLnBrk="1" hangingPunct="1"/>
            <a:r>
              <a:rPr lang="es-ES" sz="2400" dirty="0">
                <a:latin typeface="Calibri" pitchFamily="34" charset="0"/>
              </a:rPr>
              <a:t>Esto minimiza el riesgo de pasar tiempo obteniendo requerimientos que son de poca importancia o aquellos que resulten no ser ya relevantes cuando se entregue el software.</a:t>
            </a:r>
          </a:p>
          <a:p>
            <a:pPr eaLnBrk="1" hangingPunct="1"/>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3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Características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 importante entender que </a:t>
            </a:r>
            <a:r>
              <a:rPr lang="es-ES" sz="2400" dirty="0">
                <a:solidFill>
                  <a:srgbClr val="0070C0"/>
                </a:solidFill>
                <a:latin typeface="Calibri" pitchFamily="34" charset="0"/>
              </a:rPr>
              <a:t>la elicitación no es una actividad pasiva</a:t>
            </a:r>
            <a:r>
              <a:rPr lang="es-ES" sz="24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Para un sistema software típico, los requisitos tienen muchas fuentes u orígenes posibles, y es esencial que todas las fuentes potenciales sean identificadas y evaluadas</a:t>
            </a:r>
            <a:r>
              <a:rPr lang="es-UY" sz="2400" dirty="0">
                <a:latin typeface="Calibri" pitchFamily="34" charset="0"/>
              </a:rPr>
              <a:t>:</a:t>
            </a:r>
            <a:endParaRPr lang="es-ES" sz="2400" dirty="0">
              <a:latin typeface="Calibri" pitchFamily="34" charset="0"/>
            </a:endParaRPr>
          </a:p>
          <a:p>
            <a:pPr lvl="1" eaLnBrk="1" hangingPunct="1"/>
            <a:r>
              <a:rPr lang="es-ES" sz="2200" dirty="0">
                <a:latin typeface="Calibri" pitchFamily="34" charset="0"/>
              </a:rPr>
              <a:t>Usuarios y otros interesados.</a:t>
            </a:r>
          </a:p>
          <a:p>
            <a:pPr lvl="1" eaLnBrk="1" hangingPunct="1"/>
            <a:r>
              <a:rPr lang="es-ES" sz="2200" dirty="0">
                <a:latin typeface="Calibri" pitchFamily="34" charset="0"/>
              </a:rPr>
              <a:t>Dominio del problema.</a:t>
            </a:r>
          </a:p>
          <a:p>
            <a:pPr lvl="1" eaLnBrk="1" hangingPunct="1"/>
            <a:r>
              <a:rPr lang="es-ES" sz="2200" dirty="0">
                <a:latin typeface="Calibri" pitchFamily="34" charset="0"/>
              </a:rPr>
              <a:t>Reglas de negocio.</a:t>
            </a:r>
          </a:p>
          <a:p>
            <a:pPr lvl="1" eaLnBrk="1" hangingPunct="1"/>
            <a:r>
              <a:rPr lang="es-ES" sz="2200" dirty="0">
                <a:latin typeface="Calibri" pitchFamily="34" charset="0"/>
              </a:rPr>
              <a:t>Entorno operativo.</a:t>
            </a:r>
          </a:p>
          <a:p>
            <a:pPr lvl="1" eaLnBrk="1" hangingPunct="1"/>
            <a:r>
              <a:rPr lang="es-ES" sz="2200" dirty="0">
                <a:latin typeface="Calibri" pitchFamily="34" charset="0"/>
              </a:rPr>
              <a:t>Entorno organizacional.</a:t>
            </a:r>
          </a:p>
          <a:p>
            <a:pPr lvl="1" eaLnBrk="1" hangingPunct="1"/>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69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Interesados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Los “interesados” (</a:t>
            </a:r>
            <a:r>
              <a:rPr lang="es-ES" sz="2400" i="1" dirty="0" err="1">
                <a:latin typeface="Calibri" pitchFamily="34" charset="0"/>
              </a:rPr>
              <a:t>stakeholders</a:t>
            </a:r>
            <a:r>
              <a:rPr lang="es-ES" sz="2400" dirty="0">
                <a:latin typeface="Calibri" pitchFamily="34" charset="0"/>
              </a:rPr>
              <a:t>) representan el conjunto de personas que tienen cierto interés (una participación) en el éxito (o fracaso) del sistema en cuestión.</a:t>
            </a:r>
          </a:p>
          <a:p>
            <a:pPr eaLnBrk="1" hangingPunct="1"/>
            <a:endParaRPr lang="es-ES" sz="2400" dirty="0">
              <a:latin typeface="Calibri" pitchFamily="34" charset="0"/>
            </a:endParaRPr>
          </a:p>
          <a:p>
            <a:pPr eaLnBrk="1" hangingPunct="1"/>
            <a:r>
              <a:rPr lang="es-ES" sz="2400" dirty="0">
                <a:latin typeface="Calibri" pitchFamily="34" charset="0"/>
              </a:rPr>
              <a:t>Se habla de “el usuario” como la clase que consiste en una o más personas que usarán el sistema.</a:t>
            </a:r>
          </a:p>
          <a:p>
            <a:pPr eaLnBrk="1" hangingPunct="1"/>
            <a:endParaRPr lang="es-ES" sz="2400" dirty="0">
              <a:latin typeface="Calibri" pitchFamily="34" charset="0"/>
            </a:endParaRPr>
          </a:p>
          <a:p>
            <a:pPr eaLnBrk="1" hangingPunct="1"/>
            <a:r>
              <a:rPr lang="es-ES" sz="2400" dirty="0">
                <a:latin typeface="Calibri" pitchFamily="34" charset="0"/>
              </a:rPr>
              <a:t>El cliente es la clase (que consta de una o más personas) que está encargando la construcción del sistema.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7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Interesados </a:t>
            </a:r>
            <a:r>
              <a:rPr lang="es-ES" sz="3200" i="1" dirty="0">
                <a:effectLst/>
                <a:latin typeface="Calibri" pitchFamily="34" charset="0"/>
              </a:rPr>
              <a:t>negativos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Los interesados negativos son aquellas que pueden verse negativamente afectadas por el sistema.</a:t>
            </a:r>
          </a:p>
          <a:p>
            <a:pPr lvl="1" eaLnBrk="1" hangingPunct="1"/>
            <a:r>
              <a:rPr lang="es-ES" sz="2000" dirty="0">
                <a:latin typeface="Calibri" pitchFamily="34" charset="0"/>
              </a:rPr>
              <a:t>Competidores</a:t>
            </a:r>
          </a:p>
          <a:p>
            <a:pPr lvl="1" eaLnBrk="1" hangingPunct="1"/>
            <a:r>
              <a:rPr lang="es-ES" sz="2000" dirty="0">
                <a:latin typeface="Calibri" pitchFamily="34" charset="0"/>
              </a:rPr>
              <a:t>personas cuyos trabajos serán modificados, afectados adversamente o desplazados por el sistema.</a:t>
            </a:r>
          </a:p>
          <a:p>
            <a:pPr lvl="1" eaLnBrk="1" hangingPunct="1"/>
            <a:r>
              <a:rPr lang="es-ES" sz="2000" dirty="0">
                <a:latin typeface="Calibri" pitchFamily="34" charset="0"/>
              </a:rPr>
              <a:t>otros departamentos o sectores de la organización que asumirán más carga de trabajo</a:t>
            </a:r>
          </a:p>
          <a:p>
            <a:pPr lvl="1" eaLnBrk="1" hangingPunct="1"/>
            <a:r>
              <a:rPr lang="es-ES" sz="2000" dirty="0">
                <a:latin typeface="Calibri" pitchFamily="34" charset="0"/>
              </a:rPr>
              <a:t>rivales celosos</a:t>
            </a:r>
          </a:p>
          <a:p>
            <a:pPr lvl="1" eaLnBrk="1" hangingPunct="1"/>
            <a:r>
              <a:rPr lang="es-ES" sz="2000" dirty="0">
                <a:latin typeface="Calibri" pitchFamily="34" charset="0"/>
              </a:rPr>
              <a:t>gerentes escépticos</a:t>
            </a:r>
          </a:p>
          <a:p>
            <a:pPr lvl="1" eaLnBrk="1" hangingPunct="1"/>
            <a:r>
              <a:rPr lang="es-ES" sz="2000" dirty="0">
                <a:latin typeface="Calibri" pitchFamily="34" charset="0"/>
              </a:rPr>
              <a:t>…</a:t>
            </a:r>
          </a:p>
          <a:p>
            <a:pPr eaLnBrk="1" hangingPunct="1"/>
            <a:endParaRPr lang="es-ES" sz="2400" dirty="0">
              <a:latin typeface="Calibri" pitchFamily="34" charset="0"/>
            </a:endParaRPr>
          </a:p>
          <a:p>
            <a:pPr eaLnBrk="1" hangingPunct="1"/>
            <a:r>
              <a:rPr lang="es-ES" sz="2400" dirty="0">
                <a:latin typeface="Calibri" pitchFamily="34" charset="0"/>
              </a:rPr>
              <a:t>Los interesados internos negativos pueden generar resistencia y crear problemas políticos para todos los involucrados.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59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Definiciones iniciales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Ingeniería de Requerimientos:</a:t>
            </a:r>
          </a:p>
          <a:p>
            <a:pPr lvl="1" eaLnBrk="1" hangingPunct="1"/>
            <a:r>
              <a:rPr lang="es-ES" sz="2200" dirty="0">
                <a:latin typeface="Calibri" pitchFamily="34" charset="0"/>
              </a:rPr>
              <a:t>Es el proceso que se ocupa de la obtención, el análisis, la especificación y la validación de los requisitos de software, así como de la gestión de los requisitos durante todo el ciclo de vida del producto de software.</a:t>
            </a:r>
          </a:p>
          <a:p>
            <a:pPr lvl="1" algn="r" eaLnBrk="1" hangingPunct="1"/>
            <a:r>
              <a:rPr lang="es-ES" sz="1400" dirty="0">
                <a:latin typeface="Calibri" pitchFamily="34" charset="0"/>
              </a:rPr>
              <a:t>(</a:t>
            </a:r>
            <a:r>
              <a:rPr lang="en-US" sz="1400" dirty="0">
                <a:latin typeface="Calibri" pitchFamily="34" charset="0"/>
              </a:rPr>
              <a:t>SWEBOK, Guide to the Software Engineering Body of Knowledge, 2014</a:t>
            </a:r>
            <a:r>
              <a:rPr lang="es-ES" sz="14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329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Interesados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Una forma de ayudar a identificar a los interesados es respondiendo las siguientes preguntas:</a:t>
            </a:r>
          </a:p>
          <a:p>
            <a:pPr lvl="1" eaLnBrk="1" hangingPunct="1"/>
            <a:r>
              <a:rPr lang="es-ES" sz="2000" dirty="0">
                <a:latin typeface="Calibri" pitchFamily="34" charset="0"/>
              </a:rPr>
              <a:t>¿Quién está pagando por el sistema?</a:t>
            </a:r>
          </a:p>
          <a:p>
            <a:pPr lvl="1" eaLnBrk="1" hangingPunct="1"/>
            <a:r>
              <a:rPr lang="es-ES" sz="2000" dirty="0">
                <a:latin typeface="Calibri" pitchFamily="34" charset="0"/>
              </a:rPr>
              <a:t>¿Quién va a usar el sistema?</a:t>
            </a:r>
          </a:p>
          <a:p>
            <a:pPr lvl="1" eaLnBrk="1" hangingPunct="1"/>
            <a:r>
              <a:rPr lang="es-ES" sz="2000" dirty="0">
                <a:latin typeface="Calibri" pitchFamily="34" charset="0"/>
              </a:rPr>
              <a:t>¿Quién va a juzgar la idoneidad del sistema para su uso?</a:t>
            </a:r>
          </a:p>
          <a:p>
            <a:pPr lvl="1" eaLnBrk="1" hangingPunct="1"/>
            <a:r>
              <a:rPr lang="es-ES" sz="2000" dirty="0">
                <a:latin typeface="Calibri" pitchFamily="34" charset="0"/>
              </a:rPr>
              <a:t>¿Qué agencias (gobierno) y entidades (no gubernamentales) regulan cualquier aspecto del sistema?</a:t>
            </a:r>
          </a:p>
          <a:p>
            <a:pPr lvl="1" eaLnBrk="1" hangingPunct="1"/>
            <a:r>
              <a:rPr lang="es-ES" sz="2000" dirty="0">
                <a:latin typeface="Calibri" pitchFamily="34" charset="0"/>
              </a:rPr>
              <a:t>¿Qué leyes rigen la construcción y el funcionamiento del sistema?</a:t>
            </a:r>
          </a:p>
          <a:p>
            <a:pPr lvl="1" eaLnBrk="1" hangingPunct="1"/>
            <a:r>
              <a:rPr lang="es-ES" sz="2000" dirty="0">
                <a:latin typeface="Calibri" pitchFamily="34" charset="0"/>
              </a:rPr>
              <a:t>¿Quién está involucrado en algún aspecto de la especificación, diseño, construcción, prueba, y mantenimiento del sistema?</a:t>
            </a:r>
          </a:p>
          <a:p>
            <a:pPr lvl="1" eaLnBrk="1" hangingPunct="1"/>
            <a:r>
              <a:rPr lang="es-ES" sz="2000" dirty="0">
                <a:latin typeface="Calibri" pitchFamily="34" charset="0"/>
              </a:rPr>
              <a:t>¿Quién se verá afectado negativamente si se construye el sistema?</a:t>
            </a:r>
          </a:p>
          <a:p>
            <a:pPr lvl="1" eaLnBrk="1" hangingPunct="1"/>
            <a:r>
              <a:rPr lang="es-ES" sz="2000" dirty="0">
                <a:latin typeface="Calibri" pitchFamily="34" charset="0"/>
              </a:rPr>
              <a:t>¿A quién más le importa si este sistema existe o no existe?</a:t>
            </a:r>
          </a:p>
          <a:p>
            <a:pPr lvl="1" eaLnBrk="1" hangingPunct="1"/>
            <a:r>
              <a:rPr lang="es-ES" sz="2000" dirty="0">
                <a:latin typeface="Calibri" pitchFamily="34" charset="0"/>
              </a:rPr>
              <a:t>¿A quién se ha dejado afuera?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58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Usuarios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Identificar las clases de usuario y sus características:</a:t>
            </a:r>
          </a:p>
          <a:p>
            <a:pPr lvl="1" eaLnBrk="1" hangingPunct="1"/>
            <a:r>
              <a:rPr lang="es-ES" sz="2100" dirty="0">
                <a:latin typeface="Calibri" pitchFamily="34" charset="0"/>
              </a:rPr>
              <a:t>Para evitar pasar por alto las necesidades de cualquier grupo o comunidad de usuarios, identificar los distintos grupos de usuarios del producto.</a:t>
            </a:r>
          </a:p>
          <a:p>
            <a:pPr lvl="1" eaLnBrk="1" hangingPunct="1"/>
            <a:endParaRPr lang="es-ES" sz="2100" dirty="0">
              <a:latin typeface="Calibri" pitchFamily="34" charset="0"/>
            </a:endParaRPr>
          </a:p>
          <a:p>
            <a:pPr lvl="1" eaLnBrk="1" hangingPunct="1"/>
            <a:r>
              <a:rPr lang="es-ES" sz="2100" dirty="0">
                <a:latin typeface="Calibri" pitchFamily="34" charset="0"/>
              </a:rPr>
              <a:t>Estos grupos pueden diferir en la frecuencia de uso del sistema, las características usadas, niveles de privilegio, o experiencia.</a:t>
            </a:r>
          </a:p>
          <a:p>
            <a:pPr lvl="1" eaLnBrk="1" hangingPunct="1"/>
            <a:endParaRPr lang="es-ES" sz="2100" dirty="0">
              <a:latin typeface="Calibri" pitchFamily="34" charset="0"/>
            </a:endParaRPr>
          </a:p>
          <a:p>
            <a:pPr lvl="1" eaLnBrk="1" hangingPunct="1"/>
            <a:r>
              <a:rPr lang="es-ES" sz="2100" dirty="0">
                <a:latin typeface="Calibri" pitchFamily="34" charset="0"/>
              </a:rPr>
              <a:t>Describir aspectos de sus tareas, actitudes, ubicación o características personales que puedan influir en el diseño del producto.</a:t>
            </a:r>
          </a:p>
          <a:p>
            <a:pPr lvl="1" eaLnBrk="1" hangingPunct="1"/>
            <a:endParaRPr lang="es-ES" sz="2100" dirty="0">
              <a:latin typeface="Calibri" pitchFamily="34" charset="0"/>
            </a:endParaRPr>
          </a:p>
          <a:p>
            <a:pPr lvl="1" eaLnBrk="1" hangingPunct="1"/>
            <a:r>
              <a:rPr lang="es-ES" sz="2100" dirty="0">
                <a:latin typeface="Calibri" pitchFamily="34" charset="0"/>
              </a:rPr>
              <a:t>Crear </a:t>
            </a:r>
            <a:r>
              <a:rPr lang="es-ES" sz="2100" i="1" dirty="0">
                <a:latin typeface="Calibri" pitchFamily="34" charset="0"/>
              </a:rPr>
              <a:t>Personas</a:t>
            </a:r>
            <a:r>
              <a:rPr lang="es-ES" sz="2100" dirty="0">
                <a:latin typeface="Calibri" pitchFamily="34" charset="0"/>
              </a:rPr>
              <a:t> de usuario, descripciones de personas imaginarias que representarán clases de usuario en particular</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83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Usuarios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Identificar las clases de usuario y sus características:</a:t>
            </a:r>
          </a:p>
          <a:p>
            <a:pPr lvl="1" eaLnBrk="1" hangingPunct="1"/>
            <a:r>
              <a:rPr lang="es-ES" sz="2100" dirty="0">
                <a:latin typeface="Calibri" pitchFamily="34" charset="0"/>
              </a:rPr>
              <a:t>Identificar a una persona que puede desempeñar el rol de ser, literalmente, la </a:t>
            </a:r>
            <a:r>
              <a:rPr lang="es-ES" sz="2100" dirty="0">
                <a:solidFill>
                  <a:srgbClr val="0070C0"/>
                </a:solidFill>
                <a:latin typeface="Calibri" pitchFamily="34" charset="0"/>
              </a:rPr>
              <a:t>voz del cliente</a:t>
            </a:r>
            <a:r>
              <a:rPr lang="es-ES" sz="2100" dirty="0">
                <a:latin typeface="Calibri" pitchFamily="34" charset="0"/>
              </a:rPr>
              <a:t> para cada clase de usuarios.</a:t>
            </a:r>
          </a:p>
          <a:p>
            <a:pPr lvl="1" eaLnBrk="1" hangingPunct="1"/>
            <a:endParaRPr lang="es-ES" sz="2100" dirty="0">
              <a:latin typeface="Calibri" pitchFamily="34" charset="0"/>
            </a:endParaRPr>
          </a:p>
          <a:p>
            <a:pPr lvl="1" eaLnBrk="1" hangingPunct="1"/>
            <a:r>
              <a:rPr lang="es-ES" sz="2100" dirty="0">
                <a:latin typeface="Calibri" pitchFamily="34" charset="0"/>
              </a:rPr>
              <a:t>El representante del producto presenta las necesidades de su clase de usuarios y toma decisiones en su nombre.</a:t>
            </a:r>
          </a:p>
          <a:p>
            <a:pPr lvl="1" eaLnBrk="1" hangingPunct="1"/>
            <a:endParaRPr lang="es-ES" sz="2100" dirty="0">
              <a:latin typeface="Calibri" pitchFamily="34" charset="0"/>
            </a:endParaRPr>
          </a:p>
          <a:p>
            <a:pPr lvl="1" eaLnBrk="1" hangingPunct="1"/>
            <a:r>
              <a:rPr lang="es-ES" sz="2100" dirty="0">
                <a:latin typeface="Calibri" pitchFamily="34" charset="0"/>
              </a:rPr>
              <a:t>Explorar con los representantes de usuarios las tareas que éstos  necesitan llevar a cabo con el software y el valor que están tratando de lograr con esas tareas.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914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ES" sz="3600" dirty="0">
                <a:latin typeface="Calibri" pitchFamily="34" charset="0"/>
              </a:rPr>
              <a:t>Elicitación de requisitos</a:t>
            </a:r>
          </a:p>
          <a:p>
            <a:pPr algn="ctr"/>
            <a:r>
              <a:rPr lang="es-ES" sz="3600" dirty="0">
                <a:latin typeface="Calibri" pitchFamily="34" charset="0"/>
              </a:rPr>
              <a:t>Técnicas de elicitación</a:t>
            </a:r>
          </a:p>
        </p:txBody>
      </p:sp>
    </p:spTree>
    <p:extLst>
      <p:ext uri="{BB962C8B-B14F-4D97-AF65-F5344CB8AC3E}">
        <p14:creationId xmlns:p14="http://schemas.microsoft.com/office/powerpoint/2010/main" val="12158097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Hay muy diversas técnicas de elicitación que se pueden utilizar en los proyectos software.</a:t>
            </a:r>
          </a:p>
          <a:p>
            <a:pPr eaLnBrk="1" hangingPunct="1"/>
            <a:endParaRPr lang="es-ES" sz="2400" dirty="0">
              <a:latin typeface="Calibri" pitchFamily="34" charset="0"/>
            </a:endParaRPr>
          </a:p>
          <a:p>
            <a:pPr eaLnBrk="1" hangingPunct="1"/>
            <a:r>
              <a:rPr lang="es-ES" sz="2400" dirty="0">
                <a:latin typeface="Calibri" pitchFamily="34" charset="0"/>
              </a:rPr>
              <a:t>Siempre hay muchos tipos de información que hay que descubrir, y los diferentes interesados pueden preferir distintos enfoques.</a:t>
            </a:r>
          </a:p>
          <a:p>
            <a:pPr eaLnBrk="1" hangingPunct="1"/>
            <a:endParaRPr lang="es-ES" sz="2400" dirty="0">
              <a:latin typeface="Calibri" pitchFamily="34" charset="0"/>
            </a:endParaRPr>
          </a:p>
          <a:p>
            <a:pPr eaLnBrk="1" hangingPunct="1"/>
            <a:r>
              <a:rPr lang="es-ES" sz="2400" dirty="0">
                <a:latin typeface="Calibri" pitchFamily="34" charset="0"/>
              </a:rPr>
              <a:t>Un usuario podría ser capaz de </a:t>
            </a:r>
            <a:r>
              <a:rPr lang="es-ES" sz="2400" dirty="0">
                <a:solidFill>
                  <a:srgbClr val="0070C0"/>
                </a:solidFill>
                <a:latin typeface="Calibri" pitchFamily="34" charset="0"/>
              </a:rPr>
              <a:t>expresar</a:t>
            </a:r>
            <a:r>
              <a:rPr lang="es-ES" sz="2400" dirty="0">
                <a:latin typeface="Calibri" pitchFamily="34" charset="0"/>
              </a:rPr>
              <a:t> claramente cómo utiliza el sistema, mientras que puede que se tenga que </a:t>
            </a:r>
            <a:r>
              <a:rPr lang="es-ES" sz="2400" dirty="0">
                <a:solidFill>
                  <a:srgbClr val="0070C0"/>
                </a:solidFill>
                <a:latin typeface="Calibri" pitchFamily="34" charset="0"/>
              </a:rPr>
              <a:t>observar</a:t>
            </a:r>
            <a:r>
              <a:rPr lang="es-ES" sz="2400" dirty="0">
                <a:latin typeface="Calibri" pitchFamily="34" charset="0"/>
              </a:rPr>
              <a:t> a otras personas que realizan su trabajo para alcanzar el mismo nivel de comprensión.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0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Las técnicas de elicitación incluyen:</a:t>
            </a:r>
          </a:p>
          <a:p>
            <a:pPr lvl="1" eaLnBrk="1" hangingPunct="1"/>
            <a:r>
              <a:rPr lang="es-ES" sz="2200" dirty="0">
                <a:solidFill>
                  <a:srgbClr val="0070C0"/>
                </a:solidFill>
                <a:latin typeface="Calibri" pitchFamily="34" charset="0"/>
              </a:rPr>
              <a:t>actividades facilitadas</a:t>
            </a:r>
            <a:r>
              <a:rPr lang="es-ES" sz="2200" dirty="0">
                <a:latin typeface="Calibri" pitchFamily="34" charset="0"/>
              </a:rPr>
              <a:t>, en las que se interactúa con los interesados para obtener requisitos.</a:t>
            </a:r>
          </a:p>
          <a:p>
            <a:pPr eaLnBrk="1" hangingPunct="1"/>
            <a:endParaRPr lang="es-ES" sz="2200" dirty="0">
              <a:latin typeface="Calibri" pitchFamily="34" charset="0"/>
            </a:endParaRPr>
          </a:p>
          <a:p>
            <a:pPr lvl="1" eaLnBrk="1" hangingPunct="1"/>
            <a:r>
              <a:rPr lang="es-ES" sz="2200" dirty="0">
                <a:solidFill>
                  <a:srgbClr val="0070C0"/>
                </a:solidFill>
                <a:latin typeface="Calibri" pitchFamily="34" charset="0"/>
              </a:rPr>
              <a:t>actividades independientes</a:t>
            </a:r>
            <a:r>
              <a:rPr lang="es-ES" sz="2200" dirty="0">
                <a:latin typeface="Calibri" pitchFamily="34" charset="0"/>
              </a:rPr>
              <a:t>, en las que trabaja en forma autónoma para descubrir información.</a:t>
            </a:r>
          </a:p>
          <a:p>
            <a:pPr marL="82550" indent="0" eaLnBrk="1" hangingPunct="1">
              <a:buNone/>
            </a:pPr>
            <a:endParaRPr lang="es-ES" sz="2400" dirty="0">
              <a:latin typeface="Calibri" pitchFamily="34" charset="0"/>
            </a:endParaRPr>
          </a:p>
          <a:p>
            <a:pPr eaLnBrk="1" hangingPunct="1"/>
            <a:r>
              <a:rPr lang="es-ES" sz="2400" dirty="0">
                <a:latin typeface="Calibri" pitchFamily="34" charset="0"/>
              </a:rPr>
              <a:t>En la mayoría de los proyectos se suele utilizar una combinación de actividades de uno y otro tipo.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203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Actividades facilitadas:</a:t>
            </a:r>
          </a:p>
          <a:p>
            <a:pPr lvl="1" eaLnBrk="1" hangingPunct="1"/>
            <a:r>
              <a:rPr lang="es-ES" sz="2200" dirty="0">
                <a:latin typeface="Calibri" pitchFamily="34" charset="0"/>
              </a:rPr>
              <a:t>Se centran principalmente en descubrir las </a:t>
            </a:r>
            <a:r>
              <a:rPr lang="es-ES" sz="2200" dirty="0">
                <a:solidFill>
                  <a:srgbClr val="0070C0"/>
                </a:solidFill>
                <a:latin typeface="Calibri" pitchFamily="34" charset="0"/>
              </a:rPr>
              <a:t>necesidades de negocios y de los usuarios</a:t>
            </a:r>
            <a:r>
              <a:rPr lang="es-ES" sz="2200" dirty="0">
                <a:latin typeface="Calibri" pitchFamily="34" charset="0"/>
              </a:rPr>
              <a:t>.</a:t>
            </a:r>
          </a:p>
          <a:p>
            <a:pPr lvl="1" eaLnBrk="1" hangingPunct="1"/>
            <a:r>
              <a:rPr lang="es-ES" sz="2200" dirty="0">
                <a:latin typeface="Calibri" pitchFamily="34" charset="0"/>
              </a:rPr>
              <a:t>Trabajar </a:t>
            </a:r>
            <a:r>
              <a:rPr lang="es-ES" sz="2200" dirty="0">
                <a:solidFill>
                  <a:srgbClr val="0070C0"/>
                </a:solidFill>
                <a:latin typeface="Calibri" pitchFamily="34" charset="0"/>
              </a:rPr>
              <a:t>directamente con los usuarios</a:t>
            </a:r>
            <a:r>
              <a:rPr lang="es-ES" sz="2200" dirty="0">
                <a:latin typeface="Calibri" pitchFamily="34" charset="0"/>
              </a:rPr>
              <a:t> es necesario porque los requisitos de usuario abarcan las tareas que éstos necesitan llevar a cabo con el sistema.</a:t>
            </a:r>
          </a:p>
          <a:p>
            <a:pPr eaLnBrk="1" hangingPunct="1"/>
            <a:endParaRPr lang="es-ES" sz="2400" dirty="0">
              <a:latin typeface="Calibri" pitchFamily="34" charset="0"/>
            </a:endParaRPr>
          </a:p>
          <a:p>
            <a:pPr eaLnBrk="1" hangingPunct="1"/>
            <a:r>
              <a:rPr lang="es-ES" sz="2400" dirty="0">
                <a:latin typeface="Calibri" pitchFamily="34" charset="0"/>
              </a:rPr>
              <a:t>Actividades independientes</a:t>
            </a:r>
            <a:r>
              <a:rPr lang="es-ES" sz="2600" dirty="0">
                <a:latin typeface="Calibri" pitchFamily="34" charset="0"/>
              </a:rPr>
              <a:t>:</a:t>
            </a:r>
          </a:p>
          <a:p>
            <a:pPr lvl="1" eaLnBrk="1" hangingPunct="1"/>
            <a:r>
              <a:rPr lang="es-ES" sz="2200" dirty="0">
                <a:latin typeface="Calibri" pitchFamily="34" charset="0"/>
              </a:rPr>
              <a:t>Complementan los requisitos que los usuarios presentan, y revelan funcionalidades necesarias respecto de las cuales los usuarios finales podrían no ser conscientes.</a:t>
            </a:r>
            <a:endParaRPr lang="es-ES" sz="24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6347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Entrevistas:</a:t>
            </a:r>
          </a:p>
          <a:p>
            <a:pPr lvl="1" eaLnBrk="1" hangingPunct="1"/>
            <a:r>
              <a:rPr lang="es-ES" sz="2200" dirty="0">
                <a:latin typeface="Calibri" pitchFamily="34" charset="0"/>
              </a:rPr>
              <a:t>La forma más obvia de averiguar qué necesitan los usuarios de un sistema de software es preguntarles.</a:t>
            </a:r>
          </a:p>
          <a:p>
            <a:pPr lvl="1" eaLnBrk="1" hangingPunct="1"/>
            <a:endParaRPr lang="es-ES" sz="2200" dirty="0">
              <a:latin typeface="Calibri" pitchFamily="34" charset="0"/>
            </a:endParaRPr>
          </a:p>
          <a:p>
            <a:pPr lvl="1" eaLnBrk="1" hangingPunct="1"/>
            <a:r>
              <a:rPr lang="es-ES" sz="2200" dirty="0">
                <a:latin typeface="Calibri" pitchFamily="34" charset="0"/>
              </a:rPr>
              <a:t>Las entrevistas son una fuente tradicional de identificación de requisitos para productos comerciales y sistemas de información, usadas en todos los enfoques de desarrollo de software.</a:t>
            </a:r>
          </a:p>
          <a:p>
            <a:pPr lvl="1" eaLnBrk="1" hangingPunct="1"/>
            <a:endParaRPr lang="es-ES" sz="2200" dirty="0">
              <a:latin typeface="Calibri" pitchFamily="34" charset="0"/>
            </a:endParaRPr>
          </a:p>
          <a:p>
            <a:pPr lvl="1" eaLnBrk="1" hangingPunct="1"/>
            <a:r>
              <a:rPr lang="es-ES" sz="2200" dirty="0">
                <a:latin typeface="Calibri" pitchFamily="34" charset="0"/>
              </a:rPr>
              <a:t>Las entrevistas son útiles también como preparación para los talleres (</a:t>
            </a:r>
            <a:r>
              <a:rPr lang="es-ES" sz="2200" i="1" dirty="0">
                <a:latin typeface="Calibri" pitchFamily="34" charset="0"/>
              </a:rPr>
              <a:t>workshops</a:t>
            </a:r>
            <a:r>
              <a:rPr lang="es-ES" sz="2200" dirty="0">
                <a:latin typeface="Calibri" pitchFamily="34" charset="0"/>
              </a:rPr>
              <a:t>) donde esas mismas personas pueden reunirse específicamente para resolver conflictos o aunar puntos de vista.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83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Entrevistas:</a:t>
            </a:r>
          </a:p>
          <a:p>
            <a:pPr lvl="1" eaLnBrk="1" hangingPunct="1"/>
            <a:r>
              <a:rPr lang="es-ES" sz="2200" dirty="0">
                <a:latin typeface="Calibri" pitchFamily="34" charset="0"/>
              </a:rPr>
              <a:t>Entrevistas </a:t>
            </a:r>
            <a:r>
              <a:rPr lang="es-ES" sz="2200" b="1" dirty="0">
                <a:latin typeface="Calibri" pitchFamily="34" charset="0"/>
              </a:rPr>
              <a:t>cerradas</a:t>
            </a:r>
            <a:r>
              <a:rPr lang="es-ES" sz="2200" dirty="0">
                <a:latin typeface="Calibri" pitchFamily="34" charset="0"/>
              </a:rPr>
              <a:t>, donde los participantes responden a un conjunto de preguntas preestablecidas.</a:t>
            </a:r>
          </a:p>
          <a:p>
            <a:pPr lvl="1" eaLnBrk="1" hangingPunct="1"/>
            <a:r>
              <a:rPr lang="es-ES" sz="2200" dirty="0">
                <a:latin typeface="Calibri" pitchFamily="34" charset="0"/>
              </a:rPr>
              <a:t>Entrevistas </a:t>
            </a:r>
            <a:r>
              <a:rPr lang="es-ES" sz="2200" b="1" dirty="0">
                <a:latin typeface="Calibri" pitchFamily="34" charset="0"/>
              </a:rPr>
              <a:t>abiertas</a:t>
            </a:r>
            <a:r>
              <a:rPr lang="es-ES" sz="2200" dirty="0">
                <a:latin typeface="Calibri" pitchFamily="34" charset="0"/>
              </a:rPr>
              <a:t>, en las cuales no hay agenda predefinida. El equipo de ingeniería de requerimientos explora un rango de situaciones con los participantes del sistema y, como resultado, desarrolla una mejor comprensión de sus necesidades.</a:t>
            </a:r>
          </a:p>
          <a:p>
            <a:pPr eaLnBrk="1" hangingPunct="1"/>
            <a:endParaRPr lang="es-ES" sz="2400" dirty="0">
              <a:latin typeface="Calibri" pitchFamily="34" charset="0"/>
            </a:endParaRPr>
          </a:p>
          <a:p>
            <a:pPr eaLnBrk="1" hangingPunct="1"/>
            <a:r>
              <a:rPr lang="es-ES" sz="2400" dirty="0">
                <a:latin typeface="Calibri" pitchFamily="34" charset="0"/>
              </a:rPr>
              <a:t>En la práctica, las entrevistas con los participantes son, por lo general, una combinación de ambos tipos.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576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Taller (workshop):</a:t>
            </a:r>
          </a:p>
          <a:p>
            <a:pPr lvl="1" eaLnBrk="1" hangingPunct="1"/>
            <a:r>
              <a:rPr lang="es-ES" sz="2200" dirty="0">
                <a:latin typeface="Calibri" pitchFamily="34" charset="0"/>
              </a:rPr>
              <a:t>Es una reunión estructurada en la que un </a:t>
            </a:r>
            <a:r>
              <a:rPr lang="es-ES" sz="2200" dirty="0">
                <a:solidFill>
                  <a:srgbClr val="0070C0"/>
                </a:solidFill>
                <a:latin typeface="Calibri" pitchFamily="34" charset="0"/>
              </a:rPr>
              <a:t>grupo seleccionado de interesados y de expertos en el dominio</a:t>
            </a:r>
            <a:r>
              <a:rPr lang="es-ES" sz="2200" dirty="0">
                <a:latin typeface="Calibri" pitchFamily="34" charset="0"/>
              </a:rPr>
              <a:t> trabajan juntos para definir, crear, refinar y alcanzar un acuerdo en los entregables (modelos y documentos) que representan los requerimientos de los usuarios.</a:t>
            </a:r>
          </a:p>
          <a:p>
            <a:pPr lvl="1" eaLnBrk="1" hangingPunct="1"/>
            <a:endParaRPr lang="es-ES" sz="2200" dirty="0">
              <a:latin typeface="Calibri" pitchFamily="34" charset="0"/>
            </a:endParaRPr>
          </a:p>
          <a:p>
            <a:pPr lvl="1" eaLnBrk="1" hangingPunct="1"/>
            <a:r>
              <a:rPr lang="es-ES" sz="2200" dirty="0">
                <a:latin typeface="Calibri" pitchFamily="34" charset="0"/>
              </a:rPr>
              <a:t>Se utilizan para obtener los requisitos de </a:t>
            </a:r>
            <a:r>
              <a:rPr lang="es-ES" sz="2200" dirty="0">
                <a:solidFill>
                  <a:srgbClr val="0070C0"/>
                </a:solidFill>
                <a:latin typeface="Calibri" pitchFamily="34" charset="0"/>
              </a:rPr>
              <a:t>múltiples interesados en forma simultánea</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Trabajar en grupo es más eficaz para </a:t>
            </a:r>
            <a:r>
              <a:rPr lang="es-ES" sz="2200" dirty="0">
                <a:solidFill>
                  <a:srgbClr val="0070C0"/>
                </a:solidFill>
                <a:latin typeface="Calibri" pitchFamily="34" charset="0"/>
              </a:rPr>
              <a:t>resolver desacuerdos</a:t>
            </a:r>
            <a:r>
              <a:rPr lang="es-ES" sz="2200" dirty="0">
                <a:latin typeface="Calibri" pitchFamily="34" charset="0"/>
              </a:rPr>
              <a:t> que hablar con las personas individualmente.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69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40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ES" sz="3600" dirty="0">
                <a:latin typeface="Calibri" pitchFamily="34" charset="0"/>
              </a:rPr>
              <a:t>Una clasificación de los requisitos</a:t>
            </a:r>
            <a:endParaRPr lang="es-UY" sz="3600" dirty="0">
              <a:latin typeface="Calibri" pitchFamily="34" charset="0"/>
            </a:endParaRPr>
          </a:p>
        </p:txBody>
      </p:sp>
    </p:spTree>
    <p:extLst>
      <p:ext uri="{BB962C8B-B14F-4D97-AF65-F5344CB8AC3E}">
        <p14:creationId xmlns:p14="http://schemas.microsoft.com/office/powerpoint/2010/main" val="366081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Observación:</a:t>
            </a:r>
          </a:p>
          <a:p>
            <a:pPr lvl="1" eaLnBrk="1" hangingPunct="1"/>
            <a:r>
              <a:rPr lang="es-ES" sz="2200" dirty="0">
                <a:latin typeface="Calibri" pitchFamily="34" charset="0"/>
              </a:rPr>
              <a:t>Cuando se pide a los usuarios que describan cómo hacen su trabajo, es probable que tengan dificultades para ser precisos,  es posible que falten detalles o sean incorrectos.</a:t>
            </a:r>
          </a:p>
          <a:p>
            <a:pPr lvl="1" eaLnBrk="1" hangingPunct="1"/>
            <a:endParaRPr lang="es-ES" sz="2200" dirty="0">
              <a:latin typeface="Calibri" pitchFamily="34" charset="0"/>
            </a:endParaRPr>
          </a:p>
          <a:p>
            <a:pPr lvl="1" eaLnBrk="1" hangingPunct="1"/>
            <a:r>
              <a:rPr lang="es-ES" sz="2200" dirty="0">
                <a:latin typeface="Calibri" pitchFamily="34" charset="0"/>
              </a:rPr>
              <a:t>A menudo esto es porque las tareas son complejas y es difícil recordar cada detalle minucioso.</a:t>
            </a:r>
          </a:p>
          <a:p>
            <a:pPr lvl="1" eaLnBrk="1" hangingPunct="1"/>
            <a:r>
              <a:rPr lang="es-ES" sz="2200" dirty="0">
                <a:latin typeface="Calibri" pitchFamily="34" charset="0"/>
              </a:rPr>
              <a:t>En otros casos, es porque los usuarios están tan familiarizados con la ejecución de una tarea que no pueden (</a:t>
            </a:r>
            <a:r>
              <a:rPr lang="es-ES" sz="2200" i="1" dirty="0">
                <a:latin typeface="Calibri" pitchFamily="34" charset="0"/>
              </a:rPr>
              <a:t>no se les ocurre</a:t>
            </a:r>
            <a:r>
              <a:rPr lang="es-ES" sz="2200" dirty="0">
                <a:latin typeface="Calibri" pitchFamily="34" charset="0"/>
              </a:rPr>
              <a:t>) articular todo lo que hacen (</a:t>
            </a:r>
            <a:r>
              <a:rPr lang="es-ES" sz="2200" dirty="0">
                <a:solidFill>
                  <a:srgbClr val="0070C0"/>
                </a:solidFill>
                <a:latin typeface="Calibri" pitchFamily="34" charset="0"/>
              </a:rPr>
              <a:t>conocimiento tácito</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En consecuencia, se puede aprender mucho observando cómo los usuarios realizan sus tareas interactuando entre sí y con las herramientas software y otros recursos.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83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Observación:</a:t>
            </a:r>
          </a:p>
          <a:p>
            <a:pPr lvl="1" eaLnBrk="1" hangingPunct="1"/>
            <a:r>
              <a:rPr lang="es-ES" sz="2200" dirty="0">
                <a:latin typeface="Calibri" pitchFamily="34" charset="0"/>
              </a:rPr>
              <a:t>Esta técnica es relativamente </a:t>
            </a:r>
            <a:r>
              <a:rPr lang="es-ES" sz="2200" dirty="0">
                <a:solidFill>
                  <a:srgbClr val="0070C0"/>
                </a:solidFill>
                <a:latin typeface="Calibri" pitchFamily="34" charset="0"/>
              </a:rPr>
              <a:t>costosa</a:t>
            </a:r>
            <a:r>
              <a:rPr lang="es-ES" sz="2200" dirty="0">
                <a:latin typeface="Calibri" pitchFamily="34" charset="0"/>
              </a:rPr>
              <a:t> pero también instructiva porque ilustra que muchas tareas de usuario y procesos organizacionales son demasiado sutiles y complejos para que sus actores las describan fácilmente.</a:t>
            </a:r>
          </a:p>
          <a:p>
            <a:pPr lvl="1" eaLnBrk="1" hangingPunct="1"/>
            <a:endParaRPr lang="es-ES" sz="2200" dirty="0">
              <a:latin typeface="Calibri" pitchFamily="34" charset="0"/>
            </a:endParaRPr>
          </a:p>
          <a:p>
            <a:pPr lvl="1" eaLnBrk="1" hangingPunct="1"/>
            <a:r>
              <a:rPr lang="es-ES" sz="2200" dirty="0">
                <a:latin typeface="Calibri" pitchFamily="34" charset="0"/>
              </a:rPr>
              <a:t>Las observaciones pueden ser </a:t>
            </a:r>
            <a:r>
              <a:rPr lang="es-ES" sz="2200" dirty="0">
                <a:solidFill>
                  <a:srgbClr val="0070C0"/>
                </a:solidFill>
                <a:latin typeface="Calibri" pitchFamily="34" charset="0"/>
              </a:rPr>
              <a:t>silenciosas</a:t>
            </a:r>
            <a:r>
              <a:rPr lang="es-ES" sz="2200" dirty="0">
                <a:latin typeface="Calibri" pitchFamily="34" charset="0"/>
              </a:rPr>
              <a:t> o </a:t>
            </a:r>
            <a:r>
              <a:rPr lang="es-ES" sz="2200" dirty="0">
                <a:solidFill>
                  <a:srgbClr val="0070C0"/>
                </a:solidFill>
                <a:latin typeface="Calibri" pitchFamily="34" charset="0"/>
              </a:rPr>
              <a:t>interactivas</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Las observaciones </a:t>
            </a:r>
            <a:r>
              <a:rPr lang="es-ES" sz="2200" dirty="0">
                <a:solidFill>
                  <a:srgbClr val="0070C0"/>
                </a:solidFill>
                <a:latin typeface="Calibri" pitchFamily="34" charset="0"/>
              </a:rPr>
              <a:t>silenciosas</a:t>
            </a:r>
            <a:r>
              <a:rPr lang="es-ES" sz="2200" dirty="0">
                <a:latin typeface="Calibri" pitchFamily="34" charset="0"/>
              </a:rPr>
              <a:t> son apropiadas cuando los usuarios están muy ocupados y no pueden ser interrumpidos.</a:t>
            </a:r>
          </a:p>
          <a:p>
            <a:pPr lvl="1" eaLnBrk="1" hangingPunct="1"/>
            <a:endParaRPr lang="es-ES" sz="2200" dirty="0">
              <a:latin typeface="Calibri" pitchFamily="34" charset="0"/>
            </a:endParaRPr>
          </a:p>
          <a:p>
            <a:pPr lvl="1" eaLnBrk="1" hangingPunct="1"/>
            <a:r>
              <a:rPr lang="es-ES" sz="2200" dirty="0">
                <a:latin typeface="Calibri" pitchFamily="34" charset="0"/>
              </a:rPr>
              <a:t>Las observaciones </a:t>
            </a:r>
            <a:r>
              <a:rPr lang="es-ES" sz="2200" dirty="0">
                <a:solidFill>
                  <a:srgbClr val="0070C0"/>
                </a:solidFill>
                <a:latin typeface="Calibri" pitchFamily="34" charset="0"/>
              </a:rPr>
              <a:t>interactivas</a:t>
            </a:r>
            <a:r>
              <a:rPr lang="es-ES" sz="2200" dirty="0">
                <a:latin typeface="Calibri" pitchFamily="34" charset="0"/>
              </a:rPr>
              <a:t> permiten al ingeniero de requisitos interrumpir al usuario en ciertos momentos de la tarea y hacerle preguntas.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47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Cuestionarios:</a:t>
            </a:r>
          </a:p>
          <a:p>
            <a:pPr lvl="1" eaLnBrk="1" hangingPunct="1"/>
            <a:r>
              <a:rPr lang="es-ES" sz="2200" dirty="0">
                <a:latin typeface="Calibri" pitchFamily="34" charset="0"/>
              </a:rPr>
              <a:t>Son una forma de encuestar a grandes grupos de usuarios para entender sus necesidades.</a:t>
            </a:r>
          </a:p>
          <a:p>
            <a:pPr lvl="1" eaLnBrk="1" hangingPunct="1"/>
            <a:endParaRPr lang="es-ES" sz="2200" dirty="0">
              <a:latin typeface="Calibri" pitchFamily="34" charset="0"/>
            </a:endParaRPr>
          </a:p>
          <a:p>
            <a:pPr lvl="1" eaLnBrk="1" hangingPunct="1"/>
            <a:r>
              <a:rPr lang="es-ES" sz="2200" dirty="0">
                <a:latin typeface="Calibri" pitchFamily="34" charset="0"/>
              </a:rPr>
              <a:t>Son poco costosos, por lo que son una opción lógica para obtener información de grandes poblaciones de usuarios, y pueden administrarse fácilmente a usuarios distribuidos geográficamente.</a:t>
            </a:r>
          </a:p>
          <a:p>
            <a:pPr lvl="1" eaLnBrk="1" hangingPunct="1"/>
            <a:endParaRPr lang="es-ES" sz="2200" dirty="0">
              <a:latin typeface="Calibri" pitchFamily="34" charset="0"/>
            </a:endParaRPr>
          </a:p>
          <a:p>
            <a:pPr lvl="1" eaLnBrk="1" hangingPunct="1"/>
            <a:r>
              <a:rPr lang="es-ES" sz="2200" dirty="0">
                <a:latin typeface="Calibri" pitchFamily="34" charset="0"/>
              </a:rPr>
              <a:t>Los </a:t>
            </a:r>
            <a:r>
              <a:rPr lang="es-ES" sz="2200" dirty="0">
                <a:solidFill>
                  <a:srgbClr val="0070C0"/>
                </a:solidFill>
                <a:latin typeface="Calibri" pitchFamily="34" charset="0"/>
              </a:rPr>
              <a:t>resultados del análisis</a:t>
            </a:r>
            <a:r>
              <a:rPr lang="es-ES" sz="2200" dirty="0">
                <a:latin typeface="Calibri" pitchFamily="34" charset="0"/>
              </a:rPr>
              <a:t> de las respuestas de los cuestionarios se pueden utilizar como </a:t>
            </a:r>
            <a:r>
              <a:rPr lang="es-ES" sz="2200" dirty="0">
                <a:solidFill>
                  <a:srgbClr val="0070C0"/>
                </a:solidFill>
                <a:latin typeface="Calibri" pitchFamily="34" charset="0"/>
              </a:rPr>
              <a:t>insumo</a:t>
            </a:r>
            <a:r>
              <a:rPr lang="es-ES" sz="2200" dirty="0">
                <a:latin typeface="Calibri" pitchFamily="34" charset="0"/>
              </a:rPr>
              <a:t> para otras técnicas de elicitación.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2961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Análisis de interfases de sistemas:</a:t>
            </a:r>
          </a:p>
          <a:p>
            <a:pPr lvl="1" eaLnBrk="1" hangingPunct="1"/>
            <a:r>
              <a:rPr lang="es-ES" sz="2200" dirty="0">
                <a:latin typeface="Calibri" pitchFamily="34" charset="0"/>
              </a:rPr>
              <a:t>Es una técnica de elicitación independiente que implica examinar los sistemas software a los que se conecta el sistema a desarrollar.</a:t>
            </a:r>
          </a:p>
          <a:p>
            <a:pPr lvl="1" eaLnBrk="1" hangingPunct="1"/>
            <a:r>
              <a:rPr lang="es-ES" sz="2200" dirty="0">
                <a:latin typeface="Calibri" pitchFamily="34" charset="0"/>
              </a:rPr>
              <a:t>Permite identificar requisitos funcionales con respecto al intercambio de datos y servicios entre sistemas.</a:t>
            </a:r>
          </a:p>
          <a:p>
            <a:pPr lvl="1" eaLnBrk="1" hangingPunct="1"/>
            <a:endParaRPr lang="es-ES" sz="2200" dirty="0">
              <a:latin typeface="Calibri" pitchFamily="34" charset="0"/>
            </a:endParaRPr>
          </a:p>
          <a:p>
            <a:pPr lvl="1" eaLnBrk="1" hangingPunct="1"/>
            <a:r>
              <a:rPr lang="es-ES" sz="2200" dirty="0">
                <a:latin typeface="Calibri" pitchFamily="34" charset="0"/>
              </a:rPr>
              <a:t>Para cada sistema que interactúa con el “nuestro”, identificar la funcionalidad en el otro sistema que podría generar requisitos para el que vamos a desarrollar.</a:t>
            </a:r>
          </a:p>
          <a:p>
            <a:pPr lvl="1" eaLnBrk="1" hangingPunct="1"/>
            <a:r>
              <a:rPr lang="es-ES" sz="2200" dirty="0">
                <a:latin typeface="Calibri" pitchFamily="34" charset="0"/>
              </a:rPr>
              <a:t>Estos requisitos podrían describir qué datos pasar al otro sistema, qué datos se reciben de él y las reglas sobre esos datos, así como los criterios de validación.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940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Análisis de interfases de usuario:</a:t>
            </a:r>
          </a:p>
          <a:p>
            <a:pPr lvl="1" eaLnBrk="1" hangingPunct="1"/>
            <a:r>
              <a:rPr lang="es-ES" sz="2200" dirty="0">
                <a:latin typeface="Calibri" pitchFamily="34" charset="0"/>
              </a:rPr>
              <a:t>Es una técnica de elicitación independiente en la que se estudian los sistemas existentes para descubrir los requisitos funcionales y de usuario.</a:t>
            </a:r>
          </a:p>
          <a:p>
            <a:pPr lvl="1" eaLnBrk="1" hangingPunct="1"/>
            <a:endParaRPr lang="es-ES" sz="2200" dirty="0">
              <a:latin typeface="Calibri" pitchFamily="34" charset="0"/>
            </a:endParaRPr>
          </a:p>
          <a:p>
            <a:pPr lvl="1" eaLnBrk="1" hangingPunct="1"/>
            <a:r>
              <a:rPr lang="es-ES" sz="2200" dirty="0">
                <a:latin typeface="Calibri" pitchFamily="34" charset="0"/>
              </a:rPr>
              <a:t>Es mejor interactuar directamente con los sistemas existentes, pero si es necesario, puede usar capturas de pantalla.</a:t>
            </a:r>
          </a:p>
          <a:p>
            <a:pPr lvl="1" eaLnBrk="1" hangingPunct="1"/>
            <a:endParaRPr lang="es-ES" sz="2200" dirty="0">
              <a:latin typeface="Calibri" pitchFamily="34" charset="0"/>
            </a:endParaRPr>
          </a:p>
          <a:p>
            <a:pPr lvl="1" eaLnBrk="1" hangingPunct="1"/>
            <a:r>
              <a:rPr lang="es-ES" sz="2200" dirty="0">
                <a:latin typeface="Calibri" pitchFamily="34" charset="0"/>
              </a:rPr>
              <a:t>Si no existe un sistema, es posible que se puedan ver las interfaces de usuario de </a:t>
            </a:r>
            <a:r>
              <a:rPr lang="es-ES" sz="2200" dirty="0">
                <a:solidFill>
                  <a:srgbClr val="0070C0"/>
                </a:solidFill>
                <a:latin typeface="Calibri" pitchFamily="34" charset="0"/>
              </a:rPr>
              <a:t>productos similares</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Al navegar por la interfaz de usuario existente, se pueden conocer los pasos comunes que los usuarios toman en el sistema y redactar </a:t>
            </a:r>
            <a:r>
              <a:rPr lang="es-ES" sz="2200" dirty="0">
                <a:solidFill>
                  <a:srgbClr val="0070C0"/>
                </a:solidFill>
                <a:latin typeface="Calibri" pitchFamily="34" charset="0"/>
              </a:rPr>
              <a:t>casos de uso</a:t>
            </a:r>
            <a:r>
              <a:rPr lang="es-ES" sz="2200" dirty="0">
                <a:latin typeface="Calibri" pitchFamily="34" charset="0"/>
              </a:rPr>
              <a:t> para revisar con los usuarios.</a:t>
            </a:r>
          </a:p>
          <a:p>
            <a:pPr lvl="1" eaLnBrk="1" hangingPunct="1"/>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18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Análisis de documentos:</a:t>
            </a:r>
          </a:p>
          <a:p>
            <a:pPr lvl="1" eaLnBrk="1" hangingPunct="1"/>
            <a:r>
              <a:rPr lang="es-ES" sz="2200" dirty="0">
                <a:latin typeface="Calibri" pitchFamily="34" charset="0"/>
              </a:rPr>
              <a:t>Implica examinar cualquier documentación existente para requisitos potenciales de software.</a:t>
            </a:r>
          </a:p>
          <a:p>
            <a:pPr lvl="1" eaLnBrk="1" hangingPunct="1"/>
            <a:endParaRPr lang="es-ES" sz="2200" dirty="0">
              <a:latin typeface="Calibri" pitchFamily="34" charset="0"/>
            </a:endParaRPr>
          </a:p>
          <a:p>
            <a:pPr lvl="1" eaLnBrk="1" hangingPunct="1"/>
            <a:r>
              <a:rPr lang="es-ES" sz="2200" dirty="0">
                <a:latin typeface="Calibri" pitchFamily="34" charset="0"/>
              </a:rPr>
              <a:t>La documentación más útil incluye documentos organizacionales, procesos empresariales, colecciones de lecciones aprendidas y manuales de usuario para aplicaciones existentes o similares.</a:t>
            </a:r>
          </a:p>
          <a:p>
            <a:pPr lvl="1" eaLnBrk="1" hangingPunct="1"/>
            <a:endParaRPr lang="es-ES" sz="2200" dirty="0">
              <a:latin typeface="Calibri" pitchFamily="34" charset="0"/>
            </a:endParaRPr>
          </a:p>
          <a:p>
            <a:pPr lvl="1" eaLnBrk="1" hangingPunct="1"/>
            <a:r>
              <a:rPr lang="es-ES" sz="2200" dirty="0">
                <a:latin typeface="Calibri" pitchFamily="34" charset="0"/>
              </a:rPr>
              <a:t>Los documentos pueden describir los estándares corporativos o de la industria que deben seguirse o las regulaciones con las cuales el producto debe cumplir.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03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Prototipos:</a:t>
            </a:r>
          </a:p>
          <a:p>
            <a:pPr lvl="1" eaLnBrk="1" hangingPunct="1"/>
            <a:r>
              <a:rPr lang="es-ES" sz="2200" dirty="0">
                <a:latin typeface="Calibri" pitchFamily="34" charset="0"/>
              </a:rPr>
              <a:t>Esta técnica es una valiosa herramienta para aclarar </a:t>
            </a:r>
            <a:r>
              <a:rPr lang="es-ES" sz="2200" dirty="0">
                <a:solidFill>
                  <a:srgbClr val="0070C0"/>
                </a:solidFill>
                <a:latin typeface="Calibri" pitchFamily="34" charset="0"/>
              </a:rPr>
              <a:t>requisitos ambiguos</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Proporcionan a los usuarios un contexto dentro del cual pueden comprender mejor la información que necesitan proporcionar.</a:t>
            </a:r>
          </a:p>
          <a:p>
            <a:pPr lvl="1" eaLnBrk="1" hangingPunct="1"/>
            <a:endParaRPr lang="es-ES" sz="2200" dirty="0">
              <a:latin typeface="Calibri" pitchFamily="34" charset="0"/>
            </a:endParaRPr>
          </a:p>
          <a:p>
            <a:pPr lvl="1" eaLnBrk="1" hangingPunct="1"/>
            <a:r>
              <a:rPr lang="es-ES" sz="2200" dirty="0">
                <a:latin typeface="Calibri" pitchFamily="34" charset="0"/>
              </a:rPr>
              <a:t>Existe una amplia gama de técnicas de creación de prototipos, desde maquetas de papel de los diseños de pantallas hasta prototipos funcionales del producto de software. </a:t>
            </a:r>
          </a:p>
          <a:p>
            <a:pPr lvl="1" eaLnBrk="1" hangingPunct="1"/>
            <a:endParaRPr lang="es-ES" sz="2200" dirty="0">
              <a:latin typeface="Calibri" pitchFamily="34" charset="0"/>
            </a:endParaRPr>
          </a:p>
          <a:p>
            <a:pPr lvl="1" eaLnBrk="1" hangingPunct="1"/>
            <a:r>
              <a:rPr lang="es-ES" sz="2200" dirty="0">
                <a:latin typeface="Calibri" pitchFamily="34" charset="0"/>
              </a:rPr>
              <a:t>Esta técnica presenta una fuerte superposición en sus usos para la </a:t>
            </a:r>
            <a:r>
              <a:rPr lang="es-ES" sz="2200" dirty="0">
                <a:solidFill>
                  <a:srgbClr val="0070C0"/>
                </a:solidFill>
                <a:latin typeface="Calibri" pitchFamily="34" charset="0"/>
              </a:rPr>
              <a:t>obtención</a:t>
            </a:r>
            <a:r>
              <a:rPr lang="es-ES" sz="2200" dirty="0">
                <a:latin typeface="Calibri" pitchFamily="34" charset="0"/>
              </a:rPr>
              <a:t> de requisitos y para su </a:t>
            </a:r>
            <a:r>
              <a:rPr lang="es-ES" sz="2200" dirty="0">
                <a:solidFill>
                  <a:srgbClr val="0070C0"/>
                </a:solidFill>
                <a:latin typeface="Calibri" pitchFamily="34" charset="0"/>
              </a:rPr>
              <a:t>validación</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6946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Usuario Personas:</a:t>
            </a:r>
          </a:p>
          <a:p>
            <a:pPr lvl="1" eaLnBrk="1" hangingPunct="1"/>
            <a:r>
              <a:rPr lang="es-ES" sz="2200" dirty="0">
                <a:latin typeface="Calibri" pitchFamily="34" charset="0"/>
              </a:rPr>
              <a:t>Los </a:t>
            </a:r>
            <a:r>
              <a:rPr lang="es-ES" sz="2200" i="1" dirty="0">
                <a:latin typeface="Calibri" pitchFamily="34" charset="0"/>
              </a:rPr>
              <a:t>personajes de usuario</a:t>
            </a:r>
            <a:r>
              <a:rPr lang="es-ES" sz="2200" dirty="0">
                <a:latin typeface="Calibri" pitchFamily="34" charset="0"/>
              </a:rPr>
              <a:t> son usuarios arquetípicos cuyos objetivos y características representan las necesidades de un grupo más grande de usuarios.</a:t>
            </a:r>
          </a:p>
          <a:p>
            <a:pPr lvl="1" eaLnBrk="1" hangingPunct="1"/>
            <a:endParaRPr lang="es-ES" sz="2200" dirty="0">
              <a:latin typeface="Calibri" pitchFamily="34" charset="0"/>
            </a:endParaRPr>
          </a:p>
          <a:p>
            <a:pPr lvl="1" eaLnBrk="1" hangingPunct="1"/>
            <a:r>
              <a:rPr lang="es-ES" sz="2200" dirty="0">
                <a:latin typeface="Calibri" pitchFamily="34" charset="0"/>
              </a:rPr>
              <a:t>Por lo general, una Persona se presenta en un documento de una o dos páginas, describiendo patrones de comportamiento, objetivos, habilidades, actitudes e información de antecedentes, así como el entorno en el que opera una persona “de verdad”.</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1757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Elicitación – Técnicas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31143"/>
          </a:xfrm>
        </p:spPr>
        <p:txBody>
          <a:bodyPr/>
          <a:lstStyle/>
          <a:p>
            <a:pPr eaLnBrk="1" hangingPunct="1"/>
            <a:r>
              <a:rPr lang="es-ES" sz="2400" dirty="0">
                <a:latin typeface="Calibri" pitchFamily="34" charset="0"/>
              </a:rPr>
              <a:t>Usuario Personas: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C930CD54-BBFF-4F60-A22E-F4E21EB67319}"/>
              </a:ext>
            </a:extLst>
          </p:cNvPr>
          <p:cNvPicPr>
            <a:picLocks noChangeAspect="1"/>
          </p:cNvPicPr>
          <p:nvPr/>
        </p:nvPicPr>
        <p:blipFill>
          <a:blip r:embed="rId3"/>
          <a:stretch>
            <a:fillRect/>
          </a:stretch>
        </p:blipFill>
        <p:spPr>
          <a:xfrm>
            <a:off x="2267744" y="1572604"/>
            <a:ext cx="5801247" cy="4499583"/>
          </a:xfrm>
          <a:prstGeom prst="rect">
            <a:avLst/>
          </a:prstGeom>
        </p:spPr>
      </p:pic>
    </p:spTree>
    <p:extLst>
      <p:ext uri="{BB962C8B-B14F-4D97-AF65-F5344CB8AC3E}">
        <p14:creationId xmlns:p14="http://schemas.microsoft.com/office/powerpoint/2010/main" val="4028964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79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646331"/>
          </a:xfrm>
          <a:prstGeom prst="rect">
            <a:avLst/>
          </a:prstGeom>
          <a:noFill/>
        </p:spPr>
        <p:txBody>
          <a:bodyPr wrap="square" rtlCol="0">
            <a:spAutoFit/>
          </a:bodyPr>
          <a:lstStyle/>
          <a:p>
            <a:pPr algn="ctr"/>
            <a:r>
              <a:rPr lang="es-ES" sz="3600" dirty="0">
                <a:latin typeface="Calibri" pitchFamily="34" charset="0"/>
              </a:rPr>
              <a:t>Priorización de requisitos</a:t>
            </a:r>
          </a:p>
        </p:txBody>
      </p:sp>
    </p:spTree>
    <p:extLst>
      <p:ext uri="{BB962C8B-B14F-4D97-AF65-F5344CB8AC3E}">
        <p14:creationId xmlns:p14="http://schemas.microsoft.com/office/powerpoint/2010/main" val="64796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654050"/>
          </a:xfrm>
        </p:spPr>
        <p:txBody>
          <a:bodyPr/>
          <a:lstStyle/>
          <a:p>
            <a:pPr eaLnBrk="1" hangingPunct="1"/>
            <a:r>
              <a:rPr lang="es-UY" sz="2400" dirty="0">
                <a:latin typeface="Calibri" pitchFamily="34" charset="0"/>
              </a:rPr>
              <a:t>Niveles de requerimientos: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072902A4-8322-4DED-8DB2-F9B3777C4592}"/>
              </a:ext>
            </a:extLst>
          </p:cNvPr>
          <p:cNvPicPr>
            <a:picLocks noChangeAspect="1"/>
          </p:cNvPicPr>
          <p:nvPr/>
        </p:nvPicPr>
        <p:blipFill rotWithShape="1">
          <a:blip r:embed="rId3"/>
          <a:srcRect l="51575" t="20601"/>
          <a:stretch/>
        </p:blipFill>
        <p:spPr>
          <a:xfrm>
            <a:off x="2483768" y="1484784"/>
            <a:ext cx="5256584" cy="4848135"/>
          </a:xfrm>
          <a:prstGeom prst="rect">
            <a:avLst/>
          </a:prstGeom>
        </p:spPr>
      </p:pic>
    </p:spTree>
    <p:extLst>
      <p:ext uri="{BB962C8B-B14F-4D97-AF65-F5344CB8AC3E}">
        <p14:creationId xmlns:p14="http://schemas.microsoft.com/office/powerpoint/2010/main" val="1685835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Motivación:</a:t>
            </a:r>
          </a:p>
          <a:p>
            <a:pPr lvl="1" eaLnBrk="1" hangingPunct="1"/>
            <a:r>
              <a:rPr lang="es-ES" sz="2200" dirty="0">
                <a:latin typeface="Calibri" pitchFamily="34" charset="0"/>
              </a:rPr>
              <a:t>Pocos proyectos de software ofrecen todas las funcionalidades que todos los interesados desean en la fecha inicial de entrega establecida.</a:t>
            </a:r>
          </a:p>
          <a:p>
            <a:pPr lvl="1" eaLnBrk="1" hangingPunct="1"/>
            <a:endParaRPr lang="es-ES" sz="2200" dirty="0">
              <a:latin typeface="Calibri" pitchFamily="34" charset="0"/>
            </a:endParaRPr>
          </a:p>
          <a:p>
            <a:pPr lvl="1" eaLnBrk="1" hangingPunct="1"/>
            <a:r>
              <a:rPr lang="es-ES" sz="2200" dirty="0">
                <a:latin typeface="Calibri" pitchFamily="34" charset="0"/>
              </a:rPr>
              <a:t>Los proyectos con limitaciones de recursos deben definir las prioridades relativas de las diferentes funcionalidades del producto solicitadas.</a:t>
            </a:r>
          </a:p>
          <a:p>
            <a:pPr lvl="1" eaLnBrk="1" hangingPunct="1"/>
            <a:endParaRPr lang="es-ES" sz="2200" dirty="0">
              <a:latin typeface="Calibri" pitchFamily="34" charset="0"/>
            </a:endParaRPr>
          </a:p>
          <a:p>
            <a:pPr lvl="1" eaLnBrk="1" hangingPunct="1"/>
            <a:r>
              <a:rPr lang="es-ES" sz="2200" dirty="0">
                <a:latin typeface="Calibri" pitchFamily="34" charset="0"/>
              </a:rPr>
              <a:t>La priorización, o clasificación de requisitos, ayuda a revelar objetivos en competencia, resolver conflictos, planificar entregas escalonadas o incrementales, controlar la expansión del alcance, y a tomar las decisiones necesarias.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08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¿Por qué priorizar?:</a:t>
            </a:r>
          </a:p>
          <a:p>
            <a:pPr lvl="1" eaLnBrk="1" hangingPunct="1"/>
            <a:r>
              <a:rPr lang="es-ES" sz="2200" dirty="0">
                <a:latin typeface="Calibri" pitchFamily="34" charset="0"/>
              </a:rPr>
              <a:t>Establecer la prioridad relativa de cada funcionalidad permite planificar el desarrollo del software para proporcionar el valor más alto para el cliente y para los usuarios al menor costo.</a:t>
            </a:r>
          </a:p>
          <a:p>
            <a:pPr lvl="1" eaLnBrk="1" hangingPunct="1"/>
            <a:endParaRPr lang="es-ES" sz="2200" dirty="0">
              <a:latin typeface="Calibri" pitchFamily="34" charset="0"/>
            </a:endParaRPr>
          </a:p>
          <a:p>
            <a:pPr lvl="1" eaLnBrk="1" hangingPunct="1"/>
            <a:r>
              <a:rPr lang="es-ES" sz="2200" dirty="0">
                <a:latin typeface="Calibri" pitchFamily="34" charset="0"/>
              </a:rPr>
              <a:t>En cada proyecto, el gerente debe equilibrar el alcance deseado del proyecto con las limitaciones de calendario, presupuesto, personal y metas de calidad.</a:t>
            </a:r>
          </a:p>
          <a:p>
            <a:pPr lvl="1" eaLnBrk="1" hangingPunct="1"/>
            <a:endParaRPr lang="es-ES" sz="2200" dirty="0">
              <a:latin typeface="Calibri" pitchFamily="34" charset="0"/>
            </a:endParaRPr>
          </a:p>
          <a:p>
            <a:pPr lvl="1" eaLnBrk="1" hangingPunct="1"/>
            <a:r>
              <a:rPr lang="es-ES" sz="2200" dirty="0">
                <a:latin typeface="Calibri" pitchFamily="34" charset="0"/>
              </a:rPr>
              <a:t>Una forma de lograr esto es dejar fuera (o retrasar para una </a:t>
            </a:r>
            <a:r>
              <a:rPr lang="es-ES" sz="2200" dirty="0" err="1">
                <a:latin typeface="Calibri" pitchFamily="34" charset="0"/>
              </a:rPr>
              <a:t>release</a:t>
            </a:r>
            <a:r>
              <a:rPr lang="es-ES" sz="2200" dirty="0">
                <a:latin typeface="Calibri" pitchFamily="34" charset="0"/>
              </a:rPr>
              <a:t> posterior), requisitos de baja prioridad cuando se aceptan nuevos requisitos más esenciales o cuando cambian otras condiciones del proyecto.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1409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¿Quiénes deben priorizar?:</a:t>
            </a:r>
          </a:p>
          <a:p>
            <a:pPr lvl="1" eaLnBrk="1" hangingPunct="1"/>
            <a:r>
              <a:rPr lang="es-ES" sz="2200" dirty="0">
                <a:latin typeface="Calibri" pitchFamily="34" charset="0"/>
              </a:rPr>
              <a:t>Si un cliente no es capaz de distinguir la importancia y la urgencia de sus necesidades, los gerentes de proyectos deben tomar estas decisiones por su cuenta.</a:t>
            </a:r>
          </a:p>
          <a:p>
            <a:pPr lvl="1" eaLnBrk="1" hangingPunct="1"/>
            <a:endParaRPr lang="es-ES" sz="2200" dirty="0">
              <a:latin typeface="Calibri" pitchFamily="34" charset="0"/>
            </a:endParaRPr>
          </a:p>
          <a:p>
            <a:pPr lvl="1" eaLnBrk="1" hangingPunct="1"/>
            <a:r>
              <a:rPr lang="es-ES" sz="2200" dirty="0">
                <a:latin typeface="Calibri" pitchFamily="34" charset="0"/>
              </a:rPr>
              <a:t>No es de sorprender que, en muchos de estos casos, el cliente no esté de acuerdo con las prioridades fijadas de ese modo, “arbitrariamente”.</a:t>
            </a:r>
          </a:p>
          <a:p>
            <a:pPr lvl="1" eaLnBrk="1" hangingPunct="1"/>
            <a:endParaRPr lang="es-ES" sz="2200" dirty="0">
              <a:latin typeface="Calibri" pitchFamily="34" charset="0"/>
            </a:endParaRPr>
          </a:p>
          <a:p>
            <a:pPr lvl="1" eaLnBrk="1" hangingPunct="1"/>
            <a:r>
              <a:rPr lang="es-ES" sz="2200" dirty="0">
                <a:latin typeface="Calibri" pitchFamily="34" charset="0"/>
              </a:rPr>
              <a:t>Por lo tanto, es el cliente o los representantes de los usuarios quienes deben indicar qué requisitos son necesarios inicialmente y cuáles pueden esperar.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523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¿Quiénes deben priorizar?:</a:t>
            </a:r>
          </a:p>
          <a:p>
            <a:pPr lvl="1" eaLnBrk="1" hangingPunct="1"/>
            <a:r>
              <a:rPr lang="es-ES" sz="2200" dirty="0">
                <a:latin typeface="Calibri" pitchFamily="34" charset="0"/>
              </a:rPr>
              <a:t>Alcanzar el consenso entre múltiples clientes con diversas expectativas es aún más difícil.</a:t>
            </a:r>
          </a:p>
          <a:p>
            <a:pPr lvl="1" eaLnBrk="1" hangingPunct="1"/>
            <a:endParaRPr lang="es-ES" sz="2200" dirty="0">
              <a:latin typeface="Calibri" pitchFamily="34" charset="0"/>
            </a:endParaRPr>
          </a:p>
          <a:p>
            <a:pPr lvl="1" eaLnBrk="1" hangingPunct="1"/>
            <a:r>
              <a:rPr lang="es-ES" sz="2200" dirty="0">
                <a:latin typeface="Calibri" pitchFamily="34" charset="0"/>
              </a:rPr>
              <a:t>En las actividades de priorización deben participar diversos tipos de interesados: representantes del cliente y de los usuarios, de la gestión del proyecto, y del equipo de desarrollo, entre otros posibles.</a:t>
            </a:r>
          </a:p>
          <a:p>
            <a:pPr lvl="1" eaLnBrk="1" hangingPunct="1"/>
            <a:endParaRPr lang="es-ES" sz="2200" dirty="0">
              <a:latin typeface="Calibri" pitchFamily="34" charset="0"/>
            </a:endParaRPr>
          </a:p>
          <a:p>
            <a:pPr lvl="1" eaLnBrk="1" hangingPunct="1"/>
            <a:r>
              <a:rPr lang="es-ES" sz="2200" dirty="0">
                <a:latin typeface="Calibri" pitchFamily="34" charset="0"/>
              </a:rPr>
              <a:t>Sin embargo, lo que más se necesita es alguien con capacidad y autoridad para tomar decisiones.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734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Criterios para priorizar:</a:t>
            </a:r>
          </a:p>
          <a:p>
            <a:pPr lvl="1" eaLnBrk="1" hangingPunct="1"/>
            <a:r>
              <a:rPr lang="es-ES" sz="2200" dirty="0">
                <a:latin typeface="Calibri" pitchFamily="34" charset="0"/>
              </a:rPr>
              <a:t>Para comenzar, es primordial que los participantes en el proceso de priorización se pongan de acuerdo sobre un conjunto de criterios a utilizar para juzgar si un requisito tiene mayor prioridad que otro.</a:t>
            </a:r>
          </a:p>
          <a:p>
            <a:pPr lvl="1" eaLnBrk="1" hangingPunct="1"/>
            <a:endParaRPr lang="es-ES" sz="2200" dirty="0">
              <a:latin typeface="Calibri" pitchFamily="34" charset="0"/>
            </a:endParaRPr>
          </a:p>
          <a:p>
            <a:pPr lvl="1" eaLnBrk="1" hangingPunct="1"/>
            <a:r>
              <a:rPr lang="es-ES" sz="2200" dirty="0">
                <a:latin typeface="Calibri" pitchFamily="34" charset="0"/>
              </a:rPr>
              <a:t>La priorización puede incluir las consideraciones de valor para el cliente o para el negocio, el riesgo comercial o técnico, el costo, la dificultad de implementación, el cumplimiento de ciertas normativas, y los compromisos contractuales.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154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Priorización de requisitos</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Una priorización exitosa requiere tener en cuenta seis elementos:</a:t>
            </a:r>
          </a:p>
          <a:p>
            <a:pPr eaLnBrk="1" hangingPunct="1"/>
            <a:endParaRPr lang="es-ES" sz="2400" dirty="0">
              <a:latin typeface="Calibri" pitchFamily="34" charset="0"/>
            </a:endParaRPr>
          </a:p>
          <a:p>
            <a:pPr lvl="1" eaLnBrk="1" hangingPunct="1"/>
            <a:r>
              <a:rPr lang="es-ES" sz="2200" dirty="0">
                <a:latin typeface="Calibri" pitchFamily="34" charset="0"/>
              </a:rPr>
              <a:t>Las </a:t>
            </a:r>
            <a:r>
              <a:rPr lang="es-ES" sz="2200" dirty="0">
                <a:solidFill>
                  <a:srgbClr val="0070C0"/>
                </a:solidFill>
                <a:latin typeface="Calibri" pitchFamily="34" charset="0"/>
              </a:rPr>
              <a:t>necesidades</a:t>
            </a:r>
            <a:r>
              <a:rPr lang="es-ES" sz="2200" dirty="0">
                <a:latin typeface="Calibri" pitchFamily="34" charset="0"/>
              </a:rPr>
              <a:t> del cliente y los usuarios.</a:t>
            </a:r>
          </a:p>
          <a:p>
            <a:pPr lvl="1" eaLnBrk="1" hangingPunct="1"/>
            <a:r>
              <a:rPr lang="es-ES" sz="2200" dirty="0">
                <a:latin typeface="Calibri" pitchFamily="34" charset="0"/>
              </a:rPr>
              <a:t>La </a:t>
            </a:r>
            <a:r>
              <a:rPr lang="es-ES" sz="2200" dirty="0">
                <a:solidFill>
                  <a:srgbClr val="0070C0"/>
                </a:solidFill>
                <a:latin typeface="Calibri" pitchFamily="34" charset="0"/>
              </a:rPr>
              <a:t>importancia relativa</a:t>
            </a:r>
            <a:r>
              <a:rPr lang="es-ES" sz="2200" dirty="0">
                <a:latin typeface="Calibri" pitchFamily="34" charset="0"/>
              </a:rPr>
              <a:t> de los requisitos para los usuarios.</a:t>
            </a:r>
          </a:p>
          <a:p>
            <a:pPr lvl="1" eaLnBrk="1" hangingPunct="1"/>
            <a:r>
              <a:rPr lang="es-ES" sz="2200" dirty="0">
                <a:latin typeface="Calibri" pitchFamily="34" charset="0"/>
              </a:rPr>
              <a:t>El </a:t>
            </a:r>
            <a:r>
              <a:rPr lang="es-ES" sz="2200" dirty="0">
                <a:solidFill>
                  <a:srgbClr val="0070C0"/>
                </a:solidFill>
                <a:latin typeface="Calibri" pitchFamily="34" charset="0"/>
              </a:rPr>
              <a:t>momento</a:t>
            </a:r>
            <a:r>
              <a:rPr lang="es-ES" sz="2200" dirty="0">
                <a:latin typeface="Calibri" pitchFamily="34" charset="0"/>
              </a:rPr>
              <a:t> en el que las funcionalidades deben ser entregadas.</a:t>
            </a:r>
          </a:p>
          <a:p>
            <a:pPr lvl="1" eaLnBrk="1" hangingPunct="1"/>
            <a:r>
              <a:rPr lang="es-ES" sz="2200" dirty="0">
                <a:latin typeface="Calibri" pitchFamily="34" charset="0"/>
              </a:rPr>
              <a:t>Requisitos que sirven como </a:t>
            </a:r>
            <a:r>
              <a:rPr lang="es-ES" sz="2200" dirty="0">
                <a:solidFill>
                  <a:srgbClr val="0070C0"/>
                </a:solidFill>
                <a:latin typeface="Calibri" pitchFamily="34" charset="0"/>
              </a:rPr>
              <a:t>predecesores</a:t>
            </a:r>
            <a:r>
              <a:rPr lang="es-ES" sz="2200" dirty="0">
                <a:latin typeface="Calibri" pitchFamily="34" charset="0"/>
              </a:rPr>
              <a:t> para otros requisitos y otras relaciones entre requisitos.</a:t>
            </a:r>
          </a:p>
          <a:p>
            <a:pPr lvl="1" eaLnBrk="1" hangingPunct="1"/>
            <a:r>
              <a:rPr lang="es-ES" sz="2200" dirty="0">
                <a:latin typeface="Calibri" pitchFamily="34" charset="0"/>
              </a:rPr>
              <a:t>Qué requisitos deben ser implementados como un grupo.</a:t>
            </a:r>
          </a:p>
          <a:p>
            <a:pPr lvl="1" eaLnBrk="1" hangingPunct="1"/>
            <a:r>
              <a:rPr lang="es-ES" sz="2200" dirty="0">
                <a:latin typeface="Calibri" pitchFamily="34" charset="0"/>
              </a:rPr>
              <a:t>El </a:t>
            </a:r>
            <a:r>
              <a:rPr lang="es-ES" sz="2200" dirty="0">
                <a:solidFill>
                  <a:srgbClr val="0070C0"/>
                </a:solidFill>
                <a:latin typeface="Calibri" pitchFamily="34" charset="0"/>
              </a:rPr>
              <a:t>costo</a:t>
            </a:r>
            <a:r>
              <a:rPr lang="es-ES" sz="2200" dirty="0">
                <a:latin typeface="Calibri" pitchFamily="34" charset="0"/>
              </a:rPr>
              <a:t> para satisfacer cada requisito.</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258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Dentro o fuera:</a:t>
            </a:r>
          </a:p>
          <a:p>
            <a:pPr lvl="1" eaLnBrk="1" hangingPunct="1"/>
            <a:r>
              <a:rPr lang="es-ES" sz="2200" dirty="0">
                <a:latin typeface="Calibri" pitchFamily="34" charset="0"/>
              </a:rPr>
              <a:t>El más simple de todos los métodos de priorización es hacer que un grupo de interesados elabore una lista de requisitos y tome una decisión binaria: ¿está dentro, o está fuera?</a:t>
            </a:r>
          </a:p>
          <a:p>
            <a:pPr lvl="1" eaLnBrk="1" hangingPunct="1"/>
            <a:endParaRPr lang="es-ES" sz="2200" dirty="0">
              <a:latin typeface="Calibri" pitchFamily="34" charset="0"/>
            </a:endParaRPr>
          </a:p>
          <a:p>
            <a:pPr lvl="1" eaLnBrk="1" hangingPunct="1"/>
            <a:r>
              <a:rPr lang="es-ES" sz="2200" dirty="0">
                <a:latin typeface="Calibri" pitchFamily="34" charset="0"/>
              </a:rPr>
              <a:t>Hay que mantener la referencia a los </a:t>
            </a:r>
            <a:r>
              <a:rPr lang="es-ES" sz="2200" dirty="0">
                <a:solidFill>
                  <a:srgbClr val="0070C0"/>
                </a:solidFill>
                <a:latin typeface="Calibri" pitchFamily="34" charset="0"/>
              </a:rPr>
              <a:t>objetivos de negocio</a:t>
            </a:r>
            <a:r>
              <a:rPr lang="es-ES" sz="2200" dirty="0">
                <a:latin typeface="Calibri" pitchFamily="34" charset="0"/>
              </a:rPr>
              <a:t> del proyecto para hacer este juicio, comparando la lista de requisitos con el conjunto mínimo necesario para la primera versión.</a:t>
            </a:r>
          </a:p>
          <a:p>
            <a:pPr lvl="1" eaLnBrk="1" hangingPunct="1"/>
            <a:endParaRPr lang="es-ES" sz="2200" dirty="0">
              <a:latin typeface="Calibri" pitchFamily="34" charset="0"/>
            </a:endParaRPr>
          </a:p>
          <a:p>
            <a:pPr lvl="1" eaLnBrk="1" hangingPunct="1"/>
            <a:r>
              <a:rPr lang="es-ES" sz="2200" dirty="0">
                <a:latin typeface="Calibri" pitchFamily="34" charset="0"/>
              </a:rPr>
              <a:t>Luego, cuando la implementación de esa versión está en marcha, se puede volver a los anteriores requisitos "fuera” y repetir el procedimiento para la próxima versión.</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581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Comparación por parejas y ordenamiento:</a:t>
            </a:r>
          </a:p>
          <a:p>
            <a:pPr lvl="1" eaLnBrk="1" hangingPunct="1"/>
            <a:r>
              <a:rPr lang="es-ES" sz="2200" dirty="0">
                <a:latin typeface="Calibri" pitchFamily="34" charset="0"/>
              </a:rPr>
              <a:t>Este método propone la comparación entre sí de parejas de requisitos, de modo que se pueda juzgar qué miembro de cada pareja tiene mayor prioridad.</a:t>
            </a:r>
          </a:p>
          <a:p>
            <a:pPr lvl="1" eaLnBrk="1" hangingPunct="1"/>
            <a:endParaRPr lang="es-ES" sz="2200" dirty="0">
              <a:latin typeface="Calibri" pitchFamily="34" charset="0"/>
            </a:endParaRPr>
          </a:p>
          <a:p>
            <a:pPr lvl="1" eaLnBrk="1" hangingPunct="1"/>
            <a:r>
              <a:rPr lang="es-ES" sz="2200" dirty="0">
                <a:latin typeface="Calibri" pitchFamily="34" charset="0"/>
              </a:rPr>
              <a:t>Realizar tales comparaciones se vuelve difícil de manejar si se tiene una gran cantidad de requisitos para priorizar.</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9640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Escala de tres niveles:</a:t>
            </a:r>
          </a:p>
          <a:p>
            <a:pPr lvl="1" eaLnBrk="1" hangingPunct="1"/>
            <a:r>
              <a:rPr lang="es-ES" sz="2200" dirty="0">
                <a:latin typeface="Calibri" pitchFamily="34" charset="0"/>
              </a:rPr>
              <a:t>Sin importar cómo se los etiquete, la idea es utilizar tres categorías que se reducen a prioridad </a:t>
            </a:r>
            <a:r>
              <a:rPr lang="es-ES" sz="2200" dirty="0">
                <a:solidFill>
                  <a:srgbClr val="0070C0"/>
                </a:solidFill>
                <a:latin typeface="Calibri" pitchFamily="34" charset="0"/>
              </a:rPr>
              <a:t>alta, media y baja</a:t>
            </a:r>
            <a:r>
              <a:rPr lang="es-ES" sz="2200" dirty="0">
                <a:latin typeface="Calibri" pitchFamily="34" charset="0"/>
              </a:rPr>
              <a:t>.</a:t>
            </a:r>
          </a:p>
          <a:p>
            <a:pPr lvl="1" eaLnBrk="1" hangingPunct="1"/>
            <a:endParaRPr lang="es-ES" sz="2200" dirty="0">
              <a:latin typeface="Calibri" pitchFamily="34" charset="0"/>
            </a:endParaRPr>
          </a:p>
          <a:p>
            <a:pPr lvl="1" eaLnBrk="1" hangingPunct="1"/>
            <a:r>
              <a:rPr lang="es-ES" sz="2200" dirty="0">
                <a:latin typeface="Calibri" pitchFamily="34" charset="0"/>
              </a:rPr>
              <a:t>Usualmente, este tipo de escalas de priorización son subjetivas e imprecisas.</a:t>
            </a:r>
          </a:p>
          <a:p>
            <a:pPr lvl="1" eaLnBrk="1" hangingPunct="1"/>
            <a:endParaRPr lang="es-ES" sz="2200" dirty="0">
              <a:latin typeface="Calibri" pitchFamily="34" charset="0"/>
            </a:endParaRPr>
          </a:p>
          <a:p>
            <a:pPr lvl="1" eaLnBrk="1" hangingPunct="1"/>
            <a:r>
              <a:rPr lang="es-ES" sz="2200" dirty="0">
                <a:latin typeface="Calibri" pitchFamily="34" charset="0"/>
              </a:rPr>
              <a:t>Para que la escala sea útil, los participantes deben ponerse de acuerdo en el </a:t>
            </a:r>
            <a:r>
              <a:rPr lang="es-ES" sz="2200" dirty="0">
                <a:solidFill>
                  <a:srgbClr val="0070C0"/>
                </a:solidFill>
                <a:latin typeface="Calibri" pitchFamily="34" charset="0"/>
              </a:rPr>
              <a:t>significado de cada nivel</a:t>
            </a:r>
            <a:r>
              <a:rPr lang="es-ES" sz="2200" dirty="0">
                <a:latin typeface="Calibri" pitchFamily="34" charset="0"/>
              </a:rPr>
              <a:t> de la escala que utilicen.</a:t>
            </a:r>
          </a:p>
          <a:p>
            <a:pPr lvl="1" eaLnBrk="1" hangingPunct="1"/>
            <a:endParaRPr lang="es-ES" sz="2200" dirty="0">
              <a:latin typeface="Calibri" pitchFamily="34" charset="0"/>
            </a:endParaRPr>
          </a:p>
          <a:p>
            <a:pPr lvl="1" eaLnBrk="1" hangingPunct="1"/>
            <a:r>
              <a:rPr lang="es-ES" sz="2200" dirty="0">
                <a:latin typeface="Calibri" pitchFamily="34" charset="0"/>
              </a:rPr>
              <a:t>Una manera de establecer un criterio para distinguir entre los tres niveles es considerar dos dimensiones: </a:t>
            </a:r>
            <a:r>
              <a:rPr lang="es-ES" sz="2200" dirty="0">
                <a:solidFill>
                  <a:srgbClr val="0070C0"/>
                </a:solidFill>
                <a:latin typeface="Calibri" pitchFamily="34" charset="0"/>
              </a:rPr>
              <a:t>importancia y urgencia</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6390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Escala de tres niveles:</a:t>
            </a:r>
          </a:p>
          <a:p>
            <a:pPr lvl="1" eaLnBrk="1" hangingPunct="1"/>
            <a:r>
              <a:rPr lang="es-ES" sz="2200" dirty="0">
                <a:latin typeface="Calibri" pitchFamily="34" charset="0"/>
              </a:rPr>
              <a:t>Los requisitos de </a:t>
            </a:r>
            <a:r>
              <a:rPr lang="es-ES" sz="2200" dirty="0">
                <a:solidFill>
                  <a:srgbClr val="0070C0"/>
                </a:solidFill>
                <a:latin typeface="Calibri" pitchFamily="34" charset="0"/>
              </a:rPr>
              <a:t>alta prioridad</a:t>
            </a:r>
            <a:r>
              <a:rPr lang="es-ES" sz="2200" dirty="0">
                <a:latin typeface="Calibri" pitchFamily="34" charset="0"/>
              </a:rPr>
              <a:t> son aquellos que son </a:t>
            </a:r>
            <a:r>
              <a:rPr lang="es-ES" sz="2200" dirty="0">
                <a:solidFill>
                  <a:srgbClr val="0070C0"/>
                </a:solidFill>
                <a:latin typeface="Calibri" pitchFamily="34" charset="0"/>
              </a:rPr>
              <a:t>importantes</a:t>
            </a:r>
            <a:r>
              <a:rPr lang="es-ES" sz="2200" dirty="0">
                <a:latin typeface="Calibri" pitchFamily="34" charset="0"/>
              </a:rPr>
              <a:t> (los clientes necesitan la capacidad) y </a:t>
            </a:r>
            <a:r>
              <a:rPr lang="es-ES" sz="2200" dirty="0">
                <a:solidFill>
                  <a:srgbClr val="0070C0"/>
                </a:solidFill>
                <a:latin typeface="Calibri" pitchFamily="34" charset="0"/>
              </a:rPr>
              <a:t>urgentes</a:t>
            </a:r>
            <a:r>
              <a:rPr lang="es-ES" sz="2200" dirty="0">
                <a:latin typeface="Calibri" pitchFamily="34" charset="0"/>
              </a:rPr>
              <a:t> (los clientes lo necesitan en la próxima versión).</a:t>
            </a:r>
          </a:p>
          <a:p>
            <a:pPr lvl="1" eaLnBrk="1" hangingPunct="1"/>
            <a:endParaRPr lang="es-ES" sz="2200" dirty="0">
              <a:latin typeface="Calibri" pitchFamily="34" charset="0"/>
            </a:endParaRPr>
          </a:p>
          <a:p>
            <a:pPr lvl="1" eaLnBrk="1" hangingPunct="1"/>
            <a:r>
              <a:rPr lang="es-ES" sz="2200" dirty="0">
                <a:latin typeface="Calibri" pitchFamily="34" charset="0"/>
              </a:rPr>
              <a:t>Los requisitos de </a:t>
            </a:r>
            <a:r>
              <a:rPr lang="es-ES" sz="2200" dirty="0">
                <a:solidFill>
                  <a:srgbClr val="0070C0"/>
                </a:solidFill>
                <a:latin typeface="Calibri" pitchFamily="34" charset="0"/>
              </a:rPr>
              <a:t>prioridad media</a:t>
            </a:r>
            <a:r>
              <a:rPr lang="es-ES" sz="2200" dirty="0">
                <a:latin typeface="Calibri" pitchFamily="34" charset="0"/>
              </a:rPr>
              <a:t> son importantes (los clientes necesitan la capacidad) pero no son urgentes (pueden esperar una versión posterior).</a:t>
            </a:r>
          </a:p>
          <a:p>
            <a:pPr lvl="1" eaLnBrk="1" hangingPunct="1"/>
            <a:endParaRPr lang="es-ES" sz="2200" dirty="0">
              <a:latin typeface="Calibri" pitchFamily="34" charset="0"/>
            </a:endParaRPr>
          </a:p>
          <a:p>
            <a:pPr lvl="1" eaLnBrk="1" hangingPunct="1"/>
            <a:r>
              <a:rPr lang="es-ES" sz="2200" dirty="0">
                <a:latin typeface="Calibri" pitchFamily="34" charset="0"/>
              </a:rPr>
              <a:t>Los requisitos de </a:t>
            </a:r>
            <a:r>
              <a:rPr lang="es-ES" sz="2200" dirty="0">
                <a:solidFill>
                  <a:srgbClr val="0070C0"/>
                </a:solidFill>
                <a:latin typeface="Calibri" pitchFamily="34" charset="0"/>
              </a:rPr>
              <a:t>baja prioridad</a:t>
            </a:r>
            <a:r>
              <a:rPr lang="es-ES" sz="2200" dirty="0">
                <a:latin typeface="Calibri" pitchFamily="34" charset="0"/>
              </a:rPr>
              <a:t> no son importantes (los clientes pueden vivir sin la funcionalidad si es necesario) ni urgentes (los clientes pueden esperar, tal vez para siempre).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89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Tipos fundamentales de requisitos</a:t>
            </a:r>
          </a:p>
        </p:txBody>
      </p:sp>
      <p:sp>
        <p:nvSpPr>
          <p:cNvPr id="16387" name="2 Marcador de contenido"/>
          <p:cNvSpPr>
            <a:spLocks noGrp="1"/>
          </p:cNvSpPr>
          <p:nvPr>
            <p:ph idx="1"/>
          </p:nvPr>
        </p:nvSpPr>
        <p:spPr>
          <a:xfrm>
            <a:off x="1036067" y="908720"/>
            <a:ext cx="8000429" cy="5544616"/>
          </a:xfrm>
        </p:spPr>
        <p:txBody>
          <a:bodyPr/>
          <a:lstStyle/>
          <a:p>
            <a:pPr eaLnBrk="1" hangingPunct="1"/>
            <a:r>
              <a:rPr lang="es-UY" sz="2400" dirty="0">
                <a:latin typeface="Calibri" pitchFamily="34" charset="0"/>
              </a:rPr>
              <a:t>Requisitos de negocio:</a:t>
            </a:r>
          </a:p>
          <a:p>
            <a:pPr lvl="1" eaLnBrk="1" hangingPunct="1"/>
            <a:r>
              <a:rPr lang="es-ES" sz="2200" dirty="0">
                <a:latin typeface="Calibri" pitchFamily="34" charset="0"/>
              </a:rPr>
              <a:t>Describen por qué la organización está implementando el sistema, es decir, los </a:t>
            </a:r>
            <a:r>
              <a:rPr lang="es-ES" sz="2200" dirty="0">
                <a:solidFill>
                  <a:srgbClr val="0070C0"/>
                </a:solidFill>
                <a:latin typeface="Calibri" pitchFamily="34" charset="0"/>
              </a:rPr>
              <a:t>beneficios organizacionales</a:t>
            </a:r>
            <a:r>
              <a:rPr lang="es-ES" sz="2200" dirty="0">
                <a:latin typeface="Calibri" pitchFamily="34" charset="0"/>
              </a:rPr>
              <a:t> que espera obtener.</a:t>
            </a:r>
          </a:p>
          <a:p>
            <a:pPr lvl="1" eaLnBrk="1" hangingPunct="1"/>
            <a:endParaRPr lang="es-ES" sz="2200" dirty="0">
              <a:latin typeface="Calibri" pitchFamily="34" charset="0"/>
            </a:endParaRPr>
          </a:p>
          <a:p>
            <a:pPr lvl="1" eaLnBrk="1" hangingPunct="1"/>
            <a:r>
              <a:rPr lang="es-ES" sz="2200" dirty="0">
                <a:latin typeface="Calibri" pitchFamily="34" charset="0"/>
              </a:rPr>
              <a:t>El foco está en los objetivos de negocio de la organización o del cliente que solicita el sistema.</a:t>
            </a:r>
          </a:p>
          <a:p>
            <a:pPr eaLnBrk="1" hangingPunct="1"/>
            <a:endParaRPr lang="es-ES" sz="2600" dirty="0">
              <a:latin typeface="Calibri" pitchFamily="34" charset="0"/>
            </a:endParaRPr>
          </a:p>
          <a:p>
            <a:pPr eaLnBrk="1" hangingPunct="1"/>
            <a:r>
              <a:rPr lang="es-ES" sz="2400" dirty="0">
                <a:latin typeface="Calibri" pitchFamily="34" charset="0"/>
              </a:rPr>
              <a:t>Reglas de negocio:</a:t>
            </a:r>
          </a:p>
          <a:p>
            <a:pPr lvl="1" eaLnBrk="1" hangingPunct="1"/>
            <a:r>
              <a:rPr lang="es-ES" sz="2200" dirty="0">
                <a:latin typeface="Calibri" pitchFamily="34" charset="0"/>
              </a:rPr>
              <a:t>Una política, directriz, estándar o regulación que define o restringe algún aspecto del negocio. No es un requisito de software en sí mismo, sino el origen de varios tipos de requisitos de software.</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170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Escala de tres niveles:</a:t>
            </a:r>
          </a:p>
          <a:p>
            <a:pPr lvl="1" eaLnBrk="1" hangingPunct="1"/>
            <a:r>
              <a:rPr lang="es-ES" sz="2200" dirty="0">
                <a:latin typeface="Calibri" pitchFamily="34" charset="0"/>
              </a:rPr>
              <a:t>Cuando se use una escala de este tipo, es importante incluir en el documento de especificación de requisitos:</a:t>
            </a:r>
          </a:p>
          <a:p>
            <a:pPr lvl="1" eaLnBrk="1" hangingPunct="1"/>
            <a:endParaRPr lang="es-ES" sz="2200" dirty="0">
              <a:latin typeface="Calibri" pitchFamily="34" charset="0"/>
            </a:endParaRPr>
          </a:p>
          <a:p>
            <a:pPr lvl="1" eaLnBrk="1" hangingPunct="1"/>
            <a:r>
              <a:rPr lang="es-ES" sz="2200" dirty="0">
                <a:latin typeface="Calibri" pitchFamily="34" charset="0"/>
              </a:rPr>
              <a:t>la prioridad asignada a cada requisito como un atributo del requisito, y</a:t>
            </a:r>
          </a:p>
          <a:p>
            <a:pPr lvl="1" eaLnBrk="1" hangingPunct="1"/>
            <a:endParaRPr lang="es-ES" sz="2200" dirty="0">
              <a:latin typeface="Calibri" pitchFamily="34" charset="0"/>
            </a:endParaRPr>
          </a:p>
          <a:p>
            <a:pPr lvl="1" eaLnBrk="1" hangingPunct="1"/>
            <a:r>
              <a:rPr lang="es-ES" sz="2200" dirty="0">
                <a:latin typeface="Calibri" pitchFamily="34" charset="0"/>
              </a:rPr>
              <a:t>también la definición de los criterios de “alta”, “media” y “baja”.</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90</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7043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Escala de cuatro niveles: </a:t>
            </a:r>
            <a:r>
              <a:rPr lang="es-ES" sz="2400" dirty="0" err="1">
                <a:latin typeface="Calibri" pitchFamily="34" charset="0"/>
              </a:rPr>
              <a:t>MoSCoW</a:t>
            </a:r>
            <a:r>
              <a:rPr lang="es-ES" sz="2400" dirty="0">
                <a:latin typeface="Calibri" pitchFamily="34" charset="0"/>
              </a:rPr>
              <a:t>:</a:t>
            </a:r>
          </a:p>
          <a:p>
            <a:pPr lvl="1" eaLnBrk="1" hangingPunct="1"/>
            <a:r>
              <a:rPr lang="es-ES" sz="2200" dirty="0">
                <a:latin typeface="Calibri" pitchFamily="34" charset="0"/>
              </a:rPr>
              <a:t>Debe (</a:t>
            </a:r>
            <a:r>
              <a:rPr lang="es-ES" sz="2200" dirty="0" err="1">
                <a:latin typeface="Calibri" pitchFamily="34" charset="0"/>
              </a:rPr>
              <a:t>Must</a:t>
            </a:r>
            <a:r>
              <a:rPr lang="es-ES" sz="2200" dirty="0">
                <a:latin typeface="Calibri" pitchFamily="34" charset="0"/>
              </a:rPr>
              <a:t>): El requisito debe ser satisfecho para que la solución sea considerada un éxito.</a:t>
            </a:r>
          </a:p>
          <a:p>
            <a:pPr lvl="1" eaLnBrk="1" hangingPunct="1"/>
            <a:endParaRPr lang="es-ES" sz="2200" dirty="0">
              <a:latin typeface="Calibri" pitchFamily="34" charset="0"/>
            </a:endParaRPr>
          </a:p>
          <a:p>
            <a:pPr lvl="1" eaLnBrk="1" hangingPunct="1"/>
            <a:r>
              <a:rPr lang="es-ES" sz="2200" dirty="0">
                <a:latin typeface="Calibri" pitchFamily="34" charset="0"/>
              </a:rPr>
              <a:t>Debería (</a:t>
            </a:r>
            <a:r>
              <a:rPr lang="es-ES" sz="2200" dirty="0" err="1">
                <a:latin typeface="Calibri" pitchFamily="34" charset="0"/>
              </a:rPr>
              <a:t>Should</a:t>
            </a:r>
            <a:r>
              <a:rPr lang="es-ES" sz="2200" dirty="0">
                <a:latin typeface="Calibri" pitchFamily="34" charset="0"/>
              </a:rPr>
              <a:t>): El requisito es importante y debe ser incluido en la solución si es posible, pero no es obligatorio para el éxito.</a:t>
            </a:r>
          </a:p>
          <a:p>
            <a:pPr lvl="1" eaLnBrk="1" hangingPunct="1"/>
            <a:endParaRPr lang="es-ES" sz="2200" dirty="0">
              <a:latin typeface="Calibri" pitchFamily="34" charset="0"/>
            </a:endParaRPr>
          </a:p>
          <a:p>
            <a:pPr lvl="1" eaLnBrk="1" hangingPunct="1"/>
            <a:r>
              <a:rPr lang="es-ES" sz="2200" dirty="0">
                <a:latin typeface="Calibri" pitchFamily="34" charset="0"/>
              </a:rPr>
              <a:t>Podría (</a:t>
            </a:r>
            <a:r>
              <a:rPr lang="es-ES" sz="2200" dirty="0" err="1">
                <a:latin typeface="Calibri" pitchFamily="34" charset="0"/>
              </a:rPr>
              <a:t>Could</a:t>
            </a:r>
            <a:r>
              <a:rPr lang="es-ES" sz="2200" dirty="0">
                <a:latin typeface="Calibri" pitchFamily="34" charset="0"/>
              </a:rPr>
              <a:t>): Es una capacidad deseable, pero que podría ser aplazada o eliminada. Implementarla solo si el tiempo y los recursos lo permiten.</a:t>
            </a:r>
          </a:p>
          <a:p>
            <a:pPr lvl="1" eaLnBrk="1" hangingPunct="1"/>
            <a:endParaRPr lang="es-ES" sz="2200" dirty="0">
              <a:latin typeface="Calibri" pitchFamily="34" charset="0"/>
            </a:endParaRPr>
          </a:p>
          <a:p>
            <a:pPr lvl="1" eaLnBrk="1" hangingPunct="1"/>
            <a:r>
              <a:rPr lang="es-ES" sz="2200" dirty="0">
                <a:latin typeface="Calibri" pitchFamily="34" charset="0"/>
              </a:rPr>
              <a:t>No (</a:t>
            </a:r>
            <a:r>
              <a:rPr lang="es-ES" sz="2200" dirty="0" err="1">
                <a:latin typeface="Calibri" pitchFamily="34" charset="0"/>
              </a:rPr>
              <a:t>Won’t</a:t>
            </a:r>
            <a:r>
              <a:rPr lang="es-ES" sz="2200">
                <a:latin typeface="Calibri" pitchFamily="34" charset="0"/>
              </a:rPr>
              <a:t>): Esto indica un requisito que no se implementará en este momento, pero que podría incluirse en una versión futura.</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91</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2143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$100:</a:t>
            </a:r>
          </a:p>
          <a:p>
            <a:pPr lvl="1" eaLnBrk="1" hangingPunct="1"/>
            <a:r>
              <a:rPr lang="es-ES" sz="2200" dirty="0">
                <a:latin typeface="Calibri" pitchFamily="34" charset="0"/>
              </a:rPr>
              <a:t>Una forma de hacer más tangible la priorización es hacerla en términos de un recurso real: el dinero.</a:t>
            </a:r>
          </a:p>
          <a:p>
            <a:pPr lvl="1" eaLnBrk="1" hangingPunct="1"/>
            <a:endParaRPr lang="es-ES" sz="2200" dirty="0">
              <a:latin typeface="Calibri" pitchFamily="34" charset="0"/>
            </a:endParaRPr>
          </a:p>
          <a:p>
            <a:pPr lvl="1" eaLnBrk="1" hangingPunct="1"/>
            <a:r>
              <a:rPr lang="es-ES" sz="2200" dirty="0">
                <a:latin typeface="Calibri" pitchFamily="34" charset="0"/>
              </a:rPr>
              <a:t>En este caso, es sólo dinero para jugar, pero dinero al fin…</a:t>
            </a:r>
          </a:p>
          <a:p>
            <a:pPr lvl="1" eaLnBrk="1" hangingPunct="1"/>
            <a:endParaRPr lang="es-ES" sz="2200" dirty="0">
              <a:latin typeface="Calibri" pitchFamily="34" charset="0"/>
            </a:endParaRPr>
          </a:p>
          <a:p>
            <a:pPr lvl="1" eaLnBrk="1" hangingPunct="1"/>
            <a:r>
              <a:rPr lang="es-ES" sz="2200" dirty="0">
                <a:latin typeface="Calibri" pitchFamily="34" charset="0"/>
              </a:rPr>
              <a:t>Consiste en darle al equipo de priorización 100 dólares imaginarios para trabajar.</a:t>
            </a:r>
          </a:p>
          <a:p>
            <a:pPr lvl="1" eaLnBrk="1" hangingPunct="1"/>
            <a:endParaRPr lang="es-ES" sz="2200" dirty="0">
              <a:latin typeface="Calibri" pitchFamily="34" charset="0"/>
            </a:endParaRPr>
          </a:p>
          <a:p>
            <a:pPr lvl="1" eaLnBrk="1" hangingPunct="1"/>
            <a:r>
              <a:rPr lang="es-ES" sz="2200" dirty="0">
                <a:latin typeface="Calibri" pitchFamily="34" charset="0"/>
              </a:rPr>
              <a:t>Los miembros del equipo asignan estos dólares para "comprar" elementos que les gustaría implementar desde el conjunto completo de requisitos candidatos.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92</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4361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Técnicas de priorización</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$100:</a:t>
            </a:r>
          </a:p>
          <a:p>
            <a:pPr lvl="1" eaLnBrk="1" hangingPunct="1"/>
            <a:r>
              <a:rPr lang="es-ES" sz="2200" dirty="0">
                <a:latin typeface="Calibri" pitchFamily="34" charset="0"/>
              </a:rPr>
              <a:t>Se pone más peso en los requisitos de mayor prioridad asignándoles más dinero.</a:t>
            </a:r>
          </a:p>
          <a:p>
            <a:pPr lvl="1" eaLnBrk="1" hangingPunct="1"/>
            <a:endParaRPr lang="es-ES" sz="2200" dirty="0">
              <a:latin typeface="Calibri" pitchFamily="34" charset="0"/>
            </a:endParaRPr>
          </a:p>
          <a:p>
            <a:pPr lvl="1" eaLnBrk="1" hangingPunct="1"/>
            <a:r>
              <a:rPr lang="es-ES" sz="2200" dirty="0">
                <a:latin typeface="Calibri" pitchFamily="34" charset="0"/>
              </a:rPr>
              <a:t>Si un requisito es, por ejemplo, tres veces más importante que otro requisito, se asignarían quizás nueve dólares al primer requisito y tres dólares al segundo.</a:t>
            </a:r>
          </a:p>
          <a:p>
            <a:pPr lvl="1" eaLnBrk="1" hangingPunct="1"/>
            <a:endParaRPr lang="es-ES" sz="2200" dirty="0">
              <a:latin typeface="Calibri" pitchFamily="34" charset="0"/>
            </a:endParaRPr>
          </a:p>
          <a:p>
            <a:pPr lvl="1" eaLnBrk="1" hangingPunct="1"/>
            <a:r>
              <a:rPr lang="es-ES" sz="2200" dirty="0">
                <a:latin typeface="Calibri" pitchFamily="34" charset="0"/>
              </a:rPr>
              <a:t>Sin embargo, 100 dólares es todo lo que los participantes tienen.</a:t>
            </a:r>
          </a:p>
          <a:p>
            <a:pPr lvl="1" eaLnBrk="1" hangingPunct="1"/>
            <a:endParaRPr lang="es-ES" sz="2200" dirty="0">
              <a:latin typeface="Calibri" pitchFamily="34" charset="0"/>
            </a:endParaRPr>
          </a:p>
          <a:p>
            <a:pPr lvl="1" eaLnBrk="1" hangingPunct="1"/>
            <a:r>
              <a:rPr lang="es-ES" sz="2200" dirty="0">
                <a:latin typeface="Calibri" pitchFamily="34" charset="0"/>
              </a:rPr>
              <a:t>Cuando hayan “gastado” todo el dinero, ya no se puede implementar nada mas, </a:t>
            </a:r>
            <a:r>
              <a:rPr lang="es-ES" sz="2200" dirty="0">
                <a:solidFill>
                  <a:srgbClr val="00B0F0"/>
                </a:solidFill>
                <a:latin typeface="Calibri" pitchFamily="34" charset="0"/>
              </a:rPr>
              <a:t>al menos en la versión sobre la que se está trabajando</a:t>
            </a:r>
            <a:r>
              <a:rPr lang="es-ES" sz="2200" dirty="0">
                <a:latin typeface="Calibri" pitchFamily="34" charset="0"/>
              </a:rPr>
              <a:t>.</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93</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04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94</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1259632" y="2492896"/>
            <a:ext cx="7560840" cy="1200329"/>
          </a:xfrm>
          <a:prstGeom prst="rect">
            <a:avLst/>
          </a:prstGeom>
          <a:noFill/>
        </p:spPr>
        <p:txBody>
          <a:bodyPr wrap="square" rtlCol="0">
            <a:spAutoFit/>
          </a:bodyPr>
          <a:lstStyle/>
          <a:p>
            <a:pPr algn="ctr"/>
            <a:r>
              <a:rPr lang="es-ES" sz="3600" dirty="0">
                <a:latin typeface="Calibri" pitchFamily="34" charset="0"/>
              </a:rPr>
              <a:t>Casos de uso</a:t>
            </a:r>
          </a:p>
          <a:p>
            <a:pPr algn="ctr"/>
            <a:r>
              <a:rPr lang="es-ES" sz="3600" dirty="0">
                <a:latin typeface="Calibri" pitchFamily="34" charset="0"/>
              </a:rPr>
              <a:t>Historias de usuario</a:t>
            </a:r>
          </a:p>
        </p:txBody>
      </p:sp>
    </p:spTree>
    <p:extLst>
      <p:ext uri="{BB962C8B-B14F-4D97-AF65-F5344CB8AC3E}">
        <p14:creationId xmlns:p14="http://schemas.microsoft.com/office/powerpoint/2010/main" val="54245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Un </a:t>
            </a:r>
            <a:r>
              <a:rPr lang="es-ES" sz="2400" i="1" dirty="0">
                <a:latin typeface="Calibri" pitchFamily="34" charset="0"/>
              </a:rPr>
              <a:t>caso de uso</a:t>
            </a:r>
            <a:r>
              <a:rPr lang="es-ES" sz="2400" dirty="0">
                <a:latin typeface="Calibri" pitchFamily="34" charset="0"/>
              </a:rPr>
              <a:t> describe una secuencia de interacciones entre un sistema y un actor externo que resulta en que el actor sea capaz de lograr algún resultado de valor.</a:t>
            </a:r>
          </a:p>
          <a:p>
            <a:pPr eaLnBrk="1" hangingPunct="1"/>
            <a:endParaRPr lang="es-ES" sz="2400" dirty="0">
              <a:latin typeface="Calibri" pitchFamily="34" charset="0"/>
            </a:endParaRPr>
          </a:p>
          <a:p>
            <a:pPr eaLnBrk="1" hangingPunct="1"/>
            <a:r>
              <a:rPr lang="es-ES" sz="2400" dirty="0">
                <a:latin typeface="Calibri" pitchFamily="34" charset="0"/>
              </a:rPr>
              <a:t>Describen lo que el usuario necesita hacer, lo que está tratando de lograr y cómo responde el sistema cuando ese usuario está usando el software.</a:t>
            </a:r>
          </a:p>
          <a:p>
            <a:pPr eaLnBrk="1" hangingPunct="1"/>
            <a:endParaRPr lang="es-ES" sz="2400" dirty="0">
              <a:latin typeface="Calibri" pitchFamily="34" charset="0"/>
            </a:endParaRPr>
          </a:p>
          <a:p>
            <a:pPr eaLnBrk="1" hangingPunct="1"/>
            <a:r>
              <a:rPr lang="es-ES" sz="2400" dirty="0">
                <a:latin typeface="Calibri" pitchFamily="34" charset="0"/>
              </a:rPr>
              <a:t>El valor de un caso de uso es que ayuda a los usuarios a imaginarse a sí mismos ejecutando una tarea, permitiéndoles identificar las características que podrían ser necesarias para soportar cada paso</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95</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17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Si se puede entender cómo los usuarios usarán el software y cómo esperan que el software se comporte, puede asegurarse que el software tendrá las funcionalidades y las cualidades adecuadas requeridas.</a:t>
            </a:r>
          </a:p>
          <a:p>
            <a:pPr eaLnBrk="1" hangingPunct="1"/>
            <a:endParaRPr lang="es-ES" sz="2400" dirty="0">
              <a:latin typeface="Calibri" pitchFamily="34" charset="0"/>
            </a:endParaRPr>
          </a:p>
          <a:p>
            <a:pPr eaLnBrk="1" hangingPunct="1"/>
            <a:r>
              <a:rPr lang="es-ES" sz="2400" dirty="0">
                <a:latin typeface="Calibri" pitchFamily="34" charset="0"/>
              </a:rPr>
              <a:t>Además, los casos de uso proporcionan contexto a los desarrolladores y al equipo de </a:t>
            </a:r>
            <a:r>
              <a:rPr lang="es-ES" sz="2400" i="1" dirty="0" err="1">
                <a:latin typeface="Calibri" pitchFamily="34" charset="0"/>
              </a:rPr>
              <a:t>testing</a:t>
            </a:r>
            <a:r>
              <a:rPr lang="es-ES" sz="2400" dirty="0">
                <a:latin typeface="Calibri" pitchFamily="34" charset="0"/>
              </a:rPr>
              <a:t> para el uso que el usuario debe hacer del sistema.</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96</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667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1224136"/>
          </a:xfrm>
        </p:spPr>
        <p:txBody>
          <a:bodyPr/>
          <a:lstStyle/>
          <a:p>
            <a:pPr eaLnBrk="1" hangingPunct="1"/>
            <a:r>
              <a:rPr lang="es-ES" sz="2400" dirty="0">
                <a:latin typeface="Calibri" pitchFamily="34" charset="0"/>
              </a:rPr>
              <a:t>Los diagramas de casos de uso proporcionas una representación visual de alto nivel de los requisitos del usuario.</a:t>
            </a:r>
            <a:endParaRPr lang="es-ES" sz="2200" dirty="0">
              <a:latin typeface="Calibri" pitchFamily="34" charset="0"/>
            </a:endParaRP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97</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Imagen 1">
            <a:extLst>
              <a:ext uri="{FF2B5EF4-FFF2-40B4-BE49-F238E27FC236}">
                <a16:creationId xmlns:a16="http://schemas.microsoft.com/office/drawing/2014/main" id="{F249F703-CD6B-4543-BA23-E7E4E89C1FF9}"/>
              </a:ext>
            </a:extLst>
          </p:cNvPr>
          <p:cNvPicPr>
            <a:picLocks noChangeAspect="1"/>
          </p:cNvPicPr>
          <p:nvPr/>
        </p:nvPicPr>
        <p:blipFill>
          <a:blip r:embed="rId3"/>
          <a:stretch>
            <a:fillRect/>
          </a:stretch>
        </p:blipFill>
        <p:spPr>
          <a:xfrm>
            <a:off x="2424174" y="2166579"/>
            <a:ext cx="5157663" cy="4395597"/>
          </a:xfrm>
          <a:prstGeom prst="rect">
            <a:avLst/>
          </a:prstGeom>
        </p:spPr>
      </p:pic>
    </p:spTree>
    <p:extLst>
      <p:ext uri="{BB962C8B-B14F-4D97-AF65-F5344CB8AC3E}">
        <p14:creationId xmlns:p14="http://schemas.microsoft.com/office/powerpoint/2010/main" val="3860064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5544616"/>
          </a:xfrm>
        </p:spPr>
        <p:txBody>
          <a:bodyPr/>
          <a:lstStyle/>
          <a:p>
            <a:pPr eaLnBrk="1" hangingPunct="1"/>
            <a:r>
              <a:rPr lang="es-ES" sz="2400" dirty="0">
                <a:latin typeface="Calibri" pitchFamily="34" charset="0"/>
              </a:rPr>
              <a:t>Un </a:t>
            </a:r>
            <a:r>
              <a:rPr lang="es-ES" sz="2400" i="1" dirty="0">
                <a:latin typeface="Calibri" pitchFamily="34" charset="0"/>
              </a:rPr>
              <a:t>actor</a:t>
            </a:r>
            <a:r>
              <a:rPr lang="es-ES" sz="2400" dirty="0">
                <a:latin typeface="Calibri" pitchFamily="34" charset="0"/>
              </a:rPr>
              <a:t> es una persona (o a veces otro sistema de software o un dispositivo de hardware) que interactúa con el sistema para realizar un caso de uso.</a:t>
            </a:r>
          </a:p>
          <a:p>
            <a:pPr eaLnBrk="1" hangingPunct="1"/>
            <a:endParaRPr lang="es-ES" sz="2400" dirty="0">
              <a:latin typeface="Calibri" pitchFamily="34" charset="0"/>
            </a:endParaRPr>
          </a:p>
          <a:p>
            <a:pPr eaLnBrk="1" hangingPunct="1"/>
            <a:r>
              <a:rPr lang="es-ES" sz="2400" dirty="0">
                <a:latin typeface="Calibri" pitchFamily="34" charset="0"/>
              </a:rPr>
              <a:t>El recuadro representa el límite del sistema.</a:t>
            </a:r>
          </a:p>
          <a:p>
            <a:pPr eaLnBrk="1" hangingPunct="1"/>
            <a:endParaRPr lang="es-ES" sz="2400" dirty="0">
              <a:latin typeface="Calibri" pitchFamily="34" charset="0"/>
            </a:endParaRPr>
          </a:p>
          <a:p>
            <a:pPr eaLnBrk="1" hangingPunct="1"/>
            <a:r>
              <a:rPr lang="es-ES" sz="2400" dirty="0">
                <a:latin typeface="Calibri" pitchFamily="34" charset="0"/>
              </a:rPr>
              <a:t>Los óvalos representan los diferentes casos de uso del sistema</a:t>
            </a:r>
          </a:p>
          <a:p>
            <a:pPr eaLnBrk="1" hangingPunct="1"/>
            <a:endParaRPr lang="es-ES" sz="2400" dirty="0">
              <a:latin typeface="Calibri" pitchFamily="34" charset="0"/>
            </a:endParaRPr>
          </a:p>
          <a:p>
            <a:pPr eaLnBrk="1" hangingPunct="1"/>
            <a:r>
              <a:rPr lang="es-ES" sz="2400" dirty="0">
                <a:latin typeface="Calibri" pitchFamily="34" charset="0"/>
              </a:rPr>
              <a:t>Las flechas desde cada actor lo conecta a los casos de uso (óvalos) con los que el actor interactúa. </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98</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725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bwMode="auto">
          <a:xfrm>
            <a:off x="1071563" y="142875"/>
            <a:ext cx="7862887" cy="654050"/>
          </a:xfrm>
        </p:spPr>
        <p:txBody>
          <a:bodyPr vert="horz" wrap="square" lIns="91440" tIns="45720" rIns="91440" bIns="45720" numCol="1" anchorCtr="0" compatLnSpc="1">
            <a:prstTxWarp prst="textNoShape">
              <a:avLst/>
            </a:prstTxWarp>
          </a:bodyPr>
          <a:lstStyle/>
          <a:p>
            <a:pPr eaLnBrk="1" hangingPunct="1"/>
            <a:r>
              <a:rPr lang="es-ES" sz="3200" dirty="0">
                <a:effectLst/>
                <a:latin typeface="Calibri" pitchFamily="34" charset="0"/>
              </a:rPr>
              <a:t>Casos de uso</a:t>
            </a:r>
            <a:endParaRPr lang="es-ES" sz="3200" i="1" dirty="0">
              <a:effectLst/>
              <a:latin typeface="Calibri" pitchFamily="34" charset="0"/>
            </a:endParaRPr>
          </a:p>
        </p:txBody>
      </p:sp>
      <p:sp>
        <p:nvSpPr>
          <p:cNvPr id="16387" name="2 Marcador de contenido"/>
          <p:cNvSpPr>
            <a:spLocks noGrp="1"/>
          </p:cNvSpPr>
          <p:nvPr>
            <p:ph idx="1"/>
          </p:nvPr>
        </p:nvSpPr>
        <p:spPr>
          <a:xfrm>
            <a:off x="1036067" y="908720"/>
            <a:ext cx="8000429" cy="1224136"/>
          </a:xfrm>
        </p:spPr>
        <p:txBody>
          <a:bodyPr/>
          <a:lstStyle/>
          <a:p>
            <a:pPr eaLnBrk="1" hangingPunct="1"/>
            <a:r>
              <a:rPr lang="es-ES" sz="2400" dirty="0">
                <a:latin typeface="Calibri" pitchFamily="34" charset="0"/>
              </a:rPr>
              <a:t>Los casos de uso son descripciones textuales estructuradas presentadas en una plantilla que tiene campos preestablecidos.</a:t>
            </a:r>
          </a:p>
        </p:txBody>
      </p:sp>
      <p:sp>
        <p:nvSpPr>
          <p:cNvPr id="4" name="3 Marcador de número de diapositiva"/>
          <p:cNvSpPr>
            <a:spLocks noGrp="1"/>
          </p:cNvSpPr>
          <p:nvPr>
            <p:ph type="sldNum" sz="quarter" idx="12"/>
          </p:nvPr>
        </p:nvSpPr>
        <p:spPr/>
        <p:txBody>
          <a:bodyPr/>
          <a:lstStyle/>
          <a:p>
            <a:pPr>
              <a:defRPr/>
            </a:pPr>
            <a:fld id="{C4DDFBF8-64C4-483C-B466-3D25A5131A58}" type="slidenum">
              <a:rPr lang="en-US"/>
              <a:pPr>
                <a:defRPr/>
              </a:pPr>
              <a:t>99</a:t>
            </a:fld>
            <a:endParaRPr lang="en-US"/>
          </a:p>
        </p:txBody>
      </p:sp>
      <p:cxnSp>
        <p:nvCxnSpPr>
          <p:cNvPr id="7" name="6 Conector recto"/>
          <p:cNvCxnSpPr/>
          <p:nvPr/>
        </p:nvCxnSpPr>
        <p:spPr>
          <a:xfrm>
            <a:off x="1143000" y="785813"/>
            <a:ext cx="7786688" cy="158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9AE2354F-A234-441C-94D1-6AE5D0073E9F}"/>
              </a:ext>
            </a:extLst>
          </p:cNvPr>
          <p:cNvPicPr>
            <a:picLocks noChangeAspect="1"/>
          </p:cNvPicPr>
          <p:nvPr/>
        </p:nvPicPr>
        <p:blipFill>
          <a:blip r:embed="rId3"/>
          <a:stretch>
            <a:fillRect/>
          </a:stretch>
        </p:blipFill>
        <p:spPr>
          <a:xfrm>
            <a:off x="1957737" y="2148037"/>
            <a:ext cx="6358679" cy="4377307"/>
          </a:xfrm>
          <a:prstGeom prst="rect">
            <a:avLst/>
          </a:prstGeom>
        </p:spPr>
      </p:pic>
    </p:spTree>
    <p:extLst>
      <p:ext uri="{BB962C8B-B14F-4D97-AF65-F5344CB8AC3E}">
        <p14:creationId xmlns:p14="http://schemas.microsoft.com/office/powerpoint/2010/main" val="527582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2537</TotalTime>
  <Words>9403</Words>
  <Application>Microsoft Office PowerPoint</Application>
  <PresentationFormat>Presentación en pantalla (4:3)</PresentationFormat>
  <Paragraphs>1173</Paragraphs>
  <Slides>138</Slides>
  <Notes>138</Notes>
  <HiddenSlides>0</HiddenSlides>
  <MMClips>0</MMClips>
  <ScaleCrop>false</ScaleCrop>
  <HeadingPairs>
    <vt:vector size="4" baseType="variant">
      <vt:variant>
        <vt:lpstr>Tema</vt:lpstr>
      </vt:variant>
      <vt:variant>
        <vt:i4>1</vt:i4>
      </vt:variant>
      <vt:variant>
        <vt:lpstr>Títulos de diapositiva</vt:lpstr>
      </vt:variant>
      <vt:variant>
        <vt:i4>138</vt:i4>
      </vt:variant>
    </vt:vector>
  </HeadingPairs>
  <TitlesOfParts>
    <vt:vector size="139" baseType="lpstr">
      <vt:lpstr>Solstice</vt:lpstr>
      <vt:lpstr>Fundamentos de Ingeniería de software   03. Ingeniería de requisitos </vt:lpstr>
      <vt:lpstr>Temario</vt:lpstr>
      <vt:lpstr>Presentación de PowerPoint</vt:lpstr>
      <vt:lpstr>Definiciones iniciales</vt:lpstr>
      <vt:lpstr>Definiciones iniciales</vt:lpstr>
      <vt:lpstr>Definiciones iniciales</vt:lpstr>
      <vt:lpstr>Presentación de PowerPoint</vt:lpstr>
      <vt:lpstr>Tipos fundamentales de requisitos</vt:lpstr>
      <vt:lpstr>Tipos fundamentales de requisitos</vt:lpstr>
      <vt:lpstr>Tipos fundamentales de requisitos</vt:lpstr>
      <vt:lpstr>Tipos fundamentales de requisitos</vt:lpstr>
      <vt:lpstr>Tipos fundamentales de requisitos</vt:lpstr>
      <vt:lpstr>Tipos fundamentales de requisitos</vt:lpstr>
      <vt:lpstr>Tipos fundamentales de requisitos</vt:lpstr>
      <vt:lpstr>Tipos fundamentales de requisitos</vt:lpstr>
      <vt:lpstr>Tipos fundamentales de requisitos</vt:lpstr>
      <vt:lpstr>Presentación de PowerPoint</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Problemas con los requisitos</vt:lpstr>
      <vt:lpstr>Presentación de PowerPoint</vt:lpstr>
      <vt:lpstr>Características de los requisitos</vt:lpstr>
      <vt:lpstr>Características de los requisitos</vt:lpstr>
      <vt:lpstr>Características de los requisitos</vt:lpstr>
      <vt:lpstr>Presentación de PowerPoint</vt:lpstr>
      <vt:lpstr>Modelo genérico de proceso software</vt:lpstr>
      <vt:lpstr>SWEBOK – Areas de conocimiento de IR</vt:lpstr>
      <vt:lpstr>SWEBOK – Areas de conocimiento de IR</vt:lpstr>
      <vt:lpstr>Presentación de PowerPoint</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Proceso de Ingeniería de Requisitos</vt:lpstr>
      <vt:lpstr>Presentación de PowerPoint</vt:lpstr>
      <vt:lpstr>Elicitación - Definición</vt:lpstr>
      <vt:lpstr>Elicitación - Características</vt:lpstr>
      <vt:lpstr>Elicitación - Características</vt:lpstr>
      <vt:lpstr>Elicitación - Características</vt:lpstr>
      <vt:lpstr>Elicitación - Interesados</vt:lpstr>
      <vt:lpstr>Elicitación – Interesados negativos</vt:lpstr>
      <vt:lpstr>Elicitación – Interesados</vt:lpstr>
      <vt:lpstr>Elicitación – Usuarios</vt:lpstr>
      <vt:lpstr>Elicitación – Usuarios</vt:lpstr>
      <vt:lpstr>Presentación de PowerPoint</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Elicitación – Técnicas</vt:lpstr>
      <vt:lpstr>Presentación de PowerPoint</vt:lpstr>
      <vt:lpstr>Priorización de requisitos</vt:lpstr>
      <vt:lpstr>Priorización de requisitos</vt:lpstr>
      <vt:lpstr>Priorización de requisitos</vt:lpstr>
      <vt:lpstr>Priorización de requisitos</vt:lpstr>
      <vt:lpstr>Priorización de requisitos</vt:lpstr>
      <vt:lpstr>Priorización de requisitos</vt:lpstr>
      <vt:lpstr>Técnicas de priorización</vt:lpstr>
      <vt:lpstr>Técnicas de priorización</vt:lpstr>
      <vt:lpstr>Técnicas de priorización</vt:lpstr>
      <vt:lpstr>Técnicas de priorización</vt:lpstr>
      <vt:lpstr>Técnicas de priorización</vt:lpstr>
      <vt:lpstr>Técnicas de priorización</vt:lpstr>
      <vt:lpstr>Técnicas de priorización</vt:lpstr>
      <vt:lpstr>Técnicas de priorización</vt:lpstr>
      <vt:lpstr>Presentación de PowerPoint</vt:lpstr>
      <vt:lpstr>Casos de uso</vt:lpstr>
      <vt:lpstr>Casos de uso</vt:lpstr>
      <vt:lpstr>Casos de uso</vt:lpstr>
      <vt:lpstr>Casos de uso</vt:lpstr>
      <vt:lpstr>Casos de uso</vt:lpstr>
      <vt:lpstr>Casos de uso</vt:lpstr>
      <vt:lpstr>Casos de uso</vt:lpstr>
      <vt:lpstr>Casos de uso</vt:lpstr>
      <vt:lpstr>Casos de uso</vt:lpstr>
      <vt:lpstr>Historias de usuario</vt:lpstr>
      <vt:lpstr>Historias de usuario</vt:lpstr>
      <vt:lpstr>Historias de usuario</vt:lpstr>
      <vt:lpstr>Historias de usuario - INVEST</vt:lpstr>
      <vt:lpstr>Historias de usuario - INVEST</vt:lpstr>
      <vt:lpstr>Historias de usuario - INVEST</vt:lpstr>
      <vt:lpstr>Historias de usuario - INVEST</vt:lpstr>
      <vt:lpstr>Historias de usuario - INVEST</vt:lpstr>
      <vt:lpstr>Presentación de PowerPoint</vt:lpstr>
      <vt:lpstr>Validación - Definición</vt:lpstr>
      <vt:lpstr>Validación - Actividades</vt:lpstr>
      <vt:lpstr>Validación - Actividades</vt:lpstr>
      <vt:lpstr>Validación - Principios</vt:lpstr>
      <vt:lpstr>Validación - Principios</vt:lpstr>
      <vt:lpstr>Validación - Principios</vt:lpstr>
      <vt:lpstr>Validación – Revisiones técnicas</vt:lpstr>
      <vt:lpstr>Validación – Revisiones técnicas</vt:lpstr>
      <vt:lpstr>Validación – Revisiones técnicas</vt:lpstr>
      <vt:lpstr>Validación – Revisiones técnicas</vt:lpstr>
      <vt:lpstr>Validación – Revisiones técnicas</vt:lpstr>
      <vt:lpstr>Validación – Revisiones técnicas</vt:lpstr>
      <vt:lpstr>Validación – Revisiones técnicas</vt:lpstr>
      <vt:lpstr>Validación – Lista de comprobación</vt:lpstr>
      <vt:lpstr>Validación – Lista de comprobación</vt:lpstr>
      <vt:lpstr>Validación – Lista de comprobación</vt:lpstr>
      <vt:lpstr>Validación – Prototipos</vt:lpstr>
      <vt:lpstr>Validación – Prototipos</vt:lpstr>
      <vt:lpstr>Validación – Prototipos</vt:lpstr>
      <vt:lpstr>Validación – Prototipos</vt:lpstr>
      <vt:lpstr>Validación – Prototipos</vt:lpstr>
      <vt:lpstr>Validación – Prototipos</vt:lpstr>
      <vt:lpstr>Validación – Prototipos</vt:lpstr>
      <vt:lpstr>Validación – Prototipos</vt:lpstr>
      <vt:lpstr>Validación – Prototipos</vt:lpstr>
      <vt:lpstr>Validación – Prototipos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“ele” para la gestión de la experiencia en el marco de proyectos de desarrollo software  Tesis doctoral</dc:title>
  <dc:creator>.</dc:creator>
  <cp:lastModifiedBy>Gerardo Matturro</cp:lastModifiedBy>
  <cp:revision>375</cp:revision>
  <dcterms:created xsi:type="dcterms:W3CDTF">2007-09-15T11:14:16Z</dcterms:created>
  <dcterms:modified xsi:type="dcterms:W3CDTF">2023-09-14T10:50:48Z</dcterms:modified>
</cp:coreProperties>
</file>