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8A7CBC5-6C4B-4235-BE85-83C28B098CA6}">
  <a:tblStyle styleId="{B8A7CBC5-6C4B-4235-BE85-83C28B098CA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6a119ade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6a119ade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6a119ade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6a119ade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6a119ade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6a119ade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6a6cdb410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6a6cdb410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6a6cdb410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6a6cdb410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6a6cdb410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6a6cdb410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6a6cdb4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6a6cdb4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6a6cdb41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6a6cdb41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6a6cdb41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6a6cdb41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6a6cdb41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6a6cdb41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6a119ad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6a119ad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6a6cdb41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6a6cdb41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6a6cdb41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6a6cdb41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6a6cdb41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6a6cdb41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6a6cdb41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6a6cdb41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6a6cdb41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6a6cdb41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6a6cdb41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6a6cdb41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6a6cdb41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6a6cdb41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6a6cdb41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6a6cdb41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6a6cdb41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6a6cdb41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6a6cdb41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6a6cdb41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6a119ad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6a119ad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6a6cdb41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6a6cdb41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6a9936a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6a9936a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6a9936a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6a9936a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6a9936a4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6a9936a4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6a6cdb41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6a6cdb41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6a6cdb41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6a6cdb41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6a6cdb41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6a6cdb41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6a119ade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6a119ade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6a119ade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6a119ade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6a119ade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6a119ade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6a119ade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6a119ade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6a6cdb410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6a6cdb410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6a6cdb410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6a6cdb410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6a6cdb410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6a6cdb410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6a6cdb410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6a6cdb410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6a119ade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6a119ade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6a119ade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6a119ade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51252dc3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51252dc3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1252dc34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1252dc34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51252dc34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51252dc34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51252dc34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51252dc34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6a6cdb41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6a6cdb41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51252dc34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51252dc34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51252dc34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51252dc34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51252dc34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51252dc34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6a119ade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6a119ade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6a119ade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6a119ade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6a119ade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6a119ade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6a119ade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6a119ade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8.png"/><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0.png"/><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5.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3.png"/><Relationship Id="rId4" Type="http://schemas.openxmlformats.org/officeDocument/2006/relationships/image" Target="../media/image38.png"/><Relationship Id="rId5" Type="http://schemas.openxmlformats.org/officeDocument/2006/relationships/image" Target="../media/image3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4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156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SRS JaveCultura</a:t>
            </a:r>
            <a:endParaRPr/>
          </a:p>
        </p:txBody>
      </p:sp>
      <p:pic>
        <p:nvPicPr>
          <p:cNvPr id="55" name="Google Shape;55;p13"/>
          <p:cNvPicPr preferRelativeResize="0"/>
          <p:nvPr/>
        </p:nvPicPr>
        <p:blipFill rotWithShape="1">
          <a:blip r:embed="rId3">
            <a:alphaModFix/>
          </a:blip>
          <a:srcRect b="0" l="0" r="0" t="0"/>
          <a:stretch/>
        </p:blipFill>
        <p:spPr>
          <a:xfrm>
            <a:off x="3675275" y="2486225"/>
            <a:ext cx="1793450" cy="18762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sz="2400">
                <a:latin typeface="Times New Roman"/>
                <a:ea typeface="Times New Roman"/>
                <a:cs typeface="Times New Roman"/>
                <a:sym typeface="Times New Roman"/>
              </a:rPr>
              <a:t>7.4 Características del usuario</a:t>
            </a:r>
            <a:endParaRPr b="1" sz="2400">
              <a:latin typeface="Times New Roman"/>
              <a:ea typeface="Times New Roman"/>
              <a:cs typeface="Times New Roman"/>
              <a:sym typeface="Times New Roman"/>
            </a:endParaRPr>
          </a:p>
          <a:p>
            <a:pPr indent="0" lvl="0" marL="0" rtl="0" algn="l">
              <a:lnSpc>
                <a:spcPct val="107916"/>
              </a:lnSpc>
              <a:spcBef>
                <a:spcPts val="800"/>
              </a:spcBef>
              <a:spcAft>
                <a:spcPts val="0"/>
              </a:spcAft>
              <a:buClr>
                <a:schemeClr val="dk1"/>
              </a:buClr>
              <a:buSzPts val="1100"/>
              <a:buFont typeface="Arial"/>
              <a:buNone/>
            </a:pPr>
            <a:r>
              <a:t/>
            </a:r>
            <a:endParaRPr b="1" sz="1100">
              <a:latin typeface="Calibri"/>
              <a:ea typeface="Calibri"/>
              <a:cs typeface="Calibri"/>
              <a:sym typeface="Calibri"/>
            </a:endParaRPr>
          </a:p>
          <a:p>
            <a:pPr indent="0" lvl="0" marL="0" rtl="0" algn="l">
              <a:spcBef>
                <a:spcPts val="800"/>
              </a:spcBef>
              <a:spcAft>
                <a:spcPts val="0"/>
              </a:spcAft>
              <a:buNone/>
            </a:pPr>
            <a:r>
              <a:t/>
            </a:r>
            <a:endParaRPr/>
          </a:p>
        </p:txBody>
      </p:sp>
      <p:pic>
        <p:nvPicPr>
          <p:cNvPr id="110" name="Google Shape;110;p22"/>
          <p:cNvPicPr preferRelativeResize="0"/>
          <p:nvPr/>
        </p:nvPicPr>
        <p:blipFill>
          <a:blip r:embed="rId3">
            <a:alphaModFix/>
          </a:blip>
          <a:stretch>
            <a:fillRect/>
          </a:stretch>
        </p:blipFill>
        <p:spPr>
          <a:xfrm>
            <a:off x="990450" y="1259825"/>
            <a:ext cx="7434199" cy="3003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sz="2400">
                <a:latin typeface="Times New Roman"/>
                <a:ea typeface="Times New Roman"/>
                <a:cs typeface="Times New Roman"/>
                <a:sym typeface="Times New Roman"/>
              </a:rPr>
              <a:t>7.4 Características del usuario</a:t>
            </a:r>
            <a:endParaRPr b="1" sz="2400">
              <a:latin typeface="Times New Roman"/>
              <a:ea typeface="Times New Roman"/>
              <a:cs typeface="Times New Roman"/>
              <a:sym typeface="Times New Roman"/>
            </a:endParaRPr>
          </a:p>
          <a:p>
            <a:pPr indent="0" lvl="0" marL="0" rtl="0" algn="l">
              <a:lnSpc>
                <a:spcPct val="107916"/>
              </a:lnSpc>
              <a:spcBef>
                <a:spcPts val="800"/>
              </a:spcBef>
              <a:spcAft>
                <a:spcPts val="0"/>
              </a:spcAft>
              <a:buClr>
                <a:schemeClr val="dk1"/>
              </a:buClr>
              <a:buSzPts val="1100"/>
              <a:buFont typeface="Arial"/>
              <a:buNone/>
            </a:pPr>
            <a:r>
              <a:t/>
            </a:r>
            <a:endParaRPr b="1" sz="1100">
              <a:latin typeface="Calibri"/>
              <a:ea typeface="Calibri"/>
              <a:cs typeface="Calibri"/>
              <a:sym typeface="Calibri"/>
            </a:endParaRPr>
          </a:p>
          <a:p>
            <a:pPr indent="0" lvl="0" marL="0" rtl="0" algn="l">
              <a:spcBef>
                <a:spcPts val="800"/>
              </a:spcBef>
              <a:spcAft>
                <a:spcPts val="0"/>
              </a:spcAft>
              <a:buNone/>
            </a:pPr>
            <a:r>
              <a:t/>
            </a:r>
            <a:endParaRPr/>
          </a:p>
        </p:txBody>
      </p:sp>
      <p:pic>
        <p:nvPicPr>
          <p:cNvPr id="116" name="Google Shape;116;p23"/>
          <p:cNvPicPr preferRelativeResize="0"/>
          <p:nvPr/>
        </p:nvPicPr>
        <p:blipFill>
          <a:blip r:embed="rId3">
            <a:alphaModFix/>
          </a:blip>
          <a:stretch>
            <a:fillRect/>
          </a:stretch>
        </p:blipFill>
        <p:spPr>
          <a:xfrm>
            <a:off x="1021138" y="1086752"/>
            <a:ext cx="7101725" cy="297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Clr>
                <a:schemeClr val="dk1"/>
              </a:buClr>
              <a:buSzPts val="1100"/>
              <a:buFont typeface="Arial"/>
              <a:buNone/>
            </a:pPr>
            <a:r>
              <a:rPr b="1" lang="en" sz="2400">
                <a:latin typeface="Times New Roman"/>
                <a:ea typeface="Times New Roman"/>
                <a:cs typeface="Times New Roman"/>
                <a:sym typeface="Times New Roman"/>
              </a:rPr>
              <a:t>7.4 Características del usuario</a:t>
            </a:r>
            <a:endParaRPr b="1" sz="2400">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pic>
        <p:nvPicPr>
          <p:cNvPr id="122" name="Google Shape;122;p24"/>
          <p:cNvPicPr preferRelativeResize="0"/>
          <p:nvPr/>
        </p:nvPicPr>
        <p:blipFill>
          <a:blip r:embed="rId3">
            <a:alphaModFix/>
          </a:blip>
          <a:stretch>
            <a:fillRect/>
          </a:stretch>
        </p:blipFill>
        <p:spPr>
          <a:xfrm>
            <a:off x="1485900" y="1539100"/>
            <a:ext cx="6172200" cy="2030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7.5 Requisitos no funcionales</a:t>
            </a:r>
            <a:endParaRPr b="1" sz="2400">
              <a:latin typeface="Times New Roman"/>
              <a:ea typeface="Times New Roman"/>
              <a:cs typeface="Times New Roman"/>
              <a:sym typeface="Times New Roman"/>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Generales:</a:t>
            </a:r>
            <a:endParaRPr sz="1400">
              <a:solidFill>
                <a:srgbClr val="000000"/>
              </a:solidFill>
              <a:latin typeface="Times New Roman"/>
              <a:ea typeface="Times New Roman"/>
              <a:cs typeface="Times New Roman"/>
              <a:sym typeface="Times New Roman"/>
            </a:endParaRPr>
          </a:p>
          <a:p>
            <a:pPr indent="-317500" lvl="1" marL="914400" rtl="0" algn="just">
              <a:lnSpc>
                <a:spcPct val="100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El único lenguaje que la aplicación soporta es español.</a:t>
            </a:r>
            <a:endParaRPr>
              <a:solidFill>
                <a:srgbClr val="000000"/>
              </a:solidFill>
              <a:latin typeface="Times New Roman"/>
              <a:ea typeface="Times New Roman"/>
              <a:cs typeface="Times New Roman"/>
              <a:sym typeface="Times New Roman"/>
            </a:endParaRPr>
          </a:p>
          <a:p>
            <a:pPr indent="-317500" lvl="1" marL="914400" rtl="0" algn="just">
              <a:lnSpc>
                <a:spcPct val="100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Sólo se aceptará contenido de estudiantes de la Universidad Javeriana.</a:t>
            </a:r>
            <a:br>
              <a:rPr lang="en">
                <a:solidFill>
                  <a:srgbClr val="000000"/>
                </a:solidFill>
                <a:latin typeface="Times New Roman"/>
                <a:ea typeface="Times New Roman"/>
                <a:cs typeface="Times New Roman"/>
                <a:sym typeface="Times New Roman"/>
              </a:rPr>
            </a:br>
            <a:endParaRPr>
              <a:solidFill>
                <a:srgbClr val="000000"/>
              </a:solidFill>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Software:</a:t>
            </a:r>
            <a:endParaRPr sz="1400">
              <a:solidFill>
                <a:srgbClr val="000000"/>
              </a:solidFill>
              <a:latin typeface="Times New Roman"/>
              <a:ea typeface="Times New Roman"/>
              <a:cs typeface="Times New Roman"/>
              <a:sym typeface="Times New Roman"/>
            </a:endParaRPr>
          </a:p>
          <a:p>
            <a:pPr indent="-317500" lvl="1" marL="914400" rtl="0" algn="just">
              <a:lnSpc>
                <a:spcPct val="100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La máxima resolución de un video subido a la plataforma es de 480 pixeles.</a:t>
            </a:r>
            <a:endParaRPr>
              <a:solidFill>
                <a:srgbClr val="000000"/>
              </a:solidFill>
              <a:latin typeface="Times New Roman"/>
              <a:ea typeface="Times New Roman"/>
              <a:cs typeface="Times New Roman"/>
              <a:sym typeface="Times New Roman"/>
            </a:endParaRPr>
          </a:p>
          <a:p>
            <a:pPr indent="-317500" lvl="1" marL="914400" rtl="0" algn="just">
              <a:lnSpc>
                <a:spcPct val="100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Toda transacción con la base de datos, interacción con elementos de GUI y demás actividades que requieran de un tiempo de carga tardará un máximo de veinte segundos.</a:t>
            </a:r>
            <a:br>
              <a:rPr lang="en">
                <a:solidFill>
                  <a:srgbClr val="000000"/>
                </a:solidFill>
                <a:latin typeface="Times New Roman"/>
                <a:ea typeface="Times New Roman"/>
                <a:cs typeface="Times New Roman"/>
                <a:sym typeface="Times New Roman"/>
              </a:rPr>
            </a:br>
            <a:endParaRPr>
              <a:solidFill>
                <a:srgbClr val="000000"/>
              </a:solidFill>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Hardware:</a:t>
            </a:r>
            <a:endParaRPr sz="1400">
              <a:solidFill>
                <a:srgbClr val="000000"/>
              </a:solidFill>
              <a:latin typeface="Times New Roman"/>
              <a:ea typeface="Times New Roman"/>
              <a:cs typeface="Times New Roman"/>
              <a:sym typeface="Times New Roman"/>
            </a:endParaRPr>
          </a:p>
          <a:p>
            <a:pPr indent="-317500" lvl="1" marL="914400" rtl="0" algn="just">
              <a:lnSpc>
                <a:spcPct val="100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La velocidad de transferencia del adaptador de red del equipo donde montar el servidor debe ser de 100 Mb/s.</a:t>
            </a:r>
            <a:endParaRPr>
              <a:solidFill>
                <a:srgbClr val="000000"/>
              </a:solidFill>
              <a:latin typeface="Times New Roman"/>
              <a:ea typeface="Times New Roman"/>
              <a:cs typeface="Times New Roman"/>
              <a:sym typeface="Times New Roman"/>
            </a:endParaRPr>
          </a:p>
          <a:p>
            <a:pPr indent="-317500" lvl="1" marL="914400" rtl="0" algn="just">
              <a:lnSpc>
                <a:spcPct val="100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La velocidad del microprocesador del equipo donde montar el servidor debe ser de 3.4 GHz.</a:t>
            </a:r>
            <a:endParaRPr>
              <a:solidFill>
                <a:srgbClr val="000000"/>
              </a:solidFill>
              <a:latin typeface="Times New Roman"/>
              <a:ea typeface="Times New Roman"/>
              <a:cs typeface="Times New Roman"/>
              <a:sym typeface="Times New Roman"/>
            </a:endParaRPr>
          </a:p>
          <a:p>
            <a:pPr indent="-317500" lvl="1" marL="914400" rtl="0" algn="just">
              <a:lnSpc>
                <a:spcPct val="100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Se requiere un procesador Intel Core i3 - Gen 1 o superior para desplegar.</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7.6 Suposiciones</a:t>
            </a:r>
            <a:endParaRPr b="1" sz="2400">
              <a:latin typeface="Times New Roman"/>
              <a:ea typeface="Times New Roman"/>
              <a:cs typeface="Times New Roman"/>
              <a:sym typeface="Times New Roman"/>
            </a:endParaRPr>
          </a:p>
        </p:txBody>
      </p:sp>
      <p:sp>
        <p:nvSpPr>
          <p:cNvPr id="134" name="Google Shape;134;p26"/>
          <p:cNvSpPr txBox="1"/>
          <p:nvPr>
            <p:ph idx="1" type="body"/>
          </p:nvPr>
        </p:nvSpPr>
        <p:spPr>
          <a:xfrm>
            <a:off x="311700" y="1461350"/>
            <a:ext cx="8520600" cy="34164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Los usuarios registrados en la base de datos son legítimos.</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Los usuarios de la plataforma web y la base de datos tienen hardware que cumple con los requisitos mínimos para su buen funcionamiento.</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La base de datos se mantendrá correctamente y guardará toda la información que se le provea.</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Los diferentes tipos de usuarios accederán a la plataforma web a través de un navegador.</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Los dispositivos para ingresar a la página web tendrán conexión a internet.</a:t>
            </a:r>
            <a:endParaRPr sz="20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7.6 Dependencias</a:t>
            </a:r>
            <a:endParaRPr b="1" sz="2400">
              <a:latin typeface="Times New Roman"/>
              <a:ea typeface="Times New Roman"/>
              <a:cs typeface="Times New Roman"/>
              <a:sym typeface="Times New Roman"/>
            </a:endParaRPr>
          </a:p>
        </p:txBody>
      </p:sp>
      <p:sp>
        <p:nvSpPr>
          <p:cNvPr id="140" name="Google Shape;140;p27"/>
          <p:cNvSpPr txBox="1"/>
          <p:nvPr>
            <p:ph idx="1" type="body"/>
          </p:nvPr>
        </p:nvSpPr>
        <p:spPr>
          <a:xfrm>
            <a:off x="311700" y="1541925"/>
            <a:ext cx="8520600" cy="34164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La velocidad de la página web depende de la velocidad de red.</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Las funciones que ofrece el sitio web son diferentes  dependiendo del tipo de usuario.</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El uso adecuado de la plataforma web depende del administrador de la misma.</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Para que los servicios de la página web sean óptimos se debe mantener la conexión constante.</a:t>
            </a:r>
            <a:endParaRPr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336375"/>
            <a:ext cx="8520600" cy="5727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Clr>
                <a:schemeClr val="dk1"/>
              </a:buClr>
              <a:buSzPts val="1100"/>
              <a:buFont typeface="Arial"/>
              <a:buNone/>
            </a:pPr>
            <a:r>
              <a:rPr b="1" lang="en" sz="2400">
                <a:latin typeface="Times New Roman"/>
                <a:ea typeface="Times New Roman"/>
                <a:cs typeface="Times New Roman"/>
                <a:sym typeface="Times New Roman"/>
              </a:rPr>
              <a:t>8.1 Requisitos Funcionales (Manejo de cuentas)</a:t>
            </a:r>
            <a:endParaRPr b="1" sz="2400">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pic>
        <p:nvPicPr>
          <p:cNvPr id="146" name="Google Shape;146;p28"/>
          <p:cNvPicPr preferRelativeResize="0"/>
          <p:nvPr/>
        </p:nvPicPr>
        <p:blipFill>
          <a:blip r:embed="rId3">
            <a:alphaModFix/>
          </a:blip>
          <a:stretch>
            <a:fillRect/>
          </a:stretch>
        </p:blipFill>
        <p:spPr>
          <a:xfrm>
            <a:off x="1394525" y="1338263"/>
            <a:ext cx="6191250" cy="2466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p29"/>
          <p:cNvPicPr preferRelativeResize="0"/>
          <p:nvPr/>
        </p:nvPicPr>
        <p:blipFill>
          <a:blip r:embed="rId3">
            <a:alphaModFix/>
          </a:blip>
          <a:stretch>
            <a:fillRect/>
          </a:stretch>
        </p:blipFill>
        <p:spPr>
          <a:xfrm>
            <a:off x="-12" y="-12"/>
            <a:ext cx="6219825" cy="2562225"/>
          </a:xfrm>
          <a:prstGeom prst="rect">
            <a:avLst/>
          </a:prstGeom>
          <a:noFill/>
          <a:ln>
            <a:noFill/>
          </a:ln>
        </p:spPr>
      </p:pic>
      <p:pic>
        <p:nvPicPr>
          <p:cNvPr id="152" name="Google Shape;152;p29"/>
          <p:cNvPicPr preferRelativeResize="0"/>
          <p:nvPr/>
        </p:nvPicPr>
        <p:blipFill>
          <a:blip r:embed="rId4">
            <a:alphaModFix/>
          </a:blip>
          <a:stretch>
            <a:fillRect/>
          </a:stretch>
        </p:blipFill>
        <p:spPr>
          <a:xfrm>
            <a:off x="2924176" y="2607745"/>
            <a:ext cx="6219826" cy="253575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100950"/>
            <a:ext cx="8520600" cy="572700"/>
          </a:xfrm>
          <a:prstGeom prst="rect">
            <a:avLst/>
          </a:prstGeom>
        </p:spPr>
        <p:txBody>
          <a:bodyPr anchorCtr="0" anchor="t" bIns="91425" lIns="91425" spcFirstLastPara="1" rIns="91425" wrap="square" tIns="91425">
            <a:noAutofit/>
          </a:bodyPr>
          <a:lstStyle/>
          <a:p>
            <a:pPr indent="0" lvl="0" marL="0" rtl="0" algn="ctr">
              <a:lnSpc>
                <a:spcPct val="107916"/>
              </a:lnSpc>
              <a:spcBef>
                <a:spcPts val="0"/>
              </a:spcBef>
              <a:spcAft>
                <a:spcPts val="800"/>
              </a:spcAft>
              <a:buClr>
                <a:schemeClr val="dk1"/>
              </a:buClr>
              <a:buSzPts val="1100"/>
              <a:buFont typeface="Arial"/>
              <a:buNone/>
            </a:pPr>
            <a:r>
              <a:rPr b="1" lang="en" sz="2400">
                <a:latin typeface="Times New Roman"/>
                <a:ea typeface="Times New Roman"/>
                <a:cs typeface="Times New Roman"/>
                <a:sym typeface="Times New Roman"/>
              </a:rPr>
              <a:t>8.1 Manejo de obras </a:t>
            </a:r>
            <a:r>
              <a:rPr b="1" lang="en" sz="2400">
                <a:latin typeface="Times New Roman"/>
                <a:ea typeface="Times New Roman"/>
                <a:cs typeface="Times New Roman"/>
                <a:sym typeface="Times New Roman"/>
              </a:rPr>
              <a:t>artísticas</a:t>
            </a:r>
            <a:r>
              <a:rPr b="1" lang="en" sz="2400">
                <a:latin typeface="Times New Roman"/>
                <a:ea typeface="Times New Roman"/>
                <a:cs typeface="Times New Roman"/>
                <a:sym typeface="Times New Roman"/>
              </a:rPr>
              <a:t> </a:t>
            </a:r>
            <a:endParaRPr/>
          </a:p>
        </p:txBody>
      </p:sp>
      <p:pic>
        <p:nvPicPr>
          <p:cNvPr id="158" name="Google Shape;158;p30"/>
          <p:cNvPicPr preferRelativeResize="0"/>
          <p:nvPr/>
        </p:nvPicPr>
        <p:blipFill>
          <a:blip r:embed="rId3">
            <a:alphaModFix/>
          </a:blip>
          <a:stretch>
            <a:fillRect/>
          </a:stretch>
        </p:blipFill>
        <p:spPr>
          <a:xfrm>
            <a:off x="1719526" y="1144525"/>
            <a:ext cx="5704950" cy="3148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31"/>
          <p:cNvPicPr preferRelativeResize="0"/>
          <p:nvPr/>
        </p:nvPicPr>
        <p:blipFill>
          <a:blip r:embed="rId3">
            <a:alphaModFix/>
          </a:blip>
          <a:stretch>
            <a:fillRect/>
          </a:stretch>
        </p:blipFill>
        <p:spPr>
          <a:xfrm>
            <a:off x="2190598" y="2754726"/>
            <a:ext cx="4603289" cy="2334625"/>
          </a:xfrm>
          <a:prstGeom prst="rect">
            <a:avLst/>
          </a:prstGeom>
          <a:noFill/>
          <a:ln>
            <a:noFill/>
          </a:ln>
        </p:spPr>
      </p:pic>
      <p:pic>
        <p:nvPicPr>
          <p:cNvPr id="164" name="Google Shape;164;p31"/>
          <p:cNvPicPr preferRelativeResize="0"/>
          <p:nvPr/>
        </p:nvPicPr>
        <p:blipFill>
          <a:blip r:embed="rId4">
            <a:alphaModFix/>
          </a:blip>
          <a:stretch>
            <a:fillRect/>
          </a:stretch>
        </p:blipFill>
        <p:spPr>
          <a:xfrm>
            <a:off x="2190600" y="0"/>
            <a:ext cx="4609601" cy="2334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Introducción</a:t>
            </a:r>
            <a:endParaRPr b="1" sz="3000">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br>
              <a:rPr lang="en" sz="1400">
                <a:solidFill>
                  <a:schemeClr val="dk1"/>
                </a:solidFill>
                <a:latin typeface="Times New Roman"/>
                <a:ea typeface="Times New Roman"/>
                <a:cs typeface="Times New Roman"/>
                <a:sym typeface="Times New Roman"/>
              </a:rPr>
            </a:br>
            <a:br>
              <a:rPr lang="en" sz="1400">
                <a:solidFill>
                  <a:schemeClr val="dk1"/>
                </a:solidFill>
                <a:latin typeface="Times New Roman"/>
                <a:ea typeface="Times New Roman"/>
                <a:cs typeface="Times New Roman"/>
                <a:sym typeface="Times New Roman"/>
              </a:rPr>
            </a:br>
            <a:br>
              <a:rPr lang="en" sz="1400">
                <a:solidFill>
                  <a:schemeClr val="dk1"/>
                </a:solidFill>
                <a:latin typeface="Times New Roman"/>
                <a:ea typeface="Times New Roman"/>
                <a:cs typeface="Times New Roman"/>
                <a:sym typeface="Times New Roman"/>
              </a:rPr>
            </a:b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Especificación de requisitos de software para el desarrollo de la plataforma web de arte ZonaCultura.</a:t>
            </a:r>
            <a:br>
              <a:rPr lang="en" sz="1400">
                <a:solidFill>
                  <a:schemeClr val="dk1"/>
                </a:solidFill>
                <a:latin typeface="Times New Roman"/>
                <a:ea typeface="Times New Roman"/>
                <a:cs typeface="Times New Roman"/>
                <a:sym typeface="Times New Roman"/>
              </a:rPr>
            </a:b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Detallar requisitos tanto funcionales como no funcionales.</a:t>
            </a:r>
            <a:br>
              <a:rPr lang="en" sz="1400">
                <a:solidFill>
                  <a:schemeClr val="dk1"/>
                </a:solidFill>
                <a:latin typeface="Times New Roman"/>
                <a:ea typeface="Times New Roman"/>
                <a:cs typeface="Times New Roman"/>
                <a:sym typeface="Times New Roman"/>
              </a:rPr>
            </a:b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Con tal que el usuario y desarrolladores capturen y desarrollen la esencia del proyecto.</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p32"/>
          <p:cNvPicPr preferRelativeResize="0"/>
          <p:nvPr/>
        </p:nvPicPr>
        <p:blipFill>
          <a:blip r:embed="rId3">
            <a:alphaModFix/>
          </a:blip>
          <a:stretch>
            <a:fillRect/>
          </a:stretch>
        </p:blipFill>
        <p:spPr>
          <a:xfrm>
            <a:off x="0" y="-72450"/>
            <a:ext cx="5334000" cy="2540638"/>
          </a:xfrm>
          <a:prstGeom prst="rect">
            <a:avLst/>
          </a:prstGeom>
          <a:noFill/>
          <a:ln>
            <a:noFill/>
          </a:ln>
        </p:spPr>
      </p:pic>
      <p:pic>
        <p:nvPicPr>
          <p:cNvPr id="170" name="Google Shape;170;p32"/>
          <p:cNvPicPr preferRelativeResize="0"/>
          <p:nvPr/>
        </p:nvPicPr>
        <p:blipFill>
          <a:blip r:embed="rId4">
            <a:alphaModFix/>
          </a:blip>
          <a:stretch>
            <a:fillRect/>
          </a:stretch>
        </p:blipFill>
        <p:spPr>
          <a:xfrm>
            <a:off x="3574550" y="2468200"/>
            <a:ext cx="5569451" cy="2675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33"/>
          <p:cNvPicPr preferRelativeResize="0"/>
          <p:nvPr/>
        </p:nvPicPr>
        <p:blipFill>
          <a:blip r:embed="rId3">
            <a:alphaModFix/>
          </a:blip>
          <a:stretch>
            <a:fillRect/>
          </a:stretch>
        </p:blipFill>
        <p:spPr>
          <a:xfrm>
            <a:off x="1600952" y="1225313"/>
            <a:ext cx="6162950" cy="2692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2" name="Google Shape;182;p34"/>
          <p:cNvPicPr preferRelativeResize="0"/>
          <p:nvPr/>
        </p:nvPicPr>
        <p:blipFill>
          <a:blip r:embed="rId3">
            <a:alphaModFix/>
          </a:blip>
          <a:stretch>
            <a:fillRect/>
          </a:stretch>
        </p:blipFill>
        <p:spPr>
          <a:xfrm>
            <a:off x="0" y="0"/>
            <a:ext cx="4818625" cy="2734750"/>
          </a:xfrm>
          <a:prstGeom prst="rect">
            <a:avLst/>
          </a:prstGeom>
          <a:noFill/>
          <a:ln>
            <a:noFill/>
          </a:ln>
        </p:spPr>
      </p:pic>
      <p:pic>
        <p:nvPicPr>
          <p:cNvPr id="183" name="Google Shape;183;p34"/>
          <p:cNvPicPr preferRelativeResize="0"/>
          <p:nvPr/>
        </p:nvPicPr>
        <p:blipFill>
          <a:blip r:embed="rId4">
            <a:alphaModFix/>
          </a:blip>
          <a:stretch>
            <a:fillRect/>
          </a:stretch>
        </p:blipFill>
        <p:spPr>
          <a:xfrm>
            <a:off x="4437175" y="2734750"/>
            <a:ext cx="4706825" cy="2408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Google Shape;188;p35"/>
          <p:cNvPicPr preferRelativeResize="0"/>
          <p:nvPr/>
        </p:nvPicPr>
        <p:blipFill>
          <a:blip r:embed="rId3">
            <a:alphaModFix/>
          </a:blip>
          <a:stretch>
            <a:fillRect/>
          </a:stretch>
        </p:blipFill>
        <p:spPr>
          <a:xfrm>
            <a:off x="1384963" y="972700"/>
            <a:ext cx="6374075" cy="3198100"/>
          </a:xfrm>
          <a:prstGeom prst="rect">
            <a:avLst/>
          </a:prstGeom>
          <a:noFill/>
          <a:ln>
            <a:noFill/>
          </a:ln>
        </p:spPr>
      </p:pic>
      <p:sp>
        <p:nvSpPr>
          <p:cNvPr id="189" name="Google Shape;189;p35"/>
          <p:cNvSpPr txBox="1"/>
          <p:nvPr>
            <p:ph type="title"/>
          </p:nvPr>
        </p:nvSpPr>
        <p:spPr>
          <a:xfrm>
            <a:off x="311700" y="100950"/>
            <a:ext cx="8520600" cy="572700"/>
          </a:xfrm>
          <a:prstGeom prst="rect">
            <a:avLst/>
          </a:prstGeom>
        </p:spPr>
        <p:txBody>
          <a:bodyPr anchorCtr="0" anchor="t" bIns="91425" lIns="91425" spcFirstLastPara="1" rIns="91425" wrap="square" tIns="91425">
            <a:noAutofit/>
          </a:bodyPr>
          <a:lstStyle/>
          <a:p>
            <a:pPr indent="0" lvl="0" marL="0" rtl="0" algn="ctr">
              <a:lnSpc>
                <a:spcPct val="107916"/>
              </a:lnSpc>
              <a:spcBef>
                <a:spcPts val="0"/>
              </a:spcBef>
              <a:spcAft>
                <a:spcPts val="800"/>
              </a:spcAft>
              <a:buClr>
                <a:schemeClr val="dk1"/>
              </a:buClr>
              <a:buSzPts val="1100"/>
              <a:buFont typeface="Arial"/>
              <a:buNone/>
            </a:pPr>
            <a:r>
              <a:rPr b="1" lang="en" sz="2400">
                <a:latin typeface="Times New Roman"/>
                <a:ea typeface="Times New Roman"/>
                <a:cs typeface="Times New Roman"/>
                <a:sym typeface="Times New Roman"/>
              </a:rPr>
              <a:t>8.1 Manejo de B</a:t>
            </a:r>
            <a:r>
              <a:rPr b="1" lang="en" sz="2400">
                <a:latin typeface="Times New Roman"/>
                <a:ea typeface="Times New Roman"/>
                <a:cs typeface="Times New Roman"/>
                <a:sym typeface="Times New Roman"/>
              </a:rPr>
              <a:t>úsquedas</a:t>
            </a:r>
            <a:r>
              <a:rPr b="1" lang="en" sz="2400">
                <a:latin typeface="Times New Roman"/>
                <a:ea typeface="Times New Roman"/>
                <a:cs typeface="Times New Roman"/>
                <a:sym typeface="Times New Roman"/>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Google Shape;194;p36"/>
          <p:cNvPicPr preferRelativeResize="0"/>
          <p:nvPr/>
        </p:nvPicPr>
        <p:blipFill>
          <a:blip r:embed="rId3">
            <a:alphaModFix/>
          </a:blip>
          <a:stretch>
            <a:fillRect/>
          </a:stretch>
        </p:blipFill>
        <p:spPr>
          <a:xfrm>
            <a:off x="1814513" y="876300"/>
            <a:ext cx="5514975" cy="3390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pic>
        <p:nvPicPr>
          <p:cNvPr id="199" name="Google Shape;199;p37"/>
          <p:cNvPicPr preferRelativeResize="0"/>
          <p:nvPr/>
        </p:nvPicPr>
        <p:blipFill>
          <a:blip r:embed="rId3">
            <a:alphaModFix/>
          </a:blip>
          <a:stretch>
            <a:fillRect/>
          </a:stretch>
        </p:blipFill>
        <p:spPr>
          <a:xfrm>
            <a:off x="2066925" y="1152025"/>
            <a:ext cx="5010150" cy="3514725"/>
          </a:xfrm>
          <a:prstGeom prst="rect">
            <a:avLst/>
          </a:prstGeom>
          <a:noFill/>
          <a:ln>
            <a:noFill/>
          </a:ln>
        </p:spPr>
      </p:pic>
      <p:sp>
        <p:nvSpPr>
          <p:cNvPr id="200" name="Google Shape;200;p37"/>
          <p:cNvSpPr txBox="1"/>
          <p:nvPr>
            <p:ph type="title"/>
          </p:nvPr>
        </p:nvSpPr>
        <p:spPr>
          <a:xfrm>
            <a:off x="311700" y="100950"/>
            <a:ext cx="8520600" cy="572700"/>
          </a:xfrm>
          <a:prstGeom prst="rect">
            <a:avLst/>
          </a:prstGeom>
        </p:spPr>
        <p:txBody>
          <a:bodyPr anchorCtr="0" anchor="t" bIns="91425" lIns="91425" spcFirstLastPara="1" rIns="91425" wrap="square" tIns="91425">
            <a:noAutofit/>
          </a:bodyPr>
          <a:lstStyle/>
          <a:p>
            <a:pPr indent="0" lvl="0" marL="0" rtl="0" algn="ctr">
              <a:lnSpc>
                <a:spcPct val="107916"/>
              </a:lnSpc>
              <a:spcBef>
                <a:spcPts val="0"/>
              </a:spcBef>
              <a:spcAft>
                <a:spcPts val="800"/>
              </a:spcAft>
              <a:buClr>
                <a:schemeClr val="dk1"/>
              </a:buClr>
              <a:buSzPts val="1100"/>
              <a:buFont typeface="Arial"/>
              <a:buNone/>
            </a:pPr>
            <a:r>
              <a:rPr b="1" lang="en" sz="2400">
                <a:latin typeface="Times New Roman"/>
                <a:ea typeface="Times New Roman"/>
                <a:cs typeface="Times New Roman"/>
                <a:sym typeface="Times New Roman"/>
              </a:rPr>
              <a:t>8.1 Manejo de Transacciones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38"/>
          <p:cNvPicPr preferRelativeResize="0"/>
          <p:nvPr/>
        </p:nvPicPr>
        <p:blipFill>
          <a:blip r:embed="rId3">
            <a:alphaModFix/>
          </a:blip>
          <a:stretch>
            <a:fillRect/>
          </a:stretch>
        </p:blipFill>
        <p:spPr>
          <a:xfrm>
            <a:off x="1779763" y="1074389"/>
            <a:ext cx="5584475" cy="2994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9"/>
          <p:cNvSpPr txBox="1"/>
          <p:nvPr>
            <p:ph type="title"/>
          </p:nvPr>
        </p:nvSpPr>
        <p:spPr>
          <a:xfrm>
            <a:off x="311700" y="100950"/>
            <a:ext cx="8520600" cy="572700"/>
          </a:xfrm>
          <a:prstGeom prst="rect">
            <a:avLst/>
          </a:prstGeom>
        </p:spPr>
        <p:txBody>
          <a:bodyPr anchorCtr="0" anchor="t" bIns="91425" lIns="91425" spcFirstLastPara="1" rIns="91425" wrap="square" tIns="91425">
            <a:noAutofit/>
          </a:bodyPr>
          <a:lstStyle/>
          <a:p>
            <a:pPr indent="0" lvl="0" marL="0" rtl="0" algn="ctr">
              <a:lnSpc>
                <a:spcPct val="107916"/>
              </a:lnSpc>
              <a:spcBef>
                <a:spcPts val="0"/>
              </a:spcBef>
              <a:spcAft>
                <a:spcPts val="800"/>
              </a:spcAft>
              <a:buClr>
                <a:schemeClr val="dk1"/>
              </a:buClr>
              <a:buSzPts val="1100"/>
              <a:buFont typeface="Arial"/>
              <a:buNone/>
            </a:pPr>
            <a:r>
              <a:rPr b="1" lang="en" sz="2400">
                <a:latin typeface="Times New Roman"/>
                <a:ea typeface="Times New Roman"/>
                <a:cs typeface="Times New Roman"/>
                <a:sym typeface="Times New Roman"/>
              </a:rPr>
              <a:t>8.1 Mensajeria</a:t>
            </a:r>
            <a:endParaRPr/>
          </a:p>
        </p:txBody>
      </p:sp>
      <p:pic>
        <p:nvPicPr>
          <p:cNvPr id="211" name="Google Shape;211;p39"/>
          <p:cNvPicPr preferRelativeResize="0"/>
          <p:nvPr/>
        </p:nvPicPr>
        <p:blipFill>
          <a:blip r:embed="rId3">
            <a:alphaModFix/>
          </a:blip>
          <a:stretch>
            <a:fillRect/>
          </a:stretch>
        </p:blipFill>
        <p:spPr>
          <a:xfrm>
            <a:off x="1423988" y="1260725"/>
            <a:ext cx="6296025" cy="30670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pic>
        <p:nvPicPr>
          <p:cNvPr id="216" name="Google Shape;216;p40"/>
          <p:cNvPicPr preferRelativeResize="0"/>
          <p:nvPr/>
        </p:nvPicPr>
        <p:blipFill>
          <a:blip r:embed="rId3">
            <a:alphaModFix/>
          </a:blip>
          <a:stretch>
            <a:fillRect/>
          </a:stretch>
        </p:blipFill>
        <p:spPr>
          <a:xfrm>
            <a:off x="612788" y="1431303"/>
            <a:ext cx="7918425" cy="2858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41"/>
          <p:cNvSpPr txBox="1"/>
          <p:nvPr>
            <p:ph type="title"/>
          </p:nvPr>
        </p:nvSpPr>
        <p:spPr>
          <a:xfrm>
            <a:off x="311700" y="100950"/>
            <a:ext cx="8520600" cy="572700"/>
          </a:xfrm>
          <a:prstGeom prst="rect">
            <a:avLst/>
          </a:prstGeom>
        </p:spPr>
        <p:txBody>
          <a:bodyPr anchorCtr="0" anchor="t" bIns="91425" lIns="91425" spcFirstLastPara="1" rIns="91425" wrap="square" tIns="91425">
            <a:noAutofit/>
          </a:bodyPr>
          <a:lstStyle/>
          <a:p>
            <a:pPr indent="0" lvl="0" marL="0" rtl="0" algn="ctr">
              <a:lnSpc>
                <a:spcPct val="107916"/>
              </a:lnSpc>
              <a:spcBef>
                <a:spcPts val="0"/>
              </a:spcBef>
              <a:spcAft>
                <a:spcPts val="800"/>
              </a:spcAft>
              <a:buClr>
                <a:schemeClr val="dk1"/>
              </a:buClr>
              <a:buSzPts val="1100"/>
              <a:buFont typeface="Arial"/>
              <a:buNone/>
            </a:pPr>
            <a:r>
              <a:rPr b="1" lang="en" sz="2400">
                <a:latin typeface="Times New Roman"/>
                <a:ea typeface="Times New Roman"/>
                <a:cs typeface="Times New Roman"/>
                <a:sym typeface="Times New Roman"/>
              </a:rPr>
              <a:t>8.1 Manejo de Colaboraciones/Contratos</a:t>
            </a:r>
            <a:endParaRPr/>
          </a:p>
        </p:txBody>
      </p:sp>
      <p:pic>
        <p:nvPicPr>
          <p:cNvPr id="222" name="Google Shape;222;p41"/>
          <p:cNvPicPr preferRelativeResize="0"/>
          <p:nvPr/>
        </p:nvPicPr>
        <p:blipFill>
          <a:blip r:embed="rId3">
            <a:alphaModFix/>
          </a:blip>
          <a:stretch>
            <a:fillRect/>
          </a:stretch>
        </p:blipFill>
        <p:spPr>
          <a:xfrm>
            <a:off x="1414450" y="1323975"/>
            <a:ext cx="6315075" cy="2495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7.1 Modelo de dominio</a:t>
            </a:r>
            <a:endParaRPr b="1" sz="3000">
              <a:latin typeface="Times New Roman"/>
              <a:ea typeface="Times New Roman"/>
              <a:cs typeface="Times New Roman"/>
              <a:sym typeface="Times New Roman"/>
            </a:endParaRPr>
          </a:p>
        </p:txBody>
      </p:sp>
      <p:pic>
        <p:nvPicPr>
          <p:cNvPr id="67" name="Google Shape;67;p15"/>
          <p:cNvPicPr preferRelativeResize="0"/>
          <p:nvPr/>
        </p:nvPicPr>
        <p:blipFill>
          <a:blip r:embed="rId3">
            <a:alphaModFix/>
          </a:blip>
          <a:stretch>
            <a:fillRect/>
          </a:stretch>
        </p:blipFill>
        <p:spPr>
          <a:xfrm>
            <a:off x="584850" y="572700"/>
            <a:ext cx="7974301" cy="45051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id="227" name="Google Shape;227;p42"/>
          <p:cNvPicPr preferRelativeResize="0"/>
          <p:nvPr/>
        </p:nvPicPr>
        <p:blipFill>
          <a:blip r:embed="rId3">
            <a:alphaModFix/>
          </a:blip>
          <a:stretch>
            <a:fillRect/>
          </a:stretch>
        </p:blipFill>
        <p:spPr>
          <a:xfrm>
            <a:off x="1419225" y="1350950"/>
            <a:ext cx="6305550" cy="3019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 demas requisitos</a:t>
            </a:r>
            <a:endParaRPr/>
          </a:p>
        </p:txBody>
      </p:sp>
      <p:sp>
        <p:nvSpPr>
          <p:cNvPr id="233" name="Google Shape;233;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 El sistema debe permitir a los creadores de contenido actualizar los datos de las obras literarias que ya subieron a la plataforma.</a:t>
            </a:r>
            <a:endParaRPr/>
          </a:p>
          <a:p>
            <a:pPr indent="-342900" lvl="0" marL="457200" rtl="0" algn="l">
              <a:lnSpc>
                <a:spcPct val="100000"/>
              </a:lnSpc>
              <a:spcBef>
                <a:spcPts val="0"/>
              </a:spcBef>
              <a:spcAft>
                <a:spcPts val="0"/>
              </a:spcAft>
              <a:buSzPts val="1800"/>
              <a:buChar char="●"/>
            </a:pPr>
            <a:r>
              <a:rPr lang="en"/>
              <a:t> El sistema debe permitir a los usuarios la posibilidad de subir publicidad.</a:t>
            </a:r>
            <a:endParaRPr/>
          </a:p>
          <a:p>
            <a:pPr indent="-342900" lvl="0" marL="457200" rtl="0" algn="l">
              <a:lnSpc>
                <a:spcPct val="100000"/>
              </a:lnSpc>
              <a:spcBef>
                <a:spcPts val="0"/>
              </a:spcBef>
              <a:spcAft>
                <a:spcPts val="0"/>
              </a:spcAft>
              <a:buSzPts val="1800"/>
              <a:buChar char="●"/>
            </a:pPr>
            <a:r>
              <a:rPr lang="en"/>
              <a:t> El sistema debe permitir a los usuarios actualizar sus datos de perfil.</a:t>
            </a:r>
            <a:endParaRPr/>
          </a:p>
          <a:p>
            <a:pPr indent="-342900" lvl="0" marL="457200" rtl="0" algn="l">
              <a:lnSpc>
                <a:spcPct val="100000"/>
              </a:lnSpc>
              <a:spcBef>
                <a:spcPts val="0"/>
              </a:spcBef>
              <a:spcAft>
                <a:spcPts val="0"/>
              </a:spcAft>
              <a:buSzPts val="1800"/>
              <a:buChar char="●"/>
            </a:pPr>
            <a:r>
              <a:rPr lang="en"/>
              <a:t>El sistema debe permitir calificar y reseñar los trabajos artísticos a las personas que han adquirido el trabajo por medio de la página web.</a:t>
            </a:r>
            <a:endParaRPr/>
          </a:p>
          <a:p>
            <a:pPr indent="-342900" lvl="0" marL="457200" rtl="0" algn="l">
              <a:lnSpc>
                <a:spcPct val="100000"/>
              </a:lnSpc>
              <a:spcBef>
                <a:spcPts val="0"/>
              </a:spcBef>
              <a:spcAft>
                <a:spcPts val="0"/>
              </a:spcAft>
              <a:buSzPts val="1800"/>
              <a:buChar char="●"/>
            </a:pPr>
            <a:r>
              <a:rPr lang="en"/>
              <a:t>   El sistema debe permitir la opción de eliminar una cuenta a los usuarios registrados.</a:t>
            </a:r>
            <a:endParaRPr/>
          </a:p>
          <a:p>
            <a:pPr indent="-342900" lvl="0" marL="457200" rtl="0" algn="l">
              <a:lnSpc>
                <a:spcPct val="100000"/>
              </a:lnSpc>
              <a:spcBef>
                <a:spcPts val="0"/>
              </a:spcBef>
              <a:spcAft>
                <a:spcPts val="0"/>
              </a:spcAft>
              <a:buSzPts val="1800"/>
              <a:buChar char="●"/>
            </a:pPr>
            <a:r>
              <a:rPr lang="en"/>
              <a:t>El sistema debe permitir a los creadores de contenido actualizar los datos de sus contenidos audiovisuales que ya subieron a la plataforma.</a:t>
            </a:r>
            <a:endParaRPr/>
          </a:p>
          <a:p>
            <a:pPr indent="-342900" lvl="0" marL="457200" rtl="0" algn="l">
              <a:lnSpc>
                <a:spcPct val="100000"/>
              </a:lnSpc>
              <a:spcBef>
                <a:spcPts val="0"/>
              </a:spcBef>
              <a:spcAft>
                <a:spcPts val="0"/>
              </a:spcAft>
              <a:buSzPts val="1800"/>
              <a:buChar char="●"/>
            </a:pPr>
            <a:r>
              <a:rPr lang="en"/>
              <a:t>El sistema debe permitir a los creadores de contenido actualizar los datos de las manualidades que ya subieron a la plataforma</a:t>
            </a:r>
            <a:endParaRPr/>
          </a:p>
          <a:p>
            <a:pPr indent="0" lvl="0" marL="457200" rtl="0" algn="l">
              <a:spcBef>
                <a:spcPts val="0"/>
              </a:spcBef>
              <a:spcAft>
                <a:spcPts val="0"/>
              </a:spcAft>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El sistema debe permitir a los usuarios ver el contenido de su carrito de compras.</a:t>
            </a:r>
            <a:endParaRPr/>
          </a:p>
          <a:p>
            <a:pPr indent="-342900" lvl="0" marL="457200" rtl="0" algn="l">
              <a:lnSpc>
                <a:spcPct val="100000"/>
              </a:lnSpc>
              <a:spcBef>
                <a:spcPts val="0"/>
              </a:spcBef>
              <a:spcAft>
                <a:spcPts val="0"/>
              </a:spcAft>
              <a:buSzPts val="1800"/>
              <a:buChar char="●"/>
            </a:pPr>
            <a:r>
              <a:rPr lang="en"/>
              <a:t>El sistema debe permitir a los usuarios agregar los articulos que quiera comprar a un carrito de compras.</a:t>
            </a:r>
            <a:endParaRPr/>
          </a:p>
          <a:p>
            <a:pPr indent="-342900" lvl="0" marL="457200" rtl="0" algn="l">
              <a:lnSpc>
                <a:spcPct val="100000"/>
              </a:lnSpc>
              <a:spcBef>
                <a:spcPts val="0"/>
              </a:spcBef>
              <a:spcAft>
                <a:spcPts val="0"/>
              </a:spcAft>
              <a:buSzPts val="1800"/>
              <a:buChar char="●"/>
            </a:pPr>
            <a:r>
              <a:rPr lang="en"/>
              <a:t>El sistema debe permitir al usuario eliminar obras artisticas que estan registradas en el carrito de forma individual.</a:t>
            </a:r>
            <a:endParaRPr/>
          </a:p>
          <a:p>
            <a:pPr indent="-342900" lvl="0" marL="457200" rtl="0" algn="l">
              <a:lnSpc>
                <a:spcPct val="100000"/>
              </a:lnSpc>
              <a:spcBef>
                <a:spcPts val="0"/>
              </a:spcBef>
              <a:spcAft>
                <a:spcPts val="0"/>
              </a:spcAft>
              <a:buSzPts val="1800"/>
              <a:buChar char="●"/>
            </a:pPr>
            <a:r>
              <a:rPr lang="en"/>
              <a:t>El sistema debe permitir ver las calificaciones y reseñas de los trabajos artisticos desde la pagina donde se puede ver la informacion general de éstas.</a:t>
            </a:r>
            <a:endParaRPr/>
          </a:p>
        </p:txBody>
      </p:sp>
      <p:sp>
        <p:nvSpPr>
          <p:cNvPr id="239" name="Google Shape;23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 demas requisitos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El sistema debe permitir a los creadores de contenido ver el mensaje que les mando el usuario que les donó dinero.</a:t>
            </a:r>
            <a:endParaRPr/>
          </a:p>
          <a:p>
            <a:pPr indent="-342900" lvl="0" marL="457200" rtl="0" algn="l">
              <a:lnSpc>
                <a:spcPct val="100000"/>
              </a:lnSpc>
              <a:spcBef>
                <a:spcPts val="0"/>
              </a:spcBef>
              <a:spcAft>
                <a:spcPts val="0"/>
              </a:spcAft>
              <a:buSzPts val="1800"/>
              <a:buChar char="●"/>
            </a:pPr>
            <a:r>
              <a:rPr lang="en"/>
              <a:t>El sistema debe permitir a un usuario mandar un adjuntar un mensaje a las donaciones que realice a un creador de contenido.</a:t>
            </a:r>
            <a:endParaRPr/>
          </a:p>
          <a:p>
            <a:pPr indent="-342900" lvl="0" marL="457200" rtl="0" algn="l">
              <a:lnSpc>
                <a:spcPct val="100000"/>
              </a:lnSpc>
              <a:spcBef>
                <a:spcPts val="0"/>
              </a:spcBef>
              <a:spcAft>
                <a:spcPts val="0"/>
              </a:spcAft>
              <a:buSzPts val="1800"/>
              <a:buChar char="●"/>
            </a:pPr>
            <a:r>
              <a:rPr lang="en"/>
              <a:t>El sistema debe cobrar una </a:t>
            </a:r>
            <a:r>
              <a:rPr lang="en"/>
              <a:t>comisión</a:t>
            </a:r>
            <a:r>
              <a:rPr lang="en"/>
              <a:t> a los creadores de contenido por cada obra </a:t>
            </a:r>
            <a:r>
              <a:rPr lang="en"/>
              <a:t>artística</a:t>
            </a:r>
            <a:r>
              <a:rPr lang="en"/>
              <a:t> que vendan.</a:t>
            </a:r>
            <a:endParaRPr/>
          </a:p>
          <a:p>
            <a:pPr indent="0" lvl="0" marL="0" rtl="0" algn="l">
              <a:spcBef>
                <a:spcPts val="0"/>
              </a:spcBef>
              <a:spcAft>
                <a:spcPts val="1600"/>
              </a:spcAft>
              <a:buNone/>
            </a:pPr>
            <a:r>
              <a:t/>
            </a:r>
            <a:endParaRPr/>
          </a:p>
        </p:txBody>
      </p:sp>
      <p:sp>
        <p:nvSpPr>
          <p:cNvPr id="245" name="Google Shape;245;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 demas requisitos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6"/>
          <p:cNvSpPr txBox="1"/>
          <p:nvPr>
            <p:ph idx="1" type="body"/>
          </p:nvPr>
        </p:nvSpPr>
        <p:spPr>
          <a:xfrm>
            <a:off x="239000" y="1163675"/>
            <a:ext cx="8520600" cy="34164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b="1" lang="en" sz="1400">
                <a:solidFill>
                  <a:schemeClr val="dk1"/>
                </a:solidFill>
                <a:latin typeface="Times New Roman"/>
                <a:ea typeface="Times New Roman"/>
                <a:cs typeface="Times New Roman"/>
                <a:sym typeface="Times New Roman"/>
              </a:rPr>
              <a:t>8.4.1 La confiabilidad</a:t>
            </a:r>
            <a:endParaRPr b="1" sz="14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rPr lang="en" sz="1400">
                <a:solidFill>
                  <a:schemeClr val="dk1"/>
                </a:solidFill>
                <a:latin typeface="Times New Roman"/>
                <a:ea typeface="Times New Roman"/>
                <a:cs typeface="Times New Roman"/>
                <a:sym typeface="Times New Roman"/>
              </a:rPr>
              <a:t>Se verifica la información que el usuario ingresa al sistema, y se almacena en caso de ser correctos o se vuelve a pedir en caso de ser incorrecto. El sistema también debe mantener a varios usuarios realizando solicitando información, subiendo información y realizando compras de manera concurrente.</a:t>
            </a:r>
            <a:endParaRPr sz="14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rPr lang="en" sz="1400">
                <a:solidFill>
                  <a:schemeClr val="dk1"/>
                </a:solidFill>
                <a:latin typeface="Times New Roman"/>
                <a:ea typeface="Times New Roman"/>
                <a:cs typeface="Times New Roman"/>
                <a:sym typeface="Times New Roman"/>
              </a:rPr>
              <a:t>Requerimiento:  El sistema debe poder ser usado por 2000  usuarios de forma concurrente.</a:t>
            </a:r>
            <a:endParaRPr sz="14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rPr b="1" lang="en" sz="1400">
                <a:solidFill>
                  <a:schemeClr val="dk1"/>
                </a:solidFill>
                <a:latin typeface="Times New Roman"/>
                <a:ea typeface="Times New Roman"/>
                <a:cs typeface="Times New Roman"/>
                <a:sym typeface="Times New Roman"/>
              </a:rPr>
              <a:t>8.4.2 Disponibilidad</a:t>
            </a:r>
            <a:endParaRPr b="1" sz="14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rPr lang="en" sz="1400">
                <a:solidFill>
                  <a:schemeClr val="dk1"/>
                </a:solidFill>
                <a:latin typeface="Times New Roman"/>
                <a:ea typeface="Times New Roman"/>
                <a:cs typeface="Times New Roman"/>
                <a:sym typeface="Times New Roman"/>
              </a:rPr>
              <a:t>La nube de PythonAnywhere mantiene el servidor y la base de datos conectados a internet de forma continua por un periodo de 3 meses sin supervisión alguna. Por lo que se tomara un pequeño periodo de tiempo (6 horas máximo) al finalizar cada periodo de 3 meses para realizar un mantenimiento al servidor y a la base de datos, y para volver a activar la nube.</a:t>
            </a:r>
            <a:endParaRPr sz="14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rPr lang="en" sz="1400">
                <a:solidFill>
                  <a:schemeClr val="dk1"/>
                </a:solidFill>
                <a:latin typeface="Times New Roman"/>
                <a:ea typeface="Times New Roman"/>
                <a:cs typeface="Times New Roman"/>
                <a:sym typeface="Times New Roman"/>
              </a:rPr>
              <a:t>Requerimiento: El sistema debe prestar una disponibilidad completamente continua por periodos 3 meses (sin tener en cuenta la brecha diaria por el backup de la base de datos), separado por una brecha de tiempo de 6 horas para realizar mantenimiento.</a:t>
            </a:r>
            <a:endParaRPr sz="14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80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p:txBody>
      </p:sp>
      <p:sp>
        <p:nvSpPr>
          <p:cNvPr id="251" name="Google Shape;251;p4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400"/>
              </a:spcAft>
              <a:buClr>
                <a:schemeClr val="dk1"/>
              </a:buClr>
              <a:buSzPts val="1100"/>
              <a:buFont typeface="Arial"/>
              <a:buNone/>
            </a:pPr>
            <a:r>
              <a:rPr b="1" lang="en" sz="2400">
                <a:latin typeface="Times New Roman"/>
                <a:ea typeface="Times New Roman"/>
                <a:cs typeface="Times New Roman"/>
                <a:sym typeface="Times New Roman"/>
              </a:rPr>
              <a:t>8.4</a:t>
            </a:r>
            <a:r>
              <a:rPr lang="en" sz="2400">
                <a:latin typeface="Times New Roman"/>
                <a:ea typeface="Times New Roman"/>
                <a:cs typeface="Times New Roman"/>
                <a:sym typeface="Times New Roman"/>
              </a:rPr>
              <a:t>        </a:t>
            </a:r>
            <a:r>
              <a:rPr b="1" lang="en" sz="2400">
                <a:latin typeface="Times New Roman"/>
                <a:ea typeface="Times New Roman"/>
                <a:cs typeface="Times New Roman"/>
                <a:sym typeface="Times New Roman"/>
              </a:rPr>
              <a:t>Atributos No Funcionales</a:t>
            </a:r>
            <a:endParaRPr sz="240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7"/>
          <p:cNvSpPr txBox="1"/>
          <p:nvPr>
            <p:ph idx="1" type="body"/>
          </p:nvPr>
        </p:nvSpPr>
        <p:spPr>
          <a:xfrm>
            <a:off x="396350" y="347875"/>
            <a:ext cx="8520600" cy="34164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b="1" lang="en" sz="2400">
                <a:solidFill>
                  <a:schemeClr val="dk1"/>
                </a:solidFill>
                <a:latin typeface="Times New Roman"/>
                <a:ea typeface="Times New Roman"/>
                <a:cs typeface="Times New Roman"/>
                <a:sym typeface="Times New Roman"/>
              </a:rPr>
              <a:t>8.4.3 </a:t>
            </a:r>
            <a:r>
              <a:rPr b="1" lang="en" sz="2400">
                <a:solidFill>
                  <a:schemeClr val="dk1"/>
                </a:solidFill>
                <a:latin typeface="Times New Roman"/>
                <a:ea typeface="Times New Roman"/>
                <a:cs typeface="Times New Roman"/>
                <a:sym typeface="Times New Roman"/>
              </a:rPr>
              <a:t>Seguridad</a:t>
            </a:r>
            <a:endParaRPr b="1" sz="24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rPr lang="en" sz="1400">
                <a:solidFill>
                  <a:schemeClr val="dk1"/>
                </a:solidFill>
                <a:latin typeface="Times New Roman"/>
                <a:ea typeface="Times New Roman"/>
                <a:cs typeface="Times New Roman"/>
                <a:sym typeface="Times New Roman"/>
              </a:rPr>
              <a:t>Como en la página web tiene dos tipos de cuenta, se asegura que los usuarios solo van a poder acceder a las funcionalidades y a los datos propios de su cuenta. Adicionalmente, Django permite realizar una encriptación básica de los datos de autentificación por medio de un Hash.</a:t>
            </a:r>
            <a:endParaRPr sz="14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rPr lang="en" sz="1400">
                <a:solidFill>
                  <a:schemeClr val="dk1"/>
                </a:solidFill>
                <a:latin typeface="Times New Roman"/>
                <a:ea typeface="Times New Roman"/>
                <a:cs typeface="Times New Roman"/>
                <a:sym typeface="Times New Roman"/>
              </a:rPr>
              <a:t>Requerimientos: Todos los de autentificación que se vieron en la sección pasada.  </a:t>
            </a:r>
            <a:endParaRPr sz="14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rPr b="1" lang="en" sz="2400">
                <a:solidFill>
                  <a:schemeClr val="dk1"/>
                </a:solidFill>
                <a:latin typeface="Times New Roman"/>
                <a:ea typeface="Times New Roman"/>
                <a:cs typeface="Times New Roman"/>
                <a:sym typeface="Times New Roman"/>
              </a:rPr>
              <a:t>8.4.4 </a:t>
            </a:r>
            <a:r>
              <a:rPr b="1" lang="en" sz="2400">
                <a:solidFill>
                  <a:schemeClr val="dk1"/>
                </a:solidFill>
                <a:latin typeface="Times New Roman"/>
                <a:ea typeface="Times New Roman"/>
                <a:cs typeface="Times New Roman"/>
                <a:sym typeface="Times New Roman"/>
              </a:rPr>
              <a:t>Mantenibilidad</a:t>
            </a:r>
            <a:endParaRPr b="1" sz="2400">
              <a:solidFill>
                <a:schemeClr val="dk1"/>
              </a:solidFill>
              <a:latin typeface="Times New Roman"/>
              <a:ea typeface="Times New Roman"/>
              <a:cs typeface="Times New Roman"/>
              <a:sym typeface="Times New Roman"/>
            </a:endParaRPr>
          </a:p>
          <a:p>
            <a:pPr indent="0" lvl="0" marL="0" rtl="0" algn="l">
              <a:spcBef>
                <a:spcPts val="800"/>
              </a:spcBef>
              <a:spcAft>
                <a:spcPts val="0"/>
              </a:spcAft>
              <a:buNone/>
            </a:pPr>
            <a:r>
              <a:rPr lang="en" sz="1400">
                <a:solidFill>
                  <a:schemeClr val="dk1"/>
                </a:solidFill>
                <a:latin typeface="Times New Roman"/>
                <a:ea typeface="Times New Roman"/>
                <a:cs typeface="Times New Roman"/>
                <a:sym typeface="Times New Roman"/>
              </a:rPr>
              <a:t>La implementación del servidor web se divide en componentes con funciones muy específicas. Por lo tanto, si se edita un caso de uso u ocurre una falla en el sistema, se puede identificar el conjunto especifico de componentes afectados con rapidez. También cabe resaltar que realizar un cambio en la implementación del servidor no requiere una desconexión de este, puesto que Django permite ingresar y editar los componentes del sistema en caliente (mientras el servidor se está ejecutando).</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Requerimiento:  El sistema debe tener agrupada la implementación de sus funcionalidades por módulos que faciliten la actualización de estos y la agregación de nuevas funcionalidades.</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07916"/>
              </a:lnSpc>
              <a:spcBef>
                <a:spcPts val="0"/>
              </a:spcBef>
              <a:spcAft>
                <a:spcPts val="80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8"/>
          <p:cNvSpPr txBox="1"/>
          <p:nvPr>
            <p:ph idx="1" type="body"/>
          </p:nvPr>
        </p:nvSpPr>
        <p:spPr>
          <a:xfrm>
            <a:off x="311700" y="240150"/>
            <a:ext cx="8520600" cy="34164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0"/>
              </a:spcAft>
              <a:buClr>
                <a:schemeClr val="dk1"/>
              </a:buClr>
              <a:buSzPts val="1100"/>
              <a:buFont typeface="Arial"/>
              <a:buNone/>
            </a:pPr>
            <a:r>
              <a:rPr b="1" lang="en" sz="2400">
                <a:solidFill>
                  <a:schemeClr val="dk1"/>
                </a:solidFill>
                <a:latin typeface="Times New Roman"/>
                <a:ea typeface="Times New Roman"/>
                <a:cs typeface="Times New Roman"/>
                <a:sym typeface="Times New Roman"/>
              </a:rPr>
              <a:t>8.4.3 Portabilidad</a:t>
            </a:r>
            <a:endParaRPr b="1" sz="24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rPr lang="en" sz="1400">
                <a:solidFill>
                  <a:schemeClr val="dk1"/>
                </a:solidFill>
                <a:latin typeface="Times New Roman"/>
                <a:ea typeface="Times New Roman"/>
                <a:cs typeface="Times New Roman"/>
                <a:sym typeface="Times New Roman"/>
              </a:rPr>
              <a:t>ZonaCultura es una página web que se ejecuta desde un navegador web, por lo que tiene un soporte en todos los sistemas operativos que sean compatibles con navegadores web.</a:t>
            </a:r>
            <a:endParaRPr sz="14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rPr lang="en" sz="1400">
                <a:solidFill>
                  <a:schemeClr val="dk1"/>
                </a:solidFill>
                <a:latin typeface="Times New Roman"/>
                <a:ea typeface="Times New Roman"/>
                <a:cs typeface="Times New Roman"/>
                <a:sym typeface="Times New Roman"/>
              </a:rPr>
              <a:t>Requerimiento:  El sistema debe ser compatibles con los navegadores web más prominentes del mercado. (Google Chrome, Mozilla Firefox y Microsoft Edge)</a:t>
            </a:r>
            <a:endParaRPr sz="14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80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9"/>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400"/>
              </a:spcAft>
              <a:buClr>
                <a:schemeClr val="dk1"/>
              </a:buClr>
              <a:buSzPts val="1100"/>
              <a:buFont typeface="Arial"/>
              <a:buNone/>
            </a:pPr>
            <a:r>
              <a:rPr b="1" lang="en" sz="2400">
                <a:latin typeface="Times New Roman"/>
                <a:ea typeface="Times New Roman"/>
                <a:cs typeface="Times New Roman"/>
                <a:sym typeface="Times New Roman"/>
              </a:rPr>
              <a:t>8.4</a:t>
            </a:r>
            <a:r>
              <a:rPr lang="en" sz="2400">
                <a:latin typeface="Times New Roman"/>
                <a:ea typeface="Times New Roman"/>
                <a:cs typeface="Times New Roman"/>
                <a:sym typeface="Times New Roman"/>
              </a:rPr>
              <a:t>        </a:t>
            </a:r>
            <a:r>
              <a:rPr b="1" lang="en" sz="2400">
                <a:latin typeface="Times New Roman"/>
                <a:ea typeface="Times New Roman"/>
                <a:cs typeface="Times New Roman"/>
                <a:sym typeface="Times New Roman"/>
              </a:rPr>
              <a:t>Requisitos de la base de datos</a:t>
            </a:r>
            <a:endParaRPr sz="2400">
              <a:latin typeface="Times New Roman"/>
              <a:ea typeface="Times New Roman"/>
              <a:cs typeface="Times New Roman"/>
              <a:sym typeface="Times New Roman"/>
            </a:endParaRPr>
          </a:p>
        </p:txBody>
      </p:sp>
      <p:sp>
        <p:nvSpPr>
          <p:cNvPr id="267" name="Google Shape;267;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8" name="Google Shape;268;p49"/>
          <p:cNvPicPr preferRelativeResize="0"/>
          <p:nvPr/>
        </p:nvPicPr>
        <p:blipFill>
          <a:blip r:embed="rId3">
            <a:alphaModFix/>
          </a:blip>
          <a:stretch>
            <a:fillRect/>
          </a:stretch>
        </p:blipFill>
        <p:spPr>
          <a:xfrm>
            <a:off x="311700" y="1152475"/>
            <a:ext cx="5649800" cy="1760787"/>
          </a:xfrm>
          <a:prstGeom prst="rect">
            <a:avLst/>
          </a:prstGeom>
          <a:noFill/>
          <a:ln>
            <a:noFill/>
          </a:ln>
        </p:spPr>
      </p:pic>
      <p:pic>
        <p:nvPicPr>
          <p:cNvPr id="269" name="Google Shape;269;p49"/>
          <p:cNvPicPr preferRelativeResize="0"/>
          <p:nvPr/>
        </p:nvPicPr>
        <p:blipFill>
          <a:blip r:embed="rId4">
            <a:alphaModFix/>
          </a:blip>
          <a:stretch>
            <a:fillRect/>
          </a:stretch>
        </p:blipFill>
        <p:spPr>
          <a:xfrm>
            <a:off x="3185475" y="3181525"/>
            <a:ext cx="5676900" cy="16383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5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400"/>
              </a:spcAft>
              <a:buClr>
                <a:schemeClr val="dk1"/>
              </a:buClr>
              <a:buSzPts val="1100"/>
              <a:buFont typeface="Arial"/>
              <a:buNone/>
            </a:pPr>
            <a:r>
              <a:rPr b="1" lang="en" sz="2400">
                <a:latin typeface="Times New Roman"/>
                <a:ea typeface="Times New Roman"/>
                <a:cs typeface="Times New Roman"/>
                <a:sym typeface="Times New Roman"/>
              </a:rPr>
              <a:t>8.4</a:t>
            </a:r>
            <a:r>
              <a:rPr lang="en" sz="2400">
                <a:latin typeface="Times New Roman"/>
                <a:ea typeface="Times New Roman"/>
                <a:cs typeface="Times New Roman"/>
                <a:sym typeface="Times New Roman"/>
              </a:rPr>
              <a:t>        </a:t>
            </a:r>
            <a:r>
              <a:rPr b="1" lang="en" sz="2400">
                <a:latin typeface="Times New Roman"/>
                <a:ea typeface="Times New Roman"/>
                <a:cs typeface="Times New Roman"/>
                <a:sym typeface="Times New Roman"/>
              </a:rPr>
              <a:t>Requisitos de la base de datos</a:t>
            </a:r>
            <a:endParaRPr/>
          </a:p>
        </p:txBody>
      </p:sp>
      <p:sp>
        <p:nvSpPr>
          <p:cNvPr id="275" name="Google Shape;275;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6" name="Google Shape;276;p50"/>
          <p:cNvPicPr preferRelativeResize="0"/>
          <p:nvPr/>
        </p:nvPicPr>
        <p:blipFill>
          <a:blip r:embed="rId3">
            <a:alphaModFix/>
          </a:blip>
          <a:stretch>
            <a:fillRect/>
          </a:stretch>
        </p:blipFill>
        <p:spPr>
          <a:xfrm>
            <a:off x="311688" y="1152475"/>
            <a:ext cx="5686425" cy="1600200"/>
          </a:xfrm>
          <a:prstGeom prst="rect">
            <a:avLst/>
          </a:prstGeom>
          <a:noFill/>
          <a:ln>
            <a:noFill/>
          </a:ln>
        </p:spPr>
      </p:pic>
      <p:pic>
        <p:nvPicPr>
          <p:cNvPr id="277" name="Google Shape;277;p50"/>
          <p:cNvPicPr preferRelativeResize="0"/>
          <p:nvPr/>
        </p:nvPicPr>
        <p:blipFill>
          <a:blip r:embed="rId4">
            <a:alphaModFix/>
          </a:blip>
          <a:stretch>
            <a:fillRect/>
          </a:stretch>
        </p:blipFill>
        <p:spPr>
          <a:xfrm>
            <a:off x="3145863" y="3004275"/>
            <a:ext cx="5686425" cy="16954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51"/>
          <p:cNvSpPr txBox="1"/>
          <p:nvPr>
            <p:ph type="title"/>
          </p:nvPr>
        </p:nvSpPr>
        <p:spPr>
          <a:xfrm>
            <a:off x="404375" y="13225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2400"/>
              </a:spcBef>
              <a:spcAft>
                <a:spcPts val="0"/>
              </a:spcAft>
              <a:buClr>
                <a:schemeClr val="dk1"/>
              </a:buClr>
              <a:buSzPts val="1100"/>
              <a:buFont typeface="Arial"/>
              <a:buNone/>
            </a:pPr>
            <a:r>
              <a:rPr b="1" lang="en" sz="2400">
                <a:latin typeface="Times New Roman"/>
                <a:ea typeface="Times New Roman"/>
                <a:cs typeface="Times New Roman"/>
                <a:sym typeface="Times New Roman"/>
              </a:rPr>
              <a:t>9 .  </a:t>
            </a:r>
            <a:r>
              <a:rPr lang="en" sz="2400">
                <a:latin typeface="Times New Roman"/>
                <a:ea typeface="Times New Roman"/>
                <a:cs typeface="Times New Roman"/>
                <a:sym typeface="Times New Roman"/>
              </a:rPr>
              <a:t> </a:t>
            </a:r>
            <a:r>
              <a:rPr b="1" lang="en" sz="2400">
                <a:latin typeface="Times New Roman"/>
                <a:ea typeface="Times New Roman"/>
                <a:cs typeface="Times New Roman"/>
                <a:sym typeface="Times New Roman"/>
              </a:rPr>
              <a:t>Proceso de ingeniería de requisitos</a:t>
            </a:r>
            <a:r>
              <a:rPr lang="e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
        <p:nvSpPr>
          <p:cNvPr id="283" name="Google Shape;283;p51"/>
          <p:cNvSpPr txBox="1"/>
          <p:nvPr>
            <p:ph idx="1" type="body"/>
          </p:nvPr>
        </p:nvSpPr>
        <p:spPr>
          <a:xfrm>
            <a:off x="968875" y="1152475"/>
            <a:ext cx="78633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a:solidFill>
                  <a:schemeClr val="dk1"/>
                </a:solidFill>
                <a:latin typeface="Times New Roman"/>
                <a:ea typeface="Times New Roman"/>
                <a:cs typeface="Times New Roman"/>
                <a:sym typeface="Times New Roman"/>
              </a:rPr>
              <a:t>Planeación:</a:t>
            </a:r>
            <a:endParaRPr b="1">
              <a:solidFill>
                <a:schemeClr val="dk1"/>
              </a:solidFill>
              <a:latin typeface="Times New Roman"/>
              <a:ea typeface="Times New Roman"/>
              <a:cs typeface="Times New Roman"/>
              <a:sym typeface="Times New Roman"/>
            </a:endParaRPr>
          </a:p>
          <a:p>
            <a:pPr indent="0" lvl="0" marL="0" rtl="0" algn="l">
              <a:spcBef>
                <a:spcPts val="1800"/>
              </a:spcBef>
              <a:spcAft>
                <a:spcPts val="0"/>
              </a:spcAft>
              <a:buNone/>
            </a:pPr>
            <a:r>
              <a:t/>
            </a:r>
            <a:endParaRPr b="1">
              <a:solidFill>
                <a:schemeClr val="dk1"/>
              </a:solidFill>
              <a:latin typeface="Times New Roman"/>
              <a:ea typeface="Times New Roman"/>
              <a:cs typeface="Times New Roman"/>
              <a:sym typeface="Times New Roman"/>
            </a:endParaRPr>
          </a:p>
          <a:p>
            <a:pPr indent="-342900" lvl="0" marL="457200" rtl="0" algn="l">
              <a:spcBef>
                <a:spcPts val="400"/>
              </a:spcBef>
              <a:spcAft>
                <a:spcPts val="0"/>
              </a:spcAft>
              <a:buClr>
                <a:schemeClr val="dk1"/>
              </a:buClr>
              <a:buSzPts val="1800"/>
              <a:buFont typeface="Times New Roman"/>
              <a:buChar char="●"/>
            </a:pPr>
            <a:r>
              <a:rPr b="1" lang="en">
                <a:solidFill>
                  <a:schemeClr val="dk1"/>
                </a:solidFill>
                <a:latin typeface="Times New Roman"/>
                <a:ea typeface="Times New Roman"/>
                <a:cs typeface="Times New Roman"/>
                <a:sym typeface="Times New Roman"/>
              </a:rPr>
              <a:t>Encargados</a:t>
            </a:r>
            <a:endParaRPr b="1">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b="1" lang="en">
                <a:solidFill>
                  <a:schemeClr val="dk1"/>
                </a:solidFill>
                <a:latin typeface="Times New Roman"/>
                <a:ea typeface="Times New Roman"/>
                <a:cs typeface="Times New Roman"/>
                <a:sym typeface="Times New Roman"/>
              </a:rPr>
              <a:t>Frecuencia de planeación</a:t>
            </a:r>
            <a:endParaRPr b="1">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b="1" lang="en">
                <a:solidFill>
                  <a:schemeClr val="dk1"/>
                </a:solidFill>
                <a:latin typeface="Times New Roman"/>
                <a:ea typeface="Times New Roman"/>
                <a:cs typeface="Times New Roman"/>
                <a:sym typeface="Times New Roman"/>
              </a:rPr>
              <a:t>Puesta en marcha </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7.2 Perspectiva de producto</a:t>
            </a:r>
            <a:endParaRPr b="1" sz="3000">
              <a:latin typeface="Times New Roman"/>
              <a:ea typeface="Times New Roman"/>
              <a:cs typeface="Times New Roman"/>
              <a:sym typeface="Times New Roman"/>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Encontrar en una sola página, diferentes tipos de obras artísticas conocidas y que desean adquirir, o trabajos y obras completamente nuevos que podrían interesarle. Esto hace que los usuarios puedan tener una mayor facilidad en el acceso a la información relacionada al arte independiente y así atraer un mayor público que le interese conocer acerca del arte.</a:t>
            </a:r>
            <a:endParaRPr>
              <a:solidFill>
                <a:schemeClr val="dk1"/>
              </a:solidFill>
              <a:latin typeface="Times New Roman"/>
              <a:ea typeface="Times New Roman"/>
              <a:cs typeface="Times New Roman"/>
              <a:sym typeface="Times New Roman"/>
            </a:endParaRPr>
          </a:p>
          <a:p>
            <a:pPr indent="-342900" lvl="0" marL="457200" marR="0" rtl="0" algn="just">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Permitir a los estudiantes generar nuevos ingresos, ya sea mediante la venta de obras artísticas, donaciones recibidas o mediante la colaboración en diferentes proyectos en los que puedan participar. Así los estudiantes podrán aplicar sus conocimientos mientras terminan sus estudios obteniendo beneficios, que además de ser monetarios, harán que ganen experiencia y mayor dominio en sus diferentes campos de aplicación.</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0" lvl="0" marL="457200" rtl="0" algn="l">
              <a:spcBef>
                <a:spcPts val="0"/>
              </a:spcBef>
              <a:spcAft>
                <a:spcPts val="16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52"/>
          <p:cNvSpPr txBox="1"/>
          <p:nvPr>
            <p:ph type="title"/>
          </p:nvPr>
        </p:nvSpPr>
        <p:spPr>
          <a:xfrm>
            <a:off x="196925" y="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800"/>
              </a:spcBef>
              <a:spcAft>
                <a:spcPts val="400"/>
              </a:spcAft>
              <a:buClr>
                <a:schemeClr val="dk1"/>
              </a:buClr>
              <a:buSzPts val="1100"/>
              <a:buFont typeface="Arial"/>
              <a:buNone/>
            </a:pPr>
            <a:r>
              <a:rPr b="1" lang="en" sz="2400">
                <a:latin typeface="Times New Roman"/>
                <a:ea typeface="Times New Roman"/>
                <a:cs typeface="Times New Roman"/>
                <a:sym typeface="Times New Roman"/>
              </a:rPr>
              <a:t>9.2        Levantamiento</a:t>
            </a:r>
            <a:endParaRPr b="1" sz="2400">
              <a:latin typeface="Times New Roman"/>
              <a:ea typeface="Times New Roman"/>
              <a:cs typeface="Times New Roman"/>
              <a:sym typeface="Times New Roman"/>
            </a:endParaRPr>
          </a:p>
        </p:txBody>
      </p:sp>
      <p:sp>
        <p:nvSpPr>
          <p:cNvPr id="289" name="Google Shape;289;p52"/>
          <p:cNvSpPr txBox="1"/>
          <p:nvPr>
            <p:ph idx="1" type="body"/>
          </p:nvPr>
        </p:nvSpPr>
        <p:spPr>
          <a:xfrm>
            <a:off x="311700" y="7702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b="1" lang="en">
                <a:solidFill>
                  <a:schemeClr val="dk1"/>
                </a:solidFill>
                <a:latin typeface="Times New Roman"/>
                <a:ea typeface="Times New Roman"/>
                <a:cs typeface="Times New Roman"/>
                <a:sym typeface="Times New Roman"/>
              </a:rPr>
              <a:t>Proceso de levantamiento</a:t>
            </a:r>
            <a:endParaRPr b="1">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700">
              <a:solidFill>
                <a:schemeClr val="dk1"/>
              </a:solidFill>
            </a:endParaRPr>
          </a:p>
        </p:txBody>
      </p:sp>
      <p:pic>
        <p:nvPicPr>
          <p:cNvPr id="290" name="Google Shape;290;p52"/>
          <p:cNvPicPr preferRelativeResize="0"/>
          <p:nvPr/>
        </p:nvPicPr>
        <p:blipFill>
          <a:blip r:embed="rId3">
            <a:alphaModFix/>
          </a:blip>
          <a:stretch>
            <a:fillRect/>
          </a:stretch>
        </p:blipFill>
        <p:spPr>
          <a:xfrm>
            <a:off x="2861802" y="1322425"/>
            <a:ext cx="3632875" cy="35786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53"/>
          <p:cNvSpPr txBox="1"/>
          <p:nvPr>
            <p:ph type="title"/>
          </p:nvPr>
        </p:nvSpPr>
        <p:spPr>
          <a:xfrm>
            <a:off x="311700" y="136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9.3 Especificación</a:t>
            </a:r>
            <a:endParaRPr b="1" sz="2400">
              <a:latin typeface="Times New Roman"/>
              <a:ea typeface="Times New Roman"/>
              <a:cs typeface="Times New Roman"/>
              <a:sym typeface="Times New Roman"/>
            </a:endParaRPr>
          </a:p>
        </p:txBody>
      </p:sp>
      <p:graphicFrame>
        <p:nvGraphicFramePr>
          <p:cNvPr id="296" name="Google Shape;296;p53"/>
          <p:cNvGraphicFramePr/>
          <p:nvPr/>
        </p:nvGraphicFramePr>
        <p:xfrm>
          <a:off x="1600200" y="708850"/>
          <a:ext cx="3000000" cy="3000000"/>
        </p:xfrm>
        <a:graphic>
          <a:graphicData uri="http://schemas.openxmlformats.org/drawingml/2006/table">
            <a:tbl>
              <a:tblPr>
                <a:noFill/>
                <a:tableStyleId>{B8A7CBC5-6C4B-4235-BE85-83C28B098CA6}</a:tableStyleId>
              </a:tblPr>
              <a:tblGrid>
                <a:gridCol w="2971800"/>
                <a:gridCol w="2971800"/>
              </a:tblGrid>
              <a:tr h="12700">
                <a:tc>
                  <a:txBody>
                    <a:bodyPr>
                      <a:noAutofit/>
                    </a:bodyPr>
                    <a:lstStyle/>
                    <a:p>
                      <a:pPr indent="0" lvl="0" marL="0" rtl="0" algn="l">
                        <a:spcBef>
                          <a:spcPts val="0"/>
                        </a:spcBef>
                        <a:spcAft>
                          <a:spcPts val="0"/>
                        </a:spcAft>
                        <a:buNone/>
                      </a:pPr>
                      <a:r>
                        <a:rPr b="1" lang="en" sz="1100"/>
                        <a:t>ID</a:t>
                      </a:r>
                      <a:endParaRPr b="1" sz="1100"/>
                    </a:p>
                  </a:txBody>
                  <a:tcPr marT="63500" marB="63500" marR="63500" marL="63500"/>
                </a:tc>
                <a:tc>
                  <a:txBody>
                    <a:bodyPr>
                      <a:noAutofit/>
                    </a:bodyPr>
                    <a:lstStyle/>
                    <a:p>
                      <a:pPr indent="0" lvl="0" marL="0" rtl="0" algn="l">
                        <a:spcBef>
                          <a:spcPts val="0"/>
                        </a:spcBef>
                        <a:spcAft>
                          <a:spcPts val="0"/>
                        </a:spcAft>
                        <a:buNone/>
                      </a:pPr>
                      <a:r>
                        <a:rPr lang="en" sz="1100"/>
                        <a:t>R2NF-1</a:t>
                      </a:r>
                      <a:endParaRPr b="1" sz="1100"/>
                    </a:p>
                  </a:txBody>
                  <a:tcPr marT="63500" marB="63500" marR="63500" marL="63500"/>
                </a:tc>
              </a:tr>
              <a:tr h="12700">
                <a:tc>
                  <a:txBody>
                    <a:bodyPr>
                      <a:noAutofit/>
                    </a:bodyPr>
                    <a:lstStyle/>
                    <a:p>
                      <a:pPr indent="0" lvl="0" marL="0" rtl="0" algn="l">
                        <a:spcBef>
                          <a:spcPts val="0"/>
                        </a:spcBef>
                        <a:spcAft>
                          <a:spcPts val="0"/>
                        </a:spcAft>
                        <a:buNone/>
                      </a:pPr>
                      <a:r>
                        <a:rPr b="1" lang="en" sz="1100"/>
                        <a:t>Descripción de requisito</a:t>
                      </a:r>
                      <a:endParaRPr b="1" sz="1100"/>
                    </a:p>
                  </a:txBody>
                  <a:tcPr marT="63500" marB="63500" marR="63500" marL="63500"/>
                </a:tc>
                <a:tc>
                  <a:txBody>
                    <a:bodyPr>
                      <a:noAutofit/>
                    </a:bodyPr>
                    <a:lstStyle/>
                    <a:p>
                      <a:pPr indent="0" lvl="0" marL="0" rtl="0" algn="just">
                        <a:spcBef>
                          <a:spcPts val="0"/>
                        </a:spcBef>
                        <a:spcAft>
                          <a:spcPts val="0"/>
                        </a:spcAft>
                        <a:buNone/>
                      </a:pPr>
                      <a:r>
                        <a:rPr lang="en" sz="1200"/>
                        <a:t>El único lenguaje que la aplicación soporta es español.</a:t>
                      </a:r>
                      <a:endParaRPr b="1" sz="1100"/>
                    </a:p>
                  </a:txBody>
                  <a:tcPr marT="63500" marB="63500" marR="63500" marL="63500"/>
                </a:tc>
              </a:tr>
              <a:tr h="12700">
                <a:tc>
                  <a:txBody>
                    <a:bodyPr>
                      <a:noAutofit/>
                    </a:bodyPr>
                    <a:lstStyle/>
                    <a:p>
                      <a:pPr indent="0" lvl="0" marL="0" rtl="0" algn="l">
                        <a:spcBef>
                          <a:spcPts val="0"/>
                        </a:spcBef>
                        <a:spcAft>
                          <a:spcPts val="0"/>
                        </a:spcAft>
                        <a:buNone/>
                      </a:pPr>
                      <a:r>
                        <a:rPr b="1" lang="en" sz="1100"/>
                        <a:t>Encargado de requisito</a:t>
                      </a:r>
                      <a:endParaRPr b="1" sz="1100"/>
                    </a:p>
                  </a:txBody>
                  <a:tcPr marT="63500" marB="63500" marR="63500" marL="63500"/>
                </a:tc>
                <a:tc>
                  <a:txBody>
                    <a:bodyPr>
                      <a:noAutofit/>
                    </a:bodyPr>
                    <a:lstStyle/>
                    <a:p>
                      <a:pPr indent="0" lvl="0" marL="0" rtl="0" algn="l">
                        <a:spcBef>
                          <a:spcPts val="0"/>
                        </a:spcBef>
                        <a:spcAft>
                          <a:spcPts val="0"/>
                        </a:spcAft>
                        <a:buNone/>
                      </a:pPr>
                      <a:r>
                        <a:rPr lang="en" sz="1100"/>
                        <a:t>Grupo JaveCultura</a:t>
                      </a:r>
                      <a:endParaRPr sz="1100"/>
                    </a:p>
                  </a:txBody>
                  <a:tcPr marT="63500" marB="63500" marR="63500" marL="63500"/>
                </a:tc>
              </a:tr>
              <a:tr h="12700">
                <a:tc>
                  <a:txBody>
                    <a:bodyPr>
                      <a:noAutofit/>
                    </a:bodyPr>
                    <a:lstStyle/>
                    <a:p>
                      <a:pPr indent="0" lvl="0" marL="0" rtl="0" algn="l">
                        <a:spcBef>
                          <a:spcPts val="0"/>
                        </a:spcBef>
                        <a:spcAft>
                          <a:spcPts val="0"/>
                        </a:spcAft>
                        <a:buNone/>
                      </a:pPr>
                      <a:r>
                        <a:rPr b="1" lang="en" sz="1100"/>
                        <a:t>Frecuencia de especificación</a:t>
                      </a:r>
                      <a:endParaRPr b="1" sz="1100"/>
                    </a:p>
                  </a:txBody>
                  <a:tcPr marT="63500" marB="63500" marR="63500" marL="63500"/>
                </a:tc>
                <a:tc>
                  <a:txBody>
                    <a:bodyPr>
                      <a:noAutofit/>
                    </a:bodyPr>
                    <a:lstStyle/>
                    <a:p>
                      <a:pPr indent="0" lvl="0" marL="0" rtl="0" algn="l">
                        <a:spcBef>
                          <a:spcPts val="0"/>
                        </a:spcBef>
                        <a:spcAft>
                          <a:spcPts val="0"/>
                        </a:spcAft>
                        <a:buNone/>
                      </a:pPr>
                      <a:r>
                        <a:rPr lang="en" sz="1100"/>
                        <a:t>Único </a:t>
                      </a:r>
                      <a:endParaRPr sz="1100"/>
                    </a:p>
                  </a:txBody>
                  <a:tcPr marT="63500" marB="63500" marR="63500" marL="63500"/>
                </a:tc>
              </a:tr>
              <a:tr h="12700">
                <a:tc>
                  <a:txBody>
                    <a:bodyPr>
                      <a:noAutofit/>
                    </a:bodyPr>
                    <a:lstStyle/>
                    <a:p>
                      <a:pPr indent="0" lvl="0" marL="0" rtl="0" algn="l">
                        <a:spcBef>
                          <a:spcPts val="0"/>
                        </a:spcBef>
                        <a:spcAft>
                          <a:spcPts val="0"/>
                        </a:spcAft>
                        <a:buNone/>
                      </a:pPr>
                      <a:r>
                        <a:rPr b="1" lang="en" sz="1100"/>
                        <a:t>Especificación y restricciones</a:t>
                      </a:r>
                      <a:endParaRPr b="1" sz="1100"/>
                    </a:p>
                  </a:txBody>
                  <a:tcPr marT="63500" marB="63500" marR="63500" marL="63500"/>
                </a:tc>
                <a:tc>
                  <a:txBody>
                    <a:bodyPr>
                      <a:noAutofit/>
                    </a:bodyPr>
                    <a:lstStyle/>
                    <a:p>
                      <a:pPr indent="0" lvl="0" marL="0" rtl="0" algn="l">
                        <a:spcBef>
                          <a:spcPts val="0"/>
                        </a:spcBef>
                        <a:spcAft>
                          <a:spcPts val="0"/>
                        </a:spcAft>
                        <a:buNone/>
                      </a:pPr>
                      <a:r>
                        <a:rPr lang="en" sz="1100"/>
                        <a:t>Como el segmento de mercado al que se piensa recurrir son los estudiantes de la Universidad Javeriana, limitarse al español garantiza la comunicación con la mayoría.</a:t>
                      </a:r>
                      <a:endParaRPr sz="1100"/>
                    </a:p>
                  </a:txBody>
                  <a:tcPr marT="63500" marB="63500" marR="63500" marL="63500"/>
                </a:tc>
              </a:tr>
              <a:tr h="12700">
                <a:tc>
                  <a:txBody>
                    <a:bodyPr>
                      <a:noAutofit/>
                    </a:bodyPr>
                    <a:lstStyle/>
                    <a:p>
                      <a:pPr indent="0" lvl="0" marL="0" rtl="0" algn="l">
                        <a:spcBef>
                          <a:spcPts val="0"/>
                        </a:spcBef>
                        <a:spcAft>
                          <a:spcPts val="0"/>
                        </a:spcAft>
                        <a:buNone/>
                      </a:pPr>
                      <a:r>
                        <a:rPr b="1" lang="en" sz="1100"/>
                        <a:t>Origen del requisito</a:t>
                      </a:r>
                      <a:endParaRPr b="1" sz="1100"/>
                    </a:p>
                  </a:txBody>
                  <a:tcPr marT="63500" marB="63500" marR="63500" marL="63500"/>
                </a:tc>
                <a:tc>
                  <a:txBody>
                    <a:bodyPr>
                      <a:noAutofit/>
                    </a:bodyPr>
                    <a:lstStyle/>
                    <a:p>
                      <a:pPr indent="0" lvl="0" marL="0" rtl="0" algn="l">
                        <a:spcBef>
                          <a:spcPts val="0"/>
                        </a:spcBef>
                        <a:spcAft>
                          <a:spcPts val="0"/>
                        </a:spcAft>
                        <a:buNone/>
                      </a:pPr>
                      <a:r>
                        <a:rPr lang="en" sz="1100"/>
                        <a:t>Decisión de Grupo</a:t>
                      </a:r>
                      <a:endParaRPr sz="1100"/>
                    </a:p>
                  </a:txBody>
                  <a:tcPr marT="63500" marB="63500" marR="63500" marL="63500"/>
                </a:tc>
              </a:tr>
              <a:tr h="12700">
                <a:tc>
                  <a:txBody>
                    <a:bodyPr>
                      <a:noAutofit/>
                    </a:bodyPr>
                    <a:lstStyle/>
                    <a:p>
                      <a:pPr indent="0" lvl="0" marL="0" rtl="0" algn="l">
                        <a:spcBef>
                          <a:spcPts val="0"/>
                        </a:spcBef>
                        <a:spcAft>
                          <a:spcPts val="0"/>
                        </a:spcAft>
                        <a:buNone/>
                      </a:pPr>
                      <a:r>
                        <a:rPr b="1" lang="en" sz="1100"/>
                        <a:t>Tipo</a:t>
                      </a:r>
                      <a:endParaRPr b="1" sz="1100"/>
                    </a:p>
                  </a:txBody>
                  <a:tcPr marT="63500" marB="63500" marR="63500" marL="63500"/>
                </a:tc>
                <a:tc>
                  <a:txBody>
                    <a:bodyPr>
                      <a:noAutofit/>
                    </a:bodyPr>
                    <a:lstStyle/>
                    <a:p>
                      <a:pPr indent="0" lvl="0" marL="0" rtl="0" algn="l">
                        <a:spcBef>
                          <a:spcPts val="0"/>
                        </a:spcBef>
                        <a:spcAft>
                          <a:spcPts val="0"/>
                        </a:spcAft>
                        <a:buNone/>
                      </a:pPr>
                      <a:r>
                        <a:rPr lang="en" sz="1100"/>
                        <a:t>No Funcional</a:t>
                      </a:r>
                      <a:endParaRPr sz="1100"/>
                    </a:p>
                  </a:txBody>
                  <a:tcPr marT="63500" marB="63500" marR="63500" marL="63500"/>
                </a:tc>
              </a:tr>
              <a:tr h="12700">
                <a:tc>
                  <a:txBody>
                    <a:bodyPr>
                      <a:noAutofit/>
                    </a:bodyPr>
                    <a:lstStyle/>
                    <a:p>
                      <a:pPr indent="0" lvl="0" marL="0" rtl="0" algn="l">
                        <a:spcBef>
                          <a:spcPts val="0"/>
                        </a:spcBef>
                        <a:spcAft>
                          <a:spcPts val="0"/>
                        </a:spcAft>
                        <a:buNone/>
                      </a:pPr>
                      <a:r>
                        <a:rPr b="1" lang="en" sz="1100"/>
                        <a:t>Caso de uso asociado(s)</a:t>
                      </a:r>
                      <a:endParaRPr b="1" sz="1100"/>
                    </a:p>
                  </a:txBody>
                  <a:tcPr marT="63500" marB="63500" marR="63500" marL="63500"/>
                </a:tc>
                <a:tc>
                  <a:txBody>
                    <a:bodyPr>
                      <a:noAutofit/>
                    </a:bodyPr>
                    <a:lstStyle/>
                    <a:p>
                      <a:pPr indent="0" lvl="0" marL="0" rtl="0" algn="l">
                        <a:spcBef>
                          <a:spcPts val="0"/>
                        </a:spcBef>
                        <a:spcAft>
                          <a:spcPts val="0"/>
                        </a:spcAft>
                        <a:buNone/>
                      </a:pPr>
                      <a:r>
                        <a:rPr lang="en" sz="1100"/>
                        <a:t>Todos</a:t>
                      </a:r>
                      <a:endParaRPr sz="1100"/>
                    </a:p>
                  </a:txBody>
                  <a:tcPr marT="63500" marB="63500" marR="63500" marL="63500"/>
                </a:tc>
              </a:tr>
              <a:tr h="12700">
                <a:tc>
                  <a:txBody>
                    <a:bodyPr>
                      <a:noAutofit/>
                    </a:bodyPr>
                    <a:lstStyle/>
                    <a:p>
                      <a:pPr indent="0" lvl="0" marL="0" rtl="0" algn="l">
                        <a:spcBef>
                          <a:spcPts val="0"/>
                        </a:spcBef>
                        <a:spcAft>
                          <a:spcPts val="0"/>
                        </a:spcAft>
                        <a:buNone/>
                      </a:pPr>
                      <a:r>
                        <a:rPr b="1" lang="en" sz="1100"/>
                        <a:t>Prioridad</a:t>
                      </a:r>
                      <a:endParaRPr b="1" sz="1100"/>
                    </a:p>
                  </a:txBody>
                  <a:tcPr marT="63500" marB="63500" marR="63500" marL="63500"/>
                </a:tc>
                <a:tc>
                  <a:txBody>
                    <a:bodyPr>
                      <a:noAutofit/>
                    </a:bodyPr>
                    <a:lstStyle/>
                    <a:p>
                      <a:pPr indent="0" lvl="0" marL="0" rtl="0" algn="l">
                        <a:spcBef>
                          <a:spcPts val="0"/>
                        </a:spcBef>
                        <a:spcAft>
                          <a:spcPts val="0"/>
                        </a:spcAft>
                        <a:buNone/>
                      </a:pPr>
                      <a:r>
                        <a:rPr lang="en" sz="1100"/>
                        <a:t>Nula</a:t>
                      </a:r>
                      <a:endParaRPr sz="1100"/>
                    </a:p>
                  </a:txBody>
                  <a:tcPr marT="63500" marB="63500" marR="63500" marL="63500"/>
                </a:tc>
              </a:tr>
              <a:tr h="12700">
                <a:tc>
                  <a:txBody>
                    <a:bodyPr>
                      <a:noAutofit/>
                    </a:bodyPr>
                    <a:lstStyle/>
                    <a:p>
                      <a:pPr indent="0" lvl="0" marL="0" rtl="0" algn="l">
                        <a:spcBef>
                          <a:spcPts val="0"/>
                        </a:spcBef>
                        <a:spcAft>
                          <a:spcPts val="0"/>
                        </a:spcAft>
                        <a:buNone/>
                      </a:pPr>
                      <a:r>
                        <a:rPr b="1" lang="en" sz="1100"/>
                        <a:t>Estado</a:t>
                      </a:r>
                      <a:endParaRPr b="1" sz="1100"/>
                    </a:p>
                  </a:txBody>
                  <a:tcPr marT="63500" marB="63500" marR="63500" marL="63500"/>
                </a:tc>
                <a:tc>
                  <a:txBody>
                    <a:bodyPr>
                      <a:noAutofit/>
                    </a:bodyPr>
                    <a:lstStyle/>
                    <a:p>
                      <a:pPr indent="0" lvl="0" marL="0" rtl="0" algn="l">
                        <a:spcBef>
                          <a:spcPts val="0"/>
                        </a:spcBef>
                        <a:spcAft>
                          <a:spcPts val="0"/>
                        </a:spcAft>
                        <a:buNone/>
                      </a:pPr>
                      <a:r>
                        <a:rPr lang="en" sz="1100"/>
                        <a:t>Validado</a:t>
                      </a:r>
                      <a:endParaRPr sz="1100"/>
                    </a:p>
                  </a:txBody>
                  <a:tcPr marT="63500" marB="63500" marR="63500" marL="63500"/>
                </a:tc>
              </a:tr>
              <a:tr h="12700">
                <a:tc>
                  <a:txBody>
                    <a:bodyPr>
                      <a:noAutofit/>
                    </a:bodyPr>
                    <a:lstStyle/>
                    <a:p>
                      <a:pPr indent="0" lvl="0" marL="0" rtl="0" algn="l">
                        <a:spcBef>
                          <a:spcPts val="0"/>
                        </a:spcBef>
                        <a:spcAft>
                          <a:spcPts val="0"/>
                        </a:spcAft>
                        <a:buNone/>
                      </a:pPr>
                      <a:r>
                        <a:rPr b="1" lang="en" sz="1100"/>
                        <a:t>Aspecto de aceptación</a:t>
                      </a:r>
                      <a:endParaRPr b="1" sz="1100"/>
                    </a:p>
                  </a:txBody>
                  <a:tcPr marT="63500" marB="63500" marR="63500" marL="63500"/>
                </a:tc>
                <a:tc>
                  <a:txBody>
                    <a:bodyPr>
                      <a:noAutofit/>
                    </a:bodyPr>
                    <a:lstStyle/>
                    <a:p>
                      <a:pPr indent="0" lvl="0" marL="0" rtl="0" algn="l">
                        <a:spcBef>
                          <a:spcPts val="0"/>
                        </a:spcBef>
                        <a:spcAft>
                          <a:spcPts val="0"/>
                        </a:spcAft>
                        <a:buNone/>
                      </a:pPr>
                      <a:r>
                        <a:rPr lang="en" sz="1100"/>
                        <a:t>Implícito en el diseño</a:t>
                      </a:r>
                      <a:endParaRPr sz="1100"/>
                    </a:p>
                  </a:txBody>
                  <a:tcPr marT="63500" marB="63500" marR="63500" marL="63500"/>
                </a:tc>
              </a:tr>
              <a:tr h="12700">
                <a:tc>
                  <a:txBody>
                    <a:bodyPr>
                      <a:noAutofit/>
                    </a:bodyPr>
                    <a:lstStyle/>
                    <a:p>
                      <a:pPr indent="0" lvl="0" marL="0" rtl="0" algn="l">
                        <a:spcBef>
                          <a:spcPts val="0"/>
                        </a:spcBef>
                        <a:spcAft>
                          <a:spcPts val="0"/>
                        </a:spcAft>
                        <a:buNone/>
                      </a:pPr>
                      <a:r>
                        <a:rPr b="1" lang="en" sz="1100"/>
                        <a:t>Versión</a:t>
                      </a:r>
                      <a:endParaRPr b="1" sz="1100"/>
                    </a:p>
                  </a:txBody>
                  <a:tcPr marT="63500" marB="63500" marR="63500" marL="63500"/>
                </a:tc>
                <a:tc>
                  <a:txBody>
                    <a:bodyPr>
                      <a:noAutofit/>
                    </a:bodyPr>
                    <a:lstStyle/>
                    <a:p>
                      <a:pPr indent="0" lvl="0" marL="0" rtl="0" algn="l">
                        <a:spcBef>
                          <a:spcPts val="0"/>
                        </a:spcBef>
                        <a:spcAft>
                          <a:spcPts val="0"/>
                        </a:spcAft>
                        <a:buNone/>
                      </a:pPr>
                      <a:r>
                        <a:rPr lang="en" sz="1100"/>
                        <a:t>0.1</a:t>
                      </a:r>
                      <a:endParaRPr sz="1100"/>
                    </a:p>
                  </a:txBody>
                  <a:tcPr marT="63500" marB="63500" marR="63500" marL="63500"/>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graphicFrame>
        <p:nvGraphicFramePr>
          <p:cNvPr id="301" name="Google Shape;301;p54"/>
          <p:cNvGraphicFramePr/>
          <p:nvPr/>
        </p:nvGraphicFramePr>
        <p:xfrm>
          <a:off x="807850" y="124975"/>
          <a:ext cx="3000000" cy="3000000"/>
        </p:xfrm>
        <a:graphic>
          <a:graphicData uri="http://schemas.openxmlformats.org/drawingml/2006/table">
            <a:tbl>
              <a:tblPr>
                <a:noFill/>
                <a:tableStyleId>{B8A7CBC5-6C4B-4235-BE85-83C28B098CA6}</a:tableStyleId>
              </a:tblPr>
              <a:tblGrid>
                <a:gridCol w="3948800"/>
                <a:gridCol w="3814500"/>
              </a:tblGrid>
              <a:tr h="287275">
                <a:tc>
                  <a:txBody>
                    <a:bodyPr>
                      <a:noAutofit/>
                    </a:bodyPr>
                    <a:lstStyle/>
                    <a:p>
                      <a:pPr indent="0" lvl="0" marL="0" rtl="0" algn="l">
                        <a:spcBef>
                          <a:spcPts val="0"/>
                        </a:spcBef>
                        <a:spcAft>
                          <a:spcPts val="0"/>
                        </a:spcAft>
                        <a:buNone/>
                      </a:pPr>
                      <a:r>
                        <a:rPr b="1" lang="en" sz="1100"/>
                        <a:t>ID</a:t>
                      </a:r>
                      <a:endParaRPr b="1" sz="1100"/>
                    </a:p>
                  </a:txBody>
                  <a:tcPr marT="63500" marB="63500" marR="63500" marL="63500"/>
                </a:tc>
                <a:tc>
                  <a:txBody>
                    <a:bodyPr>
                      <a:noAutofit/>
                    </a:bodyPr>
                    <a:lstStyle/>
                    <a:p>
                      <a:pPr indent="0" lvl="0" marL="0" rtl="0" algn="l">
                        <a:spcBef>
                          <a:spcPts val="0"/>
                        </a:spcBef>
                        <a:spcAft>
                          <a:spcPts val="0"/>
                        </a:spcAft>
                        <a:buNone/>
                      </a:pPr>
                      <a:r>
                        <a:rPr lang="en" sz="1100"/>
                        <a:t>R2NF-17</a:t>
                      </a:r>
                      <a:endParaRPr b="1" sz="1100"/>
                    </a:p>
                  </a:txBody>
                  <a:tcPr marT="63500" marB="63500" marR="63500" marL="63500"/>
                </a:tc>
              </a:tr>
              <a:tr h="581100">
                <a:tc>
                  <a:txBody>
                    <a:bodyPr>
                      <a:noAutofit/>
                    </a:bodyPr>
                    <a:lstStyle/>
                    <a:p>
                      <a:pPr indent="0" lvl="0" marL="0" rtl="0" algn="l">
                        <a:spcBef>
                          <a:spcPts val="0"/>
                        </a:spcBef>
                        <a:spcAft>
                          <a:spcPts val="0"/>
                        </a:spcAft>
                        <a:buNone/>
                      </a:pPr>
                      <a:r>
                        <a:rPr b="1" lang="en" sz="1100"/>
                        <a:t>Descripción de requisito</a:t>
                      </a:r>
                      <a:endParaRPr b="1" sz="1100"/>
                    </a:p>
                  </a:txBody>
                  <a:tcPr marT="63500" marB="63500" marR="63500" marL="63500"/>
                </a:tc>
                <a:tc>
                  <a:txBody>
                    <a:bodyPr>
                      <a:noAutofit/>
                    </a:bodyPr>
                    <a:lstStyle/>
                    <a:p>
                      <a:pPr indent="0" lvl="0" marL="0" rtl="0" algn="just">
                        <a:spcBef>
                          <a:spcPts val="0"/>
                        </a:spcBef>
                        <a:spcAft>
                          <a:spcPts val="0"/>
                        </a:spcAft>
                        <a:buNone/>
                      </a:pPr>
                      <a:r>
                        <a:rPr lang="en" sz="1100">
                          <a:solidFill>
                            <a:schemeClr val="dk1"/>
                          </a:solidFill>
                        </a:rPr>
                        <a:t>Toda transacción con la base de datos, interacción con elementos de GUI y demás actividades que requieran de un tiempo de carga tardará un máximo de veinte segundos.</a:t>
                      </a:r>
                      <a:endParaRPr b="1" sz="1100"/>
                    </a:p>
                  </a:txBody>
                  <a:tcPr marT="63500" marB="63500" marR="63500" marL="63500"/>
                </a:tc>
              </a:tr>
              <a:tr h="287275">
                <a:tc>
                  <a:txBody>
                    <a:bodyPr>
                      <a:noAutofit/>
                    </a:bodyPr>
                    <a:lstStyle/>
                    <a:p>
                      <a:pPr indent="0" lvl="0" marL="0" rtl="0" algn="l">
                        <a:spcBef>
                          <a:spcPts val="0"/>
                        </a:spcBef>
                        <a:spcAft>
                          <a:spcPts val="0"/>
                        </a:spcAft>
                        <a:buNone/>
                      </a:pPr>
                      <a:r>
                        <a:rPr b="1" lang="en" sz="1100"/>
                        <a:t>Encargado de requisito</a:t>
                      </a:r>
                      <a:endParaRPr b="1" sz="1100"/>
                    </a:p>
                  </a:txBody>
                  <a:tcPr marT="63500" marB="63500" marR="63500" marL="63500"/>
                </a:tc>
                <a:tc>
                  <a:txBody>
                    <a:bodyPr>
                      <a:noAutofit/>
                    </a:bodyPr>
                    <a:lstStyle/>
                    <a:p>
                      <a:pPr indent="0" lvl="0" marL="0" rtl="0" algn="l">
                        <a:spcBef>
                          <a:spcPts val="0"/>
                        </a:spcBef>
                        <a:spcAft>
                          <a:spcPts val="0"/>
                        </a:spcAft>
                        <a:buNone/>
                      </a:pPr>
                      <a:r>
                        <a:rPr lang="en" sz="1100"/>
                        <a:t>Grupo JaveCultura</a:t>
                      </a:r>
                      <a:endParaRPr sz="1100"/>
                    </a:p>
                  </a:txBody>
                  <a:tcPr marT="63500" marB="63500" marR="63500" marL="63500"/>
                </a:tc>
              </a:tr>
              <a:tr h="425750">
                <a:tc>
                  <a:txBody>
                    <a:bodyPr>
                      <a:noAutofit/>
                    </a:bodyPr>
                    <a:lstStyle/>
                    <a:p>
                      <a:pPr indent="0" lvl="0" marL="0" rtl="0" algn="l">
                        <a:spcBef>
                          <a:spcPts val="0"/>
                        </a:spcBef>
                        <a:spcAft>
                          <a:spcPts val="0"/>
                        </a:spcAft>
                        <a:buNone/>
                      </a:pPr>
                      <a:r>
                        <a:rPr b="1" lang="en" sz="1100"/>
                        <a:t>Frecuencia de especificación</a:t>
                      </a:r>
                      <a:endParaRPr b="1" sz="1100"/>
                    </a:p>
                  </a:txBody>
                  <a:tcPr marT="63500" marB="63500" marR="63500" marL="63500"/>
                </a:tc>
                <a:tc>
                  <a:txBody>
                    <a:bodyPr>
                      <a:noAutofit/>
                    </a:bodyPr>
                    <a:lstStyle/>
                    <a:p>
                      <a:pPr indent="0" lvl="0" marL="0" rtl="0" algn="l">
                        <a:spcBef>
                          <a:spcPts val="0"/>
                        </a:spcBef>
                        <a:spcAft>
                          <a:spcPts val="0"/>
                        </a:spcAft>
                        <a:buNone/>
                      </a:pPr>
                      <a:r>
                        <a:rPr lang="en" sz="1100"/>
                        <a:t>Único hasta realizar una primera prueba. Con cada patch de ahí en adelante.</a:t>
                      </a:r>
                      <a:endParaRPr sz="1100"/>
                    </a:p>
                  </a:txBody>
                  <a:tcPr marT="63500" marB="63500" marR="63500" marL="63500"/>
                </a:tc>
              </a:tr>
              <a:tr h="782400">
                <a:tc>
                  <a:txBody>
                    <a:bodyPr>
                      <a:noAutofit/>
                    </a:bodyPr>
                    <a:lstStyle/>
                    <a:p>
                      <a:pPr indent="0" lvl="0" marL="0" rtl="0" algn="l">
                        <a:spcBef>
                          <a:spcPts val="0"/>
                        </a:spcBef>
                        <a:spcAft>
                          <a:spcPts val="0"/>
                        </a:spcAft>
                        <a:buNone/>
                      </a:pPr>
                      <a:r>
                        <a:rPr b="1" lang="en" sz="1100"/>
                        <a:t>Especificación y restricciones</a:t>
                      </a:r>
                      <a:endParaRPr b="1" sz="1100"/>
                    </a:p>
                  </a:txBody>
                  <a:tcPr marT="63500" marB="63500" marR="63500" marL="63500"/>
                </a:tc>
                <a:tc>
                  <a:txBody>
                    <a:bodyPr>
                      <a:noAutofit/>
                    </a:bodyPr>
                    <a:lstStyle/>
                    <a:p>
                      <a:pPr indent="0" lvl="0" marL="0" rtl="0" algn="l">
                        <a:spcBef>
                          <a:spcPts val="0"/>
                        </a:spcBef>
                        <a:spcAft>
                          <a:spcPts val="0"/>
                        </a:spcAft>
                        <a:buNone/>
                      </a:pPr>
                      <a:r>
                        <a:rPr lang="en" sz="1100"/>
                        <a:t>El </a:t>
                      </a:r>
                      <a:r>
                        <a:rPr lang="en" sz="1100"/>
                        <a:t>requerimiento</a:t>
                      </a:r>
                      <a:r>
                        <a:rPr lang="en" sz="1100"/>
                        <a:t> radica en la conexión con la base de datos y garantizar que los queries más complejos que los usuarios creen puedan realizarse lo suficientemente rápido. </a:t>
                      </a:r>
                      <a:endParaRPr sz="1100"/>
                    </a:p>
                  </a:txBody>
                  <a:tcPr marT="63500" marB="63500" marR="63500" marL="63500"/>
                </a:tc>
              </a:tr>
              <a:tr h="425750">
                <a:tc>
                  <a:txBody>
                    <a:bodyPr>
                      <a:noAutofit/>
                    </a:bodyPr>
                    <a:lstStyle/>
                    <a:p>
                      <a:pPr indent="0" lvl="0" marL="0" rtl="0" algn="l">
                        <a:spcBef>
                          <a:spcPts val="0"/>
                        </a:spcBef>
                        <a:spcAft>
                          <a:spcPts val="0"/>
                        </a:spcAft>
                        <a:buNone/>
                      </a:pPr>
                      <a:r>
                        <a:rPr b="1" lang="en" sz="1100"/>
                        <a:t>Origen del requisito</a:t>
                      </a:r>
                      <a:endParaRPr b="1" sz="1100"/>
                    </a:p>
                  </a:txBody>
                  <a:tcPr marT="63500" marB="63500" marR="63500" marL="63500"/>
                </a:tc>
                <a:tc>
                  <a:txBody>
                    <a:bodyPr>
                      <a:noAutofit/>
                    </a:bodyPr>
                    <a:lstStyle/>
                    <a:p>
                      <a:pPr indent="0" lvl="0" marL="0" rtl="0" algn="l">
                        <a:spcBef>
                          <a:spcPts val="0"/>
                        </a:spcBef>
                        <a:spcAft>
                          <a:spcPts val="0"/>
                        </a:spcAft>
                        <a:buNone/>
                      </a:pPr>
                      <a:r>
                        <a:rPr lang="en" sz="1100"/>
                        <a:t>Necesidad de una ventana de tiempo lo suficientemente flexible para conectar con la base de datos.</a:t>
                      </a:r>
                      <a:endParaRPr sz="1100"/>
                    </a:p>
                  </a:txBody>
                  <a:tcPr marT="63500" marB="63500" marR="63500" marL="63500"/>
                </a:tc>
              </a:tr>
              <a:tr h="287275">
                <a:tc>
                  <a:txBody>
                    <a:bodyPr>
                      <a:noAutofit/>
                    </a:bodyPr>
                    <a:lstStyle/>
                    <a:p>
                      <a:pPr indent="0" lvl="0" marL="0" rtl="0" algn="l">
                        <a:spcBef>
                          <a:spcPts val="0"/>
                        </a:spcBef>
                        <a:spcAft>
                          <a:spcPts val="0"/>
                        </a:spcAft>
                        <a:buNone/>
                      </a:pPr>
                      <a:r>
                        <a:rPr b="1" lang="en" sz="1100"/>
                        <a:t>Tipo</a:t>
                      </a:r>
                      <a:endParaRPr b="1" sz="1100"/>
                    </a:p>
                  </a:txBody>
                  <a:tcPr marT="63500" marB="63500" marR="63500" marL="63500"/>
                </a:tc>
                <a:tc>
                  <a:txBody>
                    <a:bodyPr>
                      <a:noAutofit/>
                    </a:bodyPr>
                    <a:lstStyle/>
                    <a:p>
                      <a:pPr indent="0" lvl="0" marL="0" rtl="0" algn="l">
                        <a:spcBef>
                          <a:spcPts val="0"/>
                        </a:spcBef>
                        <a:spcAft>
                          <a:spcPts val="0"/>
                        </a:spcAft>
                        <a:buNone/>
                      </a:pPr>
                      <a:r>
                        <a:rPr lang="en" sz="1100"/>
                        <a:t>No Funcional</a:t>
                      </a:r>
                      <a:endParaRPr sz="1100"/>
                    </a:p>
                  </a:txBody>
                  <a:tcPr marT="63500" marB="63500" marR="63500" marL="63500"/>
                </a:tc>
              </a:tr>
              <a:tr h="287275">
                <a:tc>
                  <a:txBody>
                    <a:bodyPr>
                      <a:noAutofit/>
                    </a:bodyPr>
                    <a:lstStyle/>
                    <a:p>
                      <a:pPr indent="0" lvl="0" marL="0" rtl="0" algn="l">
                        <a:spcBef>
                          <a:spcPts val="0"/>
                        </a:spcBef>
                        <a:spcAft>
                          <a:spcPts val="0"/>
                        </a:spcAft>
                        <a:buNone/>
                      </a:pPr>
                      <a:r>
                        <a:rPr b="1" lang="en" sz="1100"/>
                        <a:t>Caso de uso asociado(s)</a:t>
                      </a:r>
                      <a:endParaRPr b="1" sz="1100"/>
                    </a:p>
                  </a:txBody>
                  <a:tcPr marT="63500" marB="63500" marR="63500" marL="63500"/>
                </a:tc>
                <a:tc>
                  <a:txBody>
                    <a:bodyPr>
                      <a:noAutofit/>
                    </a:bodyPr>
                    <a:lstStyle/>
                    <a:p>
                      <a:pPr indent="0" lvl="0" marL="0" rtl="0" algn="l">
                        <a:spcBef>
                          <a:spcPts val="0"/>
                        </a:spcBef>
                        <a:spcAft>
                          <a:spcPts val="0"/>
                        </a:spcAft>
                        <a:buNone/>
                      </a:pPr>
                      <a:r>
                        <a:rPr lang="en" sz="1100"/>
                        <a:t>Todos</a:t>
                      </a:r>
                      <a:endParaRPr sz="1100"/>
                    </a:p>
                  </a:txBody>
                  <a:tcPr marT="63500" marB="63500" marR="63500" marL="63500"/>
                </a:tc>
              </a:tr>
              <a:tr h="287275">
                <a:tc>
                  <a:txBody>
                    <a:bodyPr>
                      <a:noAutofit/>
                    </a:bodyPr>
                    <a:lstStyle/>
                    <a:p>
                      <a:pPr indent="0" lvl="0" marL="0" rtl="0" algn="l">
                        <a:spcBef>
                          <a:spcPts val="0"/>
                        </a:spcBef>
                        <a:spcAft>
                          <a:spcPts val="0"/>
                        </a:spcAft>
                        <a:buNone/>
                      </a:pPr>
                      <a:r>
                        <a:rPr b="1" lang="en" sz="1100"/>
                        <a:t>Prioridad</a:t>
                      </a:r>
                      <a:endParaRPr b="1" sz="1100"/>
                    </a:p>
                  </a:txBody>
                  <a:tcPr marT="63500" marB="63500" marR="63500" marL="63500"/>
                </a:tc>
                <a:tc>
                  <a:txBody>
                    <a:bodyPr>
                      <a:noAutofit/>
                    </a:bodyPr>
                    <a:lstStyle/>
                    <a:p>
                      <a:pPr indent="0" lvl="0" marL="0" rtl="0" algn="l">
                        <a:spcBef>
                          <a:spcPts val="0"/>
                        </a:spcBef>
                        <a:spcAft>
                          <a:spcPts val="0"/>
                        </a:spcAft>
                        <a:buNone/>
                      </a:pPr>
                      <a:r>
                        <a:rPr lang="en" sz="1100"/>
                        <a:t>Alta</a:t>
                      </a:r>
                      <a:endParaRPr sz="1100"/>
                    </a:p>
                  </a:txBody>
                  <a:tcPr marT="63500" marB="63500" marR="63500" marL="63500"/>
                </a:tc>
              </a:tr>
              <a:tr h="287275">
                <a:tc>
                  <a:txBody>
                    <a:bodyPr>
                      <a:noAutofit/>
                    </a:bodyPr>
                    <a:lstStyle/>
                    <a:p>
                      <a:pPr indent="0" lvl="0" marL="0" rtl="0" algn="l">
                        <a:spcBef>
                          <a:spcPts val="0"/>
                        </a:spcBef>
                        <a:spcAft>
                          <a:spcPts val="0"/>
                        </a:spcAft>
                        <a:buNone/>
                      </a:pPr>
                      <a:r>
                        <a:rPr b="1" lang="en" sz="1100"/>
                        <a:t>Estado</a:t>
                      </a:r>
                      <a:endParaRPr b="1" sz="1100"/>
                    </a:p>
                  </a:txBody>
                  <a:tcPr marT="63500" marB="63500" marR="63500" marL="63500"/>
                </a:tc>
                <a:tc>
                  <a:txBody>
                    <a:bodyPr>
                      <a:noAutofit/>
                    </a:bodyPr>
                    <a:lstStyle/>
                    <a:p>
                      <a:pPr indent="0" lvl="0" marL="0" rtl="0" algn="l">
                        <a:spcBef>
                          <a:spcPts val="0"/>
                        </a:spcBef>
                        <a:spcAft>
                          <a:spcPts val="0"/>
                        </a:spcAft>
                        <a:buNone/>
                      </a:pPr>
                      <a:r>
                        <a:rPr lang="en" sz="1100"/>
                        <a:t>Validado</a:t>
                      </a:r>
                      <a:endParaRPr sz="1100"/>
                    </a:p>
                  </a:txBody>
                  <a:tcPr marT="63500" marB="63500" marR="63500" marL="63500"/>
                </a:tc>
              </a:tr>
              <a:tr h="425750">
                <a:tc>
                  <a:txBody>
                    <a:bodyPr>
                      <a:noAutofit/>
                    </a:bodyPr>
                    <a:lstStyle/>
                    <a:p>
                      <a:pPr indent="0" lvl="0" marL="0" rtl="0" algn="l">
                        <a:spcBef>
                          <a:spcPts val="0"/>
                        </a:spcBef>
                        <a:spcAft>
                          <a:spcPts val="0"/>
                        </a:spcAft>
                        <a:buNone/>
                      </a:pPr>
                      <a:r>
                        <a:rPr b="1" lang="en" sz="1100"/>
                        <a:t>Aspecto de aceptación</a:t>
                      </a:r>
                      <a:endParaRPr b="1" sz="1100"/>
                    </a:p>
                  </a:txBody>
                  <a:tcPr marT="63500" marB="63500" marR="63500" marL="63500"/>
                </a:tc>
                <a:tc>
                  <a:txBody>
                    <a:bodyPr>
                      <a:noAutofit/>
                    </a:bodyPr>
                    <a:lstStyle/>
                    <a:p>
                      <a:pPr indent="0" lvl="0" marL="0" rtl="0" algn="l">
                        <a:spcBef>
                          <a:spcPts val="0"/>
                        </a:spcBef>
                        <a:spcAft>
                          <a:spcPts val="0"/>
                        </a:spcAft>
                        <a:buNone/>
                      </a:pPr>
                      <a:r>
                        <a:rPr lang="en" sz="1100"/>
                        <a:t>Desempeño de las transacciones durante la etapa de pruebas.</a:t>
                      </a:r>
                      <a:endParaRPr sz="1100"/>
                    </a:p>
                  </a:txBody>
                  <a:tcPr marT="63500" marB="63500" marR="63500" marL="63500"/>
                </a:tc>
              </a:tr>
              <a:tr h="287275">
                <a:tc>
                  <a:txBody>
                    <a:bodyPr>
                      <a:noAutofit/>
                    </a:bodyPr>
                    <a:lstStyle/>
                    <a:p>
                      <a:pPr indent="0" lvl="0" marL="0" rtl="0" algn="l">
                        <a:spcBef>
                          <a:spcPts val="0"/>
                        </a:spcBef>
                        <a:spcAft>
                          <a:spcPts val="0"/>
                        </a:spcAft>
                        <a:buNone/>
                      </a:pPr>
                      <a:r>
                        <a:rPr b="1" lang="en" sz="1100"/>
                        <a:t>Versión</a:t>
                      </a:r>
                      <a:endParaRPr b="1" sz="1100"/>
                    </a:p>
                  </a:txBody>
                  <a:tcPr marT="63500" marB="63500" marR="63500" marL="63500"/>
                </a:tc>
                <a:tc>
                  <a:txBody>
                    <a:bodyPr>
                      <a:noAutofit/>
                    </a:bodyPr>
                    <a:lstStyle/>
                    <a:p>
                      <a:pPr indent="0" lvl="0" marL="0" rtl="0" algn="l">
                        <a:spcBef>
                          <a:spcPts val="0"/>
                        </a:spcBef>
                        <a:spcAft>
                          <a:spcPts val="0"/>
                        </a:spcAft>
                        <a:buNone/>
                      </a:pPr>
                      <a:r>
                        <a:rPr lang="en" sz="1100"/>
                        <a:t>0.1</a:t>
                      </a:r>
                      <a:endParaRPr sz="1100"/>
                    </a:p>
                  </a:txBody>
                  <a:tcPr marT="63500" marB="63500" marR="63500" marL="63500"/>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graphicFrame>
        <p:nvGraphicFramePr>
          <p:cNvPr id="306" name="Google Shape;306;p55"/>
          <p:cNvGraphicFramePr/>
          <p:nvPr/>
        </p:nvGraphicFramePr>
        <p:xfrm>
          <a:off x="1164300" y="291350"/>
          <a:ext cx="3000000" cy="3000000"/>
        </p:xfrm>
        <a:graphic>
          <a:graphicData uri="http://schemas.openxmlformats.org/drawingml/2006/table">
            <a:tbl>
              <a:tblPr>
                <a:noFill/>
                <a:tableStyleId>{B8A7CBC5-6C4B-4235-BE85-83C28B098CA6}</a:tableStyleId>
              </a:tblPr>
              <a:tblGrid>
                <a:gridCol w="2971800"/>
                <a:gridCol w="2971800"/>
              </a:tblGrid>
              <a:tr h="12700">
                <a:tc>
                  <a:txBody>
                    <a:bodyPr>
                      <a:noAutofit/>
                    </a:bodyPr>
                    <a:lstStyle/>
                    <a:p>
                      <a:pPr indent="0" lvl="0" marL="0" rtl="0" algn="l">
                        <a:spcBef>
                          <a:spcPts val="0"/>
                        </a:spcBef>
                        <a:spcAft>
                          <a:spcPts val="0"/>
                        </a:spcAft>
                        <a:buNone/>
                      </a:pPr>
                      <a:r>
                        <a:rPr b="1" lang="en" sz="1100"/>
                        <a:t>ID</a:t>
                      </a:r>
                      <a:endParaRPr b="1" sz="1100"/>
                    </a:p>
                  </a:txBody>
                  <a:tcPr marT="63500" marB="63500" marR="63500" marL="63500"/>
                </a:tc>
                <a:tc>
                  <a:txBody>
                    <a:bodyPr>
                      <a:noAutofit/>
                    </a:bodyPr>
                    <a:lstStyle/>
                    <a:p>
                      <a:pPr indent="0" lvl="0" marL="0" rtl="0" algn="l">
                        <a:spcBef>
                          <a:spcPts val="0"/>
                        </a:spcBef>
                        <a:spcAft>
                          <a:spcPts val="0"/>
                        </a:spcAft>
                        <a:buNone/>
                      </a:pPr>
                      <a:r>
                        <a:rPr lang="en" sz="1100"/>
                        <a:t>R2NF-21</a:t>
                      </a:r>
                      <a:endParaRPr sz="1100"/>
                    </a:p>
                  </a:txBody>
                  <a:tcPr marT="63500" marB="63500" marR="63500" marL="63500"/>
                </a:tc>
              </a:tr>
              <a:tr h="12700">
                <a:tc>
                  <a:txBody>
                    <a:bodyPr>
                      <a:noAutofit/>
                    </a:bodyPr>
                    <a:lstStyle/>
                    <a:p>
                      <a:pPr indent="0" lvl="0" marL="0" rtl="0" algn="l">
                        <a:spcBef>
                          <a:spcPts val="0"/>
                        </a:spcBef>
                        <a:spcAft>
                          <a:spcPts val="0"/>
                        </a:spcAft>
                        <a:buNone/>
                      </a:pPr>
                      <a:r>
                        <a:rPr b="1" lang="en" sz="1100"/>
                        <a:t>Descripción de requisito</a:t>
                      </a:r>
                      <a:endParaRPr b="1" sz="1100"/>
                    </a:p>
                  </a:txBody>
                  <a:tcPr marT="63500" marB="63500" marR="63500" marL="63500"/>
                </a:tc>
                <a:tc>
                  <a:txBody>
                    <a:bodyPr>
                      <a:noAutofit/>
                    </a:bodyPr>
                    <a:lstStyle/>
                    <a:p>
                      <a:pPr indent="0" lvl="0" marL="0" rtl="0" algn="just">
                        <a:spcBef>
                          <a:spcPts val="0"/>
                        </a:spcBef>
                        <a:spcAft>
                          <a:spcPts val="0"/>
                        </a:spcAft>
                        <a:buNone/>
                      </a:pPr>
                      <a:r>
                        <a:rPr lang="en" sz="1200"/>
                        <a:t>La velocidad de transferencia del adaptador de red del equipo donde montar el servidor deber ser de 100 Mb/s.</a:t>
                      </a:r>
                      <a:endParaRPr sz="1100"/>
                    </a:p>
                  </a:txBody>
                  <a:tcPr marT="63500" marB="63500" marR="63500" marL="63500"/>
                </a:tc>
              </a:tr>
              <a:tr h="12700">
                <a:tc>
                  <a:txBody>
                    <a:bodyPr>
                      <a:noAutofit/>
                    </a:bodyPr>
                    <a:lstStyle/>
                    <a:p>
                      <a:pPr indent="0" lvl="0" marL="0" rtl="0" algn="l">
                        <a:spcBef>
                          <a:spcPts val="0"/>
                        </a:spcBef>
                        <a:spcAft>
                          <a:spcPts val="0"/>
                        </a:spcAft>
                        <a:buNone/>
                      </a:pPr>
                      <a:r>
                        <a:rPr b="1" lang="en" sz="1100"/>
                        <a:t>Encargado de requisito</a:t>
                      </a:r>
                      <a:endParaRPr b="1" sz="1100"/>
                    </a:p>
                  </a:txBody>
                  <a:tcPr marT="63500" marB="63500" marR="63500" marL="63500"/>
                </a:tc>
                <a:tc>
                  <a:txBody>
                    <a:bodyPr>
                      <a:noAutofit/>
                    </a:bodyPr>
                    <a:lstStyle/>
                    <a:p>
                      <a:pPr indent="0" lvl="0" marL="0" rtl="0" algn="just">
                        <a:spcBef>
                          <a:spcPts val="0"/>
                        </a:spcBef>
                        <a:spcAft>
                          <a:spcPts val="0"/>
                        </a:spcAft>
                        <a:buNone/>
                      </a:pPr>
                      <a:r>
                        <a:rPr lang="en" sz="1100"/>
                        <a:t>Santiago Chaparro</a:t>
                      </a:r>
                      <a:endParaRPr sz="1100"/>
                    </a:p>
                  </a:txBody>
                  <a:tcPr marT="63500" marB="63500" marR="63500" marL="63500"/>
                </a:tc>
              </a:tr>
              <a:tr h="12700">
                <a:tc>
                  <a:txBody>
                    <a:bodyPr>
                      <a:noAutofit/>
                    </a:bodyPr>
                    <a:lstStyle/>
                    <a:p>
                      <a:pPr indent="0" lvl="0" marL="0" rtl="0" algn="l">
                        <a:spcBef>
                          <a:spcPts val="0"/>
                        </a:spcBef>
                        <a:spcAft>
                          <a:spcPts val="0"/>
                        </a:spcAft>
                        <a:buNone/>
                      </a:pPr>
                      <a:r>
                        <a:rPr b="1" lang="en" sz="1100"/>
                        <a:t>Frecuencia de especificación</a:t>
                      </a:r>
                      <a:endParaRPr b="1" sz="1100"/>
                    </a:p>
                  </a:txBody>
                  <a:tcPr marT="63500" marB="63500" marR="63500" marL="63500"/>
                </a:tc>
                <a:tc>
                  <a:txBody>
                    <a:bodyPr>
                      <a:noAutofit/>
                    </a:bodyPr>
                    <a:lstStyle/>
                    <a:p>
                      <a:pPr indent="0" lvl="0" marL="0" rtl="0" algn="just">
                        <a:spcBef>
                          <a:spcPts val="0"/>
                        </a:spcBef>
                        <a:spcAft>
                          <a:spcPts val="0"/>
                        </a:spcAft>
                        <a:buNone/>
                      </a:pPr>
                      <a:r>
                        <a:rPr lang="en" sz="1100"/>
                        <a:t>Única.</a:t>
                      </a:r>
                      <a:endParaRPr sz="1100"/>
                    </a:p>
                  </a:txBody>
                  <a:tcPr marT="63500" marB="63500" marR="63500" marL="63500"/>
                </a:tc>
              </a:tr>
              <a:tr h="12700">
                <a:tc>
                  <a:txBody>
                    <a:bodyPr>
                      <a:noAutofit/>
                    </a:bodyPr>
                    <a:lstStyle/>
                    <a:p>
                      <a:pPr indent="0" lvl="0" marL="0" rtl="0" algn="l">
                        <a:spcBef>
                          <a:spcPts val="0"/>
                        </a:spcBef>
                        <a:spcAft>
                          <a:spcPts val="0"/>
                        </a:spcAft>
                        <a:buNone/>
                      </a:pPr>
                      <a:r>
                        <a:rPr b="1" lang="en" sz="1100"/>
                        <a:t>Especificación y restricciones</a:t>
                      </a:r>
                      <a:endParaRPr b="1" sz="1100"/>
                    </a:p>
                  </a:txBody>
                  <a:tcPr marT="63500" marB="63500" marR="63500" marL="63500"/>
                </a:tc>
                <a:tc>
                  <a:txBody>
                    <a:bodyPr>
                      <a:noAutofit/>
                    </a:bodyPr>
                    <a:lstStyle/>
                    <a:p>
                      <a:pPr indent="0" lvl="0" marL="0" rtl="0" algn="just">
                        <a:spcBef>
                          <a:spcPts val="0"/>
                        </a:spcBef>
                        <a:spcAft>
                          <a:spcPts val="0"/>
                        </a:spcAft>
                        <a:buNone/>
                      </a:pPr>
                      <a:r>
                        <a:rPr lang="en" sz="1100"/>
                        <a:t>Este requisito se planteó por los requerimientos establecidos en la sección 9.3 del SRS.</a:t>
                      </a:r>
                      <a:endParaRPr sz="1100"/>
                    </a:p>
                  </a:txBody>
                  <a:tcPr marT="63500" marB="63500" marR="63500" marL="63500"/>
                </a:tc>
              </a:tr>
              <a:tr h="12700">
                <a:tc>
                  <a:txBody>
                    <a:bodyPr>
                      <a:noAutofit/>
                    </a:bodyPr>
                    <a:lstStyle/>
                    <a:p>
                      <a:pPr indent="0" lvl="0" marL="0" rtl="0" algn="l">
                        <a:spcBef>
                          <a:spcPts val="0"/>
                        </a:spcBef>
                        <a:spcAft>
                          <a:spcPts val="0"/>
                        </a:spcAft>
                        <a:buNone/>
                      </a:pPr>
                      <a:r>
                        <a:rPr b="1" lang="en" sz="1100"/>
                        <a:t>Origen del requisito</a:t>
                      </a:r>
                      <a:endParaRPr b="1" sz="1100"/>
                    </a:p>
                  </a:txBody>
                  <a:tcPr marT="63500" marB="63500" marR="63500" marL="63500"/>
                </a:tc>
                <a:tc>
                  <a:txBody>
                    <a:bodyPr>
                      <a:noAutofit/>
                    </a:bodyPr>
                    <a:lstStyle/>
                    <a:p>
                      <a:pPr indent="0" lvl="0" marL="0" rtl="0" algn="just">
                        <a:spcBef>
                          <a:spcPts val="0"/>
                        </a:spcBef>
                        <a:spcAft>
                          <a:spcPts val="0"/>
                        </a:spcAft>
                        <a:buNone/>
                      </a:pPr>
                      <a:r>
                        <a:rPr lang="en" sz="1100"/>
                        <a:t>Requerimiento del documento.</a:t>
                      </a:r>
                      <a:endParaRPr sz="1100"/>
                    </a:p>
                  </a:txBody>
                  <a:tcPr marT="63500" marB="63500" marR="63500" marL="63500"/>
                </a:tc>
              </a:tr>
              <a:tr h="12700">
                <a:tc>
                  <a:txBody>
                    <a:bodyPr>
                      <a:noAutofit/>
                    </a:bodyPr>
                    <a:lstStyle/>
                    <a:p>
                      <a:pPr indent="0" lvl="0" marL="0" rtl="0" algn="l">
                        <a:spcBef>
                          <a:spcPts val="0"/>
                        </a:spcBef>
                        <a:spcAft>
                          <a:spcPts val="0"/>
                        </a:spcAft>
                        <a:buNone/>
                      </a:pPr>
                      <a:r>
                        <a:rPr b="1" lang="en" sz="1100"/>
                        <a:t>Tipo</a:t>
                      </a:r>
                      <a:endParaRPr b="1" sz="1100"/>
                    </a:p>
                  </a:txBody>
                  <a:tcPr marT="63500" marB="63500" marR="63500" marL="63500"/>
                </a:tc>
                <a:tc>
                  <a:txBody>
                    <a:bodyPr>
                      <a:noAutofit/>
                    </a:bodyPr>
                    <a:lstStyle/>
                    <a:p>
                      <a:pPr indent="0" lvl="0" marL="0" rtl="0" algn="just">
                        <a:spcBef>
                          <a:spcPts val="0"/>
                        </a:spcBef>
                        <a:spcAft>
                          <a:spcPts val="0"/>
                        </a:spcAft>
                        <a:buNone/>
                      </a:pPr>
                      <a:r>
                        <a:rPr lang="en" sz="1100"/>
                        <a:t>No Funcional</a:t>
                      </a:r>
                      <a:endParaRPr sz="1100"/>
                    </a:p>
                  </a:txBody>
                  <a:tcPr marT="63500" marB="63500" marR="63500" marL="63500"/>
                </a:tc>
              </a:tr>
              <a:tr h="12700">
                <a:tc>
                  <a:txBody>
                    <a:bodyPr>
                      <a:noAutofit/>
                    </a:bodyPr>
                    <a:lstStyle/>
                    <a:p>
                      <a:pPr indent="0" lvl="0" marL="0" rtl="0" algn="l">
                        <a:spcBef>
                          <a:spcPts val="0"/>
                        </a:spcBef>
                        <a:spcAft>
                          <a:spcPts val="0"/>
                        </a:spcAft>
                        <a:buNone/>
                      </a:pPr>
                      <a:r>
                        <a:rPr b="1" lang="en" sz="1100"/>
                        <a:t>Caso de uso asociado(s)</a:t>
                      </a:r>
                      <a:endParaRPr b="1" sz="1100"/>
                    </a:p>
                  </a:txBody>
                  <a:tcPr marT="63500" marB="63500" marR="63500" marL="63500"/>
                </a:tc>
                <a:tc>
                  <a:txBody>
                    <a:bodyPr>
                      <a:noAutofit/>
                    </a:bodyPr>
                    <a:lstStyle/>
                    <a:p>
                      <a:pPr indent="0" lvl="0" marL="0" rtl="0" algn="just">
                        <a:spcBef>
                          <a:spcPts val="0"/>
                        </a:spcBef>
                        <a:spcAft>
                          <a:spcPts val="0"/>
                        </a:spcAft>
                        <a:buNone/>
                      </a:pPr>
                      <a:r>
                        <a:rPr lang="en" sz="1100"/>
                        <a:t>N/A</a:t>
                      </a:r>
                      <a:endParaRPr sz="1100"/>
                    </a:p>
                  </a:txBody>
                  <a:tcPr marT="63500" marB="63500" marR="63500" marL="63500"/>
                </a:tc>
              </a:tr>
              <a:tr h="12700">
                <a:tc>
                  <a:txBody>
                    <a:bodyPr>
                      <a:noAutofit/>
                    </a:bodyPr>
                    <a:lstStyle/>
                    <a:p>
                      <a:pPr indent="0" lvl="0" marL="0" rtl="0" algn="l">
                        <a:spcBef>
                          <a:spcPts val="0"/>
                        </a:spcBef>
                        <a:spcAft>
                          <a:spcPts val="0"/>
                        </a:spcAft>
                        <a:buNone/>
                      </a:pPr>
                      <a:r>
                        <a:rPr b="1" lang="en" sz="1100"/>
                        <a:t>Prioridad</a:t>
                      </a:r>
                      <a:endParaRPr b="1" sz="1100"/>
                    </a:p>
                  </a:txBody>
                  <a:tcPr marT="63500" marB="63500" marR="63500" marL="63500"/>
                </a:tc>
                <a:tc>
                  <a:txBody>
                    <a:bodyPr>
                      <a:noAutofit/>
                    </a:bodyPr>
                    <a:lstStyle/>
                    <a:p>
                      <a:pPr indent="0" lvl="0" marL="0" rtl="0" algn="just">
                        <a:spcBef>
                          <a:spcPts val="0"/>
                        </a:spcBef>
                        <a:spcAft>
                          <a:spcPts val="0"/>
                        </a:spcAft>
                        <a:buNone/>
                      </a:pPr>
                      <a:r>
                        <a:rPr lang="en" sz="1100"/>
                        <a:t>Baja</a:t>
                      </a:r>
                      <a:endParaRPr sz="1100"/>
                    </a:p>
                  </a:txBody>
                  <a:tcPr marT="63500" marB="63500" marR="63500" marL="63500"/>
                </a:tc>
              </a:tr>
              <a:tr h="12700">
                <a:tc>
                  <a:txBody>
                    <a:bodyPr>
                      <a:noAutofit/>
                    </a:bodyPr>
                    <a:lstStyle/>
                    <a:p>
                      <a:pPr indent="0" lvl="0" marL="0" rtl="0" algn="l">
                        <a:spcBef>
                          <a:spcPts val="0"/>
                        </a:spcBef>
                        <a:spcAft>
                          <a:spcPts val="0"/>
                        </a:spcAft>
                        <a:buNone/>
                      </a:pPr>
                      <a:r>
                        <a:rPr b="1" lang="en" sz="1100"/>
                        <a:t>Estado</a:t>
                      </a:r>
                      <a:endParaRPr b="1" sz="1100"/>
                    </a:p>
                  </a:txBody>
                  <a:tcPr marT="63500" marB="63500" marR="63500" marL="63500"/>
                </a:tc>
                <a:tc>
                  <a:txBody>
                    <a:bodyPr>
                      <a:noAutofit/>
                    </a:bodyPr>
                    <a:lstStyle/>
                    <a:p>
                      <a:pPr indent="0" lvl="0" marL="0" rtl="0" algn="just">
                        <a:spcBef>
                          <a:spcPts val="0"/>
                        </a:spcBef>
                        <a:spcAft>
                          <a:spcPts val="0"/>
                        </a:spcAft>
                        <a:buNone/>
                      </a:pPr>
                      <a:r>
                        <a:rPr lang="en" sz="1100"/>
                        <a:t>Implementado</a:t>
                      </a:r>
                      <a:endParaRPr sz="1100"/>
                    </a:p>
                  </a:txBody>
                  <a:tcPr marT="63500" marB="63500" marR="63500" marL="63500"/>
                </a:tc>
              </a:tr>
              <a:tr h="12700">
                <a:tc>
                  <a:txBody>
                    <a:bodyPr>
                      <a:noAutofit/>
                    </a:bodyPr>
                    <a:lstStyle/>
                    <a:p>
                      <a:pPr indent="0" lvl="0" marL="0" rtl="0" algn="l">
                        <a:spcBef>
                          <a:spcPts val="0"/>
                        </a:spcBef>
                        <a:spcAft>
                          <a:spcPts val="0"/>
                        </a:spcAft>
                        <a:buNone/>
                      </a:pPr>
                      <a:r>
                        <a:rPr b="1" lang="en" sz="1100"/>
                        <a:t>Aspecto de aceptación</a:t>
                      </a:r>
                      <a:endParaRPr b="1" sz="1100"/>
                    </a:p>
                  </a:txBody>
                  <a:tcPr marT="63500" marB="63500" marR="63500" marL="63500"/>
                </a:tc>
                <a:tc>
                  <a:txBody>
                    <a:bodyPr>
                      <a:noAutofit/>
                    </a:bodyPr>
                    <a:lstStyle/>
                    <a:p>
                      <a:pPr indent="0" lvl="0" marL="0" rtl="0" algn="just">
                        <a:spcBef>
                          <a:spcPts val="0"/>
                        </a:spcBef>
                        <a:spcAft>
                          <a:spcPts val="0"/>
                        </a:spcAft>
                        <a:buNone/>
                      </a:pPr>
                      <a:r>
                        <a:rPr lang="en" sz="1100"/>
                        <a:t>N/A</a:t>
                      </a:r>
                      <a:endParaRPr sz="1100"/>
                    </a:p>
                  </a:txBody>
                  <a:tcPr marT="63500" marB="63500" marR="63500" marL="63500"/>
                </a:tc>
              </a:tr>
              <a:tr h="12700">
                <a:tc>
                  <a:txBody>
                    <a:bodyPr>
                      <a:noAutofit/>
                    </a:bodyPr>
                    <a:lstStyle/>
                    <a:p>
                      <a:pPr indent="0" lvl="0" marL="0" rtl="0" algn="l">
                        <a:spcBef>
                          <a:spcPts val="0"/>
                        </a:spcBef>
                        <a:spcAft>
                          <a:spcPts val="0"/>
                        </a:spcAft>
                        <a:buNone/>
                      </a:pPr>
                      <a:r>
                        <a:rPr b="1" lang="en" sz="1100"/>
                        <a:t>Versión</a:t>
                      </a:r>
                      <a:endParaRPr b="1" sz="1100"/>
                    </a:p>
                  </a:txBody>
                  <a:tcPr marT="63500" marB="63500" marR="63500" marL="63500"/>
                </a:tc>
                <a:tc>
                  <a:txBody>
                    <a:bodyPr>
                      <a:noAutofit/>
                    </a:bodyPr>
                    <a:lstStyle/>
                    <a:p>
                      <a:pPr indent="0" lvl="0" marL="0" rtl="0" algn="just">
                        <a:spcBef>
                          <a:spcPts val="0"/>
                        </a:spcBef>
                        <a:spcAft>
                          <a:spcPts val="0"/>
                        </a:spcAft>
                        <a:buNone/>
                      </a:pPr>
                      <a:r>
                        <a:rPr lang="en" sz="1100"/>
                        <a:t>0.1</a:t>
                      </a:r>
                      <a:endParaRPr sz="1100"/>
                    </a:p>
                  </a:txBody>
                  <a:tcPr marT="63500" marB="63500" marR="63500" marL="63500"/>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Clr>
                <a:schemeClr val="dk1"/>
              </a:buClr>
              <a:buSzPts val="1100"/>
              <a:buFont typeface="Arial"/>
              <a:buNone/>
            </a:pPr>
            <a:r>
              <a:rPr b="1" lang="en" sz="2400">
                <a:latin typeface="Times New Roman"/>
                <a:ea typeface="Times New Roman"/>
                <a:cs typeface="Times New Roman"/>
                <a:sym typeface="Times New Roman"/>
              </a:rPr>
              <a:t>10.  Proceso de validación y verificación </a:t>
            </a:r>
            <a:endParaRPr sz="2400">
              <a:latin typeface="Times New Roman"/>
              <a:ea typeface="Times New Roman"/>
              <a:cs typeface="Times New Roman"/>
              <a:sym typeface="Times New Roman"/>
            </a:endParaRPr>
          </a:p>
        </p:txBody>
      </p:sp>
      <p:pic>
        <p:nvPicPr>
          <p:cNvPr id="312" name="Google Shape;312;p56"/>
          <p:cNvPicPr preferRelativeResize="0"/>
          <p:nvPr/>
        </p:nvPicPr>
        <p:blipFill>
          <a:blip r:embed="rId3">
            <a:alphaModFix/>
          </a:blip>
          <a:stretch>
            <a:fillRect/>
          </a:stretch>
        </p:blipFill>
        <p:spPr>
          <a:xfrm>
            <a:off x="5578138" y="1017713"/>
            <a:ext cx="3076575" cy="3495675"/>
          </a:xfrm>
          <a:prstGeom prst="rect">
            <a:avLst/>
          </a:prstGeom>
          <a:noFill/>
          <a:ln>
            <a:noFill/>
          </a:ln>
        </p:spPr>
      </p:pic>
      <p:sp>
        <p:nvSpPr>
          <p:cNvPr id="313" name="Google Shape;313;p56"/>
          <p:cNvSpPr txBox="1"/>
          <p:nvPr/>
        </p:nvSpPr>
        <p:spPr>
          <a:xfrm>
            <a:off x="272675" y="1189825"/>
            <a:ext cx="4945200" cy="3619200"/>
          </a:xfrm>
          <a:prstGeom prst="rect">
            <a:avLst/>
          </a:prstGeom>
          <a:noFill/>
          <a:ln>
            <a:noFill/>
          </a:ln>
        </p:spPr>
        <p:txBody>
          <a:bodyPr anchorCtr="0" anchor="t" bIns="91425" lIns="91425" spcFirstLastPara="1" rIns="91425" wrap="square" tIns="91425">
            <a:noAutofit/>
          </a:bodyPr>
          <a:lstStyle/>
          <a:p>
            <a:pPr indent="0" lvl="0" marL="0" rtl="0" algn="just">
              <a:lnSpc>
                <a:spcPct val="107916"/>
              </a:lnSpc>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10.1.1 Validación sintáctica</a:t>
            </a:r>
            <a:endParaRPr b="1">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rPr lang="en">
                <a:solidFill>
                  <a:schemeClr val="dk1"/>
                </a:solidFill>
                <a:latin typeface="Times New Roman"/>
                <a:ea typeface="Times New Roman"/>
                <a:cs typeface="Times New Roman"/>
                <a:sym typeface="Times New Roman"/>
              </a:rPr>
              <a:t>La estructura del requisito será verificada sintácticamente, esta es la primera etapa de validación y verificación, su escritura y la forma en que se planteo debe ser validada y verificada, el proceso en si se verá plasmado en el diagrama de flujo del proceso. Para que este sea aprobado debe tener una validación y verificación total en su forma sintáctica por todo el equipo</a:t>
            </a:r>
            <a:endParaRPr>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rPr b="1" lang="en">
                <a:solidFill>
                  <a:schemeClr val="dk1"/>
                </a:solidFill>
                <a:latin typeface="Times New Roman"/>
                <a:ea typeface="Times New Roman"/>
                <a:cs typeface="Times New Roman"/>
                <a:sym typeface="Times New Roman"/>
              </a:rPr>
              <a:t>10.1.2 Validación de análisis </a:t>
            </a:r>
            <a:endParaRPr b="1">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0"/>
              </a:spcAft>
              <a:buNone/>
            </a:pPr>
            <a:r>
              <a:rPr lang="en">
                <a:solidFill>
                  <a:schemeClr val="dk1"/>
                </a:solidFill>
                <a:latin typeface="Times New Roman"/>
                <a:ea typeface="Times New Roman"/>
                <a:cs typeface="Times New Roman"/>
                <a:sym typeface="Times New Roman"/>
              </a:rPr>
              <a:t>El requisito debe ser coherente y cumplir con las reglas de negocio, ser factible y necesaria. Adicional a esto se tiene una tabla en la cual se verá plasmada la decisión del grupo esta validación va de la mano de la verificación sintáctica, donde primero ocurre la anterior mencionada.</a:t>
            </a:r>
            <a:endParaRPr>
              <a:solidFill>
                <a:schemeClr val="dk1"/>
              </a:solidFill>
              <a:latin typeface="Times New Roman"/>
              <a:ea typeface="Times New Roman"/>
              <a:cs typeface="Times New Roman"/>
              <a:sym typeface="Times New Roman"/>
            </a:endParaRPr>
          </a:p>
          <a:p>
            <a:pPr indent="0" lvl="0" marL="0" rtl="0" algn="just">
              <a:lnSpc>
                <a:spcPct val="107916"/>
              </a:lnSpc>
              <a:spcBef>
                <a:spcPts val="800"/>
              </a:spcBef>
              <a:spcAft>
                <a:spcPts val="800"/>
              </a:spcAft>
              <a:buClr>
                <a:schemeClr val="dk1"/>
              </a:buClr>
              <a:buSzPts val="1100"/>
              <a:buFont typeface="Arial"/>
              <a:buNone/>
            </a:pP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Clr>
                <a:schemeClr val="dk1"/>
              </a:buClr>
              <a:buSzPts val="1100"/>
              <a:buFont typeface="Arial"/>
              <a:buNone/>
            </a:pPr>
            <a:r>
              <a:rPr b="1" lang="en" sz="2400">
                <a:latin typeface="Times New Roman"/>
                <a:ea typeface="Times New Roman"/>
                <a:cs typeface="Times New Roman"/>
                <a:sym typeface="Times New Roman"/>
              </a:rPr>
              <a:t>10.  Proceso de validación y verificación </a:t>
            </a:r>
            <a:endParaRPr sz="2400">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pic>
        <p:nvPicPr>
          <p:cNvPr id="319" name="Google Shape;319;p57"/>
          <p:cNvPicPr preferRelativeResize="0"/>
          <p:nvPr/>
        </p:nvPicPr>
        <p:blipFill>
          <a:blip r:embed="rId3">
            <a:alphaModFix/>
          </a:blip>
          <a:stretch>
            <a:fillRect/>
          </a:stretch>
        </p:blipFill>
        <p:spPr>
          <a:xfrm>
            <a:off x="3259600" y="1017725"/>
            <a:ext cx="2493450" cy="39728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pic>
        <p:nvPicPr>
          <p:cNvPr id="324" name="Google Shape;324;p58"/>
          <p:cNvPicPr preferRelativeResize="0"/>
          <p:nvPr/>
        </p:nvPicPr>
        <p:blipFill>
          <a:blip r:embed="rId3">
            <a:alphaModFix/>
          </a:blip>
          <a:stretch>
            <a:fillRect/>
          </a:stretch>
        </p:blipFill>
        <p:spPr>
          <a:xfrm>
            <a:off x="215800" y="2766525"/>
            <a:ext cx="3772775" cy="2224574"/>
          </a:xfrm>
          <a:prstGeom prst="rect">
            <a:avLst/>
          </a:prstGeom>
          <a:noFill/>
          <a:ln>
            <a:noFill/>
          </a:ln>
        </p:spPr>
      </p:pic>
      <p:pic>
        <p:nvPicPr>
          <p:cNvPr id="325" name="Google Shape;325;p58"/>
          <p:cNvPicPr preferRelativeResize="0"/>
          <p:nvPr/>
        </p:nvPicPr>
        <p:blipFill>
          <a:blip r:embed="rId4">
            <a:alphaModFix/>
          </a:blip>
          <a:stretch>
            <a:fillRect/>
          </a:stretch>
        </p:blipFill>
        <p:spPr>
          <a:xfrm>
            <a:off x="215800" y="541950"/>
            <a:ext cx="3772775" cy="2224574"/>
          </a:xfrm>
          <a:prstGeom prst="rect">
            <a:avLst/>
          </a:prstGeom>
          <a:noFill/>
          <a:ln>
            <a:noFill/>
          </a:ln>
        </p:spPr>
      </p:pic>
      <p:pic>
        <p:nvPicPr>
          <p:cNvPr id="326" name="Google Shape;326;p58"/>
          <p:cNvPicPr preferRelativeResize="0"/>
          <p:nvPr/>
        </p:nvPicPr>
        <p:blipFill>
          <a:blip r:embed="rId5">
            <a:alphaModFix/>
          </a:blip>
          <a:stretch>
            <a:fillRect/>
          </a:stretch>
        </p:blipFill>
        <p:spPr>
          <a:xfrm>
            <a:off x="3988575" y="541950"/>
            <a:ext cx="3772775" cy="84238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pic>
        <p:nvPicPr>
          <p:cNvPr id="331" name="Google Shape;331;p59"/>
          <p:cNvPicPr preferRelativeResize="0"/>
          <p:nvPr/>
        </p:nvPicPr>
        <p:blipFill>
          <a:blip r:embed="rId3">
            <a:alphaModFix/>
          </a:blip>
          <a:stretch>
            <a:fillRect/>
          </a:stretch>
        </p:blipFill>
        <p:spPr>
          <a:xfrm>
            <a:off x="1390650" y="1290638"/>
            <a:ext cx="6362700" cy="25622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pic>
        <p:nvPicPr>
          <p:cNvPr id="336" name="Google Shape;336;p60"/>
          <p:cNvPicPr preferRelativeResize="0"/>
          <p:nvPr/>
        </p:nvPicPr>
        <p:blipFill>
          <a:blip r:embed="rId3">
            <a:alphaModFix/>
          </a:blip>
          <a:stretch>
            <a:fillRect/>
          </a:stretch>
        </p:blipFill>
        <p:spPr>
          <a:xfrm>
            <a:off x="1390650" y="244075"/>
            <a:ext cx="6362700" cy="46553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pic>
        <p:nvPicPr>
          <p:cNvPr id="341" name="Google Shape;341;p61"/>
          <p:cNvPicPr preferRelativeResize="0"/>
          <p:nvPr/>
        </p:nvPicPr>
        <p:blipFill>
          <a:blip r:embed="rId3">
            <a:alphaModFix/>
          </a:blip>
          <a:stretch>
            <a:fillRect/>
          </a:stretch>
        </p:blipFill>
        <p:spPr>
          <a:xfrm>
            <a:off x="1087088" y="411938"/>
            <a:ext cx="6969825" cy="4319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253800" y="612125"/>
            <a:ext cx="8520600" cy="392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solidFill>
                  <a:schemeClr val="dk1"/>
                </a:solidFill>
                <a:latin typeface="Times New Roman"/>
                <a:ea typeface="Times New Roman"/>
                <a:cs typeface="Times New Roman"/>
                <a:sym typeface="Times New Roman"/>
              </a:rPr>
              <a:t>Interfaces con el sistema</a:t>
            </a:r>
            <a:endParaRPr b="1">
              <a:solidFill>
                <a:schemeClr val="dk1"/>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l">
              <a:spcBef>
                <a:spcPts val="1600"/>
              </a:spcBef>
              <a:spcAft>
                <a:spcPts val="0"/>
              </a:spcAft>
              <a:buSzPts val="1800"/>
              <a:buChar char="●"/>
            </a:pPr>
            <a:r>
              <a:rPr b="1" lang="en">
                <a:solidFill>
                  <a:schemeClr val="dk1"/>
                </a:solidFill>
                <a:latin typeface="Times New Roman"/>
                <a:ea typeface="Times New Roman"/>
                <a:cs typeface="Times New Roman"/>
                <a:sym typeface="Times New Roman"/>
              </a:rPr>
              <a:t>Modos de </a:t>
            </a:r>
            <a:r>
              <a:rPr b="1" lang="en">
                <a:solidFill>
                  <a:schemeClr val="dk1"/>
                </a:solidFill>
                <a:latin typeface="Times New Roman"/>
                <a:ea typeface="Times New Roman"/>
                <a:cs typeface="Times New Roman"/>
                <a:sym typeface="Times New Roman"/>
              </a:rPr>
              <a:t>operación</a:t>
            </a:r>
            <a:r>
              <a:rPr b="1" lang="en">
                <a:solidFill>
                  <a:schemeClr val="dk1"/>
                </a:solidFill>
                <a:latin typeface="Times New Roman"/>
                <a:ea typeface="Times New Roman"/>
                <a:cs typeface="Times New Roman"/>
                <a:sym typeface="Times New Roman"/>
              </a:rPr>
              <a:t> </a:t>
            </a:r>
            <a:endParaRPr b="1"/>
          </a:p>
          <a:p>
            <a:pPr indent="0" lvl="0" marL="457200" rtl="0" algn="l">
              <a:spcBef>
                <a:spcPts val="1600"/>
              </a:spcBef>
              <a:spcAft>
                <a:spcPts val="1600"/>
              </a:spcAft>
              <a:buNone/>
            </a:pPr>
            <a:r>
              <a:t/>
            </a:r>
            <a:endParaRPr/>
          </a:p>
        </p:txBody>
      </p:sp>
      <p:pic>
        <p:nvPicPr>
          <p:cNvPr id="79" name="Google Shape;79;p17"/>
          <p:cNvPicPr preferRelativeResize="0"/>
          <p:nvPr/>
        </p:nvPicPr>
        <p:blipFill>
          <a:blip r:embed="rId3">
            <a:alphaModFix/>
          </a:blip>
          <a:stretch>
            <a:fillRect/>
          </a:stretch>
        </p:blipFill>
        <p:spPr>
          <a:xfrm>
            <a:off x="1351175" y="1135275"/>
            <a:ext cx="4853876" cy="25485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pic>
        <p:nvPicPr>
          <p:cNvPr id="346" name="Google Shape;346;p62"/>
          <p:cNvPicPr preferRelativeResize="0"/>
          <p:nvPr/>
        </p:nvPicPr>
        <p:blipFill>
          <a:blip r:embed="rId3">
            <a:alphaModFix/>
          </a:blip>
          <a:stretch>
            <a:fillRect/>
          </a:stretch>
        </p:blipFill>
        <p:spPr>
          <a:xfrm>
            <a:off x="1385888" y="400050"/>
            <a:ext cx="6372225" cy="43434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pic>
        <p:nvPicPr>
          <p:cNvPr id="351" name="Google Shape;351;p63"/>
          <p:cNvPicPr preferRelativeResize="0"/>
          <p:nvPr/>
        </p:nvPicPr>
        <p:blipFill>
          <a:blip r:embed="rId3">
            <a:alphaModFix/>
          </a:blip>
          <a:stretch>
            <a:fillRect/>
          </a:stretch>
        </p:blipFill>
        <p:spPr>
          <a:xfrm>
            <a:off x="1390650" y="228600"/>
            <a:ext cx="6362700" cy="46863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64"/>
          <p:cNvSpPr txBox="1"/>
          <p:nvPr>
            <p:ph idx="1" type="body"/>
          </p:nvPr>
        </p:nvSpPr>
        <p:spPr>
          <a:xfrm>
            <a:off x="311700" y="1586700"/>
            <a:ext cx="8520600" cy="197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600"/>
              </a:spcBef>
              <a:spcAft>
                <a:spcPts val="1600"/>
              </a:spcAft>
              <a:buNone/>
            </a:pPr>
            <a:r>
              <a:rPr b="1" i="1" lang="en" sz="4800">
                <a:latin typeface="Times New Roman"/>
                <a:ea typeface="Times New Roman"/>
                <a:cs typeface="Times New Roman"/>
                <a:sym typeface="Times New Roman"/>
              </a:rPr>
              <a:t>Gracias</a:t>
            </a:r>
            <a:endParaRPr b="1" i="1" sz="4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400"/>
              </a:spcAft>
              <a:buClr>
                <a:schemeClr val="dk1"/>
              </a:buClr>
              <a:buSzPts val="1100"/>
              <a:buFont typeface="Arial"/>
              <a:buNone/>
            </a:pPr>
            <a:r>
              <a:rPr b="1" lang="en" sz="2400">
                <a:latin typeface="Times New Roman"/>
                <a:ea typeface="Times New Roman"/>
                <a:cs typeface="Times New Roman"/>
                <a:sym typeface="Times New Roman"/>
              </a:rPr>
              <a:t>7.3</a:t>
            </a:r>
            <a:r>
              <a:rPr lang="en" sz="2400">
                <a:latin typeface="Times New Roman"/>
                <a:ea typeface="Times New Roman"/>
                <a:cs typeface="Times New Roman"/>
                <a:sym typeface="Times New Roman"/>
              </a:rPr>
              <a:t>        </a:t>
            </a:r>
            <a:r>
              <a:rPr b="1" lang="en" sz="2400">
                <a:latin typeface="Times New Roman"/>
                <a:ea typeface="Times New Roman"/>
                <a:cs typeface="Times New Roman"/>
                <a:sym typeface="Times New Roman"/>
              </a:rPr>
              <a:t>Funciones del producto</a:t>
            </a:r>
            <a:endParaRPr sz="2400">
              <a:latin typeface="Times New Roman"/>
              <a:ea typeface="Times New Roman"/>
              <a:cs typeface="Times New Roman"/>
              <a:sym typeface="Times New Roman"/>
            </a:endParaRPr>
          </a:p>
        </p:txBody>
      </p:sp>
      <p:sp>
        <p:nvSpPr>
          <p:cNvPr id="85" name="Google Shape;85;p18"/>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Los dos diferentes tipos de usuarios, puedan registrarse, añadir información a su perfil , iniciar y cerrar sesión.</a:t>
            </a:r>
            <a:endParaRPr>
              <a:solidFill>
                <a:schemeClr val="dk1"/>
              </a:solidFill>
              <a:latin typeface="Times New Roman"/>
              <a:ea typeface="Times New Roman"/>
              <a:cs typeface="Times New Roman"/>
              <a:sym typeface="Times New Roman"/>
            </a:endParaRPr>
          </a:p>
          <a:p>
            <a:pPr indent="0" lvl="0" marL="91440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Tiene la capacidad de subir, y editar contenido artístico solo para usuarios registrados como creadores de contenido.</a:t>
            </a:r>
            <a:endParaRPr>
              <a:solidFill>
                <a:schemeClr val="dk1"/>
              </a:solidFill>
              <a:latin typeface="Times New Roman"/>
              <a:ea typeface="Times New Roman"/>
              <a:cs typeface="Times New Roman"/>
              <a:sym typeface="Times New Roman"/>
            </a:endParaRPr>
          </a:p>
          <a:p>
            <a:pPr indent="0" lvl="0" marL="91440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Tiene la capacidad de buscar y comprar contenido artístico</a:t>
            </a:r>
            <a:endParaRPr>
              <a:solidFill>
                <a:schemeClr val="dk1"/>
              </a:solidFill>
              <a:latin typeface="Times New Roman"/>
              <a:ea typeface="Times New Roman"/>
              <a:cs typeface="Times New Roman"/>
              <a:sym typeface="Times New Roman"/>
            </a:endParaRPr>
          </a:p>
          <a:p>
            <a:pPr indent="0" lvl="0" marL="914400" rtl="0" algn="just">
              <a:spcBef>
                <a:spcPts val="0"/>
              </a:spcBef>
              <a:spcAft>
                <a:spcPts val="0"/>
              </a:spcAft>
              <a:buNone/>
            </a:pP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Puede contactar via chat a personas con aficiones artísticas.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400"/>
              </a:spcAft>
              <a:buClr>
                <a:schemeClr val="dk1"/>
              </a:buClr>
              <a:buSzPts val="1100"/>
              <a:buFont typeface="Arial"/>
              <a:buNone/>
            </a:pPr>
            <a:r>
              <a:rPr b="1" lang="en" sz="2400">
                <a:latin typeface="Times New Roman"/>
                <a:ea typeface="Times New Roman"/>
                <a:cs typeface="Times New Roman"/>
                <a:sym typeface="Times New Roman"/>
              </a:rPr>
              <a:t>7.3</a:t>
            </a:r>
            <a:r>
              <a:rPr lang="en" sz="2400">
                <a:latin typeface="Times New Roman"/>
                <a:ea typeface="Times New Roman"/>
                <a:cs typeface="Times New Roman"/>
                <a:sym typeface="Times New Roman"/>
              </a:rPr>
              <a:t>        </a:t>
            </a:r>
            <a:r>
              <a:rPr b="1" lang="en" sz="2400">
                <a:latin typeface="Times New Roman"/>
                <a:ea typeface="Times New Roman"/>
                <a:cs typeface="Times New Roman"/>
                <a:sym typeface="Times New Roman"/>
              </a:rPr>
              <a:t>Funciones del producto</a:t>
            </a:r>
            <a:endParaRPr/>
          </a:p>
        </p:txBody>
      </p:sp>
      <p:sp>
        <p:nvSpPr>
          <p:cNvPr id="91" name="Google Shape;91;p19"/>
          <p:cNvSpPr txBox="1"/>
          <p:nvPr>
            <p:ph idx="1" type="body"/>
          </p:nvPr>
        </p:nvSpPr>
        <p:spPr>
          <a:xfrm>
            <a:off x="311700" y="15279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Tienen la posibilidad de donar dinero a los creadores de contenido para apoyar su arte.</a:t>
            </a:r>
            <a:endParaRPr>
              <a:solidFill>
                <a:schemeClr val="dk1"/>
              </a:solidFill>
              <a:latin typeface="Times New Roman"/>
              <a:ea typeface="Times New Roman"/>
              <a:cs typeface="Times New Roman"/>
              <a:sym typeface="Times New Roman"/>
            </a:endParaRPr>
          </a:p>
          <a:p>
            <a:pPr indent="0" lvl="0" marL="91440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Puede comentar y calificar una obra adquirida previamente.</a:t>
            </a:r>
            <a:endParaRPr>
              <a:solidFill>
                <a:schemeClr val="dk1"/>
              </a:solidFill>
              <a:latin typeface="Times New Roman"/>
              <a:ea typeface="Times New Roman"/>
              <a:cs typeface="Times New Roman"/>
              <a:sym typeface="Times New Roman"/>
            </a:endParaRPr>
          </a:p>
          <a:p>
            <a:pPr indent="0" lvl="0" marL="91440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Personas interesadas en publicitarse pueden enviar contenido,para que su publicidad aparezca las horas pagadas por ellos.</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sz="2400">
                <a:latin typeface="Times New Roman"/>
                <a:ea typeface="Times New Roman"/>
                <a:cs typeface="Times New Roman"/>
                <a:sym typeface="Times New Roman"/>
              </a:rPr>
              <a:t>7.4 Características del usuario</a:t>
            </a:r>
            <a:endParaRPr b="1" sz="2400">
              <a:latin typeface="Times New Roman"/>
              <a:ea typeface="Times New Roman"/>
              <a:cs typeface="Times New Roman"/>
              <a:sym typeface="Times New Roman"/>
            </a:endParaRPr>
          </a:p>
          <a:p>
            <a:pPr indent="0" lvl="0" marL="0" rtl="0" algn="l">
              <a:lnSpc>
                <a:spcPct val="107916"/>
              </a:lnSpc>
              <a:spcBef>
                <a:spcPts val="800"/>
              </a:spcBef>
              <a:spcAft>
                <a:spcPts val="0"/>
              </a:spcAft>
              <a:buClr>
                <a:schemeClr val="dk1"/>
              </a:buClr>
              <a:buSzPts val="1100"/>
              <a:buFont typeface="Arial"/>
              <a:buNone/>
            </a:pPr>
            <a:r>
              <a:t/>
            </a:r>
            <a:endParaRPr b="1" sz="1100">
              <a:latin typeface="Calibri"/>
              <a:ea typeface="Calibri"/>
              <a:cs typeface="Calibri"/>
              <a:sym typeface="Calibri"/>
            </a:endParaRPr>
          </a:p>
          <a:p>
            <a:pPr indent="0" lvl="0" marL="0" rtl="0" algn="l">
              <a:spcBef>
                <a:spcPts val="800"/>
              </a:spcBef>
              <a:spcAft>
                <a:spcPts val="0"/>
              </a:spcAft>
              <a:buNone/>
            </a:pPr>
            <a:r>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 sz="1100">
                <a:solidFill>
                  <a:schemeClr val="dk1"/>
                </a:solidFill>
                <a:latin typeface="Calibri"/>
                <a:ea typeface="Calibri"/>
                <a:cs typeface="Calibri"/>
                <a:sym typeface="Calibri"/>
              </a:rPr>
              <a:t>Para esta sección, se representarán e indicarán los usuarios en el sistema de ZonaCultura. Se dará plena identificación ya sea en la frecuencia del uso, los diferentes roles, los niveles de seguridad o de privilegios.</a:t>
            </a:r>
            <a:endParaRPr sz="1100">
              <a:solidFill>
                <a:schemeClr val="dk1"/>
              </a:solidFill>
              <a:latin typeface="Calibri"/>
              <a:ea typeface="Calibri"/>
              <a:cs typeface="Calibri"/>
              <a:sym typeface="Calibri"/>
            </a:endParaRPr>
          </a:p>
          <a:p>
            <a:pPr indent="0" lvl="0" marL="0" rtl="0" algn="l">
              <a:lnSpc>
                <a:spcPct val="107916"/>
              </a:lnSpc>
              <a:spcBef>
                <a:spcPts val="800"/>
              </a:spcBef>
              <a:spcAft>
                <a:spcPts val="800"/>
              </a:spcAft>
              <a:buClr>
                <a:schemeClr val="dk1"/>
              </a:buClr>
              <a:buSzPts val="1100"/>
              <a:buFont typeface="Arial"/>
              <a:buNone/>
            </a:pPr>
            <a:r>
              <a:t/>
            </a:r>
            <a:endParaRPr sz="1100">
              <a:solidFill>
                <a:schemeClr val="dk1"/>
              </a:solidFill>
              <a:latin typeface="Calibri"/>
              <a:ea typeface="Calibri"/>
              <a:cs typeface="Calibri"/>
              <a:sym typeface="Calibri"/>
            </a:endParaRPr>
          </a:p>
        </p:txBody>
      </p:sp>
      <p:pic>
        <p:nvPicPr>
          <p:cNvPr id="98" name="Google Shape;98;p20"/>
          <p:cNvPicPr preferRelativeResize="0"/>
          <p:nvPr/>
        </p:nvPicPr>
        <p:blipFill>
          <a:blip r:embed="rId3">
            <a:alphaModFix/>
          </a:blip>
          <a:stretch>
            <a:fillRect/>
          </a:stretch>
        </p:blipFill>
        <p:spPr>
          <a:xfrm>
            <a:off x="1774088" y="1730825"/>
            <a:ext cx="5595826" cy="3207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sz="2400">
                <a:latin typeface="Times New Roman"/>
                <a:ea typeface="Times New Roman"/>
                <a:cs typeface="Times New Roman"/>
                <a:sym typeface="Times New Roman"/>
              </a:rPr>
              <a:t>7.4 Características del usuario</a:t>
            </a:r>
            <a:endParaRPr b="1" sz="2400">
              <a:latin typeface="Times New Roman"/>
              <a:ea typeface="Times New Roman"/>
              <a:cs typeface="Times New Roman"/>
              <a:sym typeface="Times New Roman"/>
            </a:endParaRPr>
          </a:p>
          <a:p>
            <a:pPr indent="0" lvl="0" marL="0" rtl="0" algn="l">
              <a:lnSpc>
                <a:spcPct val="107916"/>
              </a:lnSpc>
              <a:spcBef>
                <a:spcPts val="800"/>
              </a:spcBef>
              <a:spcAft>
                <a:spcPts val="0"/>
              </a:spcAft>
              <a:buClr>
                <a:schemeClr val="dk1"/>
              </a:buClr>
              <a:buSzPts val="1100"/>
              <a:buFont typeface="Arial"/>
              <a:buNone/>
            </a:pPr>
            <a:r>
              <a:t/>
            </a:r>
            <a:endParaRPr b="1" sz="1100">
              <a:latin typeface="Calibri"/>
              <a:ea typeface="Calibri"/>
              <a:cs typeface="Calibri"/>
              <a:sym typeface="Calibri"/>
            </a:endParaRPr>
          </a:p>
          <a:p>
            <a:pPr indent="0" lvl="0" marL="0" rtl="0" algn="l">
              <a:spcBef>
                <a:spcPts val="800"/>
              </a:spcBef>
              <a:spcAft>
                <a:spcPts val="0"/>
              </a:spcAft>
              <a:buNone/>
            </a:pPr>
            <a:r>
              <a:t/>
            </a:r>
            <a:endParaRPr/>
          </a:p>
        </p:txBody>
      </p:sp>
      <p:pic>
        <p:nvPicPr>
          <p:cNvPr id="104" name="Google Shape;104;p21"/>
          <p:cNvPicPr preferRelativeResize="0"/>
          <p:nvPr/>
        </p:nvPicPr>
        <p:blipFill>
          <a:blip r:embed="rId3">
            <a:alphaModFix/>
          </a:blip>
          <a:stretch>
            <a:fillRect/>
          </a:stretch>
        </p:blipFill>
        <p:spPr>
          <a:xfrm>
            <a:off x="1180025" y="1350925"/>
            <a:ext cx="6783950" cy="2615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