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5143500" type="screen16x9"/>
  <p:notesSz cx="6858000" cy="9144000"/>
  <p:embeddedFontLst>
    <p:embeddedFont>
      <p:font typeface="Lato" panose="020F0502020204030203" pitchFamily="34" charset="77"/>
      <p:regular r:id="rId35"/>
      <p:bold r:id="rId36"/>
      <p:italic r:id="rId37"/>
      <p:boldItalic r:id="rId38"/>
    </p:embeddedFont>
    <p:embeddedFont>
      <p:font typeface="Montserrat" pitchFamily="2" charset="77"/>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936368-CE9A-47B1-B92C-63E5D6ED4EFC}">
  <a:tblStyle styleId="{5F936368-CE9A-47B1-B92C-63E5D6ED4EF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p:cViewPr varScale="1">
        <p:scale>
          <a:sx n="142" d="100"/>
          <a:sy n="142" d="100"/>
        </p:scale>
        <p:origin x="7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9456933570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9456933570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9456933570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9456933570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9456933570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9456933570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9456933570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9456933570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456933570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45693357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9456933570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9456933570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95b1742a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95b1742a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5b1742aa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95b1742a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llenar tabla y anexarla en esta diapositiva</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95b1742aa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95b1742aa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95b1742aa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95b1742aa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456933570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45693357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95b1742aa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95b1742a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95b1742aa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95b1742aa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95b1742aa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95b1742aa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97175bea5a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97175bea5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7175bea5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7175bea5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97175bea5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97175bea5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5b1742aa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5b1742aa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50" dirty="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s" sz="1450">
                <a:solidFill>
                  <a:srgbClr val="333333"/>
                </a:solidFill>
                <a:highlight>
                  <a:srgbClr val="FFFFFF"/>
                </a:highlight>
                <a:latin typeface="Times New Roman"/>
                <a:ea typeface="Times New Roman"/>
                <a:cs typeface="Times New Roman"/>
                <a:sym typeface="Times New Roman"/>
              </a:rPr>
              <a:t>Es innegable que la flexibilidad y el dinamismo en lo que se refiere a requerimientos en proyectos de software es uno de los desafíos más comunes, los clientes cambian de opinión, nuevas tecnologías surgen, o el contexto cambia de un momento a otro.</a:t>
            </a:r>
            <a:endParaRPr sz="1450" dirty="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s" sz="1450">
                <a:solidFill>
                  <a:srgbClr val="333333"/>
                </a:solidFill>
                <a:highlight>
                  <a:srgbClr val="FFFFFF"/>
                </a:highlight>
                <a:latin typeface="Times New Roman"/>
                <a:ea typeface="Times New Roman"/>
                <a:cs typeface="Times New Roman"/>
                <a:sym typeface="Times New Roman"/>
              </a:rPr>
              <a:t> </a:t>
            </a:r>
            <a:endParaRPr sz="1450" dirty="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s" sz="1450">
                <a:solidFill>
                  <a:srgbClr val="333333"/>
                </a:solidFill>
                <a:highlight>
                  <a:srgbClr val="FFFFFF"/>
                </a:highlight>
                <a:latin typeface="Times New Roman"/>
                <a:ea typeface="Times New Roman"/>
                <a:cs typeface="Times New Roman"/>
                <a:sym typeface="Times New Roman"/>
              </a:rPr>
              <a:t>Partiendo de que estamos desarrollando el proyecto basándonos en los lineamientos propuestos por Scrum, existe una comunicación constante entre el cliente y el equipo, abriendo la posibilidad a que se modifiquen los requerimientos o se replanteen las prioridades, además de ello, deben ser independientes en el sentido de que, si surge un cambio en algún requerimiento, el impacto sea mínimo para el proyecto.</a:t>
            </a:r>
            <a:endParaRPr sz="1450" dirty="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s" sz="1450">
                <a:solidFill>
                  <a:srgbClr val="333333"/>
                </a:solidFill>
                <a:highlight>
                  <a:srgbClr val="FFFFFF"/>
                </a:highlight>
                <a:latin typeface="Times New Roman"/>
                <a:ea typeface="Times New Roman"/>
                <a:cs typeface="Times New Roman"/>
                <a:sym typeface="Times New Roman"/>
              </a:rPr>
              <a:t> </a:t>
            </a:r>
            <a:endParaRPr sz="1450" dirty="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s" sz="1450">
                <a:solidFill>
                  <a:srgbClr val="333333"/>
                </a:solidFill>
                <a:highlight>
                  <a:srgbClr val="FFFFFF"/>
                </a:highlight>
                <a:latin typeface="Times New Roman"/>
                <a:ea typeface="Times New Roman"/>
                <a:cs typeface="Times New Roman"/>
                <a:sym typeface="Times New Roman"/>
              </a:rPr>
              <a:t>Los cambios o actualizaciones en los requerimientos deben ser notificados el mánager/líder del proyecto, y luego de que el producto owner le haya manifestado los cambios que desea, el manager debe notificar a las partes involucradas para que los cambios sean realizados en la siguiente iteración o sprint.</a:t>
            </a:r>
            <a:endParaRPr sz="1450" dirty="0">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450" dirty="0">
              <a:solidFill>
                <a:srgbClr val="333333"/>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450" dirty="0">
              <a:solidFill>
                <a:srgbClr val="333333"/>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s" sz="1450">
                <a:solidFill>
                  <a:srgbClr val="333333"/>
                </a:solidFill>
                <a:highlight>
                  <a:srgbClr val="FFFFFF"/>
                </a:highlight>
                <a:latin typeface="Times New Roman"/>
                <a:ea typeface="Times New Roman"/>
                <a:cs typeface="Times New Roman"/>
                <a:sym typeface="Times New Roman"/>
              </a:rPr>
              <a:t>Evidentemente </a:t>
            </a:r>
            <a:r>
              <a:rPr lang="es" sz="1450" b="1">
                <a:solidFill>
                  <a:srgbClr val="333333"/>
                </a:solidFill>
                <a:highlight>
                  <a:srgbClr val="FFFFFF"/>
                </a:highlight>
                <a:latin typeface="Times New Roman"/>
                <a:ea typeface="Times New Roman"/>
                <a:cs typeface="Times New Roman"/>
                <a:sym typeface="Times New Roman"/>
              </a:rPr>
              <a:t>antes de su implementación será necesario refinar en mayor detalle los requisitos</a:t>
            </a:r>
            <a:r>
              <a:rPr lang="es" sz="1450">
                <a:solidFill>
                  <a:srgbClr val="333333"/>
                </a:solidFill>
                <a:highlight>
                  <a:srgbClr val="FFFFFF"/>
                </a:highlight>
                <a:latin typeface="Times New Roman"/>
                <a:ea typeface="Times New Roman"/>
                <a:cs typeface="Times New Roman"/>
                <a:sym typeface="Times New Roman"/>
              </a:rPr>
              <a:t>. En Scrum esto es algo que posponemos hasta que planeamos el Sprint en el que vamos a abordar esos requisitos en concreto. Posponer el refinado detallado de los requisitos hasta un momento cercana a su implementación nos permite que cuando realizamos esta actividad tengamos en cuenta de nuevo las necesidades del cliente que pueden haber cambiado y contar con la información que hemos ganado durante la implementación de otros requisitos,</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97427006a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97427006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549aa10e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9549aa10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9549aa10e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9549aa10e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5b1742aa4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5b1742aa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97427006a3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97427006a3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97427006a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97427006a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dk1"/>
                </a:solidFill>
              </a:rPr>
              <a:t>El control de calidad puede ayudar al equipo a validar la calidad del producto luego de que se ha finalizado una etapa o tarea,</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es" sz="1200">
                <a:solidFill>
                  <a:schemeClr val="dk1"/>
                </a:solidFill>
              </a:rPr>
              <a:t>Sin embargo, debido a la metodología, este proceso se realiza de forma constante, por ejemplo, es común que un desarrollador realice sus pruebas de forma paralela al desarrollo.</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es" sz="1200">
                <a:solidFill>
                  <a:schemeClr val="dk1"/>
                </a:solidFill>
              </a:rPr>
              <a:t>Esto evita que se produzcan riesgos que en etapas avanzadas pueden ser muy costosos para el proyecto</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97427006a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97427006a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9456933570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9456933570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456933570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45693357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456933570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45693357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456933570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45693357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456933570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945693357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456933570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45693357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Presentado por el grupo de trabajo TechCamel</a:t>
            </a:r>
            <a:endParaRPr dirty="0"/>
          </a:p>
        </p:txBody>
      </p:sp>
      <p:pic>
        <p:nvPicPr>
          <p:cNvPr id="135" name="Google Shape;135;p13"/>
          <p:cNvPicPr preferRelativeResize="0"/>
          <p:nvPr/>
        </p:nvPicPr>
        <p:blipFill>
          <a:blip r:embed="rId3">
            <a:alphaModFix/>
          </a:blip>
          <a:stretch>
            <a:fillRect/>
          </a:stretch>
        </p:blipFill>
        <p:spPr>
          <a:xfrm>
            <a:off x="4028225" y="645375"/>
            <a:ext cx="4156199" cy="3039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 Implementación</a:t>
            </a:r>
            <a:endParaRPr dirty="0"/>
          </a:p>
        </p:txBody>
      </p:sp>
      <p:pic>
        <p:nvPicPr>
          <p:cNvPr id="187" name="Google Shape;187;p22"/>
          <p:cNvPicPr preferRelativeResize="0"/>
          <p:nvPr/>
        </p:nvPicPr>
        <p:blipFill>
          <a:blip r:embed="rId3">
            <a:alphaModFix/>
          </a:blip>
          <a:stretch>
            <a:fillRect/>
          </a:stretch>
        </p:blipFill>
        <p:spPr>
          <a:xfrm>
            <a:off x="2218100" y="1307850"/>
            <a:ext cx="4707799" cy="3530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4. Revisión y retrospectiva </a:t>
            </a:r>
            <a:endParaRPr dirty="0"/>
          </a:p>
        </p:txBody>
      </p:sp>
      <p:pic>
        <p:nvPicPr>
          <p:cNvPr id="193" name="Google Shape;193;p23"/>
          <p:cNvPicPr preferRelativeResize="0"/>
          <p:nvPr/>
        </p:nvPicPr>
        <p:blipFill>
          <a:blip r:embed="rId3">
            <a:alphaModFix/>
          </a:blip>
          <a:stretch>
            <a:fillRect/>
          </a:stretch>
        </p:blipFill>
        <p:spPr>
          <a:xfrm>
            <a:off x="2715500" y="1307850"/>
            <a:ext cx="3957236" cy="3530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5. Lanzamiento</a:t>
            </a:r>
            <a:endParaRPr dirty="0"/>
          </a:p>
        </p:txBody>
      </p:sp>
      <p:pic>
        <p:nvPicPr>
          <p:cNvPr id="199" name="Google Shape;199;p24"/>
          <p:cNvPicPr preferRelativeResize="0"/>
          <p:nvPr/>
        </p:nvPicPr>
        <p:blipFill>
          <a:blip r:embed="rId3">
            <a:alphaModFix/>
          </a:blip>
          <a:stretch>
            <a:fillRect/>
          </a:stretch>
        </p:blipFill>
        <p:spPr>
          <a:xfrm>
            <a:off x="2806575" y="1307850"/>
            <a:ext cx="3530851" cy="3530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3. Herramientas tecnológicas a utilizar</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Lenguajes de programación</a:t>
            </a:r>
            <a:endParaRPr dirty="0"/>
          </a:p>
        </p:txBody>
      </p:sp>
      <p:pic>
        <p:nvPicPr>
          <p:cNvPr id="210" name="Google Shape;210;p26"/>
          <p:cNvPicPr preferRelativeResize="0"/>
          <p:nvPr/>
        </p:nvPicPr>
        <p:blipFill>
          <a:blip r:embed="rId3">
            <a:alphaModFix/>
          </a:blip>
          <a:stretch>
            <a:fillRect/>
          </a:stretch>
        </p:blipFill>
        <p:spPr>
          <a:xfrm>
            <a:off x="1297500" y="1944125"/>
            <a:ext cx="2359825" cy="1771350"/>
          </a:xfrm>
          <a:prstGeom prst="rect">
            <a:avLst/>
          </a:prstGeom>
          <a:noFill/>
          <a:ln>
            <a:noFill/>
          </a:ln>
        </p:spPr>
      </p:pic>
      <p:pic>
        <p:nvPicPr>
          <p:cNvPr id="211" name="Google Shape;211;p26"/>
          <p:cNvPicPr preferRelativeResize="0"/>
          <p:nvPr/>
        </p:nvPicPr>
        <p:blipFill>
          <a:blip r:embed="rId4">
            <a:alphaModFix/>
          </a:blip>
          <a:stretch>
            <a:fillRect/>
          </a:stretch>
        </p:blipFill>
        <p:spPr>
          <a:xfrm>
            <a:off x="4125700" y="1702188"/>
            <a:ext cx="3844125" cy="22552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Herramientas y frameworks</a:t>
            </a:r>
            <a:endParaRPr dirty="0"/>
          </a:p>
        </p:txBody>
      </p:sp>
      <p:pic>
        <p:nvPicPr>
          <p:cNvPr id="217" name="Google Shape;217;p27"/>
          <p:cNvPicPr preferRelativeResize="0"/>
          <p:nvPr/>
        </p:nvPicPr>
        <p:blipFill rotWithShape="1">
          <a:blip r:embed="rId3">
            <a:alphaModFix/>
          </a:blip>
          <a:srcRect l="25907" r="23747"/>
          <a:stretch/>
        </p:blipFill>
        <p:spPr>
          <a:xfrm>
            <a:off x="345000" y="1422263"/>
            <a:ext cx="2384975" cy="2487100"/>
          </a:xfrm>
          <a:prstGeom prst="rect">
            <a:avLst/>
          </a:prstGeom>
          <a:noFill/>
          <a:ln>
            <a:noFill/>
          </a:ln>
        </p:spPr>
      </p:pic>
      <p:pic>
        <p:nvPicPr>
          <p:cNvPr id="218" name="Google Shape;218;p27"/>
          <p:cNvPicPr preferRelativeResize="0"/>
          <p:nvPr/>
        </p:nvPicPr>
        <p:blipFill>
          <a:blip r:embed="rId4">
            <a:alphaModFix/>
          </a:blip>
          <a:stretch>
            <a:fillRect/>
          </a:stretch>
        </p:blipFill>
        <p:spPr>
          <a:xfrm>
            <a:off x="2843825" y="2003075"/>
            <a:ext cx="2237076" cy="1325475"/>
          </a:xfrm>
          <a:prstGeom prst="rect">
            <a:avLst/>
          </a:prstGeom>
          <a:noFill/>
          <a:ln>
            <a:noFill/>
          </a:ln>
        </p:spPr>
      </p:pic>
      <p:pic>
        <p:nvPicPr>
          <p:cNvPr id="219" name="Google Shape;219;p27"/>
          <p:cNvPicPr preferRelativeResize="0"/>
          <p:nvPr/>
        </p:nvPicPr>
        <p:blipFill>
          <a:blip r:embed="rId5">
            <a:alphaModFix/>
          </a:blip>
          <a:stretch>
            <a:fillRect/>
          </a:stretch>
        </p:blipFill>
        <p:spPr>
          <a:xfrm>
            <a:off x="5407999" y="1826638"/>
            <a:ext cx="1444476" cy="1490224"/>
          </a:xfrm>
          <a:prstGeom prst="rect">
            <a:avLst/>
          </a:prstGeom>
          <a:noFill/>
          <a:ln>
            <a:noFill/>
          </a:ln>
        </p:spPr>
      </p:pic>
      <p:pic>
        <p:nvPicPr>
          <p:cNvPr id="220" name="Google Shape;220;p27"/>
          <p:cNvPicPr preferRelativeResize="0"/>
          <p:nvPr/>
        </p:nvPicPr>
        <p:blipFill>
          <a:blip r:embed="rId6">
            <a:alphaModFix/>
          </a:blip>
          <a:stretch>
            <a:fillRect/>
          </a:stretch>
        </p:blipFill>
        <p:spPr>
          <a:xfrm>
            <a:off x="3199937" y="3470325"/>
            <a:ext cx="1767309" cy="1325475"/>
          </a:xfrm>
          <a:prstGeom prst="rect">
            <a:avLst/>
          </a:prstGeom>
          <a:noFill/>
          <a:ln>
            <a:noFill/>
          </a:ln>
        </p:spPr>
      </p:pic>
      <p:pic>
        <p:nvPicPr>
          <p:cNvPr id="221" name="Google Shape;221;p27"/>
          <p:cNvPicPr preferRelativeResize="0"/>
          <p:nvPr/>
        </p:nvPicPr>
        <p:blipFill>
          <a:blip r:embed="rId7">
            <a:alphaModFix/>
          </a:blip>
          <a:stretch>
            <a:fillRect/>
          </a:stretch>
        </p:blipFill>
        <p:spPr>
          <a:xfrm>
            <a:off x="5164401" y="3470337"/>
            <a:ext cx="3171999" cy="1325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s" sz="700">
                <a:solidFill>
                  <a:srgbClr val="FFFFFF"/>
                </a:solidFill>
                <a:latin typeface="Times New Roman"/>
                <a:ea typeface="Times New Roman"/>
                <a:cs typeface="Times New Roman"/>
                <a:sym typeface="Times New Roman"/>
              </a:rPr>
              <a:t>  </a:t>
            </a:r>
            <a:r>
              <a:rPr lang="es" sz="1700" b="1">
                <a:solidFill>
                  <a:srgbClr val="FFFFFF"/>
                </a:solidFill>
                <a:latin typeface="Arial"/>
                <a:ea typeface="Arial"/>
                <a:cs typeface="Arial"/>
                <a:sym typeface="Arial"/>
              </a:rPr>
              <a:t>Plan de aceptación del producto</a:t>
            </a:r>
            <a:endParaRPr sz="1700" b="1" dirty="0">
              <a:solidFill>
                <a:srgbClr val="FFFFFF"/>
              </a:solidFill>
              <a:latin typeface="Arial"/>
              <a:ea typeface="Arial"/>
              <a:cs typeface="Arial"/>
              <a:sym typeface="Arial"/>
            </a:endParaRPr>
          </a:p>
          <a:p>
            <a:pPr marL="0" lvl="0" indent="0" algn="l" rtl="0">
              <a:spcBef>
                <a:spcPts val="400"/>
              </a:spcBef>
              <a:spcAft>
                <a:spcPts val="0"/>
              </a:spcAft>
              <a:buNone/>
            </a:pPr>
            <a:endParaRPr dirty="0"/>
          </a:p>
        </p:txBody>
      </p:sp>
      <p:pic>
        <p:nvPicPr>
          <p:cNvPr id="227" name="Google Shape;227;p28"/>
          <p:cNvPicPr preferRelativeResize="0"/>
          <p:nvPr/>
        </p:nvPicPr>
        <p:blipFill>
          <a:blip r:embed="rId3">
            <a:alphaModFix/>
          </a:blip>
          <a:stretch>
            <a:fillRect/>
          </a:stretch>
        </p:blipFill>
        <p:spPr>
          <a:xfrm>
            <a:off x="1136725" y="1307850"/>
            <a:ext cx="3688326" cy="3625726"/>
          </a:xfrm>
          <a:prstGeom prst="rect">
            <a:avLst/>
          </a:prstGeom>
          <a:noFill/>
          <a:ln>
            <a:noFill/>
          </a:ln>
        </p:spPr>
      </p:pic>
      <p:sp>
        <p:nvSpPr>
          <p:cNvPr id="228" name="Google Shape;228;p28"/>
          <p:cNvSpPr txBox="1"/>
          <p:nvPr/>
        </p:nvSpPr>
        <p:spPr>
          <a:xfrm>
            <a:off x="5326850" y="1307850"/>
            <a:ext cx="3281100" cy="29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rgbClr val="FFFFFF"/>
                </a:solidFill>
              </a:rPr>
              <a:t>En este apartado se establecerán criterios, técnicas, herramientas y entregables que cumplan con los requerimientos del cliente, para que el producto sea aceptado.  </a:t>
            </a:r>
            <a:endParaRPr dirty="0">
              <a:solidFill>
                <a:srgbClr val="FFFFFF"/>
              </a:solidFill>
              <a:latin typeface="Lato"/>
              <a:ea typeface="Lato"/>
              <a:cs typeface="Lato"/>
              <a:sym typeface="Lato"/>
            </a:endParaRPr>
          </a:p>
        </p:txBody>
      </p:sp>
      <p:pic>
        <p:nvPicPr>
          <p:cNvPr id="229" name="Google Shape;229;p28"/>
          <p:cNvPicPr preferRelativeResize="0"/>
          <p:nvPr/>
        </p:nvPicPr>
        <p:blipFill>
          <a:blip r:embed="rId4">
            <a:alphaModFix/>
          </a:blip>
          <a:stretch>
            <a:fillRect/>
          </a:stretch>
        </p:blipFill>
        <p:spPr>
          <a:xfrm>
            <a:off x="5443400" y="2571738"/>
            <a:ext cx="3048000" cy="1895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s" sz="700">
                <a:solidFill>
                  <a:srgbClr val="000000"/>
                </a:solidFill>
                <a:latin typeface="Times New Roman"/>
                <a:ea typeface="Times New Roman"/>
                <a:cs typeface="Times New Roman"/>
                <a:sym typeface="Times New Roman"/>
              </a:rPr>
              <a:t>   </a:t>
            </a:r>
            <a:r>
              <a:rPr lang="es" sz="1700" b="1">
                <a:solidFill>
                  <a:srgbClr val="FFFFFF"/>
                </a:solidFill>
                <a:latin typeface="Arial"/>
                <a:ea typeface="Arial"/>
                <a:cs typeface="Arial"/>
                <a:sym typeface="Arial"/>
              </a:rPr>
              <a:t>Organización del proyecto y comunicación</a:t>
            </a:r>
            <a:endParaRPr sz="1700" b="1" dirty="0">
              <a:solidFill>
                <a:srgbClr val="FFFFFF"/>
              </a:solidFill>
              <a:latin typeface="Arial"/>
              <a:ea typeface="Arial"/>
              <a:cs typeface="Arial"/>
              <a:sym typeface="Arial"/>
            </a:endParaRPr>
          </a:p>
          <a:p>
            <a:pPr marL="0" lvl="0" indent="0" algn="l" rtl="0">
              <a:spcBef>
                <a:spcPts val="400"/>
              </a:spcBef>
              <a:spcAft>
                <a:spcPts val="0"/>
              </a:spcAft>
              <a:buNone/>
            </a:pPr>
            <a:endParaRPr dirty="0"/>
          </a:p>
        </p:txBody>
      </p:sp>
      <p:pic>
        <p:nvPicPr>
          <p:cNvPr id="235" name="Google Shape;235;p29"/>
          <p:cNvPicPr preferRelativeResize="0"/>
          <p:nvPr/>
        </p:nvPicPr>
        <p:blipFill>
          <a:blip r:embed="rId3">
            <a:alphaModFix/>
          </a:blip>
          <a:stretch>
            <a:fillRect/>
          </a:stretch>
        </p:blipFill>
        <p:spPr>
          <a:xfrm>
            <a:off x="2383275" y="1257650"/>
            <a:ext cx="4610100" cy="3400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3. Administración del proyecto</a:t>
            </a:r>
            <a:endParaRPr dirty="0"/>
          </a:p>
        </p:txBody>
      </p:sp>
      <p:pic>
        <p:nvPicPr>
          <p:cNvPr id="241" name="Google Shape;241;p30"/>
          <p:cNvPicPr preferRelativeResize="0"/>
          <p:nvPr/>
        </p:nvPicPr>
        <p:blipFill>
          <a:blip r:embed="rId3">
            <a:alphaModFix/>
          </a:blip>
          <a:stretch>
            <a:fillRect/>
          </a:stretch>
        </p:blipFill>
        <p:spPr>
          <a:xfrm>
            <a:off x="2676762" y="1180400"/>
            <a:ext cx="3790472" cy="3530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s" sz="700">
                <a:solidFill>
                  <a:srgbClr val="FFFFFF"/>
                </a:solidFill>
                <a:latin typeface="Times New Roman"/>
                <a:ea typeface="Times New Roman"/>
                <a:cs typeface="Times New Roman"/>
                <a:sym typeface="Times New Roman"/>
              </a:rPr>
              <a:t> </a:t>
            </a:r>
            <a:r>
              <a:rPr lang="es"/>
              <a:t> Métodos y herramientas de Estimación</a:t>
            </a:r>
            <a:endParaRPr dirty="0"/>
          </a:p>
          <a:p>
            <a:pPr marL="0" lvl="0" indent="0" algn="l" rtl="0">
              <a:spcBef>
                <a:spcPts val="400"/>
              </a:spcBef>
              <a:spcAft>
                <a:spcPts val="0"/>
              </a:spcAft>
              <a:buNone/>
            </a:pPr>
            <a:endParaRPr dirty="0"/>
          </a:p>
        </p:txBody>
      </p:sp>
      <p:sp>
        <p:nvSpPr>
          <p:cNvPr id="247" name="Google Shape;247;p31"/>
          <p:cNvSpPr txBox="1"/>
          <p:nvPr/>
        </p:nvSpPr>
        <p:spPr>
          <a:xfrm>
            <a:off x="1428225" y="1322075"/>
            <a:ext cx="6697200" cy="7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rgbClr val="FFFFFF"/>
                </a:solidFill>
                <a:latin typeface="Lato"/>
                <a:ea typeface="Lato"/>
                <a:cs typeface="Lato"/>
                <a:sym typeface="Lato"/>
              </a:rPr>
              <a:t>Nosotros escogimos dos métodos de estimación que son sprints y estimación basada  casos de uso que se  explicarán a continuación.</a:t>
            </a:r>
            <a:endParaRPr dirty="0">
              <a:solidFill>
                <a:srgbClr val="FFFFFF"/>
              </a:solidFill>
              <a:latin typeface="Lato"/>
              <a:ea typeface="Lato"/>
              <a:cs typeface="Lato"/>
              <a:sym typeface="Lato"/>
            </a:endParaRPr>
          </a:p>
        </p:txBody>
      </p:sp>
      <p:sp>
        <p:nvSpPr>
          <p:cNvPr id="248" name="Google Shape;248;p31"/>
          <p:cNvSpPr txBox="1"/>
          <p:nvPr/>
        </p:nvSpPr>
        <p:spPr>
          <a:xfrm>
            <a:off x="1476475" y="2229175"/>
            <a:ext cx="6687600" cy="2499300"/>
          </a:xfrm>
          <a:prstGeom prst="rect">
            <a:avLst/>
          </a:prstGeom>
          <a:noFill/>
          <a:ln>
            <a:noFill/>
          </a:ln>
        </p:spPr>
        <p:txBody>
          <a:bodyPr spcFirstLastPara="1" wrap="square" lIns="91425" tIns="91425" rIns="91425" bIns="91425" anchor="t" anchorCtr="0">
            <a:noAutofit/>
          </a:bodyPr>
          <a:lstStyle/>
          <a:p>
            <a:pPr marL="457200" lvl="0" indent="-317500" algn="just" rtl="0">
              <a:lnSpc>
                <a:spcPct val="107000"/>
              </a:lnSpc>
              <a:spcBef>
                <a:spcPts val="1200"/>
              </a:spcBef>
              <a:spcAft>
                <a:spcPts val="0"/>
              </a:spcAft>
              <a:buClr>
                <a:srgbClr val="FFFFFF"/>
              </a:buClr>
              <a:buSzPts val="1400"/>
              <a:buFont typeface="Lato"/>
              <a:buChar char="●"/>
            </a:pPr>
            <a:r>
              <a:rPr lang="es" dirty="0">
                <a:solidFill>
                  <a:srgbClr val="FFFFFF"/>
                </a:solidFill>
              </a:rPr>
              <a:t>Estimación basada en casos de uso: Se presentará gráfico detallado de los casos de uso desarrollados por el equipo del proyecto. Esto será útil al momento de proporcionar una referencia de cómo es la comunicación y el comportamiento de un sistema mediante su interacción con los usuarios y/u otros sistemas.</a:t>
            </a:r>
            <a:endParaRPr dirty="0">
              <a:solidFill>
                <a:srgbClr val="FFFFFF"/>
              </a:solidFill>
            </a:endParaRPr>
          </a:p>
          <a:p>
            <a:pPr marL="457200" lvl="0" indent="-317500" algn="just" rtl="0">
              <a:lnSpc>
                <a:spcPct val="107000"/>
              </a:lnSpc>
              <a:spcBef>
                <a:spcPts val="0"/>
              </a:spcBef>
              <a:spcAft>
                <a:spcPts val="0"/>
              </a:spcAft>
              <a:buClr>
                <a:srgbClr val="FFFFFF"/>
              </a:buClr>
              <a:buSzPts val="1400"/>
              <a:buFont typeface="Lato"/>
              <a:buChar char="●"/>
            </a:pPr>
            <a:r>
              <a:rPr lang="es" dirty="0">
                <a:solidFill>
                  <a:srgbClr val="FFFFFF"/>
                </a:solidFill>
              </a:rPr>
              <a:t>Sprints: Se hará un gráfico que permitirá hacer una estimación de la carga de trabajo que tomará todos los sprints del proyecto. Este cuadro se utilizará como una herramienta que permitirá conocer el trabajo de todo el proyecto (en términos de código y documentación) que aún falta por entregar.</a:t>
            </a:r>
            <a:endParaRPr dirty="0">
              <a:solidFill>
                <a:srgbClr val="FFFFFF"/>
              </a:solidFill>
            </a:endParaRPr>
          </a:p>
          <a:p>
            <a:pPr marL="457200" lvl="0" indent="0" algn="l" rtl="0">
              <a:spcBef>
                <a:spcPts val="800"/>
              </a:spcBef>
              <a:spcAft>
                <a:spcPts val="0"/>
              </a:spcAft>
              <a:buNone/>
            </a:pPr>
            <a:endParaRPr sz="1800" dirty="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AGENDA</a:t>
            </a:r>
            <a:endParaRPr dirty="0"/>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s"/>
              <a:t>Contextualización del proyecto y metodologías de desarrollo</a:t>
            </a:r>
            <a:endParaRPr dirty="0"/>
          </a:p>
          <a:p>
            <a:pPr marL="457200" lvl="0" indent="-311150" algn="l" rtl="0">
              <a:spcBef>
                <a:spcPts val="0"/>
              </a:spcBef>
              <a:spcAft>
                <a:spcPts val="0"/>
              </a:spcAft>
              <a:buSzPts val="1300"/>
              <a:buAutoNum type="arabicPeriod"/>
            </a:pPr>
            <a:r>
              <a:rPr lang="es"/>
              <a:t>Planeación del proyecto de desarrollo de software</a:t>
            </a:r>
            <a:endParaRPr dirty="0"/>
          </a:p>
          <a:p>
            <a:pPr marL="457200" lvl="0" indent="-311150" algn="l" rtl="0">
              <a:spcBef>
                <a:spcPts val="0"/>
              </a:spcBef>
              <a:spcAft>
                <a:spcPts val="0"/>
              </a:spcAft>
              <a:buSzPts val="1300"/>
              <a:buAutoNum type="arabicPeriod"/>
            </a:pPr>
            <a:r>
              <a:rPr lang="es"/>
              <a:t>Herramientas tecnológicas a utilizar para el desarrollo del proyecto de software</a:t>
            </a:r>
            <a:endParaRPr dirty="0"/>
          </a:p>
          <a:p>
            <a:pPr marL="457200" lvl="0" indent="-311150" algn="l" rtl="0">
              <a:spcBef>
                <a:spcPts val="0"/>
              </a:spcBef>
              <a:spcAft>
                <a:spcPts val="0"/>
              </a:spcAft>
              <a:buSzPts val="1300"/>
              <a:buAutoNum type="arabicPeriod"/>
            </a:pPr>
            <a:r>
              <a:rPr lang="es"/>
              <a:t>Métodos y herramientas de estimación</a:t>
            </a:r>
            <a:endParaRPr dirty="0"/>
          </a:p>
          <a:p>
            <a:pPr marL="457200" lvl="0" indent="-311150" algn="l" rtl="0">
              <a:spcBef>
                <a:spcPts val="0"/>
              </a:spcBef>
              <a:spcAft>
                <a:spcPts val="0"/>
              </a:spcAft>
              <a:buSzPts val="1300"/>
              <a:buAutoNum type="arabicPeriod"/>
            </a:pPr>
            <a:r>
              <a:rPr lang="es"/>
              <a:t>Desarrollo del proyecto</a:t>
            </a:r>
            <a:endParaRPr dirty="0"/>
          </a:p>
          <a:p>
            <a:pPr marL="457200" lvl="0" indent="-311150" algn="l" rtl="0">
              <a:spcBef>
                <a:spcPts val="0"/>
              </a:spcBef>
              <a:spcAft>
                <a:spcPts val="0"/>
              </a:spcAft>
              <a:buSzPts val="1300"/>
              <a:buAutoNum type="arabicPeriod"/>
            </a:pPr>
            <a:r>
              <a:rPr lang="es"/>
              <a:t>Plan de trabajo</a:t>
            </a:r>
            <a:endParaRPr dirty="0"/>
          </a:p>
          <a:p>
            <a:pPr marL="457200" lvl="0" indent="-311150" algn="l" rtl="0">
              <a:spcBef>
                <a:spcPts val="0"/>
              </a:spcBef>
              <a:spcAft>
                <a:spcPts val="0"/>
              </a:spcAft>
              <a:buSzPts val="1300"/>
              <a:buAutoNum type="arabicPeriod"/>
            </a:pPr>
            <a:r>
              <a:rPr lang="es"/>
              <a:t>Presupuesto</a:t>
            </a:r>
            <a:endParaRPr dirty="0"/>
          </a:p>
          <a:p>
            <a:pPr marL="457200" lvl="0" indent="-311150" algn="l" rtl="0">
              <a:spcBef>
                <a:spcPts val="0"/>
              </a:spcBef>
              <a:spcAft>
                <a:spcPts val="0"/>
              </a:spcAft>
              <a:buSzPts val="1300"/>
              <a:buAutoNum type="arabicPeriod"/>
            </a:pPr>
            <a:r>
              <a:rPr lang="es"/>
              <a:t>Administración de configuración y documentación</a:t>
            </a:r>
            <a:endParaRPr dirty="0"/>
          </a:p>
          <a:p>
            <a:pPr marL="457200" lvl="0" indent="-311150" algn="l" rtl="0">
              <a:spcBef>
                <a:spcPts val="0"/>
              </a:spcBef>
              <a:spcAft>
                <a:spcPts val="0"/>
              </a:spcAft>
              <a:buSzPts val="1300"/>
              <a:buAutoNum type="arabicPeriod"/>
            </a:pPr>
            <a:r>
              <a:rPr lang="es"/>
              <a:t>Monitoreo y control</a:t>
            </a:r>
            <a:endParaRPr dirty="0"/>
          </a:p>
          <a:p>
            <a:pPr marL="457200" lvl="0" indent="-311150" algn="l" rtl="0">
              <a:spcBef>
                <a:spcPts val="0"/>
              </a:spcBef>
              <a:spcAft>
                <a:spcPts val="0"/>
              </a:spcAft>
              <a:buSzPts val="1300"/>
              <a:buAutoNum type="arabicPeriod"/>
            </a:pPr>
            <a:r>
              <a:rPr lang="es"/>
              <a:t>Administración de riesgos</a:t>
            </a:r>
            <a:endParaRPr dirty="0"/>
          </a:p>
          <a:p>
            <a:pPr marL="457200" lvl="0" indent="-311150" algn="l" rtl="0">
              <a:spcBef>
                <a:spcPts val="0"/>
              </a:spcBef>
              <a:spcAft>
                <a:spcPts val="0"/>
              </a:spcAft>
              <a:buSzPts val="1300"/>
              <a:buAutoNum type="arabicPeriod"/>
            </a:pPr>
            <a:r>
              <a:rPr lang="es"/>
              <a:t>Control de calidad</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33"/>
          <p:cNvPicPr preferRelativeResize="0"/>
          <p:nvPr/>
        </p:nvPicPr>
        <p:blipFill>
          <a:blip r:embed="rId3">
            <a:alphaModFix/>
          </a:blip>
          <a:stretch>
            <a:fillRect/>
          </a:stretch>
        </p:blipFill>
        <p:spPr>
          <a:xfrm>
            <a:off x="2242975" y="583525"/>
            <a:ext cx="4791950" cy="4484775"/>
          </a:xfrm>
          <a:prstGeom prst="rect">
            <a:avLst/>
          </a:prstGeom>
          <a:noFill/>
          <a:ln>
            <a:noFill/>
          </a:ln>
        </p:spPr>
      </p:pic>
      <p:sp>
        <p:nvSpPr>
          <p:cNvPr id="260" name="Google Shape;260;p33"/>
          <p:cNvSpPr txBox="1"/>
          <p:nvPr/>
        </p:nvSpPr>
        <p:spPr>
          <a:xfrm>
            <a:off x="1601925" y="106150"/>
            <a:ext cx="6176100" cy="366600"/>
          </a:xfrm>
          <a:prstGeom prst="rect">
            <a:avLst/>
          </a:prstGeom>
          <a:noFill/>
          <a:ln>
            <a:noFill/>
          </a:ln>
        </p:spPr>
        <p:txBody>
          <a:bodyPr spcFirstLastPara="1" wrap="square" lIns="91425" tIns="91425" rIns="91425" bIns="91425" anchor="t" anchorCtr="0">
            <a:noAutofit/>
          </a:bodyPr>
          <a:lstStyle/>
          <a:p>
            <a:pPr marL="1828800" lvl="0" indent="0" algn="l" rtl="0">
              <a:spcBef>
                <a:spcPts val="0"/>
              </a:spcBef>
              <a:spcAft>
                <a:spcPts val="0"/>
              </a:spcAft>
              <a:buNone/>
            </a:pPr>
            <a:r>
              <a:rPr lang="es">
                <a:solidFill>
                  <a:srgbClr val="FFFFFF"/>
                </a:solidFill>
                <a:latin typeface="Lato"/>
                <a:ea typeface="Lato"/>
                <a:cs typeface="Lato"/>
                <a:sym typeface="Lato"/>
              </a:rPr>
              <a:t>Planes de trabajo del proyecto</a:t>
            </a:r>
            <a:endParaRPr dirty="0">
              <a:solidFill>
                <a:srgbClr val="FFFFF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1297500" y="212300"/>
            <a:ext cx="7038900" cy="646500"/>
          </a:xfrm>
          <a:prstGeom prst="rect">
            <a:avLst/>
          </a:prstGeom>
        </p:spPr>
        <p:txBody>
          <a:bodyPr spcFirstLastPara="1" wrap="square" lIns="91425" tIns="91425" rIns="91425" bIns="91425" anchor="t" anchorCtr="0">
            <a:noAutofit/>
          </a:bodyPr>
          <a:lstStyle/>
          <a:p>
            <a:pPr marL="1828800" lvl="0" indent="0" algn="l" rtl="0">
              <a:spcBef>
                <a:spcPts val="0"/>
              </a:spcBef>
              <a:spcAft>
                <a:spcPts val="0"/>
              </a:spcAft>
              <a:buNone/>
            </a:pPr>
            <a:r>
              <a:rPr lang="es"/>
              <a:t>Diagrama de Gantt</a:t>
            </a:r>
            <a:endParaRPr dirty="0"/>
          </a:p>
        </p:txBody>
      </p:sp>
      <p:pic>
        <p:nvPicPr>
          <p:cNvPr id="266" name="Google Shape;266;p34"/>
          <p:cNvPicPr preferRelativeResize="0"/>
          <p:nvPr/>
        </p:nvPicPr>
        <p:blipFill>
          <a:blip r:embed="rId3">
            <a:alphaModFix/>
          </a:blip>
          <a:stretch>
            <a:fillRect/>
          </a:stretch>
        </p:blipFill>
        <p:spPr>
          <a:xfrm>
            <a:off x="2566925" y="773675"/>
            <a:ext cx="4371501" cy="4236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Presupuesto del Proyecto</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72" name="Google Shape;272;p35"/>
          <p:cNvSpPr txBox="1"/>
          <p:nvPr/>
        </p:nvSpPr>
        <p:spPr>
          <a:xfrm>
            <a:off x="1297500" y="1080800"/>
            <a:ext cx="6658500" cy="2036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Adquisición de licencias de software</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Salarios de colaboradores</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Hardware</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Planes de capacitación </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Gastos mensuales</a:t>
            </a:r>
            <a:endParaRPr dirty="0">
              <a:solidFill>
                <a:srgbClr val="FFFFFF"/>
              </a:solidFill>
              <a:latin typeface="Lato"/>
              <a:ea typeface="Lato"/>
              <a:cs typeface="Lato"/>
              <a:sym typeface="Lato"/>
            </a:endParaRPr>
          </a:p>
          <a:p>
            <a:pPr marL="0" lvl="0" indent="0" algn="l" rtl="0">
              <a:spcBef>
                <a:spcPts val="0"/>
              </a:spcBef>
              <a:spcAft>
                <a:spcPts val="0"/>
              </a:spcAft>
              <a:buNone/>
            </a:pPr>
            <a:endParaRPr dirty="0">
              <a:solidFill>
                <a:srgbClr val="FFFFFF"/>
              </a:solidFill>
              <a:latin typeface="Lato"/>
              <a:ea typeface="Lato"/>
              <a:cs typeface="Lato"/>
              <a:sym typeface="Lato"/>
            </a:endParaRPr>
          </a:p>
        </p:txBody>
      </p:sp>
      <p:pic>
        <p:nvPicPr>
          <p:cNvPr id="273" name="Google Shape;273;p35"/>
          <p:cNvPicPr preferRelativeResize="0"/>
          <p:nvPr/>
        </p:nvPicPr>
        <p:blipFill>
          <a:blip r:embed="rId3">
            <a:alphaModFix/>
          </a:blip>
          <a:stretch>
            <a:fillRect/>
          </a:stretch>
        </p:blipFill>
        <p:spPr>
          <a:xfrm>
            <a:off x="2446237" y="2465900"/>
            <a:ext cx="4251525" cy="2132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AMBIENTE DE TRABAJO</a:t>
            </a:r>
            <a:endParaRPr dirty="0"/>
          </a:p>
        </p:txBody>
      </p:sp>
      <p:sp>
        <p:nvSpPr>
          <p:cNvPr id="279" name="Google Shape;279;p36"/>
          <p:cNvSpPr txBox="1"/>
          <p:nvPr/>
        </p:nvSpPr>
        <p:spPr>
          <a:xfrm>
            <a:off x="1023250" y="1714025"/>
            <a:ext cx="5469600" cy="2597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Lato"/>
              <a:buAutoNum type="arabicPeriod"/>
            </a:pPr>
            <a:r>
              <a:rPr lang="es">
                <a:solidFill>
                  <a:srgbClr val="FFFFFF"/>
                </a:solidFill>
                <a:latin typeface="Lato"/>
                <a:ea typeface="Lato"/>
                <a:cs typeface="Lato"/>
                <a:sym typeface="Lato"/>
              </a:rPr>
              <a:t>MANUAL DE REGLAS</a:t>
            </a:r>
            <a:endParaRPr dirty="0">
              <a:solidFill>
                <a:srgbClr val="FFFFFF"/>
              </a:solidFill>
              <a:latin typeface="Lato"/>
              <a:ea typeface="Lato"/>
              <a:cs typeface="Lato"/>
              <a:sym typeface="Lato"/>
            </a:endParaRPr>
          </a:p>
          <a:p>
            <a:pPr marL="0" lvl="0" indent="0" algn="l" rtl="0">
              <a:spcBef>
                <a:spcPts val="0"/>
              </a:spcBef>
              <a:spcAft>
                <a:spcPts val="0"/>
              </a:spcAft>
              <a:buNone/>
            </a:pPr>
            <a:r>
              <a:rPr lang="es">
                <a:solidFill>
                  <a:srgbClr val="FFFFFF"/>
                </a:solidFill>
                <a:latin typeface="Lato"/>
                <a:ea typeface="Lato"/>
                <a:cs typeface="Lato"/>
                <a:sym typeface="Lato"/>
              </a:rPr>
              <a:t>	</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REGLAS</a:t>
            </a:r>
            <a:endParaRPr dirty="0">
              <a:solidFill>
                <a:srgbClr val="FFFFFF"/>
              </a:solidFill>
              <a:latin typeface="Lato"/>
              <a:ea typeface="Lato"/>
              <a:cs typeface="Lato"/>
              <a:sym typeface="Lato"/>
            </a:endParaRPr>
          </a:p>
          <a:p>
            <a:pPr marL="0" lvl="0" indent="0" algn="l" rtl="0">
              <a:spcBef>
                <a:spcPts val="0"/>
              </a:spcBef>
              <a:spcAft>
                <a:spcPts val="0"/>
              </a:spcAft>
              <a:buNone/>
            </a:pPr>
            <a:r>
              <a:rPr lang="es">
                <a:solidFill>
                  <a:srgbClr val="FFFFFF"/>
                </a:solidFill>
                <a:latin typeface="Lato"/>
                <a:ea typeface="Lato"/>
                <a:cs typeface="Lato"/>
                <a:sym typeface="Lato"/>
              </a:rPr>
              <a:t>	</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SANCIONES</a:t>
            </a:r>
            <a:endParaRPr dirty="0">
              <a:solidFill>
                <a:srgbClr val="FFFFFF"/>
              </a:solidFill>
              <a:latin typeface="Lato"/>
              <a:ea typeface="Lato"/>
              <a:cs typeface="Lato"/>
              <a:sym typeface="Lato"/>
            </a:endParaRPr>
          </a:p>
        </p:txBody>
      </p:sp>
      <p:pic>
        <p:nvPicPr>
          <p:cNvPr id="280" name="Google Shape;280;p36"/>
          <p:cNvPicPr preferRelativeResize="0"/>
          <p:nvPr/>
        </p:nvPicPr>
        <p:blipFill>
          <a:blip r:embed="rId3">
            <a:alphaModFix/>
          </a:blip>
          <a:stretch>
            <a:fillRect/>
          </a:stretch>
        </p:blipFill>
        <p:spPr>
          <a:xfrm>
            <a:off x="5105874" y="1273050"/>
            <a:ext cx="2911055" cy="259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ADMINISTRACIÓN DE CONFIGURACIÓN Y DOCUMENTACIÓN</a:t>
            </a:r>
            <a:endParaRPr dirty="0"/>
          </a:p>
        </p:txBody>
      </p:sp>
      <p:pic>
        <p:nvPicPr>
          <p:cNvPr id="286" name="Google Shape;286;p37"/>
          <p:cNvPicPr preferRelativeResize="0"/>
          <p:nvPr/>
        </p:nvPicPr>
        <p:blipFill>
          <a:blip r:embed="rId3">
            <a:alphaModFix/>
          </a:blip>
          <a:stretch>
            <a:fillRect/>
          </a:stretch>
        </p:blipFill>
        <p:spPr>
          <a:xfrm>
            <a:off x="1485900" y="1439150"/>
            <a:ext cx="6172200" cy="3152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ADMINISTRACIÓN DE CONFIGURACIÓN Y DOCUMENTACIÓN</a:t>
            </a:r>
            <a:endParaRPr dirty="0"/>
          </a:p>
        </p:txBody>
      </p:sp>
      <p:pic>
        <p:nvPicPr>
          <p:cNvPr id="292" name="Google Shape;292;p38"/>
          <p:cNvPicPr preferRelativeResize="0"/>
          <p:nvPr/>
        </p:nvPicPr>
        <p:blipFill>
          <a:blip r:embed="rId3">
            <a:alphaModFix/>
          </a:blip>
          <a:stretch>
            <a:fillRect/>
          </a:stretch>
        </p:blipFill>
        <p:spPr>
          <a:xfrm>
            <a:off x="3320075" y="1418025"/>
            <a:ext cx="2178609" cy="3530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9"/>
          <p:cNvSpPr txBox="1">
            <a:spLocks noGrp="1"/>
          </p:cNvSpPr>
          <p:nvPr>
            <p:ph type="title"/>
          </p:nvPr>
        </p:nvSpPr>
        <p:spPr>
          <a:xfrm>
            <a:off x="1297500" y="196800"/>
            <a:ext cx="7038900" cy="474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Monitoreo y control del Proyecto</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s" b="1"/>
              <a:t>Administración de requerimientos:</a:t>
            </a:r>
            <a:endParaRPr dirty="0"/>
          </a:p>
          <a:p>
            <a:pPr marL="0" lvl="0" indent="0" algn="l" rtl="0">
              <a:spcBef>
                <a:spcPts val="0"/>
              </a:spcBef>
              <a:spcAft>
                <a:spcPts val="0"/>
              </a:spcAft>
              <a:buNone/>
            </a:pPr>
            <a:r>
              <a:rPr lang="es"/>
              <a:t>-Alta flexibilidad y dinamismo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s"/>
              <a:t>-Comunicación constante entre la parte del cliente y el equipo.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s"/>
              <a:t>-Deben ser refinados por el líder del proyecto</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0"/>
          <p:cNvSpPr txBox="1">
            <a:spLocks noGrp="1"/>
          </p:cNvSpPr>
          <p:nvPr>
            <p:ph type="title"/>
          </p:nvPr>
        </p:nvSpPr>
        <p:spPr>
          <a:xfrm>
            <a:off x="1238275" y="97575"/>
            <a:ext cx="7038900" cy="41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pic>
        <p:nvPicPr>
          <p:cNvPr id="303" name="Google Shape;303;p40"/>
          <p:cNvPicPr preferRelativeResize="0"/>
          <p:nvPr/>
        </p:nvPicPr>
        <p:blipFill>
          <a:blip r:embed="rId3">
            <a:alphaModFix/>
          </a:blip>
          <a:stretch>
            <a:fillRect/>
          </a:stretch>
        </p:blipFill>
        <p:spPr>
          <a:xfrm>
            <a:off x="1175700" y="115662"/>
            <a:ext cx="6639376" cy="4912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Métricas de progreso</a:t>
            </a:r>
            <a:endParaRPr dirty="0"/>
          </a:p>
        </p:txBody>
      </p:sp>
      <p:pic>
        <p:nvPicPr>
          <p:cNvPr id="309" name="Google Shape;309;p41"/>
          <p:cNvPicPr preferRelativeResize="0"/>
          <p:nvPr/>
        </p:nvPicPr>
        <p:blipFill>
          <a:blip r:embed="rId3">
            <a:alphaModFix/>
          </a:blip>
          <a:stretch>
            <a:fillRect/>
          </a:stretch>
        </p:blipFill>
        <p:spPr>
          <a:xfrm>
            <a:off x="391100" y="1652150"/>
            <a:ext cx="3979075" cy="2369125"/>
          </a:xfrm>
          <a:prstGeom prst="rect">
            <a:avLst/>
          </a:prstGeom>
          <a:noFill/>
          <a:ln>
            <a:noFill/>
          </a:ln>
        </p:spPr>
      </p:pic>
      <p:pic>
        <p:nvPicPr>
          <p:cNvPr id="310" name="Google Shape;310;p41"/>
          <p:cNvPicPr preferRelativeResize="0"/>
          <p:nvPr/>
        </p:nvPicPr>
        <p:blipFill>
          <a:blip r:embed="rId4">
            <a:alphaModFix/>
          </a:blip>
          <a:stretch>
            <a:fillRect/>
          </a:stretch>
        </p:blipFill>
        <p:spPr>
          <a:xfrm>
            <a:off x="4522575" y="1460250"/>
            <a:ext cx="4469026" cy="289367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Identificación y análisis de riesgos</a:t>
            </a:r>
            <a:endParaRPr dirty="0"/>
          </a:p>
        </p:txBody>
      </p:sp>
      <p:sp>
        <p:nvSpPr>
          <p:cNvPr id="316" name="Google Shape;316;p42"/>
          <p:cNvSpPr txBox="1"/>
          <p:nvPr/>
        </p:nvSpPr>
        <p:spPr>
          <a:xfrm>
            <a:off x="1297500" y="1307850"/>
            <a:ext cx="4619100" cy="3005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Contagio de COVID-19 u otra enfermedad</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Incumplimiento de actividades</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Fallo en la planificación de actividades</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Explicación poco clara o incompleta de los requerimientos</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Abandono de un miembro del equipo</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Cambio de normas en la entrega del proyecto</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Clientes pueden incurrir en asuntos ilegales</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Bajo interés por parte de los potenciales clientes</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Los integrantes del proyecto eligieron herramientas en las que no se tiene experiencia</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El presupuesto económico para el proyecto no fue suficiente</a:t>
            </a:r>
            <a:endParaRPr dirty="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457200" lvl="0" indent="-406400" algn="l" rtl="0">
              <a:spcBef>
                <a:spcPts val="0"/>
              </a:spcBef>
              <a:spcAft>
                <a:spcPts val="0"/>
              </a:spcAft>
              <a:buSzPts val="2800"/>
              <a:buAutoNum type="arabicPeriod"/>
            </a:pPr>
            <a:r>
              <a:rPr lang="es"/>
              <a:t>Contextualización del proyecto y metodologías de desarrollo</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Identificación y análisis de riesgos</a:t>
            </a:r>
            <a:endParaRPr dirty="0"/>
          </a:p>
        </p:txBody>
      </p:sp>
      <p:sp>
        <p:nvSpPr>
          <p:cNvPr id="322" name="Google Shape;322;p43"/>
          <p:cNvSpPr txBox="1"/>
          <p:nvPr/>
        </p:nvSpPr>
        <p:spPr>
          <a:xfrm>
            <a:off x="1297500" y="1307850"/>
            <a:ext cx="4619100" cy="3005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Contagio de COVID-19 u otra enfermedad</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Incumplimiento de actividades</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0000"/>
              </a:buClr>
              <a:buSzPts val="1400"/>
              <a:buFont typeface="Lato"/>
              <a:buChar char="●"/>
            </a:pPr>
            <a:r>
              <a:rPr lang="es">
                <a:solidFill>
                  <a:srgbClr val="FF0000"/>
                </a:solidFill>
                <a:latin typeface="Lato"/>
                <a:ea typeface="Lato"/>
                <a:cs typeface="Lato"/>
                <a:sym typeface="Lato"/>
              </a:rPr>
              <a:t>Fallo en la planificación de actividades</a:t>
            </a:r>
            <a:endParaRPr dirty="0">
              <a:solidFill>
                <a:srgbClr val="FF0000"/>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Explicación poco clara o incompleta de los requerimientos</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Abandono de un miembro del equipo</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Cambio de normas en la entrega del proyecto</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Clientes pueden incurrir en asuntos ilegales</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Bajo interés por parte de los potenciales clientes</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0000"/>
              </a:buClr>
              <a:buSzPts val="1400"/>
              <a:buFont typeface="Lato"/>
              <a:buChar char="●"/>
            </a:pPr>
            <a:r>
              <a:rPr lang="es">
                <a:solidFill>
                  <a:srgbClr val="FF0000"/>
                </a:solidFill>
                <a:latin typeface="Lato"/>
                <a:ea typeface="Lato"/>
                <a:cs typeface="Lato"/>
                <a:sym typeface="Lato"/>
              </a:rPr>
              <a:t>Los integrantes del proyecto eligieron herramientas en las que no se tiene experiencia</a:t>
            </a:r>
            <a:endParaRPr dirty="0">
              <a:solidFill>
                <a:srgbClr val="FF0000"/>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s">
                <a:solidFill>
                  <a:srgbClr val="FFFFFF"/>
                </a:solidFill>
                <a:latin typeface="Lato"/>
                <a:ea typeface="Lato"/>
                <a:cs typeface="Lato"/>
                <a:sym typeface="Lato"/>
              </a:rPr>
              <a:t>El presupuesto económico para el proyecto no fue suficiente</a:t>
            </a:r>
            <a:endParaRPr dirty="0">
              <a:solidFill>
                <a:srgbClr val="FFFFFF"/>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4"/>
          <p:cNvSpPr txBox="1">
            <a:spLocks noGrp="1"/>
          </p:cNvSpPr>
          <p:nvPr>
            <p:ph type="title"/>
          </p:nvPr>
        </p:nvSpPr>
        <p:spPr>
          <a:xfrm>
            <a:off x="1241800" y="148725"/>
            <a:ext cx="7038900" cy="49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Control de Calidad (QC)</a:t>
            </a: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s" b="1"/>
              <a:t>-Reactivo y correctivo</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s" b="1"/>
              <a:t>-No implica solo hacerlo cuando se vaya a entregar el producto</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s" b="1"/>
              <a:t>-Puede ayudar a reducir riesgos haciéndolo de forma iterativa.</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s" b="1"/>
              <a:t>-Es un proceso que involucra a todo el equipo.</a:t>
            </a:r>
            <a:endParaRPr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5"/>
          <p:cNvSpPr txBox="1">
            <a:spLocks noGrp="1"/>
          </p:cNvSpPr>
          <p:nvPr>
            <p:ph type="title"/>
          </p:nvPr>
        </p:nvSpPr>
        <p:spPr>
          <a:xfrm>
            <a:off x="1241800" y="148725"/>
            <a:ext cx="7038900" cy="49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Control de Calidad (QC)</a:t>
            </a: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p:txBody>
      </p:sp>
      <p:pic>
        <p:nvPicPr>
          <p:cNvPr id="333" name="Google Shape;333;p45"/>
          <p:cNvPicPr preferRelativeResize="0"/>
          <p:nvPr/>
        </p:nvPicPr>
        <p:blipFill rotWithShape="1">
          <a:blip r:embed="rId3">
            <a:alphaModFix/>
          </a:blip>
          <a:srcRect t="5406" b="4931"/>
          <a:stretch/>
        </p:blipFill>
        <p:spPr>
          <a:xfrm>
            <a:off x="209025" y="680049"/>
            <a:ext cx="8725975" cy="410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Metodologías ágiles </a:t>
            </a:r>
            <a:endParaRPr dirty="0"/>
          </a:p>
        </p:txBody>
      </p:sp>
      <p:pic>
        <p:nvPicPr>
          <p:cNvPr id="152" name="Google Shape;152;p16"/>
          <p:cNvPicPr preferRelativeResize="0"/>
          <p:nvPr/>
        </p:nvPicPr>
        <p:blipFill>
          <a:blip r:embed="rId3">
            <a:alphaModFix/>
          </a:blip>
          <a:stretch>
            <a:fillRect/>
          </a:stretch>
        </p:blipFill>
        <p:spPr>
          <a:xfrm>
            <a:off x="1923863" y="1307850"/>
            <a:ext cx="5296275" cy="35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SCRUM</a:t>
            </a:r>
            <a:endParaRPr dirty="0"/>
          </a:p>
        </p:txBody>
      </p:sp>
      <p:pic>
        <p:nvPicPr>
          <p:cNvPr id="158" name="Google Shape;158;p17"/>
          <p:cNvPicPr preferRelativeResize="0"/>
          <p:nvPr/>
        </p:nvPicPr>
        <p:blipFill>
          <a:blip r:embed="rId3">
            <a:alphaModFix/>
          </a:blip>
          <a:stretch>
            <a:fillRect/>
          </a:stretch>
        </p:blipFill>
        <p:spPr>
          <a:xfrm>
            <a:off x="823125" y="1307850"/>
            <a:ext cx="3530851" cy="3530851"/>
          </a:xfrm>
          <a:prstGeom prst="rect">
            <a:avLst/>
          </a:prstGeom>
          <a:noFill/>
          <a:ln>
            <a:noFill/>
          </a:ln>
        </p:spPr>
      </p:pic>
      <p:pic>
        <p:nvPicPr>
          <p:cNvPr id="159" name="Google Shape;159;p17"/>
          <p:cNvPicPr preferRelativeResize="0"/>
          <p:nvPr/>
        </p:nvPicPr>
        <p:blipFill>
          <a:blip r:embed="rId4">
            <a:alphaModFix/>
          </a:blip>
          <a:stretch>
            <a:fillRect/>
          </a:stretch>
        </p:blipFill>
        <p:spPr>
          <a:xfrm>
            <a:off x="4572000" y="2571750"/>
            <a:ext cx="4571999" cy="59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8"/>
          <p:cNvPicPr preferRelativeResize="0"/>
          <p:nvPr/>
        </p:nvPicPr>
        <p:blipFill>
          <a:blip r:embed="rId3">
            <a:alphaModFix/>
          </a:blip>
          <a:stretch>
            <a:fillRect/>
          </a:stretch>
        </p:blipFill>
        <p:spPr>
          <a:xfrm>
            <a:off x="1833563" y="1104900"/>
            <a:ext cx="5476875" cy="277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2. Planeación del proyecto de desarrollo de software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AutoNum type="arabicPeriod"/>
            </a:pPr>
            <a:r>
              <a:rPr lang="es"/>
              <a:t>Iniciación</a:t>
            </a:r>
            <a:endParaRPr dirty="0"/>
          </a:p>
        </p:txBody>
      </p:sp>
      <p:pic>
        <p:nvPicPr>
          <p:cNvPr id="175" name="Google Shape;175;p20"/>
          <p:cNvPicPr preferRelativeResize="0"/>
          <p:nvPr/>
        </p:nvPicPr>
        <p:blipFill>
          <a:blip r:embed="rId3">
            <a:alphaModFix/>
          </a:blip>
          <a:stretch>
            <a:fillRect/>
          </a:stretch>
        </p:blipFill>
        <p:spPr>
          <a:xfrm>
            <a:off x="1923863" y="1165825"/>
            <a:ext cx="5296275"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2. Plan y estimación</a:t>
            </a:r>
            <a:endParaRPr dirty="0"/>
          </a:p>
        </p:txBody>
      </p:sp>
      <p:pic>
        <p:nvPicPr>
          <p:cNvPr id="181" name="Google Shape;181;p21"/>
          <p:cNvPicPr preferRelativeResize="0"/>
          <p:nvPr/>
        </p:nvPicPr>
        <p:blipFill>
          <a:blip r:embed="rId3">
            <a:alphaModFix/>
          </a:blip>
          <a:stretch>
            <a:fillRect/>
          </a:stretch>
        </p:blipFill>
        <p:spPr>
          <a:xfrm>
            <a:off x="2806575" y="1307850"/>
            <a:ext cx="3530849" cy="3530849"/>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916</Words>
  <Application>Microsoft Macintosh PowerPoint</Application>
  <PresentationFormat>On-screen Show (16:9)</PresentationFormat>
  <Paragraphs>107</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Montserrat</vt:lpstr>
      <vt:lpstr>Times New Roman</vt:lpstr>
      <vt:lpstr>Lato</vt:lpstr>
      <vt:lpstr>Arial</vt:lpstr>
      <vt:lpstr>Focus</vt:lpstr>
      <vt:lpstr>PowerPoint Presentation</vt:lpstr>
      <vt:lpstr>AGENDA</vt:lpstr>
      <vt:lpstr>Contextualización del proyecto y metodologías de desarrollo</vt:lpstr>
      <vt:lpstr>Metodologías ágiles </vt:lpstr>
      <vt:lpstr>SCRUM</vt:lpstr>
      <vt:lpstr>PowerPoint Presentation</vt:lpstr>
      <vt:lpstr>2. Planeación del proyecto de desarrollo de software</vt:lpstr>
      <vt:lpstr>Iniciación</vt:lpstr>
      <vt:lpstr>2. Plan y estimación</vt:lpstr>
      <vt:lpstr>3. Implementación</vt:lpstr>
      <vt:lpstr>4. Revisión y retrospectiva </vt:lpstr>
      <vt:lpstr>5. Lanzamiento</vt:lpstr>
      <vt:lpstr>3. Herramientas tecnológicas a utilizar</vt:lpstr>
      <vt:lpstr>Lenguajes de programación</vt:lpstr>
      <vt:lpstr>Herramientas y frameworks</vt:lpstr>
      <vt:lpstr>  Plan de aceptación del producto </vt:lpstr>
      <vt:lpstr>   Organización del proyecto y comunicación </vt:lpstr>
      <vt:lpstr>3. Administración del proyecto</vt:lpstr>
      <vt:lpstr>  Métodos y herramientas de Estimación </vt:lpstr>
      <vt:lpstr>PowerPoint Presentation</vt:lpstr>
      <vt:lpstr>Diagrama de Gantt</vt:lpstr>
      <vt:lpstr>Presupuesto del Proyecto  </vt:lpstr>
      <vt:lpstr>AMBIENTE DE TRABAJO</vt:lpstr>
      <vt:lpstr>ADMINISTRACIÓN DE CONFIGURACIÓN Y DOCUMENTACIÓN</vt:lpstr>
      <vt:lpstr>ADMINISTRACIÓN DE CONFIGURACIÓN Y DOCUMENTACIÓN</vt:lpstr>
      <vt:lpstr>Monitoreo y control del Proyecto  Administración de requerimientos: -Alta flexibilidad y dinamismo  -Comunicación constante entre la parte del cliente y el equipo.  -Deben ser refinados por el líder del proyecto</vt:lpstr>
      <vt:lpstr>PowerPoint Presentation</vt:lpstr>
      <vt:lpstr>Métricas de progreso</vt:lpstr>
      <vt:lpstr>Identificación y análisis de riesgos</vt:lpstr>
      <vt:lpstr>Identificación y análisis de riesgos</vt:lpstr>
      <vt:lpstr>Control de Calidad (QC)   -Reactivo y correctivo  -No implica solo hacerlo cuando se vaya a entregar el producto  -Puede ayudar a reducir riesgos haciéndolo de forma iterativa.  -Es un proceso que involucra a todo el equipo.</vt:lpstr>
      <vt:lpstr>Control de Calidad (QC)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Sebastian Roberts Serrato</cp:lastModifiedBy>
  <cp:revision>1</cp:revision>
  <dcterms:modified xsi:type="dcterms:W3CDTF">2020-09-10T04:37:18Z</dcterms:modified>
</cp:coreProperties>
</file>